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5" r:id="rId6"/>
    <p:sldId id="303" r:id="rId7"/>
    <p:sldId id="300" r:id="rId8"/>
    <p:sldId id="304" r:id="rId9"/>
    <p:sldId id="311" r:id="rId10"/>
    <p:sldId id="308" r:id="rId11"/>
    <p:sldId id="306" r:id="rId12"/>
    <p:sldId id="309" r:id="rId13"/>
    <p:sldId id="313" r:id="rId14"/>
    <p:sldId id="314" r:id="rId15"/>
    <p:sldId id="2145708104" r:id="rId16"/>
    <p:sldId id="315" r:id="rId17"/>
    <p:sldId id="30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A97201-9C4C-E388-E923-B85A5FE1EC5F}" name="VERCAMER, Vincent (DNS)" initials="VV(" userId="S::vincent.vercamer@sante.gouv.fr::ac17c7b1-4433-4a8f-af79-e54a0c29ae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864"/>
    <a:srgbClr val="62488B"/>
    <a:srgbClr val="D20050"/>
    <a:srgbClr val="FEF5E9"/>
    <a:srgbClr val="F9E3EB"/>
    <a:srgbClr val="0070C0"/>
    <a:srgbClr val="6F7072"/>
    <a:srgbClr val="417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>
                <a:solidFill>
                  <a:srgbClr val="575757"/>
                </a:solidFill>
              </a:rPr>
              <a:t>du Village de la e-santé sur</a:t>
            </a:r>
            <a:endParaRPr lang="fr-FR" sz="280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sv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svg"/><Relationship Id="rId5" Type="http://schemas.openxmlformats.org/officeDocument/2006/relationships/image" Target="../media/image54.jpe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.png"/><Relationship Id="rId3" Type="http://schemas.openxmlformats.org/officeDocument/2006/relationships/image" Target="../media/image61.sv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1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3.jpeg"/><Relationship Id="rId7" Type="http://schemas.openxmlformats.org/officeDocument/2006/relationships/image" Target="../media/image4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18034" y="2152650"/>
            <a:ext cx="12191999" cy="46005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ECF3B9A-CB4F-EE43-9C47-B68155116887}"/>
              </a:ext>
            </a:extLst>
          </p:cNvPr>
          <p:cNvSpPr txBox="1"/>
          <p:nvPr/>
        </p:nvSpPr>
        <p:spPr>
          <a:xfrm>
            <a:off x="5036695" y="4228364"/>
            <a:ext cx="65956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Ce sont les utilisateurs qui en parlent le mieux ! </a:t>
            </a: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72D64A29-189A-E809-9995-EA3BC173FF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3834"/>
          <a:stretch/>
        </p:blipFill>
        <p:spPr>
          <a:xfrm>
            <a:off x="5036695" y="2189985"/>
            <a:ext cx="3458178" cy="1525421"/>
          </a:xfrm>
          <a:prstGeom prst="rect">
            <a:avLst/>
          </a:prstGeom>
        </p:spPr>
      </p:pic>
      <p:sp>
        <p:nvSpPr>
          <p:cNvPr id="4" name="Google Shape;424;p37">
            <a:extLst>
              <a:ext uri="{FF2B5EF4-FFF2-40B4-BE49-F238E27FC236}">
                <a16:creationId xmlns:a16="http://schemas.microsoft.com/office/drawing/2014/main" id="{949DD0EE-6859-B577-5C60-5A74FBC8C894}"/>
              </a:ext>
            </a:extLst>
          </p:cNvPr>
          <p:cNvSpPr/>
          <p:nvPr/>
        </p:nvSpPr>
        <p:spPr>
          <a:xfrm>
            <a:off x="5036695" y="4692157"/>
            <a:ext cx="5806802" cy="109736"/>
          </a:xfrm>
          <a:prstGeom prst="roundRect">
            <a:avLst>
              <a:gd name="adj" fmla="val 50000"/>
            </a:avLst>
          </a:prstGeom>
          <a:solidFill>
            <a:srgbClr val="F9E3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E8A3F25-CDC5-81A4-7174-8D107C3751F0}"/>
              </a:ext>
            </a:extLst>
          </p:cNvPr>
          <p:cNvSpPr/>
          <p:nvPr/>
        </p:nvSpPr>
        <p:spPr>
          <a:xfrm>
            <a:off x="3400423" y="4707011"/>
            <a:ext cx="7080241" cy="1474713"/>
          </a:xfrm>
          <a:prstGeom prst="roundRect">
            <a:avLst/>
          </a:prstGeom>
          <a:noFill/>
          <a:ln w="76200">
            <a:solidFill>
              <a:srgbClr val="FEF5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FDFA98A-B74D-8299-3963-0B4CDA6EEE9B}"/>
              </a:ext>
            </a:extLst>
          </p:cNvPr>
          <p:cNvSpPr/>
          <p:nvPr/>
        </p:nvSpPr>
        <p:spPr>
          <a:xfrm>
            <a:off x="3369761" y="4453089"/>
            <a:ext cx="3214766" cy="496659"/>
          </a:xfrm>
          <a:prstGeom prst="roundRect">
            <a:avLst/>
          </a:prstGeom>
          <a:solidFill>
            <a:srgbClr val="FEF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19EA14-B58F-EC13-05D3-AD71B13EE7F6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Montserrat" panose="00000500000000000000" pitchFamily="50" charset="0"/>
              </a:rPr>
              <a:t>Témoignage de Pierre Merigaud</a:t>
            </a:r>
          </a:p>
        </p:txBody>
      </p:sp>
      <p:sp>
        <p:nvSpPr>
          <p:cNvPr id="4" name="Bouée 19">
            <a:extLst>
              <a:ext uri="{FF2B5EF4-FFF2-40B4-BE49-F238E27FC236}">
                <a16:creationId xmlns:a16="http://schemas.microsoft.com/office/drawing/2014/main" id="{0ED38EA2-95D3-DEBF-9095-ED0E6C654054}"/>
              </a:ext>
            </a:extLst>
          </p:cNvPr>
          <p:cNvSpPr/>
          <p:nvPr/>
        </p:nvSpPr>
        <p:spPr>
          <a:xfrm>
            <a:off x="185948" y="1539177"/>
            <a:ext cx="2700000" cy="2700000"/>
          </a:xfrm>
          <a:prstGeom prst="donut">
            <a:avLst>
              <a:gd name="adj" fmla="val 16274"/>
            </a:avLst>
          </a:prstGeom>
          <a:solidFill>
            <a:srgbClr val="FEF5E9"/>
          </a:solidFill>
          <a:ln>
            <a:solidFill>
              <a:srgbClr val="FEF5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Graphique 8" descr="Guillemet fermé avec un remplissage uni">
            <a:extLst>
              <a:ext uri="{FF2B5EF4-FFF2-40B4-BE49-F238E27FC236}">
                <a16:creationId xmlns:a16="http://schemas.microsoft.com/office/drawing/2014/main" id="{AC4E0157-5771-353D-F6F2-72552B84B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0570" y="3768360"/>
            <a:ext cx="914400" cy="914400"/>
          </a:xfrm>
          <a:prstGeom prst="rect">
            <a:avLst/>
          </a:prstGeom>
        </p:spPr>
      </p:pic>
      <p:pic>
        <p:nvPicPr>
          <p:cNvPr id="11" name="Graphique 10" descr="Guillemet ouvert avec un remplissage uni">
            <a:extLst>
              <a:ext uri="{FF2B5EF4-FFF2-40B4-BE49-F238E27FC236}">
                <a16:creationId xmlns:a16="http://schemas.microsoft.com/office/drawing/2014/main" id="{3AB48EF0-5F6B-1932-9937-8CCB27877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0423" y="1270077"/>
            <a:ext cx="914400" cy="9144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7CE72C7-0AEB-37F6-1DBA-78B917A3AF02}"/>
              </a:ext>
            </a:extLst>
          </p:cNvPr>
          <p:cNvSpPr/>
          <p:nvPr/>
        </p:nvSpPr>
        <p:spPr>
          <a:xfrm>
            <a:off x="3400424" y="2080254"/>
            <a:ext cx="7105651" cy="1841751"/>
          </a:xfrm>
          <a:prstGeom prst="roundRect">
            <a:avLst/>
          </a:prstGeom>
          <a:solidFill>
            <a:srgbClr val="FEF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Gérontopôle NA encourage les acteurs (entreprises, start-ups, professionnels de santé, chercheurs, usagers…) engagés dans l’innovation en numérique et santé à </a:t>
            </a:r>
            <a:r>
              <a:rPr lang="fr-FR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renforcer » leurs idées ou solutions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s’appuyant sur les ressources offertes par G_NIUS en particulier dans </a:t>
            </a:r>
            <a:r>
              <a:rPr lang="fr-FR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orientations : compréhension de l’écosystème santé et réglementation en santé.</a:t>
            </a:r>
          </a:p>
          <a:p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été « au contact » de ces acteurs (12 réunions territoriales) en région avec le concours du GRaDes ESEA NA (cf. Action E-santé et bien vieillir –saison 1)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D743D1-3F80-3A3A-0C7D-6E8C72BEAFE9}"/>
              </a:ext>
            </a:extLst>
          </p:cNvPr>
          <p:cNvSpPr txBox="1"/>
          <p:nvPr/>
        </p:nvSpPr>
        <p:spPr>
          <a:xfrm>
            <a:off x="3457575" y="4516628"/>
            <a:ext cx="310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 recommandation G_NIUS : </a:t>
            </a:r>
          </a:p>
        </p:txBody>
      </p:sp>
      <p:pic>
        <p:nvPicPr>
          <p:cNvPr id="17" name="Graphique 16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50780A12-E65B-E703-315A-1465276B9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09430" flipV="1">
            <a:off x="1755359" y="4406375"/>
            <a:ext cx="914400" cy="905717"/>
          </a:xfrm>
          <a:prstGeom prst="rect">
            <a:avLst/>
          </a:prstGeom>
          <a:scene3d>
            <a:camera prst="orthographicFront">
              <a:rot lat="21299999" lon="1199965" rev="10799999"/>
            </a:camera>
            <a:lightRig rig="threePt" dir="t"/>
          </a:scene3d>
        </p:spPr>
      </p:pic>
      <p:pic>
        <p:nvPicPr>
          <p:cNvPr id="6" name="Picture 4" descr="Pierre MERIGAUD - Membre Labo. VieSanté - UR 24134 - Université de Limoges  | LinkedIn">
            <a:extLst>
              <a:ext uri="{FF2B5EF4-FFF2-40B4-BE49-F238E27FC236}">
                <a16:creationId xmlns:a16="http://schemas.microsoft.com/office/drawing/2014/main" id="{097D90A8-FF3A-6A6B-B627-4DCA44D8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29" y="1939058"/>
            <a:ext cx="1900238" cy="190023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8591308-6267-CA77-2901-DD869BBB57F8}"/>
              </a:ext>
            </a:extLst>
          </p:cNvPr>
          <p:cNvSpPr/>
          <p:nvPr/>
        </p:nvSpPr>
        <p:spPr>
          <a:xfrm>
            <a:off x="3511951" y="5045371"/>
            <a:ext cx="4733691" cy="973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page E-santé à l’international</a:t>
            </a:r>
          </a:p>
          <a:p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découvrir les démarches et points de contacts si vous souhaitez développer votre projet dans un autre pays.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C7F40B3-030F-BB2D-8A97-E7A65CF87E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908" y="4827334"/>
            <a:ext cx="1688123" cy="125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phique 17" descr="Ampoule avec un remplissage uni">
            <a:extLst>
              <a:ext uri="{FF2B5EF4-FFF2-40B4-BE49-F238E27FC236}">
                <a16:creationId xmlns:a16="http://schemas.microsoft.com/office/drawing/2014/main" id="{F585B171-9017-20C6-C101-B5A5FC3A8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19401" y="5074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555144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évolutions phares du service G_NIUS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pic>
        <p:nvPicPr>
          <p:cNvPr id="3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DBBA67E-CA67-FE83-A096-A987725AE6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64394" r="7151" b="22294"/>
          <a:stretch>
            <a:fillRect/>
          </a:stretch>
        </p:blipFill>
        <p:spPr>
          <a:xfrm>
            <a:off x="2081988" y="2247034"/>
            <a:ext cx="2668651" cy="25858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9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7B3C0982-FE3E-7927-9843-0B0114332B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" t="42077" r="29940" b="14768"/>
          <a:stretch>
            <a:fillRect/>
          </a:stretch>
        </p:blipFill>
        <p:spPr>
          <a:xfrm>
            <a:off x="306986" y="2962670"/>
            <a:ext cx="2751017" cy="1203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7F1F257-2B4F-7D43-A95E-15840C2E6C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85931" t="19687" r="12475" b="70398"/>
          <a:stretch>
            <a:fillRect/>
          </a:stretch>
        </p:blipFill>
        <p:spPr>
          <a:xfrm>
            <a:off x="3209916" y="3354006"/>
            <a:ext cx="99861" cy="310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284BFC4-6A41-E738-286B-0DB69C4A1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86191" t="19687" r="12475" b="70398"/>
          <a:stretch/>
        </p:blipFill>
        <p:spPr>
          <a:xfrm rot="16200000">
            <a:off x="3212155" y="3356117"/>
            <a:ext cx="95384" cy="306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0C4965B-F611-AC1F-E022-4E8BEB9ECFDE}"/>
              </a:ext>
            </a:extLst>
          </p:cNvPr>
          <p:cNvSpPr/>
          <p:nvPr/>
        </p:nvSpPr>
        <p:spPr>
          <a:xfrm>
            <a:off x="4799483" y="1292158"/>
            <a:ext cx="6948017" cy="765696"/>
          </a:xfrm>
          <a:prstGeom prst="roundRect">
            <a:avLst/>
          </a:prstGeom>
          <a:solidFill>
            <a:srgbClr val="EFEBF5"/>
          </a:solidFill>
          <a:ln w="12700" cap="flat" cmpd="sng" algn="ctr">
            <a:solidFill>
              <a:srgbClr val="8569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8569B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</a:t>
            </a: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8569B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animation de l’écosystème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8569B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accrue grâce à 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rgbClr val="8569B1">
                    <a:lumMod val="75000"/>
                  </a:srgbClr>
                </a:solidFill>
                <a:latin typeface="Calibri" panose="020F0502020204030204"/>
              </a:rPr>
              <a:t>U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8569B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renforcement de la communication en ligne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8569B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présence de G_NIUS renforcée (grâce aux partenaires) en région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966A74B-546A-0C56-7E17-EAC8EB940352}"/>
              </a:ext>
            </a:extLst>
          </p:cNvPr>
          <p:cNvSpPr/>
          <p:nvPr/>
        </p:nvSpPr>
        <p:spPr>
          <a:xfrm>
            <a:off x="4799483" y="2283513"/>
            <a:ext cx="6948017" cy="765696"/>
          </a:xfrm>
          <a:prstGeom prst="roundRect">
            <a:avLst/>
          </a:prstGeom>
          <a:solidFill>
            <a:srgbClr val="FDEFED"/>
          </a:solidFill>
          <a:ln w="12700" cap="flat" cmpd="sng" algn="ctr">
            <a:solidFill>
              <a:srgbClr val="EB6B5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rgbClr val="EB6B56">
                    <a:lumMod val="75000"/>
                  </a:srgbClr>
                </a:solidFill>
                <a:latin typeface="Calibri" panose="020F0502020204030204"/>
              </a:rPr>
              <a:t>Du </a:t>
            </a:r>
            <a:r>
              <a:rPr lang="fr-FR" sz="1400" b="1" u="sng" kern="0" dirty="0">
                <a:solidFill>
                  <a:srgbClr val="EB6B56">
                    <a:lumMod val="75000"/>
                  </a:srgbClr>
                </a:solidFill>
                <a:latin typeface="Calibri" panose="020F0502020204030204"/>
              </a:rPr>
              <a:t>contenu adapté</a:t>
            </a:r>
            <a:r>
              <a:rPr lang="fr-FR" sz="1400" b="1" kern="0" dirty="0">
                <a:solidFill>
                  <a:srgbClr val="EB6B56">
                    <a:lumMod val="75000"/>
                  </a:srgbClr>
                </a:solidFill>
                <a:latin typeface="Calibri" panose="020F0502020204030204"/>
              </a:rPr>
              <a:t> aux profils des visiteurs 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rgbClr val="EB6B56">
                    <a:lumMod val="75000"/>
                  </a:srgbClr>
                </a:solidFill>
                <a:latin typeface="Calibri" panose="020F0502020204030204"/>
              </a:rPr>
              <a:t>Un G_NIUS des régions pour trouver les évènements et acteurs dans sa région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rgbClr val="EB6B56">
                    <a:lumMod val="75000"/>
                  </a:srgbClr>
                </a:solidFill>
                <a:latin typeface="Calibri" panose="020F0502020204030204"/>
              </a:rPr>
              <a:t>Un assistant virtuel pour faciliter la recherche de contenu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272118E-1520-D32F-2D33-705DC9C0C1CA}"/>
              </a:ext>
            </a:extLst>
          </p:cNvPr>
          <p:cNvSpPr/>
          <p:nvPr/>
        </p:nvSpPr>
        <p:spPr>
          <a:xfrm>
            <a:off x="4799483" y="3274868"/>
            <a:ext cx="6948017" cy="760893"/>
          </a:xfrm>
          <a:prstGeom prst="roundRect">
            <a:avLst/>
          </a:prstGeom>
          <a:solidFill>
            <a:srgbClr val="DAFAF4"/>
          </a:solidFill>
          <a:ln w="12700" cap="flat" cmpd="sng" algn="ctr">
            <a:solidFill>
              <a:srgbClr val="16A086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16A0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meilleure </a:t>
            </a: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16A0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16A0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l’innovateur 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rgbClr val="16A086">
                    <a:lumMod val="75000"/>
                  </a:srgbClr>
                </a:solidFill>
                <a:latin typeface="Calibri" panose="020F0502020204030204"/>
              </a:rPr>
              <a:t>Un</a:t>
            </a:r>
            <a:r>
              <a:rPr lang="fr-FR" sz="1400" b="1" kern="0" dirty="0">
                <a:solidFill>
                  <a:srgbClr val="16A086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fr-FR" sz="1400" kern="0" dirty="0">
                <a:solidFill>
                  <a:srgbClr val="16A086">
                    <a:lumMod val="75000"/>
                  </a:srgbClr>
                </a:solidFill>
                <a:latin typeface="Calibri" panose="020F0502020204030204"/>
              </a:rPr>
              <a:t>formulaire (briefing book) à compléter par l’innovateur pour exposer sa problématique et être orienté vers l’offre de service adaptée à son besoin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rgbClr val="16A0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80EA62-80DB-603D-A5A1-59CABC53B7DD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Montserrat" panose="00000500000000000000" pitchFamily="50" charset="0"/>
              </a:rPr>
              <a:t>G_NIUS + : une version évoluée de G_NIUS arrive bientôt!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021142C-CA75-6D0E-BBAF-325D646BE080}"/>
              </a:ext>
            </a:extLst>
          </p:cNvPr>
          <p:cNvSpPr/>
          <p:nvPr/>
        </p:nvSpPr>
        <p:spPr>
          <a:xfrm>
            <a:off x="4799483" y="4261420"/>
            <a:ext cx="6948017" cy="760893"/>
          </a:xfrm>
          <a:prstGeom prst="roundRect">
            <a:avLst/>
          </a:prstGeom>
          <a:solidFill>
            <a:srgbClr val="FAD2E0"/>
          </a:solidFill>
          <a:ln w="12700" cap="flat" cmpd="sng" algn="ctr">
            <a:solidFill>
              <a:srgbClr val="D20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nouveau contenu </a:t>
            </a:r>
            <a:r>
              <a:rPr kumimoji="0" lang="fr-FR" sz="1400" b="1" i="0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G_NIUS </a:t>
            </a: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</a:t>
            </a:r>
            <a:r>
              <a:rPr kumimoji="0" lang="fr-FR" sz="1400" b="1" i="0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rgbClr val="D20050"/>
                </a:solidFill>
                <a:latin typeface="Calibri" panose="020F0502020204030204"/>
              </a:rPr>
              <a:t>En ligne : fiche Suisse, fiche Suède, fiche United Kingdom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venir : fiche </a:t>
            </a:r>
            <a:r>
              <a:rPr lang="fr-FR" sz="1400" kern="0" dirty="0">
                <a:solidFill>
                  <a:srgbClr val="D20050"/>
                </a:solidFill>
                <a:latin typeface="Calibri" panose="020F0502020204030204"/>
              </a:rPr>
              <a:t>Luxembourg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D90D33-213A-2EE7-FBAB-C9EBF40B0FEF}"/>
              </a:ext>
            </a:extLst>
          </p:cNvPr>
          <p:cNvSpPr/>
          <p:nvPr/>
        </p:nvSpPr>
        <p:spPr>
          <a:xfrm>
            <a:off x="4799483" y="5247971"/>
            <a:ext cx="6948017" cy="10766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contenu sur le secteur </a:t>
            </a:r>
            <a:r>
              <a:rPr kumimoji="0" lang="fr-FR" sz="1400" b="1" i="0" u="sng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et médico-social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chemeClr val="accent5"/>
                </a:solidFill>
                <a:latin typeface="Calibri" panose="020F0502020204030204"/>
              </a:rPr>
              <a:t>A venir : u</a:t>
            </a:r>
            <a:r>
              <a:rPr kumimoji="0" lang="fr-FR" sz="14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présentation des structures</a:t>
            </a:r>
            <a:endParaRPr lang="fr-FR" sz="1400" kern="0" dirty="0">
              <a:solidFill>
                <a:schemeClr val="accent5"/>
              </a:solidFill>
              <a:latin typeface="Calibri" panose="020F050202020403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chemeClr val="accent5"/>
                </a:solidFill>
                <a:latin typeface="Calibri" panose="020F0502020204030204"/>
              </a:rPr>
              <a:t>A venir : une présentation des financements existant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kern="0" dirty="0">
                <a:solidFill>
                  <a:schemeClr val="accent5"/>
                </a:solidFill>
                <a:latin typeface="Calibri" panose="020F0502020204030204"/>
              </a:rPr>
              <a:t>A venir : une présentation des acteurs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A075C8-299B-9EDC-C4D7-168B708F2882}"/>
              </a:ext>
            </a:extLst>
          </p:cNvPr>
          <p:cNvGrpSpPr/>
          <p:nvPr/>
        </p:nvGrpSpPr>
        <p:grpSpPr>
          <a:xfrm>
            <a:off x="10841078" y="1260892"/>
            <a:ext cx="899544" cy="871314"/>
            <a:chOff x="10813859" y="889880"/>
            <a:chExt cx="914400" cy="914400"/>
          </a:xfrm>
        </p:grpSpPr>
        <p:pic>
          <p:nvPicPr>
            <p:cNvPr id="20" name="Graphique 19" descr="Publicité avec un remplissage uni">
              <a:extLst>
                <a:ext uri="{FF2B5EF4-FFF2-40B4-BE49-F238E27FC236}">
                  <a16:creationId xmlns:a16="http://schemas.microsoft.com/office/drawing/2014/main" id="{EF4A5909-8C18-A51F-8E69-7EE4F84F5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3859" y="889880"/>
              <a:ext cx="914400" cy="9144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902A1D-EB21-38C4-198C-FFE957556355}"/>
                </a:ext>
              </a:extLst>
            </p:cNvPr>
            <p:cNvSpPr/>
            <p:nvPr/>
          </p:nvSpPr>
          <p:spPr>
            <a:xfrm>
              <a:off x="10925908" y="1076736"/>
              <a:ext cx="687754" cy="3222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tx1"/>
                  </a:solidFill>
                </a:rPr>
                <a:t>Work In Progress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9C2415-085C-6B18-7F70-71F8F6B46C48}"/>
              </a:ext>
            </a:extLst>
          </p:cNvPr>
          <p:cNvGrpSpPr/>
          <p:nvPr/>
        </p:nvGrpSpPr>
        <p:grpSpPr>
          <a:xfrm>
            <a:off x="10847956" y="2247034"/>
            <a:ext cx="899544" cy="871314"/>
            <a:chOff x="10813859" y="889880"/>
            <a:chExt cx="914400" cy="914400"/>
          </a:xfrm>
        </p:grpSpPr>
        <p:pic>
          <p:nvPicPr>
            <p:cNvPr id="11" name="Graphique 10" descr="Publicité avec un remplissage uni">
              <a:extLst>
                <a:ext uri="{FF2B5EF4-FFF2-40B4-BE49-F238E27FC236}">
                  <a16:creationId xmlns:a16="http://schemas.microsoft.com/office/drawing/2014/main" id="{DD5613AF-F89D-4916-94EC-0B220E9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3859" y="889880"/>
              <a:ext cx="914400" cy="9144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5CECF4-3741-981E-26A2-5DA2D1F3FDC7}"/>
                </a:ext>
              </a:extLst>
            </p:cNvPr>
            <p:cNvSpPr/>
            <p:nvPr/>
          </p:nvSpPr>
          <p:spPr>
            <a:xfrm>
              <a:off x="10925908" y="1076736"/>
              <a:ext cx="687754" cy="3222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tx1"/>
                  </a:solidFill>
                </a:rPr>
                <a:t>Work In Progress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15E88D2-9256-1F60-524A-C8A2BE464B75}"/>
              </a:ext>
            </a:extLst>
          </p:cNvPr>
          <p:cNvGrpSpPr/>
          <p:nvPr/>
        </p:nvGrpSpPr>
        <p:grpSpPr>
          <a:xfrm>
            <a:off x="10857095" y="3235287"/>
            <a:ext cx="899544" cy="871314"/>
            <a:chOff x="10813859" y="889880"/>
            <a:chExt cx="914400" cy="914400"/>
          </a:xfrm>
        </p:grpSpPr>
        <p:pic>
          <p:nvPicPr>
            <p:cNvPr id="27" name="Graphique 26" descr="Publicité avec un remplissage uni">
              <a:extLst>
                <a:ext uri="{FF2B5EF4-FFF2-40B4-BE49-F238E27FC236}">
                  <a16:creationId xmlns:a16="http://schemas.microsoft.com/office/drawing/2014/main" id="{E1BC977B-A896-6B44-92E0-FAC207BC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3859" y="889880"/>
              <a:ext cx="914400" cy="914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3CEE51-A0E3-037C-47BE-BE77C2FCEEA8}"/>
                </a:ext>
              </a:extLst>
            </p:cNvPr>
            <p:cNvSpPr/>
            <p:nvPr/>
          </p:nvSpPr>
          <p:spPr>
            <a:xfrm>
              <a:off x="10925908" y="1076736"/>
              <a:ext cx="687754" cy="32221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tx1"/>
                  </a:solidFill>
                </a:rPr>
                <a:t>Work In Progress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2AD52B31-FD10-84C8-277D-17072EBC7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0079" l="1526" r="96949">
                        <a14:foregroundMark x1="13037" y1="14683" x2="13731" y2="41270"/>
                        <a14:foregroundMark x1="13731" y1="41270" x2="13592" y2="42857"/>
                        <a14:foregroundMark x1="11096" y1="10714" x2="13870" y2="11905"/>
                        <a14:foregroundMark x1="11096" y1="11905" x2="13315" y2="14683"/>
                        <a14:foregroundMark x1="10680" y1="34524" x2="8322" y2="42857"/>
                        <a14:foregroundMark x1="7823" y1="47619" x2="5825" y2="76190"/>
                        <a14:foregroundMark x1="7906" y1="46429" x2="7823" y2="47619"/>
                        <a14:foregroundMark x1="20666" y1="7937" x2="22330" y2="25000"/>
                        <a14:foregroundMark x1="17753" y1="25397" x2="17060" y2="26984"/>
                        <a14:foregroundMark x1="17614" y1="26587" x2="17614" y2="26587"/>
                        <a14:foregroundMark x1="11928" y1="9524" x2="13454" y2="9524"/>
                        <a14:foregroundMark x1="20943" y1="76984" x2="21637" y2="75397"/>
                        <a14:foregroundMark x1="25520" y1="69048" x2="25104" y2="73413"/>
                        <a14:foregroundMark x1="20527" y1="76587" x2="21914" y2="76984"/>
                        <a14:foregroundMark x1="25381" y1="75000" x2="25243" y2="71429"/>
                        <a14:foregroundMark x1="24965" y1="75000" x2="24965" y2="75000"/>
                        <a14:foregroundMark x1="78641" y1="19048" x2="79750" y2="32937"/>
                        <a14:foregroundMark x1="77670" y1="15476" x2="80028" y2="20635"/>
                        <a14:foregroundMark x1="77809" y1="16667" x2="77809" y2="21429"/>
                        <a14:foregroundMark x1="76838" y1="19048" x2="76838" y2="19048"/>
                        <a14:foregroundMark x1="76838" y1="19444" x2="76838" y2="19444"/>
                        <a14:foregroundMark x1="73232" y1="31746" x2="74619" y2="34127"/>
                        <a14:foregroundMark x1="85298" y1="10317" x2="87517" y2="26984"/>
                        <a14:foregroundMark x1="83218" y1="30556" x2="85576" y2="29365"/>
                        <a14:foregroundMark x1="85298" y1="40079" x2="88072" y2="33730"/>
                        <a14:foregroundMark x1="91678" y1="75000" x2="92094" y2="69841"/>
                        <a14:foregroundMark x1="93204" y1="77778" x2="96949" y2="71429"/>
                        <a14:foregroundMark x1="91123" y1="58730" x2="96949" y2="63889"/>
                        <a14:foregroundMark x1="66019" y1="68651" x2="78086" y2="71032"/>
                        <a14:foregroundMark x1="4438" y1="68254" x2="87101" y2="40476"/>
                        <a14:foregroundMark x1="87101" y1="40476" x2="87101" y2="40079"/>
                        <a14:foregroundMark x1="45215" y1="7143" x2="46325" y2="13889"/>
                        <a14:foregroundMark x1="50208" y1="9921" x2="50208" y2="15476"/>
                        <a14:foregroundMark x1="49931" y1="7937" x2="51040" y2="7540"/>
                        <a14:foregroundMark x1="48821" y1="7540" x2="48821" y2="7540"/>
                        <a14:foregroundMark x1="49098" y1="6746" x2="49098" y2="6746"/>
                        <a14:foregroundMark x1="49098" y1="6746" x2="51179" y2="7540"/>
                        <a14:foregroundMark x1="50763" y1="7937" x2="51179" y2="6746"/>
                        <a14:foregroundMark x1="49792" y1="19444" x2="52427" y2="48016"/>
                        <a14:foregroundMark x1="53121" y1="23016" x2="55062" y2="42460"/>
                        <a14:foregroundMark x1="43689" y1="73413" x2="61720" y2="73810"/>
                        <a14:foregroundMark x1="61720" y1="73810" x2="68377" y2="73016"/>
                        <a14:foregroundMark x1="68377" y1="73016" x2="67961" y2="73016"/>
                        <a14:foregroundMark x1="42718" y1="77778" x2="47712" y2="76587"/>
                        <a14:foregroundMark x1="4993" y1="66667" x2="25798" y2="86508"/>
                        <a14:foregroundMark x1="25798" y1="86508" x2="52288" y2="89286"/>
                        <a14:foregroundMark x1="52288" y1="89286" x2="64771" y2="84127"/>
                        <a14:foregroundMark x1="68239" y1="90873" x2="91817" y2="68254"/>
                        <a14:foregroundMark x1="91817" y1="68254" x2="93343" y2="65476"/>
                        <a14:foregroundMark x1="77393" y1="65873" x2="86269" y2="65873"/>
                        <a14:foregroundMark x1="78641" y1="86111" x2="94313" y2="70635"/>
                        <a14:foregroundMark x1="4577" y1="72222" x2="17060" y2="82540"/>
                        <a14:foregroundMark x1="2774" y1="68651" x2="14563" y2="55952"/>
                        <a14:foregroundMark x1="1526" y1="69444" x2="6051" y2="79014"/>
                        <a14:foregroundMark x1="1526" y1="67460" x2="11650" y2="53968"/>
                        <a14:foregroundMark x1="11650" y1="53968" x2="11928" y2="53571"/>
                        <a14:foregroundMark x1="9709" y1="54365" x2="2635" y2="63095"/>
                        <a14:foregroundMark x1="2635" y1="63095" x2="5753" y2="79907"/>
                        <a14:foregroundMark x1="8752" y1="83184" x2="26352" y2="87698"/>
                        <a14:foregroundMark x1="90846" y1="54365" x2="94730" y2="62302"/>
                        <a14:backgroundMark x1="8738" y1="47619" x2="8738" y2="47619"/>
                        <a14:backgroundMark x1="18031" y1="43254" x2="18031" y2="43254"/>
                        <a14:backgroundMark x1="84189" y1="35317" x2="84189" y2="35317"/>
                        <a14:backgroundMark x1="21498" y1="98016" x2="29820" y2="96825"/>
                        <a14:backgroundMark x1="29820" y1="96825" x2="29820" y2="96825"/>
                        <a14:backgroundMark x1="32039" y1="96825" x2="34951" y2="97222"/>
                        <a14:backgroundMark x1="40083" y1="99206" x2="48821" y2="98810"/>
                        <a14:backgroundMark x1="48821" y1="98810" x2="50208" y2="98810"/>
                        <a14:backgroundMark x1="65326" y1="96825" x2="73232" y2="96825"/>
                        <a14:backgroundMark x1="73232" y1="96825" x2="82663" y2="96825"/>
                        <a14:backgroundMark x1="52288" y1="98810" x2="66713" y2="98810"/>
                        <a14:backgroundMark x1="35784" y1="99206" x2="41609" y2="97619"/>
                        <a14:backgroundMark x1="5270" y1="81349" x2="7906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0941" y="5331366"/>
            <a:ext cx="2706178" cy="945849"/>
          </a:xfrm>
          <a:prstGeom prst="rect">
            <a:avLst/>
          </a:prstGeom>
        </p:spPr>
      </p:pic>
      <p:pic>
        <p:nvPicPr>
          <p:cNvPr id="31" name="Graphique 30" descr="Globe avec un remplissage uni">
            <a:extLst>
              <a:ext uri="{FF2B5EF4-FFF2-40B4-BE49-F238E27FC236}">
                <a16:creationId xmlns:a16="http://schemas.microsoft.com/office/drawing/2014/main" id="{54A701E6-8B55-6351-54A5-C3A30E3D0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41" y="4311584"/>
            <a:ext cx="660563" cy="6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80144" y="-195419"/>
            <a:ext cx="3711857" cy="7449461"/>
            <a:chOff x="0" y="0"/>
            <a:chExt cx="1818944" cy="2942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8944" cy="2942997"/>
            </a:xfrm>
            <a:custGeom>
              <a:avLst/>
              <a:gdLst/>
              <a:ahLst/>
              <a:cxnLst/>
              <a:rect l="l" t="t" r="r" b="b"/>
              <a:pathLst>
                <a:path w="1818944" h="2942997">
                  <a:moveTo>
                    <a:pt x="0" y="0"/>
                  </a:moveTo>
                  <a:lnTo>
                    <a:pt x="1818944" y="0"/>
                  </a:lnTo>
                  <a:lnTo>
                    <a:pt x="1818944" y="2942997"/>
                  </a:lnTo>
                  <a:lnTo>
                    <a:pt x="0" y="2942997"/>
                  </a:lnTo>
                  <a:close/>
                </a:path>
              </a:pathLst>
            </a:custGeom>
            <a:solidFill>
              <a:srgbClr val="C52664"/>
            </a:solidFill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18944" cy="29906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73445" y="4414136"/>
            <a:ext cx="14449456" cy="3359499"/>
          </a:xfrm>
          <a:custGeom>
            <a:avLst/>
            <a:gdLst/>
            <a:ahLst/>
            <a:cxnLst/>
            <a:rect l="l" t="t" r="r" b="b"/>
            <a:pathLst>
              <a:path w="21674184" h="5039248">
                <a:moveTo>
                  <a:pt x="0" y="0"/>
                </a:moveTo>
                <a:lnTo>
                  <a:pt x="21674184" y="0"/>
                </a:lnTo>
                <a:lnTo>
                  <a:pt x="21674184" y="5039248"/>
                </a:lnTo>
                <a:lnTo>
                  <a:pt x="0" y="5039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6" name="Freeform 6"/>
          <p:cNvSpPr/>
          <p:nvPr/>
        </p:nvSpPr>
        <p:spPr>
          <a:xfrm>
            <a:off x="7517864" y="1674843"/>
            <a:ext cx="3708937" cy="3708937"/>
          </a:xfrm>
          <a:custGeom>
            <a:avLst/>
            <a:gdLst/>
            <a:ahLst/>
            <a:cxnLst/>
            <a:rect l="l" t="t" r="r" b="b"/>
            <a:pathLst>
              <a:path w="5563405" h="5563405">
                <a:moveTo>
                  <a:pt x="0" y="0"/>
                </a:moveTo>
                <a:lnTo>
                  <a:pt x="5563405" y="0"/>
                </a:lnTo>
                <a:lnTo>
                  <a:pt x="5563405" y="5563405"/>
                </a:lnTo>
                <a:lnTo>
                  <a:pt x="0" y="5563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grpSp>
        <p:nvGrpSpPr>
          <p:cNvPr id="7" name="Group 7"/>
          <p:cNvGrpSpPr/>
          <p:nvPr/>
        </p:nvGrpSpPr>
        <p:grpSpPr>
          <a:xfrm>
            <a:off x="1793280" y="1247863"/>
            <a:ext cx="3717193" cy="1556092"/>
            <a:chOff x="0" y="0"/>
            <a:chExt cx="7434387" cy="3112183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1630453"/>
              <a:ext cx="2874722" cy="1481731"/>
              <a:chOff x="0" y="0"/>
              <a:chExt cx="3305937" cy="170399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584325" y="1400810"/>
                <a:ext cx="424053" cy="213995"/>
              </a:xfrm>
              <a:custGeom>
                <a:avLst/>
                <a:gdLst/>
                <a:ahLst/>
                <a:cxnLst/>
                <a:rect l="l" t="t" r="r" b="b"/>
                <a:pathLst>
                  <a:path w="424053" h="213995">
                    <a:moveTo>
                      <a:pt x="0" y="213995"/>
                    </a:moveTo>
                    <a:lnTo>
                      <a:pt x="424053" y="213995"/>
                    </a:lnTo>
                    <a:lnTo>
                      <a:pt x="4240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3500" y="63500"/>
                <a:ext cx="1584325" cy="1577086"/>
              </a:xfrm>
              <a:custGeom>
                <a:avLst/>
                <a:gdLst/>
                <a:ahLst/>
                <a:cxnLst/>
                <a:rect l="l" t="t" r="r" b="b"/>
                <a:pathLst>
                  <a:path w="1584325" h="1577086">
                    <a:moveTo>
                      <a:pt x="1569847" y="722757"/>
                    </a:moveTo>
                    <a:lnTo>
                      <a:pt x="662559" y="722757"/>
                    </a:lnTo>
                    <a:lnTo>
                      <a:pt x="662559" y="999490"/>
                    </a:lnTo>
                    <a:lnTo>
                      <a:pt x="1211326" y="999490"/>
                    </a:lnTo>
                    <a:cubicBezTo>
                      <a:pt x="1143889" y="1164971"/>
                      <a:pt x="975487" y="1277239"/>
                      <a:pt x="787654" y="1277239"/>
                    </a:cubicBezTo>
                    <a:cubicBezTo>
                      <a:pt x="510540" y="1277239"/>
                      <a:pt x="301625" y="1068324"/>
                      <a:pt x="301625" y="791210"/>
                    </a:cubicBezTo>
                    <a:cubicBezTo>
                      <a:pt x="301625" y="514096"/>
                      <a:pt x="511302" y="305054"/>
                      <a:pt x="789432" y="305054"/>
                    </a:cubicBezTo>
                    <a:cubicBezTo>
                      <a:pt x="982091" y="305054"/>
                      <a:pt x="1150239" y="422402"/>
                      <a:pt x="1208024" y="597154"/>
                    </a:cubicBezTo>
                    <a:lnTo>
                      <a:pt x="1215136" y="618617"/>
                    </a:lnTo>
                    <a:lnTo>
                      <a:pt x="1556258" y="618617"/>
                    </a:lnTo>
                    <a:lnTo>
                      <a:pt x="1546098" y="579501"/>
                    </a:lnTo>
                    <a:cubicBezTo>
                      <a:pt x="1456690" y="238379"/>
                      <a:pt x="1145540" y="0"/>
                      <a:pt x="789432" y="0"/>
                    </a:cubicBezTo>
                    <a:cubicBezTo>
                      <a:pt x="571500" y="0"/>
                      <a:pt x="370205" y="83947"/>
                      <a:pt x="222504" y="236220"/>
                    </a:cubicBezTo>
                    <a:cubicBezTo>
                      <a:pt x="78994" y="384175"/>
                      <a:pt x="0" y="580009"/>
                      <a:pt x="0" y="787654"/>
                    </a:cubicBezTo>
                    <a:cubicBezTo>
                      <a:pt x="0" y="996061"/>
                      <a:pt x="78994" y="1192403"/>
                      <a:pt x="222504" y="1340612"/>
                    </a:cubicBezTo>
                    <a:cubicBezTo>
                      <a:pt x="370078" y="1493139"/>
                      <a:pt x="571500" y="1577086"/>
                      <a:pt x="789432" y="1577086"/>
                    </a:cubicBezTo>
                    <a:cubicBezTo>
                      <a:pt x="1009777" y="1577086"/>
                      <a:pt x="1212596" y="1490472"/>
                      <a:pt x="1360805" y="1333373"/>
                    </a:cubicBezTo>
                    <a:cubicBezTo>
                      <a:pt x="1507490" y="1177798"/>
                      <a:pt x="1584325" y="965962"/>
                      <a:pt x="1571752" y="752221"/>
                    </a:cubicBezTo>
                    <a:close/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101215" y="91821"/>
                <a:ext cx="1141095" cy="1522095"/>
              </a:xfrm>
              <a:custGeom>
                <a:avLst/>
                <a:gdLst/>
                <a:ahLst/>
                <a:cxnLst/>
                <a:rect l="l" t="t" r="r" b="b"/>
                <a:pathLst>
                  <a:path w="1141095" h="1522095">
                    <a:moveTo>
                      <a:pt x="834390" y="935228"/>
                    </a:moveTo>
                    <a:lnTo>
                      <a:pt x="295402" y="1778"/>
                    </a:lnTo>
                    <a:lnTo>
                      <a:pt x="0" y="1778"/>
                    </a:lnTo>
                    <a:lnTo>
                      <a:pt x="0" y="1522095"/>
                    </a:lnTo>
                    <a:lnTo>
                      <a:pt x="306832" y="1522095"/>
                    </a:lnTo>
                    <a:lnTo>
                      <a:pt x="306832" y="581406"/>
                    </a:lnTo>
                    <a:lnTo>
                      <a:pt x="851027" y="1522095"/>
                    </a:lnTo>
                    <a:lnTo>
                      <a:pt x="1141095" y="1522095"/>
                    </a:lnTo>
                    <a:lnTo>
                      <a:pt x="1141095" y="0"/>
                    </a:lnTo>
                    <a:lnTo>
                      <a:pt x="834390" y="0"/>
                    </a:lnTo>
                    <a:close/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fr-FR" sz="1200"/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956330" y="1711871"/>
              <a:ext cx="266832" cy="1322001"/>
              <a:chOff x="0" y="0"/>
              <a:chExt cx="306857" cy="152030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06832" cy="1520317"/>
              </a:xfrm>
              <a:custGeom>
                <a:avLst/>
                <a:gdLst/>
                <a:ahLst/>
                <a:cxnLst/>
                <a:rect l="l" t="t" r="r" b="b"/>
                <a:pathLst>
                  <a:path w="306832" h="1520317">
                    <a:moveTo>
                      <a:pt x="0" y="1520317"/>
                    </a:moveTo>
                    <a:lnTo>
                      <a:pt x="306832" y="1520317"/>
                    </a:lnTo>
                    <a:lnTo>
                      <a:pt x="3068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fr-FR" sz="1200"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287774" y="0"/>
              <a:ext cx="4146613" cy="3110643"/>
              <a:chOff x="0" y="0"/>
              <a:chExt cx="4768621" cy="357724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3500" y="1968627"/>
                <a:ext cx="1102233" cy="1543304"/>
              </a:xfrm>
              <a:custGeom>
                <a:avLst/>
                <a:gdLst/>
                <a:ahLst/>
                <a:cxnLst/>
                <a:rect l="l" t="t" r="r" b="b"/>
                <a:pathLst>
                  <a:path w="1102233" h="1543304">
                    <a:moveTo>
                      <a:pt x="797179" y="939927"/>
                    </a:moveTo>
                    <a:cubicBezTo>
                      <a:pt x="797179" y="1079246"/>
                      <a:pt x="754380" y="1245362"/>
                      <a:pt x="550291" y="1245362"/>
                    </a:cubicBezTo>
                    <a:cubicBezTo>
                      <a:pt x="347726" y="1245362"/>
                      <a:pt x="305181" y="1079246"/>
                      <a:pt x="305181" y="939927"/>
                    </a:cubicBezTo>
                    <a:lnTo>
                      <a:pt x="305181" y="0"/>
                    </a:lnTo>
                    <a:lnTo>
                      <a:pt x="0" y="0"/>
                    </a:lnTo>
                    <a:lnTo>
                      <a:pt x="0" y="932815"/>
                    </a:lnTo>
                    <a:cubicBezTo>
                      <a:pt x="0" y="1303655"/>
                      <a:pt x="216027" y="1543304"/>
                      <a:pt x="550291" y="1543304"/>
                    </a:cubicBezTo>
                    <a:cubicBezTo>
                      <a:pt x="720090" y="1543304"/>
                      <a:pt x="861441" y="1483741"/>
                      <a:pt x="959104" y="1371092"/>
                    </a:cubicBezTo>
                    <a:cubicBezTo>
                      <a:pt x="1052703" y="1263142"/>
                      <a:pt x="1102233" y="1111631"/>
                      <a:pt x="1102233" y="932815"/>
                    </a:cubicBezTo>
                    <a:lnTo>
                      <a:pt x="1102233" y="0"/>
                    </a:lnTo>
                    <a:lnTo>
                      <a:pt x="797179" y="0"/>
                    </a:lnTo>
                    <a:close/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234313" y="1936877"/>
                <a:ext cx="1068832" cy="1576959"/>
              </a:xfrm>
              <a:custGeom>
                <a:avLst/>
                <a:gdLst/>
                <a:ahLst/>
                <a:cxnLst/>
                <a:rect l="l" t="t" r="r" b="b"/>
                <a:pathLst>
                  <a:path w="1068832" h="1576959">
                    <a:moveTo>
                      <a:pt x="589026" y="612267"/>
                    </a:moveTo>
                    <a:lnTo>
                      <a:pt x="585343" y="610997"/>
                    </a:lnTo>
                    <a:cubicBezTo>
                      <a:pt x="438277" y="560705"/>
                      <a:pt x="369062" y="526415"/>
                      <a:pt x="369062" y="429768"/>
                    </a:cubicBezTo>
                    <a:cubicBezTo>
                      <a:pt x="369062" y="341122"/>
                      <a:pt x="433959" y="283845"/>
                      <a:pt x="534543" y="283845"/>
                    </a:cubicBezTo>
                    <a:cubicBezTo>
                      <a:pt x="648208" y="283845"/>
                      <a:pt x="714248" y="355219"/>
                      <a:pt x="715899" y="479806"/>
                    </a:cubicBezTo>
                    <a:lnTo>
                      <a:pt x="716280" y="510159"/>
                    </a:lnTo>
                    <a:lnTo>
                      <a:pt x="1012317" y="514604"/>
                    </a:lnTo>
                    <a:lnTo>
                      <a:pt x="1012063" y="482727"/>
                    </a:lnTo>
                    <a:cubicBezTo>
                      <a:pt x="1010158" y="189484"/>
                      <a:pt x="822706" y="0"/>
                      <a:pt x="534416" y="0"/>
                    </a:cubicBezTo>
                    <a:cubicBezTo>
                      <a:pt x="268224" y="0"/>
                      <a:pt x="67437" y="183261"/>
                      <a:pt x="67437" y="426212"/>
                    </a:cubicBezTo>
                    <a:cubicBezTo>
                      <a:pt x="67437" y="573405"/>
                      <a:pt x="114173" y="757809"/>
                      <a:pt x="478536" y="877443"/>
                    </a:cubicBezTo>
                    <a:cubicBezTo>
                      <a:pt x="663448" y="938530"/>
                      <a:pt x="759968" y="976122"/>
                      <a:pt x="759968" y="1101090"/>
                    </a:cubicBezTo>
                    <a:cubicBezTo>
                      <a:pt x="759968" y="1214882"/>
                      <a:pt x="670687" y="1291336"/>
                      <a:pt x="537845" y="1291336"/>
                    </a:cubicBezTo>
                    <a:cubicBezTo>
                      <a:pt x="367665" y="1291336"/>
                      <a:pt x="304292" y="1166114"/>
                      <a:pt x="301498" y="1049020"/>
                    </a:cubicBezTo>
                    <a:lnTo>
                      <a:pt x="300863" y="1018540"/>
                    </a:lnTo>
                    <a:lnTo>
                      <a:pt x="0" y="1018540"/>
                    </a:lnTo>
                    <a:lnTo>
                      <a:pt x="254" y="1049909"/>
                    </a:lnTo>
                    <a:cubicBezTo>
                      <a:pt x="2159" y="1360170"/>
                      <a:pt x="223266" y="1576959"/>
                      <a:pt x="538099" y="1576959"/>
                    </a:cubicBezTo>
                    <a:cubicBezTo>
                      <a:pt x="850519" y="1576959"/>
                      <a:pt x="1068832" y="1382776"/>
                      <a:pt x="1068832" y="1104646"/>
                    </a:cubicBezTo>
                    <a:cubicBezTo>
                      <a:pt x="1068832" y="775716"/>
                      <a:pt x="824992" y="692658"/>
                      <a:pt x="589153" y="612267"/>
                    </a:cubicBezTo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989580" y="1514221"/>
                <a:ext cx="342519" cy="432181"/>
              </a:xfrm>
              <a:custGeom>
                <a:avLst/>
                <a:gdLst/>
                <a:ahLst/>
                <a:cxnLst/>
                <a:rect l="l" t="t" r="r" b="b"/>
                <a:pathLst>
                  <a:path w="342519" h="432181">
                    <a:moveTo>
                      <a:pt x="157099" y="0"/>
                    </a:moveTo>
                    <a:lnTo>
                      <a:pt x="0" y="83439"/>
                    </a:lnTo>
                    <a:lnTo>
                      <a:pt x="185420" y="432181"/>
                    </a:lnTo>
                    <a:lnTo>
                      <a:pt x="342519" y="348742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3417824" y="1562481"/>
                <a:ext cx="416052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416052" h="232283">
                    <a:moveTo>
                      <a:pt x="390906" y="0"/>
                    </a:moveTo>
                    <a:lnTo>
                      <a:pt x="0" y="56134"/>
                    </a:lnTo>
                    <a:lnTo>
                      <a:pt x="25273" y="232283"/>
                    </a:lnTo>
                    <a:lnTo>
                      <a:pt x="416052" y="176149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854577" y="183134"/>
                <a:ext cx="366268" cy="427355"/>
              </a:xfrm>
              <a:custGeom>
                <a:avLst/>
                <a:gdLst/>
                <a:ahLst/>
                <a:cxnLst/>
                <a:rect l="l" t="t" r="r" b="b"/>
                <a:pathLst>
                  <a:path w="366268" h="427355">
                    <a:moveTo>
                      <a:pt x="366268" y="329311"/>
                    </a:moveTo>
                    <a:lnTo>
                      <a:pt x="148336" y="0"/>
                    </a:lnTo>
                    <a:lnTo>
                      <a:pt x="0" y="98171"/>
                    </a:lnTo>
                    <a:lnTo>
                      <a:pt x="217932" y="427355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3976878" y="1072515"/>
                <a:ext cx="313055" cy="432816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432816">
                    <a:moveTo>
                      <a:pt x="148082" y="0"/>
                    </a:moveTo>
                    <a:lnTo>
                      <a:pt x="0" y="366014"/>
                    </a:lnTo>
                    <a:lnTo>
                      <a:pt x="164973" y="432816"/>
                    </a:lnTo>
                    <a:lnTo>
                      <a:pt x="313055" y="66802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820668" y="1629410"/>
                <a:ext cx="430911" cy="351536"/>
              </a:xfrm>
              <a:custGeom>
                <a:avLst/>
                <a:gdLst/>
                <a:ahLst/>
                <a:cxnLst/>
                <a:rect l="l" t="t" r="r" b="b"/>
                <a:pathLst>
                  <a:path w="430911" h="351536">
                    <a:moveTo>
                      <a:pt x="430911" y="154051"/>
                    </a:moveTo>
                    <a:lnTo>
                      <a:pt x="342011" y="0"/>
                    </a:lnTo>
                    <a:lnTo>
                      <a:pt x="0" y="197485"/>
                    </a:lnTo>
                    <a:lnTo>
                      <a:pt x="88900" y="351536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390265" y="1998218"/>
                <a:ext cx="409067" cy="212217"/>
              </a:xfrm>
              <a:custGeom>
                <a:avLst/>
                <a:gdLst/>
                <a:ahLst/>
                <a:cxnLst/>
                <a:rect l="l" t="t" r="r" b="b"/>
                <a:pathLst>
                  <a:path w="409067" h="212217">
                    <a:moveTo>
                      <a:pt x="409067" y="35052"/>
                    </a:moveTo>
                    <a:lnTo>
                      <a:pt x="15748" y="0"/>
                    </a:lnTo>
                    <a:lnTo>
                      <a:pt x="0" y="177165"/>
                    </a:lnTo>
                    <a:lnTo>
                      <a:pt x="393319" y="212217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2786253" y="1071499"/>
                <a:ext cx="405003" cy="404876"/>
              </a:xfrm>
              <a:custGeom>
                <a:avLst/>
                <a:gdLst/>
                <a:ahLst/>
                <a:cxnLst/>
                <a:rect l="l" t="t" r="r" b="b"/>
                <a:pathLst>
                  <a:path w="405003" h="404876">
                    <a:moveTo>
                      <a:pt x="405003" y="125730"/>
                    </a:moveTo>
                    <a:lnTo>
                      <a:pt x="279146" y="0"/>
                    </a:lnTo>
                    <a:lnTo>
                      <a:pt x="0" y="279146"/>
                    </a:lnTo>
                    <a:lnTo>
                      <a:pt x="125857" y="404876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324731" y="1257300"/>
                <a:ext cx="380365" cy="422148"/>
              </a:xfrm>
              <a:custGeom>
                <a:avLst/>
                <a:gdLst/>
                <a:ahLst/>
                <a:cxnLst/>
                <a:rect l="l" t="t" r="r" b="b"/>
                <a:pathLst>
                  <a:path w="380365" h="422148">
                    <a:moveTo>
                      <a:pt x="380365" y="107569"/>
                    </a:moveTo>
                    <a:lnTo>
                      <a:pt x="238633" y="0"/>
                    </a:lnTo>
                    <a:lnTo>
                      <a:pt x="0" y="314579"/>
                    </a:lnTo>
                    <a:lnTo>
                      <a:pt x="141732" y="422148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4344797" y="662813"/>
                <a:ext cx="177927" cy="394843"/>
              </a:xfrm>
              <a:custGeom>
                <a:avLst/>
                <a:gdLst/>
                <a:ahLst/>
                <a:cxnLst/>
                <a:rect l="l" t="t" r="r" b="b"/>
                <a:pathLst>
                  <a:path w="177927" h="394843">
                    <a:moveTo>
                      <a:pt x="177800" y="0"/>
                    </a:moveTo>
                    <a:lnTo>
                      <a:pt x="0" y="0"/>
                    </a:lnTo>
                    <a:lnTo>
                      <a:pt x="0" y="394843"/>
                    </a:lnTo>
                    <a:lnTo>
                      <a:pt x="177927" y="394843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611628" y="1520444"/>
                <a:ext cx="200660" cy="404622"/>
              </a:xfrm>
              <a:custGeom>
                <a:avLst/>
                <a:gdLst/>
                <a:ahLst/>
                <a:cxnLst/>
                <a:rect l="l" t="t" r="r" b="b"/>
                <a:pathLst>
                  <a:path w="200660" h="404622">
                    <a:moveTo>
                      <a:pt x="23114" y="404622"/>
                    </a:moveTo>
                    <a:lnTo>
                      <a:pt x="200660" y="394208"/>
                    </a:lnTo>
                    <a:lnTo>
                      <a:pt x="177546" y="0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2861056" y="1879473"/>
                <a:ext cx="405003" cy="404876"/>
              </a:xfrm>
              <a:custGeom>
                <a:avLst/>
                <a:gdLst/>
                <a:ahLst/>
                <a:cxnLst/>
                <a:rect l="l" t="t" r="r" b="b"/>
                <a:pathLst>
                  <a:path w="405003" h="404876">
                    <a:moveTo>
                      <a:pt x="405003" y="279146"/>
                    </a:moveTo>
                    <a:lnTo>
                      <a:pt x="125857" y="0"/>
                    </a:lnTo>
                    <a:lnTo>
                      <a:pt x="0" y="125730"/>
                    </a:lnTo>
                    <a:lnTo>
                      <a:pt x="279146" y="404876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2454783" y="995426"/>
                <a:ext cx="379603" cy="422402"/>
              </a:xfrm>
              <a:custGeom>
                <a:avLst/>
                <a:gdLst/>
                <a:ahLst/>
                <a:cxnLst/>
                <a:rect l="l" t="t" r="r" b="b"/>
                <a:pathLst>
                  <a:path w="379603" h="422402">
                    <a:moveTo>
                      <a:pt x="237490" y="0"/>
                    </a:moveTo>
                    <a:lnTo>
                      <a:pt x="0" y="315468"/>
                    </a:lnTo>
                    <a:lnTo>
                      <a:pt x="142113" y="422402"/>
                    </a:lnTo>
                    <a:lnTo>
                      <a:pt x="379603" y="106934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138805" y="804926"/>
                <a:ext cx="43307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433070" h="324485">
                    <a:moveTo>
                      <a:pt x="433070" y="162433"/>
                    </a:moveTo>
                    <a:lnTo>
                      <a:pt x="73152" y="0"/>
                    </a:lnTo>
                    <a:lnTo>
                      <a:pt x="0" y="162179"/>
                    </a:lnTo>
                    <a:lnTo>
                      <a:pt x="359918" y="324485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792982" y="545973"/>
                <a:ext cx="317627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317627" h="433070">
                    <a:moveTo>
                      <a:pt x="317627" y="363601"/>
                    </a:moveTo>
                    <a:lnTo>
                      <a:pt x="163830" y="0"/>
                    </a:lnTo>
                    <a:lnTo>
                      <a:pt x="0" y="69342"/>
                    </a:lnTo>
                    <a:lnTo>
                      <a:pt x="153797" y="43307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2578227" y="2090293"/>
                <a:ext cx="342392" cy="432054"/>
              </a:xfrm>
              <a:custGeom>
                <a:avLst/>
                <a:gdLst/>
                <a:ahLst/>
                <a:cxnLst/>
                <a:rect l="l" t="t" r="r" b="b"/>
                <a:pathLst>
                  <a:path w="342392" h="432054">
                    <a:moveTo>
                      <a:pt x="0" y="83439"/>
                    </a:moveTo>
                    <a:lnTo>
                      <a:pt x="185293" y="432054"/>
                    </a:lnTo>
                    <a:lnTo>
                      <a:pt x="342392" y="348615"/>
                    </a:lnTo>
                    <a:lnTo>
                      <a:pt x="157099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2278888" y="1660017"/>
                <a:ext cx="177927" cy="394843"/>
              </a:xfrm>
              <a:custGeom>
                <a:avLst/>
                <a:gdLst/>
                <a:ahLst/>
                <a:cxnLst/>
                <a:rect l="l" t="t" r="r" b="b"/>
                <a:pathLst>
                  <a:path w="177927" h="394843">
                    <a:moveTo>
                      <a:pt x="0" y="394843"/>
                    </a:moveTo>
                    <a:lnTo>
                      <a:pt x="177927" y="394843"/>
                    </a:lnTo>
                    <a:lnTo>
                      <a:pt x="1779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3116199" y="2383790"/>
                <a:ext cx="430911" cy="351409"/>
              </a:xfrm>
              <a:custGeom>
                <a:avLst/>
                <a:gdLst/>
                <a:ahLst/>
                <a:cxnLst/>
                <a:rect l="l" t="t" r="r" b="b"/>
                <a:pathLst>
                  <a:path w="430911" h="351409">
                    <a:moveTo>
                      <a:pt x="0" y="154051"/>
                    </a:moveTo>
                    <a:lnTo>
                      <a:pt x="342011" y="351409"/>
                    </a:lnTo>
                    <a:lnTo>
                      <a:pt x="430911" y="197358"/>
                    </a:lnTo>
                    <a:lnTo>
                      <a:pt x="88900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3674491" y="2290064"/>
                <a:ext cx="409067" cy="212217"/>
              </a:xfrm>
              <a:custGeom>
                <a:avLst/>
                <a:gdLst/>
                <a:ahLst/>
                <a:cxnLst/>
                <a:rect l="l" t="t" r="r" b="b"/>
                <a:pathLst>
                  <a:path w="409067" h="212217">
                    <a:moveTo>
                      <a:pt x="0" y="177165"/>
                    </a:moveTo>
                    <a:lnTo>
                      <a:pt x="393319" y="212217"/>
                    </a:lnTo>
                    <a:lnTo>
                      <a:pt x="409067" y="35052"/>
                    </a:lnTo>
                    <a:lnTo>
                      <a:pt x="15748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4089019" y="1848485"/>
                <a:ext cx="432943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432943" h="332105">
                    <a:moveTo>
                      <a:pt x="0" y="171958"/>
                    </a:moveTo>
                    <a:lnTo>
                      <a:pt x="77470" y="332105"/>
                    </a:lnTo>
                    <a:lnTo>
                      <a:pt x="432943" y="160147"/>
                    </a:lnTo>
                    <a:lnTo>
                      <a:pt x="355473" y="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2080006" y="1073404"/>
                <a:ext cx="351409" cy="430911"/>
              </a:xfrm>
              <a:custGeom>
                <a:avLst/>
                <a:gdLst/>
                <a:ahLst/>
                <a:cxnLst/>
                <a:rect l="l" t="t" r="r" b="b"/>
                <a:pathLst>
                  <a:path w="351409" h="430911">
                    <a:moveTo>
                      <a:pt x="197358" y="0"/>
                    </a:moveTo>
                    <a:lnTo>
                      <a:pt x="0" y="342011"/>
                    </a:lnTo>
                    <a:lnTo>
                      <a:pt x="154051" y="430911"/>
                    </a:lnTo>
                    <a:lnTo>
                      <a:pt x="351409" y="88900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3262122" y="63500"/>
                <a:ext cx="425831" cy="370967"/>
              </a:xfrm>
              <a:custGeom>
                <a:avLst/>
                <a:gdLst/>
                <a:ahLst/>
                <a:cxnLst/>
                <a:rect l="l" t="t" r="r" b="b"/>
                <a:pathLst>
                  <a:path w="425831" h="370967">
                    <a:moveTo>
                      <a:pt x="425831" y="224790"/>
                    </a:moveTo>
                    <a:lnTo>
                      <a:pt x="101219" y="0"/>
                    </a:lnTo>
                    <a:lnTo>
                      <a:pt x="0" y="146177"/>
                    </a:lnTo>
                    <a:lnTo>
                      <a:pt x="324612" y="370967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3206623" y="451866"/>
                <a:ext cx="432181" cy="342392"/>
              </a:xfrm>
              <a:custGeom>
                <a:avLst/>
                <a:gdLst/>
                <a:ahLst/>
                <a:cxnLst/>
                <a:rect l="l" t="t" r="r" b="b"/>
                <a:pathLst>
                  <a:path w="432181" h="342392">
                    <a:moveTo>
                      <a:pt x="432181" y="185293"/>
                    </a:moveTo>
                    <a:lnTo>
                      <a:pt x="83439" y="0"/>
                    </a:lnTo>
                    <a:lnTo>
                      <a:pt x="0" y="157099"/>
                    </a:lnTo>
                    <a:lnTo>
                      <a:pt x="348742" y="342392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3646297" y="1019556"/>
                <a:ext cx="240919" cy="418973"/>
              </a:xfrm>
              <a:custGeom>
                <a:avLst/>
                <a:gdLst/>
                <a:ahLst/>
                <a:cxnLst/>
                <a:rect l="l" t="t" r="r" b="b"/>
                <a:pathLst>
                  <a:path w="240919" h="418973">
                    <a:moveTo>
                      <a:pt x="175387" y="418973"/>
                    </a:moveTo>
                    <a:lnTo>
                      <a:pt x="240919" y="29591"/>
                    </a:lnTo>
                    <a:lnTo>
                      <a:pt x="65532" y="0"/>
                    </a:lnTo>
                    <a:lnTo>
                      <a:pt x="0" y="389382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2731008" y="624967"/>
                <a:ext cx="425577" cy="265557"/>
              </a:xfrm>
              <a:custGeom>
                <a:avLst/>
                <a:gdLst/>
                <a:ahLst/>
                <a:cxnLst/>
                <a:rect l="l" t="t" r="r" b="b"/>
                <a:pathLst>
                  <a:path w="425577" h="265557">
                    <a:moveTo>
                      <a:pt x="41783" y="265557"/>
                    </a:moveTo>
                    <a:lnTo>
                      <a:pt x="425577" y="172974"/>
                    </a:lnTo>
                    <a:lnTo>
                      <a:pt x="383794" y="0"/>
                    </a:lnTo>
                    <a:lnTo>
                      <a:pt x="0" y="92583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2241296" y="558419"/>
                <a:ext cx="432562" cy="338836"/>
              </a:xfrm>
              <a:custGeom>
                <a:avLst/>
                <a:gdLst/>
                <a:ahLst/>
                <a:cxnLst/>
                <a:rect l="l" t="t" r="r" b="b"/>
                <a:pathLst>
                  <a:path w="432562" h="338836">
                    <a:moveTo>
                      <a:pt x="432562" y="158242"/>
                    </a:moveTo>
                    <a:lnTo>
                      <a:pt x="351155" y="0"/>
                    </a:lnTo>
                    <a:lnTo>
                      <a:pt x="0" y="180594"/>
                    </a:lnTo>
                    <a:lnTo>
                      <a:pt x="81407" y="338836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2688082" y="265303"/>
                <a:ext cx="406908" cy="206756"/>
              </a:xfrm>
              <a:custGeom>
                <a:avLst/>
                <a:gdLst/>
                <a:ahLst/>
                <a:cxnLst/>
                <a:rect l="l" t="t" r="r" b="b"/>
                <a:pathLst>
                  <a:path w="406908" h="206756">
                    <a:moveTo>
                      <a:pt x="406908" y="29337"/>
                    </a:moveTo>
                    <a:lnTo>
                      <a:pt x="13208" y="0"/>
                    </a:lnTo>
                    <a:lnTo>
                      <a:pt x="0" y="177419"/>
                    </a:lnTo>
                    <a:lnTo>
                      <a:pt x="393827" y="206756"/>
                    </a:lnTo>
                    <a:close/>
                  </a:path>
                </a:pathLst>
              </a:custGeom>
              <a:solidFill>
                <a:srgbClr val="C52664"/>
              </a:solidFill>
            </p:spPr>
            <p:txBody>
              <a:bodyPr/>
              <a:lstStyle/>
              <a:p>
                <a:endParaRPr lang="fr-FR" sz="1200"/>
              </a:p>
            </p:txBody>
          </p:sp>
        </p:grpSp>
      </p:grpSp>
      <p:sp>
        <p:nvSpPr>
          <p:cNvPr id="43" name="Freeform 43"/>
          <p:cNvSpPr/>
          <p:nvPr/>
        </p:nvSpPr>
        <p:spPr>
          <a:xfrm>
            <a:off x="710528" y="3918383"/>
            <a:ext cx="1521062" cy="836584"/>
          </a:xfrm>
          <a:custGeom>
            <a:avLst/>
            <a:gdLst/>
            <a:ahLst/>
            <a:cxnLst/>
            <a:rect l="l" t="t" r="r" b="b"/>
            <a:pathLst>
              <a:path w="2281593" h="1254876">
                <a:moveTo>
                  <a:pt x="0" y="0"/>
                </a:moveTo>
                <a:lnTo>
                  <a:pt x="2281593" y="0"/>
                </a:lnTo>
                <a:lnTo>
                  <a:pt x="2281593" y="1254877"/>
                </a:lnTo>
                <a:lnTo>
                  <a:pt x="0" y="1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4" name="Freeform 44"/>
          <p:cNvSpPr/>
          <p:nvPr/>
        </p:nvSpPr>
        <p:spPr>
          <a:xfrm>
            <a:off x="2130815" y="3970724"/>
            <a:ext cx="1521062" cy="695261"/>
          </a:xfrm>
          <a:custGeom>
            <a:avLst/>
            <a:gdLst/>
            <a:ahLst/>
            <a:cxnLst/>
            <a:rect l="l" t="t" r="r" b="b"/>
            <a:pathLst>
              <a:path w="2281593" h="1042892">
                <a:moveTo>
                  <a:pt x="0" y="0"/>
                </a:moveTo>
                <a:lnTo>
                  <a:pt x="2281593" y="0"/>
                </a:lnTo>
                <a:lnTo>
                  <a:pt x="2281593" y="1042893"/>
                </a:lnTo>
                <a:lnTo>
                  <a:pt x="0" y="1042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5" name="Freeform 45"/>
          <p:cNvSpPr/>
          <p:nvPr/>
        </p:nvSpPr>
        <p:spPr>
          <a:xfrm>
            <a:off x="3565358" y="3918383"/>
            <a:ext cx="1521062" cy="836584"/>
          </a:xfrm>
          <a:custGeom>
            <a:avLst/>
            <a:gdLst/>
            <a:ahLst/>
            <a:cxnLst/>
            <a:rect l="l" t="t" r="r" b="b"/>
            <a:pathLst>
              <a:path w="2281593" h="1254876">
                <a:moveTo>
                  <a:pt x="0" y="0"/>
                </a:moveTo>
                <a:lnTo>
                  <a:pt x="2281593" y="0"/>
                </a:lnTo>
                <a:lnTo>
                  <a:pt x="2281593" y="1254877"/>
                </a:lnTo>
                <a:lnTo>
                  <a:pt x="0" y="1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6" name="Freeform 46"/>
          <p:cNvSpPr/>
          <p:nvPr/>
        </p:nvSpPr>
        <p:spPr>
          <a:xfrm>
            <a:off x="5111820" y="4125340"/>
            <a:ext cx="1151585" cy="386031"/>
          </a:xfrm>
          <a:custGeom>
            <a:avLst/>
            <a:gdLst/>
            <a:ahLst/>
            <a:cxnLst/>
            <a:rect l="l" t="t" r="r" b="b"/>
            <a:pathLst>
              <a:path w="1727378" h="579046">
                <a:moveTo>
                  <a:pt x="0" y="0"/>
                </a:moveTo>
                <a:lnTo>
                  <a:pt x="1727378" y="0"/>
                </a:lnTo>
                <a:lnTo>
                  <a:pt x="1727378" y="579046"/>
                </a:lnTo>
                <a:lnTo>
                  <a:pt x="0" y="5790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7" name="Freeform 47"/>
          <p:cNvSpPr/>
          <p:nvPr/>
        </p:nvSpPr>
        <p:spPr>
          <a:xfrm>
            <a:off x="640423" y="4659888"/>
            <a:ext cx="1591167" cy="875142"/>
          </a:xfrm>
          <a:custGeom>
            <a:avLst/>
            <a:gdLst/>
            <a:ahLst/>
            <a:cxnLst/>
            <a:rect l="l" t="t" r="r" b="b"/>
            <a:pathLst>
              <a:path w="2386751" h="1312713">
                <a:moveTo>
                  <a:pt x="0" y="0"/>
                </a:moveTo>
                <a:lnTo>
                  <a:pt x="2386751" y="0"/>
                </a:lnTo>
                <a:lnTo>
                  <a:pt x="2386751" y="1312714"/>
                </a:lnTo>
                <a:lnTo>
                  <a:pt x="0" y="13127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8" name="Freeform 48"/>
          <p:cNvSpPr/>
          <p:nvPr/>
        </p:nvSpPr>
        <p:spPr>
          <a:xfrm>
            <a:off x="2342682" y="4983486"/>
            <a:ext cx="1097327" cy="208492"/>
          </a:xfrm>
          <a:custGeom>
            <a:avLst/>
            <a:gdLst/>
            <a:ahLst/>
            <a:cxnLst/>
            <a:rect l="l" t="t" r="r" b="b"/>
            <a:pathLst>
              <a:path w="1645990" h="312738">
                <a:moveTo>
                  <a:pt x="0" y="0"/>
                </a:moveTo>
                <a:lnTo>
                  <a:pt x="1645990" y="0"/>
                </a:lnTo>
                <a:lnTo>
                  <a:pt x="1645990" y="312738"/>
                </a:lnTo>
                <a:lnTo>
                  <a:pt x="0" y="312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49" name="Freeform 49"/>
          <p:cNvSpPr/>
          <p:nvPr/>
        </p:nvSpPr>
        <p:spPr>
          <a:xfrm>
            <a:off x="3579660" y="5470770"/>
            <a:ext cx="1492458" cy="701430"/>
          </a:xfrm>
          <a:custGeom>
            <a:avLst/>
            <a:gdLst/>
            <a:ahLst/>
            <a:cxnLst/>
            <a:rect l="l" t="t" r="r" b="b"/>
            <a:pathLst>
              <a:path w="2238687" h="1052145">
                <a:moveTo>
                  <a:pt x="0" y="0"/>
                </a:moveTo>
                <a:lnTo>
                  <a:pt x="2238687" y="0"/>
                </a:lnTo>
                <a:lnTo>
                  <a:pt x="2238687" y="1052145"/>
                </a:lnTo>
                <a:lnTo>
                  <a:pt x="0" y="1052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0" name="Freeform 50"/>
          <p:cNvSpPr/>
          <p:nvPr/>
        </p:nvSpPr>
        <p:spPr>
          <a:xfrm>
            <a:off x="5145448" y="4956800"/>
            <a:ext cx="1084331" cy="420178"/>
          </a:xfrm>
          <a:custGeom>
            <a:avLst/>
            <a:gdLst/>
            <a:ahLst/>
            <a:cxnLst/>
            <a:rect l="l" t="t" r="r" b="b"/>
            <a:pathLst>
              <a:path w="1626497" h="630267">
                <a:moveTo>
                  <a:pt x="0" y="0"/>
                </a:moveTo>
                <a:lnTo>
                  <a:pt x="1626497" y="0"/>
                </a:lnTo>
                <a:lnTo>
                  <a:pt x="1626497" y="630268"/>
                </a:lnTo>
                <a:lnTo>
                  <a:pt x="0" y="630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1" name="Freeform 51"/>
          <p:cNvSpPr/>
          <p:nvPr/>
        </p:nvSpPr>
        <p:spPr>
          <a:xfrm>
            <a:off x="933098" y="5591335"/>
            <a:ext cx="1005817" cy="553199"/>
          </a:xfrm>
          <a:custGeom>
            <a:avLst/>
            <a:gdLst/>
            <a:ahLst/>
            <a:cxnLst/>
            <a:rect l="l" t="t" r="r" b="b"/>
            <a:pathLst>
              <a:path w="1508726" h="829799">
                <a:moveTo>
                  <a:pt x="0" y="0"/>
                </a:moveTo>
                <a:lnTo>
                  <a:pt x="1508726" y="0"/>
                </a:lnTo>
                <a:lnTo>
                  <a:pt x="1508726" y="829799"/>
                </a:lnTo>
                <a:lnTo>
                  <a:pt x="0" y="8297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2" name="Freeform 52"/>
          <p:cNvSpPr/>
          <p:nvPr/>
        </p:nvSpPr>
        <p:spPr>
          <a:xfrm>
            <a:off x="2422512" y="5535031"/>
            <a:ext cx="937669" cy="572909"/>
          </a:xfrm>
          <a:custGeom>
            <a:avLst/>
            <a:gdLst/>
            <a:ahLst/>
            <a:cxnLst/>
            <a:rect l="l" t="t" r="r" b="b"/>
            <a:pathLst>
              <a:path w="1406503" h="859364">
                <a:moveTo>
                  <a:pt x="0" y="0"/>
                </a:moveTo>
                <a:lnTo>
                  <a:pt x="1406503" y="0"/>
                </a:lnTo>
                <a:lnTo>
                  <a:pt x="1406503" y="859364"/>
                </a:lnTo>
                <a:lnTo>
                  <a:pt x="0" y="8593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3" name="Freeform 53"/>
          <p:cNvSpPr/>
          <p:nvPr/>
        </p:nvSpPr>
        <p:spPr>
          <a:xfrm>
            <a:off x="3863034" y="4862068"/>
            <a:ext cx="839729" cy="451330"/>
          </a:xfrm>
          <a:custGeom>
            <a:avLst/>
            <a:gdLst/>
            <a:ahLst/>
            <a:cxnLst/>
            <a:rect l="l" t="t" r="r" b="b"/>
            <a:pathLst>
              <a:path w="1259593" h="676995">
                <a:moveTo>
                  <a:pt x="0" y="0"/>
                </a:moveTo>
                <a:lnTo>
                  <a:pt x="1259593" y="0"/>
                </a:lnTo>
                <a:lnTo>
                  <a:pt x="1259593" y="676994"/>
                </a:lnTo>
                <a:lnTo>
                  <a:pt x="0" y="6769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4" name="Freeform 54"/>
          <p:cNvSpPr/>
          <p:nvPr/>
        </p:nvSpPr>
        <p:spPr>
          <a:xfrm>
            <a:off x="5344251" y="5549085"/>
            <a:ext cx="686724" cy="544801"/>
          </a:xfrm>
          <a:custGeom>
            <a:avLst/>
            <a:gdLst/>
            <a:ahLst/>
            <a:cxnLst/>
            <a:rect l="l" t="t" r="r" b="b"/>
            <a:pathLst>
              <a:path w="1030086" h="817201">
                <a:moveTo>
                  <a:pt x="0" y="0"/>
                </a:moveTo>
                <a:lnTo>
                  <a:pt x="1030086" y="0"/>
                </a:lnTo>
                <a:lnTo>
                  <a:pt x="1030086" y="817201"/>
                </a:lnTo>
                <a:lnTo>
                  <a:pt x="0" y="8172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5" name="TextBox 55"/>
          <p:cNvSpPr txBox="1"/>
          <p:nvPr/>
        </p:nvSpPr>
        <p:spPr>
          <a:xfrm>
            <a:off x="7835354" y="5468467"/>
            <a:ext cx="3073957" cy="82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2"/>
              </a:lnSpc>
            </a:pPr>
            <a:r>
              <a:rPr lang="en-US" sz="1595">
                <a:solidFill>
                  <a:srgbClr val="FFFFFF"/>
                </a:solidFill>
                <a:latin typeface="Century Gothic Paneuropean Bold"/>
              </a:rPr>
              <a:t>FACILITER LA VIE </a:t>
            </a:r>
          </a:p>
          <a:p>
            <a:pPr>
              <a:lnSpc>
                <a:spcPts val="2232"/>
              </a:lnSpc>
            </a:pPr>
            <a:r>
              <a:rPr lang="en-US" sz="1595">
                <a:solidFill>
                  <a:srgbClr val="FFFFFF"/>
                </a:solidFill>
                <a:latin typeface="Century Gothic Paneuropean Bold"/>
              </a:rPr>
              <a:t>DES ENTREPRENEURS EN E-SANTÉ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843D834E-66CA-CDBF-68B1-068C36B4F55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57" name="Image 5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ECCA85D-2536-EFCE-A105-E4A464CE68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808885" y="6489700"/>
            <a:ext cx="383116" cy="179917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679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827B4A8-849C-6724-8A5E-D79E389F61DE}"/>
              </a:ext>
            </a:extLst>
          </p:cNvPr>
          <p:cNvSpPr/>
          <p:nvPr/>
        </p:nvSpPr>
        <p:spPr>
          <a:xfrm>
            <a:off x="4973926" y="4763668"/>
            <a:ext cx="1987884" cy="1063009"/>
          </a:xfrm>
          <a:prstGeom prst="roundRect">
            <a:avLst/>
          </a:prstGeom>
          <a:solidFill>
            <a:srgbClr val="F9E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Décrypter la e-santé sur le territoire français et à l’international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95491D7-6880-9FAC-25E8-59A4A3BE3AE4}"/>
              </a:ext>
            </a:extLst>
          </p:cNvPr>
          <p:cNvSpPr/>
          <p:nvPr/>
        </p:nvSpPr>
        <p:spPr>
          <a:xfrm>
            <a:off x="4990659" y="3986966"/>
            <a:ext cx="1987884" cy="629074"/>
          </a:xfrm>
          <a:prstGeom prst="roundRect">
            <a:avLst/>
          </a:prstGeom>
          <a:solidFill>
            <a:srgbClr val="F9E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Qui contacter ? A quel moment ? Pour quoi ?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9B40F3F-92B1-6690-2302-F692DA3608B2}"/>
              </a:ext>
            </a:extLst>
          </p:cNvPr>
          <p:cNvSpPr/>
          <p:nvPr/>
        </p:nvSpPr>
        <p:spPr>
          <a:xfrm>
            <a:off x="7167554" y="2713198"/>
            <a:ext cx="2017119" cy="1122771"/>
          </a:xfrm>
          <a:prstGeom prst="roundRect">
            <a:avLst/>
          </a:prstGeom>
          <a:solidFill>
            <a:srgbClr val="E9F2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4C54DD-9591-E4F7-539A-C55C4CC3CBA2}"/>
              </a:ext>
            </a:extLst>
          </p:cNvPr>
          <p:cNvSpPr/>
          <p:nvPr/>
        </p:nvSpPr>
        <p:spPr>
          <a:xfrm>
            <a:off x="9385808" y="2713199"/>
            <a:ext cx="2017119" cy="112277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A453CFD-859C-AC95-134E-D5596647CEC0}"/>
              </a:ext>
            </a:extLst>
          </p:cNvPr>
          <p:cNvSpPr/>
          <p:nvPr/>
        </p:nvSpPr>
        <p:spPr>
          <a:xfrm>
            <a:off x="4978259" y="2713199"/>
            <a:ext cx="1987884" cy="1122770"/>
          </a:xfrm>
          <a:prstGeom prst="roundRect">
            <a:avLst/>
          </a:prstGeom>
          <a:solidFill>
            <a:srgbClr val="F9E3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4C5763C-CC9A-9B2C-1337-EDB95678095C}"/>
              </a:ext>
            </a:extLst>
          </p:cNvPr>
          <p:cNvSpPr/>
          <p:nvPr/>
        </p:nvSpPr>
        <p:spPr>
          <a:xfrm>
            <a:off x="2847682" y="2713200"/>
            <a:ext cx="1928016" cy="1122770"/>
          </a:xfrm>
          <a:prstGeom prst="roundRect">
            <a:avLst/>
          </a:prstGeom>
          <a:solidFill>
            <a:srgbClr val="E8F6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65645BF-AEEA-EF5F-B882-46A30ADDB57E}"/>
              </a:ext>
            </a:extLst>
          </p:cNvPr>
          <p:cNvSpPr/>
          <p:nvPr/>
        </p:nvSpPr>
        <p:spPr>
          <a:xfrm>
            <a:off x="649842" y="2713199"/>
            <a:ext cx="1992923" cy="1122770"/>
          </a:xfrm>
          <a:prstGeom prst="roundRect">
            <a:avLst/>
          </a:prstGeom>
          <a:solidFill>
            <a:srgbClr val="FEF5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8AE155-6848-FAC0-66DC-EB3C0B2F76E4}"/>
              </a:ext>
            </a:extLst>
          </p:cNvPr>
          <p:cNvSpPr txBox="1"/>
          <p:nvPr/>
        </p:nvSpPr>
        <p:spPr>
          <a:xfrm>
            <a:off x="653980" y="3344146"/>
            <a:ext cx="1994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F29E39"/>
                </a:solidFill>
                <a:latin typeface="Montserrat" panose="00000500000000000000" pitchFamily="50" charset="0"/>
              </a:rPr>
              <a:t>Financements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53C302-02A5-BA65-02BF-03EC2FDF6B05}"/>
              </a:ext>
            </a:extLst>
          </p:cNvPr>
          <p:cNvSpPr txBox="1"/>
          <p:nvPr/>
        </p:nvSpPr>
        <p:spPr>
          <a:xfrm>
            <a:off x="2992249" y="3344146"/>
            <a:ext cx="164149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>
                <a:solidFill>
                  <a:srgbClr val="16A086"/>
                </a:solidFill>
                <a:latin typeface="Montserrat" panose="00000500000000000000" pitchFamily="50" charset="0"/>
              </a:rPr>
              <a:t>Réglementation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98572E-F310-A4DC-17AC-221EE119CCAA}"/>
              </a:ext>
            </a:extLst>
          </p:cNvPr>
          <p:cNvSpPr txBox="1"/>
          <p:nvPr/>
        </p:nvSpPr>
        <p:spPr>
          <a:xfrm>
            <a:off x="9397396" y="3342457"/>
            <a:ext cx="2013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7030A0"/>
                </a:solidFill>
                <a:latin typeface="Montserrat" panose="00000500000000000000" pitchFamily="50" charset="0"/>
              </a:rPr>
              <a:t>Rester informé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DEA65B-9859-1CB7-F199-78A8661ED431}"/>
              </a:ext>
            </a:extLst>
          </p:cNvPr>
          <p:cNvSpPr txBox="1"/>
          <p:nvPr/>
        </p:nvSpPr>
        <p:spPr>
          <a:xfrm>
            <a:off x="4987724" y="3345357"/>
            <a:ext cx="2017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C52664"/>
                </a:solidFill>
                <a:latin typeface="Montserrat" panose="00000500000000000000" pitchFamily="50" charset="0"/>
              </a:rPr>
              <a:t>Acteurs e-santé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B03BB5-4F77-8442-8908-E82238519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" t="10083" r="6810"/>
          <a:stretch/>
        </p:blipFill>
        <p:spPr>
          <a:xfrm>
            <a:off x="5461898" y="2203043"/>
            <a:ext cx="1172061" cy="1012101"/>
          </a:xfrm>
          <a:prstGeom prst="snip2Same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6AD0F6-3C8B-90DD-FFE3-4F01585427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094" y="2242214"/>
            <a:ext cx="1207633" cy="10266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7431A2-D79D-F90B-3155-EE485DBAF3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8" r="25323"/>
          <a:stretch/>
        </p:blipFill>
        <p:spPr>
          <a:xfrm>
            <a:off x="961249" y="2136895"/>
            <a:ext cx="1370107" cy="1181126"/>
          </a:xfrm>
          <a:prstGeom prst="rect">
            <a:avLst/>
          </a:prstGeom>
        </p:spPr>
      </p:pic>
      <p:pic>
        <p:nvPicPr>
          <p:cNvPr id="17" name="Image 16" descr="Une image contenant texte, guitare&#10;&#10;Description générée automatiquement">
            <a:extLst>
              <a:ext uri="{FF2B5EF4-FFF2-40B4-BE49-F238E27FC236}">
                <a16:creationId xmlns:a16="http://schemas.microsoft.com/office/drawing/2014/main" id="{DE127E3B-A233-120A-1CE7-5C1C07C3BC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86" r="25813"/>
          <a:stretch/>
        </p:blipFill>
        <p:spPr>
          <a:xfrm>
            <a:off x="9817002" y="2136895"/>
            <a:ext cx="1167507" cy="1165301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E0EF5CA7-5AE0-D7BD-1824-991C81A9C9EF}"/>
              </a:ext>
            </a:extLst>
          </p:cNvPr>
          <p:cNvSpPr txBox="1"/>
          <p:nvPr/>
        </p:nvSpPr>
        <p:spPr>
          <a:xfrm>
            <a:off x="653980" y="1200069"/>
            <a:ext cx="9980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Grâce aux services G_NIUS, le</a:t>
            </a: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 entrepreneurs sont orientés vers les </a:t>
            </a:r>
            <a:r>
              <a:rPr lang="fr-FR" sz="1600" b="1">
                <a:solidFill>
                  <a:schemeClr val="tx2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bons interlocuteurs</a:t>
            </a: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accèdent à la </a:t>
            </a:r>
            <a:r>
              <a:rPr lang="fr-FR" sz="1600" b="1">
                <a:solidFill>
                  <a:schemeClr val="tx2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bonne information</a:t>
            </a: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>
                <a:solidFill>
                  <a:schemeClr val="tx2"/>
                </a:solidFill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anticiper</a:t>
            </a: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au mieux </a:t>
            </a:r>
            <a:b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>
                <a:effectLst/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 étapes de leur développement.</a:t>
            </a:r>
            <a:endParaRPr lang="fr-FR" sz="1600">
              <a:latin typeface="Montserrat" panose="00000500000000000000" pitchFamily="50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9EA3656-9892-FA91-1019-9B0B7D2B2DDD}"/>
              </a:ext>
            </a:extLst>
          </p:cNvPr>
          <p:cNvSpPr/>
          <p:nvPr/>
        </p:nvSpPr>
        <p:spPr>
          <a:xfrm>
            <a:off x="2845134" y="3983989"/>
            <a:ext cx="1928016" cy="629074"/>
          </a:xfrm>
          <a:prstGeom prst="roundRect">
            <a:avLst/>
          </a:prstGeom>
          <a:solidFill>
            <a:srgbClr val="E8F6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Tout comprendre sur les dispositifs médicaux numériques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C5CC752-E262-E54B-560B-81065E8C13D4}"/>
              </a:ext>
            </a:extLst>
          </p:cNvPr>
          <p:cNvSpPr/>
          <p:nvPr/>
        </p:nvSpPr>
        <p:spPr>
          <a:xfrm>
            <a:off x="2842778" y="4763668"/>
            <a:ext cx="1987884" cy="1063009"/>
          </a:xfrm>
          <a:prstGeom prst="roundRect">
            <a:avLst/>
          </a:prstGeom>
          <a:solidFill>
            <a:srgbClr val="E8F6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0">
                <a:solidFill>
                  <a:srgbClr val="1F2244"/>
                </a:solidFill>
                <a:effectLst/>
                <a:latin typeface="Montserrat" panose="00000500000000000000" pitchFamily="50" charset="0"/>
              </a:rPr>
              <a:t>Diagnostiquer les exigences règlementaires de son projet</a:t>
            </a:r>
            <a:endParaRPr lang="fr-FR" sz="1050">
              <a:latin typeface="Montserrat" panose="00000500000000000000" pitchFamily="50" charset="0"/>
            </a:endParaRPr>
          </a:p>
          <a:p>
            <a:pPr algn="ctr"/>
            <a:r>
              <a:rPr lang="fr-FR" sz="1050">
                <a:solidFill>
                  <a:schemeClr val="tx1"/>
                </a:solidFill>
                <a:latin typeface="Montserrat" panose="00000500000000000000" pitchFamily="50" charset="0"/>
              </a:rPr>
              <a:t>et suivre ses parcours guidés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F93812A-BFF2-42E0-E49A-7BE71F144FEB}"/>
              </a:ext>
            </a:extLst>
          </p:cNvPr>
          <p:cNvSpPr/>
          <p:nvPr/>
        </p:nvSpPr>
        <p:spPr>
          <a:xfrm>
            <a:off x="649842" y="3985472"/>
            <a:ext cx="1992923" cy="629074"/>
          </a:xfrm>
          <a:prstGeom prst="roundRect">
            <a:avLst/>
          </a:prstGeom>
          <a:solidFill>
            <a:srgbClr val="FEF5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Annuaire des financements publics et européens</a:t>
            </a:r>
            <a:endParaRPr lang="fr-FR" sz="1100">
              <a:latin typeface="Montserrat" panose="00000500000000000000" pitchFamily="50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E8ECCD75-AE0B-BA86-49B0-9A3AEF8016D8}"/>
              </a:ext>
            </a:extLst>
          </p:cNvPr>
          <p:cNvSpPr/>
          <p:nvPr/>
        </p:nvSpPr>
        <p:spPr>
          <a:xfrm>
            <a:off x="7196815" y="3983989"/>
            <a:ext cx="1968507" cy="629074"/>
          </a:xfrm>
          <a:prstGeom prst="roundRect">
            <a:avLst/>
          </a:prstGeom>
          <a:solidFill>
            <a:srgbClr val="E9F2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Découvrir la feuille de route du numérique en santé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4795EE0-CFA3-0ED8-2884-0D7498C39522}"/>
              </a:ext>
            </a:extLst>
          </p:cNvPr>
          <p:cNvSpPr/>
          <p:nvPr/>
        </p:nvSpPr>
        <p:spPr>
          <a:xfrm>
            <a:off x="7196815" y="4763668"/>
            <a:ext cx="1968507" cy="1063009"/>
          </a:xfrm>
          <a:prstGeom prst="roundRect">
            <a:avLst/>
          </a:prstGeom>
          <a:solidFill>
            <a:srgbClr val="E9F2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Comprendre la Stratégie d’accélération « Santé numérique »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BEB994E-31DB-2171-85A7-5AEB73937D0B}"/>
              </a:ext>
            </a:extLst>
          </p:cNvPr>
          <p:cNvSpPr/>
          <p:nvPr/>
        </p:nvSpPr>
        <p:spPr>
          <a:xfrm>
            <a:off x="9417591" y="3983989"/>
            <a:ext cx="1968507" cy="62907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Suivre l’actualité et </a:t>
            </a:r>
          </a:p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participer aux événements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852D2DD-A5D6-947C-A070-CE85E00E7634}"/>
              </a:ext>
            </a:extLst>
          </p:cNvPr>
          <p:cNvSpPr/>
          <p:nvPr/>
        </p:nvSpPr>
        <p:spPr>
          <a:xfrm>
            <a:off x="9417591" y="4763668"/>
            <a:ext cx="1968507" cy="106300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Écouter les retours d'expérience avec notre podcast 100 jours pour réussir</a:t>
            </a:r>
          </a:p>
        </p:txBody>
      </p:sp>
      <p:pic>
        <p:nvPicPr>
          <p:cNvPr id="26" name="Image 25" descr="Une image contenant dessin humoristique, lune, illustration&#10;&#10;Description générée automatiquement">
            <a:extLst>
              <a:ext uri="{FF2B5EF4-FFF2-40B4-BE49-F238E27FC236}">
                <a16:creationId xmlns:a16="http://schemas.microsoft.com/office/drawing/2014/main" id="{B2081869-E193-3DDD-565A-C8712ABDC9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"/>
          <a:stretch/>
        </p:blipFill>
        <p:spPr>
          <a:xfrm>
            <a:off x="7727966" y="2194956"/>
            <a:ext cx="1272895" cy="101210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30BAAC1-1550-0AB3-D72C-CACDAC58C85B}"/>
              </a:ext>
            </a:extLst>
          </p:cNvPr>
          <p:cNvSpPr txBox="1"/>
          <p:nvPr/>
        </p:nvSpPr>
        <p:spPr>
          <a:xfrm>
            <a:off x="7169483" y="3342457"/>
            <a:ext cx="2013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0070C0"/>
                </a:solidFill>
                <a:latin typeface="Montserrat" panose="00000500000000000000" pitchFamily="50" charset="0"/>
              </a:rPr>
              <a:t>Programmes nationaux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F921C0-43D8-2E43-FE14-58F8360BDAAA}"/>
              </a:ext>
            </a:extLst>
          </p:cNvPr>
          <p:cNvSpPr txBox="1">
            <a:spLocks/>
          </p:cNvSpPr>
          <p:nvPr/>
        </p:nvSpPr>
        <p:spPr>
          <a:xfrm>
            <a:off x="1300866" y="456554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Montserrat" panose="00000500000000000000" pitchFamily="50" charset="0"/>
              </a:rPr>
              <a:t>Panorama des services G_NIUS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1C79B94-2FC2-922C-D210-0E1F42F4156A}"/>
              </a:ext>
            </a:extLst>
          </p:cNvPr>
          <p:cNvSpPr/>
          <p:nvPr/>
        </p:nvSpPr>
        <p:spPr>
          <a:xfrm>
            <a:off x="649842" y="4765151"/>
            <a:ext cx="1992923" cy="1063009"/>
          </a:xfrm>
          <a:prstGeom prst="roundRect">
            <a:avLst/>
          </a:prstGeom>
          <a:solidFill>
            <a:srgbClr val="FEF5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>
                <a:solidFill>
                  <a:schemeClr val="tx1"/>
                </a:solidFill>
                <a:latin typeface="Montserrat" panose="00000500000000000000" pitchFamily="50" charset="0"/>
              </a:rPr>
              <a:t>Obtenir un remboursement : Télésurveillance, prise en charge anticipée numérique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42E0DD0-52D3-9DEA-A3A6-5A4379DD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53" y="6379181"/>
            <a:ext cx="687274" cy="2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F2795E4E-E8F8-8EE7-921F-DF1F948E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80" y="6360123"/>
            <a:ext cx="795466" cy="2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assurance-maladie-logo-png - Science Accueil">
            <a:extLst>
              <a:ext uri="{FF2B5EF4-FFF2-40B4-BE49-F238E27FC236}">
                <a16:creationId xmlns:a16="http://schemas.microsoft.com/office/drawing/2014/main" id="{301E7EE6-C9AB-5107-D50D-47B42603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641" y="6277158"/>
            <a:ext cx="687274" cy="3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55B62757-B875-AD09-6851-22E7EBFC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325" y="6357629"/>
            <a:ext cx="687274" cy="1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NIL |">
            <a:extLst>
              <a:ext uri="{FF2B5EF4-FFF2-40B4-BE49-F238E27FC236}">
                <a16:creationId xmlns:a16="http://schemas.microsoft.com/office/drawing/2014/main" id="{DD20A381-D71F-BE8D-0539-662349EC7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7" t="-42184" r="12923" b="-32126"/>
          <a:stretch/>
        </p:blipFill>
        <p:spPr bwMode="auto">
          <a:xfrm>
            <a:off x="5346592" y="6328798"/>
            <a:ext cx="530710" cy="2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57D36482-9B47-BBB4-F638-F468EED5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3416" y="6207650"/>
            <a:ext cx="599110" cy="5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Identifiez-vous... - Accès aux Espaces web Sécurisés - GIE SESAM-Vitale -  Connexion">
            <a:extLst>
              <a:ext uri="{FF2B5EF4-FFF2-40B4-BE49-F238E27FC236}">
                <a16:creationId xmlns:a16="http://schemas.microsoft.com/office/drawing/2014/main" id="{C218BEE4-6054-98F8-C70D-DAD68228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053" y="6361242"/>
            <a:ext cx="781218" cy="2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C1E59638-101B-12E6-B5C2-346A099B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022" y="6358694"/>
            <a:ext cx="633494" cy="2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80F6C655-4025-3A6A-12DA-13BBC424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645" y="6133770"/>
            <a:ext cx="599110" cy="5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0F0E54A8-DDAB-6CCE-40DF-D3004D9209EE}"/>
              </a:ext>
            </a:extLst>
          </p:cNvPr>
          <p:cNvSpPr txBox="1"/>
          <p:nvPr/>
        </p:nvSpPr>
        <p:spPr>
          <a:xfrm>
            <a:off x="598529" y="5951510"/>
            <a:ext cx="1992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latin typeface="Montserrat" panose="00000500000000000000" pitchFamily="50" charset="0"/>
              </a:rPr>
              <a:t>Nos partenaires : </a:t>
            </a:r>
          </a:p>
        </p:txBody>
      </p:sp>
      <p:pic>
        <p:nvPicPr>
          <p:cNvPr id="40" name="Picture 20" descr="Accueil - PariSanté Campus">
            <a:extLst>
              <a:ext uri="{FF2B5EF4-FFF2-40B4-BE49-F238E27FC236}">
                <a16:creationId xmlns:a16="http://schemas.microsoft.com/office/drawing/2014/main" id="{13CF3375-67C9-60D1-9A0B-51895BA6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187" y="6393013"/>
            <a:ext cx="701340" cy="1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age d'accueil | Health Data Hub">
            <a:extLst>
              <a:ext uri="{FF2B5EF4-FFF2-40B4-BE49-F238E27FC236}">
                <a16:creationId xmlns:a16="http://schemas.microsoft.com/office/drawing/2014/main" id="{E42445BD-BAE0-D579-E126-570D5C85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08" y="6356224"/>
            <a:ext cx="838876" cy="1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gence de l'innovation en santé | LinkedIn">
            <a:extLst>
              <a:ext uri="{FF2B5EF4-FFF2-40B4-BE49-F238E27FC236}">
                <a16:creationId xmlns:a16="http://schemas.microsoft.com/office/drawing/2014/main" id="{8F46BA20-6B51-C652-EF08-0FC823CE4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33425" r="5788" b="35878"/>
          <a:stretch/>
        </p:blipFill>
        <p:spPr bwMode="auto">
          <a:xfrm>
            <a:off x="1581037" y="6302022"/>
            <a:ext cx="885333" cy="30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321101" cy="3390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pPr>
              <a:lnSpc>
                <a:spcPts val="2400"/>
              </a:lnSpc>
            </a:pP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2400"/>
              </a:lnSpc>
              <a:buAutoNum type="arabicPeriod"/>
            </a:pP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Témoignages de professionnels de l’accompagnement de l’innovation en santé</a:t>
            </a:r>
          </a:p>
          <a:p>
            <a:pPr marL="514350" indent="-514350">
              <a:lnSpc>
                <a:spcPts val="2400"/>
              </a:lnSpc>
              <a:buAutoNum type="arabicPeriod"/>
            </a:pPr>
            <a:endParaRPr 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2400"/>
              </a:lnSpc>
              <a:buAutoNum type="arabicPeriod"/>
            </a:pPr>
            <a:endParaRPr 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2400"/>
              </a:lnSpc>
              <a:buAutoNum type="arabicPeriod"/>
            </a:pPr>
            <a:r>
              <a:rPr lang="fr-F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évolutions phares du service G_NIUS</a:t>
            </a:r>
          </a:p>
          <a:p>
            <a:pPr marL="514350" indent="-514350">
              <a:lnSpc>
                <a:spcPts val="2400"/>
              </a:lnSpc>
              <a:buAutoNum type="arabicPeriod"/>
            </a:pP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2400"/>
              </a:lnSpc>
              <a:buAutoNum type="arabicPeriod"/>
            </a:pP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ts val="2400"/>
              </a:lnSpc>
              <a:buAutoNum type="arabicPeriod"/>
            </a:pP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7B7A6C-CA86-2F60-8809-D94A561C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pic>
        <p:nvPicPr>
          <p:cNvPr id="3" name="Picture 6" descr="Gérontopôle Nouvelle-Aquitaine : pour et avec vous">
            <a:extLst>
              <a:ext uri="{FF2B5EF4-FFF2-40B4-BE49-F238E27FC236}">
                <a16:creationId xmlns:a16="http://schemas.microsoft.com/office/drawing/2014/main" id="{733D6E62-582B-67AA-5AD7-9D5ED8FC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8951" y="4757207"/>
            <a:ext cx="1911245" cy="13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63E6615-B370-84EA-B43F-2D04ACC2D858}"/>
              </a:ext>
            </a:extLst>
          </p:cNvPr>
          <p:cNvCxnSpPr>
            <a:cxnSpLocks/>
          </p:cNvCxnSpPr>
          <p:nvPr/>
        </p:nvCxnSpPr>
        <p:spPr>
          <a:xfrm>
            <a:off x="990163" y="2268406"/>
            <a:ext cx="10594887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erre MERIGAUD - Membre Labo. VieSanté - UR 24134 - Université de Limoges  | LinkedIn">
            <a:extLst>
              <a:ext uri="{FF2B5EF4-FFF2-40B4-BE49-F238E27FC236}">
                <a16:creationId xmlns:a16="http://schemas.microsoft.com/office/drawing/2014/main" id="{7ADB4212-FB89-017A-33A5-58AA26A7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494" y="1318287"/>
            <a:ext cx="1900238" cy="190023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6C35D6-1ADB-D62F-B9DA-AB0DF34DA809}"/>
              </a:ext>
            </a:extLst>
          </p:cNvPr>
          <p:cNvSpPr txBox="1"/>
          <p:nvPr/>
        </p:nvSpPr>
        <p:spPr>
          <a:xfrm>
            <a:off x="990163" y="3425352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F29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Julien PLAGNES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D5919C-E21A-0DDF-A0AE-1A190BC390E5}"/>
              </a:ext>
            </a:extLst>
          </p:cNvPr>
          <p:cNvSpPr txBox="1"/>
          <p:nvPr/>
        </p:nvSpPr>
        <p:spPr>
          <a:xfrm>
            <a:off x="8317988" y="3425352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16A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MERIGAUD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DD4AD0-A385-8DB7-4444-A966AC202FD7}"/>
              </a:ext>
            </a:extLst>
          </p:cNvPr>
          <p:cNvSpPr txBox="1"/>
          <p:nvPr/>
        </p:nvSpPr>
        <p:spPr>
          <a:xfrm>
            <a:off x="1088572" y="4000133"/>
            <a:ext cx="3143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Chef de projet G_NIUS</a:t>
            </a: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Julien.plagnes@esante.gouv.fr</a:t>
            </a:r>
          </a:p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195114-1CCE-786C-EBB9-6F01ED908EE9}"/>
              </a:ext>
            </a:extLst>
          </p:cNvPr>
          <p:cNvSpPr txBox="1"/>
          <p:nvPr/>
        </p:nvSpPr>
        <p:spPr>
          <a:xfrm>
            <a:off x="8317988" y="4000133"/>
            <a:ext cx="314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Directeur de l’innovation au Gérontopôle Nouvelle-Aquitaine</a:t>
            </a:r>
            <a:b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p-merigaud@gerontopole-na.fr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301ADDC-99EE-3C4F-D31B-CDF7FE8DA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3834"/>
          <a:stretch/>
        </p:blipFill>
        <p:spPr>
          <a:xfrm>
            <a:off x="1786986" y="5177290"/>
            <a:ext cx="1697884" cy="748946"/>
          </a:xfrm>
          <a:prstGeom prst="rect">
            <a:avLst/>
          </a:prstGeom>
        </p:spPr>
      </p:pic>
      <p:pic>
        <p:nvPicPr>
          <p:cNvPr id="11" name="Image 10" descr="Une image contenant Visage humain, personne, habits, homme&#10;&#10;Description générée automatiquement">
            <a:extLst>
              <a:ext uri="{FF2B5EF4-FFF2-40B4-BE49-F238E27FC236}">
                <a16:creationId xmlns:a16="http://schemas.microsoft.com/office/drawing/2014/main" id="{26947486-9058-F4DA-A56D-DE86F3CE90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20748"/>
          <a:stretch/>
        </p:blipFill>
        <p:spPr>
          <a:xfrm>
            <a:off x="1726540" y="1303685"/>
            <a:ext cx="1900238" cy="1929442"/>
          </a:xfrm>
          <a:prstGeom prst="flowChartConnector">
            <a:avLst/>
          </a:prstGeom>
        </p:spPr>
      </p:pic>
      <p:pic>
        <p:nvPicPr>
          <p:cNvPr id="1026" name="Picture 2" descr="Morgane Miltgen Intervenante Université de la e-Santé 2023">
            <a:extLst>
              <a:ext uri="{FF2B5EF4-FFF2-40B4-BE49-F238E27FC236}">
                <a16:creationId xmlns:a16="http://schemas.microsoft.com/office/drawing/2014/main" id="{AF1AF5CA-D267-8F79-B2AB-ED2DB0929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5412600" y="1303606"/>
            <a:ext cx="1699779" cy="19296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FDFB855-88D5-57BE-7D0F-B7EFE6B17F26}"/>
              </a:ext>
            </a:extLst>
          </p:cNvPr>
          <p:cNvSpPr txBox="1"/>
          <p:nvPr/>
        </p:nvSpPr>
        <p:spPr>
          <a:xfrm>
            <a:off x="4654076" y="3425352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Morgane MILTGEN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15284D6-603B-5B38-807C-0E10339AC737}"/>
              </a:ext>
            </a:extLst>
          </p:cNvPr>
          <p:cNvSpPr txBox="1"/>
          <p:nvPr/>
        </p:nvSpPr>
        <p:spPr>
          <a:xfrm>
            <a:off x="4604871" y="4000133"/>
            <a:ext cx="314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  <a:t>Responsable Innovation du pôle Eurobiomed </a:t>
            </a:r>
            <a:br>
              <a:rPr 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morgane.miltgen@eurobiomed.org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1FC60F8-A5D7-18A4-D6B0-2ECC075F68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3670" y="5209094"/>
            <a:ext cx="1778803" cy="68533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4559D3-D8C4-0C59-63AE-13F11D6CA762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>
                <a:latin typeface="Montserrat" panose="00000500000000000000" pitchFamily="50" charset="0"/>
              </a:rPr>
              <a:t>Les intervenants</a:t>
            </a:r>
          </a:p>
        </p:txBody>
      </p:sp>
    </p:spTree>
    <p:extLst>
      <p:ext uri="{BB962C8B-B14F-4D97-AF65-F5344CB8AC3E}">
        <p14:creationId xmlns:p14="http://schemas.microsoft.com/office/powerpoint/2010/main" val="12006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555144" cy="62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Témoignages de professionnels de l’accompagnement de l’innovation en santé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19EA14-B58F-EC13-05D3-AD71B13EE7F6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Montserrat" panose="00000500000000000000" pitchFamily="50" charset="0"/>
              </a:rPr>
              <a:t>EUROBIOMED</a:t>
            </a:r>
          </a:p>
        </p:txBody>
      </p:sp>
      <p:sp>
        <p:nvSpPr>
          <p:cNvPr id="7" name="Rectangle à coins arrondis 4">
            <a:extLst>
              <a:ext uri="{FF2B5EF4-FFF2-40B4-BE49-F238E27FC236}">
                <a16:creationId xmlns:a16="http://schemas.microsoft.com/office/drawing/2014/main" id="{DAA1F0C8-BD69-F1BE-3D79-68722FF1059F}"/>
              </a:ext>
            </a:extLst>
          </p:cNvPr>
          <p:cNvSpPr/>
          <p:nvPr/>
        </p:nvSpPr>
        <p:spPr>
          <a:xfrm>
            <a:off x="4733303" y="1037785"/>
            <a:ext cx="2307570" cy="541992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857250">
              <a:lnSpc>
                <a:spcPts val="3050"/>
              </a:lnSpc>
            </a:pPr>
            <a:r>
              <a:rPr lang="fr-FR" sz="2250" dirty="0">
                <a:solidFill>
                  <a:srgbClr val="D91B5B"/>
                </a:solidFill>
                <a:latin typeface="Montserrat Bold" panose="020B0604020202020204" charset="0"/>
              </a:rPr>
              <a:t>Notre métier</a:t>
            </a:r>
          </a:p>
        </p:txBody>
      </p:sp>
      <p:sp>
        <p:nvSpPr>
          <p:cNvPr id="8" name="Rectangle à coins arrondis 21">
            <a:extLst>
              <a:ext uri="{FF2B5EF4-FFF2-40B4-BE49-F238E27FC236}">
                <a16:creationId xmlns:a16="http://schemas.microsoft.com/office/drawing/2014/main" id="{3DDD9E91-20AA-0059-DB92-C14E66B85734}"/>
              </a:ext>
            </a:extLst>
          </p:cNvPr>
          <p:cNvSpPr/>
          <p:nvPr/>
        </p:nvSpPr>
        <p:spPr>
          <a:xfrm>
            <a:off x="4511163" y="3564146"/>
            <a:ext cx="2751851" cy="510920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857250">
              <a:lnSpc>
                <a:spcPts val="3050"/>
              </a:lnSpc>
            </a:pPr>
            <a:r>
              <a:rPr lang="fr-FR" sz="2250" dirty="0">
                <a:solidFill>
                  <a:srgbClr val="D91B5B"/>
                </a:solidFill>
                <a:latin typeface="Montserrat Bold" panose="020B0604020202020204" charset="0"/>
              </a:rPr>
              <a:t>Notre ambition</a:t>
            </a:r>
          </a:p>
        </p:txBody>
      </p:sp>
      <p:pic>
        <p:nvPicPr>
          <p:cNvPr id="9" name="Picture 2" descr="soins de santé ">
            <a:extLst>
              <a:ext uri="{FF2B5EF4-FFF2-40B4-BE49-F238E27FC236}">
                <a16:creationId xmlns:a16="http://schemas.microsoft.com/office/drawing/2014/main" id="{8B969A46-516B-7103-378A-984CE4C2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81" y="17511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aphique de croissance ">
            <a:extLst>
              <a:ext uri="{FF2B5EF4-FFF2-40B4-BE49-F238E27FC236}">
                <a16:creationId xmlns:a16="http://schemas.microsoft.com/office/drawing/2014/main" id="{98D73146-462B-A6C0-0FBF-4EEE27CA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04" y="1751195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F67B6D7-B9BB-CD1A-8A26-F53AA96D5553}"/>
              </a:ext>
            </a:extLst>
          </p:cNvPr>
          <p:cNvSpPr txBox="1"/>
          <p:nvPr/>
        </p:nvSpPr>
        <p:spPr>
          <a:xfrm>
            <a:off x="2511713" y="4862660"/>
            <a:ext cx="3019328" cy="8230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857250"/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Renforcer le statut </a:t>
            </a:r>
            <a:r>
              <a:rPr lang="fr-FR" sz="1500" b="1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d’acteur de référence</a:t>
            </a:r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 </a:t>
            </a:r>
            <a:r>
              <a:rPr lang="fr-FR" sz="1500" dirty="0" err="1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HealthTech</a:t>
            </a:r>
            <a:endParaRPr lang="fr-FR" sz="1500" dirty="0">
              <a:solidFill>
                <a:srgbClr val="6E6169"/>
              </a:solidFill>
              <a:latin typeface="Montserrat Bold" panose="020B0604020202020204"/>
              <a:ea typeface="Raleway" charset="0"/>
              <a:cs typeface="Raleway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D1F6E1-D98B-E730-BD8D-BDD45D75E419}"/>
              </a:ext>
            </a:extLst>
          </p:cNvPr>
          <p:cNvSpPr txBox="1"/>
          <p:nvPr/>
        </p:nvSpPr>
        <p:spPr>
          <a:xfrm>
            <a:off x="4469430" y="2464543"/>
            <a:ext cx="3019328" cy="55705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857250"/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Faire </a:t>
            </a:r>
            <a:r>
              <a:rPr lang="fr-FR" sz="1500" b="1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émerger les leaders</a:t>
            </a:r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 de demain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C00304-4F80-74A3-060C-056591C062B8}"/>
              </a:ext>
            </a:extLst>
          </p:cNvPr>
          <p:cNvSpPr txBox="1"/>
          <p:nvPr/>
        </p:nvSpPr>
        <p:spPr>
          <a:xfrm>
            <a:off x="7372830" y="2421390"/>
            <a:ext cx="3019328" cy="7443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857250"/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Faire converger les connaissances </a:t>
            </a:r>
            <a:r>
              <a:rPr lang="fr-FR" sz="1500" b="1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académiques, entrepreneuriales et industrielles</a:t>
            </a:r>
          </a:p>
        </p:txBody>
      </p:sp>
      <p:pic>
        <p:nvPicPr>
          <p:cNvPr id="14" name="Picture 10" descr="référence ">
            <a:extLst>
              <a:ext uri="{FF2B5EF4-FFF2-40B4-BE49-F238E27FC236}">
                <a16:creationId xmlns:a16="http://schemas.microsoft.com/office/drawing/2014/main" id="{35298BD6-E82C-5809-E3B9-B4A655AE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27" y="415847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nternational ">
            <a:extLst>
              <a:ext uri="{FF2B5EF4-FFF2-40B4-BE49-F238E27FC236}">
                <a16:creationId xmlns:a16="http://schemas.microsoft.com/office/drawing/2014/main" id="{D8C1C4E5-C1DF-A238-DBB0-D0C1CE47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72" y="417457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5FA2EF5-9FE3-D8FF-BA57-2F38DB8AC053}"/>
              </a:ext>
            </a:extLst>
          </p:cNvPr>
          <p:cNvSpPr txBox="1"/>
          <p:nvPr/>
        </p:nvSpPr>
        <p:spPr>
          <a:xfrm>
            <a:off x="6445658" y="4866334"/>
            <a:ext cx="3019328" cy="8230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857250"/>
            <a:r>
              <a:rPr lang="fr-FR" sz="1500" dirty="0">
                <a:solidFill>
                  <a:srgbClr val="535353"/>
                </a:solidFill>
                <a:latin typeface="Montserrat Bold" panose="020B0604020202020204" charset="0"/>
              </a:rPr>
              <a:t>Faire rayonner l’écosystème à </a:t>
            </a:r>
            <a:r>
              <a:rPr lang="fr-FR" sz="1500" b="1" dirty="0">
                <a:solidFill>
                  <a:srgbClr val="535353"/>
                </a:solidFill>
                <a:latin typeface="Montserrat Bold" panose="020B0604020202020204" charset="0"/>
              </a:rPr>
              <a:t>l’échelle européenne et internationale</a:t>
            </a:r>
            <a:endParaRPr lang="fr-FR" sz="1500" dirty="0">
              <a:solidFill>
                <a:srgbClr val="6E6169"/>
              </a:solidFill>
              <a:latin typeface="Montserrat Bold" panose="020B0604020202020204"/>
              <a:ea typeface="Raleway" charset="0"/>
              <a:cs typeface="Raleway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997CEE0-9AFB-521B-63C6-AECC0F5A4597}"/>
              </a:ext>
            </a:extLst>
          </p:cNvPr>
          <p:cNvSpPr txBox="1"/>
          <p:nvPr/>
        </p:nvSpPr>
        <p:spPr>
          <a:xfrm>
            <a:off x="1329163" y="2329091"/>
            <a:ext cx="3019328" cy="8230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857250"/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Accompagner vers </a:t>
            </a:r>
            <a:r>
              <a:rPr lang="fr-FR" sz="1500" b="1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l’innovation et la croissance</a:t>
            </a:r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 de la filière </a:t>
            </a:r>
            <a:r>
              <a:rPr lang="fr-FR" sz="1500" b="1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santé</a:t>
            </a:r>
            <a:r>
              <a:rPr lang="fr-FR" sz="1500" dirty="0">
                <a:solidFill>
                  <a:srgbClr val="6E6169"/>
                </a:solidFill>
                <a:latin typeface="Montserrat Bold" panose="020B0604020202020204"/>
                <a:ea typeface="Raleway" charset="0"/>
                <a:cs typeface="Raleway" charset="0"/>
              </a:rPr>
              <a:t> du Sud de la France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9F72A7-E3C4-BAAC-06CB-8318C0D0C6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2404" y="1766855"/>
            <a:ext cx="540180" cy="540180"/>
          </a:xfrm>
          <a:prstGeom prst="rect">
            <a:avLst/>
          </a:prstGeom>
        </p:spPr>
      </p:pic>
      <p:pic>
        <p:nvPicPr>
          <p:cNvPr id="1026" name="Picture 2" descr="Eurobiomed : Logothèque">
            <a:extLst>
              <a:ext uri="{FF2B5EF4-FFF2-40B4-BE49-F238E27FC236}">
                <a16:creationId xmlns:a16="http://schemas.microsoft.com/office/drawing/2014/main" id="{56CCF671-2F23-7322-DDED-A3F13382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7" y="5952077"/>
            <a:ext cx="1890012" cy="7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osis Santé | LinkedIn">
            <a:extLst>
              <a:ext uri="{FF2B5EF4-FFF2-40B4-BE49-F238E27FC236}">
                <a16:creationId xmlns:a16="http://schemas.microsoft.com/office/drawing/2014/main" id="{58560352-2008-18DB-3C43-19EDB59BC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0" b="27670"/>
          <a:stretch/>
        </p:blipFill>
        <p:spPr bwMode="auto">
          <a:xfrm>
            <a:off x="5877354" y="5998031"/>
            <a:ext cx="1407988" cy="6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9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E8A3F25-CDC5-81A4-7174-8D107C3751F0}"/>
              </a:ext>
            </a:extLst>
          </p:cNvPr>
          <p:cNvSpPr/>
          <p:nvPr/>
        </p:nvSpPr>
        <p:spPr>
          <a:xfrm>
            <a:off x="3400423" y="4707011"/>
            <a:ext cx="7080241" cy="1474713"/>
          </a:xfrm>
          <a:prstGeom prst="roundRect">
            <a:avLst/>
          </a:prstGeom>
          <a:noFill/>
          <a:ln w="76200">
            <a:solidFill>
              <a:srgbClr val="FEF5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FDFA98A-B74D-8299-3963-0B4CDA6EEE9B}"/>
              </a:ext>
            </a:extLst>
          </p:cNvPr>
          <p:cNvSpPr/>
          <p:nvPr/>
        </p:nvSpPr>
        <p:spPr>
          <a:xfrm>
            <a:off x="3369761" y="4453089"/>
            <a:ext cx="3214766" cy="496659"/>
          </a:xfrm>
          <a:prstGeom prst="roundRect">
            <a:avLst/>
          </a:prstGeom>
          <a:solidFill>
            <a:srgbClr val="FEF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219EA14-B58F-EC13-05D3-AD71B13EE7F6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Montserrat" panose="00000500000000000000" pitchFamily="50" charset="0"/>
              </a:rPr>
              <a:t>Témoignage de Morgane Miltgen</a:t>
            </a:r>
          </a:p>
        </p:txBody>
      </p:sp>
      <p:sp>
        <p:nvSpPr>
          <p:cNvPr id="4" name="Bouée 19">
            <a:extLst>
              <a:ext uri="{FF2B5EF4-FFF2-40B4-BE49-F238E27FC236}">
                <a16:creationId xmlns:a16="http://schemas.microsoft.com/office/drawing/2014/main" id="{0ED38EA2-95D3-DEBF-9095-ED0E6C654054}"/>
              </a:ext>
            </a:extLst>
          </p:cNvPr>
          <p:cNvSpPr/>
          <p:nvPr/>
        </p:nvSpPr>
        <p:spPr>
          <a:xfrm>
            <a:off x="185948" y="1539177"/>
            <a:ext cx="2700000" cy="2700000"/>
          </a:xfrm>
          <a:prstGeom prst="donut">
            <a:avLst>
              <a:gd name="adj" fmla="val 16274"/>
            </a:avLst>
          </a:prstGeom>
          <a:solidFill>
            <a:srgbClr val="FEF5E9"/>
          </a:solidFill>
          <a:ln>
            <a:solidFill>
              <a:srgbClr val="FEF5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Picture 2" descr="Morgane Miltgen Intervenante Université de la e-Santé 2023">
            <a:extLst>
              <a:ext uri="{FF2B5EF4-FFF2-40B4-BE49-F238E27FC236}">
                <a16:creationId xmlns:a16="http://schemas.microsoft.com/office/drawing/2014/main" id="{D3AF6E4B-415A-75A6-6514-41F48227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686059" y="1933902"/>
            <a:ext cx="1699779" cy="1929600"/>
          </a:xfrm>
          <a:prstGeom prst="ellipse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que 8" descr="Guillemet fermé avec un remplissage uni">
            <a:extLst>
              <a:ext uri="{FF2B5EF4-FFF2-40B4-BE49-F238E27FC236}">
                <a16:creationId xmlns:a16="http://schemas.microsoft.com/office/drawing/2014/main" id="{AC4E0157-5771-353D-F6F2-72552B84B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70" y="3572979"/>
            <a:ext cx="914400" cy="914400"/>
          </a:xfrm>
          <a:prstGeom prst="rect">
            <a:avLst/>
          </a:prstGeom>
        </p:spPr>
      </p:pic>
      <p:pic>
        <p:nvPicPr>
          <p:cNvPr id="11" name="Graphique 10" descr="Guillemet ouvert avec un remplissage uni">
            <a:extLst>
              <a:ext uri="{FF2B5EF4-FFF2-40B4-BE49-F238E27FC236}">
                <a16:creationId xmlns:a16="http://schemas.microsoft.com/office/drawing/2014/main" id="{3AB48EF0-5F6B-1932-9937-8CCB27877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0423" y="1270077"/>
            <a:ext cx="914400" cy="9144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7CE72C7-0AEB-37F6-1DBA-78B917A3AF02}"/>
              </a:ext>
            </a:extLst>
          </p:cNvPr>
          <p:cNvSpPr/>
          <p:nvPr/>
        </p:nvSpPr>
        <p:spPr>
          <a:xfrm>
            <a:off x="3400424" y="2080254"/>
            <a:ext cx="7105651" cy="1587423"/>
          </a:xfrm>
          <a:prstGeom prst="roundRect">
            <a:avLst/>
          </a:prstGeom>
          <a:solidFill>
            <a:srgbClr val="FEF5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les podcasts 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série de 30 podcasts de 15 minutes environ pour se familiariser ou monter en compétence sur les sujets du numérique en santé.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Cyber, IA, levée de fonds… des sujets aussi vastes qu’intéressants.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D743D1-3F80-3A3A-0C7D-6E8C72BEAFE9}"/>
              </a:ext>
            </a:extLst>
          </p:cNvPr>
          <p:cNvSpPr txBox="1"/>
          <p:nvPr/>
        </p:nvSpPr>
        <p:spPr>
          <a:xfrm>
            <a:off x="3457575" y="4516628"/>
            <a:ext cx="310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 recommandation G_NIUS : </a:t>
            </a:r>
          </a:p>
        </p:txBody>
      </p:sp>
      <p:pic>
        <p:nvPicPr>
          <p:cNvPr id="17" name="Graphique 16" descr="Ligne fléchée : incurvée sens des aiguilles d’une montre avec un remplissage uni">
            <a:extLst>
              <a:ext uri="{FF2B5EF4-FFF2-40B4-BE49-F238E27FC236}">
                <a16:creationId xmlns:a16="http://schemas.microsoft.com/office/drawing/2014/main" id="{50780A12-E65B-E703-315A-1465276B9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552840" flipV="1">
            <a:off x="1726867" y="4540645"/>
            <a:ext cx="914400" cy="905717"/>
          </a:xfrm>
          <a:prstGeom prst="rect">
            <a:avLst/>
          </a:prstGeom>
          <a:scene3d>
            <a:camera prst="orthographicFront">
              <a:rot lat="21299999" lon="1199965" rev="10799999"/>
            </a:camera>
            <a:lightRig rig="threePt" dir="t"/>
          </a:scene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3143794-63BE-64F9-DC8A-60BB660B35F7}"/>
              </a:ext>
            </a:extLst>
          </p:cNvPr>
          <p:cNvSpPr txBox="1"/>
          <p:nvPr/>
        </p:nvSpPr>
        <p:spPr>
          <a:xfrm>
            <a:off x="3904393" y="5177991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Page « 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Acteurs Français 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» : LA mine d’or pour décrypter le rôle des acteurs de l’écosystème public impliqués dans la e-santé. </a:t>
            </a:r>
          </a:p>
        </p:txBody>
      </p:sp>
    </p:spTree>
    <p:extLst>
      <p:ext uri="{BB962C8B-B14F-4D97-AF65-F5344CB8AC3E}">
        <p14:creationId xmlns:p14="http://schemas.microsoft.com/office/powerpoint/2010/main" val="202198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5" name="Google Shape;384;p22">
            <a:extLst>
              <a:ext uri="{FF2B5EF4-FFF2-40B4-BE49-F238E27FC236}">
                <a16:creationId xmlns:a16="http://schemas.microsoft.com/office/drawing/2014/main" id="{9FA21BD3-3953-798D-14EB-7543E86C2601}"/>
              </a:ext>
            </a:extLst>
          </p:cNvPr>
          <p:cNvSpPr txBox="1"/>
          <p:nvPr/>
        </p:nvSpPr>
        <p:spPr>
          <a:xfrm>
            <a:off x="838800" y="3123095"/>
            <a:ext cx="10963466" cy="112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Encourager, impulser accompagner, la recherche pluridisciplinaire sur le vieillissement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Faire l’intermédiation entre la recherche et les autres acteurs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Renforcer la visibilité, la notoriété et l’excellence de la région Nouvelle-Aquitaine en matière de recherche sur le vieillissement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Structurer et soutenir les actions de prévention</a:t>
            </a:r>
          </a:p>
          <a:p>
            <a:endParaRPr lang="fr-FR" sz="1600" dirty="0">
              <a:solidFill>
                <a:srgbClr val="43434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385;p22">
            <a:extLst>
              <a:ext uri="{FF2B5EF4-FFF2-40B4-BE49-F238E27FC236}">
                <a16:creationId xmlns:a16="http://schemas.microsoft.com/office/drawing/2014/main" id="{583C7CAC-C095-68A8-E206-25D2A442ABF5}"/>
              </a:ext>
            </a:extLst>
          </p:cNvPr>
          <p:cNvSpPr/>
          <p:nvPr/>
        </p:nvSpPr>
        <p:spPr>
          <a:xfrm>
            <a:off x="838800" y="2685473"/>
            <a:ext cx="5374800" cy="361600"/>
          </a:xfrm>
          <a:prstGeom prst="roundRect">
            <a:avLst>
              <a:gd name="adj" fmla="val 50000"/>
            </a:avLst>
          </a:prstGeom>
          <a:solidFill>
            <a:srgbClr val="E8F6F3"/>
          </a:solidFill>
          <a:ln>
            <a:solidFill>
              <a:srgbClr val="E8F6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>
                <a:solidFill>
                  <a:srgbClr val="16A08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Appui à la Recherche</a:t>
            </a:r>
          </a:p>
        </p:txBody>
      </p:sp>
      <p:sp>
        <p:nvSpPr>
          <p:cNvPr id="7" name="Google Shape;384;p22">
            <a:extLst>
              <a:ext uri="{FF2B5EF4-FFF2-40B4-BE49-F238E27FC236}">
                <a16:creationId xmlns:a16="http://schemas.microsoft.com/office/drawing/2014/main" id="{ED04A663-33F1-AECE-C01A-B6CF134BF74A}"/>
              </a:ext>
            </a:extLst>
          </p:cNvPr>
          <p:cNvSpPr txBox="1"/>
          <p:nvPr/>
        </p:nvSpPr>
        <p:spPr>
          <a:xfrm>
            <a:off x="838800" y="5024603"/>
            <a:ext cx="10343355" cy="92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Accélérer le développement et le déploiement de </a:t>
            </a: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solutions </a:t>
            </a:r>
            <a:r>
              <a:rPr lang="fr-FR" sz="1400" b="1" dirty="0" err="1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co-construites</a:t>
            </a: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avec les usagers 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Explorer</a:t>
            </a: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(de nouveaux besoin), </a:t>
            </a: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Expérimenter </a:t>
            </a: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(des solutions innovantes) et </a:t>
            </a: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Diffuser </a:t>
            </a: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les bonnes pratiques « ayant faire la preuve » &gt; </a:t>
            </a:r>
            <a:r>
              <a:rPr lang="fr-FR" sz="1400" b="1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Installation des Communautés d’innovation du Gérontopôle Nouvelle-Aquitaine.</a:t>
            </a:r>
          </a:p>
          <a:p>
            <a:endParaRPr lang="fr-FR" sz="1600" dirty="0">
              <a:solidFill>
                <a:srgbClr val="43434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endParaRPr lang="fr-FR" sz="1600" dirty="0">
              <a:solidFill>
                <a:srgbClr val="43434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Google Shape;385;p22">
            <a:extLst>
              <a:ext uri="{FF2B5EF4-FFF2-40B4-BE49-F238E27FC236}">
                <a16:creationId xmlns:a16="http://schemas.microsoft.com/office/drawing/2014/main" id="{76B07235-4B1D-6E27-6D09-4768D9FC0CBD}"/>
              </a:ext>
            </a:extLst>
          </p:cNvPr>
          <p:cNvSpPr/>
          <p:nvPr/>
        </p:nvSpPr>
        <p:spPr>
          <a:xfrm>
            <a:off x="838800" y="4583363"/>
            <a:ext cx="5374800" cy="361600"/>
          </a:xfrm>
          <a:prstGeom prst="roundRect">
            <a:avLst>
              <a:gd name="adj" fmla="val 50000"/>
            </a:avLst>
          </a:prstGeom>
          <a:solidFill>
            <a:srgbClr val="E8F6F3"/>
          </a:solidFill>
          <a:ln>
            <a:solidFill>
              <a:srgbClr val="E8F6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>
                <a:solidFill>
                  <a:srgbClr val="16A08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Innovation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8A70E4-8930-0B60-C4CC-C014742948F0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Montserrat" panose="00000500000000000000" pitchFamily="50" charset="0"/>
              </a:rPr>
              <a:t>Le Gérontopôle Nouvelle Aquitaine (1/2)</a:t>
            </a:r>
          </a:p>
        </p:txBody>
      </p:sp>
      <p:sp>
        <p:nvSpPr>
          <p:cNvPr id="10" name="Google Shape;378;p22">
            <a:extLst>
              <a:ext uri="{FF2B5EF4-FFF2-40B4-BE49-F238E27FC236}">
                <a16:creationId xmlns:a16="http://schemas.microsoft.com/office/drawing/2014/main" id="{2659F5AD-0A5D-D268-8BE5-84E9F250693B}"/>
              </a:ext>
            </a:extLst>
          </p:cNvPr>
          <p:cNvSpPr txBox="1"/>
          <p:nvPr/>
        </p:nvSpPr>
        <p:spPr>
          <a:xfrm>
            <a:off x="883036" y="1314939"/>
            <a:ext cx="9632563" cy="91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-FR" sz="16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Groupement d’Intérêt Public financé par l’Agence Régionale de Santé NA et la Région NA, le Gérontopôle NA poursuit une </a:t>
            </a:r>
            <a:r>
              <a:rPr lang="fr-FR" sz="1600" b="1" dirty="0">
                <a:solidFill>
                  <a:srgbClr val="E6216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mission d’intérêt général,</a:t>
            </a:r>
            <a:r>
              <a:rPr lang="fr-FR" sz="16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de développement de la </a:t>
            </a:r>
            <a:r>
              <a:rPr lang="fr-FR" sz="1600" dirty="0">
                <a:solidFill>
                  <a:srgbClr val="E6216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</a:t>
            </a:r>
            <a:r>
              <a:rPr lang="fr-FR" sz="1600" b="1" dirty="0">
                <a:solidFill>
                  <a:srgbClr val="E6216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echerche et l’innovation</a:t>
            </a:r>
            <a:r>
              <a:rPr lang="fr-FR" sz="1600" dirty="0">
                <a:solidFill>
                  <a:srgbClr val="E6216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fr-FR" sz="16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dans le champ du bien vieillir.</a:t>
            </a:r>
            <a:br>
              <a:rPr lang="fr-FR" sz="16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fr-FR" sz="12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Le Gérontopôle Nouvelle-Aquitaine est membre de l’Union de Gérontopôle de France</a:t>
            </a: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D7C179FB-9CD3-B1E0-6ECF-5326744DCD9F}"/>
              </a:ext>
            </a:extLst>
          </p:cNvPr>
          <p:cNvSpPr/>
          <p:nvPr/>
        </p:nvSpPr>
        <p:spPr>
          <a:xfrm rot="5400000">
            <a:off x="372850" y="1605554"/>
            <a:ext cx="690582" cy="329792"/>
          </a:xfrm>
          <a:prstGeom prst="triangle">
            <a:avLst>
              <a:gd name="adj" fmla="val 51425"/>
            </a:avLst>
          </a:prstGeom>
          <a:solidFill>
            <a:srgbClr val="F9E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2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106131-334F-4016-B6C8-CF51883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sp>
        <p:nvSpPr>
          <p:cNvPr id="10" name="Google Shape;384;p22">
            <a:extLst>
              <a:ext uri="{FF2B5EF4-FFF2-40B4-BE49-F238E27FC236}">
                <a16:creationId xmlns:a16="http://schemas.microsoft.com/office/drawing/2014/main" id="{B7136682-1DB9-FC9E-5686-FFE18A4A2D63}"/>
              </a:ext>
            </a:extLst>
          </p:cNvPr>
          <p:cNvSpPr txBox="1"/>
          <p:nvPr/>
        </p:nvSpPr>
        <p:spPr>
          <a:xfrm>
            <a:off x="838200" y="1646168"/>
            <a:ext cx="111633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Valoriser les métiers de l'aide à la personne et améliorer leur attractivité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Accompagner l’évolution de l'offre de formation </a:t>
            </a:r>
          </a:p>
        </p:txBody>
      </p:sp>
      <p:sp>
        <p:nvSpPr>
          <p:cNvPr id="11" name="Google Shape;385;p22">
            <a:extLst>
              <a:ext uri="{FF2B5EF4-FFF2-40B4-BE49-F238E27FC236}">
                <a16:creationId xmlns:a16="http://schemas.microsoft.com/office/drawing/2014/main" id="{09A76BAB-2F34-5201-3F11-361DD7CBF2B2}"/>
              </a:ext>
            </a:extLst>
          </p:cNvPr>
          <p:cNvSpPr/>
          <p:nvPr/>
        </p:nvSpPr>
        <p:spPr>
          <a:xfrm>
            <a:off x="838200" y="1214274"/>
            <a:ext cx="5374800" cy="361600"/>
          </a:xfrm>
          <a:prstGeom prst="roundRect">
            <a:avLst>
              <a:gd name="adj" fmla="val 50000"/>
            </a:avLst>
          </a:prstGeom>
          <a:solidFill>
            <a:srgbClr val="E8F6F3"/>
          </a:solidFill>
          <a:ln>
            <a:solidFill>
              <a:srgbClr val="E8F6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>
                <a:solidFill>
                  <a:srgbClr val="16A08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Valorisation des métiers &amp; formations</a:t>
            </a:r>
          </a:p>
        </p:txBody>
      </p:sp>
      <p:sp>
        <p:nvSpPr>
          <p:cNvPr id="12" name="Google Shape;384;p22">
            <a:extLst>
              <a:ext uri="{FF2B5EF4-FFF2-40B4-BE49-F238E27FC236}">
                <a16:creationId xmlns:a16="http://schemas.microsoft.com/office/drawing/2014/main" id="{30D035C2-988E-9906-4838-C732A342CEF1}"/>
              </a:ext>
            </a:extLst>
          </p:cNvPr>
          <p:cNvSpPr txBox="1"/>
          <p:nvPr/>
        </p:nvSpPr>
        <p:spPr>
          <a:xfrm>
            <a:off x="838200" y="3091643"/>
            <a:ext cx="10915588" cy="88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Accompagner les acteurs publics à connaître les ressources et besoins spécifiques de leur territoire et anticiper les évolutions 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Contribuer à renforcer l'animation des territoires en impulsant des innovations en proximité et en valorisant les bonnes pratiques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Accompagner l’évolution de l’offre médico-sociale d’accueil, de soins et d’accompagnement dans sa pluralité </a:t>
            </a:r>
          </a:p>
          <a:p>
            <a:endParaRPr lang="fr-FR" sz="1400">
              <a:solidFill>
                <a:srgbClr val="434343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3" name="Google Shape;385;p22">
            <a:extLst>
              <a:ext uri="{FF2B5EF4-FFF2-40B4-BE49-F238E27FC236}">
                <a16:creationId xmlns:a16="http://schemas.microsoft.com/office/drawing/2014/main" id="{ACBD2823-391C-8D64-02CB-7C41D18067A6}"/>
              </a:ext>
            </a:extLst>
          </p:cNvPr>
          <p:cNvSpPr/>
          <p:nvPr/>
        </p:nvSpPr>
        <p:spPr>
          <a:xfrm>
            <a:off x="838200" y="2653412"/>
            <a:ext cx="5374800" cy="361600"/>
          </a:xfrm>
          <a:prstGeom prst="roundRect">
            <a:avLst>
              <a:gd name="adj" fmla="val 50000"/>
            </a:avLst>
          </a:prstGeom>
          <a:solidFill>
            <a:srgbClr val="E8F6F3"/>
          </a:solidFill>
          <a:ln>
            <a:solidFill>
              <a:srgbClr val="E8F6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>
                <a:solidFill>
                  <a:srgbClr val="16A08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Appui aux politiques publiques et territoire</a:t>
            </a:r>
          </a:p>
        </p:txBody>
      </p:sp>
      <p:sp>
        <p:nvSpPr>
          <p:cNvPr id="14" name="Google Shape;384;p22">
            <a:extLst>
              <a:ext uri="{FF2B5EF4-FFF2-40B4-BE49-F238E27FC236}">
                <a16:creationId xmlns:a16="http://schemas.microsoft.com/office/drawing/2014/main" id="{745CBAA9-5312-6635-66CD-70D8F5FA1DC4}"/>
              </a:ext>
            </a:extLst>
          </p:cNvPr>
          <p:cNvSpPr txBox="1"/>
          <p:nvPr/>
        </p:nvSpPr>
        <p:spPr>
          <a:xfrm>
            <a:off x="907634" y="4707000"/>
            <a:ext cx="10814018" cy="112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Faire de la région Nouvelle-Aquitaine une région européenne d’excellence en matière de « Vieillissement actif » (labellisée Référent Site + 4 )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Accompagner le développement européen du Gérontopôle NA</a:t>
            </a:r>
          </a:p>
          <a:p>
            <a:pPr marL="285750" indent="-285750">
              <a:buClr>
                <a:srgbClr val="16A086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434343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Valoriser les résultats des projets européens</a:t>
            </a:r>
          </a:p>
        </p:txBody>
      </p:sp>
      <p:sp>
        <p:nvSpPr>
          <p:cNvPr id="15" name="Google Shape;385;p22">
            <a:extLst>
              <a:ext uri="{FF2B5EF4-FFF2-40B4-BE49-F238E27FC236}">
                <a16:creationId xmlns:a16="http://schemas.microsoft.com/office/drawing/2014/main" id="{971CBA19-C2B0-3410-4E3F-7917D38CCDAF}"/>
              </a:ext>
            </a:extLst>
          </p:cNvPr>
          <p:cNvSpPr/>
          <p:nvPr/>
        </p:nvSpPr>
        <p:spPr>
          <a:xfrm>
            <a:off x="838200" y="4254311"/>
            <a:ext cx="5374800" cy="361600"/>
          </a:xfrm>
          <a:prstGeom prst="roundRect">
            <a:avLst>
              <a:gd name="adj" fmla="val 50000"/>
            </a:avLst>
          </a:prstGeom>
          <a:solidFill>
            <a:srgbClr val="E8F6F3"/>
          </a:solidFill>
          <a:ln>
            <a:solidFill>
              <a:srgbClr val="E8F6F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000">
                <a:solidFill>
                  <a:srgbClr val="16A086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Europe</a:t>
            </a:r>
          </a:p>
        </p:txBody>
      </p:sp>
      <p:pic>
        <p:nvPicPr>
          <p:cNvPr id="16" name="Picture 2" descr="European Union Logo Vector Art, Icons, and Graphics for Free Download">
            <a:extLst>
              <a:ext uri="{FF2B5EF4-FFF2-40B4-BE49-F238E27FC236}">
                <a16:creationId xmlns:a16="http://schemas.microsoft.com/office/drawing/2014/main" id="{B222842E-6A19-92AB-A2AB-C62B7D21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643" y="4149092"/>
            <a:ext cx="1021495" cy="5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244D3AB-8636-A1CB-767C-21B942303851}"/>
              </a:ext>
            </a:extLst>
          </p:cNvPr>
          <p:cNvSpPr txBox="1">
            <a:spLocks/>
          </p:cNvSpPr>
          <p:nvPr/>
        </p:nvSpPr>
        <p:spPr>
          <a:xfrm>
            <a:off x="1300866" y="464111"/>
            <a:ext cx="10197314" cy="45501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>
                <a:latin typeface="Montserrat" panose="00000500000000000000" pitchFamily="50" charset="0"/>
              </a:rPr>
              <a:t>Le Gérontopôle Nouvelle Aquitaine (2/2)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044A9D-56C2-C701-3B99-5E2F221FC75C}"/>
              </a:ext>
            </a:extLst>
          </p:cNvPr>
          <p:cNvSpPr txBox="1"/>
          <p:nvPr/>
        </p:nvSpPr>
        <p:spPr>
          <a:xfrm>
            <a:off x="2733161" y="4950078"/>
            <a:ext cx="397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⭐️</a:t>
            </a:r>
          </a:p>
        </p:txBody>
      </p:sp>
    </p:spTree>
    <p:extLst>
      <p:ext uri="{BB962C8B-B14F-4D97-AF65-F5344CB8AC3E}">
        <p14:creationId xmlns:p14="http://schemas.microsoft.com/office/powerpoint/2010/main" val="1116068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icateurAlfresco xmlns="f6ca01e7-bd19-41f1-999c-e032ef5104c3" xsi:nil="true"/>
    <f8b6baa267c0456bbf6a8d18c49a130b xmlns="f6ca01e7-bd19-41f1-999c-e032ef5104c3">
      <Terms xmlns="http://schemas.microsoft.com/office/infopath/2007/PartnerControls"/>
    </f8b6baa267c0456bbf6a8d18c49a130b>
    <eef0f6fc4ed046399a9d01fd3a7d6a6a xmlns="f6ca01e7-bd19-41f1-999c-e032ef5104c3">
      <Terms xmlns="http://schemas.microsoft.com/office/infopath/2007/PartnerControls"/>
    </eef0f6fc4ed046399a9d01fd3a7d6a6a>
    <Référence_x0020_Bon_x0020_de_x0020_Commande xmlns="f6ca01e7-bd19-41f1-999c-e032ef5104c3" xsi:nil="true"/>
    <Référence_x0020_Documentaire xmlns="f6ca01e7-bd19-41f1-999c-e032ef5104c3" xsi:nil="true"/>
    <Chantier xmlns="f6ca01e7-bd19-41f1-999c-e032ef5104c3" xsi:nil="true"/>
    <lcf76f155ced4ddcb4097134ff3c332f xmlns="1732756c-075d-45cd-be93-8f87b0a39e97">
      <Terms xmlns="http://schemas.microsoft.com/office/infopath/2007/PartnerControls"/>
    </lcf76f155ced4ddcb4097134ff3c332f>
    <p671c8df16a44846939d278d4958f62c xmlns="f6ca01e7-bd19-41f1-999c-e032ef5104c3">
      <Terms xmlns="http://schemas.microsoft.com/office/infopath/2007/PartnerControls"/>
    </p671c8df16a44846939d278d4958f62c>
    <Durée_x0020_d_x0027_Utilité_x0020_Administrative_x0020__x0028_DUA_x0029_ xmlns="f6ca01e7-bd19-41f1-999c-e032ef5104c3" xsi:nil="true"/>
    <Environnement xmlns="f6ca01e7-bd19-41f1-999c-e032ef5104c3" xsi:nil="true"/>
    <b2804ef99be44b9e8166e80a6c2eb9f1 xmlns="f6ca01e7-bd19-41f1-999c-e032ef5104c3">
      <Terms xmlns="http://schemas.microsoft.com/office/infopath/2007/PartnerControls"/>
    </b2804ef99be44b9e8166e80a6c2eb9f1>
    <_ExtendedDescription xmlns="http://schemas.microsoft.com/sharepoint/v3" xsi:nil="true"/>
    <mc4aa6e782e045f6bb87dab01c971b56 xmlns="f6ca01e7-bd19-41f1-999c-e032ef5104c3">
      <Terms xmlns="http://schemas.microsoft.com/office/infopath/2007/PartnerControls"/>
    </mc4aa6e782e045f6bb87dab01c971b56>
    <m312bc62cb0243b6a873cbbf4dace6b2 xmlns="f6ca01e7-bd19-41f1-999c-e032ef5104c3">
      <Terms xmlns="http://schemas.microsoft.com/office/infopath/2007/PartnerControls"/>
    </m312bc62cb0243b6a873cbbf4dace6b2>
    <b084a4cb34a444d7969136255594d2f3 xmlns="f6ca01e7-bd19-41f1-999c-e032ef5104c3">
      <Terms xmlns="http://schemas.microsoft.com/office/infopath/2007/PartnerControls"/>
    </b084a4cb34a444d7969136255594d2f3>
    <CreateurAlfresco xmlns="f6ca01e7-bd19-41f1-999c-e032ef5104c3" xsi:nil="true"/>
    <g30fb2d8061a4d40b63138f91c1a832e xmlns="f6ca01e7-bd19-41f1-999c-e032ef5104c3">
      <Terms xmlns="http://schemas.microsoft.com/office/infopath/2007/PartnerControls"/>
    </g30fb2d8061a4d40b63138f91c1a832e>
    <m9a76db3058146ae844db6599c9d7036 xmlns="f6ca01e7-bd19-41f1-999c-e032ef5104c3">
      <Terms xmlns="http://schemas.microsoft.com/office/infopath/2007/PartnerControls"/>
    </m9a76db3058146ae844db6599c9d7036>
    <Ticket_x0020_Changement xmlns="f6ca01e7-bd19-41f1-999c-e032ef5104c3" xsi:nil="true"/>
    <TaxCatchAll xmlns="f6ca01e7-bd19-41f1-999c-e032ef5104c3" xsi:nil="true"/>
    <l0a6b4600f484920bbceae0813174244 xmlns="f6ca01e7-bd19-41f1-999c-e032ef5104c3">
      <Terms xmlns="http://schemas.microsoft.com/office/infopath/2007/PartnerControls"/>
    </l0a6b4600f484920bbceae081317424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- Suivi de projet" ma:contentTypeID="0x010100333226B5D6902549BFE4A72F45A4400B01003BAC310271CC834683060F25D6074C88" ma:contentTypeVersion="56" ma:contentTypeDescription="Type de contenu - Documentation de suivi de projet" ma:contentTypeScope="" ma:versionID="42ca7ab54a4ea573a26c2ec224b0e827">
  <xsd:schema xmlns:xsd="http://www.w3.org/2001/XMLSchema" xmlns:xs="http://www.w3.org/2001/XMLSchema" xmlns:p="http://schemas.microsoft.com/office/2006/metadata/properties" xmlns:ns1="http://schemas.microsoft.com/sharepoint/v3" xmlns:ns2="f6ca01e7-bd19-41f1-999c-e032ef5104c3" xmlns:ns3="1732756c-075d-45cd-be93-8f87b0a39e97" targetNamespace="http://schemas.microsoft.com/office/2006/metadata/properties" ma:root="true" ma:fieldsID="a44a39e1040fd2321c8b2d61f9e7630b" ns1:_="" ns2:_="" ns3:_="">
    <xsd:import namespace="http://schemas.microsoft.com/sharepoint/v3"/>
    <xsd:import namespace="f6ca01e7-bd19-41f1-999c-e032ef5104c3"/>
    <xsd:import namespace="1732756c-075d-45cd-be93-8f87b0a39e9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312bc62cb0243b6a873cbbf4dace6b2" minOccurs="0"/>
                <xsd:element ref="ns2:p671c8df16a44846939d278d4958f62c" minOccurs="0"/>
                <xsd:element ref="ns2:b084a4cb34a444d7969136255594d2f3" minOccurs="0"/>
                <xsd:element ref="ns2:m9a76db3058146ae844db6599c9d7036" minOccurs="0"/>
                <xsd:element ref="ns2:CreateurAlfresco" minOccurs="0"/>
                <xsd:element ref="ns2:ModificateurAlfresco" minOccurs="0"/>
                <xsd:element ref="ns2:f8b6baa267c0456bbf6a8d18c49a130b" minOccurs="0"/>
                <xsd:element ref="ns2:l0a6b4600f484920bbceae0813174244" minOccurs="0"/>
                <xsd:element ref="ns2:b2804ef99be44b9e8166e80a6c2eb9f1" minOccurs="0"/>
                <xsd:element ref="ns2:eef0f6fc4ed046399a9d01fd3a7d6a6a" minOccurs="0"/>
                <xsd:element ref="ns2:Durée_x0020_d_x0027_Utilité_x0020_Administrative_x0020__x0028_DUA_x0029_" minOccurs="0"/>
                <xsd:element ref="ns2:Référence_x0020_Bon_x0020_de_x0020_Commande" minOccurs="0"/>
                <xsd:element ref="ns1:_ExtendedDescription" minOccurs="0"/>
                <xsd:element ref="ns2:Référence_x0020_Documentaire" minOccurs="0"/>
                <xsd:element ref="ns2:Chantier" minOccurs="0"/>
                <xsd:element ref="ns2:mc4aa6e782e045f6bb87dab01c971b56" minOccurs="0"/>
                <xsd:element ref="ns2:g30fb2d8061a4d40b63138f91c1a832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2:Ticket_x0020_Changement" minOccurs="0"/>
                <xsd:element ref="ns2:Environnement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30" nillable="true" ma:displayName="Descriptio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a01e7-bd19-41f1-999c-e032ef5104c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61f3ec5f-5a67-40e0-b5e0-e23b6b588f8b}" ma:internalName="TaxCatchAll" ma:showField="CatchAllData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61f3ec5f-5a67-40e0-b5e0-e23b6b588f8b}" ma:internalName="TaxCatchAllLabel" ma:readOnly="true" ma:showField="CatchAllDataLabel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312bc62cb0243b6a873cbbf4dace6b2" ma:index="8" nillable="true" ma:taxonomy="true" ma:internalName="m312bc62cb0243b6a873cbbf4dace6b2" ma:taxonomyFieldName="Projet" ma:displayName="Projet" ma:readOnly="false" ma:fieldId="{6312bc62-cb02-43b6-a873-cbbf4dace6b2}" ma:sspId="c4480557-28ee-4200-b705-f4b4ceb9c11a" ma:termSetId="207e172a-6847-42a8-b45e-d0bbb1e23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71c8df16a44846939d278d4958f62c" ma:index="12" nillable="true" ma:taxonomy="true" ma:internalName="p671c8df16a44846939d278d4958f62c" ma:taxonomyFieldName="Direction_x0020__x002F__x0020_Service" ma:displayName="Direction / Service" ma:readOnly="false" ma:fieldId="{9671c8df-16a4-4846-939d-278d4958f62c}" ma:taxonomyMulti="true" ma:sspId="c4480557-28ee-4200-b705-f4b4ceb9c11a" ma:termSetId="06452e41-1966-4633-9fe1-38f9847c7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84a4cb34a444d7969136255594d2f3" ma:index="14" nillable="true" ma:taxonomy="true" ma:internalName="b084a4cb34a444d7969136255594d2f3" ma:taxonomyFieldName="Type_x0020_de_x0020_document_x0020_ANS" ma:displayName="Type de document ANS" ma:indexed="true" ma:readOnly="false" ma:default="" ma:fieldId="{b084a4cb-34a4-44d7-9691-36255594d2f3}" ma:sspId="c4480557-28ee-4200-b705-f4b4ceb9c11a" ma:termSetId="1275da89-553e-403a-abbb-5d47ef289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a76db3058146ae844db6599c9d7036" ma:index="16" nillable="true" ma:taxonomy="true" ma:internalName="m9a76db3058146ae844db6599c9d7036" ma:taxonomyFieldName="Classification" ma:displayName="Classification" ma:readOnly="false" ma:fieldId="{69a76db3-0581-46ae-844d-b6599c9d7036}" ma:sspId="c4480557-28ee-4200-b705-f4b4ceb9c11a" ma:termSetId="8feb0b63-8672-4f69-8e69-5df4ee99fa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eateurAlfresco" ma:index="18" nillable="true" ma:displayName="CreateurAlfresco" ma:default="" ma:internalName="CreateurAlfresco">
      <xsd:simpleType>
        <xsd:restriction base="dms:Text">
          <xsd:maxLength value="255"/>
        </xsd:restriction>
      </xsd:simpleType>
    </xsd:element>
    <xsd:element name="ModificateurAlfresco" ma:index="19" nillable="true" ma:displayName="ModificateurAlfresco" ma:default="" ma:internalName="ModificateurAlfresco">
      <xsd:simpleType>
        <xsd:restriction base="dms:Text">
          <xsd:maxLength value="255"/>
        </xsd:restriction>
      </xsd:simpleType>
    </xsd:element>
    <xsd:element name="f8b6baa267c0456bbf6a8d18c49a130b" ma:index="20" nillable="true" ma:taxonomy="true" ma:internalName="f8b6baa267c0456bbf6a8d18c49a130b" ma:taxonomyFieldName="Cat_x00e9_gorie_x0020_Documentaire" ma:displayName="Catégorie Documentaire" ma:readOnly="false" ma:fieldId="{f8b6baa2-67c0-456b-bf6a-8d18c49a130b}" ma:sspId="c4480557-28ee-4200-b705-f4b4ceb9c11a" ma:termSetId="5548a444-67a9-4fed-ab61-d9aae03cf8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a6b4600f484920bbceae0813174244" ma:index="22" nillable="true" ma:taxonomy="true" ma:internalName="l0a6b4600f484920bbceae0813174244" ma:taxonomyFieldName="Prestataire_x0028_s_x0029_" ma:displayName="Prestataire(s)" ma:fieldId="{50a6b460-0f48-4920-bbce-ae0813174244}" ma:taxonomyMulti="true" ma:sspId="c4480557-28ee-4200-b705-f4b4ceb9c11a" ma:termSetId="46ab08c7-aeb3-4684-9e81-fb4503d529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804ef99be44b9e8166e80a6c2eb9f1" ma:index="24" nillable="true" ma:taxonomy="true" ma:internalName="b2804ef99be44b9e8166e80a6c2eb9f1" ma:taxonomyFieldName="Statut_x0020_du_x0020_document" ma:displayName="Statut du document" ma:default="" ma:fieldId="{b2804ef9-9be4-4b9e-8166-e80a6c2eb9f1}" ma:sspId="c4480557-28ee-4200-b705-f4b4ceb9c11a" ma:termSetId="57d84b5c-8637-4a53-9541-e98f138ee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f0f6fc4ed046399a9d01fd3a7d6a6a" ma:index="26" nillable="true" ma:taxonomy="true" ma:internalName="eef0f6fc4ed046399a9d01fd3a7d6a6a" ma:taxonomyFieldName="Sort_x0020_Final_x0020__x0028_Archivage_x0029_1" ma:displayName="Sort Final (Archivage)" ma:indexed="true" ma:fieldId="{eef0f6fc-4ed0-4639-9a9d-01fd3a7d6a6a}" ma:sspId="c4480557-28ee-4200-b705-f4b4ceb9c11a" ma:termSetId="894a0867-9216-43ab-99c5-e7b2cbb034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urée_x0020_d_x0027_Utilité_x0020_Administrative_x0020__x0028_DUA_x0029_" ma:index="28" nillable="true" ma:displayName="Durée d'Utilité Administrative (DUA)" ma:internalName="Dur_x00e9_e_x0020_d_x0027_Utilit_x00e9__x0020_Administrative_x0020__x0028_DUA_x0029_" ma:percentage="FALSE">
      <xsd:simpleType>
        <xsd:restriction base="dms:Number"/>
      </xsd:simpleType>
    </xsd:element>
    <xsd:element name="Référence_x0020_Bon_x0020_de_x0020_Commande" ma:index="29" nillable="true" ma:displayName="Référence Bon de Commande" ma:indexed="true" ma:internalName="R_x00e9_f_x00e9_rence_x0020_Bon_x0020_de_x0020_Commande">
      <xsd:simpleType>
        <xsd:restriction base="dms:Text">
          <xsd:maxLength value="255"/>
        </xsd:restriction>
      </xsd:simpleType>
    </xsd:element>
    <xsd:element name="Référence_x0020_Documentaire" ma:index="31" nillable="true" ma:displayName="Référence Documentaire" ma:default="" ma:internalName="R_x00e9_f_x00e9_rence_x0020_Documentaire">
      <xsd:simpleType>
        <xsd:restriction base="dms:Text">
          <xsd:maxLength value="255"/>
        </xsd:restriction>
      </xsd:simpleType>
    </xsd:element>
    <xsd:element name="Chantier" ma:index="32" nillable="true" ma:displayName="Chantier" ma:default="" ma:internalName="Chantier">
      <xsd:simpleType>
        <xsd:restriction base="dms:Text">
          <xsd:maxLength value="255"/>
        </xsd:restriction>
      </xsd:simpleType>
    </xsd:element>
    <xsd:element name="mc4aa6e782e045f6bb87dab01c971b56" ma:index="33" nillable="true" ma:taxonomy="true" ma:internalName="mc4aa6e782e045f6bb87dab01c971b56" ma:taxonomyFieldName="Version_x0020_Applicative" ma:displayName="Version Applicative" ma:default="" ma:fieldId="{6c4aa6e7-82e0-45f6-bb87-dab01c971b56}" ma:taxonomyMulti="true" ma:sspId="c4480557-28ee-4200-b705-f4b4ceb9c11a" ma:termSetId="3d1661bf-2cce-4a88-b69a-0a25d82a55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30fb2d8061a4d40b63138f91c1a832e" ma:index="35" nillable="true" ma:taxonomy="true" ma:internalName="g30fb2d8061a4d40b63138f91c1a832e" ma:taxonomyFieldName="March_x00e9_" ma:displayName="Marché" ma:fieldId="{030fb2d8-061a-4d40-b631-38f91c1a832e}" ma:sspId="c4480557-28ee-4200-b705-f4b4ceb9c11a" ma:termSetId="e41f313d-41ce-4da8-b34e-2b84036422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4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icket_x0020_Changement" ma:index="48" nillable="true" ma:displayName="Ticket Changement" ma:default="" ma:internalName="Ticket_x0020_Changement">
      <xsd:simpleType>
        <xsd:restriction base="dms:Text">
          <xsd:maxLength value="255"/>
        </xsd:restriction>
      </xsd:simpleType>
    </xsd:element>
    <xsd:element name="Environnement" ma:index="49" nillable="true" ma:displayName="Environnement" ma:default="" ma:internalName="Environne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2756c-075d-45cd-be93-8f87b0a39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B7243-2FE1-4833-8959-F3B43C4269ED}">
  <ds:schemaRefs>
    <ds:schemaRef ds:uri="1732756c-075d-45cd-be93-8f87b0a39e97"/>
    <ds:schemaRef ds:uri="4f86dcaa-48a1-4faf-99a0-429686fe64fb"/>
    <ds:schemaRef ds:uri="9d709535-966a-44a0-9f15-bcd26db9b216"/>
    <ds:schemaRef ds:uri="f6ca01e7-bd19-41f1-999c-e032ef5104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6A44FF-8C77-45C5-BB10-A306F95382C3}">
  <ds:schemaRefs>
    <ds:schemaRef ds:uri="1732756c-075d-45cd-be93-8f87b0a39e97"/>
    <ds:schemaRef ds:uri="f6ca01e7-bd19-41f1-999c-e032ef5104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950</Words>
  <Application>Microsoft Office PowerPoint</Application>
  <PresentationFormat>Grand écran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 Paneuropean Bold</vt:lpstr>
      <vt:lpstr>Montserrat</vt:lpstr>
      <vt:lpstr>Montserrat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BEHAGHEL Viviane</cp:lastModifiedBy>
  <cp:revision>6</cp:revision>
  <cp:lastPrinted>2021-08-27T14:04:11Z</cp:lastPrinted>
  <dcterms:created xsi:type="dcterms:W3CDTF">2021-08-26T12:18:14Z</dcterms:created>
  <dcterms:modified xsi:type="dcterms:W3CDTF">2024-05-23T15:03:13Z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0x010100333226B5D6902549BFE4A72F45A4400B01003BAC310271CC834683060F25D6074C88</vt:lpwstr>
  </property>
  <property fmtid="{D5CDD505-2E9C-101B-9397-08002B2CF9AE}" pid="3" name="MSIP_Label_ae8fab06-504b-4325-93a9-50ca85e66f06_Enabled">
    <vt:lpwstr>true</vt:lpwstr>
  </property>
  <property fmtid="{D5CDD505-2E9C-101B-9397-08002B2CF9AE}" pid="4" name="MSIP_Label_ae8fab06-504b-4325-93a9-50ca85e66f06_SetDate">
    <vt:lpwstr>2024-05-02T10:00:58Z</vt:lpwstr>
  </property>
  <property fmtid="{D5CDD505-2E9C-101B-9397-08002B2CF9AE}" pid="5" name="MSIP_Label_ae8fab06-504b-4325-93a9-50ca85e66f06_Method">
    <vt:lpwstr>Standard</vt:lpwstr>
  </property>
  <property fmtid="{D5CDD505-2E9C-101B-9397-08002B2CF9AE}" pid="6" name="MSIP_Label_ae8fab06-504b-4325-93a9-50ca85e66f06_Name">
    <vt:lpwstr>C-Confidentiel</vt:lpwstr>
  </property>
  <property fmtid="{D5CDD505-2E9C-101B-9397-08002B2CF9AE}" pid="7" name="MSIP_Label_ae8fab06-504b-4325-93a9-50ca85e66f06_SiteId">
    <vt:lpwstr>41d9a388-7aef-420d-976c-d046beab641f</vt:lpwstr>
  </property>
  <property fmtid="{D5CDD505-2E9C-101B-9397-08002B2CF9AE}" pid="8" name="MSIP_Label_ae8fab06-504b-4325-93a9-50ca85e66f06_ActionId">
    <vt:lpwstr>5196400e-d69b-4d14-b65a-85da9b3f633f</vt:lpwstr>
  </property>
  <property fmtid="{D5CDD505-2E9C-101B-9397-08002B2CF9AE}" pid="9" name="MSIP_Label_ae8fab06-504b-4325-93a9-50ca85e66f06_ContentBits">
    <vt:lpwstr>0</vt:lpwstr>
  </property>
  <property fmtid="{D5CDD505-2E9C-101B-9397-08002B2CF9AE}" pid="10" name="Marché">
    <vt:lpwstr/>
  </property>
  <property fmtid="{D5CDD505-2E9C-101B-9397-08002B2CF9AE}" pid="11" name="Type de document ANS">
    <vt:lpwstr/>
  </property>
  <property fmtid="{D5CDD505-2E9C-101B-9397-08002B2CF9AE}" pid="12" name="Projet">
    <vt:lpwstr/>
  </property>
  <property fmtid="{D5CDD505-2E9C-101B-9397-08002B2CF9AE}" pid="13" name="MediaServiceImageTags">
    <vt:lpwstr/>
  </property>
  <property fmtid="{D5CDD505-2E9C-101B-9397-08002B2CF9AE}" pid="14" name="Direction / Service">
    <vt:lpwstr/>
  </property>
  <property fmtid="{D5CDD505-2E9C-101B-9397-08002B2CF9AE}" pid="15" name="Statut du document">
    <vt:lpwstr/>
  </property>
  <property fmtid="{D5CDD505-2E9C-101B-9397-08002B2CF9AE}" pid="16" name="Prestataire(s)">
    <vt:lpwstr/>
  </property>
  <property fmtid="{D5CDD505-2E9C-101B-9397-08002B2CF9AE}" pid="17" name="Classification">
    <vt:lpwstr/>
  </property>
  <property fmtid="{D5CDD505-2E9C-101B-9397-08002B2CF9AE}" pid="18" name="Catégorie Documentaire">
    <vt:lpwstr/>
  </property>
  <property fmtid="{D5CDD505-2E9C-101B-9397-08002B2CF9AE}" pid="19" name="Sort Final (Archivage)1">
    <vt:lpwstr/>
  </property>
  <property fmtid="{D5CDD505-2E9C-101B-9397-08002B2CF9AE}" pid="20" name="Version Applicative">
    <vt:lpwstr/>
  </property>
</Properties>
</file>