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30.xml" ContentType="application/vnd.openxmlformats-officedocument.presentationml.tags+xml"/>
  <Override PartName="/ppt/notesSlides/notesSlide10.xml" ContentType="application/vnd.openxmlformats-officedocument.presentationml.notesSlide+xml"/>
  <Override PartName="/ppt/tags/tag23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3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15" r:id="rId4"/>
    <p:sldMasterId id="2147484764" r:id="rId5"/>
    <p:sldMasterId id="2147486144" r:id="rId6"/>
    <p:sldMasterId id="2147486446" r:id="rId7"/>
    <p:sldMasterId id="2147486700" r:id="rId8"/>
  </p:sldMasterIdLst>
  <p:notesMasterIdLst>
    <p:notesMasterId r:id="rId41"/>
  </p:notesMasterIdLst>
  <p:handoutMasterIdLst>
    <p:handoutMasterId r:id="rId42"/>
  </p:handoutMasterIdLst>
  <p:sldIdLst>
    <p:sldId id="285" r:id="rId9"/>
    <p:sldId id="280" r:id="rId10"/>
    <p:sldId id="269" r:id="rId11"/>
    <p:sldId id="270" r:id="rId12"/>
    <p:sldId id="281" r:id="rId13"/>
    <p:sldId id="282" r:id="rId14"/>
    <p:sldId id="284" r:id="rId15"/>
    <p:sldId id="271" r:id="rId16"/>
    <p:sldId id="272" r:id="rId17"/>
    <p:sldId id="273" r:id="rId18"/>
    <p:sldId id="274" r:id="rId19"/>
    <p:sldId id="275" r:id="rId20"/>
    <p:sldId id="276" r:id="rId21"/>
    <p:sldId id="277" r:id="rId22"/>
    <p:sldId id="278" r:id="rId23"/>
    <p:sldId id="279" r:id="rId24"/>
    <p:sldId id="286" r:id="rId25"/>
    <p:sldId id="287" r:id="rId26"/>
    <p:sldId id="288" r:id="rId27"/>
    <p:sldId id="289" r:id="rId28"/>
    <p:sldId id="290" r:id="rId29"/>
    <p:sldId id="291" r:id="rId30"/>
    <p:sldId id="299" r:id="rId31"/>
    <p:sldId id="300" r:id="rId32"/>
    <p:sldId id="301" r:id="rId33"/>
    <p:sldId id="302" r:id="rId34"/>
    <p:sldId id="303" r:id="rId35"/>
    <p:sldId id="304" r:id="rId36"/>
    <p:sldId id="313" r:id="rId37"/>
    <p:sldId id="305" r:id="rId38"/>
    <p:sldId id="306" r:id="rId39"/>
    <p:sldId id="307" r:id="rId40"/>
  </p:sldIdLst>
  <p:sldSz cx="12192000" cy="6858000"/>
  <p:notesSz cx="7102475" cy="938847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285"/>
            <p14:sldId id="280"/>
            <p14:sldId id="269"/>
            <p14:sldId id="270"/>
            <p14:sldId id="281"/>
            <p14:sldId id="282"/>
            <p14:sldId id="284"/>
            <p14:sldId id="271"/>
            <p14:sldId id="272"/>
            <p14:sldId id="273"/>
            <p14:sldId id="274"/>
            <p14:sldId id="275"/>
            <p14:sldId id="276"/>
            <p14:sldId id="277"/>
            <p14:sldId id="278"/>
            <p14:sldId id="279"/>
            <p14:sldId id="286"/>
            <p14:sldId id="287"/>
            <p14:sldId id="288"/>
            <p14:sldId id="289"/>
            <p14:sldId id="290"/>
            <p14:sldId id="291"/>
            <p14:sldId id="299"/>
            <p14:sldId id="300"/>
            <p14:sldId id="301"/>
            <p14:sldId id="302"/>
            <p14:sldId id="303"/>
            <p14:sldId id="304"/>
            <p14:sldId id="313"/>
            <p14:sldId id="305"/>
            <p14:sldId id="306"/>
            <p14:sldId id="307"/>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3CB005-C545-94D0-5F8C-A41DB7F45F5B}" name="MONTEL Timothé" initials="MT" userId="S::timothe.montel@mazars.fr::d0b181fc-43fc-48dd-881c-b829d910da81" providerId="AD"/>
  <p188:author id="{60D0F70F-A6F5-86FC-772C-97A51FFDDF99}" name="Margaux BUGUET" initials="MB" userId="S::Margaux.BUGUET@esante.gouv.fr::e313121c-5229-4b96-a66a-fd2d8e5e25d3" providerId="AD"/>
  <p188:author id="{CA11A718-7EDF-E675-CF27-CD4E0DBE2F91}" name="Janet SONGUE (EXT)" initials="JS" userId="S::Janet.SONGUE.EXT@esante.gouv.fr::f50c7c4d-e229-4784-abda-7ccb692da9b7" providerId="AD"/>
  <p188:author id="{5676B529-E46F-A159-A1ED-7C0AD047D826}" name="Morgane BERTHELOT" initials="MB" userId="S::morgane.berthelot@esante.gouv.fr::36f676e7-17f8-448a-9108-07baac64dd31" providerId="AD"/>
  <p188:author id="{F8C3E830-3B0B-948A-77EF-2D1BF61150DD}" name="Laure JALLET" initials="LJ" userId="Laure JALLET" providerId="None"/>
  <p188:author id="{C8BC5935-D7FA-ACE5-A277-D0BF2E8E8080}" name="FEQUANT, Mériadec (DNS)" initials="MF" userId="S::meriadec.fequant@sante.gouv.fr::6715bb5d-2be8-4d2f-992f-5eb0d564eab5" providerId="AD"/>
  <p188:author id="{99B7593A-7B6B-CDE9-ACB5-2825A4112E02}" name="Sylvia EL KHOURY" initials="SK" userId="S::sylvia.el-khoury.ext@esante.gouv.fr::fd62296b-33a7-45e8-a1bd-b3ecc9cad2b2" providerId="AD"/>
  <p188:author id="{64A8623F-41C3-F5D7-9DC7-3270132E810E}" name="JAMET, Odile (DNS)" initials="JO(" userId="S::odile.jamet@sante.gouv.fr::5f9771a0-1897-420e-8525-2dfe3a0a50c0" providerId="AD"/>
  <p188:author id="{A9E7793F-BE1C-487A-36FA-22F423A03AEF}" name="FEQUANT Mériadec" initials="MF" userId="S::meriadec.fequant@mazars.fr::29335dce-4d9d-4013-a2ac-ab20e34c2414" providerId="AD"/>
  <p188:author id="{3AC13865-66C6-0B6D-4359-8715795AAF68}" name="DAZINIERAS-PICHON, Anne ()" initials="D(" userId="S::anne.dazinieras-pichon_sante.gouv.fr#ext#@mazarsfr.onmicrosoft.com::cf1ad2cf-4579-4adc-87b2-b71bb8a36597" providerId="AD"/>
  <p188:author id="{E699CA6B-13BF-5126-A1AA-695DD03C1CF7}" name="MARTIN Loïs" initials="ML" userId="S::lois.martin@mazars.fr::bc8dae38-5abc-4ba1-926b-3cdc096b009c" providerId="AD"/>
  <p188:author id="{FF9ACC73-3F02-F448-08EC-10B6571D8227}" name="Sylvia EL KHOURY" initials="SEK" userId="Sylvia EL KHOURY" providerId="None"/>
  <p188:author id="{7BC28674-997D-EADC-292B-8491027B8545}" name="BERTHELOT, Morgane (DNS)" initials="BM" userId="S::morgane.berthelot_sante.gouv.fr#ext#@esantegouv.onmicrosoft.com::5c725253-cca1-451d-9539-c76852fa3a22" providerId="AD"/>
  <p188:author id="{0B8D4C79-2232-C865-69B9-299FFAF97979}" name="FEQUANT, Mériadec (DNS)" initials="FM" userId="S::meriadec.fequant_sante.gouv.fr#ext#@esantegouv.onmicrosoft.com::15e3ac97-e2ad-4f34-94bb-9e982f1882c2" providerId="AD"/>
  <p188:author id="{D56E287B-F7B8-964F-887A-662F14709C2D}" name="DUFOUR Léa" initials="LD" userId="S::lea.dufour@mazars.fr::90b6fe58-152a-43b7-9b4b-a6d236dd3c31" providerId="AD"/>
  <p188:author id="{56C86E82-FC81-060B-2443-44C1F157BCF2}" name="Janet Songue" initials="JS" userId="S::janet.songue@mazars.fr::0835712b-4b5c-44b2-b771-1d476e9e3db0" providerId="AD"/>
  <p188:author id="{B912F29E-7CF6-FF50-A277-30A0511E2C6F}" name="GENARD Caroline" initials="GC" userId="S::caroline.genard@mazars.fr::330ee51f-f964-44ef-9018-4f58eb997e31" providerId="AD"/>
  <p188:author id="{F0E29D9F-E02A-2E72-B3D8-73861E2BD1DD}" name="BERTHELOT, Morgane (DNS)" initials="BM" userId="S::morgane.berthelot_sante.gouv.fr#ext#@mazarsglobalcloud.onmicrosoft.com::693466c7-db3c-4f0b-8c2b-849c6d206627" providerId="AD"/>
  <p188:author id="{AA2AC5A0-C212-2A71-2283-DB7F3517A68E}" name="Janet SONGUE (EXT)" initials="J(" userId="S::janet.songue.ext@esante.gouv.fr::f50c7c4d-e229-4784-abda-7ccb692da9b7" providerId="AD"/>
  <p188:author id="{C8C070A6-B43F-5C3F-365C-844DBC8CE179}" name="JAMET, Odile (DNS)" initials="J(" userId="S::odile.jamet_sante.gouv.fr#ext#@mazarsglobalcloud.onmicrosoft.com::2329bd2a-7076-43c0-b46e-fd6880d3871c" providerId="AD"/>
  <p188:author id="{D8F414AC-76AF-F0D5-79BE-AA625768E166}" name="Mehdi ZINE" initials="MZ" userId="S::Mehdi.ZINE@esante.gouv.fr::ea1b4a29-24bb-4d1c-baed-be8d868458ab" providerId="AD"/>
  <p188:author id="{86D26FBF-466F-1897-5812-B1098D26765F}" name="MONTEL Timothé" initials="TM" userId="S::timothe.montel@mazars.fr::005e3635-640b-4190-80d4-d59f4879afeb" providerId="AD"/>
  <p188:author id="{96BC9BC3-9101-4676-092D-B1CEF862FC64}" name="Nicolas Ngo" initials="NN" userId="S::nicolas.ngo@mazars.fr::33192f19-60bf-4230-a0be-52e837deda94" providerId="AD"/>
  <p188:author id="{97EE01D2-8C7D-CE60-EF65-FF641D85E41A}" name="NGO Nicolas" initials="NN" userId="S::nicolas.ngo_mazars.fr#ext#@esantegouv.onmicrosoft.com::cf9bb08d-d168-4a23-ba89-bd69b9c128cf" providerId="AD"/>
  <p188:author id="{10EC3BD3-44E4-E592-3168-7652DE42201A}" name="MARTIN Loïs" initials="ML" userId="S::lois.martin@mazars.fr::61796e1f-2f33-47c3-9d3d-59db6f568d19" providerId="AD"/>
  <p188:author id="{34030DD7-246B-727D-25F5-B3C0F1E2368C}" name="odile.jamet" initials="od" userId="S::odile.jamet_sante.gouv.fr#ext#@mazarsfr.onmicrosoft.com::06edd117-658b-40fc-8de5-3aef87f13c25" providerId="AD"/>
  <p188:author id="{34ECBBE3-EE36-EE4E-F195-E2042FB32249}" name="Morgane BERTHELOT" initials="MB" userId="S::Morgane.BERTHELOT@esante.gouv.fr::36f676e7-17f8-448a-9108-07baac64dd31" providerId="AD"/>
  <p188:author id="{29DD63E5-E18E-2898-E3F0-8FB5B74AE0D4}" name="Steve Ehemba" initials="SE" userId="S::steve.ehemba@mazars.fr::d9c2deb9-5ec4-4cc3-a49d-92d885a4edd5" providerId="AD"/>
  <p188:author id="{770618F8-28DD-34C7-CD02-5D025E8371CF}" name="Fanny HANNAUX" initials="FH" userId="S::fanny.hannaux@esante.gouv.fr::d59ad06e-1bb0-4ebf-940b-c28bedced359" providerId="AD"/>
  <p188:author id="{458951FE-8BE4-40B4-9FE4-0984CD3C3B39}" name="Fanny HANNAUX" initials="FH" userId="S::Fanny.HANNAUX@esante.gouv.fr::d59ad06e-1bb0-4ebf-940b-c28bedced3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 id="2" name="Edouard Paya" initials="EP" lastIdx="3" clrIdx="1">
    <p:extLst>
      <p:ext uri="{19B8F6BF-5375-455C-9EA6-DF929625EA0E}">
        <p15:presenceInfo xmlns:p15="http://schemas.microsoft.com/office/powerpoint/2012/main" userId="Edouard Paya" providerId="None"/>
      </p:ext>
    </p:extLst>
  </p:cmAuthor>
  <p:cmAuthor id="3" name="Sophie MOREAU-FAVIER" initials="SM" lastIdx="13" clrIdx="2">
    <p:extLst>
      <p:ext uri="{19B8F6BF-5375-455C-9EA6-DF929625EA0E}">
        <p15:presenceInfo xmlns:p15="http://schemas.microsoft.com/office/powerpoint/2012/main" userId="S-1-5-21-3334185378-18229324-514618537-5475" providerId="AD"/>
      </p:ext>
    </p:extLst>
  </p:cmAuthor>
  <p:cmAuthor id="4" name="RAGON Séverine" initials="RS" lastIdx="1" clrIdx="3">
    <p:extLst>
      <p:ext uri="{19B8F6BF-5375-455C-9EA6-DF929625EA0E}">
        <p15:presenceInfo xmlns:p15="http://schemas.microsoft.com/office/powerpoint/2012/main" userId="S::severine.ragon@mazars.fr::8e95cd8b-ab0b-489c-9844-689c9dab7331" providerId="AD"/>
      </p:ext>
    </p:extLst>
  </p:cmAuthor>
  <p:cmAuthor id="5" name="DNS" initials="DNS" lastIdx="6" clrIdx="4">
    <p:extLst>
      <p:ext uri="{19B8F6BF-5375-455C-9EA6-DF929625EA0E}">
        <p15:presenceInfo xmlns:p15="http://schemas.microsoft.com/office/powerpoint/2012/main" userId="DNS" providerId="None"/>
      </p:ext>
    </p:extLst>
  </p:cmAuthor>
  <p:cmAuthor id="6" name="DANYACH Myriam" initials="DM" lastIdx="2" clrIdx="5">
    <p:extLst>
      <p:ext uri="{19B8F6BF-5375-455C-9EA6-DF929625EA0E}">
        <p15:presenceInfo xmlns:p15="http://schemas.microsoft.com/office/powerpoint/2012/main" userId="S-1-5-21-73586283-1343024091-725345543-12830" providerId="AD"/>
      </p:ext>
    </p:extLst>
  </p:cmAuthor>
  <p:cmAuthor id="7" name="JAMET, Odile (DNS)" initials="JO(" lastIdx="53" clrIdx="6">
    <p:extLst>
      <p:ext uri="{19B8F6BF-5375-455C-9EA6-DF929625EA0E}">
        <p15:presenceInfo xmlns:p15="http://schemas.microsoft.com/office/powerpoint/2012/main" userId="S-1-5-21-27022435-3177379373-3347635678-22622" providerId="AD"/>
      </p:ext>
    </p:extLst>
  </p:cmAuthor>
  <p:cmAuthor id="8" name="LEXTRAY Noemie" initials="LN" lastIdx="1" clrIdx="7">
    <p:extLst>
      <p:ext uri="{19B8F6BF-5375-455C-9EA6-DF929625EA0E}">
        <p15:presenceInfo xmlns:p15="http://schemas.microsoft.com/office/powerpoint/2012/main" userId="S::noemie.lextray@mazars.fr::075c009f-4dc1-4854-a0c0-23a8a85f20b8" providerId="AD"/>
      </p:ext>
    </p:extLst>
  </p:cmAuthor>
  <p:cmAuthor id="9" name="PERIANO Juliette" initials="PJ" lastIdx="2" clrIdx="8">
    <p:extLst>
      <p:ext uri="{19B8F6BF-5375-455C-9EA6-DF929625EA0E}">
        <p15:presenceInfo xmlns:p15="http://schemas.microsoft.com/office/powerpoint/2012/main" userId="S::juliette.periano@mazars.fr::32706ae4-0157-4d86-b0a0-3be0765c9d0d" providerId="AD"/>
      </p:ext>
    </p:extLst>
  </p:cmAuthor>
  <p:cmAuthor id="10" name="Morgane BERTHELOT" initials="MB" lastIdx="3" clrIdx="9">
    <p:extLst>
      <p:ext uri="{19B8F6BF-5375-455C-9EA6-DF929625EA0E}">
        <p15:presenceInfo xmlns:p15="http://schemas.microsoft.com/office/powerpoint/2012/main" userId="S::Morgane.BERTHELOT@esante.gouv.fr::36f676e7-17f8-448a-9108-07baac64dd31" providerId="AD"/>
      </p:ext>
    </p:extLst>
  </p:cmAuthor>
  <p:cmAuthor id="11" name="DAZINIERAS-PICHON, Anne (DNS)" initials="DA(" lastIdx="29" clrIdx="10">
    <p:extLst>
      <p:ext uri="{19B8F6BF-5375-455C-9EA6-DF929625EA0E}">
        <p15:presenceInfo xmlns:p15="http://schemas.microsoft.com/office/powerpoint/2012/main" userId="S-1-5-21-27022435-3177379373-3347635678-113249" providerId="AD"/>
      </p:ext>
    </p:extLst>
  </p:cmAuthor>
  <p:cmAuthor id="12" name="MARTIN Loïs" initials="ML" lastIdx="7" clrIdx="11">
    <p:extLst>
      <p:ext uri="{19B8F6BF-5375-455C-9EA6-DF929625EA0E}">
        <p15:presenceInfo xmlns:p15="http://schemas.microsoft.com/office/powerpoint/2012/main" userId="S::lois.martin@mazars.fr::61796e1f-2f33-47c3-9d3d-59db6f568d19" providerId="AD"/>
      </p:ext>
    </p:extLst>
  </p:cmAuthor>
  <p:cmAuthor id="13" name="Fanny HANNAUX" initials="FH" lastIdx="1" clrIdx="12">
    <p:extLst>
      <p:ext uri="{19B8F6BF-5375-455C-9EA6-DF929625EA0E}">
        <p15:presenceInfo xmlns:p15="http://schemas.microsoft.com/office/powerpoint/2012/main" userId="S::Fanny.HANNAUX@esante.gouv.fr::d59ad06e-1bb0-4ebf-940b-c28bedced3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DBF9F2"/>
    <a:srgbClr val="FF9900"/>
    <a:srgbClr val="BDFFFF"/>
    <a:srgbClr val="C0FCCA"/>
    <a:srgbClr val="A3F3A9"/>
    <a:srgbClr val="00B4B0"/>
    <a:srgbClr val="4684AA"/>
    <a:srgbClr val="FF6174"/>
    <a:srgbClr val="EFE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ux BUGUET" userId="e313121c-5229-4b96-a66a-fd2d8e5e25d3" providerId="ADAL" clId="{A66C2EF7-EEAA-4FA7-9952-C478DBCE2D04}"/>
    <pc:docChg chg="undo custSel addSld delSld modSld delMainMaster modSection">
      <pc:chgData name="Margaux BUGUET" userId="e313121c-5229-4b96-a66a-fd2d8e5e25d3" providerId="ADAL" clId="{A66C2EF7-EEAA-4FA7-9952-C478DBCE2D04}" dt="2026-06-26T10:23:20.320" v="40" actId="20577"/>
      <pc:docMkLst>
        <pc:docMk/>
      </pc:docMkLst>
      <pc:sldChg chg="del">
        <pc:chgData name="Margaux BUGUET" userId="e313121c-5229-4b96-a66a-fd2d8e5e25d3" providerId="ADAL" clId="{A66C2EF7-EEAA-4FA7-9952-C478DBCE2D04}" dt="2026-06-26T10:23:06.362" v="28" actId="47"/>
        <pc:sldMkLst>
          <pc:docMk/>
          <pc:sldMk cId="931653564" sldId="256"/>
        </pc:sldMkLst>
      </pc:sldChg>
      <pc:sldChg chg="del">
        <pc:chgData name="Margaux BUGUET" userId="e313121c-5229-4b96-a66a-fd2d8e5e25d3" providerId="ADAL" clId="{A66C2EF7-EEAA-4FA7-9952-C478DBCE2D04}" dt="2026-06-26T10:22:36.364" v="6" actId="47"/>
        <pc:sldMkLst>
          <pc:docMk/>
          <pc:sldMk cId="3130311521" sldId="257"/>
        </pc:sldMkLst>
      </pc:sldChg>
      <pc:sldChg chg="del">
        <pc:chgData name="Margaux BUGUET" userId="e313121c-5229-4b96-a66a-fd2d8e5e25d3" providerId="ADAL" clId="{A66C2EF7-EEAA-4FA7-9952-C478DBCE2D04}" dt="2026-06-26T10:22:37.216" v="8" actId="47"/>
        <pc:sldMkLst>
          <pc:docMk/>
          <pc:sldMk cId="3173693120" sldId="258"/>
        </pc:sldMkLst>
      </pc:sldChg>
      <pc:sldChg chg="del">
        <pc:chgData name="Margaux BUGUET" userId="e313121c-5229-4b96-a66a-fd2d8e5e25d3" providerId="ADAL" clId="{A66C2EF7-EEAA-4FA7-9952-C478DBCE2D04}" dt="2026-06-26T10:22:35.089" v="3" actId="47"/>
        <pc:sldMkLst>
          <pc:docMk/>
          <pc:sldMk cId="2264293579" sldId="259"/>
        </pc:sldMkLst>
      </pc:sldChg>
      <pc:sldChg chg="del">
        <pc:chgData name="Margaux BUGUET" userId="e313121c-5229-4b96-a66a-fd2d8e5e25d3" providerId="ADAL" clId="{A66C2EF7-EEAA-4FA7-9952-C478DBCE2D04}" dt="2026-06-26T10:22:35.536" v="4" actId="47"/>
        <pc:sldMkLst>
          <pc:docMk/>
          <pc:sldMk cId="2417402971" sldId="260"/>
        </pc:sldMkLst>
      </pc:sldChg>
      <pc:sldChg chg="del">
        <pc:chgData name="Margaux BUGUET" userId="e313121c-5229-4b96-a66a-fd2d8e5e25d3" providerId="ADAL" clId="{A66C2EF7-EEAA-4FA7-9952-C478DBCE2D04}" dt="2026-06-26T10:23:08.780" v="33" actId="47"/>
        <pc:sldMkLst>
          <pc:docMk/>
          <pc:sldMk cId="3232992960" sldId="261"/>
        </pc:sldMkLst>
      </pc:sldChg>
      <pc:sldChg chg="del">
        <pc:chgData name="Margaux BUGUET" userId="e313121c-5229-4b96-a66a-fd2d8e5e25d3" providerId="ADAL" clId="{A66C2EF7-EEAA-4FA7-9952-C478DBCE2D04}" dt="2026-06-26T10:22:39.162" v="11" actId="47"/>
        <pc:sldMkLst>
          <pc:docMk/>
          <pc:sldMk cId="287129183" sldId="262"/>
        </pc:sldMkLst>
      </pc:sldChg>
      <pc:sldChg chg="del">
        <pc:chgData name="Margaux BUGUET" userId="e313121c-5229-4b96-a66a-fd2d8e5e25d3" providerId="ADAL" clId="{A66C2EF7-EEAA-4FA7-9952-C478DBCE2D04}" dt="2026-06-26T10:22:40.019" v="13" actId="47"/>
        <pc:sldMkLst>
          <pc:docMk/>
          <pc:sldMk cId="1707447262" sldId="263"/>
        </pc:sldMkLst>
      </pc:sldChg>
      <pc:sldChg chg="del">
        <pc:chgData name="Margaux BUGUET" userId="e313121c-5229-4b96-a66a-fd2d8e5e25d3" providerId="ADAL" clId="{A66C2EF7-EEAA-4FA7-9952-C478DBCE2D04}" dt="2026-06-26T10:22:41.244" v="16" actId="47"/>
        <pc:sldMkLst>
          <pc:docMk/>
          <pc:sldMk cId="555925567" sldId="264"/>
        </pc:sldMkLst>
      </pc:sldChg>
      <pc:sldChg chg="del">
        <pc:chgData name="Margaux BUGUET" userId="e313121c-5229-4b96-a66a-fd2d8e5e25d3" providerId="ADAL" clId="{A66C2EF7-EEAA-4FA7-9952-C478DBCE2D04}" dt="2026-06-26T10:22:39.563" v="12" actId="47"/>
        <pc:sldMkLst>
          <pc:docMk/>
          <pc:sldMk cId="923719187" sldId="265"/>
        </pc:sldMkLst>
      </pc:sldChg>
      <pc:sldChg chg="del">
        <pc:chgData name="Margaux BUGUET" userId="e313121c-5229-4b96-a66a-fd2d8e5e25d3" providerId="ADAL" clId="{A66C2EF7-EEAA-4FA7-9952-C478DBCE2D04}" dt="2026-06-26T10:22:40.817" v="15" actId="47"/>
        <pc:sldMkLst>
          <pc:docMk/>
          <pc:sldMk cId="2901279648" sldId="266"/>
        </pc:sldMkLst>
      </pc:sldChg>
      <pc:sldChg chg="del">
        <pc:chgData name="Margaux BUGUET" userId="e313121c-5229-4b96-a66a-fd2d8e5e25d3" providerId="ADAL" clId="{A66C2EF7-EEAA-4FA7-9952-C478DBCE2D04}" dt="2026-06-26T10:22:38.853" v="10" actId="47"/>
        <pc:sldMkLst>
          <pc:docMk/>
          <pc:sldMk cId="1587548152" sldId="267"/>
        </pc:sldMkLst>
      </pc:sldChg>
      <pc:sldChg chg="del">
        <pc:chgData name="Margaux BUGUET" userId="e313121c-5229-4b96-a66a-fd2d8e5e25d3" providerId="ADAL" clId="{A66C2EF7-EEAA-4FA7-9952-C478DBCE2D04}" dt="2026-06-26T10:22:41.944" v="17" actId="47"/>
        <pc:sldMkLst>
          <pc:docMk/>
          <pc:sldMk cId="3552231706" sldId="268"/>
        </pc:sldMkLst>
      </pc:sldChg>
      <pc:sldChg chg="del">
        <pc:chgData name="Margaux BUGUET" userId="e313121c-5229-4b96-a66a-fd2d8e5e25d3" providerId="ADAL" clId="{A66C2EF7-EEAA-4FA7-9952-C478DBCE2D04}" dt="2026-06-26T10:22:42.400" v="18" actId="47"/>
        <pc:sldMkLst>
          <pc:docMk/>
          <pc:sldMk cId="317617007" sldId="283"/>
        </pc:sldMkLst>
      </pc:sldChg>
      <pc:sldChg chg="del">
        <pc:chgData name="Margaux BUGUET" userId="e313121c-5229-4b96-a66a-fd2d8e5e25d3" providerId="ADAL" clId="{A66C2EF7-EEAA-4FA7-9952-C478DBCE2D04}" dt="2026-06-26T10:22:43.584" v="22" actId="47"/>
        <pc:sldMkLst>
          <pc:docMk/>
          <pc:sldMk cId="0" sldId="292"/>
        </pc:sldMkLst>
      </pc:sldChg>
      <pc:sldChg chg="del">
        <pc:chgData name="Margaux BUGUET" userId="e313121c-5229-4b96-a66a-fd2d8e5e25d3" providerId="ADAL" clId="{A66C2EF7-EEAA-4FA7-9952-C478DBCE2D04}" dt="2026-06-26T10:22:43.923" v="23" actId="47"/>
        <pc:sldMkLst>
          <pc:docMk/>
          <pc:sldMk cId="0" sldId="293"/>
        </pc:sldMkLst>
      </pc:sldChg>
      <pc:sldChg chg="del">
        <pc:chgData name="Margaux BUGUET" userId="e313121c-5229-4b96-a66a-fd2d8e5e25d3" providerId="ADAL" clId="{A66C2EF7-EEAA-4FA7-9952-C478DBCE2D04}" dt="2026-06-26T10:22:44.338" v="24" actId="47"/>
        <pc:sldMkLst>
          <pc:docMk/>
          <pc:sldMk cId="0" sldId="294"/>
        </pc:sldMkLst>
      </pc:sldChg>
      <pc:sldChg chg="del">
        <pc:chgData name="Margaux BUGUET" userId="e313121c-5229-4b96-a66a-fd2d8e5e25d3" providerId="ADAL" clId="{A66C2EF7-EEAA-4FA7-9952-C478DBCE2D04}" dt="2026-06-26T10:22:44.734" v="25" actId="47"/>
        <pc:sldMkLst>
          <pc:docMk/>
          <pc:sldMk cId="0" sldId="295"/>
        </pc:sldMkLst>
      </pc:sldChg>
      <pc:sldChg chg="del">
        <pc:chgData name="Margaux BUGUET" userId="e313121c-5229-4b96-a66a-fd2d8e5e25d3" providerId="ADAL" clId="{A66C2EF7-EEAA-4FA7-9952-C478DBCE2D04}" dt="2026-06-26T10:22:42.850" v="20" actId="47"/>
        <pc:sldMkLst>
          <pc:docMk/>
          <pc:sldMk cId="0" sldId="296"/>
        </pc:sldMkLst>
      </pc:sldChg>
      <pc:sldChg chg="del">
        <pc:chgData name="Margaux BUGUET" userId="e313121c-5229-4b96-a66a-fd2d8e5e25d3" providerId="ADAL" clId="{A66C2EF7-EEAA-4FA7-9952-C478DBCE2D04}" dt="2026-06-26T10:22:43.181" v="21" actId="47"/>
        <pc:sldMkLst>
          <pc:docMk/>
          <pc:sldMk cId="0" sldId="297"/>
        </pc:sldMkLst>
      </pc:sldChg>
      <pc:sldChg chg="del">
        <pc:chgData name="Margaux BUGUET" userId="e313121c-5229-4b96-a66a-fd2d8e5e25d3" providerId="ADAL" clId="{A66C2EF7-EEAA-4FA7-9952-C478DBCE2D04}" dt="2026-06-26T10:22:45.361" v="26" actId="47"/>
        <pc:sldMkLst>
          <pc:docMk/>
          <pc:sldMk cId="2459566577" sldId="298"/>
        </pc:sldMkLst>
      </pc:sldChg>
      <pc:sldChg chg="modSp add del mod">
        <pc:chgData name="Margaux BUGUET" userId="e313121c-5229-4b96-a66a-fd2d8e5e25d3" providerId="ADAL" clId="{A66C2EF7-EEAA-4FA7-9952-C478DBCE2D04}" dt="2026-06-26T10:23:20.320" v="40" actId="20577"/>
        <pc:sldMkLst>
          <pc:docMk/>
          <pc:sldMk cId="787911686" sldId="305"/>
        </pc:sldMkLst>
        <pc:spChg chg="mod">
          <ac:chgData name="Margaux BUGUET" userId="e313121c-5229-4b96-a66a-fd2d8e5e25d3" providerId="ADAL" clId="{A66C2EF7-EEAA-4FA7-9952-C478DBCE2D04}" dt="2026-06-26T10:23:20.320" v="40" actId="20577"/>
          <ac:spMkLst>
            <pc:docMk/>
            <pc:sldMk cId="787911686" sldId="305"/>
            <ac:spMk id="3" creationId="{1CC78EEF-A51D-3D99-44A8-8BC63B559DAD}"/>
          </ac:spMkLst>
        </pc:spChg>
      </pc:sldChg>
      <pc:sldChg chg="add del">
        <pc:chgData name="Margaux BUGUET" userId="e313121c-5229-4b96-a66a-fd2d8e5e25d3" providerId="ADAL" clId="{A66C2EF7-EEAA-4FA7-9952-C478DBCE2D04}" dt="2026-06-26T10:23:12.301" v="38" actId="47"/>
        <pc:sldMkLst>
          <pc:docMk/>
          <pc:sldMk cId="2093423680" sldId="306"/>
        </pc:sldMkLst>
      </pc:sldChg>
      <pc:sldChg chg="del">
        <pc:chgData name="Margaux BUGUET" userId="e313121c-5229-4b96-a66a-fd2d8e5e25d3" providerId="ADAL" clId="{A66C2EF7-EEAA-4FA7-9952-C478DBCE2D04}" dt="2026-06-26T10:23:08.251" v="32" actId="47"/>
        <pc:sldMkLst>
          <pc:docMk/>
          <pc:sldMk cId="3380660278" sldId="308"/>
        </pc:sldMkLst>
      </pc:sldChg>
      <pc:sldChg chg="del">
        <pc:chgData name="Margaux BUGUET" userId="e313121c-5229-4b96-a66a-fd2d8e5e25d3" providerId="ADAL" clId="{A66C2EF7-EEAA-4FA7-9952-C478DBCE2D04}" dt="2026-06-26T10:23:06.776" v="29" actId="47"/>
        <pc:sldMkLst>
          <pc:docMk/>
          <pc:sldMk cId="1975150644" sldId="309"/>
        </pc:sldMkLst>
      </pc:sldChg>
      <pc:sldChg chg="del">
        <pc:chgData name="Margaux BUGUET" userId="e313121c-5229-4b96-a66a-fd2d8e5e25d3" providerId="ADAL" clId="{A66C2EF7-EEAA-4FA7-9952-C478DBCE2D04}" dt="2026-06-26T10:23:07.353" v="30" actId="47"/>
        <pc:sldMkLst>
          <pc:docMk/>
          <pc:sldMk cId="1675101008" sldId="310"/>
        </pc:sldMkLst>
      </pc:sldChg>
      <pc:sldChg chg="del">
        <pc:chgData name="Margaux BUGUET" userId="e313121c-5229-4b96-a66a-fd2d8e5e25d3" providerId="ADAL" clId="{A66C2EF7-EEAA-4FA7-9952-C478DBCE2D04}" dt="2026-06-26T10:22:35.934" v="5" actId="47"/>
        <pc:sldMkLst>
          <pc:docMk/>
          <pc:sldMk cId="3659073693" sldId="311"/>
        </pc:sldMkLst>
      </pc:sldChg>
      <pc:sldChg chg="del">
        <pc:chgData name="Margaux BUGUET" userId="e313121c-5229-4b96-a66a-fd2d8e5e25d3" providerId="ADAL" clId="{A66C2EF7-EEAA-4FA7-9952-C478DBCE2D04}" dt="2026-06-26T10:22:40.374" v="14" actId="47"/>
        <pc:sldMkLst>
          <pc:docMk/>
          <pc:sldMk cId="1285283915" sldId="312"/>
        </pc:sldMkLst>
      </pc:sldChg>
      <pc:sldChg chg="del">
        <pc:chgData name="Margaux BUGUET" userId="e313121c-5229-4b96-a66a-fd2d8e5e25d3" providerId="ADAL" clId="{A66C2EF7-EEAA-4FA7-9952-C478DBCE2D04}" dt="2026-06-26T10:22:33.795" v="0" actId="47"/>
        <pc:sldMkLst>
          <pc:docMk/>
          <pc:sldMk cId="113937864" sldId="2147469710"/>
        </pc:sldMkLst>
      </pc:sldChg>
      <pc:sldChg chg="del">
        <pc:chgData name="Margaux BUGUET" userId="e313121c-5229-4b96-a66a-fd2d8e5e25d3" providerId="ADAL" clId="{A66C2EF7-EEAA-4FA7-9952-C478DBCE2D04}" dt="2026-06-26T10:22:34.680" v="2" actId="47"/>
        <pc:sldMkLst>
          <pc:docMk/>
          <pc:sldMk cId="3518231853" sldId="2147470802"/>
        </pc:sldMkLst>
      </pc:sldChg>
      <pc:sldChg chg="del">
        <pc:chgData name="Margaux BUGUET" userId="e313121c-5229-4b96-a66a-fd2d8e5e25d3" providerId="ADAL" clId="{A66C2EF7-EEAA-4FA7-9952-C478DBCE2D04}" dt="2026-06-26T10:23:09.817" v="35" actId="47"/>
        <pc:sldMkLst>
          <pc:docMk/>
          <pc:sldMk cId="2365717543" sldId="2147470844"/>
        </pc:sldMkLst>
      </pc:sldChg>
      <pc:sldChg chg="del">
        <pc:chgData name="Margaux BUGUET" userId="e313121c-5229-4b96-a66a-fd2d8e5e25d3" providerId="ADAL" clId="{A66C2EF7-EEAA-4FA7-9952-C478DBCE2D04}" dt="2026-06-26T10:23:09.194" v="34" actId="47"/>
        <pc:sldMkLst>
          <pc:docMk/>
          <pc:sldMk cId="2464524238" sldId="2147470845"/>
        </pc:sldMkLst>
      </pc:sldChg>
      <pc:sldChg chg="del">
        <pc:chgData name="Margaux BUGUET" userId="e313121c-5229-4b96-a66a-fd2d8e5e25d3" providerId="ADAL" clId="{A66C2EF7-EEAA-4FA7-9952-C478DBCE2D04}" dt="2026-06-26T10:22:37.672" v="9" actId="47"/>
        <pc:sldMkLst>
          <pc:docMk/>
          <pc:sldMk cId="2938113870" sldId="2147483635"/>
        </pc:sldMkLst>
      </pc:sldChg>
      <pc:sldChg chg="del">
        <pc:chgData name="Margaux BUGUET" userId="e313121c-5229-4b96-a66a-fd2d8e5e25d3" providerId="ADAL" clId="{A66C2EF7-EEAA-4FA7-9952-C478DBCE2D04}" dt="2026-06-26T10:22:34.297" v="1" actId="47"/>
        <pc:sldMkLst>
          <pc:docMk/>
          <pc:sldMk cId="1701393593" sldId="2147483643"/>
        </pc:sldMkLst>
      </pc:sldChg>
      <pc:sldChg chg="del">
        <pc:chgData name="Margaux BUGUET" userId="e313121c-5229-4b96-a66a-fd2d8e5e25d3" providerId="ADAL" clId="{A66C2EF7-EEAA-4FA7-9952-C478DBCE2D04}" dt="2026-06-26T10:23:05.852" v="27" actId="47"/>
        <pc:sldMkLst>
          <pc:docMk/>
          <pc:sldMk cId="216081865" sldId="2147483645"/>
        </pc:sldMkLst>
      </pc:sldChg>
      <pc:sldChg chg="del">
        <pc:chgData name="Margaux BUGUET" userId="e313121c-5229-4b96-a66a-fd2d8e5e25d3" providerId="ADAL" clId="{A66C2EF7-EEAA-4FA7-9952-C478DBCE2D04}" dt="2026-06-26T10:23:07.701" v="31" actId="47"/>
        <pc:sldMkLst>
          <pc:docMk/>
          <pc:sldMk cId="7866436" sldId="2147483646"/>
        </pc:sldMkLst>
      </pc:sldChg>
      <pc:sldChg chg="del">
        <pc:chgData name="Margaux BUGUET" userId="e313121c-5229-4b96-a66a-fd2d8e5e25d3" providerId="ADAL" clId="{A66C2EF7-EEAA-4FA7-9952-C478DBCE2D04}" dt="2026-06-26T10:22:36.760" v="7" actId="47"/>
        <pc:sldMkLst>
          <pc:docMk/>
          <pc:sldMk cId="1115605100" sldId="2147483647"/>
        </pc:sldMkLst>
      </pc:sldChg>
      <pc:sldMasterChg chg="delSldLayout">
        <pc:chgData name="Margaux BUGUET" userId="e313121c-5229-4b96-a66a-fd2d8e5e25d3" providerId="ADAL" clId="{A66C2EF7-EEAA-4FA7-9952-C478DBCE2D04}" dt="2026-06-26T10:22:45.361" v="26" actId="47"/>
        <pc:sldMasterMkLst>
          <pc:docMk/>
          <pc:sldMasterMk cId="4123210918" sldId="2147484615"/>
        </pc:sldMasterMkLst>
        <pc:sldLayoutChg chg="del">
          <pc:chgData name="Margaux BUGUET" userId="e313121c-5229-4b96-a66a-fd2d8e5e25d3" providerId="ADAL" clId="{A66C2EF7-EEAA-4FA7-9952-C478DBCE2D04}" dt="2026-06-26T10:22:45.361" v="26" actId="47"/>
          <pc:sldLayoutMkLst>
            <pc:docMk/>
            <pc:sldMasterMk cId="4123210918" sldId="2147484615"/>
            <pc:sldLayoutMk cId="3377424954" sldId="2147486699"/>
          </pc:sldLayoutMkLst>
        </pc:sldLayoutChg>
      </pc:sldMasterChg>
      <pc:sldMasterChg chg="del delSldLayout">
        <pc:chgData name="Margaux BUGUET" userId="e313121c-5229-4b96-a66a-fd2d8e5e25d3" providerId="ADAL" clId="{A66C2EF7-EEAA-4FA7-9952-C478DBCE2D04}" dt="2026-06-26T10:22:42.660" v="19"/>
        <pc:sldMasterMkLst>
          <pc:docMk/>
          <pc:sldMasterMk cId="1656941464" sldId="2147485023"/>
        </pc:sldMasterMkLst>
        <pc:sldLayoutChg chg="del">
          <pc:chgData name="Margaux BUGUET" userId="e313121c-5229-4b96-a66a-fd2d8e5e25d3" providerId="ADAL" clId="{A66C2EF7-EEAA-4FA7-9952-C478DBCE2D04}" dt="2026-06-26T10:22:42.660" v="19"/>
          <pc:sldLayoutMkLst>
            <pc:docMk/>
            <pc:sldMasterMk cId="1656941464" sldId="2147485023"/>
            <pc:sldLayoutMk cId="3150362322" sldId="2147485024"/>
          </pc:sldLayoutMkLst>
        </pc:sldLayoutChg>
        <pc:sldLayoutChg chg="del">
          <pc:chgData name="Margaux BUGUET" userId="e313121c-5229-4b96-a66a-fd2d8e5e25d3" providerId="ADAL" clId="{A66C2EF7-EEAA-4FA7-9952-C478DBCE2D04}" dt="2026-06-26T10:22:42.660" v="19"/>
          <pc:sldLayoutMkLst>
            <pc:docMk/>
            <pc:sldMasterMk cId="1656941464" sldId="2147485023"/>
            <pc:sldLayoutMk cId="2219809776" sldId="2147485025"/>
          </pc:sldLayoutMkLst>
        </pc:sldLayoutChg>
        <pc:sldLayoutChg chg="del">
          <pc:chgData name="Margaux BUGUET" userId="e313121c-5229-4b96-a66a-fd2d8e5e25d3" providerId="ADAL" clId="{A66C2EF7-EEAA-4FA7-9952-C478DBCE2D04}" dt="2026-06-26T10:22:42.660" v="19"/>
          <pc:sldLayoutMkLst>
            <pc:docMk/>
            <pc:sldMasterMk cId="1656941464" sldId="2147485023"/>
            <pc:sldLayoutMk cId="1146623764" sldId="2147485027"/>
          </pc:sldLayoutMkLst>
        </pc:sldLayoutChg>
        <pc:sldLayoutChg chg="del">
          <pc:chgData name="Margaux BUGUET" userId="e313121c-5229-4b96-a66a-fd2d8e5e25d3" providerId="ADAL" clId="{A66C2EF7-EEAA-4FA7-9952-C478DBCE2D04}" dt="2026-06-26T10:22:42.660" v="19"/>
          <pc:sldLayoutMkLst>
            <pc:docMk/>
            <pc:sldMasterMk cId="1656941464" sldId="2147485023"/>
            <pc:sldLayoutMk cId="446152375" sldId="2147485028"/>
          </pc:sldLayoutMkLst>
        </pc:sldLayoutChg>
        <pc:sldLayoutChg chg="del">
          <pc:chgData name="Margaux BUGUET" userId="e313121c-5229-4b96-a66a-fd2d8e5e25d3" providerId="ADAL" clId="{A66C2EF7-EEAA-4FA7-9952-C478DBCE2D04}" dt="2026-06-26T10:22:42.660" v="19"/>
          <pc:sldLayoutMkLst>
            <pc:docMk/>
            <pc:sldMasterMk cId="1656941464" sldId="2147485023"/>
            <pc:sldLayoutMk cId="377276737" sldId="2147485029"/>
          </pc:sldLayoutMkLst>
        </pc:sldLayoutChg>
        <pc:sldLayoutChg chg="del">
          <pc:chgData name="Margaux BUGUET" userId="e313121c-5229-4b96-a66a-fd2d8e5e25d3" providerId="ADAL" clId="{A66C2EF7-EEAA-4FA7-9952-C478DBCE2D04}" dt="2026-06-26T10:22:42.660" v="19"/>
          <pc:sldLayoutMkLst>
            <pc:docMk/>
            <pc:sldMasterMk cId="1656941464" sldId="2147485023"/>
            <pc:sldLayoutMk cId="3836822075" sldId="2147485030"/>
          </pc:sldLayoutMkLst>
        </pc:sldLayoutChg>
        <pc:sldLayoutChg chg="del">
          <pc:chgData name="Margaux BUGUET" userId="e313121c-5229-4b96-a66a-fd2d8e5e25d3" providerId="ADAL" clId="{A66C2EF7-EEAA-4FA7-9952-C478DBCE2D04}" dt="2026-06-26T10:22:42.660" v="19"/>
          <pc:sldLayoutMkLst>
            <pc:docMk/>
            <pc:sldMasterMk cId="1656941464" sldId="2147485023"/>
            <pc:sldLayoutMk cId="3804653209" sldId="2147485031"/>
          </pc:sldLayoutMkLst>
        </pc:sldLayoutChg>
      </pc:sldMasterChg>
      <pc:sldMasterChg chg="delSldLayout">
        <pc:chgData name="Margaux BUGUET" userId="e313121c-5229-4b96-a66a-fd2d8e5e25d3" providerId="ADAL" clId="{A66C2EF7-EEAA-4FA7-9952-C478DBCE2D04}" dt="2026-06-26T10:23:09.817" v="35" actId="47"/>
        <pc:sldMasterMkLst>
          <pc:docMk/>
          <pc:sldMasterMk cId="1059655783" sldId="2147486144"/>
        </pc:sldMasterMkLst>
        <pc:sldLayoutChg chg="del">
          <pc:chgData name="Margaux BUGUET" userId="e313121c-5229-4b96-a66a-fd2d8e5e25d3" providerId="ADAL" clId="{A66C2EF7-EEAA-4FA7-9952-C478DBCE2D04}" dt="2026-06-26T10:23:09.817" v="35" actId="47"/>
          <pc:sldLayoutMkLst>
            <pc:docMk/>
            <pc:sldMasterMk cId="1059655783" sldId="2147486144"/>
            <pc:sldLayoutMk cId="1567767874" sldId="214748615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CC5896C-B94A-4C21-A7ED-34881BCF6C15}" type="datetime3">
              <a:rPr lang="fr-FR" smtClean="0"/>
              <a:t>26.06.26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‹N°›</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fr-FR"/>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0C260405-D558-400C-97B8-7A85B159A8F8}" type="datetime3">
              <a:rPr lang="fr-FR" smtClean="0"/>
              <a:t>26.06.26</a:t>
            </a:fld>
            <a:endParaRPr lang="fr-FR"/>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fr-FR"/>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fr-FR" smtClean="0"/>
              <a:pPr/>
              <a:t>‹N°›</a:t>
            </a:fld>
            <a:endParaRPr lang="fr-FR"/>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D4F9-2F9F-6DFC-DB6C-3224DB37A3E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73E6305-31A3-6723-7722-3361AFC64CE8}"/>
              </a:ext>
            </a:extLst>
          </p:cNvPr>
          <p:cNvSpPr>
            <a:spLocks noGrp="1" noRot="1" noChangeAspect="1"/>
          </p:cNvSpPr>
          <p:nvPr>
            <p:ph type="sldImg"/>
          </p:nvPr>
        </p:nvSpPr>
        <p:spPr>
          <a:xfrm>
            <a:off x="735013" y="563563"/>
            <a:ext cx="5632450" cy="3168650"/>
          </a:xfrm>
        </p:spPr>
      </p:sp>
      <p:sp>
        <p:nvSpPr>
          <p:cNvPr id="3" name="Espace réservé des notes 2">
            <a:extLst>
              <a:ext uri="{FF2B5EF4-FFF2-40B4-BE49-F238E27FC236}">
                <a16:creationId xmlns:a16="http://schemas.microsoft.com/office/drawing/2014/main" id="{805011CC-9873-E8EA-31DD-5E181D062096}"/>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BD49A1C2-FEAD-8FC9-787E-350BC09AEA67}"/>
              </a:ext>
            </a:extLst>
          </p:cNvPr>
          <p:cNvSpPr>
            <a:spLocks noGrp="1"/>
          </p:cNvSpPr>
          <p:nvPr>
            <p:ph type="dt" idx="1"/>
          </p:nvPr>
        </p:nvSpPr>
        <p:spPr/>
        <p:txBody>
          <a:bodyPr/>
          <a:lstStyle/>
          <a:p>
            <a:fld id="{0C260405-D558-400C-97B8-7A85B159A8F8}" type="datetime3">
              <a:rPr lang="fr-FR" smtClean="0"/>
              <a:t>26.06.26</a:t>
            </a:fld>
            <a:endParaRPr lang="fr-FR"/>
          </a:p>
        </p:txBody>
      </p:sp>
      <p:sp>
        <p:nvSpPr>
          <p:cNvPr id="5" name="Espace réservé du numéro de diapositive 4">
            <a:extLst>
              <a:ext uri="{FF2B5EF4-FFF2-40B4-BE49-F238E27FC236}">
                <a16:creationId xmlns:a16="http://schemas.microsoft.com/office/drawing/2014/main" id="{AE86EF30-2021-10D3-70B9-CC897E1EF72C}"/>
              </a:ext>
            </a:extLst>
          </p:cNvPr>
          <p:cNvSpPr>
            <a:spLocks noGrp="1"/>
          </p:cNvSpPr>
          <p:nvPr>
            <p:ph type="sldNum" sz="quarter" idx="5"/>
          </p:nvPr>
        </p:nvSpPr>
        <p:spPr/>
        <p:txBody>
          <a:bodyPr/>
          <a:lstStyle/>
          <a:p>
            <a:fld id="{CF5EBCF4-26FC-4F76-8DA1-52FDDC328D44}" type="slidenum">
              <a:rPr lang="fr-FR" smtClean="0"/>
              <a:pPr/>
              <a:t>1</a:t>
            </a:fld>
            <a:endParaRPr lang="fr-FR"/>
          </a:p>
        </p:txBody>
      </p:sp>
    </p:spTree>
    <p:extLst>
      <p:ext uri="{BB962C8B-B14F-4D97-AF65-F5344CB8AC3E}">
        <p14:creationId xmlns:p14="http://schemas.microsoft.com/office/powerpoint/2010/main" val="3099659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E5C30-E260-D169-68C6-58BA23BA7C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0749D5-8972-CF5F-EBD4-4DFE0468200B}"/>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B8D23617-FE95-5290-532D-8977B072ED1F}"/>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94705F9-E01F-9FE0-58F9-AC99F9F8717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2505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75674-67BB-8419-330B-BB7C48561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4D576B-C7FC-18F1-E299-A52A821A6893}"/>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12CD8C03-B012-F7B4-0712-7B24C575B98B}"/>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CAEFB82-5F84-44F7-7BBB-3779A9D98D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7591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78258-DF54-6ADA-9755-9E6DA2DB9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986A6-7D22-D887-6F20-846BA3558057}"/>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67E36E8D-A3B8-ECB3-34F5-AE8A58B1DDC6}"/>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2C9B45D-8638-D698-0829-08F67D1435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40430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30999-F18C-BAF4-00A8-14DC13100E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4481-A9F2-2A7C-8CC5-7AD537DF8AD2}"/>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CA6D5FEE-A5DC-409B-60CA-AD8DAD378FD7}"/>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8CA955E3-ADD0-D136-BE0E-4C268A418C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282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A069-5EC3-E2D7-4522-CB447AB04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940D17-70F3-975C-D0CA-EA2D70CC549F}"/>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2D25FD1F-2A72-215D-AEB4-D286CE8E9F33}"/>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11FAA13A-FB28-5450-0000-0943B3D9FB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90317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B405C-5E44-0160-8A69-7F029D3E2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62C2E-62F7-7010-C29C-AB91927D81D7}"/>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3647AFC3-A72E-A102-E200-7CBE640898CC}"/>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3C29E15-1643-C2D8-6DB1-D4F3DEA9CB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33028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BC781-6281-2E33-838C-9E89876B6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29BA6-D717-082D-FDB0-F6398F21A291}"/>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5693A06F-03AD-0241-02CB-4178BB859002}"/>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30889E48-7831-90D7-A94E-E7CDEF5703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50344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6DFA7-9EB7-7C59-21E6-A7EAE192B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2330ED-064B-A107-D115-EB4657A9868F}"/>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B979BCF2-C117-BCDF-E470-8A50AB567C92}"/>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AD761726-37E3-B926-723C-507D93C904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46150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F0F9-DB8D-F68B-7EF7-A88CA64E2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23667-0878-C169-D9B1-6D6004CF1BAB}"/>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8D38446A-F3A8-FE3E-71B8-C4FB08E3608F}"/>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5A0C4F6D-D409-B4B3-37E1-D614C6F77A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52893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FB965-6D55-2362-E548-BCAE3015C3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C48A140-DD69-7EBF-F137-4EFD388CF174}"/>
              </a:ext>
            </a:extLst>
          </p:cNvPr>
          <p:cNvSpPr>
            <a:spLocks noGrp="1" noRot="1" noChangeAspect="1"/>
          </p:cNvSpPr>
          <p:nvPr>
            <p:ph type="sldImg"/>
          </p:nvPr>
        </p:nvSpPr>
        <p:spPr>
          <a:xfrm>
            <a:off x="735013" y="563563"/>
            <a:ext cx="5632450" cy="3168650"/>
          </a:xfrm>
        </p:spPr>
        <p:txBody>
          <a:bodyPr/>
          <a:lstStyle/>
          <a:p>
            <a:endParaRPr lang="fr-FR"/>
          </a:p>
        </p:txBody>
      </p:sp>
      <p:sp>
        <p:nvSpPr>
          <p:cNvPr id="3" name="Espace réservé des notes 2">
            <a:extLst>
              <a:ext uri="{FF2B5EF4-FFF2-40B4-BE49-F238E27FC236}">
                <a16:creationId xmlns:a16="http://schemas.microsoft.com/office/drawing/2014/main" id="{B5196868-4F55-17E7-F62B-171DCED2A01C}"/>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33DA2CC9-525D-F56A-9840-D42C872AFBE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C0F0AE18-9C98-9C16-029C-E6758BBF522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23050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fr-F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61269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FDDD9-21B8-8860-DAE9-BB8E823DD5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9D7B6-CE0C-AF6B-4BEB-F675CFE56D92}"/>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C16D5A4E-0934-B26A-92A6-98CA93F52930}"/>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6AE69A15-61AA-3CB3-94C2-1710E9E7D1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44344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C0E00-0E8B-1D2F-276D-345EF3050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B080F0-62C9-5277-408C-9AF784469721}"/>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0A0B76D4-59DA-D3CC-0428-6982C89F0B49}"/>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61848CB9-CE21-2A4F-A360-B5DB60B516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2707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D3921-D5F7-ADAE-6B46-60B1B4B5E2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E28DC4-F385-1751-3D2C-773E805E76C6}"/>
              </a:ext>
            </a:extLst>
          </p:cNvPr>
          <p:cNvSpPr>
            <a:spLocks noGrp="1" noRot="1" noChangeAspect="1"/>
          </p:cNvSpPr>
          <p:nvPr>
            <p:ph type="sldImg"/>
          </p:nvPr>
        </p:nvSpPr>
        <p:spPr>
          <a:xfrm>
            <a:off x="735013" y="563563"/>
            <a:ext cx="5632450" cy="3168650"/>
          </a:xfrm>
        </p:spPr>
        <p:txBody>
          <a:bodyPr/>
          <a:lstStyle/>
          <a:p>
            <a:endParaRPr lang="fr-FR"/>
          </a:p>
        </p:txBody>
      </p:sp>
      <p:sp>
        <p:nvSpPr>
          <p:cNvPr id="3" name="Espace réservé des notes 2">
            <a:extLst>
              <a:ext uri="{FF2B5EF4-FFF2-40B4-BE49-F238E27FC236}">
                <a16:creationId xmlns:a16="http://schemas.microsoft.com/office/drawing/2014/main" id="{CB0578F6-9429-34C4-AF21-0085D9057CE4}"/>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FE245AF9-D387-052D-EBC2-6C6D7F7ED51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AB731140-6C16-69A8-FDBE-5335ABB22C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669479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E132E-6A22-8230-012D-7A62BFF8C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F6BC17-82D6-3EE1-F2DE-51BDB2511A37}"/>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B8DA7B23-03D7-C396-6F48-88BCA4BE66A0}"/>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37E09ADD-15CC-1077-6FBF-3708380B4D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31864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6C917-0910-7D43-A6E1-7DCD1AF377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2A61D-13B5-AE2D-23B6-F32218096CE0}"/>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9EDC481B-662D-7D52-6C34-AB7BCB4C1C2F}"/>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5AF311A2-739B-66A9-3C71-7EEFE4F60D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08865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E2AA4-D847-923D-7043-E94489751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41334-AD28-4D2D-CD3A-A6B21E37210B}"/>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7B9279C5-387D-A42D-099B-84C6D9BB1874}"/>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32D7E020-CD33-867B-F10E-B5D96DD4CF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29109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ABBEB-3EC8-9995-BA5C-A56769CEEF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A28A2-B81B-9FE6-FC77-ACCDC0E44568}"/>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F04120A1-5B6A-04AF-11AA-9ED67C8E2744}"/>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3C048BD0-1422-DCC6-CCC9-F5C46AEAAE9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86476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2A89-E7EB-F498-6BC8-F5D34BF8EDD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6E6E336-FCAC-B6AC-474A-9FA246B80707}"/>
              </a:ext>
            </a:extLst>
          </p:cNvPr>
          <p:cNvSpPr>
            <a:spLocks noGrp="1" noRot="1" noChangeAspect="1"/>
          </p:cNvSpPr>
          <p:nvPr>
            <p:ph type="sldImg"/>
          </p:nvPr>
        </p:nvSpPr>
        <p:spPr>
          <a:xfrm>
            <a:off x="735013" y="563563"/>
            <a:ext cx="5632450" cy="3168650"/>
          </a:xfrm>
        </p:spPr>
        <p:txBody>
          <a:bodyPr/>
          <a:lstStyle/>
          <a:p>
            <a:endParaRPr lang="fr-FR"/>
          </a:p>
        </p:txBody>
      </p:sp>
      <p:sp>
        <p:nvSpPr>
          <p:cNvPr id="3" name="Espace réservé des notes 2">
            <a:extLst>
              <a:ext uri="{FF2B5EF4-FFF2-40B4-BE49-F238E27FC236}">
                <a16:creationId xmlns:a16="http://schemas.microsoft.com/office/drawing/2014/main" id="{0C6BC690-831B-E984-7DD0-F19B444366F3}"/>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860CF5F2-878E-6C1C-D76A-97CC50D0725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66058829-2B8A-453E-7D03-0277EBC10B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565937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FF628-254A-0EBF-EF5C-F0ACF89799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9876AC-35AE-D1F0-1518-787586A2FC52}"/>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FD0F92E2-12EC-7F7C-C6FC-DBE7997AF614}"/>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29874850-AC73-B38B-94D6-56B9AD16C4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53371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DD2E-95A8-20C6-2BB6-9BB7A70495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2858260-118B-9E58-A7D2-5CE48C391FF8}"/>
              </a:ext>
            </a:extLst>
          </p:cNvPr>
          <p:cNvSpPr>
            <a:spLocks noGrp="1" noRot="1" noChangeAspect="1"/>
          </p:cNvSpPr>
          <p:nvPr>
            <p:ph type="sldImg"/>
          </p:nvPr>
        </p:nvSpPr>
        <p:spPr>
          <a:xfrm>
            <a:off x="735013" y="563563"/>
            <a:ext cx="5632450" cy="3168650"/>
          </a:xfrm>
        </p:spPr>
      </p:sp>
      <p:sp>
        <p:nvSpPr>
          <p:cNvPr id="3" name="Espace réservé des notes 2">
            <a:extLst>
              <a:ext uri="{FF2B5EF4-FFF2-40B4-BE49-F238E27FC236}">
                <a16:creationId xmlns:a16="http://schemas.microsoft.com/office/drawing/2014/main" id="{3A384626-651E-DD85-58F2-EDF80A3E93ED}"/>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CDDE58-69C7-5050-8407-B33C259E1F6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Arial" pitchFamily="34" charset="0"/>
              <a:ea typeface="+mn-ea"/>
              <a:cs typeface="Arial" panose="020B0604020202020204" pitchFamily="34" charset="0"/>
            </a:endParaRPr>
          </a:p>
        </p:txBody>
      </p:sp>
    </p:spTree>
    <p:extLst>
      <p:ext uri="{BB962C8B-B14F-4D97-AF65-F5344CB8AC3E}">
        <p14:creationId xmlns:p14="http://schemas.microsoft.com/office/powerpoint/2010/main" val="299086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35013" y="563563"/>
            <a:ext cx="5632450" cy="3168650"/>
          </a:xfrm>
        </p:spPr>
        <p:txBody>
          <a:bodyPr/>
          <a:lstStyle/>
          <a:p>
            <a:endParaRPr lang="fr-FR"/>
          </a:p>
        </p:txBody>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786556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4042B-6F46-A9A6-53CC-6D6081B487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F99B8E0-5A47-2CDC-22A1-F3B75F588CD9}"/>
              </a:ext>
            </a:extLst>
          </p:cNvPr>
          <p:cNvSpPr>
            <a:spLocks noGrp="1" noRot="1" noChangeAspect="1"/>
          </p:cNvSpPr>
          <p:nvPr>
            <p:ph type="sldImg"/>
          </p:nvPr>
        </p:nvSpPr>
        <p:spPr>
          <a:xfrm>
            <a:off x="735013" y="563563"/>
            <a:ext cx="5632450" cy="3168650"/>
          </a:xfrm>
        </p:spPr>
        <p:txBody>
          <a:bodyPr/>
          <a:lstStyle/>
          <a:p>
            <a:endParaRPr lang="fr-FR"/>
          </a:p>
        </p:txBody>
      </p:sp>
      <p:sp>
        <p:nvSpPr>
          <p:cNvPr id="3" name="Espace réservé des notes 2">
            <a:extLst>
              <a:ext uri="{FF2B5EF4-FFF2-40B4-BE49-F238E27FC236}">
                <a16:creationId xmlns:a16="http://schemas.microsoft.com/office/drawing/2014/main" id="{33111E5C-2EC6-19BD-970D-6449555BBB95}"/>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F9CB1A48-8802-6B4F-FA13-0764B50A920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C14969DC-C182-003B-4AF4-B173341378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54759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4528-C39F-2012-4F09-CE2D15A2BE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FDF52-3511-8730-8BDB-F9E1D2692FC1}"/>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E3578106-88CD-D08E-5799-531B3156B97E}"/>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0C5491E4-E227-31B9-0161-FDBBADE7C7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3663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9211A-5E77-17F5-5FFE-55ADB624F1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C9E9C-78E7-A28F-0C4D-97AB9DCF4332}"/>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C6A522B3-3782-CBAC-868F-B1B4940D4F25}"/>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FDC40F0-FE1C-04EF-DA49-7E5427324C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27498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C1B32-6960-19E5-B54C-7A3F1A522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EA52D-247A-CDCC-6D69-398FD48223BA}"/>
              </a:ext>
            </a:extLst>
          </p:cNvPr>
          <p:cNvSpPr>
            <a:spLocks noGrp="1" noRot="1" noChangeAspect="1"/>
          </p:cNvSpPr>
          <p:nvPr>
            <p:ph type="sldImg"/>
          </p:nvPr>
        </p:nvSpPr>
        <p:spPr>
          <a:xfrm>
            <a:off x="735013" y="563563"/>
            <a:ext cx="5632450" cy="3168650"/>
          </a:xfrm>
        </p:spPr>
        <p:txBody>
          <a:bodyPr/>
          <a:lstStyle/>
          <a:p>
            <a:endParaRPr lang="fr-FR"/>
          </a:p>
        </p:txBody>
      </p:sp>
      <p:sp>
        <p:nvSpPr>
          <p:cNvPr id="3" name="Notes Placeholder 2">
            <a:extLst>
              <a:ext uri="{FF2B5EF4-FFF2-40B4-BE49-F238E27FC236}">
                <a16:creationId xmlns:a16="http://schemas.microsoft.com/office/drawing/2014/main" id="{E408E757-920F-0294-FE48-CFCBDEB1A4C3}"/>
              </a:ext>
            </a:extLst>
          </p:cNvPr>
          <p:cNvSpPr>
            <a:spLocks noGrp="1"/>
          </p:cNvSpPr>
          <p:nvPr>
            <p:ph type="body" idx="1"/>
          </p:nvPr>
        </p:nvSpPr>
        <p:spPr/>
        <p:txBody>
          <a:bodyPr/>
          <a:lstStyle/>
          <a:p>
            <a:endParaRPr lang="fr-FR"/>
          </a:p>
        </p:txBody>
      </p:sp>
      <p:sp>
        <p:nvSpPr>
          <p:cNvPr id="4" name="Slide Number Placeholder 3">
            <a:extLst>
              <a:ext uri="{FF2B5EF4-FFF2-40B4-BE49-F238E27FC236}">
                <a16:creationId xmlns:a16="http://schemas.microsoft.com/office/drawing/2014/main" id="{FD66D9C8-1FFD-10D8-1A35-760B1C87627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99963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9302B-2603-C7D1-20E3-1D32953CC5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21802F-8D45-F177-B47D-F794FCBC80E4}"/>
              </a:ext>
            </a:extLst>
          </p:cNvPr>
          <p:cNvSpPr>
            <a:spLocks noGrp="1" noRot="1" noChangeAspect="1"/>
          </p:cNvSpPr>
          <p:nvPr>
            <p:ph type="sldImg"/>
          </p:nvPr>
        </p:nvSpPr>
        <p:spPr>
          <a:xfrm>
            <a:off x="735013" y="563563"/>
            <a:ext cx="5632450" cy="3168650"/>
          </a:xfrm>
        </p:spPr>
        <p:txBody>
          <a:bodyPr/>
          <a:lstStyle/>
          <a:p>
            <a:endParaRPr lang="fr-FR"/>
          </a:p>
        </p:txBody>
      </p:sp>
      <p:sp>
        <p:nvSpPr>
          <p:cNvPr id="3" name="Espace réservé des notes 2">
            <a:extLst>
              <a:ext uri="{FF2B5EF4-FFF2-40B4-BE49-F238E27FC236}">
                <a16:creationId xmlns:a16="http://schemas.microsoft.com/office/drawing/2014/main" id="{9D326EDE-9B99-C0EB-2B45-75954D004683}"/>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59776F5C-17A3-45A7-1A23-DB8FABA6EE66}"/>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68CBE27A-D58E-DAC3-874B-AE9D48C23A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04730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fr-F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40969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13144-B361-76E2-E276-9C8DE71B5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F9067-B1DA-5C94-CDE0-B0C4644A7DEE}"/>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235232C9-EF2A-2271-41C4-64FC15DAC3A2}"/>
              </a:ext>
            </a:extLst>
          </p:cNvPr>
          <p:cNvSpPr>
            <a:spLocks noGrp="1"/>
          </p:cNvSpPr>
          <p:nvPr>
            <p:ph type="body" idx="1"/>
          </p:nvPr>
        </p:nvSpPr>
        <p:spPr/>
        <p:txBody>
          <a:bodyPr/>
          <a:lstStyle/>
          <a:p>
            <a:endParaRPr lang="fr-FR"/>
          </a:p>
        </p:txBody>
      </p:sp>
      <p:sp>
        <p:nvSpPr>
          <p:cNvPr id="4" name="Date Placeholder 3">
            <a:extLst>
              <a:ext uri="{FF2B5EF4-FFF2-40B4-BE49-F238E27FC236}">
                <a16:creationId xmlns:a16="http://schemas.microsoft.com/office/drawing/2014/main" id="{DBACDED4-62EF-DAB6-4B58-EDBB8C51C8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D08C8D99-ABBF-F9BF-3563-CD90F31F0D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865859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63862-D0FA-D49B-EF50-2C2B1437DA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BFDBDE-91D7-1698-D3C9-C9A7480778D9}"/>
              </a:ext>
            </a:extLst>
          </p:cNvPr>
          <p:cNvSpPr>
            <a:spLocks noGrp="1" noRot="1" noChangeAspect="1"/>
          </p:cNvSpPr>
          <p:nvPr>
            <p:ph type="sldImg"/>
          </p:nvPr>
        </p:nvSpPr>
        <p:spPr>
          <a:xfrm>
            <a:off x="735013" y="563563"/>
            <a:ext cx="5632450" cy="3168650"/>
          </a:xfrm>
        </p:spPr>
        <p:txBody>
          <a:bodyPr/>
          <a:lstStyle/>
          <a:p>
            <a:endParaRPr lang="fr-FR"/>
          </a:p>
        </p:txBody>
      </p:sp>
      <p:sp>
        <p:nvSpPr>
          <p:cNvPr id="3" name="Espace réservé des notes 2">
            <a:extLst>
              <a:ext uri="{FF2B5EF4-FFF2-40B4-BE49-F238E27FC236}">
                <a16:creationId xmlns:a16="http://schemas.microsoft.com/office/drawing/2014/main" id="{5FB66001-99F4-653A-30AD-BC3D673DB07A}"/>
              </a:ext>
            </a:extLst>
          </p:cNvPr>
          <p:cNvSpPr>
            <a:spLocks noGrp="1"/>
          </p:cNvSpPr>
          <p:nvPr>
            <p:ph type="body" idx="1"/>
          </p:nvPr>
        </p:nvSpPr>
        <p:spPr/>
        <p:txBody>
          <a:bodyPr/>
          <a:lstStyle/>
          <a:p>
            <a:endParaRPr lang="fr-FR"/>
          </a:p>
        </p:txBody>
      </p:sp>
      <p:sp>
        <p:nvSpPr>
          <p:cNvPr id="4" name="Espace réservé de la date 3">
            <a:extLst>
              <a:ext uri="{FF2B5EF4-FFF2-40B4-BE49-F238E27FC236}">
                <a16:creationId xmlns:a16="http://schemas.microsoft.com/office/drawing/2014/main" id="{910A0D65-6D22-8062-B7A2-3AF2DA31147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60405-D558-400C-97B8-7A85B159A8F8}" type="datetime3">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26.06.26</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8075AD8D-1B9D-75FF-19FA-3082EB674B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fr-FR"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749521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fr-FR"/>
          </a:p>
        </p:txBody>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86B55D-0986-4742-9C5A-FC485A967F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537296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3.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7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image" Target="../media/image6.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5.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1.emf"/><Relationship Id="rId5" Type="http://schemas.openxmlformats.org/officeDocument/2006/relationships/tags" Target="../tags/tag104.xml"/><Relationship Id="rId10" Type="http://schemas.openxmlformats.org/officeDocument/2006/relationships/oleObject" Target="../embeddings/oleObject8.bin"/><Relationship Id="rId4" Type="http://schemas.openxmlformats.org/officeDocument/2006/relationships/tags" Target="../tags/tag103.xml"/><Relationship Id="rId9"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110.xml"/><Relationship Id="rId7" Type="http://schemas.openxmlformats.org/officeDocument/2006/relationships/slideMaster" Target="../slideMasters/slideMaster2.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9"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6.xml"/><Relationship Id="rId7" Type="http://schemas.openxmlformats.org/officeDocument/2006/relationships/oleObject" Target="../embeddings/oleObject2.bin"/><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3.xml"/><Relationship Id="rId5" Type="http://schemas.openxmlformats.org/officeDocument/2006/relationships/tags" Target="../tags/tag138.xml"/><Relationship Id="rId4" Type="http://schemas.openxmlformats.org/officeDocument/2006/relationships/tags" Target="../tags/tag137.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141.xml"/><Relationship Id="rId7" Type="http://schemas.openxmlformats.org/officeDocument/2006/relationships/slideMaster" Target="../slideMasters/slideMaster3.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9.xml"/><Relationship Id="rId7" Type="http://schemas.openxmlformats.org/officeDocument/2006/relationships/oleObject" Target="../embeddings/oleObject2.bin"/><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1.xml"/><Relationship Id="rId5" Type="http://schemas.openxmlformats.org/officeDocument/2006/relationships/tags" Target="../tags/tag31.xml"/><Relationship Id="rId4" Type="http://schemas.openxmlformats.org/officeDocument/2006/relationships/tags" Target="../tags/tag30.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image" Target="../media/image6.png"/><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image" Target="../media/image5.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image" Target="../media/image1.emf"/><Relationship Id="rId5" Type="http://schemas.openxmlformats.org/officeDocument/2006/relationships/tags" Target="../tags/tag149.xml"/><Relationship Id="rId10" Type="http://schemas.openxmlformats.org/officeDocument/2006/relationships/oleObject" Target="../embeddings/oleObject8.bin"/><Relationship Id="rId4" Type="http://schemas.openxmlformats.org/officeDocument/2006/relationships/tags" Target="../tags/tag148.xml"/><Relationship Id="rId9"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image" Target="../media/image1.emf"/><Relationship Id="rId4" Type="http://schemas.openxmlformats.org/officeDocument/2006/relationships/tags" Target="../tags/tag35.xml"/><Relationship Id="rId9"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5.xml"/><Relationship Id="rId7" Type="http://schemas.openxmlformats.org/officeDocument/2006/relationships/oleObject" Target="../embeddings/oleObject2.bin"/><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Master" Target="../slideMasters/slideMaster5.xml"/><Relationship Id="rId5" Type="http://schemas.openxmlformats.org/officeDocument/2006/relationships/tags" Target="../tags/tag177.xml"/><Relationship Id="rId4" Type="http://schemas.openxmlformats.org/officeDocument/2006/relationships/tags" Target="../tags/tag176.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80.xml"/><Relationship Id="rId7" Type="http://schemas.openxmlformats.org/officeDocument/2006/relationships/oleObject" Target="../embeddings/oleObject2.bin"/><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Master" Target="../slideMasters/slideMaster5.xml"/><Relationship Id="rId5" Type="http://schemas.openxmlformats.org/officeDocument/2006/relationships/tags" Target="../tags/tag182.xml"/><Relationship Id="rId4" Type="http://schemas.openxmlformats.org/officeDocument/2006/relationships/tags" Target="../tags/tag181.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image" Target="../media/image1.emf"/><Relationship Id="rId4" Type="http://schemas.openxmlformats.org/officeDocument/2006/relationships/tags" Target="../tags/tag186.xml"/><Relationship Id="rId9" Type="http://schemas.openxmlformats.org/officeDocument/2006/relationships/oleObject" Target="../embeddings/oleObject3.bin"/></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192.xml"/><Relationship Id="rId7" Type="http://schemas.openxmlformats.org/officeDocument/2006/relationships/slideMaster" Target="../slideMasters/slideMaster5.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9"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98.xml"/><Relationship Id="rId7"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9"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204.xml"/><Relationship Id="rId7"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5" Type="http://schemas.openxmlformats.org/officeDocument/2006/relationships/tags" Target="../tags/tag206.xml"/><Relationship Id="rId10" Type="http://schemas.openxmlformats.org/officeDocument/2006/relationships/image" Target="../media/image4.png"/><Relationship Id="rId4" Type="http://schemas.openxmlformats.org/officeDocument/2006/relationships/tags" Target="../tags/tag205.xml"/><Relationship Id="rId9"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10.xml"/><Relationship Id="rId7" Type="http://schemas.openxmlformats.org/officeDocument/2006/relationships/image" Target="../media/image3.emf"/><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oleObject" Target="../embeddings/oleObject7.bin"/><Relationship Id="rId5" Type="http://schemas.openxmlformats.org/officeDocument/2006/relationships/slideMaster" Target="../slideMasters/slideMaster5.xml"/><Relationship Id="rId4" Type="http://schemas.openxmlformats.org/officeDocument/2006/relationships/tags" Target="../tags/tag211.xml"/></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1.xml"/><Relationship Id="rId7"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image" Target="../media/image6.png"/><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image" Target="../media/image5.png"/><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image" Target="../media/image1.emf"/><Relationship Id="rId5" Type="http://schemas.openxmlformats.org/officeDocument/2006/relationships/tags" Target="../tags/tag216.xml"/><Relationship Id="rId10" Type="http://schemas.openxmlformats.org/officeDocument/2006/relationships/oleObject" Target="../embeddings/oleObject8.bin"/><Relationship Id="rId4" Type="http://schemas.openxmlformats.org/officeDocument/2006/relationships/tags" Target="../tags/tag215.xml"/><Relationship Id="rId9"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222.xml"/><Relationship Id="rId7" Type="http://schemas.openxmlformats.org/officeDocument/2006/relationships/slideMaster" Target="../slideMasters/slideMaster5.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9"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image" Target="../media/image3.emf"/><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oleObject" Target="../embeddings/oleObject7.bin"/><Relationship Id="rId5" Type="http://schemas.openxmlformats.org/officeDocument/2006/relationships/slideMaster" Target="../slideMasters/slideMaster5.xml"/><Relationship Id="rId4" Type="http://schemas.openxmlformats.org/officeDocument/2006/relationships/tags" Target="../tags/tag22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53.xml"/><Relationship Id="rId7"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4.png"/><Relationship Id="rId4" Type="http://schemas.openxmlformats.org/officeDocument/2006/relationships/tags" Target="../tags/tag54.xm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9.xml"/><Relationship Id="rId7" Type="http://schemas.openxmlformats.org/officeDocument/2006/relationships/image" Target="../media/image3.emf"/><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oleObject" Target="../embeddings/oleObject7.bin"/><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image" Target="../media/image6.png"/><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5.pn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1.emf"/><Relationship Id="rId5" Type="http://schemas.openxmlformats.org/officeDocument/2006/relationships/tags" Target="../tags/tag65.xml"/><Relationship Id="rId10" Type="http://schemas.openxmlformats.org/officeDocument/2006/relationships/oleObject" Target="../embeddings/oleObject8.bin"/><Relationship Id="rId4" Type="http://schemas.openxmlformats.org/officeDocument/2006/relationships/tags" Target="../tags/tag64.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71.xml"/><Relationship Id="rId7" Type="http://schemas.openxmlformats.org/officeDocument/2006/relationships/slideMaster" Target="../slideMasters/slideMaster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869758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spTree>
    <p:extLst>
      <p:ext uri="{BB962C8B-B14F-4D97-AF65-F5344CB8AC3E}">
        <p14:creationId xmlns:p14="http://schemas.microsoft.com/office/powerpoint/2010/main" val="1592023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545158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0" name="Slide Number">
            <a:extLst>
              <a:ext uri="{FF2B5EF4-FFF2-40B4-BE49-F238E27FC236}">
                <a16:creationId xmlns:a16="http://schemas.microsoft.com/office/drawing/2014/main" id="{8A37BD45-02C1-4679-89C7-50402EEF7A47}"/>
              </a:ext>
            </a:extLst>
          </p:cNvPr>
          <p:cNvSpPr>
            <a:spLocks noChangeArrowheads="1"/>
          </p:cNvSpPr>
          <p:nvPr userDrawn="1">
            <p:custDataLst>
              <p:tags r:id="rId3"/>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FC07CB87-6971-49CB-8B51-75BC00974420}"/>
              </a:ext>
            </a:extLst>
          </p:cNvPr>
          <p:cNvSpPr txBox="1"/>
          <p:nvPr userDrawn="1">
            <p:custDataLst>
              <p:tags r:id="rId4"/>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4" name="Straight Connector 13">
            <a:extLst>
              <a:ext uri="{FF2B5EF4-FFF2-40B4-BE49-F238E27FC236}">
                <a16:creationId xmlns:a16="http://schemas.microsoft.com/office/drawing/2014/main" id="{8A4B76FC-74B5-4A62-9765-3A37F5416694}"/>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65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article / Form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42F5E0A-62D6-3649-B081-B1396B1130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9" name="Connecteur droit 8">
            <a:extLst>
              <a:ext uri="{FF2B5EF4-FFF2-40B4-BE49-F238E27FC236}">
                <a16:creationId xmlns:a16="http://schemas.microsoft.com/office/drawing/2014/main" id="{83284865-CFF5-384E-8D1E-E95C88F61152}"/>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1" name="Espace réservé du texte 21">
            <a:extLst>
              <a:ext uri="{FF2B5EF4-FFF2-40B4-BE49-F238E27FC236}">
                <a16:creationId xmlns:a16="http://schemas.microsoft.com/office/drawing/2014/main" id="{AF16BD01-4833-1145-B1F4-E80F47DC6ABC}"/>
              </a:ext>
            </a:extLst>
          </p:cNvPr>
          <p:cNvSpPr>
            <a:spLocks noGrp="1"/>
          </p:cNvSpPr>
          <p:nvPr>
            <p:ph type="body" sz="quarter" idx="10" hasCustomPrompt="1"/>
          </p:nvPr>
        </p:nvSpPr>
        <p:spPr>
          <a:xfrm>
            <a:off x="3843279" y="716882"/>
            <a:ext cx="7042894" cy="304800"/>
          </a:xfrm>
        </p:spPr>
        <p:txBody>
          <a:bodyPr>
            <a:normAutofit/>
          </a:bodyPr>
          <a:lstStyle>
            <a:lvl1pPr marL="0" indent="0" algn="l" defTabSz="914400" rtl="0" eaLnBrk="1" latinLnBrk="0" hangingPunct="1">
              <a:lnSpc>
                <a:spcPct val="90000"/>
              </a:lnSpc>
              <a:spcBef>
                <a:spcPct val="0"/>
              </a:spcBef>
              <a:buNone/>
              <a:defRPr lang="fr-FR" sz="1500"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sp>
        <p:nvSpPr>
          <p:cNvPr id="12" name="Titre 1">
            <a:extLst>
              <a:ext uri="{FF2B5EF4-FFF2-40B4-BE49-F238E27FC236}">
                <a16:creationId xmlns:a16="http://schemas.microsoft.com/office/drawing/2014/main" id="{8816FF46-CBD5-4942-B676-27BE5BD81F06}"/>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3" name="Espace réservé du contenu 2">
            <a:extLst>
              <a:ext uri="{FF2B5EF4-FFF2-40B4-BE49-F238E27FC236}">
                <a16:creationId xmlns:a16="http://schemas.microsoft.com/office/drawing/2014/main" id="{A7E251FD-9F0E-194D-8757-F7FD7B73E046}"/>
              </a:ext>
            </a:extLst>
          </p:cNvPr>
          <p:cNvSpPr>
            <a:spLocks noGrp="1"/>
          </p:cNvSpPr>
          <p:nvPr>
            <p:ph sz="half" idx="1" hasCustomPrompt="1"/>
          </p:nvPr>
        </p:nvSpPr>
        <p:spPr>
          <a:xfrm>
            <a:off x="470355" y="2376618"/>
            <a:ext cx="5625645"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a:t>
            </a:r>
          </a:p>
        </p:txBody>
      </p:sp>
      <p:pic>
        <p:nvPicPr>
          <p:cNvPr id="14" name="Image 13">
            <a:extLst>
              <a:ext uri="{FF2B5EF4-FFF2-40B4-BE49-F238E27FC236}">
                <a16:creationId xmlns:a16="http://schemas.microsoft.com/office/drawing/2014/main" id="{03160268-7C44-E042-BBDA-469CAAA4A934}"/>
              </a:ext>
            </a:extLst>
          </p:cNvPr>
          <p:cNvPicPr>
            <a:picLocks noChangeAspect="1"/>
          </p:cNvPicPr>
          <p:nvPr userDrawn="1"/>
        </p:nvPicPr>
        <p:blipFill rotWithShape="1">
          <a:blip r:embed="rId3" cstate="email">
            <a:alphaModFix amt="20000"/>
            <a:extLst>
              <a:ext uri="{28A0092B-C50C-407E-A947-70E740481C1C}">
                <a14:useLocalDpi xmlns:a14="http://schemas.microsoft.com/office/drawing/2010/main"/>
              </a:ext>
            </a:extLst>
          </a:blip>
          <a:srcRect r="3577" b="2929"/>
          <a:stretch/>
        </p:blipFill>
        <p:spPr>
          <a:xfrm>
            <a:off x="6762762" y="493776"/>
            <a:ext cx="5429238" cy="6364224"/>
          </a:xfrm>
          <a:prstGeom prst="rect">
            <a:avLst/>
          </a:prstGeom>
        </p:spPr>
      </p:pic>
    </p:spTree>
    <p:extLst>
      <p:ext uri="{BB962C8B-B14F-4D97-AF65-F5344CB8AC3E}">
        <p14:creationId xmlns:p14="http://schemas.microsoft.com/office/powerpoint/2010/main" val="4020129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9119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a:solidFill>
                <a:schemeClr val="bg2"/>
              </a:solidFill>
              <a:latin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4"/>
            </p:custDataLst>
          </p:nvPr>
        </p:nvSpPr>
        <p:spPr>
          <a:xfrm>
            <a:off x="554736" y="2744369"/>
            <a:ext cx="2514600" cy="769441"/>
          </a:xfrm>
        </p:spPr>
        <p:txBody>
          <a:bodyPr anchor="b">
            <a:noAutofit/>
          </a:bodyPr>
          <a:lstStyle>
            <a:lvl1pPr>
              <a:defRPr>
                <a:solidFill>
                  <a:schemeClr val="accent2"/>
                </a:solidFill>
              </a:defRPr>
            </a:lvl1pPr>
          </a:lstStyle>
          <a:p>
            <a:r>
              <a:rPr lang="fr-FR"/>
              <a:t>Click to </a:t>
            </a:r>
            <a:r>
              <a:rPr lang="fr-FR" err="1"/>
              <a:t>edit</a:t>
            </a:r>
            <a:r>
              <a:rPr lang="fr-FR"/>
              <a:t> Master </a:t>
            </a:r>
            <a:r>
              <a:rPr lang="fr-FR" err="1"/>
              <a:t>title</a:t>
            </a:r>
            <a:endParaRPr lang="fr-F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Click to </a:t>
            </a:r>
            <a:r>
              <a:rPr lang="fr-FR" err="1"/>
              <a:t>edit</a:t>
            </a:r>
            <a:r>
              <a:rPr lang="fr-FR"/>
              <a:t> Master </a:t>
            </a:r>
            <a:r>
              <a:rPr lang="fr-FR" err="1"/>
              <a:t>subtitle</a:t>
            </a:r>
            <a:r>
              <a:rPr lang="fr-FR"/>
              <a:t> style</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fr-FR" err="1"/>
              <a:t>Add</a:t>
            </a:r>
            <a:r>
              <a:rPr lang="fr-FR"/>
              <a:t> tracker</a:t>
            </a:r>
          </a:p>
        </p:txBody>
      </p:sp>
      <p:sp>
        <p:nvSpPr>
          <p:cNvPr id="13" name="Rectangle 12">
            <a:extLst>
              <a:ext uri="{FF2B5EF4-FFF2-40B4-BE49-F238E27FC236}">
                <a16:creationId xmlns:a16="http://schemas.microsoft.com/office/drawing/2014/main" id="{920AB3B0-3E8A-4B9A-8E2A-D0C6E1E39013}"/>
              </a:ext>
            </a:extLst>
          </p:cNvPr>
          <p:cNvSpPr>
            <a:spLocks/>
          </p:cNvSpPr>
          <p:nvPr userDrawn="1"/>
        </p:nvSpPr>
        <p:spPr>
          <a:xfrm>
            <a:off x="8678174" y="315896"/>
            <a:ext cx="3513826" cy="99201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sp>
        <p:nvSpPr>
          <p:cNvPr id="22" name="Slide Number">
            <a:extLst>
              <a:ext uri="{FF2B5EF4-FFF2-40B4-BE49-F238E27FC236}">
                <a16:creationId xmlns:a16="http://schemas.microsoft.com/office/drawing/2014/main" id="{295C8F6D-C67E-421A-8D2E-79CA39ED8674}"/>
              </a:ext>
            </a:extLst>
          </p:cNvPr>
          <p:cNvSpPr>
            <a:spLocks noChangeArrowheads="1"/>
          </p:cNvSpPr>
          <p:nvPr userDrawn="1">
            <p:custDataLst>
              <p:tags r:id="rId7"/>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23" name="5. Source" hidden="1">
            <a:extLst>
              <a:ext uri="{FF2B5EF4-FFF2-40B4-BE49-F238E27FC236}">
                <a16:creationId xmlns:a16="http://schemas.microsoft.com/office/drawing/2014/main" id="{00622CB3-E4F1-4395-B23F-6C7D626CDB38}"/>
              </a:ext>
            </a:extLst>
          </p:cNvPr>
          <p:cNvSpPr txBox="1"/>
          <p:nvPr userDrawn="1">
            <p:custDataLst>
              <p:tags r:id="rId8"/>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solidFill>
                  <a:schemeClr val="tx2"/>
                </a:solidFill>
              </a:rPr>
              <a:t>Source: …</a:t>
            </a:r>
          </a:p>
        </p:txBody>
      </p:sp>
      <p:cxnSp>
        <p:nvCxnSpPr>
          <p:cNvPr id="24" name="Straight Connector 23">
            <a:extLst>
              <a:ext uri="{FF2B5EF4-FFF2-40B4-BE49-F238E27FC236}">
                <a16:creationId xmlns:a16="http://schemas.microsoft.com/office/drawing/2014/main" id="{DED74EF0-8FE0-482D-BCD5-59FB38F4FFCD}"/>
              </a:ext>
            </a:extLst>
          </p:cNvPr>
          <p:cNvCxnSpPr>
            <a:cxnSpLocks/>
          </p:cNvCxnSpPr>
          <p:nvPr userDrawn="1"/>
        </p:nvCxnSpPr>
        <p:spPr>
          <a:xfrm flipH="1">
            <a:off x="11312525" y="6504470"/>
            <a:ext cx="325501" cy="0"/>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C413486D-6605-C0A9-3214-728E3C81D6CA}"/>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9285944" y="336376"/>
            <a:ext cx="696256" cy="951058"/>
          </a:xfrm>
          <a:prstGeom prst="rect">
            <a:avLst/>
          </a:prstGeom>
        </p:spPr>
      </p:pic>
      <p:pic>
        <p:nvPicPr>
          <p:cNvPr id="4098" name="Image 1">
            <a:extLst>
              <a:ext uri="{FF2B5EF4-FFF2-40B4-BE49-F238E27FC236}">
                <a16:creationId xmlns:a16="http://schemas.microsoft.com/office/drawing/2014/main" id="{E332F1E2-B1FE-01CC-ADCE-7A17DE09FE23}"/>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407344" y="315896"/>
            <a:ext cx="1327762" cy="91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8642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SUI">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25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428571" y="272147"/>
            <a:ext cx="9357687" cy="568786"/>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428570" y="907032"/>
            <a:ext cx="9357687" cy="254069"/>
          </a:xfrm>
          <a:prstGeom prst="rect">
            <a:avLst/>
          </a:prstGeom>
        </p:spPr>
        <p:txBody>
          <a:bodyPr vert="horz" wrap="square" lIns="0" tIns="0" rIns="0" bIns="0" rtlCol="0" anchor="ctr">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422275" cy="202483"/>
          </a:xfrm>
          <a:prstGeom prst="rect">
            <a:avLst/>
          </a:prstGeom>
          <a:noFill/>
          <a:ln w="9525" algn="ctr">
            <a:noFill/>
            <a:miter lim="800000"/>
            <a:headEnd/>
            <a:tailEnd/>
          </a:ln>
          <a:effectLst/>
        </p:spPr>
        <p:txBody>
          <a:bodyPr wrap="square" lIns="0" tIns="0" rIns="0" bIns="0" anchor="b">
            <a:no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fr-FR" sz="900" b="0" i="0" u="none" strike="noStrike" kern="1200" cap="none" spc="0" normalizeH="0" baseline="0" noProof="0" smtClean="0">
                <a:ln>
                  <a:noFill/>
                </a:ln>
                <a:solidFill>
                  <a:srgbClr val="23277E"/>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rgbClr val="23277E"/>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153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spTree>
    <p:extLst>
      <p:ext uri="{BB962C8B-B14F-4D97-AF65-F5344CB8AC3E}">
        <p14:creationId xmlns:p14="http://schemas.microsoft.com/office/powerpoint/2010/main" val="346150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1" dirty="0">
                <a:solidFill>
                  <a:schemeClr val="accent3"/>
                </a:solidFill>
              </a:defRPr>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46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CD0D6-98C2-4AAE-ADBE-C607DEFF0CAD}"/>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err="1">
              <a:solidFill>
                <a:schemeClr val="bg1"/>
              </a:solidFill>
            </a:endParaRPr>
          </a:p>
        </p:txBody>
      </p:sp>
      <p:sp>
        <p:nvSpPr>
          <p:cNvPr id="2" name="Titre 1">
            <a:extLst>
              <a:ext uri="{FF2B5EF4-FFF2-40B4-BE49-F238E27FC236}">
                <a16:creationId xmlns:a16="http://schemas.microsoft.com/office/drawing/2014/main" id="{30BB7D6A-C45B-6B48-9BD3-CFD6EA6156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E9533E-9CE2-324D-A41F-D2E4F3F4404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3DB64A-1C1C-BF47-A3D4-B7605F30A88D}"/>
              </a:ext>
            </a:extLst>
          </p:cNvPr>
          <p:cNvSpPr>
            <a:spLocks noGrp="1"/>
          </p:cNvSpPr>
          <p:nvPr>
            <p:ph type="dt" sz="half" idx="10"/>
          </p:nvPr>
        </p:nvSpPr>
        <p:spPr/>
        <p:txBody>
          <a:bodyPr/>
          <a:lstStyle/>
          <a:p>
            <a:fld id="{2C122666-14E7-4E03-8F17-EC67BE68269C}" type="datetime1">
              <a:rPr lang="fr-FR" smtClean="0"/>
              <a:t>26/06/2026</a:t>
            </a:fld>
            <a:endParaRPr lang="fr-FR"/>
          </a:p>
        </p:txBody>
      </p:sp>
      <p:sp>
        <p:nvSpPr>
          <p:cNvPr id="5" name="Espace réservé du pied de page 4">
            <a:extLst>
              <a:ext uri="{FF2B5EF4-FFF2-40B4-BE49-F238E27FC236}">
                <a16:creationId xmlns:a16="http://schemas.microsoft.com/office/drawing/2014/main" id="{5777367B-7943-4944-AC3E-3B1D332C46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B3409D-656E-5D47-9AF8-637389083864}"/>
              </a:ext>
            </a:extLst>
          </p:cNvPr>
          <p:cNvSpPr>
            <a:spLocks noGrp="1"/>
          </p:cNvSpPr>
          <p:nvPr>
            <p:ph type="sldNum" sz="quarter" idx="12"/>
          </p:nvPr>
        </p:nvSpPr>
        <p:spPr/>
        <p:txBody>
          <a:bodyPr/>
          <a:lstStyle/>
          <a:p>
            <a:fld id="{7A8E0697-29D8-F54C-BC64-65304C5A9085}" type="slidenum">
              <a:rPr lang="fr-FR" smtClean="0"/>
              <a:t>‹N°›</a:t>
            </a:fld>
            <a:endParaRPr lang="fr-FR"/>
          </a:p>
        </p:txBody>
      </p:sp>
      <p:sp>
        <p:nvSpPr>
          <p:cNvPr id="7" name="TextBox 6">
            <a:extLst>
              <a:ext uri="{FF2B5EF4-FFF2-40B4-BE49-F238E27FC236}">
                <a16:creationId xmlns:a16="http://schemas.microsoft.com/office/drawing/2014/main" id="{469B3A3B-FB4C-4390-B3AC-4DC5E39C88F3}"/>
              </a:ext>
            </a:extLst>
          </p:cNvPr>
          <p:cNvSpPr txBox="1"/>
          <p:nvPr userDrawn="1"/>
        </p:nvSpPr>
        <p:spPr>
          <a:xfrm>
            <a:off x="4940300" y="6591300"/>
            <a:ext cx="2311400" cy="266700"/>
          </a:xfrm>
          <a:prstGeom prst="rect">
            <a:avLst/>
          </a:prstGeom>
          <a:ln w="6350">
            <a:noFill/>
            <a:miter lim="800000"/>
          </a:ln>
        </p:spPr>
        <p:txBody>
          <a:bodyPr vert="horz" wrap="square" lIns="0" tIns="0" rIns="0" bIns="0" rtlCol="0">
            <a:noAutofit/>
          </a:bodyPr>
          <a:lstStyle/>
          <a:p>
            <a:pPr algn="ctr">
              <a:spcBef>
                <a:spcPts val="300"/>
              </a:spcBef>
              <a:spcAft>
                <a:spcPts val="300"/>
              </a:spcAft>
              <a:buNone/>
            </a:pPr>
            <a:r>
              <a:rPr lang="fr-FR" sz="1200">
                <a:solidFill>
                  <a:schemeClr val="accent1"/>
                </a:solidFill>
              </a:rPr>
              <a:t>VERSION DE TRAVAIL</a:t>
            </a:r>
            <a:endParaRPr lang="en-US" sz="1200">
              <a:solidFill>
                <a:schemeClr val="accent1"/>
              </a:solidFill>
            </a:endParaRPr>
          </a:p>
        </p:txBody>
      </p:sp>
    </p:spTree>
    <p:extLst>
      <p:ext uri="{BB962C8B-B14F-4D97-AF65-F5344CB8AC3E}">
        <p14:creationId xmlns:p14="http://schemas.microsoft.com/office/powerpoint/2010/main" val="3793266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200" y="1328975"/>
            <a:ext cx="5943600" cy="4200050"/>
          </a:xfrm>
          <a:prstGeom prst="rect">
            <a:avLst/>
          </a:prstGeom>
        </p:spPr>
      </p:pic>
      <p:pic>
        <p:nvPicPr>
          <p:cNvPr id="10" name="Image 9">
            <a:extLst>
              <a:ext uri="{FF2B5EF4-FFF2-40B4-BE49-F238E27FC236}">
                <a16:creationId xmlns:a16="http://schemas.microsoft.com/office/drawing/2014/main" id="{3DFCC200-892A-0DF8-E178-EF4AF6DEEA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6039" y="330202"/>
            <a:ext cx="717805" cy="1076960"/>
          </a:xfrm>
          <a:prstGeom prst="rect">
            <a:avLst/>
          </a:prstGeom>
        </p:spPr>
      </p:pic>
    </p:spTree>
    <p:extLst>
      <p:ext uri="{BB962C8B-B14F-4D97-AF65-F5344CB8AC3E}">
        <p14:creationId xmlns:p14="http://schemas.microsoft.com/office/powerpoint/2010/main" val="2203976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CTION1">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9702799"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7446350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CTION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7" cy="686464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1491061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02">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5F193C-E268-4733-AD80-A691EB7202AB}"/>
              </a:ext>
            </a:extLst>
          </p:cNvPr>
          <p:cNvSpPr/>
          <p:nvPr userDrawn="1"/>
        </p:nvSpPr>
        <p:spPr>
          <a:xfrm>
            <a:off x="2933700" y="2381251"/>
            <a:ext cx="9258299" cy="4476750"/>
          </a:xfrm>
          <a:prstGeom prst="rect">
            <a:avLst/>
          </a:prstGeom>
          <a:solidFill>
            <a:schemeClr val="tx2">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23817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3332609" y="5710318"/>
            <a:ext cx="8420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fr-FR" sz="1400" dirty="0">
                <a:solidFill>
                  <a:schemeClr val="tx1"/>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3333750" y="4816459"/>
            <a:ext cx="84201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fr-FR" sz="2000" dirty="0">
                <a:solidFill>
                  <a:schemeClr val="tx1"/>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3333750" y="3341196"/>
            <a:ext cx="8420100"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fr-FR" sz="4400" cap="all" baseline="0" dirty="0">
                <a:solidFill>
                  <a:schemeClr val="accent3"/>
                </a:solidFill>
              </a:defRPr>
            </a:lvl1pPr>
          </a:lstStyle>
          <a:p>
            <a:pPr lvl="0"/>
            <a:r>
              <a:rPr lang="en-US"/>
              <a:t>Click to edit Master title style</a:t>
            </a:r>
            <a:endParaRPr lang="fr-FR"/>
          </a:p>
        </p:txBody>
      </p:sp>
    </p:spTree>
    <p:extLst>
      <p:ext uri="{BB962C8B-B14F-4D97-AF65-F5344CB8AC3E}">
        <p14:creationId xmlns:p14="http://schemas.microsoft.com/office/powerpoint/2010/main" val="170368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CTION3">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6" cy="6864642"/>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2717473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ACTION4">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3E34316-F826-20D1-D07F-1571975E9B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7361" y="6092412"/>
            <a:ext cx="407238" cy="455930"/>
          </a:xfrm>
          <a:prstGeom prst="rect">
            <a:avLst/>
          </a:prstGeom>
        </p:spPr>
      </p:pic>
      <p:pic>
        <p:nvPicPr>
          <p:cNvPr id="3" name="Image 2">
            <a:extLst>
              <a:ext uri="{FF2B5EF4-FFF2-40B4-BE49-F238E27FC236}">
                <a16:creationId xmlns:a16="http://schemas.microsoft.com/office/drawing/2014/main" id="{12AECF7E-5A1A-F3C5-6D23-6162EFC82CF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 y="0"/>
            <a:ext cx="9702796" cy="6864641"/>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320A7842-E5CA-8090-D305-1915E5A8C6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6241" y="5896678"/>
            <a:ext cx="1022831" cy="722784"/>
          </a:xfrm>
          <a:prstGeom prst="rect">
            <a:avLst/>
          </a:prstGeom>
        </p:spPr>
      </p:pic>
      <p:sp>
        <p:nvSpPr>
          <p:cNvPr id="2" name="Espace réservé du numéro de diapositive 5">
            <a:extLst>
              <a:ext uri="{FF2B5EF4-FFF2-40B4-BE49-F238E27FC236}">
                <a16:creationId xmlns:a16="http://schemas.microsoft.com/office/drawing/2014/main" id="{2F27928C-79A3-2596-B759-0C3E0C0E0478}"/>
              </a:ext>
            </a:extLst>
          </p:cNvPr>
          <p:cNvSpPr txBox="1">
            <a:spLocks/>
          </p:cNvSpPr>
          <p:nvPr userDrawn="1"/>
        </p:nvSpPr>
        <p:spPr>
          <a:xfrm>
            <a:off x="11286744" y="6137814"/>
            <a:ext cx="74676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1572C93-D471-4A47-B0C0-72AF048CE4AC}" type="slidenum">
              <a:rPr lang="fr-FR" sz="900" b="0" i="0" smtClean="0">
                <a:solidFill>
                  <a:srgbClr val="3C57A3"/>
                </a:solidFill>
                <a:latin typeface="Marianne Light" panose="02000000000000000000" pitchFamily="2" charset="0"/>
              </a:rPr>
              <a:pPr algn="ctr"/>
              <a:t>‹N°›</a:t>
            </a:fld>
            <a:endParaRPr lang="fr-FR" sz="900" b="0" i="0">
              <a:solidFill>
                <a:srgbClr val="3C57A3"/>
              </a:solidFill>
              <a:latin typeface="Marianne Light" panose="02000000000000000000" pitchFamily="2" charset="0"/>
            </a:endParaRPr>
          </a:p>
        </p:txBody>
      </p:sp>
    </p:spTree>
    <p:extLst>
      <p:ext uri="{BB962C8B-B14F-4D97-AF65-F5344CB8AC3E}">
        <p14:creationId xmlns:p14="http://schemas.microsoft.com/office/powerpoint/2010/main" val="22131056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a:solidFill>
                <a:schemeClr val="bg2"/>
              </a:solidFill>
              <a:latin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4"/>
            </p:custDataLst>
          </p:nvPr>
        </p:nvSpPr>
        <p:spPr>
          <a:xfrm>
            <a:off x="554736" y="2744369"/>
            <a:ext cx="2514600" cy="769441"/>
          </a:xfrm>
        </p:spPr>
        <p:txBody>
          <a:bodyPr anchor="b">
            <a:noAutofit/>
          </a:bodyPr>
          <a:lstStyle>
            <a:lvl1pPr>
              <a:defRPr>
                <a:solidFill>
                  <a:schemeClr val="accent2"/>
                </a:solidFill>
              </a:defRPr>
            </a:lvl1pPr>
          </a:lstStyle>
          <a:p>
            <a:r>
              <a:rPr lang="fr-FR"/>
              <a:t>Click to </a:t>
            </a:r>
            <a:r>
              <a:rPr lang="fr-FR" err="1"/>
              <a:t>edit</a:t>
            </a:r>
            <a:r>
              <a:rPr lang="fr-FR"/>
              <a:t> Master </a:t>
            </a:r>
            <a:r>
              <a:rPr lang="fr-FR" err="1"/>
              <a:t>title</a:t>
            </a:r>
            <a:endParaRPr lang="fr-F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Click to </a:t>
            </a:r>
            <a:r>
              <a:rPr lang="fr-FR" err="1"/>
              <a:t>edit</a:t>
            </a:r>
            <a:r>
              <a:rPr lang="fr-FR"/>
              <a:t> Master </a:t>
            </a:r>
            <a:r>
              <a:rPr lang="fr-FR" err="1"/>
              <a:t>subtitle</a:t>
            </a:r>
            <a:r>
              <a:rPr lang="fr-FR"/>
              <a:t> style</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fr-FR" err="1"/>
              <a:t>Add</a:t>
            </a:r>
            <a:r>
              <a:rPr lang="fr-FR"/>
              <a:t> tracker</a:t>
            </a:r>
          </a:p>
        </p:txBody>
      </p:sp>
      <p:sp>
        <p:nvSpPr>
          <p:cNvPr id="13" name="Rectangle 12">
            <a:extLst>
              <a:ext uri="{FF2B5EF4-FFF2-40B4-BE49-F238E27FC236}">
                <a16:creationId xmlns:a16="http://schemas.microsoft.com/office/drawing/2014/main" id="{920AB3B0-3E8A-4B9A-8E2A-D0C6E1E39013}"/>
              </a:ext>
            </a:extLst>
          </p:cNvPr>
          <p:cNvSpPr>
            <a:spLocks/>
          </p:cNvSpPr>
          <p:nvPr userDrawn="1"/>
        </p:nvSpPr>
        <p:spPr>
          <a:xfrm>
            <a:off x="8678174" y="315896"/>
            <a:ext cx="3513826" cy="99201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sp>
        <p:nvSpPr>
          <p:cNvPr id="22" name="Slide Number">
            <a:extLst>
              <a:ext uri="{FF2B5EF4-FFF2-40B4-BE49-F238E27FC236}">
                <a16:creationId xmlns:a16="http://schemas.microsoft.com/office/drawing/2014/main" id="{295C8F6D-C67E-421A-8D2E-79CA39ED8674}"/>
              </a:ext>
            </a:extLst>
          </p:cNvPr>
          <p:cNvSpPr>
            <a:spLocks noChangeArrowheads="1"/>
          </p:cNvSpPr>
          <p:nvPr userDrawn="1">
            <p:custDataLst>
              <p:tags r:id="rId7"/>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23" name="5. Source" hidden="1">
            <a:extLst>
              <a:ext uri="{FF2B5EF4-FFF2-40B4-BE49-F238E27FC236}">
                <a16:creationId xmlns:a16="http://schemas.microsoft.com/office/drawing/2014/main" id="{00622CB3-E4F1-4395-B23F-6C7D626CDB38}"/>
              </a:ext>
            </a:extLst>
          </p:cNvPr>
          <p:cNvSpPr txBox="1"/>
          <p:nvPr userDrawn="1">
            <p:custDataLst>
              <p:tags r:id="rId8"/>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solidFill>
                  <a:schemeClr val="tx2"/>
                </a:solidFill>
              </a:rPr>
              <a:t>Source: …</a:t>
            </a:r>
          </a:p>
        </p:txBody>
      </p:sp>
      <p:cxnSp>
        <p:nvCxnSpPr>
          <p:cNvPr id="24" name="Straight Connector 23">
            <a:extLst>
              <a:ext uri="{FF2B5EF4-FFF2-40B4-BE49-F238E27FC236}">
                <a16:creationId xmlns:a16="http://schemas.microsoft.com/office/drawing/2014/main" id="{DED74EF0-8FE0-482D-BCD5-59FB38F4FFCD}"/>
              </a:ext>
            </a:extLst>
          </p:cNvPr>
          <p:cNvCxnSpPr>
            <a:cxnSpLocks/>
          </p:cNvCxnSpPr>
          <p:nvPr userDrawn="1"/>
        </p:nvCxnSpPr>
        <p:spPr>
          <a:xfrm flipH="1">
            <a:off x="11312525" y="6504470"/>
            <a:ext cx="325501" cy="0"/>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C413486D-6605-C0A9-3214-728E3C81D6CA}"/>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9285944" y="336376"/>
            <a:ext cx="696256" cy="951058"/>
          </a:xfrm>
          <a:prstGeom prst="rect">
            <a:avLst/>
          </a:prstGeom>
        </p:spPr>
      </p:pic>
      <p:pic>
        <p:nvPicPr>
          <p:cNvPr id="4098" name="Image 1">
            <a:extLst>
              <a:ext uri="{FF2B5EF4-FFF2-40B4-BE49-F238E27FC236}">
                <a16:creationId xmlns:a16="http://schemas.microsoft.com/office/drawing/2014/main" id="{E332F1E2-B1FE-01CC-ADCE-7A17DE09FE23}"/>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407344" y="315896"/>
            <a:ext cx="1327762" cy="91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1706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ge de garde standard">
    <p:spTree>
      <p:nvGrpSpPr>
        <p:cNvPr id="1" name=""/>
        <p:cNvGrpSpPr/>
        <p:nvPr/>
      </p:nvGrpSpPr>
      <p:grpSpPr>
        <a:xfrm>
          <a:off x="0" y="0"/>
          <a:ext cx="0" cy="0"/>
          <a:chOff x="0" y="0"/>
          <a:chExt cx="0" cy="0"/>
        </a:xfrm>
      </p:grpSpPr>
      <p:sp>
        <p:nvSpPr>
          <p:cNvPr id="9" name="Rectangle 8"/>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
        <p:nvSpPr>
          <p:cNvPr id="10" name="Rectangle 9"/>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2" name="Rectangle 11"/>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Espace réservé du texte 21">
            <a:extLst>
              <a:ext uri="{FF2B5EF4-FFF2-40B4-BE49-F238E27FC236}">
                <a16:creationId xmlns:a16="http://schemas.microsoft.com/office/drawing/2014/main" id="{FC509A42-19AD-CE45-9631-39CA09E7EA3F}"/>
              </a:ext>
            </a:extLst>
          </p:cNvPr>
          <p:cNvSpPr>
            <a:spLocks noGrp="1"/>
          </p:cNvSpPr>
          <p:nvPr>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15" name="Imag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74784827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13" name="Rectangle 12"/>
          <p:cNvSpPr/>
          <p:nvPr/>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a:p>
        </p:txBody>
      </p:sp>
      <p:sp>
        <p:nvSpPr>
          <p:cNvPr id="63" name="Espace réservé du texte 62"/>
          <p:cNvSpPr>
            <a:spLocks noGrp="1"/>
          </p:cNvSpPr>
          <p:nvPr>
            <p:ph type="body" sz="quarter" idx="14" hasCustomPrompt="1"/>
          </p:nvPr>
        </p:nvSpPr>
        <p:spPr>
          <a:xfrm>
            <a:off x="5903384" y="2357096"/>
            <a:ext cx="3648405" cy="2880320"/>
          </a:xfrm>
        </p:spPr>
        <p:txBody>
          <a:bodyPr numCol="1">
            <a:normAutofit/>
          </a:bodyPr>
          <a:lstStyle>
            <a:lvl1pPr marL="0" indent="0" algn="l" defTabSz="1219170" rtl="0" eaLnBrk="1" latinLnBrk="0" hangingPunct="1">
              <a:lnSpc>
                <a:spcPct val="150000"/>
              </a:lnSpc>
              <a:spcBef>
                <a:spcPts val="267"/>
              </a:spcBef>
              <a:spcAft>
                <a:spcPts val="0"/>
              </a:spcAft>
              <a:buFontTx/>
              <a:buNone/>
              <a:defRPr lang="fr-FR" sz="1867" b="1" kern="1200" cap="none" baseline="0" smtClean="0">
                <a:solidFill>
                  <a:srgbClr val="575757"/>
                </a:solidFill>
                <a:latin typeface="+mn-lt"/>
                <a:ea typeface="+mn-ea"/>
                <a:cs typeface="+mn-cs"/>
              </a:defRPr>
            </a:lvl1pPr>
          </a:lstStyle>
          <a:p>
            <a:pPr lvl="0"/>
            <a:r>
              <a:rPr lang="fr-FR"/>
              <a:t>Chapitre 1</a:t>
            </a:r>
          </a:p>
          <a:p>
            <a:pPr lvl="0"/>
            <a:r>
              <a:rPr lang="fr-FR"/>
              <a:t>Chapitre 2</a:t>
            </a:r>
          </a:p>
          <a:p>
            <a:pPr lvl="0"/>
            <a:r>
              <a:rPr lang="fr-FR"/>
              <a:t>Chapitre 3</a:t>
            </a:r>
          </a:p>
        </p:txBody>
      </p:sp>
      <p:sp>
        <p:nvSpPr>
          <p:cNvPr id="7" name="Espace réservé du pied de page 6"/>
          <p:cNvSpPr>
            <a:spLocks noGrp="1"/>
          </p:cNvSpPr>
          <p:nvPr>
            <p:ph type="ftr" sz="quarter" idx="15"/>
          </p:nvPr>
        </p:nvSpPr>
        <p:spPr/>
        <p:txBody>
          <a:bodyPr/>
          <a:lstStyle/>
          <a:p>
            <a:endParaRPr lang="fr-FR">
              <a:latin typeface="Arial"/>
              <a:ea typeface="+mn-ea"/>
            </a:endParaRPr>
          </a:p>
        </p:txBody>
      </p:sp>
      <p:sp>
        <p:nvSpPr>
          <p:cNvPr id="10" name="Titre 1"/>
          <p:cNvSpPr txBox="1">
            <a:spLocks/>
          </p:cNvSpPr>
          <p:nvPr/>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9" name="Titre 1"/>
          <p:cNvSpPr txBox="1">
            <a:spLocks/>
          </p:cNvSpPr>
          <p:nvPr userDrawn="1"/>
        </p:nvSpPr>
        <p:spPr>
          <a:xfrm>
            <a:off x="5903384" y="1220755"/>
            <a:ext cx="4129053" cy="1376660"/>
          </a:xfrm>
          <a:prstGeom prst="rect">
            <a:avLst/>
          </a:prstGeom>
        </p:spPr>
        <p:txBody>
          <a:bodyPr vert="horz" lIns="0" tIns="0" rIns="0" bIns="0" rtlCol="0" anchor="ctr" anchorCtr="0">
            <a:noAutofit/>
          </a:bodyPr>
          <a:lstStyle>
            <a:lvl1pPr algn="l" defTabSz="914400" rtl="0" eaLnBrk="1" latinLnBrk="0" hangingPunct="1">
              <a:lnSpc>
                <a:spcPts val="2700"/>
              </a:lnSpc>
              <a:spcBef>
                <a:spcPts val="0"/>
              </a:spcBef>
              <a:buNone/>
              <a:defRPr sz="2800" b="1" kern="1200" baseline="0">
                <a:solidFill>
                  <a:srgbClr val="006AB2"/>
                </a:solidFill>
                <a:latin typeface="+mj-lt"/>
                <a:ea typeface="+mj-ea"/>
                <a:cs typeface="+mj-cs"/>
              </a:defRPr>
            </a:lvl1pPr>
          </a:lstStyle>
          <a:p>
            <a:pPr fontAlgn="auto">
              <a:spcAft>
                <a:spcPts val="0"/>
              </a:spcAft>
            </a:pPr>
            <a:r>
              <a:rPr lang="fr-FR" sz="3733"/>
              <a:t>Sommaire</a:t>
            </a:r>
          </a:p>
        </p:txBody>
      </p:sp>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308049012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Intercalaire">
    <p:spTree>
      <p:nvGrpSpPr>
        <p:cNvPr id="1" name=""/>
        <p:cNvGrpSpPr/>
        <p:nvPr/>
      </p:nvGrpSpPr>
      <p:grpSpPr>
        <a:xfrm>
          <a:off x="0" y="0"/>
          <a:ext cx="0" cy="0"/>
          <a:chOff x="0" y="0"/>
          <a:chExt cx="0" cy="0"/>
        </a:xfrm>
      </p:grpSpPr>
      <p:sp>
        <p:nvSpPr>
          <p:cNvPr id="15" name="Rectangle 14"/>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6" name="Espace réservé du numéro de diapositive 5"/>
          <p:cNvSpPr>
            <a:spLocks noGrp="1"/>
          </p:cNvSpPr>
          <p:nvPr>
            <p:ph type="sldNum" sz="quarter" idx="12"/>
          </p:nvPr>
        </p:nvSpPr>
        <p:spPr/>
        <p:txBody>
          <a:bodyPr/>
          <a:lstStyle/>
          <a:p>
            <a:fld id="{646E7B68-C406-4B5C-B79D-A1CDE10CB85D}" type="slidenum">
              <a:rPr lang="fr-FR" smtClean="0"/>
              <a:pPr/>
              <a:t>‹N°›</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sp>
        <p:nvSpPr>
          <p:cNvPr id="17" name="Titre 1"/>
          <p:cNvSpPr>
            <a:spLocks noGrp="1"/>
          </p:cNvSpPr>
          <p:nvPr>
            <p:ph type="ctrTitle" hasCustomPrompt="1"/>
          </p:nvPr>
        </p:nvSpPr>
        <p:spPr>
          <a:xfrm>
            <a:off x="5903384" y="2244362"/>
            <a:ext cx="5749296"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du chapitre</a:t>
            </a:r>
          </a:p>
        </p:txBody>
      </p:sp>
      <p:sp>
        <p:nvSpPr>
          <p:cNvPr id="18" name="Espace réservé du texte 3"/>
          <p:cNvSpPr>
            <a:spLocks noGrp="1"/>
          </p:cNvSpPr>
          <p:nvPr>
            <p:ph type="body" sz="quarter" idx="13" hasCustomPrompt="1"/>
          </p:nvPr>
        </p:nvSpPr>
        <p:spPr>
          <a:xfrm>
            <a:off x="5903384" y="3754140"/>
            <a:ext cx="5749296" cy="885891"/>
          </a:xfrm>
        </p:spPr>
        <p:txBody>
          <a:bodyPr>
            <a:noAutofit/>
          </a:bodyPr>
          <a:lstStyle>
            <a:lvl1pPr algn="l">
              <a:defRPr sz="2667">
                <a:solidFill>
                  <a:srgbClr val="575757"/>
                </a:solidFill>
              </a:defRPr>
            </a:lvl1pPr>
          </a:lstStyle>
          <a:p>
            <a:pPr lvl="0"/>
            <a:r>
              <a:rPr lang="fr-FR"/>
              <a:t>Sous-titre éventuel</a:t>
            </a:r>
          </a:p>
        </p:txBody>
      </p:sp>
      <p:pic>
        <p:nvPicPr>
          <p:cNvPr id="20" name="Imag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8" name="Rectangle 7"/>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1" y="192021"/>
            <a:ext cx="1746908" cy="6405331"/>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20078122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8" name="Rectangle 7"/>
          <p:cNvSpPr/>
          <p:nvPr/>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5" name="Image 4"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
        <p:nvSpPr>
          <p:cNvPr id="3" name="Espace réservé du texte 2">
            <a:extLst>
              <a:ext uri="{FF2B5EF4-FFF2-40B4-BE49-F238E27FC236}">
                <a16:creationId xmlns:a16="http://schemas.microsoft.com/office/drawing/2014/main" id="{3A4A0B2A-58BC-1D4D-8883-191DA713D2F9}"/>
              </a:ext>
            </a:extLst>
          </p:cNvPr>
          <p:cNvSpPr>
            <a:spLocks noGrp="1"/>
          </p:cNvSpPr>
          <p:nvPr>
            <p:ph type="body" sz="quarter" idx="10" hasCustomPrompt="1"/>
          </p:nvPr>
        </p:nvSpPr>
        <p:spPr>
          <a:xfrm>
            <a:off x="3024717" y="1221317"/>
            <a:ext cx="3647347" cy="2015067"/>
          </a:xfrm>
          <a:prstGeom prst="rect">
            <a:avLst/>
          </a:prstGeom>
        </p:spPr>
        <p:txBody>
          <a:bodyPr/>
          <a:lstStyle>
            <a:lvl1pPr>
              <a:lnSpc>
                <a:spcPct val="80000"/>
              </a:lnSpc>
              <a:defRPr sz="4267" kern="800" cap="none" baseline="0">
                <a:solidFill>
                  <a:schemeClr val="bg1"/>
                </a:solidFill>
              </a:defRPr>
            </a:lvl1pPr>
            <a:lvl2pPr marL="578986" indent="0">
              <a:lnSpc>
                <a:spcPct val="80000"/>
              </a:lnSpc>
              <a:buNone/>
              <a:defRPr sz="4267">
                <a:solidFill>
                  <a:schemeClr val="bg1"/>
                </a:solidFill>
              </a:defRPr>
            </a:lvl2pPr>
          </a:lstStyle>
          <a:p>
            <a:pPr lvl="0"/>
            <a:r>
              <a:rPr lang="fr-FR"/>
              <a:t>Titre principal de la slide</a:t>
            </a:r>
          </a:p>
          <a:p>
            <a:pPr lvl="1"/>
            <a:endParaRPr lang="fr-FR"/>
          </a:p>
        </p:txBody>
      </p:sp>
      <p:sp>
        <p:nvSpPr>
          <p:cNvPr id="6" name="Espace réservé du texte 5">
            <a:extLst>
              <a:ext uri="{FF2B5EF4-FFF2-40B4-BE49-F238E27FC236}">
                <a16:creationId xmlns:a16="http://schemas.microsoft.com/office/drawing/2014/main" id="{05C05DFA-F720-FF4C-A4AA-91C4E66A3103}"/>
              </a:ext>
            </a:extLst>
          </p:cNvPr>
          <p:cNvSpPr>
            <a:spLocks noGrp="1"/>
          </p:cNvSpPr>
          <p:nvPr>
            <p:ph type="body" sz="quarter" idx="11" hasCustomPrompt="1"/>
          </p:nvPr>
        </p:nvSpPr>
        <p:spPr>
          <a:xfrm>
            <a:off x="3024717" y="3236384"/>
            <a:ext cx="3935379" cy="2497667"/>
          </a:xfrm>
          <a:prstGeom prst="rect">
            <a:avLst/>
          </a:prstGeom>
        </p:spPr>
        <p:txBody>
          <a:bodyPr/>
          <a:lstStyle>
            <a:lvl1pPr>
              <a:lnSpc>
                <a:spcPct val="80000"/>
              </a:lnSpc>
              <a:spcBef>
                <a:spcPts val="0"/>
              </a:spcBef>
              <a:defRPr sz="1867" b="0">
                <a:solidFill>
                  <a:schemeClr val="bg1"/>
                </a:solidFill>
              </a:defRPr>
            </a:lvl1pPr>
          </a:lstStyle>
          <a:p>
            <a:pPr lvl="0"/>
            <a:r>
              <a:rPr lang="fr-FR"/>
              <a:t>Texte</a:t>
            </a:r>
          </a:p>
        </p:txBody>
      </p:sp>
      <p:sp>
        <p:nvSpPr>
          <p:cNvPr id="7" name="Espace réservé du numéro de diapositive 5"/>
          <p:cNvSpPr>
            <a:spLocks noGrp="1"/>
          </p:cNvSpPr>
          <p:nvPr>
            <p:ph type="sldNum" sz="quarter" idx="12"/>
          </p:nvPr>
        </p:nvSpPr>
        <p:spPr>
          <a:xfrm>
            <a:off x="143339" y="6333323"/>
            <a:ext cx="383117" cy="365125"/>
          </a:xfrm>
        </p:spPr>
        <p:txBody>
          <a:bodyPr/>
          <a:lstStyle/>
          <a:p>
            <a:fld id="{646E7B68-C406-4B5C-B79D-A1CDE10CB85D}" type="slidenum">
              <a:rPr lang="fr-FR" smtClean="0"/>
              <a:pPr/>
              <a:t>‹N°›</a:t>
            </a:fld>
            <a:endParaRPr lang="fr-FR"/>
          </a:p>
        </p:txBody>
      </p:sp>
      <p:sp>
        <p:nvSpPr>
          <p:cNvPr id="9" name="Rectangle 8"/>
          <p:cNvSpPr/>
          <p:nvPr userDrawn="1"/>
        </p:nvSpPr>
        <p:spPr>
          <a:xfrm>
            <a:off x="0" y="836712"/>
            <a:ext cx="12192000" cy="192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pic>
        <p:nvPicPr>
          <p:cNvPr id="10" name="Image 9" descr="Une image contenant personne, intérieur, tenant, alimentation&#10;&#10;Description générée automatiquement">
            <a:extLst>
              <a:ext uri="{FF2B5EF4-FFF2-40B4-BE49-F238E27FC236}">
                <a16:creationId xmlns:a16="http://schemas.microsoft.com/office/drawing/2014/main" id="{DCE54B6C-D7B7-064E-80CC-C434FFA6A4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2520" y="3007"/>
            <a:ext cx="10029481" cy="6854995"/>
          </a:xfrm>
          <a:prstGeom prst="rect">
            <a:avLst/>
          </a:prstGeom>
        </p:spPr>
      </p:pic>
    </p:spTree>
    <p:extLst>
      <p:ext uri="{BB962C8B-B14F-4D97-AF65-F5344CB8AC3E}">
        <p14:creationId xmlns:p14="http://schemas.microsoft.com/office/powerpoint/2010/main" val="27851266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pic>
        <p:nvPicPr>
          <p:cNvPr id="4" name="Image 3"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5" name="Image 4">
            <a:extLst>
              <a:ext uri="{FF2B5EF4-FFF2-40B4-BE49-F238E27FC236}">
                <a16:creationId xmlns:a16="http://schemas.microsoft.com/office/drawing/2014/main" id="{9F7A409D-321F-644F-957D-D88584B88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
        <p:nvSpPr>
          <p:cNvPr id="7" name="Espace réservé du texte 6">
            <a:extLst>
              <a:ext uri="{FF2B5EF4-FFF2-40B4-BE49-F238E27FC236}">
                <a16:creationId xmlns:a16="http://schemas.microsoft.com/office/drawing/2014/main" id="{C0E49024-B637-B846-AD7A-074C32D97EBE}"/>
              </a:ext>
            </a:extLst>
          </p:cNvPr>
          <p:cNvSpPr>
            <a:spLocks noGrp="1"/>
          </p:cNvSpPr>
          <p:nvPr>
            <p:ph type="body" sz="quarter" idx="10" hasCustomPrompt="1"/>
          </p:nvPr>
        </p:nvSpPr>
        <p:spPr>
          <a:xfrm>
            <a:off x="2832101" y="1316567"/>
            <a:ext cx="3647943" cy="2495551"/>
          </a:xfrm>
          <a:prstGeom prst="rect">
            <a:avLst/>
          </a:prstGeom>
        </p:spPr>
        <p:txBody>
          <a:bodyPr/>
          <a:lstStyle>
            <a:lvl1pPr>
              <a:defRPr sz="3733" kern="800" cap="all" baseline="0"/>
            </a:lvl1pPr>
            <a:lvl2pPr marL="578986" indent="0">
              <a:buNone/>
              <a:defRPr sz="4267"/>
            </a:lvl2pPr>
          </a:lstStyle>
          <a:p>
            <a:pPr lvl="0"/>
            <a:r>
              <a:rPr lang="fr-FR"/>
              <a:t>Titre de la slide</a:t>
            </a:r>
          </a:p>
          <a:p>
            <a:pPr lvl="1"/>
            <a:endParaRPr lang="fr-FR"/>
          </a:p>
        </p:txBody>
      </p:sp>
      <p:sp>
        <p:nvSpPr>
          <p:cNvPr id="9" name="Espace réservé du texte 8">
            <a:extLst>
              <a:ext uri="{FF2B5EF4-FFF2-40B4-BE49-F238E27FC236}">
                <a16:creationId xmlns:a16="http://schemas.microsoft.com/office/drawing/2014/main" id="{F9933515-A54B-C648-9452-ED438F800E2D}"/>
              </a:ext>
            </a:extLst>
          </p:cNvPr>
          <p:cNvSpPr>
            <a:spLocks noGrp="1"/>
          </p:cNvSpPr>
          <p:nvPr>
            <p:ph type="body" sz="quarter" idx="11" hasCustomPrompt="1"/>
          </p:nvPr>
        </p:nvSpPr>
        <p:spPr>
          <a:xfrm>
            <a:off x="6672065" y="1316567"/>
            <a:ext cx="4610100" cy="2495551"/>
          </a:xfrm>
          <a:prstGeom prst="rect">
            <a:avLst/>
          </a:prstGeom>
        </p:spPr>
        <p:txBody>
          <a:bodyPr/>
          <a:lstStyle>
            <a:lvl1pPr>
              <a:lnSpc>
                <a:spcPct val="80000"/>
              </a:lnSpc>
              <a:spcBef>
                <a:spcPts val="0"/>
              </a:spcBef>
              <a:defRPr sz="1867" b="0"/>
            </a:lvl1pPr>
          </a:lstStyle>
          <a:p>
            <a:pPr lvl="0"/>
            <a:r>
              <a:rPr lang="fr-FR"/>
              <a:t>Texte</a:t>
            </a:r>
          </a:p>
        </p:txBody>
      </p:sp>
      <p:pic>
        <p:nvPicPr>
          <p:cNvPr id="6" name="Image 5" descr="Une image contenant personne, intérieur, homme, table&#10;&#10;Description générée automatiquement">
            <a:extLst>
              <a:ext uri="{FF2B5EF4-FFF2-40B4-BE49-F238E27FC236}">
                <a16:creationId xmlns:a16="http://schemas.microsoft.com/office/drawing/2014/main" id="{6FB58E74-65F0-5A41-B2A3-C683EB81BB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277" y="-18596"/>
            <a:ext cx="12253577" cy="6895191"/>
          </a:xfrm>
          <a:prstGeom prst="rect">
            <a:avLst/>
          </a:prstGeom>
        </p:spPr>
      </p:pic>
      <p:pic>
        <p:nvPicPr>
          <p:cNvPr id="8" name="Image 7">
            <a:extLst>
              <a:ext uri="{FF2B5EF4-FFF2-40B4-BE49-F238E27FC236}">
                <a16:creationId xmlns:a16="http://schemas.microsoft.com/office/drawing/2014/main" id="{9F7A409D-321F-644F-957D-D88584B88E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50" y="252952"/>
            <a:ext cx="876497" cy="775781"/>
          </a:xfrm>
          <a:prstGeom prst="rect">
            <a:avLst/>
          </a:prstGeom>
        </p:spPr>
      </p:pic>
    </p:spTree>
    <p:extLst>
      <p:ext uri="{BB962C8B-B14F-4D97-AF65-F5344CB8AC3E}">
        <p14:creationId xmlns:p14="http://schemas.microsoft.com/office/powerpoint/2010/main" val="17132036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3"/>
          </p:nvPr>
        </p:nvSpPr>
        <p:spPr/>
        <p:txBody>
          <a:bodyPr/>
          <a:lstStyle>
            <a:lvl1pPr>
              <a:defRPr sz="1067"/>
            </a:lvl1pPr>
          </a:lstStyle>
          <a:p>
            <a:endParaRPr lang="fr-FR">
              <a:latin typeface="Arial"/>
              <a:ea typeface="+mn-ea"/>
            </a:endParaRPr>
          </a:p>
        </p:txBody>
      </p:sp>
    </p:spTree>
    <p:extLst>
      <p:ext uri="{BB962C8B-B14F-4D97-AF65-F5344CB8AC3E}">
        <p14:creationId xmlns:p14="http://schemas.microsoft.com/office/powerpoint/2010/main" val="188744914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a:t>Titre de la slide</a:t>
            </a:r>
          </a:p>
        </p:txBody>
      </p:sp>
      <p:sp>
        <p:nvSpPr>
          <p:cNvPr id="6" name="Espace réservé du numéro de diapositive 5"/>
          <p:cNvSpPr>
            <a:spLocks noGrp="1"/>
          </p:cNvSpPr>
          <p:nvPr>
            <p:ph type="sldNum" sz="quarter" idx="12"/>
          </p:nvPr>
        </p:nvSpPr>
        <p:spPr/>
        <p:txBody>
          <a:bodyPr/>
          <a:lstStyle>
            <a:lvl1pPr>
              <a:defRPr>
                <a:solidFill>
                  <a:srgbClr val="575757"/>
                </a:solidFill>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19"/>
          </p:nvPr>
        </p:nvSpPr>
        <p:spPr/>
        <p:txBody>
          <a:bodyPr/>
          <a:lstStyle>
            <a:lvl1pPr>
              <a:defRPr sz="1067"/>
            </a:lvl1pPr>
          </a:lstStyle>
          <a:p>
            <a:endParaRPr lang="fr-FR">
              <a:latin typeface="Arial"/>
              <a:ea typeface="+mn-ea"/>
            </a:endParaRPr>
          </a:p>
        </p:txBody>
      </p:sp>
      <p:sp>
        <p:nvSpPr>
          <p:cNvPr id="7" name="Espace réservé du texte 2"/>
          <p:cNvSpPr>
            <a:spLocks noGrp="1"/>
          </p:cNvSpPr>
          <p:nvPr>
            <p:ph idx="1"/>
          </p:nvPr>
        </p:nvSpPr>
        <p:spPr>
          <a:xfrm>
            <a:off x="1103445" y="1124744"/>
            <a:ext cx="10753195" cy="49925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Tree>
    <p:extLst>
      <p:ext uri="{BB962C8B-B14F-4D97-AF65-F5344CB8AC3E}">
        <p14:creationId xmlns:p14="http://schemas.microsoft.com/office/powerpoint/2010/main" val="238866979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67106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dirty="0">
                <a:cs typeface="+mn-cs"/>
              </a:defRPr>
            </a:lvl1pPr>
          </a:lstStyle>
          <a:p>
            <a:pPr lvl="0">
              <a:buNone/>
            </a:pPr>
            <a:r>
              <a:rPr lang="fr-FR" err="1"/>
              <a:t>Add</a:t>
            </a:r>
            <a:r>
              <a:rPr lang="fr-FR"/>
              <a:t> tracker</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58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103445" y="116632"/>
            <a:ext cx="10752123" cy="720008"/>
          </a:xfrm>
        </p:spPr>
        <p:txBody>
          <a:bodyPr/>
          <a:lstStyle>
            <a:lvl1pPr>
              <a:defRPr/>
            </a:lvl1pPr>
          </a:lstStyle>
          <a:p>
            <a:r>
              <a:rPr lang="fr-FR"/>
              <a:t>Titre de la slide</a:t>
            </a:r>
          </a:p>
        </p:txBody>
      </p:sp>
      <p:sp>
        <p:nvSpPr>
          <p:cNvPr id="5" name="Espace réservé du numéro de diapositive 4"/>
          <p:cNvSpPr>
            <a:spLocks noGrp="1"/>
          </p:cNvSpPr>
          <p:nvPr>
            <p:ph type="sldNum" sz="quarter" idx="12"/>
          </p:nvPr>
        </p:nvSpPr>
        <p:spPr/>
        <p:txBody>
          <a:bodyPr/>
          <a:lstStyle/>
          <a:p>
            <a:fld id="{646E7B68-C406-4B5C-B79D-A1CDE10CB85D}" type="slidenum">
              <a:rPr lang="fr-FR" smtClean="0"/>
              <a:pPr/>
              <a:t>‹N°›</a:t>
            </a:fld>
            <a:endParaRPr lang="fr-FR"/>
          </a:p>
        </p:txBody>
      </p:sp>
      <p:sp>
        <p:nvSpPr>
          <p:cNvPr id="11" name="Espace réservé du contenu 10"/>
          <p:cNvSpPr>
            <a:spLocks noGrp="1"/>
          </p:cNvSpPr>
          <p:nvPr>
            <p:ph sz="quarter" idx="16"/>
          </p:nvPr>
        </p:nvSpPr>
        <p:spPr>
          <a:xfrm>
            <a:off x="1103446" y="1124744"/>
            <a:ext cx="5185833" cy="4992555"/>
          </a:xfrm>
        </p:spPr>
        <p:txBody>
          <a:bodyPr>
            <a:noAutofit/>
          </a:bodyPr>
          <a:lstStyle>
            <a:lvl1pPr marL="0" indent="0">
              <a:buNone/>
              <a:defRPr/>
            </a:lvl1pPr>
            <a:lvl2pPr>
              <a:defRPr>
                <a:solidFill>
                  <a:schemeClr val="tx2"/>
                </a:solidFill>
              </a:defRPr>
            </a:lvl2pPr>
            <a:lvl3pPr>
              <a:defRPr>
                <a:solidFill>
                  <a:srgbClr val="575757"/>
                </a:solidFill>
              </a:defRPr>
            </a:lvl3pPr>
            <a:lvl4pPr>
              <a:defRPr>
                <a:solidFill>
                  <a:srgbClr val="575757"/>
                </a:solidFill>
              </a:defRPr>
            </a:lvl4pPr>
            <a:lvl5pPr>
              <a:defRPr>
                <a:solidFill>
                  <a:srgbClr val="57575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13" name="Espace réservé du contenu 12"/>
          <p:cNvSpPr>
            <a:spLocks noGrp="1"/>
          </p:cNvSpPr>
          <p:nvPr>
            <p:ph sz="quarter" idx="17"/>
          </p:nvPr>
        </p:nvSpPr>
        <p:spPr>
          <a:xfrm>
            <a:off x="6669736" y="1124744"/>
            <a:ext cx="5185833" cy="4992555"/>
          </a:xfrm>
        </p:spPr>
        <p:txBody>
          <a:bodyPr/>
          <a:lstStyle>
            <a:lvl1pPr marL="0" indent="0">
              <a:buNone/>
              <a:defRPr/>
            </a:lvl1pPr>
            <a:lvl2pPr>
              <a:defRPr>
                <a:solidFill>
                  <a:schemeClr val="tx2"/>
                </a:solidFill>
              </a:defRPr>
            </a:lvl2pPr>
            <a:lvl3pPr>
              <a:defRPr>
                <a:solidFill>
                  <a:srgbClr val="575757"/>
                </a:solidFill>
              </a:defRPr>
            </a:lvl3pPr>
            <a:lvl4pPr>
              <a:defRPr>
                <a:solidFill>
                  <a:srgbClr val="575757"/>
                </a:solidFill>
              </a:defRPr>
            </a:lvl4pPr>
            <a:lvl5pPr>
              <a:defRPr>
                <a:solidFill>
                  <a:srgbClr val="57575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fr-FR" sz="1867" b="0" i="0" u="none" strike="noStrike" kern="1200" cap="none" spc="0" normalizeH="0" baseline="0" noProof="0">
              <a:ln>
                <a:noFill/>
              </a:ln>
              <a:solidFill>
                <a:srgbClr val="575757"/>
              </a:solidFill>
              <a:effectLst/>
              <a:uLnTx/>
              <a:uFillTx/>
              <a:latin typeface="+mn-lt"/>
              <a:ea typeface="+mn-ea"/>
              <a:cs typeface="+mn-cs"/>
            </a:endParaRPr>
          </a:p>
        </p:txBody>
      </p:sp>
      <p:sp>
        <p:nvSpPr>
          <p:cNvPr id="4" name="Espace réservé du pied de page 3"/>
          <p:cNvSpPr>
            <a:spLocks noGrp="1"/>
          </p:cNvSpPr>
          <p:nvPr>
            <p:ph type="ftr" sz="quarter" idx="18"/>
          </p:nvPr>
        </p:nvSpPr>
        <p:spPr/>
        <p:txBody>
          <a:bodyPr/>
          <a:lstStyle>
            <a:lvl1pPr>
              <a:defRPr sz="1067"/>
            </a:lvl1pPr>
          </a:lstStyle>
          <a:p>
            <a:endParaRPr lang="fr-FR">
              <a:latin typeface="Arial"/>
              <a:ea typeface="+mn-ea"/>
            </a:endParaRPr>
          </a:p>
        </p:txBody>
      </p:sp>
    </p:spTree>
    <p:extLst>
      <p:ext uri="{BB962C8B-B14F-4D97-AF65-F5344CB8AC3E}">
        <p14:creationId xmlns:p14="http://schemas.microsoft.com/office/powerpoint/2010/main" val="39775956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ge de fin">
    <p:spTree>
      <p:nvGrpSpPr>
        <p:cNvPr id="1" name=""/>
        <p:cNvGrpSpPr/>
        <p:nvPr/>
      </p:nvGrpSpPr>
      <p:grpSpPr>
        <a:xfrm>
          <a:off x="0" y="0"/>
          <a:ext cx="0" cy="0"/>
          <a:chOff x="0" y="0"/>
          <a:chExt cx="0" cy="0"/>
        </a:xfrm>
      </p:grpSpPr>
      <p:sp>
        <p:nvSpPr>
          <p:cNvPr id="11" name="Rectangle 10"/>
          <p:cNvSpPr/>
          <p:nvPr/>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 name="Rectangle 6"/>
          <p:cNvSpPr/>
          <p:nvPr/>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 name="ZoneTexte 7"/>
          <p:cNvSpPr txBox="1"/>
          <p:nvPr/>
        </p:nvSpPr>
        <p:spPr>
          <a:xfrm>
            <a:off x="6424115" y="1682636"/>
            <a:ext cx="4320480" cy="3372488"/>
          </a:xfrm>
          <a:prstGeom prst="rect">
            <a:avLst/>
          </a:prstGeom>
          <a:noFill/>
        </p:spPr>
        <p:txBody>
          <a:bodyPr wrap="square" lIns="96000" tIns="144000" rIns="96000" bIns="144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9" name="Picture 2" descr="Y:\Interne\Communication\Communication_2019\Crea_graphiques\Pictos\Picto_OK\Twitter_Logo_Blu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214" y="3757011"/>
            <a:ext cx="562781" cy="5627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3" descr="Y:\Interne\Communication\Communication_2019\Crea_graphiques\Pictos\Picto_OK\LINKEDIN@2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9604" y="4362411"/>
            <a:ext cx="336000" cy="3360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63" y="3821943"/>
            <a:ext cx="3502028" cy="960107"/>
          </a:xfrm>
          <a:prstGeom prst="rect">
            <a:avLst/>
          </a:prstGeom>
        </p:spPr>
      </p:pic>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16" name="Imag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
        <p:nvSpPr>
          <p:cNvPr id="12" name="Rectangle 11"/>
          <p:cNvSpPr/>
          <p:nvPr userDrawn="1"/>
        </p:nvSpPr>
        <p:spPr>
          <a:xfrm>
            <a:off x="0" y="-2728"/>
            <a:ext cx="12192000" cy="1031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3" name="Rectangle 12"/>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 name="ZoneTexte 13"/>
          <p:cNvSpPr txBox="1"/>
          <p:nvPr userDrawn="1"/>
        </p:nvSpPr>
        <p:spPr>
          <a:xfrm>
            <a:off x="6424115" y="1682636"/>
            <a:ext cx="4320480" cy="3372488"/>
          </a:xfrm>
          <a:prstGeom prst="rect">
            <a:avLst/>
          </a:prstGeom>
          <a:noFill/>
        </p:spPr>
        <p:txBody>
          <a:bodyPr wrap="square" lIns="96000" tIns="144000" rIns="96000" bIns="144000" rtlCol="0" anchor="t" anchorCtr="0">
            <a:normAutofit/>
          </a:bodyPr>
          <a:lstStyle/>
          <a:p>
            <a:pPr algn="l"/>
            <a:r>
              <a:rPr lang="fr-FR" sz="2667" b="1">
                <a:solidFill>
                  <a:srgbClr val="575757"/>
                </a:solidFill>
              </a:rPr>
              <a:t>esante.gouv.fr</a:t>
            </a:r>
          </a:p>
          <a:p>
            <a:pPr algn="l"/>
            <a:r>
              <a:rPr lang="fr-FR" sz="2000">
                <a:solidFill>
                  <a:srgbClr val="575757"/>
                </a:solidFill>
              </a:rPr>
              <a:t>Le portail</a:t>
            </a:r>
            <a:r>
              <a:rPr lang="fr-FR" sz="2000" baseline="0">
                <a:solidFill>
                  <a:srgbClr val="575757"/>
                </a:solidFill>
              </a:rPr>
              <a:t> pour accéder à l’ensemble des services et produits de l’agence du numérique en santé et s’informer sur l’actualité de la e-santé. </a:t>
            </a:r>
          </a:p>
          <a:p>
            <a:pPr algn="ctr"/>
            <a:endParaRPr lang="fr-FR" sz="2000" err="1">
              <a:solidFill>
                <a:srgbClr val="575757"/>
              </a:solidFill>
            </a:endParaRPr>
          </a:p>
        </p:txBody>
      </p:sp>
      <p:pic>
        <p:nvPicPr>
          <p:cNvPr id="17" name="Picture 2" descr="Y:\Interne\Communication\Communication_2019\Crea_graphiques\Pictos\Picto_OK\Twitter_Logo_Blu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6214" y="3757011"/>
            <a:ext cx="562781" cy="56278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3" descr="Y:\Interne\Communication\Communication_2019\Crea_graphiques\Pictos\Picto_OK\LINKEDIN@2x.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19604" y="4362411"/>
            <a:ext cx="336000" cy="33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0463" y="3821943"/>
            <a:ext cx="3502028" cy="960107"/>
          </a:xfrm>
          <a:prstGeom prst="rect">
            <a:avLst/>
          </a:prstGeom>
        </p:spPr>
      </p:pic>
      <p:pic>
        <p:nvPicPr>
          <p:cNvPr id="20" name="Imag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pic>
        <p:nvPicPr>
          <p:cNvPr id="21" name="Imag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293101450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age de garde standard">
    <p:spTree>
      <p:nvGrpSpPr>
        <p:cNvPr id="1" name=""/>
        <p:cNvGrpSpPr/>
        <p:nvPr/>
      </p:nvGrpSpPr>
      <p:grpSpPr>
        <a:xfrm>
          <a:off x="0" y="0"/>
          <a:ext cx="0" cy="0"/>
          <a:chOff x="0" y="0"/>
          <a:chExt cx="0" cy="0"/>
        </a:xfrm>
      </p:grpSpPr>
      <p:sp>
        <p:nvSpPr>
          <p:cNvPr id="9" name="Rectangle 8"/>
          <p:cNvSpPr/>
          <p:nvPr userDrawn="1"/>
        </p:nvSpPr>
        <p:spPr>
          <a:xfrm>
            <a:off x="0" y="-2728"/>
            <a:ext cx="12192000" cy="112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 name="Titre 1"/>
          <p:cNvSpPr>
            <a:spLocks noGrp="1"/>
          </p:cNvSpPr>
          <p:nvPr>
            <p:ph type="ctrTitle" hasCustomPrompt="1"/>
          </p:nvPr>
        </p:nvSpPr>
        <p:spPr>
          <a:xfrm>
            <a:off x="5615947" y="2244362"/>
            <a:ext cx="6036733" cy="1376660"/>
          </a:xfrm>
        </p:spPr>
        <p:txBody>
          <a:bodyPr anchor="ctr" anchorCtr="0">
            <a:noAutofit/>
          </a:bodyPr>
          <a:lstStyle>
            <a:lvl1pPr algn="l">
              <a:lnSpc>
                <a:spcPts val="3600"/>
              </a:lnSpc>
              <a:spcBef>
                <a:spcPts val="0"/>
              </a:spcBef>
              <a:defRPr sz="3733" baseline="0">
                <a:solidFill>
                  <a:srgbClr val="006AB2"/>
                </a:solidFill>
              </a:defRPr>
            </a:lvl1pPr>
          </a:lstStyle>
          <a:p>
            <a:r>
              <a:rPr lang="fr-FR"/>
              <a:t>Titre de la présentation</a:t>
            </a:r>
          </a:p>
        </p:txBody>
      </p:sp>
      <p:sp>
        <p:nvSpPr>
          <p:cNvPr id="4" name="Espace réservé du texte 3"/>
          <p:cNvSpPr>
            <a:spLocks noGrp="1"/>
          </p:cNvSpPr>
          <p:nvPr>
            <p:ph type="body" sz="quarter" idx="10" hasCustomPrompt="1"/>
          </p:nvPr>
        </p:nvSpPr>
        <p:spPr>
          <a:xfrm>
            <a:off x="5615947" y="3754140"/>
            <a:ext cx="6036733" cy="885891"/>
          </a:xfrm>
        </p:spPr>
        <p:txBody>
          <a:bodyPr>
            <a:noAutofit/>
          </a:bodyPr>
          <a:lstStyle>
            <a:lvl1pPr algn="l">
              <a:defRPr sz="2667">
                <a:solidFill>
                  <a:srgbClr val="575757"/>
                </a:solidFill>
              </a:defRPr>
            </a:lvl1pPr>
          </a:lstStyle>
          <a:p>
            <a:pPr lvl="0"/>
            <a:r>
              <a:rPr lang="fr-FR"/>
              <a:t>Cliquer pour ajouter un sous-titre</a:t>
            </a:r>
          </a:p>
        </p:txBody>
      </p:sp>
      <p:pic>
        <p:nvPicPr>
          <p:cNvPr id="13" name="Imag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6715" y="296541"/>
            <a:ext cx="1815188" cy="6264921"/>
          </a:xfrm>
          <a:prstGeom prst="rect">
            <a:avLst/>
          </a:prstGeom>
        </p:spPr>
      </p:pic>
      <p:sp>
        <p:nvSpPr>
          <p:cNvPr id="16" name="Rectangle 15"/>
          <p:cNvSpPr/>
          <p:nvPr userDrawn="1"/>
        </p:nvSpPr>
        <p:spPr>
          <a:xfrm>
            <a:off x="0" y="6597352"/>
            <a:ext cx="1219200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Espace réservé du texte 21">
            <a:extLst>
              <a:ext uri="{FF2B5EF4-FFF2-40B4-BE49-F238E27FC236}">
                <a16:creationId xmlns:a16="http://schemas.microsoft.com/office/drawing/2014/main" id="{FC509A42-19AD-CE45-9631-39CA09E7EA3F}"/>
              </a:ext>
            </a:extLst>
          </p:cNvPr>
          <p:cNvSpPr>
            <a:spLocks noGrp="1"/>
          </p:cNvSpPr>
          <p:nvPr userDrawn="1">
            <p:ph type="body" sz="quarter" idx="12" hasCustomPrompt="1"/>
          </p:nvPr>
        </p:nvSpPr>
        <p:spPr>
          <a:xfrm>
            <a:off x="5615947" y="5219763"/>
            <a:ext cx="6036733" cy="513493"/>
          </a:xfrm>
          <a:prstGeom prst="rect">
            <a:avLst/>
          </a:prstGeom>
        </p:spPr>
        <p:txBody>
          <a:bodyPr/>
          <a:lstStyle>
            <a:lvl1pPr>
              <a:defRPr sz="1600" b="0">
                <a:solidFill>
                  <a:srgbClr val="575757"/>
                </a:solidFill>
              </a:defRPr>
            </a:lvl1pPr>
          </a:lstStyle>
          <a:p>
            <a:pPr lvl="0"/>
            <a:r>
              <a:rPr lang="fr-FR"/>
              <a:t>Date | Emetteur</a:t>
            </a:r>
          </a:p>
        </p:txBody>
      </p:sp>
      <p:pic>
        <p:nvPicPr>
          <p:cNvPr id="20" name="Imag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5314" y="2614470"/>
            <a:ext cx="1846271" cy="1629063"/>
          </a:xfrm>
          <a:prstGeom prst="rect">
            <a:avLst/>
          </a:prstGeom>
        </p:spPr>
      </p:pic>
    </p:spTree>
    <p:extLst>
      <p:ext uri="{BB962C8B-B14F-4D97-AF65-F5344CB8AC3E}">
        <p14:creationId xmlns:p14="http://schemas.microsoft.com/office/powerpoint/2010/main" val="822154371"/>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8AF43-4DAF-43BF-BB99-320937CECCF5}"/>
              </a:ext>
            </a:extLst>
          </p:cNvPr>
          <p:cNvSpPr/>
          <p:nvPr userDrawn="1"/>
        </p:nvSpPr>
        <p:spPr>
          <a:xfrm>
            <a:off x="551940" y="2343150"/>
            <a:ext cx="11640059" cy="45148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869758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37059" y="5710318"/>
            <a:ext cx="944053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1400" dirty="0">
                <a:solidFill>
                  <a:schemeClr val="tx2"/>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38200" y="4473559"/>
            <a:ext cx="944053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fr-FR" sz="2000" dirty="0">
                <a:solidFill>
                  <a:schemeClr val="tx2"/>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38200" y="2998296"/>
            <a:ext cx="9440536"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fr-FR" sz="4400" cap="all" baseline="0" dirty="0">
                <a:solidFill>
                  <a:schemeClr val="accent2"/>
                </a:solidFill>
              </a:defRPr>
            </a:lvl1pPr>
          </a:lstStyle>
          <a:p>
            <a:pPr lvl="0"/>
            <a:r>
              <a:rPr lang="en-US"/>
              <a:t>Click to edit Master title style</a:t>
            </a:r>
            <a:endParaRPr lang="fr-FR"/>
          </a:p>
        </p:txBody>
      </p:sp>
    </p:spTree>
    <p:extLst>
      <p:ext uri="{BB962C8B-B14F-4D97-AF65-F5344CB8AC3E}">
        <p14:creationId xmlns:p14="http://schemas.microsoft.com/office/powerpoint/2010/main" val="4034937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02">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5F193C-E268-4733-AD80-A691EB7202AB}"/>
              </a:ext>
            </a:extLst>
          </p:cNvPr>
          <p:cNvSpPr/>
          <p:nvPr userDrawn="1"/>
        </p:nvSpPr>
        <p:spPr>
          <a:xfrm>
            <a:off x="2933700" y="2381251"/>
            <a:ext cx="9258299" cy="4476750"/>
          </a:xfrm>
          <a:prstGeom prst="rect">
            <a:avLst/>
          </a:prstGeom>
          <a:solidFill>
            <a:schemeClr val="tx2">
              <a:alpha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223817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3332609" y="5710318"/>
            <a:ext cx="8420100"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fr-FR" sz="1400" dirty="0">
                <a:solidFill>
                  <a:schemeClr val="tx1"/>
                </a:solidFill>
              </a:defRPr>
            </a:lvl1pPr>
          </a:lstStyle>
          <a:p>
            <a:pPr lvl="0">
              <a:buNone/>
            </a:pPr>
            <a:r>
              <a:rPr lang="fr-FR"/>
              <a:t>Date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3333750" y="4816459"/>
            <a:ext cx="8420100"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fr-FR" sz="2000" dirty="0">
                <a:solidFill>
                  <a:schemeClr val="tx1"/>
                </a:solidFill>
              </a:defRPr>
            </a:lvl1pPr>
          </a:lstStyle>
          <a:p>
            <a:pPr lvl="0">
              <a:buNone/>
            </a:pPr>
            <a:r>
              <a:rPr lang="en-US"/>
              <a:t>Click to edit Master subtitle style</a:t>
            </a:r>
            <a:endParaRPr lang="fr-FR"/>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3333750" y="3341196"/>
            <a:ext cx="8420100"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fr-FR" sz="4400" cap="all" baseline="0" dirty="0">
                <a:solidFill>
                  <a:schemeClr val="accent3"/>
                </a:solidFill>
              </a:defRPr>
            </a:lvl1pPr>
          </a:lstStyle>
          <a:p>
            <a:pPr lvl="0"/>
            <a:r>
              <a:rPr lang="en-US"/>
              <a:t>Click to edit Master title style</a:t>
            </a:r>
            <a:endParaRPr lang="fr-FR"/>
          </a:p>
        </p:txBody>
      </p:sp>
    </p:spTree>
    <p:extLst>
      <p:ext uri="{BB962C8B-B14F-4D97-AF65-F5344CB8AC3E}">
        <p14:creationId xmlns:p14="http://schemas.microsoft.com/office/powerpoint/2010/main" val="2441940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67106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7" y="499961"/>
            <a:ext cx="9697339" cy="384721"/>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7" y="957798"/>
            <a:ext cx="9697339" cy="276999"/>
          </a:xfrm>
          <a:prstGeom prst="rect">
            <a:avLst/>
          </a:prstGeom>
        </p:spPr>
        <p:txBody>
          <a:bodyPr vert="horz" wrap="square" lIns="0" tIns="0" rIns="0" bIns="0" rtlCol="0">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fr-FR" sz="800" b="0" dirty="0">
                <a:cs typeface="+mn-cs"/>
              </a:defRPr>
            </a:lvl1pPr>
          </a:lstStyle>
          <a:p>
            <a:pPr lvl="0">
              <a:buNone/>
            </a:pPr>
            <a:r>
              <a:rPr lang="fr-FR" err="1"/>
              <a:t>Add</a:t>
            </a:r>
            <a:r>
              <a:rPr lang="fr-FR"/>
              <a:t> tracker</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527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775249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endParaRPr lang="fr-F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2" name="Slide Number">
            <a:extLst>
              <a:ext uri="{FF2B5EF4-FFF2-40B4-BE49-F238E27FC236}">
                <a16:creationId xmlns:a16="http://schemas.microsoft.com/office/drawing/2014/main" id="{CA8CFFB9-B451-4FA2-B50D-BE8D26AFB40E}"/>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E60F8CD6-D954-4852-A01C-8EE78D7BCD9D}"/>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6" name="Straight Connector 15">
            <a:extLst>
              <a:ext uri="{FF2B5EF4-FFF2-40B4-BE49-F238E27FC236}">
                <a16:creationId xmlns:a16="http://schemas.microsoft.com/office/drawing/2014/main" id="{1BA12C34-29EE-43F5-92CC-2CB2B2F15E9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199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4267334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wrap="square" rIns="365760" anchor="ctr">
            <a:spAutoFit/>
          </a:bodyPr>
          <a:lstStyle>
            <a:lvl1pPr>
              <a:defRPr>
                <a:ln w="6350" cap="flat">
                  <a:noFill/>
                  <a:miter lim="800000"/>
                </a:ln>
              </a:defRPr>
            </a:lvl1pPr>
          </a:lstStyle>
          <a:p>
            <a:r>
              <a:rPr lang="en-US"/>
              <a:t>Click to edit Master title style</a:t>
            </a:r>
            <a:endParaRPr lang="fr-F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2" name="Slide Number">
            <a:extLst>
              <a:ext uri="{FF2B5EF4-FFF2-40B4-BE49-F238E27FC236}">
                <a16:creationId xmlns:a16="http://schemas.microsoft.com/office/drawing/2014/main" id="{88C49D00-8AF8-47FC-A768-2DE070D207C2}"/>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383323A4-CF0F-4263-9EBE-761D7961B974}"/>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6" name="Straight Connector 15">
            <a:extLst>
              <a:ext uri="{FF2B5EF4-FFF2-40B4-BE49-F238E27FC236}">
                <a16:creationId xmlns:a16="http://schemas.microsoft.com/office/drawing/2014/main" id="{51B32D78-7EB9-4764-B0AD-58E3C6F7904F}"/>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858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864467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7" y="884682"/>
            <a:ext cx="9697339" cy="384721"/>
          </a:xfrm>
        </p:spPr>
        <p:txBody>
          <a:bodyPr wrap="square">
            <a:noAutofit/>
          </a:bodyPr>
          <a:lstStyle>
            <a:lvl1pPr>
              <a:defRPr/>
            </a:lvl1pPr>
          </a:lstStyle>
          <a:p>
            <a:r>
              <a:rPr lang="en-US"/>
              <a:t>Click to edit Master title style</a:t>
            </a:r>
            <a:endParaRPr lang="fr-F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3" name="Slide Number">
            <a:extLst>
              <a:ext uri="{FF2B5EF4-FFF2-40B4-BE49-F238E27FC236}">
                <a16:creationId xmlns:a16="http://schemas.microsoft.com/office/drawing/2014/main" id="{6E00A51F-BAB5-4E2F-8F8F-B8655162D386}"/>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EF597243-D2CB-4FF3-ABBF-573AD9425AB4}"/>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8" name="Straight Connector 17">
            <a:extLst>
              <a:ext uri="{FF2B5EF4-FFF2-40B4-BE49-F238E27FC236}">
                <a16:creationId xmlns:a16="http://schemas.microsoft.com/office/drawing/2014/main" id="{75BADCBC-553E-4CE5-8A13-806DE45F5F3D}"/>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B0E46473-033D-E108-53E2-85CBF30D905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777944" y="155276"/>
            <a:ext cx="3414056" cy="951058"/>
          </a:xfrm>
          <a:prstGeom prst="rect">
            <a:avLst/>
          </a:prstGeom>
        </p:spPr>
      </p:pic>
    </p:spTree>
    <p:extLst>
      <p:ext uri="{BB962C8B-B14F-4D97-AF65-F5344CB8AC3E}">
        <p14:creationId xmlns:p14="http://schemas.microsoft.com/office/powerpoint/2010/main" val="3950563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545158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0" name="Slide Number">
            <a:extLst>
              <a:ext uri="{FF2B5EF4-FFF2-40B4-BE49-F238E27FC236}">
                <a16:creationId xmlns:a16="http://schemas.microsoft.com/office/drawing/2014/main" id="{8A37BD45-02C1-4679-89C7-50402EEF7A47}"/>
              </a:ext>
            </a:extLst>
          </p:cNvPr>
          <p:cNvSpPr>
            <a:spLocks noChangeArrowheads="1"/>
          </p:cNvSpPr>
          <p:nvPr userDrawn="1">
            <p:custDataLst>
              <p:tags r:id="rId3"/>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FC07CB87-6971-49CB-8B51-75BC00974420}"/>
              </a:ext>
            </a:extLst>
          </p:cNvPr>
          <p:cNvSpPr txBox="1"/>
          <p:nvPr userDrawn="1">
            <p:custDataLst>
              <p:tags r:id="rId4"/>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4" name="Straight Connector 13">
            <a:extLst>
              <a:ext uri="{FF2B5EF4-FFF2-40B4-BE49-F238E27FC236}">
                <a16:creationId xmlns:a16="http://schemas.microsoft.com/office/drawing/2014/main" id="{8A4B76FC-74B5-4A62-9765-3A37F5416694}"/>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3" name="Image 2" descr="Une image contenant texte&#10;&#10;Description générée automatiquement">
            <a:extLst>
              <a:ext uri="{FF2B5EF4-FFF2-40B4-BE49-F238E27FC236}">
                <a16:creationId xmlns:a16="http://schemas.microsoft.com/office/drawing/2014/main" id="{65EC1E4B-0629-5F3F-8FDF-FD98AB47131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777944" y="155276"/>
            <a:ext cx="3414056" cy="951058"/>
          </a:xfrm>
          <a:prstGeom prst="rect">
            <a:avLst/>
          </a:prstGeom>
        </p:spPr>
      </p:pic>
    </p:spTree>
    <p:extLst>
      <p:ext uri="{BB962C8B-B14F-4D97-AF65-F5344CB8AC3E}">
        <p14:creationId xmlns:p14="http://schemas.microsoft.com/office/powerpoint/2010/main" val="59514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775249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wrap="square" anchor="t">
            <a:spAutoFit/>
          </a:bodyPr>
          <a:lstStyle>
            <a:lvl1pPr>
              <a:lnSpc>
                <a:spcPct val="90000"/>
              </a:lnSpc>
              <a:defRPr>
                <a:ln w="6350" cap="flat">
                  <a:noFill/>
                  <a:miter lim="800000"/>
                </a:ln>
              </a:defRPr>
            </a:lvl1pPr>
          </a:lstStyle>
          <a:p>
            <a:r>
              <a:rPr lang="en-US"/>
              <a:t>Click to edit Master title style</a:t>
            </a:r>
            <a:endParaRPr lang="fr-F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2" name="Slide Number">
            <a:extLst>
              <a:ext uri="{FF2B5EF4-FFF2-40B4-BE49-F238E27FC236}">
                <a16:creationId xmlns:a16="http://schemas.microsoft.com/office/drawing/2014/main" id="{CA8CFFB9-B451-4FA2-B50D-BE8D26AFB40E}"/>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E60F8CD6-D954-4852-A01C-8EE78D7BCD9D}"/>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6" name="Straight Connector 15">
            <a:extLst>
              <a:ext uri="{FF2B5EF4-FFF2-40B4-BE49-F238E27FC236}">
                <a16:creationId xmlns:a16="http://schemas.microsoft.com/office/drawing/2014/main" id="{1BA12C34-29EE-43F5-92CC-2CB2B2F15E98}"/>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3968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a:solidFill>
                <a:schemeClr val="bg2"/>
              </a:solidFill>
              <a:latin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4"/>
            </p:custDataLst>
          </p:nvPr>
        </p:nvSpPr>
        <p:spPr>
          <a:xfrm>
            <a:off x="554736" y="2744369"/>
            <a:ext cx="2514600" cy="769441"/>
          </a:xfrm>
        </p:spPr>
        <p:txBody>
          <a:bodyPr anchor="b">
            <a:noAutofit/>
          </a:bodyPr>
          <a:lstStyle>
            <a:lvl1pPr>
              <a:defRPr>
                <a:solidFill>
                  <a:schemeClr val="accent2"/>
                </a:solidFill>
              </a:defRPr>
            </a:lvl1pPr>
          </a:lstStyle>
          <a:p>
            <a:r>
              <a:rPr lang="fr-FR"/>
              <a:t>Click to </a:t>
            </a:r>
            <a:r>
              <a:rPr lang="fr-FR" err="1"/>
              <a:t>edit</a:t>
            </a:r>
            <a:r>
              <a:rPr lang="fr-FR"/>
              <a:t> Master </a:t>
            </a:r>
            <a:r>
              <a:rPr lang="fr-FR" err="1"/>
              <a:t>title</a:t>
            </a:r>
            <a:endParaRPr lang="fr-F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Click to </a:t>
            </a:r>
            <a:r>
              <a:rPr lang="fr-FR" err="1"/>
              <a:t>edit</a:t>
            </a:r>
            <a:r>
              <a:rPr lang="fr-FR"/>
              <a:t> Master </a:t>
            </a:r>
            <a:r>
              <a:rPr lang="fr-FR" err="1"/>
              <a:t>subtitle</a:t>
            </a:r>
            <a:r>
              <a:rPr lang="fr-FR"/>
              <a:t> style</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fr-FR" err="1"/>
              <a:t>Add</a:t>
            </a:r>
            <a:r>
              <a:rPr lang="fr-FR"/>
              <a:t> tracker</a:t>
            </a:r>
          </a:p>
        </p:txBody>
      </p:sp>
      <p:sp>
        <p:nvSpPr>
          <p:cNvPr id="13" name="Rectangle 12">
            <a:extLst>
              <a:ext uri="{FF2B5EF4-FFF2-40B4-BE49-F238E27FC236}">
                <a16:creationId xmlns:a16="http://schemas.microsoft.com/office/drawing/2014/main" id="{920AB3B0-3E8A-4B9A-8E2A-D0C6E1E39013}"/>
              </a:ext>
            </a:extLst>
          </p:cNvPr>
          <p:cNvSpPr>
            <a:spLocks/>
          </p:cNvSpPr>
          <p:nvPr userDrawn="1"/>
        </p:nvSpPr>
        <p:spPr>
          <a:xfrm>
            <a:off x="8678174" y="315896"/>
            <a:ext cx="3513826" cy="99201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sp>
        <p:nvSpPr>
          <p:cNvPr id="22" name="Slide Number">
            <a:extLst>
              <a:ext uri="{FF2B5EF4-FFF2-40B4-BE49-F238E27FC236}">
                <a16:creationId xmlns:a16="http://schemas.microsoft.com/office/drawing/2014/main" id="{295C8F6D-C67E-421A-8D2E-79CA39ED8674}"/>
              </a:ext>
            </a:extLst>
          </p:cNvPr>
          <p:cNvSpPr>
            <a:spLocks noChangeArrowheads="1"/>
          </p:cNvSpPr>
          <p:nvPr userDrawn="1">
            <p:custDataLst>
              <p:tags r:id="rId7"/>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23" name="5. Source" hidden="1">
            <a:extLst>
              <a:ext uri="{FF2B5EF4-FFF2-40B4-BE49-F238E27FC236}">
                <a16:creationId xmlns:a16="http://schemas.microsoft.com/office/drawing/2014/main" id="{00622CB3-E4F1-4395-B23F-6C7D626CDB38}"/>
              </a:ext>
            </a:extLst>
          </p:cNvPr>
          <p:cNvSpPr txBox="1"/>
          <p:nvPr userDrawn="1">
            <p:custDataLst>
              <p:tags r:id="rId8"/>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solidFill>
                  <a:schemeClr val="tx2"/>
                </a:solidFill>
              </a:rPr>
              <a:t>Source: …</a:t>
            </a:r>
          </a:p>
        </p:txBody>
      </p:sp>
      <p:cxnSp>
        <p:nvCxnSpPr>
          <p:cNvPr id="24" name="Straight Connector 23">
            <a:extLst>
              <a:ext uri="{FF2B5EF4-FFF2-40B4-BE49-F238E27FC236}">
                <a16:creationId xmlns:a16="http://schemas.microsoft.com/office/drawing/2014/main" id="{DED74EF0-8FE0-482D-BCD5-59FB38F4FFCD}"/>
              </a:ext>
            </a:extLst>
          </p:cNvPr>
          <p:cNvCxnSpPr>
            <a:cxnSpLocks/>
          </p:cNvCxnSpPr>
          <p:nvPr userDrawn="1"/>
        </p:nvCxnSpPr>
        <p:spPr>
          <a:xfrm flipH="1">
            <a:off x="11312525" y="6504470"/>
            <a:ext cx="325501" cy="0"/>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C413486D-6605-C0A9-3214-728E3C81D6CA}"/>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9285944" y="336376"/>
            <a:ext cx="696256" cy="951058"/>
          </a:xfrm>
          <a:prstGeom prst="rect">
            <a:avLst/>
          </a:prstGeom>
        </p:spPr>
      </p:pic>
      <p:pic>
        <p:nvPicPr>
          <p:cNvPr id="4098" name="Image 1">
            <a:extLst>
              <a:ext uri="{FF2B5EF4-FFF2-40B4-BE49-F238E27FC236}">
                <a16:creationId xmlns:a16="http://schemas.microsoft.com/office/drawing/2014/main" id="{E332F1E2-B1FE-01CC-ADCE-7A17DE09FE23}"/>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407344" y="315896"/>
            <a:ext cx="1327762" cy="91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665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SUI">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25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428571" y="272147"/>
            <a:ext cx="9357687" cy="568786"/>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428570" y="907032"/>
            <a:ext cx="9357687" cy="254069"/>
          </a:xfrm>
          <a:prstGeom prst="rect">
            <a:avLst/>
          </a:prstGeom>
        </p:spPr>
        <p:txBody>
          <a:bodyPr vert="horz" wrap="square" lIns="0" tIns="0" rIns="0" bIns="0" rtlCol="0" anchor="ctr">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422275" cy="202483"/>
          </a:xfrm>
          <a:prstGeom prst="rect">
            <a:avLst/>
          </a:prstGeom>
          <a:noFill/>
          <a:ln w="9525" algn="ctr">
            <a:noFill/>
            <a:miter lim="800000"/>
            <a:headEnd/>
            <a:tailEnd/>
          </a:ln>
          <a:effectLst/>
        </p:spPr>
        <p:txBody>
          <a:bodyPr wrap="square" lIns="0" tIns="0" rIns="0" bIns="0" anchor="b">
            <a:no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fr-FR" sz="900" b="0" i="0" u="none" strike="noStrike" kern="1200" cap="none" spc="0" normalizeH="0" baseline="0" noProof="0" smtClean="0">
                <a:ln>
                  <a:noFill/>
                </a:ln>
                <a:solidFill>
                  <a:srgbClr val="23277E"/>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rgbClr val="23277E"/>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27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545158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0" name="Slide Number">
            <a:extLst>
              <a:ext uri="{FF2B5EF4-FFF2-40B4-BE49-F238E27FC236}">
                <a16:creationId xmlns:a16="http://schemas.microsoft.com/office/drawing/2014/main" id="{8A37BD45-02C1-4679-89C7-50402EEF7A47}"/>
              </a:ext>
            </a:extLst>
          </p:cNvPr>
          <p:cNvSpPr>
            <a:spLocks noChangeArrowheads="1"/>
          </p:cNvSpPr>
          <p:nvPr userDrawn="1">
            <p:custDataLst>
              <p:tags r:id="rId3"/>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FC07CB87-6971-49CB-8B51-75BC00974420}"/>
              </a:ext>
            </a:extLst>
          </p:cNvPr>
          <p:cNvSpPr txBox="1"/>
          <p:nvPr userDrawn="1">
            <p:custDataLst>
              <p:tags r:id="rId4"/>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4" name="Straight Connector 13">
            <a:extLst>
              <a:ext uri="{FF2B5EF4-FFF2-40B4-BE49-F238E27FC236}">
                <a16:creationId xmlns:a16="http://schemas.microsoft.com/office/drawing/2014/main" id="{8A4B76FC-74B5-4A62-9765-3A37F5416694}"/>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72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ge article / Form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42F5E0A-62D6-3649-B081-B1396B1130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9" name="Connecteur droit 8">
            <a:extLst>
              <a:ext uri="{FF2B5EF4-FFF2-40B4-BE49-F238E27FC236}">
                <a16:creationId xmlns:a16="http://schemas.microsoft.com/office/drawing/2014/main" id="{83284865-CFF5-384E-8D1E-E95C88F61152}"/>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1" name="Espace réservé du texte 21">
            <a:extLst>
              <a:ext uri="{FF2B5EF4-FFF2-40B4-BE49-F238E27FC236}">
                <a16:creationId xmlns:a16="http://schemas.microsoft.com/office/drawing/2014/main" id="{AF16BD01-4833-1145-B1F4-E80F47DC6ABC}"/>
              </a:ext>
            </a:extLst>
          </p:cNvPr>
          <p:cNvSpPr>
            <a:spLocks noGrp="1"/>
          </p:cNvSpPr>
          <p:nvPr>
            <p:ph type="body" sz="quarter" idx="10" hasCustomPrompt="1"/>
          </p:nvPr>
        </p:nvSpPr>
        <p:spPr>
          <a:xfrm>
            <a:off x="3843279" y="716882"/>
            <a:ext cx="7042894" cy="304800"/>
          </a:xfrm>
        </p:spPr>
        <p:txBody>
          <a:bodyPr>
            <a:normAutofit/>
          </a:bodyPr>
          <a:lstStyle>
            <a:lvl1pPr marL="0" indent="0" algn="l" defTabSz="914400" rtl="0" eaLnBrk="1" latinLnBrk="0" hangingPunct="1">
              <a:lnSpc>
                <a:spcPct val="90000"/>
              </a:lnSpc>
              <a:spcBef>
                <a:spcPct val="0"/>
              </a:spcBef>
              <a:buNone/>
              <a:defRPr lang="fr-FR" sz="1500"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sp>
        <p:nvSpPr>
          <p:cNvPr id="12" name="Titre 1">
            <a:extLst>
              <a:ext uri="{FF2B5EF4-FFF2-40B4-BE49-F238E27FC236}">
                <a16:creationId xmlns:a16="http://schemas.microsoft.com/office/drawing/2014/main" id="{8816FF46-CBD5-4942-B676-27BE5BD81F06}"/>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3" name="Espace réservé du contenu 2">
            <a:extLst>
              <a:ext uri="{FF2B5EF4-FFF2-40B4-BE49-F238E27FC236}">
                <a16:creationId xmlns:a16="http://schemas.microsoft.com/office/drawing/2014/main" id="{A7E251FD-9F0E-194D-8757-F7FD7B73E046}"/>
              </a:ext>
            </a:extLst>
          </p:cNvPr>
          <p:cNvSpPr>
            <a:spLocks noGrp="1"/>
          </p:cNvSpPr>
          <p:nvPr>
            <p:ph sz="half" idx="1" hasCustomPrompt="1"/>
          </p:nvPr>
        </p:nvSpPr>
        <p:spPr>
          <a:xfrm>
            <a:off x="470355" y="2376618"/>
            <a:ext cx="5625645"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a:t>
            </a:r>
          </a:p>
        </p:txBody>
      </p:sp>
      <p:pic>
        <p:nvPicPr>
          <p:cNvPr id="14" name="Image 13">
            <a:extLst>
              <a:ext uri="{FF2B5EF4-FFF2-40B4-BE49-F238E27FC236}">
                <a16:creationId xmlns:a16="http://schemas.microsoft.com/office/drawing/2014/main" id="{03160268-7C44-E042-BBDA-469CAAA4A934}"/>
              </a:ext>
            </a:extLst>
          </p:cNvPr>
          <p:cNvPicPr>
            <a:picLocks noChangeAspect="1"/>
          </p:cNvPicPr>
          <p:nvPr userDrawn="1"/>
        </p:nvPicPr>
        <p:blipFill rotWithShape="1">
          <a:blip r:embed="rId3" cstate="email">
            <a:alphaModFix amt="20000"/>
            <a:extLst>
              <a:ext uri="{28A0092B-C50C-407E-A947-70E740481C1C}">
                <a14:useLocalDpi xmlns:a14="http://schemas.microsoft.com/office/drawing/2010/main"/>
              </a:ext>
            </a:extLst>
          </a:blip>
          <a:srcRect r="3577" b="2929"/>
          <a:stretch/>
        </p:blipFill>
        <p:spPr>
          <a:xfrm>
            <a:off x="6762762" y="493776"/>
            <a:ext cx="5429238" cy="6364224"/>
          </a:xfrm>
          <a:prstGeom prst="rect">
            <a:avLst/>
          </a:prstGeom>
        </p:spPr>
      </p:pic>
    </p:spTree>
    <p:extLst>
      <p:ext uri="{BB962C8B-B14F-4D97-AF65-F5344CB8AC3E}">
        <p14:creationId xmlns:p14="http://schemas.microsoft.com/office/powerpoint/2010/main" val="2083285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age article avec logo MSS">
  <p:cSld name="Page article avec logo MSS">
    <p:spTree>
      <p:nvGrpSpPr>
        <p:cNvPr id="1" name="Shape 21"/>
        <p:cNvGrpSpPr/>
        <p:nvPr/>
      </p:nvGrpSpPr>
      <p:grpSpPr>
        <a:xfrm>
          <a:off x="0" y="0"/>
          <a:ext cx="0" cy="0"/>
          <a:chOff x="0" y="0"/>
          <a:chExt cx="0" cy="0"/>
        </a:xfrm>
      </p:grpSpPr>
      <p:sp>
        <p:nvSpPr>
          <p:cNvPr id="2" name="Rectangle 1">
            <a:extLst>
              <a:ext uri="{FF2B5EF4-FFF2-40B4-BE49-F238E27FC236}">
                <a16:creationId xmlns:a16="http://schemas.microsoft.com/office/drawing/2014/main" id="{EE3DEB63-70D3-8108-E7B4-BC0AF4EBA753}"/>
              </a:ext>
            </a:extLst>
          </p:cNvPr>
          <p:cNvSpPr/>
          <p:nvPr userDrawn="1"/>
        </p:nvSpPr>
        <p:spPr>
          <a:xfrm>
            <a:off x="88493" y="105926"/>
            <a:ext cx="12015014" cy="1221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cxnSp>
        <p:nvCxnSpPr>
          <p:cNvPr id="22" name="Google Shape;22;p3"/>
          <p:cNvCxnSpPr/>
          <p:nvPr userDrawn="1"/>
        </p:nvCxnSpPr>
        <p:spPr>
          <a:xfrm>
            <a:off x="476352" y="864175"/>
            <a:ext cx="3328827" cy="0"/>
          </a:xfrm>
          <a:prstGeom prst="straightConnector1">
            <a:avLst/>
          </a:prstGeom>
          <a:noFill/>
          <a:ln w="9525" cap="flat" cmpd="sng">
            <a:solidFill>
              <a:srgbClr val="6F7072"/>
            </a:solidFill>
            <a:prstDash val="solid"/>
            <a:miter lim="800000"/>
            <a:headEnd type="none" w="sm" len="sm"/>
            <a:tailEnd type="oval" w="med" len="med"/>
          </a:ln>
        </p:spPr>
      </p:cxnSp>
      <p:sp>
        <p:nvSpPr>
          <p:cNvPr id="23" name="Google Shape;23;p3"/>
          <p:cNvSpPr txBox="1"/>
          <p:nvPr/>
        </p:nvSpPr>
        <p:spPr>
          <a:xfrm>
            <a:off x="1176575" y="6188299"/>
            <a:ext cx="6595672" cy="130613"/>
          </a:xfrm>
          <a:prstGeom prst="rect">
            <a:avLst/>
          </a:prstGeom>
          <a:noFill/>
          <a:ln>
            <a:noFill/>
          </a:ln>
        </p:spPr>
        <p:txBody>
          <a:bodyPr spcFirstLastPara="1" wrap="square" lIns="0" tIns="0" rIns="0" bIns="0" anchor="t" anchorCtr="0">
            <a:spAutoFit/>
          </a:bodyPr>
          <a:lstStyle/>
          <a:p>
            <a:pPr marL="0" marR="0" lvl="0" indent="0" algn="l" rtl="0">
              <a:lnSpc>
                <a:spcPct val="129410"/>
              </a:lnSpc>
              <a:spcBef>
                <a:spcPts val="0"/>
              </a:spcBef>
              <a:spcAft>
                <a:spcPts val="0"/>
              </a:spcAft>
              <a:buClr>
                <a:srgbClr val="000000"/>
              </a:buClr>
              <a:buSzPts val="850"/>
              <a:buFont typeface="Arial"/>
              <a:buNone/>
            </a:pPr>
            <a:fld id="{00000000-1234-1234-1234-123412341234}" type="slidenum">
              <a:rPr lang="fr-FR" sz="850" b="0" i="0" u="none" strike="noStrike" cap="none">
                <a:solidFill>
                  <a:srgbClr val="6F7072"/>
                </a:solidFill>
                <a:latin typeface="Arial"/>
                <a:ea typeface="Arial"/>
                <a:cs typeface="Arial"/>
                <a:sym typeface="Arial"/>
              </a:rPr>
              <a:t>‹N°›</a:t>
            </a:fld>
            <a:r>
              <a:rPr lang="fr-FR" sz="850" b="0" i="0" u="none" strike="noStrike" cap="none">
                <a:solidFill>
                  <a:srgbClr val="6F7072"/>
                </a:solidFill>
                <a:latin typeface="Arial"/>
                <a:ea typeface="Arial"/>
                <a:cs typeface="Arial"/>
                <a:sym typeface="Arial"/>
              </a:rPr>
              <a:t> | </a:t>
            </a:r>
            <a:endParaRPr sz="1400" b="0" i="0" u="none" strike="noStrike" cap="none">
              <a:solidFill>
                <a:srgbClr val="000000"/>
              </a:solidFill>
              <a:latin typeface="Arial"/>
              <a:ea typeface="Arial"/>
              <a:cs typeface="Arial"/>
              <a:sym typeface="Arial"/>
            </a:endParaRPr>
          </a:p>
        </p:txBody>
      </p:sp>
      <p:cxnSp>
        <p:nvCxnSpPr>
          <p:cNvPr id="24" name="Google Shape;24;p3"/>
          <p:cNvCxnSpPr/>
          <p:nvPr/>
        </p:nvCxnSpPr>
        <p:spPr>
          <a:xfrm>
            <a:off x="1109508" y="5939164"/>
            <a:ext cx="0" cy="378000"/>
          </a:xfrm>
          <a:prstGeom prst="straightConnector1">
            <a:avLst/>
          </a:prstGeom>
          <a:noFill/>
          <a:ln w="9525" cap="flat" cmpd="sng">
            <a:solidFill>
              <a:srgbClr val="6F7072"/>
            </a:solidFill>
            <a:prstDash val="solid"/>
            <a:miter lim="800000"/>
            <a:headEnd type="none" w="sm" len="sm"/>
            <a:tailEnd type="none" w="sm" len="sm"/>
          </a:ln>
        </p:spPr>
      </p:cxnSp>
      <p:sp>
        <p:nvSpPr>
          <p:cNvPr id="25" name="Google Shape;25;p3"/>
          <p:cNvSpPr txBox="1">
            <a:spLocks noGrp="1"/>
          </p:cNvSpPr>
          <p:nvPr>
            <p:ph type="title"/>
          </p:nvPr>
        </p:nvSpPr>
        <p:spPr>
          <a:xfrm>
            <a:off x="3422821" y="1799198"/>
            <a:ext cx="7484076" cy="480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2800"/>
              <a:buFont typeface="Arial"/>
              <a:buNone/>
              <a:defRPr sz="28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3422821" y="2376618"/>
            <a:ext cx="7484076" cy="3054491"/>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400"/>
              <a:buNone/>
              <a:defRPr sz="14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
          <p:cNvSpPr txBox="1">
            <a:spLocks noGrp="1"/>
          </p:cNvSpPr>
          <p:nvPr>
            <p:ph type="body" idx="2"/>
          </p:nvPr>
        </p:nvSpPr>
        <p:spPr>
          <a:xfrm>
            <a:off x="3843279" y="716882"/>
            <a:ext cx="7063618" cy="304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Clr>
                <a:srgbClr val="6F7072"/>
              </a:buClr>
              <a:buSzPts val="1500"/>
              <a:buNone/>
              <a:defRPr sz="1500">
                <a:solidFill>
                  <a:srgbClr val="6F7072"/>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
          <p:cNvPicPr preferRelativeResize="0"/>
          <p:nvPr/>
        </p:nvPicPr>
        <p:blipFill rotWithShape="1">
          <a:blip r:embed="rId2">
            <a:alphaModFix/>
          </a:blip>
          <a:srcRect/>
          <a:stretch/>
        </p:blipFill>
        <p:spPr>
          <a:xfrm>
            <a:off x="299492" y="5888867"/>
            <a:ext cx="742950" cy="471805"/>
          </a:xfrm>
          <a:prstGeom prst="rect">
            <a:avLst/>
          </a:prstGeom>
          <a:noFill/>
          <a:ln>
            <a:noFill/>
          </a:ln>
        </p:spPr>
      </p:pic>
      <p:sp>
        <p:nvSpPr>
          <p:cNvPr id="29" name="Google Shape;29;p3"/>
          <p:cNvSpPr txBox="1"/>
          <p:nvPr/>
        </p:nvSpPr>
        <p:spPr>
          <a:xfrm>
            <a:off x="1508805" y="6194954"/>
            <a:ext cx="6595672" cy="13849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1" u="none" strike="noStrike" cap="none">
                <a:solidFill>
                  <a:srgbClr val="565656"/>
                </a:solidFill>
                <a:latin typeface="Arial"/>
                <a:ea typeface="Arial"/>
                <a:cs typeface="Arial"/>
                <a:sym typeface="Arial"/>
              </a:rPr>
              <a:t>ROR - Comité ARS - 19/02/2025</a:t>
            </a:r>
            <a:endParaRPr lang="fr-FR" sz="900" b="0" i="0" u="none" strike="noStrike" cap="none">
              <a:solidFill>
                <a:srgbClr val="565656"/>
              </a:solidFill>
              <a:latin typeface="Arial"/>
              <a:ea typeface="Arial"/>
              <a:cs typeface="Arial"/>
              <a:sym typeface="Arial"/>
            </a:endParaRPr>
          </a:p>
        </p:txBody>
      </p:sp>
      <p:pic>
        <p:nvPicPr>
          <p:cNvPr id="30" name="Google Shape;30;p3"/>
          <p:cNvPicPr preferRelativeResize="0"/>
          <p:nvPr userDrawn="1"/>
        </p:nvPicPr>
        <p:blipFill rotWithShape="1">
          <a:blip r:embed="rId3">
            <a:alphaModFix/>
          </a:blip>
          <a:srcRect/>
          <a:stretch/>
        </p:blipFill>
        <p:spPr>
          <a:xfrm>
            <a:off x="476352" y="120392"/>
            <a:ext cx="2064906" cy="620201"/>
          </a:xfrm>
          <a:prstGeom prst="rect">
            <a:avLst/>
          </a:prstGeom>
          <a:noFill/>
          <a:ln>
            <a:noFill/>
          </a:ln>
        </p:spPr>
      </p:pic>
    </p:spTree>
    <p:extLst>
      <p:ext uri="{BB962C8B-B14F-4D97-AF65-F5344CB8AC3E}">
        <p14:creationId xmlns:p14="http://schemas.microsoft.com/office/powerpoint/2010/main" val="864426048"/>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4267334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wrap="square" rIns="365760" anchor="ctr">
            <a:spAutoFit/>
          </a:bodyPr>
          <a:lstStyle>
            <a:lvl1pPr>
              <a:defRPr>
                <a:ln w="6350" cap="flat">
                  <a:noFill/>
                  <a:miter lim="800000"/>
                </a:ln>
              </a:defRPr>
            </a:lvl1pPr>
          </a:lstStyle>
          <a:p>
            <a:r>
              <a:rPr lang="en-US"/>
              <a:t>Click to edit Master title style</a:t>
            </a:r>
            <a:endParaRPr lang="fr-F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2" name="Slide Number">
            <a:extLst>
              <a:ext uri="{FF2B5EF4-FFF2-40B4-BE49-F238E27FC236}">
                <a16:creationId xmlns:a16="http://schemas.microsoft.com/office/drawing/2014/main" id="{88C49D00-8AF8-47FC-A768-2DE070D207C2}"/>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3" name="5. Source" hidden="1">
            <a:extLst>
              <a:ext uri="{FF2B5EF4-FFF2-40B4-BE49-F238E27FC236}">
                <a16:creationId xmlns:a16="http://schemas.microsoft.com/office/drawing/2014/main" id="{383323A4-CF0F-4263-9EBE-761D7961B974}"/>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6" name="Straight Connector 15">
            <a:extLst>
              <a:ext uri="{FF2B5EF4-FFF2-40B4-BE49-F238E27FC236}">
                <a16:creationId xmlns:a16="http://schemas.microsoft.com/office/drawing/2014/main" id="{51B32D78-7EB9-4764-B0AD-58E3C6F7904F}"/>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15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864467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7" y="884682"/>
            <a:ext cx="9697339" cy="384721"/>
          </a:xfrm>
        </p:spPr>
        <p:txBody>
          <a:bodyPr wrap="square">
            <a:noAutofit/>
          </a:bodyPr>
          <a:lstStyle>
            <a:lvl1pPr>
              <a:defRPr/>
            </a:lvl1pPr>
          </a:lstStyle>
          <a:p>
            <a:r>
              <a:rPr lang="en-US"/>
              <a:t>Click to edit Master title style</a:t>
            </a:r>
            <a:endParaRPr lang="fr-F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3" name="Slide Number">
            <a:extLst>
              <a:ext uri="{FF2B5EF4-FFF2-40B4-BE49-F238E27FC236}">
                <a16:creationId xmlns:a16="http://schemas.microsoft.com/office/drawing/2014/main" id="{6E00A51F-BAB5-4E2F-8F8F-B8655162D386}"/>
              </a:ext>
            </a:extLst>
          </p:cNvPr>
          <p:cNvSpPr>
            <a:spLocks noChangeArrowheads="1"/>
          </p:cNvSpPr>
          <p:nvPr userDrawn="1">
            <p:custDataLst>
              <p:tags r:id="rId5"/>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4" name="5. Source" hidden="1">
            <a:extLst>
              <a:ext uri="{FF2B5EF4-FFF2-40B4-BE49-F238E27FC236}">
                <a16:creationId xmlns:a16="http://schemas.microsoft.com/office/drawing/2014/main" id="{EF597243-D2CB-4FF3-ABBF-573AD9425AB4}"/>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8" name="Straight Connector 17">
            <a:extLst>
              <a:ext uri="{FF2B5EF4-FFF2-40B4-BE49-F238E27FC236}">
                <a16:creationId xmlns:a16="http://schemas.microsoft.com/office/drawing/2014/main" id="{75BADCBC-553E-4CE5-8A13-806DE45F5F3D}"/>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B0E46473-033D-E108-53E2-85CBF30D9057}"/>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777944" y="155276"/>
            <a:ext cx="3414056" cy="951058"/>
          </a:xfrm>
          <a:prstGeom prst="rect">
            <a:avLst/>
          </a:prstGeom>
        </p:spPr>
      </p:pic>
    </p:spTree>
    <p:extLst>
      <p:ext uri="{BB962C8B-B14F-4D97-AF65-F5344CB8AC3E}">
        <p14:creationId xmlns:p14="http://schemas.microsoft.com/office/powerpoint/2010/main" val="75450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35451582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fr-FR" err="1"/>
              <a:t>Add</a:t>
            </a:r>
            <a:r>
              <a:rPr lang="fr-FR"/>
              <a:t> tracker</a:t>
            </a:r>
          </a:p>
        </p:txBody>
      </p:sp>
      <p:sp>
        <p:nvSpPr>
          <p:cNvPr id="10" name="Slide Number">
            <a:extLst>
              <a:ext uri="{FF2B5EF4-FFF2-40B4-BE49-F238E27FC236}">
                <a16:creationId xmlns:a16="http://schemas.microsoft.com/office/drawing/2014/main" id="{8A37BD45-02C1-4679-89C7-50402EEF7A47}"/>
              </a:ext>
            </a:extLst>
          </p:cNvPr>
          <p:cNvSpPr>
            <a:spLocks noChangeArrowheads="1"/>
          </p:cNvSpPr>
          <p:nvPr userDrawn="1">
            <p:custDataLst>
              <p:tags r:id="rId3"/>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FC07CB87-6971-49CB-8B51-75BC00974420}"/>
              </a:ext>
            </a:extLst>
          </p:cNvPr>
          <p:cNvSpPr txBox="1"/>
          <p:nvPr userDrawn="1">
            <p:custDataLst>
              <p:tags r:id="rId4"/>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Source: …</a:t>
            </a:r>
          </a:p>
        </p:txBody>
      </p:sp>
      <p:cxnSp>
        <p:nvCxnSpPr>
          <p:cNvPr id="14" name="Straight Connector 13">
            <a:extLst>
              <a:ext uri="{FF2B5EF4-FFF2-40B4-BE49-F238E27FC236}">
                <a16:creationId xmlns:a16="http://schemas.microsoft.com/office/drawing/2014/main" id="{8A4B76FC-74B5-4A62-9765-3A37F5416694}"/>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3" name="Image 2" descr="Une image contenant texte&#10;&#10;Description générée automatiquement">
            <a:extLst>
              <a:ext uri="{FF2B5EF4-FFF2-40B4-BE49-F238E27FC236}">
                <a16:creationId xmlns:a16="http://schemas.microsoft.com/office/drawing/2014/main" id="{65EC1E4B-0629-5F3F-8FDF-FD98AB471310}"/>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777944" y="155276"/>
            <a:ext cx="3414056" cy="951058"/>
          </a:xfrm>
          <a:prstGeom prst="rect">
            <a:avLst/>
          </a:prstGeom>
        </p:spPr>
      </p:pic>
    </p:spTree>
    <p:extLst>
      <p:ext uri="{BB962C8B-B14F-4D97-AF65-F5344CB8AC3E}">
        <p14:creationId xmlns:p14="http://schemas.microsoft.com/office/powerpoint/2010/main" val="361735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fr-FR">
              <a:solidFill>
                <a:schemeClr val="bg2"/>
              </a:solidFill>
              <a:latin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4"/>
            </p:custDataLst>
          </p:nvPr>
        </p:nvSpPr>
        <p:spPr>
          <a:xfrm>
            <a:off x="554736" y="2744369"/>
            <a:ext cx="2514600" cy="769441"/>
          </a:xfrm>
        </p:spPr>
        <p:txBody>
          <a:bodyPr anchor="b">
            <a:noAutofit/>
          </a:bodyPr>
          <a:lstStyle>
            <a:lvl1pPr>
              <a:defRPr>
                <a:solidFill>
                  <a:schemeClr val="accent2"/>
                </a:solidFill>
              </a:defRPr>
            </a:lvl1pPr>
          </a:lstStyle>
          <a:p>
            <a:r>
              <a:rPr lang="fr-FR"/>
              <a:t>Click to </a:t>
            </a:r>
            <a:r>
              <a:rPr lang="fr-FR" err="1"/>
              <a:t>edit</a:t>
            </a:r>
            <a:r>
              <a:rPr lang="fr-FR"/>
              <a:t> Master </a:t>
            </a:r>
            <a:r>
              <a:rPr lang="fr-FR" err="1"/>
              <a:t>title</a:t>
            </a:r>
            <a:endParaRPr lang="fr-F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5"/>
            </p:custDataLst>
          </p:nvPr>
        </p:nvSpPr>
        <p:spPr>
          <a:xfrm>
            <a:off x="554736" y="3659644"/>
            <a:ext cx="2514600" cy="553998"/>
          </a:xfrm>
          <a:prstGeom prst="rect">
            <a:avLst/>
          </a:prstGeom>
        </p:spPr>
        <p:txBody>
          <a:bodyPr wrap="square">
            <a:spAutoFit/>
          </a:bodyPr>
          <a:lstStyle>
            <a:lvl1pPr marL="0" indent="0" algn="l">
              <a:buNone/>
              <a:defRPr sz="1800" b="0">
                <a:solidFill>
                  <a:schemeClr val="tx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Click to </a:t>
            </a:r>
            <a:r>
              <a:rPr lang="fr-FR" err="1"/>
              <a:t>edit</a:t>
            </a:r>
            <a:r>
              <a:rPr lang="fr-FR"/>
              <a:t> Master </a:t>
            </a:r>
            <a:r>
              <a:rPr lang="fr-FR" err="1"/>
              <a:t>subtitle</a:t>
            </a:r>
            <a:r>
              <a:rPr lang="fr-FR"/>
              <a:t> style</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6"/>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tx2"/>
                </a:solidFill>
                <a:cs typeface="+mn-cs"/>
              </a:defRPr>
            </a:lvl1pPr>
          </a:lstStyle>
          <a:p>
            <a:pPr lvl="0">
              <a:buNone/>
            </a:pPr>
            <a:r>
              <a:rPr lang="fr-FR" err="1"/>
              <a:t>Add</a:t>
            </a:r>
            <a:r>
              <a:rPr lang="fr-FR"/>
              <a:t> tracker</a:t>
            </a:r>
          </a:p>
        </p:txBody>
      </p:sp>
      <p:sp>
        <p:nvSpPr>
          <p:cNvPr id="13" name="Rectangle 12">
            <a:extLst>
              <a:ext uri="{FF2B5EF4-FFF2-40B4-BE49-F238E27FC236}">
                <a16:creationId xmlns:a16="http://schemas.microsoft.com/office/drawing/2014/main" id="{920AB3B0-3E8A-4B9A-8E2A-D0C6E1E39013}"/>
              </a:ext>
            </a:extLst>
          </p:cNvPr>
          <p:cNvSpPr>
            <a:spLocks/>
          </p:cNvSpPr>
          <p:nvPr userDrawn="1"/>
        </p:nvSpPr>
        <p:spPr>
          <a:xfrm>
            <a:off x="8678174" y="315896"/>
            <a:ext cx="3513826" cy="992018"/>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fr-FR" sz="1600">
              <a:solidFill>
                <a:schemeClr val="bg1"/>
              </a:solidFill>
            </a:endParaRPr>
          </a:p>
        </p:txBody>
      </p:sp>
      <p:sp>
        <p:nvSpPr>
          <p:cNvPr id="22" name="Slide Number">
            <a:extLst>
              <a:ext uri="{FF2B5EF4-FFF2-40B4-BE49-F238E27FC236}">
                <a16:creationId xmlns:a16="http://schemas.microsoft.com/office/drawing/2014/main" id="{295C8F6D-C67E-421A-8D2E-79CA39ED8674}"/>
              </a:ext>
            </a:extLst>
          </p:cNvPr>
          <p:cNvSpPr>
            <a:spLocks noChangeArrowheads="1"/>
          </p:cNvSpPr>
          <p:nvPr userDrawn="1">
            <p:custDataLst>
              <p:tags r:id="rId7"/>
            </p:custDataLst>
          </p:nvPr>
        </p:nvSpPr>
        <p:spPr bwMode="black">
          <a:xfrm>
            <a:off x="11312525" y="6513994"/>
            <a:ext cx="325501" cy="138499"/>
          </a:xfrm>
          <a:prstGeom prst="rect">
            <a:avLst/>
          </a:prstGeom>
          <a:noFill/>
          <a:ln w="9525" algn="ctr">
            <a:noFill/>
            <a:miter lim="800000"/>
            <a:headEnd/>
            <a:tailEnd/>
          </a:ln>
          <a:effectLst/>
        </p:spPr>
        <p:txBody>
          <a:bodyPr wrap="square" lIns="0" tIns="0" rIns="0" bIns="0" anchor="b">
            <a:noAutofit/>
          </a:bodyPr>
          <a:lstStyle/>
          <a:p>
            <a:pPr algn="r" defTabSz="610744" fontAlgn="auto">
              <a:spcBef>
                <a:spcPts val="0"/>
              </a:spcBef>
              <a:spcAft>
                <a:spcPts val="0"/>
              </a:spcAft>
              <a:defRPr/>
            </a:pPr>
            <a:fld id="{4ABDCABE-3F10-B64C-92F1-862014417034}" type="slidenum">
              <a:rPr lang="fr-FR" sz="900" b="0" smtClean="0">
                <a:solidFill>
                  <a:schemeClr val="accent1"/>
                </a:solidFill>
                <a:latin typeface="+mn-lt"/>
                <a:ea typeface="+mn-ea"/>
                <a:cs typeface="Arial" panose="020B0604020202020204" pitchFamily="34" charset="0"/>
              </a:rPr>
              <a:pPr algn="r" defTabSz="610744" fontAlgn="auto">
                <a:spcBef>
                  <a:spcPts val="0"/>
                </a:spcBef>
                <a:spcAft>
                  <a:spcPts val="0"/>
                </a:spcAft>
                <a:defRPr/>
              </a:pPr>
              <a:t>‹N°›</a:t>
            </a:fld>
            <a:endParaRPr lang="fr-FR" sz="900" b="0">
              <a:solidFill>
                <a:schemeClr val="accent1"/>
              </a:solidFill>
              <a:latin typeface="+mn-lt"/>
              <a:ea typeface="+mn-ea"/>
              <a:cs typeface="Arial" panose="020B0604020202020204" pitchFamily="34" charset="0"/>
            </a:endParaRPr>
          </a:p>
        </p:txBody>
      </p:sp>
      <p:sp>
        <p:nvSpPr>
          <p:cNvPr id="23" name="5. Source" hidden="1">
            <a:extLst>
              <a:ext uri="{FF2B5EF4-FFF2-40B4-BE49-F238E27FC236}">
                <a16:creationId xmlns:a16="http://schemas.microsoft.com/office/drawing/2014/main" id="{00622CB3-E4F1-4395-B23F-6C7D626CDB38}"/>
              </a:ext>
            </a:extLst>
          </p:cNvPr>
          <p:cNvSpPr txBox="1"/>
          <p:nvPr userDrawn="1">
            <p:custDataLst>
              <p:tags r:id="rId8"/>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solidFill>
                  <a:schemeClr val="tx2"/>
                </a:solidFill>
              </a:rPr>
              <a:t>Source: …</a:t>
            </a:r>
          </a:p>
        </p:txBody>
      </p:sp>
      <p:cxnSp>
        <p:nvCxnSpPr>
          <p:cNvPr id="24" name="Straight Connector 23">
            <a:extLst>
              <a:ext uri="{FF2B5EF4-FFF2-40B4-BE49-F238E27FC236}">
                <a16:creationId xmlns:a16="http://schemas.microsoft.com/office/drawing/2014/main" id="{DED74EF0-8FE0-482D-BCD5-59FB38F4FFCD}"/>
              </a:ext>
            </a:extLst>
          </p:cNvPr>
          <p:cNvCxnSpPr>
            <a:cxnSpLocks/>
          </p:cNvCxnSpPr>
          <p:nvPr userDrawn="1"/>
        </p:nvCxnSpPr>
        <p:spPr>
          <a:xfrm flipH="1">
            <a:off x="11312525" y="6504470"/>
            <a:ext cx="325501" cy="0"/>
          </a:xfrm>
          <a:prstGeom prst="line">
            <a:avLst/>
          </a:prstGeom>
          <a:ln w="635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C413486D-6605-C0A9-3214-728E3C81D6CA}"/>
              </a:ext>
            </a:extLst>
          </p:cNvPr>
          <p:cNvPicPr>
            <a:picLocks noChangeAspect="1"/>
          </p:cNvPicPr>
          <p:nvPr userDrawn="1"/>
        </p:nvPicPr>
        <p:blipFill rotWithShape="1">
          <a:blip r:embed="rId12" cstate="email">
            <a:extLst>
              <a:ext uri="{28A0092B-C50C-407E-A947-70E740481C1C}">
                <a14:useLocalDpi xmlns:a14="http://schemas.microsoft.com/office/drawing/2010/main"/>
              </a:ext>
            </a:extLst>
          </a:blip>
          <a:srcRect/>
          <a:stretch/>
        </p:blipFill>
        <p:spPr>
          <a:xfrm>
            <a:off x="9285944" y="336376"/>
            <a:ext cx="696256" cy="951058"/>
          </a:xfrm>
          <a:prstGeom prst="rect">
            <a:avLst/>
          </a:prstGeom>
        </p:spPr>
      </p:pic>
      <p:pic>
        <p:nvPicPr>
          <p:cNvPr id="4098" name="Image 1">
            <a:extLst>
              <a:ext uri="{FF2B5EF4-FFF2-40B4-BE49-F238E27FC236}">
                <a16:creationId xmlns:a16="http://schemas.microsoft.com/office/drawing/2014/main" id="{E332F1E2-B1FE-01CC-ADCE-7A17DE09FE23}"/>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10407344" y="315896"/>
            <a:ext cx="1327762" cy="91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341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SUI">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8" imgW="413" imgH="416" progId="TCLayout.ActiveDocument.1">
                  <p:embed/>
                </p:oleObj>
              </mc:Choice>
              <mc:Fallback>
                <p:oleObj name="Diapositive think-cell"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25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428571" y="272147"/>
            <a:ext cx="9357687" cy="568786"/>
          </a:xfrm>
        </p:spPr>
        <p:txBody>
          <a:bodyPr vert="horz" wrap="square" lIns="0" tIns="0" rIns="0" bIns="0" rtlCol="0" anchor="b" anchorCtr="0">
            <a:noAutofit/>
          </a:bodyPr>
          <a:lstStyle>
            <a:lvl1pPr>
              <a:defRPr lang="fr-FR" dirty="0">
                <a:solidFill>
                  <a:schemeClr val="accent3"/>
                </a:solidFill>
              </a:defRPr>
            </a:lvl1pPr>
          </a:lstStyle>
          <a:p>
            <a:pPr lvl="0"/>
            <a:r>
              <a:rPr lang="en-US"/>
              <a:t>Click to edit Master title style</a:t>
            </a:r>
            <a:endParaRPr lang="fr-F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428570" y="907032"/>
            <a:ext cx="9357687" cy="254069"/>
          </a:xfrm>
          <a:prstGeom prst="rect">
            <a:avLst/>
          </a:prstGeom>
        </p:spPr>
        <p:txBody>
          <a:bodyPr vert="horz" wrap="square" lIns="0" tIns="0" rIns="0" bIns="0" rtlCol="0" anchor="ctr">
            <a:noAutofit/>
          </a:bodyPr>
          <a:lstStyle>
            <a:lvl1pPr>
              <a:defRPr lang="fr-FR" sz="1800" b="0" dirty="0"/>
            </a:lvl1pPr>
          </a:lstStyle>
          <a:p>
            <a:pPr lvl="0">
              <a:buNone/>
            </a:pPr>
            <a:r>
              <a:rPr lang="en-US"/>
              <a:t>Click to edit Master subtitle style</a:t>
            </a:r>
            <a:endParaRPr lang="fr-F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513994"/>
            <a:ext cx="422275" cy="202483"/>
          </a:xfrm>
          <a:prstGeom prst="rect">
            <a:avLst/>
          </a:prstGeom>
          <a:noFill/>
          <a:ln w="9525" algn="ctr">
            <a:noFill/>
            <a:miter lim="800000"/>
            <a:headEnd/>
            <a:tailEnd/>
          </a:ln>
          <a:effectLst/>
        </p:spPr>
        <p:txBody>
          <a:bodyPr wrap="square" lIns="0" tIns="0" rIns="0" bIns="0" anchor="b">
            <a:no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fr-FR" sz="900" b="0" i="0" u="none" strike="noStrike" kern="1200" cap="none" spc="0" normalizeH="0" baseline="0" noProof="0" smtClean="0">
                <a:ln>
                  <a:noFill/>
                </a:ln>
                <a:solidFill>
                  <a:srgbClr val="23277E"/>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a:t>
            </a:fld>
            <a:endParaRPr kumimoji="0" lang="fr-FR" sz="900" b="0" i="0" u="none" strike="noStrike" kern="1200" cap="none" spc="0" normalizeH="0" baseline="0" noProof="0">
              <a:ln>
                <a:noFill/>
              </a:ln>
              <a:solidFill>
                <a:srgbClr val="23277E"/>
              </a:solidFill>
              <a:effectLst/>
              <a:uLnTx/>
              <a:uFillTx/>
              <a:latin typeface="Arial"/>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1399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fr-FR"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cxnSp>
        <p:nvCxnSpPr>
          <p:cNvPr id="20" name="Straight Connector 19">
            <a:extLst>
              <a:ext uri="{FF2B5EF4-FFF2-40B4-BE49-F238E27FC236}">
                <a16:creationId xmlns:a16="http://schemas.microsoft.com/office/drawing/2014/main" id="{931ABE18-8991-4C13-ABAD-85B9E971F533}"/>
              </a:ext>
            </a:extLst>
          </p:cNvPr>
          <p:cNvCxnSpPr>
            <a:cxnSpLocks/>
          </p:cNvCxnSpPr>
          <p:nvPr userDrawn="1"/>
        </p:nvCxnSpPr>
        <p:spPr>
          <a:xfrm flipH="1">
            <a:off x="11312525" y="6504470"/>
            <a:ext cx="325501"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5768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tags" Target="../tags/tag10.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5" Type="http://schemas.openxmlformats.org/officeDocument/2006/relationships/tags" Target="../tags/tag14.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3.xml"/><Relationship Id="rId32" Type="http://schemas.openxmlformats.org/officeDocument/2006/relationships/tags" Target="../tags/tag21.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10" Type="http://schemas.openxmlformats.org/officeDocument/2006/relationships/slideLayout" Target="../slideLayouts/slideLayout10.xml"/><Relationship Id="rId19" Type="http://schemas.openxmlformats.org/officeDocument/2006/relationships/tags" Target="../tags/tag8.xml"/><Relationship Id="rId31" Type="http://schemas.openxmlformats.org/officeDocument/2006/relationships/tags" Target="../tags/tag2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3.xml"/><Relationship Id="rId13" Type="http://schemas.openxmlformats.org/officeDocument/2006/relationships/tags" Target="../tags/tag88.xml"/><Relationship Id="rId18" Type="http://schemas.openxmlformats.org/officeDocument/2006/relationships/tags" Target="../tags/tag93.xml"/><Relationship Id="rId26" Type="http://schemas.openxmlformats.org/officeDocument/2006/relationships/image" Target="../media/image3.emf"/><Relationship Id="rId3" Type="http://schemas.openxmlformats.org/officeDocument/2006/relationships/theme" Target="../theme/theme2.xml"/><Relationship Id="rId21" Type="http://schemas.openxmlformats.org/officeDocument/2006/relationships/tags" Target="../tags/tag96.xml"/><Relationship Id="rId7" Type="http://schemas.openxmlformats.org/officeDocument/2006/relationships/tags" Target="../tags/tag82.xml"/><Relationship Id="rId12" Type="http://schemas.openxmlformats.org/officeDocument/2006/relationships/tags" Target="../tags/tag87.xml"/><Relationship Id="rId17" Type="http://schemas.openxmlformats.org/officeDocument/2006/relationships/tags" Target="../tags/tag92.xml"/><Relationship Id="rId25" Type="http://schemas.openxmlformats.org/officeDocument/2006/relationships/oleObject" Target="../embeddings/oleObject10.bin"/><Relationship Id="rId2" Type="http://schemas.openxmlformats.org/officeDocument/2006/relationships/slideLayout" Target="../slideLayouts/slideLayout13.xml"/><Relationship Id="rId16" Type="http://schemas.openxmlformats.org/officeDocument/2006/relationships/tags" Target="../tags/tag91.xml"/><Relationship Id="rId20" Type="http://schemas.openxmlformats.org/officeDocument/2006/relationships/tags" Target="../tags/tag95.xml"/><Relationship Id="rId1" Type="http://schemas.openxmlformats.org/officeDocument/2006/relationships/slideLayout" Target="../slideLayouts/slideLayout12.xml"/><Relationship Id="rId6" Type="http://schemas.openxmlformats.org/officeDocument/2006/relationships/tags" Target="../tags/tag81.xml"/><Relationship Id="rId11" Type="http://schemas.openxmlformats.org/officeDocument/2006/relationships/tags" Target="../tags/tag86.xml"/><Relationship Id="rId24" Type="http://schemas.openxmlformats.org/officeDocument/2006/relationships/tags" Target="../tags/tag99.xml"/><Relationship Id="rId5" Type="http://schemas.openxmlformats.org/officeDocument/2006/relationships/tags" Target="../tags/tag80.xml"/><Relationship Id="rId15" Type="http://schemas.openxmlformats.org/officeDocument/2006/relationships/tags" Target="../tags/tag90.xml"/><Relationship Id="rId23" Type="http://schemas.openxmlformats.org/officeDocument/2006/relationships/tags" Target="../tags/tag98.xml"/><Relationship Id="rId10" Type="http://schemas.openxmlformats.org/officeDocument/2006/relationships/tags" Target="../tags/tag85.xml"/><Relationship Id="rId19" Type="http://schemas.openxmlformats.org/officeDocument/2006/relationships/tags" Target="../tags/tag94.xml"/><Relationship Id="rId4" Type="http://schemas.openxmlformats.org/officeDocument/2006/relationships/tags" Target="../tags/tag79.xml"/><Relationship Id="rId9" Type="http://schemas.openxmlformats.org/officeDocument/2006/relationships/tags" Target="../tags/tag84.xml"/><Relationship Id="rId14" Type="http://schemas.openxmlformats.org/officeDocument/2006/relationships/tags" Target="../tags/tag89.xml"/><Relationship Id="rId22" Type="http://schemas.openxmlformats.org/officeDocument/2006/relationships/tags" Target="../tags/tag9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116.xml"/><Relationship Id="rId18" Type="http://schemas.openxmlformats.org/officeDocument/2006/relationships/tags" Target="../tags/tag121.xml"/><Relationship Id="rId26" Type="http://schemas.openxmlformats.org/officeDocument/2006/relationships/tags" Target="../tags/tag129.xml"/><Relationship Id="rId3" Type="http://schemas.openxmlformats.org/officeDocument/2006/relationships/slideLayout" Target="../slideLayouts/slideLayout16.xml"/><Relationship Id="rId21" Type="http://schemas.openxmlformats.org/officeDocument/2006/relationships/tags" Target="../tags/tag124.xml"/><Relationship Id="rId7" Type="http://schemas.openxmlformats.org/officeDocument/2006/relationships/slideLayout" Target="../slideLayouts/slideLayout20.xml"/><Relationship Id="rId12" Type="http://schemas.openxmlformats.org/officeDocument/2006/relationships/tags" Target="../tags/tag115.xml"/><Relationship Id="rId17" Type="http://schemas.openxmlformats.org/officeDocument/2006/relationships/tags" Target="../tags/tag120.xml"/><Relationship Id="rId25" Type="http://schemas.openxmlformats.org/officeDocument/2006/relationships/tags" Target="../tags/tag128.xml"/><Relationship Id="rId2" Type="http://schemas.openxmlformats.org/officeDocument/2006/relationships/slideLayout" Target="../slideLayouts/slideLayout15.xml"/><Relationship Id="rId16" Type="http://schemas.openxmlformats.org/officeDocument/2006/relationships/tags" Target="../tags/tag119.xml"/><Relationship Id="rId20" Type="http://schemas.openxmlformats.org/officeDocument/2006/relationships/tags" Target="../tags/tag123.xml"/><Relationship Id="rId29" Type="http://schemas.openxmlformats.org/officeDocument/2006/relationships/tags" Target="../tags/tag13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114.xml"/><Relationship Id="rId24" Type="http://schemas.openxmlformats.org/officeDocument/2006/relationships/tags" Target="../tags/tag127.xml"/><Relationship Id="rId32" Type="http://schemas.openxmlformats.org/officeDocument/2006/relationships/image" Target="../media/image1.emf"/><Relationship Id="rId5" Type="http://schemas.openxmlformats.org/officeDocument/2006/relationships/slideLayout" Target="../slideLayouts/slideLayout18.xml"/><Relationship Id="rId15" Type="http://schemas.openxmlformats.org/officeDocument/2006/relationships/tags" Target="../tags/tag118.xml"/><Relationship Id="rId23" Type="http://schemas.openxmlformats.org/officeDocument/2006/relationships/tags" Target="../tags/tag126.xml"/><Relationship Id="rId28" Type="http://schemas.openxmlformats.org/officeDocument/2006/relationships/tags" Target="../tags/tag131.xml"/><Relationship Id="rId10" Type="http://schemas.openxmlformats.org/officeDocument/2006/relationships/theme" Target="../theme/theme3.xml"/><Relationship Id="rId19" Type="http://schemas.openxmlformats.org/officeDocument/2006/relationships/tags" Target="../tags/tag122.xml"/><Relationship Id="rId31" Type="http://schemas.openxmlformats.org/officeDocument/2006/relationships/oleObject" Target="../embeddings/oleObject1.bin"/><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117.xml"/><Relationship Id="rId22" Type="http://schemas.openxmlformats.org/officeDocument/2006/relationships/tags" Target="../tags/tag125.xml"/><Relationship Id="rId27" Type="http://schemas.openxmlformats.org/officeDocument/2006/relationships/tags" Target="../tags/tag130.xml"/><Relationship Id="rId30" Type="http://schemas.openxmlformats.org/officeDocument/2006/relationships/tags" Target="../tags/tag1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7.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3" Type="http://schemas.openxmlformats.org/officeDocument/2006/relationships/theme" Target="../theme/theme5.xml"/><Relationship Id="rId18" Type="http://schemas.openxmlformats.org/officeDocument/2006/relationships/tags" Target="../tags/tag157.xml"/><Relationship Id="rId26" Type="http://schemas.openxmlformats.org/officeDocument/2006/relationships/tags" Target="../tags/tag165.xml"/><Relationship Id="rId3" Type="http://schemas.openxmlformats.org/officeDocument/2006/relationships/slideLayout" Target="../slideLayouts/slideLayout35.xml"/><Relationship Id="rId21" Type="http://schemas.openxmlformats.org/officeDocument/2006/relationships/tags" Target="../tags/tag160.xml"/><Relationship Id="rId34" Type="http://schemas.openxmlformats.org/officeDocument/2006/relationships/oleObject" Target="../embeddings/oleObject1.bin"/><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ags" Target="../tags/tag156.xml"/><Relationship Id="rId25" Type="http://schemas.openxmlformats.org/officeDocument/2006/relationships/tags" Target="../tags/tag164.xml"/><Relationship Id="rId33" Type="http://schemas.openxmlformats.org/officeDocument/2006/relationships/tags" Target="../tags/tag172.xml"/><Relationship Id="rId2" Type="http://schemas.openxmlformats.org/officeDocument/2006/relationships/slideLayout" Target="../slideLayouts/slideLayout34.xml"/><Relationship Id="rId16" Type="http://schemas.openxmlformats.org/officeDocument/2006/relationships/tags" Target="../tags/tag155.xml"/><Relationship Id="rId20" Type="http://schemas.openxmlformats.org/officeDocument/2006/relationships/tags" Target="../tags/tag159.xml"/><Relationship Id="rId29" Type="http://schemas.openxmlformats.org/officeDocument/2006/relationships/tags" Target="../tags/tag16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tags" Target="../tags/tag163.xml"/><Relationship Id="rId32" Type="http://schemas.openxmlformats.org/officeDocument/2006/relationships/tags" Target="../tags/tag171.xml"/><Relationship Id="rId5" Type="http://schemas.openxmlformats.org/officeDocument/2006/relationships/slideLayout" Target="../slideLayouts/slideLayout37.xml"/><Relationship Id="rId15" Type="http://schemas.openxmlformats.org/officeDocument/2006/relationships/tags" Target="../tags/tag154.xml"/><Relationship Id="rId23" Type="http://schemas.openxmlformats.org/officeDocument/2006/relationships/tags" Target="../tags/tag162.xml"/><Relationship Id="rId28" Type="http://schemas.openxmlformats.org/officeDocument/2006/relationships/tags" Target="../tags/tag167.xml"/><Relationship Id="rId36" Type="http://schemas.openxmlformats.org/officeDocument/2006/relationships/image" Target="../media/image27.jpeg"/><Relationship Id="rId10" Type="http://schemas.openxmlformats.org/officeDocument/2006/relationships/slideLayout" Target="../slideLayouts/slideLayout42.xml"/><Relationship Id="rId19" Type="http://schemas.openxmlformats.org/officeDocument/2006/relationships/tags" Target="../tags/tag158.xml"/><Relationship Id="rId31" Type="http://schemas.openxmlformats.org/officeDocument/2006/relationships/tags" Target="../tags/tag170.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ags" Target="../tags/tag153.xml"/><Relationship Id="rId22" Type="http://schemas.openxmlformats.org/officeDocument/2006/relationships/tags" Target="../tags/tag161.xml"/><Relationship Id="rId27" Type="http://schemas.openxmlformats.org/officeDocument/2006/relationships/tags" Target="../tags/tag166.xml"/><Relationship Id="rId30" Type="http://schemas.openxmlformats.org/officeDocument/2006/relationships/tags" Target="../tags/tag169.xml"/><Relationship Id="rId35" Type="http://schemas.openxmlformats.org/officeDocument/2006/relationships/image" Target="../media/image1.emf"/><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3"/>
            </p:custDataLst>
            <p:extLst>
              <p:ext uri="{D42A27DB-BD31-4B8C-83A1-F6EECF244321}">
                <p14:modId xmlns:p14="http://schemas.microsoft.com/office/powerpoint/2010/main" val="2268488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13" imgH="416" progId="TCLayout.ActiveDocument.1">
                  <p:embed/>
                </p:oleObj>
              </mc:Choice>
              <mc:Fallback>
                <p:oleObj name="think-cell Slide" r:id="rId3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5"/>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6"/>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7"/>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8"/>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9"/>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3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20"/>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21"/>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22"/>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pic>
        <p:nvPicPr>
          <p:cNvPr id="3074" name="Image 1">
            <a:extLst>
              <a:ext uri="{FF2B5EF4-FFF2-40B4-BE49-F238E27FC236}">
                <a16:creationId xmlns:a16="http://schemas.microsoft.com/office/drawing/2014/main" id="{2D5A69D5-AFC3-473F-8AAB-9BBA4468C5CF}"/>
              </a:ext>
            </a:extLst>
          </p:cNvPr>
          <p:cNvPicPr>
            <a:picLocks noChangeAspect="1" noChangeArrowheads="1"/>
          </p:cNvPicPr>
          <p:nvPr userDrawn="1"/>
        </p:nvPicPr>
        <p:blipFill>
          <a:blip r:embed="rId35" cstate="email">
            <a:extLst>
              <a:ext uri="{28A0092B-C50C-407E-A947-70E740481C1C}">
                <a14:useLocalDpi xmlns:a14="http://schemas.microsoft.com/office/drawing/2010/main"/>
              </a:ext>
            </a:extLst>
          </a:blip>
          <a:srcRect/>
          <a:stretch>
            <a:fillRect/>
          </a:stretch>
        </p:blipFill>
        <p:spPr bwMode="auto">
          <a:xfrm>
            <a:off x="10589285" y="131795"/>
            <a:ext cx="1293594" cy="89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210918"/>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4" r:id="rId8"/>
    <p:sldLayoutId id="2147486402" r:id="rId9"/>
    <p:sldLayoutId id="2147486510" r:id="rId10"/>
    <p:sldLayoutId id="2147486513" r:id="rId11"/>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4"/>
            </p:custDataLst>
            <p:extLst>
              <p:ext uri="{D42A27DB-BD31-4B8C-83A1-F6EECF244321}">
                <p14:modId xmlns:p14="http://schemas.microsoft.com/office/powerpoint/2010/main" val="234779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5"/>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6"/>
            </p:custDataLst>
          </p:nvPr>
        </p:nvSpPr>
        <p:spPr>
          <a:xfrm>
            <a:off x="554736" y="499961"/>
            <a:ext cx="11082528" cy="384721"/>
          </a:xfrm>
          <a:prstGeom prst="rect">
            <a:avLst/>
          </a:prstGeom>
        </p:spPr>
        <p:txBody>
          <a:bodyPr vert="horz" wrap="square" lIns="0" tIns="0" rIns="0" bIns="0" rtlCol="0" anchor="b" anchorCtr="0">
            <a:spAutoFit/>
          </a:bodyPr>
          <a:lstStyle/>
          <a:p>
            <a:pPr lvl="0"/>
            <a:r>
              <a:rPr lang="fr-FR"/>
              <a:t>Click to </a:t>
            </a:r>
            <a:r>
              <a:rPr lang="fr-FR" err="1"/>
              <a:t>edit</a:t>
            </a:r>
            <a:r>
              <a:rPr lang="fr-FR"/>
              <a:t> Master </a:t>
            </a:r>
            <a:r>
              <a:rPr lang="fr-FR" err="1"/>
              <a:t>title</a:t>
            </a:r>
            <a:r>
              <a:rPr lang="fr-FR"/>
              <a:t>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7"/>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8"/>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9"/>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a:br>
            <a:r>
              <a:rPr lang="fr-FR" sz="1400" b="0"/>
              <a:t>Unité de mesure</a:t>
            </a:r>
          </a:p>
        </p:txBody>
      </p:sp>
      <p:sp>
        <p:nvSpPr>
          <p:cNvPr id="4" name="Text Placeholder 3">
            <a:extLst>
              <a:ext uri="{FF2B5EF4-FFF2-40B4-BE49-F238E27FC236}">
                <a16:creationId xmlns:a16="http://schemas.microsoft.com/office/drawing/2014/main" id="{60363473-8964-4CE8-A83C-353CAC0AED7E}"/>
              </a:ext>
            </a:extLst>
          </p:cNvPr>
          <p:cNvSpPr>
            <a:spLocks noGrp="1"/>
          </p:cNvSpPr>
          <p:nvPr>
            <p:ph type="body" idx="1"/>
          </p:nvPr>
        </p:nvSpPr>
        <p:spPr>
          <a:xfrm>
            <a:off x="554735" y="2170800"/>
            <a:ext cx="2861021" cy="1384995"/>
          </a:xfrm>
          <a:prstGeom prst="rect">
            <a:avLst/>
          </a:prstGeom>
        </p:spPr>
        <p:txBody>
          <a:bodyPr vert="horz" wrap="square" lIns="0" tIns="0" rIns="0" bIns="0" rtlCol="0">
            <a:spAutoFit/>
          </a:bodyPr>
          <a:lstStyle/>
          <a:p>
            <a:pPr lvl="0"/>
            <a:r>
              <a:rPr lang="fr-FR"/>
              <a:t>Click to </a:t>
            </a:r>
            <a:r>
              <a:rPr lang="fr-FR" err="1"/>
              <a:t>edit</a:t>
            </a:r>
            <a:r>
              <a:rPr lang="fr-FR"/>
              <a:t> Master </a:t>
            </a:r>
            <a:r>
              <a:rPr lang="fr-FR" err="1"/>
              <a:t>text</a:t>
            </a:r>
            <a:r>
              <a:rPr lang="fr-FR"/>
              <a:t> styles</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r>
              <a:rPr lang="fr-FR"/>
              <a:t> </a:t>
            </a:r>
            <a:r>
              <a:rPr lang="fr-FR" err="1"/>
              <a:t>level</a:t>
            </a:r>
            <a:endParaRPr lang="fr-FR"/>
          </a:p>
          <a:p>
            <a:pPr lvl="4"/>
            <a:r>
              <a:rPr lang="fr-FR" err="1"/>
              <a:t>Fifth</a:t>
            </a:r>
            <a:r>
              <a:rPr lang="fr-FR"/>
              <a:t> </a:t>
            </a:r>
            <a:r>
              <a:rPr lang="fr-FR" err="1"/>
              <a:t>level</a:t>
            </a:r>
            <a:endParaRPr lang="fr-FR"/>
          </a:p>
        </p:txBody>
      </p:sp>
      <p:grpSp>
        <p:nvGrpSpPr>
          <p:cNvPr id="146" name="LegendBoxes" hidden="1">
            <a:extLst>
              <a:ext uri="{FF2B5EF4-FFF2-40B4-BE49-F238E27FC236}">
                <a16:creationId xmlns:a16="http://schemas.microsoft.com/office/drawing/2014/main" id="{736F861F-6025-4721-BF84-6723C00693EB}"/>
              </a:ext>
            </a:extLst>
          </p:cNvPr>
          <p:cNvGrpSpPr/>
          <p:nvPr userDrawn="1"/>
        </p:nvGrpSpPr>
        <p:grpSpPr>
          <a:xfrm>
            <a:off x="10615415" y="4381500"/>
            <a:ext cx="1021849" cy="1717282"/>
            <a:chOff x="10554770" y="4322824"/>
            <a:chExt cx="1021849" cy="1717282"/>
          </a:xfrm>
        </p:grpSpPr>
        <p:sp>
          <p:nvSpPr>
            <p:cNvPr id="147" name="RectangleLegend1">
              <a:extLst>
                <a:ext uri="{FF2B5EF4-FFF2-40B4-BE49-F238E27FC236}">
                  <a16:creationId xmlns:a16="http://schemas.microsoft.com/office/drawing/2014/main" id="{D20C859A-A72C-43E9-99B0-07BD62A84A2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48" name="RectangleLegend2">
              <a:extLst>
                <a:ext uri="{FF2B5EF4-FFF2-40B4-BE49-F238E27FC236}">
                  <a16:creationId xmlns:a16="http://schemas.microsoft.com/office/drawing/2014/main" id="{A18B6B67-ED48-4640-BB14-1972A20A6F56}"/>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49" name="RectangleLegend3">
              <a:extLst>
                <a:ext uri="{FF2B5EF4-FFF2-40B4-BE49-F238E27FC236}">
                  <a16:creationId xmlns:a16="http://schemas.microsoft.com/office/drawing/2014/main" id="{5ECCEE31-DCE9-4124-80A7-E4E41B48D5D0}"/>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50" name="RectangleLegend4">
              <a:extLst>
                <a:ext uri="{FF2B5EF4-FFF2-40B4-BE49-F238E27FC236}">
                  <a16:creationId xmlns:a16="http://schemas.microsoft.com/office/drawing/2014/main" id="{1F81EE4C-D04D-4881-8C93-A49A7962DB10}"/>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51" name="RectangleLegend5">
              <a:extLst>
                <a:ext uri="{FF2B5EF4-FFF2-40B4-BE49-F238E27FC236}">
                  <a16:creationId xmlns:a16="http://schemas.microsoft.com/office/drawing/2014/main" id="{635E5E12-A078-4E70-BFB9-2D2EA8A79B8D}"/>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152" name="Legend1">
              <a:extLst>
                <a:ext uri="{FF2B5EF4-FFF2-40B4-BE49-F238E27FC236}">
                  <a16:creationId xmlns:a16="http://schemas.microsoft.com/office/drawing/2014/main" id="{6F544BCA-86F4-4073-A092-AD41E93D912C}"/>
                </a:ext>
              </a:extLst>
            </p:cNvPr>
            <p:cNvSpPr txBox="1"/>
            <p:nvPr/>
          </p:nvSpPr>
          <p:spPr>
            <a:xfrm>
              <a:off x="1088091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3" name="Legend2">
              <a:extLst>
                <a:ext uri="{FF2B5EF4-FFF2-40B4-BE49-F238E27FC236}">
                  <a16:creationId xmlns:a16="http://schemas.microsoft.com/office/drawing/2014/main" id="{2ED3E8BC-EA83-408D-AC39-5425D7DE88DE}"/>
                </a:ext>
              </a:extLst>
            </p:cNvPr>
            <p:cNvSpPr txBox="1"/>
            <p:nvPr/>
          </p:nvSpPr>
          <p:spPr>
            <a:xfrm>
              <a:off x="1088091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4" name="Legend3">
              <a:extLst>
                <a:ext uri="{FF2B5EF4-FFF2-40B4-BE49-F238E27FC236}">
                  <a16:creationId xmlns:a16="http://schemas.microsoft.com/office/drawing/2014/main" id="{7808C9E7-7BE4-4136-BADE-46AB57704EA0}"/>
                </a:ext>
              </a:extLst>
            </p:cNvPr>
            <p:cNvSpPr txBox="1"/>
            <p:nvPr/>
          </p:nvSpPr>
          <p:spPr>
            <a:xfrm>
              <a:off x="1088091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5" name="Legend4">
              <a:extLst>
                <a:ext uri="{FF2B5EF4-FFF2-40B4-BE49-F238E27FC236}">
                  <a16:creationId xmlns:a16="http://schemas.microsoft.com/office/drawing/2014/main" id="{98BD0667-BF41-4AFE-8932-643C964AAFF6}"/>
                </a:ext>
              </a:extLst>
            </p:cNvPr>
            <p:cNvSpPr txBox="1"/>
            <p:nvPr/>
          </p:nvSpPr>
          <p:spPr>
            <a:xfrm>
              <a:off x="1088091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6" name="Legend5">
              <a:extLst>
                <a:ext uri="{FF2B5EF4-FFF2-40B4-BE49-F238E27FC236}">
                  <a16:creationId xmlns:a16="http://schemas.microsoft.com/office/drawing/2014/main" id="{FC9BC109-96FD-43E0-A5FD-7C073808EA30}"/>
                </a:ext>
              </a:extLst>
            </p:cNvPr>
            <p:cNvSpPr txBox="1"/>
            <p:nvPr/>
          </p:nvSpPr>
          <p:spPr>
            <a:xfrm>
              <a:off x="1088091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grpSp>
        <p:nvGrpSpPr>
          <p:cNvPr id="157" name="LegendLines" hidden="1">
            <a:extLst>
              <a:ext uri="{FF2B5EF4-FFF2-40B4-BE49-F238E27FC236}">
                <a16:creationId xmlns:a16="http://schemas.microsoft.com/office/drawing/2014/main" id="{87CE2A94-5E8B-4A4C-9C5D-B184ADF15F13}"/>
              </a:ext>
            </a:extLst>
          </p:cNvPr>
          <p:cNvGrpSpPr/>
          <p:nvPr userDrawn="1"/>
        </p:nvGrpSpPr>
        <p:grpSpPr>
          <a:xfrm>
            <a:off x="10217918" y="3265262"/>
            <a:ext cx="1419346" cy="958286"/>
            <a:chOff x="10162879" y="3243772"/>
            <a:chExt cx="1419346" cy="958286"/>
          </a:xfrm>
        </p:grpSpPr>
        <p:sp>
          <p:nvSpPr>
            <p:cNvPr id="158" name="Legend1">
              <a:extLst>
                <a:ext uri="{FF2B5EF4-FFF2-40B4-BE49-F238E27FC236}">
                  <a16:creationId xmlns:a16="http://schemas.microsoft.com/office/drawing/2014/main" id="{8EF1824B-FD5C-4F32-8808-C7FDA283C8DE}"/>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59" name="Legend2">
              <a:extLst>
                <a:ext uri="{FF2B5EF4-FFF2-40B4-BE49-F238E27FC236}">
                  <a16:creationId xmlns:a16="http://schemas.microsoft.com/office/drawing/2014/main" id="{C8CC1DAA-C4FF-4F17-88EA-0863AA0B859C}"/>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60" name="Legend3">
              <a:extLst>
                <a:ext uri="{FF2B5EF4-FFF2-40B4-BE49-F238E27FC236}">
                  <a16:creationId xmlns:a16="http://schemas.microsoft.com/office/drawing/2014/main" id="{B586EC0A-F331-47CD-8106-95A46D46F7A3}"/>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61" name="LineLegend3">
              <a:extLst>
                <a:ext uri="{FF2B5EF4-FFF2-40B4-BE49-F238E27FC236}">
                  <a16:creationId xmlns:a16="http://schemas.microsoft.com/office/drawing/2014/main" id="{7012112C-0D42-439A-BD2D-85192A86A17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a:latin typeface="+mn-lt"/>
                <a:ea typeface="+mn-ea"/>
              </a:endParaRPr>
            </a:p>
          </p:txBody>
        </p:sp>
        <p:sp>
          <p:nvSpPr>
            <p:cNvPr id="162" name="LineLegend2">
              <a:extLst>
                <a:ext uri="{FF2B5EF4-FFF2-40B4-BE49-F238E27FC236}">
                  <a16:creationId xmlns:a16="http://schemas.microsoft.com/office/drawing/2014/main" id="{0EC28028-1420-4325-B898-CCAC7CA966F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a:latin typeface="+mn-lt"/>
                <a:ea typeface="+mn-ea"/>
              </a:endParaRPr>
            </a:p>
          </p:txBody>
        </p:sp>
        <p:sp>
          <p:nvSpPr>
            <p:cNvPr id="163" name="LineLegend1">
              <a:extLst>
                <a:ext uri="{FF2B5EF4-FFF2-40B4-BE49-F238E27FC236}">
                  <a16:creationId xmlns:a16="http://schemas.microsoft.com/office/drawing/2014/main" id="{A78FCBBF-AF28-4CBD-AF32-6DF45137E09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sz="1400" baseline="0">
                <a:latin typeface="+mn-lt"/>
                <a:ea typeface="+mn-ea"/>
              </a:endParaRPr>
            </a:p>
          </p:txBody>
        </p:sp>
      </p:grpSp>
      <p:grpSp>
        <p:nvGrpSpPr>
          <p:cNvPr id="164" name="LegendMoons" hidden="1">
            <a:extLst>
              <a:ext uri="{FF2B5EF4-FFF2-40B4-BE49-F238E27FC236}">
                <a16:creationId xmlns:a16="http://schemas.microsoft.com/office/drawing/2014/main" id="{7CD0DECA-12CF-4C33-8F14-510AFE2C0C42}"/>
              </a:ext>
            </a:extLst>
          </p:cNvPr>
          <p:cNvGrpSpPr/>
          <p:nvPr userDrawn="1"/>
        </p:nvGrpSpPr>
        <p:grpSpPr>
          <a:xfrm>
            <a:off x="10588929" y="1375451"/>
            <a:ext cx="1048335" cy="1731859"/>
            <a:chOff x="7716535" y="2630582"/>
            <a:chExt cx="1048335" cy="1731859"/>
          </a:xfrm>
        </p:grpSpPr>
        <p:sp>
          <p:nvSpPr>
            <p:cNvPr id="165" name="Legend1">
              <a:extLst>
                <a:ext uri="{FF2B5EF4-FFF2-40B4-BE49-F238E27FC236}">
                  <a16:creationId xmlns:a16="http://schemas.microsoft.com/office/drawing/2014/main" id="{31EFC7CE-4974-4D5F-A242-F262A122E1C8}"/>
                </a:ext>
              </a:extLst>
            </p:cNvPr>
            <p:cNvSpPr txBox="1"/>
            <p:nvPr/>
          </p:nvSpPr>
          <p:spPr>
            <a:xfrm>
              <a:off x="8069167" y="26379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66" name="Legend2">
              <a:extLst>
                <a:ext uri="{FF2B5EF4-FFF2-40B4-BE49-F238E27FC236}">
                  <a16:creationId xmlns:a16="http://schemas.microsoft.com/office/drawing/2014/main" id="{7B01262E-DA27-4F05-BF2F-F14292D68A30}"/>
                </a:ext>
              </a:extLst>
            </p:cNvPr>
            <p:cNvSpPr txBox="1"/>
            <p:nvPr/>
          </p:nvSpPr>
          <p:spPr>
            <a:xfrm>
              <a:off x="8069167" y="301340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67" name="Legend3">
              <a:extLst>
                <a:ext uri="{FF2B5EF4-FFF2-40B4-BE49-F238E27FC236}">
                  <a16:creationId xmlns:a16="http://schemas.microsoft.com/office/drawing/2014/main" id="{7F517185-D4C3-4A93-8C99-8CABE1806C6D}"/>
                </a:ext>
              </a:extLst>
            </p:cNvPr>
            <p:cNvSpPr txBox="1"/>
            <p:nvPr/>
          </p:nvSpPr>
          <p:spPr>
            <a:xfrm>
              <a:off x="8069167" y="3388859"/>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8" name="Legend4">
              <a:extLst>
                <a:ext uri="{FF2B5EF4-FFF2-40B4-BE49-F238E27FC236}">
                  <a16:creationId xmlns:a16="http://schemas.microsoft.com/office/drawing/2014/main" id="{F7E22D06-96B6-4AFF-9BD1-CA453CA10013}"/>
                </a:ext>
              </a:extLst>
            </p:cNvPr>
            <p:cNvSpPr txBox="1"/>
            <p:nvPr/>
          </p:nvSpPr>
          <p:spPr>
            <a:xfrm>
              <a:off x="8069167" y="3764318"/>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9" name="Legend5">
              <a:extLst>
                <a:ext uri="{FF2B5EF4-FFF2-40B4-BE49-F238E27FC236}">
                  <a16:creationId xmlns:a16="http://schemas.microsoft.com/office/drawing/2014/main" id="{06FB02E5-3A8A-497F-AB1D-7DBE98894F0E}"/>
                </a:ext>
              </a:extLst>
            </p:cNvPr>
            <p:cNvSpPr txBox="1"/>
            <p:nvPr/>
          </p:nvSpPr>
          <p:spPr>
            <a:xfrm>
              <a:off x="8069167" y="4139779"/>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10" name="MoonLegend1">
              <a:extLst>
                <a:ext uri="{FF2B5EF4-FFF2-40B4-BE49-F238E27FC236}">
                  <a16:creationId xmlns:a16="http://schemas.microsoft.com/office/drawing/2014/main" id="{7F7D8AA2-425F-40E4-B845-860DD8B65F12}"/>
                </a:ext>
              </a:extLst>
            </p:cNvPr>
            <p:cNvGrpSpPr>
              <a:grpSpLocks noChangeAspect="1"/>
            </p:cNvGrpSpPr>
            <p:nvPr>
              <p:custDataLst>
                <p:tags r:id="rId10"/>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7231BC44-0FF7-4382-99CF-584B6EF788E6}"/>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24" name="Arc 223">
                <a:extLst>
                  <a:ext uri="{FF2B5EF4-FFF2-40B4-BE49-F238E27FC236}">
                    <a16:creationId xmlns:a16="http://schemas.microsoft.com/office/drawing/2014/main" id="{7AA2DB49-B28E-4C69-9ACF-3F32B5C76AB9}"/>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11" name="MoonLegend2">
              <a:extLst>
                <a:ext uri="{FF2B5EF4-FFF2-40B4-BE49-F238E27FC236}">
                  <a16:creationId xmlns:a16="http://schemas.microsoft.com/office/drawing/2014/main" id="{B23C5B83-B488-47E8-BDA2-7EE315A3CD62}"/>
                </a:ext>
              </a:extLst>
            </p:cNvPr>
            <p:cNvGrpSpPr>
              <a:grpSpLocks noChangeAspect="1"/>
            </p:cNvGrpSpPr>
            <p:nvPr>
              <p:custDataLst>
                <p:tags r:id="rId11"/>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2E77522A-1BD0-41CB-95B7-F736BC744F7F}"/>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22" name="Arc 221">
                <a:extLst>
                  <a:ext uri="{FF2B5EF4-FFF2-40B4-BE49-F238E27FC236}">
                    <a16:creationId xmlns:a16="http://schemas.microsoft.com/office/drawing/2014/main" id="{D908B1A1-7B12-4C4C-B556-27639D35055B}"/>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12" name="MoonLegend3">
              <a:extLst>
                <a:ext uri="{FF2B5EF4-FFF2-40B4-BE49-F238E27FC236}">
                  <a16:creationId xmlns:a16="http://schemas.microsoft.com/office/drawing/2014/main" id="{996D51DB-9854-49B7-9AB1-79808D4DE30D}"/>
                </a:ext>
              </a:extLst>
            </p:cNvPr>
            <p:cNvGrpSpPr>
              <a:grpSpLocks noChangeAspect="1"/>
            </p:cNvGrpSpPr>
            <p:nvPr>
              <p:custDataLst>
                <p:tags r:id="rId12"/>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F0AECDB5-FF4A-4C63-9285-C6BE1F5FE589}"/>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20" name="Arc 219">
                <a:extLst>
                  <a:ext uri="{FF2B5EF4-FFF2-40B4-BE49-F238E27FC236}">
                    <a16:creationId xmlns:a16="http://schemas.microsoft.com/office/drawing/2014/main" id="{489A6A98-4DF7-4581-BF38-E1B8F175166A}"/>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13" name="MoonLegend4">
              <a:extLst>
                <a:ext uri="{FF2B5EF4-FFF2-40B4-BE49-F238E27FC236}">
                  <a16:creationId xmlns:a16="http://schemas.microsoft.com/office/drawing/2014/main" id="{1C5D4EB9-A346-4111-BFF7-028B60ADECBF}"/>
                </a:ext>
              </a:extLst>
            </p:cNvPr>
            <p:cNvGrpSpPr>
              <a:grpSpLocks noChangeAspect="1"/>
            </p:cNvGrpSpPr>
            <p:nvPr>
              <p:custDataLst>
                <p:tags r:id="rId13"/>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2DD4642D-E45A-4349-9279-D16A982A5841}"/>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8" name="Arc 217">
                <a:extLst>
                  <a:ext uri="{FF2B5EF4-FFF2-40B4-BE49-F238E27FC236}">
                    <a16:creationId xmlns:a16="http://schemas.microsoft.com/office/drawing/2014/main" id="{A9E88730-93A7-43C6-836B-D461DC1DEAC2}"/>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14" name="MoonLegend5">
              <a:extLst>
                <a:ext uri="{FF2B5EF4-FFF2-40B4-BE49-F238E27FC236}">
                  <a16:creationId xmlns:a16="http://schemas.microsoft.com/office/drawing/2014/main" id="{83ECA2FC-1F06-40CE-B0F0-2F726C232869}"/>
                </a:ext>
              </a:extLst>
            </p:cNvPr>
            <p:cNvGrpSpPr>
              <a:grpSpLocks noChangeAspect="1"/>
            </p:cNvGrpSpPr>
            <p:nvPr>
              <p:custDataLst>
                <p:tags r:id="rId14"/>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89029954-0E89-4549-9BFA-63A426131416}"/>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6" name="Arc 215">
                <a:extLst>
                  <a:ext uri="{FF2B5EF4-FFF2-40B4-BE49-F238E27FC236}">
                    <a16:creationId xmlns:a16="http://schemas.microsoft.com/office/drawing/2014/main" id="{8DBB11BD-5E50-4D8C-B64A-05676A2608DB}"/>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spTree>
    <p:extLst>
      <p:ext uri="{BB962C8B-B14F-4D97-AF65-F5344CB8AC3E}">
        <p14:creationId xmlns:p14="http://schemas.microsoft.com/office/powerpoint/2010/main" val="2969079047"/>
      </p:ext>
    </p:extLst>
  </p:cSld>
  <p:clrMap bg1="lt1" tx1="dk1" bg2="lt2" tx2="dk2" accent1="accent1" accent2="accent2" accent3="accent3" accent4="accent4" accent5="accent5" accent6="accent6" hlink="hlink" folHlink="folHlink"/>
  <p:sldLayoutIdLst>
    <p:sldLayoutId id="2147484765" r:id="rId1"/>
    <p:sldLayoutId id="2147484766" r:id="rId2"/>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2"/>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sz="1600" kern="1200">
          <a:solidFill>
            <a:schemeClr val="tx1"/>
          </a:solidFill>
          <a:latin typeface="+mn-lt"/>
          <a:ea typeface="+mn-ea"/>
          <a:cs typeface="Arial" panose="020B0604020202020204" pitchFamily="34" charset="0"/>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1" imgW="413" imgH="416" progId="TCLayout.ActiveDocument.1">
                  <p:embed/>
                </p:oleObj>
              </mc:Choice>
              <mc:Fallback>
                <p:oleObj name="think-cell Slide" r:id="rId31"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3"/>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4"/>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5"/>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6"/>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3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17"/>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2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18"/>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19"/>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20"/>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spTree>
    <p:extLst>
      <p:ext uri="{BB962C8B-B14F-4D97-AF65-F5344CB8AC3E}">
        <p14:creationId xmlns:p14="http://schemas.microsoft.com/office/powerpoint/2010/main" val="1059655783"/>
      </p:ext>
    </p:extLst>
  </p:cSld>
  <p:clrMap bg1="lt1" tx1="dk1" bg2="lt2" tx2="dk2" accent1="accent1" accent2="accent2" accent3="accent3" accent4="accent4" accent5="accent5" accent6="accent6" hlink="hlink" folHlink="folHlink"/>
  <p:sldLayoutIdLst>
    <p:sldLayoutId id="2147486145" r:id="rId1"/>
    <p:sldLayoutId id="2147486146" r:id="rId2"/>
    <p:sldLayoutId id="2147486147" r:id="rId3"/>
    <p:sldLayoutId id="2147486148" r:id="rId4"/>
    <p:sldLayoutId id="2147486149" r:id="rId5"/>
    <p:sldLayoutId id="2147486150" r:id="rId6"/>
    <p:sldLayoutId id="2147486151" r:id="rId7"/>
    <p:sldLayoutId id="2147486152" r:id="rId8"/>
    <p:sldLayoutId id="2147486370" r:id="rId9"/>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103445" y="1124744"/>
            <a:ext cx="10753195" cy="4992555"/>
          </a:xfrm>
          <a:prstGeom prst="rect">
            <a:avLst/>
          </a:prstGeom>
        </p:spPr>
        <p:txBody>
          <a:bodyPr vert="horz" lIns="0" tIns="0" rIns="0" bIns="0" rtlCol="0">
            <a:normAutofit/>
          </a:bodyPr>
          <a:lstStyle/>
          <a:p>
            <a:pPr lvl="0"/>
            <a:r>
              <a:rPr lang="fr-FR"/>
              <a:t>Modifiez les styles du texte du masque</a:t>
            </a:r>
          </a:p>
          <a:p>
            <a:pPr marL="959976" marR="0" lvl="1"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a:pPr>
            <a:r>
              <a:rPr kumimoji="0" lang="fr-FR" sz="2400" b="1" i="0" u="none" strike="noStrike" kern="1200" cap="none" spc="0" normalizeH="0" baseline="0" noProof="0">
                <a:ln>
                  <a:noFill/>
                </a:ln>
                <a:solidFill>
                  <a:srgbClr val="006AB2"/>
                </a:solidFill>
                <a:effectLst/>
                <a:uLnTx/>
                <a:uFillTx/>
                <a:latin typeface="+mn-lt"/>
                <a:ea typeface="+mn-ea"/>
                <a:cs typeface="+mn-cs"/>
              </a:rPr>
              <a:t>Deuxième niveau</a:t>
            </a:r>
          </a:p>
          <a:p>
            <a:pPr marL="1439964" marR="0" lvl="2"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Troisième niveau</a:t>
            </a:r>
          </a:p>
          <a:p>
            <a:pPr marL="1919952" marR="0" lvl="3"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a:pPr>
            <a:r>
              <a:rPr kumimoji="0" lang="fr-FR" sz="2133" b="0" i="0" u="none" strike="noStrike" kern="1200" cap="none" spc="0" normalizeH="0" baseline="0" noProof="0">
                <a:ln>
                  <a:noFill/>
                </a:ln>
                <a:solidFill>
                  <a:srgbClr val="575757"/>
                </a:solidFill>
                <a:effectLst/>
                <a:uLnTx/>
                <a:uFillTx/>
                <a:latin typeface="+mn-lt"/>
                <a:ea typeface="+mn-ea"/>
                <a:cs typeface="+mn-cs"/>
              </a:rPr>
              <a:t>Quatrième niveau</a:t>
            </a:r>
          </a:p>
          <a:p>
            <a:pPr marL="2399940" marR="0" lvl="4"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a:pPr>
            <a:r>
              <a:rPr kumimoji="0" lang="fr-FR" sz="1867" b="0" i="0" u="none" strike="noStrike" kern="1200" cap="none" spc="0" normalizeH="0" baseline="0" noProof="0">
                <a:ln>
                  <a:noFill/>
                </a:ln>
                <a:solidFill>
                  <a:srgbClr val="575757"/>
                </a:solidFill>
                <a:effectLst/>
                <a:uLnTx/>
                <a:uFillTx/>
                <a:latin typeface="+mn-lt"/>
                <a:ea typeface="+mn-ea"/>
                <a:cs typeface="+mn-cs"/>
              </a:rPr>
              <a:t>Cinquième niveau</a:t>
            </a:r>
          </a:p>
        </p:txBody>
      </p:sp>
      <p:sp>
        <p:nvSpPr>
          <p:cNvPr id="6" name="Espace réservé du numéro de diapositive 5"/>
          <p:cNvSpPr>
            <a:spLocks noGrp="1"/>
          </p:cNvSpPr>
          <p:nvPr>
            <p:ph type="sldNum" sz="quarter" idx="4"/>
          </p:nvPr>
        </p:nvSpPr>
        <p:spPr>
          <a:xfrm>
            <a:off x="143339" y="6333323"/>
            <a:ext cx="383117" cy="365125"/>
          </a:xfrm>
          <a:prstGeom prst="rect">
            <a:avLst/>
          </a:prstGeom>
        </p:spPr>
        <p:txBody>
          <a:bodyPr vert="horz" lIns="0" tIns="0" rIns="0" bIns="0" rtlCol="0" anchor="ctr"/>
          <a:lstStyle>
            <a:lvl1pPr algn="ctr">
              <a:defRPr lang="fr-FR" sz="1067" i="1" kern="1200" smtClean="0">
                <a:solidFill>
                  <a:srgbClr val="575757"/>
                </a:solidFill>
                <a:latin typeface="Arial"/>
                <a:ea typeface="+mn-ea"/>
                <a:cs typeface="+mn-cs"/>
              </a:defRPr>
            </a:lvl1pPr>
          </a:lstStyle>
          <a:p>
            <a:fld id="{646E7B68-C406-4B5C-B79D-A1CDE10CB85D}" type="slidenum">
              <a:rPr lang="fr-FR" smtClean="0"/>
              <a:pPr/>
              <a:t>‹N°›</a:t>
            </a:fld>
            <a:endParaRPr lang="fr-FR"/>
          </a:p>
        </p:txBody>
      </p:sp>
      <p:sp>
        <p:nvSpPr>
          <p:cNvPr id="5" name="Espace réservé du pied de page 4"/>
          <p:cNvSpPr>
            <a:spLocks noGrp="1"/>
          </p:cNvSpPr>
          <p:nvPr>
            <p:ph type="ftr" sz="quarter" idx="3"/>
          </p:nvPr>
        </p:nvSpPr>
        <p:spPr>
          <a:xfrm>
            <a:off x="545004" y="6333323"/>
            <a:ext cx="9235315" cy="365125"/>
          </a:xfrm>
          <a:prstGeom prst="rect">
            <a:avLst/>
          </a:prstGeom>
        </p:spPr>
        <p:txBody>
          <a:bodyPr vert="horz" lIns="0" tIns="0" rIns="0" bIns="0" rtlCol="0" anchor="ctr"/>
          <a:lstStyle>
            <a:lvl1pPr marL="0" marR="0" indent="0" algn="l" defTabSz="1219170" rtl="0" eaLnBrk="1" fontAlgn="auto" latinLnBrk="0" hangingPunct="1">
              <a:lnSpc>
                <a:spcPct val="100000"/>
              </a:lnSpc>
              <a:spcBef>
                <a:spcPts val="0"/>
              </a:spcBef>
              <a:spcAft>
                <a:spcPts val="0"/>
              </a:spcAft>
              <a:buClrTx/>
              <a:buSzTx/>
              <a:buFontTx/>
              <a:buNone/>
              <a:tabLst/>
              <a:defRPr sz="1067" i="1">
                <a:solidFill>
                  <a:srgbClr val="575757"/>
                </a:solidFill>
              </a:defRPr>
            </a:lvl1pPr>
          </a:lstStyle>
          <a:p>
            <a:endParaRPr lang="fr-FR">
              <a:latin typeface="Arial"/>
              <a:ea typeface="+mn-ea"/>
            </a:endParaRPr>
          </a:p>
        </p:txBody>
      </p:sp>
      <p:sp>
        <p:nvSpPr>
          <p:cNvPr id="2" name="Espace réservé du titre 1"/>
          <p:cNvSpPr>
            <a:spLocks noGrp="1"/>
          </p:cNvSpPr>
          <p:nvPr>
            <p:ph type="title"/>
          </p:nvPr>
        </p:nvSpPr>
        <p:spPr>
          <a:xfrm>
            <a:off x="1103445" y="116632"/>
            <a:ext cx="10752123" cy="720008"/>
          </a:xfrm>
          <a:prstGeom prst="rect">
            <a:avLst/>
          </a:prstGeom>
        </p:spPr>
        <p:txBody>
          <a:bodyPr vert="horz" lIns="0" tIns="0" rIns="0" bIns="0" rtlCol="0" anchor="b" anchorCtr="0">
            <a:normAutofit/>
          </a:bodyPr>
          <a:lstStyle/>
          <a:p>
            <a:r>
              <a:rPr lang="fr-FR"/>
              <a:t>Titre de la slide</a:t>
            </a:r>
          </a:p>
        </p:txBody>
      </p:sp>
      <p:cxnSp>
        <p:nvCxnSpPr>
          <p:cNvPr id="7" name="Connecteur droit 6"/>
          <p:cNvCxnSpPr/>
          <p:nvPr/>
        </p:nvCxnSpPr>
        <p:spPr>
          <a:xfrm>
            <a:off x="194853" y="932723"/>
            <a:ext cx="11804403" cy="0"/>
          </a:xfrm>
          <a:prstGeom prst="line">
            <a:avLst/>
          </a:prstGeom>
          <a:ln w="3175">
            <a:solidFill>
              <a:srgbClr val="575757"/>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userDrawn="1"/>
        </p:nvCxnSpPr>
        <p:spPr>
          <a:xfrm>
            <a:off x="194853" y="932723"/>
            <a:ext cx="11804403" cy="0"/>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4854" y="116632"/>
            <a:ext cx="715733" cy="633600"/>
          </a:xfrm>
          <a:prstGeom prst="rect">
            <a:avLst/>
          </a:prstGeom>
        </p:spPr>
      </p:pic>
    </p:spTree>
    <p:extLst>
      <p:ext uri="{BB962C8B-B14F-4D97-AF65-F5344CB8AC3E}">
        <p14:creationId xmlns:p14="http://schemas.microsoft.com/office/powerpoint/2010/main" val="2366031478"/>
      </p:ext>
    </p:extLst>
  </p:cSld>
  <p:clrMap bg1="lt1" tx1="dk1" bg2="lt2" tx2="dk2" accent1="accent1" accent2="accent2" accent3="accent3" accent4="accent4" accent5="accent5" accent6="accent6" hlink="hlink" folHlink="folHlink"/>
  <p:sldLayoutIdLst>
    <p:sldLayoutId id="2147486447" r:id="rId1"/>
    <p:sldLayoutId id="2147486448" r:id="rId2"/>
    <p:sldLayoutId id="2147486449" r:id="rId3"/>
    <p:sldLayoutId id="2147486450" r:id="rId4"/>
    <p:sldLayoutId id="2147486451" r:id="rId5"/>
    <p:sldLayoutId id="2147486452" r:id="rId6"/>
    <p:sldLayoutId id="2147486453" r:id="rId7"/>
    <p:sldLayoutId id="2147486454" r:id="rId8"/>
    <p:sldLayoutId id="2147486455" r:id="rId9"/>
    <p:sldLayoutId id="2147486456" r:id="rId10"/>
  </p:sldLayoutIdLst>
  <p:transition>
    <p:fade/>
  </p:transition>
  <p:hf hdr="0" ftr="0"/>
  <p:txStyles>
    <p:titleStyle>
      <a:lvl1pPr algn="l" defTabSz="1219170" rtl="0" eaLnBrk="1" latinLnBrk="0" hangingPunct="1">
        <a:lnSpc>
          <a:spcPts val="2933"/>
        </a:lnSpc>
        <a:spcBef>
          <a:spcPct val="0"/>
        </a:spcBef>
        <a:buNone/>
        <a:defRPr sz="2667" b="1" kern="1200">
          <a:solidFill>
            <a:srgbClr val="006AB2"/>
          </a:solidFill>
          <a:latin typeface="+mj-lt"/>
          <a:ea typeface="+mj-ea"/>
          <a:cs typeface="+mj-cs"/>
        </a:defRPr>
      </a:lvl1pPr>
    </p:titleStyle>
    <p:bodyStyle>
      <a:lvl1pPr marL="0" marR="0" indent="0" algn="l" defTabSz="1219170" rtl="0" eaLnBrk="1" fontAlgn="auto" latinLnBrk="0" hangingPunct="1">
        <a:lnSpc>
          <a:spcPct val="100000"/>
        </a:lnSpc>
        <a:spcBef>
          <a:spcPts val="2400"/>
        </a:spcBef>
        <a:spcAft>
          <a:spcPts val="0"/>
        </a:spcAft>
        <a:buClrTx/>
        <a:buSzPct val="100000"/>
        <a:buFont typeface="Wingdings" panose="05000000000000000000" pitchFamily="2" charset="2"/>
        <a:buNone/>
        <a:tabLst/>
        <a:defRPr sz="3200" b="1" kern="1200" cap="none" baseline="0">
          <a:solidFill>
            <a:schemeClr val="tx2"/>
          </a:solidFill>
          <a:latin typeface="+mn-lt"/>
          <a:ea typeface="+mn-ea"/>
          <a:cs typeface="+mn-cs"/>
        </a:defRPr>
      </a:lvl1pPr>
      <a:lvl2pPr marL="959976" marR="0" indent="-380990" algn="l" defTabSz="1219170" rtl="0" eaLnBrk="1" fontAlgn="auto" latinLnBrk="0" hangingPunct="1">
        <a:lnSpc>
          <a:spcPct val="100000"/>
        </a:lnSpc>
        <a:spcBef>
          <a:spcPts val="1200"/>
        </a:spcBef>
        <a:spcAft>
          <a:spcPts val="0"/>
        </a:spcAft>
        <a:buClr>
          <a:srgbClr val="006AB2"/>
        </a:buClr>
        <a:buSzPct val="100000"/>
        <a:buFont typeface="Wingdings 3" panose="05040102010807070707" pitchFamily="18" charset="2"/>
        <a:buChar char="u"/>
        <a:tabLst/>
        <a:defRPr sz="2400" b="1" kern="1200" baseline="0">
          <a:solidFill>
            <a:schemeClr val="tx2"/>
          </a:solidFill>
          <a:latin typeface="+mn-lt"/>
          <a:ea typeface="+mn-ea"/>
          <a:cs typeface="+mn-cs"/>
        </a:defRPr>
      </a:lvl2pPr>
      <a:lvl3pPr marL="1439964" marR="0" indent="-335992" algn="l" defTabSz="1219170" rtl="0" eaLnBrk="1" fontAlgn="auto" latinLnBrk="0" hangingPunct="1">
        <a:lnSpc>
          <a:spcPct val="100000"/>
        </a:lnSpc>
        <a:spcBef>
          <a:spcPts val="533"/>
        </a:spcBef>
        <a:spcAft>
          <a:spcPts val="0"/>
        </a:spcAft>
        <a:buClrTx/>
        <a:buSzTx/>
        <a:buFont typeface="Webdings" panose="05030102010509060703" pitchFamily="18" charset="2"/>
        <a:buChar char="&lt;"/>
        <a:tabLst/>
        <a:defRPr lang="fr-FR" sz="2133" kern="1200" baseline="0">
          <a:solidFill>
            <a:srgbClr val="575757"/>
          </a:solidFill>
          <a:latin typeface="+mn-lt"/>
          <a:ea typeface="+mn-ea"/>
          <a:cs typeface="+mn-cs"/>
        </a:defRPr>
      </a:lvl3pPr>
      <a:lvl4pPr marL="1919952" marR="0" indent="-287993" algn="l" defTabSz="1219170" rtl="0" eaLnBrk="1" fontAlgn="auto" latinLnBrk="0" hangingPunct="1">
        <a:lnSpc>
          <a:spcPct val="100000"/>
        </a:lnSpc>
        <a:spcBef>
          <a:spcPts val="533"/>
        </a:spcBef>
        <a:spcAft>
          <a:spcPts val="0"/>
        </a:spcAft>
        <a:buClrTx/>
        <a:buSzPct val="130000"/>
        <a:buFont typeface="Arial" panose="020B0604020202020204" pitchFamily="34" charset="0"/>
        <a:buChar char="•"/>
        <a:tabLst/>
        <a:defRPr lang="fr-FR" sz="2133" kern="1200">
          <a:solidFill>
            <a:srgbClr val="575757"/>
          </a:solidFill>
          <a:latin typeface="+mn-lt"/>
          <a:ea typeface="+mn-ea"/>
          <a:cs typeface="+mn-cs"/>
        </a:defRPr>
      </a:lvl4pPr>
      <a:lvl5pPr marL="2399940" marR="0" indent="-287993" algn="l" defTabSz="1219170" rtl="0" eaLnBrk="1" fontAlgn="auto" latinLnBrk="0" hangingPunct="1">
        <a:lnSpc>
          <a:spcPct val="100000"/>
        </a:lnSpc>
        <a:spcBef>
          <a:spcPts val="267"/>
        </a:spcBef>
        <a:spcAft>
          <a:spcPts val="0"/>
        </a:spcAft>
        <a:buClrTx/>
        <a:buSzPct val="110000"/>
        <a:buFont typeface="Arial" pitchFamily="34" charset="0"/>
        <a:buChar char="•"/>
        <a:tabLst/>
        <a:defRPr lang="fr-FR" sz="1867" kern="1200">
          <a:solidFill>
            <a:srgbClr val="575757"/>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4"/>
            </p:custDataLst>
            <p:extLst>
              <p:ext uri="{D42A27DB-BD31-4B8C-83A1-F6EECF244321}">
                <p14:modId xmlns:p14="http://schemas.microsoft.com/office/powerpoint/2010/main" val="2268488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4" imgW="413" imgH="416" progId="TCLayout.ActiveDocument.1">
                  <p:embed/>
                </p:oleObj>
              </mc:Choice>
              <mc:Fallback>
                <p:oleObj name="think-cell Slide" r:id="rId34"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fr-FR"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6"/>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fr-FR"/>
              <a:t>Note de bas de pages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7"/>
            </p:custDataLst>
          </p:nvPr>
        </p:nvSpPr>
        <p:spPr>
          <a:xfrm>
            <a:off x="554736" y="499961"/>
            <a:ext cx="11082528" cy="384721"/>
          </a:xfrm>
          <a:prstGeom prst="rect">
            <a:avLst/>
          </a:prstGeom>
        </p:spPr>
        <p:txBody>
          <a:bodyPr vert="horz" wrap="square" lIns="0" tIns="0" rIns="0" bIns="0" rtlCol="0" anchor="b" anchorCtr="0">
            <a:noAutofit/>
          </a:bodyPr>
          <a:lstStyle/>
          <a:p>
            <a:pPr lvl="0"/>
            <a:r>
              <a:rPr lang="en-US"/>
              <a:t>Click to edit Master title style</a:t>
            </a:r>
            <a:endParaRPr lang="fr-F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fr-FR"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fr-FR"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375451"/>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fr-F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8"/>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fr-FR"/>
              <a:t>Titre</a:t>
            </a:r>
            <a:br>
              <a:rPr lang="fr-FR" noProof="0"/>
            </a:br>
            <a:r>
              <a:rPr lang="fr-FR" sz="1400" b="0"/>
              <a:t>Unité de mesure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5" y="2170800"/>
            <a:ext cx="2859495"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grpSp>
        <p:nvGrpSpPr>
          <p:cNvPr id="170" name="LegendLines" hidden="1">
            <a:extLst>
              <a:ext uri="{FF2B5EF4-FFF2-40B4-BE49-F238E27FC236}">
                <a16:creationId xmlns:a16="http://schemas.microsoft.com/office/drawing/2014/main" id="{0601D3A5-B35B-495F-8296-6D6119F7096A}"/>
              </a:ext>
            </a:extLst>
          </p:cNvPr>
          <p:cNvGrpSpPr/>
          <p:nvPr userDrawn="1"/>
        </p:nvGrpSpPr>
        <p:grpSpPr>
          <a:xfrm>
            <a:off x="10217918" y="3265262"/>
            <a:ext cx="1419346" cy="958286"/>
            <a:chOff x="10162879" y="3243772"/>
            <a:chExt cx="1419346" cy="958286"/>
          </a:xfrm>
        </p:grpSpPr>
        <p:sp>
          <p:nvSpPr>
            <p:cNvPr id="171" name="Legend1">
              <a:extLst>
                <a:ext uri="{FF2B5EF4-FFF2-40B4-BE49-F238E27FC236}">
                  <a16:creationId xmlns:a16="http://schemas.microsoft.com/office/drawing/2014/main" id="{7442E364-E3E7-47C3-AC0A-D8BE37BCCA41}"/>
                </a:ext>
              </a:extLst>
            </p:cNvPr>
            <p:cNvSpPr txBox="1"/>
            <p:nvPr/>
          </p:nvSpPr>
          <p:spPr>
            <a:xfrm>
              <a:off x="10886522" y="324377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2" name="Legend2">
              <a:extLst>
                <a:ext uri="{FF2B5EF4-FFF2-40B4-BE49-F238E27FC236}">
                  <a16:creationId xmlns:a16="http://schemas.microsoft.com/office/drawing/2014/main" id="{77B4AEF8-74EC-4396-90A0-318154DBC4F2}"/>
                </a:ext>
              </a:extLst>
            </p:cNvPr>
            <p:cNvSpPr txBox="1"/>
            <p:nvPr/>
          </p:nvSpPr>
          <p:spPr>
            <a:xfrm>
              <a:off x="10886522" y="3615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3" name="Legend3">
              <a:extLst>
                <a:ext uri="{FF2B5EF4-FFF2-40B4-BE49-F238E27FC236}">
                  <a16:creationId xmlns:a16="http://schemas.microsoft.com/office/drawing/2014/main" id="{404B620C-FC3F-46D8-B426-9264851B9404}"/>
                </a:ext>
              </a:extLst>
            </p:cNvPr>
            <p:cNvSpPr txBox="1"/>
            <p:nvPr/>
          </p:nvSpPr>
          <p:spPr>
            <a:xfrm>
              <a:off x="10886522" y="398661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74" name="LineLegend3">
              <a:extLst>
                <a:ext uri="{FF2B5EF4-FFF2-40B4-BE49-F238E27FC236}">
                  <a16:creationId xmlns:a16="http://schemas.microsoft.com/office/drawing/2014/main" id="{A1A51577-C3C5-4683-8E1A-9B9635F7235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5" name="LineLegend2">
              <a:extLst>
                <a:ext uri="{FF2B5EF4-FFF2-40B4-BE49-F238E27FC236}">
                  <a16:creationId xmlns:a16="http://schemas.microsoft.com/office/drawing/2014/main" id="{920B4E17-0D15-49FA-A0C2-A3F4BF55353B}"/>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sp>
          <p:nvSpPr>
            <p:cNvPr id="176" name="LineLegend1">
              <a:extLst>
                <a:ext uri="{FF2B5EF4-FFF2-40B4-BE49-F238E27FC236}">
                  <a16:creationId xmlns:a16="http://schemas.microsoft.com/office/drawing/2014/main" id="{FED98188-3EAB-426C-BABF-B68380BB210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fr-FR" sz="1400" baseline="0">
                <a:ea typeface="+mn-ea"/>
              </a:endParaRPr>
            </a:p>
          </p:txBody>
        </p:sp>
      </p:grpSp>
      <p:grpSp>
        <p:nvGrpSpPr>
          <p:cNvPr id="177" name="LegendMoons" hidden="1">
            <a:extLst>
              <a:ext uri="{FF2B5EF4-FFF2-40B4-BE49-F238E27FC236}">
                <a16:creationId xmlns:a16="http://schemas.microsoft.com/office/drawing/2014/main" id="{B51C62E2-DA07-47E8-B442-9539C7686652}"/>
              </a:ext>
            </a:extLst>
          </p:cNvPr>
          <p:cNvGrpSpPr/>
          <p:nvPr userDrawn="1"/>
        </p:nvGrpSpPr>
        <p:grpSpPr>
          <a:xfrm>
            <a:off x="10588929" y="1375451"/>
            <a:ext cx="1048335" cy="1731859"/>
            <a:chOff x="7723680" y="1702457"/>
            <a:chExt cx="1048335" cy="1731859"/>
          </a:xfrm>
        </p:grpSpPr>
        <p:sp>
          <p:nvSpPr>
            <p:cNvPr id="178" name="Legend1">
              <a:extLst>
                <a:ext uri="{FF2B5EF4-FFF2-40B4-BE49-F238E27FC236}">
                  <a16:creationId xmlns:a16="http://schemas.microsoft.com/office/drawing/2014/main" id="{CAFFEF2B-0F44-4456-853B-F147E4202DBE}"/>
                </a:ext>
              </a:extLst>
            </p:cNvPr>
            <p:cNvSpPr txBox="1"/>
            <p:nvPr/>
          </p:nvSpPr>
          <p:spPr>
            <a:xfrm>
              <a:off x="8076312" y="1709816"/>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86" name="Legend2">
              <a:extLst>
                <a:ext uri="{FF2B5EF4-FFF2-40B4-BE49-F238E27FC236}">
                  <a16:creationId xmlns:a16="http://schemas.microsoft.com/office/drawing/2014/main" id="{058B22D6-7DA8-4C3F-B314-0304A2188E68}"/>
                </a:ext>
              </a:extLst>
            </p:cNvPr>
            <p:cNvSpPr txBox="1"/>
            <p:nvPr/>
          </p:nvSpPr>
          <p:spPr>
            <a:xfrm>
              <a:off x="8076312" y="2085275"/>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8" name="Legend3">
              <a:extLst>
                <a:ext uri="{FF2B5EF4-FFF2-40B4-BE49-F238E27FC236}">
                  <a16:creationId xmlns:a16="http://schemas.microsoft.com/office/drawing/2014/main" id="{A6FFC640-14FA-4A3B-8194-0C33709C90C8}"/>
                </a:ext>
              </a:extLst>
            </p:cNvPr>
            <p:cNvSpPr txBox="1"/>
            <p:nvPr/>
          </p:nvSpPr>
          <p:spPr>
            <a:xfrm>
              <a:off x="8076312" y="246073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199" name="Legend4">
              <a:extLst>
                <a:ext uri="{FF2B5EF4-FFF2-40B4-BE49-F238E27FC236}">
                  <a16:creationId xmlns:a16="http://schemas.microsoft.com/office/drawing/2014/main" id="{69CE0E2E-5B30-4788-900E-0E25D6571461}"/>
                </a:ext>
              </a:extLst>
            </p:cNvPr>
            <p:cNvSpPr txBox="1"/>
            <p:nvPr/>
          </p:nvSpPr>
          <p:spPr>
            <a:xfrm>
              <a:off x="8076312" y="2836193"/>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00" name="Legend5">
              <a:extLst>
                <a:ext uri="{FF2B5EF4-FFF2-40B4-BE49-F238E27FC236}">
                  <a16:creationId xmlns:a16="http://schemas.microsoft.com/office/drawing/2014/main" id="{F9B25F0A-27C1-4B3A-A89C-E8E8F56218BB}"/>
                </a:ext>
              </a:extLst>
            </p:cNvPr>
            <p:cNvSpPr txBox="1"/>
            <p:nvPr/>
          </p:nvSpPr>
          <p:spPr>
            <a:xfrm>
              <a:off x="8076312" y="321165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nvGrpSpPr>
            <p:cNvPr id="201" name="MoonLegend1">
              <a:extLst>
                <a:ext uri="{FF2B5EF4-FFF2-40B4-BE49-F238E27FC236}">
                  <a16:creationId xmlns:a16="http://schemas.microsoft.com/office/drawing/2014/main" id="{1961964E-1FB4-485D-9542-BEB147827174}"/>
                </a:ext>
              </a:extLst>
            </p:cNvPr>
            <p:cNvGrpSpPr>
              <a:grpSpLocks noChangeAspect="1"/>
            </p:cNvGrpSpPr>
            <p:nvPr>
              <p:custDataLst>
                <p:tags r:id="rId19"/>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70178260-240B-462D-A298-EA7B1340337A}"/>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5" name="Arc 214">
                <a:extLst>
                  <a:ext uri="{FF2B5EF4-FFF2-40B4-BE49-F238E27FC236}">
                    <a16:creationId xmlns:a16="http://schemas.microsoft.com/office/drawing/2014/main" id="{8D01E0EB-A073-4F11-8F69-7F1A1C9287E8}"/>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2" name="MoonLegend2">
              <a:extLst>
                <a:ext uri="{FF2B5EF4-FFF2-40B4-BE49-F238E27FC236}">
                  <a16:creationId xmlns:a16="http://schemas.microsoft.com/office/drawing/2014/main" id="{F50EC4A0-33AA-4257-86B9-81C2A7FAEE6F}"/>
                </a:ext>
              </a:extLst>
            </p:cNvPr>
            <p:cNvGrpSpPr>
              <a:grpSpLocks noChangeAspect="1"/>
            </p:cNvGrpSpPr>
            <p:nvPr>
              <p:custDataLst>
                <p:tags r:id="rId20"/>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DA96E169-ECA2-43D1-A782-3877B279039F}"/>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3" name="Arc 212">
                <a:extLst>
                  <a:ext uri="{FF2B5EF4-FFF2-40B4-BE49-F238E27FC236}">
                    <a16:creationId xmlns:a16="http://schemas.microsoft.com/office/drawing/2014/main" id="{2C656FA0-2825-490E-A82A-326B0FB4C4FF}"/>
                  </a:ext>
                </a:extLst>
              </p:cNvPr>
              <p:cNvSpPr/>
              <p:nvPr>
                <p:custDataLst>
                  <p:tags r:id="rId3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3" name="MoonLegend3">
              <a:extLst>
                <a:ext uri="{FF2B5EF4-FFF2-40B4-BE49-F238E27FC236}">
                  <a16:creationId xmlns:a16="http://schemas.microsoft.com/office/drawing/2014/main" id="{7E285670-1BC0-4642-B57E-EB0CB17C486C}"/>
                </a:ext>
              </a:extLst>
            </p:cNvPr>
            <p:cNvGrpSpPr>
              <a:grpSpLocks noChangeAspect="1"/>
            </p:cNvGrpSpPr>
            <p:nvPr>
              <p:custDataLst>
                <p:tags r:id="rId21"/>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369B09DB-DD0A-4D94-9536-92EE8E41A3DF}"/>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11" name="Arc 210">
                <a:extLst>
                  <a:ext uri="{FF2B5EF4-FFF2-40B4-BE49-F238E27FC236}">
                    <a16:creationId xmlns:a16="http://schemas.microsoft.com/office/drawing/2014/main" id="{F4E98305-9A96-41A3-B5E7-4B1F2264A347}"/>
                  </a:ext>
                </a:extLst>
              </p:cNvPr>
              <p:cNvSpPr/>
              <p:nvPr>
                <p:custDataLst>
                  <p:tags r:id="rId2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4" name="MoonLegend4">
              <a:extLst>
                <a:ext uri="{FF2B5EF4-FFF2-40B4-BE49-F238E27FC236}">
                  <a16:creationId xmlns:a16="http://schemas.microsoft.com/office/drawing/2014/main" id="{81EAAEE7-495E-42A8-8E78-7A6934FF1240}"/>
                </a:ext>
              </a:extLst>
            </p:cNvPr>
            <p:cNvGrpSpPr>
              <a:grpSpLocks noChangeAspect="1"/>
            </p:cNvGrpSpPr>
            <p:nvPr>
              <p:custDataLst>
                <p:tags r:id="rId22"/>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6CED419-F759-4D06-99F1-D889656E39D4}"/>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9" name="Arc 208">
                <a:extLst>
                  <a:ext uri="{FF2B5EF4-FFF2-40B4-BE49-F238E27FC236}">
                    <a16:creationId xmlns:a16="http://schemas.microsoft.com/office/drawing/2014/main" id="{070096CE-4B00-4906-B04B-4AE4F9D04227}"/>
                  </a:ext>
                </a:extLst>
              </p:cNvPr>
              <p:cNvSpPr/>
              <p:nvPr>
                <p:custDataLst>
                  <p:tags r:id="rId2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nvGrpSpPr>
            <p:cNvPr id="205" name="MoonLegend5">
              <a:extLst>
                <a:ext uri="{FF2B5EF4-FFF2-40B4-BE49-F238E27FC236}">
                  <a16:creationId xmlns:a16="http://schemas.microsoft.com/office/drawing/2014/main" id="{8EF0879F-088E-4B5D-985B-D389177DBCA9}"/>
                </a:ext>
              </a:extLst>
            </p:cNvPr>
            <p:cNvGrpSpPr>
              <a:grpSpLocks noChangeAspect="1"/>
            </p:cNvGrpSpPr>
            <p:nvPr>
              <p:custDataLst>
                <p:tags r:id="rId23"/>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CA7A0C3-D54B-4D3E-BBD3-746F34027494}"/>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chemeClr val="tx1"/>
                  </a:solidFill>
                </a:endParaRPr>
              </a:p>
            </p:txBody>
          </p:sp>
          <p:sp>
            <p:nvSpPr>
              <p:cNvPr id="207" name="Arc 206">
                <a:extLst>
                  <a:ext uri="{FF2B5EF4-FFF2-40B4-BE49-F238E27FC236}">
                    <a16:creationId xmlns:a16="http://schemas.microsoft.com/office/drawing/2014/main" id="{5F31A8BE-050B-4590-8632-5DB8CCC19AD6}"/>
                  </a:ext>
                </a:extLst>
              </p:cNvPr>
              <p:cNvSpPr/>
              <p:nvPr>
                <p:custDataLst>
                  <p:tags r:id="rId2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grpSp>
      </p:grpSp>
      <p:grpSp>
        <p:nvGrpSpPr>
          <p:cNvPr id="216" name="LegendBoxes" hidden="1">
            <a:extLst>
              <a:ext uri="{FF2B5EF4-FFF2-40B4-BE49-F238E27FC236}">
                <a16:creationId xmlns:a16="http://schemas.microsoft.com/office/drawing/2014/main" id="{0ACDF7ED-1E60-4851-B55D-8DE74293D81B}"/>
              </a:ext>
            </a:extLst>
          </p:cNvPr>
          <p:cNvGrpSpPr/>
          <p:nvPr userDrawn="1"/>
        </p:nvGrpSpPr>
        <p:grpSpPr>
          <a:xfrm>
            <a:off x="10615415" y="4381500"/>
            <a:ext cx="1021849" cy="1717282"/>
            <a:chOff x="10652400" y="4322824"/>
            <a:chExt cx="1021849" cy="1717282"/>
          </a:xfrm>
        </p:grpSpPr>
        <p:sp>
          <p:nvSpPr>
            <p:cNvPr id="217" name="RectangleLegend1">
              <a:extLst>
                <a:ext uri="{FF2B5EF4-FFF2-40B4-BE49-F238E27FC236}">
                  <a16:creationId xmlns:a16="http://schemas.microsoft.com/office/drawing/2014/main" id="{49F1FFB3-E280-4DFD-9AFA-077CE7660B8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8" name="RectangleLegend2">
              <a:extLst>
                <a:ext uri="{FF2B5EF4-FFF2-40B4-BE49-F238E27FC236}">
                  <a16:creationId xmlns:a16="http://schemas.microsoft.com/office/drawing/2014/main" id="{F20F4695-17CB-4F18-B557-632ADA2364E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19" name="RectangleLegend3">
              <a:extLst>
                <a:ext uri="{FF2B5EF4-FFF2-40B4-BE49-F238E27FC236}">
                  <a16:creationId xmlns:a16="http://schemas.microsoft.com/office/drawing/2014/main" id="{DD897157-A874-40A4-AA19-3690BDEDCEC2}"/>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0" name="RectangleLegend4">
              <a:extLst>
                <a:ext uri="{FF2B5EF4-FFF2-40B4-BE49-F238E27FC236}">
                  <a16:creationId xmlns:a16="http://schemas.microsoft.com/office/drawing/2014/main" id="{165D565C-C847-48D7-A584-AF9494E5BA2F}"/>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1" name="RectangleLegend5">
              <a:extLst>
                <a:ext uri="{FF2B5EF4-FFF2-40B4-BE49-F238E27FC236}">
                  <a16:creationId xmlns:a16="http://schemas.microsoft.com/office/drawing/2014/main" id="{831F0906-9BF9-4C63-85A2-B50C1D6660F9}"/>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400">
                <a:solidFill>
                  <a:schemeClr val="tx1"/>
                </a:solidFill>
              </a:endParaRPr>
            </a:p>
          </p:txBody>
        </p:sp>
        <p:sp>
          <p:nvSpPr>
            <p:cNvPr id="222" name="Legend1">
              <a:extLst>
                <a:ext uri="{FF2B5EF4-FFF2-40B4-BE49-F238E27FC236}">
                  <a16:creationId xmlns:a16="http://schemas.microsoft.com/office/drawing/2014/main" id="{505C9F77-CFB1-4400-8122-207519A81A52}"/>
                </a:ext>
              </a:extLst>
            </p:cNvPr>
            <p:cNvSpPr txBox="1"/>
            <p:nvPr/>
          </p:nvSpPr>
          <p:spPr>
            <a:xfrm>
              <a:off x="10978546" y="4322824"/>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3" name="Legend2">
              <a:extLst>
                <a:ext uri="{FF2B5EF4-FFF2-40B4-BE49-F238E27FC236}">
                  <a16:creationId xmlns:a16="http://schemas.microsoft.com/office/drawing/2014/main" id="{0F0B71DE-B29A-491C-8408-F6B17F1354E9}"/>
                </a:ext>
              </a:extLst>
            </p:cNvPr>
            <p:cNvSpPr txBox="1"/>
            <p:nvPr/>
          </p:nvSpPr>
          <p:spPr>
            <a:xfrm>
              <a:off x="10978546" y="470232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4" name="Legend3">
              <a:extLst>
                <a:ext uri="{FF2B5EF4-FFF2-40B4-BE49-F238E27FC236}">
                  <a16:creationId xmlns:a16="http://schemas.microsoft.com/office/drawing/2014/main" id="{FA84222F-6997-4DC5-B578-DD7676BF7EB2}"/>
                </a:ext>
              </a:extLst>
            </p:cNvPr>
            <p:cNvSpPr txBox="1"/>
            <p:nvPr/>
          </p:nvSpPr>
          <p:spPr>
            <a:xfrm>
              <a:off x="10978546" y="5081820"/>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5" name="Legend4">
              <a:extLst>
                <a:ext uri="{FF2B5EF4-FFF2-40B4-BE49-F238E27FC236}">
                  <a16:creationId xmlns:a16="http://schemas.microsoft.com/office/drawing/2014/main" id="{E61CFFF4-3D2B-4C5F-81A3-59CAF30D5DFB}"/>
                </a:ext>
              </a:extLst>
            </p:cNvPr>
            <p:cNvSpPr txBox="1"/>
            <p:nvPr/>
          </p:nvSpPr>
          <p:spPr>
            <a:xfrm>
              <a:off x="10978546" y="5453241"/>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sp>
          <p:nvSpPr>
            <p:cNvPr id="226" name="Legend5">
              <a:extLst>
                <a:ext uri="{FF2B5EF4-FFF2-40B4-BE49-F238E27FC236}">
                  <a16:creationId xmlns:a16="http://schemas.microsoft.com/office/drawing/2014/main" id="{97154A9B-9A9D-4AFB-85EB-12DC81C30D33}"/>
                </a:ext>
              </a:extLst>
            </p:cNvPr>
            <p:cNvSpPr txBox="1"/>
            <p:nvPr/>
          </p:nvSpPr>
          <p:spPr>
            <a:xfrm>
              <a:off x="10978545" y="5824662"/>
              <a:ext cx="695703" cy="215444"/>
            </a:xfrm>
            <a:prstGeom prst="rect">
              <a:avLst/>
            </a:prstGeom>
            <a:noFill/>
            <a:ln>
              <a:noFill/>
              <a:miter lim="800000"/>
            </a:ln>
          </p:spPr>
          <p:txBody>
            <a:bodyPr wrap="none" lIns="0" tIns="0" rIns="0" bIns="0" rtlCol="0" anchor="ctr" anchorCtr="0">
              <a:spAutoFit/>
            </a:bodyPr>
            <a:lstStyle/>
            <a:p>
              <a:pPr>
                <a:spcAft>
                  <a:spcPts val="600"/>
                </a:spcAft>
              </a:pPr>
              <a:r>
                <a:rPr lang="fr-FR" sz="1400"/>
                <a:t>Légende</a:t>
              </a:r>
            </a:p>
          </p:txBody>
        </p:sp>
      </p:grpSp>
      <p:pic>
        <p:nvPicPr>
          <p:cNvPr id="8" name="Picture 5">
            <a:extLst>
              <a:ext uri="{FF2B5EF4-FFF2-40B4-BE49-F238E27FC236}">
                <a16:creationId xmlns:a16="http://schemas.microsoft.com/office/drawing/2014/main" id="{A0DDAF43-4392-E3B5-0027-DC8472CC3634}"/>
              </a:ext>
            </a:extLst>
          </p:cNvPr>
          <p:cNvPicPr>
            <a:picLocks noChangeAspect="1"/>
          </p:cNvPicPr>
          <p:nvPr userDrawn="1"/>
        </p:nvPicPr>
        <p:blipFill>
          <a:blip r:embed="rId36"/>
          <a:stretch>
            <a:fillRect/>
          </a:stretch>
        </p:blipFill>
        <p:spPr>
          <a:xfrm>
            <a:off x="9970790" y="180428"/>
            <a:ext cx="1993568" cy="964560"/>
          </a:xfrm>
          <a:prstGeom prst="rect">
            <a:avLst/>
          </a:prstGeom>
        </p:spPr>
      </p:pic>
    </p:spTree>
    <p:extLst>
      <p:ext uri="{BB962C8B-B14F-4D97-AF65-F5344CB8AC3E}">
        <p14:creationId xmlns:p14="http://schemas.microsoft.com/office/powerpoint/2010/main" val="3478698985"/>
      </p:ext>
    </p:extLst>
  </p:cSld>
  <p:clrMap bg1="lt1" tx1="dk1" bg2="lt2" tx2="dk2" accent1="accent1" accent2="accent2" accent3="accent3" accent4="accent4" accent5="accent5" accent6="accent6" hlink="hlink" folHlink="folHlink"/>
  <p:sldLayoutIdLst>
    <p:sldLayoutId id="2147486701" r:id="rId1"/>
    <p:sldLayoutId id="2147486702" r:id="rId2"/>
    <p:sldLayoutId id="2147486703" r:id="rId3"/>
    <p:sldLayoutId id="2147486704" r:id="rId4"/>
    <p:sldLayoutId id="2147486705" r:id="rId5"/>
    <p:sldLayoutId id="2147486706" r:id="rId6"/>
    <p:sldLayoutId id="2147486707" r:id="rId7"/>
    <p:sldLayoutId id="2147486708" r:id="rId8"/>
    <p:sldLayoutId id="2147486709" r:id="rId9"/>
    <p:sldLayoutId id="2147486710" r:id="rId10"/>
    <p:sldLayoutId id="2147486711" r:id="rId11"/>
    <p:sldLayoutId id="2147486712" r:id="rId12"/>
  </p:sldLayoutIdLst>
  <p:hf sldNum="0" hdr="0" ftr="0" dt="0"/>
  <p:txStyles>
    <p:title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82880" indent="-182880" algn="l" defTabSz="914400" rtl="0" eaLnBrk="1" latinLnBrk="0" hangingPunct="1">
        <a:lnSpc>
          <a:spcPct val="100000"/>
        </a:lnSpc>
        <a:spcBef>
          <a:spcPts val="0"/>
        </a:spcBef>
        <a:spcAft>
          <a:spcPts val="300"/>
        </a:spcAft>
        <a:buClrTx/>
        <a:buSzPct val="95000"/>
        <a:buFont typeface="Arial" panose="020B0604020202020204" pitchFamily="34" charset="0"/>
        <a:buChar char="►"/>
        <a:defRPr lang="en-US" sz="1600" kern="1200" dirty="0">
          <a:solidFill>
            <a:schemeClr val="tx1"/>
          </a:solidFill>
          <a:latin typeface="+mn-lt"/>
          <a:ea typeface="+mn-ea"/>
          <a:cs typeface="+mn-cs"/>
        </a:defRPr>
      </a:lvl2pPr>
      <a:lvl3pPr marL="36576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3pPr>
      <a:lvl4pPr marL="54864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4pPr>
      <a:lvl5pPr marL="731520" indent="-182880" algn="l" defTabSz="914400" rtl="0" eaLnBrk="1" latinLnBrk="0" hangingPunct="1">
        <a:lnSpc>
          <a:spcPct val="100000"/>
        </a:lnSpc>
        <a:spcBef>
          <a:spcPts val="0"/>
        </a:spcBef>
        <a:spcAft>
          <a:spcPts val="300"/>
        </a:spcAft>
        <a:buClrTx/>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1.xml"/><Relationship Id="rId1" Type="http://schemas.openxmlformats.org/officeDocument/2006/relationships/tags" Target="../tags/tag230.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1.xml"/><Relationship Id="rId1" Type="http://schemas.openxmlformats.org/officeDocument/2006/relationships/tags" Target="../tags/tag23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41.xml"/><Relationship Id="rId5" Type="http://schemas.openxmlformats.org/officeDocument/2006/relationships/image" Target="../media/image40.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hyperlink" Target="https://esante.gouv.fr/faq/resultats?f%5B0%5D=couloir_dispositifs%3A379&amp;f%5B1%5D=filtrez_par_offre%3A2626" TargetMode="External"/><Relationship Id="rId5" Type="http://schemas.openxmlformats.org/officeDocument/2006/relationships/image" Target="../media/image44.png"/><Relationship Id="rId4" Type="http://schemas.openxmlformats.org/officeDocument/2006/relationships/hyperlink" Target="https://esante.gouv.fr/sites/default/files/media/document/VTPH_Guide-implementation.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8" Type="http://schemas.openxmlformats.org/officeDocument/2006/relationships/hyperlink" Target="https://esante.gouv.fr/sites/default/files/media/document/JeuxDeDonnees-Referencement-DUI.csv" TargetMode="External"/><Relationship Id="rId13" Type="http://schemas.openxmlformats.org/officeDocument/2006/relationships/image" Target="../media/image47.png"/><Relationship Id="rId3" Type="http://schemas.openxmlformats.org/officeDocument/2006/relationships/hyperlink" Target="https://esante.gouv.fr/sites/default/files/media/document/VTPH_Segur_Devenir-Partenaire-ViaTrajectoire.pdf" TargetMode="External"/><Relationship Id="rId7" Type="http://schemas.openxmlformats.org/officeDocument/2006/relationships/hyperlink" Target="https://esante.gouv.fr/sites/default/files/media/document/VTPH_Segur_Utiliser-BAS.pdf" TargetMode="External"/><Relationship Id="rId12" Type="http://schemas.openxmlformats.org/officeDocument/2006/relationships/hyperlink" Target="https://esante.gouv.fr/sites/default/files/media/document/AF-MS-DUI-Va2.pdf" TargetMode="External"/><Relationship Id="rId2" Type="http://schemas.openxmlformats.org/officeDocument/2006/relationships/notesSlide" Target="../notesSlides/notesSlide18.xml"/><Relationship Id="rId1" Type="http://schemas.openxmlformats.org/officeDocument/2006/relationships/slideLayout" Target="../slideLayouts/slideLayout41.xml"/><Relationship Id="rId6" Type="http://schemas.openxmlformats.org/officeDocument/2006/relationships/hyperlink" Target="https://esante.gouv.fr/sites/default/files/media/document/VTPH_Segur_Demander-Acces-aux-Environnements-VT.docx" TargetMode="External"/><Relationship Id="rId11" Type="http://schemas.openxmlformats.org/officeDocument/2006/relationships/hyperlink" Target="https://esante.gouv.fr/sites/default/files/media/document/VTPH_Segur_Demander-Acces-Production-VT.docx" TargetMode="External"/><Relationship Id="rId5" Type="http://schemas.openxmlformats.org/officeDocument/2006/relationships/hyperlink" Target="https://interop.esante.gouv.fr/ig/fhir/sdo/" TargetMode="External"/><Relationship Id="rId10" Type="http://schemas.openxmlformats.org/officeDocument/2006/relationships/hyperlink" Target="https://esante.gouv.fr/segur-numerique-sante/vague-2/dispositif-dui-couloir-social-medico-social" TargetMode="External"/><Relationship Id="rId4" Type="http://schemas.openxmlformats.org/officeDocument/2006/relationships/hyperlink" Target="https://esante.gouv.fr/sites/default/files/media/document/VTPH_Segur_Valider-ses-ressources.pdf" TargetMode="External"/><Relationship Id="rId9" Type="http://schemas.openxmlformats.org/officeDocument/2006/relationships/hyperlink" Target="https://esante.gouv.fr/sites/default/files/media/document/SPF_SI-SDO_ViaTrajectoire_Authentification_v1.2.pdf" TargetMode="External"/><Relationship Id="rId14" Type="http://schemas.openxmlformats.org/officeDocument/2006/relationships/hyperlink" Target="https://esante.gouv.fr/ens/offre/interoperabilite-viatrajectoire-module-handica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1.xml"/><Relationship Id="rId5" Type="http://schemas.openxmlformats.org/officeDocument/2006/relationships/image" Target="../media/image27.jpe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1.xml"/><Relationship Id="rId6" Type="http://schemas.openxmlformats.org/officeDocument/2006/relationships/image" Target="../media/image42.png"/><Relationship Id="rId5" Type="http://schemas.openxmlformats.org/officeDocument/2006/relationships/image" Target="../media/image27.jpe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hyperlink" Target="https://esante.gouv.fr/decouvrez-votre-parcours-guide-esms" TargetMode="External"/><Relationship Id="rId2" Type="http://schemas.openxmlformats.org/officeDocument/2006/relationships/notesSlide" Target="../notesSlides/notesSlide26.xml"/><Relationship Id="rId1" Type="http://schemas.openxmlformats.org/officeDocument/2006/relationships/slideLayout" Target="../slideLayouts/slideLayout41.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esante.gouv.fr/user/suivi-demandes-segur" TargetMode="External"/><Relationship Id="rId2" Type="http://schemas.openxmlformats.org/officeDocument/2006/relationships/notesSlide" Target="../notesSlides/notesSlide28.xml"/><Relationship Id="rId1" Type="http://schemas.openxmlformats.org/officeDocument/2006/relationships/slideLayout" Target="../slideLayouts/slideLayout4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232.xml"/><Relationship Id="rId4" Type="http://schemas.openxmlformats.org/officeDocument/2006/relationships/hyperlink" Target="https://esante.gouv.fr/ens/offre/interoperabilite-viatrajectoire-module-handica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4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hyperlink" Target="https://trajectest.sante-ra.fr/trajectoir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trajectest.sante-ra.fr/trajectoire/" TargetMode="External"/><Relationship Id="rId2" Type="http://schemas.openxmlformats.org/officeDocument/2006/relationships/notesSlide" Target="../notesSlides/notesSlide32.xml"/><Relationship Id="rId1" Type="http://schemas.openxmlformats.org/officeDocument/2006/relationships/slideLayout" Target="../slideLayouts/slideLayout41.xml"/><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8" Type="http://schemas.openxmlformats.org/officeDocument/2006/relationships/hyperlink" Target="https://esante.gouv.fr/sites/default/files/media/document/VTPH_Guide-implementation.pdf" TargetMode="External"/><Relationship Id="rId13" Type="http://schemas.openxmlformats.org/officeDocument/2006/relationships/image" Target="../media/image33.png"/><Relationship Id="rId3" Type="http://schemas.openxmlformats.org/officeDocument/2006/relationships/hyperlink" Target="https://esante.gouv.fr/sites/default/files/media/document/VTPH_Segur_Devenir-Partenaire-ViaTrajectoire.pdf" TargetMode="External"/><Relationship Id="rId7" Type="http://schemas.openxmlformats.org/officeDocument/2006/relationships/hyperlink" Target="https://esante.gouv.fr/sites/default/files/media/document/REM-MS-DUI-Va2.xlsx" TargetMode="External"/><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hyperlink" Target="https://esante.gouv.fr/sites/default/files/media/document/VTPH_Segur_Utiliser-BAS.pdf" TargetMode="External"/><Relationship Id="rId11" Type="http://schemas.openxmlformats.org/officeDocument/2006/relationships/image" Target="../media/image31.png"/><Relationship Id="rId5" Type="http://schemas.openxmlformats.org/officeDocument/2006/relationships/hyperlink" Target="https://esante.gouv.fr/sites/default/files/media/document/VTPH_Segur_Demander-Acces-aux-Environnements-VT.docx" TargetMode="External"/><Relationship Id="rId10" Type="http://schemas.openxmlformats.org/officeDocument/2006/relationships/image" Target="../media/image30.png"/><Relationship Id="rId4" Type="http://schemas.openxmlformats.org/officeDocument/2006/relationships/hyperlink" Target="https://esante.gouv.fr/sites/default/files/media/document/VTPH_Segur_Valider-ses-ressources.pdf" TargetMode="External"/><Relationship Id="rId9" Type="http://schemas.openxmlformats.org/officeDocument/2006/relationships/hyperlink" Target="https://esante.gouv.fr/sites/default/files/media/document/AF-MS-DUI-Va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hyperlink" Target="https://esante.gouv.fr/sites/default/files/media_entity/documents/cisis-specifications_fonctionnelles_si-esms_v2.9_0.pdf" TargetMode="External"/><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hyperlink" Target="https://esante.gouv.fr/sites/default/files/media/document/VTPH_Guide-implementation.pdf" TargetMode="External"/><Relationship Id="rId4" Type="http://schemas.openxmlformats.org/officeDocument/2006/relationships/hyperlink" Target="https://interop.esante.gouv.fr/ig/fhir/sdo/index.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024EA-5496-8659-220C-4B27F6C0BEA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BB6415-1DF0-0805-784D-03DD0B69A457}"/>
              </a:ext>
            </a:extLst>
          </p:cNvPr>
          <p:cNvSpPr/>
          <p:nvPr/>
        </p:nvSpPr>
        <p:spPr>
          <a:xfrm>
            <a:off x="6791325" y="190501"/>
            <a:ext cx="5400675" cy="12763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23277E"/>
              </a:solidFill>
              <a:effectLst/>
              <a:uLnTx/>
              <a:uFillTx/>
              <a:latin typeface="Arial"/>
              <a:ea typeface="+mn-ea"/>
              <a:cs typeface="+mn-cs"/>
            </a:endParaRPr>
          </a:p>
        </p:txBody>
      </p:sp>
      <p:pic>
        <p:nvPicPr>
          <p:cNvPr id="4" name="Picture 5">
            <a:extLst>
              <a:ext uri="{FF2B5EF4-FFF2-40B4-BE49-F238E27FC236}">
                <a16:creationId xmlns:a16="http://schemas.microsoft.com/office/drawing/2014/main" id="{EFD3279F-B4DA-D54C-7888-D365F1AD7100}"/>
              </a:ext>
            </a:extLst>
          </p:cNvPr>
          <p:cNvPicPr>
            <a:picLocks noChangeAspect="1"/>
          </p:cNvPicPr>
          <p:nvPr/>
        </p:nvPicPr>
        <p:blipFill>
          <a:blip r:embed="rId3"/>
          <a:stretch>
            <a:fillRect/>
          </a:stretch>
        </p:blipFill>
        <p:spPr>
          <a:xfrm>
            <a:off x="163285" y="79491"/>
            <a:ext cx="2540001" cy="1228944"/>
          </a:xfrm>
          <a:prstGeom prst="rect">
            <a:avLst/>
          </a:prstGeom>
        </p:spPr>
      </p:pic>
      <p:sp>
        <p:nvSpPr>
          <p:cNvPr id="7" name="ZoneTexte 6">
            <a:extLst>
              <a:ext uri="{FF2B5EF4-FFF2-40B4-BE49-F238E27FC236}">
                <a16:creationId xmlns:a16="http://schemas.microsoft.com/office/drawing/2014/main" id="{75EE6E84-5585-179E-3313-9095833A12EF}"/>
              </a:ext>
            </a:extLst>
          </p:cNvPr>
          <p:cNvSpPr txBox="1"/>
          <p:nvPr/>
        </p:nvSpPr>
        <p:spPr>
          <a:xfrm>
            <a:off x="3807539" y="3096127"/>
            <a:ext cx="8161025" cy="665745"/>
          </a:xfrm>
          <a:prstGeom prst="rect">
            <a:avLst/>
          </a:prstGeom>
          <a:ln w="6350">
            <a:noFill/>
            <a:miter lim="800000"/>
          </a:ln>
        </p:spPr>
        <p:txBody>
          <a:bodyPr vert="horz" wrap="square" lIns="0" tIns="0" rIns="0" bIns="0" rtlCol="0" anchor="t">
            <a:noAutofit/>
          </a:bodyPr>
          <a:lstStyle/>
          <a:p>
            <a:pPr>
              <a:spcBef>
                <a:spcPts val="300"/>
              </a:spcBef>
              <a:spcAft>
                <a:spcPts val="300"/>
              </a:spcAft>
              <a:defRPr/>
            </a:pPr>
            <a:r>
              <a:rPr lang="fr-FR" sz="4000" b="1" noProof="0">
                <a:solidFill>
                  <a:srgbClr val="FFFFFF"/>
                </a:solidFill>
                <a:latin typeface="Arial"/>
              </a:rPr>
              <a:t>[PH avec DO] Interopérabilité DUI – Via Trajectoire PH </a:t>
            </a:r>
          </a:p>
          <a:p>
            <a:pPr>
              <a:spcBef>
                <a:spcPts val="300"/>
              </a:spcBef>
              <a:spcAft>
                <a:spcPts val="300"/>
              </a:spcAft>
              <a:defRPr/>
            </a:pPr>
            <a:endParaRPr lang="fr-FR" sz="4000" b="1" noProof="0">
              <a:solidFill>
                <a:srgbClr val="FFFFFF"/>
              </a:solidFill>
              <a:latin typeface="Arial"/>
            </a:endParaRPr>
          </a:p>
        </p:txBody>
      </p:sp>
    </p:spTree>
    <p:extLst>
      <p:ext uri="{BB962C8B-B14F-4D97-AF65-F5344CB8AC3E}">
        <p14:creationId xmlns:p14="http://schemas.microsoft.com/office/powerpoint/2010/main" val="117040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A8849-6454-C56C-E09B-5425CBC8AC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287BF9F-6CD2-B7B8-D2D4-730A2C30AAAD}"/>
              </a:ext>
            </a:extLst>
          </p:cNvPr>
          <p:cNvSpPr txBox="1"/>
          <p:nvPr/>
        </p:nvSpPr>
        <p:spPr>
          <a:xfrm>
            <a:off x="419667" y="1634833"/>
            <a:ext cx="11207638" cy="892552"/>
          </a:xfrm>
          <a:prstGeom prst="rect">
            <a:avLst/>
          </a:prstGeom>
          <a:noFill/>
          <a:ln w="6350">
            <a:noFill/>
            <a:miter lim="800000"/>
          </a:ln>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La description de l’exigence MS.CDM/VT.46 est incomplète dans le REM initialement publié. </a:t>
            </a:r>
            <a:r>
              <a:rPr kumimoji="0" lang="fr-FR" sz="1300" b="1" i="0" u="none" strike="noStrike" kern="1200" cap="none" spc="0" normalizeH="0" baseline="0" noProof="0">
                <a:ln>
                  <a:noFill/>
                </a:ln>
                <a:solidFill>
                  <a:srgbClr val="000000"/>
                </a:solidFill>
                <a:effectLst/>
                <a:uLnTx/>
                <a:uFillTx/>
                <a:latin typeface="Arial"/>
                <a:ea typeface="+mn-ea"/>
                <a:cs typeface="Arial"/>
              </a:rPr>
              <a:t>L’exigence MS.CDM/VT.46, ainsi que son scénario associé (MS.CDM/VT.46.01) vont donc être mis à jour prochainement</a:t>
            </a:r>
            <a:r>
              <a:rPr kumimoji="0" lang="fr-FR" sz="1300" b="0" i="0" u="none" strike="noStrike" kern="1200" cap="none" spc="0" normalizeH="0" baseline="0" noProof="0">
                <a:ln>
                  <a:noFill/>
                </a:ln>
                <a:solidFill>
                  <a:srgbClr val="000000"/>
                </a:solidFill>
                <a:effectLst/>
                <a:uLnTx/>
                <a:uFillTx/>
                <a:latin typeface="Arial"/>
                <a:ea typeface="+mn-ea"/>
                <a:cs typeface="Arial"/>
              </a:rPr>
              <a:t>. Cette nouvelle version précisera l’ensemble des données des unités ROR qui sont nécessaires pour l’utilisation du flux4. Le REM publié contenant toujours l'ancienne version de l’exigence et du scénario, il est demandé aux éditeurs de prendre en compte la version actualisée présentée ci-dessous.</a:t>
            </a:r>
            <a:endPar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aphicFrame>
        <p:nvGraphicFramePr>
          <p:cNvPr id="5" name="Tableau 9">
            <a:extLst>
              <a:ext uri="{FF2B5EF4-FFF2-40B4-BE49-F238E27FC236}">
                <a16:creationId xmlns:a16="http://schemas.microsoft.com/office/drawing/2014/main" id="{4612FD49-55D2-709C-CFCB-6F61E3365FD9}"/>
              </a:ext>
            </a:extLst>
          </p:cNvPr>
          <p:cNvGraphicFramePr>
            <a:graphicFrameLocks noGrp="1"/>
          </p:cNvGraphicFramePr>
          <p:nvPr>
            <p:custDataLst>
              <p:tags r:id="rId1"/>
            </p:custDataLst>
            <p:extLst>
              <p:ext uri="{D42A27DB-BD31-4B8C-83A1-F6EECF244321}">
                <p14:modId xmlns:p14="http://schemas.microsoft.com/office/powerpoint/2010/main" val="3452895074"/>
              </p:ext>
            </p:extLst>
          </p:nvPr>
        </p:nvGraphicFramePr>
        <p:xfrm>
          <a:off x="486342" y="2626772"/>
          <a:ext cx="4668355" cy="1310640"/>
        </p:xfrm>
        <a:graphic>
          <a:graphicData uri="http://schemas.openxmlformats.org/drawingml/2006/table">
            <a:tbl>
              <a:tblPr/>
              <a:tblGrid>
                <a:gridCol w="4668355">
                  <a:extLst>
                    <a:ext uri="{9D8B030D-6E8A-4147-A177-3AD203B41FA5}">
                      <a16:colId xmlns:a16="http://schemas.microsoft.com/office/drawing/2014/main" val="3796060750"/>
                    </a:ext>
                  </a:extLst>
                </a:gridCol>
              </a:tblGrid>
              <a:tr h="177942">
                <a:tc>
                  <a:txBody>
                    <a:bodyPr/>
                    <a:lstStyle/>
                    <a:p>
                      <a:pPr algn="ctr" fontAlgn="ctr">
                        <a:buNone/>
                      </a:pPr>
                      <a:r>
                        <a:rPr lang="fr-FR" sz="1400" b="1" i="0" u="none" strike="noStrike" noProof="0">
                          <a:solidFill>
                            <a:schemeClr val="bg1"/>
                          </a:solidFill>
                          <a:effectLst/>
                          <a:latin typeface="Aptos" panose="020B0004020202020204" pitchFamily="34" charset="0"/>
                          <a:cs typeface="Arial"/>
                        </a:rPr>
                        <a:t>Ancienne version de l’exigence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287078292"/>
                  </a:ext>
                </a:extLst>
              </a:tr>
              <a:tr h="166552">
                <a:tc>
                  <a:txBody>
                    <a:bodyPr/>
                    <a:lstStyle/>
                    <a:p>
                      <a:pPr lvl="0" algn="just">
                        <a:buNone/>
                      </a:pPr>
                      <a:r>
                        <a:rPr lang="fr-FR" sz="1200" b="0" i="0" u="none" strike="noStrike" noProof="0">
                          <a:solidFill>
                            <a:srgbClr val="000000"/>
                          </a:solidFill>
                          <a:effectLst/>
                          <a:latin typeface="+mn-lt"/>
                          <a:cs typeface="Arial"/>
                        </a:rPr>
                        <a:t>Le système DOIT permettre à l'utilisateur de saisir l'ID ROR, la catégorie de l'organisation (</a:t>
                      </a:r>
                      <a:r>
                        <a:rPr lang="fr-FR" sz="1200" b="0" i="1" u="none" strike="noStrike" noProof="0">
                          <a:solidFill>
                            <a:srgbClr val="000000"/>
                          </a:solidFill>
                          <a:effectLst/>
                          <a:latin typeface="+mn-lt"/>
                          <a:cs typeface="Arial"/>
                        </a:rPr>
                        <a:t>JDV_J34-CategorieOrganisation-ROR</a:t>
                      </a:r>
                      <a:r>
                        <a:rPr lang="fr-FR" sz="1200" b="0" i="0" u="none" strike="noStrike" noProof="0">
                          <a:solidFill>
                            <a:srgbClr val="000000"/>
                          </a:solidFill>
                          <a:effectLst/>
                          <a:latin typeface="+mn-lt"/>
                          <a:cs typeface="Arial"/>
                        </a:rPr>
                        <a:t>) ainsi que le mode de prise en charge (</a:t>
                      </a:r>
                      <a:r>
                        <a:rPr lang="fr-FR" sz="1200" b="0" i="1" u="none" strike="noStrike" noProof="0">
                          <a:solidFill>
                            <a:srgbClr val="000000"/>
                          </a:solidFill>
                          <a:effectLst/>
                          <a:latin typeface="+mn-lt"/>
                          <a:cs typeface="Arial"/>
                        </a:rPr>
                        <a:t>JDV_J264-ModeEtCentreDePriseEnCharge-MDPH</a:t>
                      </a:r>
                      <a:r>
                        <a:rPr lang="fr-FR" sz="1200" b="0" i="0" u="none" strike="noStrike" noProof="0">
                          <a:solidFill>
                            <a:srgbClr val="000000"/>
                          </a:solidFill>
                          <a:effectLst/>
                          <a:latin typeface="+mn-lt"/>
                          <a:cs typeface="Arial"/>
                        </a:rPr>
                        <a:t>) pour chacune des unités du système.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870391"/>
                  </a:ext>
                </a:extLst>
              </a:tr>
            </a:tbl>
          </a:graphicData>
        </a:graphic>
      </p:graphicFrame>
      <p:graphicFrame>
        <p:nvGraphicFramePr>
          <p:cNvPr id="6" name="Table 5">
            <a:extLst>
              <a:ext uri="{FF2B5EF4-FFF2-40B4-BE49-F238E27FC236}">
                <a16:creationId xmlns:a16="http://schemas.microsoft.com/office/drawing/2014/main" id="{A761498E-D07F-DD3F-B7EF-6FB52027206B}"/>
              </a:ext>
            </a:extLst>
          </p:cNvPr>
          <p:cNvGraphicFramePr>
            <a:graphicFrameLocks noGrp="1"/>
          </p:cNvGraphicFramePr>
          <p:nvPr>
            <p:extLst>
              <p:ext uri="{D42A27DB-BD31-4B8C-83A1-F6EECF244321}">
                <p14:modId xmlns:p14="http://schemas.microsoft.com/office/powerpoint/2010/main" val="516360050"/>
              </p:ext>
            </p:extLst>
          </p:nvPr>
        </p:nvGraphicFramePr>
        <p:xfrm>
          <a:off x="486342" y="3937412"/>
          <a:ext cx="4668355" cy="1676400"/>
        </p:xfrm>
        <a:graphic>
          <a:graphicData uri="http://schemas.openxmlformats.org/drawingml/2006/table">
            <a:tbl>
              <a:tblPr/>
              <a:tblGrid>
                <a:gridCol w="4668355">
                  <a:extLst>
                    <a:ext uri="{9D8B030D-6E8A-4147-A177-3AD203B41FA5}">
                      <a16:colId xmlns:a16="http://schemas.microsoft.com/office/drawing/2014/main" val="1820205034"/>
                    </a:ext>
                  </a:extLst>
                </a:gridCol>
              </a:tblGrid>
              <a:tr h="174603">
                <a:tc>
                  <a:txBody>
                    <a:bodyPr/>
                    <a:lstStyle/>
                    <a:p>
                      <a:pPr algn="ctr" fontAlgn="ctr">
                        <a:buNone/>
                      </a:pPr>
                      <a:r>
                        <a:rPr lang="fr-FR" sz="1400" b="1" i="0" u="none" strike="noStrike" noProof="0">
                          <a:solidFill>
                            <a:schemeClr val="bg1"/>
                          </a:solidFill>
                          <a:effectLst/>
                          <a:latin typeface="Aptos" panose="020B0004020202020204" pitchFamily="34" charset="0"/>
                          <a:cs typeface="Arial"/>
                        </a:rPr>
                        <a:t>Nouvelle version de l’exigence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3421891452"/>
                  </a:ext>
                </a:extLst>
              </a:tr>
              <a:tr h="230619">
                <a:tc>
                  <a:txBody>
                    <a:bodyPr/>
                    <a:lstStyle/>
                    <a:p>
                      <a:pPr lvl="0" algn="just">
                        <a:buNone/>
                      </a:pPr>
                      <a:r>
                        <a:rPr lang="fr-FR" sz="1200" b="0" i="0" u="none" strike="noStrike" baseline="0" noProof="0">
                          <a:solidFill>
                            <a:srgbClr val="000000"/>
                          </a:solidFill>
                          <a:effectLst/>
                          <a:latin typeface="+mn-lt"/>
                          <a:cs typeface="Arial"/>
                        </a:rPr>
                        <a:t>Le système DOIT permettre à l'utilisateur de saisir l'ID ROR, </a:t>
                      </a:r>
                      <a:r>
                        <a:rPr lang="fr-FR" sz="1200" b="1" i="0" u="none" strike="noStrike" baseline="0" noProof="0">
                          <a:solidFill>
                            <a:srgbClr val="D70B52"/>
                          </a:solidFill>
                          <a:effectLst/>
                          <a:latin typeface="+mn-lt"/>
                          <a:cs typeface="Arial"/>
                        </a:rPr>
                        <a:t>le nom unité</a:t>
                      </a:r>
                      <a:r>
                        <a:rPr lang="fr-FR" sz="1200" b="0" i="0" u="none" strike="noStrike" baseline="0" noProof="0">
                          <a:solidFill>
                            <a:srgbClr val="000000"/>
                          </a:solidFill>
                          <a:effectLst/>
                          <a:latin typeface="+mn-lt"/>
                          <a:cs typeface="Arial"/>
                        </a:rPr>
                        <a:t>, la catégorie de l'organisation (</a:t>
                      </a:r>
                      <a:r>
                        <a:rPr lang="fr-FR" sz="1200" b="0" i="1" u="none" strike="noStrike" baseline="0" noProof="0">
                          <a:solidFill>
                            <a:srgbClr val="000000"/>
                          </a:solidFill>
                          <a:effectLst/>
                          <a:latin typeface="+mn-lt"/>
                          <a:cs typeface="Arial"/>
                        </a:rPr>
                        <a:t>JDV_J34-CategorieOrganisation-ROR</a:t>
                      </a:r>
                      <a:r>
                        <a:rPr lang="fr-FR" sz="1200" b="0" i="0" u="none" strike="noStrike" baseline="0" noProof="0">
                          <a:solidFill>
                            <a:srgbClr val="000000"/>
                          </a:solidFill>
                          <a:effectLst/>
                          <a:latin typeface="+mn-lt"/>
                          <a:cs typeface="Arial"/>
                        </a:rPr>
                        <a:t>), le mode de prise en charge (</a:t>
                      </a:r>
                      <a:r>
                        <a:rPr lang="fr-FR" sz="1200" b="0" i="1" u="none" strike="noStrike" baseline="0" noProof="0">
                          <a:solidFill>
                            <a:srgbClr val="000000"/>
                          </a:solidFill>
                          <a:effectLst/>
                          <a:latin typeface="+mn-lt"/>
                          <a:cs typeface="Arial"/>
                        </a:rPr>
                        <a:t>JDV_J264-ModeEtCentreDePriseEnCharge-MDPH</a:t>
                      </a:r>
                      <a:r>
                        <a:rPr lang="fr-FR" sz="1200" b="0" i="0" u="none" strike="noStrike" baseline="0" noProof="0">
                          <a:solidFill>
                            <a:srgbClr val="000000"/>
                          </a:solidFill>
                          <a:effectLst/>
                          <a:latin typeface="+mn-lt"/>
                          <a:cs typeface="Arial"/>
                        </a:rPr>
                        <a:t>), </a:t>
                      </a:r>
                      <a:r>
                        <a:rPr lang="fr-FR" sz="1200" b="1" i="0" u="none" strike="noStrike" baseline="0" noProof="0">
                          <a:solidFill>
                            <a:srgbClr val="D70B52"/>
                          </a:solidFill>
                          <a:effectLst/>
                          <a:latin typeface="+mn-lt"/>
                          <a:cs typeface="Arial"/>
                        </a:rPr>
                        <a:t>l'accueil séquentiel (booléen : </a:t>
                      </a:r>
                      <a:r>
                        <a:rPr lang="fr-FR" sz="1200" b="1" i="0" u="none" strike="noStrike" baseline="0" noProof="0" err="1">
                          <a:solidFill>
                            <a:srgbClr val="D70B52"/>
                          </a:solidFill>
                          <a:effectLst/>
                          <a:latin typeface="+mn-lt"/>
                          <a:cs typeface="Arial"/>
                        </a:rPr>
                        <a:t>true</a:t>
                      </a:r>
                      <a:r>
                        <a:rPr lang="fr-FR" sz="1200" b="1" i="0" u="none" strike="noStrike" baseline="0" noProof="0">
                          <a:solidFill>
                            <a:srgbClr val="D70B52"/>
                          </a:solidFill>
                          <a:effectLst/>
                          <a:latin typeface="+mn-lt"/>
                          <a:cs typeface="Arial"/>
                        </a:rPr>
                        <a:t>/false) </a:t>
                      </a:r>
                      <a:r>
                        <a:rPr lang="fr-FR" sz="1200" b="0" i="0" u="none" strike="noStrike" baseline="0" noProof="0">
                          <a:solidFill>
                            <a:srgbClr val="000000"/>
                          </a:solidFill>
                          <a:effectLst/>
                          <a:latin typeface="+mn-lt"/>
                          <a:cs typeface="Arial"/>
                        </a:rPr>
                        <a:t>et </a:t>
                      </a:r>
                      <a:r>
                        <a:rPr lang="fr-FR" sz="1200" b="1" i="0" u="none" strike="noStrike" baseline="0" noProof="0">
                          <a:solidFill>
                            <a:srgbClr val="D70B52"/>
                          </a:solidFill>
                          <a:effectLst/>
                          <a:latin typeface="+mn-lt"/>
                          <a:cs typeface="Arial"/>
                        </a:rPr>
                        <a:t>la temporalité d’accueil (</a:t>
                      </a:r>
                      <a:r>
                        <a:rPr lang="fr-FR" sz="1200" b="1" i="1" u="none" strike="noStrike" baseline="0" noProof="0">
                          <a:solidFill>
                            <a:srgbClr val="D70B52"/>
                          </a:solidFill>
                          <a:effectLst/>
                          <a:latin typeface="+mn-lt"/>
                          <a:cs typeface="Arial"/>
                        </a:rPr>
                        <a:t>JDV_J30_TemporaliteAccueil_ROR</a:t>
                      </a:r>
                      <a:r>
                        <a:rPr lang="fr-FR" sz="1200" b="1" i="0" u="none" strike="noStrike" baseline="0" noProof="0">
                          <a:solidFill>
                            <a:srgbClr val="D70B52"/>
                          </a:solidFill>
                          <a:effectLst/>
                          <a:latin typeface="+mn-lt"/>
                          <a:cs typeface="Arial"/>
                        </a:rPr>
                        <a:t>) </a:t>
                      </a:r>
                      <a:r>
                        <a:rPr lang="fr-FR" sz="1200" b="0" i="0" u="none" strike="noStrike" baseline="0" noProof="0">
                          <a:solidFill>
                            <a:srgbClr val="000000"/>
                          </a:solidFill>
                          <a:effectLst/>
                          <a:latin typeface="+mn-lt"/>
                          <a:cs typeface="Arial"/>
                        </a:rPr>
                        <a:t>pour chacune des unités du système.</a:t>
                      </a:r>
                      <a:endParaRPr lang="fr-FR" sz="1200" noProof="0">
                        <a:latin typeface="+mn-lt"/>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772487"/>
                  </a:ext>
                </a:extLst>
              </a:tr>
            </a:tbl>
          </a:graphicData>
        </a:graphic>
      </p:graphicFrame>
      <p:graphicFrame>
        <p:nvGraphicFramePr>
          <p:cNvPr id="12" name="Table 11">
            <a:extLst>
              <a:ext uri="{FF2B5EF4-FFF2-40B4-BE49-F238E27FC236}">
                <a16:creationId xmlns:a16="http://schemas.microsoft.com/office/drawing/2014/main" id="{2AEE2BD0-FD4B-EE66-7AA3-8E642EB0FF88}"/>
              </a:ext>
            </a:extLst>
          </p:cNvPr>
          <p:cNvGraphicFramePr>
            <a:graphicFrameLocks noGrp="1"/>
          </p:cNvGraphicFramePr>
          <p:nvPr>
            <p:extLst>
              <p:ext uri="{D42A27DB-BD31-4B8C-83A1-F6EECF244321}">
                <p14:modId xmlns:p14="http://schemas.microsoft.com/office/powerpoint/2010/main" val="3375392282"/>
              </p:ext>
            </p:extLst>
          </p:nvPr>
        </p:nvGraphicFramePr>
        <p:xfrm>
          <a:off x="5340914" y="2626772"/>
          <a:ext cx="6286391" cy="2672823"/>
        </p:xfrm>
        <a:graphic>
          <a:graphicData uri="http://schemas.openxmlformats.org/drawingml/2006/table">
            <a:tbl>
              <a:tblPr firstRow="1" bandRow="1">
                <a:tableStyleId>{5C22544A-7EE6-4342-B048-85BDC9FD1C3A}</a:tableStyleId>
              </a:tblPr>
              <a:tblGrid>
                <a:gridCol w="879470">
                  <a:extLst>
                    <a:ext uri="{9D8B030D-6E8A-4147-A177-3AD203B41FA5}">
                      <a16:colId xmlns:a16="http://schemas.microsoft.com/office/drawing/2014/main" val="3899052784"/>
                    </a:ext>
                  </a:extLst>
                </a:gridCol>
                <a:gridCol w="672693">
                  <a:extLst>
                    <a:ext uri="{9D8B030D-6E8A-4147-A177-3AD203B41FA5}">
                      <a16:colId xmlns:a16="http://schemas.microsoft.com/office/drawing/2014/main" val="1165481519"/>
                    </a:ext>
                  </a:extLst>
                </a:gridCol>
                <a:gridCol w="1617324">
                  <a:extLst>
                    <a:ext uri="{9D8B030D-6E8A-4147-A177-3AD203B41FA5}">
                      <a16:colId xmlns:a16="http://schemas.microsoft.com/office/drawing/2014/main" val="2212652204"/>
                    </a:ext>
                  </a:extLst>
                </a:gridCol>
                <a:gridCol w="1187946">
                  <a:extLst>
                    <a:ext uri="{9D8B030D-6E8A-4147-A177-3AD203B41FA5}">
                      <a16:colId xmlns:a16="http://schemas.microsoft.com/office/drawing/2014/main" val="4269824278"/>
                    </a:ext>
                  </a:extLst>
                </a:gridCol>
                <a:gridCol w="894091">
                  <a:extLst>
                    <a:ext uri="{9D8B030D-6E8A-4147-A177-3AD203B41FA5}">
                      <a16:colId xmlns:a16="http://schemas.microsoft.com/office/drawing/2014/main" val="4061024494"/>
                    </a:ext>
                  </a:extLst>
                </a:gridCol>
                <a:gridCol w="1034867">
                  <a:extLst>
                    <a:ext uri="{9D8B030D-6E8A-4147-A177-3AD203B41FA5}">
                      <a16:colId xmlns:a16="http://schemas.microsoft.com/office/drawing/2014/main" val="753357989"/>
                    </a:ext>
                  </a:extLst>
                </a:gridCol>
              </a:tblGrid>
              <a:tr h="555014">
                <a:tc>
                  <a:txBody>
                    <a:bodyPr/>
                    <a:lstStyle/>
                    <a:p>
                      <a:pPr algn="ctr">
                        <a:buNone/>
                      </a:pPr>
                      <a:r>
                        <a:rPr lang="fr-FR" sz="1200" b="1" noProof="0">
                          <a:solidFill>
                            <a:schemeClr val="bg1"/>
                          </a:solidFill>
                          <a:effectLst/>
                          <a:latin typeface="Aptos" panose="020B0004020202020204" pitchFamily="34" charset="0"/>
                        </a:rPr>
                        <a:t>ID ROR</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200" b="1" noProof="0">
                          <a:solidFill>
                            <a:schemeClr val="bg1"/>
                          </a:solidFill>
                          <a:effectLst/>
                          <a:latin typeface="Aptos" panose="020B0004020202020204" pitchFamily="34" charset="0"/>
                        </a:rPr>
                        <a:t>Nom unité</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200" b="1" noProof="0">
                          <a:solidFill>
                            <a:schemeClr val="bg1"/>
                          </a:solidFill>
                          <a:effectLst/>
                          <a:latin typeface="Aptos" panose="020B0004020202020204" pitchFamily="34" charset="0"/>
                        </a:rPr>
                        <a:t>Catégorie organisation (</a:t>
                      </a:r>
                      <a:r>
                        <a:rPr lang="fr-FR" sz="1200" b="1" i="1" noProof="0">
                          <a:solidFill>
                            <a:schemeClr val="bg1"/>
                          </a:solidFill>
                          <a:effectLst/>
                          <a:latin typeface="Aptos" panose="020B0004020202020204" pitchFamily="34" charset="0"/>
                        </a:rPr>
                        <a:t>JDV_J34</a:t>
                      </a:r>
                      <a:r>
                        <a:rPr lang="fr-FR" sz="1200" b="1" noProof="0">
                          <a:solidFill>
                            <a:schemeClr val="bg1"/>
                          </a:solidFill>
                          <a:effectLst/>
                          <a:latin typeface="Aptos" panose="020B0004020202020204" pitchFamily="34" charset="0"/>
                        </a:rPr>
                        <a:t>)</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200" b="1" noProof="0">
                          <a:solidFill>
                            <a:schemeClr val="bg1"/>
                          </a:solidFill>
                          <a:effectLst/>
                          <a:latin typeface="Aptos" panose="020B0004020202020204" pitchFamily="34" charset="0"/>
                        </a:rPr>
                        <a:t>Mode de prise en charge (</a:t>
                      </a:r>
                      <a:r>
                        <a:rPr lang="fr-FR" sz="1200" b="1" i="1" noProof="0">
                          <a:solidFill>
                            <a:schemeClr val="bg1"/>
                          </a:solidFill>
                          <a:effectLst/>
                          <a:latin typeface="Aptos" panose="020B0004020202020204" pitchFamily="34" charset="0"/>
                        </a:rPr>
                        <a:t>JDV_J264</a:t>
                      </a:r>
                      <a:r>
                        <a:rPr lang="fr-FR" sz="1200" b="1" noProof="0">
                          <a:solidFill>
                            <a:schemeClr val="bg1"/>
                          </a:solidFill>
                          <a:effectLst/>
                          <a:latin typeface="Aptos" panose="020B0004020202020204" pitchFamily="34" charset="0"/>
                        </a:rPr>
                        <a:t>)*</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200" b="1" noProof="0">
                          <a:solidFill>
                            <a:schemeClr val="bg1"/>
                          </a:solidFill>
                          <a:effectLst/>
                          <a:latin typeface="Aptos" panose="020B0004020202020204" pitchFamily="34" charset="0"/>
                        </a:rPr>
                        <a:t>Accueil séquentiel</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200" b="1" noProof="0">
                          <a:solidFill>
                            <a:schemeClr val="bg1"/>
                          </a:solidFill>
                          <a:effectLst/>
                          <a:latin typeface="Aptos" panose="020B0004020202020204" pitchFamily="34" charset="0"/>
                        </a:rPr>
                        <a:t>Temporalité d’accueil (</a:t>
                      </a:r>
                      <a:r>
                        <a:rPr lang="fr-FR" sz="1200" b="1" i="1" noProof="0">
                          <a:solidFill>
                            <a:schemeClr val="bg1"/>
                          </a:solidFill>
                          <a:effectLst/>
                          <a:latin typeface="Aptos" panose="020B0004020202020204" pitchFamily="34" charset="0"/>
                        </a:rPr>
                        <a:t>JDV_J30</a:t>
                      </a:r>
                      <a:r>
                        <a:rPr lang="fr-FR" sz="1200" b="1" noProof="0">
                          <a:solidFill>
                            <a:schemeClr val="bg1"/>
                          </a:solidFill>
                          <a:effectLst/>
                          <a:latin typeface="Aptos" panose="020B0004020202020204" pitchFamily="34" charset="0"/>
                        </a:rPr>
                        <a:t>)</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extLst>
                  <a:ext uri="{0D108BD9-81ED-4DB2-BD59-A6C34878D82A}">
                    <a16:rowId xmlns:a16="http://schemas.microsoft.com/office/drawing/2014/main" val="1007417157"/>
                  </a:ext>
                </a:extLst>
              </a:tr>
              <a:tr h="485985">
                <a:tc>
                  <a:txBody>
                    <a:bodyPr/>
                    <a:lstStyle/>
                    <a:p>
                      <a:pPr algn="ctr"/>
                      <a:r>
                        <a:rPr lang="fr-FR" sz="1200" noProof="0"/>
                        <a:t>42/52227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200" noProof="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Atelier thérapeutique en psychiatrie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Accueil de jour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Temporaire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445909"/>
                  </a:ext>
                </a:extLst>
              </a:tr>
              <a:tr h="485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t>42/52827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Institut déficient Visuel et Auditif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Accueil de jour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Temporaire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342870"/>
                  </a:ext>
                </a:extLst>
              </a:tr>
              <a:tr h="6180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t>42/52127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Maison d'accueil spécialisée (MAS)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Hébergement (accueil jour et nuit)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Permanante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4847892"/>
                  </a:ext>
                </a:extLst>
              </a:tr>
              <a:tr h="4859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t>42/53327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Groupe d’Entraide Mutuelle (GEM)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Accueil de jour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200" noProof="0" err="1"/>
                        <a:t>Permanante</a:t>
                      </a:r>
                      <a:endParaRPr lang="fr-FR" sz="1200" noProof="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1326268"/>
                  </a:ext>
                </a:extLst>
              </a:tr>
            </a:tbl>
          </a:graphicData>
        </a:graphic>
      </p:graphicFrame>
      <p:sp>
        <p:nvSpPr>
          <p:cNvPr id="17" name="TextBox 16">
            <a:extLst>
              <a:ext uri="{FF2B5EF4-FFF2-40B4-BE49-F238E27FC236}">
                <a16:creationId xmlns:a16="http://schemas.microsoft.com/office/drawing/2014/main" id="{FE55465B-C728-C4E2-E7B7-6652E1B3972D}"/>
              </a:ext>
            </a:extLst>
          </p:cNvPr>
          <p:cNvSpPr txBox="1"/>
          <p:nvPr/>
        </p:nvSpPr>
        <p:spPr>
          <a:xfrm>
            <a:off x="5340914" y="5355259"/>
            <a:ext cx="6286391" cy="276999"/>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a:ln>
                  <a:noFill/>
                </a:ln>
                <a:solidFill>
                  <a:srgbClr val="000000"/>
                </a:solidFill>
                <a:effectLst/>
                <a:uLnTx/>
                <a:uFillTx/>
                <a:latin typeface="Arial"/>
                <a:ea typeface="+mn-ea"/>
                <a:cs typeface="+mn-cs"/>
              </a:rPr>
              <a:t>Exemple de table de stockage des unités ROR dans le DUI</a:t>
            </a:r>
          </a:p>
        </p:txBody>
      </p:sp>
      <p:sp>
        <p:nvSpPr>
          <p:cNvPr id="9" name="Title 4">
            <a:extLst>
              <a:ext uri="{FF2B5EF4-FFF2-40B4-BE49-F238E27FC236}">
                <a16:creationId xmlns:a16="http://schemas.microsoft.com/office/drawing/2014/main" id="{385AB1A4-7692-C9A3-2606-362693D7EDBA}"/>
              </a:ext>
            </a:extLst>
          </p:cNvPr>
          <p:cNvSpPr txBox="1">
            <a:spLocks/>
          </p:cNvSpPr>
          <p:nvPr/>
        </p:nvSpPr>
        <p:spPr>
          <a:xfrm>
            <a:off x="428571" y="272147"/>
            <a:ext cx="9357687" cy="568786"/>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fr-FR" sz="2500" b="1" kern="1200" spc="0" baseline="0" dirty="0">
                <a:ln w="6350" cap="flat">
                  <a:noFill/>
                  <a:miter lim="800000"/>
                </a:ln>
                <a:solidFill>
                  <a:schemeClr val="accent3"/>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a:ln w="6350" cap="flat">
                  <a:noFill/>
                  <a:miter lim="800000"/>
                </a:ln>
                <a:solidFill>
                  <a:srgbClr val="006AB2"/>
                </a:solidFill>
                <a:effectLst/>
                <a:uLnTx/>
                <a:uFillTx/>
                <a:latin typeface="Arial"/>
                <a:ea typeface="+mj-ea"/>
                <a:cs typeface="+mj-cs"/>
              </a:rPr>
              <a:t>Mise à jour du REM - Exigence MS.CDM/VT.46</a:t>
            </a:r>
            <a:endParaRPr kumimoji="0" lang="fr-FR" sz="2500" b="1" i="0" u="none" strike="noStrike" kern="1200" cap="none" spc="0" normalizeH="0" baseline="0" noProof="0">
              <a:ln w="6350" cap="flat">
                <a:noFill/>
                <a:miter lim="800000"/>
              </a:ln>
              <a:solidFill>
                <a:srgbClr val="006AB2"/>
              </a:solidFill>
              <a:effectLst/>
              <a:uLnTx/>
              <a:uFillTx/>
              <a:latin typeface="Arial"/>
              <a:ea typeface="+mj-ea"/>
              <a:cs typeface="+mj-cs"/>
            </a:endParaRPr>
          </a:p>
        </p:txBody>
      </p:sp>
      <p:sp>
        <p:nvSpPr>
          <p:cNvPr id="15" name="Rectangle : coins arrondis 1">
            <a:extLst>
              <a:ext uri="{FF2B5EF4-FFF2-40B4-BE49-F238E27FC236}">
                <a16:creationId xmlns:a16="http://schemas.microsoft.com/office/drawing/2014/main" id="{96E2B501-EBFA-4E15-9C5E-20497C996FDA}"/>
              </a:ext>
            </a:extLst>
          </p:cNvPr>
          <p:cNvSpPr/>
          <p:nvPr/>
        </p:nvSpPr>
        <p:spPr>
          <a:xfrm>
            <a:off x="428571" y="1135316"/>
            <a:ext cx="63047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Correction de l’exigence MS.CDM/VT.46</a:t>
            </a:r>
          </a:p>
        </p:txBody>
      </p:sp>
      <p:sp>
        <p:nvSpPr>
          <p:cNvPr id="16" name="Parallelogram 15">
            <a:extLst>
              <a:ext uri="{FF2B5EF4-FFF2-40B4-BE49-F238E27FC236}">
                <a16:creationId xmlns:a16="http://schemas.microsoft.com/office/drawing/2014/main" id="{AF97327C-F32A-E610-11DD-8F0F103B76A0}"/>
              </a:ext>
            </a:extLst>
          </p:cNvPr>
          <p:cNvSpPr/>
          <p:nvPr/>
        </p:nvSpPr>
        <p:spPr>
          <a:xfrm>
            <a:off x="428569" y="1461267"/>
            <a:ext cx="6045419"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67E637DD-0F1D-7251-6B7A-F05D149F0299}"/>
              </a:ext>
            </a:extLst>
          </p:cNvPr>
          <p:cNvGrpSpPr/>
          <p:nvPr/>
        </p:nvGrpSpPr>
        <p:grpSpPr>
          <a:xfrm>
            <a:off x="428569" y="5778878"/>
            <a:ext cx="11198736" cy="692497"/>
            <a:chOff x="428569" y="5959853"/>
            <a:chExt cx="11198736" cy="692497"/>
          </a:xfrm>
        </p:grpSpPr>
        <p:sp>
          <p:nvSpPr>
            <p:cNvPr id="26" name="TextBox 25">
              <a:extLst>
                <a:ext uri="{FF2B5EF4-FFF2-40B4-BE49-F238E27FC236}">
                  <a16:creationId xmlns:a16="http://schemas.microsoft.com/office/drawing/2014/main" id="{6DE749EF-31D2-3EEE-265C-48355795F030}"/>
                </a:ext>
              </a:extLst>
            </p:cNvPr>
            <p:cNvSpPr txBox="1"/>
            <p:nvPr/>
          </p:nvSpPr>
          <p:spPr>
            <a:xfrm>
              <a:off x="428569" y="5959853"/>
              <a:ext cx="11198736" cy="692497"/>
            </a:xfrm>
            <a:prstGeom prst="rect">
              <a:avLst/>
            </a:prstGeom>
            <a:solidFill>
              <a:srgbClr val="F7FAF0"/>
            </a:solidFill>
            <a:ln w="6350">
              <a:noFill/>
              <a:miter lim="800000"/>
            </a:ln>
          </p:spPr>
          <p:txBody>
            <a:bodyPr wrap="square" lIns="540000">
              <a:spAutoFit/>
            </a:bodyPr>
            <a:lstStyle/>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À noter, le </a:t>
              </a:r>
              <a:r>
                <a:rPr kumimoji="0" lang="fr-FR" sz="1300" b="1" i="0" u="none" strike="noStrike" kern="0" cap="none" spc="0" normalizeH="0" baseline="0" noProof="0">
                  <a:ln>
                    <a:noFill/>
                  </a:ln>
                  <a:solidFill>
                    <a:prstClr val="black"/>
                  </a:solidFill>
                  <a:effectLst/>
                  <a:uLnTx/>
                  <a:uFillTx/>
                  <a:latin typeface="Arial"/>
                  <a:ea typeface="+mn-ea"/>
                  <a:cs typeface="Arial"/>
                </a:rPr>
                <a:t>jeu de valeurs</a:t>
              </a:r>
              <a:r>
                <a:rPr kumimoji="0" lang="fr-FR" sz="1300" b="0" i="0" u="none" strike="noStrike" kern="0" cap="none" spc="0" normalizeH="0" baseline="0" noProof="0">
                  <a:ln>
                    <a:noFill/>
                  </a:ln>
                  <a:solidFill>
                    <a:prstClr val="black"/>
                  </a:solidFill>
                  <a:effectLst/>
                  <a:uLnTx/>
                  <a:uFillTx/>
                  <a:latin typeface="Arial"/>
                  <a:ea typeface="+mn-ea"/>
                  <a:cs typeface="Arial"/>
                </a:rPr>
                <a:t> JDV_J264 pour décrire les </a:t>
              </a:r>
              <a:r>
                <a:rPr kumimoji="0" lang="fr-FR" sz="1300" b="1" i="0" u="none" strike="noStrike" kern="0" cap="none" spc="0" normalizeH="0" baseline="0" noProof="0">
                  <a:ln>
                    <a:noFill/>
                  </a:ln>
                  <a:solidFill>
                    <a:prstClr val="black"/>
                  </a:solidFill>
                  <a:effectLst/>
                  <a:uLnTx/>
                  <a:uFillTx/>
                  <a:latin typeface="Arial"/>
                  <a:ea typeface="+mn-ea"/>
                  <a:cs typeface="Arial"/>
                </a:rPr>
                <a:t>modes de prise en charge a été mis à jour fin mai</a:t>
              </a:r>
              <a:r>
                <a:rPr kumimoji="0" lang="fr-FR" sz="1300" b="0" i="0" u="none" strike="noStrike" kern="0" cap="none" spc="0" normalizeH="0" baseline="0" noProof="0">
                  <a:ln>
                    <a:noFill/>
                  </a:ln>
                  <a:solidFill>
                    <a:prstClr val="black"/>
                  </a:solidFill>
                  <a:effectLst/>
                  <a:uLnTx/>
                  <a:uFillTx/>
                  <a:latin typeface="Arial"/>
                  <a:ea typeface="+mn-ea"/>
                  <a:cs typeface="Arial"/>
                </a:rPr>
                <a:t>. </a:t>
              </a:r>
              <a:r>
                <a:rPr kumimoji="0" lang="fr-FR" sz="1300" b="1" i="0" u="none" strike="noStrike" kern="0" cap="none" spc="0" normalizeH="0" baseline="0" noProof="0">
                  <a:ln>
                    <a:noFill/>
                  </a:ln>
                  <a:solidFill>
                    <a:prstClr val="black"/>
                  </a:solidFill>
                  <a:effectLst/>
                  <a:uLnTx/>
                  <a:uFillTx/>
                  <a:latin typeface="Arial"/>
                  <a:ea typeface="+mn-ea"/>
                  <a:cs typeface="Arial"/>
                </a:rPr>
                <a:t>Il contient désormais le code 49 (Sur les lieux de vie)</a:t>
              </a:r>
              <a:r>
                <a:rPr kumimoji="0" lang="fr-FR" sz="1300" b="0" i="0" u="none" strike="noStrike" kern="0" cap="none" spc="0" normalizeH="0" baseline="0" noProof="0">
                  <a:ln>
                    <a:noFill/>
                  </a:ln>
                  <a:solidFill>
                    <a:prstClr val="black"/>
                  </a:solidFill>
                  <a:effectLst/>
                  <a:uLnTx/>
                  <a:uFillTx/>
                  <a:latin typeface="Arial"/>
                  <a:ea typeface="+mn-ea"/>
                  <a:cs typeface="Arial"/>
                </a:rPr>
                <a:t>, en plus des codes déjà présents (46 – Hébergement (accueil jour et nuit), 47 – Accueil de jour, 48 – Accueil de nuit). Le code 49 est notamment </a:t>
              </a:r>
              <a:r>
                <a:rPr kumimoji="0" lang="fr-FR" sz="1300" b="1" i="0" u="none" strike="noStrike" kern="0" cap="none" spc="0" normalizeH="0" baseline="0" noProof="0">
                  <a:ln>
                    <a:noFill/>
                  </a:ln>
                  <a:solidFill>
                    <a:prstClr val="black"/>
                  </a:solidFill>
                  <a:effectLst/>
                  <a:uLnTx/>
                  <a:uFillTx/>
                  <a:latin typeface="Arial"/>
                  <a:ea typeface="+mn-ea"/>
                  <a:cs typeface="Arial"/>
                </a:rPr>
                <a:t>utile pour les ESMS de type SAMSAH</a:t>
              </a:r>
              <a:r>
                <a:rPr kumimoji="0" lang="fr-FR" sz="1300" b="0" i="0" u="none" strike="noStrike" kern="0" cap="none" spc="0" normalizeH="0" baseline="0" noProof="0">
                  <a:ln>
                    <a:noFill/>
                  </a:ln>
                  <a:solidFill>
                    <a:prstClr val="black"/>
                  </a:solidFill>
                  <a:effectLst/>
                  <a:uLnTx/>
                  <a:uFillTx/>
                  <a:latin typeface="Arial"/>
                  <a:ea typeface="+mn-ea"/>
                  <a:cs typeface="Arial"/>
                </a:rPr>
                <a:t>.</a:t>
              </a:r>
            </a:p>
          </p:txBody>
        </p:sp>
        <p:cxnSp>
          <p:nvCxnSpPr>
            <p:cNvPr id="27" name="Straight Connector 26">
              <a:extLst>
                <a:ext uri="{FF2B5EF4-FFF2-40B4-BE49-F238E27FC236}">
                  <a16:creationId xmlns:a16="http://schemas.microsoft.com/office/drawing/2014/main" id="{D831F365-854A-D5A7-90BD-B24659564820}"/>
                </a:ext>
              </a:extLst>
            </p:cNvPr>
            <p:cNvCxnSpPr>
              <a:cxnSpLocks/>
            </p:cNvCxnSpPr>
            <p:nvPr/>
          </p:nvCxnSpPr>
          <p:spPr>
            <a:xfrm>
              <a:off x="883984" y="5991330"/>
              <a:ext cx="0" cy="629543"/>
            </a:xfrm>
            <a:prstGeom prst="line">
              <a:avLst/>
            </a:prstGeom>
            <a:ln w="19050" cap="rnd">
              <a:solidFill>
                <a:schemeClr val="accent4"/>
              </a:solidFill>
              <a:tailEnd type="none"/>
            </a:ln>
          </p:spPr>
          <p:style>
            <a:lnRef idx="1">
              <a:schemeClr val="accent6"/>
            </a:lnRef>
            <a:fillRef idx="0">
              <a:schemeClr val="accent6"/>
            </a:fillRef>
            <a:effectRef idx="0">
              <a:schemeClr val="accent6"/>
            </a:effectRef>
            <a:fontRef idx="minor">
              <a:schemeClr val="tx1"/>
            </a:fontRef>
          </p:style>
        </p:cxnSp>
        <p:pic>
          <p:nvPicPr>
            <p:cNvPr id="28" name="Picture 2" descr="idée ">
              <a:extLst>
                <a:ext uri="{FF2B5EF4-FFF2-40B4-BE49-F238E27FC236}">
                  <a16:creationId xmlns:a16="http://schemas.microsoft.com/office/drawing/2014/main" id="{249F9183-EF07-9618-89F4-93658107E5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03" y="6119279"/>
              <a:ext cx="362144" cy="3621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856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AA72C-E0EB-A44F-85F3-5C2F3191528D}"/>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D08D5226-1B74-D0CE-4AD9-12BFB468A6DC}"/>
              </a:ext>
            </a:extLst>
          </p:cNvPr>
          <p:cNvSpPr>
            <a:spLocks noGrp="1"/>
          </p:cNvSpPr>
          <p:nvPr>
            <p:ph type="title"/>
          </p:nvPr>
        </p:nvSpPr>
        <p:spPr>
          <a:xfrm>
            <a:off x="428571" y="272147"/>
            <a:ext cx="9357687" cy="568786"/>
          </a:xfrm>
        </p:spPr>
        <p:txBody>
          <a:bodyPr/>
          <a:lstStyle/>
          <a:p>
            <a:r>
              <a:rPr lang="fr-FR" sz="2400" noProof="0"/>
              <a:t>Mise à jour du REM - Preuve MS.CDM/VT.27.01.03</a:t>
            </a:r>
          </a:p>
        </p:txBody>
      </p:sp>
      <p:sp>
        <p:nvSpPr>
          <p:cNvPr id="11" name="Rectangle : coins arrondis 1">
            <a:extLst>
              <a:ext uri="{FF2B5EF4-FFF2-40B4-BE49-F238E27FC236}">
                <a16:creationId xmlns:a16="http://schemas.microsoft.com/office/drawing/2014/main" id="{3563AFBF-2D69-BEDB-4FFD-CC8552B6350A}"/>
              </a:ext>
            </a:extLst>
          </p:cNvPr>
          <p:cNvSpPr/>
          <p:nvPr/>
        </p:nvSpPr>
        <p:spPr>
          <a:xfrm>
            <a:off x="428571" y="1135316"/>
            <a:ext cx="63047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Correction de la preuve MS.CDM/VT.27.01.03</a:t>
            </a:r>
          </a:p>
        </p:txBody>
      </p:sp>
      <p:sp>
        <p:nvSpPr>
          <p:cNvPr id="12" name="Parallelogram 11">
            <a:extLst>
              <a:ext uri="{FF2B5EF4-FFF2-40B4-BE49-F238E27FC236}">
                <a16:creationId xmlns:a16="http://schemas.microsoft.com/office/drawing/2014/main" id="{278B53F4-D680-41C0-9A90-DE17B6B6A964}"/>
              </a:ext>
            </a:extLst>
          </p:cNvPr>
          <p:cNvSpPr/>
          <p:nvPr/>
        </p:nvSpPr>
        <p:spPr>
          <a:xfrm>
            <a:off x="428569" y="1461267"/>
            <a:ext cx="6045419"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F03BFB72-22BC-3B4A-9112-E2860BFAEF4F}"/>
              </a:ext>
            </a:extLst>
          </p:cNvPr>
          <p:cNvSpPr txBox="1"/>
          <p:nvPr/>
        </p:nvSpPr>
        <p:spPr>
          <a:xfrm>
            <a:off x="419667" y="1634833"/>
            <a:ext cx="11207638" cy="892552"/>
          </a:xfrm>
          <a:prstGeom prst="rect">
            <a:avLst/>
          </a:prstGeom>
          <a:noFill/>
          <a:ln w="6350">
            <a:noFill/>
            <a:miter lim="800000"/>
          </a:ln>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La description de la preuve MS.CDM/VT.27.01.03 est absent dans le REM initialement publié. </a:t>
            </a:r>
            <a:r>
              <a:rPr kumimoji="0" lang="fr-FR" sz="1300" b="1" i="0" u="none" strike="noStrike" kern="1200" cap="none" spc="0" normalizeH="0" baseline="0" noProof="0">
                <a:ln>
                  <a:noFill/>
                </a:ln>
                <a:solidFill>
                  <a:srgbClr val="000000"/>
                </a:solidFill>
                <a:effectLst/>
                <a:uLnTx/>
                <a:uFillTx/>
                <a:latin typeface="Arial"/>
                <a:ea typeface="+mn-ea"/>
                <a:cs typeface="Arial"/>
              </a:rPr>
              <a:t>Le contenu de la preuve va être mis à jour prochainement afin de décrire l’ensemble de la liste des preuves de l’exigence MS.CDM/VT.27.</a:t>
            </a:r>
            <a:r>
              <a:rPr kumimoji="0" lang="fr-FR" sz="1300" b="0" i="0" u="none" strike="noStrike" kern="1200" cap="none" spc="0" normalizeH="0" baseline="0" noProof="0">
                <a:ln>
                  <a:noFill/>
                </a:ln>
                <a:solidFill>
                  <a:srgbClr val="000000"/>
                </a:solidFill>
                <a:effectLst/>
                <a:uLnTx/>
                <a:uFillTx/>
                <a:latin typeface="Arial"/>
                <a:ea typeface="+mn-ea"/>
                <a:cs typeface="Arial"/>
              </a:rPr>
              <a:t> Cette nouvelle version intègrera la trace du flux 5 concerné par l’action de l’étape 4 du scénario correspondant. Le REM publié contenant toujours l'ancienne version de l’exigence et du scénario, il est demandé aux éditeurs de prendre en compte la version actualisée présentée ci-dessous.</a:t>
            </a:r>
            <a:endPar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aphicFrame>
        <p:nvGraphicFramePr>
          <p:cNvPr id="21" name="Tableau 9">
            <a:extLst>
              <a:ext uri="{FF2B5EF4-FFF2-40B4-BE49-F238E27FC236}">
                <a16:creationId xmlns:a16="http://schemas.microsoft.com/office/drawing/2014/main" id="{EEF61159-0DB5-854C-217F-528B758A6841}"/>
              </a:ext>
            </a:extLst>
          </p:cNvPr>
          <p:cNvGraphicFramePr>
            <a:graphicFrameLocks noGrp="1"/>
          </p:cNvGraphicFramePr>
          <p:nvPr>
            <p:custDataLst>
              <p:tags r:id="rId1"/>
            </p:custDataLst>
            <p:extLst>
              <p:ext uri="{D42A27DB-BD31-4B8C-83A1-F6EECF244321}">
                <p14:modId xmlns:p14="http://schemas.microsoft.com/office/powerpoint/2010/main" val="1849058909"/>
              </p:ext>
            </p:extLst>
          </p:nvPr>
        </p:nvGraphicFramePr>
        <p:xfrm>
          <a:off x="486341" y="2626770"/>
          <a:ext cx="11140963" cy="3692724"/>
        </p:xfrm>
        <a:graphic>
          <a:graphicData uri="http://schemas.openxmlformats.org/drawingml/2006/table">
            <a:tbl>
              <a:tblPr/>
              <a:tblGrid>
                <a:gridCol w="1771084">
                  <a:extLst>
                    <a:ext uri="{9D8B030D-6E8A-4147-A177-3AD203B41FA5}">
                      <a16:colId xmlns:a16="http://schemas.microsoft.com/office/drawing/2014/main" val="2485417988"/>
                    </a:ext>
                  </a:extLst>
                </a:gridCol>
                <a:gridCol w="9369879">
                  <a:extLst>
                    <a:ext uri="{9D8B030D-6E8A-4147-A177-3AD203B41FA5}">
                      <a16:colId xmlns:a16="http://schemas.microsoft.com/office/drawing/2014/main" val="3796060750"/>
                    </a:ext>
                  </a:extLst>
                </a:gridCol>
              </a:tblGrid>
              <a:tr h="677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i="0" u="none" strike="noStrike" kern="1200" noProof="0">
                          <a:solidFill>
                            <a:schemeClr val="bg1"/>
                          </a:solidFill>
                          <a:effectLst/>
                          <a:latin typeface="Aptos" panose="020B0004020202020204" pitchFamily="34" charset="0"/>
                          <a:ea typeface="+mn-ea"/>
                          <a:cs typeface="+mn-cs"/>
                        </a:rPr>
                        <a:t>Exigence MS.CDM/VT.27</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lvl="0" algn="l">
                        <a:buNone/>
                      </a:pPr>
                      <a:r>
                        <a:rPr lang="fr-FR" sz="1200" b="0" i="0" u="none" strike="noStrike" kern="1200" noProof="0">
                          <a:solidFill>
                            <a:srgbClr val="000000"/>
                          </a:solidFill>
                          <a:effectLst/>
                          <a:latin typeface="+mn-lt"/>
                          <a:ea typeface="+mn-ea"/>
                          <a:cs typeface="+mn-cs"/>
                        </a:rPr>
                        <a:t>LORSQU'une notification est au statut "Admission impossible proposée" et LORSQUE le système reçoit le statut "Notification lue" (flux5) de ViaTrajectoire ALORS le système DOIT considérer cette mise à jour comme un refus de l’admission impossible et passer la notification au statut "Lue".</a:t>
                      </a:r>
                      <a:endParaRPr lang="fr-FR" sz="1200" b="0" i="0" u="none" strike="noStrike" noProof="0">
                        <a:solidFill>
                          <a:srgbClr val="000000"/>
                        </a:solidFill>
                        <a:effectLst/>
                        <a:latin typeface="+mn-lt"/>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870391"/>
                  </a:ext>
                </a:extLst>
              </a:tr>
              <a:tr h="21462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i="0" u="none" strike="noStrike" kern="1200" noProof="0">
                          <a:solidFill>
                            <a:schemeClr val="bg1"/>
                          </a:solidFill>
                          <a:effectLst/>
                          <a:latin typeface="Aptos" panose="020B0004020202020204" pitchFamily="34" charset="0"/>
                          <a:ea typeface="+mn-ea"/>
                          <a:cs typeface="+mn-cs"/>
                        </a:rPr>
                        <a:t>Scénario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i="0" u="none" strike="noStrike" kern="1200" noProof="0">
                          <a:solidFill>
                            <a:schemeClr val="bg1"/>
                          </a:solidFill>
                          <a:effectLst/>
                          <a:latin typeface="Aptos" panose="020B0004020202020204" pitchFamily="34" charset="0"/>
                          <a:ea typeface="+mn-ea"/>
                          <a:cs typeface="+mn-cs"/>
                        </a:rPr>
                        <a:t>MS.CDM/VT.27.01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300" b="1" i="0" u="none" strike="noStrike" kern="1200" noProof="0">
                        <a:solidFill>
                          <a:schemeClr val="bg1"/>
                        </a:solidFill>
                        <a:effectLst/>
                        <a:latin typeface="Aptos" panose="020B0004020202020204"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lvl="0" algn="l">
                        <a:buNone/>
                      </a:pPr>
                      <a:r>
                        <a:rPr lang="fr-FR" sz="1200" b="0" i="0" u="none" strike="noStrike" kern="1200" noProof="0">
                          <a:solidFill>
                            <a:srgbClr val="000000"/>
                          </a:solidFill>
                          <a:effectLst/>
                          <a:latin typeface="+mn-lt"/>
                          <a:ea typeface="+mn-ea"/>
                          <a:cs typeface="+mn-cs"/>
                        </a:rPr>
                        <a:t>L'ESMS juge que les besoins d'un usager, Yvette CADI-VERGER, ont évolué mais la MDPH n'entérine pas la proposition d'admission impossible. </a:t>
                      </a:r>
                      <a:br>
                        <a:rPr lang="fr-FR" sz="1200" b="0" i="0" u="none" strike="noStrike" kern="1200" noProof="0">
                          <a:solidFill>
                            <a:srgbClr val="000000"/>
                          </a:solidFill>
                          <a:effectLst/>
                          <a:latin typeface="+mn-lt"/>
                          <a:ea typeface="+mn-ea"/>
                          <a:cs typeface="+mn-cs"/>
                        </a:rPr>
                      </a:br>
                      <a:r>
                        <a:rPr lang="fr-FR" sz="1200" b="0" i="0" u="none" strike="noStrike" kern="1200" noProof="0">
                          <a:solidFill>
                            <a:srgbClr val="000000"/>
                          </a:solidFill>
                          <a:effectLst/>
                          <a:latin typeface="+mn-lt"/>
                          <a:ea typeface="+mn-ea"/>
                          <a:cs typeface="+mn-cs"/>
                        </a:rPr>
                        <a:t>1. Mme Pilo démarre sa session et consulte sa liste de travail. Dans la liste de travail, Mme Pilo a une notification de Yvette CADI-VERGER au statut "Liste d'attente - En cours d'analyse, demande d'admission reçue".</a:t>
                      </a:r>
                      <a:br>
                        <a:rPr lang="fr-FR" sz="1200" b="0" i="0" u="none" strike="noStrike" kern="1200" noProof="0">
                          <a:solidFill>
                            <a:srgbClr val="000000"/>
                          </a:solidFill>
                          <a:effectLst/>
                          <a:latin typeface="+mn-lt"/>
                          <a:ea typeface="+mn-ea"/>
                          <a:cs typeface="+mn-cs"/>
                        </a:rPr>
                      </a:br>
                      <a:r>
                        <a:rPr lang="fr-FR" sz="1200" b="0" i="0" u="none" strike="noStrike" kern="1200" noProof="0">
                          <a:solidFill>
                            <a:srgbClr val="000000"/>
                          </a:solidFill>
                          <a:effectLst/>
                          <a:latin typeface="+mn-lt"/>
                          <a:ea typeface="+mn-ea"/>
                          <a:cs typeface="+mn-cs"/>
                        </a:rPr>
                        <a:t>2. Mme Pilo passe la notification au statut "Admission impossible signalée" et sélectionne le motif "L'ESMS n'est pas adapté au projet de vie actuel de l'usager".</a:t>
                      </a:r>
                      <a:br>
                        <a:rPr lang="fr-FR" sz="1200" b="0" i="0" u="none" strike="noStrike" kern="1200" noProof="0">
                          <a:solidFill>
                            <a:srgbClr val="000000"/>
                          </a:solidFill>
                          <a:effectLst/>
                          <a:latin typeface="+mn-lt"/>
                          <a:ea typeface="+mn-ea"/>
                          <a:cs typeface="+mn-cs"/>
                        </a:rPr>
                      </a:br>
                      <a:r>
                        <a:rPr lang="fr-FR" sz="1200" b="0" i="0" u="none" strike="noStrike" kern="1200" noProof="0">
                          <a:solidFill>
                            <a:srgbClr val="000000"/>
                          </a:solidFill>
                          <a:effectLst/>
                          <a:latin typeface="+mn-lt"/>
                          <a:ea typeface="+mn-ea"/>
                          <a:cs typeface="+mn-cs"/>
                        </a:rPr>
                        <a:t>3. Sur ViaTrajectoire, la MDPH refuse l'admission impossible signalée par l'ESMS.</a:t>
                      </a:r>
                      <a:br>
                        <a:rPr lang="fr-FR" sz="1200" b="0" i="0" u="none" strike="noStrike" kern="1200" noProof="0">
                          <a:solidFill>
                            <a:srgbClr val="000000"/>
                          </a:solidFill>
                          <a:effectLst/>
                          <a:latin typeface="+mn-lt"/>
                          <a:ea typeface="+mn-ea"/>
                          <a:cs typeface="+mn-cs"/>
                        </a:rPr>
                      </a:br>
                      <a:r>
                        <a:rPr lang="fr-FR" sz="1200" b="0" i="0" u="none" strike="noStrike" kern="1200" noProof="0">
                          <a:solidFill>
                            <a:srgbClr val="000000"/>
                          </a:solidFill>
                          <a:effectLst/>
                          <a:latin typeface="+mn-lt"/>
                          <a:ea typeface="+mn-ea"/>
                          <a:cs typeface="+mn-cs"/>
                        </a:rPr>
                        <a:t>4. Mme Pilo actualise la liste de travail.</a:t>
                      </a:r>
                      <a:br>
                        <a:rPr lang="fr-FR" sz="1200" b="0" i="0" u="none" strike="noStrike" kern="1200" noProof="0">
                          <a:solidFill>
                            <a:srgbClr val="000000"/>
                          </a:solidFill>
                          <a:effectLst/>
                          <a:latin typeface="+mn-lt"/>
                          <a:ea typeface="+mn-ea"/>
                          <a:cs typeface="+mn-cs"/>
                        </a:rPr>
                      </a:br>
                      <a:r>
                        <a:rPr lang="fr-FR" sz="1200" b="0" i="0" u="none" strike="noStrike" kern="1200" noProof="0">
                          <a:solidFill>
                            <a:srgbClr val="000000"/>
                          </a:solidFill>
                          <a:effectLst/>
                          <a:latin typeface="+mn-lt"/>
                          <a:ea typeface="+mn-ea"/>
                          <a:cs typeface="+mn-cs"/>
                        </a:rPr>
                        <a:t>5. Mme Pilo constate que la notification passe au statut "Lue" pour lui permettre de reprendre l'analyse.</a:t>
                      </a:r>
                      <a:br>
                        <a:rPr lang="fr-FR" sz="1200" b="0" i="0" u="none" strike="noStrike" kern="1200" noProof="0">
                          <a:solidFill>
                            <a:srgbClr val="000000"/>
                          </a:solidFill>
                          <a:effectLst/>
                          <a:latin typeface="+mn-lt"/>
                          <a:ea typeface="+mn-ea"/>
                          <a:cs typeface="+mn-cs"/>
                        </a:rPr>
                      </a:br>
                      <a:r>
                        <a:rPr lang="fr-FR" sz="1200" b="0" i="0" u="none" strike="noStrike" kern="1200" noProof="0">
                          <a:solidFill>
                            <a:srgbClr val="000000"/>
                          </a:solidFill>
                          <a:effectLst/>
                          <a:latin typeface="+mn-lt"/>
                          <a:ea typeface="+mn-ea"/>
                          <a:cs typeface="+mn-cs"/>
                        </a:rPr>
                        <a:t>6. Mme Pilo consulte ensuite l'écran de l'historique des appels à ViaTrajectoire et retrouve les appels effectués.</a:t>
                      </a:r>
                      <a:br>
                        <a:rPr lang="fr-FR" sz="1200" b="0" i="0" u="none" strike="noStrike" kern="1200" noProof="0">
                          <a:solidFill>
                            <a:srgbClr val="000000"/>
                          </a:solidFill>
                          <a:effectLst/>
                          <a:latin typeface="+mn-lt"/>
                          <a:ea typeface="+mn-ea"/>
                          <a:cs typeface="+mn-cs"/>
                        </a:rPr>
                      </a:br>
                      <a:r>
                        <a:rPr lang="fr-FR" sz="1200" b="0" i="1" u="none" strike="noStrike" kern="1200" noProof="0">
                          <a:solidFill>
                            <a:srgbClr val="000000"/>
                          </a:solidFill>
                          <a:effectLst/>
                          <a:latin typeface="+mn-lt"/>
                          <a:ea typeface="+mn-ea"/>
                          <a:cs typeface="+mn-cs"/>
                        </a:rPr>
                        <a:t>[…]</a:t>
                      </a:r>
                      <a:endParaRPr lang="fr-FR" sz="1200" b="0" i="1" u="none" strike="noStrike" noProof="0">
                        <a:solidFill>
                          <a:srgbClr val="000000"/>
                        </a:solidFill>
                        <a:effectLst/>
                        <a:latin typeface="+mn-lt"/>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2180521"/>
                  </a:ext>
                </a:extLst>
              </a:tr>
              <a:tr h="275387">
                <a:tc>
                  <a:txBody>
                    <a:bodyPr/>
                    <a:lstStyle/>
                    <a:p>
                      <a:pPr algn="l">
                        <a:spcBef>
                          <a:spcPts val="1200"/>
                        </a:spcBef>
                        <a:spcAft>
                          <a:spcPts val="1200"/>
                        </a:spcAft>
                        <a:buNone/>
                      </a:pPr>
                      <a:r>
                        <a:rPr lang="fr-FR" sz="1300" b="1" noProof="0">
                          <a:solidFill>
                            <a:schemeClr val="bg1"/>
                          </a:solidFill>
                          <a:effectLst/>
                          <a:latin typeface="Aptos" panose="020B0004020202020204" pitchFamily="34" charset="0"/>
                          <a:ea typeface="Aptos" panose="020B0004020202020204" pitchFamily="34" charset="0"/>
                          <a:cs typeface="Aptos" panose="020B0004020202020204" pitchFamily="34" charset="0"/>
                        </a:rPr>
                        <a:t>MS.CDM/VT.27.01.01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spcBef>
                          <a:spcPts val="1200"/>
                        </a:spcBef>
                        <a:spcAft>
                          <a:spcPts val="1200"/>
                        </a:spcAft>
                        <a:buNone/>
                      </a:pPr>
                      <a:r>
                        <a:rPr lang="fr-FR" sz="1200" b="0" noProof="0">
                          <a:effectLst/>
                          <a:latin typeface="+mn-lt"/>
                          <a:ea typeface="Aptos" panose="020B0004020202020204" pitchFamily="34" charset="0"/>
                          <a:cs typeface="Aptos" panose="020B0004020202020204" pitchFamily="34" charset="0"/>
                        </a:rPr>
                        <a:t>Démonstration vidéo du déroulé des étapes du scénario.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098313"/>
                  </a:ext>
                </a:extLst>
              </a:tr>
              <a:tr h="275387">
                <a:tc>
                  <a:txBody>
                    <a:bodyPr/>
                    <a:lstStyle/>
                    <a:p>
                      <a:pPr algn="l">
                        <a:spcBef>
                          <a:spcPts val="1200"/>
                        </a:spcBef>
                        <a:spcAft>
                          <a:spcPts val="1200"/>
                        </a:spcAft>
                        <a:buNone/>
                      </a:pPr>
                      <a:r>
                        <a:rPr lang="fr-FR" sz="1300" b="1" noProof="0">
                          <a:solidFill>
                            <a:schemeClr val="bg1"/>
                          </a:solidFill>
                          <a:effectLst/>
                          <a:latin typeface="Aptos" panose="020B0004020202020204" pitchFamily="34" charset="0"/>
                          <a:ea typeface="Aptos" panose="020B0004020202020204" pitchFamily="34" charset="0"/>
                          <a:cs typeface="Aptos" panose="020B0004020202020204" pitchFamily="34" charset="0"/>
                        </a:rPr>
                        <a:t>MS.CDM/VT.27.01.02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spcBef>
                          <a:spcPts val="1200"/>
                        </a:spcBef>
                        <a:spcAft>
                          <a:spcPts val="1200"/>
                        </a:spcAft>
                        <a:buNone/>
                      </a:pPr>
                      <a:r>
                        <a:rPr lang="fr-FR" sz="1200" b="0" noProof="0">
                          <a:effectLst/>
                          <a:latin typeface="+mn-lt"/>
                          <a:ea typeface="Aptos" panose="020B0004020202020204" pitchFamily="34" charset="0"/>
                          <a:cs typeface="Aptos" panose="020B0004020202020204" pitchFamily="34" charset="0"/>
                        </a:rPr>
                        <a:t>Fournir la trace du flux 4 vers Via Trajectoire correspondant à l'étape 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965630"/>
                  </a:ext>
                </a:extLst>
              </a:tr>
              <a:tr h="275387">
                <a:tc>
                  <a:txBody>
                    <a:bodyPr/>
                    <a:lstStyle/>
                    <a:p>
                      <a:pPr algn="l">
                        <a:spcBef>
                          <a:spcPts val="1200"/>
                        </a:spcBef>
                        <a:spcAft>
                          <a:spcPts val="1200"/>
                        </a:spcAft>
                        <a:buNone/>
                      </a:pPr>
                      <a:r>
                        <a:rPr lang="fr-FR" sz="1300" b="1" noProof="0">
                          <a:solidFill>
                            <a:schemeClr val="bg1"/>
                          </a:solidFill>
                          <a:effectLst/>
                          <a:latin typeface="Aptos" panose="020B0004020202020204" pitchFamily="34" charset="0"/>
                          <a:ea typeface="Aptos" panose="020B0004020202020204" pitchFamily="34" charset="0"/>
                          <a:cs typeface="Aptos" panose="020B0004020202020204" pitchFamily="34" charset="0"/>
                        </a:rPr>
                        <a:t>MS.CDM/VT.27.01.03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l">
                        <a:spcBef>
                          <a:spcPts val="1200"/>
                        </a:spcBef>
                        <a:spcAft>
                          <a:spcPts val="1200"/>
                        </a:spcAft>
                        <a:buNone/>
                      </a:pPr>
                      <a:r>
                        <a:rPr lang="fr-FR" sz="1200" b="1" i="0" u="none" strike="noStrike" kern="1200" baseline="0" noProof="0">
                          <a:solidFill>
                            <a:srgbClr val="D70B52"/>
                          </a:solidFill>
                          <a:effectLst/>
                          <a:latin typeface="+mn-lt"/>
                          <a:ea typeface="+mn-ea"/>
                          <a:cs typeface="Arial"/>
                        </a:rPr>
                        <a:t>Fournir la trace du flux 5 vers Via Trajectoire correspondant à l'étape 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802153"/>
                  </a:ext>
                </a:extLst>
              </a:tr>
            </a:tbl>
          </a:graphicData>
        </a:graphic>
      </p:graphicFrame>
    </p:spTree>
    <p:extLst>
      <p:ext uri="{BB962C8B-B14F-4D97-AF65-F5344CB8AC3E}">
        <p14:creationId xmlns:p14="http://schemas.microsoft.com/office/powerpoint/2010/main" val="68980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2C6C-8E24-8965-CF98-10B7BD6BDB65}"/>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817FCA6A-5624-FDC1-05D9-870E713E95B5}"/>
              </a:ext>
            </a:extLst>
          </p:cNvPr>
          <p:cNvSpPr>
            <a:spLocks noGrp="1"/>
          </p:cNvSpPr>
          <p:nvPr>
            <p:ph type="title"/>
          </p:nvPr>
        </p:nvSpPr>
        <p:spPr/>
        <p:txBody>
          <a:bodyPr/>
          <a:lstStyle/>
          <a:p>
            <a:r>
              <a:rPr lang="fr-FR" sz="2400" noProof="0"/>
              <a:t>Données spécifiées non transmises dans les flux 1 et 3 </a:t>
            </a:r>
            <a:r>
              <a:rPr lang="fr-FR" sz="1800" noProof="0"/>
              <a:t>(1/2)</a:t>
            </a:r>
            <a:endParaRPr lang="fr-FR" sz="2400" noProof="0"/>
          </a:p>
        </p:txBody>
      </p:sp>
      <p:sp>
        <p:nvSpPr>
          <p:cNvPr id="4" name="Rectangle : coins arrondis 1">
            <a:extLst>
              <a:ext uri="{FF2B5EF4-FFF2-40B4-BE49-F238E27FC236}">
                <a16:creationId xmlns:a16="http://schemas.microsoft.com/office/drawing/2014/main" id="{926071B3-ED29-31B0-04FE-8C666ACFD7FE}"/>
              </a:ext>
            </a:extLst>
          </p:cNvPr>
          <p:cNvSpPr/>
          <p:nvPr/>
        </p:nvSpPr>
        <p:spPr>
          <a:xfrm>
            <a:off x="428571" y="1792541"/>
            <a:ext cx="63047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INS (Identité Nationale de Santé)</a:t>
            </a:r>
          </a:p>
        </p:txBody>
      </p:sp>
      <p:sp>
        <p:nvSpPr>
          <p:cNvPr id="5" name="Parallelogram 4">
            <a:extLst>
              <a:ext uri="{FF2B5EF4-FFF2-40B4-BE49-F238E27FC236}">
                <a16:creationId xmlns:a16="http://schemas.microsoft.com/office/drawing/2014/main" id="{B6F26A4B-14AD-8427-F751-1FE1034A1D7C}"/>
              </a:ext>
            </a:extLst>
          </p:cNvPr>
          <p:cNvSpPr/>
          <p:nvPr/>
        </p:nvSpPr>
        <p:spPr>
          <a:xfrm>
            <a:off x="428569" y="2118492"/>
            <a:ext cx="6045419"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BCF0CD18-A304-E540-586D-5363080573DE}"/>
              </a:ext>
            </a:extLst>
          </p:cNvPr>
          <p:cNvSpPr txBox="1"/>
          <p:nvPr/>
        </p:nvSpPr>
        <p:spPr>
          <a:xfrm>
            <a:off x="419667" y="2292058"/>
            <a:ext cx="11207638" cy="1292662"/>
          </a:xfrm>
          <a:prstGeom prst="rect">
            <a:avLst/>
          </a:prstGeom>
          <a:noFill/>
          <a:ln w="6350">
            <a:noFill/>
            <a:miter lim="800000"/>
          </a:ln>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srgbClr val="000000"/>
                </a:solidFill>
                <a:effectLst/>
                <a:uLnTx/>
                <a:uFillTx/>
                <a:latin typeface="Arial"/>
                <a:ea typeface="+mn-ea"/>
                <a:cs typeface="Arial"/>
              </a:rPr>
              <a:t>L’INS est une donnée qui est spécifiée dans les flux 1 et 3, mais elle n’est pas transmise, seul le NIR est véhiculé</a:t>
            </a:r>
            <a:r>
              <a:rPr kumimoji="0" lang="fr-FR" sz="1300" b="0" i="0" u="none" strike="noStrike" kern="1200" cap="none" spc="0" normalizeH="0" baseline="0" noProof="0">
                <a:ln>
                  <a:noFill/>
                </a:ln>
                <a:solidFill>
                  <a:srgbClr val="000000"/>
                </a:solidFill>
                <a:effectLst/>
                <a:uLnTx/>
                <a:uFillTx/>
                <a:latin typeface="Arial"/>
                <a:ea typeface="+mn-ea"/>
                <a:cs typeface="Arial"/>
              </a:rPr>
              <a:t>. Ce comportement est normal. Les ESMS peuvent traiter les décisions d’orientation sans l’INS. L’INS sera en effet récupérée et qualifiée par l’établissement lors de l’admission de la personne, comme cela est déjà fait dans les établissements.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srgbClr val="000000"/>
                </a:solidFill>
                <a:effectLst/>
                <a:uLnTx/>
                <a:uFillTx/>
                <a:latin typeface="Arial"/>
                <a:ea typeface="+mn-ea"/>
                <a:cs typeface="Arial"/>
              </a:rPr>
              <a:t>En conséquence, la mise en œuvre de l’interopérabilité des DUI avec </a:t>
            </a:r>
            <a:r>
              <a:rPr kumimoji="0" lang="fr-FR" sz="1300" b="1" i="0" u="none" strike="noStrike" kern="1200" cap="none" spc="0" normalizeH="0" baseline="0" noProof="0" err="1">
                <a:ln>
                  <a:noFill/>
                </a:ln>
                <a:solidFill>
                  <a:srgbClr val="000000"/>
                </a:solidFill>
                <a:effectLst/>
                <a:uLnTx/>
                <a:uFillTx/>
                <a:latin typeface="Arial"/>
                <a:ea typeface="+mn-ea"/>
                <a:cs typeface="Arial"/>
              </a:rPr>
              <a:t>ViaTrajectoire</a:t>
            </a:r>
            <a:r>
              <a:rPr kumimoji="0" lang="fr-FR" sz="1300" b="1" i="0" u="none" strike="noStrike" kern="1200" cap="none" spc="0" normalizeH="0" baseline="0" noProof="0">
                <a:ln>
                  <a:noFill/>
                </a:ln>
                <a:solidFill>
                  <a:srgbClr val="000000"/>
                </a:solidFill>
                <a:effectLst/>
                <a:uLnTx/>
                <a:uFillTx/>
                <a:latin typeface="Arial"/>
                <a:ea typeface="+mn-ea"/>
                <a:cs typeface="Arial"/>
              </a:rPr>
              <a:t> PH n’a pas d’impact sur le process habituellement mis en place par l’établissement pour qualifier l’INS.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0" normalizeH="0" baseline="0" noProof="0">
              <a:ln>
                <a:noFill/>
              </a:ln>
              <a:solidFill>
                <a:srgbClr val="000000"/>
              </a:solidFill>
              <a:effectLst/>
              <a:uLnTx/>
              <a:uFillTx/>
              <a:latin typeface="Arial"/>
              <a:ea typeface="+mn-ea"/>
              <a:cs typeface="Arial"/>
            </a:endParaRPr>
          </a:p>
        </p:txBody>
      </p:sp>
      <p:grpSp>
        <p:nvGrpSpPr>
          <p:cNvPr id="8" name="Group 7">
            <a:extLst>
              <a:ext uri="{FF2B5EF4-FFF2-40B4-BE49-F238E27FC236}">
                <a16:creationId xmlns:a16="http://schemas.microsoft.com/office/drawing/2014/main" id="{00A84A12-4269-0B14-F96A-1548CCF46BE6}"/>
              </a:ext>
            </a:extLst>
          </p:cNvPr>
          <p:cNvGrpSpPr/>
          <p:nvPr/>
        </p:nvGrpSpPr>
        <p:grpSpPr>
          <a:xfrm>
            <a:off x="428569" y="4064378"/>
            <a:ext cx="11198736" cy="1246495"/>
            <a:chOff x="428569" y="5959853"/>
            <a:chExt cx="11198736" cy="1246495"/>
          </a:xfrm>
        </p:grpSpPr>
        <p:sp>
          <p:nvSpPr>
            <p:cNvPr id="11" name="TextBox 10">
              <a:extLst>
                <a:ext uri="{FF2B5EF4-FFF2-40B4-BE49-F238E27FC236}">
                  <a16:creationId xmlns:a16="http://schemas.microsoft.com/office/drawing/2014/main" id="{51A57201-7D92-AAF1-74A0-76F73F8835CD}"/>
                </a:ext>
              </a:extLst>
            </p:cNvPr>
            <p:cNvSpPr txBox="1"/>
            <p:nvPr/>
          </p:nvSpPr>
          <p:spPr>
            <a:xfrm>
              <a:off x="428569" y="5959853"/>
              <a:ext cx="11198736" cy="1246495"/>
            </a:xfrm>
            <a:prstGeom prst="rect">
              <a:avLst/>
            </a:prstGeom>
            <a:solidFill>
              <a:srgbClr val="F7FAF0"/>
            </a:solidFill>
            <a:ln w="6350">
              <a:noFill/>
              <a:miter lim="800000"/>
            </a:ln>
          </p:spPr>
          <p:txBody>
            <a:bodyPr wrap="square" lIns="540000" anchor="ctr">
              <a:spAutoFit/>
            </a:bodyPr>
            <a:lstStyle/>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1" i="0" u="none" strike="noStrike" kern="0" cap="none" spc="0" normalizeH="0" baseline="0" noProof="0">
                  <a:ln>
                    <a:noFill/>
                  </a:ln>
                  <a:solidFill>
                    <a:prstClr val="black"/>
                  </a:solidFill>
                  <a:effectLst/>
                  <a:uLnTx/>
                  <a:uFillTx/>
                  <a:latin typeface="Arial"/>
                  <a:ea typeface="+mn-ea"/>
                  <a:cs typeface="Arial"/>
                </a:rPr>
                <a:t>Pourquoi l’INS n’est pas transmise par les MDPH ?</a:t>
              </a:r>
            </a:p>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L’INS doit être qualifiée pour être transmise. Aussi, à date, les MDPH sont dans l’impossibilité de qualifier toutes les INS des demandeurs, une grande partie des usagers effectuant leurs démarches sans se déplacer en MDPH.</a:t>
              </a:r>
            </a:p>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À défaut, la MDPH transmet le NIR et les cinq traits d’identité de l’INS (nom de naissance, prénom(s) de naissance, sexe, date de naissance, lieu de naissance). C’est sur la base de ces données que le DUI doit proposer de rapprocher les dossiers (cf. exigence MS.CDM/VT.08).</a:t>
              </a:r>
            </a:p>
          </p:txBody>
        </p:sp>
        <p:cxnSp>
          <p:nvCxnSpPr>
            <p:cNvPr id="12" name="Straight Connector 11">
              <a:extLst>
                <a:ext uri="{FF2B5EF4-FFF2-40B4-BE49-F238E27FC236}">
                  <a16:creationId xmlns:a16="http://schemas.microsoft.com/office/drawing/2014/main" id="{CD41EBD8-7FCC-40B0-2BF6-B2122A0F3468}"/>
                </a:ext>
              </a:extLst>
            </p:cNvPr>
            <p:cNvCxnSpPr>
              <a:cxnSpLocks/>
            </p:cNvCxnSpPr>
            <p:nvPr/>
          </p:nvCxnSpPr>
          <p:spPr>
            <a:xfrm>
              <a:off x="883984" y="6050298"/>
              <a:ext cx="0" cy="1065604"/>
            </a:xfrm>
            <a:prstGeom prst="line">
              <a:avLst/>
            </a:prstGeom>
            <a:ln w="19050" cap="rnd">
              <a:solidFill>
                <a:schemeClr val="accent4"/>
              </a:solidFill>
              <a:tailEnd type="none"/>
            </a:ln>
          </p:spPr>
          <p:style>
            <a:lnRef idx="1">
              <a:schemeClr val="accent6"/>
            </a:lnRef>
            <a:fillRef idx="0">
              <a:schemeClr val="accent6"/>
            </a:fillRef>
            <a:effectRef idx="0">
              <a:schemeClr val="accent6"/>
            </a:effectRef>
            <a:fontRef idx="minor">
              <a:schemeClr val="tx1"/>
            </a:fontRef>
          </p:style>
        </p:cxnSp>
        <p:pic>
          <p:nvPicPr>
            <p:cNvPr id="13" name="Picture 2" descr="idée ">
              <a:extLst>
                <a:ext uri="{FF2B5EF4-FFF2-40B4-BE49-F238E27FC236}">
                  <a16:creationId xmlns:a16="http://schemas.microsoft.com/office/drawing/2014/main" id="{2364F9D6-96F7-9C19-B393-8C079B5F0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03" y="6402028"/>
              <a:ext cx="362144" cy="3621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5399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E58B8-D9CC-AC4B-F083-3D375A35285A}"/>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50118501-CEFF-522D-8AA0-A2ECD69E50B1}"/>
              </a:ext>
            </a:extLst>
          </p:cNvPr>
          <p:cNvSpPr>
            <a:spLocks noGrp="1"/>
          </p:cNvSpPr>
          <p:nvPr>
            <p:ph type="title"/>
          </p:nvPr>
        </p:nvSpPr>
        <p:spPr>
          <a:xfrm>
            <a:off x="428571" y="272147"/>
            <a:ext cx="9357687" cy="568786"/>
          </a:xfrm>
        </p:spPr>
        <p:txBody>
          <a:bodyPr/>
          <a:lstStyle/>
          <a:p>
            <a:r>
              <a:rPr lang="fr-FR" sz="2400" noProof="0"/>
              <a:t>Données spécifiées non transmises dans les flux 1 et 3 </a:t>
            </a:r>
            <a:r>
              <a:rPr lang="fr-FR" sz="1800" noProof="0"/>
              <a:t>(2/2)</a:t>
            </a:r>
          </a:p>
        </p:txBody>
      </p:sp>
      <p:sp>
        <p:nvSpPr>
          <p:cNvPr id="5" name="TextBox 4">
            <a:extLst>
              <a:ext uri="{FF2B5EF4-FFF2-40B4-BE49-F238E27FC236}">
                <a16:creationId xmlns:a16="http://schemas.microsoft.com/office/drawing/2014/main" id="{635286BD-C678-B16C-CCDA-D25F97EED586}"/>
              </a:ext>
            </a:extLst>
          </p:cNvPr>
          <p:cNvSpPr txBox="1"/>
          <p:nvPr/>
        </p:nvSpPr>
        <p:spPr>
          <a:xfrm>
            <a:off x="428569" y="1722836"/>
            <a:ext cx="4068000" cy="4801314"/>
          </a:xfrm>
          <a:prstGeom prst="rect">
            <a:avLst/>
          </a:prstGeom>
          <a:noFill/>
          <a:ln w="6350">
            <a:noFill/>
            <a:miter lim="800000"/>
          </a:ln>
        </p:spPr>
        <p:txBody>
          <a:bodyPr wrap="square" lIns="91440" tIns="45720" rIns="91440" bIns="45720" anchor="t">
            <a:spAutoFit/>
          </a:bodyPr>
          <a:lstStyle/>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flux 1 et 3 permettent la récupération des données des décisions d’orientation et d’évaluation présentes sur </a:t>
            </a:r>
            <a:r>
              <a:rPr kumimoji="0" lang="fr-FR" sz="1300" b="0" i="0" u="none" strike="noStrike" kern="0" cap="none" spc="0" normalizeH="0" baseline="0" noProof="0" err="1">
                <a:ln>
                  <a:noFill/>
                </a:ln>
                <a:solidFill>
                  <a:prstClr val="black"/>
                </a:solidFill>
                <a:effectLst/>
                <a:uLnTx/>
                <a:uFillTx/>
                <a:latin typeface="Arial"/>
                <a:ea typeface="+mn-ea"/>
                <a:cs typeface="Arial"/>
              </a:rPr>
              <a:t>ViaTrajectoire</a:t>
            </a:r>
            <a:r>
              <a:rPr kumimoji="0" lang="fr-FR" sz="1300" b="0" i="0" u="none" strike="noStrike" kern="0" cap="none" spc="0" normalizeH="0" baseline="0" noProof="0">
                <a:ln>
                  <a:noFill/>
                </a:ln>
                <a:solidFill>
                  <a:prstClr val="black"/>
                </a:solidFill>
                <a:effectLst/>
                <a:uLnTx/>
                <a:uFillTx/>
                <a:latin typeface="Arial"/>
                <a:ea typeface="+mn-ea"/>
                <a:cs typeface="Arial"/>
              </a:rPr>
              <a:t>.</a:t>
            </a:r>
          </a:p>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Ces données sont aujourd’hui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transmises à </a:t>
            </a:r>
            <a:r>
              <a:rPr kumimoji="0" lang="fr-FR" sz="1300" b="1" i="0" u="none" strike="noStrike" kern="1200" cap="none" spc="0" normalizeH="0" baseline="0" noProof="0" err="1">
                <a:ln>
                  <a:noFill/>
                </a:ln>
                <a:solidFill>
                  <a:srgbClr val="005085"/>
                </a:solidFill>
                <a:effectLst/>
                <a:uLnTx/>
                <a:uFillTx/>
                <a:latin typeface="Arial"/>
                <a:ea typeface="+mn-ea"/>
                <a:cs typeface="Arial" panose="020B0604020202020204" pitchFamily="34" charset="0"/>
              </a:rPr>
              <a:t>ViaTrajectoire</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 par les MDPH sous forme de fichiers CSV</a:t>
            </a:r>
            <a:r>
              <a:rPr kumimoji="0" lang="fr-FR" sz="1300" b="0" i="0" u="none" strike="noStrike" kern="0" cap="none" spc="0" normalizeH="0" baseline="0" noProof="0">
                <a:ln>
                  <a:noFill/>
                </a:ln>
                <a:solidFill>
                  <a:prstClr val="black"/>
                </a:solidFill>
                <a:effectLst/>
                <a:uLnTx/>
                <a:uFillTx/>
                <a:latin typeface="Arial"/>
                <a:ea typeface="+mn-ea"/>
                <a:cs typeface="Arial"/>
              </a:rPr>
              <a:t>. </a:t>
            </a:r>
            <a:r>
              <a:rPr kumimoji="0" lang="fr-FR" sz="1300" b="0" i="0" u="none" strike="noStrike" kern="0" cap="none" spc="0" normalizeH="0" baseline="0" noProof="0" err="1">
                <a:ln>
                  <a:noFill/>
                </a:ln>
                <a:solidFill>
                  <a:prstClr val="black"/>
                </a:solidFill>
                <a:effectLst/>
                <a:uLnTx/>
                <a:uFillTx/>
                <a:latin typeface="Arial"/>
                <a:ea typeface="+mn-ea"/>
                <a:cs typeface="Arial"/>
              </a:rPr>
              <a:t>ViaTrajectoire</a:t>
            </a:r>
            <a:r>
              <a:rPr kumimoji="0" lang="fr-FR" sz="1300" b="0" i="0" u="none" strike="noStrike" kern="0" cap="none" spc="0" normalizeH="0" baseline="0" noProof="0">
                <a:ln>
                  <a:noFill/>
                </a:ln>
                <a:solidFill>
                  <a:prstClr val="black"/>
                </a:solidFill>
                <a:effectLst/>
                <a:uLnTx/>
                <a:uFillTx/>
                <a:latin typeface="Arial"/>
                <a:ea typeface="+mn-ea"/>
                <a:cs typeface="Arial"/>
              </a:rPr>
              <a:t> les expose aux DUI via l’API FHIR/CDA. </a:t>
            </a:r>
          </a:p>
          <a:p>
            <a:pPr marL="0" marR="0" lvl="0" indent="0" algn="just" defTabSz="721766" rtl="0" eaLnBrk="1" fontAlgn="auto" latinLnBrk="0" hangingPunct="1">
              <a:lnSpc>
                <a:spcPct val="100000"/>
              </a:lnSpc>
              <a:spcBef>
                <a:spcPts val="0"/>
              </a:spcBef>
              <a:spcAft>
                <a:spcPts val="0"/>
              </a:spcAft>
              <a:buClr>
                <a:srgbClr val="000000"/>
              </a:buClr>
              <a:buSzTx/>
              <a:buFontTx/>
              <a:buNone/>
              <a:tabLst/>
              <a:defRPr/>
            </a:pP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Certaines données sont présentées dans la spécification</a:t>
            </a:r>
            <a:r>
              <a:rPr kumimoji="0" lang="fr-FR" sz="1300" b="0" i="0" u="none" strike="noStrike" kern="0" cap="none" spc="0" normalizeH="0" baseline="0" noProof="0">
                <a:ln>
                  <a:noFill/>
                </a:ln>
                <a:solidFill>
                  <a:prstClr val="black"/>
                </a:solidFill>
                <a:effectLst/>
                <a:uLnTx/>
                <a:uFillTx/>
                <a:latin typeface="Arial"/>
                <a:ea typeface="+mn-ea"/>
                <a:cs typeface="Arial"/>
              </a:rPr>
              <a:t> comme donnée des CDA Décision et/ou Evaluation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mais ne peuvent être importées via CSV par les MDPH :</a:t>
            </a:r>
          </a:p>
          <a:p>
            <a:pPr marL="227965" marR="0" lvl="0" indent="-227965" algn="just" defTabSz="72176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Soit en raison de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l’absence de champ dans le CSV</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Soit en raison d’un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écart de format / structure / terminologie.</a:t>
            </a:r>
          </a:p>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Ces informations ne sont pas strictement nécessaires aux usages métiers des ESMS. Pour celles concernées par un écart de format, il est possible de les consulter directement sur </a:t>
            </a:r>
            <a:r>
              <a:rPr kumimoji="0" lang="fr-FR" sz="1300" b="0" i="0" u="none" strike="noStrike" kern="0" cap="none" spc="0" normalizeH="0" baseline="0" noProof="0" err="1">
                <a:ln>
                  <a:noFill/>
                </a:ln>
                <a:solidFill>
                  <a:prstClr val="black"/>
                </a:solidFill>
                <a:effectLst/>
                <a:uLnTx/>
                <a:uFillTx/>
                <a:latin typeface="Arial"/>
                <a:ea typeface="+mn-ea"/>
                <a:cs typeface="Arial"/>
              </a:rPr>
              <a:t>ViaTrajectoire</a:t>
            </a:r>
            <a:r>
              <a:rPr kumimoji="0" lang="fr-FR" sz="1300" b="0" i="0" u="none" strike="noStrike" kern="0" cap="none" spc="0" normalizeH="0" baseline="0" noProof="0">
                <a:ln>
                  <a:noFill/>
                </a:ln>
                <a:solidFill>
                  <a:prstClr val="black"/>
                </a:solidFill>
                <a:effectLst/>
                <a:uLnTx/>
                <a:uFillTx/>
                <a:latin typeface="Arial"/>
                <a:ea typeface="+mn-ea"/>
                <a:cs typeface="Arial"/>
              </a:rPr>
              <a:t>.</a:t>
            </a:r>
          </a:p>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La liste de ces données, spécifiées non transmises à date dans les CDA est présentée ci-contre.</a:t>
            </a:r>
          </a:p>
        </p:txBody>
      </p:sp>
      <p:graphicFrame>
        <p:nvGraphicFramePr>
          <p:cNvPr id="12" name="Table 11">
            <a:extLst>
              <a:ext uri="{FF2B5EF4-FFF2-40B4-BE49-F238E27FC236}">
                <a16:creationId xmlns:a16="http://schemas.microsoft.com/office/drawing/2014/main" id="{BB3BE5A2-F5A4-36DF-B104-F78DC34A8A0E}"/>
              </a:ext>
            </a:extLst>
          </p:cNvPr>
          <p:cNvGraphicFramePr>
            <a:graphicFrameLocks noGrp="1"/>
          </p:cNvGraphicFramePr>
          <p:nvPr>
            <p:extLst>
              <p:ext uri="{D42A27DB-BD31-4B8C-83A1-F6EECF244321}">
                <p14:modId xmlns:p14="http://schemas.microsoft.com/office/powerpoint/2010/main" val="4112141118"/>
              </p:ext>
            </p:extLst>
          </p:nvPr>
        </p:nvGraphicFramePr>
        <p:xfrm>
          <a:off x="4857749" y="1375549"/>
          <a:ext cx="6814418" cy="4969073"/>
        </p:xfrm>
        <a:graphic>
          <a:graphicData uri="http://schemas.openxmlformats.org/drawingml/2006/table">
            <a:tbl>
              <a:tblPr firstRow="1" firstCol="1" bandRow="1">
                <a:tableStyleId>{5C22544A-7EE6-4342-B048-85BDC9FD1C3A}</a:tableStyleId>
              </a:tblPr>
              <a:tblGrid>
                <a:gridCol w="1590728">
                  <a:extLst>
                    <a:ext uri="{9D8B030D-6E8A-4147-A177-3AD203B41FA5}">
                      <a16:colId xmlns:a16="http://schemas.microsoft.com/office/drawing/2014/main" val="469991500"/>
                    </a:ext>
                  </a:extLst>
                </a:gridCol>
                <a:gridCol w="2238323">
                  <a:extLst>
                    <a:ext uri="{9D8B030D-6E8A-4147-A177-3AD203B41FA5}">
                      <a16:colId xmlns:a16="http://schemas.microsoft.com/office/drawing/2014/main" val="1151466747"/>
                    </a:ext>
                  </a:extLst>
                </a:gridCol>
                <a:gridCol w="2985367">
                  <a:extLst>
                    <a:ext uri="{9D8B030D-6E8A-4147-A177-3AD203B41FA5}">
                      <a16:colId xmlns:a16="http://schemas.microsoft.com/office/drawing/2014/main" val="3294363123"/>
                    </a:ext>
                  </a:extLst>
                </a:gridCol>
              </a:tblGrid>
              <a:tr h="362269">
                <a:tc>
                  <a:txBody>
                    <a:bodyPr/>
                    <a:lstStyle/>
                    <a:p>
                      <a:pPr algn="ctr">
                        <a:buNone/>
                      </a:pPr>
                      <a:r>
                        <a:rPr lang="fr-FR" sz="1300" noProof="0">
                          <a:effectLst/>
                          <a:latin typeface="Aptos" panose="020B0004020202020204" pitchFamily="34" charset="0"/>
                          <a:ea typeface="Aptos" panose="020B0004020202020204" pitchFamily="34" charset="0"/>
                          <a:cs typeface="Times New Roman"/>
                        </a:rPr>
                        <a:t>Classe CDA</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300" noProof="0">
                          <a:effectLst/>
                          <a:latin typeface="Aptos" panose="020B0004020202020204" pitchFamily="34" charset="0"/>
                        </a:rPr>
                        <a:t>Donnée</a:t>
                      </a:r>
                      <a:endParaRPr lang="fr-FR" sz="1300" noProof="0">
                        <a:effectLst/>
                        <a:latin typeface="Aptos" panose="020B0004020202020204" pitchFamily="34" charset="0"/>
                        <a:ea typeface="Aptos" panose="020B0004020202020204" pitchFamily="34" charset="0"/>
                        <a:cs typeface="Times New Roman" panose="02020603050405020304" pitchFamily="18" charset="0"/>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300" noProof="0">
                          <a:effectLst/>
                          <a:latin typeface="Aptos" panose="020B0004020202020204" pitchFamily="34" charset="0"/>
                        </a:rPr>
                        <a:t>Description</a:t>
                      </a:r>
                      <a:endParaRPr lang="fr-FR" sz="1300" noProof="0">
                        <a:effectLst/>
                        <a:latin typeface="Aptos" panose="020B0004020202020204" pitchFamily="34" charset="0"/>
                        <a:ea typeface="Aptos" panose="020B0004020202020204" pitchFamily="34" charset="0"/>
                        <a:cs typeface="Times New Roman" panose="02020603050405020304" pitchFamily="18" charset="0"/>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extLst>
                  <a:ext uri="{0D108BD9-81ED-4DB2-BD59-A6C34878D82A}">
                    <a16:rowId xmlns:a16="http://schemas.microsoft.com/office/drawing/2014/main" val="1153639103"/>
                  </a:ext>
                </a:extLst>
              </a:tr>
              <a:tr h="375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solidFill>
                            <a:schemeClr val="tx1"/>
                          </a:solidFill>
                          <a:effectLst/>
                          <a:latin typeface="+mn-lt"/>
                          <a:ea typeface="Aptos" panose="020B0004020202020204" pitchFamily="34" charset="0"/>
                          <a:cs typeface="Times New Roman"/>
                        </a:rPr>
                        <a:t>Decision</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fr-FR" sz="1200" i="1" noProof="0">
                          <a:solidFill>
                            <a:schemeClr val="tx1"/>
                          </a:solidFill>
                          <a:effectLst/>
                          <a:latin typeface="+mn-lt"/>
                        </a:rPr>
                        <a:t>motivation</a:t>
                      </a:r>
                      <a:endParaRPr lang="fr-FR" sz="1200" i="1" noProof="0">
                        <a:solidFill>
                          <a:schemeClr val="tx1"/>
                        </a:solidFill>
                        <a:effectLst/>
                        <a:latin typeface="+mn-lt"/>
                        <a:ea typeface="Aptos" panose="020B0004020202020204" pitchFamily="34" charset="0"/>
                        <a:cs typeface="Times New Roman" panose="02020603050405020304" pitchFamily="18" charset="0"/>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fr-FR" sz="1200" noProof="0">
                          <a:solidFill>
                            <a:schemeClr val="tx1"/>
                          </a:solidFill>
                          <a:effectLst/>
                          <a:latin typeface="+mn-lt"/>
                        </a:rPr>
                        <a:t>Considération(s) de droit ou de fait qui constituent le fondement de la proposition et de la décision. </a:t>
                      </a:r>
                      <a:endParaRPr lang="fr-FR" sz="1200" noProof="0">
                        <a:solidFill>
                          <a:schemeClr val="tx1"/>
                        </a:solidFill>
                        <a:effectLst/>
                        <a:latin typeface="+mn-lt"/>
                        <a:ea typeface="Aptos" panose="020B0004020202020204" pitchFamily="34" charset="0"/>
                        <a:cs typeface="Times New Roman"/>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9081245"/>
                  </a:ext>
                </a:extLst>
              </a:tr>
              <a:tr h="502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solidFill>
                            <a:schemeClr val="tx1"/>
                          </a:solidFill>
                          <a:effectLst/>
                          <a:latin typeface="+mn-lt"/>
                          <a:ea typeface="Aptos" panose="020B0004020202020204" pitchFamily="34" charset="0"/>
                          <a:cs typeface="Times New Roman"/>
                        </a:rPr>
                        <a:t>Decision</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fr-FR" sz="1200" i="1" noProof="0">
                          <a:solidFill>
                            <a:schemeClr val="tx1"/>
                          </a:solidFill>
                          <a:effectLst/>
                          <a:latin typeface="+mn-lt"/>
                        </a:rPr>
                        <a:t>precisionReponseRevisionTiers</a:t>
                      </a:r>
                      <a:endParaRPr lang="fr-FR" sz="1200" i="1" noProof="0">
                        <a:solidFill>
                          <a:schemeClr val="tx1"/>
                        </a:solidFill>
                        <a:effectLst/>
                        <a:latin typeface="+mn-lt"/>
                        <a:ea typeface="Aptos" panose="020B0004020202020204" pitchFamily="34" charset="0"/>
                        <a:cs typeface="Times New Roman" panose="02020603050405020304" pitchFamily="18" charset="0"/>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fr-FR" sz="1200" noProof="0">
                          <a:latin typeface="+mn-lt"/>
                        </a:rPr>
                        <a:t>Précision de la décision.</a:t>
                      </a:r>
                      <a:endParaRPr lang="fr-FR" sz="1200" noProof="0">
                        <a:solidFill>
                          <a:schemeClr val="tx1"/>
                        </a:solidFill>
                        <a:effectLst/>
                        <a:latin typeface="+mn-lt"/>
                        <a:ea typeface="Aptos" panose="020B0004020202020204" pitchFamily="34" charset="0"/>
                        <a:cs typeface="Times New Roman"/>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545087"/>
                  </a:ext>
                </a:extLst>
              </a:tr>
              <a:tr h="397726">
                <a:tc>
                  <a:txBody>
                    <a:bodyPr/>
                    <a:lstStyle/>
                    <a:p>
                      <a:pPr algn="ctr">
                        <a:buNone/>
                      </a:pPr>
                      <a:r>
                        <a:rPr lang="fr-FR" sz="1200" noProof="0">
                          <a:solidFill>
                            <a:schemeClr val="tx1"/>
                          </a:solidFill>
                          <a:latin typeface="+mn-lt"/>
                        </a:rPr>
                        <a:t>DroitPrestation</a:t>
                      </a:r>
                      <a:endParaRPr lang="fr-FR" sz="1200" noProof="0">
                        <a:solidFill>
                          <a:schemeClr val="tx1"/>
                        </a:solidFill>
                        <a:effectLst/>
                        <a:latin typeface="+mn-lt"/>
                        <a:ea typeface="Aptos" panose="020B0004020202020204" pitchFamily="34" charset="0"/>
                        <a:cs typeface="Times New Roman" panose="02020603050405020304" pitchFamily="18" charset="0"/>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fr-FR" sz="1200" i="1" noProof="0">
                          <a:solidFill>
                            <a:schemeClr val="tx1"/>
                          </a:solidFill>
                          <a:effectLst/>
                          <a:latin typeface="+mn-lt"/>
                        </a:rPr>
                        <a:t>motifFinPAG</a:t>
                      </a:r>
                      <a:endParaRPr lang="fr-FR" sz="1200" i="1" noProof="0">
                        <a:solidFill>
                          <a:schemeClr val="tx1"/>
                        </a:solidFill>
                        <a:effectLst/>
                        <a:latin typeface="+mn-lt"/>
                        <a:ea typeface="Aptos" panose="020B0004020202020204" pitchFamily="34" charset="0"/>
                        <a:cs typeface="Times New Roman" panose="02020603050405020304" pitchFamily="18" charset="0"/>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fr-FR" sz="1200" noProof="0">
                          <a:solidFill>
                            <a:schemeClr val="tx1"/>
                          </a:solidFill>
                          <a:effectLst/>
                          <a:latin typeface="+mn-lt"/>
                        </a:rPr>
                        <a:t>Le motif est obligatoire si existencePAG passe de OUI à NON. Le motif n'est transmis que lorsque le statut du PAG passe à "Terminé"</a:t>
                      </a:r>
                      <a:endParaRPr lang="fr-FR" sz="1200" noProof="0">
                        <a:solidFill>
                          <a:schemeClr val="tx1"/>
                        </a:solidFill>
                        <a:effectLst/>
                        <a:latin typeface="+mn-lt"/>
                        <a:ea typeface="Aptos" panose="020B0004020202020204" pitchFamily="34" charset="0"/>
                        <a:cs typeface="Times New Roman"/>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547254"/>
                  </a:ext>
                </a:extLst>
              </a:tr>
              <a:tr h="406587">
                <a:tc>
                  <a:txBody>
                    <a:bodyPr/>
                    <a:lstStyle/>
                    <a:p>
                      <a:pPr algn="ctr">
                        <a:buNone/>
                      </a:pPr>
                      <a:r>
                        <a:rPr lang="fr-FR" sz="1200" noProof="0">
                          <a:solidFill>
                            <a:schemeClr val="tx1"/>
                          </a:solidFill>
                          <a:effectLst/>
                          <a:latin typeface="+mn-lt"/>
                          <a:ea typeface="Aptos" panose="020B0004020202020204" pitchFamily="34" charset="0"/>
                          <a:cs typeface="Times New Roman"/>
                        </a:rPr>
                        <a:t>Identité (PersonnePhysique)</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fr-FR" sz="1200" i="1" noProof="0">
                          <a:solidFill>
                            <a:schemeClr val="tx1"/>
                          </a:solidFill>
                          <a:effectLst/>
                          <a:latin typeface="+mn-lt"/>
                        </a:rPr>
                        <a:t>dateDemenagement</a:t>
                      </a:r>
                      <a:endParaRPr lang="fr-FR" sz="1200" i="1" noProof="0">
                        <a:solidFill>
                          <a:schemeClr val="tx1"/>
                        </a:solidFill>
                        <a:effectLst/>
                        <a:latin typeface="+mn-lt"/>
                        <a:ea typeface="Aptos" panose="020B0004020202020204" pitchFamily="34" charset="0"/>
                        <a:cs typeface="Times New Roman" panose="02020603050405020304" pitchFamily="18" charset="0"/>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fr-FR" sz="1200" noProof="0">
                          <a:solidFill>
                            <a:schemeClr val="tx1"/>
                          </a:solidFill>
                          <a:effectLst/>
                          <a:latin typeface="+mn-lt"/>
                          <a:ea typeface="Aptos" panose="020B0004020202020204" pitchFamily="34" charset="0"/>
                          <a:cs typeface="Times New Roman"/>
                        </a:rPr>
                        <a:t>Date de déménagement de l'individu. </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3500424"/>
                  </a:ext>
                </a:extLst>
              </a:tr>
              <a:tr h="397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solidFill>
                            <a:schemeClr val="tx1"/>
                          </a:solidFill>
                          <a:effectLst/>
                          <a:latin typeface="+mn-lt"/>
                          <a:ea typeface="Aptos" panose="020B0004020202020204" pitchFamily="34" charset="0"/>
                          <a:cs typeface="Times New Roman"/>
                        </a:rPr>
                        <a:t>Identité (PersonnePhysique)</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fr-FR" sz="1200" i="1" noProof="0">
                          <a:solidFill>
                            <a:schemeClr val="tx1"/>
                          </a:solidFill>
                          <a:effectLst/>
                          <a:latin typeface="+mn-lt"/>
                        </a:rPr>
                        <a:t>statutDeces</a:t>
                      </a:r>
                      <a:endParaRPr lang="fr-FR" sz="1200" i="1" noProof="0">
                        <a:solidFill>
                          <a:schemeClr val="tx1"/>
                        </a:solidFill>
                        <a:effectLst/>
                        <a:latin typeface="+mn-lt"/>
                        <a:ea typeface="Aptos" panose="020B0004020202020204" pitchFamily="34" charset="0"/>
                        <a:cs typeface="Times New Roman" panose="02020603050405020304" pitchFamily="18" charset="0"/>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fr-FR" sz="1200" noProof="0">
                          <a:solidFill>
                            <a:schemeClr val="tx1"/>
                          </a:solidFill>
                          <a:effectLst/>
                          <a:latin typeface="+mn-lt"/>
                        </a:rPr>
                        <a:t>Selon le code récupéré du SNGI, permet de déterminer si le décès d'un </a:t>
                      </a:r>
                    </a:p>
                    <a:p>
                      <a:pPr algn="l">
                        <a:buNone/>
                      </a:pPr>
                      <a:r>
                        <a:rPr lang="fr-FR" sz="1200" noProof="0">
                          <a:solidFill>
                            <a:schemeClr val="tx1"/>
                          </a:solidFill>
                          <a:effectLst/>
                          <a:latin typeface="+mn-lt"/>
                        </a:rPr>
                        <a:t>bénéficiaire est validé (Certifié, Non certifié). </a:t>
                      </a:r>
                      <a:endParaRPr lang="fr-FR" sz="1200" noProof="0">
                        <a:solidFill>
                          <a:schemeClr val="tx1"/>
                        </a:solidFill>
                        <a:effectLst/>
                        <a:latin typeface="+mn-lt"/>
                        <a:ea typeface="Aptos" panose="020B0004020202020204" pitchFamily="34" charset="0"/>
                        <a:cs typeface="Times New Roman"/>
                      </a:endParaRP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2181017"/>
                  </a:ext>
                </a:extLst>
              </a:tr>
              <a:tr h="487680">
                <a:tc>
                  <a:txBody>
                    <a:bodyPr/>
                    <a:lstStyle/>
                    <a:p>
                      <a:pPr marL="0" lvl="0" indent="0" algn="ctr" defTabSz="914400">
                        <a:lnSpc>
                          <a:spcPct val="100000"/>
                        </a:lnSpc>
                        <a:spcBef>
                          <a:spcPts val="0"/>
                        </a:spcBef>
                        <a:spcAft>
                          <a:spcPts val="0"/>
                        </a:spcAft>
                        <a:buNone/>
                        <a:tabLst/>
                        <a:defRPr/>
                      </a:pPr>
                      <a:r>
                        <a:rPr lang="fr-FR" sz="1200" noProof="0">
                          <a:solidFill>
                            <a:schemeClr val="tx1"/>
                          </a:solidFill>
                          <a:effectLst/>
                          <a:latin typeface="+mn-lt"/>
                          <a:ea typeface="Aptos" panose="020B0004020202020204" pitchFamily="34" charset="0"/>
                          <a:cs typeface="Times New Roman"/>
                        </a:rPr>
                        <a:t>DetailPrestation</a:t>
                      </a: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fr-FR" sz="1200" i="1" noProof="0">
                          <a:solidFill>
                            <a:schemeClr val="tx1"/>
                          </a:solidFill>
                          <a:effectLst/>
                          <a:latin typeface="+mn-lt"/>
                        </a:rPr>
                        <a:t>categorieEtablissement</a:t>
                      </a: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buNone/>
                      </a:pPr>
                      <a:r>
                        <a:rPr lang="fr-FR" sz="1200" b="0" i="0" u="none" strike="noStrike" baseline="0" noProof="0">
                          <a:solidFill>
                            <a:srgbClr val="000000"/>
                          </a:solidFill>
                          <a:effectLst/>
                          <a:latin typeface="+mn-lt"/>
                          <a:cs typeface="Arial"/>
                        </a:rPr>
                        <a:t>Catégorie d'établissement désignée par la CDAPH dans la décision d'orientation. </a:t>
                      </a: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1769724179"/>
                  </a:ext>
                </a:extLst>
              </a:tr>
              <a:tr h="397725">
                <a:tc>
                  <a:txBody>
                    <a:bodyPr/>
                    <a:lstStyle/>
                    <a:p>
                      <a:pPr marL="0" lvl="0" indent="0" algn="ctr" defTabSz="914400">
                        <a:lnSpc>
                          <a:spcPct val="100000"/>
                        </a:lnSpc>
                        <a:spcBef>
                          <a:spcPts val="0"/>
                        </a:spcBef>
                        <a:spcAft>
                          <a:spcPts val="0"/>
                        </a:spcAft>
                        <a:buNone/>
                        <a:tabLst/>
                        <a:defRPr/>
                      </a:pPr>
                      <a:r>
                        <a:rPr lang="fr-FR" sz="1200" noProof="0">
                          <a:solidFill>
                            <a:schemeClr val="tx1"/>
                          </a:solidFill>
                          <a:effectLst/>
                          <a:latin typeface="+mn-lt"/>
                          <a:cs typeface="Times New Roman"/>
                        </a:rPr>
                        <a:t>DetailPrestation</a:t>
                      </a:r>
                      <a:endParaRPr lang="fr-FR" sz="1200" noProof="0">
                        <a:latin typeface="+mn-lt"/>
                      </a:endParaRP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fr-FR" sz="1200" i="1" noProof="0">
                          <a:solidFill>
                            <a:schemeClr val="tx1"/>
                          </a:solidFill>
                          <a:effectLst/>
                          <a:latin typeface="+mn-lt"/>
                        </a:rPr>
                        <a:t>categorieOrganisation</a:t>
                      </a:r>
                      <a:endParaRPr lang="fr-FR" sz="1200" noProof="0">
                        <a:latin typeface="+mn-lt"/>
                      </a:endParaRP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buNone/>
                      </a:pPr>
                      <a:r>
                        <a:rPr lang="fr-FR" sz="1200" b="0" i="0" u="none" strike="noStrike" baseline="0" noProof="0">
                          <a:solidFill>
                            <a:srgbClr val="000000"/>
                          </a:solidFill>
                          <a:effectLst/>
                          <a:latin typeface="+mn-lt"/>
                          <a:cs typeface="Arial"/>
                        </a:rPr>
                        <a:t>Nature particulière de l’offre de santé portée par l'unité</a:t>
                      </a:r>
                      <a:endParaRPr lang="fr-FR" sz="1200" noProof="0">
                        <a:latin typeface="+mn-lt"/>
                      </a:endParaRP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10214674"/>
                  </a:ext>
                </a:extLst>
              </a:tr>
              <a:tr h="397725">
                <a:tc>
                  <a:txBody>
                    <a:bodyPr/>
                    <a:lstStyle/>
                    <a:p>
                      <a:pPr marL="0" lvl="0" indent="0" algn="ctr" defTabSz="914400">
                        <a:lnSpc>
                          <a:spcPct val="100000"/>
                        </a:lnSpc>
                        <a:spcBef>
                          <a:spcPts val="0"/>
                        </a:spcBef>
                        <a:spcAft>
                          <a:spcPts val="0"/>
                        </a:spcAft>
                        <a:buNone/>
                        <a:tabLst/>
                        <a:defRPr/>
                      </a:pPr>
                      <a:r>
                        <a:rPr lang="fr-FR" sz="1200" noProof="0">
                          <a:solidFill>
                            <a:schemeClr val="tx1"/>
                          </a:solidFill>
                          <a:effectLst/>
                          <a:latin typeface="+mn-lt"/>
                          <a:ea typeface="Aptos" panose="020B0004020202020204" pitchFamily="34" charset="0"/>
                          <a:cs typeface="Times New Roman"/>
                        </a:rPr>
                        <a:t>Quantification</a:t>
                      </a: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fr-FR" sz="1200" i="1" noProof="0">
                          <a:solidFill>
                            <a:schemeClr val="tx1"/>
                          </a:solidFill>
                          <a:effectLst/>
                          <a:latin typeface="+mn-lt"/>
                        </a:rPr>
                        <a:t>quantificationNombre,</a:t>
                      </a:r>
                      <a:endParaRPr lang="fr-FR" sz="1200" noProof="0">
                        <a:latin typeface="+mn-lt"/>
                      </a:endParaRPr>
                    </a:p>
                    <a:p>
                      <a:pPr lvl="0" algn="ctr">
                        <a:buNone/>
                      </a:pPr>
                      <a:r>
                        <a:rPr lang="fr-FR" sz="1200" i="1" noProof="0">
                          <a:solidFill>
                            <a:schemeClr val="tx1"/>
                          </a:solidFill>
                          <a:effectLst/>
                          <a:latin typeface="+mn-lt"/>
                        </a:rPr>
                        <a:t>quantificationUnite, quantificationPeriodicite</a:t>
                      </a: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buNone/>
                      </a:pPr>
                      <a:r>
                        <a:rPr lang="fr-FR" sz="1200" noProof="0">
                          <a:solidFill>
                            <a:schemeClr val="tx1"/>
                          </a:solidFill>
                          <a:effectLst/>
                          <a:latin typeface="+mn-lt"/>
                        </a:rPr>
                        <a:t>Valeur, unité (journée ou demi-journée) et periodicité de la quantification.</a:t>
                      </a:r>
                    </a:p>
                  </a:txBody>
                  <a:tcPr marL="13859" marR="13859" marT="0" marB="0" anchor="ct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14117517"/>
                  </a:ext>
                </a:extLst>
              </a:tr>
              <a:tr h="2514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noProof="0">
                          <a:solidFill>
                            <a:schemeClr val="tx1"/>
                          </a:solidFill>
                          <a:effectLst/>
                          <a:latin typeface="+mn-lt"/>
                          <a:ea typeface="Aptos" panose="020B0004020202020204" pitchFamily="34" charset="0"/>
                          <a:cs typeface="Times New Roman"/>
                        </a:rPr>
                        <a:t>PriseCharge</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fr-FR" sz="1200" i="1" noProof="0">
                          <a:solidFill>
                            <a:schemeClr val="tx1"/>
                          </a:solidFill>
                          <a:effectLst/>
                          <a:latin typeface="+mn-lt"/>
                          <a:ea typeface="Aptos" panose="020B0004020202020204" pitchFamily="34" charset="0"/>
                          <a:cs typeface="Times New Roman"/>
                        </a:rPr>
                        <a:t> modePriseCharge</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buNone/>
                      </a:pPr>
                      <a:r>
                        <a:rPr lang="fr-FR" sz="1200" noProof="0">
                          <a:solidFill>
                            <a:schemeClr val="tx1"/>
                          </a:solidFill>
                          <a:effectLst/>
                          <a:latin typeface="+mn-lt"/>
                          <a:ea typeface="Aptos" panose="020B0004020202020204" pitchFamily="34" charset="0"/>
                          <a:cs typeface="Times New Roman"/>
                        </a:rPr>
                        <a:t>Mode de prise en charge.  </a:t>
                      </a:r>
                    </a:p>
                  </a:txBody>
                  <a:tcPr marL="13859" marR="138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1159075"/>
                  </a:ext>
                </a:extLst>
              </a:tr>
            </a:tbl>
          </a:graphicData>
        </a:graphic>
      </p:graphicFrame>
      <p:grpSp>
        <p:nvGrpSpPr>
          <p:cNvPr id="18" name="Group 17">
            <a:extLst>
              <a:ext uri="{FF2B5EF4-FFF2-40B4-BE49-F238E27FC236}">
                <a16:creationId xmlns:a16="http://schemas.microsoft.com/office/drawing/2014/main" id="{1C1676B6-EC86-0B0E-EE82-A0F863897D61}"/>
              </a:ext>
            </a:extLst>
          </p:cNvPr>
          <p:cNvGrpSpPr/>
          <p:nvPr/>
        </p:nvGrpSpPr>
        <p:grpSpPr>
          <a:xfrm>
            <a:off x="428569" y="1135316"/>
            <a:ext cx="6304740" cy="477110"/>
            <a:chOff x="428569" y="1135316"/>
            <a:chExt cx="6304740" cy="477110"/>
          </a:xfrm>
        </p:grpSpPr>
        <p:sp>
          <p:nvSpPr>
            <p:cNvPr id="15" name="Rectangle : coins arrondis 1">
              <a:extLst>
                <a:ext uri="{FF2B5EF4-FFF2-40B4-BE49-F238E27FC236}">
                  <a16:creationId xmlns:a16="http://schemas.microsoft.com/office/drawing/2014/main" id="{574FACD7-A717-79CA-BB9F-03B2A121AE91}"/>
                </a:ext>
              </a:extLst>
            </p:cNvPr>
            <p:cNvSpPr/>
            <p:nvPr/>
          </p:nvSpPr>
          <p:spPr>
            <a:xfrm>
              <a:off x="428571" y="1135316"/>
              <a:ext cx="63047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Données métiers spécifiées mais non transmises</a:t>
              </a:r>
            </a:p>
          </p:txBody>
        </p:sp>
        <p:sp>
          <p:nvSpPr>
            <p:cNvPr id="16" name="Parallelogram 15">
              <a:extLst>
                <a:ext uri="{FF2B5EF4-FFF2-40B4-BE49-F238E27FC236}">
                  <a16:creationId xmlns:a16="http://schemas.microsoft.com/office/drawing/2014/main" id="{4C186412-3160-5E5C-7335-9E18B799F215}"/>
                </a:ext>
              </a:extLst>
            </p:cNvPr>
            <p:cNvSpPr/>
            <p:nvPr/>
          </p:nvSpPr>
          <p:spPr>
            <a:xfrm>
              <a:off x="428569" y="1461267"/>
              <a:ext cx="4068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421825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7FECB-6AA6-0AC3-BCE0-26494BCDE7F3}"/>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50E03898-232D-5EE4-8504-4BDFFCEFE4ED}"/>
              </a:ext>
            </a:extLst>
          </p:cNvPr>
          <p:cNvGrpSpPr/>
          <p:nvPr/>
        </p:nvGrpSpPr>
        <p:grpSpPr>
          <a:xfrm>
            <a:off x="428569" y="5232711"/>
            <a:ext cx="5257856" cy="892552"/>
            <a:chOff x="428569" y="6136824"/>
            <a:chExt cx="5257856" cy="892552"/>
          </a:xfrm>
        </p:grpSpPr>
        <p:sp>
          <p:nvSpPr>
            <p:cNvPr id="36" name="TextBox 35">
              <a:extLst>
                <a:ext uri="{FF2B5EF4-FFF2-40B4-BE49-F238E27FC236}">
                  <a16:creationId xmlns:a16="http://schemas.microsoft.com/office/drawing/2014/main" id="{4716A4F5-B8CC-3DED-69E1-5A82C1809705}"/>
                </a:ext>
              </a:extLst>
            </p:cNvPr>
            <p:cNvSpPr txBox="1"/>
            <p:nvPr/>
          </p:nvSpPr>
          <p:spPr>
            <a:xfrm>
              <a:off x="428569" y="6136824"/>
              <a:ext cx="5257856" cy="892552"/>
            </a:xfrm>
            <a:prstGeom prst="rect">
              <a:avLst/>
            </a:prstGeom>
            <a:solidFill>
              <a:srgbClr val="F7FAF0"/>
            </a:solidFill>
            <a:ln w="6350">
              <a:noFill/>
              <a:miter lim="800000"/>
            </a:ln>
          </p:spPr>
          <p:txBody>
            <a:bodyPr wrap="square" lIns="54000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Afin de permettre d’initialiser le tableau de bord dans le DUI, il est nécessaire de prévoir un mode qui permette une synchronisation des décisions d’orientation en cours de traitement.</a:t>
              </a:r>
              <a:endParaRPr kumimoji="0" lang="fr-FR" sz="1300" b="0" i="0" u="none" strike="noStrike" kern="1200" cap="none" spc="0" normalizeH="0" baseline="0" noProof="0">
                <a:ln>
                  <a:noFill/>
                </a:ln>
                <a:solidFill>
                  <a:srgbClr val="000000"/>
                </a:solidFill>
                <a:effectLst/>
                <a:uLnTx/>
                <a:uFillTx/>
                <a:latin typeface="Arial"/>
                <a:ea typeface="+mn-ea"/>
                <a:cs typeface="Arial"/>
              </a:endParaRPr>
            </a:p>
          </p:txBody>
        </p:sp>
        <p:cxnSp>
          <p:nvCxnSpPr>
            <p:cNvPr id="37" name="Straight Connector 36">
              <a:extLst>
                <a:ext uri="{FF2B5EF4-FFF2-40B4-BE49-F238E27FC236}">
                  <a16:creationId xmlns:a16="http://schemas.microsoft.com/office/drawing/2014/main" id="{B1E9E59B-4BD6-5A7E-A1B5-7A15A011AB4D}"/>
                </a:ext>
              </a:extLst>
            </p:cNvPr>
            <p:cNvCxnSpPr>
              <a:cxnSpLocks/>
            </p:cNvCxnSpPr>
            <p:nvPr/>
          </p:nvCxnSpPr>
          <p:spPr>
            <a:xfrm>
              <a:off x="883984" y="6252272"/>
              <a:ext cx="0" cy="661657"/>
            </a:xfrm>
            <a:prstGeom prst="line">
              <a:avLst/>
            </a:prstGeom>
            <a:ln w="19050" cap="rnd">
              <a:solidFill>
                <a:schemeClr val="accent4"/>
              </a:solidFill>
              <a:tailEnd type="none"/>
            </a:ln>
          </p:spPr>
          <p:style>
            <a:lnRef idx="1">
              <a:schemeClr val="accent6"/>
            </a:lnRef>
            <a:fillRef idx="0">
              <a:schemeClr val="accent6"/>
            </a:fillRef>
            <a:effectRef idx="0">
              <a:schemeClr val="accent6"/>
            </a:effectRef>
            <a:fontRef idx="minor">
              <a:schemeClr val="tx1"/>
            </a:fontRef>
          </p:style>
        </p:cxnSp>
        <p:pic>
          <p:nvPicPr>
            <p:cNvPr id="39" name="Picture 2">
              <a:extLst>
                <a:ext uri="{FF2B5EF4-FFF2-40B4-BE49-F238E27FC236}">
                  <a16:creationId xmlns:a16="http://schemas.microsoft.com/office/drawing/2014/main" id="{069D24B8-5FFE-1219-DA4F-A66CDC1669BA}"/>
                </a:ext>
              </a:extLst>
            </p:cNvPr>
            <p:cNvPicPr>
              <a:picLocks noChangeAspect="1" noChangeArrowheads="1"/>
            </p:cNvPicPr>
            <p:nvPr/>
          </p:nvPicPr>
          <p:blipFill>
            <a:blip>
              <a:extLst>
                <a:ext uri="{96DAC541-7B7A-43D3-8B79-37D633B846F1}">
                  <asvg:svgBlip xmlns:asvg="http://schemas.microsoft.com/office/drawing/2016/SVG/main" r:embed="rId3"/>
                </a:ext>
              </a:extLst>
            </a:blip>
            <a:srcRect/>
            <a:stretch/>
          </p:blipFill>
          <p:spPr bwMode="auto">
            <a:xfrm>
              <a:off x="543988" y="6402028"/>
              <a:ext cx="202374" cy="36214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re 1">
            <a:extLst>
              <a:ext uri="{FF2B5EF4-FFF2-40B4-BE49-F238E27FC236}">
                <a16:creationId xmlns:a16="http://schemas.microsoft.com/office/drawing/2014/main" id="{87836461-31E5-12D9-B2D2-3272D16ADC15}"/>
              </a:ext>
            </a:extLst>
          </p:cNvPr>
          <p:cNvSpPr>
            <a:spLocks noGrp="1"/>
          </p:cNvSpPr>
          <p:nvPr>
            <p:ph type="title"/>
          </p:nvPr>
        </p:nvSpPr>
        <p:spPr>
          <a:xfrm>
            <a:off x="428571" y="272147"/>
            <a:ext cx="9357687" cy="568786"/>
          </a:xfrm>
        </p:spPr>
        <p:txBody>
          <a:bodyPr/>
          <a:lstStyle/>
          <a:p>
            <a:r>
              <a:rPr lang="fr-FR" sz="2400" noProof="0"/>
              <a:t>Mode “reprise de données” pour l’initialisation </a:t>
            </a:r>
            <a:r>
              <a:rPr lang="fr-FR" sz="1800" noProof="0"/>
              <a:t>(1/2)</a:t>
            </a:r>
            <a:endParaRPr lang="fr-FR" sz="2400" noProof="0"/>
          </a:p>
        </p:txBody>
      </p:sp>
      <p:sp>
        <p:nvSpPr>
          <p:cNvPr id="8" name="TextBox 7">
            <a:extLst>
              <a:ext uri="{FF2B5EF4-FFF2-40B4-BE49-F238E27FC236}">
                <a16:creationId xmlns:a16="http://schemas.microsoft.com/office/drawing/2014/main" id="{9E9F10E3-AB39-FAFD-7BC9-4D13E9F6F218}"/>
              </a:ext>
            </a:extLst>
          </p:cNvPr>
          <p:cNvSpPr txBox="1"/>
          <p:nvPr/>
        </p:nvSpPr>
        <p:spPr>
          <a:xfrm>
            <a:off x="376873" y="1746417"/>
            <a:ext cx="5419929" cy="3293209"/>
          </a:xfrm>
          <a:prstGeom prst="rect">
            <a:avLst/>
          </a:prstGeom>
          <a:noFill/>
          <a:ln w="6350">
            <a:noFill/>
            <a:miter lim="800000"/>
          </a:ln>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srgbClr val="000000"/>
                </a:solidFill>
                <a:effectLst/>
                <a:uLnTx/>
                <a:uFillTx/>
                <a:latin typeface="Arial"/>
                <a:ea typeface="+mn-ea"/>
                <a:cs typeface="+mn-cs"/>
              </a:rPr>
              <a:t>En mode nominal, </a:t>
            </a:r>
            <a:r>
              <a:rPr kumimoji="0" lang="fr-FR" sz="1300" b="1" i="0" u="none" strike="noStrike" kern="1200" cap="none" spc="0" normalizeH="0" baseline="0" noProof="0" err="1">
                <a:ln>
                  <a:noFill/>
                </a:ln>
                <a:solidFill>
                  <a:srgbClr val="000000"/>
                </a:solidFill>
                <a:effectLst/>
                <a:uLnTx/>
                <a:uFillTx/>
                <a:latin typeface="Arial"/>
                <a:ea typeface="+mn-ea"/>
                <a:cs typeface="+mn-cs"/>
              </a:rPr>
              <a:t>ViaTrajectoire</a:t>
            </a:r>
            <a:r>
              <a:rPr kumimoji="0" lang="fr-FR" sz="1300" b="1" i="0" u="none" strike="noStrike" kern="1200" cap="none" spc="0" normalizeH="0" baseline="0" noProof="0">
                <a:ln>
                  <a:noFill/>
                </a:ln>
                <a:solidFill>
                  <a:srgbClr val="000000"/>
                </a:solidFill>
                <a:effectLst/>
                <a:uLnTx/>
                <a:uFillTx/>
                <a:latin typeface="Arial"/>
                <a:ea typeface="+mn-ea"/>
                <a:cs typeface="+mn-cs"/>
              </a:rPr>
              <a:t> transmet au DUI d’un ESMS les éléments nouveaux relatifs aux décisions d’orientation qui le concerne </a:t>
            </a:r>
            <a:r>
              <a:rPr kumimoji="0" lang="fr-FR" sz="1300" b="0" i="0" u="none" strike="noStrike" kern="1200" cap="none" spc="0" normalizeH="0" baseline="0" noProof="0">
                <a:ln>
                  <a:noFill/>
                </a:ln>
                <a:solidFill>
                  <a:srgbClr val="000000"/>
                </a:solidFill>
                <a:effectLst/>
                <a:uLnTx/>
                <a:uFillTx/>
                <a:latin typeface="Arial"/>
                <a:ea typeface="+mn-ea"/>
                <a:cs typeface="+mn-cs"/>
              </a:rPr>
              <a:t>: nouvelles décisions, décisions mises à jour, usagers entrés dans un autre ESMS, admissions </a:t>
            </a:r>
            <a:r>
              <a:rPr kumimoji="0" lang="fr-FR" sz="1300" b="0" i="0" u="none" strike="noStrike" kern="1200" cap="none" spc="0" normalizeH="0" baseline="0" noProof="0" err="1">
                <a:ln>
                  <a:noFill/>
                </a:ln>
                <a:solidFill>
                  <a:srgbClr val="000000"/>
                </a:solidFill>
                <a:effectLst/>
                <a:uLnTx/>
                <a:uFillTx/>
                <a:latin typeface="Arial"/>
                <a:ea typeface="+mn-ea"/>
                <a:cs typeface="+mn-cs"/>
              </a:rPr>
              <a:t>impossibless</a:t>
            </a:r>
            <a:r>
              <a:rPr kumimoji="0" lang="fr-FR" sz="1300" b="0" i="0" u="none" strike="noStrike" kern="1200" cap="none" spc="0" normalizeH="0" baseline="0" noProof="0">
                <a:ln>
                  <a:noFill/>
                </a:ln>
                <a:solidFill>
                  <a:srgbClr val="000000"/>
                </a:solidFill>
                <a:effectLst/>
                <a:uLnTx/>
                <a:uFillTx/>
                <a:latin typeface="Arial"/>
                <a:ea typeface="+mn-ea"/>
                <a:cs typeface="+mn-cs"/>
              </a:rPr>
              <a:t> refusée ou entérinées…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0" i="0" u="sng" strike="noStrike" kern="1200" cap="none" spc="0" normalizeH="0" baseline="0" noProof="0">
              <a:ln>
                <a:noFill/>
              </a:ln>
              <a:solidFill>
                <a:srgbClr val="0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Les données nominalement reçues sont en effet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Via le flux 1, le contenu de toutes les nouvelles DO, le contenu de toutes celles mises à jour</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Via le flux 5, le statut de toutes les DO dont le statut est affecté par la MDPH ou un autre ESMS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0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En l’absence d’événement nouveau, les décisions d’orientation que la structure a commencé à traiter sur le tableau de bord </a:t>
            </a:r>
            <a:r>
              <a:rPr kumimoji="0" lang="fr-FR" sz="1300" b="0" i="0" u="none" strike="noStrike" kern="1200" cap="none" spc="0" normalizeH="0" baseline="0" noProof="0" err="1">
                <a:ln>
                  <a:noFill/>
                </a:ln>
                <a:solidFill>
                  <a:srgbClr val="000000"/>
                </a:solidFill>
                <a:effectLst/>
                <a:uLnTx/>
                <a:uFillTx/>
                <a:latin typeface="Arial"/>
                <a:ea typeface="+mn-ea"/>
                <a:cs typeface="Arial"/>
              </a:rPr>
              <a:t>ViaTrajectoire</a:t>
            </a:r>
            <a:r>
              <a:rPr kumimoji="0" lang="fr-FR" sz="1300" b="0" i="0" u="none" strike="noStrike" kern="1200" cap="none" spc="0" normalizeH="0" baseline="0" noProof="0">
                <a:ln>
                  <a:noFill/>
                </a:ln>
                <a:solidFill>
                  <a:srgbClr val="000000"/>
                </a:solidFill>
                <a:effectLst/>
                <a:uLnTx/>
                <a:uFillTx/>
                <a:latin typeface="Arial"/>
                <a:ea typeface="+mn-ea"/>
                <a:cs typeface="Arial"/>
              </a:rPr>
              <a:t> ou celles qui concernent un usager entré ne sont éligibles aux flux. Les données ne sont donc pas transmises au DUI.</a:t>
            </a:r>
          </a:p>
        </p:txBody>
      </p:sp>
      <p:sp>
        <p:nvSpPr>
          <p:cNvPr id="9" name="Rectangle : coins arrondis 1">
            <a:extLst>
              <a:ext uri="{FF2B5EF4-FFF2-40B4-BE49-F238E27FC236}">
                <a16:creationId xmlns:a16="http://schemas.microsoft.com/office/drawing/2014/main" id="{BE4A781E-C443-8628-46F2-616827BD5F84}"/>
              </a:ext>
            </a:extLst>
          </p:cNvPr>
          <p:cNvSpPr/>
          <p:nvPr/>
        </p:nvSpPr>
        <p:spPr>
          <a:xfrm>
            <a:off x="428571" y="1135316"/>
            <a:ext cx="63047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La nécessité d’un mode « reprise » pour initialiser l’interopérabilité</a:t>
            </a:r>
          </a:p>
        </p:txBody>
      </p:sp>
      <p:sp>
        <p:nvSpPr>
          <p:cNvPr id="17" name="Parallelogram 16">
            <a:extLst>
              <a:ext uri="{FF2B5EF4-FFF2-40B4-BE49-F238E27FC236}">
                <a16:creationId xmlns:a16="http://schemas.microsoft.com/office/drawing/2014/main" id="{AB17A46F-0AD7-DFED-343A-1F4CB784A011}"/>
              </a:ext>
            </a:extLst>
          </p:cNvPr>
          <p:cNvSpPr/>
          <p:nvPr/>
        </p:nvSpPr>
        <p:spPr>
          <a:xfrm>
            <a:off x="428569" y="1461267"/>
            <a:ext cx="6045419"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4121" name="Rectangle 4120">
            <a:extLst>
              <a:ext uri="{FF2B5EF4-FFF2-40B4-BE49-F238E27FC236}">
                <a16:creationId xmlns:a16="http://schemas.microsoft.com/office/drawing/2014/main" id="{B6B1BD15-E0CA-2E4F-805A-FE993E04F3BC}"/>
              </a:ext>
            </a:extLst>
          </p:cNvPr>
          <p:cNvSpPr/>
          <p:nvPr/>
        </p:nvSpPr>
        <p:spPr>
          <a:xfrm>
            <a:off x="6600825" y="1907700"/>
            <a:ext cx="5195619" cy="1616937"/>
          </a:xfrm>
          <a:prstGeom prst="rect">
            <a:avLst/>
          </a:prstGeom>
          <a:solidFill>
            <a:srgbClr val="F9F9F9"/>
          </a:solidFill>
          <a:ln w="3175" cap="flat" cmpd="sng" algn="ctr">
            <a:solidFill>
              <a:schemeClr val="accent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sp>
        <p:nvSpPr>
          <p:cNvPr id="4122" name="Rectangle 4121">
            <a:extLst>
              <a:ext uri="{FF2B5EF4-FFF2-40B4-BE49-F238E27FC236}">
                <a16:creationId xmlns:a16="http://schemas.microsoft.com/office/drawing/2014/main" id="{F9B6ACE6-921F-152D-14B5-20BEA6EAE036}"/>
              </a:ext>
            </a:extLst>
          </p:cNvPr>
          <p:cNvSpPr/>
          <p:nvPr/>
        </p:nvSpPr>
        <p:spPr>
          <a:xfrm>
            <a:off x="6951853" y="1907701"/>
            <a:ext cx="1760346" cy="1616936"/>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ptos" panose="020B0004020202020204" pitchFamily="34" charset="0"/>
                <a:ea typeface="+mn-ea"/>
                <a:cs typeface="+mn-cs"/>
              </a:rPr>
              <a:t>DO Nouvelles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ptos" panose="020B0004020202020204" pitchFamily="34" charset="0"/>
                <a:ea typeface="+mn-ea"/>
                <a:cs typeface="+mn-cs"/>
              </a:rPr>
              <a:t>DO mises à jour depuis le dernier appel</a:t>
            </a:r>
          </a:p>
        </p:txBody>
      </p:sp>
      <p:sp>
        <p:nvSpPr>
          <p:cNvPr id="41" name="Rectangle 40">
            <a:extLst>
              <a:ext uri="{FF2B5EF4-FFF2-40B4-BE49-F238E27FC236}">
                <a16:creationId xmlns:a16="http://schemas.microsoft.com/office/drawing/2014/main" id="{D229CCBA-50A5-67DF-D005-F757AC6CBC18}"/>
              </a:ext>
            </a:extLst>
          </p:cNvPr>
          <p:cNvSpPr/>
          <p:nvPr/>
        </p:nvSpPr>
        <p:spPr>
          <a:xfrm>
            <a:off x="6600825" y="3660300"/>
            <a:ext cx="5195619" cy="1616937"/>
          </a:xfrm>
          <a:prstGeom prst="rect">
            <a:avLst/>
          </a:prstGeom>
          <a:solidFill>
            <a:srgbClr val="F9F9F9"/>
          </a:solidFill>
          <a:ln w="3175" cap="flat" cmpd="sng" algn="ctr">
            <a:solidFill>
              <a:schemeClr val="accent2"/>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cxnSp>
        <p:nvCxnSpPr>
          <p:cNvPr id="48" name="Straight Connector 47">
            <a:extLst>
              <a:ext uri="{FF2B5EF4-FFF2-40B4-BE49-F238E27FC236}">
                <a16:creationId xmlns:a16="http://schemas.microsoft.com/office/drawing/2014/main" id="{C0AC271C-0EA1-2CD7-C1CA-8BA6D5FBE037}"/>
              </a:ext>
            </a:extLst>
          </p:cNvPr>
          <p:cNvCxnSpPr>
            <a:cxnSpLocks/>
          </p:cNvCxnSpPr>
          <p:nvPr/>
        </p:nvCxnSpPr>
        <p:spPr>
          <a:xfrm>
            <a:off x="8839200" y="1715174"/>
            <a:ext cx="1" cy="3636000"/>
          </a:xfrm>
          <a:prstGeom prst="line">
            <a:avLst/>
          </a:prstGeom>
          <a:ln w="6350" cap="flat">
            <a:solidFill>
              <a:srgbClr val="005086"/>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886237B-1001-DF3A-4061-22A81B13912A}"/>
              </a:ext>
            </a:extLst>
          </p:cNvPr>
          <p:cNvCxnSpPr>
            <a:cxnSpLocks/>
          </p:cNvCxnSpPr>
          <p:nvPr/>
        </p:nvCxnSpPr>
        <p:spPr>
          <a:xfrm flipH="1">
            <a:off x="11250886" y="1715174"/>
            <a:ext cx="0" cy="3636000"/>
          </a:xfrm>
          <a:prstGeom prst="line">
            <a:avLst/>
          </a:prstGeom>
          <a:ln w="6350" cap="flat">
            <a:solidFill>
              <a:srgbClr val="7030A0"/>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4112" name="Rectangle 4111">
            <a:extLst>
              <a:ext uri="{FF2B5EF4-FFF2-40B4-BE49-F238E27FC236}">
                <a16:creationId xmlns:a16="http://schemas.microsoft.com/office/drawing/2014/main" id="{D1ACB315-B7D1-2E82-32E0-69FAF6222246}"/>
              </a:ext>
            </a:extLst>
          </p:cNvPr>
          <p:cNvSpPr/>
          <p:nvPr/>
        </p:nvSpPr>
        <p:spPr>
          <a:xfrm>
            <a:off x="10190978" y="1287716"/>
            <a:ext cx="1562873" cy="427458"/>
          </a:xfrm>
          <a:prstGeom prst="rect">
            <a:avLst/>
          </a:prstGeom>
          <a:solidFill>
            <a:srgbClr val="7030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rPr>
              <a:t>DUI ESMS</a:t>
            </a:r>
          </a:p>
        </p:txBody>
      </p:sp>
      <p:sp>
        <p:nvSpPr>
          <p:cNvPr id="4111" name="Rectangle 4110">
            <a:extLst>
              <a:ext uri="{FF2B5EF4-FFF2-40B4-BE49-F238E27FC236}">
                <a16:creationId xmlns:a16="http://schemas.microsoft.com/office/drawing/2014/main" id="{68132C24-9068-3477-6E3B-1D9F074F288F}"/>
              </a:ext>
            </a:extLst>
          </p:cNvPr>
          <p:cNvSpPr/>
          <p:nvPr/>
        </p:nvSpPr>
        <p:spPr>
          <a:xfrm>
            <a:off x="8362155" y="1287716"/>
            <a:ext cx="1562872" cy="427458"/>
          </a:xfrm>
          <a:prstGeom prst="rect">
            <a:avLst/>
          </a:prstGeom>
          <a:solidFill>
            <a:srgbClr val="006AB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prstClr val="white"/>
                </a:solidFill>
                <a:effectLst/>
                <a:uLnTx/>
                <a:uFillTx/>
                <a:latin typeface="Aptos" panose="020B0004020202020204" pitchFamily="34" charset="0"/>
                <a:ea typeface="+mn-ea"/>
                <a:cs typeface="+mn-cs"/>
              </a:rPr>
              <a:t>ViaTrajectoire</a:t>
            </a:r>
            <a:endPar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endParaRPr>
          </a:p>
        </p:txBody>
      </p:sp>
      <p:cxnSp>
        <p:nvCxnSpPr>
          <p:cNvPr id="4124" name="Straight Arrow Connector 4123">
            <a:extLst>
              <a:ext uri="{FF2B5EF4-FFF2-40B4-BE49-F238E27FC236}">
                <a16:creationId xmlns:a16="http://schemas.microsoft.com/office/drawing/2014/main" id="{07C04AB6-B1E2-46D3-59ED-81201B0F856C}"/>
              </a:ext>
            </a:extLst>
          </p:cNvPr>
          <p:cNvCxnSpPr/>
          <p:nvPr/>
        </p:nvCxnSpPr>
        <p:spPr>
          <a:xfrm>
            <a:off x="8839200" y="2247103"/>
            <a:ext cx="2411686" cy="0"/>
          </a:xfrm>
          <a:prstGeom prst="straightConnector1">
            <a:avLst/>
          </a:prstGeom>
          <a:ln w="6350" cap="flat">
            <a:solidFill>
              <a:schemeClr val="accent4"/>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128" name="Rectangle 4127">
            <a:extLst>
              <a:ext uri="{FF2B5EF4-FFF2-40B4-BE49-F238E27FC236}">
                <a16:creationId xmlns:a16="http://schemas.microsoft.com/office/drawing/2014/main" id="{2B70A88A-A39C-6088-D99F-6F5C191F4733}"/>
              </a:ext>
            </a:extLst>
          </p:cNvPr>
          <p:cNvSpPr/>
          <p:nvPr/>
        </p:nvSpPr>
        <p:spPr>
          <a:xfrm>
            <a:off x="8839199" y="2247103"/>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[Décisions d’orientation]</a:t>
            </a:r>
          </a:p>
        </p:txBody>
      </p:sp>
      <p:sp>
        <p:nvSpPr>
          <p:cNvPr id="4130" name="Rectangle 4129">
            <a:extLst>
              <a:ext uri="{FF2B5EF4-FFF2-40B4-BE49-F238E27FC236}">
                <a16:creationId xmlns:a16="http://schemas.microsoft.com/office/drawing/2014/main" id="{3F88F250-D810-3F9E-CFA1-3715F7A6FF22}"/>
              </a:ext>
            </a:extLst>
          </p:cNvPr>
          <p:cNvSpPr/>
          <p:nvPr/>
        </p:nvSpPr>
        <p:spPr>
          <a:xfrm>
            <a:off x="8839199" y="1991049"/>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Flux 1</a:t>
            </a:r>
          </a:p>
        </p:txBody>
      </p:sp>
      <p:cxnSp>
        <p:nvCxnSpPr>
          <p:cNvPr id="4125" name="Straight Arrow Connector 4124">
            <a:extLst>
              <a:ext uri="{FF2B5EF4-FFF2-40B4-BE49-F238E27FC236}">
                <a16:creationId xmlns:a16="http://schemas.microsoft.com/office/drawing/2014/main" id="{E3B00D73-C879-F9EC-B752-0F4F830AA555}"/>
              </a:ext>
            </a:extLst>
          </p:cNvPr>
          <p:cNvCxnSpPr/>
          <p:nvPr/>
        </p:nvCxnSpPr>
        <p:spPr>
          <a:xfrm>
            <a:off x="8839200" y="3013379"/>
            <a:ext cx="2411686" cy="0"/>
          </a:xfrm>
          <a:prstGeom prst="straightConnector1">
            <a:avLst/>
          </a:prstGeom>
          <a:ln w="6350" cap="flat">
            <a:solidFill>
              <a:schemeClr val="accent4"/>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129" name="Rectangle 4128">
            <a:extLst>
              <a:ext uri="{FF2B5EF4-FFF2-40B4-BE49-F238E27FC236}">
                <a16:creationId xmlns:a16="http://schemas.microsoft.com/office/drawing/2014/main" id="{5F880654-C2D9-29C0-A272-A9011C85F6DD}"/>
              </a:ext>
            </a:extLst>
          </p:cNvPr>
          <p:cNvSpPr/>
          <p:nvPr/>
        </p:nvSpPr>
        <p:spPr>
          <a:xfrm>
            <a:off x="8839200" y="3013379"/>
            <a:ext cx="2411685"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[Statuts des décisions d’orientation]</a:t>
            </a:r>
          </a:p>
        </p:txBody>
      </p:sp>
      <p:sp>
        <p:nvSpPr>
          <p:cNvPr id="4131" name="Rectangle 4130">
            <a:extLst>
              <a:ext uri="{FF2B5EF4-FFF2-40B4-BE49-F238E27FC236}">
                <a16:creationId xmlns:a16="http://schemas.microsoft.com/office/drawing/2014/main" id="{3D2CE0EE-CD1E-969C-143C-ADC207E5EDA2}"/>
              </a:ext>
            </a:extLst>
          </p:cNvPr>
          <p:cNvSpPr/>
          <p:nvPr/>
        </p:nvSpPr>
        <p:spPr>
          <a:xfrm>
            <a:off x="8839199" y="2757325"/>
            <a:ext cx="2411685"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Flux 5</a:t>
            </a:r>
          </a:p>
        </p:txBody>
      </p:sp>
      <p:sp>
        <p:nvSpPr>
          <p:cNvPr id="4135" name="Rectangle 4134">
            <a:extLst>
              <a:ext uri="{FF2B5EF4-FFF2-40B4-BE49-F238E27FC236}">
                <a16:creationId xmlns:a16="http://schemas.microsoft.com/office/drawing/2014/main" id="{0086BC01-8933-7FA8-4CA9-1BEA6A908FAA}"/>
              </a:ext>
            </a:extLst>
          </p:cNvPr>
          <p:cNvSpPr/>
          <p:nvPr/>
        </p:nvSpPr>
        <p:spPr>
          <a:xfrm>
            <a:off x="6951853" y="3660301"/>
            <a:ext cx="1760346" cy="1616936"/>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ptos" panose="020B0004020202020204" pitchFamily="34" charset="0"/>
                <a:ea typeface="+mn-ea"/>
                <a:cs typeface="+mn-cs"/>
              </a:rPr>
              <a:t>DO En cours de traitement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ptos" panose="020B0004020202020204" pitchFamily="34" charset="0"/>
                <a:ea typeface="+mn-ea"/>
                <a:cs typeface="+mn-cs"/>
              </a:rPr>
              <a:t>DO usager entré</a:t>
            </a:r>
          </a:p>
        </p:txBody>
      </p:sp>
      <p:cxnSp>
        <p:nvCxnSpPr>
          <p:cNvPr id="4137" name="Straight Arrow Connector 4136">
            <a:extLst>
              <a:ext uri="{FF2B5EF4-FFF2-40B4-BE49-F238E27FC236}">
                <a16:creationId xmlns:a16="http://schemas.microsoft.com/office/drawing/2014/main" id="{A49FFB39-1856-C7B5-2BBD-C44D13C9D8B0}"/>
              </a:ext>
            </a:extLst>
          </p:cNvPr>
          <p:cNvCxnSpPr/>
          <p:nvPr/>
        </p:nvCxnSpPr>
        <p:spPr>
          <a:xfrm>
            <a:off x="8839200" y="3999703"/>
            <a:ext cx="2411686" cy="0"/>
          </a:xfrm>
          <a:prstGeom prst="straightConnector1">
            <a:avLst/>
          </a:prstGeom>
          <a:ln w="6350" cap="flat">
            <a:solidFill>
              <a:schemeClr val="accent2"/>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138" name="Rectangle 4137">
            <a:extLst>
              <a:ext uri="{FF2B5EF4-FFF2-40B4-BE49-F238E27FC236}">
                <a16:creationId xmlns:a16="http://schemas.microsoft.com/office/drawing/2014/main" id="{459B8F25-346B-B546-107D-02632DE71888}"/>
              </a:ext>
            </a:extLst>
          </p:cNvPr>
          <p:cNvSpPr/>
          <p:nvPr/>
        </p:nvSpPr>
        <p:spPr>
          <a:xfrm>
            <a:off x="8839199" y="3999703"/>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[Décisions d’orientation]</a:t>
            </a:r>
          </a:p>
        </p:txBody>
      </p:sp>
      <p:sp>
        <p:nvSpPr>
          <p:cNvPr id="4139" name="Rectangle 4138">
            <a:extLst>
              <a:ext uri="{FF2B5EF4-FFF2-40B4-BE49-F238E27FC236}">
                <a16:creationId xmlns:a16="http://schemas.microsoft.com/office/drawing/2014/main" id="{EFFA5F8B-6697-8073-B19B-2E2F2E9E9D1A}"/>
              </a:ext>
            </a:extLst>
          </p:cNvPr>
          <p:cNvSpPr/>
          <p:nvPr/>
        </p:nvSpPr>
        <p:spPr>
          <a:xfrm>
            <a:off x="8839199" y="3743649"/>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Flux 1</a:t>
            </a:r>
          </a:p>
        </p:txBody>
      </p:sp>
      <p:cxnSp>
        <p:nvCxnSpPr>
          <p:cNvPr id="4141" name="Straight Arrow Connector 4140">
            <a:extLst>
              <a:ext uri="{FF2B5EF4-FFF2-40B4-BE49-F238E27FC236}">
                <a16:creationId xmlns:a16="http://schemas.microsoft.com/office/drawing/2014/main" id="{B44481E3-7F9D-0C5A-07B0-6221BA0364C7}"/>
              </a:ext>
            </a:extLst>
          </p:cNvPr>
          <p:cNvCxnSpPr/>
          <p:nvPr/>
        </p:nvCxnSpPr>
        <p:spPr>
          <a:xfrm>
            <a:off x="8839200" y="4765979"/>
            <a:ext cx="2411686" cy="0"/>
          </a:xfrm>
          <a:prstGeom prst="straightConnector1">
            <a:avLst/>
          </a:prstGeom>
          <a:ln w="6350" cap="flat">
            <a:solidFill>
              <a:schemeClr val="accent2"/>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142" name="Rectangle 4141">
            <a:extLst>
              <a:ext uri="{FF2B5EF4-FFF2-40B4-BE49-F238E27FC236}">
                <a16:creationId xmlns:a16="http://schemas.microsoft.com/office/drawing/2014/main" id="{27DACDC4-5219-4BEF-6F94-6F3782A712BC}"/>
              </a:ext>
            </a:extLst>
          </p:cNvPr>
          <p:cNvSpPr/>
          <p:nvPr/>
        </p:nvSpPr>
        <p:spPr>
          <a:xfrm>
            <a:off x="8839200" y="4765979"/>
            <a:ext cx="2411685"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[Statuts des décisions d’orientation]</a:t>
            </a:r>
          </a:p>
        </p:txBody>
      </p:sp>
      <p:sp>
        <p:nvSpPr>
          <p:cNvPr id="4143" name="Rectangle 4142">
            <a:extLst>
              <a:ext uri="{FF2B5EF4-FFF2-40B4-BE49-F238E27FC236}">
                <a16:creationId xmlns:a16="http://schemas.microsoft.com/office/drawing/2014/main" id="{F3C40AB4-7456-2AC7-A9B7-B01B2AA3C136}"/>
              </a:ext>
            </a:extLst>
          </p:cNvPr>
          <p:cNvSpPr/>
          <p:nvPr/>
        </p:nvSpPr>
        <p:spPr>
          <a:xfrm>
            <a:off x="8839199" y="4509925"/>
            <a:ext cx="2411685"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Flux 5</a:t>
            </a:r>
          </a:p>
        </p:txBody>
      </p:sp>
      <p:pic>
        <p:nvPicPr>
          <p:cNvPr id="4145" name="Picture 2" descr="moins ">
            <a:extLst>
              <a:ext uri="{FF2B5EF4-FFF2-40B4-BE49-F238E27FC236}">
                <a16:creationId xmlns:a16="http://schemas.microsoft.com/office/drawing/2014/main" id="{AB30B7F9-8644-E8E6-77DA-378951BBD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872" y="4341778"/>
            <a:ext cx="253981" cy="253981"/>
          </a:xfrm>
          <a:prstGeom prst="rect">
            <a:avLst/>
          </a:prstGeom>
          <a:noFill/>
          <a:extLst>
            <a:ext uri="{909E8E84-426E-40DD-AFC4-6F175D3DCCD1}">
              <a14:hiddenFill xmlns:a14="http://schemas.microsoft.com/office/drawing/2010/main">
                <a:solidFill>
                  <a:srgbClr val="FFFFFF"/>
                </a:solidFill>
              </a14:hiddenFill>
            </a:ext>
          </a:extLst>
        </p:spPr>
      </p:pic>
      <p:pic>
        <p:nvPicPr>
          <p:cNvPr id="4146" name="Picture 2">
            <a:extLst>
              <a:ext uri="{FF2B5EF4-FFF2-40B4-BE49-F238E27FC236}">
                <a16:creationId xmlns:a16="http://schemas.microsoft.com/office/drawing/2014/main" id="{36F34E91-CCE1-C3FE-084C-C68A531C2A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697872" y="2589178"/>
            <a:ext cx="253981" cy="253981"/>
          </a:xfrm>
          <a:prstGeom prst="rect">
            <a:avLst/>
          </a:prstGeom>
          <a:noFill/>
          <a:extLst>
            <a:ext uri="{909E8E84-426E-40DD-AFC4-6F175D3DCCD1}">
              <a14:hiddenFill xmlns:a14="http://schemas.microsoft.com/office/drawing/2010/main">
                <a:solidFill>
                  <a:srgbClr val="FFFFFF"/>
                </a:solidFill>
              </a14:hiddenFill>
            </a:ext>
          </a:extLst>
        </p:spPr>
      </p:pic>
      <p:cxnSp>
        <p:nvCxnSpPr>
          <p:cNvPr id="4147" name="Straight Arrow Connector 4146">
            <a:extLst>
              <a:ext uri="{FF2B5EF4-FFF2-40B4-BE49-F238E27FC236}">
                <a16:creationId xmlns:a16="http://schemas.microsoft.com/office/drawing/2014/main" id="{1493F87B-710E-DFB3-3B57-0CCA47B67B18}"/>
              </a:ext>
            </a:extLst>
          </p:cNvPr>
          <p:cNvCxnSpPr>
            <a:cxnSpLocks/>
          </p:cNvCxnSpPr>
          <p:nvPr/>
        </p:nvCxnSpPr>
        <p:spPr>
          <a:xfrm rot="10800000">
            <a:off x="8839200" y="2189953"/>
            <a:ext cx="2411686" cy="0"/>
          </a:xfrm>
          <a:prstGeom prst="straightConnector1">
            <a:avLst/>
          </a:prstGeom>
          <a:ln w="6350" cap="flat">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148" name="Straight Arrow Connector 4147">
            <a:extLst>
              <a:ext uri="{FF2B5EF4-FFF2-40B4-BE49-F238E27FC236}">
                <a16:creationId xmlns:a16="http://schemas.microsoft.com/office/drawing/2014/main" id="{D557F5A3-6A48-CB2F-5507-E2E49AE3A567}"/>
              </a:ext>
            </a:extLst>
          </p:cNvPr>
          <p:cNvCxnSpPr>
            <a:cxnSpLocks/>
          </p:cNvCxnSpPr>
          <p:nvPr/>
        </p:nvCxnSpPr>
        <p:spPr>
          <a:xfrm rot="10800000">
            <a:off x="8839200" y="2956229"/>
            <a:ext cx="2411686" cy="0"/>
          </a:xfrm>
          <a:prstGeom prst="straightConnector1">
            <a:avLst/>
          </a:prstGeom>
          <a:ln w="6350" cap="flat">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149" name="Straight Arrow Connector 4148">
            <a:extLst>
              <a:ext uri="{FF2B5EF4-FFF2-40B4-BE49-F238E27FC236}">
                <a16:creationId xmlns:a16="http://schemas.microsoft.com/office/drawing/2014/main" id="{CF477F67-9266-EF27-E6D6-912CDE0FCA5B}"/>
              </a:ext>
            </a:extLst>
          </p:cNvPr>
          <p:cNvCxnSpPr>
            <a:cxnSpLocks/>
          </p:cNvCxnSpPr>
          <p:nvPr/>
        </p:nvCxnSpPr>
        <p:spPr>
          <a:xfrm rot="10800000">
            <a:off x="8839200" y="3942553"/>
            <a:ext cx="2411686" cy="0"/>
          </a:xfrm>
          <a:prstGeom prst="straightConnector1">
            <a:avLst/>
          </a:prstGeom>
          <a:ln w="6350" cap="flat">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150" name="Straight Arrow Connector 4149">
            <a:extLst>
              <a:ext uri="{FF2B5EF4-FFF2-40B4-BE49-F238E27FC236}">
                <a16:creationId xmlns:a16="http://schemas.microsoft.com/office/drawing/2014/main" id="{1025FD21-D9DB-F5D9-6C35-BE0E4503CCBF}"/>
              </a:ext>
            </a:extLst>
          </p:cNvPr>
          <p:cNvCxnSpPr>
            <a:cxnSpLocks/>
          </p:cNvCxnSpPr>
          <p:nvPr/>
        </p:nvCxnSpPr>
        <p:spPr>
          <a:xfrm rot="10800000">
            <a:off x="8839200" y="4708829"/>
            <a:ext cx="2411686" cy="0"/>
          </a:xfrm>
          <a:prstGeom prst="straightConnector1">
            <a:avLst/>
          </a:prstGeom>
          <a:ln w="6350" cap="flat">
            <a:solidFill>
              <a:schemeClr val="accent2"/>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169" name="TextBox 4168">
            <a:extLst>
              <a:ext uri="{FF2B5EF4-FFF2-40B4-BE49-F238E27FC236}">
                <a16:creationId xmlns:a16="http://schemas.microsoft.com/office/drawing/2014/main" id="{BDC859F5-9C52-D818-8214-B64117E8B245}"/>
              </a:ext>
            </a:extLst>
          </p:cNvPr>
          <p:cNvSpPr txBox="1"/>
          <p:nvPr/>
        </p:nvSpPr>
        <p:spPr>
          <a:xfrm>
            <a:off x="6600824" y="5324163"/>
            <a:ext cx="5195619" cy="261610"/>
          </a:xfrm>
          <a:prstGeom prst="rect">
            <a:avLst/>
          </a:prstGeom>
          <a:noFill/>
          <a:ln w="6350">
            <a:noFill/>
            <a:miter lim="800000"/>
          </a:ln>
        </p:spPr>
        <p:txBody>
          <a:bodyPr wrap="square">
            <a:spAutoFit/>
          </a:bodyPr>
          <a:lstStyle/>
          <a:p>
            <a:pPr marL="0"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100" b="1" i="1" u="none" strike="noStrike" kern="0" cap="none" spc="0" normalizeH="0" baseline="0" noProof="0">
                <a:ln>
                  <a:noFill/>
                </a:ln>
                <a:solidFill>
                  <a:prstClr val="black"/>
                </a:solidFill>
                <a:effectLst/>
                <a:uLnTx/>
                <a:uFillTx/>
                <a:latin typeface="Arial"/>
                <a:ea typeface="+mn-ea"/>
                <a:cs typeface="Arial"/>
              </a:rPr>
              <a:t>Principe du mode de fonctionnement </a:t>
            </a:r>
            <a:r>
              <a:rPr kumimoji="0" lang="fr-FR" sz="1100" b="1" i="1" u="none" strike="noStrike" kern="0" cap="none" spc="0" normalizeH="0" baseline="0" noProof="0">
                <a:ln>
                  <a:noFill/>
                </a:ln>
                <a:solidFill>
                  <a:srgbClr val="0070C0"/>
                </a:solidFill>
                <a:effectLst/>
                <a:uLnTx/>
                <a:uFillTx/>
                <a:latin typeface="Arial"/>
                <a:ea typeface="+mn-ea"/>
                <a:cs typeface="Arial"/>
              </a:rPr>
              <a:t>nominal</a:t>
            </a:r>
            <a:r>
              <a:rPr kumimoji="0" lang="fr-FR" sz="1100" b="1" i="1" u="none" strike="noStrike" kern="0" cap="none" spc="0" normalizeH="0" baseline="0" noProof="0">
                <a:ln>
                  <a:noFill/>
                </a:ln>
                <a:solidFill>
                  <a:prstClr val="black"/>
                </a:solidFill>
                <a:effectLst/>
                <a:uLnTx/>
                <a:uFillTx/>
                <a:latin typeface="Arial"/>
                <a:ea typeface="+mn-ea"/>
                <a:cs typeface="Arial"/>
              </a:rPr>
              <a:t> de l’API </a:t>
            </a:r>
            <a:r>
              <a:rPr kumimoji="0" lang="fr-FR" sz="1100" b="1" i="1" u="none" strike="noStrike" kern="0" cap="none" spc="0" normalizeH="0" baseline="0" noProof="0" err="1">
                <a:ln>
                  <a:noFill/>
                </a:ln>
                <a:solidFill>
                  <a:prstClr val="black"/>
                </a:solidFill>
                <a:effectLst/>
                <a:uLnTx/>
                <a:uFillTx/>
                <a:latin typeface="Arial"/>
                <a:ea typeface="+mn-ea"/>
                <a:cs typeface="Arial"/>
              </a:rPr>
              <a:t>ViaTrajectoire</a:t>
            </a:r>
            <a:r>
              <a:rPr kumimoji="0" lang="fr-FR" sz="1100" b="1" i="1" u="none" strike="noStrike" kern="0" cap="none" spc="0" normalizeH="0" baseline="0" noProof="0">
                <a:ln>
                  <a:noFill/>
                </a:ln>
                <a:solidFill>
                  <a:prstClr val="black"/>
                </a:solidFill>
                <a:effectLst/>
                <a:uLnTx/>
                <a:uFillTx/>
                <a:latin typeface="Arial"/>
                <a:ea typeface="+mn-ea"/>
                <a:cs typeface="Arial"/>
              </a:rPr>
              <a:t> PH</a:t>
            </a:r>
          </a:p>
        </p:txBody>
      </p:sp>
    </p:spTree>
    <p:extLst>
      <p:ext uri="{BB962C8B-B14F-4D97-AF65-F5344CB8AC3E}">
        <p14:creationId xmlns:p14="http://schemas.microsoft.com/office/powerpoint/2010/main" val="1587733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F6E12-EC7B-9688-3B0F-F1C053045E4B}"/>
            </a:ext>
          </a:extLst>
        </p:cNvPr>
        <p:cNvGrpSpPr/>
        <p:nvPr/>
      </p:nvGrpSpPr>
      <p:grpSpPr>
        <a:xfrm>
          <a:off x="0" y="0"/>
          <a:ext cx="0" cy="0"/>
          <a:chOff x="0" y="0"/>
          <a:chExt cx="0" cy="0"/>
        </a:xfrm>
      </p:grpSpPr>
      <p:grpSp>
        <p:nvGrpSpPr>
          <p:cNvPr id="85" name="Group 84">
            <a:extLst>
              <a:ext uri="{FF2B5EF4-FFF2-40B4-BE49-F238E27FC236}">
                <a16:creationId xmlns:a16="http://schemas.microsoft.com/office/drawing/2014/main" id="{2B4C12A2-07D8-E972-5A05-9E7ACB71CCDA}"/>
              </a:ext>
            </a:extLst>
          </p:cNvPr>
          <p:cNvGrpSpPr/>
          <p:nvPr/>
        </p:nvGrpSpPr>
        <p:grpSpPr>
          <a:xfrm>
            <a:off x="6600825" y="3660300"/>
            <a:ext cx="5195619" cy="1616937"/>
            <a:chOff x="6600825" y="3927000"/>
            <a:chExt cx="5195619" cy="1616937"/>
          </a:xfrm>
        </p:grpSpPr>
        <p:sp>
          <p:nvSpPr>
            <p:cNvPr id="24" name="Rectangle 23">
              <a:extLst>
                <a:ext uri="{FF2B5EF4-FFF2-40B4-BE49-F238E27FC236}">
                  <a16:creationId xmlns:a16="http://schemas.microsoft.com/office/drawing/2014/main" id="{2E1D64B8-3B08-817E-39BD-EEDFE66F33DC}"/>
                </a:ext>
              </a:extLst>
            </p:cNvPr>
            <p:cNvSpPr/>
            <p:nvPr/>
          </p:nvSpPr>
          <p:spPr>
            <a:xfrm>
              <a:off x="6600825" y="3927000"/>
              <a:ext cx="5195619" cy="1616937"/>
            </a:xfrm>
            <a:prstGeom prst="rect">
              <a:avLst/>
            </a:prstGeom>
            <a:solidFill>
              <a:srgbClr val="F9F9F9"/>
            </a:solidFill>
            <a:ln w="3175" cap="flat" cmpd="sng" algn="ctr">
              <a:solidFill>
                <a:schemeClr val="accent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sp>
          <p:nvSpPr>
            <p:cNvPr id="38" name="Rectangle 37">
              <a:extLst>
                <a:ext uri="{FF2B5EF4-FFF2-40B4-BE49-F238E27FC236}">
                  <a16:creationId xmlns:a16="http://schemas.microsoft.com/office/drawing/2014/main" id="{E2EE46F1-2E59-4545-63B9-D97D8D675222}"/>
                </a:ext>
              </a:extLst>
            </p:cNvPr>
            <p:cNvSpPr/>
            <p:nvPr/>
          </p:nvSpPr>
          <p:spPr>
            <a:xfrm>
              <a:off x="6951853" y="3927001"/>
              <a:ext cx="1760346" cy="1616936"/>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ptos" panose="020B0004020202020204" pitchFamily="34" charset="0"/>
                  <a:ea typeface="+mn-ea"/>
                  <a:cs typeface="+mn-cs"/>
                </a:rPr>
                <a:t>DO En cours de traitement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ptos" panose="020B0004020202020204" pitchFamily="34" charset="0"/>
                  <a:ea typeface="+mn-ea"/>
                  <a:cs typeface="+mn-cs"/>
                </a:rPr>
                <a:t>DO usager entré</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a:ln>
                  <a:noFill/>
                </a:ln>
                <a:solidFill>
                  <a:srgbClr val="00000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43A047"/>
                  </a:solidFill>
                  <a:effectLst/>
                  <a:uLnTx/>
                  <a:uFillTx/>
                  <a:latin typeface="Aptos" panose="020B0004020202020204" pitchFamily="34" charset="0"/>
                  <a:ea typeface="+mn-ea"/>
                  <a:cs typeface="+mn-cs"/>
                </a:rPr>
                <a:t>[Tagguées reprise dans le </a:t>
              </a:r>
              <a:r>
                <a:rPr kumimoji="0" lang="fr-FR" sz="1100" b="1" i="0" u="none" strike="noStrike" kern="0" cap="none" spc="0" normalizeH="0" baseline="0" noProof="0" err="1">
                  <a:ln>
                    <a:noFill/>
                  </a:ln>
                  <a:solidFill>
                    <a:srgbClr val="43A047"/>
                  </a:solidFill>
                  <a:effectLst/>
                  <a:uLnTx/>
                  <a:uFillTx/>
                  <a:latin typeface="Aptos" panose="020B0004020202020204" pitchFamily="34" charset="0"/>
                  <a:ea typeface="+mn-ea"/>
                  <a:cs typeface="+mn-cs"/>
                </a:rPr>
                <a:t>TdB</a:t>
              </a:r>
              <a:r>
                <a:rPr kumimoji="0" lang="fr-FR" sz="1100" b="1" i="0" u="none" strike="noStrike" kern="0" cap="none" spc="0" normalizeH="0" baseline="0" noProof="0">
                  <a:ln>
                    <a:noFill/>
                  </a:ln>
                  <a:solidFill>
                    <a:srgbClr val="43A047"/>
                  </a:solidFill>
                  <a:effectLst/>
                  <a:uLnTx/>
                  <a:uFillTx/>
                  <a:latin typeface="Aptos" panose="020B0004020202020204" pitchFamily="34" charset="0"/>
                  <a:ea typeface="+mn-ea"/>
                  <a:cs typeface="+mn-cs"/>
                </a:rPr>
                <a:t> </a:t>
              </a:r>
              <a:r>
                <a:rPr kumimoji="0" lang="fr-FR" sz="1100" b="1" i="0" u="none" strike="noStrike" kern="0" cap="none" spc="0" normalizeH="0" baseline="0" noProof="0" err="1">
                  <a:ln>
                    <a:noFill/>
                  </a:ln>
                  <a:solidFill>
                    <a:srgbClr val="43A047"/>
                  </a:solidFill>
                  <a:effectLst/>
                  <a:uLnTx/>
                  <a:uFillTx/>
                  <a:latin typeface="Aptos" panose="020B0004020202020204" pitchFamily="34" charset="0"/>
                  <a:ea typeface="+mn-ea"/>
                  <a:cs typeface="+mn-cs"/>
                </a:rPr>
                <a:t>ViaTrajectoire</a:t>
              </a:r>
              <a:r>
                <a:rPr kumimoji="0" lang="fr-FR" sz="1100" b="1" i="0" u="none" strike="noStrike" kern="0" cap="none" spc="0" normalizeH="0" baseline="0" noProof="0">
                  <a:ln>
                    <a:noFill/>
                  </a:ln>
                  <a:solidFill>
                    <a:srgbClr val="43A047"/>
                  </a:solidFill>
                  <a:effectLst/>
                  <a:uLnTx/>
                  <a:uFillTx/>
                  <a:latin typeface="Aptos" panose="020B0004020202020204" pitchFamily="34" charset="0"/>
                  <a:ea typeface="+mn-ea"/>
                  <a:cs typeface="+mn-cs"/>
                </a:rPr>
                <a:t>]</a:t>
              </a:r>
            </a:p>
          </p:txBody>
        </p:sp>
        <p:cxnSp>
          <p:nvCxnSpPr>
            <p:cNvPr id="39" name="Straight Arrow Connector 38">
              <a:extLst>
                <a:ext uri="{FF2B5EF4-FFF2-40B4-BE49-F238E27FC236}">
                  <a16:creationId xmlns:a16="http://schemas.microsoft.com/office/drawing/2014/main" id="{9C9163F3-B53B-8043-97EE-0367EBE9EB9C}"/>
                </a:ext>
              </a:extLst>
            </p:cNvPr>
            <p:cNvCxnSpPr/>
            <p:nvPr/>
          </p:nvCxnSpPr>
          <p:spPr>
            <a:xfrm>
              <a:off x="8839200" y="4266403"/>
              <a:ext cx="2411686" cy="0"/>
            </a:xfrm>
            <a:prstGeom prst="straightConnector1">
              <a:avLst/>
            </a:prstGeom>
            <a:ln w="6350" cap="flat">
              <a:solidFill>
                <a:schemeClr val="accent4"/>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700998B-FAFD-A2AA-0747-D8C9DA3F4DA6}"/>
                </a:ext>
              </a:extLst>
            </p:cNvPr>
            <p:cNvSpPr/>
            <p:nvPr/>
          </p:nvSpPr>
          <p:spPr>
            <a:xfrm>
              <a:off x="8839199" y="4266403"/>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[Décisions d’orientation]</a:t>
              </a:r>
            </a:p>
          </p:txBody>
        </p:sp>
        <p:sp>
          <p:nvSpPr>
            <p:cNvPr id="41" name="Rectangle 40">
              <a:extLst>
                <a:ext uri="{FF2B5EF4-FFF2-40B4-BE49-F238E27FC236}">
                  <a16:creationId xmlns:a16="http://schemas.microsoft.com/office/drawing/2014/main" id="{9E279DEC-3FC4-50B0-0A12-C65635D96C36}"/>
                </a:ext>
              </a:extLst>
            </p:cNvPr>
            <p:cNvSpPr/>
            <p:nvPr/>
          </p:nvSpPr>
          <p:spPr>
            <a:xfrm>
              <a:off x="8839199" y="4010349"/>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Flux 1</a:t>
              </a:r>
            </a:p>
          </p:txBody>
        </p:sp>
        <p:cxnSp>
          <p:nvCxnSpPr>
            <p:cNvPr id="42" name="Straight Arrow Connector 41">
              <a:extLst>
                <a:ext uri="{FF2B5EF4-FFF2-40B4-BE49-F238E27FC236}">
                  <a16:creationId xmlns:a16="http://schemas.microsoft.com/office/drawing/2014/main" id="{C9C3FD8A-8AB5-E68E-EC8F-E333C460589B}"/>
                </a:ext>
              </a:extLst>
            </p:cNvPr>
            <p:cNvCxnSpPr/>
            <p:nvPr/>
          </p:nvCxnSpPr>
          <p:spPr>
            <a:xfrm>
              <a:off x="8839200" y="5032679"/>
              <a:ext cx="2411686" cy="0"/>
            </a:xfrm>
            <a:prstGeom prst="straightConnector1">
              <a:avLst/>
            </a:prstGeom>
            <a:ln w="6350" cap="flat">
              <a:solidFill>
                <a:schemeClr val="accent4"/>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A105F22F-D6BD-E77E-5D47-85594FCA37A5}"/>
                </a:ext>
              </a:extLst>
            </p:cNvPr>
            <p:cNvSpPr/>
            <p:nvPr/>
          </p:nvSpPr>
          <p:spPr>
            <a:xfrm>
              <a:off x="8839200" y="5032679"/>
              <a:ext cx="2411685"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[Statuts des décisions d’orientation]</a:t>
              </a:r>
            </a:p>
          </p:txBody>
        </p:sp>
        <p:sp>
          <p:nvSpPr>
            <p:cNvPr id="44" name="Rectangle 43">
              <a:extLst>
                <a:ext uri="{FF2B5EF4-FFF2-40B4-BE49-F238E27FC236}">
                  <a16:creationId xmlns:a16="http://schemas.microsoft.com/office/drawing/2014/main" id="{21D09135-7E6B-7D81-005C-B64C98C179A6}"/>
                </a:ext>
              </a:extLst>
            </p:cNvPr>
            <p:cNvSpPr/>
            <p:nvPr/>
          </p:nvSpPr>
          <p:spPr>
            <a:xfrm>
              <a:off x="8839199" y="4776625"/>
              <a:ext cx="2411685"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Flux 5</a:t>
              </a:r>
            </a:p>
          </p:txBody>
        </p:sp>
        <p:pic>
          <p:nvPicPr>
            <p:cNvPr id="45" name="Picture 2">
              <a:extLst>
                <a:ext uri="{FF2B5EF4-FFF2-40B4-BE49-F238E27FC236}">
                  <a16:creationId xmlns:a16="http://schemas.microsoft.com/office/drawing/2014/main" id="{39E2CA83-8643-B289-AA41-7E7CCE414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97872" y="4608478"/>
              <a:ext cx="253981" cy="253981"/>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a:extLst>
                <a:ext uri="{FF2B5EF4-FFF2-40B4-BE49-F238E27FC236}">
                  <a16:creationId xmlns:a16="http://schemas.microsoft.com/office/drawing/2014/main" id="{E1B60989-AC8A-EB84-5FCA-D221F43CF878}"/>
                </a:ext>
              </a:extLst>
            </p:cNvPr>
            <p:cNvCxnSpPr>
              <a:cxnSpLocks/>
            </p:cNvCxnSpPr>
            <p:nvPr/>
          </p:nvCxnSpPr>
          <p:spPr>
            <a:xfrm rot="10800000">
              <a:off x="8839200" y="4209253"/>
              <a:ext cx="2411686" cy="0"/>
            </a:xfrm>
            <a:prstGeom prst="straightConnector1">
              <a:avLst/>
            </a:prstGeom>
            <a:ln w="6350" cap="flat">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0BDF9BA-AEEE-2D7A-E02A-BDF369B1F6F9}"/>
                </a:ext>
              </a:extLst>
            </p:cNvPr>
            <p:cNvCxnSpPr>
              <a:cxnSpLocks/>
            </p:cNvCxnSpPr>
            <p:nvPr/>
          </p:nvCxnSpPr>
          <p:spPr>
            <a:xfrm rot="10800000">
              <a:off x="8839200" y="4975529"/>
              <a:ext cx="2411686" cy="0"/>
            </a:xfrm>
            <a:prstGeom prst="straightConnector1">
              <a:avLst/>
            </a:prstGeom>
            <a:ln w="6350" cap="flat">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14" name="Titre 1">
            <a:extLst>
              <a:ext uri="{FF2B5EF4-FFF2-40B4-BE49-F238E27FC236}">
                <a16:creationId xmlns:a16="http://schemas.microsoft.com/office/drawing/2014/main" id="{54743855-2CDE-D6AF-6839-C477DD32C588}"/>
              </a:ext>
            </a:extLst>
          </p:cNvPr>
          <p:cNvSpPr>
            <a:spLocks noGrp="1"/>
          </p:cNvSpPr>
          <p:nvPr>
            <p:ph type="title"/>
          </p:nvPr>
        </p:nvSpPr>
        <p:spPr>
          <a:xfrm>
            <a:off x="428571" y="272147"/>
            <a:ext cx="9357687" cy="568786"/>
          </a:xfrm>
        </p:spPr>
        <p:txBody>
          <a:bodyPr/>
          <a:lstStyle/>
          <a:p>
            <a:r>
              <a:rPr kumimoji="0" lang="fr-FR" sz="2400" b="1" i="0" u="none" strike="noStrike" kern="1200" cap="none" spc="0" normalizeH="0" baseline="0" noProof="0">
                <a:ln w="6350" cap="flat">
                  <a:noFill/>
                  <a:miter lim="800000"/>
                </a:ln>
                <a:solidFill>
                  <a:srgbClr val="006AB2"/>
                </a:solidFill>
                <a:effectLst/>
                <a:uLnTx/>
                <a:uFillTx/>
                <a:latin typeface="Arial"/>
                <a:ea typeface="+mj-ea"/>
                <a:cs typeface="+mj-cs"/>
              </a:rPr>
              <a:t>Mode “reprise de données” pour l’initialisation </a:t>
            </a:r>
            <a:r>
              <a:rPr kumimoji="0" lang="fr-FR" sz="1800" b="1" i="0" u="none" strike="noStrike" kern="1200" cap="none" spc="0" normalizeH="0" baseline="0" noProof="0">
                <a:ln w="6350" cap="flat">
                  <a:noFill/>
                  <a:miter lim="800000"/>
                </a:ln>
                <a:solidFill>
                  <a:srgbClr val="006AB2"/>
                </a:solidFill>
                <a:effectLst/>
                <a:uLnTx/>
                <a:uFillTx/>
                <a:latin typeface="Arial"/>
                <a:ea typeface="+mj-ea"/>
                <a:cs typeface="+mj-cs"/>
              </a:rPr>
              <a:t>(2/2)</a:t>
            </a:r>
            <a:endParaRPr lang="fr-FR" noProof="0"/>
          </a:p>
        </p:txBody>
      </p:sp>
      <p:grpSp>
        <p:nvGrpSpPr>
          <p:cNvPr id="11" name="Group 10">
            <a:extLst>
              <a:ext uri="{FF2B5EF4-FFF2-40B4-BE49-F238E27FC236}">
                <a16:creationId xmlns:a16="http://schemas.microsoft.com/office/drawing/2014/main" id="{0CF17852-2A28-0707-9473-273869033FEE}"/>
              </a:ext>
            </a:extLst>
          </p:cNvPr>
          <p:cNvGrpSpPr/>
          <p:nvPr/>
        </p:nvGrpSpPr>
        <p:grpSpPr>
          <a:xfrm>
            <a:off x="428569" y="5651811"/>
            <a:ext cx="11386558" cy="892552"/>
            <a:chOff x="428569" y="6136824"/>
            <a:chExt cx="11386558" cy="892552"/>
          </a:xfrm>
        </p:grpSpPr>
        <p:sp>
          <p:nvSpPr>
            <p:cNvPr id="12" name="TextBox 11">
              <a:extLst>
                <a:ext uri="{FF2B5EF4-FFF2-40B4-BE49-F238E27FC236}">
                  <a16:creationId xmlns:a16="http://schemas.microsoft.com/office/drawing/2014/main" id="{A64842BA-770E-0386-3700-C564D77C7AF7}"/>
                </a:ext>
              </a:extLst>
            </p:cNvPr>
            <p:cNvSpPr txBox="1"/>
            <p:nvPr/>
          </p:nvSpPr>
          <p:spPr>
            <a:xfrm>
              <a:off x="428569" y="6136824"/>
              <a:ext cx="11386558" cy="892552"/>
            </a:xfrm>
            <a:prstGeom prst="rect">
              <a:avLst/>
            </a:prstGeom>
            <a:solidFill>
              <a:srgbClr val="F7FAF0"/>
            </a:solidFill>
            <a:ln w="6350">
              <a:noFill/>
              <a:miter lim="800000"/>
            </a:ln>
          </p:spPr>
          <p:txBody>
            <a:bodyPr wrap="square" lIns="54000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Pour rappel, les statuts mis à jour par </a:t>
              </a:r>
              <a:r>
                <a:rPr kumimoji="0" lang="fr-FR" sz="1300" b="0" i="0" u="none" strike="noStrike" kern="1200" cap="none" spc="0" normalizeH="0" baseline="0" noProof="0" err="1">
                  <a:ln>
                    <a:noFill/>
                  </a:ln>
                  <a:solidFill>
                    <a:srgbClr val="000000"/>
                  </a:solidFill>
                  <a:effectLst/>
                  <a:uLnTx/>
                  <a:uFillTx/>
                  <a:latin typeface="Arial"/>
                  <a:ea typeface="+mn-ea"/>
                  <a:cs typeface="+mn-cs"/>
                </a:rPr>
                <a:t>ViaTrajectoire</a:t>
              </a:r>
              <a:r>
                <a:rPr kumimoji="0" lang="fr-FR" sz="1300" b="0" i="0" u="none" strike="noStrike" kern="1200" cap="none" spc="0" normalizeH="0" baseline="0" noProof="0">
                  <a:ln>
                    <a:noFill/>
                  </a:ln>
                  <a:solidFill>
                    <a:srgbClr val="000000"/>
                  </a:solidFill>
                  <a:effectLst/>
                  <a:uLnTx/>
                  <a:uFillTx/>
                  <a:latin typeface="Arial"/>
                  <a:ea typeface="+mn-ea"/>
                  <a:cs typeface="+mn-cs"/>
                </a:rPr>
                <a:t> et qui peuvent être transmis au DUI via le flux 5 sont : </a:t>
              </a:r>
              <a:r>
                <a:rPr kumimoji="0" lang="fr-FR" sz="1300" b="1" i="0" u="none" strike="noStrike" kern="1200" cap="none" spc="0" normalizeH="0" baseline="0" noProof="0">
                  <a:ln>
                    <a:noFill/>
                  </a:ln>
                  <a:solidFill>
                    <a:srgbClr val="000000"/>
                  </a:solidFill>
                  <a:effectLst/>
                  <a:uLnTx/>
                  <a:uFillTx/>
                  <a:latin typeface="Arial"/>
                  <a:ea typeface="+mn-ea"/>
                  <a:cs typeface="+mn-cs"/>
                </a:rPr>
                <a:t>(i)</a:t>
              </a:r>
              <a:r>
                <a:rPr kumimoji="0" lang="fr-FR" sz="1300" b="0" i="0" u="none" strike="noStrike" kern="1200" cap="none" spc="0" normalizeH="0" baseline="0" noProof="0">
                  <a:ln>
                    <a:noFill/>
                  </a:ln>
                  <a:solidFill>
                    <a:srgbClr val="000000"/>
                  </a:solidFill>
                  <a:effectLst/>
                  <a:uLnTx/>
                  <a:uFillTx/>
                  <a:latin typeface="Arial"/>
                  <a:ea typeface="+mn-ea"/>
                  <a:cs typeface="+mn-cs"/>
                </a:rPr>
                <a:t> 47 - Usager entré (sur un autre ESMS), </a:t>
              </a:r>
              <a:r>
                <a:rPr kumimoji="0" lang="fr-FR" sz="1300" b="1" i="0" u="none" strike="noStrike" kern="1200" cap="none" spc="0" normalizeH="0" baseline="0" noProof="0">
                  <a:ln>
                    <a:noFill/>
                  </a:ln>
                  <a:solidFill>
                    <a:srgbClr val="000000"/>
                  </a:solidFill>
                  <a:effectLst/>
                  <a:uLnTx/>
                  <a:uFillTx/>
                  <a:latin typeface="Arial"/>
                  <a:ea typeface="+mn-ea"/>
                  <a:cs typeface="+mn-cs"/>
                </a:rPr>
                <a:t>(ii)</a:t>
              </a:r>
              <a:r>
                <a:rPr kumimoji="0" lang="fr-FR" sz="1300" b="0" i="0" u="none" strike="noStrike" kern="1200" cap="none" spc="0" normalizeH="0" baseline="0" noProof="0">
                  <a:ln>
                    <a:noFill/>
                  </a:ln>
                  <a:solidFill>
                    <a:srgbClr val="000000"/>
                  </a:solidFill>
                  <a:effectLst/>
                  <a:uLnTx/>
                  <a:uFillTx/>
                  <a:latin typeface="Arial"/>
                  <a:ea typeface="+mn-ea"/>
                  <a:cs typeface="+mn-cs"/>
                </a:rPr>
                <a:t> 46 - Admission impossible entérinée, </a:t>
              </a:r>
              <a:r>
                <a:rPr kumimoji="0" lang="fr-FR" sz="1300" b="1" i="0" u="none" strike="noStrike" kern="1200" cap="none" spc="0" normalizeH="0" baseline="0" noProof="0">
                  <a:ln>
                    <a:noFill/>
                  </a:ln>
                  <a:solidFill>
                    <a:srgbClr val="000000"/>
                  </a:solidFill>
                  <a:effectLst/>
                  <a:uLnTx/>
                  <a:uFillTx/>
                  <a:latin typeface="Arial"/>
                  <a:ea typeface="+mn-ea"/>
                  <a:cs typeface="+mn-cs"/>
                </a:rPr>
                <a:t>(iii)</a:t>
              </a:r>
              <a:r>
                <a:rPr kumimoji="0" lang="fr-FR" sz="1300" b="0" i="0" u="none" strike="noStrike" kern="1200" cap="none" spc="0" normalizeH="0" baseline="0" noProof="0">
                  <a:ln>
                    <a:noFill/>
                  </a:ln>
                  <a:solidFill>
                    <a:srgbClr val="000000"/>
                  </a:solidFill>
                  <a:effectLst/>
                  <a:uLnTx/>
                  <a:uFillTx/>
                  <a:latin typeface="Arial"/>
                  <a:ea typeface="+mn-ea"/>
                  <a:cs typeface="+mn-cs"/>
                </a:rPr>
                <a:t> 40 - Notification lue (dans le cas d'une admission impossible refusée par la MDPH), </a:t>
              </a:r>
              <a:r>
                <a:rPr kumimoji="0" lang="fr-FR" sz="1300" b="1" i="0" u="none" strike="noStrike" kern="1200" cap="none" spc="0" normalizeH="0" baseline="0" noProof="0">
                  <a:ln>
                    <a:noFill/>
                  </a:ln>
                  <a:solidFill>
                    <a:srgbClr val="000000"/>
                  </a:solidFill>
                  <a:effectLst/>
                  <a:uLnTx/>
                  <a:uFillTx/>
                  <a:latin typeface="Arial"/>
                  <a:ea typeface="+mn-ea"/>
                  <a:cs typeface="+mn-cs"/>
                </a:rPr>
                <a:t>(iv)</a:t>
              </a:r>
              <a:r>
                <a:rPr kumimoji="0" lang="fr-FR" sz="1300" b="0" i="0" u="none" strike="noStrike" kern="1200" cap="none" spc="0" normalizeH="0" baseline="0" noProof="0">
                  <a:ln>
                    <a:noFill/>
                  </a:ln>
                  <a:solidFill>
                    <a:srgbClr val="000000"/>
                  </a:solidFill>
                  <a:effectLst/>
                  <a:uLnTx/>
                  <a:uFillTx/>
                  <a:latin typeface="Arial"/>
                  <a:ea typeface="+mn-ea"/>
                  <a:cs typeface="+mn-cs"/>
                </a:rPr>
                <a:t> 49 - Notification annulée et </a:t>
              </a:r>
              <a:r>
                <a:rPr kumimoji="0" lang="fr-FR" sz="1300" b="1" i="0" u="none" strike="noStrike" kern="1200" cap="none" spc="0" normalizeH="0" baseline="0" noProof="0">
                  <a:ln>
                    <a:noFill/>
                  </a:ln>
                  <a:solidFill>
                    <a:srgbClr val="000000"/>
                  </a:solidFill>
                  <a:effectLst/>
                  <a:uLnTx/>
                  <a:uFillTx/>
                  <a:latin typeface="Arial"/>
                  <a:ea typeface="+mn-ea"/>
                  <a:cs typeface="+mn-cs"/>
                </a:rPr>
                <a:t>(v)</a:t>
              </a:r>
              <a:r>
                <a:rPr kumimoji="0" lang="fr-FR" sz="1300" b="0" i="0" u="none" strike="noStrike" kern="1200" cap="none" spc="0" normalizeH="0" baseline="0" noProof="0">
                  <a:ln>
                    <a:noFill/>
                  </a:ln>
                  <a:solidFill>
                    <a:srgbClr val="000000"/>
                  </a:solidFill>
                  <a:effectLst/>
                  <a:uLnTx/>
                  <a:uFillTx/>
                  <a:latin typeface="Arial"/>
                  <a:ea typeface="+mn-ea"/>
                  <a:cs typeface="+mn-cs"/>
                </a:rPr>
                <a:t> 54 - Notification réactivée (dans le cas d’une réactivation par l’usager ou la MDPH).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En mode reprise, c’est l’ensemble des statuts de l’historique des décisions </a:t>
              </a:r>
              <a:r>
                <a:rPr kumimoji="0" lang="fr-FR" sz="1300" b="0" i="0" u="none" strike="noStrike" kern="1200" cap="none" spc="0" normalizeH="0" baseline="0" noProof="0" err="1">
                  <a:ln>
                    <a:noFill/>
                  </a:ln>
                  <a:solidFill>
                    <a:srgbClr val="000000"/>
                  </a:solidFill>
                  <a:effectLst/>
                  <a:uLnTx/>
                  <a:uFillTx/>
                  <a:latin typeface="Arial"/>
                  <a:ea typeface="+mn-ea"/>
                  <a:cs typeface="+mn-cs"/>
                </a:rPr>
                <a:t>taggées</a:t>
              </a:r>
              <a:r>
                <a:rPr kumimoji="0" lang="fr-FR" sz="1300" b="0" i="0" u="none" strike="noStrike" kern="1200" cap="none" spc="0" normalizeH="0" baseline="0" noProof="0">
                  <a:ln>
                    <a:noFill/>
                  </a:ln>
                  <a:solidFill>
                    <a:srgbClr val="000000"/>
                  </a:solidFill>
                  <a:effectLst/>
                  <a:uLnTx/>
                  <a:uFillTx/>
                  <a:latin typeface="Arial"/>
                  <a:ea typeface="+mn-ea"/>
                  <a:cs typeface="+mn-cs"/>
                </a:rPr>
                <a:t> qui est récupéré.</a:t>
              </a:r>
            </a:p>
          </p:txBody>
        </p:sp>
        <p:cxnSp>
          <p:nvCxnSpPr>
            <p:cNvPr id="13" name="Straight Connector 12">
              <a:extLst>
                <a:ext uri="{FF2B5EF4-FFF2-40B4-BE49-F238E27FC236}">
                  <a16:creationId xmlns:a16="http://schemas.microsoft.com/office/drawing/2014/main" id="{B7112BAF-B595-07AF-8456-388DF6B0292C}"/>
                </a:ext>
              </a:extLst>
            </p:cNvPr>
            <p:cNvCxnSpPr>
              <a:cxnSpLocks/>
            </p:cNvCxnSpPr>
            <p:nvPr/>
          </p:nvCxnSpPr>
          <p:spPr>
            <a:xfrm>
              <a:off x="883984" y="6219189"/>
              <a:ext cx="0" cy="727823"/>
            </a:xfrm>
            <a:prstGeom prst="line">
              <a:avLst/>
            </a:prstGeom>
            <a:ln w="19050" cap="rnd">
              <a:solidFill>
                <a:schemeClr val="accent4"/>
              </a:solidFill>
              <a:tailEnd type="none"/>
            </a:ln>
          </p:spPr>
          <p:style>
            <a:lnRef idx="1">
              <a:schemeClr val="accent6"/>
            </a:lnRef>
            <a:fillRef idx="0">
              <a:schemeClr val="accent6"/>
            </a:fillRef>
            <a:effectRef idx="0">
              <a:schemeClr val="accent6"/>
            </a:effectRef>
            <a:fontRef idx="minor">
              <a:schemeClr val="tx1"/>
            </a:fontRef>
          </p:style>
        </p:cxnSp>
        <p:pic>
          <p:nvPicPr>
            <p:cNvPr id="15" name="Picture 2">
              <a:extLst>
                <a:ext uri="{FF2B5EF4-FFF2-40B4-BE49-F238E27FC236}">
                  <a16:creationId xmlns:a16="http://schemas.microsoft.com/office/drawing/2014/main" id="{08C33DE6-7D47-A70B-98D4-83D184791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97028" y="6434953"/>
              <a:ext cx="296295" cy="29629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BC06BB41-5A88-45A1-5A88-3C14C19914B2}"/>
              </a:ext>
            </a:extLst>
          </p:cNvPr>
          <p:cNvSpPr txBox="1"/>
          <p:nvPr/>
        </p:nvSpPr>
        <p:spPr>
          <a:xfrm>
            <a:off x="376873" y="1746417"/>
            <a:ext cx="5419929" cy="3462486"/>
          </a:xfrm>
          <a:prstGeom prst="rect">
            <a:avLst/>
          </a:prstGeom>
          <a:noFill/>
          <a:ln w="6350">
            <a:noFill/>
            <a:miter lim="800000"/>
          </a:ln>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Pour permettre la reprise des  décisions d’orientation en cours de traitement sur </a:t>
            </a:r>
            <a:r>
              <a:rPr kumimoji="0" lang="fr-FR" sz="1300" b="0" i="0" u="none" strike="noStrike" kern="1200" cap="none" spc="0" normalizeH="0" baseline="0" noProof="0" err="1">
                <a:ln>
                  <a:noFill/>
                </a:ln>
                <a:solidFill>
                  <a:srgbClr val="000000"/>
                </a:solidFill>
                <a:effectLst/>
                <a:uLnTx/>
                <a:uFillTx/>
                <a:latin typeface="Arial"/>
                <a:ea typeface="+mn-ea"/>
                <a:cs typeface="+mn-cs"/>
              </a:rPr>
              <a:t>ViaTrajectoire</a:t>
            </a:r>
            <a:r>
              <a:rPr kumimoji="0" lang="fr-FR" sz="1300" b="0" i="0" u="none" strike="noStrike" kern="1200" cap="none" spc="0" normalizeH="0" baseline="0" noProof="0">
                <a:ln>
                  <a:noFill/>
                </a:ln>
                <a:solidFill>
                  <a:srgbClr val="000000"/>
                </a:solidFill>
                <a:effectLst/>
                <a:uLnTx/>
                <a:uFillTx/>
                <a:latin typeface="Arial"/>
                <a:ea typeface="+mn-ea"/>
                <a:cs typeface="+mn-cs"/>
              </a:rPr>
              <a:t>, l’ESMS peut enclencher un mode « reprise de données ».  A l’aide d’un mécanisme de tags, la structure peut identifier et sélectionner sur son tableau de bord </a:t>
            </a:r>
            <a:r>
              <a:rPr kumimoji="0" lang="fr-FR" sz="1300" b="0" i="0" u="none" strike="noStrike" kern="1200" cap="none" spc="0" normalizeH="0" baseline="0" noProof="0" err="1">
                <a:ln>
                  <a:noFill/>
                </a:ln>
                <a:solidFill>
                  <a:srgbClr val="000000"/>
                </a:solidFill>
                <a:effectLst/>
                <a:uLnTx/>
                <a:uFillTx/>
                <a:latin typeface="Arial"/>
                <a:ea typeface="+mn-ea"/>
                <a:cs typeface="+mn-cs"/>
              </a:rPr>
              <a:t>ViaTrajectoire</a:t>
            </a:r>
            <a:r>
              <a:rPr kumimoji="0" lang="fr-FR" sz="1300" b="0" i="0" u="none" strike="noStrike" kern="1200" cap="none" spc="0" normalizeH="0" baseline="0" noProof="0">
                <a:ln>
                  <a:noFill/>
                </a:ln>
                <a:solidFill>
                  <a:srgbClr val="000000"/>
                </a:solidFill>
                <a:effectLst/>
                <a:uLnTx/>
                <a:uFillTx/>
                <a:latin typeface="Arial"/>
                <a:ea typeface="+mn-ea"/>
                <a:cs typeface="+mn-cs"/>
              </a:rPr>
              <a:t> les décisions d’orientation qu’elle souhaite reprendre dans son DUI.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0" i="0" u="sng" strike="noStrike" kern="1200" cap="none" spc="0" normalizeH="0" baseline="0" noProof="0">
              <a:ln>
                <a:noFill/>
              </a:ln>
              <a:solidFill>
                <a:srgbClr val="000000"/>
              </a:solidFill>
              <a:effectLst/>
              <a:uLnTx/>
              <a:uFillTx/>
              <a:latin typeface="Arial"/>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Les données reçues en mode reprise sont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Via le flux 1 :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le contenu de toutes les nouvelles DO, le contenu de toutes celles mises à jour</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1" i="0" u="none" strike="noStrike" kern="1200" cap="none" spc="0" normalizeH="0" baseline="0" noProof="0">
                <a:ln>
                  <a:noFill/>
                </a:ln>
                <a:solidFill>
                  <a:srgbClr val="000000"/>
                </a:solidFill>
                <a:effectLst/>
                <a:uLnTx/>
                <a:uFillTx/>
                <a:latin typeface="Arial"/>
                <a:ea typeface="+mn-ea"/>
                <a:cs typeface="+mn-cs"/>
              </a:rPr>
              <a:t>toutes les DO tagguées dont l’étude a été initialisée sur </a:t>
            </a:r>
            <a:r>
              <a:rPr kumimoji="0" lang="fr-FR" sz="1300" b="1" i="0" u="none" strike="noStrike" kern="1200" cap="none" spc="0" normalizeH="0" baseline="0" noProof="0" err="1">
                <a:ln>
                  <a:noFill/>
                </a:ln>
                <a:solidFill>
                  <a:srgbClr val="000000"/>
                </a:solidFill>
                <a:effectLst/>
                <a:uLnTx/>
                <a:uFillTx/>
                <a:latin typeface="Arial"/>
                <a:ea typeface="+mn-ea"/>
                <a:cs typeface="+mn-cs"/>
              </a:rPr>
              <a:t>ViaTrajectoire</a:t>
            </a:r>
            <a:endParaRPr kumimoji="0" lang="fr-FR" sz="1300" b="1" i="0" u="none" strike="noStrike" kern="1200" cap="none" spc="0" normalizeH="0" baseline="0" noProof="0">
              <a:ln>
                <a:noFill/>
              </a:ln>
              <a:solidFill>
                <a:srgbClr val="000000"/>
              </a:solidFill>
              <a:effectLst/>
              <a:uLnTx/>
              <a:uFillTx/>
              <a:latin typeface="Arial"/>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Via le flux 5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le statut de toutes les DO dont le statut est affecté par la MDPH ou un autre ESMS</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000000"/>
                </a:solidFill>
                <a:effectLst/>
                <a:uLnTx/>
                <a:uFillTx/>
                <a:latin typeface="Arial"/>
                <a:ea typeface="+mn-ea"/>
                <a:cs typeface="+mn-cs"/>
              </a:rPr>
              <a:t>toutes les DO tagguées dont l’étude a été initialisée sur </a:t>
            </a:r>
            <a:r>
              <a:rPr kumimoji="0" lang="fr-FR" sz="1200" b="1" i="0" u="none" strike="noStrike" kern="1200" cap="none" spc="0" normalizeH="0" baseline="0" noProof="0" err="1">
                <a:ln>
                  <a:noFill/>
                </a:ln>
                <a:solidFill>
                  <a:srgbClr val="000000"/>
                </a:solidFill>
                <a:effectLst/>
                <a:uLnTx/>
                <a:uFillTx/>
                <a:latin typeface="Arial"/>
                <a:ea typeface="+mn-ea"/>
                <a:cs typeface="+mn-cs"/>
              </a:rPr>
              <a:t>ViaTrajectoire</a:t>
            </a:r>
            <a:endParaRPr kumimoji="0" lang="fr-FR" sz="1300" b="0" i="0" u="none" strike="noStrike" kern="1200" cap="none" spc="0" normalizeH="0" baseline="0" noProof="0">
              <a:ln>
                <a:noFill/>
              </a:ln>
              <a:solidFill>
                <a:srgbClr val="000000"/>
              </a:solidFill>
              <a:effectLst/>
              <a:uLnTx/>
              <a:uFillTx/>
              <a:latin typeface="Arial"/>
              <a:ea typeface="+mn-ea"/>
              <a:cs typeface="Arial"/>
            </a:endParaRPr>
          </a:p>
        </p:txBody>
      </p:sp>
      <p:sp>
        <p:nvSpPr>
          <p:cNvPr id="18" name="Rectangle : coins arrondis 1">
            <a:extLst>
              <a:ext uri="{FF2B5EF4-FFF2-40B4-BE49-F238E27FC236}">
                <a16:creationId xmlns:a16="http://schemas.microsoft.com/office/drawing/2014/main" id="{93922701-4080-EE97-C2D7-956CEEE90D07}"/>
              </a:ext>
            </a:extLst>
          </p:cNvPr>
          <p:cNvSpPr/>
          <p:nvPr/>
        </p:nvSpPr>
        <p:spPr>
          <a:xfrm>
            <a:off x="428570" y="1135316"/>
            <a:ext cx="6603769"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Le fonctionnement du mode « reprise » pour étendre le périmètre de données</a:t>
            </a:r>
          </a:p>
        </p:txBody>
      </p:sp>
      <p:sp>
        <p:nvSpPr>
          <p:cNvPr id="20" name="Parallelogram 19">
            <a:extLst>
              <a:ext uri="{FF2B5EF4-FFF2-40B4-BE49-F238E27FC236}">
                <a16:creationId xmlns:a16="http://schemas.microsoft.com/office/drawing/2014/main" id="{B94B2741-43A3-BBC5-A349-D7B61E10820D}"/>
              </a:ext>
            </a:extLst>
          </p:cNvPr>
          <p:cNvSpPr/>
          <p:nvPr/>
        </p:nvSpPr>
        <p:spPr>
          <a:xfrm>
            <a:off x="428569" y="1461267"/>
            <a:ext cx="6045419"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242A7F85-471A-9F2F-77C1-2DC76D7C05D6}"/>
              </a:ext>
            </a:extLst>
          </p:cNvPr>
          <p:cNvSpPr/>
          <p:nvPr/>
        </p:nvSpPr>
        <p:spPr>
          <a:xfrm>
            <a:off x="6600825" y="1907700"/>
            <a:ext cx="5195619" cy="1616937"/>
          </a:xfrm>
          <a:prstGeom prst="rect">
            <a:avLst/>
          </a:prstGeom>
          <a:solidFill>
            <a:srgbClr val="F9F9F9"/>
          </a:solidFill>
          <a:ln w="3175" cap="flat" cmpd="sng" algn="ctr">
            <a:solidFill>
              <a:schemeClr val="accent4"/>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sp>
        <p:nvSpPr>
          <p:cNvPr id="23" name="Rectangle 22">
            <a:extLst>
              <a:ext uri="{FF2B5EF4-FFF2-40B4-BE49-F238E27FC236}">
                <a16:creationId xmlns:a16="http://schemas.microsoft.com/office/drawing/2014/main" id="{55DCF026-60B6-3387-04CF-77B6C401AC91}"/>
              </a:ext>
            </a:extLst>
          </p:cNvPr>
          <p:cNvSpPr/>
          <p:nvPr/>
        </p:nvSpPr>
        <p:spPr>
          <a:xfrm>
            <a:off x="6951853" y="1907701"/>
            <a:ext cx="1760346" cy="1616936"/>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ptos" panose="020B0004020202020204" pitchFamily="34" charset="0"/>
                <a:ea typeface="+mn-ea"/>
                <a:cs typeface="+mn-cs"/>
              </a:rPr>
              <a:t>DO Nouvelles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ptos" panose="020B0004020202020204" pitchFamily="34" charset="0"/>
                <a:ea typeface="+mn-ea"/>
                <a:cs typeface="+mn-cs"/>
              </a:rPr>
              <a:t>DO mises à jour depuis le dernier appel</a:t>
            </a:r>
          </a:p>
        </p:txBody>
      </p:sp>
      <p:cxnSp>
        <p:nvCxnSpPr>
          <p:cNvPr id="25" name="Straight Connector 24">
            <a:extLst>
              <a:ext uri="{FF2B5EF4-FFF2-40B4-BE49-F238E27FC236}">
                <a16:creationId xmlns:a16="http://schemas.microsoft.com/office/drawing/2014/main" id="{2B3F22AD-938E-4794-754C-CE71789B569A}"/>
              </a:ext>
            </a:extLst>
          </p:cNvPr>
          <p:cNvCxnSpPr>
            <a:cxnSpLocks/>
          </p:cNvCxnSpPr>
          <p:nvPr/>
        </p:nvCxnSpPr>
        <p:spPr>
          <a:xfrm>
            <a:off x="8839200" y="1715174"/>
            <a:ext cx="1" cy="3636000"/>
          </a:xfrm>
          <a:prstGeom prst="line">
            <a:avLst/>
          </a:prstGeom>
          <a:ln w="6350" cap="flat">
            <a:solidFill>
              <a:srgbClr val="005086"/>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F5260F-603B-C123-13F5-73718BAC39ED}"/>
              </a:ext>
            </a:extLst>
          </p:cNvPr>
          <p:cNvCxnSpPr>
            <a:cxnSpLocks/>
          </p:cNvCxnSpPr>
          <p:nvPr/>
        </p:nvCxnSpPr>
        <p:spPr>
          <a:xfrm flipH="1">
            <a:off x="11250886" y="1715174"/>
            <a:ext cx="0" cy="3636000"/>
          </a:xfrm>
          <a:prstGeom prst="line">
            <a:avLst/>
          </a:prstGeom>
          <a:ln w="6350" cap="flat">
            <a:solidFill>
              <a:srgbClr val="7030A0"/>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CA93330E-927E-26F6-CBFC-7BECFEC9D230}"/>
              </a:ext>
            </a:extLst>
          </p:cNvPr>
          <p:cNvSpPr/>
          <p:nvPr/>
        </p:nvSpPr>
        <p:spPr>
          <a:xfrm>
            <a:off x="10190978" y="1287716"/>
            <a:ext cx="1562873" cy="427458"/>
          </a:xfrm>
          <a:prstGeom prst="rect">
            <a:avLst/>
          </a:prstGeom>
          <a:solidFill>
            <a:srgbClr val="7030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rPr>
              <a:t>DUI ESMS</a:t>
            </a:r>
          </a:p>
        </p:txBody>
      </p:sp>
      <p:sp>
        <p:nvSpPr>
          <p:cNvPr id="28" name="Rectangle 27">
            <a:extLst>
              <a:ext uri="{FF2B5EF4-FFF2-40B4-BE49-F238E27FC236}">
                <a16:creationId xmlns:a16="http://schemas.microsoft.com/office/drawing/2014/main" id="{57542052-CBC7-2B94-6DD6-068EF3D51689}"/>
              </a:ext>
            </a:extLst>
          </p:cNvPr>
          <p:cNvSpPr/>
          <p:nvPr/>
        </p:nvSpPr>
        <p:spPr>
          <a:xfrm>
            <a:off x="8362155" y="1287716"/>
            <a:ext cx="1562872" cy="427458"/>
          </a:xfrm>
          <a:prstGeom prst="rect">
            <a:avLst/>
          </a:prstGeom>
          <a:solidFill>
            <a:srgbClr val="006AB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prstClr val="white"/>
                </a:solidFill>
                <a:effectLst/>
                <a:uLnTx/>
                <a:uFillTx/>
                <a:latin typeface="Aptos" panose="020B0004020202020204" pitchFamily="34" charset="0"/>
                <a:ea typeface="+mn-ea"/>
                <a:cs typeface="+mn-cs"/>
              </a:rPr>
              <a:t>ViaTrajectoire</a:t>
            </a:r>
            <a:endPar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endParaRPr>
          </a:p>
        </p:txBody>
      </p:sp>
      <p:cxnSp>
        <p:nvCxnSpPr>
          <p:cNvPr id="29" name="Straight Arrow Connector 28">
            <a:extLst>
              <a:ext uri="{FF2B5EF4-FFF2-40B4-BE49-F238E27FC236}">
                <a16:creationId xmlns:a16="http://schemas.microsoft.com/office/drawing/2014/main" id="{32382C35-295A-3DC9-C1C5-33AFE39392DB}"/>
              </a:ext>
            </a:extLst>
          </p:cNvPr>
          <p:cNvCxnSpPr/>
          <p:nvPr/>
        </p:nvCxnSpPr>
        <p:spPr>
          <a:xfrm>
            <a:off x="8839200" y="2247103"/>
            <a:ext cx="2411686" cy="0"/>
          </a:xfrm>
          <a:prstGeom prst="straightConnector1">
            <a:avLst/>
          </a:prstGeom>
          <a:ln w="6350" cap="flat">
            <a:solidFill>
              <a:schemeClr val="accent4"/>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87C549E-6372-648A-70CF-2ABBDC65A07D}"/>
              </a:ext>
            </a:extLst>
          </p:cNvPr>
          <p:cNvSpPr/>
          <p:nvPr/>
        </p:nvSpPr>
        <p:spPr>
          <a:xfrm>
            <a:off x="8839199" y="2247103"/>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[Décisions d’orientation]</a:t>
            </a:r>
          </a:p>
        </p:txBody>
      </p:sp>
      <p:sp>
        <p:nvSpPr>
          <p:cNvPr id="31" name="Rectangle 30">
            <a:extLst>
              <a:ext uri="{FF2B5EF4-FFF2-40B4-BE49-F238E27FC236}">
                <a16:creationId xmlns:a16="http://schemas.microsoft.com/office/drawing/2014/main" id="{ABBF34B5-6828-F657-D0E6-67B9525D714D}"/>
              </a:ext>
            </a:extLst>
          </p:cNvPr>
          <p:cNvSpPr/>
          <p:nvPr/>
        </p:nvSpPr>
        <p:spPr>
          <a:xfrm>
            <a:off x="8839199" y="1991049"/>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Flux 1</a:t>
            </a:r>
          </a:p>
        </p:txBody>
      </p:sp>
      <p:cxnSp>
        <p:nvCxnSpPr>
          <p:cNvPr id="32" name="Straight Arrow Connector 31">
            <a:extLst>
              <a:ext uri="{FF2B5EF4-FFF2-40B4-BE49-F238E27FC236}">
                <a16:creationId xmlns:a16="http://schemas.microsoft.com/office/drawing/2014/main" id="{E7E2F6E1-FD59-452C-9F43-CB1FC772DEFA}"/>
              </a:ext>
            </a:extLst>
          </p:cNvPr>
          <p:cNvCxnSpPr/>
          <p:nvPr/>
        </p:nvCxnSpPr>
        <p:spPr>
          <a:xfrm>
            <a:off x="8839200" y="3013379"/>
            <a:ext cx="2411686" cy="0"/>
          </a:xfrm>
          <a:prstGeom prst="straightConnector1">
            <a:avLst/>
          </a:prstGeom>
          <a:ln w="6350" cap="flat">
            <a:solidFill>
              <a:schemeClr val="accent4"/>
            </a:solidFill>
            <a:prstDash val="sysDot"/>
            <a:miter lim="800000"/>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243D410-E698-CF0A-6875-EB8163BF5CA5}"/>
              </a:ext>
            </a:extLst>
          </p:cNvPr>
          <p:cNvSpPr/>
          <p:nvPr/>
        </p:nvSpPr>
        <p:spPr>
          <a:xfrm>
            <a:off x="8839200" y="3013379"/>
            <a:ext cx="2411685"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[Statuts des décisions d’orientation]</a:t>
            </a:r>
          </a:p>
        </p:txBody>
      </p:sp>
      <p:sp>
        <p:nvSpPr>
          <p:cNvPr id="34" name="Rectangle 33">
            <a:extLst>
              <a:ext uri="{FF2B5EF4-FFF2-40B4-BE49-F238E27FC236}">
                <a16:creationId xmlns:a16="http://schemas.microsoft.com/office/drawing/2014/main" id="{E67C072B-8F2C-8DB8-1A09-53B490DC25B3}"/>
              </a:ext>
            </a:extLst>
          </p:cNvPr>
          <p:cNvSpPr/>
          <p:nvPr/>
        </p:nvSpPr>
        <p:spPr>
          <a:xfrm>
            <a:off x="8839199" y="2757325"/>
            <a:ext cx="2411685"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a:ln>
                  <a:noFill/>
                </a:ln>
                <a:solidFill>
                  <a:srgbClr val="000000"/>
                </a:solidFill>
                <a:effectLst/>
                <a:uLnTx/>
                <a:uFillTx/>
                <a:latin typeface="Aptos" panose="020B0004020202020204" pitchFamily="34" charset="0"/>
                <a:ea typeface="+mn-ea"/>
                <a:cs typeface="+mn-cs"/>
              </a:rPr>
              <a:t>Flux 5</a:t>
            </a:r>
          </a:p>
        </p:txBody>
      </p:sp>
      <p:pic>
        <p:nvPicPr>
          <p:cNvPr id="46" name="Picture 2">
            <a:extLst>
              <a:ext uri="{FF2B5EF4-FFF2-40B4-BE49-F238E27FC236}">
                <a16:creationId xmlns:a16="http://schemas.microsoft.com/office/drawing/2014/main" id="{5748844D-3CB0-6187-9587-B7E0B5C61C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697872" y="2589178"/>
            <a:ext cx="253981" cy="25398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a:extLst>
              <a:ext uri="{FF2B5EF4-FFF2-40B4-BE49-F238E27FC236}">
                <a16:creationId xmlns:a16="http://schemas.microsoft.com/office/drawing/2014/main" id="{0C8294A6-1E39-47FA-E3BC-3001F46A714E}"/>
              </a:ext>
            </a:extLst>
          </p:cNvPr>
          <p:cNvCxnSpPr>
            <a:cxnSpLocks/>
          </p:cNvCxnSpPr>
          <p:nvPr/>
        </p:nvCxnSpPr>
        <p:spPr>
          <a:xfrm rot="10800000">
            <a:off x="8839200" y="2189953"/>
            <a:ext cx="2411686" cy="0"/>
          </a:xfrm>
          <a:prstGeom prst="straightConnector1">
            <a:avLst/>
          </a:prstGeom>
          <a:ln w="6350" cap="flat">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B6A466A-8207-F24A-CC70-9B736ACE0319}"/>
              </a:ext>
            </a:extLst>
          </p:cNvPr>
          <p:cNvCxnSpPr>
            <a:cxnSpLocks/>
          </p:cNvCxnSpPr>
          <p:nvPr/>
        </p:nvCxnSpPr>
        <p:spPr>
          <a:xfrm rot="10800000">
            <a:off x="8839200" y="2956229"/>
            <a:ext cx="2411686" cy="0"/>
          </a:xfrm>
          <a:prstGeom prst="straightConnector1">
            <a:avLst/>
          </a:prstGeom>
          <a:ln w="6350" cap="flat">
            <a:solidFill>
              <a:schemeClr val="accent4"/>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DAC7E24-F06B-5A9A-6F19-480B76FBD52C}"/>
              </a:ext>
            </a:extLst>
          </p:cNvPr>
          <p:cNvSpPr txBox="1"/>
          <p:nvPr/>
        </p:nvSpPr>
        <p:spPr>
          <a:xfrm>
            <a:off x="6600824" y="5324163"/>
            <a:ext cx="5195619" cy="261610"/>
          </a:xfrm>
          <a:prstGeom prst="rect">
            <a:avLst/>
          </a:prstGeom>
          <a:noFill/>
          <a:ln w="6350">
            <a:noFill/>
            <a:miter lim="800000"/>
          </a:ln>
        </p:spPr>
        <p:txBody>
          <a:bodyPr wrap="square">
            <a:spAutoFit/>
          </a:bodyPr>
          <a:lstStyle/>
          <a:p>
            <a:pPr marL="0"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100" b="1" i="1" u="none" strike="noStrike" kern="0" cap="none" spc="0" normalizeH="0" baseline="0" noProof="0">
                <a:ln>
                  <a:noFill/>
                </a:ln>
                <a:solidFill>
                  <a:prstClr val="black"/>
                </a:solidFill>
                <a:effectLst/>
                <a:uLnTx/>
                <a:uFillTx/>
                <a:latin typeface="Arial"/>
                <a:ea typeface="+mn-ea"/>
                <a:cs typeface="Arial"/>
              </a:rPr>
              <a:t>Principe du mode de fonctionnement </a:t>
            </a:r>
            <a:r>
              <a:rPr kumimoji="0" lang="fr-FR" sz="1100" b="1" i="1" u="none" strike="noStrike" kern="0" cap="none" spc="0" normalizeH="0" baseline="0" noProof="0">
                <a:ln>
                  <a:noFill/>
                </a:ln>
                <a:solidFill>
                  <a:srgbClr val="0070C0"/>
                </a:solidFill>
                <a:effectLst/>
                <a:uLnTx/>
                <a:uFillTx/>
                <a:latin typeface="Arial"/>
                <a:ea typeface="+mn-ea"/>
                <a:cs typeface="Arial"/>
              </a:rPr>
              <a:t>reprise</a:t>
            </a:r>
            <a:r>
              <a:rPr kumimoji="0" lang="fr-FR" sz="1100" b="1" i="1" u="none" strike="noStrike" kern="0" cap="none" spc="0" normalizeH="0" baseline="0" noProof="0">
                <a:ln>
                  <a:noFill/>
                </a:ln>
                <a:solidFill>
                  <a:prstClr val="black"/>
                </a:solidFill>
                <a:effectLst/>
                <a:uLnTx/>
                <a:uFillTx/>
                <a:latin typeface="Arial"/>
                <a:ea typeface="+mn-ea"/>
                <a:cs typeface="Arial"/>
              </a:rPr>
              <a:t> de l’API </a:t>
            </a:r>
            <a:r>
              <a:rPr kumimoji="0" lang="fr-FR" sz="1100" b="1" i="1" u="none" strike="noStrike" kern="0" cap="none" spc="0" normalizeH="0" baseline="0" noProof="0" err="1">
                <a:ln>
                  <a:noFill/>
                </a:ln>
                <a:solidFill>
                  <a:prstClr val="black"/>
                </a:solidFill>
                <a:effectLst/>
                <a:uLnTx/>
                <a:uFillTx/>
                <a:latin typeface="Arial"/>
                <a:ea typeface="+mn-ea"/>
                <a:cs typeface="Arial"/>
              </a:rPr>
              <a:t>ViaTrajectoire</a:t>
            </a:r>
            <a:r>
              <a:rPr kumimoji="0" lang="fr-FR" sz="1100" b="1" i="1" u="none" strike="noStrike" kern="0" cap="none" spc="0" normalizeH="0" baseline="0" noProof="0">
                <a:ln>
                  <a:noFill/>
                </a:ln>
                <a:solidFill>
                  <a:prstClr val="black"/>
                </a:solidFill>
                <a:effectLst/>
                <a:uLnTx/>
                <a:uFillTx/>
                <a:latin typeface="Arial"/>
                <a:ea typeface="+mn-ea"/>
                <a:cs typeface="Arial"/>
              </a:rPr>
              <a:t> PH</a:t>
            </a:r>
          </a:p>
        </p:txBody>
      </p:sp>
    </p:spTree>
    <p:extLst>
      <p:ext uri="{BB962C8B-B14F-4D97-AF65-F5344CB8AC3E}">
        <p14:creationId xmlns:p14="http://schemas.microsoft.com/office/powerpoint/2010/main" val="240441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D0284-136E-8B34-CC85-FBE664D1DD1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D4523C3-F5A3-3450-264D-2BD6004799C3}"/>
              </a:ext>
            </a:extLst>
          </p:cNvPr>
          <p:cNvSpPr txBox="1"/>
          <p:nvPr/>
        </p:nvSpPr>
        <p:spPr>
          <a:xfrm>
            <a:off x="0" y="1222920"/>
            <a:ext cx="12192000" cy="1510771"/>
          </a:xfrm>
          <a:prstGeom prst="rect">
            <a:avLst/>
          </a:prstGeom>
          <a:solidFill>
            <a:srgbClr val="F9F9F9"/>
          </a:solidFill>
          <a:ln w="6350">
            <a:noFill/>
            <a:miter lim="800000"/>
          </a:ln>
        </p:spPr>
        <p:txBody>
          <a:bodyPr wrap="square" lIns="540000" tIns="108000" rIns="540000" bIns="10800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L’ANS et le GCS Sara mettent a disposition une documentation riche pour le développement de l’interopérabilité avec </a:t>
            </a:r>
            <a:r>
              <a:rPr kumimoji="0" lang="fr-FR"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ViaTrajectoire</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PH. Ont notamment été publiés dernièrement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Le </a:t>
            </a:r>
            <a:r>
              <a:rPr kumimoji="0" lang="fr-FR" sz="1400" b="1" i="0" u="none" strike="noStrike" kern="1200" cap="none" spc="0" normalizeH="0" baseline="0" noProof="0">
                <a:ln>
                  <a:noFill/>
                </a:ln>
                <a:solidFill>
                  <a:srgbClr val="0070C0"/>
                </a:solidFill>
                <a:effectLst/>
                <a:uLnTx/>
                <a:uFillTx/>
                <a:latin typeface="Arial"/>
                <a:ea typeface="+mn-ea"/>
                <a:cs typeface="Arial" panose="020B0604020202020204" pitchFamily="34" charset="0"/>
              </a:rPr>
              <a:t>guide d’implémentation fonctionnelle, mis à jour en février 2026</a:t>
            </a:r>
            <a:r>
              <a:rPr kumimoji="0" lang="fr-FR" sz="1400" b="0" i="0" u="none" strike="noStrike" kern="1200" cap="none" spc="0" normalizeH="0" baseline="0" noProof="0">
                <a:ln>
                  <a:noFill/>
                </a:ln>
                <a:solidFill>
                  <a:srgbClr val="0070C0"/>
                </a:solidFill>
                <a:effectLst/>
                <a:uLnTx/>
                <a:uFillTx/>
                <a:latin typeface="Arial"/>
                <a:ea typeface="+mn-ea"/>
                <a:cs typeface="Arial" panose="020B0604020202020204" pitchFamily="34" charset="0"/>
              </a:rPr>
              <a:t>,</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avec un contenu enrichi </a:t>
            </a:r>
            <a:r>
              <a:rPr kumimoji="0" lang="fr-FR" sz="1400" b="1" i="0" u="none" strike="noStrike" kern="1200" cap="none" spc="0" normalizeH="0" baseline="0" noProof="0">
                <a:ln>
                  <a:noFill/>
                </a:ln>
                <a:solidFill>
                  <a:srgbClr val="0070C0"/>
                </a:solidFill>
                <a:effectLst/>
                <a:uLnTx/>
                <a:uFillTx/>
                <a:latin typeface="Arial"/>
                <a:ea typeface="+mn-ea"/>
                <a:cs typeface="Arial" panose="020B0604020202020204" pitchFamily="34" charset="0"/>
              </a:rPr>
              <a:t>issu des retours issus de la phase pilote. Il est fortement recommandé de s’appuyer sur cette ressource, complémentaire au REM.</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a:ln>
                  <a:noFill/>
                </a:ln>
                <a:solidFill>
                  <a:srgbClr val="0070C0"/>
                </a:solidFill>
                <a:effectLst/>
                <a:uLnTx/>
                <a:uFillTx/>
                <a:latin typeface="Arial"/>
                <a:ea typeface="+mn-ea"/>
                <a:cs typeface="Arial" panose="020B0604020202020204" pitchFamily="34" charset="0"/>
              </a:rPr>
              <a:t>La foire aux questions</a:t>
            </a:r>
            <a:r>
              <a:rPr kumimoji="0" lang="fr-FR" sz="1400" b="0" i="0" u="none" strike="noStrike" kern="1200" cap="none" spc="0" normalizeH="0" baseline="0" noProof="0">
                <a:ln>
                  <a:noFill/>
                </a:ln>
                <a:solidFill>
                  <a:srgbClr val="0070C0"/>
                </a:solidFill>
                <a:effectLst/>
                <a:uLnTx/>
                <a:uFillTx/>
                <a:latin typeface="Arial"/>
                <a:ea typeface="+mn-ea"/>
                <a:cs typeface="Arial" panose="020B0604020202020204" pitchFamily="34" charset="0"/>
              </a:rPr>
              <a:t>, </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qui </a:t>
            </a:r>
            <a:r>
              <a:rPr kumimoji="0" lang="fr-FR"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recence</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les questions les plus fréquemment posées pour le développement de l’interopérabilité et y apporte des réponses. </a:t>
            </a:r>
          </a:p>
        </p:txBody>
      </p:sp>
      <p:sp>
        <p:nvSpPr>
          <p:cNvPr id="14" name="Titre 1">
            <a:extLst>
              <a:ext uri="{FF2B5EF4-FFF2-40B4-BE49-F238E27FC236}">
                <a16:creationId xmlns:a16="http://schemas.microsoft.com/office/drawing/2014/main" id="{4AB01F56-8C03-E9FB-D842-3551C0F4562A}"/>
              </a:ext>
            </a:extLst>
          </p:cNvPr>
          <p:cNvSpPr>
            <a:spLocks noGrp="1"/>
          </p:cNvSpPr>
          <p:nvPr>
            <p:ph type="title"/>
          </p:nvPr>
        </p:nvSpPr>
        <p:spPr>
          <a:xfrm>
            <a:off x="428571" y="272147"/>
            <a:ext cx="9357687" cy="568786"/>
          </a:xfrm>
        </p:spPr>
        <p:txBody>
          <a:bodyPr/>
          <a:lstStyle/>
          <a:p>
            <a:r>
              <a:rPr lang="fr-FR" sz="2400" noProof="0">
                <a:solidFill>
                  <a:srgbClr val="006AB2"/>
                </a:solidFill>
                <a:latin typeface="Arial"/>
              </a:rPr>
              <a:t>Guide d’</a:t>
            </a:r>
            <a:r>
              <a:rPr lang="fr-FR" sz="2400" noProof="0" err="1">
                <a:solidFill>
                  <a:srgbClr val="006AB2"/>
                </a:solidFill>
                <a:latin typeface="Arial"/>
              </a:rPr>
              <a:t>implementation</a:t>
            </a:r>
            <a:r>
              <a:rPr lang="fr-FR" sz="2400" noProof="0">
                <a:solidFill>
                  <a:srgbClr val="006AB2"/>
                </a:solidFill>
                <a:latin typeface="Arial"/>
              </a:rPr>
              <a:t> et FAQ</a:t>
            </a:r>
          </a:p>
        </p:txBody>
      </p:sp>
      <p:pic>
        <p:nvPicPr>
          <p:cNvPr id="13" name="Picture 12">
            <a:extLst>
              <a:ext uri="{FF2B5EF4-FFF2-40B4-BE49-F238E27FC236}">
                <a16:creationId xmlns:a16="http://schemas.microsoft.com/office/drawing/2014/main" id="{50FB3AEB-A3B2-B7DF-BA36-915FEBBEB1D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7932" y="3006105"/>
            <a:ext cx="2106719" cy="2973565"/>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2ACE89E8-F85B-6D3E-FC44-E74E95CCB8AF}"/>
              </a:ext>
            </a:extLst>
          </p:cNvPr>
          <p:cNvSpPr txBox="1"/>
          <p:nvPr/>
        </p:nvSpPr>
        <p:spPr>
          <a:xfrm>
            <a:off x="1462596" y="6163396"/>
            <a:ext cx="2317391" cy="338554"/>
          </a:xfrm>
          <a:prstGeom prst="rect">
            <a:avLst/>
          </a:prstGeom>
          <a:noFill/>
          <a:ln w="6350">
            <a:noFill/>
            <a:miter lim="800000"/>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Arial"/>
                <a:ea typeface="+mn-ea"/>
                <a:cs typeface="+mn-cs"/>
                <a:hlinkClick r:id="rId4"/>
              </a:rPr>
              <a:t>Guide d’implémentation </a:t>
            </a:r>
            <a:endParaRPr kumimoji="0" lang="fr-FR" sz="1600" b="0" i="0" u="none" strike="noStrike" kern="1200" cap="none" spc="0" normalizeH="0" baseline="0" noProof="0">
              <a:ln>
                <a:noFill/>
              </a:ln>
              <a:solidFill>
                <a:srgbClr val="000000"/>
              </a:solidFill>
              <a:effectLst/>
              <a:uLnTx/>
              <a:uFillTx/>
              <a:latin typeface="Arial"/>
              <a:ea typeface="+mn-ea"/>
              <a:cs typeface="+mn-cs"/>
            </a:endParaRPr>
          </a:p>
        </p:txBody>
      </p:sp>
      <p:pic>
        <p:nvPicPr>
          <p:cNvPr id="19" name="Picture 18">
            <a:extLst>
              <a:ext uri="{FF2B5EF4-FFF2-40B4-BE49-F238E27FC236}">
                <a16:creationId xmlns:a16="http://schemas.microsoft.com/office/drawing/2014/main" id="{F1F27A6A-0DFE-A95F-4C5C-5A25B77A8B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165" y="3006105"/>
            <a:ext cx="2537784" cy="2973565"/>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45F9C879-8F38-2E24-651F-52F84DD696B8}"/>
              </a:ext>
            </a:extLst>
          </p:cNvPr>
          <p:cNvSpPr txBox="1"/>
          <p:nvPr/>
        </p:nvSpPr>
        <p:spPr>
          <a:xfrm>
            <a:off x="5648361" y="6163396"/>
            <a:ext cx="2317391" cy="338554"/>
          </a:xfrm>
          <a:prstGeom prst="rect">
            <a:avLst/>
          </a:prstGeom>
          <a:noFill/>
          <a:ln w="6350">
            <a:noFill/>
            <a:miter lim="800000"/>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Arial"/>
                <a:ea typeface="+mn-ea"/>
                <a:cs typeface="+mn-cs"/>
                <a:hlinkClick r:id="rId6"/>
              </a:rPr>
              <a:t>FAQ</a:t>
            </a:r>
            <a:endParaRPr kumimoji="0" lang="fr-FR" sz="1600" b="0" i="0" u="none" strike="noStrike" kern="1200" cap="none" spc="0" normalizeH="0" baseline="0" noProof="0">
              <a:ln>
                <a:noFill/>
              </a:ln>
              <a:solidFill>
                <a:srgbClr val="000000"/>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95C9E741-937A-3787-BCA7-291F1DAEC8DE}"/>
              </a:ext>
            </a:extLst>
          </p:cNvPr>
          <p:cNvGrpSpPr/>
          <p:nvPr/>
        </p:nvGrpSpPr>
        <p:grpSpPr>
          <a:xfrm>
            <a:off x="8403236" y="2770798"/>
            <a:ext cx="2791563" cy="3270921"/>
            <a:chOff x="8085604" y="2770798"/>
            <a:chExt cx="2791563" cy="3270921"/>
          </a:xfrm>
        </p:grpSpPr>
        <p:cxnSp>
          <p:nvCxnSpPr>
            <p:cNvPr id="24" name="Straight Connector 23">
              <a:extLst>
                <a:ext uri="{FF2B5EF4-FFF2-40B4-BE49-F238E27FC236}">
                  <a16:creationId xmlns:a16="http://schemas.microsoft.com/office/drawing/2014/main" id="{1C067C5F-8267-A934-8106-2EFCABC9674E}"/>
                </a:ext>
              </a:extLst>
            </p:cNvPr>
            <p:cNvCxnSpPr>
              <a:cxnSpLocks/>
            </p:cNvCxnSpPr>
            <p:nvPr/>
          </p:nvCxnSpPr>
          <p:spPr>
            <a:xfrm>
              <a:off x="8085604" y="3367978"/>
              <a:ext cx="0" cy="2076565"/>
            </a:xfrm>
            <a:prstGeom prst="line">
              <a:avLst/>
            </a:prstGeom>
            <a:ln w="19050" cap="rnd">
              <a:solidFill>
                <a:schemeClr val="accent4"/>
              </a:solidFill>
              <a:tailEnd type="none"/>
            </a:ln>
          </p:spPr>
          <p:style>
            <a:lnRef idx="1">
              <a:schemeClr val="accent6"/>
            </a:lnRef>
            <a:fillRef idx="0">
              <a:schemeClr val="accent6"/>
            </a:fillRef>
            <a:effectRef idx="0">
              <a:schemeClr val="accent6"/>
            </a:effectRef>
            <a:fontRef idx="minor">
              <a:schemeClr val="tx1"/>
            </a:fontRef>
          </p:style>
        </p:cxnSp>
        <p:sp>
          <p:nvSpPr>
            <p:cNvPr id="29" name="Rectangle 28">
              <a:extLst>
                <a:ext uri="{FF2B5EF4-FFF2-40B4-BE49-F238E27FC236}">
                  <a16:creationId xmlns:a16="http://schemas.microsoft.com/office/drawing/2014/main" id="{FDCBAE20-EC79-9609-603E-138AAA723E4C}"/>
                </a:ext>
              </a:extLst>
            </p:cNvPr>
            <p:cNvSpPr/>
            <p:nvPr/>
          </p:nvSpPr>
          <p:spPr>
            <a:xfrm>
              <a:off x="8085605" y="2770798"/>
              <a:ext cx="2791562" cy="3270921"/>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Les questions fréquentes en lien avec l’interopérabilité de </a:t>
              </a:r>
              <a:r>
                <a:rPr kumimoji="0" lang="fr-FR" sz="1300" b="0" i="0" u="none" strike="noStrike" kern="1200" cap="none" spc="0" normalizeH="0" baseline="0" noProof="0" err="1">
                  <a:ln>
                    <a:noFill/>
                  </a:ln>
                  <a:solidFill>
                    <a:srgbClr val="000000"/>
                  </a:solidFill>
                  <a:effectLst/>
                  <a:uLnTx/>
                  <a:uFillTx/>
                  <a:latin typeface="Arial"/>
                  <a:ea typeface="+mn-ea"/>
                  <a:cs typeface="+mn-cs"/>
                </a:rPr>
                <a:t>ViaTrajectoire</a:t>
              </a:r>
              <a:r>
                <a:rPr kumimoji="0" lang="fr-FR" sz="1300" b="0" i="0" u="none" strike="noStrike" kern="1200" cap="none" spc="0" normalizeH="0" baseline="0" noProof="0">
                  <a:ln>
                    <a:noFill/>
                  </a:ln>
                  <a:solidFill>
                    <a:srgbClr val="000000"/>
                  </a:solidFill>
                  <a:effectLst/>
                  <a:uLnTx/>
                  <a:uFillTx/>
                  <a:latin typeface="Arial"/>
                  <a:ea typeface="+mn-ea"/>
                  <a:cs typeface="+mn-cs"/>
                </a:rPr>
                <a:t> sont consultables dans la </a:t>
              </a:r>
              <a:r>
                <a:rPr kumimoji="0" lang="fr-FR" sz="1300" b="1" i="0" u="none" strike="noStrike" kern="1200" cap="none" spc="0" normalizeH="0" baseline="0" noProof="0">
                  <a:ln>
                    <a:noFill/>
                  </a:ln>
                  <a:solidFill>
                    <a:srgbClr val="000000"/>
                  </a:solidFill>
                  <a:effectLst/>
                  <a:uLnTx/>
                  <a:uFillTx/>
                  <a:latin typeface="Arial"/>
                  <a:ea typeface="+mn-ea"/>
                  <a:cs typeface="+mn-cs"/>
                </a:rPr>
                <a:t>FAQ de l'offre : Ségur du numérique en santé.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err="1">
                  <a:ln>
                    <a:noFill/>
                  </a:ln>
                  <a:solidFill>
                    <a:srgbClr val="000000"/>
                  </a:solidFill>
                  <a:effectLst/>
                  <a:uLnTx/>
                  <a:uFillTx/>
                  <a:latin typeface="Arial"/>
                  <a:ea typeface="+mn-ea"/>
                  <a:cs typeface="+mn-cs"/>
                </a:rPr>
                <a:t>Selectionnez</a:t>
              </a:r>
              <a:r>
                <a:rPr kumimoji="0" lang="fr-FR" sz="1300" b="0" i="0" u="none" strike="noStrike" kern="1200" cap="none" spc="0" normalizeH="0" baseline="0" noProof="0">
                  <a:ln>
                    <a:noFill/>
                  </a:ln>
                  <a:solidFill>
                    <a:srgbClr val="000000"/>
                  </a:solidFill>
                  <a:effectLst/>
                  <a:uLnTx/>
                  <a:uFillTx/>
                  <a:latin typeface="Arial"/>
                  <a:ea typeface="+mn-ea"/>
                  <a:cs typeface="+mn-cs"/>
                </a:rPr>
                <a:t> </a:t>
              </a:r>
              <a:r>
                <a:rPr kumimoji="0" lang="fr-FR" sz="1300" b="1" i="0" u="none" strike="noStrike" kern="1200" cap="none" spc="0" normalizeH="0" baseline="0" noProof="0">
                  <a:ln>
                    <a:noFill/>
                  </a:ln>
                  <a:solidFill>
                    <a:srgbClr val="000000"/>
                  </a:solidFill>
                  <a:effectLst/>
                  <a:uLnTx/>
                  <a:uFillTx/>
                  <a:latin typeface="Arial"/>
                  <a:ea typeface="+mn-ea"/>
                  <a:cs typeface="+mn-cs"/>
                </a:rPr>
                <a:t>l’entrée « DUI » au sein du couloir « Social et Médico-social »</a:t>
              </a:r>
              <a:r>
                <a:rPr kumimoji="0" lang="fr-FR" sz="1300" b="0" i="0" u="none" strike="noStrike" kern="1200" cap="none" spc="0" normalizeH="0" baseline="0" noProof="0">
                  <a:ln>
                    <a:noFill/>
                  </a:ln>
                  <a:solidFill>
                    <a:srgbClr val="000000"/>
                  </a:solidFill>
                  <a:effectLst/>
                  <a:uLnTx/>
                  <a:uFillTx/>
                  <a:latin typeface="Arial"/>
                  <a:ea typeface="+mn-ea"/>
                  <a:cs typeface="+mn-cs"/>
                </a:rPr>
                <a:t> ET choisissez la </a:t>
              </a:r>
              <a:r>
                <a:rPr kumimoji="0" lang="fr-FR" sz="1300" b="1" i="0" u="none" strike="noStrike" kern="1200" cap="none" spc="0" normalizeH="0" baseline="0" noProof="0">
                  <a:ln>
                    <a:noFill/>
                  </a:ln>
                  <a:solidFill>
                    <a:srgbClr val="000000"/>
                  </a:solidFill>
                  <a:effectLst/>
                  <a:uLnTx/>
                  <a:uFillTx/>
                  <a:latin typeface="Arial"/>
                  <a:ea typeface="+mn-ea"/>
                  <a:cs typeface="+mn-cs"/>
                </a:rPr>
                <a:t>thématique « Interopérabilité »</a:t>
              </a:r>
              <a:r>
                <a:rPr kumimoji="0" lang="fr-FR" sz="1300" b="0" i="0" u="none" strike="noStrike" kern="1200" cap="none" spc="0" normalizeH="0" baseline="0" noProof="0">
                  <a:ln>
                    <a:noFill/>
                  </a:ln>
                  <a:solidFill>
                    <a:srgbClr val="000000"/>
                  </a:solidFill>
                  <a:effectLst/>
                  <a:uLnTx/>
                  <a:uFillTx/>
                  <a:latin typeface="Arial"/>
                  <a:ea typeface="+mn-ea"/>
                  <a:cs typeface="+mn-cs"/>
                </a:rPr>
                <a:t> pour retrouver toutes les réponses aux questions fréquentes.</a:t>
              </a:r>
            </a:p>
          </p:txBody>
        </p:sp>
      </p:grpSp>
    </p:spTree>
    <p:extLst>
      <p:ext uri="{BB962C8B-B14F-4D97-AF65-F5344CB8AC3E}">
        <p14:creationId xmlns:p14="http://schemas.microsoft.com/office/powerpoint/2010/main" val="380307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3AD32-C11E-616B-3532-11B08265B7EF}"/>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6A3CC491-C95E-CDDA-9ACC-CE6A17E88B64}"/>
              </a:ext>
            </a:extLst>
          </p:cNvPr>
          <p:cNvSpPr>
            <a:spLocks noGrp="1"/>
          </p:cNvSpPr>
          <p:nvPr>
            <p:ph type="title"/>
          </p:nvPr>
        </p:nvSpPr>
        <p:spPr>
          <a:xfrm>
            <a:off x="428571" y="272147"/>
            <a:ext cx="9357687" cy="568786"/>
          </a:xfrm>
        </p:spPr>
        <p:txBody>
          <a:bodyPr/>
          <a:lstStyle/>
          <a:p>
            <a:r>
              <a:rPr lang="fr-FR" sz="2400" noProof="0">
                <a:solidFill>
                  <a:srgbClr val="006AB2"/>
                </a:solidFill>
                <a:latin typeface="Arial"/>
              </a:rPr>
              <a:t>Offre d’accompagnement</a:t>
            </a:r>
          </a:p>
        </p:txBody>
      </p:sp>
      <p:pic>
        <p:nvPicPr>
          <p:cNvPr id="6148" name="Picture 4" descr="manifestation ">
            <a:extLst>
              <a:ext uri="{FF2B5EF4-FFF2-40B4-BE49-F238E27FC236}">
                <a16:creationId xmlns:a16="http://schemas.microsoft.com/office/drawing/2014/main" id="{84A64F5A-2108-EC0F-8B8E-2A16FA655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309" y="1959731"/>
            <a:ext cx="4381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oint d'interrogation ">
            <a:extLst>
              <a:ext uri="{FF2B5EF4-FFF2-40B4-BE49-F238E27FC236}">
                <a16:creationId xmlns:a16="http://schemas.microsoft.com/office/drawing/2014/main" id="{BB8F1CB3-89E1-6BC7-2BAD-1A035C744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095" y="5075536"/>
            <a:ext cx="438150" cy="4381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4DF5EE6-8DFA-72A6-3EF5-70617BA4B435}"/>
              </a:ext>
            </a:extLst>
          </p:cNvPr>
          <p:cNvSpPr txBox="1"/>
          <p:nvPr/>
        </p:nvSpPr>
        <p:spPr>
          <a:xfrm>
            <a:off x="571444" y="5686176"/>
            <a:ext cx="11251748" cy="492443"/>
          </a:xfrm>
          <a:prstGeom prst="rect">
            <a:avLst/>
          </a:prstGeom>
          <a:noFill/>
          <a:ln w="6350">
            <a:noFill/>
            <a:miter lim="800000"/>
          </a:ln>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En fonction des questions (nombre et complexité) que nous recevrons sur le support Ségur, nous pourrons vous proposer des sessions de questions / réponses. </a:t>
            </a:r>
          </a:p>
        </p:txBody>
      </p:sp>
      <p:sp>
        <p:nvSpPr>
          <p:cNvPr id="19" name="Rectangle : coins arrondis 1">
            <a:extLst>
              <a:ext uri="{FF2B5EF4-FFF2-40B4-BE49-F238E27FC236}">
                <a16:creationId xmlns:a16="http://schemas.microsoft.com/office/drawing/2014/main" id="{1B846759-D4AA-5A8F-CB4B-FA9D4E625954}"/>
              </a:ext>
            </a:extLst>
          </p:cNvPr>
          <p:cNvSpPr/>
          <p:nvPr/>
        </p:nvSpPr>
        <p:spPr>
          <a:xfrm>
            <a:off x="657172" y="5085956"/>
            <a:ext cx="533722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Sessions de Questions/Réponses</a:t>
            </a:r>
          </a:p>
        </p:txBody>
      </p:sp>
      <p:sp>
        <p:nvSpPr>
          <p:cNvPr id="20" name="Rectangle: Rounded Corners 19">
            <a:extLst>
              <a:ext uri="{FF2B5EF4-FFF2-40B4-BE49-F238E27FC236}">
                <a16:creationId xmlns:a16="http://schemas.microsoft.com/office/drawing/2014/main" id="{2BC2A549-AB00-E3E9-F4B8-873CF619F54F}"/>
              </a:ext>
            </a:extLst>
          </p:cNvPr>
          <p:cNvSpPr/>
          <p:nvPr/>
        </p:nvSpPr>
        <p:spPr>
          <a:xfrm>
            <a:off x="740568" y="5411907"/>
            <a:ext cx="2772000" cy="81946"/>
          </a:xfrm>
          <a:prstGeom prst="roundRect">
            <a:avLst>
              <a:gd name="adj" fmla="val 50000"/>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2DE9C060-B4E9-05B7-93A8-8A798FC55817}"/>
              </a:ext>
            </a:extLst>
          </p:cNvPr>
          <p:cNvSpPr txBox="1"/>
          <p:nvPr/>
        </p:nvSpPr>
        <p:spPr>
          <a:xfrm>
            <a:off x="0" y="1222920"/>
            <a:ext cx="12192000" cy="433553"/>
          </a:xfrm>
          <a:prstGeom prst="rect">
            <a:avLst/>
          </a:prstGeom>
          <a:solidFill>
            <a:srgbClr val="F9F9F9"/>
          </a:solidFill>
          <a:ln w="6350">
            <a:noFill/>
            <a:miter lim="800000"/>
          </a:ln>
        </p:spPr>
        <p:txBody>
          <a:bodyPr wrap="square" lIns="540000" tIns="108000" rIns="540000" bIns="10800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Pour soutenir les éditeurs dans la mise en œuvre de l’interopérabilité, l’ANS et le GCS Sara mettent en place une offre d’accompagnement.</a:t>
            </a:r>
          </a:p>
        </p:txBody>
      </p:sp>
      <p:sp>
        <p:nvSpPr>
          <p:cNvPr id="22" name="TextBox 21">
            <a:extLst>
              <a:ext uri="{FF2B5EF4-FFF2-40B4-BE49-F238E27FC236}">
                <a16:creationId xmlns:a16="http://schemas.microsoft.com/office/drawing/2014/main" id="{6CDC8FE9-00AC-F691-DE6D-2387BD66789A}"/>
              </a:ext>
            </a:extLst>
          </p:cNvPr>
          <p:cNvSpPr txBox="1"/>
          <p:nvPr/>
        </p:nvSpPr>
        <p:spPr>
          <a:xfrm>
            <a:off x="571443" y="2459436"/>
            <a:ext cx="11142022" cy="2092881"/>
          </a:xfrm>
          <a:prstGeom prst="rect">
            <a:avLst/>
          </a:prstGeom>
          <a:noFill/>
          <a:ln w="6350">
            <a:noFill/>
            <a:miter lim="800000"/>
          </a:ln>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Lors des premières étapes de développements, les éditeurs qui le souhaitent pourront</a:t>
            </a:r>
            <a:r>
              <a:rPr kumimoji="0" lang="fr-FR" sz="1300" b="1" i="0" u="none" strike="noStrike" kern="1200" cap="none" spc="0" normalizeH="0" baseline="0" noProof="0">
                <a:ln>
                  <a:noFill/>
                </a:ln>
                <a:solidFill>
                  <a:srgbClr val="D70B52"/>
                </a:solidFill>
                <a:effectLst/>
                <a:uLnTx/>
                <a:uFillTx/>
                <a:latin typeface="Arial"/>
                <a:ea typeface="+mn-ea"/>
                <a:cs typeface="Arial" panose="020B0604020202020204" pitchFamily="34" charset="0"/>
              </a:rPr>
              <a:t> présenter à l’ANS leurs maquettes ou prototypes afin que l’équipe d’accompagnement ANS/GCS Sara puisse exprimer des remarques et guider les éditeurs volontaires dans leurs travaux</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Cette présentation permet aux éditeurs de bénéficier d’un premier retour sur leur solution et d’échanger avec l’équipe d’accompagnement sur les fonctionnalités à mettre en œuvre, d’identifier d’éventuels ajustements à effectuer et de préciser les modalités de mise en œuvre pour les étapes suivantes.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Cette démarche s’inscrit uniquement dans </a:t>
            </a:r>
            <a:r>
              <a:rPr kumimoji="0" lang="fr-FR" sz="1300" b="1" i="0" u="none" strike="noStrike" kern="1200" cap="none" spc="0" normalizeH="0" baseline="0" noProof="0">
                <a:ln>
                  <a:noFill/>
                </a:ln>
                <a:solidFill>
                  <a:srgbClr val="D70B52"/>
                </a:solidFill>
                <a:effectLst/>
                <a:uLnTx/>
                <a:uFillTx/>
                <a:latin typeface="Arial"/>
                <a:ea typeface="+mn-ea"/>
                <a:cs typeface="Arial" panose="020B0604020202020204" pitchFamily="34" charset="0"/>
              </a:rPr>
              <a:t>une logique d’accompagnement et d’échange avec les experts</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Elle n’est pas obligatoire et n’offre aucune garantie quant au référencement de la solution. Il ne s’agit pas non plus d’un audit, à l’instar de ce qui avait pu être réalisé lors de la Vague 1 (ex. visite INS ou visite Cœur de Métier).  </a:t>
            </a:r>
          </a:p>
        </p:txBody>
      </p:sp>
      <p:sp>
        <p:nvSpPr>
          <p:cNvPr id="24" name="Rectangle : coins arrondis 1">
            <a:extLst>
              <a:ext uri="{FF2B5EF4-FFF2-40B4-BE49-F238E27FC236}">
                <a16:creationId xmlns:a16="http://schemas.microsoft.com/office/drawing/2014/main" id="{C8F0B1B0-9F0B-EE3F-234E-EEAAC60E9460}"/>
              </a:ext>
            </a:extLst>
          </p:cNvPr>
          <p:cNvSpPr/>
          <p:nvPr/>
        </p:nvSpPr>
        <p:spPr>
          <a:xfrm>
            <a:off x="657171" y="1859216"/>
            <a:ext cx="533722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Démonstration des développements de votre solution </a:t>
            </a:r>
          </a:p>
        </p:txBody>
      </p:sp>
      <p:sp>
        <p:nvSpPr>
          <p:cNvPr id="25" name="Rectangle: Rounded Corners 24">
            <a:extLst>
              <a:ext uri="{FF2B5EF4-FFF2-40B4-BE49-F238E27FC236}">
                <a16:creationId xmlns:a16="http://schemas.microsoft.com/office/drawing/2014/main" id="{F97664F6-7B35-C407-AC13-1BBA83F935CD}"/>
              </a:ext>
            </a:extLst>
          </p:cNvPr>
          <p:cNvSpPr/>
          <p:nvPr/>
        </p:nvSpPr>
        <p:spPr>
          <a:xfrm>
            <a:off x="740569" y="2185167"/>
            <a:ext cx="4392000" cy="81946"/>
          </a:xfrm>
          <a:prstGeom prst="roundRect">
            <a:avLst>
              <a:gd name="adj" fmla="val 50000"/>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30" name="Rectangle: Rounded Corners 29">
            <a:extLst>
              <a:ext uri="{FF2B5EF4-FFF2-40B4-BE49-F238E27FC236}">
                <a16:creationId xmlns:a16="http://schemas.microsoft.com/office/drawing/2014/main" id="{E4195E2E-087E-04BA-EAC5-0304C90DF5B6}"/>
              </a:ext>
            </a:extLst>
          </p:cNvPr>
          <p:cNvSpPr/>
          <p:nvPr/>
        </p:nvSpPr>
        <p:spPr>
          <a:xfrm>
            <a:off x="349068" y="1823275"/>
            <a:ext cx="540000" cy="540000"/>
          </a:xfrm>
          <a:prstGeom prst="roundRect">
            <a:avLst>
              <a:gd name="adj" fmla="val 33067"/>
            </a:avLst>
          </a:prstGeom>
          <a:solidFill>
            <a:schemeClr val="accent3">
              <a:alpha val="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2800" b="1" i="0" u="none" strike="noStrike" kern="1200" cap="none" spc="0" normalizeH="0" baseline="0" noProof="0">
                <a:ln>
                  <a:noFill/>
                </a:ln>
                <a:solidFill>
                  <a:srgbClr val="006AB2"/>
                </a:solidFill>
                <a:effectLst/>
                <a:uLnTx/>
                <a:uFillTx/>
                <a:latin typeface="Aptos" panose="020B0004020202020204" pitchFamily="34" charset="0"/>
                <a:ea typeface="+mn-ea"/>
                <a:cs typeface="+mn-cs"/>
              </a:rPr>
              <a:t>1</a:t>
            </a:r>
          </a:p>
        </p:txBody>
      </p:sp>
      <p:sp>
        <p:nvSpPr>
          <p:cNvPr id="31" name="Rectangle: Rounded Corners 30">
            <a:extLst>
              <a:ext uri="{FF2B5EF4-FFF2-40B4-BE49-F238E27FC236}">
                <a16:creationId xmlns:a16="http://schemas.microsoft.com/office/drawing/2014/main" id="{E569B9BE-090A-E11E-9900-0B30CB743884}"/>
              </a:ext>
            </a:extLst>
          </p:cNvPr>
          <p:cNvSpPr/>
          <p:nvPr/>
        </p:nvSpPr>
        <p:spPr>
          <a:xfrm>
            <a:off x="349068" y="5082642"/>
            <a:ext cx="540000" cy="540000"/>
          </a:xfrm>
          <a:prstGeom prst="roundRect">
            <a:avLst>
              <a:gd name="adj" fmla="val 33067"/>
            </a:avLst>
          </a:prstGeom>
          <a:solidFill>
            <a:schemeClr val="accent3">
              <a:alpha val="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2800" b="1" i="0" u="none" strike="noStrike" kern="1200" cap="none" spc="0" normalizeH="0" baseline="0" noProof="0">
                <a:ln>
                  <a:noFill/>
                </a:ln>
                <a:solidFill>
                  <a:srgbClr val="006AB2"/>
                </a:solidFill>
                <a:effectLst/>
                <a:uLnTx/>
                <a:uFillTx/>
                <a:latin typeface="Aptos" panose="020B0004020202020204" pitchFamily="34" charset="0"/>
                <a:ea typeface="+mn-ea"/>
                <a:cs typeface="+mn-cs"/>
              </a:rPr>
              <a:t>2</a:t>
            </a:r>
          </a:p>
        </p:txBody>
      </p:sp>
      <p:sp>
        <p:nvSpPr>
          <p:cNvPr id="32" name="Rectangle: Rounded Corners 31">
            <a:extLst>
              <a:ext uri="{FF2B5EF4-FFF2-40B4-BE49-F238E27FC236}">
                <a16:creationId xmlns:a16="http://schemas.microsoft.com/office/drawing/2014/main" id="{C5204405-A13C-2B1B-BDA7-2C473F6F50B8}"/>
              </a:ext>
            </a:extLst>
          </p:cNvPr>
          <p:cNvSpPr/>
          <p:nvPr/>
        </p:nvSpPr>
        <p:spPr>
          <a:xfrm rot="2772469">
            <a:off x="394934" y="2061994"/>
            <a:ext cx="324000" cy="324000"/>
          </a:xfrm>
          <a:prstGeom prst="roundRect">
            <a:avLst>
              <a:gd name="adj" fmla="val 33067"/>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33" name="Rectangle: Rounded Corners 32">
            <a:extLst>
              <a:ext uri="{FF2B5EF4-FFF2-40B4-BE49-F238E27FC236}">
                <a16:creationId xmlns:a16="http://schemas.microsoft.com/office/drawing/2014/main" id="{EE0883D9-7778-5FDD-63F1-B81685D13E3B}"/>
              </a:ext>
            </a:extLst>
          </p:cNvPr>
          <p:cNvSpPr/>
          <p:nvPr/>
        </p:nvSpPr>
        <p:spPr>
          <a:xfrm rot="2772469">
            <a:off x="394934" y="5290880"/>
            <a:ext cx="324000" cy="324000"/>
          </a:xfrm>
          <a:prstGeom prst="roundRect">
            <a:avLst>
              <a:gd name="adj" fmla="val 33067"/>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3180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82A9C-7E4A-9949-5EA9-00936ABE3BE7}"/>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286A7044-0A53-3A64-5A5C-6DC5A1F2B077}"/>
              </a:ext>
            </a:extLst>
          </p:cNvPr>
          <p:cNvSpPr>
            <a:spLocks noGrp="1"/>
          </p:cNvSpPr>
          <p:nvPr>
            <p:ph type="title"/>
          </p:nvPr>
        </p:nvSpPr>
        <p:spPr>
          <a:xfrm>
            <a:off x="428625" y="271463"/>
            <a:ext cx="9591675" cy="569912"/>
          </a:xfrm>
        </p:spPr>
        <p:txBody>
          <a:bodyPr/>
          <a:lstStyle/>
          <a:p>
            <a:r>
              <a:rPr lang="fr-FR" sz="2400" noProof="0">
                <a:solidFill>
                  <a:srgbClr val="006AB2"/>
                </a:solidFill>
                <a:latin typeface="Arial"/>
              </a:rPr>
              <a:t>Ressources à disposition pour développer l’interopérabilité</a:t>
            </a:r>
          </a:p>
        </p:txBody>
      </p:sp>
      <p:sp>
        <p:nvSpPr>
          <p:cNvPr id="4" name="TextBox 3">
            <a:extLst>
              <a:ext uri="{FF2B5EF4-FFF2-40B4-BE49-F238E27FC236}">
                <a16:creationId xmlns:a16="http://schemas.microsoft.com/office/drawing/2014/main" id="{54455BCC-862A-A2E2-F66D-D82FE95F1943}"/>
              </a:ext>
            </a:extLst>
          </p:cNvPr>
          <p:cNvSpPr txBox="1"/>
          <p:nvPr/>
        </p:nvSpPr>
        <p:spPr>
          <a:xfrm>
            <a:off x="376873" y="2074570"/>
            <a:ext cx="6228306" cy="3911327"/>
          </a:xfrm>
          <a:prstGeom prst="rect">
            <a:avLst/>
          </a:prstGeom>
          <a:noFill/>
          <a:ln w="6350">
            <a:noFill/>
            <a:miter lim="800000"/>
          </a:ln>
        </p:spPr>
        <p:txBody>
          <a:bodyPr wrap="square">
            <a:spAutoFit/>
          </a:bodyPr>
          <a:lstStyle/>
          <a:p>
            <a:pPr marL="342900" marR="0" lvl="0" indent="-342900" algn="just" defTabSz="914400" rtl="0" eaLnBrk="1" fontAlgn="auto" latinLnBrk="0" hangingPunct="1">
              <a:lnSpc>
                <a:spcPct val="100000"/>
              </a:lnSpc>
              <a:spcBef>
                <a:spcPts val="0"/>
              </a:spcBef>
              <a:spcAft>
                <a:spcPts val="100"/>
              </a:spcAft>
              <a:buClrTx/>
              <a:buSzTx/>
              <a:buFont typeface="+mj-lt"/>
              <a:buAutoNum type="arabicPeriod"/>
              <a:tabLst/>
              <a:defRPr/>
            </a:pPr>
            <a:r>
              <a:rPr kumimoji="0" lang="fr-FR" sz="13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Recruter une structure partenaire</a:t>
            </a: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3"/>
              </a:rPr>
              <a:t>Devenir partenaire </a:t>
            </a:r>
            <a:r>
              <a:rPr kumimoji="0" lang="fr-FR" sz="1300" b="0" i="0" u="none" strike="noStrike" kern="1200" cap="none" spc="0" normalizeH="0" baseline="0" noProof="0" err="1">
                <a:ln>
                  <a:noFill/>
                </a:ln>
                <a:solidFill>
                  <a:srgbClr val="005085"/>
                </a:solidFill>
                <a:effectLst/>
                <a:uLnTx/>
                <a:uFillTx/>
                <a:latin typeface="Arial"/>
                <a:ea typeface="+mn-ea"/>
                <a:cs typeface="Arial" panose="020B0604020202020204" pitchFamily="34" charset="0"/>
                <a:hlinkClick r:id="rId3"/>
              </a:rPr>
              <a:t>ViaTrajectoire</a:t>
            </a:r>
            <a:endPar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100"/>
              </a:spcAft>
              <a:buClrTx/>
              <a:buSzTx/>
              <a:buFont typeface="+mj-lt"/>
              <a:buAutoNum type="arabicPeriod"/>
              <a:tabLst/>
              <a:defRPr/>
            </a:pPr>
            <a:r>
              <a:rPr kumimoji="0" lang="fr-FR" sz="13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Développer l’interopérabilité </a:t>
            </a: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4"/>
              </a:rPr>
              <a:t>Mode opératoire pour la validation des ressources FHIR</a:t>
            </a:r>
            <a:endPar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5"/>
              </a:rPr>
              <a:t>Spécifications techniques du volet « SI-</a:t>
            </a:r>
            <a:r>
              <a:rPr kumimoji="0" lang="fr-FR" sz="1300" b="0" i="0" u="none" strike="noStrike" kern="1200" cap="none" spc="0" normalizeH="0" baseline="0" noProof="0" err="1">
                <a:ln>
                  <a:noFill/>
                </a:ln>
                <a:solidFill>
                  <a:srgbClr val="005085"/>
                </a:solidFill>
                <a:effectLst/>
                <a:uLnTx/>
                <a:uFillTx/>
                <a:latin typeface="Arial"/>
                <a:ea typeface="+mn-ea"/>
                <a:cs typeface="Arial" panose="020B0604020202020204" pitchFamily="34" charset="0"/>
                <a:hlinkClick r:id="rId5"/>
              </a:rPr>
              <a:t>SdO</a:t>
            </a: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5"/>
              </a:rPr>
              <a:t> – SI-ESMS »</a:t>
            </a:r>
            <a:endPar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100"/>
              </a:spcAft>
              <a:buClrTx/>
              <a:buSzTx/>
              <a:buFont typeface="+mj-lt"/>
              <a:buAutoNum type="arabicPeriod"/>
              <a:tabLst/>
              <a:defRPr/>
            </a:pPr>
            <a:r>
              <a:rPr kumimoji="0" lang="fr-FR" sz="13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Accéder aux environnements de </a:t>
            </a:r>
            <a:r>
              <a:rPr kumimoji="0" lang="fr-FR" sz="13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ViaTrajectoire</a:t>
            </a:r>
            <a:r>
              <a:rPr kumimoji="0" lang="fr-FR" sz="13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 et développements</a:t>
            </a: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6"/>
              </a:rPr>
              <a:t>Formulaire de demande d’accès aux environnements </a:t>
            </a:r>
            <a:r>
              <a:rPr kumimoji="0" lang="fr-FR" sz="1300" b="0" i="0" u="none" strike="noStrike" kern="1200" cap="none" spc="0" normalizeH="0" baseline="0" noProof="0" err="1">
                <a:ln>
                  <a:noFill/>
                </a:ln>
                <a:solidFill>
                  <a:srgbClr val="005085"/>
                </a:solidFill>
                <a:effectLst/>
                <a:uLnTx/>
                <a:uFillTx/>
                <a:latin typeface="Arial"/>
                <a:ea typeface="+mn-ea"/>
                <a:cs typeface="Arial" panose="020B0604020202020204" pitchFamily="34" charset="0"/>
                <a:hlinkClick r:id="rId6"/>
              </a:rPr>
              <a:t>ViaTrajectoire</a:t>
            </a:r>
            <a:endPar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7"/>
              </a:rPr>
              <a:t>Mode opératoire pour utiliser le bac à sable </a:t>
            </a:r>
            <a:r>
              <a:rPr kumimoji="0" lang="fr-FR" sz="1300" b="0" i="0" u="none" strike="noStrike" kern="1200" cap="none" spc="0" normalizeH="0" baseline="0" noProof="0" err="1">
                <a:ln>
                  <a:noFill/>
                </a:ln>
                <a:solidFill>
                  <a:srgbClr val="005085"/>
                </a:solidFill>
                <a:effectLst/>
                <a:uLnTx/>
                <a:uFillTx/>
                <a:latin typeface="Arial"/>
                <a:ea typeface="+mn-ea"/>
                <a:cs typeface="Arial" panose="020B0604020202020204" pitchFamily="34" charset="0"/>
                <a:hlinkClick r:id="rId7"/>
              </a:rPr>
              <a:t>ViaTrajectoire</a:t>
            </a: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7"/>
              </a:rPr>
              <a:t> </a:t>
            </a:r>
            <a:endPar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8"/>
              </a:rPr>
              <a:t>Exemple des jeux de données </a:t>
            </a:r>
            <a:endPar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9"/>
              </a:rPr>
              <a:t>Spécifications techniques d’authentification (Si-</a:t>
            </a:r>
            <a:r>
              <a:rPr kumimoji="0" lang="fr-FR" sz="1300" b="0" i="0" u="none" strike="noStrike" kern="1200" cap="none" spc="0" normalizeH="0" baseline="0" noProof="0" err="1">
                <a:ln>
                  <a:noFill/>
                </a:ln>
                <a:solidFill>
                  <a:srgbClr val="005085"/>
                </a:solidFill>
                <a:effectLst/>
                <a:uLnTx/>
                <a:uFillTx/>
                <a:latin typeface="Arial"/>
                <a:ea typeface="+mn-ea"/>
                <a:cs typeface="Arial" panose="020B0604020202020204" pitchFamily="34" charset="0"/>
                <a:hlinkClick r:id="rId9"/>
              </a:rPr>
              <a:t>SdO</a:t>
            </a: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9"/>
              </a:rPr>
              <a:t>)</a:t>
            </a:r>
            <a:endPar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100"/>
              </a:spcAft>
              <a:buClrTx/>
              <a:buSzTx/>
              <a:buFont typeface="+mj-lt"/>
              <a:buAutoNum type="arabicPeriod"/>
              <a:tabLst/>
              <a:defRPr/>
            </a:pPr>
            <a:r>
              <a:rPr kumimoji="0" lang="fr-FR" sz="1300" b="1"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Obtentir</a:t>
            </a:r>
            <a:r>
              <a:rPr kumimoji="0" lang="fr-FR" sz="13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 le référencement SONS Vague 2</a:t>
            </a: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10"/>
              </a:rPr>
              <a:t>Page dédiée au dispositif DUI de la Vague 2 </a:t>
            </a:r>
            <a:endPar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endParaRPr>
          </a:p>
          <a:p>
            <a:pPr marL="400050" marR="0" lvl="0" indent="-400050" algn="just" defTabSz="914400" rtl="0" eaLnBrk="1" fontAlgn="auto" latinLnBrk="0" hangingPunct="1">
              <a:lnSpc>
                <a:spcPct val="100000"/>
              </a:lnSpc>
              <a:spcBef>
                <a:spcPts val="0"/>
              </a:spcBef>
              <a:spcAft>
                <a:spcPts val="100"/>
              </a:spcAft>
              <a:buClrTx/>
              <a:buSzTx/>
              <a:buFont typeface="+mj-lt"/>
              <a:buAutoNum type="arabicPeriod"/>
              <a:tabLst/>
              <a:defRPr/>
            </a:pPr>
            <a:r>
              <a:rPr kumimoji="0" lang="fr-FR" sz="13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Réaliser le pilote SONS </a:t>
            </a: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11"/>
              </a:rPr>
              <a:t>Formulaire de demande d’accès API pour la production </a:t>
            </a:r>
            <a:endPar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hlinkClick r:id="rId12"/>
              </a:rPr>
              <a:t>Appel à Financement (AF) </a:t>
            </a:r>
            <a:endParaRPr kumimoji="0" lang="fr-FR" sz="1300" b="0" i="0" u="none" strike="noStrike" kern="1200" cap="none" spc="0" normalizeH="0" baseline="0" noProof="0">
              <a:ln>
                <a:noFill/>
              </a:ln>
              <a:solidFill>
                <a:srgbClr val="005085"/>
              </a:solidFill>
              <a:effectLst/>
              <a:uLnTx/>
              <a:uFillTx/>
              <a:latin typeface="Arial"/>
              <a:ea typeface="+mn-ea"/>
              <a:cs typeface="Arial" panose="020B0604020202020204" pitchFamily="34" charset="0"/>
            </a:endParaRPr>
          </a:p>
          <a:p>
            <a:pPr marL="742950" marR="0" lvl="1" indent="-285750" algn="just" defTabSz="914400" rtl="0" eaLnBrk="1" fontAlgn="auto" latinLnBrk="0" hangingPunct="1">
              <a:lnSpc>
                <a:spcPct val="100000"/>
              </a:lnSpc>
              <a:spcBef>
                <a:spcPts val="0"/>
              </a:spcBef>
              <a:spcAft>
                <a:spcPts val="1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Modèle de PV Pilote - A venir </a:t>
            </a:r>
          </a:p>
          <a:p>
            <a:pPr marL="400050" marR="0" lvl="0" indent="-400050" algn="just" defTabSz="914400" rtl="0" eaLnBrk="1" fontAlgn="auto" latinLnBrk="0" hangingPunct="1">
              <a:lnSpc>
                <a:spcPct val="100000"/>
              </a:lnSpc>
              <a:spcBef>
                <a:spcPts val="0"/>
              </a:spcBef>
              <a:spcAft>
                <a:spcPts val="100"/>
              </a:spcAft>
              <a:buClrTx/>
              <a:buSzTx/>
              <a:buFont typeface="+mj-lt"/>
              <a:buAutoNum type="arabicPeriod"/>
              <a:tabLst/>
              <a:defRPr/>
            </a:pPr>
            <a:r>
              <a:rPr kumimoji="0" lang="fr-FR" sz="13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Etablir la vérification d’aptitude SONS </a:t>
            </a:r>
          </a:p>
          <a:p>
            <a:pPr marL="742950" marR="0" lvl="1" indent="-285750" algn="just"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Modèle de VA – A venir</a:t>
            </a:r>
          </a:p>
        </p:txBody>
      </p:sp>
      <p:pic>
        <p:nvPicPr>
          <p:cNvPr id="18" name="Picture 17">
            <a:extLst>
              <a:ext uri="{FF2B5EF4-FFF2-40B4-BE49-F238E27FC236}">
                <a16:creationId xmlns:a16="http://schemas.microsoft.com/office/drawing/2014/main" id="{C0FF7E36-21E3-B15B-D7D5-0268E2767636}"/>
              </a:ext>
            </a:extLst>
          </p:cNvPr>
          <p:cNvPicPr>
            <a:picLocks noChangeAspect="1"/>
          </p:cNvPicPr>
          <p:nvPr/>
        </p:nvPicPr>
        <p:blipFill>
          <a:blip r:embed="rId13"/>
          <a:stretch>
            <a:fillRect/>
          </a:stretch>
        </p:blipFill>
        <p:spPr>
          <a:xfrm>
            <a:off x="7187184" y="2196341"/>
            <a:ext cx="4022898" cy="3795187"/>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346950DF-7410-9D27-E219-CB5DB1C113EC}"/>
              </a:ext>
            </a:extLst>
          </p:cNvPr>
          <p:cNvSpPr txBox="1"/>
          <p:nvPr/>
        </p:nvSpPr>
        <p:spPr>
          <a:xfrm>
            <a:off x="0" y="1222920"/>
            <a:ext cx="12192000" cy="648997"/>
          </a:xfrm>
          <a:prstGeom prst="rect">
            <a:avLst/>
          </a:prstGeom>
          <a:solidFill>
            <a:srgbClr val="F9F9F9"/>
          </a:solidFill>
          <a:ln w="6350">
            <a:noFill/>
            <a:miter lim="800000"/>
          </a:ln>
        </p:spPr>
        <p:txBody>
          <a:bodyPr wrap="square" lIns="540000" tIns="108000" rIns="540000" bIns="10800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Nous invitons les éditeurs à consulter régulièrement la page </a:t>
            </a:r>
            <a:r>
              <a:rPr kumimoji="0" lang="fr-FR" sz="1400" b="1" i="0" u="none" strike="noStrike" kern="1200" cap="none" spc="0" normalizeH="0" baseline="0" noProof="0">
                <a:ln>
                  <a:noFill/>
                </a:ln>
                <a:solidFill>
                  <a:srgbClr val="000000"/>
                </a:solidFill>
                <a:effectLst/>
                <a:uLnTx/>
                <a:uFillTx/>
                <a:latin typeface="Arial"/>
                <a:ea typeface="+mn-ea"/>
                <a:cs typeface="Arial" panose="020B0604020202020204" pitchFamily="34" charset="0"/>
                <a:hlinkClick r:id="rId14"/>
              </a:rPr>
              <a:t>Interopérabilité de </a:t>
            </a:r>
            <a:r>
              <a:rPr kumimoji="0" lang="fr-FR" sz="1400" b="1" i="0" u="none" strike="noStrike" kern="1200" cap="none" spc="0" normalizeH="0" baseline="0" noProof="0" err="1">
                <a:ln>
                  <a:noFill/>
                </a:ln>
                <a:solidFill>
                  <a:srgbClr val="000000"/>
                </a:solidFill>
                <a:effectLst/>
                <a:uLnTx/>
                <a:uFillTx/>
                <a:latin typeface="Arial"/>
                <a:ea typeface="+mn-ea"/>
                <a:cs typeface="Arial" panose="020B0604020202020204" pitchFamily="34" charset="0"/>
                <a:hlinkClick r:id="rId14"/>
              </a:rPr>
              <a:t>ViaTrajectoire</a:t>
            </a:r>
            <a:r>
              <a:rPr kumimoji="0" lang="fr-FR" sz="1400" b="1" i="0" u="none" strike="noStrike" kern="1200" cap="none" spc="0" normalizeH="0" baseline="0" noProof="0">
                <a:ln>
                  <a:noFill/>
                </a:ln>
                <a:solidFill>
                  <a:srgbClr val="000000"/>
                </a:solidFill>
                <a:effectLst/>
                <a:uLnTx/>
                <a:uFillTx/>
                <a:latin typeface="Arial"/>
                <a:ea typeface="+mn-ea"/>
                <a:cs typeface="Arial" panose="020B0604020202020204" pitchFamily="34" charset="0"/>
                <a:hlinkClick r:id="rId14"/>
              </a:rPr>
              <a:t> – Module Handicap</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sur laquelle de nombreuses ressources sont à disposition. Ci-dessous l’ensemble des ressources regroupées par phase.</a:t>
            </a:r>
            <a:endParaRPr kumimoji="0" lang="fr-FR" sz="1400" b="0" i="0" u="none" strike="noStrike" kern="1200" cap="none" spc="0" normalizeH="0" baseline="0" noProof="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3C826D01-ADDF-360B-4AC5-E1CD2F1A956F}"/>
              </a:ext>
            </a:extLst>
          </p:cNvPr>
          <p:cNvSpPr txBox="1"/>
          <p:nvPr/>
        </p:nvSpPr>
        <p:spPr>
          <a:xfrm>
            <a:off x="6600824" y="6087836"/>
            <a:ext cx="5195619" cy="261610"/>
          </a:xfrm>
          <a:prstGeom prst="rect">
            <a:avLst/>
          </a:prstGeom>
          <a:noFill/>
          <a:ln w="6350">
            <a:noFill/>
            <a:miter lim="800000"/>
          </a:ln>
        </p:spPr>
        <p:txBody>
          <a:bodyPr wrap="square">
            <a:spAutoFit/>
          </a:bodyPr>
          <a:lstStyle/>
          <a:p>
            <a:pPr marL="0"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100" b="1" i="1" u="none" strike="noStrike" kern="0" cap="none" spc="0" normalizeH="0" baseline="0" noProof="0">
                <a:ln>
                  <a:noFill/>
                </a:ln>
                <a:solidFill>
                  <a:prstClr val="black"/>
                </a:solidFill>
                <a:effectLst/>
                <a:uLnTx/>
                <a:uFillTx/>
                <a:latin typeface="Arial"/>
                <a:ea typeface="+mn-ea"/>
                <a:cs typeface="Arial"/>
              </a:rPr>
              <a:t>Page du site </a:t>
            </a:r>
            <a:r>
              <a:rPr kumimoji="0" lang="fr-FR" sz="1100" b="1" i="1" u="none" strike="noStrike" kern="0" cap="none" spc="0" normalizeH="0" baseline="0" noProof="0" err="1">
                <a:ln>
                  <a:noFill/>
                </a:ln>
                <a:solidFill>
                  <a:prstClr val="black"/>
                </a:solidFill>
                <a:effectLst/>
                <a:uLnTx/>
                <a:uFillTx/>
                <a:latin typeface="Arial"/>
                <a:ea typeface="+mn-ea"/>
                <a:cs typeface="Arial"/>
              </a:rPr>
              <a:t>esante</a:t>
            </a:r>
            <a:r>
              <a:rPr kumimoji="0" lang="fr-FR" sz="1100" b="1" i="1" u="none" strike="noStrike" kern="0" cap="none" spc="0" normalizeH="0" baseline="0" noProof="0">
                <a:ln>
                  <a:noFill/>
                </a:ln>
                <a:solidFill>
                  <a:prstClr val="black"/>
                </a:solidFill>
                <a:effectLst/>
                <a:uLnTx/>
                <a:uFillTx/>
                <a:latin typeface="Arial"/>
                <a:ea typeface="+mn-ea"/>
                <a:cs typeface="Arial"/>
              </a:rPr>
              <a:t> dédiée à l’ensemble des ressources</a:t>
            </a:r>
          </a:p>
        </p:txBody>
      </p:sp>
    </p:spTree>
    <p:extLst>
      <p:ext uri="{BB962C8B-B14F-4D97-AF65-F5344CB8AC3E}">
        <p14:creationId xmlns:p14="http://schemas.microsoft.com/office/powerpoint/2010/main" val="3112944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FA4D9-25BC-6411-8F98-5D9A423925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02CFB6-FA9A-B915-F01C-8C589B2E005C}"/>
              </a:ext>
            </a:extLst>
          </p:cNvPr>
          <p:cNvSpPr/>
          <p:nvPr/>
        </p:nvSpPr>
        <p:spPr>
          <a:xfrm>
            <a:off x="6791325" y="190501"/>
            <a:ext cx="5400675" cy="12763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23277E"/>
              </a:solidFill>
              <a:effectLst/>
              <a:uLnTx/>
              <a:uFillTx/>
              <a:latin typeface="Arial"/>
              <a:ea typeface="+mn-ea"/>
              <a:cs typeface="+mn-cs"/>
            </a:endParaRPr>
          </a:p>
        </p:txBody>
      </p:sp>
      <p:pic>
        <p:nvPicPr>
          <p:cNvPr id="4" name="Picture 5">
            <a:extLst>
              <a:ext uri="{FF2B5EF4-FFF2-40B4-BE49-F238E27FC236}">
                <a16:creationId xmlns:a16="http://schemas.microsoft.com/office/drawing/2014/main" id="{8010D83E-0FB5-5B38-F81E-FFACAFD09700}"/>
              </a:ext>
            </a:extLst>
          </p:cNvPr>
          <p:cNvPicPr>
            <a:picLocks noChangeAspect="1"/>
          </p:cNvPicPr>
          <p:nvPr/>
        </p:nvPicPr>
        <p:blipFill>
          <a:blip r:embed="rId3"/>
          <a:stretch>
            <a:fillRect/>
          </a:stretch>
        </p:blipFill>
        <p:spPr>
          <a:xfrm>
            <a:off x="163285" y="79491"/>
            <a:ext cx="2540001" cy="1228944"/>
          </a:xfrm>
          <a:prstGeom prst="rect">
            <a:avLst/>
          </a:prstGeom>
        </p:spPr>
      </p:pic>
      <p:sp>
        <p:nvSpPr>
          <p:cNvPr id="3" name="ZoneTexte 2">
            <a:extLst>
              <a:ext uri="{FF2B5EF4-FFF2-40B4-BE49-F238E27FC236}">
                <a16:creationId xmlns:a16="http://schemas.microsoft.com/office/drawing/2014/main" id="{EEC4DE41-59E7-87F6-1B85-1F6A7EA33AC5}"/>
              </a:ext>
            </a:extLst>
          </p:cNvPr>
          <p:cNvSpPr txBox="1"/>
          <p:nvPr/>
        </p:nvSpPr>
        <p:spPr>
          <a:xfrm>
            <a:off x="3807539" y="3096127"/>
            <a:ext cx="8161025" cy="665745"/>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4000" b="1" i="0" u="none" strike="noStrike" kern="1200" cap="none" spc="0" normalizeH="0" baseline="0" noProof="0">
                <a:ln>
                  <a:noFill/>
                </a:ln>
                <a:solidFill>
                  <a:srgbClr val="FFFFFF"/>
                </a:solidFill>
                <a:effectLst/>
                <a:uLnTx/>
                <a:uFillTx/>
                <a:latin typeface="Arial"/>
                <a:ea typeface="+mn-ea"/>
                <a:cs typeface="Arial"/>
              </a:rPr>
              <a:t>Attentes particulières pour le dépôt des preuves de référencement</a:t>
            </a:r>
          </a:p>
        </p:txBody>
      </p:sp>
    </p:spTree>
    <p:extLst>
      <p:ext uri="{BB962C8B-B14F-4D97-AF65-F5344CB8AC3E}">
        <p14:creationId xmlns:p14="http://schemas.microsoft.com/office/powerpoint/2010/main" val="1457015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F5BE3D-B49A-2608-98BD-D96F7BE956F5}"/>
              </a:ext>
            </a:extLst>
          </p:cNvPr>
          <p:cNvSpPr>
            <a:spLocks noGrp="1"/>
          </p:cNvSpPr>
          <p:nvPr>
            <p:ph type="title"/>
          </p:nvPr>
        </p:nvSpPr>
        <p:spPr/>
        <p:txBody>
          <a:bodyPr/>
          <a:lstStyle/>
          <a:p>
            <a:r>
              <a:rPr lang="fr-FR" sz="2400" noProof="0"/>
              <a:t>Les objectifs du comité</a:t>
            </a:r>
            <a:endParaRPr lang="fr-FR" noProof="0"/>
          </a:p>
        </p:txBody>
      </p:sp>
      <p:sp>
        <p:nvSpPr>
          <p:cNvPr id="15" name="Rectangle : coins arrondis 1">
            <a:extLst>
              <a:ext uri="{FF2B5EF4-FFF2-40B4-BE49-F238E27FC236}">
                <a16:creationId xmlns:a16="http://schemas.microsoft.com/office/drawing/2014/main" id="{BFB2AD0C-A609-A463-C0CB-365D5390AA51}"/>
              </a:ext>
            </a:extLst>
          </p:cNvPr>
          <p:cNvSpPr/>
          <p:nvPr/>
        </p:nvSpPr>
        <p:spPr>
          <a:xfrm>
            <a:off x="428571" y="1287716"/>
            <a:ext cx="5856899"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err="1">
                <a:ln>
                  <a:noFill/>
                </a:ln>
                <a:solidFill>
                  <a:srgbClr val="000000"/>
                </a:solidFill>
                <a:effectLst/>
                <a:uLnTx/>
                <a:uFillTx/>
                <a:latin typeface="Aptos" panose="020B0004020202020204" pitchFamily="34" charset="0"/>
                <a:ea typeface="+mn-ea"/>
                <a:cs typeface="+mn-cs"/>
              </a:rPr>
              <a:t>ViaTrajectoire</a:t>
            </a: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 un service national d’orientation interopérable</a:t>
            </a:r>
          </a:p>
        </p:txBody>
      </p:sp>
      <p:sp>
        <p:nvSpPr>
          <p:cNvPr id="16" name="Rectangle : coins arrondis 1">
            <a:extLst>
              <a:ext uri="{FF2B5EF4-FFF2-40B4-BE49-F238E27FC236}">
                <a16:creationId xmlns:a16="http://schemas.microsoft.com/office/drawing/2014/main" id="{FC2A0C39-2883-6BDC-2C0C-95FC0BA4E2E8}"/>
              </a:ext>
            </a:extLst>
          </p:cNvPr>
          <p:cNvSpPr/>
          <p:nvPr/>
        </p:nvSpPr>
        <p:spPr>
          <a:xfrm>
            <a:off x="428571" y="3945233"/>
            <a:ext cx="5856899"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Le programme Ségur, un accélérateur de la numérisation des usages</a:t>
            </a:r>
          </a:p>
        </p:txBody>
      </p:sp>
      <p:sp>
        <p:nvSpPr>
          <p:cNvPr id="18" name="ZoneTexte 37">
            <a:extLst>
              <a:ext uri="{FF2B5EF4-FFF2-40B4-BE49-F238E27FC236}">
                <a16:creationId xmlns:a16="http://schemas.microsoft.com/office/drawing/2014/main" id="{4EDF38ED-E222-FE8C-D7EA-7DB16009DFD6}"/>
              </a:ext>
            </a:extLst>
          </p:cNvPr>
          <p:cNvSpPr txBox="1"/>
          <p:nvPr/>
        </p:nvSpPr>
        <p:spPr>
          <a:xfrm>
            <a:off x="428572" y="1764826"/>
            <a:ext cx="5321780" cy="2200602"/>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 </a:t>
            </a:r>
            <a:r>
              <a:rPr kumimoji="0" lang="fr-FR" sz="1300" b="1" i="0" u="none" strike="noStrike" kern="0" cap="none" spc="0" normalizeH="0" baseline="0" noProof="0">
                <a:ln>
                  <a:noFill/>
                </a:ln>
                <a:solidFill>
                  <a:prstClr val="black"/>
                </a:solidFill>
                <a:effectLst/>
                <a:uLnTx/>
                <a:uFillTx/>
                <a:latin typeface="Arial"/>
                <a:ea typeface="Geneva"/>
                <a:cs typeface="Arial"/>
              </a:rPr>
              <a:t>module handicap de </a:t>
            </a:r>
            <a:r>
              <a:rPr kumimoji="0" lang="fr-FR" sz="1300" b="1"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1" i="0" u="none" strike="noStrike" kern="0" cap="none" spc="0" normalizeH="0" baseline="0" noProof="0">
                <a:ln>
                  <a:noFill/>
                </a:ln>
                <a:solidFill>
                  <a:prstClr val="black"/>
                </a:solidFill>
                <a:effectLst/>
                <a:uLnTx/>
                <a:uFillTx/>
                <a:latin typeface="Arial"/>
                <a:ea typeface="Geneva"/>
                <a:cs typeface="Arial"/>
              </a:rPr>
              <a:t> </a:t>
            </a:r>
            <a:r>
              <a:rPr kumimoji="0" lang="fr-FR" sz="1300" b="0" i="0" u="none" strike="noStrike" kern="0" cap="none" spc="0" normalizeH="0" baseline="0" noProof="0">
                <a:ln>
                  <a:noFill/>
                </a:ln>
                <a:solidFill>
                  <a:prstClr val="black"/>
                </a:solidFill>
                <a:effectLst/>
                <a:uLnTx/>
                <a:uFillTx/>
                <a:latin typeface="Arial"/>
                <a:ea typeface="Geneva"/>
                <a:cs typeface="Arial"/>
              </a:rPr>
              <a:t>est déployé à très large échelle : 97 départements, 100 MDPH, 11 000 ESMS.</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C’est </a:t>
            </a:r>
            <a:r>
              <a:rPr kumimoji="0" lang="fr-FR" sz="1300" b="1" i="0" u="none" strike="noStrike" kern="0" cap="none" spc="0" normalizeH="0" baseline="0" noProof="0">
                <a:ln>
                  <a:noFill/>
                </a:ln>
                <a:solidFill>
                  <a:prstClr val="black"/>
                </a:solidFill>
                <a:effectLst/>
                <a:uLnTx/>
                <a:uFillTx/>
                <a:latin typeface="Arial"/>
                <a:ea typeface="Geneva"/>
                <a:cs typeface="Arial"/>
              </a:rPr>
              <a:t>un service central </a:t>
            </a:r>
            <a:r>
              <a:rPr kumimoji="0" lang="fr-FR" sz="1300" b="0" i="0" u="none" strike="noStrike" kern="0" cap="none" spc="0" normalizeH="0" baseline="0" noProof="0">
                <a:ln>
                  <a:noFill/>
                </a:ln>
                <a:solidFill>
                  <a:prstClr val="black"/>
                </a:solidFill>
                <a:effectLst/>
                <a:uLnTx/>
                <a:uFillTx/>
                <a:latin typeface="Arial"/>
                <a:ea typeface="Geneva"/>
                <a:cs typeface="Arial"/>
              </a:rPr>
              <a:t>pour le pilotage des politiques publiques et pour l’orientation des personnes en situation de handicap. </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 </a:t>
            </a:r>
            <a:r>
              <a:rPr kumimoji="0" lang="fr-FR" sz="1300" b="1" i="0" u="none" strike="noStrike" kern="0" cap="none" spc="0" normalizeH="0" baseline="0" noProof="0">
                <a:ln>
                  <a:noFill/>
                </a:ln>
                <a:solidFill>
                  <a:prstClr val="black"/>
                </a:solidFill>
                <a:effectLst/>
                <a:uLnTx/>
                <a:uFillTx/>
                <a:latin typeface="Arial"/>
                <a:ea typeface="Geneva"/>
                <a:cs typeface="Arial"/>
              </a:rPr>
              <a:t>déploiement de l’interopérabilité </a:t>
            </a:r>
            <a:r>
              <a:rPr kumimoji="0" lang="fr-FR" sz="1300" b="0" i="0" u="none" strike="noStrike" kern="0" cap="none" spc="0" normalizeH="0" baseline="0" noProof="0">
                <a:ln>
                  <a:noFill/>
                </a:ln>
                <a:solidFill>
                  <a:prstClr val="black"/>
                </a:solidFill>
                <a:effectLst/>
                <a:uLnTx/>
                <a:uFillTx/>
                <a:latin typeface="Arial"/>
                <a:ea typeface="Geneva"/>
                <a:cs typeface="Arial"/>
              </a:rPr>
              <a:t>entre </a:t>
            </a:r>
            <a:r>
              <a:rPr kumimoji="0" lang="fr-FR" sz="1300" b="0"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0" i="0" u="none" strike="noStrike" kern="0" cap="none" spc="0" normalizeH="0" baseline="0" noProof="0">
                <a:ln>
                  <a:noFill/>
                </a:ln>
                <a:solidFill>
                  <a:prstClr val="black"/>
                </a:solidFill>
                <a:effectLst/>
                <a:uLnTx/>
                <a:uFillTx/>
                <a:latin typeface="Arial"/>
                <a:ea typeface="Geneva"/>
                <a:cs typeface="Arial"/>
              </a:rPr>
              <a:t> et les SI ESMS a été identifié comme </a:t>
            </a:r>
            <a:r>
              <a:rPr kumimoji="0" lang="fr-FR" sz="1300" b="1" i="0" u="none" strike="noStrike" kern="0" cap="none" spc="0" normalizeH="0" baseline="0" noProof="0">
                <a:ln>
                  <a:noFill/>
                </a:ln>
                <a:solidFill>
                  <a:prstClr val="black"/>
                </a:solidFill>
                <a:effectLst/>
                <a:uLnTx/>
                <a:uFillTx/>
                <a:latin typeface="Arial"/>
                <a:ea typeface="Geneva"/>
                <a:cs typeface="Arial"/>
              </a:rPr>
              <a:t>levier</a:t>
            </a:r>
            <a:r>
              <a:rPr kumimoji="0" lang="fr-FR" sz="1300" b="0" i="0" u="none" strike="noStrike" kern="0" cap="none" spc="0" normalizeH="0" baseline="0" noProof="0">
                <a:ln>
                  <a:noFill/>
                </a:ln>
                <a:solidFill>
                  <a:prstClr val="black"/>
                </a:solidFill>
                <a:effectLst/>
                <a:uLnTx/>
                <a:uFillTx/>
                <a:latin typeface="Arial"/>
                <a:ea typeface="Geneva"/>
                <a:cs typeface="Arial"/>
              </a:rPr>
              <a:t> pour :</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une </a:t>
            </a:r>
            <a:r>
              <a:rPr kumimoji="0" lang="fr-FR" sz="1300" b="1" i="0" u="none" strike="noStrike" kern="0" cap="none" spc="0" normalizeH="0" baseline="0" noProof="0">
                <a:ln>
                  <a:noFill/>
                </a:ln>
                <a:solidFill>
                  <a:prstClr val="black"/>
                </a:solidFill>
                <a:effectLst/>
                <a:uLnTx/>
                <a:uFillTx/>
                <a:latin typeface="Arial"/>
                <a:ea typeface="Geneva"/>
                <a:cs typeface="Arial"/>
              </a:rPr>
              <a:t>meilleure prise en charge</a:t>
            </a:r>
            <a:r>
              <a:rPr kumimoji="0" lang="fr-FR" sz="1300" b="0" i="0" u="none" strike="noStrike" kern="0" cap="none" spc="0" normalizeH="0" baseline="0" noProof="0">
                <a:ln>
                  <a:noFill/>
                </a:ln>
                <a:solidFill>
                  <a:prstClr val="black"/>
                </a:solidFill>
                <a:effectLst/>
                <a:uLnTx/>
                <a:uFillTx/>
                <a:latin typeface="Arial"/>
                <a:ea typeface="Geneva"/>
                <a:cs typeface="Arial"/>
              </a:rPr>
              <a:t>,</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une </a:t>
            </a:r>
            <a:r>
              <a:rPr kumimoji="0" lang="fr-FR" sz="1300" b="1" i="0" u="none" strike="noStrike" kern="0" cap="none" spc="0" normalizeH="0" baseline="0" noProof="0">
                <a:ln>
                  <a:noFill/>
                </a:ln>
                <a:solidFill>
                  <a:prstClr val="black"/>
                </a:solidFill>
                <a:effectLst/>
                <a:uLnTx/>
                <a:uFillTx/>
                <a:latin typeface="Arial"/>
                <a:ea typeface="Geneva"/>
                <a:cs typeface="Arial"/>
              </a:rPr>
              <a:t>meilleure qualité des données </a:t>
            </a:r>
            <a:r>
              <a:rPr kumimoji="0" lang="fr-FR" sz="1300" b="0" i="0" u="none" strike="noStrike" kern="0" cap="none" spc="0" normalizeH="0" baseline="0" noProof="0">
                <a:ln>
                  <a:noFill/>
                </a:ln>
                <a:solidFill>
                  <a:prstClr val="black"/>
                </a:solidFill>
                <a:effectLst/>
                <a:uLnTx/>
                <a:uFillTx/>
                <a:latin typeface="Arial"/>
                <a:ea typeface="Geneva"/>
                <a:cs typeface="Arial"/>
              </a:rPr>
              <a:t>du champ du handicap.</a:t>
            </a:r>
            <a:endParaRPr kumimoji="0" lang="fr-FR" sz="1300" b="0" i="0" u="none" strike="noStrike" kern="0" cap="none" spc="0" normalizeH="0" baseline="0" noProof="0">
              <a:ln>
                <a:noFill/>
              </a:ln>
              <a:solidFill>
                <a:srgbClr val="D70B52"/>
              </a:solidFill>
              <a:effectLst/>
              <a:uLnTx/>
              <a:uFillTx/>
              <a:latin typeface="Arial"/>
              <a:ea typeface="Geneva"/>
              <a:cs typeface="Arial"/>
            </a:endParaRPr>
          </a:p>
        </p:txBody>
      </p:sp>
      <p:sp>
        <p:nvSpPr>
          <p:cNvPr id="19" name="ZoneTexte 37">
            <a:extLst>
              <a:ext uri="{FF2B5EF4-FFF2-40B4-BE49-F238E27FC236}">
                <a16:creationId xmlns:a16="http://schemas.microsoft.com/office/drawing/2014/main" id="{3DD8BB95-1364-F968-C36D-DF5BCE81FE45}"/>
              </a:ext>
            </a:extLst>
          </p:cNvPr>
          <p:cNvSpPr txBox="1"/>
          <p:nvPr/>
        </p:nvSpPr>
        <p:spPr>
          <a:xfrm>
            <a:off x="428570" y="4422343"/>
            <a:ext cx="5321780" cy="1969770"/>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La vague 2 du programme Ségur Médico-Social s’inscrit dans la continuité de la vague 1. Il soutient les </a:t>
            </a:r>
            <a:r>
              <a:rPr kumimoji="0" lang="fr-FR" sz="1300" b="1" i="0" u="none" strike="noStrike" kern="0" cap="none" spc="0" normalizeH="0" baseline="0" noProof="0">
                <a:ln>
                  <a:noFill/>
                </a:ln>
                <a:solidFill>
                  <a:prstClr val="black"/>
                </a:solidFill>
                <a:effectLst/>
                <a:uLnTx/>
                <a:uFillTx/>
                <a:latin typeface="Arial"/>
                <a:ea typeface="+mn-ea"/>
                <a:cs typeface="Arial"/>
              </a:rPr>
              <a:t>ESMS dans la transformation de leurs pratiques </a:t>
            </a:r>
            <a:r>
              <a:rPr kumimoji="0" lang="fr-FR" sz="1300" b="0" i="0" u="none" strike="noStrike" kern="0" cap="none" spc="0" normalizeH="0" baseline="0" noProof="0">
                <a:ln>
                  <a:noFill/>
                </a:ln>
                <a:solidFill>
                  <a:prstClr val="black"/>
                </a:solidFill>
                <a:effectLst/>
                <a:uLnTx/>
                <a:uFillTx/>
                <a:latin typeface="Arial"/>
                <a:ea typeface="+mn-ea"/>
                <a:cs typeface="Arial"/>
              </a:rPr>
              <a:t>et leurs éditeurs pour la mise à disposition de </a:t>
            </a:r>
            <a:r>
              <a:rPr kumimoji="0" lang="fr-FR" sz="1300" b="1" i="0" u="none" strike="noStrike" kern="0" cap="none" spc="0" normalizeH="0" baseline="0" noProof="0">
                <a:ln>
                  <a:noFill/>
                </a:ln>
                <a:solidFill>
                  <a:prstClr val="black"/>
                </a:solidFill>
                <a:effectLst/>
                <a:uLnTx/>
                <a:uFillTx/>
                <a:latin typeface="Arial"/>
                <a:ea typeface="+mn-ea"/>
                <a:cs typeface="Arial"/>
              </a:rPr>
              <a:t>fonctionnalités pour la performance globale du numérique en santé</a:t>
            </a:r>
            <a:r>
              <a:rPr kumimoji="0" lang="fr-FR" sz="1300" b="0" i="0" u="none" strike="noStrike" kern="0" cap="none" spc="0" normalizeH="0" baseline="0" noProof="0">
                <a:ln>
                  <a:noFill/>
                </a:ln>
                <a:solidFill>
                  <a:prstClr val="black"/>
                </a:solidFill>
                <a:effectLst/>
                <a:uLnTx/>
                <a:uFillTx/>
                <a:latin typeface="Arial"/>
                <a:ea typeface="+mn-ea"/>
                <a:cs typeface="Arial"/>
              </a:rPr>
              <a:t>.</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éditeurs souhaitant faire référencer leur solution peuvent choisir le </a:t>
            </a:r>
            <a:r>
              <a:rPr kumimoji="0" lang="fr-FR" sz="1300" b="1" i="0" u="none" strike="noStrike" kern="0" cap="none" spc="0" normalizeH="0" baseline="0" noProof="0">
                <a:ln>
                  <a:noFill/>
                </a:ln>
                <a:solidFill>
                  <a:srgbClr val="006AB2"/>
                </a:solidFill>
                <a:effectLst/>
                <a:uLnTx/>
                <a:uFillTx/>
                <a:latin typeface="Arial"/>
                <a:ea typeface="+mn-ea"/>
                <a:cs typeface="Arial"/>
              </a:rPr>
              <a:t>profil « PH avec décision d’orientation »</a:t>
            </a:r>
            <a:r>
              <a:rPr kumimoji="0" lang="fr-FR" sz="1300" b="0" i="0" u="none" strike="noStrike" kern="0" cap="none" spc="0" normalizeH="0" baseline="0" noProof="0">
                <a:ln>
                  <a:noFill/>
                </a:ln>
                <a:solidFill>
                  <a:srgbClr val="23277E"/>
                </a:solidFill>
                <a:effectLst/>
                <a:uLnTx/>
                <a:uFillTx/>
                <a:latin typeface="Arial"/>
                <a:ea typeface="+mn-ea"/>
                <a:cs typeface="Arial"/>
              </a:rPr>
              <a:t>.</a:t>
            </a:r>
            <a:r>
              <a:rPr kumimoji="0" lang="fr-FR" sz="1300" b="0" i="0" u="none" strike="noStrike" kern="0" cap="none" spc="0" normalizeH="0" baseline="0" noProof="0">
                <a:ln>
                  <a:noFill/>
                </a:ln>
                <a:solidFill>
                  <a:prstClr val="black"/>
                </a:solidFill>
                <a:effectLst/>
                <a:uLnTx/>
                <a:uFillTx/>
                <a:latin typeface="Arial"/>
                <a:ea typeface="+mn-ea"/>
                <a:cs typeface="Arial"/>
              </a:rPr>
              <a:t> Ils doivent alors </a:t>
            </a:r>
            <a:r>
              <a:rPr kumimoji="0" lang="fr-FR" sz="1300" b="1" i="0" u="none" strike="noStrike" kern="0" cap="none" spc="0" normalizeH="0" baseline="0" noProof="0">
                <a:ln>
                  <a:noFill/>
                </a:ln>
                <a:solidFill>
                  <a:srgbClr val="006AB2"/>
                </a:solidFill>
                <a:effectLst/>
                <a:uLnTx/>
                <a:uFillTx/>
                <a:latin typeface="Arial"/>
                <a:ea typeface="+mn-ea"/>
                <a:cs typeface="Arial"/>
              </a:rPr>
              <a:t>développer et déployer l’interopérabilité</a:t>
            </a:r>
            <a:r>
              <a:rPr kumimoji="0" lang="fr-FR" sz="1300" b="1" i="0" u="none" strike="noStrike" kern="0" cap="none" spc="0" normalizeH="0" baseline="0" noProof="0">
                <a:ln>
                  <a:noFill/>
                </a:ln>
                <a:solidFill>
                  <a:srgbClr val="23277E"/>
                </a:solidFill>
                <a:effectLst/>
                <a:uLnTx/>
                <a:uFillTx/>
                <a:latin typeface="Arial"/>
                <a:ea typeface="+mn-ea"/>
                <a:cs typeface="Arial"/>
              </a:rPr>
              <a:t> </a:t>
            </a:r>
            <a:r>
              <a:rPr kumimoji="0" lang="fr-FR" sz="1300" b="0" i="0" u="none" strike="noStrike" kern="0" cap="none" spc="0" normalizeH="0" baseline="0" noProof="0">
                <a:ln>
                  <a:noFill/>
                </a:ln>
                <a:solidFill>
                  <a:prstClr val="black"/>
                </a:solidFill>
                <a:effectLst/>
                <a:uLnTx/>
                <a:uFillTx/>
                <a:latin typeface="Arial"/>
                <a:ea typeface="+mn-ea"/>
                <a:cs typeface="Arial"/>
              </a:rPr>
              <a:t>entre le DUI et module handicap de </a:t>
            </a:r>
            <a:r>
              <a:rPr kumimoji="0" lang="fr-FR" sz="1300" b="1" i="0" u="none" strike="noStrike" kern="0" cap="none" spc="0" normalizeH="0" baseline="0" noProof="0" err="1">
                <a:ln>
                  <a:noFill/>
                </a:ln>
                <a:solidFill>
                  <a:srgbClr val="006AB2"/>
                </a:solidFill>
                <a:effectLst/>
                <a:uLnTx/>
                <a:uFillTx/>
                <a:latin typeface="Arial"/>
                <a:ea typeface="+mn-ea"/>
                <a:cs typeface="Arial"/>
              </a:rPr>
              <a:t>ViaTrajectoire</a:t>
            </a:r>
            <a:r>
              <a:rPr kumimoji="0" lang="fr-FR" sz="1300" b="0" i="0" u="none" strike="noStrike" kern="0" cap="none" spc="0" normalizeH="0" baseline="0" noProof="0">
                <a:ln>
                  <a:noFill/>
                </a:ln>
                <a:solidFill>
                  <a:prstClr val="black"/>
                </a:solidFill>
                <a:effectLst/>
                <a:uLnTx/>
                <a:uFillTx/>
                <a:latin typeface="Arial"/>
                <a:ea typeface="+mn-ea"/>
                <a:cs typeface="Arial"/>
              </a:rPr>
              <a:t>. </a:t>
            </a:r>
          </a:p>
        </p:txBody>
      </p:sp>
      <p:sp>
        <p:nvSpPr>
          <p:cNvPr id="24" name="Parallelogram 23">
            <a:extLst>
              <a:ext uri="{FF2B5EF4-FFF2-40B4-BE49-F238E27FC236}">
                <a16:creationId xmlns:a16="http://schemas.microsoft.com/office/drawing/2014/main" id="{76E47D20-A88A-7C04-5CF1-23E0F44F237E}"/>
              </a:ext>
            </a:extLst>
          </p:cNvPr>
          <p:cNvSpPr/>
          <p:nvPr/>
        </p:nvSpPr>
        <p:spPr>
          <a:xfrm>
            <a:off x="428570" y="1613667"/>
            <a:ext cx="5616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Parallelogram 24">
            <a:extLst>
              <a:ext uri="{FF2B5EF4-FFF2-40B4-BE49-F238E27FC236}">
                <a16:creationId xmlns:a16="http://schemas.microsoft.com/office/drawing/2014/main" id="{2349D39B-58CF-31CF-EAD8-76A4565DED77}"/>
              </a:ext>
            </a:extLst>
          </p:cNvPr>
          <p:cNvSpPr/>
          <p:nvPr/>
        </p:nvSpPr>
        <p:spPr>
          <a:xfrm>
            <a:off x="428570" y="4292453"/>
            <a:ext cx="5616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Chevron 25">
            <a:extLst>
              <a:ext uri="{FF2B5EF4-FFF2-40B4-BE49-F238E27FC236}">
                <a16:creationId xmlns:a16="http://schemas.microsoft.com/office/drawing/2014/main" id="{CE5637F1-7C14-E61F-A69A-9822724E2BE6}"/>
              </a:ext>
            </a:extLst>
          </p:cNvPr>
          <p:cNvSpPr/>
          <p:nvPr/>
        </p:nvSpPr>
        <p:spPr>
          <a:xfrm>
            <a:off x="6514930" y="2028219"/>
            <a:ext cx="471340" cy="3874417"/>
          </a:xfrm>
          <a:prstGeom prst="chevron">
            <a:avLst>
              <a:gd name="adj" fmla="val 791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Rectangle : coins arrondis 1">
            <a:extLst>
              <a:ext uri="{FF2B5EF4-FFF2-40B4-BE49-F238E27FC236}">
                <a16:creationId xmlns:a16="http://schemas.microsoft.com/office/drawing/2014/main" id="{1F0BDFE0-7FD8-DBCB-8D22-B11103366BA7}"/>
              </a:ext>
            </a:extLst>
          </p:cNvPr>
          <p:cNvSpPr/>
          <p:nvPr/>
        </p:nvSpPr>
        <p:spPr>
          <a:xfrm>
            <a:off x="7291931" y="1724188"/>
            <a:ext cx="4344510" cy="986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Comment développer l’interopérabilité avec le module handicap </a:t>
            </a:r>
            <a:r>
              <a:rPr kumimoji="0" lang="fr-FR" sz="1400" b="1" i="0" u="none" strike="noStrike" kern="1200" cap="none" spc="0" normalizeH="0" baseline="0" noProof="0" err="1">
                <a:ln>
                  <a:noFill/>
                </a:ln>
                <a:solidFill>
                  <a:srgbClr val="000000"/>
                </a:solidFill>
                <a:effectLst/>
                <a:uLnTx/>
                <a:uFillTx/>
                <a:latin typeface="Aptos" panose="020B0004020202020204" pitchFamily="34" charset="0"/>
                <a:ea typeface="+mn-ea"/>
                <a:cs typeface="+mn-cs"/>
              </a:rPr>
              <a:t>ViaTrajectoire</a:t>
            </a: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 dans le cadre du référencement Ségur ?</a:t>
            </a:r>
          </a:p>
        </p:txBody>
      </p:sp>
      <p:sp>
        <p:nvSpPr>
          <p:cNvPr id="28" name="ZoneTexte 37">
            <a:extLst>
              <a:ext uri="{FF2B5EF4-FFF2-40B4-BE49-F238E27FC236}">
                <a16:creationId xmlns:a16="http://schemas.microsoft.com/office/drawing/2014/main" id="{39373B57-1C46-0EA8-FAC5-56E7BF6DE205}"/>
              </a:ext>
            </a:extLst>
          </p:cNvPr>
          <p:cNvSpPr txBox="1"/>
          <p:nvPr/>
        </p:nvSpPr>
        <p:spPr>
          <a:xfrm>
            <a:off x="7291929" y="2710687"/>
            <a:ext cx="4344510" cy="2831544"/>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7785"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 support qui suit présente </a:t>
            </a:r>
            <a:r>
              <a:rPr kumimoji="0" lang="fr-FR" sz="1300" b="1" i="0" u="none" strike="noStrike" kern="0" cap="none" spc="0" normalizeH="0" baseline="0" noProof="0">
                <a:ln>
                  <a:noFill/>
                </a:ln>
                <a:solidFill>
                  <a:prstClr val="black"/>
                </a:solidFill>
                <a:effectLst/>
                <a:uLnTx/>
                <a:uFillTx/>
                <a:latin typeface="Arial"/>
                <a:ea typeface="+mn-ea"/>
                <a:cs typeface="Arial"/>
              </a:rPr>
              <a:t>les éléments-clés pour la mise en place de l’interopérabilité.</a:t>
            </a:r>
          </a:p>
          <a:p>
            <a:pPr marL="57785"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Il expose :</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 parcours de raccordement dédié</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 fonctionnement de l’</a:t>
            </a:r>
            <a:r>
              <a:rPr kumimoji="0" lang="fr-FR" sz="1300" b="0" i="0" u="none" strike="noStrike" kern="0" cap="none" spc="0" normalizeH="0" baseline="0" noProof="0" err="1">
                <a:ln>
                  <a:noFill/>
                </a:ln>
                <a:solidFill>
                  <a:prstClr val="black"/>
                </a:solidFill>
                <a:effectLst/>
                <a:uLnTx/>
                <a:uFillTx/>
                <a:latin typeface="Arial"/>
                <a:ea typeface="+mn-ea"/>
                <a:cs typeface="Arial"/>
              </a:rPr>
              <a:t>interopérabilié</a:t>
            </a:r>
            <a:endParaRPr kumimoji="0" lang="fr-FR" sz="1300" b="0" i="0" u="none" strike="noStrike" kern="0" cap="none" spc="0" normalizeH="0" baseline="0" noProof="0">
              <a:ln>
                <a:noFill/>
              </a:ln>
              <a:solidFill>
                <a:prstClr val="black"/>
              </a:solidFill>
              <a:effectLst/>
              <a:uLnTx/>
              <a:uFillTx/>
              <a:latin typeface="Arial"/>
              <a:ea typeface="+mn-ea"/>
              <a:cs typeface="Arial"/>
            </a:endParaRP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points d’attention pour le développement de l’interface</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attentes particulières pour le dépôt de preuves de référencement</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prérequis au déploiement</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modalités d’assistance</a:t>
            </a:r>
          </a:p>
        </p:txBody>
      </p:sp>
      <p:sp>
        <p:nvSpPr>
          <p:cNvPr id="29" name="Parallelogram 28">
            <a:extLst>
              <a:ext uri="{FF2B5EF4-FFF2-40B4-BE49-F238E27FC236}">
                <a16:creationId xmlns:a16="http://schemas.microsoft.com/office/drawing/2014/main" id="{55710C53-E814-5B27-A91F-0F00DD9ED115}"/>
              </a:ext>
            </a:extLst>
          </p:cNvPr>
          <p:cNvSpPr/>
          <p:nvPr/>
        </p:nvSpPr>
        <p:spPr>
          <a:xfrm>
            <a:off x="7291929" y="2555242"/>
            <a:ext cx="4165816" cy="81946"/>
          </a:xfrm>
          <a:prstGeom prst="parallelogram">
            <a:avLst/>
          </a:prstGeom>
          <a:solidFill>
            <a:schemeClr val="accent2">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8260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0071-EC3A-9151-BF1C-FD84DF7B2369}"/>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18B3B532-2015-9BAE-8EE4-D5B51D871DFB}"/>
              </a:ext>
            </a:extLst>
          </p:cNvPr>
          <p:cNvSpPr>
            <a:spLocks noGrp="1"/>
          </p:cNvSpPr>
          <p:nvPr>
            <p:ph type="title"/>
          </p:nvPr>
        </p:nvSpPr>
        <p:spPr>
          <a:xfrm>
            <a:off x="428571" y="272147"/>
            <a:ext cx="9357687" cy="568786"/>
          </a:xfrm>
        </p:spPr>
        <p:txBody>
          <a:bodyPr/>
          <a:lstStyle/>
          <a:p>
            <a:r>
              <a:rPr lang="fr-FR" sz="2400" noProof="0">
                <a:solidFill>
                  <a:srgbClr val="006AB2"/>
                </a:solidFill>
                <a:latin typeface="Arial"/>
              </a:rPr>
              <a:t>Généralités pour le dépôt des preuves </a:t>
            </a:r>
          </a:p>
        </p:txBody>
      </p:sp>
      <p:sp>
        <p:nvSpPr>
          <p:cNvPr id="8" name="ZoneTexte 37">
            <a:extLst>
              <a:ext uri="{FF2B5EF4-FFF2-40B4-BE49-F238E27FC236}">
                <a16:creationId xmlns:a16="http://schemas.microsoft.com/office/drawing/2014/main" id="{1B1E30C7-8C45-9DF2-B1DD-6BECA2FE3CDD}"/>
              </a:ext>
            </a:extLst>
          </p:cNvPr>
          <p:cNvSpPr txBox="1"/>
          <p:nvPr/>
        </p:nvSpPr>
        <p:spPr>
          <a:xfrm>
            <a:off x="428572" y="4730138"/>
            <a:ext cx="6856482" cy="1646605"/>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La plateforme Convergence dédie une section de l’espace de dépôt de preuves au chapitre « </a:t>
            </a:r>
            <a:r>
              <a:rPr kumimoji="0" lang="fr-FR" sz="1300" b="0"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0" i="0" u="none" strike="noStrike" kern="0" cap="none" spc="0" normalizeH="0" baseline="0" noProof="0">
                <a:ln>
                  <a:noFill/>
                </a:ln>
                <a:solidFill>
                  <a:prstClr val="black"/>
                </a:solidFill>
                <a:effectLst/>
                <a:uLnTx/>
                <a:uFillTx/>
                <a:latin typeface="Arial"/>
                <a:ea typeface="Geneva"/>
                <a:cs typeface="Arial"/>
              </a:rPr>
              <a:t> ».</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Au sein de cette section, </a:t>
            </a:r>
            <a:r>
              <a:rPr kumimoji="0" lang="fr-FR" sz="1300" b="1" i="0" u="none" strike="noStrike" kern="0" cap="none" spc="0" normalizeH="0" baseline="0" noProof="0">
                <a:ln>
                  <a:noFill/>
                </a:ln>
                <a:solidFill>
                  <a:prstClr val="black"/>
                </a:solidFill>
                <a:effectLst/>
                <a:uLnTx/>
                <a:uFillTx/>
                <a:latin typeface="Arial"/>
                <a:ea typeface="Geneva"/>
                <a:cs typeface="Arial"/>
              </a:rPr>
              <a:t>les preuves permettant de valider plusieurs scénarios ou exigences ne sont </a:t>
            </a:r>
            <a:r>
              <a:rPr kumimoji="0" lang="fr-FR" sz="1300" b="1" i="0" u="none" strike="noStrike" kern="0" cap="none" spc="0" normalizeH="0" baseline="0" noProof="0" err="1">
                <a:ln>
                  <a:noFill/>
                </a:ln>
                <a:solidFill>
                  <a:prstClr val="black"/>
                </a:solidFill>
                <a:effectLst/>
                <a:uLnTx/>
                <a:uFillTx/>
                <a:latin typeface="Arial"/>
                <a:ea typeface="Geneva"/>
                <a:cs typeface="Arial"/>
              </a:rPr>
              <a:t>reccuillies</a:t>
            </a:r>
            <a:r>
              <a:rPr kumimoji="0" lang="fr-FR" sz="1300" b="1" i="0" u="none" strike="noStrike" kern="0" cap="none" spc="0" normalizeH="0" baseline="0" noProof="0">
                <a:ln>
                  <a:noFill/>
                </a:ln>
                <a:solidFill>
                  <a:prstClr val="black"/>
                </a:solidFill>
                <a:effectLst/>
                <a:uLnTx/>
                <a:uFillTx/>
                <a:latin typeface="Arial"/>
                <a:ea typeface="Geneva"/>
                <a:cs typeface="Arial"/>
              </a:rPr>
              <a:t> qu’une fois.</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En effet, pour les preuves où il est indiqué dans le REM « La conformité du système à cette exigence sera évaluée en considérant la preuve MS.CDM/VT.XX.XX.XX », il ne sera pas demandé de nouvelle preuve.</a:t>
            </a:r>
          </a:p>
        </p:txBody>
      </p:sp>
      <p:sp>
        <p:nvSpPr>
          <p:cNvPr id="9" name="Rectangle : coins arrondis 1">
            <a:extLst>
              <a:ext uri="{FF2B5EF4-FFF2-40B4-BE49-F238E27FC236}">
                <a16:creationId xmlns:a16="http://schemas.microsoft.com/office/drawing/2014/main" id="{4567C7D2-7AED-DB6F-5BF0-E5976806EFE2}"/>
              </a:ext>
            </a:extLst>
          </p:cNvPr>
          <p:cNvSpPr/>
          <p:nvPr/>
        </p:nvSpPr>
        <p:spPr>
          <a:xfrm>
            <a:off x="428571" y="4272078"/>
            <a:ext cx="6956967"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Modalités de dépôt de preuves</a:t>
            </a:r>
          </a:p>
        </p:txBody>
      </p:sp>
      <p:sp>
        <p:nvSpPr>
          <p:cNvPr id="11" name="Parallelogram 10">
            <a:extLst>
              <a:ext uri="{FF2B5EF4-FFF2-40B4-BE49-F238E27FC236}">
                <a16:creationId xmlns:a16="http://schemas.microsoft.com/office/drawing/2014/main" id="{6202CFE6-4978-9A2E-BD00-63B03E262CF2}"/>
              </a:ext>
            </a:extLst>
          </p:cNvPr>
          <p:cNvSpPr/>
          <p:nvPr/>
        </p:nvSpPr>
        <p:spPr>
          <a:xfrm>
            <a:off x="428570" y="4598029"/>
            <a:ext cx="5616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37">
            <a:extLst>
              <a:ext uri="{FF2B5EF4-FFF2-40B4-BE49-F238E27FC236}">
                <a16:creationId xmlns:a16="http://schemas.microsoft.com/office/drawing/2014/main" id="{89AB857B-C56A-B9C9-C543-484E26CAE524}"/>
              </a:ext>
            </a:extLst>
          </p:cNvPr>
          <p:cNvSpPr txBox="1"/>
          <p:nvPr/>
        </p:nvSpPr>
        <p:spPr>
          <a:xfrm>
            <a:off x="428571" y="1745776"/>
            <a:ext cx="6856483" cy="2477601"/>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Les preuves demandées pour valider le chapitre </a:t>
            </a:r>
            <a:r>
              <a:rPr kumimoji="0" lang="fr-FR" sz="1300" b="0"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0" i="0" u="none" strike="noStrike" kern="0" cap="none" spc="0" normalizeH="0" baseline="0" noProof="0">
                <a:ln>
                  <a:noFill/>
                </a:ln>
                <a:solidFill>
                  <a:prstClr val="black"/>
                </a:solidFill>
                <a:effectLst/>
                <a:uLnTx/>
                <a:uFillTx/>
                <a:latin typeface="Arial"/>
                <a:ea typeface="Geneva"/>
                <a:cs typeface="Arial"/>
              </a:rPr>
              <a:t> dans le cadre du référencement sont de trois sortes :</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Captures d’écrans ou vidéo</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Traces d’appel à l’API </a:t>
            </a:r>
            <a:r>
              <a:rPr kumimoji="0" lang="fr-FR" sz="1300" b="0"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0" i="0" u="none" strike="noStrike" kern="0" cap="none" spc="0" normalizeH="0" baseline="0" noProof="0">
                <a:ln>
                  <a:noFill/>
                </a:ln>
                <a:solidFill>
                  <a:prstClr val="black"/>
                </a:solidFill>
                <a:effectLst/>
                <a:uLnTx/>
                <a:uFillTx/>
                <a:latin typeface="Arial"/>
                <a:ea typeface="Geneva"/>
                <a:cs typeface="Arial"/>
              </a:rPr>
              <a:t> PH</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Résultat de test d’interopérabilité</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Un </a:t>
            </a:r>
            <a:r>
              <a:rPr kumimoji="0" lang="fr-FR" sz="1300" b="1" i="0" u="none" strike="noStrike" kern="0" cap="none" spc="0" normalizeH="0" baseline="0" noProof="0">
                <a:ln>
                  <a:noFill/>
                </a:ln>
                <a:solidFill>
                  <a:prstClr val="black"/>
                </a:solidFill>
                <a:effectLst/>
                <a:uLnTx/>
                <a:uFillTx/>
                <a:latin typeface="Arial"/>
                <a:ea typeface="Geneva"/>
                <a:cs typeface="Arial"/>
              </a:rPr>
              <a:t>environnement </a:t>
            </a:r>
            <a:r>
              <a:rPr kumimoji="0" lang="fr-FR" sz="1300" b="1"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1" i="0" u="none" strike="noStrike" kern="0" cap="none" spc="0" normalizeH="0" baseline="0" noProof="0">
                <a:ln>
                  <a:noFill/>
                </a:ln>
                <a:solidFill>
                  <a:prstClr val="black"/>
                </a:solidFill>
                <a:effectLst/>
                <a:uLnTx/>
                <a:uFillTx/>
                <a:latin typeface="Arial"/>
                <a:ea typeface="Geneva"/>
                <a:cs typeface="Arial"/>
              </a:rPr>
              <a:t> dédié au référencement </a:t>
            </a:r>
            <a:r>
              <a:rPr kumimoji="0" lang="fr-FR" sz="1300" b="0" i="0" u="none" strike="noStrike" kern="0" cap="none" spc="0" normalizeH="0" baseline="0" noProof="0">
                <a:ln>
                  <a:noFill/>
                </a:ln>
                <a:solidFill>
                  <a:prstClr val="black"/>
                </a:solidFill>
                <a:effectLst/>
                <a:uLnTx/>
                <a:uFillTx/>
                <a:latin typeface="Arial"/>
                <a:ea typeface="Geneva"/>
                <a:cs typeface="Arial"/>
              </a:rPr>
              <a:t>est mis à disposition pour générer les captures d’écran, vidéos, et les traces d’appel. Celui-ci est configuré à l’aide d’un jeu de données évoqué dans les cas de test.</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De même un </a:t>
            </a:r>
            <a:r>
              <a:rPr kumimoji="0" lang="fr-FR" sz="1300" b="1" i="0" u="none" strike="noStrike" kern="0" cap="none" spc="0" normalizeH="0" baseline="0" noProof="0">
                <a:ln>
                  <a:noFill/>
                </a:ln>
                <a:solidFill>
                  <a:prstClr val="black"/>
                </a:solidFill>
                <a:effectLst/>
                <a:uLnTx/>
                <a:uFillTx/>
                <a:latin typeface="Arial"/>
                <a:ea typeface="Geneva"/>
                <a:cs typeface="Arial"/>
              </a:rPr>
              <a:t>environnement Gazelle dédié au référencement </a:t>
            </a:r>
            <a:r>
              <a:rPr kumimoji="0" lang="fr-FR" sz="1300" b="0" i="0" u="none" strike="noStrike" kern="0" cap="none" spc="0" normalizeH="0" baseline="0" noProof="0">
                <a:ln>
                  <a:noFill/>
                </a:ln>
                <a:solidFill>
                  <a:prstClr val="black"/>
                </a:solidFill>
                <a:effectLst/>
                <a:uLnTx/>
                <a:uFillTx/>
                <a:latin typeface="Arial"/>
                <a:ea typeface="Geneva"/>
                <a:cs typeface="Arial"/>
              </a:rPr>
              <a:t>est mis à disposition pour générer les rapports de test d’interopérabilité.</a:t>
            </a:r>
          </a:p>
        </p:txBody>
      </p:sp>
      <p:sp>
        <p:nvSpPr>
          <p:cNvPr id="13" name="Rectangle : coins arrondis 1">
            <a:extLst>
              <a:ext uri="{FF2B5EF4-FFF2-40B4-BE49-F238E27FC236}">
                <a16:creationId xmlns:a16="http://schemas.microsoft.com/office/drawing/2014/main" id="{283551F3-7436-1DA3-53DB-8E25999B0230}"/>
              </a:ext>
            </a:extLst>
          </p:cNvPr>
          <p:cNvSpPr/>
          <p:nvPr/>
        </p:nvSpPr>
        <p:spPr>
          <a:xfrm>
            <a:off x="428571" y="1287716"/>
            <a:ext cx="6956967"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Preuves attendues pour valider le chapitre </a:t>
            </a:r>
            <a:r>
              <a:rPr kumimoji="0" lang="fr-FR" sz="1400" b="1" i="0" u="none" strike="noStrike" kern="1200" cap="none" spc="0" normalizeH="0" baseline="0" noProof="0" err="1">
                <a:ln>
                  <a:noFill/>
                </a:ln>
                <a:solidFill>
                  <a:srgbClr val="000000"/>
                </a:solidFill>
                <a:effectLst/>
                <a:uLnTx/>
                <a:uFillTx/>
                <a:latin typeface="Aptos" panose="020B0004020202020204" pitchFamily="34" charset="0"/>
                <a:ea typeface="+mn-ea"/>
                <a:cs typeface="+mn-cs"/>
              </a:rPr>
              <a:t>ViaTrajectoire</a:t>
            </a:r>
            <a:endPar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endParaRPr>
          </a:p>
        </p:txBody>
      </p:sp>
      <p:sp>
        <p:nvSpPr>
          <p:cNvPr id="15" name="Parallelogram 14">
            <a:extLst>
              <a:ext uri="{FF2B5EF4-FFF2-40B4-BE49-F238E27FC236}">
                <a16:creationId xmlns:a16="http://schemas.microsoft.com/office/drawing/2014/main" id="{01D1C97D-23F1-AFEE-1231-33582B5CB632}"/>
              </a:ext>
            </a:extLst>
          </p:cNvPr>
          <p:cNvSpPr/>
          <p:nvPr/>
        </p:nvSpPr>
        <p:spPr>
          <a:xfrm>
            <a:off x="428570" y="1613667"/>
            <a:ext cx="5616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nvGrpSpPr>
          <p:cNvPr id="21" name="Group 20">
            <a:extLst>
              <a:ext uri="{FF2B5EF4-FFF2-40B4-BE49-F238E27FC236}">
                <a16:creationId xmlns:a16="http://schemas.microsoft.com/office/drawing/2014/main" id="{7D6376A3-986F-53D1-70B2-CD1A51019A68}"/>
              </a:ext>
            </a:extLst>
          </p:cNvPr>
          <p:cNvGrpSpPr/>
          <p:nvPr/>
        </p:nvGrpSpPr>
        <p:grpSpPr>
          <a:xfrm>
            <a:off x="7724004" y="1628520"/>
            <a:ext cx="3962224" cy="4748223"/>
            <a:chOff x="4905098" y="3549861"/>
            <a:chExt cx="3962224" cy="4748223"/>
          </a:xfrm>
        </p:grpSpPr>
        <p:sp>
          <p:nvSpPr>
            <p:cNvPr id="22" name="TextBox 21">
              <a:extLst>
                <a:ext uri="{FF2B5EF4-FFF2-40B4-BE49-F238E27FC236}">
                  <a16:creationId xmlns:a16="http://schemas.microsoft.com/office/drawing/2014/main" id="{5C89C8AD-616A-99C7-1C2B-13E0586256F4}"/>
                </a:ext>
              </a:extLst>
            </p:cNvPr>
            <p:cNvSpPr txBox="1"/>
            <p:nvPr/>
          </p:nvSpPr>
          <p:spPr>
            <a:xfrm>
              <a:off x="4905098" y="3549861"/>
              <a:ext cx="3962224" cy="4748223"/>
            </a:xfrm>
            <a:prstGeom prst="rect">
              <a:avLst/>
            </a:prstGeom>
            <a:solidFill>
              <a:srgbClr val="FFFAF3"/>
            </a:solidFill>
            <a:ln w="6350">
              <a:noFill/>
              <a:miter lim="800000"/>
            </a:ln>
          </p:spPr>
          <p:txBody>
            <a:bodyPr wrap="square" lIns="540000" rIns="252000" anchor="ctr">
              <a:noAutofit/>
            </a:bodyPr>
            <a:lstStyle/>
            <a:p>
              <a:pPr marL="57785"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300" b="1" i="0" u="none" strike="noStrike" kern="0" cap="none" spc="0" normalizeH="0" baseline="0" noProof="0">
                  <a:ln>
                    <a:noFill/>
                  </a:ln>
                  <a:solidFill>
                    <a:prstClr val="black"/>
                  </a:solidFill>
                  <a:effectLst/>
                  <a:uLnTx/>
                  <a:uFillTx/>
                  <a:latin typeface="Arial"/>
                  <a:ea typeface="+mn-ea"/>
                  <a:cs typeface="Arial"/>
                </a:rPr>
                <a:t>Attentes particulières concernant les preuves</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Pour les preuves vidéo ou captures d’écran, elles doivent enregistrer l’ensemble des étapes du scénario et inclure les actions réalisées à la fois dans le DUI </a:t>
              </a:r>
              <a:r>
                <a:rPr kumimoji="0" lang="fr-FR" sz="1300" b="1" i="0" u="none" strike="noStrike" kern="0" cap="none" spc="0" normalizeH="0" baseline="0" noProof="0">
                  <a:ln>
                    <a:noFill/>
                  </a:ln>
                  <a:solidFill>
                    <a:prstClr val="black"/>
                  </a:solidFill>
                  <a:effectLst/>
                  <a:uLnTx/>
                  <a:uFillTx/>
                  <a:latin typeface="Arial"/>
                  <a:ea typeface="+mn-ea"/>
                  <a:cs typeface="Arial"/>
                </a:rPr>
                <a:t>et sur </a:t>
              </a:r>
              <a:r>
                <a:rPr kumimoji="0" lang="fr-FR" sz="1300" b="1" i="0" u="none" strike="noStrike" kern="0" cap="none" spc="0" normalizeH="0" baseline="0" noProof="0" err="1">
                  <a:ln>
                    <a:noFill/>
                  </a:ln>
                  <a:solidFill>
                    <a:prstClr val="black"/>
                  </a:solidFill>
                  <a:effectLst/>
                  <a:uLnTx/>
                  <a:uFillTx/>
                  <a:latin typeface="Arial"/>
                  <a:ea typeface="+mn-ea"/>
                  <a:cs typeface="Arial"/>
                </a:rPr>
                <a:t>ViaTrajectoire</a:t>
              </a:r>
              <a:r>
                <a:rPr kumimoji="0" lang="fr-FR" sz="1300" b="1" i="0" u="none" strike="noStrike" kern="0" cap="none" spc="0" normalizeH="0" baseline="0" noProof="0">
                  <a:ln>
                    <a:noFill/>
                  </a:ln>
                  <a:solidFill>
                    <a:prstClr val="black"/>
                  </a:solidFill>
                  <a:effectLst/>
                  <a:uLnTx/>
                  <a:uFillTx/>
                  <a:latin typeface="Arial"/>
                  <a:ea typeface="+mn-ea"/>
                  <a:cs typeface="Arial"/>
                </a:rPr>
                <a:t>.</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Concernant l’ergonomie des interfaces, si parfois aucune exigence n’est formulée en la matière, l’ANS recommande néanmoins que </a:t>
              </a:r>
              <a:r>
                <a:rPr kumimoji="0" lang="fr-FR" sz="1300" b="1" i="0" u="none" strike="noStrike" kern="0" cap="none" spc="0" normalizeH="0" baseline="0" noProof="0">
                  <a:ln>
                    <a:noFill/>
                  </a:ln>
                  <a:solidFill>
                    <a:prstClr val="black"/>
                  </a:solidFill>
                  <a:effectLst/>
                  <a:uLnTx/>
                  <a:uFillTx/>
                  <a:latin typeface="Arial"/>
                  <a:ea typeface="+mn-ea"/>
                  <a:cs typeface="Arial"/>
                </a:rPr>
                <a:t>les activités de conception des écrans des solutions soient réalisées en tenant compte des besoins de leurs utilisateurs</a:t>
              </a:r>
              <a:r>
                <a:rPr kumimoji="0" lang="fr-FR" sz="1300" b="0" i="0" u="none" strike="noStrike" kern="0" cap="none" spc="0" normalizeH="0" baseline="0" noProof="0">
                  <a:ln>
                    <a:noFill/>
                  </a:ln>
                  <a:solidFill>
                    <a:prstClr val="black"/>
                  </a:solidFill>
                  <a:effectLst/>
                  <a:uLnTx/>
                  <a:uFillTx/>
                  <a:latin typeface="Arial"/>
                  <a:ea typeface="+mn-ea"/>
                  <a:cs typeface="Arial"/>
                </a:rPr>
                <a:t>.</a:t>
              </a:r>
            </a:p>
            <a:p>
              <a:pPr marL="285750"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Pour les traces, elles doivent suivre les étapes du scénario et être en cohérence avec les éléments présentés dans les vidéos / captures d’écran.</a:t>
              </a:r>
            </a:p>
          </p:txBody>
        </p:sp>
        <p:pic>
          <p:nvPicPr>
            <p:cNvPr id="23" name="Picture 4" descr="attention ">
              <a:extLst>
                <a:ext uri="{FF2B5EF4-FFF2-40B4-BE49-F238E27FC236}">
                  <a16:creationId xmlns:a16="http://schemas.microsoft.com/office/drawing/2014/main" id="{3B6F2C4B-E60B-ACBE-937B-8F7B4D8AF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631" y="5690509"/>
              <a:ext cx="362144" cy="36214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Connector 23">
              <a:extLst>
                <a:ext uri="{FF2B5EF4-FFF2-40B4-BE49-F238E27FC236}">
                  <a16:creationId xmlns:a16="http://schemas.microsoft.com/office/drawing/2014/main" id="{C360BA45-0F57-7883-C7EE-8492C3D6F3ED}"/>
                </a:ext>
              </a:extLst>
            </p:cNvPr>
            <p:cNvCxnSpPr/>
            <p:nvPr/>
          </p:nvCxnSpPr>
          <p:spPr>
            <a:xfrm>
              <a:off x="5360512" y="4064995"/>
              <a:ext cx="0" cy="3698376"/>
            </a:xfrm>
            <a:prstGeom prst="line">
              <a:avLst/>
            </a:prstGeom>
            <a:ln w="19050" cap="rnd">
              <a:tailEnd type="non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807931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BEE6-5650-F846-8FA0-99EA38E26DA1}"/>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75B10E1D-1BED-2D74-17A2-9EA4DAB048DB}"/>
              </a:ext>
            </a:extLst>
          </p:cNvPr>
          <p:cNvSpPr>
            <a:spLocks noGrp="1"/>
          </p:cNvSpPr>
          <p:nvPr>
            <p:ph type="title"/>
          </p:nvPr>
        </p:nvSpPr>
        <p:spPr>
          <a:xfrm>
            <a:off x="428571" y="281291"/>
            <a:ext cx="9357687" cy="568786"/>
          </a:xfrm>
        </p:spPr>
        <p:txBody>
          <a:bodyPr/>
          <a:lstStyle/>
          <a:p>
            <a:r>
              <a:rPr lang="fr-FR" sz="2400" noProof="0">
                <a:solidFill>
                  <a:srgbClr val="006AB2"/>
                </a:solidFill>
                <a:latin typeface="Arial"/>
              </a:rPr>
              <a:t>Dépôt des preuves de type trace</a:t>
            </a:r>
          </a:p>
        </p:txBody>
      </p:sp>
      <p:graphicFrame>
        <p:nvGraphicFramePr>
          <p:cNvPr id="13" name="Table 12">
            <a:extLst>
              <a:ext uri="{FF2B5EF4-FFF2-40B4-BE49-F238E27FC236}">
                <a16:creationId xmlns:a16="http://schemas.microsoft.com/office/drawing/2014/main" id="{89484FDA-179F-EDA3-86E3-8FB6AA10DBD0}"/>
              </a:ext>
            </a:extLst>
          </p:cNvPr>
          <p:cNvGraphicFramePr>
            <a:graphicFrameLocks noGrp="1"/>
          </p:cNvGraphicFramePr>
          <p:nvPr>
            <p:extLst>
              <p:ext uri="{D42A27DB-BD31-4B8C-83A1-F6EECF244321}">
                <p14:modId xmlns:p14="http://schemas.microsoft.com/office/powerpoint/2010/main" val="1693350248"/>
              </p:ext>
            </p:extLst>
          </p:nvPr>
        </p:nvGraphicFramePr>
        <p:xfrm>
          <a:off x="6363960" y="2535605"/>
          <a:ext cx="5309036" cy="3764880"/>
        </p:xfrm>
        <a:graphic>
          <a:graphicData uri="http://schemas.openxmlformats.org/drawingml/2006/table">
            <a:tbl>
              <a:tblPr>
                <a:tableStyleId>{5C22544A-7EE6-4342-B048-85BDC9FD1C3A}</a:tableStyleId>
              </a:tblPr>
              <a:tblGrid>
                <a:gridCol w="1617462">
                  <a:extLst>
                    <a:ext uri="{9D8B030D-6E8A-4147-A177-3AD203B41FA5}">
                      <a16:colId xmlns:a16="http://schemas.microsoft.com/office/drawing/2014/main" val="3962560984"/>
                    </a:ext>
                  </a:extLst>
                </a:gridCol>
                <a:gridCol w="3691574">
                  <a:extLst>
                    <a:ext uri="{9D8B030D-6E8A-4147-A177-3AD203B41FA5}">
                      <a16:colId xmlns:a16="http://schemas.microsoft.com/office/drawing/2014/main" val="1341065205"/>
                    </a:ext>
                  </a:extLst>
                </a:gridCol>
              </a:tblGrid>
              <a:tr h="248587">
                <a:tc>
                  <a:txBody>
                    <a:bodyPr/>
                    <a:lstStyle/>
                    <a:p>
                      <a:pPr algn="ctr"/>
                      <a:r>
                        <a:rPr lang="fr-FR" sz="1300" b="1" noProof="0">
                          <a:solidFill>
                            <a:schemeClr val="bg1"/>
                          </a:solidFill>
                          <a:latin typeface="Aptos" panose="020B0004020202020204" pitchFamily="34" charset="0"/>
                        </a:rPr>
                        <a:t>Flux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fontAlgn="ctr">
                        <a:buNone/>
                      </a:pPr>
                      <a:r>
                        <a:rPr lang="fr-FR" sz="1300" b="1" u="none" strike="noStrike" noProof="0">
                          <a:solidFill>
                            <a:schemeClr val="bg1"/>
                          </a:solidFill>
                          <a:effectLst/>
                          <a:latin typeface="Aptos" panose="020B0004020202020204" pitchFamily="34" charset="0"/>
                        </a:rPr>
                        <a:t>Paramètres d’appel métier</a:t>
                      </a:r>
                      <a:endParaRPr lang="fr-FR" sz="1300" b="1" i="0" u="none" strike="noStrike" noProof="0">
                        <a:solidFill>
                          <a:schemeClr val="bg1"/>
                        </a:solidFill>
                        <a:effectLst/>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extLst>
                  <a:ext uri="{0D108BD9-81ED-4DB2-BD59-A6C34878D82A}">
                    <a16:rowId xmlns:a16="http://schemas.microsoft.com/office/drawing/2014/main" val="4146441563"/>
                  </a:ext>
                </a:extLst>
              </a:tr>
              <a:tr h="355522">
                <a:tc>
                  <a:txBody>
                    <a:bodyPr/>
                    <a:lstStyle/>
                    <a:p>
                      <a:pPr>
                        <a:buNone/>
                      </a:pPr>
                      <a:r>
                        <a:rPr lang="fr-FR" sz="1300" b="1" noProof="0">
                          <a:effectLst/>
                        </a:rPr>
                        <a:t>Flux 1.1</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fr-FR" sz="1300" noProof="0">
                          <a:effectLst/>
                        </a:rPr>
                        <a:t>Date dernière mise à jour</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424310"/>
                  </a:ext>
                </a:extLst>
              </a:tr>
              <a:tr h="355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b="1" noProof="0">
                          <a:effectLst/>
                        </a:rPr>
                        <a:t>Flux 1.3</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fr-FR" sz="1300" noProof="0">
                          <a:effectLst/>
                        </a:rPr>
                        <a:t>ID décision créée par la MDPH</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324869"/>
                  </a:ext>
                </a:extLst>
              </a:tr>
              <a:tr h="525608">
                <a:tc>
                  <a:txBody>
                    <a:bodyPr/>
                    <a:lstStyle/>
                    <a:p>
                      <a:pPr>
                        <a:buNone/>
                      </a:pPr>
                      <a:r>
                        <a:rPr lang="fr-FR" sz="1300" b="1" noProof="0">
                          <a:effectLst/>
                        </a:rPr>
                        <a:t>Flux 2.1</a:t>
                      </a:r>
                      <a:endParaRPr lang="fr-FR" sz="1300" noProof="0">
                        <a:effectLst/>
                      </a:endParaRP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fr-FR" sz="1300" noProof="0">
                          <a:effectLst/>
                        </a:rPr>
                        <a:t>ID de l’ESMS, date de recueil de l’accord, ID décision</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9567136"/>
                  </a:ext>
                </a:extLst>
              </a:tr>
              <a:tr h="355522">
                <a:tc>
                  <a:txBody>
                    <a:bodyPr/>
                    <a:lstStyle/>
                    <a:p>
                      <a:pPr>
                        <a:buNone/>
                      </a:pPr>
                      <a:r>
                        <a:rPr lang="fr-FR" sz="1300" b="1" noProof="0">
                          <a:effectLst/>
                        </a:rPr>
                        <a:t>Flux 3.1</a:t>
                      </a:r>
                      <a:endParaRPr lang="fr-FR" sz="1300" noProof="0">
                        <a:effectLst/>
                      </a:endParaRP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fr-FR" sz="1300" noProof="0">
                          <a:effectLst/>
                        </a:rPr>
                        <a:t>ID décision</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6720328"/>
                  </a:ext>
                </a:extLst>
              </a:tr>
              <a:tr h="1035865">
                <a:tc>
                  <a:txBody>
                    <a:bodyPr/>
                    <a:lstStyle/>
                    <a:p>
                      <a:pPr>
                        <a:buNone/>
                      </a:pPr>
                      <a:r>
                        <a:rPr lang="fr-FR" sz="1300" b="1" noProof="0">
                          <a:effectLst/>
                        </a:rPr>
                        <a:t>Flux 4.1</a:t>
                      </a:r>
                      <a:endParaRPr lang="fr-FR" sz="1300" noProof="0">
                        <a:effectLst/>
                      </a:endParaRP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fr-FR" sz="1300" noProof="0">
                          <a:effectLst/>
                        </a:rPr>
                        <a:t>ID décision, ID de l’ESMS, Statut de l’usager</a:t>
                      </a:r>
                      <a:br>
                        <a:rPr lang="fr-FR" sz="1300" noProof="0">
                          <a:effectLst/>
                        </a:rPr>
                      </a:br>
                      <a:r>
                        <a:rPr lang="fr-FR" sz="1300" i="1" noProof="0">
                          <a:solidFill>
                            <a:srgbClr val="4D4D4D"/>
                          </a:solidFill>
                          <a:effectLst/>
                        </a:rPr>
                        <a:t>paramètres à inclure si présents dans le scenario :</a:t>
                      </a:r>
                    </a:p>
                    <a:p>
                      <a:pPr>
                        <a:buNone/>
                      </a:pPr>
                      <a:r>
                        <a:rPr lang="fr-FR" sz="1300" noProof="0">
                          <a:solidFill>
                            <a:srgbClr val="4D4D4D"/>
                          </a:solidFill>
                          <a:effectLst/>
                        </a:rPr>
                        <a:t>Date du contact (pour statut 41), motif associé au statut, ID unité ROR</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9059234"/>
                  </a:ext>
                </a:extLst>
              </a:tr>
              <a:tr h="355522">
                <a:tc>
                  <a:txBody>
                    <a:bodyPr/>
                    <a:lstStyle/>
                    <a:p>
                      <a:pPr>
                        <a:buNone/>
                      </a:pPr>
                      <a:r>
                        <a:rPr lang="fr-FR" sz="1300" b="1" noProof="0">
                          <a:effectLst/>
                        </a:rPr>
                        <a:t>Flux 5.1</a:t>
                      </a:r>
                      <a:endParaRPr lang="fr-FR" sz="1300" noProof="0">
                        <a:effectLst/>
                      </a:endParaRP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fr-FR" sz="1300" noProof="0">
                          <a:effectLst/>
                        </a:rPr>
                        <a:t>Date dernière mise à jour</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1826484"/>
                  </a:ext>
                </a:extLst>
              </a:tr>
            </a:tbl>
          </a:graphicData>
        </a:graphic>
      </p:graphicFrame>
      <p:sp>
        <p:nvSpPr>
          <p:cNvPr id="15" name="ZoneTexte 37">
            <a:extLst>
              <a:ext uri="{FF2B5EF4-FFF2-40B4-BE49-F238E27FC236}">
                <a16:creationId xmlns:a16="http://schemas.microsoft.com/office/drawing/2014/main" id="{9121411B-E565-591F-3439-F7EA29C048A5}"/>
              </a:ext>
            </a:extLst>
          </p:cNvPr>
          <p:cNvSpPr txBox="1"/>
          <p:nvPr/>
        </p:nvSpPr>
        <p:spPr>
          <a:xfrm>
            <a:off x="428572" y="4720088"/>
            <a:ext cx="5309036" cy="1292662"/>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Le DUI doit produire des traces d’appel des flux, stockées en base de données ou dans des fichiers bruts. Il n’y a aucune exigence ergonomique portée sur la forme des traces.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Les traces qui sont restituées pour preuves doivent être en cohérence avec les preuves vidéo / captures d’écran.</a:t>
            </a:r>
          </a:p>
        </p:txBody>
      </p:sp>
      <p:sp>
        <p:nvSpPr>
          <p:cNvPr id="16" name="Rectangle : coins arrondis 1">
            <a:extLst>
              <a:ext uri="{FF2B5EF4-FFF2-40B4-BE49-F238E27FC236}">
                <a16:creationId xmlns:a16="http://schemas.microsoft.com/office/drawing/2014/main" id="{235E8DE0-D1C2-6636-6470-5D39C14A066E}"/>
              </a:ext>
            </a:extLst>
          </p:cNvPr>
          <p:cNvSpPr/>
          <p:nvPr/>
        </p:nvSpPr>
        <p:spPr>
          <a:xfrm>
            <a:off x="428572" y="4262028"/>
            <a:ext cx="53090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Forme des traces</a:t>
            </a:r>
          </a:p>
        </p:txBody>
      </p:sp>
      <p:sp>
        <p:nvSpPr>
          <p:cNvPr id="17" name="Parallelogram 16">
            <a:extLst>
              <a:ext uri="{FF2B5EF4-FFF2-40B4-BE49-F238E27FC236}">
                <a16:creationId xmlns:a16="http://schemas.microsoft.com/office/drawing/2014/main" id="{737CB4D0-BDB8-60E7-6102-DF3DA681C2B5}"/>
              </a:ext>
            </a:extLst>
          </p:cNvPr>
          <p:cNvSpPr/>
          <p:nvPr/>
        </p:nvSpPr>
        <p:spPr>
          <a:xfrm>
            <a:off x="428570" y="4587979"/>
            <a:ext cx="2124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18" name="ZoneTexte 37">
            <a:extLst>
              <a:ext uri="{FF2B5EF4-FFF2-40B4-BE49-F238E27FC236}">
                <a16:creationId xmlns:a16="http://schemas.microsoft.com/office/drawing/2014/main" id="{51D200A8-8606-D33A-8BF9-090B9D7CB202}"/>
              </a:ext>
            </a:extLst>
          </p:cNvPr>
          <p:cNvSpPr txBox="1"/>
          <p:nvPr/>
        </p:nvSpPr>
        <p:spPr>
          <a:xfrm>
            <a:off x="6363960" y="1745776"/>
            <a:ext cx="5309039" cy="692497"/>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Afin de vérifier l’utilisation correcte des flux sur le plan métier ou de permettre le débogage, les traces doivent contenir les paramètres d’appel spécifiques à ces flux.</a:t>
            </a:r>
          </a:p>
        </p:txBody>
      </p:sp>
      <p:grpSp>
        <p:nvGrpSpPr>
          <p:cNvPr id="21" name="Group 20">
            <a:extLst>
              <a:ext uri="{FF2B5EF4-FFF2-40B4-BE49-F238E27FC236}">
                <a16:creationId xmlns:a16="http://schemas.microsoft.com/office/drawing/2014/main" id="{3D7D2536-C6A1-C646-24BD-EE920B7B2CD6}"/>
              </a:ext>
            </a:extLst>
          </p:cNvPr>
          <p:cNvGrpSpPr/>
          <p:nvPr/>
        </p:nvGrpSpPr>
        <p:grpSpPr>
          <a:xfrm>
            <a:off x="6363960" y="1287716"/>
            <a:ext cx="5309040" cy="477110"/>
            <a:chOff x="428570" y="1287716"/>
            <a:chExt cx="5309040" cy="477110"/>
          </a:xfrm>
        </p:grpSpPr>
        <p:sp>
          <p:nvSpPr>
            <p:cNvPr id="19" name="Rectangle : coins arrondis 1">
              <a:extLst>
                <a:ext uri="{FF2B5EF4-FFF2-40B4-BE49-F238E27FC236}">
                  <a16:creationId xmlns:a16="http://schemas.microsoft.com/office/drawing/2014/main" id="{15F3263C-B67C-13DA-D873-7C90E66B1192}"/>
                </a:ext>
              </a:extLst>
            </p:cNvPr>
            <p:cNvSpPr/>
            <p:nvPr/>
          </p:nvSpPr>
          <p:spPr>
            <a:xfrm>
              <a:off x="428572" y="1287716"/>
              <a:ext cx="53090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Zoom sur les paramètres d’appel métiers attendus</a:t>
              </a:r>
            </a:p>
          </p:txBody>
        </p:sp>
        <p:sp>
          <p:nvSpPr>
            <p:cNvPr id="20" name="Parallelogram 19">
              <a:extLst>
                <a:ext uri="{FF2B5EF4-FFF2-40B4-BE49-F238E27FC236}">
                  <a16:creationId xmlns:a16="http://schemas.microsoft.com/office/drawing/2014/main" id="{D12DCACA-5447-FA81-415B-4BA8E35BF7F7}"/>
                </a:ext>
              </a:extLst>
            </p:cNvPr>
            <p:cNvSpPr/>
            <p:nvPr/>
          </p:nvSpPr>
          <p:spPr>
            <a:xfrm>
              <a:off x="428570" y="1613667"/>
              <a:ext cx="4356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2" name="Group 21">
            <a:extLst>
              <a:ext uri="{FF2B5EF4-FFF2-40B4-BE49-F238E27FC236}">
                <a16:creationId xmlns:a16="http://schemas.microsoft.com/office/drawing/2014/main" id="{A107BE70-844C-88DF-E23C-303B97D0237A}"/>
              </a:ext>
            </a:extLst>
          </p:cNvPr>
          <p:cNvGrpSpPr/>
          <p:nvPr/>
        </p:nvGrpSpPr>
        <p:grpSpPr>
          <a:xfrm>
            <a:off x="428570" y="1287716"/>
            <a:ext cx="5309040" cy="477110"/>
            <a:chOff x="428570" y="1287716"/>
            <a:chExt cx="5309040" cy="477110"/>
          </a:xfrm>
        </p:grpSpPr>
        <p:sp>
          <p:nvSpPr>
            <p:cNvPr id="23" name="Rectangle : coins arrondis 1">
              <a:extLst>
                <a:ext uri="{FF2B5EF4-FFF2-40B4-BE49-F238E27FC236}">
                  <a16:creationId xmlns:a16="http://schemas.microsoft.com/office/drawing/2014/main" id="{7D654960-F4D4-E331-A8AF-B8998B99FDDF}"/>
                </a:ext>
              </a:extLst>
            </p:cNvPr>
            <p:cNvSpPr/>
            <p:nvPr/>
          </p:nvSpPr>
          <p:spPr>
            <a:xfrm>
              <a:off x="428572" y="1287716"/>
              <a:ext cx="53090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Composition des traces</a:t>
              </a:r>
            </a:p>
          </p:txBody>
        </p:sp>
        <p:sp>
          <p:nvSpPr>
            <p:cNvPr id="24" name="Parallelogram 23">
              <a:extLst>
                <a:ext uri="{FF2B5EF4-FFF2-40B4-BE49-F238E27FC236}">
                  <a16:creationId xmlns:a16="http://schemas.microsoft.com/office/drawing/2014/main" id="{8F07D6E2-8C25-D517-A7B0-197F9F99C647}"/>
                </a:ext>
              </a:extLst>
            </p:cNvPr>
            <p:cNvSpPr/>
            <p:nvPr/>
          </p:nvSpPr>
          <p:spPr>
            <a:xfrm>
              <a:off x="428570" y="1613667"/>
              <a:ext cx="2124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ZoneTexte 37">
            <a:extLst>
              <a:ext uri="{FF2B5EF4-FFF2-40B4-BE49-F238E27FC236}">
                <a16:creationId xmlns:a16="http://schemas.microsoft.com/office/drawing/2014/main" id="{89A8C190-2BD6-7221-25C1-2E88C42F336F}"/>
              </a:ext>
            </a:extLst>
          </p:cNvPr>
          <p:cNvSpPr txBox="1"/>
          <p:nvPr/>
        </p:nvSpPr>
        <p:spPr>
          <a:xfrm>
            <a:off x="428572" y="1745776"/>
            <a:ext cx="5309036" cy="2092881"/>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Quand le système fait appel à un flux, il doit produire une trace qui </a:t>
            </a:r>
            <a:r>
              <a:rPr kumimoji="0" lang="fr-FR" sz="1300" b="1" i="0" u="none" strike="noStrike" kern="1200" cap="none" spc="0" normalizeH="0" baseline="0" noProof="0">
                <a:ln>
                  <a:noFill/>
                </a:ln>
                <a:solidFill>
                  <a:srgbClr val="0070C0"/>
                </a:solidFill>
                <a:effectLst/>
                <a:uLnTx/>
                <a:uFillTx/>
                <a:latin typeface="Arial"/>
                <a:ea typeface="+mn-ea"/>
                <a:cs typeface="Arial"/>
              </a:rPr>
              <a:t>doit contenir</a:t>
            </a:r>
            <a:r>
              <a:rPr kumimoji="0" lang="fr-FR" sz="1300" b="1" i="0" u="none" strike="noStrike" kern="1200" cap="none" spc="0" normalizeH="0" baseline="0" noProof="0">
                <a:ln>
                  <a:noFill/>
                </a:ln>
                <a:solidFill>
                  <a:srgbClr val="D70B52"/>
                </a:solidFill>
                <a:effectLst/>
                <a:uLnTx/>
                <a:uFillTx/>
                <a:latin typeface="Arial"/>
                <a:ea typeface="+mn-ea"/>
                <a:cs typeface="Arial"/>
              </a:rPr>
              <a:t> </a:t>
            </a:r>
            <a:r>
              <a:rPr kumimoji="0" lang="fr-FR" sz="1300" b="0" i="0" u="none" strike="noStrike" kern="1200" cap="none" spc="0" normalizeH="0" baseline="0" noProof="0">
                <a:ln>
                  <a:noFill/>
                </a:ln>
                <a:solidFill>
                  <a:srgbClr val="000000"/>
                </a:solidFill>
                <a:effectLst/>
                <a:uLnTx/>
                <a:uFillTx/>
                <a:latin typeface="Arial"/>
                <a:ea typeface="+mn-ea"/>
                <a:cs typeface="Arial"/>
              </a:rPr>
              <a:t>les </a:t>
            </a:r>
            <a:r>
              <a:rPr kumimoji="0" lang="fr-FR" sz="1300" b="0" i="0" u="none" strike="noStrike" kern="1200" cap="none" spc="0" normalizeH="0" baseline="0" noProof="0" err="1">
                <a:ln>
                  <a:noFill/>
                </a:ln>
                <a:solidFill>
                  <a:srgbClr val="000000"/>
                </a:solidFill>
                <a:effectLst/>
                <a:uLnTx/>
                <a:uFillTx/>
                <a:latin typeface="Arial"/>
                <a:ea typeface="+mn-ea"/>
                <a:cs typeface="Arial"/>
              </a:rPr>
              <a:t>élements</a:t>
            </a:r>
            <a:r>
              <a:rPr kumimoji="0" lang="fr-FR" sz="1300" b="0" i="0" u="none" strike="noStrike" kern="1200" cap="none" spc="0" normalizeH="0" baseline="0" noProof="0">
                <a:ln>
                  <a:noFill/>
                </a:ln>
                <a:solidFill>
                  <a:srgbClr val="000000"/>
                </a:solidFill>
                <a:effectLst/>
                <a:uLnTx/>
                <a:uFillTx/>
                <a:latin typeface="Arial"/>
                <a:ea typeface="+mn-ea"/>
                <a:cs typeface="Arial"/>
              </a:rPr>
              <a:t> suivants :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Date et heure de l'appel du flux,</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Nature de l'action (GET/POST),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Nom du flux concerné (1.1, 1.3, 2, etc...),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Paramètres d'appel métiers (spécifiques pour chaque flux).</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srgbClr val="000000"/>
              </a:solidFill>
              <a:effectLst/>
              <a:uLnTx/>
              <a:uFillTx/>
              <a:latin typeface="Arial"/>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La trace </a:t>
            </a:r>
            <a:r>
              <a:rPr kumimoji="0" lang="fr-FR" sz="1300" b="1" i="0" u="none" strike="noStrike" kern="1200" cap="none" spc="0" normalizeH="0" baseline="0" noProof="0">
                <a:ln>
                  <a:noFill/>
                </a:ln>
                <a:solidFill>
                  <a:srgbClr val="0070C0"/>
                </a:solidFill>
                <a:effectLst/>
                <a:uLnTx/>
                <a:uFillTx/>
                <a:latin typeface="Arial"/>
                <a:ea typeface="+mn-ea"/>
                <a:cs typeface="Arial"/>
              </a:rPr>
              <a:t>peut aussi contenir </a:t>
            </a:r>
            <a:r>
              <a:rPr kumimoji="0" lang="fr-FR" sz="1300" b="0" i="0" u="none" strike="noStrike" kern="1200" cap="none" spc="0" normalizeH="0" baseline="0" noProof="0">
                <a:ln>
                  <a:noFill/>
                </a:ln>
                <a:solidFill>
                  <a:srgbClr val="000000"/>
                </a:solidFill>
                <a:effectLst/>
                <a:uLnTx/>
                <a:uFillTx/>
                <a:latin typeface="Arial"/>
                <a:ea typeface="+mn-ea"/>
                <a:cs typeface="Arial"/>
              </a:rPr>
              <a:t>des données métier, par exemple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Utilisateur à l'origine de l'appel,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Usager concerné par l'action.</a:t>
            </a:r>
          </a:p>
        </p:txBody>
      </p:sp>
    </p:spTree>
    <p:extLst>
      <p:ext uri="{BB962C8B-B14F-4D97-AF65-F5344CB8AC3E}">
        <p14:creationId xmlns:p14="http://schemas.microsoft.com/office/powerpoint/2010/main" val="117094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154D-CF96-8AEC-F3F4-16A9CE68D3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A8FE784-DC1E-7DE7-B09F-F4AC8E9F91AC}"/>
              </a:ext>
            </a:extLst>
          </p:cNvPr>
          <p:cNvSpPr/>
          <p:nvPr/>
        </p:nvSpPr>
        <p:spPr>
          <a:xfrm>
            <a:off x="6791325" y="190501"/>
            <a:ext cx="5400675" cy="12763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23277E"/>
              </a:solidFill>
              <a:effectLst/>
              <a:uLnTx/>
              <a:uFillTx/>
              <a:latin typeface="Arial"/>
              <a:ea typeface="+mn-ea"/>
              <a:cs typeface="+mn-cs"/>
            </a:endParaRPr>
          </a:p>
        </p:txBody>
      </p:sp>
      <p:pic>
        <p:nvPicPr>
          <p:cNvPr id="4" name="Picture 5">
            <a:extLst>
              <a:ext uri="{FF2B5EF4-FFF2-40B4-BE49-F238E27FC236}">
                <a16:creationId xmlns:a16="http://schemas.microsoft.com/office/drawing/2014/main" id="{25BB81E8-9E56-B0D7-A847-DDF3B1A047B8}"/>
              </a:ext>
            </a:extLst>
          </p:cNvPr>
          <p:cNvPicPr>
            <a:picLocks noChangeAspect="1"/>
          </p:cNvPicPr>
          <p:nvPr/>
        </p:nvPicPr>
        <p:blipFill>
          <a:blip r:embed="rId3"/>
          <a:stretch>
            <a:fillRect/>
          </a:stretch>
        </p:blipFill>
        <p:spPr>
          <a:xfrm>
            <a:off x="163285" y="79491"/>
            <a:ext cx="2540001" cy="1228944"/>
          </a:xfrm>
          <a:prstGeom prst="rect">
            <a:avLst/>
          </a:prstGeom>
        </p:spPr>
      </p:pic>
      <p:sp>
        <p:nvSpPr>
          <p:cNvPr id="3" name="ZoneTexte 2">
            <a:extLst>
              <a:ext uri="{FF2B5EF4-FFF2-40B4-BE49-F238E27FC236}">
                <a16:creationId xmlns:a16="http://schemas.microsoft.com/office/drawing/2014/main" id="{01A11B08-F9C0-1FB4-61AB-89DF34CB7656}"/>
              </a:ext>
            </a:extLst>
          </p:cNvPr>
          <p:cNvSpPr txBox="1"/>
          <p:nvPr/>
        </p:nvSpPr>
        <p:spPr>
          <a:xfrm>
            <a:off x="3807539" y="3096127"/>
            <a:ext cx="8161025" cy="665745"/>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4000" b="1" i="0" u="none" strike="noStrike" kern="1200" cap="none" spc="0" normalizeH="0" baseline="0" noProof="0">
                <a:ln>
                  <a:noFill/>
                </a:ln>
                <a:solidFill>
                  <a:srgbClr val="FFFFFF"/>
                </a:solidFill>
                <a:effectLst/>
                <a:uLnTx/>
                <a:uFillTx/>
                <a:latin typeface="Arial"/>
                <a:ea typeface="+mn-ea"/>
                <a:cs typeface="Arial"/>
              </a:rPr>
              <a:t>Prérequis au déploiement</a:t>
            </a:r>
          </a:p>
        </p:txBody>
      </p:sp>
    </p:spTree>
    <p:extLst>
      <p:ext uri="{BB962C8B-B14F-4D97-AF65-F5344CB8AC3E}">
        <p14:creationId xmlns:p14="http://schemas.microsoft.com/office/powerpoint/2010/main" val="219874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FC611-8882-C589-2BBC-86C552CD08C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D04970C-DC64-7A50-8F3D-33D5350CFB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79090" y="125536"/>
            <a:ext cx="452072" cy="622855"/>
          </a:xfrm>
          <a:prstGeom prst="rect">
            <a:avLst/>
          </a:prstGeom>
        </p:spPr>
      </p:pic>
      <p:pic>
        <p:nvPicPr>
          <p:cNvPr id="3" name="Image 1">
            <a:extLst>
              <a:ext uri="{FF2B5EF4-FFF2-40B4-BE49-F238E27FC236}">
                <a16:creationId xmlns:a16="http://schemas.microsoft.com/office/drawing/2014/main" id="{40C452FA-0B6B-A0DE-1F51-09C8CA884D9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44677" y="125536"/>
            <a:ext cx="1025305" cy="7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10A6886E-F877-A389-F107-FE62F4C97EAE}"/>
              </a:ext>
            </a:extLst>
          </p:cNvPr>
          <p:cNvSpPr/>
          <p:nvPr/>
        </p:nvSpPr>
        <p:spPr>
          <a:xfrm>
            <a:off x="10408257" y="70932"/>
            <a:ext cx="1614115" cy="799306"/>
          </a:xfrm>
          <a:prstGeom prst="rect">
            <a:avLst/>
          </a:prstGeom>
          <a:solidFill>
            <a:schemeClr val="bg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4" name="Titre 1">
            <a:extLst>
              <a:ext uri="{FF2B5EF4-FFF2-40B4-BE49-F238E27FC236}">
                <a16:creationId xmlns:a16="http://schemas.microsoft.com/office/drawing/2014/main" id="{B1F69C36-FA41-91A2-F979-A43722593448}"/>
              </a:ext>
            </a:extLst>
          </p:cNvPr>
          <p:cNvSpPr>
            <a:spLocks noGrp="1"/>
          </p:cNvSpPr>
          <p:nvPr>
            <p:ph type="title"/>
          </p:nvPr>
        </p:nvSpPr>
        <p:spPr>
          <a:xfrm>
            <a:off x="428571" y="272147"/>
            <a:ext cx="9357687" cy="568786"/>
          </a:xfrm>
        </p:spPr>
        <p:txBody>
          <a:bodyPr/>
          <a:lstStyle/>
          <a:p>
            <a:r>
              <a:rPr lang="fr-FR" sz="2400" noProof="0">
                <a:solidFill>
                  <a:srgbClr val="006AB2"/>
                </a:solidFill>
                <a:latin typeface="Arial"/>
              </a:rPr>
              <a:t>Unité ROR vs unité organisationnelles DUI </a:t>
            </a:r>
            <a:r>
              <a:rPr lang="fr-FR" sz="1800" noProof="0">
                <a:solidFill>
                  <a:srgbClr val="006AB2"/>
                </a:solidFill>
                <a:latin typeface="Arial"/>
              </a:rPr>
              <a:t>(1/2)</a:t>
            </a:r>
            <a:endParaRPr lang="fr-FR" sz="2400" noProof="0">
              <a:solidFill>
                <a:srgbClr val="006AB2"/>
              </a:solidFill>
              <a:latin typeface="Arial"/>
            </a:endParaRPr>
          </a:p>
        </p:txBody>
      </p:sp>
      <p:pic>
        <p:nvPicPr>
          <p:cNvPr id="78" name="Picture 5">
            <a:extLst>
              <a:ext uri="{FF2B5EF4-FFF2-40B4-BE49-F238E27FC236}">
                <a16:creationId xmlns:a16="http://schemas.microsoft.com/office/drawing/2014/main" id="{C78BD1C9-36C6-772B-C01F-3F4ED8701376}"/>
              </a:ext>
            </a:extLst>
          </p:cNvPr>
          <p:cNvPicPr>
            <a:picLocks noChangeAspect="1"/>
          </p:cNvPicPr>
          <p:nvPr/>
        </p:nvPicPr>
        <p:blipFill>
          <a:blip r:embed="rId5"/>
          <a:stretch>
            <a:fillRect/>
          </a:stretch>
        </p:blipFill>
        <p:spPr>
          <a:xfrm>
            <a:off x="9970790" y="180428"/>
            <a:ext cx="1993568" cy="964560"/>
          </a:xfrm>
          <a:prstGeom prst="rect">
            <a:avLst/>
          </a:prstGeom>
        </p:spPr>
      </p:pic>
      <p:sp>
        <p:nvSpPr>
          <p:cNvPr id="205" name="TextBox 204">
            <a:extLst>
              <a:ext uri="{FF2B5EF4-FFF2-40B4-BE49-F238E27FC236}">
                <a16:creationId xmlns:a16="http://schemas.microsoft.com/office/drawing/2014/main" id="{A0506EFB-BA7E-5AD6-11D4-9504F30DB6BC}"/>
              </a:ext>
            </a:extLst>
          </p:cNvPr>
          <p:cNvSpPr txBox="1"/>
          <p:nvPr/>
        </p:nvSpPr>
        <p:spPr>
          <a:xfrm>
            <a:off x="428571" y="1745776"/>
            <a:ext cx="3498598" cy="1492716"/>
          </a:xfrm>
          <a:prstGeom prst="rect">
            <a:avLst/>
          </a:prstGeom>
          <a:noFill/>
          <a:ln w="6350">
            <a:noFill/>
            <a:miter lim="800000"/>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Dans le ROR, les offres de soins sont </a:t>
            </a:r>
            <a:r>
              <a:rPr kumimoji="0" lang="fr-FR" sz="1300" b="0" i="0" u="none" strike="noStrike" kern="1200" cap="none" spc="0" normalizeH="0" baseline="0" noProof="0" err="1">
                <a:ln>
                  <a:noFill/>
                </a:ln>
                <a:solidFill>
                  <a:srgbClr val="000000"/>
                </a:solidFill>
                <a:effectLst/>
                <a:uLnTx/>
                <a:uFillTx/>
                <a:latin typeface="Arial"/>
                <a:ea typeface="+mn-ea"/>
                <a:cs typeface="Arial"/>
              </a:rPr>
              <a:t>representées</a:t>
            </a:r>
            <a:r>
              <a:rPr kumimoji="0" lang="fr-FR" sz="1300" b="0" i="0" u="none" strike="noStrike" kern="1200" cap="none" spc="0" normalizeH="0" baseline="0" noProof="0">
                <a:ln>
                  <a:noFill/>
                </a:ln>
                <a:solidFill>
                  <a:srgbClr val="000000"/>
                </a:solidFill>
                <a:effectLst/>
                <a:uLnTx/>
                <a:uFillTx/>
                <a:latin typeface="Arial"/>
                <a:ea typeface="+mn-ea"/>
                <a:cs typeface="Arial"/>
              </a:rPr>
              <a:t> par des </a:t>
            </a:r>
            <a:r>
              <a:rPr kumimoji="0" lang="fr-FR" sz="1300" b="1" i="0" u="none" strike="noStrike" kern="1200" cap="none" spc="0" normalizeH="0" baseline="0" noProof="0">
                <a:ln>
                  <a:noFill/>
                </a:ln>
                <a:solidFill>
                  <a:srgbClr val="0070C0"/>
                </a:solidFill>
                <a:effectLst/>
                <a:uLnTx/>
                <a:uFillTx/>
                <a:latin typeface="Arial"/>
                <a:ea typeface="+mn-ea"/>
                <a:cs typeface="Arial"/>
              </a:rPr>
              <a:t>unités</a:t>
            </a:r>
            <a:r>
              <a:rPr kumimoji="0" lang="fr-FR" sz="1300" b="0" i="0" u="none" strike="noStrike" kern="1200" cap="none" spc="0" normalizeH="0" baseline="0" noProof="0">
                <a:ln>
                  <a:noFill/>
                </a:ln>
                <a:solidFill>
                  <a:srgbClr val="000000"/>
                </a:solidFill>
                <a:effectLst/>
                <a:uLnTx/>
                <a:uFillTx/>
                <a:latin typeface="Arial"/>
                <a:ea typeface="+mn-ea"/>
                <a:cs typeface="Arial"/>
              </a:rPr>
              <a:t>. Ces unités sont rattachées aux entités </a:t>
            </a:r>
            <a:r>
              <a:rPr kumimoji="0" lang="fr-FR" sz="1300" b="1" i="0" u="none" strike="noStrike" kern="1200" cap="none" spc="0" normalizeH="0" baseline="0" noProof="0" err="1">
                <a:ln>
                  <a:noFill/>
                </a:ln>
                <a:solidFill>
                  <a:srgbClr val="0070C0"/>
                </a:solidFill>
                <a:effectLst/>
                <a:uLnTx/>
                <a:uFillTx/>
                <a:latin typeface="Arial"/>
                <a:ea typeface="+mn-ea"/>
                <a:cs typeface="Arial"/>
              </a:rPr>
              <a:t>entités</a:t>
            </a:r>
            <a:r>
              <a:rPr kumimoji="0" lang="fr-FR" sz="1300" b="1" i="0" u="none" strike="noStrike" kern="1200" cap="none" spc="0" normalizeH="0" baseline="0" noProof="0">
                <a:ln>
                  <a:noFill/>
                </a:ln>
                <a:solidFill>
                  <a:srgbClr val="0070C0"/>
                </a:solidFill>
                <a:effectLst/>
                <a:uLnTx/>
                <a:uFillTx/>
                <a:latin typeface="Arial"/>
                <a:ea typeface="+mn-ea"/>
                <a:cs typeface="Arial"/>
              </a:rPr>
              <a:t> géographiques (EG)</a:t>
            </a:r>
            <a:r>
              <a:rPr kumimoji="0" lang="fr-FR" sz="1300" b="0" i="0" u="none" strike="noStrike" kern="1200" cap="none" spc="0" normalizeH="0" baseline="0" noProof="0">
                <a:ln>
                  <a:noFill/>
                </a:ln>
                <a:solidFill>
                  <a:srgbClr val="000000"/>
                </a:solidFill>
                <a:effectLst/>
                <a:uLnTx/>
                <a:uFillTx/>
                <a:latin typeface="Arial"/>
                <a:ea typeface="+mn-ea"/>
                <a:cs typeface="Arial"/>
              </a:rPr>
              <a:t>, elles-mêmes regroupées en </a:t>
            </a:r>
            <a:r>
              <a:rPr kumimoji="0" lang="fr-FR" sz="1300" b="1" i="0" u="none" strike="noStrike" kern="1200" cap="none" spc="0" normalizeH="0" baseline="0" noProof="0">
                <a:ln>
                  <a:noFill/>
                </a:ln>
                <a:solidFill>
                  <a:srgbClr val="0070C0"/>
                </a:solidFill>
                <a:effectLst/>
                <a:uLnTx/>
                <a:uFillTx/>
                <a:latin typeface="Arial"/>
                <a:ea typeface="+mn-ea"/>
                <a:cs typeface="Arial"/>
              </a:rPr>
              <a:t>entités juridiques (EJ)</a:t>
            </a:r>
            <a:r>
              <a:rPr kumimoji="0" lang="fr-FR" sz="1300" b="0" i="0" u="none" strike="noStrike" kern="1200" cap="none" spc="0" normalizeH="0" baseline="0" noProof="0">
                <a:ln>
                  <a:noFill/>
                </a:ln>
                <a:solidFill>
                  <a:srgbClr val="000000"/>
                </a:solidFill>
                <a:effectLst/>
                <a:uLnTx/>
                <a:uFillTx/>
                <a:latin typeface="Arial"/>
                <a:ea typeface="+mn-ea"/>
                <a:cs typeface="Arial"/>
              </a:rPr>
              <a:t>. Le ROR décrit ainsi l’organisation opérationnelle et territoriale de l’offre de soins.</a:t>
            </a:r>
          </a:p>
        </p:txBody>
      </p:sp>
      <p:sp>
        <p:nvSpPr>
          <p:cNvPr id="209" name="TextBox 208">
            <a:extLst>
              <a:ext uri="{FF2B5EF4-FFF2-40B4-BE49-F238E27FC236}">
                <a16:creationId xmlns:a16="http://schemas.microsoft.com/office/drawing/2014/main" id="{FCCE80B0-9760-9A7C-B972-A3A6EC569740}"/>
              </a:ext>
            </a:extLst>
          </p:cNvPr>
          <p:cNvSpPr txBox="1"/>
          <p:nvPr/>
        </p:nvSpPr>
        <p:spPr>
          <a:xfrm>
            <a:off x="4625820" y="1745776"/>
            <a:ext cx="7137608" cy="1292662"/>
          </a:xfrm>
          <a:prstGeom prst="rect">
            <a:avLst/>
          </a:prstGeom>
          <a:noFill/>
          <a:ln w="6350">
            <a:noFill/>
            <a:miter lim="800000"/>
          </a:ln>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Les DUI peuvent avoir leur propre façon de regrouper les services de soins sous forme d’unités organisationnelles (ex. service ou pôle d’un ESMS) dans le DUI. Ce découpage n’est pas nécessairement équivalent à la structure des unités ROR :</a:t>
            </a:r>
          </a:p>
          <a:p>
            <a:pPr marL="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une unité organisationnelle du DUI peut être associé à  une ou plusieurs unités ROR</a:t>
            </a:r>
          </a:p>
          <a:p>
            <a:pPr marL="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inversement, une unité ROR peut être associée à plusieurs unités organisationnelles du DUI.</a:t>
            </a:r>
          </a:p>
        </p:txBody>
      </p:sp>
      <p:grpSp>
        <p:nvGrpSpPr>
          <p:cNvPr id="62" name="Group 61">
            <a:extLst>
              <a:ext uri="{FF2B5EF4-FFF2-40B4-BE49-F238E27FC236}">
                <a16:creationId xmlns:a16="http://schemas.microsoft.com/office/drawing/2014/main" id="{60DA1955-EED1-AB25-C65D-12AEB8FB7494}"/>
              </a:ext>
            </a:extLst>
          </p:cNvPr>
          <p:cNvGrpSpPr/>
          <p:nvPr/>
        </p:nvGrpSpPr>
        <p:grpSpPr>
          <a:xfrm>
            <a:off x="856790" y="3288236"/>
            <a:ext cx="2642161" cy="2955831"/>
            <a:chOff x="856790" y="3288236"/>
            <a:chExt cx="2642161" cy="2955831"/>
          </a:xfrm>
        </p:grpSpPr>
        <p:sp>
          <p:nvSpPr>
            <p:cNvPr id="11" name="Rectangle: Rounded Corners 10">
              <a:extLst>
                <a:ext uri="{FF2B5EF4-FFF2-40B4-BE49-F238E27FC236}">
                  <a16:creationId xmlns:a16="http://schemas.microsoft.com/office/drawing/2014/main" id="{F21234C5-2615-66E9-8F07-5225A2A030EF}"/>
                </a:ext>
              </a:extLst>
            </p:cNvPr>
            <p:cNvSpPr/>
            <p:nvPr/>
          </p:nvSpPr>
          <p:spPr>
            <a:xfrm>
              <a:off x="856790" y="3288236"/>
              <a:ext cx="2642161" cy="2955831"/>
            </a:xfrm>
            <a:prstGeom prst="roundRect">
              <a:avLst>
                <a:gd name="adj" fmla="val 9061"/>
              </a:avLst>
            </a:prstGeom>
            <a:solidFill>
              <a:srgbClr val="F7FAF0"/>
            </a:solidFill>
            <a:ln w="19050">
              <a:solidFill>
                <a:schemeClr val="accent4"/>
              </a:solidFill>
              <a:prstDash val="sysDot"/>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7744C926-321F-7682-E766-C3BEB2A83DE6}"/>
                </a:ext>
              </a:extLst>
            </p:cNvPr>
            <p:cNvSpPr/>
            <p:nvPr/>
          </p:nvSpPr>
          <p:spPr>
            <a:xfrm>
              <a:off x="1019875" y="3699653"/>
              <a:ext cx="2315990" cy="1224039"/>
            </a:xfrm>
            <a:prstGeom prst="roundRect">
              <a:avLst/>
            </a:prstGeom>
            <a:noFill/>
            <a:ln w="19050" cap="flat" cmpd="sng" algn="ctr">
              <a:solidFill>
                <a:schemeClr val="accent4"/>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rgbClr val="000000"/>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324D4739-366C-4768-9A1C-7294A95E045B}"/>
                </a:ext>
              </a:extLst>
            </p:cNvPr>
            <p:cNvSpPr/>
            <p:nvPr/>
          </p:nvSpPr>
          <p:spPr>
            <a:xfrm>
              <a:off x="1019875" y="5216028"/>
              <a:ext cx="2315990" cy="894951"/>
            </a:xfrm>
            <a:prstGeom prst="roundRect">
              <a:avLst/>
            </a:prstGeom>
            <a:noFill/>
            <a:ln w="19050" cap="flat" cmpd="sng" algn="ctr">
              <a:solidFill>
                <a:schemeClr val="accent4"/>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rgbClr val="000000"/>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FC482504-F9EE-0D7C-9E28-AA5DA14FA937}"/>
                </a:ext>
              </a:extLst>
            </p:cNvPr>
            <p:cNvSpPr/>
            <p:nvPr/>
          </p:nvSpPr>
          <p:spPr>
            <a:xfrm>
              <a:off x="1252400" y="3870988"/>
              <a:ext cx="1850940" cy="265537"/>
            </a:xfrm>
            <a:prstGeom prst="roundRect">
              <a:avLst/>
            </a:prstGeom>
            <a:solidFill>
              <a:srgbClr val="F2F2F2"/>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Unité ROR A</a:t>
              </a:r>
            </a:p>
          </p:txBody>
        </p:sp>
        <p:sp>
          <p:nvSpPr>
            <p:cNvPr id="17" name="Rectangle: Rounded Corners 16">
              <a:extLst>
                <a:ext uri="{FF2B5EF4-FFF2-40B4-BE49-F238E27FC236}">
                  <a16:creationId xmlns:a16="http://schemas.microsoft.com/office/drawing/2014/main" id="{B9AF45A8-35DA-8CE5-9BD6-AD8490BA6C78}"/>
                </a:ext>
              </a:extLst>
            </p:cNvPr>
            <p:cNvSpPr/>
            <p:nvPr/>
          </p:nvSpPr>
          <p:spPr>
            <a:xfrm>
              <a:off x="1252400" y="4214724"/>
              <a:ext cx="1850940" cy="265537"/>
            </a:xfrm>
            <a:prstGeom prst="roundRect">
              <a:avLst/>
            </a:prstGeom>
            <a:solidFill>
              <a:schemeClr val="bg1">
                <a:lumMod val="95000"/>
              </a:schemeClr>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Unité ROR B</a:t>
              </a:r>
            </a:p>
          </p:txBody>
        </p:sp>
        <p:sp>
          <p:nvSpPr>
            <p:cNvPr id="18" name="Rectangle: Rounded Corners 17">
              <a:extLst>
                <a:ext uri="{FF2B5EF4-FFF2-40B4-BE49-F238E27FC236}">
                  <a16:creationId xmlns:a16="http://schemas.microsoft.com/office/drawing/2014/main" id="{FEB1BD5E-4651-EDDA-79F9-8BA2C00B034A}"/>
                </a:ext>
              </a:extLst>
            </p:cNvPr>
            <p:cNvSpPr/>
            <p:nvPr/>
          </p:nvSpPr>
          <p:spPr>
            <a:xfrm>
              <a:off x="1252400" y="4554207"/>
              <a:ext cx="1850940" cy="265537"/>
            </a:xfrm>
            <a:prstGeom prst="roundRect">
              <a:avLst/>
            </a:prstGeom>
            <a:solidFill>
              <a:schemeClr val="bg1">
                <a:lumMod val="95000"/>
              </a:schemeClr>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Unité ROR C</a:t>
              </a:r>
            </a:p>
          </p:txBody>
        </p:sp>
        <p:sp>
          <p:nvSpPr>
            <p:cNvPr id="21" name="Rectangle: Rounded Corners 20">
              <a:extLst>
                <a:ext uri="{FF2B5EF4-FFF2-40B4-BE49-F238E27FC236}">
                  <a16:creationId xmlns:a16="http://schemas.microsoft.com/office/drawing/2014/main" id="{BA0801B5-3D2F-D3BE-5B07-4E2F91822F2D}"/>
                </a:ext>
              </a:extLst>
            </p:cNvPr>
            <p:cNvSpPr/>
            <p:nvPr/>
          </p:nvSpPr>
          <p:spPr>
            <a:xfrm>
              <a:off x="1252400" y="5758038"/>
              <a:ext cx="1850940" cy="265537"/>
            </a:xfrm>
            <a:prstGeom prst="roundRect">
              <a:avLst/>
            </a:prstGeom>
            <a:solidFill>
              <a:schemeClr val="bg1">
                <a:lumMod val="95000"/>
              </a:schemeClr>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Unité ROR E</a:t>
              </a:r>
            </a:p>
          </p:txBody>
        </p:sp>
        <p:sp>
          <p:nvSpPr>
            <p:cNvPr id="22" name="Rectangle: Rounded Corners 21">
              <a:extLst>
                <a:ext uri="{FF2B5EF4-FFF2-40B4-BE49-F238E27FC236}">
                  <a16:creationId xmlns:a16="http://schemas.microsoft.com/office/drawing/2014/main" id="{4AB6BB00-B215-E3C8-129C-247570B11B6A}"/>
                </a:ext>
              </a:extLst>
            </p:cNvPr>
            <p:cNvSpPr/>
            <p:nvPr/>
          </p:nvSpPr>
          <p:spPr>
            <a:xfrm>
              <a:off x="1252400" y="5410601"/>
              <a:ext cx="1850940" cy="265537"/>
            </a:xfrm>
            <a:prstGeom prst="roundRect">
              <a:avLst/>
            </a:prstGeom>
            <a:solidFill>
              <a:schemeClr val="bg1">
                <a:lumMod val="95000"/>
              </a:schemeClr>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Unité ROR D</a:t>
              </a:r>
            </a:p>
          </p:txBody>
        </p:sp>
        <p:sp>
          <p:nvSpPr>
            <p:cNvPr id="23" name="TextBox 22">
              <a:extLst>
                <a:ext uri="{FF2B5EF4-FFF2-40B4-BE49-F238E27FC236}">
                  <a16:creationId xmlns:a16="http://schemas.microsoft.com/office/drawing/2014/main" id="{60F528AB-5507-581D-532D-2ADD06750F0E}"/>
                </a:ext>
              </a:extLst>
            </p:cNvPr>
            <p:cNvSpPr txBox="1"/>
            <p:nvPr/>
          </p:nvSpPr>
          <p:spPr>
            <a:xfrm>
              <a:off x="1386317" y="3576108"/>
              <a:ext cx="660306" cy="265537"/>
            </a:xfrm>
            <a:prstGeom prst="rect">
              <a:avLst/>
            </a:prstGeom>
            <a:solidFill>
              <a:srgbClr val="F7FAF0"/>
            </a:solidFill>
            <a:ln w="6350">
              <a:noFill/>
              <a:miter lim="800000"/>
            </a:ln>
          </p:spPr>
          <p:txBody>
            <a:bodyPr vert="horz" wrap="square" lIns="0" tIns="0" rIns="0" bIns="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EG “X”</a:t>
              </a:r>
            </a:p>
          </p:txBody>
        </p:sp>
        <p:sp>
          <p:nvSpPr>
            <p:cNvPr id="24" name="TextBox 23">
              <a:extLst>
                <a:ext uri="{FF2B5EF4-FFF2-40B4-BE49-F238E27FC236}">
                  <a16:creationId xmlns:a16="http://schemas.microsoft.com/office/drawing/2014/main" id="{C53229E4-BDFF-7F2C-7A39-8C9C579E0244}"/>
                </a:ext>
              </a:extLst>
            </p:cNvPr>
            <p:cNvSpPr txBox="1"/>
            <p:nvPr/>
          </p:nvSpPr>
          <p:spPr>
            <a:xfrm>
              <a:off x="1277466" y="5054858"/>
              <a:ext cx="732381" cy="265537"/>
            </a:xfrm>
            <a:prstGeom prst="rect">
              <a:avLst/>
            </a:prstGeom>
            <a:solidFill>
              <a:srgbClr val="F7FAF0"/>
            </a:solidFill>
            <a:ln w="6350">
              <a:noFill/>
              <a:miter lim="800000"/>
            </a:ln>
          </p:spPr>
          <p:txBody>
            <a:bodyPr vert="horz" wrap="square" lIns="0" tIns="0" rIns="0" bIns="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EG “Y”</a:t>
              </a:r>
            </a:p>
          </p:txBody>
        </p:sp>
        <p:sp>
          <p:nvSpPr>
            <p:cNvPr id="35" name="TextBox 34">
              <a:extLst>
                <a:ext uri="{FF2B5EF4-FFF2-40B4-BE49-F238E27FC236}">
                  <a16:creationId xmlns:a16="http://schemas.microsoft.com/office/drawing/2014/main" id="{85151306-B4BE-021D-8FA0-5001DA87663D}"/>
                </a:ext>
              </a:extLst>
            </p:cNvPr>
            <p:cNvSpPr txBox="1"/>
            <p:nvPr/>
          </p:nvSpPr>
          <p:spPr>
            <a:xfrm>
              <a:off x="1128470" y="3288236"/>
              <a:ext cx="2098800" cy="292388"/>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300" b="1" i="1" u="none" strike="noStrike" kern="1200" cap="none" spc="0" normalizeH="0" baseline="0" noProof="0">
                  <a:ln>
                    <a:noFill/>
                  </a:ln>
                  <a:solidFill>
                    <a:srgbClr val="000000"/>
                  </a:solidFill>
                  <a:effectLst/>
                  <a:uLnTx/>
                  <a:uFillTx/>
                  <a:latin typeface="Arial"/>
                  <a:ea typeface="+mn-ea"/>
                  <a:cs typeface="+mn-cs"/>
                </a:rPr>
                <a:t>Entité Juridique A</a:t>
              </a:r>
            </a:p>
          </p:txBody>
        </p:sp>
      </p:grpSp>
      <p:sp>
        <p:nvSpPr>
          <p:cNvPr id="143" name="Rectangle 142">
            <a:extLst>
              <a:ext uri="{FF2B5EF4-FFF2-40B4-BE49-F238E27FC236}">
                <a16:creationId xmlns:a16="http://schemas.microsoft.com/office/drawing/2014/main" id="{D866A83C-F6E3-486A-1971-0804701C76C3}"/>
              </a:ext>
            </a:extLst>
          </p:cNvPr>
          <p:cNvSpPr/>
          <p:nvPr/>
        </p:nvSpPr>
        <p:spPr>
          <a:xfrm>
            <a:off x="8371521" y="4639474"/>
            <a:ext cx="2867977" cy="490383"/>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a:ln>
                  <a:noFill/>
                </a:ln>
                <a:solidFill>
                  <a:srgbClr val="000000"/>
                </a:solidFill>
                <a:effectLst/>
                <a:uLnTx/>
                <a:uFillTx/>
                <a:latin typeface="Arial"/>
                <a:ea typeface="+mn-ea"/>
                <a:cs typeface="+mn-cs"/>
              </a:rPr>
              <a:t>Un service peut être rattaché à une unité DUI</a:t>
            </a:r>
            <a:br>
              <a:rPr kumimoji="0" lang="fr-FR" sz="1050" b="0" i="0" u="none" strike="noStrike" kern="0" cap="none" spc="0" normalizeH="0" baseline="0" noProof="0">
                <a:ln>
                  <a:noFill/>
                </a:ln>
                <a:solidFill>
                  <a:srgbClr val="000000"/>
                </a:solidFill>
                <a:effectLst/>
                <a:uLnTx/>
                <a:uFillTx/>
                <a:latin typeface="Arial"/>
                <a:ea typeface="+mn-ea"/>
                <a:cs typeface="+mn-cs"/>
              </a:rPr>
            </a:br>
            <a:r>
              <a:rPr kumimoji="0" lang="fr-FR" sz="1050" b="1" i="0" u="none" strike="noStrike" kern="0" cap="none" spc="0" normalizeH="0" baseline="0" noProof="0">
                <a:ln>
                  <a:noFill/>
                </a:ln>
                <a:solidFill>
                  <a:srgbClr val="000000"/>
                </a:solidFill>
                <a:effectLst/>
                <a:uLnTx/>
                <a:uFillTx/>
                <a:latin typeface="Arial"/>
                <a:ea typeface="+mn-ea"/>
                <a:cs typeface="+mn-cs"/>
              </a:rPr>
              <a:t>(Unité DUI S2 = ROR D)</a:t>
            </a:r>
          </a:p>
        </p:txBody>
      </p:sp>
      <p:sp>
        <p:nvSpPr>
          <p:cNvPr id="77" name="Rectangle 76">
            <a:extLst>
              <a:ext uri="{FF2B5EF4-FFF2-40B4-BE49-F238E27FC236}">
                <a16:creationId xmlns:a16="http://schemas.microsoft.com/office/drawing/2014/main" id="{25410731-FA33-D720-6384-254B96ABB034}"/>
              </a:ext>
            </a:extLst>
          </p:cNvPr>
          <p:cNvSpPr/>
          <p:nvPr/>
        </p:nvSpPr>
        <p:spPr>
          <a:xfrm>
            <a:off x="8371521" y="3841257"/>
            <a:ext cx="2867977" cy="550638"/>
          </a:xfrm>
          <a:prstGeom prst="rect">
            <a:avLst/>
          </a:prstGeom>
          <a:noFill/>
          <a:ln w="25400" cap="flat" cmpd="sng" algn="ctr">
            <a:noFill/>
            <a:prstDash val="solid"/>
          </a:ln>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0" cap="none" spc="0" normalizeH="0" baseline="0" noProof="0">
                <a:ln>
                  <a:noFill/>
                </a:ln>
                <a:solidFill>
                  <a:srgbClr val="000000"/>
                </a:solidFill>
                <a:effectLst/>
                <a:uLnTx/>
                <a:uFillTx/>
                <a:latin typeface="Arial"/>
                <a:ea typeface="+mn-ea"/>
                <a:cs typeface="+mn-cs"/>
              </a:rPr>
              <a:t>Un service peut être rattaché à plusieurs unités ROR </a:t>
            </a:r>
            <a:endParaRPr kumimoji="0" lang="fr-FR" sz="1050" b="0" i="0" u="none" strike="noStrike" kern="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latin typeface="Arial"/>
                <a:ea typeface="+mn-ea"/>
                <a:cs typeface="+mn-cs"/>
              </a:rPr>
              <a:t>Unité DUI S1 = (ROR A + ROR B + ROR C)</a:t>
            </a:r>
            <a:endParaRPr kumimoji="0" lang="fr-FR" sz="1050" b="1" i="0" u="none" strike="noStrike" kern="0" cap="none" spc="0" normalizeH="0" baseline="0" noProof="0">
              <a:ln>
                <a:noFill/>
              </a:ln>
              <a:solidFill>
                <a:srgbClr val="000000"/>
              </a:solidFill>
              <a:effectLst/>
              <a:uLnTx/>
              <a:uFillTx/>
              <a:latin typeface="Arial"/>
              <a:ea typeface="+mn-ea"/>
              <a:cs typeface="Arial"/>
            </a:endParaRPr>
          </a:p>
        </p:txBody>
      </p:sp>
      <p:cxnSp>
        <p:nvCxnSpPr>
          <p:cNvPr id="5" name="Straight Connector 4">
            <a:extLst>
              <a:ext uri="{FF2B5EF4-FFF2-40B4-BE49-F238E27FC236}">
                <a16:creationId xmlns:a16="http://schemas.microsoft.com/office/drawing/2014/main" id="{D712CC45-989C-6215-623F-2E05FF340610}"/>
              </a:ext>
            </a:extLst>
          </p:cNvPr>
          <p:cNvCxnSpPr>
            <a:cxnSpLocks/>
          </p:cNvCxnSpPr>
          <p:nvPr/>
        </p:nvCxnSpPr>
        <p:spPr>
          <a:xfrm>
            <a:off x="4294287" y="1941195"/>
            <a:ext cx="0" cy="4309675"/>
          </a:xfrm>
          <a:prstGeom prst="line">
            <a:avLst/>
          </a:prstGeom>
          <a:noFill/>
          <a:ln w="19050" cap="flat" cmpd="sng" algn="ctr">
            <a:solidFill>
              <a:srgbClr val="005085"/>
            </a:solidFill>
            <a:prstDash val="dash"/>
          </a:ln>
          <a:effectLst/>
        </p:spPr>
      </p:cxnSp>
      <p:grpSp>
        <p:nvGrpSpPr>
          <p:cNvPr id="19" name="Group 18">
            <a:extLst>
              <a:ext uri="{FF2B5EF4-FFF2-40B4-BE49-F238E27FC236}">
                <a16:creationId xmlns:a16="http://schemas.microsoft.com/office/drawing/2014/main" id="{F5784836-5538-279E-AD69-8BE8536604B3}"/>
              </a:ext>
            </a:extLst>
          </p:cNvPr>
          <p:cNvGrpSpPr/>
          <p:nvPr/>
        </p:nvGrpSpPr>
        <p:grpSpPr>
          <a:xfrm>
            <a:off x="4913483" y="1287716"/>
            <a:ext cx="5309040" cy="477110"/>
            <a:chOff x="428570" y="1287716"/>
            <a:chExt cx="5309040" cy="477110"/>
          </a:xfrm>
        </p:grpSpPr>
        <p:sp>
          <p:nvSpPr>
            <p:cNvPr id="20" name="Rectangle : coins arrondis 1">
              <a:extLst>
                <a:ext uri="{FF2B5EF4-FFF2-40B4-BE49-F238E27FC236}">
                  <a16:creationId xmlns:a16="http://schemas.microsoft.com/office/drawing/2014/main" id="{0732627F-982C-CCA5-4CA9-8C412F965898}"/>
                </a:ext>
              </a:extLst>
            </p:cNvPr>
            <p:cNvSpPr/>
            <p:nvPr/>
          </p:nvSpPr>
          <p:spPr>
            <a:xfrm>
              <a:off x="428572" y="1287716"/>
              <a:ext cx="53090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…ne suit pas nécessaire l’organisation inscrite dans le DUI </a:t>
              </a:r>
            </a:p>
          </p:txBody>
        </p:sp>
        <p:sp>
          <p:nvSpPr>
            <p:cNvPr id="26" name="Parallelogram 25">
              <a:extLst>
                <a:ext uri="{FF2B5EF4-FFF2-40B4-BE49-F238E27FC236}">
                  <a16:creationId xmlns:a16="http://schemas.microsoft.com/office/drawing/2014/main" id="{71F44754-8B20-863C-4EC3-DD52884E3F1E}"/>
                </a:ext>
              </a:extLst>
            </p:cNvPr>
            <p:cNvSpPr/>
            <p:nvPr/>
          </p:nvSpPr>
          <p:spPr>
            <a:xfrm>
              <a:off x="428570" y="1613667"/>
              <a:ext cx="5004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8" name="Group 27">
            <a:extLst>
              <a:ext uri="{FF2B5EF4-FFF2-40B4-BE49-F238E27FC236}">
                <a16:creationId xmlns:a16="http://schemas.microsoft.com/office/drawing/2014/main" id="{84CB6B2B-E53F-411A-A896-249092B6613F}"/>
              </a:ext>
            </a:extLst>
          </p:cNvPr>
          <p:cNvGrpSpPr/>
          <p:nvPr/>
        </p:nvGrpSpPr>
        <p:grpSpPr>
          <a:xfrm>
            <a:off x="428570" y="1287716"/>
            <a:ext cx="5309040" cy="477110"/>
            <a:chOff x="428570" y="1287716"/>
            <a:chExt cx="5309040" cy="477110"/>
          </a:xfrm>
        </p:grpSpPr>
        <p:sp>
          <p:nvSpPr>
            <p:cNvPr id="37" name="Rectangle : coins arrondis 1">
              <a:extLst>
                <a:ext uri="{FF2B5EF4-FFF2-40B4-BE49-F238E27FC236}">
                  <a16:creationId xmlns:a16="http://schemas.microsoft.com/office/drawing/2014/main" id="{75D99B76-6897-08D4-4EE6-6063679113F6}"/>
                </a:ext>
              </a:extLst>
            </p:cNvPr>
            <p:cNvSpPr/>
            <p:nvPr/>
          </p:nvSpPr>
          <p:spPr>
            <a:xfrm>
              <a:off x="428572" y="1287716"/>
              <a:ext cx="53090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La structuration de l’offre dans le ROR…</a:t>
              </a:r>
            </a:p>
          </p:txBody>
        </p:sp>
        <p:sp>
          <p:nvSpPr>
            <p:cNvPr id="38" name="Parallelogram 37">
              <a:extLst>
                <a:ext uri="{FF2B5EF4-FFF2-40B4-BE49-F238E27FC236}">
                  <a16:creationId xmlns:a16="http://schemas.microsoft.com/office/drawing/2014/main" id="{0E2B30C0-3FFA-BB75-D851-F8E5CE1EF86A}"/>
                </a:ext>
              </a:extLst>
            </p:cNvPr>
            <p:cNvSpPr/>
            <p:nvPr/>
          </p:nvSpPr>
          <p:spPr>
            <a:xfrm>
              <a:off x="428570" y="1613667"/>
              <a:ext cx="3528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sp>
        <p:nvSpPr>
          <p:cNvPr id="63" name="TextBox 62">
            <a:extLst>
              <a:ext uri="{FF2B5EF4-FFF2-40B4-BE49-F238E27FC236}">
                <a16:creationId xmlns:a16="http://schemas.microsoft.com/office/drawing/2014/main" id="{4E3E4CFC-B655-E366-C0B0-6F57B6C2E14A}"/>
              </a:ext>
            </a:extLst>
          </p:cNvPr>
          <p:cNvSpPr txBox="1"/>
          <p:nvPr/>
        </p:nvSpPr>
        <p:spPr>
          <a:xfrm>
            <a:off x="5747215" y="6268705"/>
            <a:ext cx="4894818" cy="430887"/>
          </a:xfrm>
          <a:prstGeom prst="rect">
            <a:avLst/>
          </a:prstGeom>
          <a:noFill/>
          <a:ln w="6350">
            <a:noFill/>
            <a:miter lim="800000"/>
          </a:ln>
        </p:spPr>
        <p:txBody>
          <a:bodyPr wrap="square">
            <a:spAutoFit/>
          </a:bodyPr>
          <a:lstStyle/>
          <a:p>
            <a:pPr marL="0"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100" b="1" i="1" u="none" strike="noStrike" kern="0" cap="none" spc="0" normalizeH="0" baseline="0" noProof="0">
                <a:ln>
                  <a:noFill/>
                </a:ln>
                <a:solidFill>
                  <a:prstClr val="black"/>
                </a:solidFill>
                <a:effectLst/>
                <a:uLnTx/>
                <a:uFillTx/>
                <a:latin typeface="Arial"/>
                <a:ea typeface="+mn-ea"/>
                <a:cs typeface="Arial"/>
              </a:rPr>
              <a:t>Illustration de la structure organisationnelle dans le DUI d’une EJ et cas correspondance avec les unités ROR</a:t>
            </a:r>
          </a:p>
        </p:txBody>
      </p:sp>
      <p:grpSp>
        <p:nvGrpSpPr>
          <p:cNvPr id="81" name="Group 80">
            <a:extLst>
              <a:ext uri="{FF2B5EF4-FFF2-40B4-BE49-F238E27FC236}">
                <a16:creationId xmlns:a16="http://schemas.microsoft.com/office/drawing/2014/main" id="{05C5795E-A3F0-C81C-70AB-EFA5344E43A7}"/>
              </a:ext>
            </a:extLst>
          </p:cNvPr>
          <p:cNvGrpSpPr/>
          <p:nvPr/>
        </p:nvGrpSpPr>
        <p:grpSpPr>
          <a:xfrm>
            <a:off x="5496835" y="3288235"/>
            <a:ext cx="2642161" cy="2955831"/>
            <a:chOff x="6873544" y="3288235"/>
            <a:chExt cx="2642161" cy="2955831"/>
          </a:xfrm>
        </p:grpSpPr>
        <p:sp>
          <p:nvSpPr>
            <p:cNvPr id="65" name="Rectangle: Rounded Corners 64">
              <a:extLst>
                <a:ext uri="{FF2B5EF4-FFF2-40B4-BE49-F238E27FC236}">
                  <a16:creationId xmlns:a16="http://schemas.microsoft.com/office/drawing/2014/main" id="{87BCFDBF-2442-4BDA-9A2C-A538D37F6E06}"/>
                </a:ext>
              </a:extLst>
            </p:cNvPr>
            <p:cNvSpPr/>
            <p:nvPr/>
          </p:nvSpPr>
          <p:spPr>
            <a:xfrm>
              <a:off x="6873544" y="3288235"/>
              <a:ext cx="2642161" cy="2955831"/>
            </a:xfrm>
            <a:prstGeom prst="roundRect">
              <a:avLst>
                <a:gd name="adj" fmla="val 9061"/>
              </a:avLst>
            </a:prstGeom>
            <a:solidFill>
              <a:srgbClr val="F2FAFF"/>
            </a:solidFill>
            <a:ln w="19050">
              <a:solidFill>
                <a:schemeClr val="accent3">
                  <a:lumMod val="40000"/>
                  <a:lumOff val="60000"/>
                </a:schemeClr>
              </a:solidFill>
              <a:prstDash val="sysDot"/>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66" name="Rectangle: Rounded Corners 65">
              <a:extLst>
                <a:ext uri="{FF2B5EF4-FFF2-40B4-BE49-F238E27FC236}">
                  <a16:creationId xmlns:a16="http://schemas.microsoft.com/office/drawing/2014/main" id="{46A9ADF2-6007-02CA-B22F-4033F70034BD}"/>
                </a:ext>
              </a:extLst>
            </p:cNvPr>
            <p:cNvSpPr/>
            <p:nvPr/>
          </p:nvSpPr>
          <p:spPr>
            <a:xfrm>
              <a:off x="7036629" y="3830281"/>
              <a:ext cx="2315990" cy="550638"/>
            </a:xfrm>
            <a:prstGeom prst="roundRect">
              <a:avLst/>
            </a:prstGeom>
            <a:solidFill>
              <a:srgbClr val="F2FAFF"/>
            </a:solidFill>
            <a:ln w="19050" cap="flat" cmpd="sng" algn="ctr">
              <a:solidFill>
                <a:schemeClr val="accent3">
                  <a:lumMod val="40000"/>
                  <a:lumOff val="60000"/>
                </a:schemeClr>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rgbClr val="000000"/>
                </a:solidFill>
                <a:effectLst/>
                <a:uLnTx/>
                <a:uFillTx/>
                <a:latin typeface="Arial"/>
                <a:ea typeface="+mn-ea"/>
                <a:cs typeface="+mn-cs"/>
              </a:endParaRPr>
            </a:p>
          </p:txBody>
        </p:sp>
        <p:sp>
          <p:nvSpPr>
            <p:cNvPr id="67" name="Rectangle: Rounded Corners 66">
              <a:extLst>
                <a:ext uri="{FF2B5EF4-FFF2-40B4-BE49-F238E27FC236}">
                  <a16:creationId xmlns:a16="http://schemas.microsoft.com/office/drawing/2014/main" id="{A11A5546-C8C1-22A5-2025-3768F26619DD}"/>
                </a:ext>
              </a:extLst>
            </p:cNvPr>
            <p:cNvSpPr/>
            <p:nvPr/>
          </p:nvSpPr>
          <p:spPr>
            <a:xfrm>
              <a:off x="7036629" y="4688116"/>
              <a:ext cx="2315990" cy="1282190"/>
            </a:xfrm>
            <a:prstGeom prst="roundRect">
              <a:avLst/>
            </a:prstGeom>
            <a:solidFill>
              <a:srgbClr val="F2FAFF"/>
            </a:solidFill>
            <a:ln w="19050" cap="flat" cmpd="sng" algn="ctr">
              <a:solidFill>
                <a:schemeClr val="accent3">
                  <a:lumMod val="40000"/>
                  <a:lumOff val="60000"/>
                </a:schemeClr>
              </a:solidFill>
              <a:prstDash val="sysDo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00" b="1" i="0" u="none" strike="noStrike" kern="0" cap="none" spc="0" normalizeH="0" baseline="0" noProof="0">
                <a:ln>
                  <a:noFill/>
                </a:ln>
                <a:solidFill>
                  <a:srgbClr val="000000"/>
                </a:solidFill>
                <a:effectLst/>
                <a:uLnTx/>
                <a:uFillTx/>
                <a:latin typeface="Arial"/>
                <a:ea typeface="+mn-ea"/>
                <a:cs typeface="+mn-cs"/>
              </a:endParaRPr>
            </a:p>
          </p:txBody>
        </p:sp>
        <p:sp>
          <p:nvSpPr>
            <p:cNvPr id="68" name="Rectangle: Rounded Corners 67">
              <a:extLst>
                <a:ext uri="{FF2B5EF4-FFF2-40B4-BE49-F238E27FC236}">
                  <a16:creationId xmlns:a16="http://schemas.microsoft.com/office/drawing/2014/main" id="{9D807957-C450-2802-48A4-BEAF895530F3}"/>
                </a:ext>
              </a:extLst>
            </p:cNvPr>
            <p:cNvSpPr/>
            <p:nvPr/>
          </p:nvSpPr>
          <p:spPr>
            <a:xfrm>
              <a:off x="7269154" y="4885867"/>
              <a:ext cx="1850940" cy="265537"/>
            </a:xfrm>
            <a:prstGeom prst="roundRect">
              <a:avLst/>
            </a:prstGeom>
            <a:solidFill>
              <a:srgbClr val="F2F2F2"/>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Service S2</a:t>
              </a:r>
            </a:p>
          </p:txBody>
        </p:sp>
        <p:sp>
          <p:nvSpPr>
            <p:cNvPr id="71" name="Rectangle: Rounded Corners 70">
              <a:extLst>
                <a:ext uri="{FF2B5EF4-FFF2-40B4-BE49-F238E27FC236}">
                  <a16:creationId xmlns:a16="http://schemas.microsoft.com/office/drawing/2014/main" id="{E50305FF-B3AD-AAFB-8D55-88E659FC8CAE}"/>
                </a:ext>
              </a:extLst>
            </p:cNvPr>
            <p:cNvSpPr/>
            <p:nvPr/>
          </p:nvSpPr>
          <p:spPr>
            <a:xfrm>
              <a:off x="7269154" y="5617364"/>
              <a:ext cx="1850940" cy="265537"/>
            </a:xfrm>
            <a:prstGeom prst="roundRect">
              <a:avLst/>
            </a:prstGeom>
            <a:solidFill>
              <a:schemeClr val="bg1">
                <a:lumMod val="95000"/>
              </a:schemeClr>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Service S4</a:t>
              </a:r>
            </a:p>
          </p:txBody>
        </p:sp>
        <p:sp>
          <p:nvSpPr>
            <p:cNvPr id="72" name="Rectangle: Rounded Corners 71">
              <a:extLst>
                <a:ext uri="{FF2B5EF4-FFF2-40B4-BE49-F238E27FC236}">
                  <a16:creationId xmlns:a16="http://schemas.microsoft.com/office/drawing/2014/main" id="{D4D42B85-15C8-6AE7-1667-7BCC90A2D974}"/>
                </a:ext>
              </a:extLst>
            </p:cNvPr>
            <p:cNvSpPr/>
            <p:nvPr/>
          </p:nvSpPr>
          <p:spPr>
            <a:xfrm>
              <a:off x="7269154" y="5269927"/>
              <a:ext cx="1850940" cy="265537"/>
            </a:xfrm>
            <a:prstGeom prst="roundRect">
              <a:avLst/>
            </a:prstGeom>
            <a:solidFill>
              <a:schemeClr val="bg1">
                <a:lumMod val="95000"/>
              </a:schemeClr>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Service S3</a:t>
              </a:r>
            </a:p>
          </p:txBody>
        </p:sp>
        <p:sp>
          <p:nvSpPr>
            <p:cNvPr id="73" name="TextBox 72">
              <a:extLst>
                <a:ext uri="{FF2B5EF4-FFF2-40B4-BE49-F238E27FC236}">
                  <a16:creationId xmlns:a16="http://schemas.microsoft.com/office/drawing/2014/main" id="{7B4FDF73-B46E-F2EC-35F2-B515B0931AC6}"/>
                </a:ext>
              </a:extLst>
            </p:cNvPr>
            <p:cNvSpPr txBox="1"/>
            <p:nvPr/>
          </p:nvSpPr>
          <p:spPr>
            <a:xfrm>
              <a:off x="7403071" y="3706735"/>
              <a:ext cx="660306" cy="265537"/>
            </a:xfrm>
            <a:prstGeom prst="rect">
              <a:avLst/>
            </a:prstGeom>
            <a:solidFill>
              <a:srgbClr val="F2FAFF"/>
            </a:solidFill>
            <a:ln w="6350">
              <a:noFill/>
              <a:miter lim="800000"/>
            </a:ln>
          </p:spPr>
          <p:txBody>
            <a:bodyPr vert="horz" wrap="square" lIns="0" tIns="0" rIns="0" bIns="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EG “X”</a:t>
              </a:r>
            </a:p>
          </p:txBody>
        </p:sp>
        <p:sp>
          <p:nvSpPr>
            <p:cNvPr id="74" name="TextBox 73">
              <a:extLst>
                <a:ext uri="{FF2B5EF4-FFF2-40B4-BE49-F238E27FC236}">
                  <a16:creationId xmlns:a16="http://schemas.microsoft.com/office/drawing/2014/main" id="{7B85A478-D94E-13F3-EC67-9E6C1F57A2B5}"/>
                </a:ext>
              </a:extLst>
            </p:cNvPr>
            <p:cNvSpPr txBox="1"/>
            <p:nvPr/>
          </p:nvSpPr>
          <p:spPr>
            <a:xfrm>
              <a:off x="7294220" y="4562496"/>
              <a:ext cx="732381" cy="265537"/>
            </a:xfrm>
            <a:prstGeom prst="rect">
              <a:avLst/>
            </a:prstGeom>
            <a:solidFill>
              <a:srgbClr val="F2FAFF"/>
            </a:solidFill>
            <a:ln w="6350">
              <a:noFill/>
              <a:miter lim="800000"/>
            </a:ln>
          </p:spPr>
          <p:txBody>
            <a:bodyPr vert="horz" wrap="square" lIns="0" tIns="0" rIns="0" bIns="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EG “Y”</a:t>
              </a:r>
            </a:p>
          </p:txBody>
        </p:sp>
        <p:sp>
          <p:nvSpPr>
            <p:cNvPr id="75" name="TextBox 74">
              <a:extLst>
                <a:ext uri="{FF2B5EF4-FFF2-40B4-BE49-F238E27FC236}">
                  <a16:creationId xmlns:a16="http://schemas.microsoft.com/office/drawing/2014/main" id="{40B7D4FF-80D1-D38B-3490-4B2247D40C97}"/>
                </a:ext>
              </a:extLst>
            </p:cNvPr>
            <p:cNvSpPr txBox="1"/>
            <p:nvPr/>
          </p:nvSpPr>
          <p:spPr>
            <a:xfrm>
              <a:off x="7145224" y="3288235"/>
              <a:ext cx="2098800" cy="292388"/>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300" b="1" i="1" u="none" strike="noStrike" kern="1200" cap="none" spc="0" normalizeH="0" baseline="0" noProof="0">
                  <a:ln>
                    <a:noFill/>
                  </a:ln>
                  <a:solidFill>
                    <a:srgbClr val="000000"/>
                  </a:solidFill>
                  <a:effectLst/>
                  <a:uLnTx/>
                  <a:uFillTx/>
                  <a:latin typeface="Arial"/>
                  <a:ea typeface="+mn-ea"/>
                  <a:cs typeface="+mn-cs"/>
                </a:rPr>
                <a:t>Entité Juridique A</a:t>
              </a:r>
            </a:p>
          </p:txBody>
        </p:sp>
        <p:sp>
          <p:nvSpPr>
            <p:cNvPr id="79" name="Rectangle: Rounded Corners 78">
              <a:extLst>
                <a:ext uri="{FF2B5EF4-FFF2-40B4-BE49-F238E27FC236}">
                  <a16:creationId xmlns:a16="http://schemas.microsoft.com/office/drawing/2014/main" id="{729497A7-E357-1C41-9344-0EB5E07276F6}"/>
                </a:ext>
              </a:extLst>
            </p:cNvPr>
            <p:cNvSpPr/>
            <p:nvPr/>
          </p:nvSpPr>
          <p:spPr>
            <a:xfrm>
              <a:off x="7269154" y="4001615"/>
              <a:ext cx="1850940" cy="265537"/>
            </a:xfrm>
            <a:prstGeom prst="roundRect">
              <a:avLst/>
            </a:prstGeom>
            <a:solidFill>
              <a:srgbClr val="F2F2F2"/>
            </a:solidFill>
            <a:ln w="19050" cap="flat" cmpd="sng" algn="ctr">
              <a:solidFill>
                <a:srgbClr val="005085"/>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black"/>
                  </a:solidFill>
                  <a:effectLst/>
                  <a:uLnTx/>
                  <a:uFillTx/>
                  <a:latin typeface="Arial"/>
                  <a:ea typeface="+mn-ea"/>
                  <a:cs typeface="+mn-cs"/>
                </a:rPr>
                <a:t>Service S1</a:t>
              </a:r>
            </a:p>
          </p:txBody>
        </p:sp>
      </p:grpSp>
      <p:sp>
        <p:nvSpPr>
          <p:cNvPr id="80" name="TextBox 79">
            <a:extLst>
              <a:ext uri="{FF2B5EF4-FFF2-40B4-BE49-F238E27FC236}">
                <a16:creationId xmlns:a16="http://schemas.microsoft.com/office/drawing/2014/main" id="{63FB41FB-BA33-6A3E-BF48-A7B17F0ADD5B}"/>
              </a:ext>
            </a:extLst>
          </p:cNvPr>
          <p:cNvSpPr txBox="1"/>
          <p:nvPr/>
        </p:nvSpPr>
        <p:spPr>
          <a:xfrm>
            <a:off x="395102" y="6268705"/>
            <a:ext cx="3532064" cy="261610"/>
          </a:xfrm>
          <a:prstGeom prst="rect">
            <a:avLst/>
          </a:prstGeom>
          <a:noFill/>
          <a:ln w="6350">
            <a:noFill/>
            <a:miter lim="800000"/>
          </a:ln>
        </p:spPr>
        <p:txBody>
          <a:bodyPr wrap="square">
            <a:spAutoFit/>
          </a:bodyPr>
          <a:lstStyle/>
          <a:p>
            <a:pPr marL="0"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100" b="1" i="1" u="none" strike="noStrike" kern="0" cap="none" spc="0" normalizeH="0" baseline="0" noProof="0">
                <a:ln>
                  <a:noFill/>
                </a:ln>
                <a:solidFill>
                  <a:prstClr val="black"/>
                </a:solidFill>
                <a:effectLst/>
                <a:uLnTx/>
                <a:uFillTx/>
                <a:latin typeface="Arial"/>
                <a:ea typeface="+mn-ea"/>
                <a:cs typeface="Arial"/>
              </a:rPr>
              <a:t>Illustration de la structure de l’offre ROR d’une EJ</a:t>
            </a:r>
          </a:p>
        </p:txBody>
      </p:sp>
      <p:cxnSp>
        <p:nvCxnSpPr>
          <p:cNvPr id="84" name="Straight Connector 83">
            <a:extLst>
              <a:ext uri="{FF2B5EF4-FFF2-40B4-BE49-F238E27FC236}">
                <a16:creationId xmlns:a16="http://schemas.microsoft.com/office/drawing/2014/main" id="{5A178658-3788-AECB-D347-15FFA5A1DE85}"/>
              </a:ext>
            </a:extLst>
          </p:cNvPr>
          <p:cNvCxnSpPr>
            <a:cxnSpLocks/>
          </p:cNvCxnSpPr>
          <p:nvPr/>
        </p:nvCxnSpPr>
        <p:spPr>
          <a:xfrm>
            <a:off x="8371521" y="4639474"/>
            <a:ext cx="0" cy="490383"/>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D2C377BB-5E97-3C9F-6282-E1EC80F489C0}"/>
              </a:ext>
            </a:extLst>
          </p:cNvPr>
          <p:cNvSpPr/>
          <p:nvPr/>
        </p:nvSpPr>
        <p:spPr>
          <a:xfrm>
            <a:off x="8371521" y="5300087"/>
            <a:ext cx="2867977" cy="613120"/>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Plusieurs services peuvent être rattachés à la même unité ROR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a:ln>
                  <a:noFill/>
                </a:ln>
                <a:solidFill>
                  <a:srgbClr val="000000"/>
                </a:solidFill>
                <a:effectLst/>
                <a:uLnTx/>
                <a:uFillTx/>
                <a:latin typeface="Arial"/>
                <a:ea typeface="+mn-ea"/>
                <a:cs typeface="Arial" panose="020B0604020202020204" pitchFamily="34" charset="0"/>
              </a:rPr>
              <a:t>Unités DUI S3 et DUI S4 = (ROR E)</a:t>
            </a:r>
          </a:p>
        </p:txBody>
      </p:sp>
      <p:cxnSp>
        <p:nvCxnSpPr>
          <p:cNvPr id="85" name="Straight Connector 84">
            <a:extLst>
              <a:ext uri="{FF2B5EF4-FFF2-40B4-BE49-F238E27FC236}">
                <a16:creationId xmlns:a16="http://schemas.microsoft.com/office/drawing/2014/main" id="{5D4A1665-D632-0C03-10F9-49AC8C0B68B7}"/>
              </a:ext>
            </a:extLst>
          </p:cNvPr>
          <p:cNvCxnSpPr>
            <a:cxnSpLocks/>
          </p:cNvCxnSpPr>
          <p:nvPr/>
        </p:nvCxnSpPr>
        <p:spPr>
          <a:xfrm>
            <a:off x="8371521" y="5300087"/>
            <a:ext cx="0" cy="613120"/>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826A19F-EEB9-FC21-4459-971CD363708F}"/>
              </a:ext>
            </a:extLst>
          </p:cNvPr>
          <p:cNvCxnSpPr>
            <a:cxnSpLocks/>
          </p:cNvCxnSpPr>
          <p:nvPr/>
        </p:nvCxnSpPr>
        <p:spPr>
          <a:xfrm>
            <a:off x="8371521" y="3841257"/>
            <a:ext cx="0" cy="550638"/>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498DE6E-1778-CB85-A59C-4F120F8BA524}"/>
              </a:ext>
            </a:extLst>
          </p:cNvPr>
          <p:cNvCxnSpPr>
            <a:cxnSpLocks/>
            <a:stCxn id="77" idx="1"/>
          </p:cNvCxnSpPr>
          <p:nvPr/>
        </p:nvCxnSpPr>
        <p:spPr>
          <a:xfrm flipH="1">
            <a:off x="8208435" y="4116576"/>
            <a:ext cx="163086" cy="0"/>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EC86EE1-A02D-ABC3-F676-8B9AA516BC60}"/>
              </a:ext>
            </a:extLst>
          </p:cNvPr>
          <p:cNvCxnSpPr>
            <a:cxnSpLocks/>
            <a:stCxn id="143" idx="1"/>
          </p:cNvCxnSpPr>
          <p:nvPr/>
        </p:nvCxnSpPr>
        <p:spPr>
          <a:xfrm flipH="1">
            <a:off x="8208435" y="4884666"/>
            <a:ext cx="163086" cy="39026"/>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7FF8C14-FEB2-40CB-798B-D1A3DBB8F6D7}"/>
              </a:ext>
            </a:extLst>
          </p:cNvPr>
          <p:cNvCxnSpPr>
            <a:cxnSpLocks/>
            <a:stCxn id="39" idx="1"/>
          </p:cNvCxnSpPr>
          <p:nvPr/>
        </p:nvCxnSpPr>
        <p:spPr>
          <a:xfrm flipH="1" flipV="1">
            <a:off x="8208435" y="5543369"/>
            <a:ext cx="163086" cy="63278"/>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0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800EA-13CC-9C3D-1AB0-0B4EA56069A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88084FC-70B2-B31F-6F75-6500F6726A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79090" y="125536"/>
            <a:ext cx="452072" cy="622855"/>
          </a:xfrm>
          <a:prstGeom prst="rect">
            <a:avLst/>
          </a:prstGeom>
        </p:spPr>
      </p:pic>
      <p:pic>
        <p:nvPicPr>
          <p:cNvPr id="3" name="Image 1">
            <a:extLst>
              <a:ext uri="{FF2B5EF4-FFF2-40B4-BE49-F238E27FC236}">
                <a16:creationId xmlns:a16="http://schemas.microsoft.com/office/drawing/2014/main" id="{B5600D77-12A4-5013-F5B4-5360CDCA91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44677" y="125536"/>
            <a:ext cx="1025305" cy="7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81D03C02-E50F-7A94-FD66-A709C00EDC40}"/>
              </a:ext>
            </a:extLst>
          </p:cNvPr>
          <p:cNvSpPr/>
          <p:nvPr/>
        </p:nvSpPr>
        <p:spPr>
          <a:xfrm>
            <a:off x="10408257" y="70932"/>
            <a:ext cx="1614115" cy="799306"/>
          </a:xfrm>
          <a:prstGeom prst="rect">
            <a:avLst/>
          </a:prstGeom>
          <a:solidFill>
            <a:schemeClr val="bg1"/>
          </a:solidFill>
          <a:ln w="6350">
            <a:noFill/>
            <a:miter lim="800000"/>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100" b="1" i="0" u="none" strike="noStrike" kern="1200" cap="none" spc="0" normalizeH="0" baseline="0" noProof="0">
              <a:ln>
                <a:noFill/>
              </a:ln>
              <a:solidFill>
                <a:srgbClr val="FFFFFF"/>
              </a:solidFill>
              <a:effectLst/>
              <a:uLnTx/>
              <a:uFillTx/>
              <a:latin typeface="Arial"/>
              <a:ea typeface="+mn-ea"/>
              <a:cs typeface="+mn-cs"/>
            </a:endParaRPr>
          </a:p>
        </p:txBody>
      </p:sp>
      <p:sp>
        <p:nvSpPr>
          <p:cNvPr id="14" name="Titre 1">
            <a:extLst>
              <a:ext uri="{FF2B5EF4-FFF2-40B4-BE49-F238E27FC236}">
                <a16:creationId xmlns:a16="http://schemas.microsoft.com/office/drawing/2014/main" id="{7CE08882-8A33-229E-C9BD-20F347D4B9B3}"/>
              </a:ext>
            </a:extLst>
          </p:cNvPr>
          <p:cNvSpPr>
            <a:spLocks noGrp="1"/>
          </p:cNvSpPr>
          <p:nvPr>
            <p:ph type="title"/>
          </p:nvPr>
        </p:nvSpPr>
        <p:spPr>
          <a:xfrm>
            <a:off x="428571" y="272147"/>
            <a:ext cx="9357687" cy="568786"/>
          </a:xfrm>
        </p:spPr>
        <p:txBody>
          <a:bodyPr/>
          <a:lstStyle/>
          <a:p>
            <a:r>
              <a:rPr lang="fr-FR" sz="2400" noProof="0">
                <a:solidFill>
                  <a:srgbClr val="006AB2"/>
                </a:solidFill>
              </a:rPr>
              <a:t>Unité ROR vs unité organisationnelles DUI </a:t>
            </a:r>
            <a:r>
              <a:rPr lang="fr-FR" sz="1800" noProof="0">
                <a:solidFill>
                  <a:srgbClr val="006AB2"/>
                </a:solidFill>
              </a:rPr>
              <a:t>(2/2)</a:t>
            </a:r>
            <a:endParaRPr lang="fr-FR" sz="2400" noProof="0">
              <a:solidFill>
                <a:srgbClr val="006AB2"/>
              </a:solidFill>
              <a:latin typeface="Arial"/>
            </a:endParaRPr>
          </a:p>
        </p:txBody>
      </p:sp>
      <p:pic>
        <p:nvPicPr>
          <p:cNvPr id="78" name="Picture 5">
            <a:extLst>
              <a:ext uri="{FF2B5EF4-FFF2-40B4-BE49-F238E27FC236}">
                <a16:creationId xmlns:a16="http://schemas.microsoft.com/office/drawing/2014/main" id="{882703B8-60DB-B870-A97D-4B0C738BD91B}"/>
              </a:ext>
            </a:extLst>
          </p:cNvPr>
          <p:cNvPicPr>
            <a:picLocks noChangeAspect="1"/>
          </p:cNvPicPr>
          <p:nvPr/>
        </p:nvPicPr>
        <p:blipFill>
          <a:blip r:embed="rId5"/>
          <a:stretch>
            <a:fillRect/>
          </a:stretch>
        </p:blipFill>
        <p:spPr>
          <a:xfrm>
            <a:off x="9970790" y="180428"/>
            <a:ext cx="1993568" cy="964560"/>
          </a:xfrm>
          <a:prstGeom prst="rect">
            <a:avLst/>
          </a:prstGeom>
        </p:spPr>
      </p:pic>
      <p:sp>
        <p:nvSpPr>
          <p:cNvPr id="8" name="TextBox 7">
            <a:extLst>
              <a:ext uri="{FF2B5EF4-FFF2-40B4-BE49-F238E27FC236}">
                <a16:creationId xmlns:a16="http://schemas.microsoft.com/office/drawing/2014/main" id="{456F2CF0-F88D-E8EA-DA5C-09256AD76B51}"/>
              </a:ext>
            </a:extLst>
          </p:cNvPr>
          <p:cNvSpPr txBox="1"/>
          <p:nvPr/>
        </p:nvSpPr>
        <p:spPr>
          <a:xfrm>
            <a:off x="0" y="1222920"/>
            <a:ext cx="12192000" cy="1218383"/>
          </a:xfrm>
          <a:prstGeom prst="rect">
            <a:avLst/>
          </a:prstGeom>
          <a:solidFill>
            <a:srgbClr val="F9F9F9"/>
          </a:solidFill>
          <a:ln w="6350">
            <a:noFill/>
            <a:miter lim="800000"/>
          </a:ln>
        </p:spPr>
        <p:txBody>
          <a:bodyPr wrap="square" lIns="540000" tIns="108000" rIns="540000" bIns="10800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none" spc="0" normalizeH="0" baseline="0" noProof="0">
                <a:ln>
                  <a:noFill/>
                </a:ln>
                <a:solidFill>
                  <a:srgbClr val="0070C0"/>
                </a:solidFill>
                <a:effectLst/>
                <a:uLnTx/>
                <a:uFillTx/>
                <a:latin typeface="Arial"/>
                <a:ea typeface="+mn-ea"/>
                <a:cs typeface="+mn-cs"/>
              </a:rPr>
              <a:t>Pour mettre en œuvre l’interopérabilité avec </a:t>
            </a:r>
            <a:r>
              <a:rPr kumimoji="0" lang="fr-FR" sz="1300" b="1" i="0" u="none" strike="noStrike" kern="1200" cap="none" spc="0" normalizeH="0" baseline="0" noProof="0" err="1">
                <a:ln>
                  <a:noFill/>
                </a:ln>
                <a:solidFill>
                  <a:srgbClr val="0070C0"/>
                </a:solidFill>
                <a:effectLst/>
                <a:uLnTx/>
                <a:uFillTx/>
                <a:latin typeface="Arial"/>
                <a:ea typeface="+mn-ea"/>
                <a:cs typeface="+mn-cs"/>
              </a:rPr>
              <a:t>ViaTrajectoire</a:t>
            </a:r>
            <a:r>
              <a:rPr kumimoji="0" lang="fr-FR" sz="1300" b="1" i="0" u="none" strike="noStrike" kern="1200" cap="none" spc="0" normalizeH="0" baseline="0" noProof="0">
                <a:ln>
                  <a:noFill/>
                </a:ln>
                <a:solidFill>
                  <a:srgbClr val="0070C0"/>
                </a:solidFill>
                <a:effectLst/>
                <a:uLnTx/>
                <a:uFillTx/>
                <a:latin typeface="Arial"/>
                <a:ea typeface="+mn-ea"/>
                <a:cs typeface="+mn-cs"/>
              </a:rPr>
              <a:t>, il est donc préférable d’enregistrer la correspondance entre les unités organisationnelles du DUI et les unités ROR</a:t>
            </a:r>
            <a:r>
              <a:rPr kumimoji="0" lang="fr-FR" sz="1300" b="1" i="0" u="none" strike="noStrike" kern="1200" cap="none" spc="0" normalizeH="0" baseline="0" noProof="0">
                <a:ln>
                  <a:noFill/>
                </a:ln>
                <a:solidFill>
                  <a:srgbClr val="D70B52"/>
                </a:solidFill>
                <a:effectLst/>
                <a:uLnTx/>
                <a:uFillTx/>
                <a:latin typeface="Arial"/>
                <a:ea typeface="+mn-ea"/>
                <a:cs typeface="+mn-cs"/>
              </a:rPr>
              <a:t>.</a:t>
            </a:r>
            <a:r>
              <a:rPr kumimoji="0" lang="fr-FR" sz="1300" b="0" i="0" u="none" strike="noStrike" kern="1200" cap="none" spc="0" normalizeH="0" baseline="0" noProof="0">
                <a:ln>
                  <a:noFill/>
                </a:ln>
                <a:solidFill>
                  <a:srgbClr val="000000"/>
                </a:solidFill>
                <a:effectLst/>
                <a:uLnTx/>
                <a:uFillTx/>
                <a:latin typeface="Arial"/>
                <a:ea typeface="+mn-ea"/>
                <a:cs typeface="+mn-cs"/>
              </a:rPr>
              <a:t> Autrement dit, il s’agit d’enregistrer deux tables dans le DUI :</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Une table des unités ROR enregistrées pour l’EJ (cf. exigence MS.CDM/VT.46)</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Une table d’association des unités ROR aux unités organisationnelles ou services du DUI.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Cette dernière facilite l’entrée de l’usager (depuis la liste d’attente/d’admission vers un service de prise en charge).</a:t>
            </a:r>
            <a:endParaRPr kumimoji="0" lang="fr-FR" sz="1300" b="0" i="0" u="none" strike="noStrike" kern="1200" cap="none" spc="0" normalizeH="0" baseline="0" noProof="0">
              <a:ln>
                <a:noFill/>
              </a:ln>
              <a:solidFill>
                <a:srgbClr val="000000"/>
              </a:solidFill>
              <a:effectLst/>
              <a:uLnTx/>
              <a:uFillTx/>
              <a:latin typeface="Arial"/>
              <a:ea typeface="+mn-ea"/>
              <a:cs typeface="Arial"/>
            </a:endParaRPr>
          </a:p>
        </p:txBody>
      </p:sp>
      <p:sp>
        <p:nvSpPr>
          <p:cNvPr id="11" name="TextBox 10">
            <a:extLst>
              <a:ext uri="{FF2B5EF4-FFF2-40B4-BE49-F238E27FC236}">
                <a16:creationId xmlns:a16="http://schemas.microsoft.com/office/drawing/2014/main" id="{90873005-B348-FB99-E295-B80C2A240566}"/>
              </a:ext>
            </a:extLst>
          </p:cNvPr>
          <p:cNvSpPr txBox="1"/>
          <p:nvPr/>
        </p:nvSpPr>
        <p:spPr>
          <a:xfrm>
            <a:off x="2178206" y="5505234"/>
            <a:ext cx="7835589" cy="276999"/>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1" u="none" strike="noStrike" kern="1200" cap="none" spc="0" normalizeH="0" baseline="0" noProof="0">
                <a:ln>
                  <a:noFill/>
                </a:ln>
                <a:solidFill>
                  <a:srgbClr val="000000"/>
                </a:solidFill>
                <a:effectLst/>
                <a:uLnTx/>
                <a:uFillTx/>
                <a:latin typeface="Arial"/>
                <a:ea typeface="+mn-ea"/>
                <a:cs typeface="+mn-cs"/>
              </a:rPr>
              <a:t>Exemple de table de correspondance entre unités ROR et unités organisationnelles du DUI</a:t>
            </a:r>
          </a:p>
        </p:txBody>
      </p:sp>
      <p:graphicFrame>
        <p:nvGraphicFramePr>
          <p:cNvPr id="13" name="Table 12">
            <a:extLst>
              <a:ext uri="{FF2B5EF4-FFF2-40B4-BE49-F238E27FC236}">
                <a16:creationId xmlns:a16="http://schemas.microsoft.com/office/drawing/2014/main" id="{72716132-5E39-85E2-4E0E-179C61B99F6E}"/>
              </a:ext>
            </a:extLst>
          </p:cNvPr>
          <p:cNvGraphicFramePr>
            <a:graphicFrameLocks noGrp="1"/>
          </p:cNvGraphicFramePr>
          <p:nvPr>
            <p:extLst>
              <p:ext uri="{D42A27DB-BD31-4B8C-83A1-F6EECF244321}">
                <p14:modId xmlns:p14="http://schemas.microsoft.com/office/powerpoint/2010/main" val="1550469282"/>
              </p:ext>
            </p:extLst>
          </p:nvPr>
        </p:nvGraphicFramePr>
        <p:xfrm>
          <a:off x="604322" y="2849899"/>
          <a:ext cx="5074102" cy="2434953"/>
        </p:xfrm>
        <a:graphic>
          <a:graphicData uri="http://schemas.openxmlformats.org/drawingml/2006/table">
            <a:tbl>
              <a:tblPr firstRow="1" bandRow="1">
                <a:tableStyleId>{5C22544A-7EE6-4342-B048-85BDC9FD1C3A}</a:tableStyleId>
              </a:tblPr>
              <a:tblGrid>
                <a:gridCol w="1187902">
                  <a:extLst>
                    <a:ext uri="{9D8B030D-6E8A-4147-A177-3AD203B41FA5}">
                      <a16:colId xmlns:a16="http://schemas.microsoft.com/office/drawing/2014/main" val="3899052784"/>
                    </a:ext>
                  </a:extLst>
                </a:gridCol>
                <a:gridCol w="1943100">
                  <a:extLst>
                    <a:ext uri="{9D8B030D-6E8A-4147-A177-3AD203B41FA5}">
                      <a16:colId xmlns:a16="http://schemas.microsoft.com/office/drawing/2014/main" val="1165481519"/>
                    </a:ext>
                  </a:extLst>
                </a:gridCol>
                <a:gridCol w="1943100">
                  <a:extLst>
                    <a:ext uri="{9D8B030D-6E8A-4147-A177-3AD203B41FA5}">
                      <a16:colId xmlns:a16="http://schemas.microsoft.com/office/drawing/2014/main" val="2212652204"/>
                    </a:ext>
                  </a:extLst>
                </a:gridCol>
              </a:tblGrid>
              <a:tr h="358143">
                <a:tc>
                  <a:txBody>
                    <a:bodyPr/>
                    <a:lstStyle/>
                    <a:p>
                      <a:pPr algn="ctr">
                        <a:buNone/>
                      </a:pPr>
                      <a:r>
                        <a:rPr lang="fr-FR" sz="1200" b="1" noProof="0">
                          <a:solidFill>
                            <a:schemeClr val="bg1"/>
                          </a:solidFill>
                          <a:effectLst/>
                          <a:latin typeface="Aptos" panose="020B0004020202020204" pitchFamily="34" charset="0"/>
                        </a:rPr>
                        <a:t>#Association</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200" b="1" noProof="0">
                          <a:solidFill>
                            <a:schemeClr val="bg1"/>
                          </a:solidFill>
                          <a:effectLst/>
                          <a:latin typeface="Aptos" panose="020B0004020202020204" pitchFamily="34" charset="0"/>
                        </a:rPr>
                        <a:t>Unité ROR</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tc>
                  <a:txBody>
                    <a:bodyPr/>
                    <a:lstStyle/>
                    <a:p>
                      <a:pPr algn="ctr">
                        <a:buNone/>
                      </a:pPr>
                      <a:r>
                        <a:rPr lang="fr-FR" sz="1200" b="1" noProof="0">
                          <a:solidFill>
                            <a:schemeClr val="bg1"/>
                          </a:solidFill>
                          <a:effectLst/>
                          <a:latin typeface="Aptos" panose="020B0004020202020204" pitchFamily="34" charset="0"/>
                        </a:rPr>
                        <a:t>Service DUI</a:t>
                      </a:r>
                    </a:p>
                  </a:txBody>
                  <a:tcPr marL="26149" marR="26149" marT="13074" marB="13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AB2"/>
                    </a:solidFill>
                  </a:tcPr>
                </a:tc>
                <a:extLst>
                  <a:ext uri="{0D108BD9-81ED-4DB2-BD59-A6C34878D82A}">
                    <a16:rowId xmlns:a16="http://schemas.microsoft.com/office/drawing/2014/main" val="1007417157"/>
                  </a:ext>
                </a:extLst>
              </a:tr>
              <a:tr h="346135">
                <a:tc>
                  <a:txBody>
                    <a:bodyPr/>
                    <a:lstStyle/>
                    <a:p>
                      <a:pPr lvl="0" algn="ctr">
                        <a:buNone/>
                      </a:pPr>
                      <a:r>
                        <a:rPr lang="fr-FR" sz="1100" b="1" noProof="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noProof="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100" b="1" noProof="0">
                          <a:solidFill>
                            <a:schemeClr val="tx1"/>
                          </a:solidFill>
                        </a:rPr>
                        <a:t>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6445909"/>
                  </a:ext>
                </a:extLst>
              </a:tr>
              <a:tr h="346135">
                <a:tc>
                  <a:txBody>
                    <a:bodyPr/>
                    <a:lstStyle/>
                    <a:p>
                      <a:pPr lvl="0" algn="ctr">
                        <a:buNone/>
                      </a:pPr>
                      <a:r>
                        <a:rPr lang="fr-FR" sz="1100" b="1" noProof="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noProof="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fr-FR" sz="1100" b="1" noProof="0">
                          <a:solidFill>
                            <a:schemeClr val="tx1"/>
                          </a:solidFill>
                        </a:rPr>
                        <a:t>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342870"/>
                  </a:ext>
                </a:extLst>
              </a:tr>
              <a:tr h="346135">
                <a:tc>
                  <a:txBody>
                    <a:bodyPr/>
                    <a:lstStyle/>
                    <a:p>
                      <a:pPr lvl="0" algn="ctr">
                        <a:buNone/>
                      </a:pPr>
                      <a:r>
                        <a:rPr lang="fr-FR" sz="1100" b="1" noProof="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noProof="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fr-FR" sz="1100" b="1" noProof="0">
                          <a:solidFill>
                            <a:schemeClr val="tx1"/>
                          </a:solidFill>
                        </a:rPr>
                        <a:t>S1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7639408"/>
                  </a:ext>
                </a:extLst>
              </a:tr>
              <a:tr h="346135">
                <a:tc>
                  <a:txBody>
                    <a:bodyPr/>
                    <a:lstStyle/>
                    <a:p>
                      <a:pPr lvl="0" algn="ctr">
                        <a:buNone/>
                      </a:pPr>
                      <a:r>
                        <a:rPr lang="fr-FR" sz="1100" b="1" noProof="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noProof="0"/>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100" b="1" noProof="0">
                          <a:solidFill>
                            <a:schemeClr val="tx1"/>
                          </a:solidFill>
                        </a:rPr>
                        <a:t>S2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8943912"/>
                  </a:ext>
                </a:extLst>
              </a:tr>
              <a:tr h="346135">
                <a:tc>
                  <a:txBody>
                    <a:bodyPr/>
                    <a:lstStyle/>
                    <a:p>
                      <a:pPr lvl="0" algn="ctr">
                        <a:buNone/>
                      </a:pPr>
                      <a:r>
                        <a:rPr lang="fr-FR" sz="1100" b="1" noProof="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fr-FR" sz="1100" b="1" noProof="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100" b="1" noProof="0">
                          <a:solidFill>
                            <a:schemeClr val="tx1"/>
                          </a:solidFill>
                        </a:rPr>
                        <a:t>S3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4847892"/>
                  </a:ext>
                </a:extLst>
              </a:tr>
              <a:tr h="346135">
                <a:tc>
                  <a:txBody>
                    <a:bodyPr/>
                    <a:lstStyle/>
                    <a:p>
                      <a:pPr lvl="0" algn="ctr">
                        <a:buNone/>
                      </a:pPr>
                      <a:r>
                        <a:rPr lang="fr-FR" sz="1100" b="1" noProof="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lvl="0" algn="ctr">
                        <a:buNone/>
                      </a:pPr>
                      <a:r>
                        <a:rPr lang="fr-FR" sz="1100" b="1" noProof="0"/>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100" b="1" noProof="0">
                          <a:solidFill>
                            <a:schemeClr val="tx1"/>
                          </a:solidFill>
                        </a:rPr>
                        <a:t>S4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1326268"/>
                  </a:ext>
                </a:extLst>
              </a:tr>
            </a:tbl>
          </a:graphicData>
        </a:graphic>
      </p:graphicFrame>
      <p:sp>
        <p:nvSpPr>
          <p:cNvPr id="15" name="Rectangle 14">
            <a:extLst>
              <a:ext uri="{FF2B5EF4-FFF2-40B4-BE49-F238E27FC236}">
                <a16:creationId xmlns:a16="http://schemas.microsoft.com/office/drawing/2014/main" id="{1651A716-2157-2DE7-A862-190931B29993}"/>
              </a:ext>
            </a:extLst>
          </p:cNvPr>
          <p:cNvSpPr/>
          <p:nvPr/>
        </p:nvSpPr>
        <p:spPr>
          <a:xfrm>
            <a:off x="5866065" y="4173125"/>
            <a:ext cx="2801248" cy="490383"/>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latin typeface="Arial"/>
                <a:ea typeface="+mn-ea"/>
                <a:cs typeface="+mn-cs"/>
              </a:rPr>
              <a:t>Cas 2 correspondance directe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latin typeface="Arial"/>
                <a:ea typeface="+mn-ea"/>
                <a:cs typeface="+mn-cs"/>
              </a:rPr>
              <a:t>association 1 </a:t>
            </a:r>
            <a:r>
              <a:rPr kumimoji="0" lang="fr-FR" sz="1050" b="1"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 </a:t>
            </a:r>
            <a:r>
              <a:rPr kumimoji="0" lang="fr-FR" sz="1050" b="1" i="0" u="none" strike="noStrike" kern="0" cap="none" spc="0" normalizeH="0" baseline="0" noProof="0">
                <a:ln>
                  <a:noFill/>
                </a:ln>
                <a:solidFill>
                  <a:srgbClr val="000000"/>
                </a:solidFill>
                <a:effectLst/>
                <a:uLnTx/>
                <a:uFillTx/>
                <a:latin typeface="Arial"/>
                <a:ea typeface="+mn-ea"/>
                <a:cs typeface="+mn-cs"/>
              </a:rPr>
              <a:t>1</a:t>
            </a:r>
          </a:p>
        </p:txBody>
      </p:sp>
      <p:cxnSp>
        <p:nvCxnSpPr>
          <p:cNvPr id="17" name="Straight Connector 16">
            <a:extLst>
              <a:ext uri="{FF2B5EF4-FFF2-40B4-BE49-F238E27FC236}">
                <a16:creationId xmlns:a16="http://schemas.microsoft.com/office/drawing/2014/main" id="{B6E9E956-FF7E-3C09-C4A5-94790CA25FD8}"/>
              </a:ext>
            </a:extLst>
          </p:cNvPr>
          <p:cNvCxnSpPr>
            <a:cxnSpLocks/>
          </p:cNvCxnSpPr>
          <p:nvPr/>
        </p:nvCxnSpPr>
        <p:spPr>
          <a:xfrm>
            <a:off x="5866065" y="4230942"/>
            <a:ext cx="0" cy="374748"/>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78DBFEB-5464-5BBA-F579-224801A40939}"/>
              </a:ext>
            </a:extLst>
          </p:cNvPr>
          <p:cNvSpPr/>
          <p:nvPr/>
        </p:nvSpPr>
        <p:spPr>
          <a:xfrm>
            <a:off x="5866065" y="4694333"/>
            <a:ext cx="2801248" cy="490383"/>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latin typeface="Arial"/>
                <a:ea typeface="+mn-ea"/>
                <a:cs typeface="+mn-cs"/>
              </a:rPr>
              <a:t>Cas 3 distribution ou choix d’affectation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latin typeface="Arial"/>
                <a:ea typeface="+mn-ea"/>
                <a:cs typeface="+mn-cs"/>
              </a:rPr>
              <a:t>association 1 </a:t>
            </a:r>
            <a:r>
              <a:rPr kumimoji="0" lang="fr-FR" sz="1050" b="1"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 N</a:t>
            </a:r>
            <a:endParaRPr kumimoji="0" lang="fr-FR" sz="1050" b="1" i="0" u="none" strike="noStrike" kern="0" cap="none" spc="0" normalizeH="0" baseline="0" noProof="0">
              <a:ln>
                <a:noFill/>
              </a:ln>
              <a:solidFill>
                <a:srgbClr val="000000"/>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1DEDAF3A-6CE8-CDB4-39E1-528B32CF59DF}"/>
              </a:ext>
            </a:extLst>
          </p:cNvPr>
          <p:cNvCxnSpPr>
            <a:cxnSpLocks/>
          </p:cNvCxnSpPr>
          <p:nvPr/>
        </p:nvCxnSpPr>
        <p:spPr>
          <a:xfrm>
            <a:off x="5866065" y="4665190"/>
            <a:ext cx="0" cy="548668"/>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CBC04CC-F42F-F867-8CCD-8EEB1E520266}"/>
              </a:ext>
            </a:extLst>
          </p:cNvPr>
          <p:cNvSpPr/>
          <p:nvPr/>
        </p:nvSpPr>
        <p:spPr>
          <a:xfrm>
            <a:off x="5866065" y="3469037"/>
            <a:ext cx="2801248" cy="490383"/>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latin typeface="Arial"/>
                <a:ea typeface="+mn-ea"/>
                <a:cs typeface="+mn-cs"/>
              </a:rPr>
              <a:t>Cas 1 regroupement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1" i="0" u="none" strike="noStrike" kern="0" cap="none" spc="0" normalizeH="0" baseline="0" noProof="0">
                <a:ln>
                  <a:noFill/>
                </a:ln>
                <a:solidFill>
                  <a:srgbClr val="000000"/>
                </a:solidFill>
                <a:effectLst/>
                <a:uLnTx/>
                <a:uFillTx/>
                <a:latin typeface="Arial"/>
                <a:ea typeface="+mn-ea"/>
                <a:cs typeface="+mn-cs"/>
              </a:rPr>
              <a:t>association N </a:t>
            </a:r>
            <a:r>
              <a:rPr kumimoji="0" lang="fr-FR" sz="1050" b="1" i="0" u="none" strike="noStrike" kern="1200" cap="none" spc="0" normalizeH="0" baseline="0" noProof="0">
                <a:ln>
                  <a:noFill/>
                </a:ln>
                <a:solidFill>
                  <a:srgbClr val="000000"/>
                </a:solidFill>
                <a:effectLst/>
                <a:uLnTx/>
                <a:uFillTx/>
                <a:latin typeface="Arial"/>
                <a:ea typeface="+mn-ea"/>
                <a:cs typeface="+mn-cs"/>
                <a:sym typeface="Wingdings" panose="05000000000000000000" pitchFamily="2" charset="2"/>
              </a:rPr>
              <a:t> </a:t>
            </a:r>
            <a:r>
              <a:rPr kumimoji="0" lang="fr-FR" sz="1050" b="1" i="0" u="none" strike="noStrike" kern="0" cap="none" spc="0" normalizeH="0" baseline="0" noProof="0">
                <a:ln>
                  <a:noFill/>
                </a:ln>
                <a:solidFill>
                  <a:srgbClr val="000000"/>
                </a:solidFill>
                <a:effectLst/>
                <a:uLnTx/>
                <a:uFillTx/>
                <a:latin typeface="Arial"/>
                <a:ea typeface="+mn-ea"/>
                <a:cs typeface="+mn-cs"/>
              </a:rPr>
              <a:t>1</a:t>
            </a:r>
          </a:p>
        </p:txBody>
      </p:sp>
      <p:cxnSp>
        <p:nvCxnSpPr>
          <p:cNvPr id="21" name="Straight Connector 20">
            <a:extLst>
              <a:ext uri="{FF2B5EF4-FFF2-40B4-BE49-F238E27FC236}">
                <a16:creationId xmlns:a16="http://schemas.microsoft.com/office/drawing/2014/main" id="{B4510DFA-EAC8-CA69-2FDD-6F96F62516DE}"/>
              </a:ext>
            </a:extLst>
          </p:cNvPr>
          <p:cNvCxnSpPr>
            <a:cxnSpLocks/>
          </p:cNvCxnSpPr>
          <p:nvPr/>
        </p:nvCxnSpPr>
        <p:spPr>
          <a:xfrm>
            <a:off x="5866065" y="3272410"/>
            <a:ext cx="0" cy="883636"/>
          </a:xfrm>
          <a:prstGeom prst="line">
            <a:avLst/>
          </a:prstGeom>
          <a:ln w="19050" cap="rnd">
            <a:solidFill>
              <a:schemeClr val="accent4"/>
            </a:solidFill>
            <a:round/>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E0943B71-4019-2FFC-2FCD-EC5771A60147}"/>
              </a:ext>
            </a:extLst>
          </p:cNvPr>
          <p:cNvGrpSpPr/>
          <p:nvPr/>
        </p:nvGrpSpPr>
        <p:grpSpPr>
          <a:xfrm>
            <a:off x="8981638" y="3311330"/>
            <a:ext cx="2702667" cy="1692771"/>
            <a:chOff x="428569" y="5736717"/>
            <a:chExt cx="2702667" cy="1692771"/>
          </a:xfrm>
        </p:grpSpPr>
        <p:sp>
          <p:nvSpPr>
            <p:cNvPr id="24" name="TextBox 23">
              <a:extLst>
                <a:ext uri="{FF2B5EF4-FFF2-40B4-BE49-F238E27FC236}">
                  <a16:creationId xmlns:a16="http://schemas.microsoft.com/office/drawing/2014/main" id="{71BBE0C2-C99E-55E7-C679-972D6FC49D16}"/>
                </a:ext>
              </a:extLst>
            </p:cNvPr>
            <p:cNvSpPr txBox="1"/>
            <p:nvPr/>
          </p:nvSpPr>
          <p:spPr>
            <a:xfrm>
              <a:off x="428569" y="5736717"/>
              <a:ext cx="2702667" cy="1692771"/>
            </a:xfrm>
            <a:prstGeom prst="rect">
              <a:avLst/>
            </a:prstGeom>
            <a:solidFill>
              <a:srgbClr val="F7FAF0"/>
            </a:solidFill>
            <a:ln w="6350">
              <a:noFill/>
              <a:miter lim="800000"/>
            </a:ln>
          </p:spPr>
          <p:txBody>
            <a:bodyPr wrap="square" lIns="54000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Dans le cas des associations multiples, l’utilisateur en ESMS doit choisir l’unité ROR mise en œuvre dans les flux / l’unité organisationnelle du DUI de rattachement lors du traitement de la notification.</a:t>
              </a:r>
            </a:p>
          </p:txBody>
        </p:sp>
        <p:cxnSp>
          <p:nvCxnSpPr>
            <p:cNvPr id="26" name="Straight Connector 25">
              <a:extLst>
                <a:ext uri="{FF2B5EF4-FFF2-40B4-BE49-F238E27FC236}">
                  <a16:creationId xmlns:a16="http://schemas.microsoft.com/office/drawing/2014/main" id="{745B0946-1141-93FA-8FE0-CCCC99529292}"/>
                </a:ext>
              </a:extLst>
            </p:cNvPr>
            <p:cNvCxnSpPr>
              <a:cxnSpLocks/>
            </p:cNvCxnSpPr>
            <p:nvPr/>
          </p:nvCxnSpPr>
          <p:spPr>
            <a:xfrm>
              <a:off x="883984" y="5951112"/>
              <a:ext cx="0" cy="1263977"/>
            </a:xfrm>
            <a:prstGeom prst="line">
              <a:avLst/>
            </a:prstGeom>
            <a:ln w="19050" cap="rnd">
              <a:solidFill>
                <a:schemeClr val="accent4"/>
              </a:solidFill>
              <a:tailEnd type="none"/>
            </a:ln>
          </p:spPr>
          <p:style>
            <a:lnRef idx="1">
              <a:schemeClr val="accent6"/>
            </a:lnRef>
            <a:fillRef idx="0">
              <a:schemeClr val="accent6"/>
            </a:fillRef>
            <a:effectRef idx="0">
              <a:schemeClr val="accent6"/>
            </a:effectRef>
            <a:fontRef idx="minor">
              <a:schemeClr val="tx1"/>
            </a:fontRef>
          </p:style>
        </p:cxnSp>
        <p:pic>
          <p:nvPicPr>
            <p:cNvPr id="27" name="Picture 2">
              <a:extLst>
                <a:ext uri="{FF2B5EF4-FFF2-40B4-BE49-F238E27FC236}">
                  <a16:creationId xmlns:a16="http://schemas.microsoft.com/office/drawing/2014/main" id="{631A75BC-E1D6-91A2-E114-8F10652805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497028" y="6434953"/>
              <a:ext cx="296295" cy="2962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6485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A5AFC-897F-386B-3B9B-D0FF5FA28F1E}"/>
            </a:ext>
          </a:extLst>
        </p:cNvPr>
        <p:cNvGrpSpPr/>
        <p:nvPr/>
      </p:nvGrpSpPr>
      <p:grpSpPr>
        <a:xfrm>
          <a:off x="0" y="0"/>
          <a:ext cx="0" cy="0"/>
          <a:chOff x="0" y="0"/>
          <a:chExt cx="0" cy="0"/>
        </a:xfrm>
      </p:grpSpPr>
      <p:sp>
        <p:nvSpPr>
          <p:cNvPr id="25" name="Text Placeholder 1">
            <a:extLst>
              <a:ext uri="{FF2B5EF4-FFF2-40B4-BE49-F238E27FC236}">
                <a16:creationId xmlns:a16="http://schemas.microsoft.com/office/drawing/2014/main" id="{2765FDE0-1497-AF82-58D9-70E48E9564C4}"/>
              </a:ext>
            </a:extLst>
          </p:cNvPr>
          <p:cNvSpPr txBox="1">
            <a:spLocks/>
          </p:cNvSpPr>
          <p:nvPr/>
        </p:nvSpPr>
        <p:spPr>
          <a:xfrm>
            <a:off x="729729" y="2311399"/>
            <a:ext cx="3350613" cy="3771899"/>
          </a:xfrm>
          <a:prstGeom prst="roundRect">
            <a:avLst>
              <a:gd name="adj" fmla="val 7949"/>
            </a:avLst>
          </a:prstGeom>
          <a:solidFill>
            <a:schemeClr val="bg1"/>
          </a:solidFill>
          <a:ln w="6350">
            <a:solidFill>
              <a:schemeClr val="accent4"/>
            </a:solidFill>
            <a:miter lim="800000"/>
          </a:ln>
        </p:spPr>
        <p:txBody>
          <a:bodyPr wrap="square" tIns="1080000">
            <a:noAutofit/>
          </a:bodyPr>
          <a:lstStyle>
            <a:defPPr>
              <a:defRPr lang="en-US"/>
            </a:defPPr>
            <a:lvl1pPr algn="just">
              <a:defRPr sz="1300">
                <a:cs typeface="Arial"/>
              </a:defRPr>
            </a:lvl1pPr>
            <a:lvl2pPr marL="18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2pPr>
            <a:lvl3pPr marL="36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3pPr>
            <a:lvl4pPr marL="1069848"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4pPr>
            <a:lvl5pPr marL="1426464"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Nettoyer le tableau de bord des éventuels doublons de notifications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Procéder au renouvellement des notifications arrivées à échéance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Vérifier que les listes d'attente et d'usagers entrés sont à jour, en récupérant les notifications des usagers le cas échéant.</a:t>
            </a:r>
          </a:p>
        </p:txBody>
      </p:sp>
      <p:sp>
        <p:nvSpPr>
          <p:cNvPr id="17" name="Text Placeholder 1">
            <a:extLst>
              <a:ext uri="{FF2B5EF4-FFF2-40B4-BE49-F238E27FC236}">
                <a16:creationId xmlns:a16="http://schemas.microsoft.com/office/drawing/2014/main" id="{1752D230-234D-0CFC-4584-4B3681DBE97E}"/>
              </a:ext>
            </a:extLst>
          </p:cNvPr>
          <p:cNvSpPr txBox="1">
            <a:spLocks/>
          </p:cNvSpPr>
          <p:nvPr/>
        </p:nvSpPr>
        <p:spPr>
          <a:xfrm>
            <a:off x="4420694" y="2311400"/>
            <a:ext cx="3350613" cy="3771899"/>
          </a:xfrm>
          <a:prstGeom prst="roundRect">
            <a:avLst>
              <a:gd name="adj" fmla="val 7949"/>
            </a:avLst>
          </a:prstGeom>
          <a:solidFill>
            <a:schemeClr val="bg1"/>
          </a:solidFill>
          <a:ln w="6350">
            <a:solidFill>
              <a:schemeClr val="accent4"/>
            </a:solidFill>
            <a:miter lim="800000"/>
          </a:ln>
        </p:spPr>
        <p:txBody>
          <a:bodyPr wrap="square" tIns="1080000">
            <a:noAutofit/>
          </a:bodyPr>
          <a:lstStyle>
            <a:defPPr>
              <a:defRPr lang="en-US"/>
            </a:defPPr>
            <a:lvl1pPr algn="just">
              <a:defRPr sz="1300">
                <a:cs typeface="Arial"/>
              </a:defRPr>
            </a:lvl1pPr>
            <a:lvl2pPr marL="18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2pPr>
            <a:lvl3pPr marL="36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3pPr>
            <a:lvl4pPr marL="1069848"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4pPr>
            <a:lvl5pPr marL="1426464"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Identifier les DO en cours de traitement​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Appliquer un tag sur les DO identifiées​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Synchroniser les données DUI avec </a:t>
            </a:r>
            <a:r>
              <a:rPr kumimoji="0" lang="fr-FR" sz="1300" b="0" i="0" u="none" strike="noStrike" kern="1200" cap="none" spc="0" normalizeH="0" baseline="0" noProof="0" err="1">
                <a:ln>
                  <a:noFill/>
                </a:ln>
                <a:solidFill>
                  <a:srgbClr val="000000"/>
                </a:solidFill>
                <a:effectLst/>
                <a:uLnTx/>
                <a:uFillTx/>
                <a:latin typeface="Arial"/>
                <a:ea typeface="+mn-ea"/>
                <a:cs typeface="Arial"/>
              </a:rPr>
              <a:t>ViaTrajectoire</a:t>
            </a:r>
            <a:r>
              <a:rPr kumimoji="0" lang="fr-FR" sz="1300" b="0" i="0" u="none" strike="noStrike" kern="1200" cap="none" spc="0" normalizeH="0" baseline="0" noProof="0">
                <a:ln>
                  <a:noFill/>
                </a:ln>
                <a:solidFill>
                  <a:srgbClr val="000000"/>
                </a:solidFill>
                <a:effectLst/>
                <a:uLnTx/>
                <a:uFillTx/>
                <a:latin typeface="Arial"/>
                <a:ea typeface="+mn-ea"/>
                <a:cs typeface="Arial"/>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Etablir un rapprochement entre la DO reçue depuis VT et le dossier usager sur le DUI</a:t>
            </a:r>
          </a:p>
        </p:txBody>
      </p:sp>
      <p:sp>
        <p:nvSpPr>
          <p:cNvPr id="15" name="Text Placeholder 1">
            <a:extLst>
              <a:ext uri="{FF2B5EF4-FFF2-40B4-BE49-F238E27FC236}">
                <a16:creationId xmlns:a16="http://schemas.microsoft.com/office/drawing/2014/main" id="{E26A06F4-D409-C596-1B68-56036A76C333}"/>
              </a:ext>
            </a:extLst>
          </p:cNvPr>
          <p:cNvSpPr txBox="1">
            <a:spLocks/>
          </p:cNvSpPr>
          <p:nvPr/>
        </p:nvSpPr>
        <p:spPr>
          <a:xfrm>
            <a:off x="8111659" y="2311400"/>
            <a:ext cx="3350613" cy="3771899"/>
          </a:xfrm>
          <a:prstGeom prst="roundRect">
            <a:avLst>
              <a:gd name="adj" fmla="val 7949"/>
            </a:avLst>
          </a:prstGeom>
          <a:solidFill>
            <a:schemeClr val="bg1"/>
          </a:solidFill>
          <a:ln w="6350">
            <a:solidFill>
              <a:schemeClr val="accent4"/>
            </a:solidFill>
            <a:miter lim="800000"/>
          </a:ln>
        </p:spPr>
        <p:txBody>
          <a:bodyPr wrap="square" tIns="1080000">
            <a:noAutofit/>
          </a:bodyPr>
          <a:lstStyle>
            <a:defPPr>
              <a:defRPr lang="en-US"/>
            </a:defPPr>
            <a:lvl1pPr algn="just">
              <a:defRPr sz="1300">
                <a:cs typeface="Arial"/>
              </a:defRPr>
            </a:lvl1pPr>
            <a:lvl2pPr marL="18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2pPr>
            <a:lvl3pPr marL="36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3pPr>
            <a:lvl4pPr marL="1069848"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4pPr>
            <a:lvl5pPr marL="1426464"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Mettre fin au mode “reprise de données” et passer en mode routine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La plateforme </a:t>
            </a:r>
            <a:r>
              <a:rPr kumimoji="0" lang="fr-FR" sz="1300" b="0" i="0" u="none" strike="noStrike" kern="1200" cap="none" spc="0" normalizeH="0" baseline="0" noProof="0" err="1">
                <a:ln>
                  <a:noFill/>
                </a:ln>
                <a:solidFill>
                  <a:srgbClr val="000000"/>
                </a:solidFill>
                <a:effectLst/>
                <a:uLnTx/>
                <a:uFillTx/>
                <a:latin typeface="Arial"/>
                <a:ea typeface="+mn-ea"/>
                <a:cs typeface="Arial"/>
              </a:rPr>
              <a:t>ViaTrajectoire</a:t>
            </a:r>
            <a:r>
              <a:rPr kumimoji="0" lang="fr-FR" sz="1300" b="0" i="0" u="none" strike="noStrike" kern="1200" cap="none" spc="0" normalizeH="0" baseline="0" noProof="0">
                <a:ln>
                  <a:noFill/>
                </a:ln>
                <a:solidFill>
                  <a:srgbClr val="000000"/>
                </a:solidFill>
                <a:effectLst/>
                <a:uLnTx/>
                <a:uFillTx/>
                <a:latin typeface="Arial"/>
                <a:ea typeface="+mn-ea"/>
                <a:cs typeface="Arial"/>
              </a:rPr>
              <a:t> devient uniquement une interface de consultation au besoin pour l’ESMS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a:rPr>
              <a:t>Les ESMS continuent de se connecter à </a:t>
            </a:r>
            <a:r>
              <a:rPr kumimoji="0" lang="fr-FR" sz="1300" b="0" i="0" u="none" strike="noStrike" kern="1200" cap="none" spc="0" normalizeH="0" baseline="0" noProof="0" err="1">
                <a:ln>
                  <a:noFill/>
                </a:ln>
                <a:solidFill>
                  <a:srgbClr val="000000"/>
                </a:solidFill>
                <a:effectLst/>
                <a:uLnTx/>
                <a:uFillTx/>
                <a:latin typeface="Arial"/>
                <a:ea typeface="+mn-ea"/>
                <a:cs typeface="Arial"/>
              </a:rPr>
              <a:t>ViaTrajectoire</a:t>
            </a:r>
            <a:r>
              <a:rPr kumimoji="0" lang="fr-FR" sz="1300" b="0" i="0" u="none" strike="noStrike" kern="1200" cap="none" spc="0" normalizeH="0" baseline="0" noProof="0">
                <a:ln>
                  <a:noFill/>
                </a:ln>
                <a:solidFill>
                  <a:srgbClr val="000000"/>
                </a:solidFill>
                <a:effectLst/>
                <a:uLnTx/>
                <a:uFillTx/>
                <a:latin typeface="Arial"/>
                <a:ea typeface="+mn-ea"/>
                <a:cs typeface="Arial"/>
              </a:rPr>
              <a:t> pour s’assigner des </a:t>
            </a:r>
            <a:r>
              <a:rPr kumimoji="0" lang="fr-FR" sz="1300" b="0" i="0" u="none" strike="noStrike" kern="1200" cap="none" spc="0" normalizeH="0" baseline="0" noProof="0" err="1">
                <a:ln>
                  <a:noFill/>
                </a:ln>
                <a:solidFill>
                  <a:srgbClr val="000000"/>
                </a:solidFill>
                <a:effectLst/>
                <a:uLnTx/>
                <a:uFillTx/>
                <a:latin typeface="Arial"/>
                <a:ea typeface="+mn-ea"/>
                <a:cs typeface="Arial"/>
              </a:rPr>
              <a:t>decisions</a:t>
            </a:r>
            <a:r>
              <a:rPr kumimoji="0" lang="fr-FR" sz="1300" b="0" i="0" u="none" strike="noStrike" kern="1200" cap="none" spc="0" normalizeH="0" baseline="0" noProof="0">
                <a:ln>
                  <a:noFill/>
                </a:ln>
                <a:solidFill>
                  <a:srgbClr val="000000"/>
                </a:solidFill>
                <a:effectLst/>
                <a:uLnTx/>
                <a:uFillTx/>
                <a:latin typeface="Arial"/>
                <a:ea typeface="+mn-ea"/>
                <a:cs typeface="Arial"/>
              </a:rPr>
              <a:t> d’orientation non-ciblées</a:t>
            </a:r>
            <a:endParaRPr kumimoji="0" lang="fr-FR" sz="1100" b="0" i="0" u="none" strike="noStrike" kern="1200" cap="none" spc="0" normalizeH="0" baseline="0" noProof="0">
              <a:ln>
                <a:noFill/>
              </a:ln>
              <a:solidFill>
                <a:srgbClr val="000000"/>
              </a:solidFill>
              <a:effectLst/>
              <a:uLnTx/>
              <a:uFillTx/>
              <a:latin typeface="Arial"/>
              <a:ea typeface="+mn-ea"/>
              <a:cs typeface="Arial"/>
            </a:endParaRPr>
          </a:p>
        </p:txBody>
      </p:sp>
      <p:sp>
        <p:nvSpPr>
          <p:cNvPr id="14" name="Titre 1">
            <a:extLst>
              <a:ext uri="{FF2B5EF4-FFF2-40B4-BE49-F238E27FC236}">
                <a16:creationId xmlns:a16="http://schemas.microsoft.com/office/drawing/2014/main" id="{885EC872-1310-3B7B-CB84-C4E238F98E75}"/>
              </a:ext>
            </a:extLst>
          </p:cNvPr>
          <p:cNvSpPr>
            <a:spLocks noGrp="1"/>
          </p:cNvSpPr>
          <p:nvPr>
            <p:ph type="title"/>
          </p:nvPr>
        </p:nvSpPr>
        <p:spPr>
          <a:xfrm>
            <a:off x="428571" y="272147"/>
            <a:ext cx="9357687" cy="568786"/>
          </a:xfrm>
        </p:spPr>
        <p:txBody>
          <a:bodyPr/>
          <a:lstStyle/>
          <a:p>
            <a:r>
              <a:rPr lang="fr-FR" sz="2400" noProof="0">
                <a:solidFill>
                  <a:srgbClr val="006AB2"/>
                </a:solidFill>
                <a:latin typeface="Arial"/>
              </a:rPr>
              <a:t>Reprise de données pour le déploiement</a:t>
            </a:r>
          </a:p>
        </p:txBody>
      </p:sp>
      <p:sp>
        <p:nvSpPr>
          <p:cNvPr id="24" name="Text Placeholder 1">
            <a:extLst>
              <a:ext uri="{FF2B5EF4-FFF2-40B4-BE49-F238E27FC236}">
                <a16:creationId xmlns:a16="http://schemas.microsoft.com/office/drawing/2014/main" id="{4CF52455-05DD-D298-5821-66EFFB8187E3}"/>
              </a:ext>
            </a:extLst>
          </p:cNvPr>
          <p:cNvSpPr txBox="1">
            <a:spLocks/>
          </p:cNvSpPr>
          <p:nvPr/>
        </p:nvSpPr>
        <p:spPr>
          <a:xfrm>
            <a:off x="304800" y="2505674"/>
            <a:ext cx="4076700" cy="712736"/>
          </a:xfrm>
          <a:prstGeom prst="chevron">
            <a:avLst/>
          </a:prstGeom>
          <a:solidFill>
            <a:schemeClr val="accent4">
              <a:lumMod val="40000"/>
              <a:lumOff val="60000"/>
            </a:schemeClr>
          </a:solidFill>
        </p:spPr>
        <p:txBody>
          <a:bodyPr wrap="square" anchor="ctr">
            <a:noAutofit/>
          </a:bodyPr>
          <a:lstStyle>
            <a:defPPr>
              <a:defRPr lang="fr-FR"/>
            </a:defPPr>
            <a:lvl1pPr marL="0" indent="0" algn="l" defTabSz="914400" rtl="0" eaLnBrk="1" latinLnBrk="0" hangingPunct="1">
              <a:spcBef>
                <a:spcPct val="20000"/>
              </a:spcBef>
              <a:buClr>
                <a:schemeClr val="accent2"/>
              </a:buClr>
              <a:buSzPct val="100000"/>
              <a:buFont typeface="EYInterstate Light" panose="02000506000000020004" pitchFamily="2" charset="0"/>
              <a:buNone/>
              <a:tabLst/>
              <a:defRPr sz="1800" kern="1200" baseline="0">
                <a:solidFill>
                  <a:schemeClr val="bg1"/>
                </a:solidFill>
                <a:latin typeface="+mn-lt"/>
                <a:ea typeface="+mn-ea"/>
                <a:cs typeface="+mn-cs"/>
              </a:defRPr>
            </a:lvl1pPr>
            <a:lvl2pPr marL="0" lvl="1" indent="0" algn="ctr" defTabSz="914400" rtl="0" eaLnBrk="1" latinLnBrk="0" hangingPunct="1">
              <a:spcBef>
                <a:spcPct val="20000"/>
              </a:spcBef>
              <a:spcAft>
                <a:spcPts val="300"/>
              </a:spcAft>
              <a:buClr>
                <a:srgbClr val="D20050"/>
              </a:buClr>
              <a:buSzPct val="65000"/>
              <a:buFont typeface="EYInterstate Light" panose="02000506000000020004" pitchFamily="2" charset="0"/>
              <a:buNone/>
              <a:defRPr sz="1200" b="1" kern="1200" baseline="0">
                <a:solidFill>
                  <a:srgbClr val="D20050"/>
                </a:solidFill>
                <a:latin typeface="+mn-lt"/>
                <a:ea typeface="+mn-ea"/>
                <a:cs typeface="+mn-cs"/>
              </a:defRPr>
            </a:lvl2pPr>
            <a:lvl3pPr marL="36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3pPr>
            <a:lvl4pPr marL="1069848"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4pPr>
            <a:lvl5pPr marL="1426464"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900" marR="0" lvl="1" indent="0" algn="ctr" defTabSz="914400" rtl="0" eaLnBrk="1" fontAlgn="auto" latinLnBrk="0" hangingPunct="1">
              <a:lnSpc>
                <a:spcPct val="100000"/>
              </a:lnSpc>
              <a:spcBef>
                <a:spcPct val="20000"/>
              </a:spcBef>
              <a:spcAft>
                <a:spcPts val="300"/>
              </a:spcAft>
              <a:buClr>
                <a:srgbClr val="D20050"/>
              </a:buClr>
              <a:buSzPct val="65000"/>
              <a:buFont typeface="EYInterstate Light" panose="02000506000000020004" pitchFamily="2" charset="0"/>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1. Préparation des données et nettoyage du tableau de bord</a:t>
            </a:r>
          </a:p>
        </p:txBody>
      </p:sp>
      <p:sp>
        <p:nvSpPr>
          <p:cNvPr id="41" name="Text Placeholder 1">
            <a:extLst>
              <a:ext uri="{FF2B5EF4-FFF2-40B4-BE49-F238E27FC236}">
                <a16:creationId xmlns:a16="http://schemas.microsoft.com/office/drawing/2014/main" id="{71F42A10-5CA9-7FA4-C2AE-8E4778F91D44}"/>
              </a:ext>
            </a:extLst>
          </p:cNvPr>
          <p:cNvSpPr txBox="1">
            <a:spLocks/>
          </p:cNvSpPr>
          <p:nvPr/>
        </p:nvSpPr>
        <p:spPr>
          <a:xfrm>
            <a:off x="4119535" y="2505674"/>
            <a:ext cx="3952930" cy="712736"/>
          </a:xfrm>
          <a:prstGeom prst="chevron">
            <a:avLst/>
          </a:prstGeom>
          <a:solidFill>
            <a:schemeClr val="accent4">
              <a:lumMod val="40000"/>
              <a:lumOff val="60000"/>
            </a:schemeClr>
          </a:solidFill>
        </p:spPr>
        <p:txBody>
          <a:bodyPr wrap="square" anchor="ctr">
            <a:noAutofit/>
          </a:bodyPr>
          <a:lstStyle>
            <a:defPPr>
              <a:defRPr lang="fr-FR"/>
            </a:defPPr>
            <a:lvl1pPr marL="0" indent="0" algn="l" defTabSz="914400" rtl="0" eaLnBrk="1" latinLnBrk="0" hangingPunct="1">
              <a:spcBef>
                <a:spcPct val="20000"/>
              </a:spcBef>
              <a:buClr>
                <a:schemeClr val="accent2"/>
              </a:buClr>
              <a:buSzPct val="100000"/>
              <a:buFont typeface="EYInterstate Light" panose="02000506000000020004" pitchFamily="2" charset="0"/>
              <a:buNone/>
              <a:tabLst/>
              <a:defRPr sz="1800" kern="1200" baseline="0">
                <a:solidFill>
                  <a:schemeClr val="bg1"/>
                </a:solidFill>
                <a:latin typeface="+mn-lt"/>
                <a:ea typeface="+mn-ea"/>
                <a:cs typeface="+mn-cs"/>
              </a:defRPr>
            </a:lvl1pPr>
            <a:lvl2pPr marL="0" lvl="1" indent="0" algn="ctr" defTabSz="914400" rtl="0" eaLnBrk="1" latinLnBrk="0" hangingPunct="1">
              <a:spcBef>
                <a:spcPct val="20000"/>
              </a:spcBef>
              <a:spcAft>
                <a:spcPts val="300"/>
              </a:spcAft>
              <a:buClr>
                <a:srgbClr val="D20050"/>
              </a:buClr>
              <a:buSzPct val="65000"/>
              <a:buFont typeface="EYInterstate Light" panose="02000506000000020004" pitchFamily="2" charset="0"/>
              <a:buNone/>
              <a:defRPr sz="1200" b="1" kern="1200" baseline="0">
                <a:solidFill>
                  <a:srgbClr val="D20050"/>
                </a:solidFill>
                <a:latin typeface="+mn-lt"/>
                <a:ea typeface="+mn-ea"/>
                <a:cs typeface="+mn-cs"/>
              </a:defRPr>
            </a:lvl2pPr>
            <a:lvl3pPr marL="36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3pPr>
            <a:lvl4pPr marL="1069848"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4pPr>
            <a:lvl5pPr marL="1426464"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900" marR="0" lvl="1" indent="0" algn="ctr" defTabSz="914400" rtl="0" eaLnBrk="1" fontAlgn="auto" latinLnBrk="0" hangingPunct="1">
              <a:lnSpc>
                <a:spcPct val="100000"/>
              </a:lnSpc>
              <a:spcBef>
                <a:spcPct val="20000"/>
              </a:spcBef>
              <a:spcAft>
                <a:spcPts val="300"/>
              </a:spcAft>
              <a:buClr>
                <a:srgbClr val="D20050"/>
              </a:buClr>
              <a:buSzPct val="65000"/>
              <a:buFont typeface="EYInterstate Light" panose="02000506000000020004" pitchFamily="2" charset="0"/>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2. Initialisation du raccordement VT-DUI et reprise de données</a:t>
            </a:r>
          </a:p>
        </p:txBody>
      </p:sp>
      <p:sp>
        <p:nvSpPr>
          <p:cNvPr id="44" name="Text Placeholder 1">
            <a:extLst>
              <a:ext uri="{FF2B5EF4-FFF2-40B4-BE49-F238E27FC236}">
                <a16:creationId xmlns:a16="http://schemas.microsoft.com/office/drawing/2014/main" id="{CDB56D3F-7EFB-B712-E595-B55E9A0B8682}"/>
              </a:ext>
            </a:extLst>
          </p:cNvPr>
          <p:cNvSpPr txBox="1">
            <a:spLocks/>
          </p:cNvSpPr>
          <p:nvPr/>
        </p:nvSpPr>
        <p:spPr>
          <a:xfrm>
            <a:off x="7810500" y="2505674"/>
            <a:ext cx="4076700" cy="712736"/>
          </a:xfrm>
          <a:prstGeom prst="chevron">
            <a:avLst/>
          </a:prstGeom>
          <a:solidFill>
            <a:schemeClr val="accent4">
              <a:lumMod val="40000"/>
              <a:lumOff val="60000"/>
            </a:schemeClr>
          </a:solidFill>
        </p:spPr>
        <p:txBody>
          <a:bodyPr wrap="square" anchor="ctr">
            <a:noAutofit/>
          </a:bodyPr>
          <a:lstStyle>
            <a:defPPr>
              <a:defRPr lang="fr-FR"/>
            </a:defPPr>
            <a:lvl1pPr marL="0" indent="0" algn="l" defTabSz="914400" rtl="0" eaLnBrk="1" latinLnBrk="0" hangingPunct="1">
              <a:spcBef>
                <a:spcPct val="20000"/>
              </a:spcBef>
              <a:buClr>
                <a:schemeClr val="accent2"/>
              </a:buClr>
              <a:buSzPct val="100000"/>
              <a:buFont typeface="EYInterstate Light" panose="02000506000000020004" pitchFamily="2" charset="0"/>
              <a:buNone/>
              <a:tabLst/>
              <a:defRPr sz="1800" kern="1200" baseline="0">
                <a:solidFill>
                  <a:schemeClr val="bg1"/>
                </a:solidFill>
                <a:latin typeface="+mn-lt"/>
                <a:ea typeface="+mn-ea"/>
                <a:cs typeface="+mn-cs"/>
              </a:defRPr>
            </a:lvl1pPr>
            <a:lvl2pPr marL="0" lvl="1" indent="0" algn="ctr" defTabSz="914400" rtl="0" eaLnBrk="1" latinLnBrk="0" hangingPunct="1">
              <a:spcBef>
                <a:spcPct val="20000"/>
              </a:spcBef>
              <a:spcAft>
                <a:spcPts val="300"/>
              </a:spcAft>
              <a:buClr>
                <a:srgbClr val="D20050"/>
              </a:buClr>
              <a:buSzPct val="65000"/>
              <a:buFont typeface="EYInterstate Light" panose="02000506000000020004" pitchFamily="2" charset="0"/>
              <a:buNone/>
              <a:defRPr sz="1200" b="1" kern="1200" baseline="0">
                <a:solidFill>
                  <a:srgbClr val="D20050"/>
                </a:solidFill>
                <a:latin typeface="+mn-lt"/>
                <a:ea typeface="+mn-ea"/>
                <a:cs typeface="+mn-cs"/>
              </a:defRPr>
            </a:lvl2pPr>
            <a:lvl3pPr marL="360000" indent="-180000" algn="l" defTabSz="914400" rtl="0" eaLnBrk="1" latinLnBrk="0" hangingPunct="1">
              <a:spcBef>
                <a:spcPct val="20000"/>
              </a:spcBef>
              <a:buClr>
                <a:schemeClr val="accent2"/>
              </a:buClr>
              <a:buSzPct val="100000"/>
              <a:buFont typeface="EYInterstate Light" panose="02000506000000020004" pitchFamily="2" charset="0"/>
              <a:buChar char="•"/>
              <a:defRPr sz="1800" kern="1200" baseline="0">
                <a:solidFill>
                  <a:schemeClr val="bg1"/>
                </a:solidFill>
                <a:latin typeface="+mn-lt"/>
                <a:ea typeface="+mn-ea"/>
                <a:cs typeface="+mn-cs"/>
              </a:defRPr>
            </a:lvl3pPr>
            <a:lvl4pPr marL="1069848"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4pPr>
            <a:lvl5pPr marL="1426464" indent="0" algn="l" defTabSz="914400" rtl="0" eaLnBrk="1" latinLnBrk="0" hangingPunct="1">
              <a:spcBef>
                <a:spcPct val="20000"/>
              </a:spcBef>
              <a:buClr>
                <a:schemeClr val="accent2"/>
              </a:buClr>
              <a:buSzPct val="70000"/>
              <a:buFont typeface="Arial" pitchFamily="34" charset="0"/>
              <a:buNone/>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900" marR="0" lvl="1" indent="0" algn="ctr" defTabSz="914400" rtl="0" eaLnBrk="1" fontAlgn="auto" latinLnBrk="0" hangingPunct="1">
              <a:lnSpc>
                <a:spcPct val="100000"/>
              </a:lnSpc>
              <a:spcBef>
                <a:spcPct val="20000"/>
              </a:spcBef>
              <a:spcAft>
                <a:spcPts val="300"/>
              </a:spcAft>
              <a:buClr>
                <a:srgbClr val="D20050"/>
              </a:buClr>
              <a:buSzPct val="65000"/>
              <a:buFont typeface="EYInterstate Light" panose="02000506000000020004" pitchFamily="2" charset="0"/>
              <a:buNone/>
              <a:tabLst/>
              <a:defRPr/>
            </a:pPr>
            <a:r>
              <a:rPr kumimoji="0" lang="fr-FR" sz="1400" b="1" i="0" u="none" strike="noStrike" kern="1200" cap="none" spc="0" normalizeH="0" baseline="0" noProof="0">
                <a:ln>
                  <a:noFill/>
                </a:ln>
                <a:solidFill>
                  <a:srgbClr val="000000"/>
                </a:solidFill>
                <a:effectLst/>
                <a:uLnTx/>
                <a:uFillTx/>
                <a:latin typeface="Arial"/>
                <a:ea typeface="+mn-ea"/>
                <a:cs typeface="+mn-cs"/>
              </a:rPr>
              <a:t>3. Finalisation de la reprise de données et passage en mode routine</a:t>
            </a:r>
          </a:p>
        </p:txBody>
      </p:sp>
      <p:sp>
        <p:nvSpPr>
          <p:cNvPr id="8" name="TextBox 7">
            <a:extLst>
              <a:ext uri="{FF2B5EF4-FFF2-40B4-BE49-F238E27FC236}">
                <a16:creationId xmlns:a16="http://schemas.microsoft.com/office/drawing/2014/main" id="{DC0DD523-341F-46DA-5145-EB764B4217D9}"/>
              </a:ext>
            </a:extLst>
          </p:cNvPr>
          <p:cNvSpPr txBox="1"/>
          <p:nvPr/>
        </p:nvSpPr>
        <p:spPr>
          <a:xfrm>
            <a:off x="0" y="1222920"/>
            <a:ext cx="12192000" cy="794403"/>
          </a:xfrm>
          <a:prstGeom prst="rect">
            <a:avLst/>
          </a:prstGeom>
          <a:solidFill>
            <a:srgbClr val="F9F9F9"/>
          </a:solidFill>
          <a:ln w="6350">
            <a:noFill/>
            <a:miter lim="800000"/>
          </a:ln>
        </p:spPr>
        <p:txBody>
          <a:bodyPr wrap="square" lIns="1260000" tIns="180000" rIns="540000" bIns="18000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mn-cs"/>
              </a:rPr>
              <a:t>Les éditeurs, avec le soutien des </a:t>
            </a:r>
            <a:r>
              <a:rPr kumimoji="0" lang="fr-FR" sz="1400" b="0" i="0" u="none" strike="noStrike" kern="1200" cap="none" spc="0" normalizeH="0" baseline="0" noProof="0" err="1">
                <a:ln>
                  <a:noFill/>
                </a:ln>
                <a:solidFill>
                  <a:srgbClr val="000000"/>
                </a:solidFill>
                <a:effectLst/>
                <a:uLnTx/>
                <a:uFillTx/>
                <a:latin typeface="Arial"/>
                <a:ea typeface="+mn-ea"/>
                <a:cs typeface="+mn-cs"/>
              </a:rPr>
              <a:t>GRADeS</a:t>
            </a:r>
            <a:r>
              <a:rPr kumimoji="0" lang="fr-FR" sz="1400" b="0" i="0" u="none" strike="noStrike" kern="1200" cap="none" spc="0" normalizeH="0" baseline="0" noProof="0">
                <a:ln>
                  <a:noFill/>
                </a:ln>
                <a:solidFill>
                  <a:srgbClr val="000000"/>
                </a:solidFill>
                <a:effectLst/>
                <a:uLnTx/>
                <a:uFillTx/>
                <a:latin typeface="Arial"/>
                <a:ea typeface="+mn-ea"/>
                <a:cs typeface="+mn-cs"/>
              </a:rPr>
              <a:t>, sont invités à accompagner les ESMS dans les enjeux liés à l’initialisation de l’interopérabilité, dont la mise en place du mode « reprise de données ». Trois phases sont définies dans cette démarche. </a:t>
            </a:r>
            <a:endParaRPr kumimoji="0" lang="fr-FR" sz="1200" b="0" i="0" u="none" strike="noStrike" kern="1200" cap="none" spc="0" normalizeH="0" baseline="0" noProof="0">
              <a:ln>
                <a:noFill/>
              </a:ln>
              <a:solidFill>
                <a:srgbClr val="000000"/>
              </a:solidFill>
              <a:effectLst/>
              <a:uLnTx/>
              <a:uFillTx/>
              <a:latin typeface="Arial"/>
              <a:ea typeface="+mn-ea"/>
              <a:cs typeface="+mn-cs"/>
            </a:endParaRPr>
          </a:p>
        </p:txBody>
      </p:sp>
      <p:pic>
        <p:nvPicPr>
          <p:cNvPr id="9" name="Picture 2" descr="liste ">
            <a:extLst>
              <a:ext uri="{FF2B5EF4-FFF2-40B4-BE49-F238E27FC236}">
                <a16:creationId xmlns:a16="http://schemas.microsoft.com/office/drawing/2014/main" id="{6A1B3AB6-BB3F-34DB-DD7E-272BECAE3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14" y="1315321"/>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852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B68B-0B71-550A-97D0-C0A705E9A8CE}"/>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69B25B8F-DB33-FF0C-580F-636CF76C0690}"/>
              </a:ext>
            </a:extLst>
          </p:cNvPr>
          <p:cNvSpPr>
            <a:spLocks noGrp="1"/>
          </p:cNvSpPr>
          <p:nvPr>
            <p:ph type="title"/>
          </p:nvPr>
        </p:nvSpPr>
        <p:spPr>
          <a:xfrm>
            <a:off x="428571" y="272147"/>
            <a:ext cx="9357687" cy="568786"/>
          </a:xfrm>
        </p:spPr>
        <p:txBody>
          <a:bodyPr/>
          <a:lstStyle/>
          <a:p>
            <a:r>
              <a:rPr lang="fr-FR" sz="2400" noProof="0">
                <a:solidFill>
                  <a:srgbClr val="006AB2"/>
                </a:solidFill>
                <a:latin typeface="Arial"/>
              </a:rPr>
              <a:t>Autres prérequis pour le déploiement de l’interopérabilité</a:t>
            </a:r>
          </a:p>
        </p:txBody>
      </p:sp>
      <p:sp>
        <p:nvSpPr>
          <p:cNvPr id="6" name="TextBox 5">
            <a:extLst>
              <a:ext uri="{FF2B5EF4-FFF2-40B4-BE49-F238E27FC236}">
                <a16:creationId xmlns:a16="http://schemas.microsoft.com/office/drawing/2014/main" id="{8A495B56-159E-2E5D-9893-CAAC16109BA5}"/>
              </a:ext>
            </a:extLst>
          </p:cNvPr>
          <p:cNvSpPr txBox="1"/>
          <p:nvPr/>
        </p:nvSpPr>
        <p:spPr>
          <a:xfrm>
            <a:off x="428570" y="1745776"/>
            <a:ext cx="11334859" cy="3493264"/>
          </a:xfrm>
          <a:prstGeom prst="rect">
            <a:avLst/>
          </a:prstGeom>
          <a:noFill/>
          <a:ln w="6350">
            <a:noFill/>
            <a:miter lim="800000"/>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En plus des sujets abordés sur les diapositives précédentes, </a:t>
            </a:r>
            <a:r>
              <a:rPr kumimoji="0" lang="fr-FR" sz="14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les prérequis suivants doivent être anticipés côté établissement pour le déploiement de l’interopérabilité </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Identifier le ou les </a:t>
            </a:r>
            <a:r>
              <a:rPr kumimoji="0" lang="fr-FR" sz="1400" b="1" i="0" u="none" strike="noStrike" kern="1200" cap="none" spc="0" normalizeH="0" baseline="0" noProof="0">
                <a:ln>
                  <a:noFill/>
                </a:ln>
                <a:solidFill>
                  <a:srgbClr val="0070C0"/>
                </a:solidFill>
                <a:effectLst/>
                <a:uLnTx/>
                <a:uFillTx/>
                <a:latin typeface="Arial"/>
                <a:ea typeface="+mn-ea"/>
                <a:cs typeface="+mn-cs"/>
              </a:rPr>
              <a:t>référents ESMS </a:t>
            </a:r>
            <a:r>
              <a:rPr kumimoji="0" lang="fr-FR" sz="1400" b="1" i="0" u="none" strike="noStrike" kern="1200" cap="none" spc="0" normalizeH="0" baseline="0" noProof="0" err="1">
                <a:ln>
                  <a:noFill/>
                </a:ln>
                <a:solidFill>
                  <a:srgbClr val="0070C0"/>
                </a:solidFill>
                <a:effectLst/>
                <a:uLnTx/>
                <a:uFillTx/>
                <a:latin typeface="Arial"/>
                <a:ea typeface="+mn-ea"/>
                <a:cs typeface="+mn-cs"/>
              </a:rPr>
              <a:t>ViaTrajectoire</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Il peut s’agir d’un agent de l’administration, un agent des services informatiques, ou un membre de la direction. Le ou les référents ont des droits d’administration sur </a:t>
            </a:r>
            <a:r>
              <a:rPr kumimoji="0" lang="fr-FR"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ViaTrajectoire</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S’assurer que la structure est dotée d’un </a:t>
            </a:r>
            <a:r>
              <a:rPr kumimoji="0" lang="fr-FR" sz="1400" b="1" i="0" u="none" strike="noStrike" kern="1200" cap="none" spc="0" normalizeH="0" baseline="0" noProof="0">
                <a:ln>
                  <a:noFill/>
                </a:ln>
                <a:solidFill>
                  <a:srgbClr val="0070C0"/>
                </a:solidFill>
                <a:effectLst/>
                <a:uLnTx/>
                <a:uFillTx/>
                <a:latin typeface="Arial"/>
                <a:ea typeface="+mn-ea"/>
                <a:cs typeface="+mn-cs"/>
              </a:rPr>
              <a:t>certificat IGC Santé établi au niveau de l’Entité Juridique </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permettant de l’identifier et de l’authentifier (certificat ORG AUTH CLI). La gestion des certificats peut être confiée à l’éditeur qui devra être désigné administrateur technique.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S’assurer que les informations de la structure sont </a:t>
            </a:r>
            <a:r>
              <a:rPr kumimoji="0" lang="fr-FR" sz="1400" b="1" i="0" u="none" strike="noStrike" kern="1200" cap="none" spc="0" normalizeH="0" baseline="0" noProof="0">
                <a:ln>
                  <a:noFill/>
                </a:ln>
                <a:solidFill>
                  <a:srgbClr val="0070C0"/>
                </a:solidFill>
                <a:effectLst/>
                <a:uLnTx/>
                <a:uFillTx/>
                <a:latin typeface="Arial"/>
                <a:ea typeface="+mn-ea"/>
                <a:cs typeface="+mn-cs"/>
              </a:rPr>
              <a:t>bien à jour dans FINESS </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(vérifier que tous les FINESS EG sont bien rattachés au bon FINESS EJ dans FINESS) et </a:t>
            </a:r>
            <a:r>
              <a:rPr kumimoji="0" lang="fr-FR" sz="1400" b="1" i="0" u="none" strike="noStrike" kern="1200" cap="none" spc="0" normalizeH="0" baseline="0" noProof="0">
                <a:ln>
                  <a:noFill/>
                </a:ln>
                <a:solidFill>
                  <a:srgbClr val="0070C0"/>
                </a:solidFill>
                <a:effectLst/>
                <a:uLnTx/>
                <a:uFillTx/>
                <a:latin typeface="Arial"/>
                <a:ea typeface="+mn-ea"/>
                <a:cs typeface="+mn-cs"/>
              </a:rPr>
              <a:t>dans le ROR</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Demander au GCS Sara </a:t>
            </a:r>
            <a:r>
              <a:rPr kumimoji="0" lang="fr-FR" sz="1400" b="1" i="0" u="none" strike="noStrike" kern="1200" cap="none" spc="0" normalizeH="0" baseline="0" noProof="0">
                <a:ln>
                  <a:noFill/>
                </a:ln>
                <a:solidFill>
                  <a:srgbClr val="0070C0"/>
                </a:solidFill>
                <a:effectLst/>
                <a:uLnTx/>
                <a:uFillTx/>
                <a:latin typeface="Arial"/>
                <a:ea typeface="+mn-ea"/>
                <a:cs typeface="+mn-cs"/>
              </a:rPr>
              <a:t>l’activation de l’interopérabilité </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pour l’Entité Juridique (si cela n’a pas déjà été fait).</a:t>
            </a:r>
          </a:p>
          <a:p>
            <a:pPr marL="285750" marR="0" lvl="0" indent="-2857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Activer l’interopérabilité sur chacune des Entité géographiques utilisatrices (action du référent ESMS </a:t>
            </a:r>
            <a:r>
              <a:rPr kumimoji="0" lang="fr-FR"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ViaTrajectoire</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Les éditeurs et les régions (</a:t>
            </a:r>
            <a:r>
              <a:rPr kumimoji="0" lang="fr-FR" sz="14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GRADeS</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sont invités à accompagner leurs établissements sur ces prérequis. </a:t>
            </a:r>
          </a:p>
        </p:txBody>
      </p:sp>
      <p:grpSp>
        <p:nvGrpSpPr>
          <p:cNvPr id="9" name="Group 8">
            <a:extLst>
              <a:ext uri="{FF2B5EF4-FFF2-40B4-BE49-F238E27FC236}">
                <a16:creationId xmlns:a16="http://schemas.microsoft.com/office/drawing/2014/main" id="{D7C61F2C-63C7-3314-F00E-43F609737930}"/>
              </a:ext>
            </a:extLst>
          </p:cNvPr>
          <p:cNvGrpSpPr/>
          <p:nvPr/>
        </p:nvGrpSpPr>
        <p:grpSpPr>
          <a:xfrm>
            <a:off x="428569" y="5569527"/>
            <a:ext cx="11334859" cy="854009"/>
            <a:chOff x="4905097" y="5496968"/>
            <a:chExt cx="11334859" cy="854009"/>
          </a:xfrm>
        </p:grpSpPr>
        <p:sp>
          <p:nvSpPr>
            <p:cNvPr id="11" name="TextBox 10">
              <a:extLst>
                <a:ext uri="{FF2B5EF4-FFF2-40B4-BE49-F238E27FC236}">
                  <a16:creationId xmlns:a16="http://schemas.microsoft.com/office/drawing/2014/main" id="{FF2CBBF7-8938-2993-306D-C3A352663A41}"/>
                </a:ext>
              </a:extLst>
            </p:cNvPr>
            <p:cNvSpPr txBox="1"/>
            <p:nvPr/>
          </p:nvSpPr>
          <p:spPr>
            <a:xfrm>
              <a:off x="4905097" y="5496968"/>
              <a:ext cx="11334859" cy="854009"/>
            </a:xfrm>
            <a:prstGeom prst="rect">
              <a:avLst/>
            </a:prstGeom>
            <a:solidFill>
              <a:srgbClr val="F2FAFF"/>
            </a:solidFill>
            <a:ln w="6350">
              <a:noFill/>
              <a:miter lim="800000"/>
            </a:ln>
          </p:spPr>
          <p:txBody>
            <a:bodyPr wrap="square" lIns="540000" rIns="252000" anchor="ctr">
              <a:noAutofit/>
            </a:bodyPr>
            <a:lstStyle/>
            <a:p>
              <a:pPr marL="57785" marR="0" lvl="0" indent="0" algn="l" defTabSz="721766" rtl="0" eaLnBrk="1" fontAlgn="auto" latinLnBrk="0" hangingPunct="1">
                <a:lnSpc>
                  <a:spcPct val="100000"/>
                </a:lnSpc>
                <a:spcBef>
                  <a:spcPts val="0"/>
                </a:spcBef>
                <a:spcAft>
                  <a:spcPts val="600"/>
                </a:spcAft>
                <a:buClr>
                  <a:srgbClr val="000000"/>
                </a:buClr>
                <a:buSzTx/>
                <a:buFontTx/>
                <a:buNone/>
                <a:tabLst/>
                <a:defRPr/>
              </a:pPr>
              <a:r>
                <a:rPr kumimoji="0" lang="fr-FR" sz="1300" b="1" i="0" u="none" strike="noStrike" kern="0" cap="none" spc="0" normalizeH="0" baseline="0" noProof="0">
                  <a:ln>
                    <a:noFill/>
                  </a:ln>
                  <a:solidFill>
                    <a:prstClr val="black"/>
                  </a:solidFill>
                  <a:effectLst/>
                  <a:uLnTx/>
                  <a:uFillTx/>
                  <a:latin typeface="Arial"/>
                  <a:ea typeface="+mn-ea"/>
                  <a:cs typeface="Arial"/>
                </a:rPr>
                <a:t>Pour en savoir plus sur la commande de certificat IGC Santé en établissement </a:t>
              </a:r>
              <a:r>
                <a:rPr kumimoji="0" lang="fr-FR" sz="1300" b="1" i="0" u="none" strike="noStrike" kern="0" cap="none" spc="0" normalizeH="0" baseline="0" noProof="0" err="1">
                  <a:ln>
                    <a:noFill/>
                  </a:ln>
                  <a:solidFill>
                    <a:prstClr val="black"/>
                  </a:solidFill>
                  <a:effectLst/>
                  <a:uLnTx/>
                  <a:uFillTx/>
                  <a:latin typeface="Arial"/>
                  <a:ea typeface="+mn-ea"/>
                  <a:cs typeface="Arial"/>
                </a:rPr>
                <a:t>medico-social</a:t>
              </a:r>
              <a:r>
                <a:rPr kumimoji="0" lang="fr-FR" sz="1300" b="1" i="0" u="none" strike="noStrike" kern="0" cap="none" spc="0" normalizeH="0" baseline="0" noProof="0">
                  <a:ln>
                    <a:noFill/>
                  </a:ln>
                  <a:solidFill>
                    <a:prstClr val="black"/>
                  </a:solidFill>
                  <a:effectLst/>
                  <a:uLnTx/>
                  <a:uFillTx/>
                  <a:latin typeface="Arial"/>
                  <a:ea typeface="+mn-ea"/>
                  <a:cs typeface="Arial"/>
                </a:rPr>
                <a:t>, consultez le guide dédié :</a:t>
              </a:r>
            </a:p>
            <a:p>
              <a:pPr marL="57785" marR="0" lvl="0" indent="0" algn="l" defTabSz="721766" rtl="0" eaLnBrk="1" fontAlgn="auto" latinLnBrk="0" hangingPunct="1">
                <a:lnSpc>
                  <a:spcPct val="100000"/>
                </a:lnSpc>
                <a:spcBef>
                  <a:spcPts val="0"/>
                </a:spcBef>
                <a:spcAft>
                  <a:spcPts val="600"/>
                </a:spcAft>
                <a:buClr>
                  <a:srgbClr val="000000"/>
                </a:buClr>
                <a:buSzTx/>
                <a:buFontTx/>
                <a:buNone/>
                <a:tabLst/>
                <a:defRPr/>
              </a:pPr>
              <a:r>
                <a:rPr kumimoji="0" lang="fr-FR" sz="1300" b="1" i="0" u="none" strike="noStrike" kern="0" cap="none" spc="0" normalizeH="0" baseline="0" noProof="0">
                  <a:ln>
                    <a:noFill/>
                  </a:ln>
                  <a:solidFill>
                    <a:prstClr val="black"/>
                  </a:solidFill>
                  <a:effectLst/>
                  <a:uLnTx/>
                  <a:uFillTx/>
                  <a:latin typeface="Arial"/>
                  <a:ea typeface="+mn-ea"/>
                  <a:cs typeface="Arial"/>
                  <a:hlinkClick r:id="rId3"/>
                </a:rPr>
                <a:t>https://esante.gouv.fr/decouvrez-votre-parcours-guide-esms</a:t>
              </a:r>
              <a:r>
                <a:rPr kumimoji="0" lang="fr-FR" sz="1300" b="1" i="0" u="none" strike="noStrike" kern="0" cap="none" spc="0" normalizeH="0" baseline="0" noProof="0">
                  <a:ln>
                    <a:noFill/>
                  </a:ln>
                  <a:solidFill>
                    <a:prstClr val="black"/>
                  </a:solidFill>
                  <a:effectLst/>
                  <a:uLnTx/>
                  <a:uFillTx/>
                  <a:latin typeface="Arial"/>
                  <a:ea typeface="+mn-ea"/>
                  <a:cs typeface="Arial"/>
                </a:rPr>
                <a:t> </a:t>
              </a:r>
            </a:p>
          </p:txBody>
        </p:sp>
        <p:pic>
          <p:nvPicPr>
            <p:cNvPr id="12" name="Picture 4">
              <a:extLst>
                <a:ext uri="{FF2B5EF4-FFF2-40B4-BE49-F238E27FC236}">
                  <a16:creationId xmlns:a16="http://schemas.microsoft.com/office/drawing/2014/main" id="{81B2A02B-113C-8A3E-3FA7-1643818B3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972057" y="5776434"/>
              <a:ext cx="299293" cy="29507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20DD917E-0829-F64D-6EEA-6F150FE4D5B2}"/>
                </a:ext>
              </a:extLst>
            </p:cNvPr>
            <p:cNvCxnSpPr/>
            <p:nvPr/>
          </p:nvCxnSpPr>
          <p:spPr>
            <a:xfrm>
              <a:off x="5360512" y="5548331"/>
              <a:ext cx="0" cy="731705"/>
            </a:xfrm>
            <a:prstGeom prst="line">
              <a:avLst/>
            </a:prstGeom>
            <a:ln w="19050" cap="rnd">
              <a:solidFill>
                <a:schemeClr val="accent3"/>
              </a:solidFill>
              <a:tailEnd type="non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293651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29B21-7136-3FC1-AE0A-3133EF87DE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3EC77A-3C3F-E036-FA12-098CAF334F16}"/>
              </a:ext>
            </a:extLst>
          </p:cNvPr>
          <p:cNvSpPr/>
          <p:nvPr/>
        </p:nvSpPr>
        <p:spPr>
          <a:xfrm>
            <a:off x="6791325" y="190501"/>
            <a:ext cx="5400675" cy="12763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23277E"/>
              </a:solidFill>
              <a:effectLst/>
              <a:uLnTx/>
              <a:uFillTx/>
              <a:latin typeface="Arial"/>
              <a:ea typeface="+mn-ea"/>
              <a:cs typeface="+mn-cs"/>
            </a:endParaRPr>
          </a:p>
        </p:txBody>
      </p:sp>
      <p:pic>
        <p:nvPicPr>
          <p:cNvPr id="4" name="Picture 5">
            <a:extLst>
              <a:ext uri="{FF2B5EF4-FFF2-40B4-BE49-F238E27FC236}">
                <a16:creationId xmlns:a16="http://schemas.microsoft.com/office/drawing/2014/main" id="{5A1F11D2-39C8-473C-39B5-A40E33676305}"/>
              </a:ext>
            </a:extLst>
          </p:cNvPr>
          <p:cNvPicPr>
            <a:picLocks noChangeAspect="1"/>
          </p:cNvPicPr>
          <p:nvPr/>
        </p:nvPicPr>
        <p:blipFill>
          <a:blip r:embed="rId3"/>
          <a:stretch>
            <a:fillRect/>
          </a:stretch>
        </p:blipFill>
        <p:spPr>
          <a:xfrm>
            <a:off x="163285" y="79491"/>
            <a:ext cx="2540001" cy="1228944"/>
          </a:xfrm>
          <a:prstGeom prst="rect">
            <a:avLst/>
          </a:prstGeom>
        </p:spPr>
      </p:pic>
      <p:sp>
        <p:nvSpPr>
          <p:cNvPr id="3" name="ZoneTexte 2">
            <a:extLst>
              <a:ext uri="{FF2B5EF4-FFF2-40B4-BE49-F238E27FC236}">
                <a16:creationId xmlns:a16="http://schemas.microsoft.com/office/drawing/2014/main" id="{28B09C47-27D9-A1E5-043B-50F99C16F86E}"/>
              </a:ext>
            </a:extLst>
          </p:cNvPr>
          <p:cNvSpPr txBox="1"/>
          <p:nvPr/>
        </p:nvSpPr>
        <p:spPr>
          <a:xfrm>
            <a:off x="3807539" y="3096127"/>
            <a:ext cx="8161025" cy="665745"/>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4000" b="1" i="0" u="none" strike="noStrike" kern="1200" cap="none" spc="0" normalizeH="0" baseline="0" noProof="0">
                <a:ln>
                  <a:noFill/>
                </a:ln>
                <a:solidFill>
                  <a:srgbClr val="FFFFFF"/>
                </a:solidFill>
                <a:effectLst/>
                <a:uLnTx/>
                <a:uFillTx/>
                <a:latin typeface="Arial"/>
                <a:ea typeface="+mn-ea"/>
                <a:cs typeface="+mn-cs"/>
              </a:rPr>
              <a:t>Questions et réponses</a:t>
            </a:r>
            <a:endParaRPr kumimoji="0" lang="fr-FR" sz="2000" b="1"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88418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4907A-70CA-58FA-3D88-660D4DD473A9}"/>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3FD8A61C-F76B-7116-3F97-4A2925EB8ACE}"/>
              </a:ext>
            </a:extLst>
          </p:cNvPr>
          <p:cNvSpPr>
            <a:spLocks noGrp="1"/>
          </p:cNvSpPr>
          <p:nvPr>
            <p:ph type="title"/>
          </p:nvPr>
        </p:nvSpPr>
        <p:spPr>
          <a:xfrm>
            <a:off x="428571" y="272147"/>
            <a:ext cx="9357687" cy="568786"/>
          </a:xfrm>
        </p:spPr>
        <p:txBody>
          <a:bodyPr/>
          <a:lstStyle/>
          <a:p>
            <a:r>
              <a:rPr lang="fr-FR" sz="2400" noProof="0">
                <a:solidFill>
                  <a:srgbClr val="006AB2"/>
                </a:solidFill>
                <a:latin typeface="Arial"/>
              </a:rPr>
              <a:t>Support Ségur</a:t>
            </a:r>
          </a:p>
        </p:txBody>
      </p:sp>
      <p:sp>
        <p:nvSpPr>
          <p:cNvPr id="4" name="TextBox 3">
            <a:extLst>
              <a:ext uri="{FF2B5EF4-FFF2-40B4-BE49-F238E27FC236}">
                <a16:creationId xmlns:a16="http://schemas.microsoft.com/office/drawing/2014/main" id="{6FF50285-8101-21D2-FAE0-F14D4C4E5F2F}"/>
              </a:ext>
            </a:extLst>
          </p:cNvPr>
          <p:cNvSpPr txBox="1"/>
          <p:nvPr/>
        </p:nvSpPr>
        <p:spPr>
          <a:xfrm>
            <a:off x="428570" y="1745776"/>
            <a:ext cx="4229155" cy="4185761"/>
          </a:xfrm>
          <a:prstGeom prst="rect">
            <a:avLst/>
          </a:prstGeom>
          <a:noFill/>
          <a:ln w="6350">
            <a:noFill/>
            <a:miter lim="800000"/>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Pour toute question ou besoin d’accompagnement lors du référencement, les éditeurs sont invités à contacter le Support Ségur, point de contact qui leur est dédié.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Il est accessible depuis leur </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hlinkClick r:id="rId3"/>
              </a:rPr>
              <a:t>Espace Authentifié</a:t>
            </a: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Pour retrouver le formulaire, il faut accéder à la rubrique “Ségur” puis “Mes demandes Ségur”.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Ensuite, il faut cliquer sur « Faire une nouvelle demande » et renseigner le formulaire en sélectionnant le bon item.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70C0"/>
                </a:solidFill>
                <a:effectLst/>
                <a:uLnTx/>
                <a:uFillTx/>
                <a:latin typeface="Arial"/>
                <a:ea typeface="+mn-ea"/>
                <a:cs typeface="Arial" panose="020B0604020202020204" pitchFamily="34" charset="0"/>
              </a:rPr>
              <a:t>Pour toute question relative à </a:t>
            </a:r>
            <a:r>
              <a:rPr kumimoji="0" lang="fr-FR" sz="1400" b="1" i="0" u="none" strike="noStrike" kern="1200" cap="none" spc="0" normalizeH="0" baseline="0" noProof="0" err="1">
                <a:ln>
                  <a:noFill/>
                </a:ln>
                <a:solidFill>
                  <a:srgbClr val="0070C0"/>
                </a:solidFill>
                <a:effectLst/>
                <a:uLnTx/>
                <a:uFillTx/>
                <a:latin typeface="Arial"/>
                <a:ea typeface="+mn-ea"/>
                <a:cs typeface="Arial" panose="020B0604020202020204" pitchFamily="34" charset="0"/>
              </a:rPr>
              <a:t>ViaTrajectoire</a:t>
            </a:r>
            <a:r>
              <a:rPr kumimoji="0" lang="fr-FR" sz="1400" b="1" i="0" u="none" strike="noStrike" kern="1200" cap="none" spc="0" normalizeH="0" baseline="0" noProof="0">
                <a:ln>
                  <a:noFill/>
                </a:ln>
                <a:solidFill>
                  <a:srgbClr val="0070C0"/>
                </a:solidFill>
                <a:effectLst/>
                <a:uLnTx/>
                <a:uFillTx/>
                <a:latin typeface="Arial"/>
                <a:ea typeface="+mn-ea"/>
                <a:cs typeface="Arial" panose="020B0604020202020204" pitchFamily="34" charset="0"/>
              </a:rPr>
              <a:t>, il faut sélectionner l’item « Environnement </a:t>
            </a:r>
            <a:r>
              <a:rPr kumimoji="0" lang="fr-FR" sz="1400" b="1" i="0" u="none" strike="noStrike" kern="1200" cap="none" spc="0" normalizeH="0" baseline="0" noProof="0" err="1">
                <a:ln>
                  <a:noFill/>
                </a:ln>
                <a:solidFill>
                  <a:srgbClr val="0070C0"/>
                </a:solidFill>
                <a:effectLst/>
                <a:uLnTx/>
                <a:uFillTx/>
                <a:latin typeface="Arial"/>
                <a:ea typeface="+mn-ea"/>
                <a:cs typeface="Arial" panose="020B0604020202020204" pitchFamily="34" charset="0"/>
              </a:rPr>
              <a:t>ViaTrajectoire</a:t>
            </a:r>
            <a:r>
              <a:rPr kumimoji="0" lang="fr-FR" sz="1400" b="1" i="0" u="none" strike="noStrike" kern="1200" cap="none" spc="0" normalizeH="0" baseline="0" noProof="0">
                <a:ln>
                  <a:noFill/>
                </a:ln>
                <a:solidFill>
                  <a:srgbClr val="0070C0"/>
                </a:solidFill>
                <a:effectLst/>
                <a:uLnTx/>
                <a:uFillTx/>
                <a:latin typeface="Arial"/>
                <a:ea typeface="+mn-ea"/>
                <a:cs typeface="Arial" panose="020B0604020202020204" pitchFamily="34" charset="0"/>
              </a:rPr>
              <a:t> ».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Il est possible à tout moment de suivre l’avancement du traitement de sa demande. </a:t>
            </a:r>
          </a:p>
        </p:txBody>
      </p:sp>
      <p:pic>
        <p:nvPicPr>
          <p:cNvPr id="8" name="Picture 7">
            <a:extLst>
              <a:ext uri="{FF2B5EF4-FFF2-40B4-BE49-F238E27FC236}">
                <a16:creationId xmlns:a16="http://schemas.microsoft.com/office/drawing/2014/main" id="{1015EB0A-9F01-E0CD-71A9-A760865C7134}"/>
              </a:ext>
            </a:extLst>
          </p:cNvPr>
          <p:cNvPicPr>
            <a:picLocks noChangeAspect="1"/>
          </p:cNvPicPr>
          <p:nvPr/>
        </p:nvPicPr>
        <p:blipFill>
          <a:blip r:embed="rId4"/>
          <a:stretch>
            <a:fillRect/>
          </a:stretch>
        </p:blipFill>
        <p:spPr>
          <a:xfrm>
            <a:off x="5905500" y="1453850"/>
            <a:ext cx="5727400" cy="2734153"/>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DC6FBFA-1D0D-CA6B-C01B-595D7803CC73}"/>
              </a:ext>
            </a:extLst>
          </p:cNvPr>
          <p:cNvPicPr>
            <a:picLocks noChangeAspect="1"/>
          </p:cNvPicPr>
          <p:nvPr/>
        </p:nvPicPr>
        <p:blipFill>
          <a:blip r:embed="rId5"/>
          <a:stretch>
            <a:fillRect/>
          </a:stretch>
        </p:blipFill>
        <p:spPr>
          <a:xfrm>
            <a:off x="5905500" y="4418780"/>
            <a:ext cx="5727400" cy="1824566"/>
          </a:xfrm>
          <a:prstGeom prst="rect">
            <a:avLst/>
          </a:prstGeom>
          <a:effectLst>
            <a:outerShdw blurRad="50800" dist="38100" dir="2700000" algn="tl" rotWithShape="0">
              <a:prstClr val="black">
                <a:alpha val="40000"/>
              </a:prstClr>
            </a:outerShdw>
          </a:effectLst>
        </p:spPr>
      </p:pic>
      <p:pic>
        <p:nvPicPr>
          <p:cNvPr id="2050" name="Picture 2" descr="Technical Support ">
            <a:extLst>
              <a:ext uri="{FF2B5EF4-FFF2-40B4-BE49-F238E27FC236}">
                <a16:creationId xmlns:a16="http://schemas.microsoft.com/office/drawing/2014/main" id="{06138974-1644-4F4C-9F45-56DBDF85C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8551" y="357908"/>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8547E89-817E-8C1B-9098-195EE9DF202C}"/>
              </a:ext>
            </a:extLst>
          </p:cNvPr>
          <p:cNvSpPr txBox="1"/>
          <p:nvPr/>
        </p:nvSpPr>
        <p:spPr>
          <a:xfrm rot="16200000">
            <a:off x="4519569" y="2661137"/>
            <a:ext cx="2000310" cy="430887"/>
          </a:xfrm>
          <a:prstGeom prst="rect">
            <a:avLst/>
          </a:prstGeom>
          <a:noFill/>
          <a:ln w="6350">
            <a:noFill/>
            <a:miter lim="800000"/>
          </a:ln>
        </p:spPr>
        <p:txBody>
          <a:bodyPr wrap="square">
            <a:spAutoFit/>
          </a:bodyPr>
          <a:lstStyle/>
          <a:p>
            <a:pPr marL="0"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100" b="1" i="1" u="none" strike="noStrike" kern="0" cap="none" spc="0" normalizeH="0" baseline="0" noProof="0">
                <a:ln>
                  <a:noFill/>
                </a:ln>
                <a:solidFill>
                  <a:prstClr val="black"/>
                </a:solidFill>
                <a:effectLst/>
                <a:uLnTx/>
                <a:uFillTx/>
                <a:latin typeface="Arial"/>
                <a:ea typeface="+mn-ea"/>
                <a:cs typeface="Arial"/>
              </a:rPr>
              <a:t>Tableau de bord de l’Espace Authentifié</a:t>
            </a:r>
          </a:p>
        </p:txBody>
      </p:sp>
      <p:sp>
        <p:nvSpPr>
          <p:cNvPr id="12" name="TextBox 11">
            <a:extLst>
              <a:ext uri="{FF2B5EF4-FFF2-40B4-BE49-F238E27FC236}">
                <a16:creationId xmlns:a16="http://schemas.microsoft.com/office/drawing/2014/main" id="{05EFDC83-C6C0-AB01-03A1-060E3526A73F}"/>
              </a:ext>
            </a:extLst>
          </p:cNvPr>
          <p:cNvSpPr txBox="1"/>
          <p:nvPr/>
        </p:nvSpPr>
        <p:spPr>
          <a:xfrm rot="16200000">
            <a:off x="4607440" y="5115619"/>
            <a:ext cx="1824568" cy="430887"/>
          </a:xfrm>
          <a:prstGeom prst="rect">
            <a:avLst/>
          </a:prstGeom>
          <a:noFill/>
          <a:ln w="6350">
            <a:noFill/>
            <a:miter lim="800000"/>
          </a:ln>
        </p:spPr>
        <p:txBody>
          <a:bodyPr wrap="square">
            <a:spAutoFit/>
          </a:bodyPr>
          <a:lstStyle/>
          <a:p>
            <a:pPr marL="0"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100" b="1" i="1" u="none" strike="noStrike" kern="0" cap="none" spc="0" normalizeH="0" baseline="0" noProof="0">
                <a:ln>
                  <a:noFill/>
                </a:ln>
                <a:solidFill>
                  <a:prstClr val="black"/>
                </a:solidFill>
                <a:effectLst/>
                <a:uLnTx/>
                <a:uFillTx/>
                <a:latin typeface="Arial"/>
                <a:ea typeface="+mn-ea"/>
                <a:cs typeface="Arial"/>
              </a:rPr>
              <a:t>Tableau de suivi des demandes Ségur</a:t>
            </a:r>
          </a:p>
        </p:txBody>
      </p:sp>
      <p:cxnSp>
        <p:nvCxnSpPr>
          <p:cNvPr id="13" name="Straight Connector 12">
            <a:extLst>
              <a:ext uri="{FF2B5EF4-FFF2-40B4-BE49-F238E27FC236}">
                <a16:creationId xmlns:a16="http://schemas.microsoft.com/office/drawing/2014/main" id="{7C823650-5D6C-2C20-D1F5-718C5F692039}"/>
              </a:ext>
            </a:extLst>
          </p:cNvPr>
          <p:cNvCxnSpPr>
            <a:cxnSpLocks/>
          </p:cNvCxnSpPr>
          <p:nvPr/>
        </p:nvCxnSpPr>
        <p:spPr>
          <a:xfrm>
            <a:off x="5780952" y="1545374"/>
            <a:ext cx="0" cy="2662413"/>
          </a:xfrm>
          <a:prstGeom prst="line">
            <a:avLst/>
          </a:prstGeom>
          <a:ln w="19050" cap="rnd">
            <a:solidFill>
              <a:schemeClr val="accent3"/>
            </a:solidFill>
            <a:tailEnd type="none"/>
          </a:ln>
        </p:spPr>
        <p:style>
          <a:lnRef idx="1">
            <a:schemeClr val="accent6"/>
          </a:lnRef>
          <a:fillRef idx="0">
            <a:schemeClr val="accent6"/>
          </a:fillRef>
          <a:effectRef idx="0">
            <a:schemeClr val="accent6"/>
          </a:effectRef>
          <a:fontRef idx="minor">
            <a:schemeClr val="tx1"/>
          </a:fontRef>
        </p:style>
      </p:cxnSp>
      <p:cxnSp>
        <p:nvCxnSpPr>
          <p:cNvPr id="15" name="Straight Connector 14">
            <a:extLst>
              <a:ext uri="{FF2B5EF4-FFF2-40B4-BE49-F238E27FC236}">
                <a16:creationId xmlns:a16="http://schemas.microsoft.com/office/drawing/2014/main" id="{A8E0B0D9-0CE2-82B9-9B6B-BE95698D3C09}"/>
              </a:ext>
            </a:extLst>
          </p:cNvPr>
          <p:cNvCxnSpPr>
            <a:cxnSpLocks/>
          </p:cNvCxnSpPr>
          <p:nvPr/>
        </p:nvCxnSpPr>
        <p:spPr>
          <a:xfrm>
            <a:off x="5792318" y="4418778"/>
            <a:ext cx="0" cy="1824568"/>
          </a:xfrm>
          <a:prstGeom prst="line">
            <a:avLst/>
          </a:prstGeom>
          <a:ln w="19050" cap="rnd">
            <a:solidFill>
              <a:schemeClr val="accent3"/>
            </a:solidFill>
            <a:tailEnd type="non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52438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969BD-AB80-F032-B2FC-45758C1368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96256-8235-8FB9-7DDF-6549A711C542}"/>
              </a:ext>
            </a:extLst>
          </p:cNvPr>
          <p:cNvSpPr>
            <a:spLocks noGrp="1"/>
          </p:cNvSpPr>
          <p:nvPr>
            <p:ph type="title"/>
          </p:nvPr>
        </p:nvSpPr>
        <p:spPr/>
        <p:txBody>
          <a:bodyPr/>
          <a:lstStyle/>
          <a:p>
            <a:r>
              <a:rPr lang="en-US">
                <a:solidFill>
                  <a:srgbClr val="008F8F"/>
                </a:solidFill>
                <a:cs typeface="Arial"/>
              </a:rPr>
              <a:t>Questions / </a:t>
            </a:r>
            <a:r>
              <a:rPr lang="en-US" err="1">
                <a:solidFill>
                  <a:srgbClr val="008F8F"/>
                </a:solidFill>
                <a:cs typeface="Arial"/>
              </a:rPr>
              <a:t>Réponses</a:t>
            </a:r>
            <a:r>
              <a:rPr lang="en-US">
                <a:solidFill>
                  <a:srgbClr val="008F8F"/>
                </a:solidFill>
                <a:cs typeface="Arial"/>
              </a:rPr>
              <a:t> / Remarques</a:t>
            </a:r>
          </a:p>
        </p:txBody>
      </p:sp>
      <p:sp>
        <p:nvSpPr>
          <p:cNvPr id="24" name="Rectangle 23">
            <a:extLst>
              <a:ext uri="{FF2B5EF4-FFF2-40B4-BE49-F238E27FC236}">
                <a16:creationId xmlns:a16="http://schemas.microsoft.com/office/drawing/2014/main" id="{CB5E21CF-735C-C80A-31BC-8CE4C36EAEE8}"/>
              </a:ext>
            </a:extLst>
          </p:cNvPr>
          <p:cNvSpPr/>
          <p:nvPr/>
        </p:nvSpPr>
        <p:spPr>
          <a:xfrm>
            <a:off x="8628435" y="214279"/>
            <a:ext cx="3411166" cy="590652"/>
          </a:xfrm>
          <a:prstGeom prst="rect">
            <a:avLst/>
          </a:prstGeom>
          <a:solidFill>
            <a:srgbClr val="009999"/>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377" rtl="0" eaLnBrk="1" fontAlgn="auto" latinLnBrk="0" hangingPunct="1">
              <a:lnSpc>
                <a:spcPct val="100000"/>
              </a:lnSpc>
              <a:spcBef>
                <a:spcPts val="300"/>
              </a:spcBef>
              <a:spcAft>
                <a:spcPts val="300"/>
              </a:spcAft>
              <a:buClrTx/>
              <a:buSzTx/>
              <a:buFontTx/>
              <a:buNone/>
              <a:tabLst/>
              <a:defRPr/>
            </a:pPr>
            <a:r>
              <a:rPr kumimoji="0" lang="fr-FR" sz="1600" b="1" i="0" u="none" strike="noStrike" kern="1200" cap="none" spc="0" normalizeH="0" baseline="0" noProof="0">
                <a:ln>
                  <a:noFill/>
                </a:ln>
                <a:solidFill>
                  <a:prstClr val="white"/>
                </a:solidFill>
                <a:effectLst/>
                <a:uLnTx/>
                <a:uFillTx/>
                <a:latin typeface="Arial"/>
                <a:ea typeface="+mn-ea"/>
                <a:cs typeface="+mn-cs"/>
              </a:rPr>
              <a:t>VERSION COMPTE-RENDU</a:t>
            </a:r>
          </a:p>
        </p:txBody>
      </p:sp>
      <p:grpSp>
        <p:nvGrpSpPr>
          <p:cNvPr id="25" name="Compose" descr="{&quot;Key&quot;:&quot;POWER_USER_SHAPE_ICON&quot;,&quot;Value&quot;:&quot;POWER_USER_SHAPE_ICON_STYLE_1&quot;}">
            <a:extLst>
              <a:ext uri="{FF2B5EF4-FFF2-40B4-BE49-F238E27FC236}">
                <a16:creationId xmlns:a16="http://schemas.microsoft.com/office/drawing/2014/main" id="{89159C6F-08FC-B86B-C490-6A1AA19BD880}"/>
              </a:ext>
            </a:extLst>
          </p:cNvPr>
          <p:cNvGrpSpPr>
            <a:grpSpLocks noChangeAspect="1"/>
          </p:cNvGrpSpPr>
          <p:nvPr>
            <p:custDataLst>
              <p:tags r:id="rId1"/>
            </p:custDataLst>
          </p:nvPr>
        </p:nvGrpSpPr>
        <p:grpSpPr bwMode="auto">
          <a:xfrm>
            <a:off x="8845140" y="318987"/>
            <a:ext cx="407337" cy="369332"/>
            <a:chOff x="2478" y="795"/>
            <a:chExt cx="2926" cy="2653"/>
          </a:xfrm>
          <a:solidFill>
            <a:schemeClr val="bg1"/>
          </a:solidFill>
        </p:grpSpPr>
        <p:sp>
          <p:nvSpPr>
            <p:cNvPr id="27" name="Freeform 309">
              <a:extLst>
                <a:ext uri="{FF2B5EF4-FFF2-40B4-BE49-F238E27FC236}">
                  <a16:creationId xmlns:a16="http://schemas.microsoft.com/office/drawing/2014/main" id="{7A69BF77-1D66-EE84-3F4D-03F6D3657BAA}"/>
                </a:ext>
              </a:extLst>
            </p:cNvPr>
            <p:cNvSpPr>
              <a:spLocks noEditPoints="1"/>
            </p:cNvSpPr>
            <p:nvPr/>
          </p:nvSpPr>
          <p:spPr bwMode="auto">
            <a:xfrm>
              <a:off x="2478" y="795"/>
              <a:ext cx="1854" cy="2653"/>
            </a:xfrm>
            <a:custGeom>
              <a:avLst/>
              <a:gdLst>
                <a:gd name="T0" fmla="*/ 67 w 467"/>
                <a:gd name="T1" fmla="*/ 117 h 667"/>
                <a:gd name="T2" fmla="*/ 233 w 467"/>
                <a:gd name="T3" fmla="*/ 117 h 667"/>
                <a:gd name="T4" fmla="*/ 233 w 467"/>
                <a:gd name="T5" fmla="*/ 150 h 667"/>
                <a:gd name="T6" fmla="*/ 67 w 467"/>
                <a:gd name="T7" fmla="*/ 150 h 667"/>
                <a:gd name="T8" fmla="*/ 67 w 467"/>
                <a:gd name="T9" fmla="*/ 117 h 667"/>
                <a:gd name="T10" fmla="*/ 50 w 467"/>
                <a:gd name="T11" fmla="*/ 667 h 667"/>
                <a:gd name="T12" fmla="*/ 417 w 467"/>
                <a:gd name="T13" fmla="*/ 667 h 667"/>
                <a:gd name="T14" fmla="*/ 467 w 467"/>
                <a:gd name="T15" fmla="*/ 617 h 667"/>
                <a:gd name="T16" fmla="*/ 467 w 467"/>
                <a:gd name="T17" fmla="*/ 516 h 667"/>
                <a:gd name="T18" fmla="*/ 400 w 467"/>
                <a:gd name="T19" fmla="*/ 583 h 667"/>
                <a:gd name="T20" fmla="*/ 187 w 467"/>
                <a:gd name="T21" fmla="*/ 583 h 667"/>
                <a:gd name="T22" fmla="*/ 67 w 467"/>
                <a:gd name="T23" fmla="*/ 583 h 667"/>
                <a:gd name="T24" fmla="*/ 67 w 467"/>
                <a:gd name="T25" fmla="*/ 550 h 667"/>
                <a:gd name="T26" fmla="*/ 194 w 467"/>
                <a:gd name="T27" fmla="*/ 550 h 667"/>
                <a:gd name="T28" fmla="*/ 199 w 467"/>
                <a:gd name="T29" fmla="*/ 530 h 667"/>
                <a:gd name="T30" fmla="*/ 205 w 467"/>
                <a:gd name="T31" fmla="*/ 500 h 667"/>
                <a:gd name="T32" fmla="*/ 67 w 467"/>
                <a:gd name="T33" fmla="*/ 500 h 667"/>
                <a:gd name="T34" fmla="*/ 67 w 467"/>
                <a:gd name="T35" fmla="*/ 467 h 667"/>
                <a:gd name="T36" fmla="*/ 211 w 467"/>
                <a:gd name="T37" fmla="*/ 467 h 667"/>
                <a:gd name="T38" fmla="*/ 221 w 467"/>
                <a:gd name="T39" fmla="*/ 417 h 667"/>
                <a:gd name="T40" fmla="*/ 67 w 467"/>
                <a:gd name="T41" fmla="*/ 417 h 667"/>
                <a:gd name="T42" fmla="*/ 67 w 467"/>
                <a:gd name="T43" fmla="*/ 383 h 667"/>
                <a:gd name="T44" fmla="*/ 228 w 467"/>
                <a:gd name="T45" fmla="*/ 383 h 667"/>
                <a:gd name="T46" fmla="*/ 230 w 467"/>
                <a:gd name="T47" fmla="*/ 373 h 667"/>
                <a:gd name="T48" fmla="*/ 270 w 467"/>
                <a:gd name="T49" fmla="*/ 333 h 667"/>
                <a:gd name="T50" fmla="*/ 67 w 467"/>
                <a:gd name="T51" fmla="*/ 333 h 667"/>
                <a:gd name="T52" fmla="*/ 67 w 467"/>
                <a:gd name="T53" fmla="*/ 300 h 667"/>
                <a:gd name="T54" fmla="*/ 303 w 467"/>
                <a:gd name="T55" fmla="*/ 300 h 667"/>
                <a:gd name="T56" fmla="*/ 353 w 467"/>
                <a:gd name="T57" fmla="*/ 250 h 667"/>
                <a:gd name="T58" fmla="*/ 67 w 467"/>
                <a:gd name="T59" fmla="*/ 250 h 667"/>
                <a:gd name="T60" fmla="*/ 67 w 467"/>
                <a:gd name="T61" fmla="*/ 217 h 667"/>
                <a:gd name="T62" fmla="*/ 386 w 467"/>
                <a:gd name="T63" fmla="*/ 217 h 667"/>
                <a:gd name="T64" fmla="*/ 467 w 467"/>
                <a:gd name="T65" fmla="*/ 136 h 667"/>
                <a:gd name="T66" fmla="*/ 467 w 467"/>
                <a:gd name="T67" fmla="*/ 50 h 667"/>
                <a:gd name="T68" fmla="*/ 417 w 467"/>
                <a:gd name="T69" fmla="*/ 0 h 667"/>
                <a:gd name="T70" fmla="*/ 267 w 467"/>
                <a:gd name="T71" fmla="*/ 0 h 667"/>
                <a:gd name="T72" fmla="*/ 50 w 467"/>
                <a:gd name="T73" fmla="*/ 0 h 667"/>
                <a:gd name="T74" fmla="*/ 0 w 467"/>
                <a:gd name="T75" fmla="*/ 50 h 667"/>
                <a:gd name="T76" fmla="*/ 0 w 467"/>
                <a:gd name="T77" fmla="*/ 467 h 667"/>
                <a:gd name="T78" fmla="*/ 0 w 467"/>
                <a:gd name="T79" fmla="*/ 617 h 667"/>
                <a:gd name="T80" fmla="*/ 50 w 467"/>
                <a:gd name="T81"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7" h="667">
                  <a:moveTo>
                    <a:pt x="67" y="117"/>
                  </a:moveTo>
                  <a:lnTo>
                    <a:pt x="233" y="117"/>
                  </a:lnTo>
                  <a:lnTo>
                    <a:pt x="233" y="150"/>
                  </a:lnTo>
                  <a:lnTo>
                    <a:pt x="67" y="150"/>
                  </a:lnTo>
                  <a:lnTo>
                    <a:pt x="67" y="117"/>
                  </a:lnTo>
                  <a:close/>
                  <a:moveTo>
                    <a:pt x="50" y="667"/>
                  </a:moveTo>
                  <a:lnTo>
                    <a:pt x="417" y="667"/>
                  </a:lnTo>
                  <a:cubicBezTo>
                    <a:pt x="444" y="667"/>
                    <a:pt x="467" y="644"/>
                    <a:pt x="467" y="617"/>
                  </a:cubicBezTo>
                  <a:lnTo>
                    <a:pt x="467" y="516"/>
                  </a:lnTo>
                  <a:lnTo>
                    <a:pt x="400" y="583"/>
                  </a:lnTo>
                  <a:lnTo>
                    <a:pt x="187" y="583"/>
                  </a:lnTo>
                  <a:lnTo>
                    <a:pt x="67" y="583"/>
                  </a:lnTo>
                  <a:lnTo>
                    <a:pt x="67" y="550"/>
                  </a:lnTo>
                  <a:lnTo>
                    <a:pt x="194" y="550"/>
                  </a:lnTo>
                  <a:lnTo>
                    <a:pt x="199" y="530"/>
                  </a:lnTo>
                  <a:lnTo>
                    <a:pt x="205" y="500"/>
                  </a:lnTo>
                  <a:lnTo>
                    <a:pt x="67" y="500"/>
                  </a:lnTo>
                  <a:lnTo>
                    <a:pt x="67" y="467"/>
                  </a:lnTo>
                  <a:lnTo>
                    <a:pt x="211" y="467"/>
                  </a:lnTo>
                  <a:lnTo>
                    <a:pt x="221" y="417"/>
                  </a:lnTo>
                  <a:lnTo>
                    <a:pt x="67" y="417"/>
                  </a:lnTo>
                  <a:lnTo>
                    <a:pt x="67" y="383"/>
                  </a:lnTo>
                  <a:lnTo>
                    <a:pt x="228" y="383"/>
                  </a:lnTo>
                  <a:lnTo>
                    <a:pt x="230" y="373"/>
                  </a:lnTo>
                  <a:lnTo>
                    <a:pt x="270" y="333"/>
                  </a:lnTo>
                  <a:lnTo>
                    <a:pt x="67" y="333"/>
                  </a:lnTo>
                  <a:lnTo>
                    <a:pt x="67" y="300"/>
                  </a:lnTo>
                  <a:lnTo>
                    <a:pt x="303" y="300"/>
                  </a:lnTo>
                  <a:lnTo>
                    <a:pt x="353" y="250"/>
                  </a:lnTo>
                  <a:lnTo>
                    <a:pt x="67" y="250"/>
                  </a:lnTo>
                  <a:lnTo>
                    <a:pt x="67" y="217"/>
                  </a:lnTo>
                  <a:lnTo>
                    <a:pt x="386" y="217"/>
                  </a:lnTo>
                  <a:lnTo>
                    <a:pt x="467" y="136"/>
                  </a:lnTo>
                  <a:lnTo>
                    <a:pt x="467" y="50"/>
                  </a:lnTo>
                  <a:cubicBezTo>
                    <a:pt x="467" y="22"/>
                    <a:pt x="444" y="0"/>
                    <a:pt x="417" y="0"/>
                  </a:cubicBezTo>
                  <a:lnTo>
                    <a:pt x="267" y="0"/>
                  </a:lnTo>
                  <a:lnTo>
                    <a:pt x="50" y="0"/>
                  </a:lnTo>
                  <a:cubicBezTo>
                    <a:pt x="22" y="0"/>
                    <a:pt x="0" y="22"/>
                    <a:pt x="0" y="50"/>
                  </a:cubicBezTo>
                  <a:lnTo>
                    <a:pt x="0" y="467"/>
                  </a:lnTo>
                  <a:lnTo>
                    <a:pt x="0" y="617"/>
                  </a:lnTo>
                  <a:cubicBezTo>
                    <a:pt x="0" y="644"/>
                    <a:pt x="22" y="667"/>
                    <a:pt x="50" y="6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310">
              <a:extLst>
                <a:ext uri="{FF2B5EF4-FFF2-40B4-BE49-F238E27FC236}">
                  <a16:creationId xmlns:a16="http://schemas.microsoft.com/office/drawing/2014/main" id="{5BDB256E-7A94-C396-C696-5E86EF5A25DD}"/>
                </a:ext>
              </a:extLst>
            </p:cNvPr>
            <p:cNvSpPr>
              <a:spLocks/>
            </p:cNvSpPr>
            <p:nvPr/>
          </p:nvSpPr>
          <p:spPr bwMode="auto">
            <a:xfrm>
              <a:off x="4606" y="1014"/>
              <a:ext cx="798" cy="800"/>
            </a:xfrm>
            <a:custGeom>
              <a:avLst/>
              <a:gdLst>
                <a:gd name="T0" fmla="*/ 118 w 201"/>
                <a:gd name="T1" fmla="*/ 177 h 201"/>
                <a:gd name="T2" fmla="*/ 142 w 201"/>
                <a:gd name="T3" fmla="*/ 201 h 201"/>
                <a:gd name="T4" fmla="*/ 186 w 201"/>
                <a:gd name="T5" fmla="*/ 157 h 201"/>
                <a:gd name="T6" fmla="*/ 186 w 201"/>
                <a:gd name="T7" fmla="*/ 103 h 201"/>
                <a:gd name="T8" fmla="*/ 97 w 201"/>
                <a:gd name="T9" fmla="*/ 14 h 201"/>
                <a:gd name="T10" fmla="*/ 44 w 201"/>
                <a:gd name="T11" fmla="*/ 14 h 201"/>
                <a:gd name="T12" fmla="*/ 0 w 201"/>
                <a:gd name="T13" fmla="*/ 58 h 201"/>
                <a:gd name="T14" fmla="*/ 24 w 201"/>
                <a:gd name="T15" fmla="*/ 82 h 201"/>
                <a:gd name="T16" fmla="*/ 118 w 201"/>
                <a:gd name="T17" fmla="*/ 17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01">
                  <a:moveTo>
                    <a:pt x="118" y="177"/>
                  </a:moveTo>
                  <a:lnTo>
                    <a:pt x="142" y="201"/>
                  </a:lnTo>
                  <a:lnTo>
                    <a:pt x="186" y="157"/>
                  </a:lnTo>
                  <a:cubicBezTo>
                    <a:pt x="201" y="142"/>
                    <a:pt x="201" y="118"/>
                    <a:pt x="186" y="103"/>
                  </a:cubicBezTo>
                  <a:lnTo>
                    <a:pt x="97" y="14"/>
                  </a:lnTo>
                  <a:cubicBezTo>
                    <a:pt x="83" y="0"/>
                    <a:pt x="59" y="0"/>
                    <a:pt x="44" y="14"/>
                  </a:cubicBezTo>
                  <a:lnTo>
                    <a:pt x="0" y="58"/>
                  </a:lnTo>
                  <a:lnTo>
                    <a:pt x="24" y="82"/>
                  </a:lnTo>
                  <a:lnTo>
                    <a:pt x="118" y="177"/>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311">
              <a:extLst>
                <a:ext uri="{FF2B5EF4-FFF2-40B4-BE49-F238E27FC236}">
                  <a16:creationId xmlns:a16="http://schemas.microsoft.com/office/drawing/2014/main" id="{65873D43-8BA9-77F8-ADCB-462AE5FC50E6}"/>
                </a:ext>
              </a:extLst>
            </p:cNvPr>
            <p:cNvSpPr>
              <a:spLocks/>
            </p:cNvSpPr>
            <p:nvPr/>
          </p:nvSpPr>
          <p:spPr bwMode="auto">
            <a:xfrm>
              <a:off x="3387" y="1340"/>
              <a:ext cx="1687" cy="1643"/>
            </a:xfrm>
            <a:custGeom>
              <a:avLst/>
              <a:gdLst>
                <a:gd name="T0" fmla="*/ 8 w 1687"/>
                <a:gd name="T1" fmla="*/ 1591 h 1643"/>
                <a:gd name="T2" fmla="*/ 0 w 1687"/>
                <a:gd name="T3" fmla="*/ 1643 h 1643"/>
                <a:gd name="T4" fmla="*/ 623 w 1687"/>
                <a:gd name="T5" fmla="*/ 1643 h 1643"/>
                <a:gd name="T6" fmla="*/ 1687 w 1687"/>
                <a:gd name="T7" fmla="*/ 565 h 1643"/>
                <a:gd name="T8" fmla="*/ 1596 w 1687"/>
                <a:gd name="T9" fmla="*/ 470 h 1643"/>
                <a:gd name="T10" fmla="*/ 1219 w 1687"/>
                <a:gd name="T11" fmla="*/ 96 h 1643"/>
                <a:gd name="T12" fmla="*/ 1128 w 1687"/>
                <a:gd name="T13" fmla="*/ 0 h 1643"/>
                <a:gd name="T14" fmla="*/ 127 w 1687"/>
                <a:gd name="T15" fmla="*/ 1007 h 1643"/>
                <a:gd name="T16" fmla="*/ 8 w 1687"/>
                <a:gd name="T17" fmla="*/ 1591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7" h="1643">
                  <a:moveTo>
                    <a:pt x="8" y="1591"/>
                  </a:moveTo>
                  <a:lnTo>
                    <a:pt x="0" y="1643"/>
                  </a:lnTo>
                  <a:lnTo>
                    <a:pt x="623" y="1643"/>
                  </a:lnTo>
                  <a:lnTo>
                    <a:pt x="1687" y="565"/>
                  </a:lnTo>
                  <a:lnTo>
                    <a:pt x="1596" y="470"/>
                  </a:lnTo>
                  <a:lnTo>
                    <a:pt x="1219" y="96"/>
                  </a:lnTo>
                  <a:lnTo>
                    <a:pt x="1128" y="0"/>
                  </a:lnTo>
                  <a:lnTo>
                    <a:pt x="127" y="1007"/>
                  </a:lnTo>
                  <a:lnTo>
                    <a:pt x="8" y="15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 name="ZoneTexte 31">
            <a:extLst>
              <a:ext uri="{FF2B5EF4-FFF2-40B4-BE49-F238E27FC236}">
                <a16:creationId xmlns:a16="http://schemas.microsoft.com/office/drawing/2014/main" id="{36C17D69-D344-0CAF-0D2C-A79381289165}"/>
              </a:ext>
            </a:extLst>
          </p:cNvPr>
          <p:cNvSpPr txBox="1"/>
          <p:nvPr/>
        </p:nvSpPr>
        <p:spPr>
          <a:xfrm>
            <a:off x="262064" y="887773"/>
            <a:ext cx="11688636" cy="3539430"/>
          </a:xfrm>
          <a:prstGeom prst="rect">
            <a:avLst/>
          </a:prstGeom>
          <a:noFill/>
          <a:ln w="6350">
            <a:solidFill>
              <a:srgbClr val="009999"/>
            </a:solidFill>
            <a:miter lim="800000"/>
          </a:ln>
        </p:spPr>
        <p:txBody>
          <a:bodyPr wrap="square" lIns="121920" tIns="60960" rIns="121920" bIns="60960" anchor="t">
            <a:spAutoFit/>
          </a:bodyPr>
          <a:lstStyle/>
          <a:p>
            <a:pPr marR="0" lvl="0" algn="just" defTabSz="914377" rtl="0" eaLnBrk="1" fontAlgn="auto" latinLnBrk="0" hangingPunct="1">
              <a:lnSpc>
                <a:spcPct val="100000"/>
              </a:lnSpc>
              <a:spcAft>
                <a:spcPts val="600"/>
              </a:spcAft>
              <a:buClrTx/>
              <a:buSzTx/>
              <a:tabLst/>
              <a:defRPr/>
            </a:pPr>
            <a:r>
              <a:rPr lang="fr-FR" sz="1300" b="1">
                <a:solidFill>
                  <a:srgbClr val="009999"/>
                </a:solidFill>
                <a:highlight>
                  <a:srgbClr val="DBF9F2"/>
                </a:highlight>
                <a:latin typeface="+mj-lt"/>
                <a:cs typeface="Arial"/>
              </a:rPr>
              <a:t>Comment les établissements sélectionnent-ils les décisions d’orientation à récupérer sur </a:t>
            </a:r>
            <a:r>
              <a:rPr lang="fr-FR" sz="1300" b="1" err="1">
                <a:solidFill>
                  <a:srgbClr val="009999"/>
                </a:solidFill>
                <a:highlight>
                  <a:srgbClr val="DBF9F2"/>
                </a:highlight>
                <a:latin typeface="+mj-lt"/>
                <a:cs typeface="Arial"/>
              </a:rPr>
              <a:t>ViaTrajectoire</a:t>
            </a:r>
            <a:r>
              <a:rPr lang="fr-FR" sz="1300" b="1">
                <a:solidFill>
                  <a:srgbClr val="009999"/>
                </a:solidFill>
                <a:highlight>
                  <a:srgbClr val="DBF9F2"/>
                </a:highlight>
                <a:latin typeface="+mj-lt"/>
                <a:cs typeface="Arial"/>
              </a:rPr>
              <a:t> (</a:t>
            </a:r>
            <a:r>
              <a:rPr lang="fr-FR" sz="1300" b="1" err="1">
                <a:solidFill>
                  <a:srgbClr val="009999"/>
                </a:solidFill>
                <a:highlight>
                  <a:srgbClr val="DBF9F2"/>
                </a:highlight>
                <a:latin typeface="+mj-lt"/>
                <a:cs typeface="Arial"/>
              </a:rPr>
              <a:t>cf</a:t>
            </a:r>
            <a:r>
              <a:rPr lang="fr-FR" sz="1300" b="1">
                <a:solidFill>
                  <a:srgbClr val="009999"/>
                </a:solidFill>
                <a:highlight>
                  <a:srgbClr val="DBF9F2"/>
                </a:highlight>
                <a:latin typeface="+mj-lt"/>
                <a:cs typeface="Arial"/>
              </a:rPr>
              <a:t> slide 40 et 41)  </a:t>
            </a:r>
          </a:p>
          <a:p>
            <a:pPr marR="0" lvl="0" algn="just" defTabSz="914377" rtl="0" eaLnBrk="1" fontAlgn="auto" latinLnBrk="0" hangingPunct="1">
              <a:lnSpc>
                <a:spcPct val="100000"/>
              </a:lnSpc>
              <a:spcAft>
                <a:spcPts val="600"/>
              </a:spcAft>
              <a:buClrTx/>
              <a:buSzTx/>
              <a:tabLst/>
              <a:defRPr/>
            </a:pPr>
            <a:r>
              <a:rPr lang="fr-FR" sz="1300">
                <a:solidFill>
                  <a:srgbClr val="009999"/>
                </a:solidFill>
                <a:latin typeface="+mj-lt"/>
                <a:cs typeface="Arial"/>
              </a:rPr>
              <a:t>Ce processus repose sur une action manuelle de l’établissement dans l’interface Via Trajectoire : les décisions sont “taguées” par l’utilisateur, ce qui permet ensuite leur récupération lors des appels d’API. Ce choix vise à éviter des reprises massives et complexes de données, en laissant la maîtrise aux utilisateurs.</a:t>
            </a:r>
          </a:p>
          <a:p>
            <a:pPr marR="0" lvl="0" algn="just" defTabSz="914377" rtl="0" eaLnBrk="1" fontAlgn="auto" latinLnBrk="0" hangingPunct="1">
              <a:lnSpc>
                <a:spcPct val="100000"/>
              </a:lnSpc>
              <a:spcAft>
                <a:spcPts val="600"/>
              </a:spcAft>
              <a:buClrTx/>
              <a:buSzTx/>
              <a:tabLst/>
              <a:defRPr/>
            </a:pPr>
            <a:r>
              <a:rPr lang="fr-FR" sz="1300" b="1">
                <a:solidFill>
                  <a:srgbClr val="009999"/>
                </a:solidFill>
                <a:highlight>
                  <a:srgbClr val="DBF9F2"/>
                </a:highlight>
                <a:latin typeface="+mj-lt"/>
                <a:cs typeface="Arial"/>
              </a:rPr>
              <a:t>Le tableau détaillant les éléments attendus dans les preuves techniques est-il disponible dans un espace partagé en dehors du support ?</a:t>
            </a:r>
          </a:p>
          <a:p>
            <a:pPr lvl="0" algn="just" defTabSz="914377">
              <a:spcAft>
                <a:spcPts val="600"/>
              </a:spcAft>
              <a:defRPr/>
            </a:pPr>
            <a:r>
              <a:rPr lang="fr-FR" sz="1300">
                <a:solidFill>
                  <a:srgbClr val="009999"/>
                </a:solidFill>
                <a:latin typeface="+mj-lt"/>
                <a:cs typeface="Arial"/>
              </a:rPr>
              <a:t>Pour l’instant non, mais il pourra être intégré ultérieurement dans une documentation ou une FAQ pour faciliter son accès. Nous allons également publier les diapositives </a:t>
            </a:r>
            <a:r>
              <a:rPr lang="fr-FR" sz="1300" err="1">
                <a:solidFill>
                  <a:srgbClr val="009999"/>
                </a:solidFill>
                <a:latin typeface="+mj-lt"/>
                <a:cs typeface="Arial"/>
              </a:rPr>
              <a:t>ViaTrajectoire</a:t>
            </a:r>
            <a:r>
              <a:rPr lang="fr-FR" sz="1300">
                <a:solidFill>
                  <a:srgbClr val="009999"/>
                </a:solidFill>
                <a:latin typeface="+mj-lt"/>
                <a:cs typeface="Arial"/>
              </a:rPr>
              <a:t> présentées ce jour en comité éditeurs sur la page </a:t>
            </a:r>
            <a:r>
              <a:rPr lang="fr-FR" sz="1300" err="1">
                <a:solidFill>
                  <a:srgbClr val="009999"/>
                </a:solidFill>
                <a:latin typeface="+mj-lt"/>
                <a:cs typeface="Arial"/>
              </a:rPr>
              <a:t>ViaTrajectoire</a:t>
            </a:r>
            <a:r>
              <a:rPr lang="fr-FR" sz="1300">
                <a:solidFill>
                  <a:srgbClr val="009999"/>
                </a:solidFill>
                <a:latin typeface="+mj-lt"/>
                <a:cs typeface="Arial"/>
              </a:rPr>
              <a:t> : </a:t>
            </a:r>
            <a:r>
              <a:rPr lang="fr-FR" sz="1300">
                <a:solidFill>
                  <a:srgbClr val="009999"/>
                </a:solidFill>
                <a:latin typeface="+mj-lt"/>
                <a:cs typeface="Arial"/>
                <a:hlinkClick r:id="rId4"/>
              </a:rPr>
              <a:t>https://esante.gouv.fr/ens/offre/interoperabilite-viatrajectoire-module-handicap</a:t>
            </a:r>
            <a:r>
              <a:rPr lang="fr-FR" sz="1300">
                <a:solidFill>
                  <a:srgbClr val="009999"/>
                </a:solidFill>
                <a:latin typeface="+mj-lt"/>
                <a:cs typeface="Arial"/>
              </a:rPr>
              <a:t> </a:t>
            </a:r>
          </a:p>
          <a:p>
            <a:pPr marR="0" lvl="0" algn="just" defTabSz="914377" rtl="0" eaLnBrk="1" fontAlgn="auto" latinLnBrk="0" hangingPunct="1">
              <a:lnSpc>
                <a:spcPct val="100000"/>
              </a:lnSpc>
              <a:spcAft>
                <a:spcPts val="600"/>
              </a:spcAft>
              <a:buClrTx/>
              <a:buSzTx/>
              <a:tabLst/>
              <a:defRPr/>
            </a:pPr>
            <a:endParaRPr lang="fr-FR" sz="1300">
              <a:solidFill>
                <a:srgbClr val="009999"/>
              </a:solidFill>
              <a:latin typeface="+mj-lt"/>
              <a:cs typeface="Arial"/>
            </a:endParaRPr>
          </a:p>
          <a:p>
            <a:pPr lvl="0" algn="just" defTabSz="914377">
              <a:spcAft>
                <a:spcPts val="600"/>
              </a:spcAft>
              <a:defRPr/>
            </a:pPr>
            <a:r>
              <a:rPr lang="fr-FR" sz="1300" b="1">
                <a:solidFill>
                  <a:srgbClr val="009999"/>
                </a:solidFill>
                <a:highlight>
                  <a:srgbClr val="DBF9F2"/>
                </a:highlight>
                <a:cs typeface="Arial"/>
              </a:rPr>
              <a:t>Comment se formalise la demande d'activation de l'interopérabilité pour l'entité juridique auprès du GCS Sara ?</a:t>
            </a:r>
          </a:p>
          <a:p>
            <a:pPr lvl="0" algn="just" defTabSz="914377">
              <a:spcAft>
                <a:spcPts val="600"/>
              </a:spcAft>
              <a:defRPr/>
            </a:pPr>
            <a:r>
              <a:rPr lang="fr-FR" sz="1300">
                <a:solidFill>
                  <a:srgbClr val="009999"/>
                </a:solidFill>
                <a:cs typeface="Arial"/>
              </a:rPr>
              <a:t>Cette étape intervient après la phase de référencement. Les modalités exactes seront détaillées ultérieurement. </a:t>
            </a:r>
          </a:p>
          <a:p>
            <a:pPr lvl="0" algn="just" defTabSz="914377">
              <a:spcAft>
                <a:spcPts val="600"/>
              </a:spcAft>
              <a:defRPr/>
            </a:pPr>
            <a:endParaRPr lang="fr-FR" sz="1300">
              <a:solidFill>
                <a:srgbClr val="009999"/>
              </a:solidFill>
              <a:cs typeface="Arial"/>
            </a:endParaRPr>
          </a:p>
          <a:p>
            <a:pPr algn="just" defTabSz="914377">
              <a:spcAft>
                <a:spcPts val="600"/>
              </a:spcAft>
              <a:defRPr/>
            </a:pPr>
            <a:r>
              <a:rPr lang="fr-FR" sz="1300" b="1">
                <a:solidFill>
                  <a:srgbClr val="009999"/>
                </a:solidFill>
                <a:highlight>
                  <a:srgbClr val="DBF9F2"/>
                </a:highlight>
                <a:cs typeface="Arial"/>
              </a:rPr>
              <a:t>Remarque : les questions relatives à Via Trajectoire doivent désormais passer par l’outil de </a:t>
            </a:r>
            <a:r>
              <a:rPr lang="fr-FR" sz="1300" b="1" err="1">
                <a:solidFill>
                  <a:srgbClr val="009999"/>
                </a:solidFill>
                <a:highlight>
                  <a:srgbClr val="DBF9F2"/>
                </a:highlight>
                <a:cs typeface="Arial"/>
              </a:rPr>
              <a:t>ticketing</a:t>
            </a:r>
            <a:r>
              <a:rPr lang="fr-FR" sz="1300" b="1">
                <a:solidFill>
                  <a:srgbClr val="009999"/>
                </a:solidFill>
                <a:highlight>
                  <a:srgbClr val="DBF9F2"/>
                </a:highlight>
                <a:cs typeface="Arial"/>
              </a:rPr>
              <a:t> officiel de l’ANS. Cette consigne vise à mieux tracer les demandes, identifier les sujets récurrents et garantir des réponses plus fiables et systématiques.</a:t>
            </a:r>
            <a:endParaRPr lang="fr-FR" sz="1300">
              <a:solidFill>
                <a:srgbClr val="009999"/>
              </a:solidFill>
              <a:cs typeface="Arial"/>
            </a:endParaRPr>
          </a:p>
        </p:txBody>
      </p:sp>
    </p:spTree>
    <p:extLst>
      <p:ext uri="{BB962C8B-B14F-4D97-AF65-F5344CB8AC3E}">
        <p14:creationId xmlns:p14="http://schemas.microsoft.com/office/powerpoint/2010/main" val="1044745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673DD-659B-B770-BEC2-0CD04971F40F}"/>
              </a:ext>
            </a:extLst>
          </p:cNvPr>
          <p:cNvSpPr/>
          <p:nvPr/>
        </p:nvSpPr>
        <p:spPr>
          <a:xfrm>
            <a:off x="6791325" y="190501"/>
            <a:ext cx="5400675" cy="12763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23277E"/>
              </a:solidFill>
              <a:effectLst/>
              <a:uLnTx/>
              <a:uFillTx/>
              <a:latin typeface="Arial"/>
              <a:ea typeface="+mn-ea"/>
              <a:cs typeface="+mn-cs"/>
            </a:endParaRPr>
          </a:p>
        </p:txBody>
      </p:sp>
      <p:pic>
        <p:nvPicPr>
          <p:cNvPr id="4" name="Picture 5">
            <a:extLst>
              <a:ext uri="{FF2B5EF4-FFF2-40B4-BE49-F238E27FC236}">
                <a16:creationId xmlns:a16="http://schemas.microsoft.com/office/drawing/2014/main" id="{CB38CE9D-5428-33CF-2F50-E7EB1C6C1927}"/>
              </a:ext>
            </a:extLst>
          </p:cNvPr>
          <p:cNvPicPr>
            <a:picLocks noChangeAspect="1"/>
          </p:cNvPicPr>
          <p:nvPr/>
        </p:nvPicPr>
        <p:blipFill>
          <a:blip r:embed="rId3"/>
          <a:stretch>
            <a:fillRect/>
          </a:stretch>
        </p:blipFill>
        <p:spPr>
          <a:xfrm>
            <a:off x="163285" y="79491"/>
            <a:ext cx="2540001" cy="1228944"/>
          </a:xfrm>
          <a:prstGeom prst="rect">
            <a:avLst/>
          </a:prstGeom>
        </p:spPr>
      </p:pic>
      <p:sp>
        <p:nvSpPr>
          <p:cNvPr id="3" name="ZoneTexte 2">
            <a:extLst>
              <a:ext uri="{FF2B5EF4-FFF2-40B4-BE49-F238E27FC236}">
                <a16:creationId xmlns:a16="http://schemas.microsoft.com/office/drawing/2014/main" id="{2B4E94F2-3076-3FAB-6941-C5A436DFFD29}"/>
              </a:ext>
            </a:extLst>
          </p:cNvPr>
          <p:cNvSpPr txBox="1"/>
          <p:nvPr/>
        </p:nvSpPr>
        <p:spPr>
          <a:xfrm>
            <a:off x="3807539" y="3096127"/>
            <a:ext cx="8161025" cy="665745"/>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4000" b="1" i="0" u="none" strike="noStrike" kern="1200" cap="none" spc="0" normalizeH="0" baseline="0" noProof="0">
                <a:ln>
                  <a:noFill/>
                </a:ln>
                <a:solidFill>
                  <a:srgbClr val="FFFFFF"/>
                </a:solidFill>
                <a:effectLst/>
                <a:uLnTx/>
                <a:uFillTx/>
                <a:latin typeface="Arial"/>
                <a:ea typeface="+mn-ea"/>
                <a:cs typeface="+mn-cs"/>
              </a:rPr>
              <a:t>Parcours de raccordement</a:t>
            </a:r>
            <a:endParaRPr kumimoji="0" lang="fr-FR" sz="2000" b="1"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08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7F272-41E2-2F6B-C3FE-5EC41F213B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12864D9-0F91-936F-B384-3C22C8E6E702}"/>
              </a:ext>
            </a:extLst>
          </p:cNvPr>
          <p:cNvSpPr/>
          <p:nvPr/>
        </p:nvSpPr>
        <p:spPr>
          <a:xfrm>
            <a:off x="6791325" y="190501"/>
            <a:ext cx="5400675" cy="12763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23277E"/>
              </a:solidFill>
              <a:effectLst/>
              <a:uLnTx/>
              <a:uFillTx/>
              <a:latin typeface="Arial"/>
              <a:ea typeface="+mn-ea"/>
              <a:cs typeface="+mn-cs"/>
            </a:endParaRPr>
          </a:p>
        </p:txBody>
      </p:sp>
      <p:pic>
        <p:nvPicPr>
          <p:cNvPr id="4" name="Picture 5">
            <a:extLst>
              <a:ext uri="{FF2B5EF4-FFF2-40B4-BE49-F238E27FC236}">
                <a16:creationId xmlns:a16="http://schemas.microsoft.com/office/drawing/2014/main" id="{3B77FCD1-4116-51B4-F9BB-8F73F5441B2D}"/>
              </a:ext>
            </a:extLst>
          </p:cNvPr>
          <p:cNvPicPr>
            <a:picLocks noChangeAspect="1"/>
          </p:cNvPicPr>
          <p:nvPr/>
        </p:nvPicPr>
        <p:blipFill>
          <a:blip r:embed="rId3"/>
          <a:stretch>
            <a:fillRect/>
          </a:stretch>
        </p:blipFill>
        <p:spPr>
          <a:xfrm>
            <a:off x="163285" y="79491"/>
            <a:ext cx="2540001" cy="1228944"/>
          </a:xfrm>
          <a:prstGeom prst="rect">
            <a:avLst/>
          </a:prstGeom>
        </p:spPr>
      </p:pic>
      <p:sp>
        <p:nvSpPr>
          <p:cNvPr id="3" name="ZoneTexte 2">
            <a:extLst>
              <a:ext uri="{FF2B5EF4-FFF2-40B4-BE49-F238E27FC236}">
                <a16:creationId xmlns:a16="http://schemas.microsoft.com/office/drawing/2014/main" id="{1CC78EEF-A51D-3D99-44A8-8BC63B559DAD}"/>
              </a:ext>
            </a:extLst>
          </p:cNvPr>
          <p:cNvSpPr txBox="1"/>
          <p:nvPr/>
        </p:nvSpPr>
        <p:spPr>
          <a:xfrm>
            <a:off x="3807539" y="3096127"/>
            <a:ext cx="8161025" cy="665745"/>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4000" b="1" i="0" u="none" strike="noStrike" kern="1200" cap="none" spc="0" normalizeH="0" baseline="0" noProof="0" dirty="0">
                <a:ln>
                  <a:noFill/>
                </a:ln>
                <a:solidFill>
                  <a:srgbClr val="FFFFFF"/>
                </a:solidFill>
                <a:effectLst/>
                <a:uLnTx/>
                <a:uFillTx/>
                <a:latin typeface="Arial"/>
                <a:ea typeface="+mn-ea"/>
                <a:cs typeface="+mn-cs"/>
              </a:rPr>
              <a:t>Annexes</a:t>
            </a:r>
          </a:p>
        </p:txBody>
      </p:sp>
    </p:spTree>
    <p:extLst>
      <p:ext uri="{BB962C8B-B14F-4D97-AF65-F5344CB8AC3E}">
        <p14:creationId xmlns:p14="http://schemas.microsoft.com/office/powerpoint/2010/main" val="787911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548B1-2CC1-AE11-736A-F72EA82E3596}"/>
            </a:ext>
          </a:extLst>
        </p:cNvPr>
        <p:cNvGrpSpPr/>
        <p:nvPr/>
      </p:nvGrpSpPr>
      <p:grpSpPr>
        <a:xfrm>
          <a:off x="0" y="0"/>
          <a:ext cx="0" cy="0"/>
          <a:chOff x="0" y="0"/>
          <a:chExt cx="0" cy="0"/>
        </a:xfrm>
      </p:grpSpPr>
      <p:pic>
        <p:nvPicPr>
          <p:cNvPr id="52" name="Picture 51">
            <a:extLst>
              <a:ext uri="{FF2B5EF4-FFF2-40B4-BE49-F238E27FC236}">
                <a16:creationId xmlns:a16="http://schemas.microsoft.com/office/drawing/2014/main" id="{24D147A2-E089-88C7-72C5-20B64604F2A4}"/>
              </a:ext>
            </a:extLst>
          </p:cNvPr>
          <p:cNvPicPr>
            <a:picLocks noChangeAspect="1"/>
          </p:cNvPicPr>
          <p:nvPr/>
        </p:nvPicPr>
        <p:blipFill>
          <a:blip r:embed="rId3"/>
          <a:stretch>
            <a:fillRect/>
          </a:stretch>
        </p:blipFill>
        <p:spPr>
          <a:xfrm>
            <a:off x="6297891" y="4673803"/>
            <a:ext cx="5092697" cy="1827151"/>
          </a:xfrm>
          <a:prstGeom prst="rect">
            <a:avLst/>
          </a:prstGeom>
          <a:ln>
            <a:solidFill>
              <a:srgbClr val="233E74"/>
            </a:solidFill>
          </a:ln>
        </p:spPr>
      </p:pic>
      <p:sp>
        <p:nvSpPr>
          <p:cNvPr id="14" name="Titre 1">
            <a:extLst>
              <a:ext uri="{FF2B5EF4-FFF2-40B4-BE49-F238E27FC236}">
                <a16:creationId xmlns:a16="http://schemas.microsoft.com/office/drawing/2014/main" id="{E66F28A8-E643-3386-CB15-4C4F7D40DEE8}"/>
              </a:ext>
            </a:extLst>
          </p:cNvPr>
          <p:cNvSpPr>
            <a:spLocks noGrp="1"/>
          </p:cNvSpPr>
          <p:nvPr>
            <p:ph type="title"/>
          </p:nvPr>
        </p:nvSpPr>
        <p:spPr>
          <a:xfrm>
            <a:off x="428571" y="272147"/>
            <a:ext cx="9357687" cy="568786"/>
          </a:xfrm>
        </p:spPr>
        <p:txBody>
          <a:bodyPr/>
          <a:lstStyle/>
          <a:p>
            <a:r>
              <a:rPr lang="fr-FR" sz="2400" noProof="0">
                <a:solidFill>
                  <a:srgbClr val="006AB2"/>
                </a:solidFill>
                <a:latin typeface="Arial"/>
              </a:rPr>
              <a:t>Comment activer le mode reprise de données</a:t>
            </a:r>
          </a:p>
        </p:txBody>
      </p:sp>
      <p:sp>
        <p:nvSpPr>
          <p:cNvPr id="5" name="Content Placeholder 9">
            <a:extLst>
              <a:ext uri="{FF2B5EF4-FFF2-40B4-BE49-F238E27FC236}">
                <a16:creationId xmlns:a16="http://schemas.microsoft.com/office/drawing/2014/main" id="{221B6FBF-52AE-20D7-49E7-4A985026107E}"/>
              </a:ext>
            </a:extLst>
          </p:cNvPr>
          <p:cNvSpPr txBox="1">
            <a:spLocks/>
          </p:cNvSpPr>
          <p:nvPr/>
        </p:nvSpPr>
        <p:spPr>
          <a:xfrm>
            <a:off x="428571" y="1506882"/>
            <a:ext cx="5391436" cy="2891736"/>
          </a:xfrm>
          <a:prstGeom prst="rect">
            <a:avLst/>
          </a:prstGeom>
          <a:ln>
            <a:noFill/>
          </a:ln>
        </p:spPr>
        <p:txBody>
          <a:bodyPr wrap="square" anchor="ctr">
            <a:noAutofit/>
          </a:bodyPr>
          <a:lstStyle>
            <a:defPPr>
              <a:defRPr lang="fr-FR"/>
            </a:defPPr>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6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4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1219170" rtl="0" eaLnBrk="1" fontAlgn="auto" latinLnBrk="0" hangingPunct="1">
              <a:lnSpc>
                <a:spcPct val="100000"/>
              </a:lnSpc>
              <a:spcBef>
                <a:spcPts val="0"/>
              </a:spcBef>
              <a:spcAft>
                <a:spcPts val="600"/>
              </a:spcAft>
              <a:buClr>
                <a:srgbClr val="233E74"/>
              </a:buClr>
              <a:buSzTx/>
              <a:buFont typeface="Wingdings 3" panose="05040102010807070707" pitchFamily="18" charset="2"/>
              <a:buNone/>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Pour vérifier que ce mode a été activé pour chacun des établissements concernés, il est possible de consulter la fiche établissement en tant que </a:t>
            </a:r>
            <a:r>
              <a:rPr kumimoji="0" lang="fr-FR" sz="1400" b="1" i="0" u="none" strike="noStrike" kern="1200" cap="none" spc="0" normalizeH="0" baseline="0" noProof="0">
                <a:ln>
                  <a:noFill/>
                </a:ln>
                <a:solidFill>
                  <a:srgbClr val="005085"/>
                </a:solidFill>
                <a:effectLst/>
                <a:uLnTx/>
                <a:uFillTx/>
                <a:latin typeface="Arial"/>
                <a:ea typeface="+mn-ea"/>
                <a:cs typeface="Calibri" panose="020F0502020204030204" pitchFamily="34" charset="0"/>
              </a:rPr>
              <a:t>référent structure en ESMS.</a:t>
            </a:r>
          </a:p>
          <a:p>
            <a:pPr marL="0" marR="0" lvl="1" indent="0" algn="l" defTabSz="1219170" rtl="0" eaLnBrk="1" fontAlgn="auto" latinLnBrk="0" hangingPunct="1">
              <a:lnSpc>
                <a:spcPct val="100000"/>
              </a:lnSpc>
              <a:spcBef>
                <a:spcPts val="0"/>
              </a:spcBef>
              <a:spcAft>
                <a:spcPts val="600"/>
              </a:spcAft>
              <a:buClr>
                <a:srgbClr val="233E74"/>
              </a:buClr>
              <a:buSzTx/>
              <a:buFont typeface="Wingdings 3" panose="05040102010807070707" pitchFamily="18" charset="2"/>
              <a:buNone/>
              <a:tabLst>
                <a:tab pos="7533029" algn="l"/>
              </a:tabLst>
              <a:defRPr/>
            </a:pPr>
            <a:endParaRPr kumimoji="0" lang="fr-FR" sz="1400" b="1" i="0"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a:p>
            <a:pPr marL="342900" marR="0" lvl="1" indent="-342900" algn="l" defTabSz="1219170" rtl="0" eaLnBrk="1" fontAlgn="auto" latinLnBrk="0" hangingPunct="1">
              <a:lnSpc>
                <a:spcPct val="100000"/>
              </a:lnSpc>
              <a:spcBef>
                <a:spcPts val="0"/>
              </a:spcBef>
              <a:spcAft>
                <a:spcPts val="600"/>
              </a:spcAft>
              <a:buClr>
                <a:srgbClr val="233E74"/>
              </a:buClr>
              <a:buSzPct val="100000"/>
              <a:buFontTx/>
              <a:buAutoNum type="arabi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Se rendre sur </a:t>
            </a:r>
            <a:r>
              <a:rPr kumimoji="0" lang="fr-FR" sz="1400" b="0" i="0" u="none" strike="noStrike" kern="1200" cap="none" spc="0" normalizeH="0" baseline="0" noProof="0" err="1">
                <a:ln>
                  <a:noFill/>
                </a:ln>
                <a:solidFill>
                  <a:prstClr val="black"/>
                </a:solidFill>
                <a:effectLst/>
                <a:uLnTx/>
                <a:uFillTx/>
                <a:latin typeface="Arial"/>
                <a:ea typeface="+mn-ea"/>
                <a:cs typeface="Calibri" panose="020F0502020204030204" pitchFamily="34" charset="0"/>
                <a:hlinkClick r:id="rId4"/>
              </a:rPr>
              <a:t>ViaTrajectoire</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 puis aller dans le menu </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 </a:t>
            </a:r>
            <a:r>
              <a:rPr kumimoji="0" lang="fr-FR" sz="1400" b="1" i="0" u="none" strike="noStrike" kern="1200" cap="none" spc="0" normalizeH="0" baseline="0" noProof="0">
                <a:ln>
                  <a:noFill/>
                </a:ln>
                <a:solidFill>
                  <a:srgbClr val="005085"/>
                </a:solidFill>
                <a:effectLst/>
                <a:uLnTx/>
                <a:uFillTx/>
                <a:latin typeface="Arial"/>
                <a:ea typeface="+mn-ea"/>
                <a:cs typeface="Calibri" panose="020F0502020204030204" pitchFamily="34" charset="0"/>
              </a:rPr>
              <a:t>ADMINISTRATION</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 »</a:t>
            </a:r>
            <a:r>
              <a:rPr kumimoji="0" lang="fr-FR" sz="1400" b="0" i="0" u="none" strike="noStrike" kern="1200" cap="none" spc="0" normalizeH="0" baseline="0" noProof="0">
                <a:ln>
                  <a:noFill/>
                </a:ln>
                <a:solidFill>
                  <a:srgbClr val="000000"/>
                </a:solidFill>
                <a:effectLst/>
                <a:uLnTx/>
                <a:uFillTx/>
                <a:latin typeface="Arial"/>
                <a:ea typeface="+mn-ea"/>
                <a:cs typeface="Calibri" panose="020F0502020204030204" pitchFamily="34" charset="0"/>
              </a:rPr>
              <a:t>,</a:t>
            </a:r>
            <a:r>
              <a:rPr kumimoji="0" lang="fr-FR" sz="1400" b="0" i="0" u="none" strike="noStrike" kern="1200" cap="none" spc="0" normalizeH="0" baseline="0" noProof="0">
                <a:ln>
                  <a:noFill/>
                </a:ln>
                <a:solidFill>
                  <a:srgbClr val="006AB2"/>
                </a:solidFill>
                <a:effectLst/>
                <a:uLnTx/>
                <a:uFillTx/>
                <a:latin typeface="Arial"/>
                <a:ea typeface="+mn-ea"/>
                <a:cs typeface="Calibri" panose="020F0502020204030204" pitchFamily="34" charset="0"/>
              </a:rPr>
              <a:t> </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puis </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 </a:t>
            </a:r>
            <a:r>
              <a:rPr kumimoji="0" lang="fr-FR" sz="1400" b="1" i="0" u="none" strike="noStrike" kern="1200" cap="none" spc="0" normalizeH="0" baseline="0" noProof="0">
                <a:ln>
                  <a:noFill/>
                </a:ln>
                <a:solidFill>
                  <a:srgbClr val="005085"/>
                </a:solidFill>
                <a:effectLst/>
                <a:uLnTx/>
                <a:uFillTx/>
                <a:latin typeface="Arial"/>
                <a:ea typeface="+mn-ea"/>
                <a:cs typeface="Calibri" panose="020F0502020204030204" pitchFamily="34" charset="0"/>
              </a:rPr>
              <a:t>Etablissements</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 » </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a:t>
            </a:r>
            <a:endParaRPr kumimoji="0" lang="fr-FR" sz="1400" b="0" i="0" u="none" strike="noStrike" kern="1200" cap="none" spc="0" normalizeH="0" baseline="0" noProof="0">
              <a:ln>
                <a:noFill/>
              </a:ln>
              <a:solidFill>
                <a:srgbClr val="56514A"/>
              </a:solidFill>
              <a:effectLst/>
              <a:highlight>
                <a:srgbClr val="F5F5F5"/>
              </a:highlight>
              <a:uLnTx/>
              <a:uFillTx/>
              <a:latin typeface="Arial"/>
              <a:ea typeface="+mn-ea"/>
              <a:cs typeface="Calibri" panose="020F0502020204030204" pitchFamily="34" charset="0"/>
            </a:endParaRPr>
          </a:p>
          <a:p>
            <a:pPr marL="342900" marR="0" lvl="1" indent="-342900" algn="l" defTabSz="1219170" rtl="0" eaLnBrk="1" fontAlgn="auto" latinLnBrk="0" hangingPunct="1">
              <a:lnSpc>
                <a:spcPct val="100000"/>
              </a:lnSpc>
              <a:spcBef>
                <a:spcPts val="0"/>
              </a:spcBef>
              <a:spcAft>
                <a:spcPts val="600"/>
              </a:spcAft>
              <a:buClr>
                <a:srgbClr val="233E74"/>
              </a:buClr>
              <a:buSzPct val="100000"/>
              <a:buFontTx/>
              <a:buAutoNum type="arabi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Cliquer sur le bouton crayon présent en bout de ligne ;</a:t>
            </a:r>
          </a:p>
          <a:p>
            <a:pPr marL="342900" marR="0" lvl="1" indent="-342900" algn="l" defTabSz="1219170" rtl="0" eaLnBrk="1" fontAlgn="auto" latinLnBrk="0" hangingPunct="1">
              <a:lnSpc>
                <a:spcPct val="100000"/>
              </a:lnSpc>
              <a:spcBef>
                <a:spcPts val="0"/>
              </a:spcBef>
              <a:spcAft>
                <a:spcPts val="600"/>
              </a:spcAft>
              <a:buClr>
                <a:srgbClr val="233E74"/>
              </a:buClr>
              <a:buSzPct val="100000"/>
              <a:buFontTx/>
              <a:buAutoNum type="arabi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Faire défiler la page pour consulter le bloc </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a:t>
            </a:r>
            <a:r>
              <a:rPr kumimoji="0" lang="fr-FR" sz="1400" b="0" i="0" u="none" strike="noStrike" kern="1200" cap="none" spc="0" normalizeH="0" baseline="0" noProof="0">
                <a:ln>
                  <a:noFill/>
                </a:ln>
                <a:solidFill>
                  <a:srgbClr val="005085"/>
                </a:solidFill>
                <a:effectLst/>
                <a:uLnTx/>
                <a:uFill>
                  <a:solidFill>
                    <a:srgbClr val="891ACC"/>
                  </a:solidFill>
                </a:uFill>
                <a:latin typeface="Arial"/>
                <a:ea typeface="+mn-ea"/>
                <a:cs typeface="Calibri" panose="020F0502020204030204" pitchFamily="34" charset="0"/>
              </a:rPr>
              <a:t> Interopérabilité DUI </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 Vérifier que l’interopérabilité est en phase d'initialisation sinon l’activer</a:t>
            </a:r>
            <a:r>
              <a:rPr kumimoji="0" lang="fr-FR" sz="147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a:t>
            </a:r>
            <a:endParaRPr kumimoji="0" lang="fr-FR" sz="1470" b="1" i="0"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p:txBody>
      </p:sp>
      <p:pic>
        <p:nvPicPr>
          <p:cNvPr id="31" name="Picture 30">
            <a:extLst>
              <a:ext uri="{FF2B5EF4-FFF2-40B4-BE49-F238E27FC236}">
                <a16:creationId xmlns:a16="http://schemas.microsoft.com/office/drawing/2014/main" id="{DFB263B4-87E8-34B0-E887-2D8C9E2951A2}"/>
              </a:ext>
            </a:extLst>
          </p:cNvPr>
          <p:cNvPicPr>
            <a:picLocks noChangeAspect="1"/>
          </p:cNvPicPr>
          <p:nvPr/>
        </p:nvPicPr>
        <p:blipFill>
          <a:blip r:embed="rId5"/>
          <a:stretch>
            <a:fillRect/>
          </a:stretch>
        </p:blipFill>
        <p:spPr>
          <a:xfrm>
            <a:off x="6297891" y="3137186"/>
            <a:ext cx="5092697" cy="1379994"/>
          </a:xfrm>
          <a:prstGeom prst="rect">
            <a:avLst/>
          </a:prstGeom>
          <a:ln>
            <a:solidFill>
              <a:srgbClr val="233E74"/>
            </a:solidFill>
          </a:ln>
        </p:spPr>
      </p:pic>
      <p:grpSp>
        <p:nvGrpSpPr>
          <p:cNvPr id="32" name="Group 31">
            <a:extLst>
              <a:ext uri="{FF2B5EF4-FFF2-40B4-BE49-F238E27FC236}">
                <a16:creationId xmlns:a16="http://schemas.microsoft.com/office/drawing/2014/main" id="{54AFBD7B-C1FB-72BF-CED7-AB7958098098}"/>
              </a:ext>
            </a:extLst>
          </p:cNvPr>
          <p:cNvGrpSpPr/>
          <p:nvPr/>
        </p:nvGrpSpPr>
        <p:grpSpPr>
          <a:xfrm>
            <a:off x="10769265" y="3759704"/>
            <a:ext cx="337866" cy="502898"/>
            <a:chOff x="11026444" y="3747799"/>
            <a:chExt cx="337866" cy="502898"/>
          </a:xfrm>
        </p:grpSpPr>
        <p:sp>
          <p:nvSpPr>
            <p:cNvPr id="33" name="Rectangle: Rounded Corners 32">
              <a:extLst>
                <a:ext uri="{FF2B5EF4-FFF2-40B4-BE49-F238E27FC236}">
                  <a16:creationId xmlns:a16="http://schemas.microsoft.com/office/drawing/2014/main" id="{865A4FB6-6775-8200-2815-048CA4BF585D}"/>
                </a:ext>
              </a:extLst>
            </p:cNvPr>
            <p:cNvSpPr/>
            <p:nvPr/>
          </p:nvSpPr>
          <p:spPr>
            <a:xfrm>
              <a:off x="11170444" y="3891866"/>
              <a:ext cx="193866" cy="358831"/>
            </a:xfrm>
            <a:prstGeom prst="roundRect">
              <a:avLst>
                <a:gd name="adj" fmla="val 7900"/>
              </a:avLst>
            </a:prstGeom>
            <a:noFill/>
            <a:ln w="25400" cap="flat" cmpd="sng" algn="ctr">
              <a:solidFill>
                <a:srgbClr val="233E74"/>
              </a:solidFill>
              <a:prstDash val="solid"/>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1E52DBD-292F-BB4B-6476-DB579A4F85E3}"/>
                </a:ext>
              </a:extLst>
            </p:cNvPr>
            <p:cNvSpPr txBox="1"/>
            <p:nvPr/>
          </p:nvSpPr>
          <p:spPr>
            <a:xfrm>
              <a:off x="11026444" y="3747799"/>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2</a:t>
              </a:r>
            </a:p>
          </p:txBody>
        </p:sp>
      </p:grpSp>
      <p:grpSp>
        <p:nvGrpSpPr>
          <p:cNvPr id="36" name="Arrow34" descr="{&quot;Key&quot;:&quot;POWER_USER_SHAPE_ICON&quot;,&quot;Value&quot;:&quot;POWER_USER_SHAPE_ICON_STYLE_1&quot;}">
            <a:extLst>
              <a:ext uri="{FF2B5EF4-FFF2-40B4-BE49-F238E27FC236}">
                <a16:creationId xmlns:a16="http://schemas.microsoft.com/office/drawing/2014/main" id="{4CF73D09-4838-56C1-DF84-8BE1E33F9889}"/>
              </a:ext>
            </a:extLst>
          </p:cNvPr>
          <p:cNvGrpSpPr>
            <a:grpSpLocks noChangeAspect="1"/>
          </p:cNvGrpSpPr>
          <p:nvPr/>
        </p:nvGrpSpPr>
        <p:grpSpPr>
          <a:xfrm rot="8270449">
            <a:off x="11387962" y="4389670"/>
            <a:ext cx="415454" cy="411642"/>
            <a:chOff x="6004176" y="1690066"/>
            <a:chExt cx="1039285" cy="1029748"/>
          </a:xfrm>
          <a:solidFill>
            <a:srgbClr val="005085"/>
          </a:solidFill>
        </p:grpSpPr>
        <p:sp>
          <p:nvSpPr>
            <p:cNvPr id="37" name="Freeform 195">
              <a:extLst>
                <a:ext uri="{FF2B5EF4-FFF2-40B4-BE49-F238E27FC236}">
                  <a16:creationId xmlns:a16="http://schemas.microsoft.com/office/drawing/2014/main" id="{18E7EC4C-B353-9E4E-E7AF-A27F0D4A371D}"/>
                </a:ext>
              </a:extLst>
            </p:cNvPr>
            <p:cNvSpPr>
              <a:spLocks/>
            </p:cNvSpPr>
            <p:nvPr/>
          </p:nvSpPr>
          <p:spPr bwMode="auto">
            <a:xfrm>
              <a:off x="6213939" y="1880760"/>
              <a:ext cx="781845" cy="476735"/>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grpFill/>
            <a:ln w="9525">
              <a:solidFill>
                <a:srgbClr val="00508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38" name="Freeform 196">
              <a:extLst>
                <a:ext uri="{FF2B5EF4-FFF2-40B4-BE49-F238E27FC236}">
                  <a16:creationId xmlns:a16="http://schemas.microsoft.com/office/drawing/2014/main" id="{6CA4D0F7-72D7-4DF3-FF4B-35DD4321437C}"/>
                </a:ext>
              </a:extLst>
            </p:cNvPr>
            <p:cNvSpPr>
              <a:spLocks/>
            </p:cNvSpPr>
            <p:nvPr/>
          </p:nvSpPr>
          <p:spPr bwMode="auto">
            <a:xfrm>
              <a:off x="6080453" y="2376565"/>
              <a:ext cx="152555" cy="171625"/>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grpFill/>
            <a:ln w="9525">
              <a:solidFill>
                <a:srgbClr val="00508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39" name="Freeform 197">
              <a:extLst>
                <a:ext uri="{FF2B5EF4-FFF2-40B4-BE49-F238E27FC236}">
                  <a16:creationId xmlns:a16="http://schemas.microsoft.com/office/drawing/2014/main" id="{0F782137-123B-842C-BC12-A0777A4A895F}"/>
                </a:ext>
              </a:extLst>
            </p:cNvPr>
            <p:cNvSpPr>
              <a:spLocks/>
            </p:cNvSpPr>
            <p:nvPr/>
          </p:nvSpPr>
          <p:spPr bwMode="auto">
            <a:xfrm>
              <a:off x="6004176" y="2586328"/>
              <a:ext cx="133486" cy="133486"/>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grpFill/>
            <a:ln w="9525">
              <a:solidFill>
                <a:srgbClr val="00508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40" name="Freeform 198">
              <a:extLst>
                <a:ext uri="{FF2B5EF4-FFF2-40B4-BE49-F238E27FC236}">
                  <a16:creationId xmlns:a16="http://schemas.microsoft.com/office/drawing/2014/main" id="{71933DB5-AC33-2124-9498-D9474A4FDB10}"/>
                </a:ext>
              </a:extLst>
            </p:cNvPr>
            <p:cNvSpPr>
              <a:spLocks/>
            </p:cNvSpPr>
            <p:nvPr/>
          </p:nvSpPr>
          <p:spPr bwMode="auto">
            <a:xfrm>
              <a:off x="6652535" y="1690066"/>
              <a:ext cx="390926" cy="562551"/>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grpFill/>
            <a:ln w="9525">
              <a:solidFill>
                <a:srgbClr val="00508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grpSp>
        <p:nvGrpSpPr>
          <p:cNvPr id="41" name="Arrow34" descr="{&quot;Key&quot;:&quot;POWER_USER_SHAPE_ICON&quot;,&quot;Value&quot;:&quot;POWER_USER_SHAPE_ICON_STYLE_1&quot;}">
            <a:extLst>
              <a:ext uri="{FF2B5EF4-FFF2-40B4-BE49-F238E27FC236}">
                <a16:creationId xmlns:a16="http://schemas.microsoft.com/office/drawing/2014/main" id="{F86F2AB7-14E9-E0A4-B7EA-620AFE430D17}"/>
              </a:ext>
            </a:extLst>
          </p:cNvPr>
          <p:cNvGrpSpPr>
            <a:grpSpLocks noChangeAspect="1"/>
          </p:cNvGrpSpPr>
          <p:nvPr/>
        </p:nvGrpSpPr>
        <p:grpSpPr>
          <a:xfrm rot="8270449">
            <a:off x="11387962" y="2853054"/>
            <a:ext cx="415454" cy="411642"/>
            <a:chOff x="6004176" y="1690066"/>
            <a:chExt cx="1039285" cy="1029748"/>
          </a:xfrm>
          <a:solidFill>
            <a:srgbClr val="005085"/>
          </a:solidFill>
        </p:grpSpPr>
        <p:sp>
          <p:nvSpPr>
            <p:cNvPr id="42" name="Freeform 195">
              <a:extLst>
                <a:ext uri="{FF2B5EF4-FFF2-40B4-BE49-F238E27FC236}">
                  <a16:creationId xmlns:a16="http://schemas.microsoft.com/office/drawing/2014/main" id="{816BDED2-30FD-AB7B-53F9-33EA174C1B73}"/>
                </a:ext>
              </a:extLst>
            </p:cNvPr>
            <p:cNvSpPr>
              <a:spLocks/>
            </p:cNvSpPr>
            <p:nvPr/>
          </p:nvSpPr>
          <p:spPr bwMode="auto">
            <a:xfrm>
              <a:off x="6213939" y="1880760"/>
              <a:ext cx="781845" cy="476735"/>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grpFill/>
            <a:ln w="9525">
              <a:solidFill>
                <a:srgbClr val="00508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43" name="Freeform 196">
              <a:extLst>
                <a:ext uri="{FF2B5EF4-FFF2-40B4-BE49-F238E27FC236}">
                  <a16:creationId xmlns:a16="http://schemas.microsoft.com/office/drawing/2014/main" id="{F8D9A0A9-3332-DAC4-BC05-436832A671F5}"/>
                </a:ext>
              </a:extLst>
            </p:cNvPr>
            <p:cNvSpPr>
              <a:spLocks/>
            </p:cNvSpPr>
            <p:nvPr/>
          </p:nvSpPr>
          <p:spPr bwMode="auto">
            <a:xfrm>
              <a:off x="6080453" y="2376565"/>
              <a:ext cx="152555" cy="171625"/>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grpFill/>
            <a:ln w="9525">
              <a:solidFill>
                <a:srgbClr val="00508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44" name="Freeform 197">
              <a:extLst>
                <a:ext uri="{FF2B5EF4-FFF2-40B4-BE49-F238E27FC236}">
                  <a16:creationId xmlns:a16="http://schemas.microsoft.com/office/drawing/2014/main" id="{BCA2B9A3-AFD8-F9C1-E5F4-4B89CB7370BC}"/>
                </a:ext>
              </a:extLst>
            </p:cNvPr>
            <p:cNvSpPr>
              <a:spLocks/>
            </p:cNvSpPr>
            <p:nvPr/>
          </p:nvSpPr>
          <p:spPr bwMode="auto">
            <a:xfrm>
              <a:off x="6004176" y="2586328"/>
              <a:ext cx="133486" cy="133486"/>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grpFill/>
            <a:ln w="9525">
              <a:solidFill>
                <a:srgbClr val="00508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45" name="Freeform 198">
              <a:extLst>
                <a:ext uri="{FF2B5EF4-FFF2-40B4-BE49-F238E27FC236}">
                  <a16:creationId xmlns:a16="http://schemas.microsoft.com/office/drawing/2014/main" id="{3C4D3A31-60FC-971E-E690-90ACE82784C9}"/>
                </a:ext>
              </a:extLst>
            </p:cNvPr>
            <p:cNvSpPr>
              <a:spLocks/>
            </p:cNvSpPr>
            <p:nvPr/>
          </p:nvSpPr>
          <p:spPr bwMode="auto">
            <a:xfrm>
              <a:off x="6652535" y="1690066"/>
              <a:ext cx="390926" cy="562551"/>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grpFill/>
            <a:ln w="9525">
              <a:solidFill>
                <a:srgbClr val="005085"/>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46" name="Picture 45">
            <a:extLst>
              <a:ext uri="{FF2B5EF4-FFF2-40B4-BE49-F238E27FC236}">
                <a16:creationId xmlns:a16="http://schemas.microsoft.com/office/drawing/2014/main" id="{03A03CE4-8A3D-39B8-E7F0-A556C008B19D}"/>
              </a:ext>
            </a:extLst>
          </p:cNvPr>
          <p:cNvPicPr>
            <a:picLocks noChangeAspect="1"/>
          </p:cNvPicPr>
          <p:nvPr/>
        </p:nvPicPr>
        <p:blipFill>
          <a:blip r:embed="rId6"/>
          <a:srcRect l="18" t="1803" r="19004"/>
          <a:stretch>
            <a:fillRect/>
          </a:stretch>
        </p:blipFill>
        <p:spPr>
          <a:xfrm>
            <a:off x="6297891" y="1343105"/>
            <a:ext cx="5092697" cy="1637459"/>
          </a:xfrm>
          <a:prstGeom prst="rect">
            <a:avLst/>
          </a:prstGeom>
          <a:ln>
            <a:solidFill>
              <a:srgbClr val="233E74"/>
            </a:solidFill>
          </a:ln>
        </p:spPr>
      </p:pic>
      <p:sp>
        <p:nvSpPr>
          <p:cNvPr id="47" name="Rectangle: Rounded Corners 46">
            <a:extLst>
              <a:ext uri="{FF2B5EF4-FFF2-40B4-BE49-F238E27FC236}">
                <a16:creationId xmlns:a16="http://schemas.microsoft.com/office/drawing/2014/main" id="{1A3DFDB9-CA52-2400-37FC-FCAE7D6D5F46}"/>
              </a:ext>
            </a:extLst>
          </p:cNvPr>
          <p:cNvSpPr/>
          <p:nvPr/>
        </p:nvSpPr>
        <p:spPr>
          <a:xfrm>
            <a:off x="9950383" y="1975863"/>
            <a:ext cx="850968" cy="144859"/>
          </a:xfrm>
          <a:prstGeom prst="roundRect">
            <a:avLst>
              <a:gd name="adj" fmla="val 7900"/>
            </a:avLst>
          </a:prstGeom>
          <a:noFill/>
          <a:ln w="25400" cap="flat" cmpd="sng" algn="ctr">
            <a:solidFill>
              <a:srgbClr val="233E74"/>
            </a:solidFill>
            <a:prstDash val="solid"/>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61973BEF-3742-3F7B-2418-ADE4F43F5B6D}"/>
              </a:ext>
            </a:extLst>
          </p:cNvPr>
          <p:cNvSpPr txBox="1"/>
          <p:nvPr/>
        </p:nvSpPr>
        <p:spPr>
          <a:xfrm>
            <a:off x="10663969" y="1820665"/>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1</a:t>
            </a:r>
          </a:p>
        </p:txBody>
      </p:sp>
      <p:sp>
        <p:nvSpPr>
          <p:cNvPr id="49" name="TextBox 48">
            <a:extLst>
              <a:ext uri="{FF2B5EF4-FFF2-40B4-BE49-F238E27FC236}">
                <a16:creationId xmlns:a16="http://schemas.microsoft.com/office/drawing/2014/main" id="{29A5A639-57BF-0605-FA8B-96277C730934}"/>
              </a:ext>
            </a:extLst>
          </p:cNvPr>
          <p:cNvSpPr txBox="1"/>
          <p:nvPr/>
        </p:nvSpPr>
        <p:spPr>
          <a:xfrm>
            <a:off x="6332939" y="4960034"/>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3</a:t>
            </a:r>
          </a:p>
        </p:txBody>
      </p:sp>
      <p:cxnSp>
        <p:nvCxnSpPr>
          <p:cNvPr id="50" name="Straight Connector 49">
            <a:extLst>
              <a:ext uri="{FF2B5EF4-FFF2-40B4-BE49-F238E27FC236}">
                <a16:creationId xmlns:a16="http://schemas.microsoft.com/office/drawing/2014/main" id="{348CC746-9F2B-7B4A-66B2-D7EC525B58E5}"/>
              </a:ext>
            </a:extLst>
          </p:cNvPr>
          <p:cNvCxnSpPr>
            <a:cxnSpLocks/>
          </p:cNvCxnSpPr>
          <p:nvPr/>
        </p:nvCxnSpPr>
        <p:spPr>
          <a:xfrm>
            <a:off x="6649513" y="4926394"/>
            <a:ext cx="0" cy="393340"/>
          </a:xfrm>
          <a:prstGeom prst="line">
            <a:avLst/>
          </a:prstGeom>
          <a:noFill/>
          <a:ln w="25400" cap="rnd" cmpd="sng" algn="ctr">
            <a:solidFill>
              <a:srgbClr val="233E74"/>
            </a:solidFill>
            <a:prstDash val="solid"/>
          </a:ln>
          <a:effectLst/>
        </p:spPr>
      </p:cxnSp>
      <p:cxnSp>
        <p:nvCxnSpPr>
          <p:cNvPr id="51" name="Straight Connector 50">
            <a:extLst>
              <a:ext uri="{FF2B5EF4-FFF2-40B4-BE49-F238E27FC236}">
                <a16:creationId xmlns:a16="http://schemas.microsoft.com/office/drawing/2014/main" id="{8F638069-A319-2C56-7F3F-25CE216004F5}"/>
              </a:ext>
            </a:extLst>
          </p:cNvPr>
          <p:cNvCxnSpPr>
            <a:cxnSpLocks/>
          </p:cNvCxnSpPr>
          <p:nvPr/>
        </p:nvCxnSpPr>
        <p:spPr>
          <a:xfrm>
            <a:off x="8329813" y="5031169"/>
            <a:ext cx="752400" cy="0"/>
          </a:xfrm>
          <a:prstGeom prst="line">
            <a:avLst/>
          </a:prstGeom>
          <a:noFill/>
          <a:ln w="25400" cap="rnd" cmpd="sng" algn="ctr">
            <a:solidFill>
              <a:srgbClr val="233E74"/>
            </a:solidFill>
            <a:prstDash val="solid"/>
          </a:ln>
          <a:effectLst/>
        </p:spPr>
      </p:cxnSp>
    </p:spTree>
    <p:extLst>
      <p:ext uri="{BB962C8B-B14F-4D97-AF65-F5344CB8AC3E}">
        <p14:creationId xmlns:p14="http://schemas.microsoft.com/office/powerpoint/2010/main" val="209342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BDF83-5F23-F08E-B36A-ACC31D616CC0}"/>
            </a:ext>
          </a:extLst>
        </p:cNvPr>
        <p:cNvGrpSpPr/>
        <p:nvPr/>
      </p:nvGrpSpPr>
      <p:grpSpPr>
        <a:xfrm>
          <a:off x="0" y="0"/>
          <a:ext cx="0" cy="0"/>
          <a:chOff x="0" y="0"/>
          <a:chExt cx="0" cy="0"/>
        </a:xfrm>
      </p:grpSpPr>
      <p:sp>
        <p:nvSpPr>
          <p:cNvPr id="14" name="Titre 1">
            <a:extLst>
              <a:ext uri="{FF2B5EF4-FFF2-40B4-BE49-F238E27FC236}">
                <a16:creationId xmlns:a16="http://schemas.microsoft.com/office/drawing/2014/main" id="{3196E866-F855-AAED-7443-E6809FE9C914}"/>
              </a:ext>
            </a:extLst>
          </p:cNvPr>
          <p:cNvSpPr>
            <a:spLocks noGrp="1"/>
          </p:cNvSpPr>
          <p:nvPr>
            <p:ph type="title"/>
          </p:nvPr>
        </p:nvSpPr>
        <p:spPr/>
        <p:txBody>
          <a:bodyPr/>
          <a:lstStyle/>
          <a:p>
            <a:r>
              <a:rPr lang="fr-FR" sz="2400" noProof="0">
                <a:solidFill>
                  <a:srgbClr val="006AB2"/>
                </a:solidFill>
                <a:latin typeface="Arial"/>
              </a:rPr>
              <a:t>Comment tester le mode reprise de données</a:t>
            </a:r>
          </a:p>
        </p:txBody>
      </p:sp>
      <p:sp>
        <p:nvSpPr>
          <p:cNvPr id="4" name="Content Placeholder 9">
            <a:extLst>
              <a:ext uri="{FF2B5EF4-FFF2-40B4-BE49-F238E27FC236}">
                <a16:creationId xmlns:a16="http://schemas.microsoft.com/office/drawing/2014/main" id="{5A7F4414-3182-D74E-5935-BB57B8FC19D0}"/>
              </a:ext>
            </a:extLst>
          </p:cNvPr>
          <p:cNvSpPr txBox="1">
            <a:spLocks/>
          </p:cNvSpPr>
          <p:nvPr/>
        </p:nvSpPr>
        <p:spPr>
          <a:xfrm>
            <a:off x="374424" y="982778"/>
            <a:ext cx="5391436" cy="5197244"/>
          </a:xfrm>
          <a:prstGeom prst="rect">
            <a:avLst/>
          </a:prstGeom>
          <a:ln>
            <a:noFill/>
          </a:ln>
        </p:spPr>
        <p:txBody>
          <a:bodyPr wrap="square" anchor="ctr">
            <a:noAutofit/>
          </a:bodyPr>
          <a:lstStyle>
            <a:defPPr>
              <a:defRPr lang="fr-FR"/>
            </a:defPPr>
            <a:lvl1pPr marL="0" marR="0" indent="0" algn="l" defTabSz="914400" rtl="0" eaLnBrk="1" fontAlgn="auto" latinLnBrk="0" hangingPunct="1">
              <a:lnSpc>
                <a:spcPct val="100000"/>
              </a:lnSpc>
              <a:spcBef>
                <a:spcPts val="1800"/>
              </a:spcBef>
              <a:spcAft>
                <a:spcPts val="0"/>
              </a:spcAft>
              <a:buClrTx/>
              <a:buSzPct val="100000"/>
              <a:buFont typeface="Wingdings" panose="05000000000000000000" pitchFamily="2" charset="2"/>
              <a:buNone/>
              <a:tabLst/>
              <a:defRPr sz="2400" b="1" kern="1200" cap="none" baseline="0">
                <a:solidFill>
                  <a:schemeClr val="tx2"/>
                </a:solidFill>
                <a:latin typeface="+mn-lt"/>
                <a:ea typeface="+mn-ea"/>
                <a:cs typeface="+mn-cs"/>
              </a:defRPr>
            </a:lvl1pPr>
            <a:lvl2pPr marL="720000" marR="0" indent="-285750" algn="l" defTabSz="914400" rtl="0" eaLnBrk="1" fontAlgn="auto" latinLnBrk="0" hangingPunct="1">
              <a:lnSpc>
                <a:spcPct val="100000"/>
              </a:lnSpc>
              <a:spcBef>
                <a:spcPts val="900"/>
              </a:spcBef>
              <a:spcAft>
                <a:spcPts val="0"/>
              </a:spcAft>
              <a:buClr>
                <a:srgbClr val="006AB2"/>
              </a:buClr>
              <a:buSzPct val="100000"/>
              <a:buFont typeface="Wingdings 3" panose="05040102010807070707" pitchFamily="18" charset="2"/>
              <a:buChar char="u"/>
              <a:tabLst/>
              <a:defRPr sz="1800" b="1" kern="1200" baseline="0">
                <a:solidFill>
                  <a:schemeClr val="tx2"/>
                </a:solidFill>
                <a:latin typeface="+mn-lt"/>
                <a:ea typeface="+mn-ea"/>
                <a:cs typeface="+mn-cs"/>
              </a:defRPr>
            </a:lvl2pPr>
            <a:lvl3pPr marL="1080000" marR="0" indent="-252000" algn="l" defTabSz="914400" rtl="0" eaLnBrk="1" fontAlgn="auto" latinLnBrk="0" hangingPunct="1">
              <a:lnSpc>
                <a:spcPct val="100000"/>
              </a:lnSpc>
              <a:spcBef>
                <a:spcPts val="400"/>
              </a:spcBef>
              <a:spcAft>
                <a:spcPts val="0"/>
              </a:spcAft>
              <a:buClrTx/>
              <a:buSzTx/>
              <a:buFont typeface="Webdings" panose="05030102010509060703" pitchFamily="18" charset="2"/>
              <a:buChar char="&lt;"/>
              <a:tabLst/>
              <a:defRPr lang="fr-FR" sz="1600" kern="1200" baseline="0">
                <a:solidFill>
                  <a:srgbClr val="575757"/>
                </a:solidFill>
                <a:latin typeface="+mn-lt"/>
                <a:ea typeface="+mn-ea"/>
                <a:cs typeface="+mn-cs"/>
              </a:defRPr>
            </a:lvl3pPr>
            <a:lvl4pPr marL="1440000" marR="0" indent="-216000" algn="l" defTabSz="914400" rtl="0" eaLnBrk="1" fontAlgn="auto" latinLnBrk="0" hangingPunct="1">
              <a:lnSpc>
                <a:spcPct val="100000"/>
              </a:lnSpc>
              <a:spcBef>
                <a:spcPts val="400"/>
              </a:spcBef>
              <a:spcAft>
                <a:spcPts val="0"/>
              </a:spcAft>
              <a:buClrTx/>
              <a:buSzPct val="130000"/>
              <a:buFont typeface="Arial" panose="020B0604020202020204" pitchFamily="34" charset="0"/>
              <a:buChar char="•"/>
              <a:tabLst/>
              <a:defRPr lang="fr-FR" sz="1600" kern="1200">
                <a:solidFill>
                  <a:srgbClr val="575757"/>
                </a:solidFill>
                <a:latin typeface="+mn-lt"/>
                <a:ea typeface="+mn-ea"/>
                <a:cs typeface="+mn-cs"/>
              </a:defRPr>
            </a:lvl4pPr>
            <a:lvl5pPr marL="1800000" marR="0" indent="-216000" algn="l" defTabSz="914400" rtl="0" eaLnBrk="1" fontAlgn="auto" latinLnBrk="0" hangingPunct="1">
              <a:lnSpc>
                <a:spcPct val="100000"/>
              </a:lnSpc>
              <a:spcBef>
                <a:spcPts val="200"/>
              </a:spcBef>
              <a:spcAft>
                <a:spcPts val="0"/>
              </a:spcAft>
              <a:buClrTx/>
              <a:buSzPct val="110000"/>
              <a:buFont typeface="Arial" pitchFamily="34" charset="0"/>
              <a:buChar char="•"/>
              <a:tabLst/>
              <a:defRPr lang="fr-FR" sz="1400" kern="1200">
                <a:solidFill>
                  <a:srgbClr val="57575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1" indent="0" algn="l" defTabSz="1219170" rtl="0" eaLnBrk="1" fontAlgn="auto" latinLnBrk="0" hangingPunct="1">
              <a:lnSpc>
                <a:spcPct val="100000"/>
              </a:lnSpc>
              <a:spcBef>
                <a:spcPts val="0"/>
              </a:spcBef>
              <a:spcAft>
                <a:spcPts val="600"/>
              </a:spcAft>
              <a:buClr>
                <a:srgbClr val="233E74"/>
              </a:buClr>
              <a:buSzTx/>
              <a:buFont typeface="Wingdings 3" panose="05040102010807070707" pitchFamily="18" charset="2"/>
              <a:buNone/>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Pour pouvoir utiliser le mode reprise dans </a:t>
            </a:r>
            <a:r>
              <a:rPr kumimoji="0" lang="fr-FR" sz="1400" b="0" i="0" u="none" strike="noStrike" kern="1200" cap="none" spc="0" normalizeH="0" baseline="0" noProof="0" err="1">
                <a:ln>
                  <a:noFill/>
                </a:ln>
                <a:solidFill>
                  <a:prstClr val="black"/>
                </a:solidFill>
                <a:effectLst/>
                <a:uLnTx/>
                <a:uFillTx/>
                <a:latin typeface="Arial"/>
                <a:ea typeface="+mn-ea"/>
                <a:cs typeface="Calibri" panose="020F0502020204030204" pitchFamily="34" charset="0"/>
              </a:rPr>
              <a:t>ViaTrajectoire</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 si celui-ci est activé, il faut suivre les étapes suivantes :</a:t>
            </a:r>
          </a:p>
          <a:p>
            <a:pPr marL="0" marR="0" lvl="1" indent="0" algn="l" defTabSz="1219170" rtl="0" eaLnBrk="1" fontAlgn="auto" latinLnBrk="0" hangingPunct="1">
              <a:lnSpc>
                <a:spcPct val="100000"/>
              </a:lnSpc>
              <a:spcBef>
                <a:spcPts val="0"/>
              </a:spcBef>
              <a:spcAft>
                <a:spcPts val="600"/>
              </a:spcAft>
              <a:buClr>
                <a:srgbClr val="233E74"/>
              </a:buClr>
              <a:buSzTx/>
              <a:buFont typeface="Wingdings 3" panose="05040102010807070707" pitchFamily="18" charset="2"/>
              <a:buNone/>
              <a:tabLst>
                <a:tab pos="7533029" algn="l"/>
              </a:tabLst>
              <a:defRPr/>
            </a:pPr>
            <a:endPar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a:p>
            <a:pPr marL="342900" marR="0" lvl="1" indent="-342900" algn="l" defTabSz="1219170" rtl="0" eaLnBrk="1" fontAlgn="auto" latinLnBrk="0" hangingPunct="1">
              <a:lnSpc>
                <a:spcPct val="100000"/>
              </a:lnSpc>
              <a:spcBef>
                <a:spcPts val="0"/>
              </a:spcBef>
              <a:spcAft>
                <a:spcPts val="600"/>
              </a:spcAft>
              <a:buClr>
                <a:srgbClr val="233E74"/>
              </a:buClr>
              <a:buSzTx/>
              <a:buFont typeface="+mj-lt"/>
              <a:buAutoNum type="arabi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Se rendre sur le bac à sable </a:t>
            </a:r>
            <a:r>
              <a:rPr kumimoji="0" lang="fr-FR" sz="1400" b="0" i="0" u="none" strike="noStrike" kern="1200" cap="none" spc="0" normalizeH="0" baseline="0" noProof="0" err="1">
                <a:ln>
                  <a:noFill/>
                </a:ln>
                <a:solidFill>
                  <a:prstClr val="black"/>
                </a:solidFill>
                <a:effectLst/>
                <a:uLnTx/>
                <a:uFillTx/>
                <a:latin typeface="Arial"/>
                <a:ea typeface="+mn-ea"/>
                <a:cs typeface="Calibri" panose="020F0502020204030204" pitchFamily="34" charset="0"/>
                <a:hlinkClick r:id="rId3"/>
              </a:rPr>
              <a:t>ViaTrajectoire</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 et ouvrir le menu « </a:t>
            </a:r>
            <a:r>
              <a:rPr kumimoji="0" lang="fr-FR" sz="1400" b="1" i="0" u="none" strike="noStrike" kern="1200" cap="none" spc="0" normalizeH="0" baseline="0" noProof="0">
                <a:ln>
                  <a:noFill/>
                </a:ln>
                <a:solidFill>
                  <a:srgbClr val="005085"/>
                </a:solidFill>
                <a:effectLst/>
                <a:uLnTx/>
                <a:uFillTx/>
                <a:latin typeface="Arial"/>
                <a:ea typeface="+mn-ea"/>
                <a:cs typeface="Calibri" panose="020F0502020204030204" pitchFamily="34" charset="0"/>
              </a:rPr>
              <a:t>HANDICAP</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 » ;</a:t>
            </a:r>
          </a:p>
          <a:p>
            <a:pPr marL="342900" marR="0" lvl="1" indent="-342900" algn="l" defTabSz="1219170" rtl="0" eaLnBrk="1" fontAlgn="auto" latinLnBrk="0" hangingPunct="1">
              <a:lnSpc>
                <a:spcPct val="100000"/>
              </a:lnSpc>
              <a:spcBef>
                <a:spcPts val="0"/>
              </a:spcBef>
              <a:spcAft>
                <a:spcPts val="600"/>
              </a:spcAft>
              <a:buClr>
                <a:srgbClr val="233E74"/>
              </a:buClr>
              <a:buSzTx/>
              <a:buFontTx/>
              <a:buAutoNum type="arabi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Cliquer sur </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 </a:t>
            </a:r>
            <a:r>
              <a:rPr kumimoji="0" lang="fr-FR" sz="1400" b="1" i="0" u="none" strike="noStrike" kern="1200" cap="none" spc="0" normalizeH="0" baseline="0" noProof="0">
                <a:ln>
                  <a:noFill/>
                </a:ln>
                <a:solidFill>
                  <a:srgbClr val="005085"/>
                </a:solidFill>
                <a:effectLst/>
                <a:uLnTx/>
                <a:uFillTx/>
                <a:latin typeface="Arial"/>
                <a:ea typeface="+mn-ea"/>
                <a:cs typeface="Calibri" panose="020F0502020204030204" pitchFamily="34" charset="0"/>
              </a:rPr>
              <a:t>Gérer les notifications et DUA reçus</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 » </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a:t>
            </a:r>
          </a:p>
          <a:p>
            <a:pPr marL="342900" marR="0" lvl="1" indent="-342900" algn="l" defTabSz="1219170" rtl="0" eaLnBrk="1" fontAlgn="auto" latinLnBrk="0" hangingPunct="1">
              <a:lnSpc>
                <a:spcPct val="100000"/>
              </a:lnSpc>
              <a:spcBef>
                <a:spcPts val="0"/>
              </a:spcBef>
              <a:spcAft>
                <a:spcPts val="600"/>
              </a:spcAft>
              <a:buClr>
                <a:srgbClr val="233E74"/>
              </a:buClr>
              <a:buSzTx/>
              <a:buFontTx/>
              <a:buAutoNum type="arabi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Sélectionner un seul ESMS dans le champ « ESMS » afin de faire afficher les cases à cocher de sélection ;</a:t>
            </a:r>
          </a:p>
          <a:p>
            <a:pPr marL="342900" marR="0" lvl="1" indent="-342900" algn="l" defTabSz="1219170" rtl="0" eaLnBrk="1" fontAlgn="auto" latinLnBrk="0" hangingPunct="1">
              <a:lnSpc>
                <a:spcPct val="100000"/>
              </a:lnSpc>
              <a:spcBef>
                <a:spcPts val="0"/>
              </a:spcBef>
              <a:spcAft>
                <a:spcPts val="600"/>
              </a:spcAft>
              <a:buClr>
                <a:srgbClr val="233E74"/>
              </a:buClr>
              <a:buSzTx/>
              <a:buFontTx/>
              <a:buAutoNum type="arabi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Sélectionner ensuite les décisions d’orientation à récupérer en utilisant :</a:t>
            </a:r>
          </a:p>
          <a:p>
            <a:pPr marL="702900" marR="0" lvl="2" indent="-342900" algn="l" defTabSz="1219170" rtl="0" eaLnBrk="1" fontAlgn="auto" latinLnBrk="0" hangingPunct="1">
              <a:lnSpc>
                <a:spcPct val="100000"/>
              </a:lnSpc>
              <a:spcBef>
                <a:spcPts val="0"/>
              </a:spcBef>
              <a:spcAft>
                <a:spcPts val="600"/>
              </a:spcAft>
              <a:buClr>
                <a:srgbClr val="233E74"/>
              </a:buClr>
              <a:buSzTx/>
              <a:buFont typeface="+mj-lt"/>
              <a:buAutoNum type="alphaL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Les onglets de statuts</a:t>
            </a:r>
          </a:p>
          <a:p>
            <a:pPr marL="702900" marR="0" lvl="2" indent="-342900" algn="l" defTabSz="1219170" rtl="0" eaLnBrk="1" fontAlgn="auto" latinLnBrk="0" hangingPunct="1">
              <a:lnSpc>
                <a:spcPct val="100000"/>
              </a:lnSpc>
              <a:spcBef>
                <a:spcPts val="0"/>
              </a:spcBef>
              <a:spcAft>
                <a:spcPts val="600"/>
              </a:spcAft>
              <a:buClr>
                <a:srgbClr val="233E74"/>
              </a:buClr>
              <a:buSzTx/>
              <a:buFont typeface="+mj-lt"/>
              <a:buAutoNum type="alphaL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Les cases à cocher</a:t>
            </a:r>
          </a:p>
          <a:p>
            <a:pPr marL="342900" marR="0" lvl="1" indent="-342900" algn="l" defTabSz="1219170" rtl="0" eaLnBrk="1" fontAlgn="auto" latinLnBrk="0" hangingPunct="1">
              <a:lnSpc>
                <a:spcPct val="100000"/>
              </a:lnSpc>
              <a:spcBef>
                <a:spcPts val="0"/>
              </a:spcBef>
              <a:spcAft>
                <a:spcPts val="600"/>
              </a:spcAft>
              <a:buClr>
                <a:srgbClr val="233E74"/>
              </a:buClr>
              <a:buSzTx/>
              <a:buFontTx/>
              <a:buAutoNum type="arabicPeriod"/>
              <a:tabLst>
                <a:tab pos="7533029" algn="l"/>
              </a:tabLst>
              <a:defRPr/>
            </a:pP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Cliquer sur le bouton </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 </a:t>
            </a:r>
            <a:r>
              <a:rPr kumimoji="0" lang="fr-FR" sz="1400" b="1" i="0" u="none" strike="noStrike" kern="1200" cap="none" spc="0" normalizeH="0" baseline="0" noProof="0">
                <a:ln>
                  <a:noFill/>
                </a:ln>
                <a:solidFill>
                  <a:srgbClr val="005085"/>
                </a:solidFill>
                <a:effectLst/>
                <a:uLnTx/>
                <a:uFillTx/>
                <a:latin typeface="Arial"/>
                <a:ea typeface="+mn-ea"/>
                <a:cs typeface="Calibri" panose="020F0502020204030204" pitchFamily="34" charset="0"/>
              </a:rPr>
              <a:t>Envoyer vers le DUI</a:t>
            </a:r>
            <a:r>
              <a:rPr kumimoji="0" lang="fr-FR" sz="1400" b="0" i="0" u="none" strike="noStrike" kern="1200" cap="none" spc="0" normalizeH="0" baseline="0" noProof="0">
                <a:ln>
                  <a:noFill/>
                </a:ln>
                <a:solidFill>
                  <a:srgbClr val="005085"/>
                </a:solidFill>
                <a:effectLst/>
                <a:uLnTx/>
                <a:uFillTx/>
                <a:latin typeface="Arial"/>
                <a:ea typeface="+mn-ea"/>
                <a:cs typeface="Calibri" panose="020F0502020204030204" pitchFamily="34" charset="0"/>
              </a:rPr>
              <a:t> » </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pour que la sélection alimente les prochains flux d’interopérabilité.</a:t>
            </a:r>
          </a:p>
          <a:p>
            <a:pPr marL="0" marR="0" lvl="1" indent="0" algn="l" defTabSz="1219170" rtl="0" eaLnBrk="1" fontAlgn="auto" latinLnBrk="0" hangingPunct="1">
              <a:lnSpc>
                <a:spcPct val="100000"/>
              </a:lnSpc>
              <a:spcBef>
                <a:spcPts val="0"/>
              </a:spcBef>
              <a:spcAft>
                <a:spcPts val="600"/>
              </a:spcAft>
              <a:buClr>
                <a:srgbClr val="233E74"/>
              </a:buClr>
              <a:buSzTx/>
              <a:buFont typeface="Wingdings 3" panose="05040102010807070707" pitchFamily="18" charset="2"/>
              <a:buNone/>
              <a:tabLst>
                <a:tab pos="7533029" algn="l"/>
              </a:tabLst>
              <a:defRPr/>
            </a:pPr>
            <a:endPar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a:p>
            <a:pPr marL="0" marR="0" lvl="1" indent="0" algn="l" defTabSz="1219170" rtl="0" eaLnBrk="1" fontAlgn="auto" latinLnBrk="0" hangingPunct="1">
              <a:lnSpc>
                <a:spcPct val="100000"/>
              </a:lnSpc>
              <a:spcBef>
                <a:spcPts val="0"/>
              </a:spcBef>
              <a:spcAft>
                <a:spcPts val="600"/>
              </a:spcAft>
              <a:buClr>
                <a:srgbClr val="233E74"/>
              </a:buClr>
              <a:buSzTx/>
              <a:buFont typeface="Wingdings 3" panose="05040102010807070707" pitchFamily="18" charset="2"/>
              <a:buNone/>
              <a:tabLst>
                <a:tab pos="7533029" algn="l"/>
              </a:tabLst>
              <a:defRPr/>
            </a:pPr>
            <a:r>
              <a:rPr kumimoji="0" lang="fr-FR" sz="1400" b="1" i="0" u="none" strike="noStrike" kern="1200" cap="none" spc="0" normalizeH="0" baseline="0" noProof="0">
                <a:ln>
                  <a:noFill/>
                </a:ln>
                <a:solidFill>
                  <a:prstClr val="black"/>
                </a:solidFill>
                <a:effectLst/>
                <a:uLnTx/>
                <a:uFillTx/>
                <a:latin typeface="Arial"/>
                <a:ea typeface="+mn-ea"/>
                <a:cs typeface="Calibri" panose="020F0502020204030204" pitchFamily="34" charset="0"/>
              </a:rPr>
              <a:t>NB : </a:t>
            </a:r>
            <a:r>
              <a:rPr kumimoji="0" lang="fr-FR" sz="1400" b="0" i="0" u="none" strike="noStrike" kern="1200" cap="none" spc="0" normalizeH="0" baseline="0" noProof="0">
                <a:ln>
                  <a:noFill/>
                </a:ln>
                <a:solidFill>
                  <a:prstClr val="black"/>
                </a:solidFill>
                <a:effectLst/>
                <a:uLnTx/>
                <a:uFillTx/>
                <a:latin typeface="Arial"/>
                <a:ea typeface="+mn-ea"/>
                <a:cs typeface="Calibri" panose="020F0502020204030204" pitchFamily="34" charset="0"/>
              </a:rPr>
              <a:t>La sélection des cases à cocher n’est pas persistante d’un onglet à l’autre, il est donc nécessaire de cocher les notifications à reprendre puis de cliquer pour envoyer vers le DUI avant de changer d’onglet.</a:t>
            </a:r>
            <a:endParaRPr kumimoji="0" lang="fr-FR" sz="1400" b="1" i="0" u="none" strike="noStrike" kern="1200" cap="none" spc="0" normalizeH="0" baseline="0" noProof="0">
              <a:ln>
                <a:noFill/>
              </a:ln>
              <a:solidFill>
                <a:prstClr val="black"/>
              </a:solidFill>
              <a:effectLst/>
              <a:uLnTx/>
              <a:uFillTx/>
              <a:latin typeface="Arial"/>
              <a:ea typeface="+mn-ea"/>
              <a:cs typeface="Calibri" panose="020F0502020204030204" pitchFamily="34" charset="0"/>
            </a:endParaRPr>
          </a:p>
        </p:txBody>
      </p:sp>
      <p:grpSp>
        <p:nvGrpSpPr>
          <p:cNvPr id="56" name="Arrow34" descr="{&quot;Key&quot;:&quot;POWER_USER_SHAPE_ICON&quot;,&quot;Value&quot;:&quot;POWER_USER_SHAPE_ICON_STYLE_1&quot;}">
            <a:extLst>
              <a:ext uri="{FF2B5EF4-FFF2-40B4-BE49-F238E27FC236}">
                <a16:creationId xmlns:a16="http://schemas.microsoft.com/office/drawing/2014/main" id="{A0F20740-815B-8F45-D6D6-EED4FC692E6C}"/>
              </a:ext>
            </a:extLst>
          </p:cNvPr>
          <p:cNvGrpSpPr>
            <a:grpSpLocks noChangeAspect="1"/>
          </p:cNvGrpSpPr>
          <p:nvPr/>
        </p:nvGrpSpPr>
        <p:grpSpPr>
          <a:xfrm rot="8270449">
            <a:off x="11186071" y="4667526"/>
            <a:ext cx="415454" cy="411642"/>
            <a:chOff x="6004176" y="1690066"/>
            <a:chExt cx="1039285" cy="1029748"/>
          </a:xfrm>
          <a:solidFill>
            <a:srgbClr val="005085"/>
          </a:solidFill>
        </p:grpSpPr>
        <p:sp>
          <p:nvSpPr>
            <p:cNvPr id="57" name="Freeform 195">
              <a:extLst>
                <a:ext uri="{FF2B5EF4-FFF2-40B4-BE49-F238E27FC236}">
                  <a16:creationId xmlns:a16="http://schemas.microsoft.com/office/drawing/2014/main" id="{3E1D0739-DE3C-DFFC-41C2-0E948D294308}"/>
                </a:ext>
              </a:extLst>
            </p:cNvPr>
            <p:cNvSpPr>
              <a:spLocks/>
            </p:cNvSpPr>
            <p:nvPr/>
          </p:nvSpPr>
          <p:spPr bwMode="auto">
            <a:xfrm>
              <a:off x="6213939" y="1880760"/>
              <a:ext cx="781845" cy="476735"/>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58" name="Freeform 196">
              <a:extLst>
                <a:ext uri="{FF2B5EF4-FFF2-40B4-BE49-F238E27FC236}">
                  <a16:creationId xmlns:a16="http://schemas.microsoft.com/office/drawing/2014/main" id="{3220F471-E02B-37F5-BD0E-633137A96CFB}"/>
                </a:ext>
              </a:extLst>
            </p:cNvPr>
            <p:cNvSpPr>
              <a:spLocks/>
            </p:cNvSpPr>
            <p:nvPr/>
          </p:nvSpPr>
          <p:spPr bwMode="auto">
            <a:xfrm>
              <a:off x="6080453" y="2376565"/>
              <a:ext cx="152555" cy="171625"/>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59" name="Freeform 197">
              <a:extLst>
                <a:ext uri="{FF2B5EF4-FFF2-40B4-BE49-F238E27FC236}">
                  <a16:creationId xmlns:a16="http://schemas.microsoft.com/office/drawing/2014/main" id="{CCADA50B-3463-B7AC-FC26-E186AB686F3E}"/>
                </a:ext>
              </a:extLst>
            </p:cNvPr>
            <p:cNvSpPr>
              <a:spLocks/>
            </p:cNvSpPr>
            <p:nvPr/>
          </p:nvSpPr>
          <p:spPr bwMode="auto">
            <a:xfrm>
              <a:off x="6004176" y="2586328"/>
              <a:ext cx="133486" cy="133486"/>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60" name="Freeform 198">
              <a:extLst>
                <a:ext uri="{FF2B5EF4-FFF2-40B4-BE49-F238E27FC236}">
                  <a16:creationId xmlns:a16="http://schemas.microsoft.com/office/drawing/2014/main" id="{3A1B0857-6CE8-FD43-9835-94EEAE3C64FB}"/>
                </a:ext>
              </a:extLst>
            </p:cNvPr>
            <p:cNvSpPr>
              <a:spLocks/>
            </p:cNvSpPr>
            <p:nvPr/>
          </p:nvSpPr>
          <p:spPr bwMode="auto">
            <a:xfrm>
              <a:off x="6652535" y="1690066"/>
              <a:ext cx="390926" cy="562551"/>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grpSp>
        <p:nvGrpSpPr>
          <p:cNvPr id="61" name="Arrow34" descr="{&quot;Key&quot;:&quot;POWER_USER_SHAPE_ICON&quot;,&quot;Value&quot;:&quot;POWER_USER_SHAPE_ICON_STYLE_1&quot;}">
            <a:extLst>
              <a:ext uri="{FF2B5EF4-FFF2-40B4-BE49-F238E27FC236}">
                <a16:creationId xmlns:a16="http://schemas.microsoft.com/office/drawing/2014/main" id="{E1D69326-12F7-C116-22F6-385DCE0B447D}"/>
              </a:ext>
            </a:extLst>
          </p:cNvPr>
          <p:cNvGrpSpPr>
            <a:grpSpLocks noChangeAspect="1"/>
          </p:cNvGrpSpPr>
          <p:nvPr/>
        </p:nvGrpSpPr>
        <p:grpSpPr>
          <a:xfrm rot="8270449">
            <a:off x="11186071" y="3422315"/>
            <a:ext cx="415454" cy="411642"/>
            <a:chOff x="6004176" y="1690066"/>
            <a:chExt cx="1039285" cy="1029748"/>
          </a:xfrm>
          <a:solidFill>
            <a:srgbClr val="005085"/>
          </a:solidFill>
        </p:grpSpPr>
        <p:sp>
          <p:nvSpPr>
            <p:cNvPr id="62" name="Freeform 195">
              <a:extLst>
                <a:ext uri="{FF2B5EF4-FFF2-40B4-BE49-F238E27FC236}">
                  <a16:creationId xmlns:a16="http://schemas.microsoft.com/office/drawing/2014/main" id="{E6109D57-8352-3089-AD52-E54ED9268BFC}"/>
                </a:ext>
              </a:extLst>
            </p:cNvPr>
            <p:cNvSpPr>
              <a:spLocks/>
            </p:cNvSpPr>
            <p:nvPr/>
          </p:nvSpPr>
          <p:spPr bwMode="auto">
            <a:xfrm>
              <a:off x="6213939" y="1880760"/>
              <a:ext cx="781845" cy="476735"/>
            </a:xfrm>
            <a:custGeom>
              <a:avLst/>
              <a:gdLst>
                <a:gd name="T0" fmla="*/ 81 w 1018"/>
                <a:gd name="T1" fmla="*/ 623 h 623"/>
                <a:gd name="T2" fmla="*/ 34 w 1018"/>
                <a:gd name="T3" fmla="*/ 606 h 623"/>
                <a:gd name="T4" fmla="*/ 26 w 1018"/>
                <a:gd name="T5" fmla="*/ 504 h 623"/>
                <a:gd name="T6" fmla="*/ 933 w 1018"/>
                <a:gd name="T7" fmla="*/ 4 h 623"/>
                <a:gd name="T8" fmla="*/ 1013 w 1018"/>
                <a:gd name="T9" fmla="*/ 68 h 623"/>
                <a:gd name="T10" fmla="*/ 949 w 1018"/>
                <a:gd name="T11" fmla="*/ 148 h 623"/>
                <a:gd name="T12" fmla="*/ 136 w 1018"/>
                <a:gd name="T13" fmla="*/ 598 h 623"/>
                <a:gd name="T14" fmla="*/ 81 w 1018"/>
                <a:gd name="T15" fmla="*/ 623 h 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8" h="623">
                  <a:moveTo>
                    <a:pt x="81" y="623"/>
                  </a:moveTo>
                  <a:cubicBezTo>
                    <a:pt x="65" y="623"/>
                    <a:pt x="48" y="618"/>
                    <a:pt x="34" y="606"/>
                  </a:cubicBezTo>
                  <a:cubicBezTo>
                    <a:pt x="4" y="580"/>
                    <a:pt x="0" y="534"/>
                    <a:pt x="26" y="504"/>
                  </a:cubicBezTo>
                  <a:cubicBezTo>
                    <a:pt x="282" y="206"/>
                    <a:pt x="578" y="43"/>
                    <a:pt x="933" y="4"/>
                  </a:cubicBezTo>
                  <a:cubicBezTo>
                    <a:pt x="973" y="0"/>
                    <a:pt x="1009" y="29"/>
                    <a:pt x="1013" y="68"/>
                  </a:cubicBezTo>
                  <a:cubicBezTo>
                    <a:pt x="1018" y="108"/>
                    <a:pt x="989" y="144"/>
                    <a:pt x="949" y="148"/>
                  </a:cubicBezTo>
                  <a:cubicBezTo>
                    <a:pt x="628" y="183"/>
                    <a:pt x="370" y="326"/>
                    <a:pt x="136" y="598"/>
                  </a:cubicBezTo>
                  <a:cubicBezTo>
                    <a:pt x="122" y="615"/>
                    <a:pt x="102" y="623"/>
                    <a:pt x="81"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63" name="Freeform 196">
              <a:extLst>
                <a:ext uri="{FF2B5EF4-FFF2-40B4-BE49-F238E27FC236}">
                  <a16:creationId xmlns:a16="http://schemas.microsoft.com/office/drawing/2014/main" id="{005E689C-9884-A720-7502-4BFC35014949}"/>
                </a:ext>
              </a:extLst>
            </p:cNvPr>
            <p:cNvSpPr>
              <a:spLocks/>
            </p:cNvSpPr>
            <p:nvPr/>
          </p:nvSpPr>
          <p:spPr bwMode="auto">
            <a:xfrm>
              <a:off x="6080453" y="2376565"/>
              <a:ext cx="152555" cy="171625"/>
            </a:xfrm>
            <a:custGeom>
              <a:avLst/>
              <a:gdLst>
                <a:gd name="T0" fmla="*/ 83 w 205"/>
                <a:gd name="T1" fmla="*/ 223 h 223"/>
                <a:gd name="T2" fmla="*/ 48 w 205"/>
                <a:gd name="T3" fmla="*/ 214 h 223"/>
                <a:gd name="T4" fmla="*/ 19 w 205"/>
                <a:gd name="T5" fmla="*/ 116 h 223"/>
                <a:gd name="T6" fmla="*/ 61 w 205"/>
                <a:gd name="T7" fmla="*/ 45 h 223"/>
                <a:gd name="T8" fmla="*/ 160 w 205"/>
                <a:gd name="T9" fmla="*/ 22 h 223"/>
                <a:gd name="T10" fmla="*/ 184 w 205"/>
                <a:gd name="T11" fmla="*/ 121 h 223"/>
                <a:gd name="T12" fmla="*/ 146 w 205"/>
                <a:gd name="T13" fmla="*/ 186 h 223"/>
                <a:gd name="T14" fmla="*/ 83 w 205"/>
                <a:gd name="T15" fmla="*/ 223 h 2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223">
                  <a:moveTo>
                    <a:pt x="83" y="223"/>
                  </a:moveTo>
                  <a:cubicBezTo>
                    <a:pt x="71" y="223"/>
                    <a:pt x="59" y="220"/>
                    <a:pt x="48" y="214"/>
                  </a:cubicBezTo>
                  <a:cubicBezTo>
                    <a:pt x="13" y="195"/>
                    <a:pt x="0" y="151"/>
                    <a:pt x="19" y="116"/>
                  </a:cubicBezTo>
                  <a:cubicBezTo>
                    <a:pt x="32" y="92"/>
                    <a:pt x="46" y="68"/>
                    <a:pt x="61" y="45"/>
                  </a:cubicBezTo>
                  <a:cubicBezTo>
                    <a:pt x="82" y="11"/>
                    <a:pt x="126" y="0"/>
                    <a:pt x="160" y="22"/>
                  </a:cubicBezTo>
                  <a:cubicBezTo>
                    <a:pt x="194" y="42"/>
                    <a:pt x="205" y="87"/>
                    <a:pt x="184" y="121"/>
                  </a:cubicBezTo>
                  <a:cubicBezTo>
                    <a:pt x="171" y="142"/>
                    <a:pt x="158" y="164"/>
                    <a:pt x="146" y="186"/>
                  </a:cubicBezTo>
                  <a:cubicBezTo>
                    <a:pt x="133" y="210"/>
                    <a:pt x="108" y="223"/>
                    <a:pt x="83" y="2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6144" name="Freeform 197">
              <a:extLst>
                <a:ext uri="{FF2B5EF4-FFF2-40B4-BE49-F238E27FC236}">
                  <a16:creationId xmlns:a16="http://schemas.microsoft.com/office/drawing/2014/main" id="{22D02AA3-D290-B0DF-D23B-9EF35ABB70A4}"/>
                </a:ext>
              </a:extLst>
            </p:cNvPr>
            <p:cNvSpPr>
              <a:spLocks/>
            </p:cNvSpPr>
            <p:nvPr/>
          </p:nvSpPr>
          <p:spPr bwMode="auto">
            <a:xfrm>
              <a:off x="6004176" y="2586328"/>
              <a:ext cx="133486" cy="133486"/>
            </a:xfrm>
            <a:custGeom>
              <a:avLst/>
              <a:gdLst>
                <a:gd name="T0" fmla="*/ 81 w 167"/>
                <a:gd name="T1" fmla="*/ 169 h 169"/>
                <a:gd name="T2" fmla="*/ 59 w 167"/>
                <a:gd name="T3" fmla="*/ 166 h 169"/>
                <a:gd name="T4" fmla="*/ 12 w 167"/>
                <a:gd name="T5" fmla="*/ 75 h 169"/>
                <a:gd name="T6" fmla="*/ 17 w 167"/>
                <a:gd name="T7" fmla="*/ 60 h 169"/>
                <a:gd name="T8" fmla="*/ 108 w 167"/>
                <a:gd name="T9" fmla="*/ 12 h 169"/>
                <a:gd name="T10" fmla="*/ 155 w 167"/>
                <a:gd name="T11" fmla="*/ 103 h 169"/>
                <a:gd name="T12" fmla="*/ 150 w 167"/>
                <a:gd name="T13" fmla="*/ 118 h 169"/>
                <a:gd name="T14" fmla="*/ 81 w 167"/>
                <a:gd name="T15" fmla="*/ 169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69">
                  <a:moveTo>
                    <a:pt x="81" y="169"/>
                  </a:moveTo>
                  <a:cubicBezTo>
                    <a:pt x="74" y="169"/>
                    <a:pt x="67" y="168"/>
                    <a:pt x="59" y="166"/>
                  </a:cubicBezTo>
                  <a:cubicBezTo>
                    <a:pt x="21" y="154"/>
                    <a:pt x="0" y="113"/>
                    <a:pt x="12" y="75"/>
                  </a:cubicBezTo>
                  <a:lnTo>
                    <a:pt x="17" y="60"/>
                  </a:lnTo>
                  <a:cubicBezTo>
                    <a:pt x="29" y="21"/>
                    <a:pt x="69" y="0"/>
                    <a:pt x="108" y="12"/>
                  </a:cubicBezTo>
                  <a:cubicBezTo>
                    <a:pt x="146" y="24"/>
                    <a:pt x="167" y="65"/>
                    <a:pt x="155" y="103"/>
                  </a:cubicBezTo>
                  <a:lnTo>
                    <a:pt x="150" y="118"/>
                  </a:lnTo>
                  <a:cubicBezTo>
                    <a:pt x="140" y="149"/>
                    <a:pt x="112" y="169"/>
                    <a:pt x="81" y="1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sp>
          <p:nvSpPr>
            <p:cNvPr id="6145" name="Freeform 198">
              <a:extLst>
                <a:ext uri="{FF2B5EF4-FFF2-40B4-BE49-F238E27FC236}">
                  <a16:creationId xmlns:a16="http://schemas.microsoft.com/office/drawing/2014/main" id="{BFB44B35-C7C5-D7EB-147F-4597E8C080DF}"/>
                </a:ext>
              </a:extLst>
            </p:cNvPr>
            <p:cNvSpPr>
              <a:spLocks/>
            </p:cNvSpPr>
            <p:nvPr/>
          </p:nvSpPr>
          <p:spPr bwMode="auto">
            <a:xfrm>
              <a:off x="6652535" y="1690066"/>
              <a:ext cx="390926" cy="562551"/>
            </a:xfrm>
            <a:custGeom>
              <a:avLst/>
              <a:gdLst>
                <a:gd name="T0" fmla="*/ 197 w 510"/>
                <a:gd name="T1" fmla="*/ 738 h 738"/>
                <a:gd name="T2" fmla="*/ 156 w 510"/>
                <a:gd name="T3" fmla="*/ 726 h 738"/>
                <a:gd name="T4" fmla="*/ 137 w 510"/>
                <a:gd name="T5" fmla="*/ 625 h 738"/>
                <a:gd name="T6" fmla="*/ 334 w 510"/>
                <a:gd name="T7" fmla="*/ 336 h 738"/>
                <a:gd name="T8" fmla="*/ 42 w 510"/>
                <a:gd name="T9" fmla="*/ 143 h 738"/>
                <a:gd name="T10" fmla="*/ 22 w 510"/>
                <a:gd name="T11" fmla="*/ 42 h 738"/>
                <a:gd name="T12" fmla="*/ 123 w 510"/>
                <a:gd name="T13" fmla="*/ 22 h 738"/>
                <a:gd name="T14" fmla="*/ 476 w 510"/>
                <a:gd name="T15" fmla="*/ 256 h 738"/>
                <a:gd name="T16" fmla="*/ 507 w 510"/>
                <a:gd name="T17" fmla="*/ 303 h 738"/>
                <a:gd name="T18" fmla="*/ 495 w 510"/>
                <a:gd name="T19" fmla="*/ 358 h 738"/>
                <a:gd name="T20" fmla="*/ 257 w 510"/>
                <a:gd name="T21" fmla="*/ 707 h 738"/>
                <a:gd name="T22" fmla="*/ 197 w 510"/>
                <a:gd name="T23" fmla="*/ 738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738">
                  <a:moveTo>
                    <a:pt x="197" y="738"/>
                  </a:moveTo>
                  <a:cubicBezTo>
                    <a:pt x="183" y="738"/>
                    <a:pt x="169" y="734"/>
                    <a:pt x="156" y="726"/>
                  </a:cubicBezTo>
                  <a:cubicBezTo>
                    <a:pt x="123" y="703"/>
                    <a:pt x="115" y="658"/>
                    <a:pt x="137" y="625"/>
                  </a:cubicBezTo>
                  <a:lnTo>
                    <a:pt x="334" y="336"/>
                  </a:lnTo>
                  <a:lnTo>
                    <a:pt x="42" y="143"/>
                  </a:lnTo>
                  <a:cubicBezTo>
                    <a:pt x="9" y="120"/>
                    <a:pt x="0" y="75"/>
                    <a:pt x="22" y="42"/>
                  </a:cubicBezTo>
                  <a:cubicBezTo>
                    <a:pt x="44" y="9"/>
                    <a:pt x="89" y="0"/>
                    <a:pt x="123" y="22"/>
                  </a:cubicBezTo>
                  <a:lnTo>
                    <a:pt x="476" y="256"/>
                  </a:lnTo>
                  <a:cubicBezTo>
                    <a:pt x="492" y="267"/>
                    <a:pt x="503" y="284"/>
                    <a:pt x="507" y="303"/>
                  </a:cubicBezTo>
                  <a:cubicBezTo>
                    <a:pt x="510" y="322"/>
                    <a:pt x="506" y="342"/>
                    <a:pt x="495" y="358"/>
                  </a:cubicBezTo>
                  <a:lnTo>
                    <a:pt x="257" y="707"/>
                  </a:lnTo>
                  <a:cubicBezTo>
                    <a:pt x="243" y="727"/>
                    <a:pt x="220" y="738"/>
                    <a:pt x="197" y="73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Arial"/>
                <a:ea typeface="+mn-ea"/>
                <a:cs typeface="+mn-cs"/>
              </a:endParaRPr>
            </a:p>
          </p:txBody>
        </p:sp>
      </p:grpSp>
      <p:pic>
        <p:nvPicPr>
          <p:cNvPr id="6149" name="Picture 6148">
            <a:extLst>
              <a:ext uri="{FF2B5EF4-FFF2-40B4-BE49-F238E27FC236}">
                <a16:creationId xmlns:a16="http://schemas.microsoft.com/office/drawing/2014/main" id="{E3E6B8F4-4EA5-0697-A188-8FF852D259BF}"/>
              </a:ext>
            </a:extLst>
          </p:cNvPr>
          <p:cNvPicPr>
            <a:picLocks noChangeAspect="1"/>
          </p:cNvPicPr>
          <p:nvPr/>
        </p:nvPicPr>
        <p:blipFill>
          <a:blip r:embed="rId4"/>
          <a:stretch>
            <a:fillRect/>
          </a:stretch>
        </p:blipFill>
        <p:spPr>
          <a:xfrm>
            <a:off x="6096000" y="1199880"/>
            <a:ext cx="5092697" cy="2382508"/>
          </a:xfrm>
          <a:prstGeom prst="rect">
            <a:avLst/>
          </a:prstGeom>
          <a:ln>
            <a:solidFill>
              <a:srgbClr val="233E74"/>
            </a:solidFill>
          </a:ln>
        </p:spPr>
      </p:pic>
      <p:sp>
        <p:nvSpPr>
          <p:cNvPr id="6150" name="TextBox 6149">
            <a:extLst>
              <a:ext uri="{FF2B5EF4-FFF2-40B4-BE49-F238E27FC236}">
                <a16:creationId xmlns:a16="http://schemas.microsoft.com/office/drawing/2014/main" id="{0D213DBA-BC9B-228E-FDD8-E747E2150B6F}"/>
              </a:ext>
            </a:extLst>
          </p:cNvPr>
          <p:cNvSpPr txBox="1"/>
          <p:nvPr/>
        </p:nvSpPr>
        <p:spPr>
          <a:xfrm>
            <a:off x="8413880" y="1312905"/>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1</a:t>
            </a:r>
          </a:p>
        </p:txBody>
      </p:sp>
      <p:sp>
        <p:nvSpPr>
          <p:cNvPr id="6151" name="Rectangle: Rounded Corners 6150">
            <a:extLst>
              <a:ext uri="{FF2B5EF4-FFF2-40B4-BE49-F238E27FC236}">
                <a16:creationId xmlns:a16="http://schemas.microsoft.com/office/drawing/2014/main" id="{30982699-4AE3-ABD9-F60B-BB69FCF09A9E}"/>
              </a:ext>
            </a:extLst>
          </p:cNvPr>
          <p:cNvSpPr/>
          <p:nvPr/>
        </p:nvSpPr>
        <p:spPr>
          <a:xfrm>
            <a:off x="8668265" y="3171009"/>
            <a:ext cx="1468729" cy="144859"/>
          </a:xfrm>
          <a:prstGeom prst="roundRect">
            <a:avLst>
              <a:gd name="adj" fmla="val 7900"/>
            </a:avLst>
          </a:prstGeom>
          <a:noFill/>
          <a:ln w="25400" cap="flat" cmpd="sng" algn="ctr">
            <a:solidFill>
              <a:srgbClr val="233E74"/>
            </a:solidFill>
            <a:prstDash val="solid"/>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52" name="TextBox 6151">
            <a:extLst>
              <a:ext uri="{FF2B5EF4-FFF2-40B4-BE49-F238E27FC236}">
                <a16:creationId xmlns:a16="http://schemas.microsoft.com/office/drawing/2014/main" id="{788B4AAA-C475-F7B6-E652-35CEE45759B5}"/>
              </a:ext>
            </a:extLst>
          </p:cNvPr>
          <p:cNvSpPr txBox="1"/>
          <p:nvPr/>
        </p:nvSpPr>
        <p:spPr>
          <a:xfrm>
            <a:off x="10019596" y="3000921"/>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2</a:t>
            </a:r>
          </a:p>
        </p:txBody>
      </p:sp>
      <p:pic>
        <p:nvPicPr>
          <p:cNvPr id="6153" name="Picture 6152">
            <a:extLst>
              <a:ext uri="{FF2B5EF4-FFF2-40B4-BE49-F238E27FC236}">
                <a16:creationId xmlns:a16="http://schemas.microsoft.com/office/drawing/2014/main" id="{0A17B3E9-8BC4-D85C-9E21-9868762EF923}"/>
              </a:ext>
            </a:extLst>
          </p:cNvPr>
          <p:cNvPicPr>
            <a:picLocks noChangeAspect="1"/>
          </p:cNvPicPr>
          <p:nvPr/>
        </p:nvPicPr>
        <p:blipFill>
          <a:blip r:embed="rId5"/>
          <a:srcRect t="46693"/>
          <a:stretch>
            <a:fillRect/>
          </a:stretch>
        </p:blipFill>
        <p:spPr>
          <a:xfrm>
            <a:off x="6096000" y="4919095"/>
            <a:ext cx="5092697" cy="1468173"/>
          </a:xfrm>
          <a:prstGeom prst="rect">
            <a:avLst/>
          </a:prstGeom>
          <a:ln>
            <a:solidFill>
              <a:srgbClr val="233E74"/>
            </a:solidFill>
          </a:ln>
        </p:spPr>
      </p:pic>
      <p:pic>
        <p:nvPicPr>
          <p:cNvPr id="6154" name="Picture 6153">
            <a:extLst>
              <a:ext uri="{FF2B5EF4-FFF2-40B4-BE49-F238E27FC236}">
                <a16:creationId xmlns:a16="http://schemas.microsoft.com/office/drawing/2014/main" id="{94FE6495-029F-3A08-5486-B76BF42AB596}"/>
              </a:ext>
            </a:extLst>
          </p:cNvPr>
          <p:cNvPicPr>
            <a:picLocks noChangeAspect="1"/>
          </p:cNvPicPr>
          <p:nvPr/>
        </p:nvPicPr>
        <p:blipFill>
          <a:blip r:embed="rId5"/>
          <a:srcRect b="58110"/>
          <a:stretch>
            <a:fillRect/>
          </a:stretch>
        </p:blipFill>
        <p:spPr>
          <a:xfrm>
            <a:off x="6096000" y="3673884"/>
            <a:ext cx="5092697" cy="1153715"/>
          </a:xfrm>
          <a:prstGeom prst="rect">
            <a:avLst/>
          </a:prstGeom>
          <a:ln>
            <a:solidFill>
              <a:srgbClr val="233E74"/>
            </a:solidFill>
          </a:ln>
        </p:spPr>
      </p:pic>
      <p:sp>
        <p:nvSpPr>
          <p:cNvPr id="6155" name="TextBox 6154">
            <a:extLst>
              <a:ext uri="{FF2B5EF4-FFF2-40B4-BE49-F238E27FC236}">
                <a16:creationId xmlns:a16="http://schemas.microsoft.com/office/drawing/2014/main" id="{5CE9C4E7-7534-71DC-F6EE-9E2FA03B1406}"/>
              </a:ext>
            </a:extLst>
          </p:cNvPr>
          <p:cNvSpPr txBox="1"/>
          <p:nvPr/>
        </p:nvSpPr>
        <p:spPr>
          <a:xfrm>
            <a:off x="8431673" y="3935440"/>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3</a:t>
            </a:r>
          </a:p>
        </p:txBody>
      </p:sp>
      <p:sp>
        <p:nvSpPr>
          <p:cNvPr id="6156" name="Rectangle: Rounded Corners 6155">
            <a:extLst>
              <a:ext uri="{FF2B5EF4-FFF2-40B4-BE49-F238E27FC236}">
                <a16:creationId xmlns:a16="http://schemas.microsoft.com/office/drawing/2014/main" id="{FB7BBB5F-EDB7-BB68-8D81-3860F96D754D}"/>
              </a:ext>
            </a:extLst>
          </p:cNvPr>
          <p:cNvSpPr/>
          <p:nvPr/>
        </p:nvSpPr>
        <p:spPr>
          <a:xfrm>
            <a:off x="6848236" y="4004905"/>
            <a:ext cx="1670011" cy="144859"/>
          </a:xfrm>
          <a:prstGeom prst="roundRect">
            <a:avLst>
              <a:gd name="adj" fmla="val 7900"/>
            </a:avLst>
          </a:prstGeom>
          <a:noFill/>
          <a:ln w="25400" cap="flat" cmpd="sng" algn="ctr">
            <a:solidFill>
              <a:srgbClr val="233E74"/>
            </a:solidFill>
            <a:prstDash val="solid"/>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57" name="TextBox 6156">
            <a:extLst>
              <a:ext uri="{FF2B5EF4-FFF2-40B4-BE49-F238E27FC236}">
                <a16:creationId xmlns:a16="http://schemas.microsoft.com/office/drawing/2014/main" id="{FF15E66D-90EA-5BA6-F37D-10A88C3A190A}"/>
              </a:ext>
            </a:extLst>
          </p:cNvPr>
          <p:cNvSpPr txBox="1"/>
          <p:nvPr/>
        </p:nvSpPr>
        <p:spPr>
          <a:xfrm>
            <a:off x="6545446" y="5165344"/>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5</a:t>
            </a:r>
          </a:p>
        </p:txBody>
      </p:sp>
      <p:sp>
        <p:nvSpPr>
          <p:cNvPr id="6158" name="Rectangle: Rounded Corners 6157">
            <a:extLst>
              <a:ext uri="{FF2B5EF4-FFF2-40B4-BE49-F238E27FC236}">
                <a16:creationId xmlns:a16="http://schemas.microsoft.com/office/drawing/2014/main" id="{88136335-C546-7327-987E-6DA483883AFE}"/>
              </a:ext>
            </a:extLst>
          </p:cNvPr>
          <p:cNvSpPr/>
          <p:nvPr/>
        </p:nvSpPr>
        <p:spPr>
          <a:xfrm>
            <a:off x="6108422" y="5234809"/>
            <a:ext cx="518836" cy="144859"/>
          </a:xfrm>
          <a:prstGeom prst="roundRect">
            <a:avLst>
              <a:gd name="adj" fmla="val 7900"/>
            </a:avLst>
          </a:prstGeom>
          <a:noFill/>
          <a:ln w="25400" cap="flat" cmpd="sng" algn="ctr">
            <a:solidFill>
              <a:srgbClr val="233E74"/>
            </a:solidFill>
            <a:prstDash val="solid"/>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159" name="TextBox 6158">
            <a:extLst>
              <a:ext uri="{FF2B5EF4-FFF2-40B4-BE49-F238E27FC236}">
                <a16:creationId xmlns:a16="http://schemas.microsoft.com/office/drawing/2014/main" id="{A6198016-3E35-9298-A43D-D1A66EDCA708}"/>
              </a:ext>
            </a:extLst>
          </p:cNvPr>
          <p:cNvSpPr txBox="1"/>
          <p:nvPr/>
        </p:nvSpPr>
        <p:spPr>
          <a:xfrm>
            <a:off x="6200012" y="6099268"/>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4</a:t>
            </a:r>
          </a:p>
        </p:txBody>
      </p:sp>
      <p:sp>
        <p:nvSpPr>
          <p:cNvPr id="6160" name="Rectangle: Rounded Corners 6159">
            <a:extLst>
              <a:ext uri="{FF2B5EF4-FFF2-40B4-BE49-F238E27FC236}">
                <a16:creationId xmlns:a16="http://schemas.microsoft.com/office/drawing/2014/main" id="{498A2F30-1D12-EC1A-2548-A6047B6C8FC4}"/>
              </a:ext>
            </a:extLst>
          </p:cNvPr>
          <p:cNvSpPr/>
          <p:nvPr/>
        </p:nvSpPr>
        <p:spPr>
          <a:xfrm>
            <a:off x="6108422" y="5441135"/>
            <a:ext cx="124928" cy="837871"/>
          </a:xfrm>
          <a:prstGeom prst="roundRect">
            <a:avLst>
              <a:gd name="adj" fmla="val 7900"/>
            </a:avLst>
          </a:prstGeom>
          <a:noFill/>
          <a:ln w="25400" cap="flat" cmpd="sng" algn="ctr">
            <a:solidFill>
              <a:srgbClr val="233E74"/>
            </a:solidFill>
            <a:prstDash val="solid"/>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fr-FR"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6161" name="Straight Connector 6160">
            <a:extLst>
              <a:ext uri="{FF2B5EF4-FFF2-40B4-BE49-F238E27FC236}">
                <a16:creationId xmlns:a16="http://schemas.microsoft.com/office/drawing/2014/main" id="{359F424C-143E-D0BC-29A1-B69120DD10AC}"/>
              </a:ext>
            </a:extLst>
          </p:cNvPr>
          <p:cNvCxnSpPr>
            <a:cxnSpLocks/>
          </p:cNvCxnSpPr>
          <p:nvPr/>
        </p:nvCxnSpPr>
        <p:spPr>
          <a:xfrm>
            <a:off x="6169246" y="5096044"/>
            <a:ext cx="3708000" cy="0"/>
          </a:xfrm>
          <a:prstGeom prst="line">
            <a:avLst/>
          </a:prstGeom>
          <a:noFill/>
          <a:ln w="25400" cap="rnd" cmpd="sng" algn="ctr">
            <a:solidFill>
              <a:srgbClr val="233E74"/>
            </a:solidFill>
            <a:prstDash val="solid"/>
          </a:ln>
          <a:effectLst/>
        </p:spPr>
      </p:cxnSp>
      <p:sp>
        <p:nvSpPr>
          <p:cNvPr id="6162" name="TextBox 6161">
            <a:extLst>
              <a:ext uri="{FF2B5EF4-FFF2-40B4-BE49-F238E27FC236}">
                <a16:creationId xmlns:a16="http://schemas.microsoft.com/office/drawing/2014/main" id="{C8A4967A-FDCA-7108-17F3-A1CD50C136DA}"/>
              </a:ext>
            </a:extLst>
          </p:cNvPr>
          <p:cNvSpPr txBox="1"/>
          <p:nvPr/>
        </p:nvSpPr>
        <p:spPr>
          <a:xfrm>
            <a:off x="7879246" y="5051754"/>
            <a:ext cx="288000" cy="288000"/>
          </a:xfrm>
          <a:prstGeom prst="ellipse">
            <a:avLst/>
          </a:prstGeom>
          <a:solidFill>
            <a:srgbClr val="233E74"/>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prstClr val="white"/>
                </a:solidFill>
                <a:effectLst/>
                <a:uLnTx/>
                <a:uFillTx/>
                <a:latin typeface="Arial"/>
                <a:ea typeface="+mn-ea"/>
                <a:cs typeface="+mn-cs"/>
              </a:rPr>
              <a:t>4</a:t>
            </a:r>
          </a:p>
        </p:txBody>
      </p:sp>
      <p:sp>
        <p:nvSpPr>
          <p:cNvPr id="6163" name="TextBox 6162">
            <a:extLst>
              <a:ext uri="{FF2B5EF4-FFF2-40B4-BE49-F238E27FC236}">
                <a16:creationId xmlns:a16="http://schemas.microsoft.com/office/drawing/2014/main" id="{B1EEEE3C-66EA-579B-F2E2-0C6C23BFCBF7}"/>
              </a:ext>
            </a:extLst>
          </p:cNvPr>
          <p:cNvSpPr txBox="1"/>
          <p:nvPr/>
        </p:nvSpPr>
        <p:spPr>
          <a:xfrm>
            <a:off x="8077246" y="5134354"/>
            <a:ext cx="180000" cy="180000"/>
          </a:xfrm>
          <a:prstGeom prst="ellipse">
            <a:avLst/>
          </a:prstGeom>
          <a:solidFill>
            <a:srgbClr val="006AB2">
              <a:lumMod val="20000"/>
              <a:lumOff val="80000"/>
            </a:srgbClr>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6AB2"/>
                </a:solidFill>
                <a:effectLst/>
                <a:uLnTx/>
                <a:uFillTx/>
                <a:latin typeface="Arial"/>
                <a:ea typeface="+mn-ea"/>
                <a:cs typeface="+mn-cs"/>
              </a:rPr>
              <a:t>a</a:t>
            </a:r>
          </a:p>
        </p:txBody>
      </p:sp>
      <p:sp>
        <p:nvSpPr>
          <p:cNvPr id="6164" name="TextBox 6163">
            <a:extLst>
              <a:ext uri="{FF2B5EF4-FFF2-40B4-BE49-F238E27FC236}">
                <a16:creationId xmlns:a16="http://schemas.microsoft.com/office/drawing/2014/main" id="{033DB7D5-9E50-74F3-B399-ABAE34823413}"/>
              </a:ext>
            </a:extLst>
          </p:cNvPr>
          <p:cNvSpPr txBox="1"/>
          <p:nvPr/>
        </p:nvSpPr>
        <p:spPr>
          <a:xfrm>
            <a:off x="6399602" y="6181868"/>
            <a:ext cx="180000" cy="180000"/>
          </a:xfrm>
          <a:prstGeom prst="ellipse">
            <a:avLst/>
          </a:prstGeom>
          <a:solidFill>
            <a:srgbClr val="006AB2">
              <a:lumMod val="20000"/>
              <a:lumOff val="80000"/>
            </a:srgbClr>
          </a:solidFill>
        </p:spPr>
        <p:txBody>
          <a:bodyPr wrap="none" lIns="72000" tIns="108000" rIns="72000" bIns="108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a:ln>
                  <a:noFill/>
                </a:ln>
                <a:solidFill>
                  <a:srgbClr val="006AB2"/>
                </a:solidFill>
                <a:effectLst/>
                <a:uLnTx/>
                <a:uFillTx/>
                <a:latin typeface="Arial"/>
                <a:ea typeface="+mn-ea"/>
                <a:cs typeface="+mn-cs"/>
              </a:rPr>
              <a:t>b</a:t>
            </a:r>
          </a:p>
        </p:txBody>
      </p:sp>
    </p:spTree>
    <p:extLst>
      <p:ext uri="{BB962C8B-B14F-4D97-AF65-F5344CB8AC3E}">
        <p14:creationId xmlns:p14="http://schemas.microsoft.com/office/powerpoint/2010/main" val="3167276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1C9A2-8461-E233-62AF-F19DC0D1376B}"/>
            </a:ext>
          </a:extLst>
        </p:cNvPr>
        <p:cNvGrpSpPr/>
        <p:nvPr/>
      </p:nvGrpSpPr>
      <p:grpSpPr>
        <a:xfrm>
          <a:off x="0" y="0"/>
          <a:ext cx="0" cy="0"/>
          <a:chOff x="0" y="0"/>
          <a:chExt cx="0" cy="0"/>
        </a:xfrm>
      </p:grpSpPr>
      <p:sp>
        <p:nvSpPr>
          <p:cNvPr id="1048" name="Arrow: Chevron 1047">
            <a:extLst>
              <a:ext uri="{FF2B5EF4-FFF2-40B4-BE49-F238E27FC236}">
                <a16:creationId xmlns:a16="http://schemas.microsoft.com/office/drawing/2014/main" id="{940186FB-8051-F058-4BC3-414C1A890304}"/>
              </a:ext>
            </a:extLst>
          </p:cNvPr>
          <p:cNvSpPr/>
          <p:nvPr/>
        </p:nvSpPr>
        <p:spPr>
          <a:xfrm>
            <a:off x="399696" y="1663499"/>
            <a:ext cx="11611430" cy="744916"/>
          </a:xfrm>
          <a:prstGeom prst="chevron">
            <a:avLst/>
          </a:prstGeom>
          <a:solidFill>
            <a:schemeClr val="accent3">
              <a:lumMod val="20000"/>
              <a:lumOff val="80000"/>
              <a:alpha val="20000"/>
            </a:schemeClr>
          </a:solidFill>
          <a:ln w="25400" cap="flat" cmpd="sng" algn="ctr">
            <a:no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0" cap="none" spc="0" normalizeH="0" baseline="0" noProof="0">
              <a:ln>
                <a:noFill/>
              </a:ln>
              <a:solidFill>
                <a:srgbClr val="006AB2"/>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90B9AD36-DCBF-DD69-FA0D-13035E69F6F4}"/>
              </a:ext>
            </a:extLst>
          </p:cNvPr>
          <p:cNvSpPr/>
          <p:nvPr/>
        </p:nvSpPr>
        <p:spPr>
          <a:xfrm>
            <a:off x="1024207" y="6049463"/>
            <a:ext cx="10421204" cy="569316"/>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a:ln>
                  <a:noFill/>
                </a:ln>
                <a:solidFill>
                  <a:srgbClr val="505050"/>
                </a:solidFill>
                <a:effectLst/>
                <a:uLnTx/>
                <a:uFillTx/>
                <a:latin typeface="Arial"/>
                <a:ea typeface="+mn-ea"/>
                <a:cs typeface="Arial" panose="020B0604020202020204" pitchFamily="34" charset="0"/>
              </a:rPr>
              <a:t>Une convention d’interface éditeur / GCS Sara devra également être signée au cours du parcours</a:t>
            </a:r>
          </a:p>
        </p:txBody>
      </p:sp>
      <p:sp>
        <p:nvSpPr>
          <p:cNvPr id="51" name="Title 4">
            <a:extLst>
              <a:ext uri="{FF2B5EF4-FFF2-40B4-BE49-F238E27FC236}">
                <a16:creationId xmlns:a16="http://schemas.microsoft.com/office/drawing/2014/main" id="{27176836-C4A7-3E94-F2ED-712478C5AECA}"/>
              </a:ext>
            </a:extLst>
          </p:cNvPr>
          <p:cNvSpPr>
            <a:spLocks noGrp="1"/>
          </p:cNvSpPr>
          <p:nvPr>
            <p:ph type="title"/>
          </p:nvPr>
        </p:nvSpPr>
        <p:spPr>
          <a:xfrm>
            <a:off x="428571" y="272147"/>
            <a:ext cx="9357687" cy="568786"/>
          </a:xfrm>
        </p:spPr>
        <p:txBody>
          <a:bodyPr/>
          <a:lstStyle/>
          <a:p>
            <a:r>
              <a:rPr lang="fr-FR" sz="2400" noProof="0"/>
              <a:t>Parcours de raccordement</a:t>
            </a:r>
            <a:endParaRPr lang="fr-FR" noProof="0"/>
          </a:p>
        </p:txBody>
      </p:sp>
      <p:cxnSp>
        <p:nvCxnSpPr>
          <p:cNvPr id="5" name="Straight Connector 4">
            <a:extLst>
              <a:ext uri="{FF2B5EF4-FFF2-40B4-BE49-F238E27FC236}">
                <a16:creationId xmlns:a16="http://schemas.microsoft.com/office/drawing/2014/main" id="{010B1319-2B02-7B38-03B3-B90DC0140D0C}"/>
              </a:ext>
            </a:extLst>
          </p:cNvPr>
          <p:cNvCxnSpPr>
            <a:cxnSpLocks/>
          </p:cNvCxnSpPr>
          <p:nvPr/>
        </p:nvCxnSpPr>
        <p:spPr>
          <a:xfrm>
            <a:off x="977637" y="2302279"/>
            <a:ext cx="0" cy="3276000"/>
          </a:xfrm>
          <a:prstGeom prst="line">
            <a:avLst/>
          </a:prstGeom>
          <a:noFill/>
          <a:ln w="19050" cap="flat" cmpd="sng" algn="ctr">
            <a:solidFill>
              <a:schemeClr val="accent3"/>
            </a:solidFill>
            <a:prstDash val="sysDot"/>
          </a:ln>
          <a:effectLst/>
        </p:spPr>
      </p:cxnSp>
      <p:cxnSp>
        <p:nvCxnSpPr>
          <p:cNvPr id="6" name="Straight Connector 5">
            <a:extLst>
              <a:ext uri="{FF2B5EF4-FFF2-40B4-BE49-F238E27FC236}">
                <a16:creationId xmlns:a16="http://schemas.microsoft.com/office/drawing/2014/main" id="{2FD8DB43-6215-E88F-7425-E62263E06A94}"/>
              </a:ext>
            </a:extLst>
          </p:cNvPr>
          <p:cNvCxnSpPr>
            <a:cxnSpLocks/>
          </p:cNvCxnSpPr>
          <p:nvPr/>
        </p:nvCxnSpPr>
        <p:spPr>
          <a:xfrm>
            <a:off x="2722266" y="2302279"/>
            <a:ext cx="0" cy="3564000"/>
          </a:xfrm>
          <a:prstGeom prst="line">
            <a:avLst/>
          </a:prstGeom>
          <a:noFill/>
          <a:ln w="19050" cap="flat" cmpd="sng" algn="ctr">
            <a:solidFill>
              <a:schemeClr val="accent3"/>
            </a:solidFill>
            <a:prstDash val="sysDot"/>
          </a:ln>
          <a:effectLst/>
        </p:spPr>
      </p:cxnSp>
      <p:cxnSp>
        <p:nvCxnSpPr>
          <p:cNvPr id="7" name="Straight Connector 6">
            <a:extLst>
              <a:ext uri="{FF2B5EF4-FFF2-40B4-BE49-F238E27FC236}">
                <a16:creationId xmlns:a16="http://schemas.microsoft.com/office/drawing/2014/main" id="{52A66335-B18F-C3B9-65B5-C1471F4AC820}"/>
              </a:ext>
            </a:extLst>
          </p:cNvPr>
          <p:cNvCxnSpPr>
            <a:cxnSpLocks/>
          </p:cNvCxnSpPr>
          <p:nvPr/>
        </p:nvCxnSpPr>
        <p:spPr>
          <a:xfrm>
            <a:off x="4466895" y="2302279"/>
            <a:ext cx="0" cy="3564000"/>
          </a:xfrm>
          <a:prstGeom prst="line">
            <a:avLst/>
          </a:prstGeom>
          <a:noFill/>
          <a:ln w="19050" cap="flat" cmpd="sng" algn="ctr">
            <a:solidFill>
              <a:schemeClr val="accent3"/>
            </a:solidFill>
            <a:prstDash val="sysDot"/>
          </a:ln>
          <a:effectLst/>
        </p:spPr>
      </p:cxnSp>
      <p:cxnSp>
        <p:nvCxnSpPr>
          <p:cNvPr id="8" name="Straight Connector 7">
            <a:extLst>
              <a:ext uri="{FF2B5EF4-FFF2-40B4-BE49-F238E27FC236}">
                <a16:creationId xmlns:a16="http://schemas.microsoft.com/office/drawing/2014/main" id="{9AAB82A1-5630-F097-FC44-AC26EB686CF2}"/>
              </a:ext>
            </a:extLst>
          </p:cNvPr>
          <p:cNvCxnSpPr>
            <a:cxnSpLocks/>
          </p:cNvCxnSpPr>
          <p:nvPr/>
        </p:nvCxnSpPr>
        <p:spPr>
          <a:xfrm>
            <a:off x="6211524" y="2302279"/>
            <a:ext cx="0" cy="3564000"/>
          </a:xfrm>
          <a:prstGeom prst="line">
            <a:avLst/>
          </a:prstGeom>
          <a:noFill/>
          <a:ln w="19050" cap="flat" cmpd="sng" algn="ctr">
            <a:solidFill>
              <a:schemeClr val="accent3"/>
            </a:solidFill>
            <a:prstDash val="sysDot"/>
          </a:ln>
          <a:effectLst/>
        </p:spPr>
      </p:cxnSp>
      <p:cxnSp>
        <p:nvCxnSpPr>
          <p:cNvPr id="9" name="Straight Connector 8">
            <a:extLst>
              <a:ext uri="{FF2B5EF4-FFF2-40B4-BE49-F238E27FC236}">
                <a16:creationId xmlns:a16="http://schemas.microsoft.com/office/drawing/2014/main" id="{77023F65-E338-8DBF-AEC9-EF8F35FBF0A3}"/>
              </a:ext>
            </a:extLst>
          </p:cNvPr>
          <p:cNvCxnSpPr>
            <a:cxnSpLocks/>
          </p:cNvCxnSpPr>
          <p:nvPr/>
        </p:nvCxnSpPr>
        <p:spPr>
          <a:xfrm>
            <a:off x="7956153" y="2302279"/>
            <a:ext cx="0" cy="3564000"/>
          </a:xfrm>
          <a:prstGeom prst="line">
            <a:avLst/>
          </a:prstGeom>
          <a:noFill/>
          <a:ln w="19050" cap="flat" cmpd="sng" algn="ctr">
            <a:solidFill>
              <a:schemeClr val="accent3"/>
            </a:solidFill>
            <a:prstDash val="sysDot"/>
          </a:ln>
          <a:effectLst/>
        </p:spPr>
      </p:cxnSp>
      <p:cxnSp>
        <p:nvCxnSpPr>
          <p:cNvPr id="12" name="Straight Connector 11">
            <a:extLst>
              <a:ext uri="{FF2B5EF4-FFF2-40B4-BE49-F238E27FC236}">
                <a16:creationId xmlns:a16="http://schemas.microsoft.com/office/drawing/2014/main" id="{02E38D8A-0E80-86B8-EB68-C711979220FB}"/>
              </a:ext>
            </a:extLst>
          </p:cNvPr>
          <p:cNvCxnSpPr>
            <a:cxnSpLocks/>
          </p:cNvCxnSpPr>
          <p:nvPr/>
        </p:nvCxnSpPr>
        <p:spPr>
          <a:xfrm>
            <a:off x="9700782" y="2302279"/>
            <a:ext cx="0" cy="3276000"/>
          </a:xfrm>
          <a:prstGeom prst="line">
            <a:avLst/>
          </a:prstGeom>
          <a:noFill/>
          <a:ln w="19050" cap="flat" cmpd="sng" algn="ctr">
            <a:solidFill>
              <a:schemeClr val="accent3"/>
            </a:solidFill>
            <a:prstDash val="sysDot"/>
          </a:ln>
          <a:effectLst/>
        </p:spPr>
      </p:cxnSp>
      <p:sp>
        <p:nvSpPr>
          <p:cNvPr id="13" name="Arrow: Chevron 12">
            <a:extLst>
              <a:ext uri="{FF2B5EF4-FFF2-40B4-BE49-F238E27FC236}">
                <a16:creationId xmlns:a16="http://schemas.microsoft.com/office/drawing/2014/main" id="{9CCC244A-E59F-00C4-731C-C196CB782546}"/>
              </a:ext>
            </a:extLst>
          </p:cNvPr>
          <p:cNvSpPr/>
          <p:nvPr/>
        </p:nvSpPr>
        <p:spPr>
          <a:xfrm>
            <a:off x="812343" y="1657386"/>
            <a:ext cx="2075206" cy="744916"/>
          </a:xfrm>
          <a:prstGeom prst="chevron">
            <a:avLst/>
          </a:prstGeom>
          <a:solidFill>
            <a:schemeClr val="accent3">
              <a:lumMod val="20000"/>
              <a:lumOff val="80000"/>
            </a:schemeClr>
          </a:solidFill>
          <a:ln w="25400" cap="flat" cmpd="sng" algn="ctr">
            <a:no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006AB2"/>
                </a:solidFill>
                <a:effectLst/>
                <a:uLnTx/>
                <a:uFillTx/>
                <a:latin typeface="Arial"/>
                <a:ea typeface="+mn-ea"/>
                <a:cs typeface="+mn-cs"/>
              </a:rPr>
              <a:t>1.Recrutement d’un partenaire </a:t>
            </a:r>
            <a:r>
              <a:rPr kumimoji="0" lang="fr-FR" sz="1100" b="1" i="0" u="none" strike="noStrike" kern="0" cap="none" spc="0" normalizeH="0" baseline="0" noProof="0" err="1">
                <a:ln>
                  <a:noFill/>
                </a:ln>
                <a:solidFill>
                  <a:srgbClr val="006AB2"/>
                </a:solidFill>
                <a:effectLst/>
                <a:uLnTx/>
                <a:uFillTx/>
                <a:latin typeface="Arial"/>
                <a:ea typeface="+mn-ea"/>
                <a:cs typeface="+mn-cs"/>
              </a:rPr>
              <a:t>ViaTrajectoire</a:t>
            </a:r>
            <a:endParaRPr kumimoji="0" lang="fr-FR" sz="1100" b="1" i="0" u="none" strike="noStrike" kern="0" cap="none" spc="0" normalizeH="0" baseline="0" noProof="0">
              <a:ln>
                <a:noFill/>
              </a:ln>
              <a:solidFill>
                <a:srgbClr val="006AB2"/>
              </a:solidFill>
              <a:effectLst/>
              <a:uLnTx/>
              <a:uFillTx/>
              <a:latin typeface="Arial"/>
              <a:ea typeface="+mn-ea"/>
              <a:cs typeface="+mn-cs"/>
            </a:endParaRPr>
          </a:p>
        </p:txBody>
      </p:sp>
      <p:sp>
        <p:nvSpPr>
          <p:cNvPr id="15" name="Arrow: Chevron 14">
            <a:extLst>
              <a:ext uri="{FF2B5EF4-FFF2-40B4-BE49-F238E27FC236}">
                <a16:creationId xmlns:a16="http://schemas.microsoft.com/office/drawing/2014/main" id="{706A05DB-7133-8C2E-9DD7-8554FC060660}"/>
              </a:ext>
            </a:extLst>
          </p:cNvPr>
          <p:cNvSpPr/>
          <p:nvPr/>
        </p:nvSpPr>
        <p:spPr>
          <a:xfrm>
            <a:off x="2556983" y="1657386"/>
            <a:ext cx="2075206" cy="744916"/>
          </a:xfrm>
          <a:prstGeom prst="chevron">
            <a:avLst/>
          </a:prstGeom>
          <a:solidFill>
            <a:schemeClr val="accent3">
              <a:lumMod val="20000"/>
              <a:lumOff val="80000"/>
            </a:schemeClr>
          </a:solidFill>
          <a:ln w="25400" cap="flat" cmpd="sng" algn="ctr">
            <a:no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006AB2"/>
                </a:solidFill>
                <a:effectLst/>
                <a:uLnTx/>
                <a:uFillTx/>
                <a:latin typeface="Arial"/>
                <a:ea typeface="+mn-ea"/>
                <a:cs typeface="+mn-cs"/>
              </a:rPr>
              <a:t>2. Développement des spécifications d’interopérabilité</a:t>
            </a:r>
          </a:p>
        </p:txBody>
      </p:sp>
      <p:sp>
        <p:nvSpPr>
          <p:cNvPr id="16" name="Arrow: Chevron 15">
            <a:extLst>
              <a:ext uri="{FF2B5EF4-FFF2-40B4-BE49-F238E27FC236}">
                <a16:creationId xmlns:a16="http://schemas.microsoft.com/office/drawing/2014/main" id="{FC9D81EF-CB93-0E48-A18F-0B40E6DFA1ED}"/>
              </a:ext>
            </a:extLst>
          </p:cNvPr>
          <p:cNvSpPr/>
          <p:nvPr/>
        </p:nvSpPr>
        <p:spPr>
          <a:xfrm>
            <a:off x="4301623" y="1657386"/>
            <a:ext cx="2075206" cy="744916"/>
          </a:xfrm>
          <a:prstGeom prst="chevron">
            <a:avLst/>
          </a:prstGeom>
          <a:solidFill>
            <a:schemeClr val="accent3">
              <a:lumMod val="20000"/>
              <a:lumOff val="80000"/>
            </a:schemeClr>
          </a:solidFill>
          <a:ln w="25400" cap="flat" cmpd="sng" algn="ctr">
            <a:no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006AB2"/>
                </a:solidFill>
                <a:effectLst/>
                <a:uLnTx/>
                <a:uFillTx/>
                <a:latin typeface="Arial"/>
                <a:ea typeface="+mn-ea"/>
                <a:cs typeface="+mn-cs"/>
              </a:rPr>
              <a:t>3. Accès aux environnements de </a:t>
            </a:r>
            <a:r>
              <a:rPr kumimoji="0" lang="fr-FR" sz="1100" b="1" i="0" u="none" strike="noStrike" kern="0" cap="none" spc="0" normalizeH="0" baseline="0" noProof="0" err="1">
                <a:ln>
                  <a:noFill/>
                </a:ln>
                <a:solidFill>
                  <a:srgbClr val="006AB2"/>
                </a:solidFill>
                <a:effectLst/>
                <a:uLnTx/>
                <a:uFillTx/>
                <a:latin typeface="Arial"/>
                <a:ea typeface="+mn-ea"/>
                <a:cs typeface="+mn-cs"/>
              </a:rPr>
              <a:t>ViaTrajectoire</a:t>
            </a:r>
            <a:r>
              <a:rPr kumimoji="0" lang="fr-FR" sz="1100" b="1" i="0" u="none" strike="noStrike" kern="0" cap="none" spc="0" normalizeH="0" baseline="0" noProof="0">
                <a:ln>
                  <a:noFill/>
                </a:ln>
                <a:solidFill>
                  <a:srgbClr val="006AB2"/>
                </a:solidFill>
                <a:effectLst/>
                <a:uLnTx/>
                <a:uFillTx/>
                <a:latin typeface="Arial"/>
                <a:ea typeface="+mn-ea"/>
                <a:cs typeface="+mn-cs"/>
              </a:rPr>
              <a:t> et développements</a:t>
            </a:r>
          </a:p>
        </p:txBody>
      </p:sp>
      <p:sp>
        <p:nvSpPr>
          <p:cNvPr id="17" name="Arrow: Chevron 16">
            <a:extLst>
              <a:ext uri="{FF2B5EF4-FFF2-40B4-BE49-F238E27FC236}">
                <a16:creationId xmlns:a16="http://schemas.microsoft.com/office/drawing/2014/main" id="{4E0505EA-0FE0-5928-0413-9961F625BB95}"/>
              </a:ext>
            </a:extLst>
          </p:cNvPr>
          <p:cNvSpPr/>
          <p:nvPr/>
        </p:nvSpPr>
        <p:spPr>
          <a:xfrm>
            <a:off x="6046263" y="1657386"/>
            <a:ext cx="2075206" cy="744916"/>
          </a:xfrm>
          <a:prstGeom prst="chevron">
            <a:avLst/>
          </a:prstGeom>
          <a:solidFill>
            <a:schemeClr val="accent3">
              <a:lumMod val="20000"/>
              <a:lumOff val="80000"/>
            </a:schemeClr>
          </a:solidFill>
          <a:ln w="25400" cap="flat" cmpd="sng" algn="ctr">
            <a:no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006AB2"/>
                </a:solidFill>
                <a:effectLst/>
                <a:uLnTx/>
                <a:uFillTx/>
                <a:latin typeface="Arial"/>
                <a:ea typeface="+mn-ea"/>
                <a:cs typeface="+mn-cs"/>
              </a:rPr>
              <a:t>4. Exécution des scénarios de preuve</a:t>
            </a:r>
          </a:p>
        </p:txBody>
      </p:sp>
      <p:sp>
        <p:nvSpPr>
          <p:cNvPr id="18" name="Arrow: Chevron 17">
            <a:extLst>
              <a:ext uri="{FF2B5EF4-FFF2-40B4-BE49-F238E27FC236}">
                <a16:creationId xmlns:a16="http://schemas.microsoft.com/office/drawing/2014/main" id="{BDB54079-DA0A-7EC9-AC98-EB82EEE2D399}"/>
              </a:ext>
            </a:extLst>
          </p:cNvPr>
          <p:cNvSpPr/>
          <p:nvPr/>
        </p:nvSpPr>
        <p:spPr>
          <a:xfrm>
            <a:off x="7790903" y="1657386"/>
            <a:ext cx="2075206" cy="744916"/>
          </a:xfrm>
          <a:prstGeom prst="chevron">
            <a:avLst/>
          </a:prstGeom>
          <a:solidFill>
            <a:schemeClr val="accent3">
              <a:lumMod val="20000"/>
              <a:lumOff val="80000"/>
            </a:schemeClr>
          </a:solidFill>
          <a:ln w="25400" cap="flat" cmpd="sng" algn="ctr">
            <a:no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006AB2"/>
                </a:solidFill>
                <a:effectLst/>
                <a:uLnTx/>
                <a:uFillTx/>
                <a:latin typeface="Arial"/>
                <a:ea typeface="+mn-ea"/>
                <a:cs typeface="+mn-cs"/>
              </a:rPr>
              <a:t>5. Réalisation du pilote SONS</a:t>
            </a:r>
          </a:p>
        </p:txBody>
      </p:sp>
      <p:sp>
        <p:nvSpPr>
          <p:cNvPr id="19" name="Arrow: Chevron 18">
            <a:extLst>
              <a:ext uri="{FF2B5EF4-FFF2-40B4-BE49-F238E27FC236}">
                <a16:creationId xmlns:a16="http://schemas.microsoft.com/office/drawing/2014/main" id="{A3696331-35DC-FBFE-A46B-26ABFA1DB5BC}"/>
              </a:ext>
            </a:extLst>
          </p:cNvPr>
          <p:cNvSpPr/>
          <p:nvPr/>
        </p:nvSpPr>
        <p:spPr>
          <a:xfrm>
            <a:off x="9535545" y="1657386"/>
            <a:ext cx="2075206" cy="744916"/>
          </a:xfrm>
          <a:prstGeom prst="chevron">
            <a:avLst/>
          </a:prstGeom>
          <a:solidFill>
            <a:schemeClr val="accent3">
              <a:lumMod val="20000"/>
              <a:lumOff val="80000"/>
            </a:schemeClr>
          </a:solidFill>
          <a:ln w="25400" cap="flat" cmpd="sng" algn="ctr">
            <a:noFill/>
            <a:prstDash val="solid"/>
          </a:ln>
          <a:effectLst/>
        </p:spPr>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006AB2"/>
                </a:solidFill>
                <a:effectLst/>
                <a:uLnTx/>
                <a:uFillTx/>
                <a:latin typeface="Arial"/>
                <a:ea typeface="+mn-ea"/>
                <a:cs typeface="+mn-cs"/>
              </a:rPr>
              <a:t>6. Etablissement de la Vérification d’Aptitude (VA)</a:t>
            </a:r>
          </a:p>
        </p:txBody>
      </p:sp>
      <p:sp>
        <p:nvSpPr>
          <p:cNvPr id="20" name="Rectangle 19">
            <a:extLst>
              <a:ext uri="{FF2B5EF4-FFF2-40B4-BE49-F238E27FC236}">
                <a16:creationId xmlns:a16="http://schemas.microsoft.com/office/drawing/2014/main" id="{FCB67438-CECC-5B00-8E6E-EE6F7C81A644}"/>
              </a:ext>
            </a:extLst>
          </p:cNvPr>
          <p:cNvSpPr/>
          <p:nvPr/>
        </p:nvSpPr>
        <p:spPr>
          <a:xfrm>
            <a:off x="977637" y="2402302"/>
            <a:ext cx="1744629" cy="1537322"/>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Disposer de </a:t>
            </a:r>
            <a:r>
              <a:rPr kumimoji="0" lang="fr-FR" sz="1100" b="1" i="0" u="none" strike="noStrike" kern="0" cap="none" spc="0" normalizeH="0" baseline="0" noProof="0">
                <a:ln>
                  <a:noFill/>
                </a:ln>
                <a:solidFill>
                  <a:srgbClr val="D70B52"/>
                </a:solidFill>
                <a:effectLst/>
                <a:uLnTx/>
                <a:uFillTx/>
                <a:latin typeface="Arial"/>
                <a:ea typeface="+mn-ea"/>
                <a:cs typeface="+mn-cs"/>
              </a:rPr>
              <a:t>certificats IGC-Santé pour une entité juridique </a:t>
            </a:r>
            <a:r>
              <a:rPr kumimoji="0" lang="fr-FR" sz="1100" b="0" i="0" u="none" strike="noStrike" kern="0" cap="none" spc="0" normalizeH="0" baseline="0" noProof="0">
                <a:ln>
                  <a:noFill/>
                </a:ln>
                <a:solidFill>
                  <a:srgbClr val="000000"/>
                </a:solidFill>
                <a:effectLst/>
                <a:uLnTx/>
                <a:uFillTx/>
                <a:latin typeface="Arial"/>
                <a:ea typeface="+mn-ea"/>
                <a:cs typeface="+mn-cs"/>
              </a:rPr>
              <a:t>avec plusieurs entités géographiques dont des ESAT (idéalement)</a:t>
            </a:r>
          </a:p>
        </p:txBody>
      </p:sp>
      <p:sp>
        <p:nvSpPr>
          <p:cNvPr id="21" name="Rectangle 20">
            <a:extLst>
              <a:ext uri="{FF2B5EF4-FFF2-40B4-BE49-F238E27FC236}">
                <a16:creationId xmlns:a16="http://schemas.microsoft.com/office/drawing/2014/main" id="{81FE76FF-D1FB-A9CC-E808-3EAB8E10A33E}"/>
              </a:ext>
            </a:extLst>
          </p:cNvPr>
          <p:cNvSpPr/>
          <p:nvPr/>
        </p:nvSpPr>
        <p:spPr>
          <a:xfrm>
            <a:off x="2722266" y="2402302"/>
            <a:ext cx="1744629" cy="1537322"/>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D70B52"/>
                </a:solidFill>
                <a:effectLst/>
                <a:uLnTx/>
                <a:uFillTx/>
                <a:latin typeface="Arial"/>
                <a:ea typeface="+mn-ea"/>
                <a:cs typeface="+mn-cs"/>
              </a:rPr>
              <a:t>Mettre en œuvre les spécifications d’interopérabilité </a:t>
            </a:r>
            <a:r>
              <a:rPr kumimoji="0" lang="fr-FR" sz="1100" b="0" i="0" u="none" strike="noStrike" kern="0" cap="none" spc="0" normalizeH="0" baseline="0" noProof="0">
                <a:ln>
                  <a:noFill/>
                </a:ln>
                <a:solidFill>
                  <a:srgbClr val="000000"/>
                </a:solidFill>
                <a:effectLst/>
                <a:uLnTx/>
                <a:uFillTx/>
                <a:latin typeface="Arial"/>
                <a:ea typeface="+mn-ea"/>
                <a:cs typeface="+mn-cs"/>
              </a:rPr>
              <a:t>et prouver la conformité des ressources FHIR générées par le DUI à l’aide des validateurs </a:t>
            </a:r>
            <a:r>
              <a:rPr kumimoji="0" lang="fr-FR" sz="1100" b="0" i="0" u="none" strike="noStrike" kern="0" cap="none" spc="0" normalizeH="0" baseline="0" noProof="0" err="1">
                <a:ln>
                  <a:noFill/>
                </a:ln>
                <a:solidFill>
                  <a:srgbClr val="000000"/>
                </a:solidFill>
                <a:effectLst/>
                <a:uLnTx/>
                <a:uFillTx/>
                <a:latin typeface="Arial"/>
                <a:ea typeface="+mn-ea"/>
                <a:cs typeface="+mn-cs"/>
              </a:rPr>
              <a:t>EVSClient</a:t>
            </a:r>
            <a:endParaRPr kumimoji="0" lang="fr-FR" sz="1100" b="0" i="0" u="none" strike="noStrike" kern="0" cap="none" spc="0" normalizeH="0" baseline="0" noProof="0">
              <a:ln>
                <a:noFill/>
              </a:ln>
              <a:solidFill>
                <a:srgbClr val="000000"/>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DB91D909-3497-ACD0-A77C-D9B9C97EF89F}"/>
              </a:ext>
            </a:extLst>
          </p:cNvPr>
          <p:cNvSpPr/>
          <p:nvPr/>
        </p:nvSpPr>
        <p:spPr>
          <a:xfrm>
            <a:off x="4466895" y="2402302"/>
            <a:ext cx="1744629" cy="1537322"/>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D70B52"/>
                </a:solidFill>
                <a:effectLst/>
                <a:uLnTx/>
                <a:uFillTx/>
                <a:latin typeface="Arial"/>
                <a:ea typeface="+mn-ea"/>
                <a:cs typeface="+mn-cs"/>
              </a:rPr>
              <a:t>Disposer d’un accès aux environnements </a:t>
            </a:r>
            <a:r>
              <a:rPr kumimoji="0" lang="fr-FR" sz="1100" b="1" i="0" u="none" strike="noStrike" kern="0" cap="none" spc="0" normalizeH="0" baseline="0" noProof="0" err="1">
                <a:ln>
                  <a:noFill/>
                </a:ln>
                <a:solidFill>
                  <a:srgbClr val="D70B52"/>
                </a:solidFill>
                <a:effectLst/>
                <a:uLnTx/>
                <a:uFillTx/>
                <a:latin typeface="Arial"/>
                <a:ea typeface="+mn-ea"/>
                <a:cs typeface="+mn-cs"/>
              </a:rPr>
              <a:t>ViaTrajectoire</a:t>
            </a:r>
            <a:r>
              <a:rPr kumimoji="0" lang="fr-FR" sz="1100" b="1" i="0" u="none" strike="noStrike" kern="0" cap="none" spc="0" normalizeH="0" baseline="0" noProof="0">
                <a:ln>
                  <a:noFill/>
                </a:ln>
                <a:solidFill>
                  <a:srgbClr val="D70B52"/>
                </a:solidFill>
                <a:effectLst/>
                <a:uLnTx/>
                <a:uFillTx/>
                <a:latin typeface="Arial"/>
                <a:ea typeface="+mn-ea"/>
                <a:cs typeface="+mn-cs"/>
              </a:rPr>
              <a:t> </a:t>
            </a:r>
            <a:r>
              <a:rPr kumimoji="0" lang="fr-FR" sz="1100" b="0" i="0" u="none" strike="noStrike" kern="0" cap="none" spc="0" normalizeH="0" baseline="0" noProof="0">
                <a:ln>
                  <a:noFill/>
                </a:ln>
                <a:solidFill>
                  <a:srgbClr val="000000"/>
                </a:solidFill>
                <a:effectLst/>
                <a:uLnTx/>
                <a:uFillTx/>
                <a:latin typeface="Arial"/>
                <a:ea typeface="+mn-ea"/>
                <a:cs typeface="+mn-cs"/>
              </a:rPr>
              <a:t>pour réaliser des tests et assurer les développements de l’authentification et du volet fonctionnel</a:t>
            </a:r>
            <a:endParaRPr kumimoji="0" lang="fr-FR" sz="1100" b="1" i="0" u="none" strike="noStrike" kern="0" cap="none" spc="0" normalizeH="0" baseline="0" noProof="0">
              <a:ln>
                <a:noFill/>
              </a:ln>
              <a:solidFill>
                <a:srgbClr val="000000"/>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2E2B8A7B-2348-2EC0-249B-234076B56628}"/>
              </a:ext>
            </a:extLst>
          </p:cNvPr>
          <p:cNvSpPr/>
          <p:nvPr/>
        </p:nvSpPr>
        <p:spPr>
          <a:xfrm>
            <a:off x="6211524" y="2402302"/>
            <a:ext cx="1744629" cy="1537322"/>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D70B52"/>
                </a:solidFill>
                <a:effectLst/>
                <a:uLnTx/>
                <a:uFillTx/>
                <a:latin typeface="Arial"/>
                <a:ea typeface="+mn-ea"/>
                <a:cs typeface="+mn-cs"/>
              </a:rPr>
              <a:t>Démontrer la conformité du DUI </a:t>
            </a:r>
            <a:r>
              <a:rPr kumimoji="0" lang="fr-FR" sz="1100" b="0" i="0" u="none" strike="noStrike" kern="0" cap="none" spc="0" normalizeH="0" baseline="0" noProof="0">
                <a:ln>
                  <a:noFill/>
                </a:ln>
                <a:solidFill>
                  <a:srgbClr val="000000"/>
                </a:solidFill>
                <a:effectLst/>
                <a:uLnTx/>
                <a:uFillTx/>
                <a:latin typeface="Arial"/>
                <a:ea typeface="+mn-ea"/>
                <a:cs typeface="+mn-cs"/>
              </a:rPr>
              <a:t>aux exigences du référencement sur le volet </a:t>
            </a:r>
            <a:r>
              <a:rPr kumimoji="0" lang="fr-FR" sz="1100" b="0" i="0" u="none" strike="noStrike" kern="0" cap="none" spc="0" normalizeH="0" baseline="0" noProof="0" err="1">
                <a:ln>
                  <a:noFill/>
                </a:ln>
                <a:solidFill>
                  <a:srgbClr val="000000"/>
                </a:solidFill>
                <a:effectLst/>
                <a:uLnTx/>
                <a:uFillTx/>
                <a:latin typeface="Arial"/>
                <a:ea typeface="+mn-ea"/>
                <a:cs typeface="+mn-cs"/>
              </a:rPr>
              <a:t>ViaTrajectoire</a:t>
            </a:r>
            <a:r>
              <a:rPr kumimoji="0" lang="fr-FR" sz="1100" b="0" i="0" u="none" strike="noStrike" kern="0" cap="none" spc="0" normalizeH="0" baseline="0" noProof="0">
                <a:ln>
                  <a:noFill/>
                </a:ln>
                <a:solidFill>
                  <a:srgbClr val="000000"/>
                </a:solidFill>
                <a:effectLst/>
                <a:uLnTx/>
                <a:uFillTx/>
                <a:latin typeface="Arial"/>
                <a:ea typeface="+mn-ea"/>
                <a:cs typeface="+mn-cs"/>
              </a:rPr>
              <a:t> à l’aide des jeux de données configurés sur l’environnement dédié</a:t>
            </a:r>
          </a:p>
        </p:txBody>
      </p:sp>
      <p:sp>
        <p:nvSpPr>
          <p:cNvPr id="24" name="Rectangle 23">
            <a:extLst>
              <a:ext uri="{FF2B5EF4-FFF2-40B4-BE49-F238E27FC236}">
                <a16:creationId xmlns:a16="http://schemas.microsoft.com/office/drawing/2014/main" id="{678555B0-A5AD-4DAE-FD16-9E9271FA7683}"/>
              </a:ext>
            </a:extLst>
          </p:cNvPr>
          <p:cNvSpPr/>
          <p:nvPr/>
        </p:nvSpPr>
        <p:spPr>
          <a:xfrm>
            <a:off x="7956153" y="2402302"/>
            <a:ext cx="1744629" cy="1537322"/>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Etablir les PV pilotes et accompagner le Client dans </a:t>
            </a:r>
            <a:r>
              <a:rPr kumimoji="0" lang="fr-FR" sz="1100" b="1" i="0" u="none" strike="noStrike" kern="0" cap="none" spc="0" normalizeH="0" baseline="0" noProof="0">
                <a:ln>
                  <a:noFill/>
                </a:ln>
                <a:solidFill>
                  <a:srgbClr val="D70B52"/>
                </a:solidFill>
                <a:effectLst/>
                <a:uLnTx/>
                <a:uFillTx/>
                <a:latin typeface="Arial"/>
                <a:ea typeface="+mn-ea"/>
                <a:cs typeface="+mn-cs"/>
              </a:rPr>
              <a:t>la reprise des informations liées aux unités ROR </a:t>
            </a:r>
            <a:r>
              <a:rPr kumimoji="0" lang="fr-FR" sz="1100" b="0" i="0" u="none" strike="noStrike" kern="0" cap="none" spc="0" normalizeH="0" baseline="0" noProof="0">
                <a:ln>
                  <a:noFill/>
                </a:ln>
                <a:solidFill>
                  <a:srgbClr val="000000"/>
                </a:solidFill>
                <a:effectLst/>
                <a:uLnTx/>
                <a:uFillTx/>
                <a:latin typeface="Arial"/>
                <a:ea typeface="+mn-ea"/>
                <a:cs typeface="+mn-cs"/>
              </a:rPr>
              <a:t>dans le logiciel</a:t>
            </a:r>
          </a:p>
        </p:txBody>
      </p:sp>
      <p:sp>
        <p:nvSpPr>
          <p:cNvPr id="25" name="Rectangle 24">
            <a:extLst>
              <a:ext uri="{FF2B5EF4-FFF2-40B4-BE49-F238E27FC236}">
                <a16:creationId xmlns:a16="http://schemas.microsoft.com/office/drawing/2014/main" id="{065CDEA3-2D71-9846-FA64-48FB39BD0B24}"/>
              </a:ext>
            </a:extLst>
          </p:cNvPr>
          <p:cNvSpPr/>
          <p:nvPr/>
        </p:nvSpPr>
        <p:spPr>
          <a:xfrm>
            <a:off x="9700782" y="2402302"/>
            <a:ext cx="1744629" cy="1537322"/>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Etablir les VA et démontrer la capacité du logiciel </a:t>
            </a:r>
            <a:r>
              <a:rPr kumimoji="0" lang="fr-FR" sz="1100" b="1" i="0" u="none" strike="noStrike" kern="0" cap="none" spc="0" normalizeH="0" baseline="0" noProof="0">
                <a:ln>
                  <a:noFill/>
                </a:ln>
                <a:solidFill>
                  <a:srgbClr val="D70B52"/>
                </a:solidFill>
                <a:effectLst/>
                <a:uLnTx/>
                <a:uFillTx/>
                <a:latin typeface="Arial"/>
                <a:ea typeface="+mn-ea"/>
                <a:cs typeface="+mn-cs"/>
              </a:rPr>
              <a:t>à récupérer une notification de décision d’orientation </a:t>
            </a:r>
            <a:r>
              <a:rPr kumimoji="0" lang="fr-FR" sz="1100" b="0" i="0" u="none" strike="noStrike" kern="0" cap="none" spc="0" normalizeH="0" baseline="0" noProof="0">
                <a:ln>
                  <a:noFill/>
                </a:ln>
                <a:solidFill>
                  <a:srgbClr val="000000"/>
                </a:solidFill>
                <a:effectLst/>
                <a:uLnTx/>
                <a:uFillTx/>
                <a:latin typeface="Arial"/>
                <a:ea typeface="+mn-ea"/>
                <a:cs typeface="+mn-cs"/>
              </a:rPr>
              <a:t>et </a:t>
            </a:r>
            <a:r>
              <a:rPr kumimoji="0" lang="fr-FR" sz="1100" b="1" i="0" u="none" strike="noStrike" kern="0" cap="none" spc="0" normalizeH="0" baseline="0" noProof="0">
                <a:ln>
                  <a:noFill/>
                </a:ln>
                <a:solidFill>
                  <a:srgbClr val="D70B52"/>
                </a:solidFill>
                <a:effectLst/>
                <a:uLnTx/>
                <a:uFillTx/>
                <a:latin typeface="Arial"/>
                <a:ea typeface="+mn-ea"/>
                <a:cs typeface="+mn-cs"/>
              </a:rPr>
              <a:t>à l’intégrer dans la liste de travail du logiciel</a:t>
            </a:r>
          </a:p>
        </p:txBody>
      </p:sp>
      <p:cxnSp>
        <p:nvCxnSpPr>
          <p:cNvPr id="26" name="Straight Connector 25">
            <a:extLst>
              <a:ext uri="{FF2B5EF4-FFF2-40B4-BE49-F238E27FC236}">
                <a16:creationId xmlns:a16="http://schemas.microsoft.com/office/drawing/2014/main" id="{A17EC05A-0124-7E00-628B-C49E62844EEB}"/>
              </a:ext>
            </a:extLst>
          </p:cNvPr>
          <p:cNvCxnSpPr>
            <a:cxnSpLocks/>
          </p:cNvCxnSpPr>
          <p:nvPr/>
        </p:nvCxnSpPr>
        <p:spPr>
          <a:xfrm flipH="1">
            <a:off x="502411" y="3935451"/>
            <a:ext cx="10943045" cy="0"/>
          </a:xfrm>
          <a:prstGeom prst="line">
            <a:avLst/>
          </a:prstGeom>
          <a:noFill/>
          <a:ln w="19050" cap="flat" cmpd="sng" algn="ctr">
            <a:solidFill>
              <a:schemeClr val="accent3"/>
            </a:solidFill>
            <a:prstDash val="sysDot"/>
          </a:ln>
          <a:effectLst/>
        </p:spPr>
      </p:cxnSp>
      <p:sp>
        <p:nvSpPr>
          <p:cNvPr id="27" name="Rectangle 26">
            <a:extLst>
              <a:ext uri="{FF2B5EF4-FFF2-40B4-BE49-F238E27FC236}">
                <a16:creationId xmlns:a16="http://schemas.microsoft.com/office/drawing/2014/main" id="{53211F08-A0AE-19CE-6A89-FCB29A9F54E6}"/>
              </a:ext>
            </a:extLst>
          </p:cNvPr>
          <p:cNvSpPr/>
          <p:nvPr/>
        </p:nvSpPr>
        <p:spPr>
          <a:xfrm>
            <a:off x="977637" y="4040697"/>
            <a:ext cx="1744629" cy="1382226"/>
          </a:xfrm>
          <a:prstGeom prst="rect">
            <a:avLst/>
          </a:prstGeom>
          <a:noFill/>
          <a:ln w="25400" cap="flat" cmpd="sng" algn="ctr">
            <a:no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a:t>
            </a:r>
            <a:r>
              <a:rPr kumimoji="0" lang="fr-FR" sz="1100" b="0" i="0" u="none" strike="noStrike" kern="0" cap="none" spc="0" normalizeH="0" baseline="0" noProof="0">
                <a:ln>
                  <a:noFill/>
                </a:ln>
                <a:solidFill>
                  <a:srgbClr val="000000"/>
                </a:solidFill>
                <a:effectLst/>
                <a:uLnTx/>
                <a:uFillTx/>
                <a:latin typeface="Arial"/>
                <a:ea typeface="+mn-ea"/>
                <a:cs typeface="+mn-cs"/>
                <a:hlinkClick r:id="rId3"/>
              </a:rPr>
              <a:t>Devenir partenaire </a:t>
            </a:r>
            <a:r>
              <a:rPr kumimoji="0" lang="fr-FR" sz="1100" b="0" i="0" u="none" strike="noStrike" kern="0" cap="none" spc="0" normalizeH="0" baseline="0" noProof="0" err="1">
                <a:ln>
                  <a:noFill/>
                </a:ln>
                <a:solidFill>
                  <a:srgbClr val="000000"/>
                </a:solidFill>
                <a:effectLst/>
                <a:uLnTx/>
                <a:uFillTx/>
                <a:latin typeface="Arial"/>
                <a:ea typeface="+mn-ea"/>
                <a:cs typeface="+mn-cs"/>
                <a:hlinkClick r:id="rId3"/>
              </a:rPr>
              <a:t>ViaTrajectoire</a:t>
            </a:r>
            <a:r>
              <a:rPr kumimoji="0" lang="fr-FR" sz="1100" b="0" i="0" u="none" strike="noStrike" kern="0" cap="none" spc="0" normalizeH="0" baseline="0" noProof="0">
                <a:ln>
                  <a:noFill/>
                </a:ln>
                <a:solidFill>
                  <a:srgbClr val="000000"/>
                </a:solidFill>
                <a:effectLst/>
                <a:uLnTx/>
                <a:uFillTx/>
                <a:latin typeface="Arial"/>
                <a:ea typeface="+mn-ea"/>
                <a:cs typeface="+mn-cs"/>
                <a:hlinkClick r:id="rId3"/>
              </a:rPr>
              <a:t> pour le référencement SONS Médico-social Vague 2</a:t>
            </a:r>
            <a:endParaRPr kumimoji="0" lang="fr-FR" sz="1100" b="0" i="0" u="none" strike="noStrike" kern="0" cap="none" spc="0" normalizeH="0" baseline="0" noProof="0">
              <a:ln>
                <a:noFill/>
              </a:ln>
              <a:solidFill>
                <a:srgbClr val="000000"/>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841468D-EBF9-DE95-A0D3-737C7F8375F5}"/>
              </a:ext>
            </a:extLst>
          </p:cNvPr>
          <p:cNvSpPr/>
          <p:nvPr/>
        </p:nvSpPr>
        <p:spPr>
          <a:xfrm>
            <a:off x="2722266" y="4040697"/>
            <a:ext cx="1744629" cy="1382226"/>
          </a:xfrm>
          <a:prstGeom prst="rect">
            <a:avLst/>
          </a:prstGeom>
          <a:noFill/>
          <a:ln w="25400" cap="flat" cmpd="sng" algn="ctr">
            <a:no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a:t>
            </a:r>
            <a:r>
              <a:rPr kumimoji="0" lang="fr-FR" sz="1100" b="0" i="0" u="none" strike="noStrike" kern="0" cap="none" spc="0" normalizeH="0" baseline="0" noProof="0">
                <a:ln>
                  <a:noFill/>
                </a:ln>
                <a:solidFill>
                  <a:srgbClr val="000000"/>
                </a:solidFill>
                <a:effectLst/>
                <a:uLnTx/>
                <a:uFillTx/>
                <a:latin typeface="Arial"/>
                <a:ea typeface="+mn-ea"/>
                <a:cs typeface="+mn-cs"/>
                <a:hlinkClick r:id="rId4"/>
              </a:rPr>
              <a:t>Mode opératoire pour la validation des ressources FHIR</a:t>
            </a:r>
            <a:endParaRPr kumimoji="0" lang="fr-FR" sz="1100" b="0" i="0" u="none" strike="noStrike" kern="0" cap="none" spc="0" normalizeH="0" baseline="0" noProof="0">
              <a:ln>
                <a:noFill/>
              </a:ln>
              <a:solidFill>
                <a:srgbClr val="000000"/>
              </a:solidFill>
              <a:effectLst/>
              <a:uLnTx/>
              <a:uFillTx/>
              <a:latin typeface="Arial"/>
              <a:ea typeface="+mn-ea"/>
              <a:cs typeface="+mn-cs"/>
            </a:endParaRPr>
          </a:p>
        </p:txBody>
      </p:sp>
      <p:sp>
        <p:nvSpPr>
          <p:cNvPr id="29" name="Rectangle 28">
            <a:extLst>
              <a:ext uri="{FF2B5EF4-FFF2-40B4-BE49-F238E27FC236}">
                <a16:creationId xmlns:a16="http://schemas.microsoft.com/office/drawing/2014/main" id="{53574A1F-1AF1-E866-FC46-C069E3D3BCC3}"/>
              </a:ext>
            </a:extLst>
          </p:cNvPr>
          <p:cNvSpPr/>
          <p:nvPr/>
        </p:nvSpPr>
        <p:spPr>
          <a:xfrm>
            <a:off x="4466895" y="4040697"/>
            <a:ext cx="1744629" cy="1382226"/>
          </a:xfrm>
          <a:prstGeom prst="rect">
            <a:avLst/>
          </a:prstGeom>
          <a:noFill/>
          <a:ln w="25400" cap="flat" cmpd="sng" algn="ctr">
            <a:no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a:t>
            </a:r>
            <a:r>
              <a:rPr kumimoji="0" lang="fr-FR" sz="1100" b="0" i="0" u="none" strike="noStrike" kern="0" cap="none" spc="0" normalizeH="0" baseline="0" noProof="0">
                <a:ln>
                  <a:noFill/>
                </a:ln>
                <a:solidFill>
                  <a:srgbClr val="000000"/>
                </a:solidFill>
                <a:effectLst/>
                <a:uLnTx/>
                <a:uFillTx/>
                <a:latin typeface="Arial"/>
                <a:ea typeface="+mn-ea"/>
                <a:cs typeface="+mn-cs"/>
                <a:hlinkClick r:id="rId5"/>
              </a:rPr>
              <a:t>Formulaire de demande d’accès aux environnements  VT</a:t>
            </a:r>
            <a:endParaRPr kumimoji="0" lang="fr-FR" sz="1100" b="0" i="0" u="none" strike="noStrike" kern="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a:t>
            </a:r>
            <a:r>
              <a:rPr kumimoji="0" lang="fr-FR" sz="1100" b="0" i="0" u="none" strike="noStrike" kern="0" cap="none" spc="0" normalizeH="0" baseline="0" noProof="0">
                <a:ln>
                  <a:noFill/>
                </a:ln>
                <a:solidFill>
                  <a:srgbClr val="000000"/>
                </a:solidFill>
                <a:effectLst/>
                <a:uLnTx/>
                <a:uFillTx/>
                <a:latin typeface="Arial"/>
                <a:ea typeface="+mn-ea"/>
                <a:cs typeface="+mn-cs"/>
                <a:hlinkClick r:id="rId6"/>
              </a:rPr>
              <a:t>Mode opératoire pour utiliser le bac à sable</a:t>
            </a:r>
            <a:endParaRPr kumimoji="0" lang="fr-FR" sz="1100" b="0" i="0" u="none" strike="noStrike" kern="0" cap="none" spc="0" normalizeH="0" baseline="0" noProof="0">
              <a:ln>
                <a:noFill/>
              </a:ln>
              <a:solidFill>
                <a:srgbClr val="000000"/>
              </a:solidFill>
              <a:effectLst/>
              <a:uLnTx/>
              <a:uFillTx/>
              <a:latin typeface="Arial"/>
              <a:ea typeface="+mn-ea"/>
              <a:cs typeface="Arial"/>
            </a:endParaRPr>
          </a:p>
        </p:txBody>
      </p:sp>
      <p:sp>
        <p:nvSpPr>
          <p:cNvPr id="30" name="Rectangle 29">
            <a:extLst>
              <a:ext uri="{FF2B5EF4-FFF2-40B4-BE49-F238E27FC236}">
                <a16:creationId xmlns:a16="http://schemas.microsoft.com/office/drawing/2014/main" id="{650BD436-B5ED-AB2A-C300-02E632FF6E56}"/>
              </a:ext>
            </a:extLst>
          </p:cNvPr>
          <p:cNvSpPr/>
          <p:nvPr/>
        </p:nvSpPr>
        <p:spPr>
          <a:xfrm>
            <a:off x="6211524" y="4040697"/>
            <a:ext cx="1744629" cy="1382226"/>
          </a:xfrm>
          <a:prstGeom prst="rect">
            <a:avLst/>
          </a:prstGeom>
          <a:noFill/>
          <a:ln w="25400" cap="flat" cmpd="sng" algn="ctr">
            <a:no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a:t>
            </a:r>
            <a:r>
              <a:rPr kumimoji="0" lang="fr-FR" sz="1100" b="0" i="0" u="none" strike="noStrike" kern="0" cap="none" spc="0" normalizeH="0" baseline="0" noProof="0">
                <a:ln>
                  <a:noFill/>
                </a:ln>
                <a:solidFill>
                  <a:srgbClr val="000000"/>
                </a:solidFill>
                <a:effectLst/>
                <a:uLnTx/>
                <a:uFillTx/>
                <a:latin typeface="Arial"/>
                <a:ea typeface="+mn-ea"/>
                <a:cs typeface="+mn-cs"/>
                <a:hlinkClick r:id="rId7"/>
              </a:rPr>
              <a:t>REM MS DUI Va2</a:t>
            </a:r>
            <a:endParaRPr kumimoji="0" lang="fr-FR" sz="11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a:t>
            </a:r>
            <a:r>
              <a:rPr kumimoji="0" lang="fr-FR" sz="1100" b="0" i="0" u="none" strike="noStrike" kern="0" cap="none" spc="0" normalizeH="0" baseline="0" noProof="0">
                <a:ln>
                  <a:noFill/>
                </a:ln>
                <a:solidFill>
                  <a:srgbClr val="000000"/>
                </a:solidFill>
                <a:effectLst/>
                <a:uLnTx/>
                <a:uFillTx/>
                <a:latin typeface="Arial"/>
                <a:ea typeface="+mn-ea"/>
                <a:cs typeface="+mn-cs"/>
                <a:hlinkClick r:id="rId8"/>
              </a:rPr>
              <a:t>Guide d’implémentation fonctionnelle</a:t>
            </a:r>
            <a:endParaRPr kumimoji="0" lang="fr-FR" sz="1100" b="0" i="0" u="none" strike="noStrike" kern="0" cap="none" spc="0" normalizeH="0" baseline="0" noProof="0">
              <a:ln>
                <a:noFill/>
              </a:ln>
              <a:solidFill>
                <a:srgbClr val="000000"/>
              </a:solidFill>
              <a:effectLst/>
              <a:uLnTx/>
              <a:uFillTx/>
              <a:latin typeface="Arial"/>
              <a:ea typeface="+mn-ea"/>
              <a:cs typeface="Arial"/>
            </a:endParaRPr>
          </a:p>
        </p:txBody>
      </p:sp>
      <p:sp>
        <p:nvSpPr>
          <p:cNvPr id="31" name="Rectangle 30">
            <a:extLst>
              <a:ext uri="{FF2B5EF4-FFF2-40B4-BE49-F238E27FC236}">
                <a16:creationId xmlns:a16="http://schemas.microsoft.com/office/drawing/2014/main" id="{13DF220F-50AF-D0F3-1956-3C0E99F0FC98}"/>
              </a:ext>
            </a:extLst>
          </p:cNvPr>
          <p:cNvSpPr/>
          <p:nvPr/>
        </p:nvSpPr>
        <p:spPr>
          <a:xfrm>
            <a:off x="7956153" y="4040697"/>
            <a:ext cx="1744629" cy="712278"/>
          </a:xfrm>
          <a:prstGeom prst="rect">
            <a:avLst/>
          </a:prstGeom>
          <a:noFill/>
          <a:ln w="25400" cap="flat" cmpd="sng" algn="ctr">
            <a:noFill/>
            <a:prstDash val="solid"/>
          </a:ln>
          <a:effectLst/>
        </p:spPr>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a:t>
            </a:r>
            <a:r>
              <a:rPr kumimoji="0" lang="fr-FR" sz="1100" b="0" i="0" u="none" strike="noStrike" kern="0" cap="none" spc="0" normalizeH="0" baseline="0" noProof="0">
                <a:ln>
                  <a:noFill/>
                </a:ln>
                <a:solidFill>
                  <a:srgbClr val="000000"/>
                </a:solidFill>
                <a:effectLst/>
                <a:uLnTx/>
                <a:uFillTx/>
                <a:latin typeface="Arial"/>
                <a:ea typeface="+mn-ea"/>
                <a:cs typeface="+mn-cs"/>
                <a:hlinkClick r:id="rId9"/>
              </a:rPr>
              <a:t>AF MS-DUI-Va2</a:t>
            </a:r>
            <a:endParaRPr kumimoji="0" lang="fr-FR" sz="11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Modèle de PV pilote (à venir)</a:t>
            </a:r>
          </a:p>
        </p:txBody>
      </p:sp>
      <p:sp>
        <p:nvSpPr>
          <p:cNvPr id="32" name="Rectangle 31">
            <a:extLst>
              <a:ext uri="{FF2B5EF4-FFF2-40B4-BE49-F238E27FC236}">
                <a16:creationId xmlns:a16="http://schemas.microsoft.com/office/drawing/2014/main" id="{0714878F-B44E-6B82-1BF7-D745BE4F91B4}"/>
              </a:ext>
            </a:extLst>
          </p:cNvPr>
          <p:cNvSpPr/>
          <p:nvPr/>
        </p:nvSpPr>
        <p:spPr>
          <a:xfrm>
            <a:off x="9700782" y="4040697"/>
            <a:ext cx="1744629" cy="1382226"/>
          </a:xfrm>
          <a:prstGeom prst="rect">
            <a:avLst/>
          </a:prstGeom>
          <a:noFill/>
          <a:ln w="25400" cap="flat" cmpd="sng" algn="ctr">
            <a:noFill/>
            <a:prstDash val="solid"/>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0000"/>
                </a:solidFill>
                <a:effectLst/>
                <a:uLnTx/>
                <a:uFillTx/>
                <a:latin typeface="Arial"/>
                <a:ea typeface="+mn-ea"/>
                <a:cs typeface="+mn-cs"/>
              </a:rPr>
              <a:t>* Modèle de VA (à venir)</a:t>
            </a:r>
          </a:p>
        </p:txBody>
      </p:sp>
      <p:sp>
        <p:nvSpPr>
          <p:cNvPr id="34" name="Rectangle 33">
            <a:extLst>
              <a:ext uri="{FF2B5EF4-FFF2-40B4-BE49-F238E27FC236}">
                <a16:creationId xmlns:a16="http://schemas.microsoft.com/office/drawing/2014/main" id="{AA7A6426-83C5-AF38-3E65-625C412CCE3D}"/>
              </a:ext>
            </a:extLst>
          </p:cNvPr>
          <p:cNvSpPr/>
          <p:nvPr/>
        </p:nvSpPr>
        <p:spPr>
          <a:xfrm rot="16200000">
            <a:off x="-81537" y="4533060"/>
            <a:ext cx="1642827" cy="447593"/>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000000"/>
                </a:solidFill>
                <a:effectLst/>
                <a:uLnTx/>
                <a:uFillTx/>
                <a:latin typeface="Arial"/>
                <a:ea typeface="+mn-ea"/>
                <a:cs typeface="+mn-cs"/>
              </a:rPr>
              <a:t>Ressources</a:t>
            </a:r>
          </a:p>
        </p:txBody>
      </p:sp>
      <p:sp>
        <p:nvSpPr>
          <p:cNvPr id="33" name="Rectangle 32">
            <a:extLst>
              <a:ext uri="{FF2B5EF4-FFF2-40B4-BE49-F238E27FC236}">
                <a16:creationId xmlns:a16="http://schemas.microsoft.com/office/drawing/2014/main" id="{1709FE5D-DFCB-12D9-FBF1-0562FA6EA9FB}"/>
              </a:ext>
            </a:extLst>
          </p:cNvPr>
          <p:cNvSpPr/>
          <p:nvPr/>
        </p:nvSpPr>
        <p:spPr>
          <a:xfrm rot="16200000">
            <a:off x="-12730" y="2945077"/>
            <a:ext cx="1533142" cy="447593"/>
          </a:xfrm>
          <a:prstGeom prst="rect">
            <a:avLst/>
          </a:prstGeom>
          <a:no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0" cap="none" spc="0" normalizeH="0" baseline="0" noProof="0">
                <a:ln>
                  <a:noFill/>
                </a:ln>
                <a:solidFill>
                  <a:srgbClr val="000000"/>
                </a:solidFill>
                <a:effectLst/>
                <a:uLnTx/>
                <a:uFillTx/>
                <a:latin typeface="Arial"/>
                <a:ea typeface="+mn-ea"/>
                <a:cs typeface="+mn-cs"/>
              </a:rPr>
              <a:t>Objectif</a:t>
            </a:r>
          </a:p>
        </p:txBody>
      </p:sp>
      <p:pic>
        <p:nvPicPr>
          <p:cNvPr id="1028" name="Picture 4" descr="Target ">
            <a:extLst>
              <a:ext uri="{FF2B5EF4-FFF2-40B4-BE49-F238E27FC236}">
                <a16:creationId xmlns:a16="http://schemas.microsoft.com/office/drawing/2014/main" id="{D70AAE06-2BEA-B9F1-C267-0088FD7B54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4519" y="3010751"/>
            <a:ext cx="316244" cy="31624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0" name="Picture 6" descr="informatique ">
            <a:extLst>
              <a:ext uri="{FF2B5EF4-FFF2-40B4-BE49-F238E27FC236}">
                <a16:creationId xmlns:a16="http://schemas.microsoft.com/office/drawing/2014/main" id="{F1421DAA-E3AB-6894-4182-2867E678BF5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522" y="4598736"/>
            <a:ext cx="316241" cy="31624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6" name="ZoneTexte 35">
            <a:extLst>
              <a:ext uri="{FF2B5EF4-FFF2-40B4-BE49-F238E27FC236}">
                <a16:creationId xmlns:a16="http://schemas.microsoft.com/office/drawing/2014/main" id="{82E7FAD7-E100-C0CC-91BA-F13282541077}"/>
              </a:ext>
            </a:extLst>
          </p:cNvPr>
          <p:cNvSpPr txBox="1"/>
          <p:nvPr/>
        </p:nvSpPr>
        <p:spPr>
          <a:xfrm>
            <a:off x="6187888" y="1104914"/>
            <a:ext cx="1462908"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D70B52"/>
                </a:solidFill>
                <a:effectLst/>
                <a:uLnTx/>
                <a:uFillTx/>
                <a:latin typeface="Arial"/>
                <a:ea typeface="+mn-ea"/>
                <a:cs typeface="+mn-cs"/>
              </a:rPr>
              <a:t>15 mars 2028</a:t>
            </a:r>
          </a:p>
        </p:txBody>
      </p:sp>
      <p:sp>
        <p:nvSpPr>
          <p:cNvPr id="39" name="ZoneTexte 38">
            <a:extLst>
              <a:ext uri="{FF2B5EF4-FFF2-40B4-BE49-F238E27FC236}">
                <a16:creationId xmlns:a16="http://schemas.microsoft.com/office/drawing/2014/main" id="{C9756C73-0364-77D7-67F6-D6598BD5C906}"/>
              </a:ext>
            </a:extLst>
          </p:cNvPr>
          <p:cNvSpPr txBox="1"/>
          <p:nvPr/>
        </p:nvSpPr>
        <p:spPr>
          <a:xfrm>
            <a:off x="4238295" y="1355722"/>
            <a:ext cx="341250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mn-cs"/>
              </a:rPr>
              <a:t>Date limite de référencement</a:t>
            </a:r>
          </a:p>
        </p:txBody>
      </p:sp>
      <p:sp>
        <p:nvSpPr>
          <p:cNvPr id="40" name="ZoneTexte 39">
            <a:extLst>
              <a:ext uri="{FF2B5EF4-FFF2-40B4-BE49-F238E27FC236}">
                <a16:creationId xmlns:a16="http://schemas.microsoft.com/office/drawing/2014/main" id="{4E1E3EEE-AA8B-B07A-491D-C804550AFA7D}"/>
              </a:ext>
            </a:extLst>
          </p:cNvPr>
          <p:cNvSpPr txBox="1"/>
          <p:nvPr/>
        </p:nvSpPr>
        <p:spPr>
          <a:xfrm>
            <a:off x="9670490" y="1104914"/>
            <a:ext cx="1462908" cy="307777"/>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D70B52"/>
                </a:solidFill>
                <a:effectLst/>
                <a:uLnTx/>
                <a:uFillTx/>
                <a:latin typeface="Arial"/>
                <a:ea typeface="+mn-ea"/>
                <a:cs typeface="+mn-cs"/>
              </a:rPr>
              <a:t>15 mars 2029</a:t>
            </a:r>
          </a:p>
        </p:txBody>
      </p:sp>
      <p:sp>
        <p:nvSpPr>
          <p:cNvPr id="41" name="ZoneTexte 40">
            <a:extLst>
              <a:ext uri="{FF2B5EF4-FFF2-40B4-BE49-F238E27FC236}">
                <a16:creationId xmlns:a16="http://schemas.microsoft.com/office/drawing/2014/main" id="{409D9050-F868-0082-FD05-BE972DE81C41}"/>
              </a:ext>
            </a:extLst>
          </p:cNvPr>
          <p:cNvSpPr txBox="1"/>
          <p:nvPr/>
        </p:nvSpPr>
        <p:spPr>
          <a:xfrm>
            <a:off x="7950565" y="1355722"/>
            <a:ext cx="3182833"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mn-cs"/>
              </a:rPr>
              <a:t>Date limite de déploiement SONS</a:t>
            </a:r>
          </a:p>
        </p:txBody>
      </p:sp>
      <p:pic>
        <p:nvPicPr>
          <p:cNvPr id="59" name="Graphic 58" descr="Marker with solid fill">
            <a:extLst>
              <a:ext uri="{FF2B5EF4-FFF2-40B4-BE49-F238E27FC236}">
                <a16:creationId xmlns:a16="http://schemas.microsoft.com/office/drawing/2014/main" id="{F55C519C-C363-BE04-E6DC-D234D08E824B}"/>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439993" y="1117152"/>
            <a:ext cx="914400" cy="914400"/>
          </a:xfrm>
          <a:prstGeom prst="rect">
            <a:avLst/>
          </a:prstGeom>
        </p:spPr>
      </p:pic>
      <p:pic>
        <p:nvPicPr>
          <p:cNvPr id="62" name="Graphic 61" descr="Marker with solid fill">
            <a:extLst>
              <a:ext uri="{FF2B5EF4-FFF2-40B4-BE49-F238E27FC236}">
                <a16:creationId xmlns:a16="http://schemas.microsoft.com/office/drawing/2014/main" id="{9D6CD18A-B955-2834-A6F5-A017D905AEFC}"/>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0933082" y="1117152"/>
            <a:ext cx="914400" cy="914400"/>
          </a:xfrm>
          <a:prstGeom prst="rect">
            <a:avLst/>
          </a:prstGeom>
        </p:spPr>
      </p:pic>
      <p:sp>
        <p:nvSpPr>
          <p:cNvPr id="1031" name="Rectangle: Rounded Corners 1030">
            <a:extLst>
              <a:ext uri="{FF2B5EF4-FFF2-40B4-BE49-F238E27FC236}">
                <a16:creationId xmlns:a16="http://schemas.microsoft.com/office/drawing/2014/main" id="{1FA096AD-31AA-6B69-23B7-0652ADD8A973}"/>
              </a:ext>
            </a:extLst>
          </p:cNvPr>
          <p:cNvSpPr/>
          <p:nvPr/>
        </p:nvSpPr>
        <p:spPr>
          <a:xfrm>
            <a:off x="2757410" y="5311465"/>
            <a:ext cx="1674341" cy="569316"/>
          </a:xfrm>
          <a:prstGeom prst="roundRect">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FFFFFF"/>
                </a:solidFill>
                <a:effectLst/>
                <a:uLnTx/>
                <a:uFillTx/>
                <a:latin typeface="Arial"/>
                <a:ea typeface="+mn-ea"/>
                <a:cs typeface="+mn-cs"/>
              </a:rPr>
              <a:t>Gazelle (BAS)</a:t>
            </a:r>
          </a:p>
        </p:txBody>
      </p:sp>
      <p:sp>
        <p:nvSpPr>
          <p:cNvPr id="1032" name="Rectangle: Rounded Corners 1031">
            <a:extLst>
              <a:ext uri="{FF2B5EF4-FFF2-40B4-BE49-F238E27FC236}">
                <a16:creationId xmlns:a16="http://schemas.microsoft.com/office/drawing/2014/main" id="{47D1BC2E-BF13-E5CF-6692-4ADC297EBE37}"/>
              </a:ext>
            </a:extLst>
          </p:cNvPr>
          <p:cNvSpPr/>
          <p:nvPr/>
        </p:nvSpPr>
        <p:spPr>
          <a:xfrm>
            <a:off x="4502039" y="5311465"/>
            <a:ext cx="1674341" cy="569316"/>
          </a:xfrm>
          <a:prstGeom prst="roundRect">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err="1">
                <a:ln>
                  <a:noFill/>
                </a:ln>
                <a:solidFill>
                  <a:srgbClr val="FFFFFF"/>
                </a:solidFill>
                <a:effectLst/>
                <a:uLnTx/>
                <a:uFillTx/>
                <a:latin typeface="Arial"/>
                <a:ea typeface="+mn-ea"/>
                <a:cs typeface="+mn-cs"/>
              </a:rPr>
              <a:t>ViaTrajectoire</a:t>
            </a:r>
            <a:r>
              <a:rPr kumimoji="0" lang="fr-FR" sz="1100" b="0" i="0" u="none" strike="noStrike" kern="1200" cap="none" spc="0" normalizeH="0" baseline="0" noProof="0">
                <a:ln>
                  <a:noFill/>
                </a:ln>
                <a:solidFill>
                  <a:srgbClr val="FFFFFF"/>
                </a:solidFill>
                <a:effectLst/>
                <a:uLnTx/>
                <a:uFillTx/>
                <a:latin typeface="Arial"/>
                <a:ea typeface="+mn-ea"/>
                <a:cs typeface="+mn-cs"/>
              </a:rPr>
              <a:t> (BAS)</a:t>
            </a:r>
          </a:p>
        </p:txBody>
      </p:sp>
      <p:sp>
        <p:nvSpPr>
          <p:cNvPr id="1033" name="Rectangle: Rounded Corners 1032">
            <a:extLst>
              <a:ext uri="{FF2B5EF4-FFF2-40B4-BE49-F238E27FC236}">
                <a16:creationId xmlns:a16="http://schemas.microsoft.com/office/drawing/2014/main" id="{D8785008-40FD-F2E0-9DAE-F555E9FA587C}"/>
              </a:ext>
            </a:extLst>
          </p:cNvPr>
          <p:cNvSpPr/>
          <p:nvPr/>
        </p:nvSpPr>
        <p:spPr>
          <a:xfrm>
            <a:off x="6246668" y="5311465"/>
            <a:ext cx="1674341" cy="569316"/>
          </a:xfrm>
          <a:prstGeom prst="roundRect">
            <a:avLst/>
          </a:prstGeom>
          <a:solidFill>
            <a:schemeClr val="accent3"/>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fr-FR" sz="1100" b="0" i="0" u="none" strike="noStrike" kern="1200" cap="none" spc="0" normalizeH="0" baseline="0" noProof="0">
                <a:ln>
                  <a:noFill/>
                </a:ln>
                <a:solidFill>
                  <a:srgbClr val="FFFFFF"/>
                </a:solidFill>
                <a:effectLst/>
                <a:uLnTx/>
                <a:uFillTx/>
                <a:latin typeface="Arial"/>
                <a:ea typeface="+mn-ea"/>
                <a:cs typeface="+mn-cs"/>
              </a:rPr>
              <a:t>Gazelle (Réf)</a:t>
            </a:r>
            <a:br>
              <a:rPr kumimoji="0" lang="fr-FR" sz="1100" b="0" i="0" u="none" strike="noStrike" kern="1200" cap="none" spc="0" normalizeH="0" baseline="0" noProof="0">
                <a:ln>
                  <a:noFill/>
                </a:ln>
                <a:solidFill>
                  <a:srgbClr val="FFFFFF"/>
                </a:solidFill>
                <a:effectLst/>
                <a:uLnTx/>
                <a:uFillTx/>
                <a:latin typeface="Arial"/>
                <a:ea typeface="+mn-ea"/>
                <a:cs typeface="+mn-cs"/>
              </a:rPr>
            </a:br>
            <a:r>
              <a:rPr kumimoji="0" lang="fr-FR" sz="1100" b="0" i="0" u="none" strike="noStrike" kern="1200" cap="none" spc="0" normalizeH="0" baseline="0" noProof="0" err="1">
                <a:ln>
                  <a:noFill/>
                </a:ln>
                <a:solidFill>
                  <a:srgbClr val="FFFFFF"/>
                </a:solidFill>
                <a:effectLst/>
                <a:uLnTx/>
                <a:uFillTx/>
                <a:latin typeface="Arial"/>
                <a:ea typeface="+mn-ea"/>
                <a:cs typeface="+mn-cs"/>
              </a:rPr>
              <a:t>ViaTrajectoire</a:t>
            </a:r>
            <a:r>
              <a:rPr kumimoji="0" lang="fr-FR" sz="1100" b="0" i="0" u="none" strike="noStrike" kern="1200" cap="none" spc="0" normalizeH="0" baseline="0" noProof="0">
                <a:ln>
                  <a:noFill/>
                </a:ln>
                <a:solidFill>
                  <a:srgbClr val="FFFFFF"/>
                </a:solidFill>
                <a:effectLst/>
                <a:uLnTx/>
                <a:uFillTx/>
                <a:latin typeface="Arial"/>
                <a:ea typeface="+mn-ea"/>
                <a:cs typeface="+mn-cs"/>
              </a:rPr>
              <a:t> (Réf)</a:t>
            </a:r>
            <a:br>
              <a:rPr kumimoji="0" lang="fr-FR" sz="1100" b="0" i="0" u="none" strike="noStrike" kern="1200" cap="none" spc="0" normalizeH="0" baseline="0" noProof="0">
                <a:ln>
                  <a:noFill/>
                </a:ln>
                <a:solidFill>
                  <a:srgbClr val="FFFFFF"/>
                </a:solidFill>
                <a:effectLst/>
                <a:uLnTx/>
                <a:uFillTx/>
                <a:latin typeface="Arial"/>
                <a:ea typeface="+mn-ea"/>
                <a:cs typeface="+mn-cs"/>
              </a:rPr>
            </a:br>
            <a:r>
              <a:rPr kumimoji="0" lang="fr-FR" sz="1100" b="0" i="0" u="none" strike="noStrike" kern="1200" cap="none" spc="0" normalizeH="0" baseline="0" noProof="0">
                <a:ln>
                  <a:noFill/>
                </a:ln>
                <a:solidFill>
                  <a:srgbClr val="FFFFFF"/>
                </a:solidFill>
                <a:effectLst/>
                <a:uLnTx/>
                <a:uFillTx/>
                <a:latin typeface="Arial"/>
                <a:ea typeface="+mn-ea"/>
                <a:cs typeface="+mn-cs"/>
              </a:rPr>
              <a:t>Convergence</a:t>
            </a:r>
          </a:p>
        </p:txBody>
      </p:sp>
      <p:pic>
        <p:nvPicPr>
          <p:cNvPr id="2050" name="Picture 2" descr="rappel ">
            <a:extLst>
              <a:ext uri="{FF2B5EF4-FFF2-40B4-BE49-F238E27FC236}">
                <a16:creationId xmlns:a16="http://schemas.microsoft.com/office/drawing/2014/main" id="{BEB38FA7-57DA-95F9-DBF6-5E201E47F2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9677" y="6093285"/>
            <a:ext cx="447593" cy="447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93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E8A74-8D06-E27D-63E7-AD9D5C58FDD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03B762-6EEC-2ACE-77C4-702030B2FFC1}"/>
              </a:ext>
            </a:extLst>
          </p:cNvPr>
          <p:cNvSpPr/>
          <p:nvPr/>
        </p:nvSpPr>
        <p:spPr>
          <a:xfrm>
            <a:off x="6791325" y="190501"/>
            <a:ext cx="5400675" cy="12763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23277E"/>
              </a:solidFill>
              <a:effectLst/>
              <a:uLnTx/>
              <a:uFillTx/>
              <a:latin typeface="Arial"/>
              <a:ea typeface="+mn-ea"/>
              <a:cs typeface="+mn-cs"/>
            </a:endParaRPr>
          </a:p>
        </p:txBody>
      </p:sp>
      <p:pic>
        <p:nvPicPr>
          <p:cNvPr id="4" name="Picture 5">
            <a:extLst>
              <a:ext uri="{FF2B5EF4-FFF2-40B4-BE49-F238E27FC236}">
                <a16:creationId xmlns:a16="http://schemas.microsoft.com/office/drawing/2014/main" id="{318109B4-E0CC-3C14-393B-906A8AEE4BBB}"/>
              </a:ext>
            </a:extLst>
          </p:cNvPr>
          <p:cNvPicPr>
            <a:picLocks noChangeAspect="1"/>
          </p:cNvPicPr>
          <p:nvPr/>
        </p:nvPicPr>
        <p:blipFill>
          <a:blip r:embed="rId3"/>
          <a:stretch>
            <a:fillRect/>
          </a:stretch>
        </p:blipFill>
        <p:spPr>
          <a:xfrm>
            <a:off x="163285" y="79491"/>
            <a:ext cx="2540001" cy="1228944"/>
          </a:xfrm>
          <a:prstGeom prst="rect">
            <a:avLst/>
          </a:prstGeom>
        </p:spPr>
      </p:pic>
      <p:sp>
        <p:nvSpPr>
          <p:cNvPr id="3" name="ZoneTexte 2">
            <a:extLst>
              <a:ext uri="{FF2B5EF4-FFF2-40B4-BE49-F238E27FC236}">
                <a16:creationId xmlns:a16="http://schemas.microsoft.com/office/drawing/2014/main" id="{15F29B4B-2166-0F63-35AD-ECFC59D5F8F5}"/>
              </a:ext>
            </a:extLst>
          </p:cNvPr>
          <p:cNvSpPr txBox="1"/>
          <p:nvPr/>
        </p:nvSpPr>
        <p:spPr>
          <a:xfrm>
            <a:off x="3807539" y="3096127"/>
            <a:ext cx="8161025" cy="665745"/>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4000" b="1" i="0" u="none" strike="noStrike" kern="1200" cap="none" spc="0" normalizeH="0" baseline="0" noProof="0">
                <a:ln>
                  <a:noFill/>
                </a:ln>
                <a:solidFill>
                  <a:srgbClr val="FFFFFF"/>
                </a:solidFill>
                <a:effectLst/>
                <a:uLnTx/>
                <a:uFillTx/>
                <a:latin typeface="Arial"/>
                <a:ea typeface="+mn-ea"/>
                <a:cs typeface="+mn-cs"/>
              </a:rPr>
              <a:t>Fonctionnement de l’interopérabilité</a:t>
            </a:r>
            <a:endParaRPr kumimoji="0" lang="fr-FR" sz="2000" b="1"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18608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E9E5D-1388-468D-64BC-3E1130BB8B2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F8531B-E267-E324-9C8A-7FBD9F8306C9}"/>
              </a:ext>
            </a:extLst>
          </p:cNvPr>
          <p:cNvSpPr>
            <a:spLocks noGrp="1"/>
          </p:cNvSpPr>
          <p:nvPr>
            <p:ph type="title"/>
          </p:nvPr>
        </p:nvSpPr>
        <p:spPr/>
        <p:txBody>
          <a:bodyPr/>
          <a:lstStyle/>
          <a:p>
            <a:r>
              <a:rPr lang="fr-FR" sz="2400" noProof="0"/>
              <a:t>Processus métier associé à une décision d’orientation</a:t>
            </a:r>
            <a:endParaRPr lang="fr-FR" noProof="0"/>
          </a:p>
        </p:txBody>
      </p:sp>
      <p:grpSp>
        <p:nvGrpSpPr>
          <p:cNvPr id="7" name="Group 6">
            <a:extLst>
              <a:ext uri="{FF2B5EF4-FFF2-40B4-BE49-F238E27FC236}">
                <a16:creationId xmlns:a16="http://schemas.microsoft.com/office/drawing/2014/main" id="{AB659781-ED43-B107-EB02-2495E6451971}"/>
              </a:ext>
            </a:extLst>
          </p:cNvPr>
          <p:cNvGrpSpPr/>
          <p:nvPr/>
        </p:nvGrpSpPr>
        <p:grpSpPr>
          <a:xfrm>
            <a:off x="428571" y="1287716"/>
            <a:ext cx="4105330" cy="4944246"/>
            <a:chOff x="-4651430" y="751288"/>
            <a:chExt cx="5856900" cy="4944246"/>
          </a:xfrm>
        </p:grpSpPr>
        <p:sp>
          <p:nvSpPr>
            <p:cNvPr id="8" name="Rectangle : coins arrondis 1">
              <a:extLst>
                <a:ext uri="{FF2B5EF4-FFF2-40B4-BE49-F238E27FC236}">
                  <a16:creationId xmlns:a16="http://schemas.microsoft.com/office/drawing/2014/main" id="{B29038F1-9D1C-8058-E52E-A80B2FCBA429}"/>
                </a:ext>
              </a:extLst>
            </p:cNvPr>
            <p:cNvSpPr/>
            <p:nvPr/>
          </p:nvSpPr>
          <p:spPr>
            <a:xfrm>
              <a:off x="-4651429" y="751288"/>
              <a:ext cx="5856899"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Un processus qui implique MDPH, </a:t>
              </a:r>
              <a:r>
                <a:rPr kumimoji="0" lang="fr-FR" sz="1400" b="1" i="0" u="none" strike="noStrike" kern="1200" cap="none" spc="0" normalizeH="0" baseline="0" noProof="0" err="1">
                  <a:ln>
                    <a:noFill/>
                  </a:ln>
                  <a:solidFill>
                    <a:srgbClr val="000000"/>
                  </a:solidFill>
                  <a:effectLst/>
                  <a:uLnTx/>
                  <a:uFillTx/>
                  <a:latin typeface="Aptos" panose="020B0004020202020204" pitchFamily="34" charset="0"/>
                  <a:ea typeface="+mn-ea"/>
                  <a:cs typeface="+mn-cs"/>
                </a:rPr>
                <a:t>ViaTrajectoire</a:t>
              </a: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 et ESMS</a:t>
              </a:r>
            </a:p>
          </p:txBody>
        </p:sp>
        <p:sp>
          <p:nvSpPr>
            <p:cNvPr id="9" name="ZoneTexte 37">
              <a:extLst>
                <a:ext uri="{FF2B5EF4-FFF2-40B4-BE49-F238E27FC236}">
                  <a16:creationId xmlns:a16="http://schemas.microsoft.com/office/drawing/2014/main" id="{2DD54C0A-74F6-C105-1ECC-21ADE932BB0B}"/>
                </a:ext>
              </a:extLst>
            </p:cNvPr>
            <p:cNvSpPr txBox="1"/>
            <p:nvPr/>
          </p:nvSpPr>
          <p:spPr>
            <a:xfrm>
              <a:off x="-4651429" y="1371273"/>
              <a:ext cx="5615993" cy="4324261"/>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 SI MDPH gère l’ensemble du processus de traitement de la demande de l’usager, en amont de la décision d’orientation (DO). La décision d’orientation est prise par la CDAPH à la suite de laquelle </a:t>
              </a:r>
              <a:r>
                <a:rPr kumimoji="0" lang="fr-FR" sz="1300" b="1" i="0" u="none" strike="noStrike" kern="0" cap="none" spc="0" normalizeH="0" baseline="0" noProof="0">
                  <a:ln>
                    <a:noFill/>
                  </a:ln>
                  <a:solidFill>
                    <a:srgbClr val="006AB2"/>
                  </a:solidFill>
                  <a:effectLst/>
                  <a:uLnTx/>
                  <a:uFillTx/>
                  <a:latin typeface="Arial"/>
                  <a:ea typeface="+mn-ea"/>
                  <a:cs typeface="Arial"/>
                </a:rPr>
                <a:t>la MDPH informe l’usager et émet une DO dans </a:t>
              </a:r>
              <a:r>
                <a:rPr kumimoji="0" lang="fr-FR" sz="1300" b="1" i="0" u="none" strike="noStrike" kern="0" cap="none" spc="0" normalizeH="0" baseline="0" noProof="0" err="1">
                  <a:ln>
                    <a:noFill/>
                  </a:ln>
                  <a:solidFill>
                    <a:srgbClr val="006AB2"/>
                  </a:solidFill>
                  <a:effectLst/>
                  <a:uLnTx/>
                  <a:uFillTx/>
                  <a:latin typeface="Arial"/>
                  <a:ea typeface="+mn-ea"/>
                  <a:cs typeface="Arial"/>
                </a:rPr>
                <a:t>ViaTrajectoire</a:t>
              </a:r>
              <a:r>
                <a:rPr kumimoji="0" lang="fr-FR" sz="1300" b="1" i="0" u="none" strike="noStrike" kern="0" cap="none" spc="0" normalizeH="0" baseline="0" noProof="0">
                  <a:ln>
                    <a:noFill/>
                  </a:ln>
                  <a:solidFill>
                    <a:srgbClr val="006AB2"/>
                  </a:solidFill>
                  <a:effectLst/>
                  <a:uLnTx/>
                  <a:uFillTx/>
                  <a:latin typeface="Arial"/>
                  <a:ea typeface="+mn-ea"/>
                  <a:cs typeface="Arial"/>
                </a:rPr>
                <a:t>.</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1" i="0" u="none" strike="noStrike" kern="0" cap="none" spc="0" normalizeH="0" baseline="0" noProof="0">
                  <a:ln>
                    <a:noFill/>
                  </a:ln>
                  <a:solidFill>
                    <a:srgbClr val="006AB2"/>
                  </a:solidFill>
                  <a:effectLst/>
                  <a:uLnTx/>
                  <a:uFillTx/>
                  <a:latin typeface="Arial"/>
                  <a:ea typeface="Geneva"/>
                  <a:cs typeface="Arial"/>
                </a:rPr>
                <a:t>Les ESMS ciblés par la DO reçoivent une notification</a:t>
              </a:r>
              <a:r>
                <a:rPr kumimoji="0" lang="fr-FR" sz="1300" b="0" i="0" u="none" strike="noStrike" kern="0" cap="none" spc="0" normalizeH="0" baseline="0" noProof="0">
                  <a:ln>
                    <a:noFill/>
                  </a:ln>
                  <a:solidFill>
                    <a:prstClr val="black"/>
                  </a:solidFill>
                  <a:effectLst/>
                  <a:uLnTx/>
                  <a:uFillTx/>
                  <a:latin typeface="Arial"/>
                  <a:ea typeface="Geneva"/>
                  <a:cs typeface="Arial"/>
                </a:rPr>
                <a:t>. Ils suivent alors le processus suivant : </a:t>
              </a:r>
              <a:r>
                <a:rPr kumimoji="0" lang="fr-FR" sz="1300" b="1" i="0" u="none" strike="noStrike" kern="0" cap="none" spc="0" normalizeH="0" baseline="0" noProof="0">
                  <a:ln>
                    <a:noFill/>
                  </a:ln>
                  <a:solidFill>
                    <a:srgbClr val="006AB2"/>
                  </a:solidFill>
                  <a:effectLst/>
                  <a:uLnTx/>
                  <a:uFillTx/>
                  <a:latin typeface="Arial"/>
                  <a:ea typeface="+mn-ea"/>
                  <a:cs typeface="Arial"/>
                </a:rPr>
                <a:t>prise de contact, réception de la demande d’admission, examen de la demande d’admission, saisie de l’entrée de l’usager, saisie de sa sortie.</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1" i="0" u="none" strike="noStrike" kern="0" cap="none" spc="0" normalizeH="0" baseline="0" noProof="0">
                  <a:ln>
                    <a:noFill/>
                  </a:ln>
                  <a:solidFill>
                    <a:srgbClr val="006AB2"/>
                  </a:solidFill>
                  <a:effectLst/>
                  <a:uLnTx/>
                  <a:uFillTx/>
                  <a:latin typeface="Arial"/>
                  <a:ea typeface="+mn-ea"/>
                  <a:cs typeface="Arial"/>
                </a:rPr>
                <a:t>La MDPH peut apporter des mises à jour </a:t>
              </a:r>
              <a:r>
                <a:rPr kumimoji="0" lang="fr-FR" sz="1300" b="0" i="0" u="none" strike="noStrike" kern="0" cap="none" spc="0" normalizeH="0" baseline="0" noProof="0">
                  <a:ln>
                    <a:noFill/>
                  </a:ln>
                  <a:solidFill>
                    <a:prstClr val="black"/>
                  </a:solidFill>
                  <a:effectLst/>
                  <a:uLnTx/>
                  <a:uFillTx/>
                  <a:latin typeface="Arial"/>
                  <a:ea typeface="Geneva"/>
                  <a:cs typeface="Arial"/>
                </a:rPr>
                <a:t>ou révisions à une DO émise. Elle peut également renouveler une DO ou la clôturer. Les ESMS sont informés de ces modifications par l’intermédiaire de </a:t>
              </a:r>
              <a:r>
                <a:rPr kumimoji="0" lang="fr-FR" sz="1300" b="0"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0" i="0" u="none" strike="noStrike" kern="0" cap="none" spc="0" normalizeH="0" baseline="0" noProof="0">
                  <a:ln>
                    <a:noFill/>
                  </a:ln>
                  <a:solidFill>
                    <a:prstClr val="black"/>
                  </a:solidFill>
                  <a:effectLst/>
                  <a:uLnTx/>
                  <a:uFillTx/>
                  <a:latin typeface="Arial"/>
                  <a:ea typeface="Geneva"/>
                  <a:cs typeface="Arial"/>
                </a:rPr>
                <a:t>.</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La mise en place de l’interopérabilité entre les DUI et </a:t>
              </a:r>
              <a:r>
                <a:rPr kumimoji="0" lang="fr-FR" sz="1300" b="0"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0" i="0" u="none" strike="noStrike" kern="0" cap="none" spc="0" normalizeH="0" baseline="0" noProof="0">
                  <a:ln>
                    <a:noFill/>
                  </a:ln>
                  <a:solidFill>
                    <a:prstClr val="black"/>
                  </a:solidFill>
                  <a:effectLst/>
                  <a:uLnTx/>
                  <a:uFillTx/>
                  <a:latin typeface="Arial"/>
                  <a:ea typeface="Geneva"/>
                  <a:cs typeface="Arial"/>
                </a:rPr>
                <a:t> pour outiller ce processus peut être modélisé selon le schéma ci-contre.</a:t>
              </a:r>
              <a:endParaRPr kumimoji="0" lang="fr-FR" sz="1300" b="0" i="0" u="none" strike="noStrike" kern="0" cap="none" spc="0" normalizeH="0" baseline="0" noProof="0">
                <a:ln>
                  <a:noFill/>
                </a:ln>
                <a:solidFill>
                  <a:srgbClr val="D70B52"/>
                </a:solidFill>
                <a:effectLst/>
                <a:uLnTx/>
                <a:uFillTx/>
                <a:latin typeface="Arial"/>
                <a:ea typeface="Geneva"/>
                <a:cs typeface="Arial"/>
              </a:endParaRPr>
            </a:p>
          </p:txBody>
        </p:sp>
        <p:sp>
          <p:nvSpPr>
            <p:cNvPr id="10" name="Parallelogram 9">
              <a:extLst>
                <a:ext uri="{FF2B5EF4-FFF2-40B4-BE49-F238E27FC236}">
                  <a16:creationId xmlns:a16="http://schemas.microsoft.com/office/drawing/2014/main" id="{CCFC62D9-00C1-6549-8B7C-CB1DA610444B}"/>
                </a:ext>
              </a:extLst>
            </p:cNvPr>
            <p:cNvSpPr/>
            <p:nvPr/>
          </p:nvSpPr>
          <p:spPr>
            <a:xfrm>
              <a:off x="-4651430" y="1220114"/>
              <a:ext cx="5615999"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Rectangle 22">
            <a:extLst>
              <a:ext uri="{FF2B5EF4-FFF2-40B4-BE49-F238E27FC236}">
                <a16:creationId xmlns:a16="http://schemas.microsoft.com/office/drawing/2014/main" id="{C7CFF514-7328-8B02-E53B-80DB8888AD89}"/>
              </a:ext>
            </a:extLst>
          </p:cNvPr>
          <p:cNvSpPr/>
          <p:nvPr/>
        </p:nvSpPr>
        <p:spPr>
          <a:xfrm>
            <a:off x="9676628" y="1287716"/>
            <a:ext cx="2119816" cy="427458"/>
          </a:xfrm>
          <a:prstGeom prst="rect">
            <a:avLst/>
          </a:prstGeom>
          <a:solidFill>
            <a:srgbClr val="7030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rPr>
              <a:t>DUI ESMS</a:t>
            </a:r>
          </a:p>
        </p:txBody>
      </p:sp>
      <p:sp>
        <p:nvSpPr>
          <p:cNvPr id="30" name="Rectangle 29">
            <a:extLst>
              <a:ext uri="{FF2B5EF4-FFF2-40B4-BE49-F238E27FC236}">
                <a16:creationId xmlns:a16="http://schemas.microsoft.com/office/drawing/2014/main" id="{E49206DC-0116-29DB-8D1E-D3D55BD745CC}"/>
              </a:ext>
            </a:extLst>
          </p:cNvPr>
          <p:cNvSpPr/>
          <p:nvPr/>
        </p:nvSpPr>
        <p:spPr>
          <a:xfrm>
            <a:off x="7290863" y="1287716"/>
            <a:ext cx="2119816" cy="427458"/>
          </a:xfrm>
          <a:prstGeom prst="rect">
            <a:avLst/>
          </a:prstGeom>
          <a:solidFill>
            <a:srgbClr val="006AB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prstClr val="white"/>
                </a:solidFill>
                <a:effectLst/>
                <a:uLnTx/>
                <a:uFillTx/>
                <a:latin typeface="Aptos" panose="020B0004020202020204" pitchFamily="34" charset="0"/>
                <a:ea typeface="+mn-ea"/>
                <a:cs typeface="+mn-cs"/>
              </a:rPr>
              <a:t>ViaTrajectoire</a:t>
            </a:r>
            <a:endPar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31" name="Rectangle 30">
            <a:extLst>
              <a:ext uri="{FF2B5EF4-FFF2-40B4-BE49-F238E27FC236}">
                <a16:creationId xmlns:a16="http://schemas.microsoft.com/office/drawing/2014/main" id="{EDF51DC4-B97C-93F9-BC74-6788B91FEC0F}"/>
              </a:ext>
            </a:extLst>
          </p:cNvPr>
          <p:cNvSpPr/>
          <p:nvPr/>
        </p:nvSpPr>
        <p:spPr>
          <a:xfrm>
            <a:off x="4905098" y="1287716"/>
            <a:ext cx="2119816" cy="427458"/>
          </a:xfrm>
          <a:prstGeom prst="rect">
            <a:avLst/>
          </a:prstGeom>
          <a:solidFill>
            <a:srgbClr val="E94190">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rPr>
              <a:t>SI MDPH</a:t>
            </a:r>
          </a:p>
        </p:txBody>
      </p:sp>
      <p:sp>
        <p:nvSpPr>
          <p:cNvPr id="33" name="Rectangle 32">
            <a:extLst>
              <a:ext uri="{FF2B5EF4-FFF2-40B4-BE49-F238E27FC236}">
                <a16:creationId xmlns:a16="http://schemas.microsoft.com/office/drawing/2014/main" id="{8121D86F-FABB-0B1C-3359-B898CAA94496}"/>
              </a:ext>
            </a:extLst>
          </p:cNvPr>
          <p:cNvSpPr/>
          <p:nvPr/>
        </p:nvSpPr>
        <p:spPr>
          <a:xfrm>
            <a:off x="4905097" y="1992312"/>
            <a:ext cx="2119816" cy="664137"/>
          </a:xfrm>
          <a:prstGeom prst="rect">
            <a:avLst/>
          </a:prstGeom>
          <a:solidFill>
            <a:srgbClr val="E94190">
              <a:lumMod val="20000"/>
              <a:lumOff val="80000"/>
            </a:srgb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Emission de la décision d’orientation</a:t>
            </a:r>
          </a:p>
        </p:txBody>
      </p:sp>
      <p:sp>
        <p:nvSpPr>
          <p:cNvPr id="35" name="Rectangle 34">
            <a:extLst>
              <a:ext uri="{FF2B5EF4-FFF2-40B4-BE49-F238E27FC236}">
                <a16:creationId xmlns:a16="http://schemas.microsoft.com/office/drawing/2014/main" id="{9004D837-3A3C-D436-A3F3-D9DFD6E57981}"/>
              </a:ext>
            </a:extLst>
          </p:cNvPr>
          <p:cNvSpPr/>
          <p:nvPr/>
        </p:nvSpPr>
        <p:spPr>
          <a:xfrm>
            <a:off x="7290863" y="1992312"/>
            <a:ext cx="2119816" cy="664137"/>
          </a:xfrm>
          <a:prstGeom prst="rect">
            <a:avLst/>
          </a:prstGeom>
          <a:solidFill>
            <a:srgbClr val="006AB2">
              <a:lumMod val="20000"/>
              <a:lumOff val="80000"/>
            </a:srgb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Transmission à VT PH</a:t>
            </a:r>
          </a:p>
        </p:txBody>
      </p:sp>
      <p:sp>
        <p:nvSpPr>
          <p:cNvPr id="40" name="Rectangle 39">
            <a:extLst>
              <a:ext uri="{FF2B5EF4-FFF2-40B4-BE49-F238E27FC236}">
                <a16:creationId xmlns:a16="http://schemas.microsoft.com/office/drawing/2014/main" id="{4C657F0C-1E0C-609A-0557-16656164F858}"/>
              </a:ext>
            </a:extLst>
          </p:cNvPr>
          <p:cNvSpPr/>
          <p:nvPr/>
        </p:nvSpPr>
        <p:spPr>
          <a:xfrm>
            <a:off x="4905097" y="2963679"/>
            <a:ext cx="2119816" cy="664137"/>
          </a:xfrm>
          <a:prstGeom prst="rect">
            <a:avLst/>
          </a:prstGeom>
          <a:solidFill>
            <a:srgbClr val="E94190">
              <a:lumMod val="20000"/>
              <a:lumOff val="80000"/>
            </a:srgb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Réception des propositions d’admission impossible</a:t>
            </a:r>
          </a:p>
        </p:txBody>
      </p:sp>
      <p:sp>
        <p:nvSpPr>
          <p:cNvPr id="45" name="Oval 44">
            <a:extLst>
              <a:ext uri="{FF2B5EF4-FFF2-40B4-BE49-F238E27FC236}">
                <a16:creationId xmlns:a16="http://schemas.microsoft.com/office/drawing/2014/main" id="{0C4988AE-85B9-4247-3053-31379FEA1024}"/>
              </a:ext>
            </a:extLst>
          </p:cNvPr>
          <p:cNvSpPr>
            <a:spLocks noChangeAspect="1"/>
          </p:cNvSpPr>
          <p:nvPr/>
        </p:nvSpPr>
        <p:spPr>
          <a:xfrm>
            <a:off x="4785842" y="1896867"/>
            <a:ext cx="216000" cy="216000"/>
          </a:xfrm>
          <a:prstGeom prst="ellipse">
            <a:avLst/>
          </a:prstGeom>
          <a:solidFill>
            <a:srgbClr val="006AB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white"/>
                </a:solidFill>
                <a:effectLst/>
                <a:uLnTx/>
                <a:uFillTx/>
                <a:latin typeface="Aptos" panose="020B0004020202020204" pitchFamily="34" charset="0"/>
                <a:ea typeface="+mn-ea"/>
                <a:cs typeface="+mn-cs"/>
              </a:rPr>
              <a:t>1</a:t>
            </a:r>
          </a:p>
        </p:txBody>
      </p:sp>
      <p:sp>
        <p:nvSpPr>
          <p:cNvPr id="51" name="Rectangle 50">
            <a:extLst>
              <a:ext uri="{FF2B5EF4-FFF2-40B4-BE49-F238E27FC236}">
                <a16:creationId xmlns:a16="http://schemas.microsoft.com/office/drawing/2014/main" id="{81D207C7-3671-8137-361D-1139420DD820}"/>
              </a:ext>
            </a:extLst>
          </p:cNvPr>
          <p:cNvSpPr/>
          <p:nvPr/>
        </p:nvSpPr>
        <p:spPr>
          <a:xfrm>
            <a:off x="4905097" y="4221824"/>
            <a:ext cx="2119816" cy="664137"/>
          </a:xfrm>
          <a:prstGeom prst="rect">
            <a:avLst/>
          </a:prstGeom>
          <a:solidFill>
            <a:srgbClr val="E94190">
              <a:lumMod val="20000"/>
              <a:lumOff val="80000"/>
            </a:srgb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Entérinement (ou refus) des propositions d’admission impossible</a:t>
            </a:r>
          </a:p>
        </p:txBody>
      </p:sp>
      <p:sp>
        <p:nvSpPr>
          <p:cNvPr id="66" name="Oval 65">
            <a:extLst>
              <a:ext uri="{FF2B5EF4-FFF2-40B4-BE49-F238E27FC236}">
                <a16:creationId xmlns:a16="http://schemas.microsoft.com/office/drawing/2014/main" id="{79ACAE9C-637B-1207-5535-66E83620323F}"/>
              </a:ext>
            </a:extLst>
          </p:cNvPr>
          <p:cNvSpPr>
            <a:spLocks noChangeAspect="1"/>
          </p:cNvSpPr>
          <p:nvPr/>
        </p:nvSpPr>
        <p:spPr>
          <a:xfrm>
            <a:off x="7182862" y="1896867"/>
            <a:ext cx="216000" cy="216000"/>
          </a:xfrm>
          <a:prstGeom prst="ellipse">
            <a:avLst/>
          </a:prstGeom>
          <a:solidFill>
            <a:srgbClr val="006AB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white"/>
                </a:solidFill>
                <a:effectLst/>
                <a:uLnTx/>
                <a:uFillTx/>
                <a:latin typeface="Aptos" panose="020B0004020202020204" pitchFamily="34" charset="0"/>
                <a:ea typeface="+mn-ea"/>
                <a:cs typeface="+mn-cs"/>
              </a:rPr>
              <a:t>2</a:t>
            </a:r>
          </a:p>
        </p:txBody>
      </p:sp>
      <p:sp>
        <p:nvSpPr>
          <p:cNvPr id="67" name="Rectangle 66">
            <a:extLst>
              <a:ext uri="{FF2B5EF4-FFF2-40B4-BE49-F238E27FC236}">
                <a16:creationId xmlns:a16="http://schemas.microsoft.com/office/drawing/2014/main" id="{6E203C70-29F7-9F87-EA86-FFCF0DBA4174}"/>
              </a:ext>
            </a:extLst>
          </p:cNvPr>
          <p:cNvSpPr/>
          <p:nvPr/>
        </p:nvSpPr>
        <p:spPr>
          <a:xfrm>
            <a:off x="7290863" y="2963679"/>
            <a:ext cx="2119816" cy="1922282"/>
          </a:xfrm>
          <a:prstGeom prst="rect">
            <a:avLst/>
          </a:prstGeom>
          <a:solidFill>
            <a:srgbClr val="006AB2">
              <a:lumMod val="20000"/>
              <a:lumOff val="80000"/>
            </a:srgbClr>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Récupération des mises à jour de statuts transmises par les DUI.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Redescente des modifications apportées à la notification de décision par la MDPH.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Récupération des entrées/sorties.</a:t>
            </a:r>
          </a:p>
        </p:txBody>
      </p:sp>
      <p:sp>
        <p:nvSpPr>
          <p:cNvPr id="68" name="Rectangle 67">
            <a:extLst>
              <a:ext uri="{FF2B5EF4-FFF2-40B4-BE49-F238E27FC236}">
                <a16:creationId xmlns:a16="http://schemas.microsoft.com/office/drawing/2014/main" id="{8C60F483-B8F1-BDF1-DB96-3D26BE0F688C}"/>
              </a:ext>
            </a:extLst>
          </p:cNvPr>
          <p:cNvSpPr/>
          <p:nvPr/>
        </p:nvSpPr>
        <p:spPr>
          <a:xfrm>
            <a:off x="9676628" y="1989613"/>
            <a:ext cx="2119816" cy="664137"/>
          </a:xfrm>
          <a:prstGeom prst="rect">
            <a:avLst/>
          </a:prstGeom>
          <a:solidFill>
            <a:srgbClr val="E6D5F3"/>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Récupération des décisions dans les DUI des ESMS concernés</a:t>
            </a:r>
          </a:p>
        </p:txBody>
      </p:sp>
      <p:cxnSp>
        <p:nvCxnSpPr>
          <p:cNvPr id="69" name="Straight Arrow Connector 68">
            <a:extLst>
              <a:ext uri="{FF2B5EF4-FFF2-40B4-BE49-F238E27FC236}">
                <a16:creationId xmlns:a16="http://schemas.microsoft.com/office/drawing/2014/main" id="{1EAE22E1-0BA5-6469-9078-4F4504165FF5}"/>
              </a:ext>
            </a:extLst>
          </p:cNvPr>
          <p:cNvCxnSpPr>
            <a:cxnSpLocks/>
            <a:stCxn id="35" idx="3"/>
            <a:endCxn id="68" idx="1"/>
          </p:cNvCxnSpPr>
          <p:nvPr/>
        </p:nvCxnSpPr>
        <p:spPr>
          <a:xfrm flipV="1">
            <a:off x="9410679" y="2321682"/>
            <a:ext cx="265949" cy="2699"/>
          </a:xfrm>
          <a:prstGeom prst="straightConnector1">
            <a:avLst/>
          </a:prstGeom>
          <a:noFill/>
          <a:ln w="9525" cap="flat" cmpd="sng" algn="ctr">
            <a:solidFill>
              <a:srgbClr val="006AB2"/>
            </a:solidFill>
            <a:prstDash val="solid"/>
            <a:tailEnd type="triangle"/>
          </a:ln>
          <a:effectLst/>
        </p:spPr>
      </p:cxnSp>
      <p:sp>
        <p:nvSpPr>
          <p:cNvPr id="72" name="Oval 71">
            <a:extLst>
              <a:ext uri="{FF2B5EF4-FFF2-40B4-BE49-F238E27FC236}">
                <a16:creationId xmlns:a16="http://schemas.microsoft.com/office/drawing/2014/main" id="{413F066A-A252-1326-01E0-772E86F0B893}"/>
              </a:ext>
            </a:extLst>
          </p:cNvPr>
          <p:cNvSpPr>
            <a:spLocks noChangeAspect="1"/>
          </p:cNvSpPr>
          <p:nvPr/>
        </p:nvSpPr>
        <p:spPr>
          <a:xfrm>
            <a:off x="9579882" y="1896867"/>
            <a:ext cx="216000" cy="216000"/>
          </a:xfrm>
          <a:prstGeom prst="ellipse">
            <a:avLst/>
          </a:prstGeom>
          <a:solidFill>
            <a:srgbClr val="006AB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white"/>
                </a:solidFill>
                <a:effectLst/>
                <a:uLnTx/>
                <a:uFillTx/>
                <a:latin typeface="Aptos" panose="020B0004020202020204" pitchFamily="34" charset="0"/>
                <a:ea typeface="+mn-ea"/>
                <a:cs typeface="+mn-cs"/>
              </a:rPr>
              <a:t>3</a:t>
            </a:r>
          </a:p>
        </p:txBody>
      </p:sp>
      <p:sp>
        <p:nvSpPr>
          <p:cNvPr id="73" name="Rectangle 72">
            <a:extLst>
              <a:ext uri="{FF2B5EF4-FFF2-40B4-BE49-F238E27FC236}">
                <a16:creationId xmlns:a16="http://schemas.microsoft.com/office/drawing/2014/main" id="{0A38ECF5-300E-8E2E-B300-225D39DE9079}"/>
              </a:ext>
            </a:extLst>
          </p:cNvPr>
          <p:cNvSpPr/>
          <p:nvPr/>
        </p:nvSpPr>
        <p:spPr>
          <a:xfrm>
            <a:off x="9676628" y="2963679"/>
            <a:ext cx="2119816" cy="1922282"/>
          </a:xfrm>
          <a:prstGeom prst="rect">
            <a:avLst/>
          </a:prstGeom>
          <a:solidFill>
            <a:srgbClr val="E6D5F3"/>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Gestion de la notification au sein du/des DUI.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Réception des mises à jour, révisions, renouvellement ou clôtures.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Réception des entrées dans les autres ESMS.</a:t>
            </a:r>
            <a:endParaRPr kumimoji="0" lang="fr-FR" sz="1100" b="1"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cxnSp>
        <p:nvCxnSpPr>
          <p:cNvPr id="74" name="Straight Arrow Connector 73">
            <a:extLst>
              <a:ext uri="{FF2B5EF4-FFF2-40B4-BE49-F238E27FC236}">
                <a16:creationId xmlns:a16="http://schemas.microsoft.com/office/drawing/2014/main" id="{A6AB0142-B1AB-8BE6-1095-562E50B1CD9C}"/>
              </a:ext>
            </a:extLst>
          </p:cNvPr>
          <p:cNvCxnSpPr>
            <a:cxnSpLocks/>
            <a:endCxn id="40" idx="3"/>
          </p:cNvCxnSpPr>
          <p:nvPr/>
        </p:nvCxnSpPr>
        <p:spPr>
          <a:xfrm flipH="1">
            <a:off x="7024913" y="3295748"/>
            <a:ext cx="265950" cy="0"/>
          </a:xfrm>
          <a:prstGeom prst="straightConnector1">
            <a:avLst/>
          </a:prstGeom>
          <a:noFill/>
          <a:ln w="9525" cap="flat" cmpd="sng" algn="ctr">
            <a:solidFill>
              <a:srgbClr val="006AB2"/>
            </a:solidFill>
            <a:prstDash val="solid"/>
            <a:tailEnd type="triangle"/>
          </a:ln>
          <a:effectLst/>
        </p:spPr>
      </p:cxnSp>
      <p:cxnSp>
        <p:nvCxnSpPr>
          <p:cNvPr id="77" name="Straight Arrow Connector 76">
            <a:extLst>
              <a:ext uri="{FF2B5EF4-FFF2-40B4-BE49-F238E27FC236}">
                <a16:creationId xmlns:a16="http://schemas.microsoft.com/office/drawing/2014/main" id="{082AC86B-2204-C69D-6679-AD07501408BC}"/>
              </a:ext>
            </a:extLst>
          </p:cNvPr>
          <p:cNvCxnSpPr>
            <a:cxnSpLocks/>
            <a:stCxn id="51" idx="3"/>
          </p:cNvCxnSpPr>
          <p:nvPr/>
        </p:nvCxnSpPr>
        <p:spPr>
          <a:xfrm>
            <a:off x="7024913" y="4553893"/>
            <a:ext cx="265950" cy="0"/>
          </a:xfrm>
          <a:prstGeom prst="straightConnector1">
            <a:avLst/>
          </a:prstGeom>
          <a:noFill/>
          <a:ln w="9525" cap="flat" cmpd="sng" algn="ctr">
            <a:solidFill>
              <a:srgbClr val="006AB2"/>
            </a:solidFill>
            <a:prstDash val="solid"/>
            <a:tailEnd type="triangle"/>
          </a:ln>
          <a:effectLst/>
        </p:spPr>
      </p:cxnSp>
      <p:pic>
        <p:nvPicPr>
          <p:cNvPr id="83" name="Graphic 82" descr="Single gear with solid fill">
            <a:extLst>
              <a:ext uri="{FF2B5EF4-FFF2-40B4-BE49-F238E27FC236}">
                <a16:creationId xmlns:a16="http://schemas.microsoft.com/office/drawing/2014/main" id="{4C7A1304-F26F-5472-32B5-B7E12204ACF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17619" y="2328610"/>
            <a:ext cx="252069" cy="266842"/>
          </a:xfrm>
          <a:prstGeom prst="rect">
            <a:avLst/>
          </a:prstGeom>
        </p:spPr>
      </p:pic>
      <p:cxnSp>
        <p:nvCxnSpPr>
          <p:cNvPr id="88" name="Straight Arrow Connector 87">
            <a:extLst>
              <a:ext uri="{FF2B5EF4-FFF2-40B4-BE49-F238E27FC236}">
                <a16:creationId xmlns:a16="http://schemas.microsoft.com/office/drawing/2014/main" id="{8A6BD8DE-D21F-59DF-26C2-DCC146185679}"/>
              </a:ext>
            </a:extLst>
          </p:cNvPr>
          <p:cNvCxnSpPr>
            <a:cxnSpLocks/>
            <a:stCxn id="68" idx="2"/>
            <a:endCxn id="73" idx="0"/>
          </p:cNvCxnSpPr>
          <p:nvPr/>
        </p:nvCxnSpPr>
        <p:spPr>
          <a:xfrm>
            <a:off x="10736536" y="2653750"/>
            <a:ext cx="0" cy="309929"/>
          </a:xfrm>
          <a:prstGeom prst="straightConnector1">
            <a:avLst/>
          </a:prstGeom>
          <a:noFill/>
          <a:ln w="9525" cap="flat" cmpd="sng" algn="ctr">
            <a:solidFill>
              <a:srgbClr val="006AB2"/>
            </a:solidFill>
            <a:prstDash val="solid"/>
            <a:tailEnd type="triangle"/>
          </a:ln>
          <a:effectLst/>
        </p:spPr>
      </p:cxnSp>
      <p:cxnSp>
        <p:nvCxnSpPr>
          <p:cNvPr id="80" name="Straight Arrow Connector 79">
            <a:extLst>
              <a:ext uri="{FF2B5EF4-FFF2-40B4-BE49-F238E27FC236}">
                <a16:creationId xmlns:a16="http://schemas.microsoft.com/office/drawing/2014/main" id="{BAEFFFAE-746E-BF0E-5F93-9D653B34B99C}"/>
              </a:ext>
            </a:extLst>
          </p:cNvPr>
          <p:cNvCxnSpPr>
            <a:cxnSpLocks/>
          </p:cNvCxnSpPr>
          <p:nvPr/>
        </p:nvCxnSpPr>
        <p:spPr>
          <a:xfrm>
            <a:off x="9423428" y="3870846"/>
            <a:ext cx="240450" cy="0"/>
          </a:xfrm>
          <a:prstGeom prst="straightConnector1">
            <a:avLst/>
          </a:prstGeom>
          <a:noFill/>
          <a:ln w="9525" cap="flat" cmpd="sng" algn="ctr">
            <a:solidFill>
              <a:srgbClr val="006AB2"/>
            </a:solidFill>
            <a:prstDash val="solid"/>
            <a:tailEnd type="triangle"/>
          </a:ln>
          <a:effectLst/>
        </p:spPr>
      </p:cxnSp>
      <p:cxnSp>
        <p:nvCxnSpPr>
          <p:cNvPr id="81" name="Straight Arrow Connector 80">
            <a:extLst>
              <a:ext uri="{FF2B5EF4-FFF2-40B4-BE49-F238E27FC236}">
                <a16:creationId xmlns:a16="http://schemas.microsoft.com/office/drawing/2014/main" id="{9363D4C5-25E1-E932-FC95-EA5C43D9A92F}"/>
              </a:ext>
            </a:extLst>
          </p:cNvPr>
          <p:cNvCxnSpPr>
            <a:cxnSpLocks/>
          </p:cNvCxnSpPr>
          <p:nvPr/>
        </p:nvCxnSpPr>
        <p:spPr>
          <a:xfrm rot="10800000">
            <a:off x="9423428" y="3978794"/>
            <a:ext cx="240450" cy="0"/>
          </a:xfrm>
          <a:prstGeom prst="straightConnector1">
            <a:avLst/>
          </a:prstGeom>
          <a:noFill/>
          <a:ln w="9525" cap="flat" cmpd="sng" algn="ctr">
            <a:solidFill>
              <a:srgbClr val="006AB2"/>
            </a:solidFill>
            <a:prstDash val="solid"/>
            <a:tailEnd type="triangle"/>
          </a:ln>
          <a:effectLst/>
        </p:spPr>
      </p:cxnSp>
      <p:pic>
        <p:nvPicPr>
          <p:cNvPr id="97" name="Graphic 96" descr="Single gear with solid fill">
            <a:extLst>
              <a:ext uri="{FF2B5EF4-FFF2-40B4-BE49-F238E27FC236}">
                <a16:creationId xmlns:a16="http://schemas.microsoft.com/office/drawing/2014/main" id="{35CBC8AD-0AE0-A834-3B77-AAA9C8F480F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417619" y="4044538"/>
            <a:ext cx="252069" cy="266842"/>
          </a:xfrm>
          <a:prstGeom prst="rect">
            <a:avLst/>
          </a:prstGeom>
        </p:spPr>
      </p:pic>
      <p:sp>
        <p:nvSpPr>
          <p:cNvPr id="100" name="Oval 99">
            <a:extLst>
              <a:ext uri="{FF2B5EF4-FFF2-40B4-BE49-F238E27FC236}">
                <a16:creationId xmlns:a16="http://schemas.microsoft.com/office/drawing/2014/main" id="{3F5796C1-F7C3-2F17-9412-F963000A69F4}"/>
              </a:ext>
            </a:extLst>
          </p:cNvPr>
          <p:cNvSpPr>
            <a:spLocks noChangeAspect="1"/>
          </p:cNvSpPr>
          <p:nvPr/>
        </p:nvSpPr>
        <p:spPr>
          <a:xfrm>
            <a:off x="9582714" y="2862212"/>
            <a:ext cx="216000" cy="216000"/>
          </a:xfrm>
          <a:prstGeom prst="ellipse">
            <a:avLst/>
          </a:prstGeom>
          <a:solidFill>
            <a:srgbClr val="006AB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white"/>
                </a:solidFill>
                <a:effectLst/>
                <a:uLnTx/>
                <a:uFillTx/>
                <a:latin typeface="Aptos" panose="020B0004020202020204" pitchFamily="34" charset="0"/>
                <a:ea typeface="+mn-ea"/>
                <a:cs typeface="+mn-cs"/>
              </a:rPr>
              <a:t>4</a:t>
            </a:r>
          </a:p>
        </p:txBody>
      </p:sp>
      <p:sp>
        <p:nvSpPr>
          <p:cNvPr id="101" name="Oval 100">
            <a:extLst>
              <a:ext uri="{FF2B5EF4-FFF2-40B4-BE49-F238E27FC236}">
                <a16:creationId xmlns:a16="http://schemas.microsoft.com/office/drawing/2014/main" id="{39C22F74-74FC-4D00-F2C6-475A8AD7A90E}"/>
              </a:ext>
            </a:extLst>
          </p:cNvPr>
          <p:cNvSpPr>
            <a:spLocks noChangeAspect="1"/>
          </p:cNvSpPr>
          <p:nvPr/>
        </p:nvSpPr>
        <p:spPr>
          <a:xfrm>
            <a:off x="7196948" y="2881107"/>
            <a:ext cx="216000" cy="216000"/>
          </a:xfrm>
          <a:prstGeom prst="ellipse">
            <a:avLst/>
          </a:prstGeom>
          <a:solidFill>
            <a:srgbClr val="006AB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white"/>
                </a:solidFill>
                <a:effectLst/>
                <a:uLnTx/>
                <a:uFillTx/>
                <a:latin typeface="Aptos" panose="020B0004020202020204" pitchFamily="34" charset="0"/>
                <a:ea typeface="+mn-ea"/>
                <a:cs typeface="+mn-cs"/>
              </a:rPr>
              <a:t>5</a:t>
            </a:r>
          </a:p>
        </p:txBody>
      </p:sp>
      <p:sp>
        <p:nvSpPr>
          <p:cNvPr id="102" name="Oval 101">
            <a:extLst>
              <a:ext uri="{FF2B5EF4-FFF2-40B4-BE49-F238E27FC236}">
                <a16:creationId xmlns:a16="http://schemas.microsoft.com/office/drawing/2014/main" id="{A3E70F63-5A8D-FC6A-7B3D-22E086EC5C1C}"/>
              </a:ext>
            </a:extLst>
          </p:cNvPr>
          <p:cNvSpPr>
            <a:spLocks noChangeAspect="1"/>
          </p:cNvSpPr>
          <p:nvPr/>
        </p:nvSpPr>
        <p:spPr>
          <a:xfrm>
            <a:off x="4797097" y="2843345"/>
            <a:ext cx="216000" cy="216000"/>
          </a:xfrm>
          <a:prstGeom prst="ellipse">
            <a:avLst/>
          </a:prstGeom>
          <a:solidFill>
            <a:srgbClr val="006AB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white"/>
                </a:solidFill>
                <a:effectLst/>
                <a:uLnTx/>
                <a:uFillTx/>
                <a:latin typeface="Aptos" panose="020B0004020202020204" pitchFamily="34" charset="0"/>
                <a:ea typeface="+mn-ea"/>
                <a:cs typeface="+mn-cs"/>
              </a:rPr>
              <a:t>6</a:t>
            </a:r>
          </a:p>
        </p:txBody>
      </p:sp>
      <p:sp>
        <p:nvSpPr>
          <p:cNvPr id="103" name="Oval 102">
            <a:extLst>
              <a:ext uri="{FF2B5EF4-FFF2-40B4-BE49-F238E27FC236}">
                <a16:creationId xmlns:a16="http://schemas.microsoft.com/office/drawing/2014/main" id="{75C7B3DB-4B3D-2471-CD7C-D7B735B2E8FB}"/>
              </a:ext>
            </a:extLst>
          </p:cNvPr>
          <p:cNvSpPr>
            <a:spLocks noChangeAspect="1"/>
          </p:cNvSpPr>
          <p:nvPr/>
        </p:nvSpPr>
        <p:spPr>
          <a:xfrm>
            <a:off x="4814691" y="4113824"/>
            <a:ext cx="216000" cy="216000"/>
          </a:xfrm>
          <a:prstGeom prst="ellipse">
            <a:avLst/>
          </a:prstGeom>
          <a:solidFill>
            <a:srgbClr val="006AB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prstClr val="white"/>
                </a:solidFill>
                <a:effectLst/>
                <a:uLnTx/>
                <a:uFillTx/>
                <a:latin typeface="Aptos" panose="020B0004020202020204" pitchFamily="34" charset="0"/>
                <a:ea typeface="+mn-ea"/>
                <a:cs typeface="+mn-cs"/>
              </a:rPr>
              <a:t>7</a:t>
            </a:r>
          </a:p>
        </p:txBody>
      </p:sp>
      <p:sp>
        <p:nvSpPr>
          <p:cNvPr id="106" name="TextBox 105">
            <a:extLst>
              <a:ext uri="{FF2B5EF4-FFF2-40B4-BE49-F238E27FC236}">
                <a16:creationId xmlns:a16="http://schemas.microsoft.com/office/drawing/2014/main" id="{B44F44A2-01A3-9C16-1989-45ED758B1902}"/>
              </a:ext>
            </a:extLst>
          </p:cNvPr>
          <p:cNvSpPr txBox="1"/>
          <p:nvPr/>
        </p:nvSpPr>
        <p:spPr>
          <a:xfrm>
            <a:off x="4814690" y="4988883"/>
            <a:ext cx="6981753" cy="261610"/>
          </a:xfrm>
          <a:prstGeom prst="rect">
            <a:avLst/>
          </a:prstGeom>
          <a:noFill/>
          <a:ln w="6350">
            <a:noFill/>
            <a:miter lim="800000"/>
          </a:ln>
        </p:spPr>
        <p:txBody>
          <a:bodyPr wrap="square">
            <a:spAutoFit/>
          </a:bodyPr>
          <a:lstStyle/>
          <a:p>
            <a:pPr marL="0" marR="0" lvl="0" indent="0" algn="ctr" defTabSz="721766" rtl="0" eaLnBrk="1" fontAlgn="auto" latinLnBrk="0" hangingPunct="1">
              <a:lnSpc>
                <a:spcPct val="100000"/>
              </a:lnSpc>
              <a:spcBef>
                <a:spcPts val="0"/>
              </a:spcBef>
              <a:spcAft>
                <a:spcPts val="600"/>
              </a:spcAft>
              <a:buClr>
                <a:srgbClr val="000000"/>
              </a:buClr>
              <a:buSzTx/>
              <a:buFontTx/>
              <a:buNone/>
              <a:tabLst/>
              <a:defRPr/>
            </a:pPr>
            <a:r>
              <a:rPr kumimoji="0" lang="fr-FR" sz="1100" b="1" i="1" u="none" strike="noStrike" kern="0" cap="none" spc="0" normalizeH="0" baseline="0" noProof="0">
                <a:ln>
                  <a:noFill/>
                </a:ln>
                <a:solidFill>
                  <a:prstClr val="black"/>
                </a:solidFill>
                <a:effectLst/>
                <a:uLnTx/>
                <a:uFillTx/>
                <a:latin typeface="Arial"/>
                <a:ea typeface="+mn-ea"/>
                <a:cs typeface="Arial"/>
              </a:rPr>
              <a:t>Schéma de principe du fonctionnement de l’interopérabilité </a:t>
            </a:r>
            <a:r>
              <a:rPr kumimoji="0" lang="fr-FR" sz="1100" b="1" i="1" u="none" strike="noStrike" kern="0" cap="none" spc="0" normalizeH="0" baseline="0" noProof="0" err="1">
                <a:ln>
                  <a:noFill/>
                </a:ln>
                <a:solidFill>
                  <a:prstClr val="black"/>
                </a:solidFill>
                <a:effectLst/>
                <a:uLnTx/>
                <a:uFillTx/>
                <a:latin typeface="Arial"/>
                <a:ea typeface="+mn-ea"/>
                <a:cs typeface="Arial"/>
              </a:rPr>
              <a:t>ViaTrajectoire</a:t>
            </a:r>
            <a:r>
              <a:rPr kumimoji="0" lang="fr-FR" sz="1100" b="1" i="1" u="none" strike="noStrike" kern="0" cap="none" spc="0" normalizeH="0" baseline="0" noProof="0">
                <a:ln>
                  <a:noFill/>
                </a:ln>
                <a:solidFill>
                  <a:prstClr val="black"/>
                </a:solidFill>
                <a:effectLst/>
                <a:uLnTx/>
                <a:uFillTx/>
                <a:latin typeface="Arial"/>
                <a:ea typeface="+mn-ea"/>
                <a:cs typeface="Arial"/>
              </a:rPr>
              <a:t>/ESMS</a:t>
            </a:r>
          </a:p>
        </p:txBody>
      </p:sp>
      <p:cxnSp>
        <p:nvCxnSpPr>
          <p:cNvPr id="142" name="Straight Arrow Connector 141">
            <a:extLst>
              <a:ext uri="{FF2B5EF4-FFF2-40B4-BE49-F238E27FC236}">
                <a16:creationId xmlns:a16="http://schemas.microsoft.com/office/drawing/2014/main" id="{E2300555-CB08-DE5E-73D2-C80F6A616E48}"/>
              </a:ext>
            </a:extLst>
          </p:cNvPr>
          <p:cNvCxnSpPr>
            <a:cxnSpLocks/>
            <a:stCxn id="33" idx="3"/>
            <a:endCxn id="35" idx="1"/>
          </p:cNvCxnSpPr>
          <p:nvPr/>
        </p:nvCxnSpPr>
        <p:spPr>
          <a:xfrm>
            <a:off x="7024913" y="2324381"/>
            <a:ext cx="265950" cy="0"/>
          </a:xfrm>
          <a:prstGeom prst="straightConnector1">
            <a:avLst/>
          </a:prstGeom>
          <a:noFill/>
          <a:ln w="9525" cap="flat" cmpd="sng" algn="ctr">
            <a:solidFill>
              <a:srgbClr val="006AB2"/>
            </a:solidFill>
            <a:prstDash val="solid"/>
            <a:tailEnd type="triangle"/>
          </a:ln>
          <a:effectLst/>
        </p:spPr>
      </p:cxnSp>
      <p:sp>
        <p:nvSpPr>
          <p:cNvPr id="145" name="Rectangle 144">
            <a:extLst>
              <a:ext uri="{FF2B5EF4-FFF2-40B4-BE49-F238E27FC236}">
                <a16:creationId xmlns:a16="http://schemas.microsoft.com/office/drawing/2014/main" id="{336E6D1F-6187-C927-3A5A-30BB720BA1B1}"/>
              </a:ext>
            </a:extLst>
          </p:cNvPr>
          <p:cNvSpPr/>
          <p:nvPr/>
        </p:nvSpPr>
        <p:spPr>
          <a:xfrm>
            <a:off x="6952072" y="2334004"/>
            <a:ext cx="401863"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srgbClr val="002060"/>
                </a:solidFill>
                <a:effectLst/>
                <a:uLnTx/>
                <a:uFillTx/>
                <a:latin typeface="Aptos" panose="020B0004020202020204" pitchFamily="34" charset="0"/>
                <a:ea typeface="+mn-ea"/>
                <a:cs typeface="+mn-cs"/>
              </a:rPr>
              <a:t>CSV</a:t>
            </a:r>
          </a:p>
        </p:txBody>
      </p:sp>
      <p:grpSp>
        <p:nvGrpSpPr>
          <p:cNvPr id="149" name="Group 148">
            <a:extLst>
              <a:ext uri="{FF2B5EF4-FFF2-40B4-BE49-F238E27FC236}">
                <a16:creationId xmlns:a16="http://schemas.microsoft.com/office/drawing/2014/main" id="{F5121814-E629-0A58-F4F4-C948D1039425}"/>
              </a:ext>
            </a:extLst>
          </p:cNvPr>
          <p:cNvGrpSpPr/>
          <p:nvPr/>
        </p:nvGrpSpPr>
        <p:grpSpPr>
          <a:xfrm>
            <a:off x="4905098" y="5339195"/>
            <a:ext cx="6891345" cy="1169551"/>
            <a:chOff x="4905097" y="5339195"/>
            <a:chExt cx="6891345" cy="1169551"/>
          </a:xfrm>
        </p:grpSpPr>
        <p:sp>
          <p:nvSpPr>
            <p:cNvPr id="105" name="TextBox 104">
              <a:extLst>
                <a:ext uri="{FF2B5EF4-FFF2-40B4-BE49-F238E27FC236}">
                  <a16:creationId xmlns:a16="http://schemas.microsoft.com/office/drawing/2014/main" id="{40CCA6F0-23B1-FB2A-9F7D-B7E7A9349E5B}"/>
                </a:ext>
              </a:extLst>
            </p:cNvPr>
            <p:cNvSpPr txBox="1"/>
            <p:nvPr/>
          </p:nvSpPr>
          <p:spPr>
            <a:xfrm>
              <a:off x="4905097" y="5339195"/>
              <a:ext cx="6891345" cy="1169551"/>
            </a:xfrm>
            <a:prstGeom prst="rect">
              <a:avLst/>
            </a:prstGeom>
            <a:solidFill>
              <a:srgbClr val="FFFAF3"/>
            </a:solidFill>
            <a:ln w="6350">
              <a:noFill/>
              <a:miter lim="800000"/>
            </a:ln>
          </p:spPr>
          <p:txBody>
            <a:bodyPr wrap="square" lIns="540000">
              <a:spAutoFit/>
            </a:bodyPr>
            <a:lstStyle/>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Une DO peut faire l’objet d’évolutions (mises à jour, clôture, renouvellement, révision) par la MDPH après le début de son instruction par l’ESMS. Cela entraîne l’envoi d’une nouvelle information par </a:t>
              </a:r>
              <a:r>
                <a:rPr kumimoji="0" lang="fr-FR" sz="1300" b="0" i="0" u="none" strike="noStrike" kern="0" cap="none" spc="0" normalizeH="0" baseline="0" noProof="0" err="1">
                  <a:ln>
                    <a:noFill/>
                  </a:ln>
                  <a:solidFill>
                    <a:prstClr val="black"/>
                  </a:solidFill>
                  <a:effectLst/>
                  <a:uLnTx/>
                  <a:uFillTx/>
                  <a:latin typeface="Arial"/>
                  <a:ea typeface="+mn-ea"/>
                  <a:cs typeface="Arial"/>
                </a:rPr>
                <a:t>ViaTrajectoire</a:t>
              </a:r>
              <a:r>
                <a:rPr kumimoji="0" lang="fr-FR" sz="1300" b="0" i="0" u="none" strike="noStrike" kern="0" cap="none" spc="0" normalizeH="0" baseline="0" noProof="0">
                  <a:ln>
                    <a:noFill/>
                  </a:ln>
                  <a:solidFill>
                    <a:prstClr val="black"/>
                  </a:solidFill>
                  <a:effectLst/>
                  <a:uLnTx/>
                  <a:uFillTx/>
                  <a:latin typeface="Arial"/>
                  <a:ea typeface="+mn-ea"/>
                  <a:cs typeface="Arial"/>
                </a:rPr>
                <a:t>, liée à la DO précédemment envoyée.</a:t>
              </a:r>
            </a:p>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1" i="0" u="none" strike="noStrike" kern="0" cap="none" spc="0" normalizeH="0" baseline="0" noProof="0">
                  <a:ln>
                    <a:noFill/>
                  </a:ln>
                  <a:solidFill>
                    <a:prstClr val="black"/>
                  </a:solidFill>
                  <a:effectLst/>
                  <a:uLnTx/>
                  <a:uFillTx/>
                  <a:latin typeface="Arial"/>
                  <a:ea typeface="+mn-ea"/>
                  <a:cs typeface="Arial"/>
                </a:rPr>
                <a:t>Il est important d’éprouver ces cas d’usage métier sur le bac à sable </a:t>
              </a:r>
              <a:r>
                <a:rPr kumimoji="0" lang="fr-FR" sz="1300" b="1" i="0" u="none" strike="noStrike" kern="0" cap="none" spc="0" normalizeH="0" baseline="0" noProof="0" err="1">
                  <a:ln>
                    <a:noFill/>
                  </a:ln>
                  <a:solidFill>
                    <a:prstClr val="black"/>
                  </a:solidFill>
                  <a:effectLst/>
                  <a:uLnTx/>
                  <a:uFillTx/>
                  <a:latin typeface="Arial"/>
                  <a:ea typeface="+mn-ea"/>
                  <a:cs typeface="Arial"/>
                </a:rPr>
                <a:t>ViaTrajectoire</a:t>
              </a:r>
              <a:r>
                <a:rPr kumimoji="0" lang="fr-FR" sz="1300" b="1" i="0" u="none" strike="noStrike" kern="0" cap="none" spc="0" normalizeH="0" baseline="0" noProof="0">
                  <a:ln>
                    <a:noFill/>
                  </a:ln>
                  <a:solidFill>
                    <a:prstClr val="black"/>
                  </a:solidFill>
                  <a:effectLst/>
                  <a:uLnTx/>
                  <a:uFillTx/>
                  <a:latin typeface="Arial"/>
                  <a:ea typeface="+mn-ea"/>
                  <a:cs typeface="Arial"/>
                </a:rPr>
                <a:t> et de s’assurer qu’aucun doublon n’est généré dans le DUI.</a:t>
              </a:r>
            </a:p>
          </p:txBody>
        </p:sp>
        <p:pic>
          <p:nvPicPr>
            <p:cNvPr id="146" name="Picture 4" descr="attention ">
              <a:extLst>
                <a:ext uri="{FF2B5EF4-FFF2-40B4-BE49-F238E27FC236}">
                  <a16:creationId xmlns:a16="http://schemas.microsoft.com/office/drawing/2014/main" id="{E6F5B10D-447E-5CBF-0C8C-FB5F8A7C4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631" y="5690509"/>
              <a:ext cx="362144" cy="362144"/>
            </a:xfrm>
            <a:prstGeom prst="rect">
              <a:avLst/>
            </a:prstGeom>
            <a:noFill/>
            <a:extLst>
              <a:ext uri="{909E8E84-426E-40DD-AFC4-6F175D3DCCD1}">
                <a14:hiddenFill xmlns:a14="http://schemas.microsoft.com/office/drawing/2010/main">
                  <a:solidFill>
                    <a:srgbClr val="FFFFFF"/>
                  </a:solidFill>
                </a14:hiddenFill>
              </a:ext>
            </a:extLst>
          </p:spPr>
        </p:pic>
        <p:cxnSp>
          <p:nvCxnSpPr>
            <p:cNvPr id="148" name="Straight Connector 147">
              <a:extLst>
                <a:ext uri="{FF2B5EF4-FFF2-40B4-BE49-F238E27FC236}">
                  <a16:creationId xmlns:a16="http://schemas.microsoft.com/office/drawing/2014/main" id="{5265914B-1CF1-DE8C-328A-A1637D125BE5}"/>
                </a:ext>
              </a:extLst>
            </p:cNvPr>
            <p:cNvCxnSpPr/>
            <p:nvPr/>
          </p:nvCxnSpPr>
          <p:spPr>
            <a:xfrm>
              <a:off x="5360512" y="5417446"/>
              <a:ext cx="0" cy="993474"/>
            </a:xfrm>
            <a:prstGeom prst="line">
              <a:avLst/>
            </a:prstGeom>
            <a:ln w="19050" cap="rnd">
              <a:tailEnd type="non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65950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9D960-3F37-0D41-E776-2774CCA93B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33567B9-6F35-5FA5-0297-8EC8A1C89A3F}"/>
              </a:ext>
            </a:extLst>
          </p:cNvPr>
          <p:cNvSpPr>
            <a:spLocks noGrp="1"/>
          </p:cNvSpPr>
          <p:nvPr>
            <p:ph type="title"/>
          </p:nvPr>
        </p:nvSpPr>
        <p:spPr/>
        <p:txBody>
          <a:bodyPr/>
          <a:lstStyle/>
          <a:p>
            <a:r>
              <a:rPr lang="fr-FR" sz="2400" noProof="0"/>
              <a:t>Flux mis en œuvre par l’interopérabilité</a:t>
            </a:r>
            <a:endParaRPr lang="fr-FR" noProof="0"/>
          </a:p>
        </p:txBody>
      </p:sp>
      <p:sp>
        <p:nvSpPr>
          <p:cNvPr id="4" name="ZoneTexte 37">
            <a:extLst>
              <a:ext uri="{FF2B5EF4-FFF2-40B4-BE49-F238E27FC236}">
                <a16:creationId xmlns:a16="http://schemas.microsoft.com/office/drawing/2014/main" id="{33BDD46D-ACDF-E8D2-315F-48ACAA0A892C}"/>
              </a:ext>
            </a:extLst>
          </p:cNvPr>
          <p:cNvSpPr txBox="1"/>
          <p:nvPr/>
        </p:nvSpPr>
        <p:spPr>
          <a:xfrm>
            <a:off x="428572" y="1745776"/>
            <a:ext cx="5615998" cy="4539704"/>
          </a:xfrm>
          <a:prstGeom prst="rect">
            <a:avLst/>
          </a:prstGeom>
          <a:noFill/>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Les éditeurs de DUI qui développent l’interopérabilité avec </a:t>
            </a:r>
            <a:r>
              <a:rPr kumimoji="0" lang="fr-FR" sz="1300" b="0"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0" i="0" u="none" strike="noStrike" kern="0" cap="none" spc="0" normalizeH="0" baseline="0" noProof="0">
                <a:ln>
                  <a:noFill/>
                </a:ln>
                <a:solidFill>
                  <a:prstClr val="black"/>
                </a:solidFill>
                <a:effectLst/>
                <a:uLnTx/>
                <a:uFillTx/>
                <a:latin typeface="Arial"/>
                <a:ea typeface="Geneva"/>
                <a:cs typeface="Arial"/>
              </a:rPr>
              <a:t> doivent mettre en place 5 flux d’échanges.</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Les flux et leur utilisation sont définis dans :</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les </a:t>
            </a:r>
            <a:r>
              <a:rPr kumimoji="0" lang="fr-FR" sz="1300" b="0" i="0" u="none" strike="noStrike" kern="1200" cap="none" spc="0" normalizeH="0" baseline="0" noProof="0">
                <a:ln>
                  <a:noFill/>
                </a:ln>
                <a:solidFill>
                  <a:srgbClr val="000000"/>
                </a:solidFill>
                <a:effectLst/>
                <a:uLnTx/>
                <a:uFillTx/>
                <a:latin typeface="Arial"/>
                <a:ea typeface="+mn-ea"/>
                <a:cs typeface="+mn-cs"/>
                <a:hlinkClick r:id="rId3"/>
              </a:rPr>
              <a:t>Spécifications fonctionnelles des échanges - v2.9</a:t>
            </a:r>
            <a:endParaRPr kumimoji="0" lang="fr-FR" sz="1300" b="0" i="0" u="none" strike="noStrike" kern="1200" cap="none" spc="0" normalizeH="0" baseline="0" noProof="0">
              <a:ln>
                <a:noFill/>
              </a:ln>
              <a:solidFill>
                <a:srgbClr val="000000"/>
              </a:solidFill>
              <a:effectLst/>
              <a:uLnTx/>
              <a:uFillTx/>
              <a:latin typeface="Arial"/>
              <a:ea typeface="+mn-ea"/>
              <a:cs typeface="+mn-cs"/>
            </a:endParaRP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les Spécifications Techniques - </a:t>
            </a:r>
            <a:r>
              <a:rPr kumimoji="0" lang="fr-FR" sz="1300" b="0" i="0" u="none" strike="noStrike" kern="1200" cap="none" spc="0" normalizeH="0" baseline="0" noProof="0">
                <a:ln>
                  <a:noFill/>
                </a:ln>
                <a:solidFill>
                  <a:srgbClr val="000000"/>
                </a:solidFill>
                <a:effectLst/>
                <a:uLnTx/>
                <a:uFillTx/>
                <a:latin typeface="Arial"/>
                <a:ea typeface="+mn-ea"/>
                <a:cs typeface="+mn-cs"/>
                <a:hlinkClick r:id="rId4"/>
              </a:rPr>
              <a:t>Suivi des DO - v4.0.6</a:t>
            </a:r>
            <a:endParaRPr kumimoji="0" lang="fr-FR" sz="1300" b="0" i="0" u="none" strike="noStrike" kern="1200" cap="none" spc="0" normalizeH="0" baseline="0" noProof="0">
              <a:ln>
                <a:noFill/>
              </a:ln>
              <a:solidFill>
                <a:srgbClr val="000000"/>
              </a:solidFill>
              <a:effectLst/>
              <a:uLnTx/>
              <a:uFillTx/>
              <a:latin typeface="Arial"/>
              <a:ea typeface="+mn-ea"/>
              <a:cs typeface="+mn-cs"/>
            </a:endParaRP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mn-cs"/>
              </a:rPr>
              <a:t>Le </a:t>
            </a:r>
            <a:r>
              <a:rPr kumimoji="0" lang="fr-FR" sz="1300" b="0" i="0" u="none" strike="noStrike" kern="1200" cap="none" spc="0" normalizeH="0" baseline="0" noProof="0">
                <a:ln>
                  <a:noFill/>
                </a:ln>
                <a:solidFill>
                  <a:srgbClr val="000000"/>
                </a:solidFill>
                <a:effectLst/>
                <a:uLnTx/>
                <a:uFillTx/>
                <a:latin typeface="Arial"/>
                <a:ea typeface="+mn-ea"/>
                <a:cs typeface="+mn-cs"/>
                <a:hlinkClick r:id="rId5"/>
              </a:rPr>
              <a:t>Guide d'implémentation fonctionnelle</a:t>
            </a:r>
            <a:endParaRPr kumimoji="0" lang="fr-FR" sz="1300" b="0" i="0" u="none" strike="noStrike" kern="1200" cap="none" spc="0" normalizeH="0" baseline="0" noProof="0">
              <a:ln>
                <a:noFill/>
              </a:ln>
              <a:solidFill>
                <a:srgbClr val="000000"/>
              </a:solidFill>
              <a:effectLst/>
              <a:uLnTx/>
              <a:uFillTx/>
              <a:latin typeface="Arial"/>
              <a:ea typeface="+mn-ea"/>
              <a:cs typeface="+mn-cs"/>
            </a:endParaRP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Le DUI est toujours à l’initiative des échanges, il appelle </a:t>
            </a:r>
            <a:r>
              <a:rPr kumimoji="0" lang="fr-FR" sz="1300" b="0" i="0" u="none" strike="noStrike" kern="0" cap="none" spc="0" normalizeH="0" baseline="0" noProof="0" err="1">
                <a:ln>
                  <a:noFill/>
                </a:ln>
                <a:solidFill>
                  <a:prstClr val="black"/>
                </a:solidFill>
                <a:effectLst/>
                <a:uLnTx/>
                <a:uFillTx/>
                <a:latin typeface="Arial"/>
                <a:ea typeface="Geneva"/>
                <a:cs typeface="Arial"/>
              </a:rPr>
              <a:t>ViaTrajectoire</a:t>
            </a:r>
            <a:r>
              <a:rPr kumimoji="0" lang="fr-FR" sz="1300" b="0" i="0" u="none" strike="noStrike" kern="0" cap="none" spc="0" normalizeH="0" baseline="0" noProof="0">
                <a:ln>
                  <a:noFill/>
                </a:ln>
                <a:solidFill>
                  <a:prstClr val="black"/>
                </a:solidFill>
                <a:effectLst/>
                <a:uLnTx/>
                <a:uFillTx/>
                <a:latin typeface="Arial"/>
                <a:ea typeface="Geneva"/>
                <a:cs typeface="Arial"/>
              </a:rPr>
              <a:t> pour :</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Récupérer les nouvelles </a:t>
            </a:r>
            <a:r>
              <a:rPr kumimoji="0" lang="fr-FR" sz="1300" b="0" i="0" u="none" strike="noStrike" kern="0" cap="none" spc="0" normalizeH="0" baseline="0" noProof="0" err="1">
                <a:ln>
                  <a:noFill/>
                </a:ln>
                <a:solidFill>
                  <a:prstClr val="black"/>
                </a:solidFill>
                <a:effectLst/>
                <a:uLnTx/>
                <a:uFillTx/>
                <a:latin typeface="Arial"/>
                <a:ea typeface="Geneva"/>
                <a:cs typeface="Arial"/>
              </a:rPr>
              <a:t>décisisions</a:t>
            </a:r>
            <a:r>
              <a:rPr kumimoji="0" lang="fr-FR" sz="1300" b="0" i="0" u="none" strike="noStrike" kern="0" cap="none" spc="0" normalizeH="0" baseline="0" noProof="0">
                <a:ln>
                  <a:noFill/>
                </a:ln>
                <a:solidFill>
                  <a:prstClr val="black"/>
                </a:solidFill>
                <a:effectLst/>
                <a:uLnTx/>
                <a:uFillTx/>
                <a:latin typeface="Arial"/>
                <a:ea typeface="Geneva"/>
                <a:cs typeface="Arial"/>
              </a:rPr>
              <a:t> d’orientation ou celles mises à jour (Flux1)</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Tracer l’accord de l’usager pour l’étude de son dossier (Flux2)</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Récupérer les données d’évaluation (Flux3)</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Partager les mises à jour de statut liées au traitement de la notification (Flux4)</a:t>
            </a:r>
          </a:p>
          <a:p>
            <a:pPr marL="685165" marR="0" lvl="1"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Récupérer les informations liées aux actions des autres ESMS (ex. usager entré) ou de la MDPH (ex. annulation, refus ou accord de l’admission impossible…) (Flux 5)</a:t>
            </a:r>
          </a:p>
          <a:p>
            <a:pPr marL="22796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Geneva"/>
                <a:cs typeface="Arial"/>
              </a:rPr>
              <a:t>La mise en œuvre de ces flux est représentée ci-contre.</a:t>
            </a:r>
          </a:p>
        </p:txBody>
      </p:sp>
      <p:sp>
        <p:nvSpPr>
          <p:cNvPr id="13" name="Rectangle 12">
            <a:extLst>
              <a:ext uri="{FF2B5EF4-FFF2-40B4-BE49-F238E27FC236}">
                <a16:creationId xmlns:a16="http://schemas.microsoft.com/office/drawing/2014/main" id="{630A9578-EE27-C0F7-ACEA-3F81F457A5E0}"/>
              </a:ext>
            </a:extLst>
          </p:cNvPr>
          <p:cNvSpPr/>
          <p:nvPr/>
        </p:nvSpPr>
        <p:spPr>
          <a:xfrm>
            <a:off x="6600825" y="1907701"/>
            <a:ext cx="5195619" cy="1035524"/>
          </a:xfrm>
          <a:prstGeom prst="rect">
            <a:avLst/>
          </a:prstGeom>
          <a:solidFill>
            <a:srgbClr val="E1E2F7"/>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sp>
        <p:nvSpPr>
          <p:cNvPr id="14" name="Rectangle 13">
            <a:extLst>
              <a:ext uri="{FF2B5EF4-FFF2-40B4-BE49-F238E27FC236}">
                <a16:creationId xmlns:a16="http://schemas.microsoft.com/office/drawing/2014/main" id="{990808C1-8DF9-A01D-D2D8-72AB2B0908D5}"/>
              </a:ext>
            </a:extLst>
          </p:cNvPr>
          <p:cNvSpPr/>
          <p:nvPr/>
        </p:nvSpPr>
        <p:spPr>
          <a:xfrm>
            <a:off x="6600825" y="3031554"/>
            <a:ext cx="5195619" cy="727999"/>
          </a:xfrm>
          <a:prstGeom prst="rect">
            <a:avLst/>
          </a:prstGeom>
          <a:solidFill>
            <a:srgbClr val="E1E2F7"/>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sp>
        <p:nvSpPr>
          <p:cNvPr id="15" name="Rectangle 14">
            <a:extLst>
              <a:ext uri="{FF2B5EF4-FFF2-40B4-BE49-F238E27FC236}">
                <a16:creationId xmlns:a16="http://schemas.microsoft.com/office/drawing/2014/main" id="{CD0D3D33-46CF-3F3B-79EE-6B2F102F4FAC}"/>
              </a:ext>
            </a:extLst>
          </p:cNvPr>
          <p:cNvSpPr/>
          <p:nvPr/>
        </p:nvSpPr>
        <p:spPr>
          <a:xfrm>
            <a:off x="6600825" y="3847882"/>
            <a:ext cx="5195619" cy="727999"/>
          </a:xfrm>
          <a:prstGeom prst="rect">
            <a:avLst/>
          </a:prstGeom>
          <a:solidFill>
            <a:srgbClr val="E1E2F7"/>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sp>
        <p:nvSpPr>
          <p:cNvPr id="16" name="Rectangle 15">
            <a:extLst>
              <a:ext uri="{FF2B5EF4-FFF2-40B4-BE49-F238E27FC236}">
                <a16:creationId xmlns:a16="http://schemas.microsoft.com/office/drawing/2014/main" id="{159DB86F-29A3-4EE5-5945-AF8A00A7CBAC}"/>
              </a:ext>
            </a:extLst>
          </p:cNvPr>
          <p:cNvSpPr/>
          <p:nvPr/>
        </p:nvSpPr>
        <p:spPr>
          <a:xfrm>
            <a:off x="6600825" y="4664210"/>
            <a:ext cx="5195619" cy="727999"/>
          </a:xfrm>
          <a:prstGeom prst="rect">
            <a:avLst/>
          </a:prstGeom>
          <a:solidFill>
            <a:srgbClr val="E1E2F7"/>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sp>
        <p:nvSpPr>
          <p:cNvPr id="17" name="Rectangle 16">
            <a:extLst>
              <a:ext uri="{FF2B5EF4-FFF2-40B4-BE49-F238E27FC236}">
                <a16:creationId xmlns:a16="http://schemas.microsoft.com/office/drawing/2014/main" id="{6EAE0F73-6AAE-10D2-4555-18FE0C096BED}"/>
              </a:ext>
            </a:extLst>
          </p:cNvPr>
          <p:cNvSpPr/>
          <p:nvPr/>
        </p:nvSpPr>
        <p:spPr>
          <a:xfrm>
            <a:off x="6600824" y="5480537"/>
            <a:ext cx="5195619" cy="727999"/>
          </a:xfrm>
          <a:prstGeom prst="rect">
            <a:avLst/>
          </a:prstGeom>
          <a:solidFill>
            <a:srgbClr val="E1E2F7"/>
          </a:solid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endParaRPr>
          </a:p>
        </p:txBody>
      </p:sp>
      <p:sp>
        <p:nvSpPr>
          <p:cNvPr id="18" name="Rectangle : coins arrondis 1">
            <a:extLst>
              <a:ext uri="{FF2B5EF4-FFF2-40B4-BE49-F238E27FC236}">
                <a16:creationId xmlns:a16="http://schemas.microsoft.com/office/drawing/2014/main" id="{AC229A7B-907A-9B20-6339-282D2F8E040F}"/>
              </a:ext>
            </a:extLst>
          </p:cNvPr>
          <p:cNvSpPr/>
          <p:nvPr/>
        </p:nvSpPr>
        <p:spPr>
          <a:xfrm>
            <a:off x="428571" y="1287716"/>
            <a:ext cx="5856899"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L’interopérabilité met en œuvre 5 flux complémentaires</a:t>
            </a:r>
          </a:p>
        </p:txBody>
      </p:sp>
      <p:sp>
        <p:nvSpPr>
          <p:cNvPr id="19" name="Parallelogram 18">
            <a:extLst>
              <a:ext uri="{FF2B5EF4-FFF2-40B4-BE49-F238E27FC236}">
                <a16:creationId xmlns:a16="http://schemas.microsoft.com/office/drawing/2014/main" id="{C521650A-FF5D-43EA-FC94-C9C64CB4FD38}"/>
              </a:ext>
            </a:extLst>
          </p:cNvPr>
          <p:cNvSpPr/>
          <p:nvPr/>
        </p:nvSpPr>
        <p:spPr>
          <a:xfrm>
            <a:off x="428570" y="1613667"/>
            <a:ext cx="5616000"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grpSp>
        <p:nvGrpSpPr>
          <p:cNvPr id="76" name="Group 75">
            <a:extLst>
              <a:ext uri="{FF2B5EF4-FFF2-40B4-BE49-F238E27FC236}">
                <a16:creationId xmlns:a16="http://schemas.microsoft.com/office/drawing/2014/main" id="{3C204599-7894-A83A-4779-90085B18E721}"/>
              </a:ext>
            </a:extLst>
          </p:cNvPr>
          <p:cNvGrpSpPr/>
          <p:nvPr/>
        </p:nvGrpSpPr>
        <p:grpSpPr>
          <a:xfrm>
            <a:off x="8775699" y="1715174"/>
            <a:ext cx="2487887" cy="4493362"/>
            <a:chOff x="8261349" y="1715174"/>
            <a:chExt cx="2487887" cy="4493362"/>
          </a:xfrm>
        </p:grpSpPr>
        <p:cxnSp>
          <p:nvCxnSpPr>
            <p:cNvPr id="26" name="Straight Connector 25">
              <a:extLst>
                <a:ext uri="{FF2B5EF4-FFF2-40B4-BE49-F238E27FC236}">
                  <a16:creationId xmlns:a16="http://schemas.microsoft.com/office/drawing/2014/main" id="{793718DA-97E8-0633-7670-DF9DD91BBED7}"/>
                </a:ext>
              </a:extLst>
            </p:cNvPr>
            <p:cNvCxnSpPr>
              <a:cxnSpLocks/>
            </p:cNvCxnSpPr>
            <p:nvPr/>
          </p:nvCxnSpPr>
          <p:spPr>
            <a:xfrm flipH="1">
              <a:off x="8324850" y="1715174"/>
              <a:ext cx="0" cy="4493362"/>
            </a:xfrm>
            <a:prstGeom prst="line">
              <a:avLst/>
            </a:prstGeom>
            <a:ln w="6350" cap="flat">
              <a:solidFill>
                <a:srgbClr val="7030A0"/>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3F6E83D-5E5A-0F9B-91EB-D46A3D414904}"/>
                </a:ext>
              </a:extLst>
            </p:cNvPr>
            <p:cNvCxnSpPr>
              <a:cxnSpLocks/>
            </p:cNvCxnSpPr>
            <p:nvPr/>
          </p:nvCxnSpPr>
          <p:spPr>
            <a:xfrm>
              <a:off x="10736536" y="1715174"/>
              <a:ext cx="1" cy="4493362"/>
            </a:xfrm>
            <a:prstGeom prst="line">
              <a:avLst/>
            </a:prstGeom>
            <a:ln w="6350" cap="flat">
              <a:solidFill>
                <a:srgbClr val="005086"/>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A99EB7CB-D014-9BA4-AB0D-0BD8058AF146}"/>
                </a:ext>
              </a:extLst>
            </p:cNvPr>
            <p:cNvGrpSpPr/>
            <p:nvPr/>
          </p:nvGrpSpPr>
          <p:grpSpPr>
            <a:xfrm>
              <a:off x="8261349" y="2054549"/>
              <a:ext cx="2487887" cy="741829"/>
              <a:chOff x="8261349" y="2022326"/>
              <a:chExt cx="2487887" cy="741829"/>
            </a:xfrm>
          </p:grpSpPr>
          <p:grpSp>
            <p:nvGrpSpPr>
              <p:cNvPr id="58" name="Group 57">
                <a:extLst>
                  <a:ext uri="{FF2B5EF4-FFF2-40B4-BE49-F238E27FC236}">
                    <a16:creationId xmlns:a16="http://schemas.microsoft.com/office/drawing/2014/main" id="{C2A5D102-6FAA-8748-D105-473F80D39BE6}"/>
                  </a:ext>
                </a:extLst>
              </p:cNvPr>
              <p:cNvGrpSpPr/>
              <p:nvPr/>
            </p:nvGrpSpPr>
            <p:grpSpPr>
              <a:xfrm>
                <a:off x="8324850" y="2278380"/>
                <a:ext cx="2424386" cy="76200"/>
                <a:chOff x="8324850" y="2171700"/>
                <a:chExt cx="2424386" cy="76200"/>
              </a:xfrm>
            </p:grpSpPr>
            <p:cxnSp>
              <p:nvCxnSpPr>
                <p:cNvPr id="32" name="Straight Arrow Connector 31">
                  <a:extLst>
                    <a:ext uri="{FF2B5EF4-FFF2-40B4-BE49-F238E27FC236}">
                      <a16:creationId xmlns:a16="http://schemas.microsoft.com/office/drawing/2014/main" id="{518801CD-F958-FF90-3777-B2E64FDAC77F}"/>
                    </a:ext>
                  </a:extLst>
                </p:cNvPr>
                <p:cNvCxnSpPr>
                  <a:cxnSpLocks/>
                </p:cNvCxnSpPr>
                <p:nvPr/>
              </p:nvCxnSpPr>
              <p:spPr>
                <a:xfrm>
                  <a:off x="8324850" y="2171700"/>
                  <a:ext cx="2411686" cy="0"/>
                </a:xfrm>
                <a:prstGeom prst="straightConnector1">
                  <a:avLst/>
                </a:prstGeom>
                <a:noFill/>
                <a:ln w="9525" cap="flat" cmpd="sng" algn="ctr">
                  <a:solidFill>
                    <a:srgbClr val="006AB2"/>
                  </a:solidFill>
                  <a:prstDash val="solid"/>
                  <a:tailEnd type="triangle"/>
                </a:ln>
                <a:effectLst/>
              </p:spPr>
            </p:cxnSp>
            <p:cxnSp>
              <p:nvCxnSpPr>
                <p:cNvPr id="44" name="Straight Arrow Connector 43">
                  <a:extLst>
                    <a:ext uri="{FF2B5EF4-FFF2-40B4-BE49-F238E27FC236}">
                      <a16:creationId xmlns:a16="http://schemas.microsoft.com/office/drawing/2014/main" id="{896833F5-6893-837E-6025-D4FD905445AB}"/>
                    </a:ext>
                  </a:extLst>
                </p:cNvPr>
                <p:cNvCxnSpPr>
                  <a:cxnSpLocks/>
                </p:cNvCxnSpPr>
                <p:nvPr/>
              </p:nvCxnSpPr>
              <p:spPr>
                <a:xfrm flipH="1">
                  <a:off x="8337550" y="2247900"/>
                  <a:ext cx="2411686" cy="0"/>
                </a:xfrm>
                <a:prstGeom prst="straightConnector1">
                  <a:avLst/>
                </a:prstGeom>
                <a:noFill/>
                <a:ln w="9525" cap="flat" cmpd="sng" algn="ctr">
                  <a:solidFill>
                    <a:srgbClr val="006AB2"/>
                  </a:solidFill>
                  <a:prstDash val="sysDot"/>
                  <a:tailEnd type="triangle"/>
                </a:ln>
                <a:effectLst/>
              </p:spPr>
            </p:cxnSp>
          </p:grpSp>
          <p:grpSp>
            <p:nvGrpSpPr>
              <p:cNvPr id="59" name="Group 58">
                <a:extLst>
                  <a:ext uri="{FF2B5EF4-FFF2-40B4-BE49-F238E27FC236}">
                    <a16:creationId xmlns:a16="http://schemas.microsoft.com/office/drawing/2014/main" id="{FC2A47EB-B21D-DF98-27A7-77E0C95429D4}"/>
                  </a:ext>
                </a:extLst>
              </p:cNvPr>
              <p:cNvGrpSpPr/>
              <p:nvPr/>
            </p:nvGrpSpPr>
            <p:grpSpPr>
              <a:xfrm>
                <a:off x="8324850" y="2687955"/>
                <a:ext cx="2424386" cy="76200"/>
                <a:chOff x="8324850" y="2581275"/>
                <a:chExt cx="2424386" cy="76200"/>
              </a:xfrm>
            </p:grpSpPr>
            <p:cxnSp>
              <p:nvCxnSpPr>
                <p:cNvPr id="38" name="Straight Arrow Connector 37">
                  <a:extLst>
                    <a:ext uri="{FF2B5EF4-FFF2-40B4-BE49-F238E27FC236}">
                      <a16:creationId xmlns:a16="http://schemas.microsoft.com/office/drawing/2014/main" id="{FCEF533D-4726-8A5F-598C-604AA31D515D}"/>
                    </a:ext>
                  </a:extLst>
                </p:cNvPr>
                <p:cNvCxnSpPr>
                  <a:cxnSpLocks/>
                </p:cNvCxnSpPr>
                <p:nvPr/>
              </p:nvCxnSpPr>
              <p:spPr>
                <a:xfrm>
                  <a:off x="8324850" y="2581275"/>
                  <a:ext cx="2411686" cy="0"/>
                </a:xfrm>
                <a:prstGeom prst="straightConnector1">
                  <a:avLst/>
                </a:prstGeom>
                <a:noFill/>
                <a:ln w="9525" cap="flat" cmpd="sng" algn="ctr">
                  <a:solidFill>
                    <a:srgbClr val="006AB2"/>
                  </a:solidFill>
                  <a:prstDash val="solid"/>
                  <a:tailEnd type="triangle"/>
                </a:ln>
                <a:effectLst/>
              </p:spPr>
            </p:cxnSp>
            <p:cxnSp>
              <p:nvCxnSpPr>
                <p:cNvPr id="46" name="Straight Arrow Connector 45">
                  <a:extLst>
                    <a:ext uri="{FF2B5EF4-FFF2-40B4-BE49-F238E27FC236}">
                      <a16:creationId xmlns:a16="http://schemas.microsoft.com/office/drawing/2014/main" id="{DFBD0898-F8AD-E8C5-E927-41D315993E11}"/>
                    </a:ext>
                  </a:extLst>
                </p:cNvPr>
                <p:cNvCxnSpPr>
                  <a:cxnSpLocks/>
                </p:cNvCxnSpPr>
                <p:nvPr/>
              </p:nvCxnSpPr>
              <p:spPr>
                <a:xfrm flipH="1">
                  <a:off x="8337550" y="2657475"/>
                  <a:ext cx="2411686" cy="0"/>
                </a:xfrm>
                <a:prstGeom prst="straightConnector1">
                  <a:avLst/>
                </a:prstGeom>
                <a:noFill/>
                <a:ln w="9525" cap="flat" cmpd="sng" algn="ctr">
                  <a:solidFill>
                    <a:srgbClr val="006AB2"/>
                  </a:solidFill>
                  <a:prstDash val="sysDot"/>
                  <a:tailEnd type="triangle"/>
                </a:ln>
                <a:effectLst/>
              </p:spPr>
            </p:cxnSp>
          </p:grpSp>
          <p:sp>
            <p:nvSpPr>
              <p:cNvPr id="52" name="Rectangle 51">
                <a:extLst>
                  <a:ext uri="{FF2B5EF4-FFF2-40B4-BE49-F238E27FC236}">
                    <a16:creationId xmlns:a16="http://schemas.microsoft.com/office/drawing/2014/main" id="{98F157F0-CFD1-FD4E-BBA3-894E88BD1209}"/>
                  </a:ext>
                </a:extLst>
              </p:cNvPr>
              <p:cNvSpPr/>
              <p:nvPr/>
            </p:nvSpPr>
            <p:spPr>
              <a:xfrm>
                <a:off x="8324849" y="2022326"/>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srgbClr val="002060"/>
                    </a:solidFill>
                    <a:effectLst/>
                    <a:uLnTx/>
                    <a:uFillTx/>
                    <a:latin typeface="Aptos" panose="020B0004020202020204" pitchFamily="34" charset="0"/>
                    <a:ea typeface="+mn-ea"/>
                    <a:cs typeface="+mn-cs"/>
                  </a:rPr>
                  <a:t>Flux 1.1 – Recherche des DO nouvelles ou mises à jour</a:t>
                </a:r>
              </a:p>
            </p:txBody>
          </p:sp>
          <p:sp>
            <p:nvSpPr>
              <p:cNvPr id="53" name="Rectangle 52">
                <a:extLst>
                  <a:ext uri="{FF2B5EF4-FFF2-40B4-BE49-F238E27FC236}">
                    <a16:creationId xmlns:a16="http://schemas.microsoft.com/office/drawing/2014/main" id="{72353BCA-842C-46DE-8E8D-0A4B38B0BE5A}"/>
                  </a:ext>
                </a:extLst>
              </p:cNvPr>
              <p:cNvSpPr/>
              <p:nvPr/>
            </p:nvSpPr>
            <p:spPr>
              <a:xfrm>
                <a:off x="8261349" y="2431901"/>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srgbClr val="002060"/>
                    </a:solidFill>
                    <a:effectLst/>
                    <a:uLnTx/>
                    <a:uFillTx/>
                    <a:latin typeface="Aptos" panose="020B0004020202020204" pitchFamily="34" charset="0"/>
                    <a:ea typeface="+mn-ea"/>
                    <a:cs typeface="+mn-cs"/>
                  </a:rPr>
                  <a:t>Flux 1.3 – Itération pour récupérer chacune des DO</a:t>
                </a:r>
              </a:p>
            </p:txBody>
          </p:sp>
        </p:grpSp>
        <p:grpSp>
          <p:nvGrpSpPr>
            <p:cNvPr id="70" name="Group 69">
              <a:extLst>
                <a:ext uri="{FF2B5EF4-FFF2-40B4-BE49-F238E27FC236}">
                  <a16:creationId xmlns:a16="http://schemas.microsoft.com/office/drawing/2014/main" id="{CC5E6E63-34D2-42C3-4EF3-8516E43C7619}"/>
                </a:ext>
              </a:extLst>
            </p:cNvPr>
            <p:cNvGrpSpPr/>
            <p:nvPr/>
          </p:nvGrpSpPr>
          <p:grpSpPr>
            <a:xfrm>
              <a:off x="8293099" y="3229426"/>
              <a:ext cx="2456137" cy="332254"/>
              <a:chOff x="8293099" y="3201521"/>
              <a:chExt cx="2456137" cy="332254"/>
            </a:xfrm>
          </p:grpSpPr>
          <p:grpSp>
            <p:nvGrpSpPr>
              <p:cNvPr id="60" name="Group 59">
                <a:extLst>
                  <a:ext uri="{FF2B5EF4-FFF2-40B4-BE49-F238E27FC236}">
                    <a16:creationId xmlns:a16="http://schemas.microsoft.com/office/drawing/2014/main" id="{0622A691-E02C-3679-2FCB-A840CD7937C6}"/>
                  </a:ext>
                </a:extLst>
              </p:cNvPr>
              <p:cNvGrpSpPr/>
              <p:nvPr/>
            </p:nvGrpSpPr>
            <p:grpSpPr>
              <a:xfrm>
                <a:off x="8324850" y="3457575"/>
                <a:ext cx="2424386" cy="76200"/>
                <a:chOff x="8324850" y="3381375"/>
                <a:chExt cx="2424386" cy="76200"/>
              </a:xfrm>
            </p:grpSpPr>
            <p:cxnSp>
              <p:nvCxnSpPr>
                <p:cNvPr id="39" name="Straight Arrow Connector 38">
                  <a:extLst>
                    <a:ext uri="{FF2B5EF4-FFF2-40B4-BE49-F238E27FC236}">
                      <a16:creationId xmlns:a16="http://schemas.microsoft.com/office/drawing/2014/main" id="{BB787D25-4524-6D5C-363A-84D17EF67ADA}"/>
                    </a:ext>
                  </a:extLst>
                </p:cNvPr>
                <p:cNvCxnSpPr>
                  <a:cxnSpLocks/>
                </p:cNvCxnSpPr>
                <p:nvPr/>
              </p:nvCxnSpPr>
              <p:spPr>
                <a:xfrm>
                  <a:off x="8324850" y="3381375"/>
                  <a:ext cx="2411686" cy="0"/>
                </a:xfrm>
                <a:prstGeom prst="straightConnector1">
                  <a:avLst/>
                </a:prstGeom>
                <a:noFill/>
                <a:ln w="9525" cap="flat" cmpd="sng" algn="ctr">
                  <a:solidFill>
                    <a:srgbClr val="006AB2"/>
                  </a:solidFill>
                  <a:prstDash val="solid"/>
                  <a:tailEnd type="triangle"/>
                </a:ln>
                <a:effectLst/>
              </p:spPr>
            </p:cxnSp>
            <p:cxnSp>
              <p:nvCxnSpPr>
                <p:cNvPr id="47" name="Straight Arrow Connector 46">
                  <a:extLst>
                    <a:ext uri="{FF2B5EF4-FFF2-40B4-BE49-F238E27FC236}">
                      <a16:creationId xmlns:a16="http://schemas.microsoft.com/office/drawing/2014/main" id="{52A4E062-3370-8AB0-949C-DCBCB2D8A5FD}"/>
                    </a:ext>
                  </a:extLst>
                </p:cNvPr>
                <p:cNvCxnSpPr>
                  <a:cxnSpLocks/>
                </p:cNvCxnSpPr>
                <p:nvPr/>
              </p:nvCxnSpPr>
              <p:spPr>
                <a:xfrm flipH="1">
                  <a:off x="8337550" y="3457575"/>
                  <a:ext cx="2411686" cy="0"/>
                </a:xfrm>
                <a:prstGeom prst="straightConnector1">
                  <a:avLst/>
                </a:prstGeom>
                <a:noFill/>
                <a:ln w="9525" cap="flat" cmpd="sng" algn="ctr">
                  <a:solidFill>
                    <a:srgbClr val="006AB2"/>
                  </a:solidFill>
                  <a:prstDash val="sysDot"/>
                  <a:tailEnd type="triangle"/>
                </a:ln>
                <a:effectLst/>
              </p:spPr>
            </p:cxnSp>
          </p:grpSp>
          <p:sp>
            <p:nvSpPr>
              <p:cNvPr id="54" name="Rectangle 53">
                <a:extLst>
                  <a:ext uri="{FF2B5EF4-FFF2-40B4-BE49-F238E27FC236}">
                    <a16:creationId xmlns:a16="http://schemas.microsoft.com/office/drawing/2014/main" id="{4729612D-69B2-47B7-FB9D-6EF2D34BCB26}"/>
                  </a:ext>
                </a:extLst>
              </p:cNvPr>
              <p:cNvSpPr/>
              <p:nvPr/>
            </p:nvSpPr>
            <p:spPr>
              <a:xfrm>
                <a:off x="8293099" y="3201521"/>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srgbClr val="002060"/>
                    </a:solidFill>
                    <a:effectLst/>
                    <a:uLnTx/>
                    <a:uFillTx/>
                    <a:latin typeface="Aptos" panose="020B0004020202020204" pitchFamily="34" charset="0"/>
                    <a:ea typeface="+mn-ea"/>
                    <a:cs typeface="+mn-cs"/>
                  </a:rPr>
                  <a:t>Flux 2 – Transmission de l’accord de l’usager</a:t>
                </a:r>
              </a:p>
            </p:txBody>
          </p:sp>
        </p:grpSp>
        <p:grpSp>
          <p:nvGrpSpPr>
            <p:cNvPr id="75" name="Group 74">
              <a:extLst>
                <a:ext uri="{FF2B5EF4-FFF2-40B4-BE49-F238E27FC236}">
                  <a16:creationId xmlns:a16="http://schemas.microsoft.com/office/drawing/2014/main" id="{5D189EBF-1F6D-9AB8-81FD-C65A809C90D2}"/>
                </a:ext>
              </a:extLst>
            </p:cNvPr>
            <p:cNvGrpSpPr/>
            <p:nvPr/>
          </p:nvGrpSpPr>
          <p:grpSpPr>
            <a:xfrm>
              <a:off x="8312150" y="4045754"/>
              <a:ext cx="2437086" cy="332254"/>
              <a:chOff x="8312150" y="3958758"/>
              <a:chExt cx="2437086" cy="332254"/>
            </a:xfrm>
          </p:grpSpPr>
          <p:grpSp>
            <p:nvGrpSpPr>
              <p:cNvPr id="61" name="Group 60">
                <a:extLst>
                  <a:ext uri="{FF2B5EF4-FFF2-40B4-BE49-F238E27FC236}">
                    <a16:creationId xmlns:a16="http://schemas.microsoft.com/office/drawing/2014/main" id="{B6B07721-5FD8-1CCB-6A34-34C9D933515E}"/>
                  </a:ext>
                </a:extLst>
              </p:cNvPr>
              <p:cNvGrpSpPr/>
              <p:nvPr/>
            </p:nvGrpSpPr>
            <p:grpSpPr>
              <a:xfrm>
                <a:off x="8324850" y="4214812"/>
                <a:ext cx="2424386" cy="76200"/>
                <a:chOff x="8324850" y="4214812"/>
                <a:chExt cx="2424386" cy="76200"/>
              </a:xfrm>
            </p:grpSpPr>
            <p:cxnSp>
              <p:nvCxnSpPr>
                <p:cNvPr id="41" name="Straight Arrow Connector 40">
                  <a:extLst>
                    <a:ext uri="{FF2B5EF4-FFF2-40B4-BE49-F238E27FC236}">
                      <a16:creationId xmlns:a16="http://schemas.microsoft.com/office/drawing/2014/main" id="{167B3D41-7F00-8D48-5EED-E9E32271AAA2}"/>
                    </a:ext>
                  </a:extLst>
                </p:cNvPr>
                <p:cNvCxnSpPr>
                  <a:cxnSpLocks/>
                </p:cNvCxnSpPr>
                <p:nvPr/>
              </p:nvCxnSpPr>
              <p:spPr>
                <a:xfrm>
                  <a:off x="8324850" y="4214812"/>
                  <a:ext cx="2411686" cy="0"/>
                </a:xfrm>
                <a:prstGeom prst="straightConnector1">
                  <a:avLst/>
                </a:prstGeom>
                <a:noFill/>
                <a:ln w="9525" cap="flat" cmpd="sng" algn="ctr">
                  <a:solidFill>
                    <a:srgbClr val="006AB2"/>
                  </a:solidFill>
                  <a:prstDash val="solid"/>
                  <a:tailEnd type="triangle"/>
                </a:ln>
                <a:effectLst/>
              </p:spPr>
            </p:cxnSp>
            <p:cxnSp>
              <p:nvCxnSpPr>
                <p:cNvPr id="48" name="Straight Arrow Connector 47">
                  <a:extLst>
                    <a:ext uri="{FF2B5EF4-FFF2-40B4-BE49-F238E27FC236}">
                      <a16:creationId xmlns:a16="http://schemas.microsoft.com/office/drawing/2014/main" id="{B03D7F2C-3CAD-57C4-F036-BC19FDE9D86E}"/>
                    </a:ext>
                  </a:extLst>
                </p:cNvPr>
                <p:cNvCxnSpPr>
                  <a:cxnSpLocks/>
                </p:cNvCxnSpPr>
                <p:nvPr/>
              </p:nvCxnSpPr>
              <p:spPr>
                <a:xfrm flipH="1">
                  <a:off x="8337550" y="4291012"/>
                  <a:ext cx="2411686" cy="0"/>
                </a:xfrm>
                <a:prstGeom prst="straightConnector1">
                  <a:avLst/>
                </a:prstGeom>
                <a:noFill/>
                <a:ln w="9525" cap="flat" cmpd="sng" algn="ctr">
                  <a:solidFill>
                    <a:srgbClr val="006AB2"/>
                  </a:solidFill>
                  <a:prstDash val="sysDot"/>
                  <a:tailEnd type="triangle"/>
                </a:ln>
                <a:effectLst/>
              </p:spPr>
            </p:cxnSp>
          </p:grpSp>
          <p:sp>
            <p:nvSpPr>
              <p:cNvPr id="55" name="Rectangle 54">
                <a:extLst>
                  <a:ext uri="{FF2B5EF4-FFF2-40B4-BE49-F238E27FC236}">
                    <a16:creationId xmlns:a16="http://schemas.microsoft.com/office/drawing/2014/main" id="{531A9196-4C1C-A1F0-CAC5-4BC10D4A61A3}"/>
                  </a:ext>
                </a:extLst>
              </p:cNvPr>
              <p:cNvSpPr/>
              <p:nvPr/>
            </p:nvSpPr>
            <p:spPr>
              <a:xfrm>
                <a:off x="8312150" y="3958758"/>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srgbClr val="002060"/>
                    </a:solidFill>
                    <a:effectLst/>
                    <a:uLnTx/>
                    <a:uFillTx/>
                    <a:latin typeface="Aptos" panose="020B0004020202020204" pitchFamily="34" charset="0"/>
                    <a:ea typeface="+mn-ea"/>
                    <a:cs typeface="+mn-cs"/>
                  </a:rPr>
                  <a:t>Flux 3 – Recherche des données d’évaluation</a:t>
                </a:r>
              </a:p>
            </p:txBody>
          </p:sp>
        </p:grpSp>
        <p:grpSp>
          <p:nvGrpSpPr>
            <p:cNvPr id="65" name="Group 64">
              <a:extLst>
                <a:ext uri="{FF2B5EF4-FFF2-40B4-BE49-F238E27FC236}">
                  <a16:creationId xmlns:a16="http://schemas.microsoft.com/office/drawing/2014/main" id="{7591090F-327A-AF7D-0844-D76A6464CDDE}"/>
                </a:ext>
              </a:extLst>
            </p:cNvPr>
            <p:cNvGrpSpPr/>
            <p:nvPr/>
          </p:nvGrpSpPr>
          <p:grpSpPr>
            <a:xfrm>
              <a:off x="8312150" y="4862082"/>
              <a:ext cx="2437086" cy="332254"/>
              <a:chOff x="8312150" y="4806483"/>
              <a:chExt cx="2437086" cy="332254"/>
            </a:xfrm>
          </p:grpSpPr>
          <p:grpSp>
            <p:nvGrpSpPr>
              <p:cNvPr id="62" name="Group 61">
                <a:extLst>
                  <a:ext uri="{FF2B5EF4-FFF2-40B4-BE49-F238E27FC236}">
                    <a16:creationId xmlns:a16="http://schemas.microsoft.com/office/drawing/2014/main" id="{CC5DB131-AE62-2278-9494-AAE2D29BFA9F}"/>
                  </a:ext>
                </a:extLst>
              </p:cNvPr>
              <p:cNvGrpSpPr/>
              <p:nvPr/>
            </p:nvGrpSpPr>
            <p:grpSpPr>
              <a:xfrm>
                <a:off x="8324850" y="5062537"/>
                <a:ext cx="2424386" cy="76200"/>
                <a:chOff x="8324850" y="5062537"/>
                <a:chExt cx="2424386" cy="76200"/>
              </a:xfrm>
            </p:grpSpPr>
            <p:cxnSp>
              <p:nvCxnSpPr>
                <p:cNvPr id="42" name="Straight Arrow Connector 41">
                  <a:extLst>
                    <a:ext uri="{FF2B5EF4-FFF2-40B4-BE49-F238E27FC236}">
                      <a16:creationId xmlns:a16="http://schemas.microsoft.com/office/drawing/2014/main" id="{879BAD68-80C7-A165-2365-EC474F475347}"/>
                    </a:ext>
                  </a:extLst>
                </p:cNvPr>
                <p:cNvCxnSpPr>
                  <a:cxnSpLocks/>
                </p:cNvCxnSpPr>
                <p:nvPr/>
              </p:nvCxnSpPr>
              <p:spPr>
                <a:xfrm>
                  <a:off x="8324850" y="5062537"/>
                  <a:ext cx="2411686" cy="0"/>
                </a:xfrm>
                <a:prstGeom prst="straightConnector1">
                  <a:avLst/>
                </a:prstGeom>
                <a:noFill/>
                <a:ln w="9525" cap="flat" cmpd="sng" algn="ctr">
                  <a:solidFill>
                    <a:srgbClr val="006AB2"/>
                  </a:solidFill>
                  <a:prstDash val="solid"/>
                  <a:tailEnd type="triangle"/>
                </a:ln>
                <a:effectLst/>
              </p:spPr>
            </p:cxnSp>
            <p:cxnSp>
              <p:nvCxnSpPr>
                <p:cNvPr id="49" name="Straight Arrow Connector 48">
                  <a:extLst>
                    <a:ext uri="{FF2B5EF4-FFF2-40B4-BE49-F238E27FC236}">
                      <a16:creationId xmlns:a16="http://schemas.microsoft.com/office/drawing/2014/main" id="{CCD11D99-96C5-BD95-3B2D-CDCDCE425683}"/>
                    </a:ext>
                  </a:extLst>
                </p:cNvPr>
                <p:cNvCxnSpPr>
                  <a:cxnSpLocks/>
                </p:cNvCxnSpPr>
                <p:nvPr/>
              </p:nvCxnSpPr>
              <p:spPr>
                <a:xfrm flipH="1">
                  <a:off x="8337550" y="5138737"/>
                  <a:ext cx="2411686" cy="0"/>
                </a:xfrm>
                <a:prstGeom prst="straightConnector1">
                  <a:avLst/>
                </a:prstGeom>
                <a:noFill/>
                <a:ln w="9525" cap="flat" cmpd="sng" algn="ctr">
                  <a:solidFill>
                    <a:srgbClr val="006AB2"/>
                  </a:solidFill>
                  <a:prstDash val="sysDot"/>
                  <a:tailEnd type="triangle"/>
                </a:ln>
                <a:effectLst/>
              </p:spPr>
            </p:cxnSp>
          </p:grpSp>
          <p:sp>
            <p:nvSpPr>
              <p:cNvPr id="56" name="Rectangle 55">
                <a:extLst>
                  <a:ext uri="{FF2B5EF4-FFF2-40B4-BE49-F238E27FC236}">
                    <a16:creationId xmlns:a16="http://schemas.microsoft.com/office/drawing/2014/main" id="{3BD41A68-39DC-AF27-4AA8-EC10B6171309}"/>
                  </a:ext>
                </a:extLst>
              </p:cNvPr>
              <p:cNvSpPr/>
              <p:nvPr/>
            </p:nvSpPr>
            <p:spPr>
              <a:xfrm>
                <a:off x="8312150" y="4806483"/>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srgbClr val="002060"/>
                    </a:solidFill>
                    <a:effectLst/>
                    <a:uLnTx/>
                    <a:uFillTx/>
                    <a:latin typeface="Aptos" panose="020B0004020202020204" pitchFamily="34" charset="0"/>
                    <a:ea typeface="+mn-ea"/>
                    <a:cs typeface="+mn-cs"/>
                  </a:rPr>
                  <a:t>Flux 4 – Transmission du statut DUI</a:t>
                </a:r>
              </a:p>
            </p:txBody>
          </p:sp>
        </p:grpSp>
        <p:grpSp>
          <p:nvGrpSpPr>
            <p:cNvPr id="64" name="Group 63">
              <a:extLst>
                <a:ext uri="{FF2B5EF4-FFF2-40B4-BE49-F238E27FC236}">
                  <a16:creationId xmlns:a16="http://schemas.microsoft.com/office/drawing/2014/main" id="{7BA06DC9-3657-A33F-E96F-909D44678EF8}"/>
                </a:ext>
              </a:extLst>
            </p:cNvPr>
            <p:cNvGrpSpPr/>
            <p:nvPr/>
          </p:nvGrpSpPr>
          <p:grpSpPr>
            <a:xfrm>
              <a:off x="8312150" y="5678409"/>
              <a:ext cx="2437086" cy="332254"/>
              <a:chOff x="8312150" y="5635158"/>
              <a:chExt cx="2437086" cy="332254"/>
            </a:xfrm>
          </p:grpSpPr>
          <p:grpSp>
            <p:nvGrpSpPr>
              <p:cNvPr id="63" name="Group 62">
                <a:extLst>
                  <a:ext uri="{FF2B5EF4-FFF2-40B4-BE49-F238E27FC236}">
                    <a16:creationId xmlns:a16="http://schemas.microsoft.com/office/drawing/2014/main" id="{EC8A337E-A36D-5786-622D-EAC00C723217}"/>
                  </a:ext>
                </a:extLst>
              </p:cNvPr>
              <p:cNvGrpSpPr/>
              <p:nvPr/>
            </p:nvGrpSpPr>
            <p:grpSpPr>
              <a:xfrm>
                <a:off x="8324850" y="5891212"/>
                <a:ext cx="2424386" cy="76200"/>
                <a:chOff x="8324850" y="5853112"/>
                <a:chExt cx="2424386" cy="76200"/>
              </a:xfrm>
            </p:grpSpPr>
            <p:cxnSp>
              <p:nvCxnSpPr>
                <p:cNvPr id="43" name="Straight Arrow Connector 42">
                  <a:extLst>
                    <a:ext uri="{FF2B5EF4-FFF2-40B4-BE49-F238E27FC236}">
                      <a16:creationId xmlns:a16="http://schemas.microsoft.com/office/drawing/2014/main" id="{9739F57C-3909-1250-9039-CA92BF34EE7D}"/>
                    </a:ext>
                  </a:extLst>
                </p:cNvPr>
                <p:cNvCxnSpPr>
                  <a:cxnSpLocks/>
                </p:cNvCxnSpPr>
                <p:nvPr/>
              </p:nvCxnSpPr>
              <p:spPr>
                <a:xfrm>
                  <a:off x="8324850" y="5853112"/>
                  <a:ext cx="2411686" cy="0"/>
                </a:xfrm>
                <a:prstGeom prst="straightConnector1">
                  <a:avLst/>
                </a:prstGeom>
                <a:noFill/>
                <a:ln w="9525" cap="flat" cmpd="sng" algn="ctr">
                  <a:solidFill>
                    <a:srgbClr val="006AB2"/>
                  </a:solidFill>
                  <a:prstDash val="solid"/>
                  <a:tailEnd type="triangle"/>
                </a:ln>
                <a:effectLst/>
              </p:spPr>
            </p:cxnSp>
            <p:cxnSp>
              <p:nvCxnSpPr>
                <p:cNvPr id="50" name="Straight Arrow Connector 49">
                  <a:extLst>
                    <a:ext uri="{FF2B5EF4-FFF2-40B4-BE49-F238E27FC236}">
                      <a16:creationId xmlns:a16="http://schemas.microsoft.com/office/drawing/2014/main" id="{D16CC4F9-A9F7-B2F2-AFFF-4F1DD949226B}"/>
                    </a:ext>
                  </a:extLst>
                </p:cNvPr>
                <p:cNvCxnSpPr>
                  <a:cxnSpLocks/>
                </p:cNvCxnSpPr>
                <p:nvPr/>
              </p:nvCxnSpPr>
              <p:spPr>
                <a:xfrm flipH="1">
                  <a:off x="8337550" y="5929312"/>
                  <a:ext cx="2411686" cy="0"/>
                </a:xfrm>
                <a:prstGeom prst="straightConnector1">
                  <a:avLst/>
                </a:prstGeom>
                <a:noFill/>
                <a:ln w="9525" cap="flat" cmpd="sng" algn="ctr">
                  <a:solidFill>
                    <a:srgbClr val="006AB2"/>
                  </a:solidFill>
                  <a:prstDash val="sysDot"/>
                  <a:tailEnd type="triangle"/>
                </a:ln>
                <a:effectLst/>
              </p:spPr>
            </p:cxnSp>
          </p:grpSp>
          <p:sp>
            <p:nvSpPr>
              <p:cNvPr id="57" name="Rectangle 56">
                <a:extLst>
                  <a:ext uri="{FF2B5EF4-FFF2-40B4-BE49-F238E27FC236}">
                    <a16:creationId xmlns:a16="http://schemas.microsoft.com/office/drawing/2014/main" id="{F807D967-BBDC-5C32-622B-AB24FE74C733}"/>
                  </a:ext>
                </a:extLst>
              </p:cNvPr>
              <p:cNvSpPr/>
              <p:nvPr/>
            </p:nvSpPr>
            <p:spPr>
              <a:xfrm>
                <a:off x="8312150" y="5635158"/>
                <a:ext cx="2411687" cy="256054"/>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800" b="1" i="0" u="none" strike="noStrike" kern="0" cap="none" spc="0" normalizeH="0" baseline="0" noProof="0">
                    <a:ln>
                      <a:noFill/>
                    </a:ln>
                    <a:solidFill>
                      <a:srgbClr val="002060"/>
                    </a:solidFill>
                    <a:effectLst/>
                    <a:uLnTx/>
                    <a:uFillTx/>
                    <a:latin typeface="Aptos" panose="020B0004020202020204" pitchFamily="34" charset="0"/>
                    <a:ea typeface="+mn-ea"/>
                    <a:cs typeface="+mn-cs"/>
                  </a:rPr>
                  <a:t>Flux 5 – Recherche d’une maj de statut</a:t>
                </a:r>
              </a:p>
            </p:txBody>
          </p:sp>
        </p:grpSp>
      </p:grpSp>
      <p:sp>
        <p:nvSpPr>
          <p:cNvPr id="79" name="Rectangle 78">
            <a:extLst>
              <a:ext uri="{FF2B5EF4-FFF2-40B4-BE49-F238E27FC236}">
                <a16:creationId xmlns:a16="http://schemas.microsoft.com/office/drawing/2014/main" id="{E09862B4-29A0-B3D4-0296-6D22091DF94B}"/>
              </a:ext>
            </a:extLst>
          </p:cNvPr>
          <p:cNvSpPr/>
          <p:nvPr/>
        </p:nvSpPr>
        <p:spPr>
          <a:xfrm>
            <a:off x="10190978" y="1287716"/>
            <a:ext cx="1562872" cy="427458"/>
          </a:xfrm>
          <a:prstGeom prst="rect">
            <a:avLst/>
          </a:prstGeom>
          <a:solidFill>
            <a:srgbClr val="006AB2">
              <a:lumMod val="7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err="1">
                <a:ln>
                  <a:noFill/>
                </a:ln>
                <a:solidFill>
                  <a:prstClr val="white"/>
                </a:solidFill>
                <a:effectLst/>
                <a:uLnTx/>
                <a:uFillTx/>
                <a:latin typeface="Aptos" panose="020B0004020202020204" pitchFamily="34" charset="0"/>
                <a:ea typeface="+mn-ea"/>
                <a:cs typeface="+mn-cs"/>
              </a:rPr>
              <a:t>ViaTrajectoire</a:t>
            </a:r>
            <a:endPar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endParaRPr>
          </a:p>
        </p:txBody>
      </p:sp>
      <p:sp>
        <p:nvSpPr>
          <p:cNvPr id="82" name="Rectangle 81">
            <a:extLst>
              <a:ext uri="{FF2B5EF4-FFF2-40B4-BE49-F238E27FC236}">
                <a16:creationId xmlns:a16="http://schemas.microsoft.com/office/drawing/2014/main" id="{761B54BF-9ACE-1869-B5BE-D65E03E9DD24}"/>
              </a:ext>
            </a:extLst>
          </p:cNvPr>
          <p:cNvSpPr/>
          <p:nvPr/>
        </p:nvSpPr>
        <p:spPr>
          <a:xfrm>
            <a:off x="8362155" y="1287716"/>
            <a:ext cx="1562873" cy="427458"/>
          </a:xfrm>
          <a:prstGeom prst="rect">
            <a:avLst/>
          </a:prstGeom>
          <a:solidFill>
            <a:srgbClr val="7030A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prstClr val="white"/>
                </a:solidFill>
                <a:effectLst/>
                <a:uLnTx/>
                <a:uFillTx/>
                <a:latin typeface="Aptos" panose="020B0004020202020204" pitchFamily="34" charset="0"/>
                <a:ea typeface="+mn-ea"/>
                <a:cs typeface="+mn-cs"/>
              </a:rPr>
              <a:t>DUI ESMS</a:t>
            </a:r>
          </a:p>
        </p:txBody>
      </p:sp>
      <p:sp>
        <p:nvSpPr>
          <p:cNvPr id="84" name="Rectangle 83">
            <a:extLst>
              <a:ext uri="{FF2B5EF4-FFF2-40B4-BE49-F238E27FC236}">
                <a16:creationId xmlns:a16="http://schemas.microsoft.com/office/drawing/2014/main" id="{BF28FC9F-6A8E-1F25-878D-1D032D9BF00E}"/>
              </a:ext>
            </a:extLst>
          </p:cNvPr>
          <p:cNvSpPr/>
          <p:nvPr/>
        </p:nvSpPr>
        <p:spPr>
          <a:xfrm>
            <a:off x="6600824" y="1907701"/>
            <a:ext cx="2111375" cy="1035523"/>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Le flux 1 est appelé pour actualiser le tableau de bord du DUI</a:t>
            </a:r>
          </a:p>
        </p:txBody>
      </p:sp>
      <p:sp>
        <p:nvSpPr>
          <p:cNvPr id="85" name="Rectangle 84">
            <a:extLst>
              <a:ext uri="{FF2B5EF4-FFF2-40B4-BE49-F238E27FC236}">
                <a16:creationId xmlns:a16="http://schemas.microsoft.com/office/drawing/2014/main" id="{68D5C502-7D24-13DD-1F32-D9550DA95D97}"/>
              </a:ext>
            </a:extLst>
          </p:cNvPr>
          <p:cNvSpPr/>
          <p:nvPr/>
        </p:nvSpPr>
        <p:spPr>
          <a:xfrm>
            <a:off x="6600824" y="5480537"/>
            <a:ext cx="2111375" cy="727999"/>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Le flux 5 est appelé pour actualiser le tableau de bord du DUI</a:t>
            </a:r>
          </a:p>
        </p:txBody>
      </p:sp>
      <p:sp>
        <p:nvSpPr>
          <p:cNvPr id="86" name="Rectangle 85">
            <a:extLst>
              <a:ext uri="{FF2B5EF4-FFF2-40B4-BE49-F238E27FC236}">
                <a16:creationId xmlns:a16="http://schemas.microsoft.com/office/drawing/2014/main" id="{540A7A05-C9CC-F24E-4454-C14D806AB68A}"/>
              </a:ext>
            </a:extLst>
          </p:cNvPr>
          <p:cNvSpPr/>
          <p:nvPr/>
        </p:nvSpPr>
        <p:spPr>
          <a:xfrm>
            <a:off x="6600825" y="3031554"/>
            <a:ext cx="2111375" cy="727999"/>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Le flux 2 est appelé après recueil de l’accord de l’usager</a:t>
            </a:r>
          </a:p>
        </p:txBody>
      </p:sp>
      <p:sp>
        <p:nvSpPr>
          <p:cNvPr id="87" name="Rectangle 86">
            <a:extLst>
              <a:ext uri="{FF2B5EF4-FFF2-40B4-BE49-F238E27FC236}">
                <a16:creationId xmlns:a16="http://schemas.microsoft.com/office/drawing/2014/main" id="{74B3CDD6-09B1-A9E8-9A78-9C948C1F2B6A}"/>
              </a:ext>
            </a:extLst>
          </p:cNvPr>
          <p:cNvSpPr/>
          <p:nvPr/>
        </p:nvSpPr>
        <p:spPr>
          <a:xfrm>
            <a:off x="6600825" y="3847882"/>
            <a:ext cx="2111375" cy="727999"/>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Le flux 3 est appelé après appel au flux 2 pour recueillir les données d’évaluation</a:t>
            </a:r>
          </a:p>
        </p:txBody>
      </p:sp>
      <p:sp>
        <p:nvSpPr>
          <p:cNvPr id="89" name="Rectangle 88">
            <a:extLst>
              <a:ext uri="{FF2B5EF4-FFF2-40B4-BE49-F238E27FC236}">
                <a16:creationId xmlns:a16="http://schemas.microsoft.com/office/drawing/2014/main" id="{A0B42B47-9121-B8FC-69E5-22B7AC53450F}"/>
              </a:ext>
            </a:extLst>
          </p:cNvPr>
          <p:cNvSpPr/>
          <p:nvPr/>
        </p:nvSpPr>
        <p:spPr>
          <a:xfrm>
            <a:off x="6600825" y="4664210"/>
            <a:ext cx="2111375" cy="727999"/>
          </a:xfrm>
          <a:prstGeom prst="rect">
            <a:avLst/>
          </a:prstGeom>
          <a:noFill/>
          <a:ln w="317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a:ln>
                  <a:noFill/>
                </a:ln>
                <a:solidFill>
                  <a:srgbClr val="002060"/>
                </a:solidFill>
                <a:effectLst/>
                <a:uLnTx/>
                <a:uFillTx/>
                <a:latin typeface="Aptos" panose="020B0004020202020204" pitchFamily="34" charset="0"/>
                <a:ea typeface="+mn-ea"/>
                <a:cs typeface="+mn-cs"/>
              </a:rPr>
              <a:t>Le flux 4 est appelé à chaque mise à jour de statut dans le DUI</a:t>
            </a:r>
          </a:p>
        </p:txBody>
      </p:sp>
    </p:spTree>
    <p:extLst>
      <p:ext uri="{BB962C8B-B14F-4D97-AF65-F5344CB8AC3E}">
        <p14:creationId xmlns:p14="http://schemas.microsoft.com/office/powerpoint/2010/main" val="372287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8965A-34B7-98BC-3F26-F696D0CC1D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28D3C30-0769-DDFF-EA5F-64EC56E66E1A}"/>
              </a:ext>
            </a:extLst>
          </p:cNvPr>
          <p:cNvSpPr/>
          <p:nvPr/>
        </p:nvSpPr>
        <p:spPr>
          <a:xfrm>
            <a:off x="6791325" y="190501"/>
            <a:ext cx="5400675" cy="12763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23277E"/>
              </a:solidFill>
              <a:effectLst/>
              <a:uLnTx/>
              <a:uFillTx/>
              <a:latin typeface="Arial"/>
              <a:ea typeface="+mn-ea"/>
              <a:cs typeface="+mn-cs"/>
            </a:endParaRPr>
          </a:p>
        </p:txBody>
      </p:sp>
      <p:pic>
        <p:nvPicPr>
          <p:cNvPr id="4" name="Picture 5">
            <a:extLst>
              <a:ext uri="{FF2B5EF4-FFF2-40B4-BE49-F238E27FC236}">
                <a16:creationId xmlns:a16="http://schemas.microsoft.com/office/drawing/2014/main" id="{28951FCB-6F57-F166-C462-590D1755EE92}"/>
              </a:ext>
            </a:extLst>
          </p:cNvPr>
          <p:cNvPicPr>
            <a:picLocks noChangeAspect="1"/>
          </p:cNvPicPr>
          <p:nvPr/>
        </p:nvPicPr>
        <p:blipFill>
          <a:blip r:embed="rId3"/>
          <a:stretch>
            <a:fillRect/>
          </a:stretch>
        </p:blipFill>
        <p:spPr>
          <a:xfrm>
            <a:off x="163285" y="79491"/>
            <a:ext cx="2540001" cy="1228944"/>
          </a:xfrm>
          <a:prstGeom prst="rect">
            <a:avLst/>
          </a:prstGeom>
        </p:spPr>
      </p:pic>
      <p:sp>
        <p:nvSpPr>
          <p:cNvPr id="3" name="ZoneTexte 2">
            <a:extLst>
              <a:ext uri="{FF2B5EF4-FFF2-40B4-BE49-F238E27FC236}">
                <a16:creationId xmlns:a16="http://schemas.microsoft.com/office/drawing/2014/main" id="{BA68C2F1-84D2-EAA9-AFC0-F35CA7EA8F89}"/>
              </a:ext>
            </a:extLst>
          </p:cNvPr>
          <p:cNvSpPr txBox="1"/>
          <p:nvPr/>
        </p:nvSpPr>
        <p:spPr>
          <a:xfrm>
            <a:off x="3797914" y="2521218"/>
            <a:ext cx="8161025" cy="1851258"/>
          </a:xfrm>
          <a:prstGeom prst="rect">
            <a:avLst/>
          </a:prstGeom>
          <a:ln w="6350">
            <a:noFill/>
            <a:miter lim="800000"/>
          </a:ln>
        </p:spPr>
        <p:txBody>
          <a:bodyPr vert="horz" wrap="square" lIns="0" tIns="0" rIns="0" bIns="0" rtlCol="0" anchor="t">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fr-FR" sz="4000" b="1" i="0" u="none" strike="noStrike" kern="1200" cap="none" spc="0" normalizeH="0" baseline="0" noProof="0">
                <a:ln>
                  <a:noFill/>
                </a:ln>
                <a:solidFill>
                  <a:srgbClr val="FFFFFF"/>
                </a:solidFill>
                <a:effectLst/>
                <a:uLnTx/>
                <a:uFillTx/>
                <a:latin typeface="Arial"/>
                <a:ea typeface="+mn-ea"/>
                <a:cs typeface="Arial"/>
              </a:rPr>
              <a:t>Points d’attention pour le développement de l’interopérabilité</a:t>
            </a:r>
            <a:endParaRPr kumimoji="0" lang="fr-FR" sz="2000" b="1"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956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B0627A6F-A609-5CB2-A558-ED790FA9055F}"/>
              </a:ext>
            </a:extLst>
          </p:cNvPr>
          <p:cNvSpPr>
            <a:spLocks noGrp="1"/>
          </p:cNvSpPr>
          <p:nvPr>
            <p:ph type="title"/>
          </p:nvPr>
        </p:nvSpPr>
        <p:spPr/>
        <p:txBody>
          <a:bodyPr/>
          <a:lstStyle/>
          <a:p>
            <a:r>
              <a:rPr lang="fr-FR" sz="2400" noProof="0"/>
              <a:t>Lien ROR/FINESS et description de l’offre en ESMS</a:t>
            </a:r>
          </a:p>
        </p:txBody>
      </p:sp>
      <p:sp>
        <p:nvSpPr>
          <p:cNvPr id="9" name="ZoneTexte 8">
            <a:extLst>
              <a:ext uri="{FF2B5EF4-FFF2-40B4-BE49-F238E27FC236}">
                <a16:creationId xmlns:a16="http://schemas.microsoft.com/office/drawing/2014/main" id="{1605C193-7F93-FDF8-631E-87A62976D9C4}"/>
              </a:ext>
            </a:extLst>
          </p:cNvPr>
          <p:cNvSpPr txBox="1"/>
          <p:nvPr/>
        </p:nvSpPr>
        <p:spPr>
          <a:xfrm>
            <a:off x="1071705" y="1826012"/>
            <a:ext cx="5661601" cy="680435"/>
          </a:xfrm>
          <a:prstGeom prst="rect">
            <a:avLst/>
          </a:prstGeom>
          <a:ln w="6350">
            <a:noFill/>
            <a:miter lim="800000"/>
          </a:ln>
        </p:spPr>
        <p:txBody>
          <a:bodyPr vert="horz"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L’identification des établissements et unités dans les systèmes interopérés doivent se baser sur les identifiants nationaux :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identifiants FINESS </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pour les établissements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et identifiants ROR </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pour les unités.</a:t>
            </a:r>
          </a:p>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fr-FR" sz="1300" b="1" i="0" u="none" strike="noStrike" kern="1200" cap="none" spc="0" normalizeH="0" baseline="0" noProof="0">
              <a:ln>
                <a:noFill/>
              </a:ln>
              <a:solidFill>
                <a:srgbClr val="006AB2"/>
              </a:solidFill>
              <a:effectLst/>
              <a:uLnTx/>
              <a:uFillTx/>
              <a:latin typeface="Arial"/>
              <a:ea typeface="+mn-ea"/>
              <a:cs typeface="Arial"/>
            </a:endParaRPr>
          </a:p>
        </p:txBody>
      </p:sp>
      <p:grpSp>
        <p:nvGrpSpPr>
          <p:cNvPr id="22" name="Group 21">
            <a:extLst>
              <a:ext uri="{FF2B5EF4-FFF2-40B4-BE49-F238E27FC236}">
                <a16:creationId xmlns:a16="http://schemas.microsoft.com/office/drawing/2014/main" id="{E30EF0C0-0A89-E6DF-9570-42FF54173F9F}"/>
              </a:ext>
            </a:extLst>
          </p:cNvPr>
          <p:cNvGrpSpPr>
            <a:grpSpLocks noChangeAspect="1"/>
          </p:cNvGrpSpPr>
          <p:nvPr/>
        </p:nvGrpSpPr>
        <p:grpSpPr>
          <a:xfrm>
            <a:off x="330829" y="1854582"/>
            <a:ext cx="620704" cy="420876"/>
            <a:chOff x="-72543" y="2599567"/>
            <a:chExt cx="909433" cy="616653"/>
          </a:xfrm>
        </p:grpSpPr>
        <p:pic>
          <p:nvPicPr>
            <p:cNvPr id="30" name="Graphic 29" descr="Database outline">
              <a:extLst>
                <a:ext uri="{FF2B5EF4-FFF2-40B4-BE49-F238E27FC236}">
                  <a16:creationId xmlns:a16="http://schemas.microsoft.com/office/drawing/2014/main" id="{10BEBA80-BB77-43F5-C493-FE386B0329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2543" y="2599567"/>
              <a:ext cx="469232" cy="469232"/>
            </a:xfrm>
            <a:prstGeom prst="rect">
              <a:avLst/>
            </a:prstGeom>
          </p:spPr>
        </p:pic>
        <p:pic>
          <p:nvPicPr>
            <p:cNvPr id="28" name="Graphic 27" descr="Database outline">
              <a:extLst>
                <a:ext uri="{FF2B5EF4-FFF2-40B4-BE49-F238E27FC236}">
                  <a16:creationId xmlns:a16="http://schemas.microsoft.com/office/drawing/2014/main" id="{29AC2771-68DE-3C0B-2CD3-EB38379CA8B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67658" y="2746988"/>
              <a:ext cx="469232" cy="469232"/>
            </a:xfrm>
            <a:prstGeom prst="rect">
              <a:avLst/>
            </a:prstGeom>
          </p:spPr>
        </p:pic>
        <p:cxnSp>
          <p:nvCxnSpPr>
            <p:cNvPr id="26" name="Straight Arrow Connector 25">
              <a:extLst>
                <a:ext uri="{FF2B5EF4-FFF2-40B4-BE49-F238E27FC236}">
                  <a16:creationId xmlns:a16="http://schemas.microsoft.com/office/drawing/2014/main" id="{0C365A80-A283-674E-F9E7-475609E131C8}"/>
                </a:ext>
              </a:extLst>
            </p:cNvPr>
            <p:cNvCxnSpPr>
              <a:cxnSpLocks/>
            </p:cNvCxnSpPr>
            <p:nvPr/>
          </p:nvCxnSpPr>
          <p:spPr>
            <a:xfrm>
              <a:off x="326644" y="2868852"/>
              <a:ext cx="93393" cy="112752"/>
            </a:xfrm>
            <a:prstGeom prst="straightConnector1">
              <a:avLst/>
            </a:prstGeom>
            <a:ln w="12700" cap="rnd">
              <a:solidFill>
                <a:schemeClr val="tx1"/>
              </a:solidFill>
              <a:round/>
              <a:headEnd type="triangle" w="sm" len="sm"/>
              <a:tailEnd type="triangle" w="sm" len="sm"/>
            </a:ln>
          </p:spPr>
          <p:style>
            <a:lnRef idx="2">
              <a:schemeClr val="accent1"/>
            </a:lnRef>
            <a:fillRef idx="0">
              <a:schemeClr val="accent1"/>
            </a:fillRef>
            <a:effectRef idx="1">
              <a:schemeClr val="accent1"/>
            </a:effectRef>
            <a:fontRef idx="minor">
              <a:schemeClr val="tx1"/>
            </a:fontRef>
          </p:style>
        </p:cxnSp>
      </p:grpSp>
      <p:sp>
        <p:nvSpPr>
          <p:cNvPr id="32" name="Rectangle 31">
            <a:extLst>
              <a:ext uri="{FF2B5EF4-FFF2-40B4-BE49-F238E27FC236}">
                <a16:creationId xmlns:a16="http://schemas.microsoft.com/office/drawing/2014/main" id="{5CDB29EA-92CA-D655-66E1-C9849A0591D5}"/>
              </a:ext>
            </a:extLst>
          </p:cNvPr>
          <p:cNvSpPr/>
          <p:nvPr/>
        </p:nvSpPr>
        <p:spPr>
          <a:xfrm>
            <a:off x="428569" y="2506447"/>
            <a:ext cx="6304738" cy="2248582"/>
          </a:xfrm>
          <a:prstGeom prst="rect">
            <a:avLst/>
          </a:prstGeom>
          <a:solidFill>
            <a:schemeClr val="bg1">
              <a:alpha val="49804"/>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4353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notifications sont adressées aux établissements </a:t>
            </a:r>
            <a:r>
              <a:rPr kumimoji="0" lang="fr-FR" sz="1300" b="0" i="0" u="none" strike="noStrike" kern="0" cap="none" spc="0" normalizeH="0" baseline="0" noProof="0">
                <a:ln>
                  <a:noFill/>
                </a:ln>
                <a:solidFill>
                  <a:prstClr val="black"/>
                </a:solidFill>
                <a:effectLst/>
                <a:uLnTx/>
                <a:uFillTx/>
                <a:latin typeface="Arial"/>
                <a:ea typeface="+mn-ea"/>
                <a:cs typeface="Arial"/>
              </a:rPr>
              <a:t>identifiés par leur numéro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FINESS géographique</a:t>
            </a:r>
            <a:r>
              <a:rPr kumimoji="0" lang="fr-FR" sz="1300" b="0" i="0" u="none" strike="noStrike" kern="0" cap="none" spc="0" normalizeH="0" baseline="0" noProof="0">
                <a:ln>
                  <a:noFill/>
                </a:ln>
                <a:solidFill>
                  <a:prstClr val="black"/>
                </a:solidFill>
                <a:effectLst/>
                <a:uLnTx/>
                <a:uFillTx/>
                <a:latin typeface="Arial"/>
                <a:ea typeface="+mn-ea"/>
                <a:cs typeface="Arial"/>
              </a:rPr>
              <a:t>.</a:t>
            </a:r>
          </a:p>
          <a:p>
            <a:pPr marL="343535" marR="0" lvl="0" indent="-227965" algn="just" defTabSz="721766"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listes d’attente ou les entrées </a:t>
            </a:r>
            <a:r>
              <a:rPr kumimoji="0" lang="fr-FR" sz="1300" b="0" i="0" u="none" strike="noStrike" kern="0" cap="none" spc="0" normalizeH="0" baseline="0" noProof="0">
                <a:ln>
                  <a:noFill/>
                </a:ln>
                <a:solidFill>
                  <a:prstClr val="black"/>
                </a:solidFill>
                <a:effectLst/>
                <a:uLnTx/>
                <a:uFillTx/>
                <a:latin typeface="Arial"/>
                <a:ea typeface="+mn-ea"/>
                <a:cs typeface="Arial"/>
              </a:rPr>
              <a:t>étant gérées au niveau unité, chaque notification arrivant à cet état doit être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rattachée à une unité ROR</a:t>
            </a:r>
            <a:r>
              <a:rPr kumimoji="0" lang="fr-FR" sz="1300" b="0" i="0" u="none" strike="noStrike" kern="0" cap="none" spc="0" normalizeH="0" baseline="0" noProof="0">
                <a:ln>
                  <a:noFill/>
                </a:ln>
                <a:solidFill>
                  <a:prstClr val="black"/>
                </a:solidFill>
                <a:effectLst/>
                <a:uLnTx/>
                <a:uFillTx/>
                <a:latin typeface="Arial"/>
                <a:ea typeface="+mn-ea"/>
                <a:cs typeface="Arial"/>
              </a:rPr>
              <a:t>.</a:t>
            </a:r>
          </a:p>
          <a:p>
            <a:pPr marL="343535" marR="0" lvl="0" indent="-227965" algn="just" defTabSz="72176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Les données mises en œuvre pour les unités ROR par l’interopérabilité sont :</a:t>
            </a:r>
          </a:p>
          <a:p>
            <a:pPr marL="800735" marR="0" lvl="1" indent="-227965" algn="just" defTabSz="72176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300" b="0" i="0" u="none" strike="noStrike" kern="0" cap="none" spc="0" normalizeH="0" baseline="0" noProof="0" err="1">
                <a:ln>
                  <a:noFill/>
                </a:ln>
                <a:solidFill>
                  <a:prstClr val="black"/>
                </a:solidFill>
                <a:effectLst/>
                <a:uLnTx/>
                <a:uFillTx/>
                <a:latin typeface="Arial"/>
                <a:ea typeface="+mn-ea"/>
                <a:cs typeface="Arial"/>
              </a:rPr>
              <a:t>idUnité</a:t>
            </a:r>
            <a:r>
              <a:rPr kumimoji="0" lang="fr-FR" sz="1300" b="0" i="0" u="none" strike="noStrike" kern="0" cap="none" spc="0" normalizeH="0" baseline="0" noProof="0">
                <a:ln>
                  <a:noFill/>
                </a:ln>
                <a:solidFill>
                  <a:prstClr val="black"/>
                </a:solidFill>
                <a:effectLst/>
                <a:uLnTx/>
                <a:uFillTx/>
                <a:latin typeface="Arial"/>
                <a:ea typeface="+mn-ea"/>
                <a:cs typeface="Arial"/>
              </a:rPr>
              <a:t> (=</a:t>
            </a:r>
            <a:r>
              <a:rPr kumimoji="0" lang="fr-FR" sz="1300" b="0" i="0" u="none" strike="noStrike" kern="0" cap="none" spc="0" normalizeH="0" baseline="0" noProof="0" err="1">
                <a:ln>
                  <a:noFill/>
                </a:ln>
                <a:solidFill>
                  <a:prstClr val="black"/>
                </a:solidFill>
                <a:effectLst/>
                <a:uLnTx/>
                <a:uFillTx/>
                <a:latin typeface="Arial"/>
                <a:ea typeface="+mn-ea"/>
                <a:cs typeface="Arial"/>
              </a:rPr>
              <a:t>idROR</a:t>
            </a:r>
            <a:r>
              <a:rPr kumimoji="0" lang="fr-FR" sz="1300" b="0" i="0" u="none" strike="noStrike" kern="0" cap="none" spc="0" normalizeH="0" baseline="0" noProof="0">
                <a:ln>
                  <a:noFill/>
                </a:ln>
                <a:solidFill>
                  <a:prstClr val="black"/>
                </a:solidFill>
                <a:effectLst/>
                <a:uLnTx/>
                <a:uFillTx/>
                <a:latin typeface="Arial"/>
                <a:ea typeface="+mn-ea"/>
                <a:cs typeface="Arial"/>
              </a:rPr>
              <a:t>), Nom unité</a:t>
            </a:r>
          </a:p>
          <a:p>
            <a:pPr marL="800735" marR="0" lvl="1" indent="-227965" algn="just" defTabSz="72176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Catégorie organisation </a:t>
            </a:r>
          </a:p>
          <a:p>
            <a:pPr marL="800735" marR="0" lvl="1" indent="-227965" algn="just" defTabSz="72176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Temporalité d’accueil  </a:t>
            </a:r>
          </a:p>
          <a:p>
            <a:pPr marL="800735" marR="0" lvl="1" indent="-227965" algn="just" defTabSz="72176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Accueil séquentiel </a:t>
            </a:r>
          </a:p>
          <a:p>
            <a:pPr marL="800735" marR="0" lvl="1" indent="-227965" algn="just" defTabSz="721766"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fr-FR" sz="1300" b="0" i="0" u="none" strike="noStrike" kern="0" cap="none" spc="0" normalizeH="0" baseline="0" noProof="0">
                <a:ln>
                  <a:noFill/>
                </a:ln>
                <a:solidFill>
                  <a:prstClr val="black"/>
                </a:solidFill>
                <a:effectLst/>
                <a:uLnTx/>
                <a:uFillTx/>
                <a:latin typeface="Arial"/>
                <a:ea typeface="+mn-ea"/>
                <a:cs typeface="Arial"/>
              </a:rPr>
              <a:t>Mode de prise en charge </a:t>
            </a:r>
          </a:p>
        </p:txBody>
      </p:sp>
      <p:sp>
        <p:nvSpPr>
          <p:cNvPr id="5" name="TextBox 4">
            <a:extLst>
              <a:ext uri="{FF2B5EF4-FFF2-40B4-BE49-F238E27FC236}">
                <a16:creationId xmlns:a16="http://schemas.microsoft.com/office/drawing/2014/main" id="{8FC09C99-2B0A-E008-5B1C-6E41C3019A98}"/>
              </a:ext>
            </a:extLst>
          </p:cNvPr>
          <p:cNvSpPr txBox="1"/>
          <p:nvPr/>
        </p:nvSpPr>
        <p:spPr>
          <a:xfrm>
            <a:off x="428569" y="5245996"/>
            <a:ext cx="11276558" cy="1046440"/>
          </a:xfrm>
          <a:prstGeom prst="rect">
            <a:avLst/>
          </a:prstGeom>
          <a:solidFill>
            <a:srgbClr val="FFFAF3"/>
          </a:solidFill>
          <a:ln w="6350">
            <a:noFill/>
            <a:miter lim="800000"/>
          </a:ln>
        </p:spPr>
        <p:txBody>
          <a:bodyPr wrap="square" lIns="540000">
            <a:spAutoFit/>
          </a:bodyPr>
          <a:lstStyle>
            <a:defPPr>
              <a:defRPr lang="en-US"/>
            </a:defPPr>
            <a:lvl1pPr algn="just" defTabSz="721766">
              <a:spcAft>
                <a:spcPts val="600"/>
              </a:spcAft>
              <a:buClr>
                <a:schemeClr val="tx1"/>
              </a:buClr>
              <a:defRPr sz="1300" kern="0">
                <a:solidFill>
                  <a:prstClr val="black"/>
                </a:solidFill>
                <a:cs typeface="Arial"/>
              </a:defRPr>
            </a:lvl1pPr>
          </a:lstStyle>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Il est essentiel que les éditeurs sensibilisent leurs clients à l’importance d’une description précise et complète de l’offre des ESMS dans le ROR. </a:t>
            </a:r>
          </a:p>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1" i="0" u="none" strike="noStrike" kern="0" cap="none" spc="0" normalizeH="0" baseline="0" noProof="0">
                <a:ln>
                  <a:noFill/>
                </a:ln>
                <a:solidFill>
                  <a:prstClr val="black"/>
                </a:solidFill>
                <a:effectLst/>
                <a:uLnTx/>
                <a:uFillTx/>
                <a:latin typeface="Arial"/>
                <a:ea typeface="+mn-ea"/>
                <a:cs typeface="Arial"/>
              </a:rPr>
              <a:t>En particulier, pour le déploiement de l’interopérabilité DUI/</a:t>
            </a:r>
            <a:r>
              <a:rPr kumimoji="0" lang="fr-FR" sz="1300" b="1" i="0" u="none" strike="noStrike" kern="0" cap="none" spc="0" normalizeH="0" baseline="0" noProof="0" err="1">
                <a:ln>
                  <a:noFill/>
                </a:ln>
                <a:solidFill>
                  <a:prstClr val="black"/>
                </a:solidFill>
                <a:effectLst/>
                <a:uLnTx/>
                <a:uFillTx/>
                <a:latin typeface="Arial"/>
                <a:ea typeface="+mn-ea"/>
                <a:cs typeface="Arial"/>
              </a:rPr>
              <a:t>ViaTrajectoire</a:t>
            </a:r>
            <a:r>
              <a:rPr kumimoji="0" lang="fr-FR" sz="1300" b="1" i="0" u="none" strike="noStrike" kern="0" cap="none" spc="0" normalizeH="0" baseline="0" noProof="0">
                <a:ln>
                  <a:noFill/>
                </a:ln>
                <a:solidFill>
                  <a:prstClr val="black"/>
                </a:solidFill>
                <a:effectLst/>
                <a:uLnTx/>
                <a:uFillTx/>
                <a:latin typeface="Arial"/>
                <a:ea typeface="+mn-ea"/>
                <a:cs typeface="Arial"/>
              </a:rPr>
              <a:t>, il est indispensable de s’assurer que les unités de prise en charge de chaque structure sont décrites de manière exhaustive et conforme dans le ROR et dans FINESS.</a:t>
            </a:r>
          </a:p>
          <a:p>
            <a:pPr marL="0" marR="0" lvl="0" indent="0" algn="just" defTabSz="721766" rtl="0" eaLnBrk="1" fontAlgn="auto" latinLnBrk="0" hangingPunct="1">
              <a:lnSpc>
                <a:spcPct val="100000"/>
              </a:lnSpc>
              <a:spcBef>
                <a:spcPts val="0"/>
              </a:spcBef>
              <a:spcAft>
                <a:spcPts val="600"/>
              </a:spcAft>
              <a:buClr>
                <a:srgbClr val="000000"/>
              </a:buClr>
              <a:buSzTx/>
              <a:buFontTx/>
              <a:buNone/>
              <a:tabLst/>
              <a:defRPr/>
            </a:pPr>
            <a:r>
              <a:rPr kumimoji="0" lang="fr-FR" sz="1300" b="0" i="0" u="none" strike="noStrike" kern="0" cap="none" spc="0" normalizeH="0" baseline="0" noProof="0">
                <a:ln>
                  <a:noFill/>
                </a:ln>
                <a:solidFill>
                  <a:prstClr val="black"/>
                </a:solidFill>
                <a:effectLst/>
                <a:uLnTx/>
                <a:uFillTx/>
                <a:latin typeface="Arial"/>
                <a:ea typeface="+mn-ea"/>
                <a:cs typeface="Arial"/>
              </a:rPr>
              <a:t>Le </a:t>
            </a:r>
            <a:r>
              <a:rPr kumimoji="0" lang="fr-FR" sz="1300" b="0" i="0" u="none" strike="noStrike" kern="0" cap="none" spc="0" normalizeH="0" baseline="0" noProof="0" err="1">
                <a:ln>
                  <a:noFill/>
                </a:ln>
                <a:solidFill>
                  <a:prstClr val="black"/>
                </a:solidFill>
                <a:effectLst/>
                <a:uLnTx/>
                <a:uFillTx/>
                <a:latin typeface="Arial"/>
                <a:ea typeface="+mn-ea"/>
                <a:cs typeface="Arial"/>
              </a:rPr>
              <a:t>GRADeS</a:t>
            </a:r>
            <a:r>
              <a:rPr kumimoji="0" lang="fr-FR" sz="1300" b="0" i="0" u="none" strike="noStrike" kern="0" cap="none" spc="0" normalizeH="0" baseline="0" noProof="0">
                <a:ln>
                  <a:noFill/>
                </a:ln>
                <a:solidFill>
                  <a:prstClr val="black"/>
                </a:solidFill>
                <a:effectLst/>
                <a:uLnTx/>
                <a:uFillTx/>
                <a:latin typeface="Arial"/>
                <a:ea typeface="+mn-ea"/>
                <a:cs typeface="Arial"/>
              </a:rPr>
              <a:t> de chaque région peut être sollicité par les structures afin de vérifier les informations qui y sont renseignées</a:t>
            </a:r>
          </a:p>
        </p:txBody>
      </p:sp>
      <p:sp>
        <p:nvSpPr>
          <p:cNvPr id="11" name="Rectangle : coins arrondis 1">
            <a:extLst>
              <a:ext uri="{FF2B5EF4-FFF2-40B4-BE49-F238E27FC236}">
                <a16:creationId xmlns:a16="http://schemas.microsoft.com/office/drawing/2014/main" id="{E2CCB6F9-C36A-D1F9-F4E1-09A08B826CE6}"/>
              </a:ext>
            </a:extLst>
          </p:cNvPr>
          <p:cNvSpPr/>
          <p:nvPr/>
        </p:nvSpPr>
        <p:spPr>
          <a:xfrm>
            <a:off x="428571" y="1287716"/>
            <a:ext cx="6304738"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L’interopérabilité s’appuie sur les référentiels nationaux…</a:t>
            </a:r>
          </a:p>
        </p:txBody>
      </p:sp>
      <p:sp>
        <p:nvSpPr>
          <p:cNvPr id="12" name="Parallelogram 11">
            <a:extLst>
              <a:ext uri="{FF2B5EF4-FFF2-40B4-BE49-F238E27FC236}">
                <a16:creationId xmlns:a16="http://schemas.microsoft.com/office/drawing/2014/main" id="{FA712F94-13AB-6EF2-1230-DEFE446B6114}"/>
              </a:ext>
            </a:extLst>
          </p:cNvPr>
          <p:cNvSpPr/>
          <p:nvPr/>
        </p:nvSpPr>
        <p:spPr>
          <a:xfrm>
            <a:off x="428569" y="1613667"/>
            <a:ext cx="6045419" cy="81946"/>
          </a:xfrm>
          <a:prstGeom prst="parallelogram">
            <a:avLst/>
          </a:prstGeom>
          <a:solidFill>
            <a:schemeClr val="accent3">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 coins arrondis 1">
            <a:extLst>
              <a:ext uri="{FF2B5EF4-FFF2-40B4-BE49-F238E27FC236}">
                <a16:creationId xmlns:a16="http://schemas.microsoft.com/office/drawing/2014/main" id="{C0429E52-25B6-1643-92E6-1736A4472686}"/>
              </a:ext>
            </a:extLst>
          </p:cNvPr>
          <p:cNvSpPr/>
          <p:nvPr/>
        </p:nvSpPr>
        <p:spPr>
          <a:xfrm>
            <a:off x="8010471" y="1316255"/>
            <a:ext cx="3694655" cy="477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Aptos" panose="020B0004020202020204" pitchFamily="34" charset="0"/>
                <a:ea typeface="+mn-ea"/>
                <a:cs typeface="+mn-cs"/>
              </a:rPr>
              <a:t>…auxquels les DUI doivent s’adosser</a:t>
            </a:r>
          </a:p>
        </p:txBody>
      </p:sp>
      <p:sp>
        <p:nvSpPr>
          <p:cNvPr id="15" name="Parallelogram 14">
            <a:extLst>
              <a:ext uri="{FF2B5EF4-FFF2-40B4-BE49-F238E27FC236}">
                <a16:creationId xmlns:a16="http://schemas.microsoft.com/office/drawing/2014/main" id="{ADBA695E-690C-3EDB-0528-BA73D1565324}"/>
              </a:ext>
            </a:extLst>
          </p:cNvPr>
          <p:cNvSpPr/>
          <p:nvPr/>
        </p:nvSpPr>
        <p:spPr>
          <a:xfrm>
            <a:off x="8010470" y="1642206"/>
            <a:ext cx="3542691" cy="81946"/>
          </a:xfrm>
          <a:prstGeom prst="parallelogram">
            <a:avLst/>
          </a:prstGeom>
          <a:solidFill>
            <a:schemeClr val="accent2">
              <a:alpha val="20000"/>
            </a:schemeClr>
          </a:solidFill>
          <a:ln w="88900" cap="flat">
            <a:noFill/>
            <a:roun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Chevron 15">
            <a:extLst>
              <a:ext uri="{FF2B5EF4-FFF2-40B4-BE49-F238E27FC236}">
                <a16:creationId xmlns:a16="http://schemas.microsoft.com/office/drawing/2014/main" id="{D7E7F219-4015-7972-403D-9B53F907414B}"/>
              </a:ext>
            </a:extLst>
          </p:cNvPr>
          <p:cNvSpPr/>
          <p:nvPr/>
        </p:nvSpPr>
        <p:spPr>
          <a:xfrm>
            <a:off x="7136218" y="1854587"/>
            <a:ext cx="471340" cy="2900442"/>
          </a:xfrm>
          <a:prstGeom prst="chevron">
            <a:avLst>
              <a:gd name="adj" fmla="val 79167"/>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Arial"/>
              <a:ea typeface="+mn-ea"/>
              <a:cs typeface="+mn-cs"/>
            </a:endParaRPr>
          </a:p>
        </p:txBody>
      </p:sp>
      <p:sp>
        <p:nvSpPr>
          <p:cNvPr id="18" name="ZoneTexte 8">
            <a:extLst>
              <a:ext uri="{FF2B5EF4-FFF2-40B4-BE49-F238E27FC236}">
                <a16:creationId xmlns:a16="http://schemas.microsoft.com/office/drawing/2014/main" id="{157B4130-6BCC-AFAD-268E-6795D2BB5BA4}"/>
              </a:ext>
            </a:extLst>
          </p:cNvPr>
          <p:cNvSpPr txBox="1"/>
          <p:nvPr/>
        </p:nvSpPr>
        <p:spPr>
          <a:xfrm>
            <a:off x="8010470" y="1826012"/>
            <a:ext cx="3578249" cy="2929017"/>
          </a:xfrm>
          <a:prstGeom prst="rect">
            <a:avLst/>
          </a:prstGeom>
          <a:ln w="6350">
            <a:noFill/>
            <a:miter lim="800000"/>
          </a:ln>
        </p:spPr>
        <p:txBody>
          <a:bodyPr vert="horz" wrap="square" lIns="0" tIns="0" rIns="0" bIns="0" rtlCol="0" anchor="t">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Les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systèmes en ESMS doivent intégrer les identifiants FINESS </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pour les établissements et les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identifiants ROR </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pour les unités.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ViaTrajectoire</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expose la liste des unités ROR </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utilisées par l’ESMS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Il est demandé au </a:t>
            </a:r>
            <a:r>
              <a:rPr kumimoji="0" lang="fr-FR" sz="1300" b="1" i="0" u="none" strike="noStrike" kern="1200" cap="none" spc="0" normalizeH="0" baseline="0" noProof="0">
                <a:ln>
                  <a:noFill/>
                </a:ln>
                <a:solidFill>
                  <a:srgbClr val="005085"/>
                </a:solidFill>
                <a:effectLst/>
                <a:uLnTx/>
                <a:uFillTx/>
                <a:latin typeface="Arial"/>
                <a:ea typeface="+mn-ea"/>
                <a:cs typeface="Arial" panose="020B0604020202020204" pitchFamily="34" charset="0"/>
              </a:rPr>
              <a:t>DUI de stocker en miroir la liste des unités ROR</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utilisées sur </a:t>
            </a:r>
            <a:r>
              <a:rPr kumimoji="0" lang="fr-FR" sz="13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ViaTrajectoire</a:t>
            </a:r>
            <a:r>
              <a:rPr kumimoji="0" lang="fr-FR" sz="13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300" b="1" i="0" u="none" strike="noStrike" kern="1200" cap="none" spc="0" normalizeH="0" baseline="0" noProof="0">
              <a:ln>
                <a:noFill/>
              </a:ln>
              <a:solidFill>
                <a:srgbClr val="006AB2"/>
              </a:solidFill>
              <a:effectLst/>
              <a:uLnTx/>
              <a:uFillTx/>
              <a:latin typeface="Arial"/>
              <a:ea typeface="+mn-ea"/>
              <a:cs typeface="Arial"/>
            </a:endParaRPr>
          </a:p>
        </p:txBody>
      </p:sp>
      <p:pic>
        <p:nvPicPr>
          <p:cNvPr id="21" name="Picture 4" descr="attention ">
            <a:extLst>
              <a:ext uri="{FF2B5EF4-FFF2-40B4-BE49-F238E27FC236}">
                <a16:creationId xmlns:a16="http://schemas.microsoft.com/office/drawing/2014/main" id="{2E7D6F3A-1D50-E116-18F4-65798A085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03" y="5521469"/>
            <a:ext cx="362144" cy="36214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7C45EA30-2301-555C-DC58-ABE022616601}"/>
              </a:ext>
            </a:extLst>
          </p:cNvPr>
          <p:cNvCxnSpPr/>
          <p:nvPr/>
        </p:nvCxnSpPr>
        <p:spPr>
          <a:xfrm>
            <a:off x="883984" y="5272479"/>
            <a:ext cx="0" cy="993474"/>
          </a:xfrm>
          <a:prstGeom prst="line">
            <a:avLst/>
          </a:prstGeom>
          <a:ln w="19050" cap="rnd">
            <a:tailEnd type="non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87963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EMPLATELASTEDITED" val="2020-10-22 01:56 PM"/>
  <p:tag name="THINKCELLPRESENTATIONDONOTDELETE" val="&lt;?xml version=&quot;1.0&quot; encoding=&quot;UTF-16&quot; standalone=&quot;yes&quot;?&gt;&lt;root reqver=&quot;25060&quot;&gt;&lt;version val=&quot;2840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MTBTACCENT" val="Accent3ColorBoldTex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0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1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8.xml><?xml version="1.0" encoding="utf-8"?>
<p:tagLst xmlns:a="http://schemas.openxmlformats.org/drawingml/2006/main" xmlns:r="http://schemas.openxmlformats.org/officeDocument/2006/relationships" xmlns:p="http://schemas.openxmlformats.org/presentationml/2006/main">
  <p:tag name="NAME" val="ACET"/>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ANGLE" val="5"/>
</p:tagLst>
</file>

<file path=ppt/tags/tag125.xml><?xml version="1.0" encoding="utf-8"?>
<p:tagLst xmlns:a="http://schemas.openxmlformats.org/drawingml/2006/main" xmlns:r="http://schemas.openxmlformats.org/officeDocument/2006/relationships" xmlns:p="http://schemas.openxmlformats.org/presentationml/2006/main">
  <p:tag name="ANGLE" val="5"/>
</p:tagLst>
</file>

<file path=ppt/tags/tag126.xml><?xml version="1.0" encoding="utf-8"?>
<p:tagLst xmlns:a="http://schemas.openxmlformats.org/drawingml/2006/main" xmlns:r="http://schemas.openxmlformats.org/officeDocument/2006/relationships" xmlns:p="http://schemas.openxmlformats.org/presentationml/2006/main">
  <p:tag name="ANGLE" val="4"/>
</p:tagLst>
</file>

<file path=ppt/tags/tag127.xml><?xml version="1.0" encoding="utf-8"?>
<p:tagLst xmlns:a="http://schemas.openxmlformats.org/drawingml/2006/main" xmlns:r="http://schemas.openxmlformats.org/officeDocument/2006/relationships" xmlns:p="http://schemas.openxmlformats.org/presentationml/2006/main">
  <p:tag name="ANGLE" val="4"/>
</p:tagLst>
</file>

<file path=ppt/tags/tag128.xml><?xml version="1.0" encoding="utf-8"?>
<p:tagLst xmlns:a="http://schemas.openxmlformats.org/drawingml/2006/main" xmlns:r="http://schemas.openxmlformats.org/officeDocument/2006/relationships" xmlns:p="http://schemas.openxmlformats.org/presentationml/2006/main">
  <p:tag name="ANGLE" val="3"/>
</p:tagLst>
</file>

<file path=ppt/tags/tag129.xml><?xml version="1.0" encoding="utf-8"?>
<p:tagLst xmlns:a="http://schemas.openxmlformats.org/drawingml/2006/main" xmlns:r="http://schemas.openxmlformats.org/officeDocument/2006/relationships" xmlns:p="http://schemas.openxmlformats.org/presentationml/2006/main">
  <p:tag name="ANGLE" val="3"/>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2"/>
</p:tagLst>
</file>

<file path=ppt/tags/tag131.xml><?xml version="1.0" encoding="utf-8"?>
<p:tagLst xmlns:a="http://schemas.openxmlformats.org/drawingml/2006/main" xmlns:r="http://schemas.openxmlformats.org/officeDocument/2006/relationships" xmlns:p="http://schemas.openxmlformats.org/presentationml/2006/main">
  <p:tag name="ANGLE" val="2"/>
</p:tagLst>
</file>

<file path=ppt/tags/tag132.xml><?xml version="1.0" encoding="utf-8"?>
<p:tagLst xmlns:a="http://schemas.openxmlformats.org/drawingml/2006/main" xmlns:r="http://schemas.openxmlformats.org/officeDocument/2006/relationships" xmlns:p="http://schemas.openxmlformats.org/presentationml/2006/main">
  <p:tag name="ANGLE" val="1"/>
</p:tagLst>
</file>

<file path=ppt/tags/tag133.xml><?xml version="1.0" encoding="utf-8"?>
<p:tagLst xmlns:a="http://schemas.openxmlformats.org/drawingml/2006/main" xmlns:r="http://schemas.openxmlformats.org/officeDocument/2006/relationships" xmlns:p="http://schemas.openxmlformats.org/presentationml/2006/main">
  <p:tag name="ANGLE" val="1"/>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3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7.xml><?xml version="1.0" encoding="utf-8"?>
<p:tagLst xmlns:a="http://schemas.openxmlformats.org/drawingml/2006/main" xmlns:r="http://schemas.openxmlformats.org/officeDocument/2006/relationships" xmlns:p="http://schemas.openxmlformats.org/presentationml/2006/main">
  <p:tag name="SHAPENAME" val="Subtitle"/>
</p:tagLst>
</file>

<file path=ppt/tags/tag138.xml><?xml version="1.0" encoding="utf-8"?>
<p:tagLst xmlns:a="http://schemas.openxmlformats.org/drawingml/2006/main" xmlns:r="http://schemas.openxmlformats.org/officeDocument/2006/relationships" xmlns:p="http://schemas.openxmlformats.org/presentationml/2006/main">
  <p:tag name="SHAPENAME" val="Titl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4.xml><?xml version="1.0" encoding="utf-8"?>
<p:tagLst xmlns:a="http://schemas.openxmlformats.org/drawingml/2006/main" xmlns:r="http://schemas.openxmlformats.org/officeDocument/2006/relationships" xmlns:p="http://schemas.openxmlformats.org/presentationml/2006/main">
  <p:tag name="SHAPENAME" val="5. Sourc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4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15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NAME" val="ACET"/>
</p:tagLst>
</file>

<file path=ppt/tags/tag158.xml><?xml version="1.0" encoding="utf-8"?>
<p:tagLst xmlns:a="http://schemas.openxmlformats.org/drawingml/2006/main" xmlns:r="http://schemas.openxmlformats.org/officeDocument/2006/relationships" xmlns:p="http://schemas.openxmlformats.org/presentationml/2006/main">
  <p:tag name="NAME" val="Moon"/>
</p:tagLst>
</file>

<file path=ppt/tags/tag159.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NAME" val="Moon"/>
</p:tagLst>
</file>

<file path=ppt/tags/tag161.xml><?xml version="1.0" encoding="utf-8"?>
<p:tagLst xmlns:a="http://schemas.openxmlformats.org/drawingml/2006/main" xmlns:r="http://schemas.openxmlformats.org/officeDocument/2006/relationships" xmlns:p="http://schemas.openxmlformats.org/presentationml/2006/main">
  <p:tag name="NAME" val="Moon"/>
</p:tagLst>
</file>

<file path=ppt/tags/tag162.xml><?xml version="1.0" encoding="utf-8"?>
<p:tagLst xmlns:a="http://schemas.openxmlformats.org/drawingml/2006/main" xmlns:r="http://schemas.openxmlformats.org/officeDocument/2006/relationships" xmlns:p="http://schemas.openxmlformats.org/presentationml/2006/main">
  <p:tag name="NAME" val="Moon"/>
</p:tagLst>
</file>

<file path=ppt/tags/tag163.xml><?xml version="1.0" encoding="utf-8"?>
<p:tagLst xmlns:a="http://schemas.openxmlformats.org/drawingml/2006/main" xmlns:r="http://schemas.openxmlformats.org/officeDocument/2006/relationships" xmlns:p="http://schemas.openxmlformats.org/presentationml/2006/main">
  <p:tag name="ANGLE" val="5"/>
</p:tagLst>
</file>

<file path=ppt/tags/tag164.xml><?xml version="1.0" encoding="utf-8"?>
<p:tagLst xmlns:a="http://schemas.openxmlformats.org/drawingml/2006/main" xmlns:r="http://schemas.openxmlformats.org/officeDocument/2006/relationships" xmlns:p="http://schemas.openxmlformats.org/presentationml/2006/main">
  <p:tag name="ANGLE" val="5"/>
</p:tagLst>
</file>

<file path=ppt/tags/tag165.xml><?xml version="1.0" encoding="utf-8"?>
<p:tagLst xmlns:a="http://schemas.openxmlformats.org/drawingml/2006/main" xmlns:r="http://schemas.openxmlformats.org/officeDocument/2006/relationships" xmlns:p="http://schemas.openxmlformats.org/presentationml/2006/main">
  <p:tag name="ANGLE" val="4"/>
</p:tagLst>
</file>

<file path=ppt/tags/tag166.xml><?xml version="1.0" encoding="utf-8"?>
<p:tagLst xmlns:a="http://schemas.openxmlformats.org/drawingml/2006/main" xmlns:r="http://schemas.openxmlformats.org/officeDocument/2006/relationships" xmlns:p="http://schemas.openxmlformats.org/presentationml/2006/main">
  <p:tag name="ANGLE" val="4"/>
</p:tagLst>
</file>

<file path=ppt/tags/tag167.xml><?xml version="1.0" encoding="utf-8"?>
<p:tagLst xmlns:a="http://schemas.openxmlformats.org/drawingml/2006/main" xmlns:r="http://schemas.openxmlformats.org/officeDocument/2006/relationships" xmlns:p="http://schemas.openxmlformats.org/presentationml/2006/main">
  <p:tag name="ANGLE" val="3"/>
</p:tagLst>
</file>

<file path=ppt/tags/tag168.xml><?xml version="1.0" encoding="utf-8"?>
<p:tagLst xmlns:a="http://schemas.openxmlformats.org/drawingml/2006/main" xmlns:r="http://schemas.openxmlformats.org/officeDocument/2006/relationships" xmlns:p="http://schemas.openxmlformats.org/presentationml/2006/main">
  <p:tag name="ANGLE" val="3"/>
</p:tagLst>
</file>

<file path=ppt/tags/tag169.xml><?xml version="1.0" encoding="utf-8"?>
<p:tagLst xmlns:a="http://schemas.openxmlformats.org/drawingml/2006/main" xmlns:r="http://schemas.openxmlformats.org/officeDocument/2006/relationships" xmlns:p="http://schemas.openxmlformats.org/presentationml/2006/main">
  <p:tag name="ANGLE" val="2"/>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ANGLE" val="2"/>
</p:tagLst>
</file>

<file path=ppt/tags/tag171.xml><?xml version="1.0" encoding="utf-8"?>
<p:tagLst xmlns:a="http://schemas.openxmlformats.org/drawingml/2006/main" xmlns:r="http://schemas.openxmlformats.org/officeDocument/2006/relationships" xmlns:p="http://schemas.openxmlformats.org/presentationml/2006/main">
  <p:tag name="ANGLE" val="1"/>
</p:tagLst>
</file>

<file path=ppt/tags/tag172.xml><?xml version="1.0" encoding="utf-8"?>
<p:tagLst xmlns:a="http://schemas.openxmlformats.org/drawingml/2006/main" xmlns:r="http://schemas.openxmlformats.org/officeDocument/2006/relationships" xmlns:p="http://schemas.openxmlformats.org/presentationml/2006/main">
  <p:tag name="ANGLE" val="1"/>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76.xml><?xml version="1.0" encoding="utf-8"?>
<p:tagLst xmlns:a="http://schemas.openxmlformats.org/drawingml/2006/main" xmlns:r="http://schemas.openxmlformats.org/officeDocument/2006/relationships" xmlns:p="http://schemas.openxmlformats.org/presentationml/2006/main">
  <p:tag name="SHAPENAME" val="Subtitle"/>
</p:tagLst>
</file>

<file path=ppt/tags/tag177.xml><?xml version="1.0" encoding="utf-8"?>
<p:tagLst xmlns:a="http://schemas.openxmlformats.org/drawingml/2006/main" xmlns:r="http://schemas.openxmlformats.org/officeDocument/2006/relationships" xmlns:p="http://schemas.openxmlformats.org/presentationml/2006/main">
  <p:tag name="SHAPENAME" val="Titl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81.xml><?xml version="1.0" encoding="utf-8"?>
<p:tagLst xmlns:a="http://schemas.openxmlformats.org/drawingml/2006/main" xmlns:r="http://schemas.openxmlformats.org/officeDocument/2006/relationships" xmlns:p="http://schemas.openxmlformats.org/presentationml/2006/main">
  <p:tag name="SHAPENAME" val="Subtitle"/>
</p:tagLst>
</file>

<file path=ppt/tags/tag182.xml><?xml version="1.0" encoding="utf-8"?>
<p:tagLst xmlns:a="http://schemas.openxmlformats.org/drawingml/2006/main" xmlns:r="http://schemas.openxmlformats.org/officeDocument/2006/relationships" xmlns:p="http://schemas.openxmlformats.org/presentationml/2006/main">
  <p:tag name="SHAPENAME" val="Titl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1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5.xml><?xml version="1.0" encoding="utf-8"?>
<p:tagLst xmlns:a="http://schemas.openxmlformats.org/drawingml/2006/main" xmlns:r="http://schemas.openxmlformats.org/officeDocument/2006/relationships" xmlns:p="http://schemas.openxmlformats.org/presentationml/2006/main">
  <p:tag name="SHAPENAME" val="5. Sourc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1.xml><?xml version="1.0" encoding="utf-8"?>
<p:tagLst xmlns:a="http://schemas.openxmlformats.org/drawingml/2006/main" xmlns:r="http://schemas.openxmlformats.org/officeDocument/2006/relationships" xmlns:p="http://schemas.openxmlformats.org/presentationml/2006/main">
  <p:tag name="SHAPENAME" val="5. Sourc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1.xml><?xml version="1.0" encoding="utf-8"?>
<p:tagLst xmlns:a="http://schemas.openxmlformats.org/drawingml/2006/main" xmlns:r="http://schemas.openxmlformats.org/officeDocument/2006/relationships" xmlns:p="http://schemas.openxmlformats.org/presentationml/2006/main">
  <p:tag name="SHAPENAME" val="5. Sourc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21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9.xml><?xml version="1.0" encoding="utf-8"?>
<p:tagLst xmlns:a="http://schemas.openxmlformats.org/drawingml/2006/main" xmlns:r="http://schemas.openxmlformats.org/officeDocument/2006/relationships" xmlns:p="http://schemas.openxmlformats.org/presentationml/2006/main">
  <p:tag name="SHAPENAME" val="5. Sourc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5.xml><?xml version="1.0" encoding="utf-8"?>
<p:tagLst xmlns:a="http://schemas.openxmlformats.org/drawingml/2006/main" xmlns:r="http://schemas.openxmlformats.org/officeDocument/2006/relationships" xmlns:p="http://schemas.openxmlformats.org/presentationml/2006/main">
  <p:tag name="SHAPENAME" val="5. Sourc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225A593_1A75_4866_A944_388B591529DF&quot;,&quot;SourceFullNameMaxLengthReached&quot;:false,&quot;SourceFullName&quot;:&quot;&quot;,&quot;LastUpdate&quot;:&quot;2026-03-12 4:18 PM&quot;,&quot;UpdatedBy&quot;:&quot;janet.songue&quot;,&quot;IsLinked&quot;:false,&quot;IsBrokenLink&quot;:false,&quot;Type&quot;:2,&quot;ShapeId&quot;:0,&quot;WorksheetName&quot;:null}"/>
</p:tagLst>
</file>

<file path=ppt/tags/tag23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1225A593_1A75_4866_A944_388B591529DF&quot;,&quot;SourceFullNameMaxLengthReached&quot;:false,&quot;SourceFullName&quot;:&quot;&quot;,&quot;LastUpdate&quot;:&quot;2026-03-12 4:18 PM&quot;,&quot;UpdatedBy&quot;:&quot;janet.songue&quot;,&quot;IsLinked&quot;:false,&quot;IsBrokenLink&quot;:false,&quot;Type&quot;:2,&quot;ShapeId&quot;:0,&quot;WorksheetName&quot;:null}"/>
</p:tagLst>
</file>

<file path=ppt/tags/tag23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xml><?xml version="1.0" encoding="utf-8"?>
<p:tagLst xmlns:a="http://schemas.openxmlformats.org/drawingml/2006/main" xmlns:r="http://schemas.openxmlformats.org/officeDocument/2006/relationships" xmlns:p="http://schemas.openxmlformats.org/presentationml/2006/main">
  <p:tag name="SHAPENAME" val="5. Sourc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SHAPENAME" val="5. Sourc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2.xml><?xml version="1.0" encoding="utf-8"?>
<p:tagLst xmlns:a="http://schemas.openxmlformats.org/drawingml/2006/main" xmlns:r="http://schemas.openxmlformats.org/officeDocument/2006/relationships" xmlns:p="http://schemas.openxmlformats.org/presentationml/2006/main">
  <p:tag name="SHAPENAME" val="Grid"/>
</p:tagLst>
</file>

<file path=ppt/tags/tag83.xml><?xml version="1.0" encoding="utf-8"?>
<p:tagLst xmlns:a="http://schemas.openxmlformats.org/drawingml/2006/main" xmlns:r="http://schemas.openxmlformats.org/officeDocument/2006/relationships" xmlns:p="http://schemas.openxmlformats.org/presentationml/2006/main">
  <p:tag name="SHAPENAME" val="4. Footnote"/>
</p:tagLst>
</file>

<file path=ppt/tags/tag84.xml><?xml version="1.0" encoding="utf-8"?>
<p:tagLst xmlns:a="http://schemas.openxmlformats.org/drawingml/2006/main" xmlns:r="http://schemas.openxmlformats.org/officeDocument/2006/relationships" xmlns:p="http://schemas.openxmlformats.org/presentationml/2006/main">
  <p:tag name="NAME" val="ACET"/>
</p:tagLst>
</file>

<file path=ppt/tags/tag85.xml><?xml version="1.0" encoding="utf-8"?>
<p:tagLst xmlns:a="http://schemas.openxmlformats.org/drawingml/2006/main" xmlns:r="http://schemas.openxmlformats.org/officeDocument/2006/relationships" xmlns:p="http://schemas.openxmlformats.org/presentationml/2006/main">
  <p:tag name="NAME" val="Moon"/>
</p:tagLst>
</file>

<file path=ppt/tags/tag86.xml><?xml version="1.0" encoding="utf-8"?>
<p:tagLst xmlns:a="http://schemas.openxmlformats.org/drawingml/2006/main" xmlns:r="http://schemas.openxmlformats.org/officeDocument/2006/relationships" xmlns:p="http://schemas.openxmlformats.org/presentationml/2006/main">
  <p:tag name="NAME" val="Moon"/>
</p:tagLst>
</file>

<file path=ppt/tags/tag87.xml><?xml version="1.0" encoding="utf-8"?>
<p:tagLst xmlns:a="http://schemas.openxmlformats.org/drawingml/2006/main" xmlns:r="http://schemas.openxmlformats.org/officeDocument/2006/relationships" xmlns:p="http://schemas.openxmlformats.org/presentationml/2006/main">
  <p:tag name="NAME" val="Moon"/>
</p:tagLst>
</file>

<file path=ppt/tags/tag88.xml><?xml version="1.0" encoding="utf-8"?>
<p:tagLst xmlns:a="http://schemas.openxmlformats.org/drawingml/2006/main" xmlns:r="http://schemas.openxmlformats.org/officeDocument/2006/relationships" xmlns:p="http://schemas.openxmlformats.org/presentationml/2006/main">
  <p:tag name="NAME" val="Moon"/>
</p:tagLst>
</file>

<file path=ppt/tags/tag89.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ANGLE" val="5"/>
</p:tagLst>
</file>

<file path=ppt/tags/tag91.xml><?xml version="1.0" encoding="utf-8"?>
<p:tagLst xmlns:a="http://schemas.openxmlformats.org/drawingml/2006/main" xmlns:r="http://schemas.openxmlformats.org/officeDocument/2006/relationships" xmlns:p="http://schemas.openxmlformats.org/presentationml/2006/main">
  <p:tag name="ANGLE" val="5"/>
</p:tagLst>
</file>

<file path=ppt/tags/tag92.xml><?xml version="1.0" encoding="utf-8"?>
<p:tagLst xmlns:a="http://schemas.openxmlformats.org/drawingml/2006/main" xmlns:r="http://schemas.openxmlformats.org/officeDocument/2006/relationships" xmlns:p="http://schemas.openxmlformats.org/presentationml/2006/main">
  <p:tag name="ANGLE" val="4"/>
</p:tagLst>
</file>

<file path=ppt/tags/tag93.xml><?xml version="1.0" encoding="utf-8"?>
<p:tagLst xmlns:a="http://schemas.openxmlformats.org/drawingml/2006/main" xmlns:r="http://schemas.openxmlformats.org/officeDocument/2006/relationships" xmlns:p="http://schemas.openxmlformats.org/presentationml/2006/main">
  <p:tag name="ANGLE" val="4"/>
</p:tagLst>
</file>

<file path=ppt/tags/tag94.xml><?xml version="1.0" encoding="utf-8"?>
<p:tagLst xmlns:a="http://schemas.openxmlformats.org/drawingml/2006/main" xmlns:r="http://schemas.openxmlformats.org/officeDocument/2006/relationships" xmlns:p="http://schemas.openxmlformats.org/presentationml/2006/main">
  <p:tag name="ANGLE" val="3"/>
</p:tagLst>
</file>

<file path=ppt/tags/tag95.xml><?xml version="1.0" encoding="utf-8"?>
<p:tagLst xmlns:a="http://schemas.openxmlformats.org/drawingml/2006/main" xmlns:r="http://schemas.openxmlformats.org/officeDocument/2006/relationships" xmlns:p="http://schemas.openxmlformats.org/presentationml/2006/main">
  <p:tag name="ANGLE" val="3"/>
</p:tagLst>
</file>

<file path=ppt/tags/tag96.xml><?xml version="1.0" encoding="utf-8"?>
<p:tagLst xmlns:a="http://schemas.openxmlformats.org/drawingml/2006/main" xmlns:r="http://schemas.openxmlformats.org/officeDocument/2006/relationships" xmlns:p="http://schemas.openxmlformats.org/presentationml/2006/main">
  <p:tag name="ANGLE" val="2"/>
</p:tagLst>
</file>

<file path=ppt/tags/tag97.xml><?xml version="1.0" encoding="utf-8"?>
<p:tagLst xmlns:a="http://schemas.openxmlformats.org/drawingml/2006/main" xmlns:r="http://schemas.openxmlformats.org/officeDocument/2006/relationships" xmlns:p="http://schemas.openxmlformats.org/presentationml/2006/main">
  <p:tag name="ANGLE" val="2"/>
</p:tagLst>
</file>

<file path=ppt/tags/tag98.xml><?xml version="1.0" encoding="utf-8"?>
<p:tagLst xmlns:a="http://schemas.openxmlformats.org/drawingml/2006/main" xmlns:r="http://schemas.openxmlformats.org/officeDocument/2006/relationships" xmlns:p="http://schemas.openxmlformats.org/presentationml/2006/main">
  <p:tag name="ANGLE" val="1"/>
</p:tagLst>
</file>

<file path=ppt/tags/tag99.xml><?xml version="1.0" encoding="utf-8"?>
<p:tagLst xmlns:a="http://schemas.openxmlformats.org/drawingml/2006/main" xmlns:r="http://schemas.openxmlformats.org/officeDocument/2006/relationships" xmlns:p="http://schemas.openxmlformats.org/presentationml/2006/main">
  <p:tag name="ANGLE" val="1"/>
</p:tagLst>
</file>

<file path=ppt/theme/theme1.xml><?xml version="1.0" encoding="utf-8"?>
<a:theme xmlns:a="http://schemas.openxmlformats.org/drawingml/2006/main" name="1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2.xml><?xml version="1.0" encoding="utf-8"?>
<a:theme xmlns:a="http://schemas.openxmlformats.org/drawingml/2006/main" name="Contrast_FR_PA7711_16x9_OF_v1">
  <a:themeElements>
    <a:clrScheme name="Scheme2">
      <a:dk1>
        <a:srgbClr val="FFFFFF"/>
      </a:dk1>
      <a:lt1>
        <a:srgbClr val="23277E"/>
      </a:lt1>
      <a:dk2>
        <a:srgbClr val="000000"/>
      </a:dk2>
      <a:lt2>
        <a:srgbClr val="000000"/>
      </a:lt2>
      <a:accent1>
        <a:srgbClr val="FFFFFF"/>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23277E"/>
        </a:lt1>
        <a:dk2>
          <a:srgbClr val="000000"/>
        </a:dk2>
        <a:lt2>
          <a:srgbClr val="000000"/>
        </a:lt2>
        <a:accent1>
          <a:srgbClr val="FFFFFF"/>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i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5C0CA73F-D1AA-4B2E-9D47-4A6293B7ED26}"/>
    </a:ext>
  </a:extLst>
</a:theme>
</file>

<file path=ppt/theme/theme3.xml><?xml version="1.0" encoding="utf-8"?>
<a:theme xmlns:a="http://schemas.openxmlformats.org/drawingml/2006/main" name="5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D8375"/>
        </a:solidFill>
        <a:ln w="6350">
          <a:noFill/>
          <a:miter lim="800000"/>
        </a:ln>
      </a:spPr>
      <a:bodyPr vert="horz" wrap="none" lIns="0" tIns="0" rIns="0" bIns="0" rtlCol="0" anchor="ctr" anchorCtr="0">
        <a:noAutofit/>
      </a:bodyPr>
      <a:lstStyle>
        <a:defPPr marL="0" marR="0" indent="0" algn="ctr" defTabSz="914400" rtl="0" eaLnBrk="1" fontAlgn="auto" latinLnBrk="0" hangingPunct="1">
          <a:lnSpc>
            <a:spcPct val="100000"/>
          </a:lnSpc>
          <a:spcBef>
            <a:spcPts val="300"/>
          </a:spcBef>
          <a:spcAft>
            <a:spcPts val="300"/>
          </a:spcAft>
          <a:buClrTx/>
          <a:buSzTx/>
          <a:buFontTx/>
          <a:buNone/>
          <a:tabLst/>
          <a:defRPr kumimoji="0" sz="1100" b="1" i="0" u="none" strike="noStrike" kern="1200" cap="none" spc="0" normalizeH="0" baseline="0" noProof="0" dirty="0" smtClean="0">
            <a:ln>
              <a:noFill/>
            </a:ln>
            <a:solidFill>
              <a:srgbClr val="FFFFFF"/>
            </a:solidFill>
            <a:effectLst/>
            <a:uLnTx/>
            <a:uFillTx/>
            <a:latin typeface="Arial"/>
            <a:ea typeface="+mn-ea"/>
            <a:cs typeface="+mn-cs"/>
          </a:defRPr>
        </a:defPPr>
      </a:lst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4.xml><?xml version="1.0" encoding="utf-8"?>
<a:theme xmlns:a="http://schemas.openxmlformats.org/drawingml/2006/main" name="2_ANS_THEME STANDARD_V1.0">
  <a:themeElements>
    <a:clrScheme name="ASIP_COULEURS STANDARD_V1.0">
      <a:dk1>
        <a:sysClr val="windowText" lastClr="000000"/>
      </a:dk1>
      <a:lt1>
        <a:sysClr val="window" lastClr="FFFFFF"/>
      </a:lt1>
      <a:dk2>
        <a:srgbClr val="006AB2"/>
      </a:dk2>
      <a:lt2>
        <a:srgbClr val="C7C0BA"/>
      </a:lt2>
      <a:accent1>
        <a:srgbClr val="00A1E0"/>
      </a:accent1>
      <a:accent2>
        <a:srgbClr val="95C23D"/>
      </a:accent2>
      <a:accent3>
        <a:srgbClr val="F7D700"/>
      </a:accent3>
      <a:accent4>
        <a:srgbClr val="FF9900"/>
      </a:accent4>
      <a:accent5>
        <a:srgbClr val="E94190"/>
      </a:accent5>
      <a:accent6>
        <a:srgbClr val="B51621"/>
      </a:accent6>
      <a:hlink>
        <a:srgbClr val="00A1E0"/>
      </a:hlink>
      <a:folHlink>
        <a:srgbClr val="E2001A"/>
      </a:folHlink>
    </a:clrScheme>
    <a:fontScheme name="ASIP_POL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108000" rIns="72000" bIns="108000" rtlCol="0" anchor="ctr" anchorCtr="0">
        <a:normAutofit/>
      </a:bodyPr>
      <a:lstStyle>
        <a:defPPr algn="ctr">
          <a:defRPr sz="1500" dirty="0" err="1" smtClean="0">
            <a:solidFill>
              <a:srgbClr val="575757"/>
            </a:solidFill>
          </a:defRPr>
        </a:defPPr>
      </a:lstStyle>
    </a:txDef>
  </a:objectDefaults>
  <a:extraClrSchemeLst/>
  <a:extLst>
    <a:ext uri="{05A4C25C-085E-4340-85A3-A5531E510DB2}">
      <thm15:themeFamily xmlns:thm15="http://schemas.microsoft.com/office/thememl/2012/main" name="ANS_MOD_STANDARD_POWERPOINT_V1.0.potx" id="{31BB410E-A6B9-4144-98E6-2C588236675D}" vid="{0B4E534E-D968-4B89-84ED-082C4E551A47}"/>
    </a:ext>
  </a:extLst>
</a:theme>
</file>

<file path=ppt/theme/theme5.xml><?xml version="1.0" encoding="utf-8"?>
<a:theme xmlns:a="http://schemas.openxmlformats.org/drawingml/2006/main" name="2_White_FR_PA7711_16x9_OF_v1">
  <a:themeElements>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3277E"/>
        </a:accent1>
        <a:accent2>
          <a:srgbClr val="EE1C26"/>
        </a:accent2>
        <a:accent3>
          <a:srgbClr val="006AB2"/>
        </a:accent3>
        <a:accent4>
          <a:srgbClr val="95C23D"/>
        </a:accent4>
        <a:accent5>
          <a:srgbClr val="F7D700"/>
        </a:accent5>
        <a:accent6>
          <a:srgbClr val="FF9900"/>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Loght blue">
      <a:srgbClr val="00A1E0"/>
    </a:custClr>
    <a:custClr name="Pink">
      <a:srgbClr val="E94190"/>
    </a:custClr>
    <a:custClr name="Red">
      <a:srgbClr val="B51621"/>
    </a:custClr>
  </a:custClrLst>
  <a:extLst>
    <a:ext uri="{05A4C25C-085E-4340-85A3-A5531E510DB2}">
      <thm15:themeFamily xmlns:thm15="http://schemas.microsoft.com/office/thememl/2012/main" name="FR_PA7711_16x9_OF_v1.potx" id="{122F86BC-F0F6-4473-963E-2AE867F7885E}" vid="{2D961CD9-0486-4B2E-969B-87E8846C172B}"/>
    </a:ext>
  </a:extLst>
</a:theme>
</file>

<file path=ppt/theme/theme6.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056F8F34003C4186412F7A52B1FD77" ma:contentTypeVersion="16" ma:contentTypeDescription="Crée un document." ma:contentTypeScope="" ma:versionID="262b44836f2a31bb60854d7a3350c7d7">
  <xsd:schema xmlns:xsd="http://www.w3.org/2001/XMLSchema" xmlns:xs="http://www.w3.org/2001/XMLSchema" xmlns:p="http://schemas.microsoft.com/office/2006/metadata/properties" xmlns:ns1="http://schemas.microsoft.com/sharepoint/v3" xmlns:ns2="d92e17ee-cdc3-40d0-8aeb-28c025ab643d" xmlns:ns3="e074afd8-8217-48ea-8ecc-574fabdcfc7e" targetNamespace="http://schemas.microsoft.com/office/2006/metadata/properties" ma:root="true" ma:fieldsID="41849314a7033bfba8e11db692a70e56" ns1:_="" ns2:_="" ns3:_="">
    <xsd:import namespace="http://schemas.microsoft.com/sharepoint/v3"/>
    <xsd:import namespace="d92e17ee-cdc3-40d0-8aeb-28c025ab643d"/>
    <xsd:import namespace="e074afd8-8217-48ea-8ecc-574fabdcfc7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Propriétés de la stratégie de conformité unifiée" ma:hidden="true" ma:internalName="_ip_UnifiedCompliancePolicyProperties">
      <xsd:simpleType>
        <xsd:restriction base="dms:Note"/>
      </xsd:simpleType>
    </xsd:element>
    <xsd:element name="_ip_UnifiedCompliancePolicyUIAction" ma:index="23"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2e17ee-cdc3-40d0-8aeb-28c025ab64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74afd8-8217-48ea-8ecc-574fabdcfc7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f3dea5e-f3b8-4ace-a35c-7746a732ff22}" ma:internalName="TaxCatchAll" ma:showField="CatchAllData" ma:web="e074afd8-8217-48ea-8ecc-574fabdcfc7e">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074afd8-8217-48ea-8ecc-574fabdcfc7e" xsi:nil="true"/>
    <lcf76f155ced4ddcb4097134ff3c332f xmlns="d92e17ee-cdc3-40d0-8aeb-28c025ab643d">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C9E009-78A5-4CA1-9442-4463E1205DA3}">
  <ds:schemaRefs>
    <ds:schemaRef ds:uri="d92e17ee-cdc3-40d0-8aeb-28c025ab643d"/>
    <ds:schemaRef ds:uri="e074afd8-8217-48ea-8ecc-574fabdcfc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F347B5-9746-4659-84F4-E303E9CCC26E}">
  <ds:schemaRefs>
    <ds:schemaRef ds:uri="http://schemas.microsoft.com/office/2006/metadata/properties"/>
    <ds:schemaRef ds:uri="d92e17ee-cdc3-40d0-8aeb-28c025ab643d"/>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schemas.microsoft.com/sharepoint/v3"/>
    <ds:schemaRef ds:uri="http://purl.org/dc/dcmitype/"/>
    <ds:schemaRef ds:uri="http://schemas.openxmlformats.org/package/2006/metadata/core-properties"/>
    <ds:schemaRef ds:uri="e074afd8-8217-48ea-8ecc-574fabdcfc7e"/>
  </ds:schemaRefs>
</ds:datastoreItem>
</file>

<file path=customXml/itemProps3.xml><?xml version="1.0" encoding="utf-8"?>
<ds:datastoreItem xmlns:ds="http://schemas.openxmlformats.org/officeDocument/2006/customXml" ds:itemID="{771FB250-5245-4BF6-AB43-090DBDAD44C7}">
  <ds:schemaRefs>
    <ds:schemaRef ds:uri="http://schemas.microsoft.com/sharepoint/v3/contenttype/forms"/>
  </ds:schemaRefs>
</ds:datastoreItem>
</file>

<file path=docMetadata/LabelInfo.xml><?xml version="1.0" encoding="utf-8"?>
<clbl:labelList xmlns:clbl="http://schemas.microsoft.com/office/2020/mipLabelMetadata">
  <clbl:label id="{fe9645ce-24f7-4fa7-847c-11dc6037a35a}" enabled="1" method="Standard" siteId="{b9e9ed43-edf4-4755-925b-76f18f50dbe7}" contentBits="0" removed="0"/>
</clbl:labelList>
</file>

<file path=docProps/app.xml><?xml version="1.0" encoding="utf-8"?>
<Properties xmlns="http://schemas.openxmlformats.org/officeDocument/2006/extended-properties" xmlns:vt="http://schemas.openxmlformats.org/officeDocument/2006/docPropsVTypes">
  <Template>Template ANS - client version</Template>
  <TotalTime>1</TotalTime>
  <Words>6051</Words>
  <Application>Microsoft Office PowerPoint</Application>
  <PresentationFormat>Grand écran</PresentationFormat>
  <Paragraphs>571</Paragraphs>
  <Slides>32</Slides>
  <Notes>32</Notes>
  <HiddenSlides>0</HiddenSlides>
  <MMClips>0</MMClips>
  <ScaleCrop>false</ScaleCrop>
  <HeadingPairs>
    <vt:vector size="8" baseType="variant">
      <vt:variant>
        <vt:lpstr>Polices utilisées</vt:lpstr>
      </vt:variant>
      <vt:variant>
        <vt:i4>9</vt:i4>
      </vt:variant>
      <vt:variant>
        <vt:lpstr>Thème</vt:lpstr>
      </vt:variant>
      <vt:variant>
        <vt:i4>5</vt:i4>
      </vt:variant>
      <vt:variant>
        <vt:lpstr>Serveurs OLE incorporés</vt:lpstr>
      </vt:variant>
      <vt:variant>
        <vt:i4>2</vt:i4>
      </vt:variant>
      <vt:variant>
        <vt:lpstr>Titres des diapositives</vt:lpstr>
      </vt:variant>
      <vt:variant>
        <vt:i4>32</vt:i4>
      </vt:variant>
    </vt:vector>
  </HeadingPairs>
  <TitlesOfParts>
    <vt:vector size="48" baseType="lpstr">
      <vt:lpstr>Aptos</vt:lpstr>
      <vt:lpstr>Arial</vt:lpstr>
      <vt:lpstr>Calibri</vt:lpstr>
      <vt:lpstr>EYInterstate Light</vt:lpstr>
      <vt:lpstr>Marianne Light</vt:lpstr>
      <vt:lpstr>Segoe UI</vt:lpstr>
      <vt:lpstr>Webdings</vt:lpstr>
      <vt:lpstr>Wingdings</vt:lpstr>
      <vt:lpstr>Wingdings 3</vt:lpstr>
      <vt:lpstr>1_White_FR_PA7711_16x9_OF_v1</vt:lpstr>
      <vt:lpstr>Contrast_FR_PA7711_16x9_OF_v1</vt:lpstr>
      <vt:lpstr>5_White_FR_PA7711_16x9_OF_v1</vt:lpstr>
      <vt:lpstr>2_ANS_THEME STANDARD_V1.0</vt:lpstr>
      <vt:lpstr>2_White_FR_PA7711_16x9_OF_v1</vt:lpstr>
      <vt:lpstr>think-cell Slide</vt:lpstr>
      <vt:lpstr>Diapositive think-cell</vt:lpstr>
      <vt:lpstr>Présentation PowerPoint</vt:lpstr>
      <vt:lpstr>Les objectifs du comité</vt:lpstr>
      <vt:lpstr>Présentation PowerPoint</vt:lpstr>
      <vt:lpstr>Parcours de raccordement</vt:lpstr>
      <vt:lpstr>Présentation PowerPoint</vt:lpstr>
      <vt:lpstr>Processus métier associé à une décision d’orientation</vt:lpstr>
      <vt:lpstr>Flux mis en œuvre par l’interopérabilité</vt:lpstr>
      <vt:lpstr>Présentation PowerPoint</vt:lpstr>
      <vt:lpstr>Lien ROR/FINESS et description de l’offre en ESMS</vt:lpstr>
      <vt:lpstr>Présentation PowerPoint</vt:lpstr>
      <vt:lpstr>Mise à jour du REM - Preuve MS.CDM/VT.27.01.03</vt:lpstr>
      <vt:lpstr>Données spécifiées non transmises dans les flux 1 et 3 (1/2)</vt:lpstr>
      <vt:lpstr>Données spécifiées non transmises dans les flux 1 et 3 (2/2)</vt:lpstr>
      <vt:lpstr>Mode “reprise de données” pour l’initialisation (1/2)</vt:lpstr>
      <vt:lpstr>Mode “reprise de données” pour l’initialisation (2/2)</vt:lpstr>
      <vt:lpstr>Guide d’implementation et FAQ</vt:lpstr>
      <vt:lpstr>Offre d’accompagnement</vt:lpstr>
      <vt:lpstr>Ressources à disposition pour développer l’interopérabilité</vt:lpstr>
      <vt:lpstr>Présentation PowerPoint</vt:lpstr>
      <vt:lpstr>Généralités pour le dépôt des preuves </vt:lpstr>
      <vt:lpstr>Dépôt des preuves de type trace</vt:lpstr>
      <vt:lpstr>Présentation PowerPoint</vt:lpstr>
      <vt:lpstr>Unité ROR vs unité organisationnelles DUI (1/2)</vt:lpstr>
      <vt:lpstr>Unité ROR vs unité organisationnelles DUI (2/2)</vt:lpstr>
      <vt:lpstr>Reprise de données pour le déploiement</vt:lpstr>
      <vt:lpstr>Autres prérequis pour le déploiement de l’interopérabilité</vt:lpstr>
      <vt:lpstr>Présentation PowerPoint</vt:lpstr>
      <vt:lpstr>Support Ségur</vt:lpstr>
      <vt:lpstr>Questions / Réponses / Remarques</vt:lpstr>
      <vt:lpstr>Présentation PowerPoint</vt:lpstr>
      <vt:lpstr>Comment activer le mode reprise de données</vt:lpstr>
      <vt:lpstr>Comment tester le mode reprise de données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(Arial 44 pt, bold bottom-aligned)</dc:title>
  <dc:subject/>
  <dc:creator>Edouard Paya</dc:creator>
  <cp:keywords/>
  <dc:description/>
  <cp:lastModifiedBy>Margaux BUGUET</cp:lastModifiedBy>
  <cp:revision>1</cp:revision>
  <cp:lastPrinted>2018-10-30T20:37:12Z</cp:lastPrinted>
  <dcterms:created xsi:type="dcterms:W3CDTF">2020-10-23T15:06:33Z</dcterms:created>
  <dcterms:modified xsi:type="dcterms:W3CDTF">2026-06-26T10:23:24Z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2020-10-22 01:56 PM</vt:lpwstr>
  </property>
  <property fmtid="{D5CDD505-2E9C-101B-9397-08002B2CF9AE}" pid="8" name="TemplateCreated">
    <vt:lpwstr>2019-02-27 01:18 PM</vt:lpwstr>
  </property>
  <property fmtid="{D5CDD505-2E9C-101B-9397-08002B2CF9AE}" pid="9" name="ContentTypeId">
    <vt:lpwstr>0x0101006B056F8F34003C4186412F7A52B1FD77</vt:lpwstr>
  </property>
  <property fmtid="{D5CDD505-2E9C-101B-9397-08002B2CF9AE}" pid="10" name="MSIP_Label_ae8fab06-504b-4325-93a9-50ca85e66f06_Enabled">
    <vt:lpwstr>true</vt:lpwstr>
  </property>
  <property fmtid="{D5CDD505-2E9C-101B-9397-08002B2CF9AE}" pid="11" name="MSIP_Label_ae8fab06-504b-4325-93a9-50ca85e66f06_SetDate">
    <vt:lpwstr>2021-09-01T10:21:22Z</vt:lpwstr>
  </property>
  <property fmtid="{D5CDD505-2E9C-101B-9397-08002B2CF9AE}" pid="12" name="MSIP_Label_ae8fab06-504b-4325-93a9-50ca85e66f06_Method">
    <vt:lpwstr>Standard</vt:lpwstr>
  </property>
  <property fmtid="{D5CDD505-2E9C-101B-9397-08002B2CF9AE}" pid="13" name="MSIP_Label_ae8fab06-504b-4325-93a9-50ca85e66f06_Name">
    <vt:lpwstr>C-Confidentiel</vt:lpwstr>
  </property>
  <property fmtid="{D5CDD505-2E9C-101B-9397-08002B2CF9AE}" pid="14" name="MSIP_Label_ae8fab06-504b-4325-93a9-50ca85e66f06_SiteId">
    <vt:lpwstr>41d9a388-7aef-420d-976c-d046beab641f</vt:lpwstr>
  </property>
  <property fmtid="{D5CDD505-2E9C-101B-9397-08002B2CF9AE}" pid="15" name="MSIP_Label_ae8fab06-504b-4325-93a9-50ca85e66f06_ActionId">
    <vt:lpwstr>f68b4031-3869-4f15-b270-ca5d7d13d1c6</vt:lpwstr>
  </property>
  <property fmtid="{D5CDD505-2E9C-101B-9397-08002B2CF9AE}" pid="16" name="MSIP_Label_ae8fab06-504b-4325-93a9-50ca85e66f06_ContentBits">
    <vt:lpwstr>0</vt:lpwstr>
  </property>
  <property fmtid="{D5CDD505-2E9C-101B-9397-08002B2CF9AE}" pid="17" name="MediaServiceImageTags">
    <vt:lpwstr/>
  </property>
  <property fmtid="{D5CDD505-2E9C-101B-9397-08002B2CF9AE}" pid="18" name="Order">
    <vt:r8>605400</vt:r8>
  </property>
  <property fmtid="{D5CDD505-2E9C-101B-9397-08002B2CF9AE}" pid="19" name="xd_Signature">
    <vt:bool>false</vt:bool>
  </property>
  <property fmtid="{D5CDD505-2E9C-101B-9397-08002B2CF9AE}" pid="20" name="xd_ProgID">
    <vt:lpwstr/>
  </property>
  <property fmtid="{D5CDD505-2E9C-101B-9397-08002B2CF9AE}" pid="21" name="ComplianceAssetId">
    <vt:lpwstr/>
  </property>
  <property fmtid="{D5CDD505-2E9C-101B-9397-08002B2CF9AE}" pid="22" name="TemplateUrl">
    <vt:lpwstr/>
  </property>
  <property fmtid="{D5CDD505-2E9C-101B-9397-08002B2CF9AE}" pid="23" name="_ExtendedDescription">
    <vt:lpwstr/>
  </property>
  <property fmtid="{D5CDD505-2E9C-101B-9397-08002B2CF9AE}" pid="24" name="TriggerFlowInfo">
    <vt:lpwstr/>
  </property>
  <property fmtid="{D5CDD505-2E9C-101B-9397-08002B2CF9AE}" pid="25" name="MSIP_Label_3094c1fb-3db8-4cce-b079-9b022302847f_Enabled">
    <vt:lpwstr>true</vt:lpwstr>
  </property>
  <property fmtid="{D5CDD505-2E9C-101B-9397-08002B2CF9AE}" pid="26" name="MSIP_Label_3094c1fb-3db8-4cce-b079-9b022302847f_SetDate">
    <vt:lpwstr>2026-01-12T20:15:41Z</vt:lpwstr>
  </property>
  <property fmtid="{D5CDD505-2E9C-101B-9397-08002B2CF9AE}" pid="27" name="MSIP_Label_3094c1fb-3db8-4cce-b079-9b022302847f_Method">
    <vt:lpwstr>Standard</vt:lpwstr>
  </property>
  <property fmtid="{D5CDD505-2E9C-101B-9397-08002B2CF9AE}" pid="28" name="MSIP_Label_3094c1fb-3db8-4cce-b079-9b022302847f_Name">
    <vt:lpwstr>[Prod v5] C1 - Standard</vt:lpwstr>
  </property>
  <property fmtid="{D5CDD505-2E9C-101B-9397-08002B2CF9AE}" pid="29" name="MSIP_Label_3094c1fb-3db8-4cce-b079-9b022302847f_SiteId">
    <vt:lpwstr>035e5292-5a25-4509-bb08-a555f7d31a8b</vt:lpwstr>
  </property>
  <property fmtid="{D5CDD505-2E9C-101B-9397-08002B2CF9AE}" pid="30" name="MSIP_Label_3094c1fb-3db8-4cce-b079-9b022302847f_ActionId">
    <vt:lpwstr>250a8e60-32e5-4408-b4c6-b14844263a70</vt:lpwstr>
  </property>
  <property fmtid="{D5CDD505-2E9C-101B-9397-08002B2CF9AE}" pid="31" name="MSIP_Label_3094c1fb-3db8-4cce-b079-9b022302847f_ContentBits">
    <vt:lpwstr>0</vt:lpwstr>
  </property>
  <property fmtid="{D5CDD505-2E9C-101B-9397-08002B2CF9AE}" pid="32" name="MSIP_Label_3094c1fb-3db8-4cce-b079-9b022302847f_Tag">
    <vt:lpwstr>10, 3, 0, 1</vt:lpwstr>
  </property>
</Properties>
</file>