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B_B7F2EC66.xml" ContentType="application/vnd.ms-powerpoint.comments+xml"/>
  <Override PartName="/ppt/notesSlides/notesSlide5.xml" ContentType="application/vnd.openxmlformats-officedocument.presentationml.notesSlide+xml"/>
  <Override PartName="/ppt/comments/modernComment_11C_A25B8DD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25"/>
  </p:notesMasterIdLst>
  <p:sldIdLst>
    <p:sldId id="298" r:id="rId6"/>
    <p:sldId id="279"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80" r:id="rId21"/>
    <p:sldId id="299" r:id="rId22"/>
    <p:sldId id="295" r:id="rId23"/>
    <p:sldId id="296"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7201-9C4C-E388-E923-B85A5FE1EC5F}" name="VERCAMER, Vincent (DNS)" initials="V(" userId="S::vincent.vercamer@sante.gouv.fr::ac17c7b1-4433-4a8f-af79-e54a0c29ae83" providerId="AD"/>
  <p188:author id="{273D461C-C08E-6267-4C21-588071EADEA5}" name="GHARIANI, Héla (DNS)" initials="G(" userId="S::hela.ghariani@sante.gouv.fr::662fecf3-dcd1-4842-9ebf-06c333e22691" providerId="AD"/>
  <p188:author id="{17D73A5A-F97F-215B-FCB7-7926B02BCE6B}" name="CLOUT, Emmanuel (DNS)" initials="C(" userId="S::emmanuel.clout@sante.gouv.fr::4b5d97b6-da82-4fcb-8f4b-d127c09cbb7e" providerId="AD"/>
  <p188:author id="{362AC58A-ECE9-B27C-8BC0-E9A515EA00E5}" name="BYK Guillaume (SANTE)" initials="BG(" userId="S::Guillaume.BYK@ec.europa.eu::94f966ee-2e97-48fd-a1a2-ef35c5cb4c41" providerId="AD"/>
  <p188:author id="{FB11C7F2-D5BB-43EC-E3DC-A81B7880E472}" name="PASSEMARD, Emilie (DNS)" initials="P(" userId="S::emilie.passemard@sante.gouv.fr::f56f6b52-7b22-474a-94d1-1f8e0ba0a4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HARIANI, Héla (DNS)" initials="GH(" lastIdx="25" clrIdx="0">
    <p:extLst>
      <p:ext uri="{19B8F6BF-5375-455C-9EA6-DF929625EA0E}">
        <p15:presenceInfo xmlns:p15="http://schemas.microsoft.com/office/powerpoint/2012/main" userId="S-1-5-21-27022435-3177379373-3347635678-91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A35"/>
    <a:srgbClr val="3C55A1"/>
    <a:srgbClr val="BE1522"/>
    <a:srgbClr val="F39200"/>
    <a:srgbClr val="D60952"/>
    <a:srgbClr val="C82452"/>
    <a:srgbClr val="E71E53"/>
    <a:srgbClr val="FF487B"/>
    <a:srgbClr val="3D57A3"/>
    <a:srgbClr val="364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1B_B7F2EC66.xml><?xml version="1.0" encoding="utf-8"?>
<p188:cmLst xmlns:a="http://schemas.openxmlformats.org/drawingml/2006/main" xmlns:r="http://schemas.openxmlformats.org/officeDocument/2006/relationships" xmlns:p188="http://schemas.microsoft.com/office/powerpoint/2018/8/main">
  <p188:cm id="{298F3056-6955-41FF-93D8-AA9BE243DBBD}" authorId="{273D461C-C08E-6267-4C21-588071EADEA5}" created="2024-06-17T16:15:06.667">
    <ac:deMkLst xmlns:ac="http://schemas.microsoft.com/office/drawing/2013/main/command">
      <pc:docMk xmlns:pc="http://schemas.microsoft.com/office/powerpoint/2013/main/command"/>
      <pc:sldMk xmlns:pc="http://schemas.microsoft.com/office/powerpoint/2013/main/command" cId="3086150758" sldId="283"/>
      <ac:picMk id="14" creationId="{92C68AB9-AD8F-A5F3-094B-94DC5400E0C6}"/>
    </ac:deMkLst>
    <p188:txBody>
      <a:bodyPr/>
      <a:lstStyle/>
      <a:p>
        <a:r>
          <a:rPr lang="fr-FR"/>
          <a:t>Passer en orange</a:t>
        </a:r>
      </a:p>
    </p188:txBody>
  </p188:cm>
</p188:cmLst>
</file>

<file path=ppt/comments/modernComment_11C_A25B8DD8.xml><?xml version="1.0" encoding="utf-8"?>
<p188:cmLst xmlns:a="http://schemas.openxmlformats.org/drawingml/2006/main" xmlns:r="http://schemas.openxmlformats.org/officeDocument/2006/relationships" xmlns:p188="http://schemas.microsoft.com/office/powerpoint/2018/8/main">
  <p188:cm id="{28E46C62-D617-4AD5-8C9E-067D4F6B4560}" authorId="{273D461C-C08E-6267-4C21-588071EADEA5}" created="2024-06-17T16:15:30.907">
    <ac:deMkLst xmlns:ac="http://schemas.microsoft.com/office/drawing/2013/main/command">
      <pc:docMk xmlns:pc="http://schemas.microsoft.com/office/powerpoint/2013/main/command"/>
      <pc:sldMk xmlns:pc="http://schemas.microsoft.com/office/powerpoint/2013/main/command" cId="2723909080" sldId="284"/>
      <ac:picMk id="3" creationId="{F86DE4BE-EF06-F60F-15CA-9F814DC2DF50}"/>
    </ac:deMkLst>
    <p188:txBody>
      <a:bodyPr/>
      <a:lstStyle/>
      <a:p>
        <a:r>
          <a:rPr lang="fr-FR"/>
          <a:t>Passer à 3 sur 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CF8C5-9D2A-7C4E-AFC3-CC61781180C7}" type="datetimeFigureOut">
              <a:rPr lang="fr-FR" smtClean="0"/>
              <a:t>18/06/2024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F83CD-37CF-5043-B90F-17506F2E8B33}" type="slidenum">
              <a:rPr lang="fr-FR" smtClean="0"/>
              <a:t>‹N°›</a:t>
            </a:fld>
            <a:endParaRPr lang="fr-FR" dirty="0"/>
          </a:p>
        </p:txBody>
      </p:sp>
    </p:spTree>
    <p:extLst>
      <p:ext uri="{BB962C8B-B14F-4D97-AF65-F5344CB8AC3E}">
        <p14:creationId xmlns:p14="http://schemas.microsoft.com/office/powerpoint/2010/main" val="335029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EF83CD-37CF-5043-B90F-17506F2E8B33}" type="slidenum">
              <a:rPr lang="fr-FR" smtClean="0"/>
              <a:t>2</a:t>
            </a:fld>
            <a:endParaRPr lang="fr-FR" dirty="0"/>
          </a:p>
        </p:txBody>
      </p:sp>
    </p:spTree>
    <p:extLst>
      <p:ext uri="{BB962C8B-B14F-4D97-AF65-F5344CB8AC3E}">
        <p14:creationId xmlns:p14="http://schemas.microsoft.com/office/powerpoint/2010/main" val="3841319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F83CD-37CF-5043-B90F-17506F2E8B3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EF83CD-37CF-5043-B90F-17506F2E8B33}" type="slidenum">
              <a:rPr lang="fr-FR" smtClean="0"/>
              <a:t>3</a:t>
            </a:fld>
            <a:endParaRPr lang="fr-FR" dirty="0"/>
          </a:p>
        </p:txBody>
      </p:sp>
    </p:spTree>
    <p:extLst>
      <p:ext uri="{BB962C8B-B14F-4D97-AF65-F5344CB8AC3E}">
        <p14:creationId xmlns:p14="http://schemas.microsoft.com/office/powerpoint/2010/main" val="108301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F83CD-37CF-5043-B90F-17506F2E8B3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24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F83CD-37CF-5043-B90F-17506F2E8B3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03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EF83CD-37CF-5043-B90F-17506F2E8B33}" type="slidenum">
              <a:rPr lang="fr-FR" smtClean="0"/>
              <a:t>6</a:t>
            </a:fld>
            <a:endParaRPr lang="fr-FR" dirty="0"/>
          </a:p>
        </p:txBody>
      </p:sp>
    </p:spTree>
    <p:extLst>
      <p:ext uri="{BB962C8B-B14F-4D97-AF65-F5344CB8AC3E}">
        <p14:creationId xmlns:p14="http://schemas.microsoft.com/office/powerpoint/2010/main" val="174138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F83CD-37CF-5043-B90F-17506F2E8B3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35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F83CD-37CF-5043-B90F-17506F2E8B3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66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F83CD-37CF-5043-B90F-17506F2E8B3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75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F83CD-37CF-5043-B90F-17506F2E8B3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312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emf"/><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emf"/><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emf"/><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emf"/><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emf"/><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emf"/><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emf"/><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2"/>
          <a:stretch>
            <a:fillRect/>
          </a:stretch>
        </p:blipFill>
        <p:spPr>
          <a:xfrm>
            <a:off x="3124200" y="1328975"/>
            <a:ext cx="5943600" cy="4200050"/>
          </a:xfrm>
          <a:prstGeom prst="rect">
            <a:avLst/>
          </a:prstGeom>
        </p:spPr>
      </p:pic>
      <p:pic>
        <p:nvPicPr>
          <p:cNvPr id="10" name="Image 9">
            <a:extLst>
              <a:ext uri="{FF2B5EF4-FFF2-40B4-BE49-F238E27FC236}">
                <a16:creationId xmlns:a16="http://schemas.microsoft.com/office/drawing/2014/main" id="{3DFCC200-892A-0DF8-E178-EF4AF6DEEA59}"/>
              </a:ext>
            </a:extLst>
          </p:cNvPr>
          <p:cNvPicPr>
            <a:picLocks noChangeAspect="1"/>
          </p:cNvPicPr>
          <p:nvPr userDrawn="1"/>
        </p:nvPicPr>
        <p:blipFill>
          <a:blip r:embed="rId3"/>
          <a:stretch>
            <a:fillRect/>
          </a:stretch>
        </p:blipFill>
        <p:spPr>
          <a:xfrm>
            <a:off x="336039" y="330202"/>
            <a:ext cx="717805" cy="1076960"/>
          </a:xfrm>
          <a:prstGeom prst="rect">
            <a:avLst/>
          </a:prstGeom>
        </p:spPr>
      </p:pic>
    </p:spTree>
    <p:extLst>
      <p:ext uri="{BB962C8B-B14F-4D97-AF65-F5344CB8AC3E}">
        <p14:creationId xmlns:p14="http://schemas.microsoft.com/office/powerpoint/2010/main" val="56348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ON3">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a:srcRect/>
          <a:stretch/>
        </p:blipFill>
        <p:spPr>
          <a:xfrm>
            <a:off x="1" y="0"/>
            <a:ext cx="9702796" cy="686464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spTree>
    <p:extLst>
      <p:ext uri="{BB962C8B-B14F-4D97-AF65-F5344CB8AC3E}">
        <p14:creationId xmlns:p14="http://schemas.microsoft.com/office/powerpoint/2010/main" val="1406355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3">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3"/>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pic>
        <p:nvPicPr>
          <p:cNvPr id="4" name="Image 3">
            <a:extLst>
              <a:ext uri="{FF2B5EF4-FFF2-40B4-BE49-F238E27FC236}">
                <a16:creationId xmlns:a16="http://schemas.microsoft.com/office/drawing/2014/main" id="{49D7CED4-F8AC-E3A6-3CA9-6AE37E7DD146}"/>
              </a:ext>
            </a:extLst>
          </p:cNvPr>
          <p:cNvPicPr>
            <a:picLocks noChangeAspect="1"/>
          </p:cNvPicPr>
          <p:nvPr userDrawn="1"/>
        </p:nvPicPr>
        <p:blipFill>
          <a:blip r:embed="rId4"/>
          <a:stretch>
            <a:fillRect/>
          </a:stretch>
        </p:blipFill>
        <p:spPr>
          <a:xfrm>
            <a:off x="283439" y="283322"/>
            <a:ext cx="1325065" cy="1591984"/>
          </a:xfrm>
          <a:prstGeom prst="rect">
            <a:avLst/>
          </a:prstGeom>
        </p:spPr>
      </p:pic>
    </p:spTree>
    <p:extLst>
      <p:ext uri="{BB962C8B-B14F-4D97-AF65-F5344CB8AC3E}">
        <p14:creationId xmlns:p14="http://schemas.microsoft.com/office/powerpoint/2010/main" val="335244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2"/>
          <a:srcRect/>
          <a:stretch/>
        </p:blipFill>
        <p:spPr>
          <a:xfrm>
            <a:off x="0" y="0"/>
            <a:ext cx="9702797" cy="6864642"/>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8A8699D0-26B2-2C87-3EF8-F7B3701FE556}"/>
              </a:ext>
            </a:extLst>
          </p:cNvPr>
          <p:cNvPicPr>
            <a:picLocks noChangeAspect="1"/>
          </p:cNvPicPr>
          <p:nvPr userDrawn="1"/>
        </p:nvPicPr>
        <p:blipFill>
          <a:blip r:embed="rId3"/>
          <a:stretch>
            <a:fillRect/>
          </a:stretch>
        </p:blipFill>
        <p:spPr>
          <a:xfrm>
            <a:off x="10930746" y="171737"/>
            <a:ext cx="1022831" cy="722784"/>
          </a:xfrm>
          <a:prstGeom prst="rect">
            <a:avLst/>
          </a:prstGeom>
        </p:spPr>
      </p:pic>
    </p:spTree>
    <p:extLst>
      <p:ext uri="{BB962C8B-B14F-4D97-AF65-F5344CB8AC3E}">
        <p14:creationId xmlns:p14="http://schemas.microsoft.com/office/powerpoint/2010/main" val="39597889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ON4">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a:srcRect/>
          <a:stretch/>
        </p:blipFill>
        <p:spPr>
          <a:xfrm>
            <a:off x="1" y="0"/>
            <a:ext cx="9702796" cy="6864641"/>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spTree>
    <p:extLst>
      <p:ext uri="{BB962C8B-B14F-4D97-AF65-F5344CB8AC3E}">
        <p14:creationId xmlns:p14="http://schemas.microsoft.com/office/powerpoint/2010/main" val="603707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4">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3"/>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pic>
        <p:nvPicPr>
          <p:cNvPr id="5" name="Image 4" descr="Une image contenant texte&#10;&#10;Description générée automatiquement">
            <a:extLst>
              <a:ext uri="{FF2B5EF4-FFF2-40B4-BE49-F238E27FC236}">
                <a16:creationId xmlns:a16="http://schemas.microsoft.com/office/drawing/2014/main" id="{D2983810-F735-F6BD-0BF2-ECD0B027CB16}"/>
              </a:ext>
            </a:extLst>
          </p:cNvPr>
          <p:cNvPicPr>
            <a:picLocks noChangeAspect="1"/>
          </p:cNvPicPr>
          <p:nvPr userDrawn="1"/>
        </p:nvPicPr>
        <p:blipFill>
          <a:blip r:embed="rId4"/>
          <a:stretch>
            <a:fillRect/>
          </a:stretch>
        </p:blipFill>
        <p:spPr>
          <a:xfrm>
            <a:off x="333154" y="308132"/>
            <a:ext cx="1143940" cy="1591984"/>
          </a:xfrm>
          <a:prstGeom prst="rect">
            <a:avLst/>
          </a:prstGeom>
        </p:spPr>
      </p:pic>
    </p:spTree>
    <p:extLst>
      <p:ext uri="{BB962C8B-B14F-4D97-AF65-F5344CB8AC3E}">
        <p14:creationId xmlns:p14="http://schemas.microsoft.com/office/powerpoint/2010/main" val="16065088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3"/>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pic>
        <p:nvPicPr>
          <p:cNvPr id="3" name="Image 2">
            <a:extLst>
              <a:ext uri="{FF2B5EF4-FFF2-40B4-BE49-F238E27FC236}">
                <a16:creationId xmlns:a16="http://schemas.microsoft.com/office/drawing/2014/main" id="{709D6622-5B7E-779B-467C-8A2C2F11A0D8}"/>
              </a:ext>
            </a:extLst>
          </p:cNvPr>
          <p:cNvPicPr>
            <a:picLocks noChangeAspect="1"/>
          </p:cNvPicPr>
          <p:nvPr userDrawn="1"/>
        </p:nvPicPr>
        <p:blipFill>
          <a:blip r:embed="rId4"/>
          <a:stretch>
            <a:fillRect/>
          </a:stretch>
        </p:blipFill>
        <p:spPr>
          <a:xfrm>
            <a:off x="336040" y="330201"/>
            <a:ext cx="717805" cy="1076960"/>
          </a:xfrm>
          <a:prstGeom prst="rect">
            <a:avLst/>
          </a:prstGeom>
        </p:spPr>
      </p:pic>
    </p:spTree>
    <p:extLst>
      <p:ext uri="{BB962C8B-B14F-4D97-AF65-F5344CB8AC3E}">
        <p14:creationId xmlns:p14="http://schemas.microsoft.com/office/powerpoint/2010/main" val="1155975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E1F7C-5532-E890-816A-13B71C673E8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9D309CD-4924-FE8D-5114-042EEF466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F88A003-7A8C-B3C5-225D-4504489E7281}"/>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5" name="Espace réservé du pied de page 4">
            <a:extLst>
              <a:ext uri="{FF2B5EF4-FFF2-40B4-BE49-F238E27FC236}">
                <a16:creationId xmlns:a16="http://schemas.microsoft.com/office/drawing/2014/main" id="{5A2EF494-171B-EF28-9836-CA6F3DF65D8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42CBA2B-ED63-89C4-A33F-5277938E6525}"/>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20626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C2C68-C472-704A-07DD-2B2465E086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4F7CF6-065C-8904-2753-6281344ACAD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5815F9-C596-392F-3739-3EDDFE000233}"/>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5" name="Espace réservé du pied de page 4">
            <a:extLst>
              <a:ext uri="{FF2B5EF4-FFF2-40B4-BE49-F238E27FC236}">
                <a16:creationId xmlns:a16="http://schemas.microsoft.com/office/drawing/2014/main" id="{5F0B1D0A-4113-0FD8-9355-B6B1474B00E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4EC6EE0-AC23-C72C-1856-46EB22CF14FA}"/>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351184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48AAA-5E1A-461D-E175-1CEA1FB4B4F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A87426-EDDD-659F-A4C8-47A21A1E6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E94A046-FC22-AC6E-0DE9-D8D75DCFDD2A}"/>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5" name="Espace réservé du pied de page 4">
            <a:extLst>
              <a:ext uri="{FF2B5EF4-FFF2-40B4-BE49-F238E27FC236}">
                <a16:creationId xmlns:a16="http://schemas.microsoft.com/office/drawing/2014/main" id="{CCE4044A-9385-1915-E7E1-7AA3FDCD7EA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9920080-5942-6BA7-48B1-50BEFA65958A}"/>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97205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D8E8F-EA5D-5D21-92D9-B66ABE89CE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DE4A85-DDD2-68CD-C6EE-33DA4F88B7A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6E7E285-85E0-A86D-5C58-D3A97A0FC8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F914F49-0237-F470-8260-D5712BFC27ED}"/>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6" name="Espace réservé du pied de page 5">
            <a:extLst>
              <a:ext uri="{FF2B5EF4-FFF2-40B4-BE49-F238E27FC236}">
                <a16:creationId xmlns:a16="http://schemas.microsoft.com/office/drawing/2014/main" id="{2F149C04-B2A1-9739-575B-8B4931364810}"/>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D5BC4E4-9A1A-CEC5-9AE0-25429C1F5C17}"/>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241746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DFCC200-892A-0DF8-E178-EF4AF6DEEA59}"/>
              </a:ext>
            </a:extLst>
          </p:cNvPr>
          <p:cNvPicPr>
            <a:picLocks noChangeAspect="1"/>
          </p:cNvPicPr>
          <p:nvPr userDrawn="1"/>
        </p:nvPicPr>
        <p:blipFill>
          <a:blip r:embed="rId2"/>
          <a:stretch>
            <a:fillRect/>
          </a:stretch>
        </p:blipFill>
        <p:spPr>
          <a:xfrm>
            <a:off x="336039" y="330202"/>
            <a:ext cx="717805" cy="1076960"/>
          </a:xfrm>
          <a:prstGeom prst="rect">
            <a:avLst/>
          </a:prstGeom>
        </p:spPr>
      </p:pic>
    </p:spTree>
    <p:extLst>
      <p:ext uri="{BB962C8B-B14F-4D97-AF65-F5344CB8AC3E}">
        <p14:creationId xmlns:p14="http://schemas.microsoft.com/office/powerpoint/2010/main" val="2941877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C8AF5-7597-7887-3EB7-9B89B77AF75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9FA9617-FA51-9663-31B1-1160DA01B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9818BAC-876B-9395-7FAC-4EF7508308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BB2AB6-5329-9ABE-29D7-DF2F2AEF3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9454B3-8240-6040-FAB2-A2301BF43B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1E55023-EE6C-E30F-492F-BD1CC36D8EA2}"/>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8" name="Espace réservé du pied de page 7">
            <a:extLst>
              <a:ext uri="{FF2B5EF4-FFF2-40B4-BE49-F238E27FC236}">
                <a16:creationId xmlns:a16="http://schemas.microsoft.com/office/drawing/2014/main" id="{C2F2DEF2-6E35-2700-FD28-D04664124F84}"/>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F4B11A9C-A598-9AF1-A347-65D20780856A}"/>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227373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EB966-B1F9-2E03-BF66-CE4ED46783B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9AB97E8-D953-020A-B254-17A111154807}"/>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4" name="Espace réservé du pied de page 3">
            <a:extLst>
              <a:ext uri="{FF2B5EF4-FFF2-40B4-BE49-F238E27FC236}">
                <a16:creationId xmlns:a16="http://schemas.microsoft.com/office/drawing/2014/main" id="{88A22F0A-FFB8-32F1-0B65-81B11036628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9637208-A986-5E99-5B2A-AE88873DE859}"/>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3057839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EA67EB4-3E67-9629-C19C-5EC28516AC5E}"/>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3" name="Espace réservé du pied de page 2">
            <a:extLst>
              <a:ext uri="{FF2B5EF4-FFF2-40B4-BE49-F238E27FC236}">
                <a16:creationId xmlns:a16="http://schemas.microsoft.com/office/drawing/2014/main" id="{89DA809C-44E7-269E-DA34-D3CF1EAEED5D}"/>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5E25B6E-42A0-28CC-6C3A-27935EF0A108}"/>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3739724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84179-3766-6C7F-0E40-B811610809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C41C6F-7A46-2842-7BB2-08C8018C3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555A82E-70F5-2F16-8E60-E80311999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81C205-EF83-1BFE-E362-4488E0DA9D18}"/>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6" name="Espace réservé du pied de page 5">
            <a:extLst>
              <a:ext uri="{FF2B5EF4-FFF2-40B4-BE49-F238E27FC236}">
                <a16:creationId xmlns:a16="http://schemas.microsoft.com/office/drawing/2014/main" id="{59DBE373-89E7-3C6F-01D0-32590F2322E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8CC0C5C1-E0F7-4C30-88C2-FF86F3D76672}"/>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248875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8D38B-9F86-A676-5763-A0EAD5BA2F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F4AE74C-14DF-3EB5-D065-47E9A51A0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5ADD6399-4DE1-EC8F-9C5D-B139865F2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57A0E9E-1EC2-356B-1EF6-651BDD5230E6}"/>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6" name="Espace réservé du pied de page 5">
            <a:extLst>
              <a:ext uri="{FF2B5EF4-FFF2-40B4-BE49-F238E27FC236}">
                <a16:creationId xmlns:a16="http://schemas.microsoft.com/office/drawing/2014/main" id="{DC1FC735-5527-262D-1821-33CBFA4260A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2D3295E1-27C7-1EAC-F6F7-3287BE385667}"/>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1044576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3A1F75-27AA-1E45-3C8A-DF0CC478C20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A27D025-2BBF-6CD1-166A-3A94F7481FB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4666D4-D85F-C2BA-0E1A-5ACB87DDAFB3}"/>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5" name="Espace réservé du pied de page 4">
            <a:extLst>
              <a:ext uri="{FF2B5EF4-FFF2-40B4-BE49-F238E27FC236}">
                <a16:creationId xmlns:a16="http://schemas.microsoft.com/office/drawing/2014/main" id="{E62946F9-609E-AF33-47E5-442C9F4E28B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A337BFF6-8365-DEA4-F766-E834A0416A2F}"/>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258002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9BE557F-F40E-5EDC-680D-589542A13B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D1D4E2F-BC83-3256-5C6A-0306A15804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1F7A46-36F9-7370-7BA5-7D4B841D1B92}"/>
              </a:ext>
            </a:extLst>
          </p:cNvPr>
          <p:cNvSpPr>
            <a:spLocks noGrp="1"/>
          </p:cNvSpPr>
          <p:nvPr>
            <p:ph type="dt" sz="half" idx="10"/>
          </p:nvPr>
        </p:nvSpPr>
        <p:spPr/>
        <p:txBody>
          <a:bodyPr/>
          <a:lstStyle/>
          <a:p>
            <a:fld id="{0AE48362-4C89-6B43-A532-CFFED41483D7}" type="datetimeFigureOut">
              <a:rPr lang="fr-FR" smtClean="0"/>
              <a:t>18/06/2024</a:t>
            </a:fld>
            <a:endParaRPr lang="fr-FR" dirty="0"/>
          </a:p>
        </p:txBody>
      </p:sp>
      <p:sp>
        <p:nvSpPr>
          <p:cNvPr id="5" name="Espace réservé du pied de page 4">
            <a:extLst>
              <a:ext uri="{FF2B5EF4-FFF2-40B4-BE49-F238E27FC236}">
                <a16:creationId xmlns:a16="http://schemas.microsoft.com/office/drawing/2014/main" id="{D46483EF-8C6E-AF0F-DA80-2757C715396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B4C74A8-21A1-B4C5-1FD3-DBFABEC1AA17}"/>
              </a:ext>
            </a:extLst>
          </p:cNvPr>
          <p:cNvSpPr>
            <a:spLocks noGrp="1"/>
          </p:cNvSpPr>
          <p:nvPr>
            <p:ph type="sldNum" sz="quarter" idx="12"/>
          </p:nvPr>
        </p:nvSpPr>
        <p:spPr/>
        <p:txBody>
          <a:bodyPr/>
          <a:lstStyle/>
          <a:p>
            <a:fld id="{31572C93-D471-4A47-B0C0-72AF048CE4AC}" type="slidenum">
              <a:rPr lang="fr-FR" smtClean="0"/>
              <a:t>‹N°›</a:t>
            </a:fld>
            <a:endParaRPr lang="fr-FR" dirty="0"/>
          </a:p>
        </p:txBody>
      </p:sp>
    </p:spTree>
    <p:extLst>
      <p:ext uri="{BB962C8B-B14F-4D97-AF65-F5344CB8AC3E}">
        <p14:creationId xmlns:p14="http://schemas.microsoft.com/office/powerpoint/2010/main" val="724818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Google Shape;57;p14">
            <a:extLst>
              <a:ext uri="{FF2B5EF4-FFF2-40B4-BE49-F238E27FC236}">
                <a16:creationId xmlns:a16="http://schemas.microsoft.com/office/drawing/2014/main" id="{B2BDF50C-A624-44CA-3266-2E8334C66C3E}"/>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3" name="Google Shape;58;p14">
            <a:extLst>
              <a:ext uri="{FF2B5EF4-FFF2-40B4-BE49-F238E27FC236}">
                <a16:creationId xmlns:a16="http://schemas.microsoft.com/office/drawing/2014/main" id="{34BDBE0D-A271-3FA9-5E47-46C88C4E500B}"/>
              </a:ext>
            </a:extLst>
          </p:cNvPr>
          <p:cNvSpPr txBox="1">
            <a:spLocks noGrp="1"/>
          </p:cNvSpPr>
          <p:nvPr>
            <p:ph type="ctrTitle"/>
          </p:nvPr>
        </p:nvSpPr>
        <p:spPr>
          <a:xfrm>
            <a:off x="859243" y="2943975"/>
            <a:ext cx="9144000" cy="156443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374C62"/>
              </a:buClr>
              <a:buSzPts val="4500"/>
              <a:buFont typeface="Arial"/>
              <a:buNone/>
              <a:defRPr sz="6000" b="1">
                <a:solidFill>
                  <a:srgbClr val="374C6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 name="Google Shape;59;p14">
            <a:extLst>
              <a:ext uri="{FF2B5EF4-FFF2-40B4-BE49-F238E27FC236}">
                <a16:creationId xmlns:a16="http://schemas.microsoft.com/office/drawing/2014/main" id="{CE4127AF-7802-B200-2EE5-0E2941C37968}"/>
              </a:ext>
            </a:extLst>
          </p:cNvPr>
          <p:cNvSpPr txBox="1">
            <a:spLocks noGrp="1"/>
          </p:cNvSpPr>
          <p:nvPr>
            <p:ph type="subTitle" idx="1"/>
          </p:nvPr>
        </p:nvSpPr>
        <p:spPr>
          <a:xfrm>
            <a:off x="839788" y="4664992"/>
            <a:ext cx="9144000" cy="821409"/>
          </a:xfrm>
          <a:prstGeom prst="rect">
            <a:avLst/>
          </a:prstGeom>
          <a:noFill/>
          <a:ln>
            <a:noFill/>
          </a:ln>
        </p:spPr>
        <p:txBody>
          <a:bodyPr spcFirstLastPara="1" wrap="square" lIns="0" tIns="0" rIns="0" bIns="0" anchor="t" anchorCtr="0">
            <a:noAutofit/>
          </a:bodyPr>
          <a:lstStyle>
            <a:lvl1pPr lvl="0" algn="l">
              <a:lnSpc>
                <a:spcPct val="90000"/>
              </a:lnSpc>
              <a:spcBef>
                <a:spcPts val="1067"/>
              </a:spcBef>
              <a:spcAft>
                <a:spcPts val="0"/>
              </a:spcAft>
              <a:buClr>
                <a:srgbClr val="374C62"/>
              </a:buClr>
              <a:buSzPts val="1500"/>
              <a:buNone/>
              <a:defRPr sz="2000">
                <a:solidFill>
                  <a:srgbClr val="374C62"/>
                </a:solidFill>
              </a:defRPr>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pic>
        <p:nvPicPr>
          <p:cNvPr id="5" name="Google Shape;60;p14">
            <a:extLst>
              <a:ext uri="{FF2B5EF4-FFF2-40B4-BE49-F238E27FC236}">
                <a16:creationId xmlns:a16="http://schemas.microsoft.com/office/drawing/2014/main" id="{7ABC8907-2815-3E02-DF61-816A8F848715}"/>
              </a:ext>
            </a:extLst>
          </p:cNvPr>
          <p:cNvPicPr preferRelativeResize="0"/>
          <p:nvPr userDrawn="1"/>
        </p:nvPicPr>
        <p:blipFill rotWithShape="1">
          <a:blip r:embed="rId3">
            <a:alphaModFix/>
          </a:blip>
          <a:srcRect/>
          <a:stretch/>
        </p:blipFill>
        <p:spPr>
          <a:xfrm>
            <a:off x="846319" y="698682"/>
            <a:ext cx="2105887" cy="1375343"/>
          </a:xfrm>
          <a:prstGeom prst="rect">
            <a:avLst/>
          </a:prstGeom>
          <a:noFill/>
          <a:ln>
            <a:noFill/>
          </a:ln>
        </p:spPr>
      </p:pic>
      <p:pic>
        <p:nvPicPr>
          <p:cNvPr id="6" name="Google Shape;61;p14">
            <a:extLst>
              <a:ext uri="{FF2B5EF4-FFF2-40B4-BE49-F238E27FC236}">
                <a16:creationId xmlns:a16="http://schemas.microsoft.com/office/drawing/2014/main" id="{3DD01F91-1B9A-423A-F0AF-CF38B93E15E9}"/>
              </a:ext>
            </a:extLst>
          </p:cNvPr>
          <p:cNvPicPr preferRelativeResize="0"/>
          <p:nvPr userDrawn="1"/>
        </p:nvPicPr>
        <p:blipFill rotWithShape="1">
          <a:blip r:embed="rId4">
            <a:alphaModFix/>
          </a:blip>
          <a:srcRect/>
          <a:stretch/>
        </p:blipFill>
        <p:spPr>
          <a:xfrm>
            <a:off x="1582923" y="5927507"/>
            <a:ext cx="1350932" cy="405757"/>
          </a:xfrm>
          <a:prstGeom prst="rect">
            <a:avLst/>
          </a:prstGeom>
          <a:noFill/>
          <a:ln>
            <a:noFill/>
          </a:ln>
        </p:spPr>
      </p:pic>
      <p:cxnSp>
        <p:nvCxnSpPr>
          <p:cNvPr id="9" name="Google Shape;63;p14">
            <a:extLst>
              <a:ext uri="{FF2B5EF4-FFF2-40B4-BE49-F238E27FC236}">
                <a16:creationId xmlns:a16="http://schemas.microsoft.com/office/drawing/2014/main" id="{32EA0923-FF3A-16C2-0E4D-A27C56D320C0}"/>
              </a:ext>
            </a:extLst>
          </p:cNvPr>
          <p:cNvCxnSpPr/>
          <p:nvPr userDrawn="1"/>
        </p:nvCxnSpPr>
        <p:spPr>
          <a:xfrm>
            <a:off x="1477061" y="5939164"/>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12" name="Image 11">
            <a:extLst>
              <a:ext uri="{FF2B5EF4-FFF2-40B4-BE49-F238E27FC236}">
                <a16:creationId xmlns:a16="http://schemas.microsoft.com/office/drawing/2014/main" id="{C447D25B-C15E-D7C8-22C9-B772D754F001}"/>
              </a:ext>
            </a:extLst>
          </p:cNvPr>
          <p:cNvPicPr>
            <a:picLocks noChangeAspect="1"/>
          </p:cNvPicPr>
          <p:nvPr userDrawn="1"/>
        </p:nvPicPr>
        <p:blipFill>
          <a:blip r:embed="rId5"/>
          <a:stretch>
            <a:fillRect/>
          </a:stretch>
        </p:blipFill>
        <p:spPr>
          <a:xfrm>
            <a:off x="778059" y="5927507"/>
            <a:ext cx="641262" cy="407168"/>
          </a:xfrm>
          <a:prstGeom prst="rect">
            <a:avLst/>
          </a:prstGeom>
        </p:spPr>
      </p:pic>
    </p:spTree>
    <p:extLst>
      <p:ext uri="{BB962C8B-B14F-4D97-AF65-F5344CB8AC3E}">
        <p14:creationId xmlns:p14="http://schemas.microsoft.com/office/powerpoint/2010/main" val="1128463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re et contenu" preserve="1">
  <p:cSld name="2_Titre et contenu">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838200" y="698682"/>
            <a:ext cx="1000760" cy="653591"/>
          </a:xfrm>
          <a:prstGeom prst="rect">
            <a:avLst/>
          </a:prstGeom>
          <a:noFill/>
          <a:ln>
            <a:noFill/>
          </a:ln>
        </p:spPr>
      </p:pic>
      <p:sp>
        <p:nvSpPr>
          <p:cNvPr id="66" name="Google Shape;66;p15"/>
          <p:cNvSpPr/>
          <p:nvPr/>
        </p:nvSpPr>
        <p:spPr>
          <a:xfrm>
            <a:off x="0" y="0"/>
            <a:ext cx="12192000" cy="5673699"/>
          </a:xfrm>
          <a:prstGeom prst="rect">
            <a:avLst/>
          </a:prstGeom>
          <a:solidFill>
            <a:srgbClr val="374C6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Arial"/>
              <a:ea typeface="Arial"/>
              <a:cs typeface="Arial"/>
              <a:sym typeface="Arial"/>
            </a:endParaRPr>
          </a:p>
        </p:txBody>
      </p:sp>
      <p:pic>
        <p:nvPicPr>
          <p:cNvPr id="67" name="Google Shape;67;p15"/>
          <p:cNvPicPr preferRelativeResize="0"/>
          <p:nvPr/>
        </p:nvPicPr>
        <p:blipFill rotWithShape="1">
          <a:blip r:embed="rId3">
            <a:alphaModFix amt="20000"/>
          </a:blip>
          <a:srcRect r="23803" b="10178"/>
          <a:stretch/>
        </p:blipFill>
        <p:spPr>
          <a:xfrm>
            <a:off x="4971726" y="1930400"/>
            <a:ext cx="7220276" cy="4927601"/>
          </a:xfrm>
          <a:prstGeom prst="rect">
            <a:avLst/>
          </a:prstGeom>
          <a:noFill/>
          <a:ln>
            <a:noFill/>
          </a:ln>
        </p:spPr>
      </p:pic>
      <p:sp>
        <p:nvSpPr>
          <p:cNvPr id="68" name="Google Shape;68;p15"/>
          <p:cNvSpPr txBox="1">
            <a:spLocks noGrp="1"/>
          </p:cNvSpPr>
          <p:nvPr>
            <p:ph type="title"/>
          </p:nvPr>
        </p:nvSpPr>
        <p:spPr>
          <a:xfrm>
            <a:off x="838200" y="1930401"/>
            <a:ext cx="10515600" cy="1498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300"/>
              <a:buFont typeface="Arial"/>
              <a:buNone/>
              <a:defRPr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69" name="Google Shape;69;p15"/>
          <p:cNvCxnSpPr/>
          <p:nvPr/>
        </p:nvCxnSpPr>
        <p:spPr>
          <a:xfrm>
            <a:off x="846320" y="1483360"/>
            <a:ext cx="10507481" cy="0"/>
          </a:xfrm>
          <a:prstGeom prst="straightConnector1">
            <a:avLst/>
          </a:prstGeom>
          <a:noFill/>
          <a:ln w="9525" cap="flat" cmpd="sng">
            <a:solidFill>
              <a:schemeClr val="lt1"/>
            </a:solidFill>
            <a:prstDash val="solid"/>
            <a:miter lim="800000"/>
            <a:headEnd type="none" w="sm" len="sm"/>
            <a:tailEnd type="none" w="sm" len="sm"/>
          </a:ln>
        </p:spPr>
      </p:cxnSp>
      <p:pic>
        <p:nvPicPr>
          <p:cNvPr id="70" name="Google Shape;70;p15"/>
          <p:cNvPicPr preferRelativeResize="0"/>
          <p:nvPr/>
        </p:nvPicPr>
        <p:blipFill rotWithShape="1">
          <a:blip r:embed="rId4">
            <a:alphaModFix/>
          </a:blip>
          <a:srcRect/>
          <a:stretch/>
        </p:blipFill>
        <p:spPr>
          <a:xfrm>
            <a:off x="837423" y="698683"/>
            <a:ext cx="1009455" cy="659269"/>
          </a:xfrm>
          <a:prstGeom prst="rect">
            <a:avLst/>
          </a:prstGeom>
          <a:noFill/>
          <a:ln>
            <a:noFill/>
          </a:ln>
        </p:spPr>
      </p:pic>
      <p:sp>
        <p:nvSpPr>
          <p:cNvPr id="71" name="Google Shape;71;p15"/>
          <p:cNvSpPr txBox="1">
            <a:spLocks noGrp="1"/>
          </p:cNvSpPr>
          <p:nvPr>
            <p:ph type="sldNum" idx="12"/>
          </p:nvPr>
        </p:nvSpPr>
        <p:spPr>
          <a:xfrm>
            <a:off x="10857297" y="6083287"/>
            <a:ext cx="496503" cy="365125"/>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sz="1067" b="0" i="0" u="none" strike="noStrike" cap="none">
                <a:solidFill>
                  <a:srgbClr val="374C62"/>
                </a:solidFill>
                <a:latin typeface="Arial"/>
                <a:ea typeface="Arial"/>
                <a:cs typeface="Arial"/>
                <a:sym typeface="Arial"/>
              </a:defRPr>
            </a:lvl1pPr>
            <a:lvl2pPr marL="0" lvl="1" indent="0" algn="r">
              <a:spcBef>
                <a:spcPts val="0"/>
              </a:spcBef>
              <a:buNone/>
              <a:defRPr sz="1067" b="0" i="0" u="none" strike="noStrike" cap="none">
                <a:solidFill>
                  <a:srgbClr val="374C62"/>
                </a:solidFill>
                <a:latin typeface="Arial"/>
                <a:ea typeface="Arial"/>
                <a:cs typeface="Arial"/>
                <a:sym typeface="Arial"/>
              </a:defRPr>
            </a:lvl2pPr>
            <a:lvl3pPr marL="0" lvl="2" indent="0" algn="r">
              <a:spcBef>
                <a:spcPts val="0"/>
              </a:spcBef>
              <a:buNone/>
              <a:defRPr sz="1067" b="0" i="0" u="none" strike="noStrike" cap="none">
                <a:solidFill>
                  <a:srgbClr val="374C62"/>
                </a:solidFill>
                <a:latin typeface="Arial"/>
                <a:ea typeface="Arial"/>
                <a:cs typeface="Arial"/>
                <a:sym typeface="Arial"/>
              </a:defRPr>
            </a:lvl3pPr>
            <a:lvl4pPr marL="0" lvl="3" indent="0" algn="r">
              <a:spcBef>
                <a:spcPts val="0"/>
              </a:spcBef>
              <a:buNone/>
              <a:defRPr sz="1067" b="0" i="0" u="none" strike="noStrike" cap="none">
                <a:solidFill>
                  <a:srgbClr val="374C62"/>
                </a:solidFill>
                <a:latin typeface="Arial"/>
                <a:ea typeface="Arial"/>
                <a:cs typeface="Arial"/>
                <a:sym typeface="Arial"/>
              </a:defRPr>
            </a:lvl4pPr>
            <a:lvl5pPr marL="0" lvl="4" indent="0" algn="r">
              <a:spcBef>
                <a:spcPts val="0"/>
              </a:spcBef>
              <a:buNone/>
              <a:defRPr sz="1067" b="0" i="0" u="none" strike="noStrike" cap="none">
                <a:solidFill>
                  <a:srgbClr val="374C62"/>
                </a:solidFill>
                <a:latin typeface="Arial"/>
                <a:ea typeface="Arial"/>
                <a:cs typeface="Arial"/>
                <a:sym typeface="Arial"/>
              </a:defRPr>
            </a:lvl5pPr>
            <a:lvl6pPr marL="0" lvl="5" indent="0" algn="r">
              <a:spcBef>
                <a:spcPts val="0"/>
              </a:spcBef>
              <a:buNone/>
              <a:defRPr sz="1067" b="0" i="0" u="none" strike="noStrike" cap="none">
                <a:solidFill>
                  <a:srgbClr val="374C62"/>
                </a:solidFill>
                <a:latin typeface="Arial"/>
                <a:ea typeface="Arial"/>
                <a:cs typeface="Arial"/>
                <a:sym typeface="Arial"/>
              </a:defRPr>
            </a:lvl6pPr>
            <a:lvl7pPr marL="0" lvl="6" indent="0" algn="r">
              <a:spcBef>
                <a:spcPts val="0"/>
              </a:spcBef>
              <a:buNone/>
              <a:defRPr sz="1067" b="0" i="0" u="none" strike="noStrike" cap="none">
                <a:solidFill>
                  <a:srgbClr val="374C62"/>
                </a:solidFill>
                <a:latin typeface="Arial"/>
                <a:ea typeface="Arial"/>
                <a:cs typeface="Arial"/>
                <a:sym typeface="Arial"/>
              </a:defRPr>
            </a:lvl7pPr>
            <a:lvl8pPr marL="0" lvl="7" indent="0" algn="r">
              <a:spcBef>
                <a:spcPts val="0"/>
              </a:spcBef>
              <a:buNone/>
              <a:defRPr sz="1067" b="0" i="0" u="none" strike="noStrike" cap="none">
                <a:solidFill>
                  <a:srgbClr val="374C62"/>
                </a:solidFill>
                <a:latin typeface="Arial"/>
                <a:ea typeface="Arial"/>
                <a:cs typeface="Arial"/>
                <a:sym typeface="Arial"/>
              </a:defRPr>
            </a:lvl8pPr>
            <a:lvl9pPr marL="0" lvl="8" indent="0" algn="r">
              <a:spcBef>
                <a:spcPts val="0"/>
              </a:spcBef>
              <a:buNone/>
              <a:defRPr sz="1067" b="0" i="0" u="none" strike="noStrike" cap="none">
                <a:solidFill>
                  <a:srgbClr val="374C62"/>
                </a:solidFill>
                <a:latin typeface="Arial"/>
                <a:ea typeface="Arial"/>
                <a:cs typeface="Arial"/>
                <a:sym typeface="Arial"/>
              </a:defRPr>
            </a:lvl9pPr>
          </a:lstStyle>
          <a:p>
            <a:fld id="{00000000-1234-1234-1234-123412341234}" type="slidenum">
              <a:rPr lang="fr-FR" smtClean="0"/>
              <a:pPr/>
              <a:t>‹N°›</a:t>
            </a:fld>
            <a:endParaRPr lang="fr-FR" dirty="0"/>
          </a:p>
        </p:txBody>
      </p:sp>
      <p:pic>
        <p:nvPicPr>
          <p:cNvPr id="2" name="Google Shape;61;p14">
            <a:extLst>
              <a:ext uri="{FF2B5EF4-FFF2-40B4-BE49-F238E27FC236}">
                <a16:creationId xmlns:a16="http://schemas.microsoft.com/office/drawing/2014/main" id="{B46F5E1F-0D0D-990F-AB40-C0E531A63211}"/>
              </a:ext>
            </a:extLst>
          </p:cNvPr>
          <p:cNvPicPr preferRelativeResize="0"/>
          <p:nvPr userDrawn="1"/>
        </p:nvPicPr>
        <p:blipFill rotWithShape="1">
          <a:blip r:embed="rId5">
            <a:alphaModFix/>
          </a:blip>
          <a:srcRect/>
          <a:stretch/>
        </p:blipFill>
        <p:spPr>
          <a:xfrm>
            <a:off x="1582923" y="6120739"/>
            <a:ext cx="1350932" cy="405757"/>
          </a:xfrm>
          <a:prstGeom prst="rect">
            <a:avLst/>
          </a:prstGeom>
          <a:noFill/>
          <a:ln>
            <a:noFill/>
          </a:ln>
        </p:spPr>
      </p:pic>
      <p:cxnSp>
        <p:nvCxnSpPr>
          <p:cNvPr id="3" name="Google Shape;63;p14">
            <a:extLst>
              <a:ext uri="{FF2B5EF4-FFF2-40B4-BE49-F238E27FC236}">
                <a16:creationId xmlns:a16="http://schemas.microsoft.com/office/drawing/2014/main" id="{62D8674E-60FB-823E-AA84-99271AC024F2}"/>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4" name="Image 3">
            <a:extLst>
              <a:ext uri="{FF2B5EF4-FFF2-40B4-BE49-F238E27FC236}">
                <a16:creationId xmlns:a16="http://schemas.microsoft.com/office/drawing/2014/main" id="{BAC018E3-387A-9298-B36F-FFF196A70F80}"/>
              </a:ext>
            </a:extLst>
          </p:cNvPr>
          <p:cNvPicPr>
            <a:picLocks noChangeAspect="1"/>
          </p:cNvPicPr>
          <p:nvPr userDrawn="1"/>
        </p:nvPicPr>
        <p:blipFill>
          <a:blip r:embed="rId6"/>
          <a:stretch>
            <a:fillRect/>
          </a:stretch>
        </p:blipFill>
        <p:spPr>
          <a:xfrm>
            <a:off x="778059" y="6120739"/>
            <a:ext cx="641262" cy="407168"/>
          </a:xfrm>
          <a:prstGeom prst="rect">
            <a:avLst/>
          </a:prstGeom>
        </p:spPr>
      </p:pic>
    </p:spTree>
    <p:extLst>
      <p:ext uri="{BB962C8B-B14F-4D97-AF65-F5344CB8AC3E}">
        <p14:creationId xmlns:p14="http://schemas.microsoft.com/office/powerpoint/2010/main" val="3417858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5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re et contenu" preserve="1">
  <p:cSld name="11_Titre et contenu">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838200" y="698682"/>
            <a:ext cx="1000760" cy="653591"/>
          </a:xfrm>
          <a:prstGeom prst="rect">
            <a:avLst/>
          </a:prstGeom>
          <a:noFill/>
          <a:ln>
            <a:noFill/>
          </a:ln>
        </p:spPr>
      </p:pic>
      <p:sp>
        <p:nvSpPr>
          <p:cNvPr id="66" name="Google Shape;66;p15"/>
          <p:cNvSpPr/>
          <p:nvPr userDrawn="1"/>
        </p:nvSpPr>
        <p:spPr>
          <a:xfrm>
            <a:off x="0" y="0"/>
            <a:ext cx="12192000" cy="5673699"/>
          </a:xfrm>
          <a:prstGeom prst="rect">
            <a:avLst/>
          </a:prstGeom>
          <a:solidFill>
            <a:srgbClr val="3D57A3"/>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dirty="0">
              <a:solidFill>
                <a:srgbClr val="3D57A3"/>
              </a:solidFill>
              <a:latin typeface="Arial"/>
              <a:ea typeface="Arial"/>
              <a:cs typeface="Arial"/>
              <a:sym typeface="Arial"/>
            </a:endParaRPr>
          </a:p>
        </p:txBody>
      </p:sp>
      <p:sp>
        <p:nvSpPr>
          <p:cNvPr id="68" name="Google Shape;68;p15"/>
          <p:cNvSpPr txBox="1">
            <a:spLocks noGrp="1"/>
          </p:cNvSpPr>
          <p:nvPr>
            <p:ph type="title"/>
          </p:nvPr>
        </p:nvSpPr>
        <p:spPr>
          <a:xfrm>
            <a:off x="838200" y="1930401"/>
            <a:ext cx="10515600" cy="1498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300"/>
              <a:buFont typeface="Arial"/>
              <a:buNone/>
              <a:defRPr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69" name="Google Shape;69;p15"/>
          <p:cNvCxnSpPr/>
          <p:nvPr/>
        </p:nvCxnSpPr>
        <p:spPr>
          <a:xfrm>
            <a:off x="846320" y="1483360"/>
            <a:ext cx="10507481" cy="0"/>
          </a:xfrm>
          <a:prstGeom prst="straightConnector1">
            <a:avLst/>
          </a:prstGeom>
          <a:noFill/>
          <a:ln w="9525" cap="flat" cmpd="sng">
            <a:solidFill>
              <a:schemeClr val="lt1"/>
            </a:solidFill>
            <a:prstDash val="solid"/>
            <a:miter lim="800000"/>
            <a:headEnd type="none" w="sm" len="sm"/>
            <a:tailEnd type="none" w="sm" len="sm"/>
          </a:ln>
        </p:spPr>
      </p:cxnSp>
      <p:pic>
        <p:nvPicPr>
          <p:cNvPr id="6" name="Image 5">
            <a:extLst>
              <a:ext uri="{FF2B5EF4-FFF2-40B4-BE49-F238E27FC236}">
                <a16:creationId xmlns:a16="http://schemas.microsoft.com/office/drawing/2014/main" id="{E7BC75F1-8803-282F-6CC5-6E346612A74F}"/>
              </a:ext>
            </a:extLst>
          </p:cNvPr>
          <p:cNvPicPr>
            <a:picLocks noChangeAspect="1"/>
          </p:cNvPicPr>
          <p:nvPr userDrawn="1"/>
        </p:nvPicPr>
        <p:blipFill>
          <a:blip r:embed="rId3"/>
          <a:stretch>
            <a:fillRect/>
          </a:stretch>
        </p:blipFill>
        <p:spPr>
          <a:xfrm>
            <a:off x="835799" y="320031"/>
            <a:ext cx="641262" cy="962119"/>
          </a:xfrm>
          <a:prstGeom prst="rect">
            <a:avLst/>
          </a:prstGeom>
        </p:spPr>
      </p:pic>
      <p:pic>
        <p:nvPicPr>
          <p:cNvPr id="11" name="Image 10">
            <a:extLst>
              <a:ext uri="{FF2B5EF4-FFF2-40B4-BE49-F238E27FC236}">
                <a16:creationId xmlns:a16="http://schemas.microsoft.com/office/drawing/2014/main" id="{13CBF091-08C0-3804-7AD3-1BD2927C02E8}"/>
              </a:ext>
            </a:extLst>
          </p:cNvPr>
          <p:cNvPicPr>
            <a:picLocks noChangeAspect="1"/>
          </p:cNvPicPr>
          <p:nvPr userDrawn="1"/>
        </p:nvPicPr>
        <p:blipFill>
          <a:blip r:embed="rId4"/>
          <a:stretch>
            <a:fillRect/>
          </a:stretch>
        </p:blipFill>
        <p:spPr>
          <a:xfrm>
            <a:off x="11447361" y="6092412"/>
            <a:ext cx="407238" cy="455930"/>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5501C9B4-5774-3AF0-F30A-DC15F591F8B8}"/>
              </a:ext>
            </a:extLst>
          </p:cNvPr>
          <p:cNvPicPr>
            <a:picLocks noChangeAspect="1"/>
          </p:cNvPicPr>
          <p:nvPr userDrawn="1"/>
        </p:nvPicPr>
        <p:blipFill>
          <a:blip r:embed="rId5"/>
          <a:stretch>
            <a:fillRect/>
          </a:stretch>
        </p:blipFill>
        <p:spPr>
          <a:xfrm>
            <a:off x="236241" y="5896678"/>
            <a:ext cx="1022831" cy="722784"/>
          </a:xfrm>
          <a:prstGeom prst="rect">
            <a:avLst/>
          </a:prstGeom>
        </p:spPr>
      </p:pic>
      <p:sp>
        <p:nvSpPr>
          <p:cNvPr id="13" name="Espace réservé du numéro de diapositive 5">
            <a:extLst>
              <a:ext uri="{FF2B5EF4-FFF2-40B4-BE49-F238E27FC236}">
                <a16:creationId xmlns:a16="http://schemas.microsoft.com/office/drawing/2014/main" id="{D59429C7-D2F5-BE4E-BB30-BC6A7CA3107F}"/>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spTree>
    <p:extLst>
      <p:ext uri="{BB962C8B-B14F-4D97-AF65-F5344CB8AC3E}">
        <p14:creationId xmlns:p14="http://schemas.microsoft.com/office/powerpoint/2010/main" val="2077644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5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2"/>
          <a:srcRect/>
          <a:stretch/>
        </p:blipFill>
        <p:spPr>
          <a:xfrm>
            <a:off x="0" y="0"/>
            <a:ext cx="9702799" cy="6864644"/>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E9B82B62-00E5-0B0C-DEE2-2A3A7D337AD5}"/>
              </a:ext>
            </a:extLst>
          </p:cNvPr>
          <p:cNvPicPr>
            <a:picLocks noChangeAspect="1"/>
          </p:cNvPicPr>
          <p:nvPr userDrawn="1"/>
        </p:nvPicPr>
        <p:blipFill>
          <a:blip r:embed="rId3"/>
          <a:stretch>
            <a:fillRect/>
          </a:stretch>
        </p:blipFill>
        <p:spPr>
          <a:xfrm>
            <a:off x="10930746" y="171737"/>
            <a:ext cx="1022831" cy="722784"/>
          </a:xfrm>
          <a:prstGeom prst="rect">
            <a:avLst/>
          </a:prstGeom>
        </p:spPr>
      </p:pic>
    </p:spTree>
    <p:extLst>
      <p:ext uri="{BB962C8B-B14F-4D97-AF65-F5344CB8AC3E}">
        <p14:creationId xmlns:p14="http://schemas.microsoft.com/office/powerpoint/2010/main" val="3852480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re et contenu" preserve="1">
  <p:cSld name="5_Titre et contenu">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5123963" y="1930401"/>
            <a:ext cx="6229839" cy="122807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74C62"/>
              </a:buClr>
              <a:buSzPts val="2400"/>
              <a:buFont typeface="Arial"/>
              <a:buNone/>
              <a:defRPr sz="3200" b="1">
                <a:solidFill>
                  <a:srgbClr val="374C6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6"/>
          <p:cNvSpPr txBox="1">
            <a:spLocks noGrp="1"/>
          </p:cNvSpPr>
          <p:nvPr>
            <p:ph type="body" idx="1"/>
          </p:nvPr>
        </p:nvSpPr>
        <p:spPr>
          <a:xfrm>
            <a:off x="5123963" y="3167238"/>
            <a:ext cx="6229839" cy="2436409"/>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rgbClr val="374C62"/>
              </a:buClr>
              <a:buSzPts val="1200"/>
              <a:buFont typeface="Arial"/>
              <a:buNone/>
              <a:defRPr sz="1600" b="0">
                <a:solidFill>
                  <a:srgbClr val="374C62"/>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79" name="Google Shape;79;p16"/>
          <p:cNvPicPr preferRelativeResize="0"/>
          <p:nvPr/>
        </p:nvPicPr>
        <p:blipFill rotWithShape="1">
          <a:blip r:embed="rId2">
            <a:alphaModFix/>
          </a:blip>
          <a:srcRect/>
          <a:stretch/>
        </p:blipFill>
        <p:spPr>
          <a:xfrm>
            <a:off x="846320" y="698681"/>
            <a:ext cx="992641" cy="648288"/>
          </a:xfrm>
          <a:prstGeom prst="rect">
            <a:avLst/>
          </a:prstGeom>
          <a:noFill/>
          <a:ln>
            <a:noFill/>
          </a:ln>
        </p:spPr>
      </p:pic>
      <p:cxnSp>
        <p:nvCxnSpPr>
          <p:cNvPr id="80" name="Google Shape;80;p16"/>
          <p:cNvCxnSpPr/>
          <p:nvPr/>
        </p:nvCxnSpPr>
        <p:spPr>
          <a:xfrm>
            <a:off x="846320" y="1483360"/>
            <a:ext cx="10507481" cy="0"/>
          </a:xfrm>
          <a:prstGeom prst="straightConnector1">
            <a:avLst/>
          </a:prstGeom>
          <a:noFill/>
          <a:ln w="9525" cap="flat" cmpd="sng">
            <a:solidFill>
              <a:srgbClr val="374C62"/>
            </a:solidFill>
            <a:prstDash val="solid"/>
            <a:miter lim="800000"/>
            <a:headEnd type="none" w="sm" len="sm"/>
            <a:tailEnd type="none" w="sm" len="sm"/>
          </a:ln>
        </p:spPr>
      </p:cxnSp>
      <p:sp>
        <p:nvSpPr>
          <p:cNvPr id="81" name="Google Shape;81;p16"/>
          <p:cNvSpPr txBox="1">
            <a:spLocks noGrp="1"/>
          </p:cNvSpPr>
          <p:nvPr>
            <p:ph type="body" idx="2"/>
          </p:nvPr>
        </p:nvSpPr>
        <p:spPr>
          <a:xfrm>
            <a:off x="3464560" y="1073628"/>
            <a:ext cx="7889240" cy="324009"/>
          </a:xfrm>
          <a:prstGeom prst="rect">
            <a:avLst/>
          </a:prstGeom>
          <a:noFill/>
          <a:ln>
            <a:noFill/>
          </a:ln>
        </p:spPr>
        <p:txBody>
          <a:bodyPr spcFirstLastPara="1" wrap="square" lIns="0" tIns="0" rIns="0" bIns="0" anchor="b" anchorCtr="0">
            <a:normAutofit/>
          </a:bodyPr>
          <a:lstStyle>
            <a:lvl1pPr marL="609585" lvl="0" indent="-304792" algn="r">
              <a:lnSpc>
                <a:spcPct val="100000"/>
              </a:lnSpc>
              <a:spcBef>
                <a:spcPts val="0"/>
              </a:spcBef>
              <a:spcAft>
                <a:spcPts val="0"/>
              </a:spcAft>
              <a:buClr>
                <a:srgbClr val="374C62"/>
              </a:buClr>
              <a:buSzPts val="1500"/>
              <a:buFont typeface="Arial"/>
              <a:buNone/>
              <a:defRPr sz="2000" b="1">
                <a:solidFill>
                  <a:srgbClr val="374C62"/>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2" name="Google Shape;82;p16"/>
          <p:cNvSpPr txBox="1">
            <a:spLocks noGrp="1"/>
          </p:cNvSpPr>
          <p:nvPr>
            <p:ph type="sldNum" idx="12"/>
          </p:nvPr>
        </p:nvSpPr>
        <p:spPr>
          <a:xfrm>
            <a:off x="10857297" y="6083287"/>
            <a:ext cx="496503" cy="365125"/>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sz="1067" b="0" i="0" u="none" strike="noStrike" cap="none">
                <a:solidFill>
                  <a:srgbClr val="374C62"/>
                </a:solidFill>
                <a:latin typeface="Arial"/>
                <a:ea typeface="Arial"/>
                <a:cs typeface="Arial"/>
                <a:sym typeface="Arial"/>
              </a:defRPr>
            </a:lvl1pPr>
            <a:lvl2pPr marL="0" lvl="1" indent="0" algn="r">
              <a:spcBef>
                <a:spcPts val="0"/>
              </a:spcBef>
              <a:buNone/>
              <a:defRPr sz="1067" b="0" i="0" u="none" strike="noStrike" cap="none">
                <a:solidFill>
                  <a:srgbClr val="374C62"/>
                </a:solidFill>
                <a:latin typeface="Arial"/>
                <a:ea typeface="Arial"/>
                <a:cs typeface="Arial"/>
                <a:sym typeface="Arial"/>
              </a:defRPr>
            </a:lvl2pPr>
            <a:lvl3pPr marL="0" lvl="2" indent="0" algn="r">
              <a:spcBef>
                <a:spcPts val="0"/>
              </a:spcBef>
              <a:buNone/>
              <a:defRPr sz="1067" b="0" i="0" u="none" strike="noStrike" cap="none">
                <a:solidFill>
                  <a:srgbClr val="374C62"/>
                </a:solidFill>
                <a:latin typeface="Arial"/>
                <a:ea typeface="Arial"/>
                <a:cs typeface="Arial"/>
                <a:sym typeface="Arial"/>
              </a:defRPr>
            </a:lvl3pPr>
            <a:lvl4pPr marL="0" lvl="3" indent="0" algn="r">
              <a:spcBef>
                <a:spcPts val="0"/>
              </a:spcBef>
              <a:buNone/>
              <a:defRPr sz="1067" b="0" i="0" u="none" strike="noStrike" cap="none">
                <a:solidFill>
                  <a:srgbClr val="374C62"/>
                </a:solidFill>
                <a:latin typeface="Arial"/>
                <a:ea typeface="Arial"/>
                <a:cs typeface="Arial"/>
                <a:sym typeface="Arial"/>
              </a:defRPr>
            </a:lvl4pPr>
            <a:lvl5pPr marL="0" lvl="4" indent="0" algn="r">
              <a:spcBef>
                <a:spcPts val="0"/>
              </a:spcBef>
              <a:buNone/>
              <a:defRPr sz="1067" b="0" i="0" u="none" strike="noStrike" cap="none">
                <a:solidFill>
                  <a:srgbClr val="374C62"/>
                </a:solidFill>
                <a:latin typeface="Arial"/>
                <a:ea typeface="Arial"/>
                <a:cs typeface="Arial"/>
                <a:sym typeface="Arial"/>
              </a:defRPr>
            </a:lvl5pPr>
            <a:lvl6pPr marL="0" lvl="5" indent="0" algn="r">
              <a:spcBef>
                <a:spcPts val="0"/>
              </a:spcBef>
              <a:buNone/>
              <a:defRPr sz="1067" b="0" i="0" u="none" strike="noStrike" cap="none">
                <a:solidFill>
                  <a:srgbClr val="374C62"/>
                </a:solidFill>
                <a:latin typeface="Arial"/>
                <a:ea typeface="Arial"/>
                <a:cs typeface="Arial"/>
                <a:sym typeface="Arial"/>
              </a:defRPr>
            </a:lvl6pPr>
            <a:lvl7pPr marL="0" lvl="6" indent="0" algn="r">
              <a:spcBef>
                <a:spcPts val="0"/>
              </a:spcBef>
              <a:buNone/>
              <a:defRPr sz="1067" b="0" i="0" u="none" strike="noStrike" cap="none">
                <a:solidFill>
                  <a:srgbClr val="374C62"/>
                </a:solidFill>
                <a:latin typeface="Arial"/>
                <a:ea typeface="Arial"/>
                <a:cs typeface="Arial"/>
                <a:sym typeface="Arial"/>
              </a:defRPr>
            </a:lvl7pPr>
            <a:lvl8pPr marL="0" lvl="7" indent="0" algn="r">
              <a:spcBef>
                <a:spcPts val="0"/>
              </a:spcBef>
              <a:buNone/>
              <a:defRPr sz="1067" b="0" i="0" u="none" strike="noStrike" cap="none">
                <a:solidFill>
                  <a:srgbClr val="374C62"/>
                </a:solidFill>
                <a:latin typeface="Arial"/>
                <a:ea typeface="Arial"/>
                <a:cs typeface="Arial"/>
                <a:sym typeface="Arial"/>
              </a:defRPr>
            </a:lvl8pPr>
            <a:lvl9pPr marL="0" lvl="8" indent="0" algn="r">
              <a:spcBef>
                <a:spcPts val="0"/>
              </a:spcBef>
              <a:buNone/>
              <a:defRPr sz="1067" b="0" i="0" u="none" strike="noStrike" cap="none">
                <a:solidFill>
                  <a:srgbClr val="374C62"/>
                </a:solidFill>
                <a:latin typeface="Arial"/>
                <a:ea typeface="Arial"/>
                <a:cs typeface="Arial"/>
                <a:sym typeface="Arial"/>
              </a:defRPr>
            </a:lvl9pPr>
          </a:lstStyle>
          <a:p>
            <a:fld id="{00000000-1234-1234-1234-123412341234}" type="slidenum">
              <a:rPr lang="fr-FR" smtClean="0"/>
              <a:pPr/>
              <a:t>‹N°›</a:t>
            </a:fld>
            <a:endParaRPr lang="fr-FR" dirty="0"/>
          </a:p>
        </p:txBody>
      </p:sp>
      <p:pic>
        <p:nvPicPr>
          <p:cNvPr id="2" name="Google Shape;61;p14">
            <a:extLst>
              <a:ext uri="{FF2B5EF4-FFF2-40B4-BE49-F238E27FC236}">
                <a16:creationId xmlns:a16="http://schemas.microsoft.com/office/drawing/2014/main" id="{81B9BDC3-0FD4-2FE5-AEF1-6D97DFBE19EF}"/>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3" name="Google Shape;63;p14">
            <a:extLst>
              <a:ext uri="{FF2B5EF4-FFF2-40B4-BE49-F238E27FC236}">
                <a16:creationId xmlns:a16="http://schemas.microsoft.com/office/drawing/2014/main" id="{E8CE3296-C9C4-4692-F4F1-59072C715AB1}"/>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4" name="Image 3">
            <a:extLst>
              <a:ext uri="{FF2B5EF4-FFF2-40B4-BE49-F238E27FC236}">
                <a16:creationId xmlns:a16="http://schemas.microsoft.com/office/drawing/2014/main" id="{B005D650-FBDA-6559-D07B-6EA18F5C5730}"/>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2400076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re et contenu" preserve="1">
  <p:cSld name="3_Titre et contenu">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838200" y="1930401"/>
            <a:ext cx="6894323" cy="122807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374C62"/>
              </a:buClr>
              <a:buSzPts val="2400"/>
              <a:buFont typeface="Arial"/>
              <a:buNone/>
              <a:defRPr sz="3200" b="1">
                <a:solidFill>
                  <a:srgbClr val="374C6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17"/>
          <p:cNvSpPr txBox="1">
            <a:spLocks noGrp="1"/>
          </p:cNvSpPr>
          <p:nvPr>
            <p:ph type="body" idx="1"/>
          </p:nvPr>
        </p:nvSpPr>
        <p:spPr>
          <a:xfrm>
            <a:off x="838200" y="3158480"/>
            <a:ext cx="3276600" cy="2436409"/>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rgbClr val="374C62"/>
              </a:buClr>
              <a:buSzPts val="1200"/>
              <a:buFont typeface="Arial"/>
              <a:buNone/>
              <a:defRPr sz="1600" b="0">
                <a:solidFill>
                  <a:srgbClr val="374C62"/>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90" name="Google Shape;90;p17"/>
          <p:cNvPicPr preferRelativeResize="0"/>
          <p:nvPr/>
        </p:nvPicPr>
        <p:blipFill rotWithShape="1">
          <a:blip r:embed="rId2">
            <a:alphaModFix/>
          </a:blip>
          <a:srcRect/>
          <a:stretch/>
        </p:blipFill>
        <p:spPr>
          <a:xfrm>
            <a:off x="846320" y="698681"/>
            <a:ext cx="992641" cy="648288"/>
          </a:xfrm>
          <a:prstGeom prst="rect">
            <a:avLst/>
          </a:prstGeom>
          <a:noFill/>
          <a:ln>
            <a:noFill/>
          </a:ln>
        </p:spPr>
      </p:pic>
      <p:cxnSp>
        <p:nvCxnSpPr>
          <p:cNvPr id="91" name="Google Shape;91;p17"/>
          <p:cNvCxnSpPr/>
          <p:nvPr/>
        </p:nvCxnSpPr>
        <p:spPr>
          <a:xfrm>
            <a:off x="846320" y="1483360"/>
            <a:ext cx="10507481" cy="0"/>
          </a:xfrm>
          <a:prstGeom prst="straightConnector1">
            <a:avLst/>
          </a:prstGeom>
          <a:noFill/>
          <a:ln w="9525" cap="flat" cmpd="sng">
            <a:solidFill>
              <a:srgbClr val="374C62"/>
            </a:solidFill>
            <a:prstDash val="solid"/>
            <a:miter lim="800000"/>
            <a:headEnd type="none" w="sm" len="sm"/>
            <a:tailEnd type="none" w="sm" len="sm"/>
          </a:ln>
        </p:spPr>
      </p:cxnSp>
      <p:sp>
        <p:nvSpPr>
          <p:cNvPr id="92" name="Google Shape;92;p17"/>
          <p:cNvSpPr txBox="1">
            <a:spLocks noGrp="1"/>
          </p:cNvSpPr>
          <p:nvPr>
            <p:ph type="body" idx="2"/>
          </p:nvPr>
        </p:nvSpPr>
        <p:spPr>
          <a:xfrm>
            <a:off x="4477766" y="3166852"/>
            <a:ext cx="3254756" cy="2436409"/>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rgbClr val="374C62"/>
              </a:buClr>
              <a:buSzPts val="1200"/>
              <a:buFont typeface="Arial"/>
              <a:buNone/>
              <a:defRPr sz="1600" b="0">
                <a:solidFill>
                  <a:srgbClr val="374C62"/>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3" name="Google Shape;93;p17"/>
          <p:cNvSpPr txBox="1">
            <a:spLocks noGrp="1"/>
          </p:cNvSpPr>
          <p:nvPr>
            <p:ph type="body" idx="3"/>
          </p:nvPr>
        </p:nvSpPr>
        <p:spPr>
          <a:xfrm>
            <a:off x="3464560" y="1073628"/>
            <a:ext cx="7889240" cy="324009"/>
          </a:xfrm>
          <a:prstGeom prst="rect">
            <a:avLst/>
          </a:prstGeom>
          <a:noFill/>
          <a:ln>
            <a:noFill/>
          </a:ln>
        </p:spPr>
        <p:txBody>
          <a:bodyPr spcFirstLastPara="1" wrap="square" lIns="0" tIns="0" rIns="0" bIns="0" anchor="b" anchorCtr="0">
            <a:normAutofit/>
          </a:bodyPr>
          <a:lstStyle>
            <a:lvl1pPr marL="609585" lvl="0" indent="-304792" algn="r">
              <a:lnSpc>
                <a:spcPct val="100000"/>
              </a:lnSpc>
              <a:spcBef>
                <a:spcPts val="0"/>
              </a:spcBef>
              <a:spcAft>
                <a:spcPts val="0"/>
              </a:spcAft>
              <a:buClr>
                <a:srgbClr val="374C62"/>
              </a:buClr>
              <a:buSzPts val="1500"/>
              <a:buFont typeface="Arial"/>
              <a:buNone/>
              <a:defRPr sz="2000" b="1">
                <a:solidFill>
                  <a:srgbClr val="374C62"/>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4" name="Google Shape;94;p17"/>
          <p:cNvSpPr txBox="1">
            <a:spLocks noGrp="1"/>
          </p:cNvSpPr>
          <p:nvPr>
            <p:ph type="sldNum" idx="12"/>
          </p:nvPr>
        </p:nvSpPr>
        <p:spPr>
          <a:xfrm>
            <a:off x="10857297" y="6083287"/>
            <a:ext cx="496503" cy="365125"/>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sz="1067" b="0" i="0" u="none" strike="noStrike" cap="none">
                <a:solidFill>
                  <a:srgbClr val="374C62"/>
                </a:solidFill>
                <a:latin typeface="Arial"/>
                <a:ea typeface="Arial"/>
                <a:cs typeface="Arial"/>
                <a:sym typeface="Arial"/>
              </a:defRPr>
            </a:lvl1pPr>
            <a:lvl2pPr marL="0" lvl="1" indent="0" algn="r">
              <a:spcBef>
                <a:spcPts val="0"/>
              </a:spcBef>
              <a:buNone/>
              <a:defRPr sz="1067" b="0" i="0" u="none" strike="noStrike" cap="none">
                <a:solidFill>
                  <a:srgbClr val="374C62"/>
                </a:solidFill>
                <a:latin typeface="Arial"/>
                <a:ea typeface="Arial"/>
                <a:cs typeface="Arial"/>
                <a:sym typeface="Arial"/>
              </a:defRPr>
            </a:lvl2pPr>
            <a:lvl3pPr marL="0" lvl="2" indent="0" algn="r">
              <a:spcBef>
                <a:spcPts val="0"/>
              </a:spcBef>
              <a:buNone/>
              <a:defRPr sz="1067" b="0" i="0" u="none" strike="noStrike" cap="none">
                <a:solidFill>
                  <a:srgbClr val="374C62"/>
                </a:solidFill>
                <a:latin typeface="Arial"/>
                <a:ea typeface="Arial"/>
                <a:cs typeface="Arial"/>
                <a:sym typeface="Arial"/>
              </a:defRPr>
            </a:lvl3pPr>
            <a:lvl4pPr marL="0" lvl="3" indent="0" algn="r">
              <a:spcBef>
                <a:spcPts val="0"/>
              </a:spcBef>
              <a:buNone/>
              <a:defRPr sz="1067" b="0" i="0" u="none" strike="noStrike" cap="none">
                <a:solidFill>
                  <a:srgbClr val="374C62"/>
                </a:solidFill>
                <a:latin typeface="Arial"/>
                <a:ea typeface="Arial"/>
                <a:cs typeface="Arial"/>
                <a:sym typeface="Arial"/>
              </a:defRPr>
            </a:lvl4pPr>
            <a:lvl5pPr marL="0" lvl="4" indent="0" algn="r">
              <a:spcBef>
                <a:spcPts val="0"/>
              </a:spcBef>
              <a:buNone/>
              <a:defRPr sz="1067" b="0" i="0" u="none" strike="noStrike" cap="none">
                <a:solidFill>
                  <a:srgbClr val="374C62"/>
                </a:solidFill>
                <a:latin typeface="Arial"/>
                <a:ea typeface="Arial"/>
                <a:cs typeface="Arial"/>
                <a:sym typeface="Arial"/>
              </a:defRPr>
            </a:lvl5pPr>
            <a:lvl6pPr marL="0" lvl="5" indent="0" algn="r">
              <a:spcBef>
                <a:spcPts val="0"/>
              </a:spcBef>
              <a:buNone/>
              <a:defRPr sz="1067" b="0" i="0" u="none" strike="noStrike" cap="none">
                <a:solidFill>
                  <a:srgbClr val="374C62"/>
                </a:solidFill>
                <a:latin typeface="Arial"/>
                <a:ea typeface="Arial"/>
                <a:cs typeface="Arial"/>
                <a:sym typeface="Arial"/>
              </a:defRPr>
            </a:lvl6pPr>
            <a:lvl7pPr marL="0" lvl="6" indent="0" algn="r">
              <a:spcBef>
                <a:spcPts val="0"/>
              </a:spcBef>
              <a:buNone/>
              <a:defRPr sz="1067" b="0" i="0" u="none" strike="noStrike" cap="none">
                <a:solidFill>
                  <a:srgbClr val="374C62"/>
                </a:solidFill>
                <a:latin typeface="Arial"/>
                <a:ea typeface="Arial"/>
                <a:cs typeface="Arial"/>
                <a:sym typeface="Arial"/>
              </a:defRPr>
            </a:lvl7pPr>
            <a:lvl8pPr marL="0" lvl="7" indent="0" algn="r">
              <a:spcBef>
                <a:spcPts val="0"/>
              </a:spcBef>
              <a:buNone/>
              <a:defRPr sz="1067" b="0" i="0" u="none" strike="noStrike" cap="none">
                <a:solidFill>
                  <a:srgbClr val="374C62"/>
                </a:solidFill>
                <a:latin typeface="Arial"/>
                <a:ea typeface="Arial"/>
                <a:cs typeface="Arial"/>
                <a:sym typeface="Arial"/>
              </a:defRPr>
            </a:lvl8pPr>
            <a:lvl9pPr marL="0" lvl="8" indent="0" algn="r">
              <a:spcBef>
                <a:spcPts val="0"/>
              </a:spcBef>
              <a:buNone/>
              <a:defRPr sz="1067" b="0" i="0" u="none" strike="noStrike" cap="none">
                <a:solidFill>
                  <a:srgbClr val="374C62"/>
                </a:solidFill>
                <a:latin typeface="Arial"/>
                <a:ea typeface="Arial"/>
                <a:cs typeface="Arial"/>
                <a:sym typeface="Arial"/>
              </a:defRPr>
            </a:lvl9pPr>
          </a:lstStyle>
          <a:p>
            <a:fld id="{00000000-1234-1234-1234-123412341234}" type="slidenum">
              <a:rPr lang="fr-FR" smtClean="0"/>
              <a:pPr/>
              <a:t>‹N°›</a:t>
            </a:fld>
            <a:endParaRPr lang="fr-FR" dirty="0"/>
          </a:p>
        </p:txBody>
      </p:sp>
      <p:pic>
        <p:nvPicPr>
          <p:cNvPr id="2" name="Google Shape;61;p14">
            <a:extLst>
              <a:ext uri="{FF2B5EF4-FFF2-40B4-BE49-F238E27FC236}">
                <a16:creationId xmlns:a16="http://schemas.microsoft.com/office/drawing/2014/main" id="{239303EE-1A2B-59C8-6980-004E3C36070D}"/>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3" name="Google Shape;63;p14">
            <a:extLst>
              <a:ext uri="{FF2B5EF4-FFF2-40B4-BE49-F238E27FC236}">
                <a16:creationId xmlns:a16="http://schemas.microsoft.com/office/drawing/2014/main" id="{5C2E1E51-0EB2-B70D-5EF7-1B9D8CB8E9EC}"/>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4" name="Image 3">
            <a:extLst>
              <a:ext uri="{FF2B5EF4-FFF2-40B4-BE49-F238E27FC236}">
                <a16:creationId xmlns:a16="http://schemas.microsoft.com/office/drawing/2014/main" id="{F19F62C9-C7C9-33B9-5099-6E042E695997}"/>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1460921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Titre et contenu" preserve="1">
  <p:cSld name="6_Titre et contenu">
    <p:spTree>
      <p:nvGrpSpPr>
        <p:cNvPr id="1" name="Shape 99"/>
        <p:cNvGrpSpPr/>
        <p:nvPr/>
      </p:nvGrpSpPr>
      <p:grpSpPr>
        <a:xfrm>
          <a:off x="0" y="0"/>
          <a:ext cx="0" cy="0"/>
          <a:chOff x="0" y="0"/>
          <a:chExt cx="0" cy="0"/>
        </a:xfrm>
      </p:grpSpPr>
      <p:sp>
        <p:nvSpPr>
          <p:cNvPr id="100" name="Google Shape;100;p18"/>
          <p:cNvSpPr/>
          <p:nvPr/>
        </p:nvSpPr>
        <p:spPr>
          <a:xfrm>
            <a:off x="0" y="0"/>
            <a:ext cx="12192000" cy="6858000"/>
          </a:xfrm>
          <a:prstGeom prst="rect">
            <a:avLst/>
          </a:prstGeom>
          <a:solidFill>
            <a:srgbClr val="374C6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dirty="0">
              <a:solidFill>
                <a:schemeClr val="lt1"/>
              </a:solidFill>
              <a:latin typeface="Arial"/>
              <a:ea typeface="Arial"/>
              <a:cs typeface="Arial"/>
              <a:sym typeface="Arial"/>
            </a:endParaRPr>
          </a:p>
        </p:txBody>
      </p:sp>
      <p:sp>
        <p:nvSpPr>
          <p:cNvPr id="101" name="Google Shape;101;p18"/>
          <p:cNvSpPr txBox="1">
            <a:spLocks noGrp="1"/>
          </p:cNvSpPr>
          <p:nvPr>
            <p:ph type="body" idx="1"/>
          </p:nvPr>
        </p:nvSpPr>
        <p:spPr>
          <a:xfrm>
            <a:off x="838200" y="4574003"/>
            <a:ext cx="5257800" cy="1652808"/>
          </a:xfrm>
          <a:prstGeom prst="rect">
            <a:avLst/>
          </a:prstGeom>
          <a:noFill/>
          <a:ln>
            <a:noFill/>
          </a:ln>
        </p:spPr>
        <p:txBody>
          <a:bodyPr spcFirstLastPara="1" wrap="square" lIns="0" tIns="0" rIns="0" bIns="0" anchor="b" anchorCtr="0">
            <a:noAutofit/>
          </a:bodyPr>
          <a:lstStyle>
            <a:lvl1pPr marL="609585" lvl="0" indent="-304792" algn="l">
              <a:lnSpc>
                <a:spcPct val="120000"/>
              </a:lnSpc>
              <a:spcBef>
                <a:spcPts val="0"/>
              </a:spcBef>
              <a:spcAft>
                <a:spcPts val="0"/>
              </a:spcAft>
              <a:buClr>
                <a:schemeClr val="lt1"/>
              </a:buClr>
              <a:buSzPts val="1100"/>
              <a:buFont typeface="Arial"/>
              <a:buNone/>
              <a:defRPr sz="1467">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102" name="Google Shape;102;p18"/>
          <p:cNvPicPr preferRelativeResize="0"/>
          <p:nvPr/>
        </p:nvPicPr>
        <p:blipFill rotWithShape="1">
          <a:blip r:embed="rId2">
            <a:alphaModFix/>
          </a:blip>
          <a:srcRect/>
          <a:stretch/>
        </p:blipFill>
        <p:spPr>
          <a:xfrm>
            <a:off x="838201" y="692151"/>
            <a:ext cx="2114007" cy="1380647"/>
          </a:xfrm>
          <a:prstGeom prst="rect">
            <a:avLst/>
          </a:prstGeom>
          <a:noFill/>
          <a:ln>
            <a:noFill/>
          </a:ln>
        </p:spPr>
      </p:pic>
    </p:spTree>
    <p:extLst>
      <p:ext uri="{BB962C8B-B14F-4D97-AF65-F5344CB8AC3E}">
        <p14:creationId xmlns:p14="http://schemas.microsoft.com/office/powerpoint/2010/main" val="2934957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6">
          <p15:clr>
            <a:srgbClr val="FBAE40"/>
          </p15:clr>
        </p15:guide>
        <p15:guide id="4" orient="horz" pos="38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F01A4-2E6F-5D40-8910-50B8B1E0E0B9}"/>
              </a:ext>
            </a:extLst>
          </p:cNvPr>
          <p:cNvSpPr>
            <a:spLocks noGrp="1"/>
          </p:cNvSpPr>
          <p:nvPr>
            <p:ph type="title" hasCustomPrompt="1"/>
          </p:nvPr>
        </p:nvSpPr>
        <p:spPr>
          <a:xfrm>
            <a:off x="838200" y="1930402"/>
            <a:ext cx="6894323" cy="1228079"/>
          </a:xfrm>
        </p:spPr>
        <p:txBody>
          <a:bodyPr lIns="0" tIns="0" rIns="0" bIns="0" anchor="ctr" anchorCtr="0">
            <a:noAutofit/>
          </a:bodyPr>
          <a:lstStyle>
            <a:lvl1pPr>
              <a:defRPr sz="3200" b="1">
                <a:solidFill>
                  <a:srgbClr val="374C62"/>
                </a:solidFill>
              </a:defRPr>
            </a:lvl1pPr>
          </a:lstStyle>
          <a:p>
            <a:r>
              <a:rPr lang="fr-FR"/>
              <a:t>Sous-titre</a:t>
            </a:r>
          </a:p>
        </p:txBody>
      </p:sp>
      <p:sp>
        <p:nvSpPr>
          <p:cNvPr id="3" name="Espace réservé du contenu 2">
            <a:extLst>
              <a:ext uri="{FF2B5EF4-FFF2-40B4-BE49-F238E27FC236}">
                <a16:creationId xmlns:a16="http://schemas.microsoft.com/office/drawing/2014/main" id="{2CA18E0F-9340-5542-A8D5-75381B8F62A8}"/>
              </a:ext>
            </a:extLst>
          </p:cNvPr>
          <p:cNvSpPr>
            <a:spLocks noGrp="1"/>
          </p:cNvSpPr>
          <p:nvPr>
            <p:ph idx="1"/>
          </p:nvPr>
        </p:nvSpPr>
        <p:spPr>
          <a:xfrm>
            <a:off x="838200" y="3158481"/>
            <a:ext cx="3276600"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pic>
        <p:nvPicPr>
          <p:cNvPr id="10" name="Image 9">
            <a:extLst>
              <a:ext uri="{FF2B5EF4-FFF2-40B4-BE49-F238E27FC236}">
                <a16:creationId xmlns:a16="http://schemas.microsoft.com/office/drawing/2014/main" id="{49709F1D-B5EB-B34F-A961-DA0AE1B683AA}"/>
              </a:ext>
            </a:extLst>
          </p:cNvPr>
          <p:cNvPicPr>
            <a:picLocks noChangeAspect="1"/>
          </p:cNvPicPr>
          <p:nvPr userDrawn="1"/>
        </p:nvPicPr>
        <p:blipFill>
          <a:blip r:embed="rId2"/>
          <a:stretch>
            <a:fillRect/>
          </a:stretch>
        </p:blipFill>
        <p:spPr>
          <a:xfrm>
            <a:off x="846321" y="698683"/>
            <a:ext cx="992641" cy="648288"/>
          </a:xfrm>
          <a:prstGeom prst="rect">
            <a:avLst/>
          </a:prstGeom>
        </p:spPr>
      </p:pic>
      <p:cxnSp>
        <p:nvCxnSpPr>
          <p:cNvPr id="12" name="Connecteur droit 11">
            <a:extLst>
              <a:ext uri="{FF2B5EF4-FFF2-40B4-BE49-F238E27FC236}">
                <a16:creationId xmlns:a16="http://schemas.microsoft.com/office/drawing/2014/main" id="{5C6AD8A0-167E-BF4D-92FC-A16DFDA48D20}"/>
              </a:ext>
            </a:extLst>
          </p:cNvPr>
          <p:cNvCxnSpPr>
            <a:cxnSpLocks/>
          </p:cNvCxnSpPr>
          <p:nvPr userDrawn="1"/>
        </p:nvCxnSpPr>
        <p:spPr>
          <a:xfrm>
            <a:off x="846321" y="1483360"/>
            <a:ext cx="10507481" cy="0"/>
          </a:xfrm>
          <a:prstGeom prst="line">
            <a:avLst/>
          </a:prstGeom>
          <a:ln>
            <a:solidFill>
              <a:srgbClr val="374C62"/>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a:extLst>
              <a:ext uri="{FF2B5EF4-FFF2-40B4-BE49-F238E27FC236}">
                <a16:creationId xmlns:a16="http://schemas.microsoft.com/office/drawing/2014/main" id="{3E1DBF0E-7C79-DD45-8766-1E8E95739C29}"/>
              </a:ext>
            </a:extLst>
          </p:cNvPr>
          <p:cNvSpPr>
            <a:spLocks noGrp="1"/>
          </p:cNvSpPr>
          <p:nvPr>
            <p:ph idx="13"/>
          </p:nvPr>
        </p:nvSpPr>
        <p:spPr>
          <a:xfrm>
            <a:off x="4477767" y="3166853"/>
            <a:ext cx="3254756"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sp>
        <p:nvSpPr>
          <p:cNvPr id="14" name="Espace réservé du contenu 2">
            <a:extLst>
              <a:ext uri="{FF2B5EF4-FFF2-40B4-BE49-F238E27FC236}">
                <a16:creationId xmlns:a16="http://schemas.microsoft.com/office/drawing/2014/main" id="{882024A9-526D-A045-B8BA-7B1AD930DF57}"/>
              </a:ext>
            </a:extLst>
          </p:cNvPr>
          <p:cNvSpPr>
            <a:spLocks noGrp="1"/>
          </p:cNvSpPr>
          <p:nvPr>
            <p:ph idx="14" hasCustomPrompt="1"/>
          </p:nvPr>
        </p:nvSpPr>
        <p:spPr>
          <a:xfrm>
            <a:off x="3464560" y="1073628"/>
            <a:ext cx="7889240" cy="324009"/>
          </a:xfrm>
        </p:spPr>
        <p:txBody>
          <a:bodyPr lIns="0" tIns="0" rIns="0" bIns="0" anchor="b" anchorCtr="0">
            <a:normAutofit/>
          </a:bodyPr>
          <a:lstStyle>
            <a:lvl1pPr marL="0" indent="0" algn="r">
              <a:lnSpc>
                <a:spcPct val="100000"/>
              </a:lnSpc>
              <a:spcBef>
                <a:spcPts val="0"/>
              </a:spcBef>
              <a:buFont typeface="+mj-lt"/>
              <a:buNone/>
              <a:defRPr sz="1600" b="1">
                <a:solidFill>
                  <a:srgbClr val="374C62"/>
                </a:solidFill>
              </a:defRPr>
            </a:lvl1pPr>
          </a:lstStyle>
          <a:p>
            <a:r>
              <a:rPr lang="fr-FR"/>
              <a:t>Titre de la partie</a:t>
            </a:r>
          </a:p>
        </p:txBody>
      </p:sp>
      <p:sp>
        <p:nvSpPr>
          <p:cNvPr id="24" name="Espace réservé de la date 3">
            <a:extLst>
              <a:ext uri="{FF2B5EF4-FFF2-40B4-BE49-F238E27FC236}">
                <a16:creationId xmlns:a16="http://schemas.microsoft.com/office/drawing/2014/main" id="{7EEDC4AF-C7A9-CF43-AFCD-521604AA0A05}"/>
              </a:ext>
            </a:extLst>
          </p:cNvPr>
          <p:cNvSpPr>
            <a:spLocks noGrp="1"/>
          </p:cNvSpPr>
          <p:nvPr>
            <p:ph type="dt" sz="half" idx="10"/>
          </p:nvPr>
        </p:nvSpPr>
        <p:spPr>
          <a:xfrm>
            <a:off x="9577138" y="6083288"/>
            <a:ext cx="1000183" cy="365125"/>
          </a:xfrm>
        </p:spPr>
        <p:txBody>
          <a:bodyPr lIns="0" rIns="0"/>
          <a:lstStyle>
            <a:lvl1pPr algn="r">
              <a:defRPr sz="1000">
                <a:solidFill>
                  <a:srgbClr val="374C62"/>
                </a:solidFill>
              </a:defRPr>
            </a:lvl1pPr>
          </a:lstStyle>
          <a:p>
            <a:fld id="{36567F0A-7EC2-7443-AAA2-26FC84C01C84}" type="datetime1">
              <a:rPr lang="fr-FR" smtClean="0"/>
              <a:pPr/>
              <a:t>18/06/2024</a:t>
            </a:fld>
            <a:endParaRPr lang="fr-FR" dirty="0"/>
          </a:p>
        </p:txBody>
      </p:sp>
      <p:sp>
        <p:nvSpPr>
          <p:cNvPr id="25" name="Espace réservé du pied de page 4">
            <a:extLst>
              <a:ext uri="{FF2B5EF4-FFF2-40B4-BE49-F238E27FC236}">
                <a16:creationId xmlns:a16="http://schemas.microsoft.com/office/drawing/2014/main" id="{CE30AC88-1659-1443-A958-FAFE64D87F53}"/>
              </a:ext>
            </a:extLst>
          </p:cNvPr>
          <p:cNvSpPr>
            <a:spLocks noGrp="1"/>
          </p:cNvSpPr>
          <p:nvPr>
            <p:ph type="ftr" sz="quarter" idx="11"/>
          </p:nvPr>
        </p:nvSpPr>
        <p:spPr>
          <a:xfrm>
            <a:off x="5182360" y="6083288"/>
            <a:ext cx="4114800" cy="365125"/>
          </a:xfrm>
        </p:spPr>
        <p:txBody>
          <a:bodyPr rIns="0"/>
          <a:lstStyle>
            <a:lvl1pPr algn="r">
              <a:defRPr sz="1000">
                <a:solidFill>
                  <a:srgbClr val="374C62"/>
                </a:solidFill>
              </a:defRPr>
            </a:lvl1pPr>
          </a:lstStyle>
          <a:p>
            <a:endParaRPr lang="fr-FR" dirty="0"/>
          </a:p>
        </p:txBody>
      </p:sp>
      <p:sp>
        <p:nvSpPr>
          <p:cNvPr id="26" name="Espace réservé du numéro de diapositive 5">
            <a:extLst>
              <a:ext uri="{FF2B5EF4-FFF2-40B4-BE49-F238E27FC236}">
                <a16:creationId xmlns:a16="http://schemas.microsoft.com/office/drawing/2014/main" id="{64CF91C3-A313-0542-85E5-A019FAA74345}"/>
              </a:ext>
            </a:extLst>
          </p:cNvPr>
          <p:cNvSpPr>
            <a:spLocks noGrp="1"/>
          </p:cNvSpPr>
          <p:nvPr>
            <p:ph type="sldNum" sz="quarter" idx="12"/>
          </p:nvPr>
        </p:nvSpPr>
        <p:spPr>
          <a:xfrm>
            <a:off x="10857298" y="6083288"/>
            <a:ext cx="496503" cy="365125"/>
          </a:xfrm>
        </p:spPr>
        <p:txBody>
          <a:bodyPr rIns="0"/>
          <a:lstStyle>
            <a:lvl1pPr>
              <a:defRPr sz="1000">
                <a:solidFill>
                  <a:srgbClr val="374C62"/>
                </a:solidFill>
              </a:defRPr>
            </a:lvl1pPr>
          </a:lstStyle>
          <a:p>
            <a:fld id="{1DDB1A13-572D-334A-8257-ACAC7A473C03}" type="slidenum">
              <a:rPr lang="fr-FR" smtClean="0"/>
              <a:pPr/>
              <a:t>‹N°›</a:t>
            </a:fld>
            <a:endParaRPr lang="fr-FR" dirty="0"/>
          </a:p>
        </p:txBody>
      </p:sp>
      <p:pic>
        <p:nvPicPr>
          <p:cNvPr id="8" name="Google Shape;61;p14">
            <a:extLst>
              <a:ext uri="{FF2B5EF4-FFF2-40B4-BE49-F238E27FC236}">
                <a16:creationId xmlns:a16="http://schemas.microsoft.com/office/drawing/2014/main" id="{5115F965-3836-4CA4-355E-F066A3FA2AB7}"/>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9" name="Google Shape;63;p14">
            <a:extLst>
              <a:ext uri="{FF2B5EF4-FFF2-40B4-BE49-F238E27FC236}">
                <a16:creationId xmlns:a16="http://schemas.microsoft.com/office/drawing/2014/main" id="{2B49E60D-C735-8366-94CE-1D7897D47245}"/>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13" name="Image 12">
            <a:extLst>
              <a:ext uri="{FF2B5EF4-FFF2-40B4-BE49-F238E27FC236}">
                <a16:creationId xmlns:a16="http://schemas.microsoft.com/office/drawing/2014/main" id="{5CDAECEF-822D-5088-33F8-71A3EC17EA69}"/>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2575653778"/>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F01A4-2E6F-5D40-8910-50B8B1E0E0B9}"/>
              </a:ext>
            </a:extLst>
          </p:cNvPr>
          <p:cNvSpPr>
            <a:spLocks noGrp="1"/>
          </p:cNvSpPr>
          <p:nvPr>
            <p:ph type="title" hasCustomPrompt="1"/>
          </p:nvPr>
        </p:nvSpPr>
        <p:spPr>
          <a:xfrm>
            <a:off x="5123962" y="1930402"/>
            <a:ext cx="6229839" cy="1228079"/>
          </a:xfrm>
        </p:spPr>
        <p:txBody>
          <a:bodyPr lIns="0" tIns="0" rIns="0" bIns="0" anchor="ctr" anchorCtr="0">
            <a:noAutofit/>
          </a:bodyPr>
          <a:lstStyle>
            <a:lvl1pPr>
              <a:defRPr sz="3200" b="1">
                <a:solidFill>
                  <a:srgbClr val="374C62"/>
                </a:solidFill>
              </a:defRPr>
            </a:lvl1pPr>
          </a:lstStyle>
          <a:p>
            <a:r>
              <a:rPr lang="fr-FR"/>
              <a:t>Sous-titre</a:t>
            </a:r>
          </a:p>
        </p:txBody>
      </p:sp>
      <p:sp>
        <p:nvSpPr>
          <p:cNvPr id="3" name="Espace réservé du contenu 2">
            <a:extLst>
              <a:ext uri="{FF2B5EF4-FFF2-40B4-BE49-F238E27FC236}">
                <a16:creationId xmlns:a16="http://schemas.microsoft.com/office/drawing/2014/main" id="{2CA18E0F-9340-5542-A8D5-75381B8F62A8}"/>
              </a:ext>
            </a:extLst>
          </p:cNvPr>
          <p:cNvSpPr>
            <a:spLocks noGrp="1"/>
          </p:cNvSpPr>
          <p:nvPr>
            <p:ph idx="1"/>
          </p:nvPr>
        </p:nvSpPr>
        <p:spPr>
          <a:xfrm>
            <a:off x="5123962" y="3167238"/>
            <a:ext cx="6229839"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pic>
        <p:nvPicPr>
          <p:cNvPr id="10" name="Image 9">
            <a:extLst>
              <a:ext uri="{FF2B5EF4-FFF2-40B4-BE49-F238E27FC236}">
                <a16:creationId xmlns:a16="http://schemas.microsoft.com/office/drawing/2014/main" id="{49709F1D-B5EB-B34F-A961-DA0AE1B683AA}"/>
              </a:ext>
            </a:extLst>
          </p:cNvPr>
          <p:cNvPicPr>
            <a:picLocks noChangeAspect="1"/>
          </p:cNvPicPr>
          <p:nvPr userDrawn="1"/>
        </p:nvPicPr>
        <p:blipFill>
          <a:blip r:embed="rId2"/>
          <a:stretch>
            <a:fillRect/>
          </a:stretch>
        </p:blipFill>
        <p:spPr>
          <a:xfrm>
            <a:off x="846321" y="698683"/>
            <a:ext cx="992641" cy="648288"/>
          </a:xfrm>
          <a:prstGeom prst="rect">
            <a:avLst/>
          </a:prstGeom>
        </p:spPr>
      </p:pic>
      <p:cxnSp>
        <p:nvCxnSpPr>
          <p:cNvPr id="12" name="Connecteur droit 11">
            <a:extLst>
              <a:ext uri="{FF2B5EF4-FFF2-40B4-BE49-F238E27FC236}">
                <a16:creationId xmlns:a16="http://schemas.microsoft.com/office/drawing/2014/main" id="{5C6AD8A0-167E-BF4D-92FC-A16DFDA48D20}"/>
              </a:ext>
            </a:extLst>
          </p:cNvPr>
          <p:cNvCxnSpPr>
            <a:cxnSpLocks/>
          </p:cNvCxnSpPr>
          <p:nvPr userDrawn="1"/>
        </p:nvCxnSpPr>
        <p:spPr>
          <a:xfrm>
            <a:off x="846321" y="1483360"/>
            <a:ext cx="10507481" cy="0"/>
          </a:xfrm>
          <a:prstGeom prst="line">
            <a:avLst/>
          </a:prstGeom>
          <a:ln>
            <a:solidFill>
              <a:srgbClr val="374C62"/>
            </a:solidFill>
          </a:ln>
        </p:spPr>
        <p:style>
          <a:lnRef idx="1">
            <a:schemeClr val="accent1"/>
          </a:lnRef>
          <a:fillRef idx="0">
            <a:schemeClr val="accent1"/>
          </a:fillRef>
          <a:effectRef idx="0">
            <a:schemeClr val="accent1"/>
          </a:effectRef>
          <a:fontRef idx="minor">
            <a:schemeClr val="tx1"/>
          </a:fontRef>
        </p:style>
      </p:cxnSp>
      <p:sp>
        <p:nvSpPr>
          <p:cNvPr id="14" name="Espace réservé du contenu 2">
            <a:extLst>
              <a:ext uri="{FF2B5EF4-FFF2-40B4-BE49-F238E27FC236}">
                <a16:creationId xmlns:a16="http://schemas.microsoft.com/office/drawing/2014/main" id="{882024A9-526D-A045-B8BA-7B1AD930DF57}"/>
              </a:ext>
            </a:extLst>
          </p:cNvPr>
          <p:cNvSpPr>
            <a:spLocks noGrp="1"/>
          </p:cNvSpPr>
          <p:nvPr>
            <p:ph idx="14" hasCustomPrompt="1"/>
          </p:nvPr>
        </p:nvSpPr>
        <p:spPr>
          <a:xfrm>
            <a:off x="3464560" y="1073628"/>
            <a:ext cx="7889240" cy="324009"/>
          </a:xfrm>
        </p:spPr>
        <p:txBody>
          <a:bodyPr lIns="0" tIns="0" rIns="0" bIns="0" anchor="b" anchorCtr="0">
            <a:normAutofit/>
          </a:bodyPr>
          <a:lstStyle>
            <a:lvl1pPr marL="0" indent="0" algn="r">
              <a:lnSpc>
                <a:spcPct val="100000"/>
              </a:lnSpc>
              <a:spcBef>
                <a:spcPts val="0"/>
              </a:spcBef>
              <a:buFont typeface="+mj-lt"/>
              <a:buNone/>
              <a:defRPr sz="1600" b="1">
                <a:solidFill>
                  <a:srgbClr val="374C62"/>
                </a:solidFill>
              </a:defRPr>
            </a:lvl1pPr>
          </a:lstStyle>
          <a:p>
            <a:r>
              <a:rPr lang="fr-FR"/>
              <a:t>Titre de la partie</a:t>
            </a:r>
          </a:p>
        </p:txBody>
      </p:sp>
      <p:sp>
        <p:nvSpPr>
          <p:cNvPr id="22" name="Espace réservé de la date 3">
            <a:extLst>
              <a:ext uri="{FF2B5EF4-FFF2-40B4-BE49-F238E27FC236}">
                <a16:creationId xmlns:a16="http://schemas.microsoft.com/office/drawing/2014/main" id="{AA495216-B6C4-F34F-8C04-F8272235E237}"/>
              </a:ext>
            </a:extLst>
          </p:cNvPr>
          <p:cNvSpPr>
            <a:spLocks noGrp="1"/>
          </p:cNvSpPr>
          <p:nvPr>
            <p:ph type="dt" sz="half" idx="10"/>
          </p:nvPr>
        </p:nvSpPr>
        <p:spPr>
          <a:xfrm>
            <a:off x="9577138" y="6083288"/>
            <a:ext cx="1000183" cy="365125"/>
          </a:xfrm>
        </p:spPr>
        <p:txBody>
          <a:bodyPr lIns="0" rIns="0"/>
          <a:lstStyle>
            <a:lvl1pPr algn="r">
              <a:defRPr sz="1000">
                <a:solidFill>
                  <a:srgbClr val="374C62"/>
                </a:solidFill>
              </a:defRPr>
            </a:lvl1pPr>
          </a:lstStyle>
          <a:p>
            <a:fld id="{36567F0A-7EC2-7443-AAA2-26FC84C01C84}" type="datetime1">
              <a:rPr lang="fr-FR" smtClean="0"/>
              <a:pPr/>
              <a:t>18/06/2024</a:t>
            </a:fld>
            <a:endParaRPr lang="fr-FR" dirty="0"/>
          </a:p>
        </p:txBody>
      </p:sp>
      <p:sp>
        <p:nvSpPr>
          <p:cNvPr id="23" name="Espace réservé du pied de page 4">
            <a:extLst>
              <a:ext uri="{FF2B5EF4-FFF2-40B4-BE49-F238E27FC236}">
                <a16:creationId xmlns:a16="http://schemas.microsoft.com/office/drawing/2014/main" id="{DA459F93-CBAB-064A-AF46-25638A46CE8D}"/>
              </a:ext>
            </a:extLst>
          </p:cNvPr>
          <p:cNvSpPr>
            <a:spLocks noGrp="1"/>
          </p:cNvSpPr>
          <p:nvPr>
            <p:ph type="ftr" sz="quarter" idx="11"/>
          </p:nvPr>
        </p:nvSpPr>
        <p:spPr>
          <a:xfrm>
            <a:off x="5182360" y="6083288"/>
            <a:ext cx="4114800" cy="365125"/>
          </a:xfrm>
        </p:spPr>
        <p:txBody>
          <a:bodyPr rIns="0"/>
          <a:lstStyle>
            <a:lvl1pPr algn="r">
              <a:defRPr sz="1000">
                <a:solidFill>
                  <a:srgbClr val="374C62"/>
                </a:solidFill>
              </a:defRPr>
            </a:lvl1pPr>
          </a:lstStyle>
          <a:p>
            <a:endParaRPr lang="fr-FR" dirty="0"/>
          </a:p>
        </p:txBody>
      </p:sp>
      <p:sp>
        <p:nvSpPr>
          <p:cNvPr id="24" name="Espace réservé du numéro de diapositive 5">
            <a:extLst>
              <a:ext uri="{FF2B5EF4-FFF2-40B4-BE49-F238E27FC236}">
                <a16:creationId xmlns:a16="http://schemas.microsoft.com/office/drawing/2014/main" id="{CAFCEFC9-9EB7-4542-93A6-6ADA11A500C7}"/>
              </a:ext>
            </a:extLst>
          </p:cNvPr>
          <p:cNvSpPr>
            <a:spLocks noGrp="1"/>
          </p:cNvSpPr>
          <p:nvPr>
            <p:ph type="sldNum" sz="quarter" idx="12"/>
          </p:nvPr>
        </p:nvSpPr>
        <p:spPr>
          <a:xfrm>
            <a:off x="10857298" y="6083288"/>
            <a:ext cx="496503" cy="365125"/>
          </a:xfrm>
        </p:spPr>
        <p:txBody>
          <a:bodyPr rIns="0"/>
          <a:lstStyle>
            <a:lvl1pPr>
              <a:defRPr sz="1000">
                <a:solidFill>
                  <a:srgbClr val="374C62"/>
                </a:solidFill>
              </a:defRPr>
            </a:lvl1pPr>
          </a:lstStyle>
          <a:p>
            <a:fld id="{1DDB1A13-572D-334A-8257-ACAC7A473C03}" type="slidenum">
              <a:rPr lang="fr-FR" smtClean="0"/>
              <a:pPr/>
              <a:t>‹N°›</a:t>
            </a:fld>
            <a:endParaRPr lang="fr-FR" dirty="0"/>
          </a:p>
        </p:txBody>
      </p:sp>
      <p:pic>
        <p:nvPicPr>
          <p:cNvPr id="8" name="Google Shape;61;p14">
            <a:extLst>
              <a:ext uri="{FF2B5EF4-FFF2-40B4-BE49-F238E27FC236}">
                <a16:creationId xmlns:a16="http://schemas.microsoft.com/office/drawing/2014/main" id="{C2AEEFA2-633C-FBA5-5AE8-10469DB3696A}"/>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9" name="Google Shape;63;p14">
            <a:extLst>
              <a:ext uri="{FF2B5EF4-FFF2-40B4-BE49-F238E27FC236}">
                <a16:creationId xmlns:a16="http://schemas.microsoft.com/office/drawing/2014/main" id="{023BC516-8A41-8F46-E1E3-AB9F9E2B4D7E}"/>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11" name="Image 10">
            <a:extLst>
              <a:ext uri="{FF2B5EF4-FFF2-40B4-BE49-F238E27FC236}">
                <a16:creationId xmlns:a16="http://schemas.microsoft.com/office/drawing/2014/main" id="{B40C42BA-A724-49DA-86E8-D3D0452BE166}"/>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2098689230"/>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F01A4-2E6F-5D40-8910-50B8B1E0E0B9}"/>
              </a:ext>
            </a:extLst>
          </p:cNvPr>
          <p:cNvSpPr>
            <a:spLocks noGrp="1"/>
          </p:cNvSpPr>
          <p:nvPr>
            <p:ph type="title" hasCustomPrompt="1"/>
          </p:nvPr>
        </p:nvSpPr>
        <p:spPr>
          <a:xfrm>
            <a:off x="838200" y="1930402"/>
            <a:ext cx="6894323" cy="1228079"/>
          </a:xfrm>
        </p:spPr>
        <p:txBody>
          <a:bodyPr lIns="0" tIns="0" rIns="0" bIns="0" anchor="ctr" anchorCtr="0">
            <a:noAutofit/>
          </a:bodyPr>
          <a:lstStyle>
            <a:lvl1pPr>
              <a:defRPr sz="3200" b="1">
                <a:solidFill>
                  <a:srgbClr val="374C62"/>
                </a:solidFill>
              </a:defRPr>
            </a:lvl1pPr>
          </a:lstStyle>
          <a:p>
            <a:r>
              <a:rPr lang="fr-FR"/>
              <a:t>Sous-titre</a:t>
            </a:r>
          </a:p>
        </p:txBody>
      </p:sp>
      <p:sp>
        <p:nvSpPr>
          <p:cNvPr id="3" name="Espace réservé du contenu 2">
            <a:extLst>
              <a:ext uri="{FF2B5EF4-FFF2-40B4-BE49-F238E27FC236}">
                <a16:creationId xmlns:a16="http://schemas.microsoft.com/office/drawing/2014/main" id="{2CA18E0F-9340-5542-A8D5-75381B8F62A8}"/>
              </a:ext>
            </a:extLst>
          </p:cNvPr>
          <p:cNvSpPr>
            <a:spLocks noGrp="1"/>
          </p:cNvSpPr>
          <p:nvPr>
            <p:ph idx="1"/>
          </p:nvPr>
        </p:nvSpPr>
        <p:spPr>
          <a:xfrm>
            <a:off x="838200" y="3158481"/>
            <a:ext cx="3276600"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pic>
        <p:nvPicPr>
          <p:cNvPr id="10" name="Image 9">
            <a:extLst>
              <a:ext uri="{FF2B5EF4-FFF2-40B4-BE49-F238E27FC236}">
                <a16:creationId xmlns:a16="http://schemas.microsoft.com/office/drawing/2014/main" id="{49709F1D-B5EB-B34F-A961-DA0AE1B683AA}"/>
              </a:ext>
            </a:extLst>
          </p:cNvPr>
          <p:cNvPicPr>
            <a:picLocks noChangeAspect="1"/>
          </p:cNvPicPr>
          <p:nvPr userDrawn="1"/>
        </p:nvPicPr>
        <p:blipFill>
          <a:blip r:embed="rId2"/>
          <a:stretch>
            <a:fillRect/>
          </a:stretch>
        </p:blipFill>
        <p:spPr>
          <a:xfrm>
            <a:off x="846321" y="698683"/>
            <a:ext cx="992641" cy="648288"/>
          </a:xfrm>
          <a:prstGeom prst="rect">
            <a:avLst/>
          </a:prstGeom>
        </p:spPr>
      </p:pic>
      <p:cxnSp>
        <p:nvCxnSpPr>
          <p:cNvPr id="12" name="Connecteur droit 11">
            <a:extLst>
              <a:ext uri="{FF2B5EF4-FFF2-40B4-BE49-F238E27FC236}">
                <a16:creationId xmlns:a16="http://schemas.microsoft.com/office/drawing/2014/main" id="{5C6AD8A0-167E-BF4D-92FC-A16DFDA48D20}"/>
              </a:ext>
            </a:extLst>
          </p:cNvPr>
          <p:cNvCxnSpPr>
            <a:cxnSpLocks/>
          </p:cNvCxnSpPr>
          <p:nvPr userDrawn="1"/>
        </p:nvCxnSpPr>
        <p:spPr>
          <a:xfrm>
            <a:off x="846321" y="1483360"/>
            <a:ext cx="10507481" cy="0"/>
          </a:xfrm>
          <a:prstGeom prst="line">
            <a:avLst/>
          </a:prstGeom>
          <a:ln>
            <a:solidFill>
              <a:srgbClr val="374C62"/>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a:extLst>
              <a:ext uri="{FF2B5EF4-FFF2-40B4-BE49-F238E27FC236}">
                <a16:creationId xmlns:a16="http://schemas.microsoft.com/office/drawing/2014/main" id="{3E1DBF0E-7C79-DD45-8766-1E8E95739C29}"/>
              </a:ext>
            </a:extLst>
          </p:cNvPr>
          <p:cNvSpPr>
            <a:spLocks noGrp="1"/>
          </p:cNvSpPr>
          <p:nvPr>
            <p:ph idx="13"/>
          </p:nvPr>
        </p:nvSpPr>
        <p:spPr>
          <a:xfrm>
            <a:off x="4477767" y="3166853"/>
            <a:ext cx="3254756"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sp>
        <p:nvSpPr>
          <p:cNvPr id="14" name="Espace réservé du contenu 2">
            <a:extLst>
              <a:ext uri="{FF2B5EF4-FFF2-40B4-BE49-F238E27FC236}">
                <a16:creationId xmlns:a16="http://schemas.microsoft.com/office/drawing/2014/main" id="{882024A9-526D-A045-B8BA-7B1AD930DF57}"/>
              </a:ext>
            </a:extLst>
          </p:cNvPr>
          <p:cNvSpPr>
            <a:spLocks noGrp="1"/>
          </p:cNvSpPr>
          <p:nvPr>
            <p:ph idx="14" hasCustomPrompt="1"/>
          </p:nvPr>
        </p:nvSpPr>
        <p:spPr>
          <a:xfrm>
            <a:off x="3464560" y="1073628"/>
            <a:ext cx="7889240" cy="324009"/>
          </a:xfrm>
        </p:spPr>
        <p:txBody>
          <a:bodyPr lIns="0" tIns="0" rIns="0" bIns="0" anchor="b" anchorCtr="0">
            <a:normAutofit/>
          </a:bodyPr>
          <a:lstStyle>
            <a:lvl1pPr marL="0" indent="0" algn="r">
              <a:lnSpc>
                <a:spcPct val="100000"/>
              </a:lnSpc>
              <a:spcBef>
                <a:spcPts val="0"/>
              </a:spcBef>
              <a:buFont typeface="+mj-lt"/>
              <a:buNone/>
              <a:defRPr sz="1600" b="1">
                <a:solidFill>
                  <a:srgbClr val="374C62"/>
                </a:solidFill>
              </a:defRPr>
            </a:lvl1pPr>
          </a:lstStyle>
          <a:p>
            <a:r>
              <a:rPr lang="fr-FR"/>
              <a:t>Titre de la partie</a:t>
            </a:r>
          </a:p>
        </p:txBody>
      </p:sp>
      <p:sp>
        <p:nvSpPr>
          <p:cNvPr id="24" name="Espace réservé de la date 3">
            <a:extLst>
              <a:ext uri="{FF2B5EF4-FFF2-40B4-BE49-F238E27FC236}">
                <a16:creationId xmlns:a16="http://schemas.microsoft.com/office/drawing/2014/main" id="{7EEDC4AF-C7A9-CF43-AFCD-521604AA0A05}"/>
              </a:ext>
            </a:extLst>
          </p:cNvPr>
          <p:cNvSpPr>
            <a:spLocks noGrp="1"/>
          </p:cNvSpPr>
          <p:nvPr>
            <p:ph type="dt" sz="half" idx="10"/>
          </p:nvPr>
        </p:nvSpPr>
        <p:spPr>
          <a:xfrm>
            <a:off x="9577138" y="6083288"/>
            <a:ext cx="1000183" cy="365125"/>
          </a:xfrm>
        </p:spPr>
        <p:txBody>
          <a:bodyPr lIns="0" rIns="0"/>
          <a:lstStyle>
            <a:lvl1pPr algn="r">
              <a:defRPr sz="1000">
                <a:solidFill>
                  <a:srgbClr val="374C62"/>
                </a:solidFill>
              </a:defRPr>
            </a:lvl1pPr>
          </a:lstStyle>
          <a:p>
            <a:fld id="{36567F0A-7EC2-7443-AAA2-26FC84C01C84}" type="datetime1">
              <a:rPr lang="fr-FR" smtClean="0"/>
              <a:pPr/>
              <a:t>18/06/2024</a:t>
            </a:fld>
            <a:endParaRPr lang="fr-FR" dirty="0"/>
          </a:p>
        </p:txBody>
      </p:sp>
      <p:sp>
        <p:nvSpPr>
          <p:cNvPr id="25" name="Espace réservé du pied de page 4">
            <a:extLst>
              <a:ext uri="{FF2B5EF4-FFF2-40B4-BE49-F238E27FC236}">
                <a16:creationId xmlns:a16="http://schemas.microsoft.com/office/drawing/2014/main" id="{CE30AC88-1659-1443-A958-FAFE64D87F53}"/>
              </a:ext>
            </a:extLst>
          </p:cNvPr>
          <p:cNvSpPr>
            <a:spLocks noGrp="1"/>
          </p:cNvSpPr>
          <p:nvPr>
            <p:ph type="ftr" sz="quarter" idx="11"/>
          </p:nvPr>
        </p:nvSpPr>
        <p:spPr>
          <a:xfrm>
            <a:off x="5182360" y="6083288"/>
            <a:ext cx="4114800" cy="365125"/>
          </a:xfrm>
        </p:spPr>
        <p:txBody>
          <a:bodyPr rIns="0"/>
          <a:lstStyle>
            <a:lvl1pPr algn="r">
              <a:defRPr sz="1000">
                <a:solidFill>
                  <a:srgbClr val="374C62"/>
                </a:solidFill>
              </a:defRPr>
            </a:lvl1pPr>
          </a:lstStyle>
          <a:p>
            <a:endParaRPr lang="fr-FR" dirty="0"/>
          </a:p>
        </p:txBody>
      </p:sp>
      <p:sp>
        <p:nvSpPr>
          <p:cNvPr id="26" name="Espace réservé du numéro de diapositive 5">
            <a:extLst>
              <a:ext uri="{FF2B5EF4-FFF2-40B4-BE49-F238E27FC236}">
                <a16:creationId xmlns:a16="http://schemas.microsoft.com/office/drawing/2014/main" id="{64CF91C3-A313-0542-85E5-A019FAA74345}"/>
              </a:ext>
            </a:extLst>
          </p:cNvPr>
          <p:cNvSpPr>
            <a:spLocks noGrp="1"/>
          </p:cNvSpPr>
          <p:nvPr>
            <p:ph type="sldNum" sz="quarter" idx="12"/>
          </p:nvPr>
        </p:nvSpPr>
        <p:spPr>
          <a:xfrm>
            <a:off x="10857298" y="6083288"/>
            <a:ext cx="496503" cy="365125"/>
          </a:xfrm>
        </p:spPr>
        <p:txBody>
          <a:bodyPr rIns="0"/>
          <a:lstStyle>
            <a:lvl1pPr>
              <a:defRPr sz="1000">
                <a:solidFill>
                  <a:srgbClr val="374C62"/>
                </a:solidFill>
              </a:defRPr>
            </a:lvl1pPr>
          </a:lstStyle>
          <a:p>
            <a:fld id="{1DDB1A13-572D-334A-8257-ACAC7A473C03}" type="slidenum">
              <a:rPr lang="fr-FR" smtClean="0"/>
              <a:pPr/>
              <a:t>‹N°›</a:t>
            </a:fld>
            <a:endParaRPr lang="fr-FR" dirty="0"/>
          </a:p>
        </p:txBody>
      </p:sp>
      <p:pic>
        <p:nvPicPr>
          <p:cNvPr id="8" name="Google Shape;61;p14">
            <a:extLst>
              <a:ext uri="{FF2B5EF4-FFF2-40B4-BE49-F238E27FC236}">
                <a16:creationId xmlns:a16="http://schemas.microsoft.com/office/drawing/2014/main" id="{D432CB60-D093-359F-AD0F-A90E502586C5}"/>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9" name="Google Shape;63;p14">
            <a:extLst>
              <a:ext uri="{FF2B5EF4-FFF2-40B4-BE49-F238E27FC236}">
                <a16:creationId xmlns:a16="http://schemas.microsoft.com/office/drawing/2014/main" id="{BC9BD2C1-8C68-9F59-A4A0-C611465D1B57}"/>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13" name="Image 12">
            <a:extLst>
              <a:ext uri="{FF2B5EF4-FFF2-40B4-BE49-F238E27FC236}">
                <a16:creationId xmlns:a16="http://schemas.microsoft.com/office/drawing/2014/main" id="{A56E9D54-57D9-742E-E304-836A02AE423B}"/>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3079601114"/>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F01A4-2E6F-5D40-8910-50B8B1E0E0B9}"/>
              </a:ext>
            </a:extLst>
          </p:cNvPr>
          <p:cNvSpPr>
            <a:spLocks noGrp="1"/>
          </p:cNvSpPr>
          <p:nvPr>
            <p:ph type="title" hasCustomPrompt="1"/>
          </p:nvPr>
        </p:nvSpPr>
        <p:spPr>
          <a:xfrm>
            <a:off x="838200" y="1930402"/>
            <a:ext cx="6894323" cy="1228079"/>
          </a:xfrm>
        </p:spPr>
        <p:txBody>
          <a:bodyPr lIns="0" tIns="0" rIns="0" bIns="0" anchor="ctr" anchorCtr="0">
            <a:noAutofit/>
          </a:bodyPr>
          <a:lstStyle>
            <a:lvl1pPr>
              <a:defRPr sz="3200" b="1">
                <a:solidFill>
                  <a:srgbClr val="374C62"/>
                </a:solidFill>
              </a:defRPr>
            </a:lvl1pPr>
          </a:lstStyle>
          <a:p>
            <a:r>
              <a:rPr lang="fr-FR"/>
              <a:t>Sous-titre</a:t>
            </a:r>
          </a:p>
        </p:txBody>
      </p:sp>
      <p:sp>
        <p:nvSpPr>
          <p:cNvPr id="3" name="Espace réservé du contenu 2">
            <a:extLst>
              <a:ext uri="{FF2B5EF4-FFF2-40B4-BE49-F238E27FC236}">
                <a16:creationId xmlns:a16="http://schemas.microsoft.com/office/drawing/2014/main" id="{2CA18E0F-9340-5542-A8D5-75381B8F62A8}"/>
              </a:ext>
            </a:extLst>
          </p:cNvPr>
          <p:cNvSpPr>
            <a:spLocks noGrp="1"/>
          </p:cNvSpPr>
          <p:nvPr>
            <p:ph idx="1"/>
          </p:nvPr>
        </p:nvSpPr>
        <p:spPr>
          <a:xfrm>
            <a:off x="838200" y="3158481"/>
            <a:ext cx="3276600"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pic>
        <p:nvPicPr>
          <p:cNvPr id="10" name="Image 9">
            <a:extLst>
              <a:ext uri="{FF2B5EF4-FFF2-40B4-BE49-F238E27FC236}">
                <a16:creationId xmlns:a16="http://schemas.microsoft.com/office/drawing/2014/main" id="{49709F1D-B5EB-B34F-A961-DA0AE1B683AA}"/>
              </a:ext>
            </a:extLst>
          </p:cNvPr>
          <p:cNvPicPr>
            <a:picLocks noChangeAspect="1"/>
          </p:cNvPicPr>
          <p:nvPr userDrawn="1"/>
        </p:nvPicPr>
        <p:blipFill>
          <a:blip r:embed="rId2"/>
          <a:stretch>
            <a:fillRect/>
          </a:stretch>
        </p:blipFill>
        <p:spPr>
          <a:xfrm>
            <a:off x="846321" y="698683"/>
            <a:ext cx="992641" cy="648288"/>
          </a:xfrm>
          <a:prstGeom prst="rect">
            <a:avLst/>
          </a:prstGeom>
        </p:spPr>
      </p:pic>
      <p:cxnSp>
        <p:nvCxnSpPr>
          <p:cNvPr id="12" name="Connecteur droit 11">
            <a:extLst>
              <a:ext uri="{FF2B5EF4-FFF2-40B4-BE49-F238E27FC236}">
                <a16:creationId xmlns:a16="http://schemas.microsoft.com/office/drawing/2014/main" id="{5C6AD8A0-167E-BF4D-92FC-A16DFDA48D20}"/>
              </a:ext>
            </a:extLst>
          </p:cNvPr>
          <p:cNvCxnSpPr>
            <a:cxnSpLocks/>
          </p:cNvCxnSpPr>
          <p:nvPr userDrawn="1"/>
        </p:nvCxnSpPr>
        <p:spPr>
          <a:xfrm>
            <a:off x="846321" y="1483360"/>
            <a:ext cx="10507481" cy="0"/>
          </a:xfrm>
          <a:prstGeom prst="line">
            <a:avLst/>
          </a:prstGeom>
          <a:ln>
            <a:solidFill>
              <a:srgbClr val="374C62"/>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a:extLst>
              <a:ext uri="{FF2B5EF4-FFF2-40B4-BE49-F238E27FC236}">
                <a16:creationId xmlns:a16="http://schemas.microsoft.com/office/drawing/2014/main" id="{3E1DBF0E-7C79-DD45-8766-1E8E95739C29}"/>
              </a:ext>
            </a:extLst>
          </p:cNvPr>
          <p:cNvSpPr>
            <a:spLocks noGrp="1"/>
          </p:cNvSpPr>
          <p:nvPr>
            <p:ph idx="13"/>
          </p:nvPr>
        </p:nvSpPr>
        <p:spPr>
          <a:xfrm>
            <a:off x="4477767" y="3166853"/>
            <a:ext cx="3254756"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sp>
        <p:nvSpPr>
          <p:cNvPr id="14" name="Espace réservé du contenu 2">
            <a:extLst>
              <a:ext uri="{FF2B5EF4-FFF2-40B4-BE49-F238E27FC236}">
                <a16:creationId xmlns:a16="http://schemas.microsoft.com/office/drawing/2014/main" id="{882024A9-526D-A045-B8BA-7B1AD930DF57}"/>
              </a:ext>
            </a:extLst>
          </p:cNvPr>
          <p:cNvSpPr>
            <a:spLocks noGrp="1"/>
          </p:cNvSpPr>
          <p:nvPr>
            <p:ph idx="14" hasCustomPrompt="1"/>
          </p:nvPr>
        </p:nvSpPr>
        <p:spPr>
          <a:xfrm>
            <a:off x="3464560" y="1073628"/>
            <a:ext cx="7889240" cy="324009"/>
          </a:xfrm>
        </p:spPr>
        <p:txBody>
          <a:bodyPr lIns="0" tIns="0" rIns="0" bIns="0" anchor="b" anchorCtr="0">
            <a:normAutofit/>
          </a:bodyPr>
          <a:lstStyle>
            <a:lvl1pPr marL="0" indent="0" algn="r">
              <a:lnSpc>
                <a:spcPct val="100000"/>
              </a:lnSpc>
              <a:spcBef>
                <a:spcPts val="0"/>
              </a:spcBef>
              <a:buFont typeface="+mj-lt"/>
              <a:buNone/>
              <a:defRPr sz="1600" b="1">
                <a:solidFill>
                  <a:srgbClr val="374C62"/>
                </a:solidFill>
              </a:defRPr>
            </a:lvl1pPr>
          </a:lstStyle>
          <a:p>
            <a:r>
              <a:rPr lang="fr-FR"/>
              <a:t>Titre de la partie</a:t>
            </a:r>
          </a:p>
        </p:txBody>
      </p:sp>
      <p:sp>
        <p:nvSpPr>
          <p:cNvPr id="24" name="Espace réservé de la date 3">
            <a:extLst>
              <a:ext uri="{FF2B5EF4-FFF2-40B4-BE49-F238E27FC236}">
                <a16:creationId xmlns:a16="http://schemas.microsoft.com/office/drawing/2014/main" id="{7EEDC4AF-C7A9-CF43-AFCD-521604AA0A05}"/>
              </a:ext>
            </a:extLst>
          </p:cNvPr>
          <p:cNvSpPr>
            <a:spLocks noGrp="1"/>
          </p:cNvSpPr>
          <p:nvPr>
            <p:ph type="dt" sz="half" idx="10"/>
          </p:nvPr>
        </p:nvSpPr>
        <p:spPr>
          <a:xfrm>
            <a:off x="9577138" y="6083288"/>
            <a:ext cx="1000183" cy="365125"/>
          </a:xfrm>
        </p:spPr>
        <p:txBody>
          <a:bodyPr lIns="0" rIns="0"/>
          <a:lstStyle>
            <a:lvl1pPr algn="r">
              <a:defRPr sz="1000">
                <a:solidFill>
                  <a:srgbClr val="374C62"/>
                </a:solidFill>
              </a:defRPr>
            </a:lvl1pPr>
          </a:lstStyle>
          <a:p>
            <a:fld id="{36567F0A-7EC2-7443-AAA2-26FC84C01C84}" type="datetime1">
              <a:rPr lang="fr-FR" smtClean="0"/>
              <a:pPr/>
              <a:t>18/06/2024</a:t>
            </a:fld>
            <a:endParaRPr lang="fr-FR" dirty="0"/>
          </a:p>
        </p:txBody>
      </p:sp>
      <p:sp>
        <p:nvSpPr>
          <p:cNvPr id="25" name="Espace réservé du pied de page 4">
            <a:extLst>
              <a:ext uri="{FF2B5EF4-FFF2-40B4-BE49-F238E27FC236}">
                <a16:creationId xmlns:a16="http://schemas.microsoft.com/office/drawing/2014/main" id="{CE30AC88-1659-1443-A958-FAFE64D87F53}"/>
              </a:ext>
            </a:extLst>
          </p:cNvPr>
          <p:cNvSpPr>
            <a:spLocks noGrp="1"/>
          </p:cNvSpPr>
          <p:nvPr>
            <p:ph type="ftr" sz="quarter" idx="11"/>
          </p:nvPr>
        </p:nvSpPr>
        <p:spPr>
          <a:xfrm>
            <a:off x="5182360" y="6083288"/>
            <a:ext cx="4114800" cy="365125"/>
          </a:xfrm>
        </p:spPr>
        <p:txBody>
          <a:bodyPr rIns="0"/>
          <a:lstStyle>
            <a:lvl1pPr algn="r">
              <a:defRPr sz="1000">
                <a:solidFill>
                  <a:srgbClr val="374C62"/>
                </a:solidFill>
              </a:defRPr>
            </a:lvl1pPr>
          </a:lstStyle>
          <a:p>
            <a:endParaRPr lang="fr-FR" dirty="0"/>
          </a:p>
        </p:txBody>
      </p:sp>
      <p:sp>
        <p:nvSpPr>
          <p:cNvPr id="26" name="Espace réservé du numéro de diapositive 5">
            <a:extLst>
              <a:ext uri="{FF2B5EF4-FFF2-40B4-BE49-F238E27FC236}">
                <a16:creationId xmlns:a16="http://schemas.microsoft.com/office/drawing/2014/main" id="{64CF91C3-A313-0542-85E5-A019FAA74345}"/>
              </a:ext>
            </a:extLst>
          </p:cNvPr>
          <p:cNvSpPr>
            <a:spLocks noGrp="1"/>
          </p:cNvSpPr>
          <p:nvPr>
            <p:ph type="sldNum" sz="quarter" idx="12"/>
          </p:nvPr>
        </p:nvSpPr>
        <p:spPr>
          <a:xfrm>
            <a:off x="10857298" y="6083288"/>
            <a:ext cx="496503" cy="365125"/>
          </a:xfrm>
        </p:spPr>
        <p:txBody>
          <a:bodyPr rIns="0"/>
          <a:lstStyle>
            <a:lvl1pPr>
              <a:defRPr sz="1000">
                <a:solidFill>
                  <a:srgbClr val="374C62"/>
                </a:solidFill>
              </a:defRPr>
            </a:lvl1pPr>
          </a:lstStyle>
          <a:p>
            <a:fld id="{1DDB1A13-572D-334A-8257-ACAC7A473C03}" type="slidenum">
              <a:rPr lang="fr-FR" smtClean="0"/>
              <a:pPr/>
              <a:t>‹N°›</a:t>
            </a:fld>
            <a:endParaRPr lang="fr-FR" dirty="0"/>
          </a:p>
        </p:txBody>
      </p:sp>
      <p:pic>
        <p:nvPicPr>
          <p:cNvPr id="8" name="Google Shape;61;p14">
            <a:extLst>
              <a:ext uri="{FF2B5EF4-FFF2-40B4-BE49-F238E27FC236}">
                <a16:creationId xmlns:a16="http://schemas.microsoft.com/office/drawing/2014/main" id="{1BC6DBBD-9308-15E3-2E59-C551B08CA16F}"/>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9" name="Google Shape;63;p14">
            <a:extLst>
              <a:ext uri="{FF2B5EF4-FFF2-40B4-BE49-F238E27FC236}">
                <a16:creationId xmlns:a16="http://schemas.microsoft.com/office/drawing/2014/main" id="{EBB03AE6-09E2-869F-B42E-6937F50BBA90}"/>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13" name="Image 12">
            <a:extLst>
              <a:ext uri="{FF2B5EF4-FFF2-40B4-BE49-F238E27FC236}">
                <a16:creationId xmlns:a16="http://schemas.microsoft.com/office/drawing/2014/main" id="{1173B9B9-4D0F-DC01-6DBC-80026FD31DE9}"/>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2936573716"/>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F01A4-2E6F-5D40-8910-50B8B1E0E0B9}"/>
              </a:ext>
            </a:extLst>
          </p:cNvPr>
          <p:cNvSpPr>
            <a:spLocks noGrp="1"/>
          </p:cNvSpPr>
          <p:nvPr>
            <p:ph type="title" hasCustomPrompt="1"/>
          </p:nvPr>
        </p:nvSpPr>
        <p:spPr>
          <a:xfrm>
            <a:off x="838200" y="1930402"/>
            <a:ext cx="6894323" cy="1228079"/>
          </a:xfrm>
        </p:spPr>
        <p:txBody>
          <a:bodyPr lIns="0" tIns="0" rIns="0" bIns="0" anchor="ctr" anchorCtr="0">
            <a:noAutofit/>
          </a:bodyPr>
          <a:lstStyle>
            <a:lvl1pPr>
              <a:defRPr sz="3200" b="1">
                <a:solidFill>
                  <a:srgbClr val="374C62"/>
                </a:solidFill>
              </a:defRPr>
            </a:lvl1pPr>
          </a:lstStyle>
          <a:p>
            <a:r>
              <a:rPr lang="fr-FR"/>
              <a:t>Sous-titre</a:t>
            </a:r>
          </a:p>
        </p:txBody>
      </p:sp>
      <p:sp>
        <p:nvSpPr>
          <p:cNvPr id="3" name="Espace réservé du contenu 2">
            <a:extLst>
              <a:ext uri="{FF2B5EF4-FFF2-40B4-BE49-F238E27FC236}">
                <a16:creationId xmlns:a16="http://schemas.microsoft.com/office/drawing/2014/main" id="{2CA18E0F-9340-5542-A8D5-75381B8F62A8}"/>
              </a:ext>
            </a:extLst>
          </p:cNvPr>
          <p:cNvSpPr>
            <a:spLocks noGrp="1"/>
          </p:cNvSpPr>
          <p:nvPr>
            <p:ph idx="1"/>
          </p:nvPr>
        </p:nvSpPr>
        <p:spPr>
          <a:xfrm>
            <a:off x="838200" y="3158481"/>
            <a:ext cx="3276600"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pic>
        <p:nvPicPr>
          <p:cNvPr id="10" name="Image 9">
            <a:extLst>
              <a:ext uri="{FF2B5EF4-FFF2-40B4-BE49-F238E27FC236}">
                <a16:creationId xmlns:a16="http://schemas.microsoft.com/office/drawing/2014/main" id="{49709F1D-B5EB-B34F-A961-DA0AE1B683AA}"/>
              </a:ext>
            </a:extLst>
          </p:cNvPr>
          <p:cNvPicPr>
            <a:picLocks noChangeAspect="1"/>
          </p:cNvPicPr>
          <p:nvPr userDrawn="1"/>
        </p:nvPicPr>
        <p:blipFill>
          <a:blip r:embed="rId2"/>
          <a:stretch>
            <a:fillRect/>
          </a:stretch>
        </p:blipFill>
        <p:spPr>
          <a:xfrm>
            <a:off x="846321" y="698683"/>
            <a:ext cx="992641" cy="648288"/>
          </a:xfrm>
          <a:prstGeom prst="rect">
            <a:avLst/>
          </a:prstGeom>
        </p:spPr>
      </p:pic>
      <p:cxnSp>
        <p:nvCxnSpPr>
          <p:cNvPr id="12" name="Connecteur droit 11">
            <a:extLst>
              <a:ext uri="{FF2B5EF4-FFF2-40B4-BE49-F238E27FC236}">
                <a16:creationId xmlns:a16="http://schemas.microsoft.com/office/drawing/2014/main" id="{5C6AD8A0-167E-BF4D-92FC-A16DFDA48D20}"/>
              </a:ext>
            </a:extLst>
          </p:cNvPr>
          <p:cNvCxnSpPr>
            <a:cxnSpLocks/>
          </p:cNvCxnSpPr>
          <p:nvPr userDrawn="1"/>
        </p:nvCxnSpPr>
        <p:spPr>
          <a:xfrm>
            <a:off x="846321" y="1483360"/>
            <a:ext cx="10507481" cy="0"/>
          </a:xfrm>
          <a:prstGeom prst="line">
            <a:avLst/>
          </a:prstGeom>
          <a:ln>
            <a:solidFill>
              <a:srgbClr val="374C62"/>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a:extLst>
              <a:ext uri="{FF2B5EF4-FFF2-40B4-BE49-F238E27FC236}">
                <a16:creationId xmlns:a16="http://schemas.microsoft.com/office/drawing/2014/main" id="{3E1DBF0E-7C79-DD45-8766-1E8E95739C29}"/>
              </a:ext>
            </a:extLst>
          </p:cNvPr>
          <p:cNvSpPr>
            <a:spLocks noGrp="1"/>
          </p:cNvSpPr>
          <p:nvPr>
            <p:ph idx="13"/>
          </p:nvPr>
        </p:nvSpPr>
        <p:spPr>
          <a:xfrm>
            <a:off x="4477767" y="3166853"/>
            <a:ext cx="3254756"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sp>
        <p:nvSpPr>
          <p:cNvPr id="14" name="Espace réservé du contenu 2">
            <a:extLst>
              <a:ext uri="{FF2B5EF4-FFF2-40B4-BE49-F238E27FC236}">
                <a16:creationId xmlns:a16="http://schemas.microsoft.com/office/drawing/2014/main" id="{882024A9-526D-A045-B8BA-7B1AD930DF57}"/>
              </a:ext>
            </a:extLst>
          </p:cNvPr>
          <p:cNvSpPr>
            <a:spLocks noGrp="1"/>
          </p:cNvSpPr>
          <p:nvPr>
            <p:ph idx="14" hasCustomPrompt="1"/>
          </p:nvPr>
        </p:nvSpPr>
        <p:spPr>
          <a:xfrm>
            <a:off x="3464560" y="1073628"/>
            <a:ext cx="7889240" cy="324009"/>
          </a:xfrm>
        </p:spPr>
        <p:txBody>
          <a:bodyPr lIns="0" tIns="0" rIns="0" bIns="0" anchor="b" anchorCtr="0">
            <a:normAutofit/>
          </a:bodyPr>
          <a:lstStyle>
            <a:lvl1pPr marL="0" indent="0" algn="r">
              <a:lnSpc>
                <a:spcPct val="100000"/>
              </a:lnSpc>
              <a:spcBef>
                <a:spcPts val="0"/>
              </a:spcBef>
              <a:buFont typeface="+mj-lt"/>
              <a:buNone/>
              <a:defRPr sz="1600" b="1">
                <a:solidFill>
                  <a:srgbClr val="374C62"/>
                </a:solidFill>
              </a:defRPr>
            </a:lvl1pPr>
          </a:lstStyle>
          <a:p>
            <a:r>
              <a:rPr lang="fr-FR"/>
              <a:t>Titre de la partie</a:t>
            </a:r>
          </a:p>
        </p:txBody>
      </p:sp>
      <p:sp>
        <p:nvSpPr>
          <p:cNvPr id="24" name="Espace réservé de la date 3">
            <a:extLst>
              <a:ext uri="{FF2B5EF4-FFF2-40B4-BE49-F238E27FC236}">
                <a16:creationId xmlns:a16="http://schemas.microsoft.com/office/drawing/2014/main" id="{7EEDC4AF-C7A9-CF43-AFCD-521604AA0A05}"/>
              </a:ext>
            </a:extLst>
          </p:cNvPr>
          <p:cNvSpPr>
            <a:spLocks noGrp="1"/>
          </p:cNvSpPr>
          <p:nvPr>
            <p:ph type="dt" sz="half" idx="10"/>
          </p:nvPr>
        </p:nvSpPr>
        <p:spPr>
          <a:xfrm>
            <a:off x="9577138" y="6083288"/>
            <a:ext cx="1000183" cy="365125"/>
          </a:xfrm>
        </p:spPr>
        <p:txBody>
          <a:bodyPr lIns="0" rIns="0"/>
          <a:lstStyle>
            <a:lvl1pPr algn="r">
              <a:defRPr sz="1000">
                <a:solidFill>
                  <a:srgbClr val="374C62"/>
                </a:solidFill>
              </a:defRPr>
            </a:lvl1pPr>
          </a:lstStyle>
          <a:p>
            <a:fld id="{36567F0A-7EC2-7443-AAA2-26FC84C01C84}" type="datetime1">
              <a:rPr lang="fr-FR" smtClean="0"/>
              <a:pPr/>
              <a:t>18/06/2024</a:t>
            </a:fld>
            <a:endParaRPr lang="fr-FR" dirty="0"/>
          </a:p>
        </p:txBody>
      </p:sp>
      <p:sp>
        <p:nvSpPr>
          <p:cNvPr id="25" name="Espace réservé du pied de page 4">
            <a:extLst>
              <a:ext uri="{FF2B5EF4-FFF2-40B4-BE49-F238E27FC236}">
                <a16:creationId xmlns:a16="http://schemas.microsoft.com/office/drawing/2014/main" id="{CE30AC88-1659-1443-A958-FAFE64D87F53}"/>
              </a:ext>
            </a:extLst>
          </p:cNvPr>
          <p:cNvSpPr>
            <a:spLocks noGrp="1"/>
          </p:cNvSpPr>
          <p:nvPr>
            <p:ph type="ftr" sz="quarter" idx="11"/>
          </p:nvPr>
        </p:nvSpPr>
        <p:spPr>
          <a:xfrm>
            <a:off x="5182360" y="6083288"/>
            <a:ext cx="4114800" cy="365125"/>
          </a:xfrm>
        </p:spPr>
        <p:txBody>
          <a:bodyPr rIns="0"/>
          <a:lstStyle>
            <a:lvl1pPr algn="r">
              <a:defRPr sz="1000">
                <a:solidFill>
                  <a:srgbClr val="374C62"/>
                </a:solidFill>
              </a:defRPr>
            </a:lvl1pPr>
          </a:lstStyle>
          <a:p>
            <a:endParaRPr lang="fr-FR" dirty="0"/>
          </a:p>
        </p:txBody>
      </p:sp>
      <p:sp>
        <p:nvSpPr>
          <p:cNvPr id="26" name="Espace réservé du numéro de diapositive 5">
            <a:extLst>
              <a:ext uri="{FF2B5EF4-FFF2-40B4-BE49-F238E27FC236}">
                <a16:creationId xmlns:a16="http://schemas.microsoft.com/office/drawing/2014/main" id="{64CF91C3-A313-0542-85E5-A019FAA74345}"/>
              </a:ext>
            </a:extLst>
          </p:cNvPr>
          <p:cNvSpPr>
            <a:spLocks noGrp="1"/>
          </p:cNvSpPr>
          <p:nvPr>
            <p:ph type="sldNum" sz="quarter" idx="12"/>
          </p:nvPr>
        </p:nvSpPr>
        <p:spPr>
          <a:xfrm>
            <a:off x="10857298" y="6083288"/>
            <a:ext cx="496503" cy="365125"/>
          </a:xfrm>
        </p:spPr>
        <p:txBody>
          <a:bodyPr rIns="0"/>
          <a:lstStyle>
            <a:lvl1pPr>
              <a:defRPr sz="1000">
                <a:solidFill>
                  <a:srgbClr val="374C62"/>
                </a:solidFill>
              </a:defRPr>
            </a:lvl1pPr>
          </a:lstStyle>
          <a:p>
            <a:fld id="{1DDB1A13-572D-334A-8257-ACAC7A473C03}" type="slidenum">
              <a:rPr lang="fr-FR" smtClean="0"/>
              <a:pPr/>
              <a:t>‹N°›</a:t>
            </a:fld>
            <a:endParaRPr lang="fr-FR" dirty="0"/>
          </a:p>
        </p:txBody>
      </p:sp>
      <p:pic>
        <p:nvPicPr>
          <p:cNvPr id="8" name="Google Shape;61;p14">
            <a:extLst>
              <a:ext uri="{FF2B5EF4-FFF2-40B4-BE49-F238E27FC236}">
                <a16:creationId xmlns:a16="http://schemas.microsoft.com/office/drawing/2014/main" id="{6CA6F292-4803-B4DC-2701-8F3A4009F86E}"/>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9" name="Google Shape;63;p14">
            <a:extLst>
              <a:ext uri="{FF2B5EF4-FFF2-40B4-BE49-F238E27FC236}">
                <a16:creationId xmlns:a16="http://schemas.microsoft.com/office/drawing/2014/main" id="{81D5A11F-6439-5B4D-21CC-82CE35FB9630}"/>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13" name="Image 12">
            <a:extLst>
              <a:ext uri="{FF2B5EF4-FFF2-40B4-BE49-F238E27FC236}">
                <a16:creationId xmlns:a16="http://schemas.microsoft.com/office/drawing/2014/main" id="{8AA96BF9-442E-3830-A3CD-97C9B398B19A}"/>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2820134199"/>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F01A4-2E6F-5D40-8910-50B8B1E0E0B9}"/>
              </a:ext>
            </a:extLst>
          </p:cNvPr>
          <p:cNvSpPr>
            <a:spLocks noGrp="1"/>
          </p:cNvSpPr>
          <p:nvPr>
            <p:ph type="title" hasCustomPrompt="1"/>
          </p:nvPr>
        </p:nvSpPr>
        <p:spPr>
          <a:xfrm>
            <a:off x="838200" y="1930402"/>
            <a:ext cx="6894323" cy="1228079"/>
          </a:xfrm>
        </p:spPr>
        <p:txBody>
          <a:bodyPr lIns="0" tIns="0" rIns="0" bIns="0" anchor="ctr" anchorCtr="0">
            <a:noAutofit/>
          </a:bodyPr>
          <a:lstStyle>
            <a:lvl1pPr>
              <a:defRPr sz="3200" b="1">
                <a:solidFill>
                  <a:srgbClr val="374C62"/>
                </a:solidFill>
              </a:defRPr>
            </a:lvl1pPr>
          </a:lstStyle>
          <a:p>
            <a:r>
              <a:rPr lang="fr-FR"/>
              <a:t>Sous-titre</a:t>
            </a:r>
          </a:p>
        </p:txBody>
      </p:sp>
      <p:sp>
        <p:nvSpPr>
          <p:cNvPr id="3" name="Espace réservé du contenu 2">
            <a:extLst>
              <a:ext uri="{FF2B5EF4-FFF2-40B4-BE49-F238E27FC236}">
                <a16:creationId xmlns:a16="http://schemas.microsoft.com/office/drawing/2014/main" id="{2CA18E0F-9340-5542-A8D5-75381B8F62A8}"/>
              </a:ext>
            </a:extLst>
          </p:cNvPr>
          <p:cNvSpPr>
            <a:spLocks noGrp="1"/>
          </p:cNvSpPr>
          <p:nvPr>
            <p:ph idx="1"/>
          </p:nvPr>
        </p:nvSpPr>
        <p:spPr>
          <a:xfrm>
            <a:off x="838200" y="3158481"/>
            <a:ext cx="3276600"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pic>
        <p:nvPicPr>
          <p:cNvPr id="10" name="Image 9">
            <a:extLst>
              <a:ext uri="{FF2B5EF4-FFF2-40B4-BE49-F238E27FC236}">
                <a16:creationId xmlns:a16="http://schemas.microsoft.com/office/drawing/2014/main" id="{49709F1D-B5EB-B34F-A961-DA0AE1B683AA}"/>
              </a:ext>
            </a:extLst>
          </p:cNvPr>
          <p:cNvPicPr>
            <a:picLocks noChangeAspect="1"/>
          </p:cNvPicPr>
          <p:nvPr userDrawn="1"/>
        </p:nvPicPr>
        <p:blipFill>
          <a:blip r:embed="rId2"/>
          <a:stretch>
            <a:fillRect/>
          </a:stretch>
        </p:blipFill>
        <p:spPr>
          <a:xfrm>
            <a:off x="846321" y="698683"/>
            <a:ext cx="992641" cy="648288"/>
          </a:xfrm>
          <a:prstGeom prst="rect">
            <a:avLst/>
          </a:prstGeom>
        </p:spPr>
      </p:pic>
      <p:cxnSp>
        <p:nvCxnSpPr>
          <p:cNvPr id="12" name="Connecteur droit 11">
            <a:extLst>
              <a:ext uri="{FF2B5EF4-FFF2-40B4-BE49-F238E27FC236}">
                <a16:creationId xmlns:a16="http://schemas.microsoft.com/office/drawing/2014/main" id="{5C6AD8A0-167E-BF4D-92FC-A16DFDA48D20}"/>
              </a:ext>
            </a:extLst>
          </p:cNvPr>
          <p:cNvCxnSpPr>
            <a:cxnSpLocks/>
          </p:cNvCxnSpPr>
          <p:nvPr userDrawn="1"/>
        </p:nvCxnSpPr>
        <p:spPr>
          <a:xfrm>
            <a:off x="846321" y="1483360"/>
            <a:ext cx="10507481" cy="0"/>
          </a:xfrm>
          <a:prstGeom prst="line">
            <a:avLst/>
          </a:prstGeom>
          <a:ln>
            <a:solidFill>
              <a:srgbClr val="374C62"/>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a:extLst>
              <a:ext uri="{FF2B5EF4-FFF2-40B4-BE49-F238E27FC236}">
                <a16:creationId xmlns:a16="http://schemas.microsoft.com/office/drawing/2014/main" id="{3E1DBF0E-7C79-DD45-8766-1E8E95739C29}"/>
              </a:ext>
            </a:extLst>
          </p:cNvPr>
          <p:cNvSpPr>
            <a:spLocks noGrp="1"/>
          </p:cNvSpPr>
          <p:nvPr>
            <p:ph idx="13"/>
          </p:nvPr>
        </p:nvSpPr>
        <p:spPr>
          <a:xfrm>
            <a:off x="4477767" y="3166853"/>
            <a:ext cx="3254756"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sp>
        <p:nvSpPr>
          <p:cNvPr id="14" name="Espace réservé du contenu 2">
            <a:extLst>
              <a:ext uri="{FF2B5EF4-FFF2-40B4-BE49-F238E27FC236}">
                <a16:creationId xmlns:a16="http://schemas.microsoft.com/office/drawing/2014/main" id="{882024A9-526D-A045-B8BA-7B1AD930DF57}"/>
              </a:ext>
            </a:extLst>
          </p:cNvPr>
          <p:cNvSpPr>
            <a:spLocks noGrp="1"/>
          </p:cNvSpPr>
          <p:nvPr>
            <p:ph idx="14" hasCustomPrompt="1"/>
          </p:nvPr>
        </p:nvSpPr>
        <p:spPr>
          <a:xfrm>
            <a:off x="3464560" y="1073628"/>
            <a:ext cx="7889240" cy="324009"/>
          </a:xfrm>
        </p:spPr>
        <p:txBody>
          <a:bodyPr lIns="0" tIns="0" rIns="0" bIns="0" anchor="b" anchorCtr="0">
            <a:normAutofit/>
          </a:bodyPr>
          <a:lstStyle>
            <a:lvl1pPr marL="0" indent="0" algn="r">
              <a:lnSpc>
                <a:spcPct val="100000"/>
              </a:lnSpc>
              <a:spcBef>
                <a:spcPts val="0"/>
              </a:spcBef>
              <a:buFont typeface="+mj-lt"/>
              <a:buNone/>
              <a:defRPr sz="1600" b="1">
                <a:solidFill>
                  <a:srgbClr val="374C62"/>
                </a:solidFill>
              </a:defRPr>
            </a:lvl1pPr>
          </a:lstStyle>
          <a:p>
            <a:r>
              <a:rPr lang="fr-FR"/>
              <a:t>Titre de la partie</a:t>
            </a:r>
          </a:p>
        </p:txBody>
      </p:sp>
      <p:sp>
        <p:nvSpPr>
          <p:cNvPr id="24" name="Espace réservé de la date 3">
            <a:extLst>
              <a:ext uri="{FF2B5EF4-FFF2-40B4-BE49-F238E27FC236}">
                <a16:creationId xmlns:a16="http://schemas.microsoft.com/office/drawing/2014/main" id="{7EEDC4AF-C7A9-CF43-AFCD-521604AA0A05}"/>
              </a:ext>
            </a:extLst>
          </p:cNvPr>
          <p:cNvSpPr>
            <a:spLocks noGrp="1"/>
          </p:cNvSpPr>
          <p:nvPr>
            <p:ph type="dt" sz="half" idx="10"/>
          </p:nvPr>
        </p:nvSpPr>
        <p:spPr>
          <a:xfrm>
            <a:off x="9577138" y="6083288"/>
            <a:ext cx="1000183" cy="365125"/>
          </a:xfrm>
        </p:spPr>
        <p:txBody>
          <a:bodyPr lIns="0" rIns="0"/>
          <a:lstStyle>
            <a:lvl1pPr algn="r">
              <a:defRPr sz="1000">
                <a:solidFill>
                  <a:srgbClr val="374C62"/>
                </a:solidFill>
              </a:defRPr>
            </a:lvl1pPr>
          </a:lstStyle>
          <a:p>
            <a:fld id="{36567F0A-7EC2-7443-AAA2-26FC84C01C84}" type="datetime1">
              <a:rPr lang="fr-FR" smtClean="0"/>
              <a:pPr/>
              <a:t>18/06/2024</a:t>
            </a:fld>
            <a:endParaRPr lang="fr-FR" dirty="0"/>
          </a:p>
        </p:txBody>
      </p:sp>
      <p:sp>
        <p:nvSpPr>
          <p:cNvPr id="25" name="Espace réservé du pied de page 4">
            <a:extLst>
              <a:ext uri="{FF2B5EF4-FFF2-40B4-BE49-F238E27FC236}">
                <a16:creationId xmlns:a16="http://schemas.microsoft.com/office/drawing/2014/main" id="{CE30AC88-1659-1443-A958-FAFE64D87F53}"/>
              </a:ext>
            </a:extLst>
          </p:cNvPr>
          <p:cNvSpPr>
            <a:spLocks noGrp="1"/>
          </p:cNvSpPr>
          <p:nvPr>
            <p:ph type="ftr" sz="quarter" idx="11"/>
          </p:nvPr>
        </p:nvSpPr>
        <p:spPr>
          <a:xfrm>
            <a:off x="5182360" y="6083288"/>
            <a:ext cx="4114800" cy="365125"/>
          </a:xfrm>
        </p:spPr>
        <p:txBody>
          <a:bodyPr rIns="0"/>
          <a:lstStyle>
            <a:lvl1pPr algn="r">
              <a:defRPr sz="1000">
                <a:solidFill>
                  <a:srgbClr val="374C62"/>
                </a:solidFill>
              </a:defRPr>
            </a:lvl1pPr>
          </a:lstStyle>
          <a:p>
            <a:endParaRPr lang="fr-FR" dirty="0"/>
          </a:p>
        </p:txBody>
      </p:sp>
      <p:sp>
        <p:nvSpPr>
          <p:cNvPr id="26" name="Espace réservé du numéro de diapositive 5">
            <a:extLst>
              <a:ext uri="{FF2B5EF4-FFF2-40B4-BE49-F238E27FC236}">
                <a16:creationId xmlns:a16="http://schemas.microsoft.com/office/drawing/2014/main" id="{64CF91C3-A313-0542-85E5-A019FAA74345}"/>
              </a:ext>
            </a:extLst>
          </p:cNvPr>
          <p:cNvSpPr>
            <a:spLocks noGrp="1"/>
          </p:cNvSpPr>
          <p:nvPr>
            <p:ph type="sldNum" sz="quarter" idx="12"/>
          </p:nvPr>
        </p:nvSpPr>
        <p:spPr>
          <a:xfrm>
            <a:off x="10857298" y="6083288"/>
            <a:ext cx="496503" cy="365125"/>
          </a:xfrm>
        </p:spPr>
        <p:txBody>
          <a:bodyPr rIns="0"/>
          <a:lstStyle>
            <a:lvl1pPr>
              <a:defRPr sz="1000">
                <a:solidFill>
                  <a:srgbClr val="374C62"/>
                </a:solidFill>
              </a:defRPr>
            </a:lvl1pPr>
          </a:lstStyle>
          <a:p>
            <a:fld id="{1DDB1A13-572D-334A-8257-ACAC7A473C03}" type="slidenum">
              <a:rPr lang="fr-FR" smtClean="0"/>
              <a:pPr/>
              <a:t>‹N°›</a:t>
            </a:fld>
            <a:endParaRPr lang="fr-FR" dirty="0"/>
          </a:p>
        </p:txBody>
      </p:sp>
      <p:pic>
        <p:nvPicPr>
          <p:cNvPr id="8" name="Google Shape;61;p14">
            <a:extLst>
              <a:ext uri="{FF2B5EF4-FFF2-40B4-BE49-F238E27FC236}">
                <a16:creationId xmlns:a16="http://schemas.microsoft.com/office/drawing/2014/main" id="{A53C1B29-8207-077E-1AC1-F1F1DE82DFA7}"/>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9" name="Google Shape;63;p14">
            <a:extLst>
              <a:ext uri="{FF2B5EF4-FFF2-40B4-BE49-F238E27FC236}">
                <a16:creationId xmlns:a16="http://schemas.microsoft.com/office/drawing/2014/main" id="{9B81E203-6A89-95CE-5FB6-19570B390E7F}"/>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13" name="Image 12">
            <a:extLst>
              <a:ext uri="{FF2B5EF4-FFF2-40B4-BE49-F238E27FC236}">
                <a16:creationId xmlns:a16="http://schemas.microsoft.com/office/drawing/2014/main" id="{80AE472D-DFE5-651B-3EF4-FAF4CE54323B}"/>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282822678"/>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F01A4-2E6F-5D40-8910-50B8B1E0E0B9}"/>
              </a:ext>
            </a:extLst>
          </p:cNvPr>
          <p:cNvSpPr>
            <a:spLocks noGrp="1"/>
          </p:cNvSpPr>
          <p:nvPr>
            <p:ph type="title" hasCustomPrompt="1"/>
          </p:nvPr>
        </p:nvSpPr>
        <p:spPr>
          <a:xfrm>
            <a:off x="5123962" y="1930402"/>
            <a:ext cx="6229839" cy="1228079"/>
          </a:xfrm>
        </p:spPr>
        <p:txBody>
          <a:bodyPr lIns="0" tIns="0" rIns="0" bIns="0" anchor="ctr" anchorCtr="0">
            <a:noAutofit/>
          </a:bodyPr>
          <a:lstStyle>
            <a:lvl1pPr>
              <a:defRPr sz="3200" b="1">
                <a:solidFill>
                  <a:srgbClr val="374C62"/>
                </a:solidFill>
              </a:defRPr>
            </a:lvl1pPr>
          </a:lstStyle>
          <a:p>
            <a:r>
              <a:rPr lang="fr-FR"/>
              <a:t>Sous-titre</a:t>
            </a:r>
          </a:p>
        </p:txBody>
      </p:sp>
      <p:sp>
        <p:nvSpPr>
          <p:cNvPr id="3" name="Espace réservé du contenu 2">
            <a:extLst>
              <a:ext uri="{FF2B5EF4-FFF2-40B4-BE49-F238E27FC236}">
                <a16:creationId xmlns:a16="http://schemas.microsoft.com/office/drawing/2014/main" id="{2CA18E0F-9340-5542-A8D5-75381B8F62A8}"/>
              </a:ext>
            </a:extLst>
          </p:cNvPr>
          <p:cNvSpPr>
            <a:spLocks noGrp="1"/>
          </p:cNvSpPr>
          <p:nvPr>
            <p:ph idx="1"/>
          </p:nvPr>
        </p:nvSpPr>
        <p:spPr>
          <a:xfrm>
            <a:off x="5123962" y="3167238"/>
            <a:ext cx="6229839" cy="2436409"/>
          </a:xfrm>
        </p:spPr>
        <p:txBody>
          <a:bodyPr lIns="0" tIns="0" rIns="0" bIns="0">
            <a:noAutofit/>
          </a:bodyPr>
          <a:lstStyle>
            <a:lvl1pPr marL="0" indent="0">
              <a:lnSpc>
                <a:spcPct val="100000"/>
              </a:lnSpc>
              <a:spcBef>
                <a:spcPts val="0"/>
              </a:spcBef>
              <a:buFont typeface="+mj-lt"/>
              <a:buNone/>
              <a:defRPr sz="1600" b="0">
                <a:solidFill>
                  <a:srgbClr val="374C62"/>
                </a:solidFill>
              </a:defRPr>
            </a:lvl1pPr>
          </a:lstStyle>
          <a:p>
            <a:r>
              <a:rPr lang="fr-FR"/>
              <a:t>Modifier les styles du texte du masque</a:t>
            </a:r>
          </a:p>
          <a:p>
            <a:r>
              <a:rPr lang="fr-FR"/>
              <a:t>Deuxième niveau
Troisième niveau
Quatrième niveau
Cinquième niveau</a:t>
            </a:r>
          </a:p>
        </p:txBody>
      </p:sp>
      <p:pic>
        <p:nvPicPr>
          <p:cNvPr id="10" name="Image 9">
            <a:extLst>
              <a:ext uri="{FF2B5EF4-FFF2-40B4-BE49-F238E27FC236}">
                <a16:creationId xmlns:a16="http://schemas.microsoft.com/office/drawing/2014/main" id="{49709F1D-B5EB-B34F-A961-DA0AE1B683AA}"/>
              </a:ext>
            </a:extLst>
          </p:cNvPr>
          <p:cNvPicPr>
            <a:picLocks noChangeAspect="1"/>
          </p:cNvPicPr>
          <p:nvPr userDrawn="1"/>
        </p:nvPicPr>
        <p:blipFill>
          <a:blip r:embed="rId2"/>
          <a:stretch>
            <a:fillRect/>
          </a:stretch>
        </p:blipFill>
        <p:spPr>
          <a:xfrm>
            <a:off x="846321" y="698683"/>
            <a:ext cx="992641" cy="648288"/>
          </a:xfrm>
          <a:prstGeom prst="rect">
            <a:avLst/>
          </a:prstGeom>
        </p:spPr>
      </p:pic>
      <p:cxnSp>
        <p:nvCxnSpPr>
          <p:cNvPr id="12" name="Connecteur droit 11">
            <a:extLst>
              <a:ext uri="{FF2B5EF4-FFF2-40B4-BE49-F238E27FC236}">
                <a16:creationId xmlns:a16="http://schemas.microsoft.com/office/drawing/2014/main" id="{5C6AD8A0-167E-BF4D-92FC-A16DFDA48D20}"/>
              </a:ext>
            </a:extLst>
          </p:cNvPr>
          <p:cNvCxnSpPr>
            <a:cxnSpLocks/>
          </p:cNvCxnSpPr>
          <p:nvPr userDrawn="1"/>
        </p:nvCxnSpPr>
        <p:spPr>
          <a:xfrm>
            <a:off x="846321" y="1483360"/>
            <a:ext cx="10507481" cy="0"/>
          </a:xfrm>
          <a:prstGeom prst="line">
            <a:avLst/>
          </a:prstGeom>
          <a:ln>
            <a:solidFill>
              <a:srgbClr val="374C62"/>
            </a:solidFill>
          </a:ln>
        </p:spPr>
        <p:style>
          <a:lnRef idx="1">
            <a:schemeClr val="accent1"/>
          </a:lnRef>
          <a:fillRef idx="0">
            <a:schemeClr val="accent1"/>
          </a:fillRef>
          <a:effectRef idx="0">
            <a:schemeClr val="accent1"/>
          </a:effectRef>
          <a:fontRef idx="minor">
            <a:schemeClr val="tx1"/>
          </a:fontRef>
        </p:style>
      </p:cxnSp>
      <p:sp>
        <p:nvSpPr>
          <p:cNvPr id="14" name="Espace réservé du contenu 2">
            <a:extLst>
              <a:ext uri="{FF2B5EF4-FFF2-40B4-BE49-F238E27FC236}">
                <a16:creationId xmlns:a16="http://schemas.microsoft.com/office/drawing/2014/main" id="{882024A9-526D-A045-B8BA-7B1AD930DF57}"/>
              </a:ext>
            </a:extLst>
          </p:cNvPr>
          <p:cNvSpPr>
            <a:spLocks noGrp="1"/>
          </p:cNvSpPr>
          <p:nvPr>
            <p:ph idx="14" hasCustomPrompt="1"/>
          </p:nvPr>
        </p:nvSpPr>
        <p:spPr>
          <a:xfrm>
            <a:off x="3464560" y="1073628"/>
            <a:ext cx="7889240" cy="324009"/>
          </a:xfrm>
        </p:spPr>
        <p:txBody>
          <a:bodyPr lIns="0" tIns="0" rIns="0" bIns="0" anchor="b" anchorCtr="0">
            <a:normAutofit/>
          </a:bodyPr>
          <a:lstStyle>
            <a:lvl1pPr marL="0" indent="0" algn="r">
              <a:lnSpc>
                <a:spcPct val="100000"/>
              </a:lnSpc>
              <a:spcBef>
                <a:spcPts val="0"/>
              </a:spcBef>
              <a:buFont typeface="+mj-lt"/>
              <a:buNone/>
              <a:defRPr sz="1600" b="1">
                <a:solidFill>
                  <a:srgbClr val="374C62"/>
                </a:solidFill>
              </a:defRPr>
            </a:lvl1pPr>
          </a:lstStyle>
          <a:p>
            <a:r>
              <a:rPr lang="fr-FR"/>
              <a:t>Titre de la partie</a:t>
            </a:r>
          </a:p>
        </p:txBody>
      </p:sp>
      <p:sp>
        <p:nvSpPr>
          <p:cNvPr id="22" name="Espace réservé de la date 3">
            <a:extLst>
              <a:ext uri="{FF2B5EF4-FFF2-40B4-BE49-F238E27FC236}">
                <a16:creationId xmlns:a16="http://schemas.microsoft.com/office/drawing/2014/main" id="{AA495216-B6C4-F34F-8C04-F8272235E237}"/>
              </a:ext>
            </a:extLst>
          </p:cNvPr>
          <p:cNvSpPr>
            <a:spLocks noGrp="1"/>
          </p:cNvSpPr>
          <p:nvPr>
            <p:ph type="dt" sz="half" idx="10"/>
          </p:nvPr>
        </p:nvSpPr>
        <p:spPr>
          <a:xfrm>
            <a:off x="9577138" y="6083288"/>
            <a:ext cx="1000183" cy="365125"/>
          </a:xfrm>
        </p:spPr>
        <p:txBody>
          <a:bodyPr lIns="0" rIns="0"/>
          <a:lstStyle>
            <a:lvl1pPr algn="r">
              <a:defRPr sz="1000">
                <a:solidFill>
                  <a:srgbClr val="374C62"/>
                </a:solidFill>
              </a:defRPr>
            </a:lvl1pPr>
          </a:lstStyle>
          <a:p>
            <a:fld id="{36567F0A-7EC2-7443-AAA2-26FC84C01C84}" type="datetime1">
              <a:rPr lang="fr-FR" smtClean="0"/>
              <a:pPr/>
              <a:t>18/06/2024</a:t>
            </a:fld>
            <a:endParaRPr lang="fr-FR" dirty="0"/>
          </a:p>
        </p:txBody>
      </p:sp>
      <p:sp>
        <p:nvSpPr>
          <p:cNvPr id="23" name="Espace réservé du pied de page 4">
            <a:extLst>
              <a:ext uri="{FF2B5EF4-FFF2-40B4-BE49-F238E27FC236}">
                <a16:creationId xmlns:a16="http://schemas.microsoft.com/office/drawing/2014/main" id="{DA459F93-CBAB-064A-AF46-25638A46CE8D}"/>
              </a:ext>
            </a:extLst>
          </p:cNvPr>
          <p:cNvSpPr>
            <a:spLocks noGrp="1"/>
          </p:cNvSpPr>
          <p:nvPr>
            <p:ph type="ftr" sz="quarter" idx="11"/>
          </p:nvPr>
        </p:nvSpPr>
        <p:spPr>
          <a:xfrm>
            <a:off x="5182360" y="6083288"/>
            <a:ext cx="4114800" cy="365125"/>
          </a:xfrm>
        </p:spPr>
        <p:txBody>
          <a:bodyPr rIns="0"/>
          <a:lstStyle>
            <a:lvl1pPr algn="r">
              <a:defRPr sz="1000">
                <a:solidFill>
                  <a:srgbClr val="374C62"/>
                </a:solidFill>
              </a:defRPr>
            </a:lvl1pPr>
          </a:lstStyle>
          <a:p>
            <a:endParaRPr lang="fr-FR" dirty="0"/>
          </a:p>
        </p:txBody>
      </p:sp>
      <p:sp>
        <p:nvSpPr>
          <p:cNvPr id="24" name="Espace réservé du numéro de diapositive 5">
            <a:extLst>
              <a:ext uri="{FF2B5EF4-FFF2-40B4-BE49-F238E27FC236}">
                <a16:creationId xmlns:a16="http://schemas.microsoft.com/office/drawing/2014/main" id="{CAFCEFC9-9EB7-4542-93A6-6ADA11A500C7}"/>
              </a:ext>
            </a:extLst>
          </p:cNvPr>
          <p:cNvSpPr>
            <a:spLocks noGrp="1"/>
          </p:cNvSpPr>
          <p:nvPr>
            <p:ph type="sldNum" sz="quarter" idx="12"/>
          </p:nvPr>
        </p:nvSpPr>
        <p:spPr>
          <a:xfrm>
            <a:off x="10857298" y="6083288"/>
            <a:ext cx="496503" cy="365125"/>
          </a:xfrm>
        </p:spPr>
        <p:txBody>
          <a:bodyPr rIns="0"/>
          <a:lstStyle>
            <a:lvl1pPr>
              <a:defRPr sz="1000">
                <a:solidFill>
                  <a:srgbClr val="374C62"/>
                </a:solidFill>
              </a:defRPr>
            </a:lvl1pPr>
          </a:lstStyle>
          <a:p>
            <a:fld id="{1DDB1A13-572D-334A-8257-ACAC7A473C03}" type="slidenum">
              <a:rPr lang="fr-FR" smtClean="0"/>
              <a:pPr/>
              <a:t>‹N°›</a:t>
            </a:fld>
            <a:endParaRPr lang="fr-FR" dirty="0"/>
          </a:p>
        </p:txBody>
      </p:sp>
      <p:pic>
        <p:nvPicPr>
          <p:cNvPr id="8" name="Google Shape;61;p14">
            <a:extLst>
              <a:ext uri="{FF2B5EF4-FFF2-40B4-BE49-F238E27FC236}">
                <a16:creationId xmlns:a16="http://schemas.microsoft.com/office/drawing/2014/main" id="{C3D977FC-80A6-10EB-DCED-4583554D0A45}"/>
              </a:ext>
            </a:extLst>
          </p:cNvPr>
          <p:cNvPicPr preferRelativeResize="0"/>
          <p:nvPr userDrawn="1"/>
        </p:nvPicPr>
        <p:blipFill rotWithShape="1">
          <a:blip r:embed="rId3">
            <a:alphaModFix/>
          </a:blip>
          <a:srcRect/>
          <a:stretch/>
        </p:blipFill>
        <p:spPr>
          <a:xfrm>
            <a:off x="1582923" y="6120739"/>
            <a:ext cx="1350932" cy="405757"/>
          </a:xfrm>
          <a:prstGeom prst="rect">
            <a:avLst/>
          </a:prstGeom>
          <a:noFill/>
          <a:ln>
            <a:noFill/>
          </a:ln>
        </p:spPr>
      </p:pic>
      <p:cxnSp>
        <p:nvCxnSpPr>
          <p:cNvPr id="9" name="Google Shape;63;p14">
            <a:extLst>
              <a:ext uri="{FF2B5EF4-FFF2-40B4-BE49-F238E27FC236}">
                <a16:creationId xmlns:a16="http://schemas.microsoft.com/office/drawing/2014/main" id="{7E6BAC19-03B2-825D-0A8C-2339E4F2E0CD}"/>
              </a:ext>
            </a:extLst>
          </p:cNvPr>
          <p:cNvCxnSpPr/>
          <p:nvPr userDrawn="1"/>
        </p:nvCxnSpPr>
        <p:spPr>
          <a:xfrm>
            <a:off x="1477061" y="6132396"/>
            <a:ext cx="0" cy="378000"/>
          </a:xfrm>
          <a:prstGeom prst="straightConnector1">
            <a:avLst/>
          </a:prstGeom>
          <a:noFill/>
          <a:ln w="9525" cap="flat" cmpd="sng">
            <a:solidFill>
              <a:srgbClr val="6F7072"/>
            </a:solidFill>
            <a:prstDash val="solid"/>
            <a:miter lim="800000"/>
            <a:headEnd type="none" w="sm" len="sm"/>
            <a:tailEnd type="none" w="sm" len="sm"/>
          </a:ln>
        </p:spPr>
      </p:cxnSp>
      <p:pic>
        <p:nvPicPr>
          <p:cNvPr id="11" name="Image 10">
            <a:extLst>
              <a:ext uri="{FF2B5EF4-FFF2-40B4-BE49-F238E27FC236}">
                <a16:creationId xmlns:a16="http://schemas.microsoft.com/office/drawing/2014/main" id="{6B990E8B-8D8E-932F-FFB4-534547EF4925}"/>
              </a:ext>
            </a:extLst>
          </p:cNvPr>
          <p:cNvPicPr>
            <a:picLocks noChangeAspect="1"/>
          </p:cNvPicPr>
          <p:nvPr userDrawn="1"/>
        </p:nvPicPr>
        <p:blipFill>
          <a:blip r:embed="rId4"/>
          <a:stretch>
            <a:fillRect/>
          </a:stretch>
        </p:blipFill>
        <p:spPr>
          <a:xfrm>
            <a:off x="778059" y="6120739"/>
            <a:ext cx="641262" cy="407168"/>
          </a:xfrm>
          <a:prstGeom prst="rect">
            <a:avLst/>
          </a:prstGeom>
        </p:spPr>
      </p:pic>
    </p:spTree>
    <p:extLst>
      <p:ext uri="{BB962C8B-B14F-4D97-AF65-F5344CB8AC3E}">
        <p14:creationId xmlns:p14="http://schemas.microsoft.com/office/powerpoint/2010/main" val="4031238756"/>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TION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a:srcRect/>
          <a:stretch/>
        </p:blipFill>
        <p:spPr>
          <a:xfrm>
            <a:off x="0" y="0"/>
            <a:ext cx="9702799"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spTree>
    <p:extLst>
      <p:ext uri="{BB962C8B-B14F-4D97-AF65-F5344CB8AC3E}">
        <p14:creationId xmlns:p14="http://schemas.microsoft.com/office/powerpoint/2010/main" val="2489035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3"/>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pic>
        <p:nvPicPr>
          <p:cNvPr id="5" name="Image 4" descr="Une image contenant texte, LEGO, jouet&#10;&#10;Description générée automatiquement">
            <a:extLst>
              <a:ext uri="{FF2B5EF4-FFF2-40B4-BE49-F238E27FC236}">
                <a16:creationId xmlns:a16="http://schemas.microsoft.com/office/drawing/2014/main" id="{4324CC13-32F3-4926-DBDD-66CFE45923BA}"/>
              </a:ext>
            </a:extLst>
          </p:cNvPr>
          <p:cNvPicPr>
            <a:picLocks noChangeAspect="1"/>
          </p:cNvPicPr>
          <p:nvPr userDrawn="1"/>
        </p:nvPicPr>
        <p:blipFill>
          <a:blip r:embed="rId4"/>
          <a:stretch>
            <a:fillRect/>
          </a:stretch>
        </p:blipFill>
        <p:spPr>
          <a:xfrm>
            <a:off x="344100" y="274523"/>
            <a:ext cx="1110843" cy="1564437"/>
          </a:xfrm>
          <a:prstGeom prst="rect">
            <a:avLst/>
          </a:prstGeom>
        </p:spPr>
      </p:pic>
    </p:spTree>
    <p:extLst>
      <p:ext uri="{BB962C8B-B14F-4D97-AF65-F5344CB8AC3E}">
        <p14:creationId xmlns:p14="http://schemas.microsoft.com/office/powerpoint/2010/main" val="1532163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2"/>
          <a:srcRect/>
          <a:stretch/>
        </p:blipFill>
        <p:spPr>
          <a:xfrm>
            <a:off x="0" y="0"/>
            <a:ext cx="9702799" cy="6864643"/>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981F4D3D-5A65-19F1-1E42-5A50BC77045F}"/>
              </a:ext>
            </a:extLst>
          </p:cNvPr>
          <p:cNvPicPr>
            <a:picLocks noChangeAspect="1"/>
          </p:cNvPicPr>
          <p:nvPr userDrawn="1"/>
        </p:nvPicPr>
        <p:blipFill>
          <a:blip r:embed="rId3"/>
          <a:stretch>
            <a:fillRect/>
          </a:stretch>
        </p:blipFill>
        <p:spPr>
          <a:xfrm>
            <a:off x="10930746" y="171737"/>
            <a:ext cx="1022831" cy="722784"/>
          </a:xfrm>
          <a:prstGeom prst="rect">
            <a:avLst/>
          </a:prstGeom>
        </p:spPr>
      </p:pic>
    </p:spTree>
    <p:extLst>
      <p:ext uri="{BB962C8B-B14F-4D97-AF65-F5344CB8AC3E}">
        <p14:creationId xmlns:p14="http://schemas.microsoft.com/office/powerpoint/2010/main" val="1198839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a:srcRect/>
          <a:stretch/>
        </p:blipFill>
        <p:spPr>
          <a:xfrm>
            <a:off x="1" y="0"/>
            <a:ext cx="9702797"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spTree>
    <p:extLst>
      <p:ext uri="{BB962C8B-B14F-4D97-AF65-F5344CB8AC3E}">
        <p14:creationId xmlns:p14="http://schemas.microsoft.com/office/powerpoint/2010/main" val="28449739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a:stretch>
            <a:fillRect/>
          </a:stretch>
        </p:blipFill>
        <p:spPr>
          <a:xfrm>
            <a:off x="11447361" y="6092412"/>
            <a:ext cx="407238" cy="455930"/>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3"/>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dirty="0">
              <a:solidFill>
                <a:srgbClr val="3C57A3"/>
              </a:solidFill>
              <a:latin typeface="Marianne Light" panose="02000000000000000000" pitchFamily="2" charset="0"/>
            </a:endParaRPr>
          </a:p>
        </p:txBody>
      </p:sp>
      <p:pic>
        <p:nvPicPr>
          <p:cNvPr id="5" name="Image 4">
            <a:extLst>
              <a:ext uri="{FF2B5EF4-FFF2-40B4-BE49-F238E27FC236}">
                <a16:creationId xmlns:a16="http://schemas.microsoft.com/office/drawing/2014/main" id="{20763E7C-99AE-C503-B922-80B01B001183}"/>
              </a:ext>
            </a:extLst>
          </p:cNvPr>
          <p:cNvPicPr>
            <a:picLocks noChangeAspect="1"/>
          </p:cNvPicPr>
          <p:nvPr userDrawn="1"/>
        </p:nvPicPr>
        <p:blipFill>
          <a:blip r:embed="rId4"/>
          <a:stretch>
            <a:fillRect/>
          </a:stretch>
        </p:blipFill>
        <p:spPr>
          <a:xfrm>
            <a:off x="308369" y="287019"/>
            <a:ext cx="1146574" cy="1588287"/>
          </a:xfrm>
          <a:prstGeom prst="rect">
            <a:avLst/>
          </a:prstGeom>
        </p:spPr>
      </p:pic>
    </p:spTree>
    <p:extLst>
      <p:ext uri="{BB962C8B-B14F-4D97-AF65-F5344CB8AC3E}">
        <p14:creationId xmlns:p14="http://schemas.microsoft.com/office/powerpoint/2010/main" val="1110141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2"/>
          <a:srcRect/>
          <a:stretch/>
        </p:blipFill>
        <p:spPr>
          <a:xfrm>
            <a:off x="1" y="0"/>
            <a:ext cx="9702797" cy="6864643"/>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BCD6680E-A747-9EAE-CE44-CEAA7C043E58}"/>
              </a:ext>
            </a:extLst>
          </p:cNvPr>
          <p:cNvPicPr>
            <a:picLocks noChangeAspect="1"/>
          </p:cNvPicPr>
          <p:nvPr userDrawn="1"/>
        </p:nvPicPr>
        <p:blipFill>
          <a:blip r:embed="rId3"/>
          <a:stretch>
            <a:fillRect/>
          </a:stretch>
        </p:blipFill>
        <p:spPr>
          <a:xfrm>
            <a:off x="10930746" y="171737"/>
            <a:ext cx="1022831" cy="722784"/>
          </a:xfrm>
          <a:prstGeom prst="rect">
            <a:avLst/>
          </a:prstGeom>
        </p:spPr>
      </p:pic>
    </p:spTree>
    <p:extLst>
      <p:ext uri="{BB962C8B-B14F-4D97-AF65-F5344CB8AC3E}">
        <p14:creationId xmlns:p14="http://schemas.microsoft.com/office/powerpoint/2010/main" val="22353176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3482C5B-64FF-9397-D62F-5DFEEC134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792E3DA-B1F0-F334-B345-2BF0E967D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17FBCA-E2BB-A3AE-C70B-6619832BD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48362-4C89-6B43-A532-CFFED41483D7}" type="datetimeFigureOut">
              <a:rPr lang="fr-FR" smtClean="0"/>
              <a:t>18/06/2024</a:t>
            </a:fld>
            <a:endParaRPr lang="fr-FR" dirty="0"/>
          </a:p>
        </p:txBody>
      </p:sp>
      <p:sp>
        <p:nvSpPr>
          <p:cNvPr id="5" name="Espace réservé du pied de page 4">
            <a:extLst>
              <a:ext uri="{FF2B5EF4-FFF2-40B4-BE49-F238E27FC236}">
                <a16:creationId xmlns:a16="http://schemas.microsoft.com/office/drawing/2014/main" id="{30D7DC7E-4E6E-A2BF-A65A-A706AA3A8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76D8B4EA-D87E-5832-AA00-082CD0756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72C93-D471-4A47-B0C0-72AF048CE4AC}" type="slidenum">
              <a:rPr lang="fr-FR" smtClean="0"/>
              <a:t>‹N°›</a:t>
            </a:fld>
            <a:endParaRPr lang="fr-FR" dirty="0"/>
          </a:p>
        </p:txBody>
      </p:sp>
    </p:spTree>
    <p:extLst>
      <p:ext uri="{BB962C8B-B14F-4D97-AF65-F5344CB8AC3E}">
        <p14:creationId xmlns:p14="http://schemas.microsoft.com/office/powerpoint/2010/main" val="2729012744"/>
      </p:ext>
    </p:extLst>
  </p:cSld>
  <p:clrMap bg1="lt1" tx1="dk1" bg2="lt2" tx2="dk2" accent1="accent1" accent2="accent2" accent3="accent3" accent4="accent4" accent5="accent5" accent6="accent6" hlink="hlink" folHlink="folHlink"/>
  <p:sldLayoutIdLst>
    <p:sldLayoutId id="2147483660" r:id="rId1"/>
    <p:sldLayoutId id="2147483700" r:id="rId2"/>
    <p:sldLayoutId id="2147483661" r:id="rId3"/>
    <p:sldLayoutId id="2147483665" r:id="rId4"/>
    <p:sldLayoutId id="2147483669" r:id="rId5"/>
    <p:sldLayoutId id="2147483662" r:id="rId6"/>
    <p:sldLayoutId id="2147483666" r:id="rId7"/>
    <p:sldLayoutId id="2147483670" r:id="rId8"/>
    <p:sldLayoutId id="2147483663" r:id="rId9"/>
    <p:sldLayoutId id="2147483667" r:id="rId10"/>
    <p:sldLayoutId id="2147483671" r:id="rId11"/>
    <p:sldLayoutId id="2147483664" r:id="rId12"/>
    <p:sldLayoutId id="2147483668" r:id="rId13"/>
    <p:sldLayoutId id="2147483672" r:id="rId14"/>
    <p:sldLayoutId id="2147483698" r:id="rId15"/>
    <p:sldLayoutId id="2147483649" r:id="rId16"/>
    <p:sldLayoutId id="2147483650" r:id="rId17"/>
    <p:sldLayoutId id="214748365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5116406-160F-0EDE-5541-EC7C6B93C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A6F750E-A74C-CB0A-E845-29BED201D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2B359A-EA6F-7497-B34A-95A16ABEB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2E007-866F-FF4B-BD8B-5F8132426DB1}" type="datetimeFigureOut">
              <a:rPr lang="fr-FR" smtClean="0"/>
              <a:t>18/06/2024</a:t>
            </a:fld>
            <a:endParaRPr lang="fr-FR" dirty="0"/>
          </a:p>
        </p:txBody>
      </p:sp>
      <p:sp>
        <p:nvSpPr>
          <p:cNvPr id="5" name="Espace réservé du pied de page 4">
            <a:extLst>
              <a:ext uri="{FF2B5EF4-FFF2-40B4-BE49-F238E27FC236}">
                <a16:creationId xmlns:a16="http://schemas.microsoft.com/office/drawing/2014/main" id="{52D2A95F-127C-AD7C-20AF-5EEAEF8E1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FAF1F1B9-5354-4060-1EDB-423F1944C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479B1-AAC5-C94E-9BE4-AD1BD8630650}" type="slidenum">
              <a:rPr lang="fr-FR" smtClean="0"/>
              <a:t>‹N°›</a:t>
            </a:fld>
            <a:endParaRPr lang="fr-FR" dirty="0"/>
          </a:p>
        </p:txBody>
      </p:sp>
    </p:spTree>
    <p:extLst>
      <p:ext uri="{BB962C8B-B14F-4D97-AF65-F5344CB8AC3E}">
        <p14:creationId xmlns:p14="http://schemas.microsoft.com/office/powerpoint/2010/main" val="2086469704"/>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99"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xn--sant-epa.fr/" TargetMode="External"/><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B_B7F2EC66.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C_A25B8DD8.xml"/><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lice, texte, Graphique, graphisme&#10;&#10;Description générée automatiquement">
            <a:extLst>
              <a:ext uri="{FF2B5EF4-FFF2-40B4-BE49-F238E27FC236}">
                <a16:creationId xmlns:a16="http://schemas.microsoft.com/office/drawing/2014/main" id="{218D62D0-3DB9-32B8-30E4-79203DB81D54}"/>
              </a:ext>
            </a:extLst>
          </p:cNvPr>
          <p:cNvPicPr>
            <a:picLocks noChangeAspect="1"/>
          </p:cNvPicPr>
          <p:nvPr/>
        </p:nvPicPr>
        <p:blipFill>
          <a:blip r:embed="rId2"/>
          <a:stretch>
            <a:fillRect/>
          </a:stretch>
        </p:blipFill>
        <p:spPr>
          <a:xfrm>
            <a:off x="2837152" y="525235"/>
            <a:ext cx="4735482" cy="3346333"/>
          </a:xfrm>
          <a:prstGeom prst="rect">
            <a:avLst/>
          </a:prstGeom>
        </p:spPr>
      </p:pic>
      <p:sp>
        <p:nvSpPr>
          <p:cNvPr id="3" name="ZoneTexte 2">
            <a:extLst>
              <a:ext uri="{FF2B5EF4-FFF2-40B4-BE49-F238E27FC236}">
                <a16:creationId xmlns:a16="http://schemas.microsoft.com/office/drawing/2014/main" id="{0A738904-9C76-7A40-5F88-2982D0BCA200}"/>
              </a:ext>
            </a:extLst>
          </p:cNvPr>
          <p:cNvSpPr txBox="1"/>
          <p:nvPr/>
        </p:nvSpPr>
        <p:spPr>
          <a:xfrm>
            <a:off x="3143250" y="4396094"/>
            <a:ext cx="7177694" cy="1288943"/>
          </a:xfrm>
          <a:prstGeom prst="rect">
            <a:avLst/>
          </a:prstGeom>
          <a:noFill/>
        </p:spPr>
        <p:txBody>
          <a:bodyPr wrap="square" lIns="91440" tIns="45720" rIns="91440" bIns="45720" anchor="t">
            <a:spAutoFit/>
          </a:bodyPr>
          <a:lstStyle/>
          <a:p>
            <a:pPr>
              <a:lnSpc>
                <a:spcPct val="80000"/>
              </a:lnSpc>
            </a:pPr>
            <a:r>
              <a:rPr lang="fr-FR" sz="4800" b="1" dirty="0">
                <a:solidFill>
                  <a:srgbClr val="D60952"/>
                </a:solidFill>
                <a:latin typeface="Calibri" panose="020F0502020204030204" pitchFamily="34" charset="0"/>
                <a:cs typeface="Calibri" panose="020F0502020204030204" pitchFamily="34" charset="0"/>
              </a:rPr>
              <a:t>Etat d’avancement </a:t>
            </a:r>
            <a:endParaRPr lang="fr-FR" sz="4800" b="1" dirty="0">
              <a:solidFill>
                <a:srgbClr val="3C55A1"/>
              </a:solidFill>
              <a:latin typeface="Calibri" panose="020F0502020204030204" pitchFamily="34" charset="0"/>
              <a:cs typeface="Calibri" panose="020F0502020204030204" pitchFamily="34" charset="0"/>
            </a:endParaRPr>
          </a:p>
          <a:p>
            <a:pPr>
              <a:lnSpc>
                <a:spcPct val="80000"/>
              </a:lnSpc>
            </a:pPr>
            <a:r>
              <a:rPr lang="fr-FR" sz="4800" b="1" dirty="0">
                <a:solidFill>
                  <a:srgbClr val="3C55A1"/>
                </a:solidFill>
                <a:latin typeface="Calibri"/>
                <a:ea typeface="Calibri"/>
                <a:cs typeface="Calibri"/>
              </a:rPr>
              <a:t>Au 18 juin 2024</a:t>
            </a:r>
            <a:endParaRPr lang="fr-FR" sz="4800" b="1" dirty="0">
              <a:solidFill>
                <a:srgbClr val="3C55A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94561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8FCCD3-CD7F-00D0-E980-566DADF7857D}"/>
              </a:ext>
            </a:extLst>
          </p:cNvPr>
          <p:cNvSpPr txBox="1"/>
          <p:nvPr/>
        </p:nvSpPr>
        <p:spPr>
          <a:xfrm>
            <a:off x="1713842" y="518638"/>
            <a:ext cx="8764315" cy="889154"/>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9</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Simplifier l’outillage de la coordination</a:t>
            </a:r>
            <a:endParaRPr kumimoji="0" lang="fr-FR" sz="2400" b="0"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locale des parcours de santé</a:t>
            </a:r>
            <a:endParaRPr kumimoji="0" lang="fr-FR" sz="2400" b="0"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3" name="ZoneTexte 2">
            <a:extLst>
              <a:ext uri="{FF2B5EF4-FFF2-40B4-BE49-F238E27FC236}">
                <a16:creationId xmlns:a16="http://schemas.microsoft.com/office/drawing/2014/main" id="{E60E7650-6C5E-CF75-12D4-9BCDECEF5779}"/>
              </a:ext>
            </a:extLst>
          </p:cNvPr>
          <p:cNvSpPr txBox="1"/>
          <p:nvPr/>
        </p:nvSpPr>
        <p:spPr>
          <a:xfrm>
            <a:off x="241770" y="2186637"/>
            <a:ext cx="3509135" cy="21390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9-1.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Optimiser l’offre territoriale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de services numériques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Dès le premier trimestre 2024, publier une cartographie des services numériques régionaux mis en œuvre par les ARS et les Grades, avec les niveaux de maturité à la doctrine, des synergies et des premières perspectives de décommissionnement prévues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ANS </a:t>
            </a:r>
            <a:r>
              <a:rPr kumimoji="0" lang="fr-FR" sz="900" b="0" i="0" u="none" strike="noStrike" kern="1200" cap="none" spc="0" normalizeH="0" baseline="0" noProof="0" dirty="0">
                <a:ln>
                  <a:noFill/>
                </a:ln>
                <a:solidFill>
                  <a:prstClr val="black"/>
                </a:solidFill>
                <a:effectLst/>
                <a:uLnTx/>
                <a:uFillTx/>
                <a:latin typeface="Calibri"/>
                <a:ea typeface="+mn-ea"/>
                <a:cs typeface="Calibri"/>
              </a:rPr>
              <a:t>- ARS/GRADes - DNS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dirty="0">
                <a:solidFill>
                  <a:srgbClr val="3C55A1"/>
                </a:solidFill>
                <a:latin typeface="Calibri"/>
                <a:cs typeface="Calibri"/>
              </a:rPr>
              <a:t>La c</a:t>
            </a:r>
            <a:r>
              <a:rPr kumimoji="0" lang="fr-FR" sz="900" b="1" i="0" u="none" strike="noStrike" kern="1200" cap="none" spc="0" normalizeH="0" baseline="0" noProof="0" dirty="0" err="1">
                <a:ln>
                  <a:noFill/>
                </a:ln>
                <a:solidFill>
                  <a:srgbClr val="3C55A1"/>
                </a:solidFill>
                <a:effectLst/>
                <a:uLnTx/>
                <a:uFillTx/>
                <a:latin typeface="Calibri"/>
                <a:ea typeface="+mn-ea"/>
                <a:cs typeface="Calibri"/>
              </a:rPr>
              <a:t>artographie</a:t>
            </a:r>
            <a:r>
              <a:rPr kumimoji="0" lang="fr-FR" sz="900" b="1" i="0" u="none" strike="noStrike" kern="1200" cap="none" spc="0" normalizeH="0" baseline="0" noProof="0" dirty="0">
                <a:ln>
                  <a:noFill/>
                </a:ln>
                <a:solidFill>
                  <a:srgbClr val="3C55A1"/>
                </a:solidFill>
                <a:effectLst/>
                <a:uLnTx/>
                <a:uFillTx/>
                <a:latin typeface="Calibri"/>
                <a:ea typeface="+mn-ea"/>
                <a:cs typeface="Calibri"/>
              </a:rPr>
              <a:t> est publiée par l’ANS avec plus de 230 services sur le site esante.gouv.fr le 8 avril 2024, sur la base d’un référentiel partagé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co-construit (données et format) avec les 18 ARS, les 17 GRADeS et la DNS.</a:t>
            </a:r>
          </a:p>
        </p:txBody>
      </p:sp>
      <p:sp>
        <p:nvSpPr>
          <p:cNvPr id="4" name="ZoneTexte 3">
            <a:extLst>
              <a:ext uri="{FF2B5EF4-FFF2-40B4-BE49-F238E27FC236}">
                <a16:creationId xmlns:a16="http://schemas.microsoft.com/office/drawing/2014/main" id="{2BF11748-7695-B28D-7F8C-A29B24BFEC87}"/>
              </a:ext>
            </a:extLst>
          </p:cNvPr>
          <p:cNvSpPr txBox="1"/>
          <p:nvPr/>
        </p:nvSpPr>
        <p:spPr>
          <a:xfrm>
            <a:off x="8349817" y="2199129"/>
            <a:ext cx="3509134" cy="183127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9-3. </a:t>
            </a:r>
            <a:r>
              <a:rPr kumimoji="0" lang="fr-FR" sz="1200" b="1" i="0" u="none" strike="noStrike" kern="1200" cap="none" spc="0" normalizeH="0" baseline="0" noProof="0" dirty="0">
                <a:ln>
                  <a:noFill/>
                </a:ln>
                <a:solidFill>
                  <a:srgbClr val="3C55A1"/>
                </a:solidFill>
                <a:effectLst/>
                <a:uLnTx/>
                <a:uFillTx/>
                <a:latin typeface="Calibri"/>
                <a:ea typeface="+mn-ea"/>
                <a:cs typeface="Calibri"/>
              </a:rPr>
              <a:t>MSS instantanées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Permettre des communications instantanées sécurisées entre professionnels de santé à partir de différentes solutions de messagerie du marché à partir de 2026</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ANS </a:t>
            </a:r>
            <a:r>
              <a:rPr kumimoji="0" lang="fr-FR" sz="900" b="0" i="0" u="none" strike="noStrike" kern="1200" cap="none" spc="0" normalizeH="0" baseline="0" noProof="0" dirty="0">
                <a:ln>
                  <a:noFill/>
                </a:ln>
                <a:solidFill>
                  <a:prstClr val="black"/>
                </a:solidFill>
                <a:effectLst/>
                <a:uLnTx/>
                <a:uFillTx/>
                <a:latin typeface="Calibri"/>
                <a:ea typeface="+mn-ea"/>
                <a:cs typeface="Calibri"/>
              </a:rPr>
              <a:t>- DNS</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Consolidation des prérequis à l’expérimentation (interopérabilité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fonctionnelle entre plusieurs éditeurs partenaires, hébergement HDS de la plateforme) en vue d'une prochaine expérimentation sur le terrain.</a:t>
            </a: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5" name="ZoneTexte 4">
            <a:extLst>
              <a:ext uri="{FF2B5EF4-FFF2-40B4-BE49-F238E27FC236}">
                <a16:creationId xmlns:a16="http://schemas.microsoft.com/office/drawing/2014/main" id="{9210CD09-E300-9FEE-9B74-CC845C0DDEEE}"/>
              </a:ext>
            </a:extLst>
          </p:cNvPr>
          <p:cNvSpPr txBox="1"/>
          <p:nvPr/>
        </p:nvSpPr>
        <p:spPr>
          <a:xfrm>
            <a:off x="4295794" y="2186637"/>
            <a:ext cx="3509134" cy="26314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9-2. </a:t>
            </a:r>
            <a:r>
              <a:rPr kumimoji="0" lang="fr-FR" sz="1200" b="1" i="0" u="none" strike="noStrike" kern="1200" cap="none" spc="0" normalizeH="0" baseline="0" noProof="0" dirty="0">
                <a:ln>
                  <a:noFill/>
                </a:ln>
                <a:solidFill>
                  <a:srgbClr val="3C55A1"/>
                </a:solidFill>
                <a:effectLst/>
                <a:uLnTx/>
                <a:uFillTx/>
                <a:latin typeface="Calibri"/>
                <a:ea typeface="+mn-ea"/>
                <a:cs typeface="Calibri"/>
              </a:rPr>
              <a:t>E-parcours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Dès la mi-2024, avoir mis en place l’intégration technique de Pro Santé Connect et de l’alimentation de Mon espace santé dans toutes les solutions e-parcours, avec, à partir de 2025, un usage majoritaire sur le périmètre des professions enrôlées au RPPS+</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DGOS</a:t>
            </a:r>
            <a:r>
              <a:rPr kumimoji="0" lang="fr-FR" sz="900" b="0" i="0" u="none" strike="noStrike" kern="1200" cap="none" spc="0" normalizeH="0" baseline="0" noProof="0" dirty="0">
                <a:ln>
                  <a:noFill/>
                </a:ln>
                <a:solidFill>
                  <a:prstClr val="black"/>
                </a:solidFill>
                <a:effectLst/>
                <a:uLnTx/>
                <a:uFillTx/>
                <a:latin typeface="Calibri"/>
                <a:ea typeface="+mn-ea"/>
                <a:cs typeface="Calibri"/>
              </a:rPr>
              <a:t> - ARS/GRADes - DNS </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Les solutions e-Parcours sont à présent toutes accessibles par ProSantéConnect et homologuées pour l’INS. Un cahier des charges national a été produit fin 2023 pour homogénéiser les solutions régionales.  Les modalités de simplification de l’alimentation de Mon espace santé par les professionnels, de manière intégrée depuis les solutions e-Parcours, sont en cours d’étude.</a:t>
            </a:r>
            <a:endParaRPr kumimoji="0" lang="fr-FR" sz="900" b="1" i="0" u="none" strike="noStrike" kern="1200" cap="none" spc="0" normalizeH="0" baseline="0" noProof="0" dirty="0">
              <a:ln>
                <a:noFill/>
              </a:ln>
              <a:solidFill>
                <a:srgbClr val="3C55A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pic>
        <p:nvPicPr>
          <p:cNvPr id="7" name="Image 6">
            <a:extLst>
              <a:ext uri="{FF2B5EF4-FFF2-40B4-BE49-F238E27FC236}">
                <a16:creationId xmlns:a16="http://schemas.microsoft.com/office/drawing/2014/main" id="{6764140A-050D-773F-3FC1-23D73904B40C}"/>
              </a:ext>
            </a:extLst>
          </p:cNvPr>
          <p:cNvPicPr>
            <a:picLocks noChangeAspect="1"/>
          </p:cNvPicPr>
          <p:nvPr/>
        </p:nvPicPr>
        <p:blipFill>
          <a:blip r:embed="rId2"/>
          <a:srcRect/>
          <a:stretch/>
        </p:blipFill>
        <p:spPr>
          <a:xfrm>
            <a:off x="4412733" y="4919050"/>
            <a:ext cx="641244" cy="253639"/>
          </a:xfrm>
          <a:prstGeom prst="rect">
            <a:avLst/>
          </a:prstGeom>
        </p:spPr>
      </p:pic>
      <p:pic>
        <p:nvPicPr>
          <p:cNvPr id="8" name="Image 7">
            <a:extLst>
              <a:ext uri="{FF2B5EF4-FFF2-40B4-BE49-F238E27FC236}">
                <a16:creationId xmlns:a16="http://schemas.microsoft.com/office/drawing/2014/main" id="{F9B4AC43-015D-3458-BD0A-CC96235EEEED}"/>
              </a:ext>
            </a:extLst>
          </p:cNvPr>
          <p:cNvPicPr>
            <a:picLocks noChangeAspect="1"/>
          </p:cNvPicPr>
          <p:nvPr/>
        </p:nvPicPr>
        <p:blipFill>
          <a:blip r:embed="rId2"/>
          <a:srcRect/>
          <a:stretch/>
        </p:blipFill>
        <p:spPr>
          <a:xfrm>
            <a:off x="8444359" y="4284592"/>
            <a:ext cx="641244" cy="253639"/>
          </a:xfrm>
          <a:prstGeom prst="rect">
            <a:avLst/>
          </a:prstGeom>
        </p:spPr>
      </p:pic>
      <p:grpSp>
        <p:nvGrpSpPr>
          <p:cNvPr id="20" name="Group 19">
            <a:extLst>
              <a:ext uri="{FF2B5EF4-FFF2-40B4-BE49-F238E27FC236}">
                <a16:creationId xmlns:a16="http://schemas.microsoft.com/office/drawing/2014/main" id="{22461881-8BB1-C39B-15D4-FCFC94568E86}"/>
              </a:ext>
            </a:extLst>
          </p:cNvPr>
          <p:cNvGrpSpPr/>
          <p:nvPr/>
        </p:nvGrpSpPr>
        <p:grpSpPr>
          <a:xfrm>
            <a:off x="435620" y="4919050"/>
            <a:ext cx="641239" cy="253637"/>
            <a:chOff x="334020" y="5389594"/>
            <a:chExt cx="641239" cy="253637"/>
          </a:xfrm>
        </p:grpSpPr>
        <p:pic>
          <p:nvPicPr>
            <p:cNvPr id="14" name="Image 5">
              <a:extLst>
                <a:ext uri="{FF2B5EF4-FFF2-40B4-BE49-F238E27FC236}">
                  <a16:creationId xmlns:a16="http://schemas.microsoft.com/office/drawing/2014/main" id="{E11189A2-50F8-B5DE-300E-B761338ECF89}"/>
                </a:ext>
              </a:extLst>
            </p:cNvPr>
            <p:cNvPicPr>
              <a:picLocks noChangeAspect="1"/>
            </p:cNvPicPr>
            <p:nvPr/>
          </p:nvPicPr>
          <p:blipFill>
            <a:blip r:embed="rId3">
              <a:duotone>
                <a:prstClr val="black"/>
                <a:srgbClr val="3AAA35">
                  <a:tint val="45000"/>
                  <a:satMod val="400000"/>
                </a:srgbClr>
              </a:duotone>
            </a:blip>
            <a:srcRect/>
            <a:stretch/>
          </p:blipFill>
          <p:spPr>
            <a:xfrm>
              <a:off x="334020" y="5389594"/>
              <a:ext cx="641239" cy="253637"/>
            </a:xfrm>
            <a:prstGeom prst="rect">
              <a:avLst/>
            </a:prstGeom>
          </p:spPr>
        </p:pic>
        <p:sp>
          <p:nvSpPr>
            <p:cNvPr id="9" name="Rectangle: Rounded Corners 8">
              <a:extLst>
                <a:ext uri="{FF2B5EF4-FFF2-40B4-BE49-F238E27FC236}">
                  <a16:creationId xmlns:a16="http://schemas.microsoft.com/office/drawing/2014/main" id="{C71AEFD1-F4D8-A6CB-323E-38ABB758F92E}"/>
                </a:ext>
              </a:extLst>
            </p:cNvPr>
            <p:cNvSpPr/>
            <p:nvPr/>
          </p:nvSpPr>
          <p:spPr>
            <a:xfrm>
              <a:off x="360556"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Rounded Corners 14">
              <a:extLst>
                <a:ext uri="{FF2B5EF4-FFF2-40B4-BE49-F238E27FC236}">
                  <a16:creationId xmlns:a16="http://schemas.microsoft.com/office/drawing/2014/main" id="{02B7E776-EFAC-F6E2-6E02-5980F5664C57}"/>
                </a:ext>
              </a:extLst>
            </p:cNvPr>
            <p:cNvSpPr/>
            <p:nvPr/>
          </p:nvSpPr>
          <p:spPr>
            <a:xfrm>
              <a:off x="511544"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Rounded Corners 16">
              <a:extLst>
                <a:ext uri="{FF2B5EF4-FFF2-40B4-BE49-F238E27FC236}">
                  <a16:creationId xmlns:a16="http://schemas.microsoft.com/office/drawing/2014/main" id="{641B142D-DFBC-3623-5E31-D8A42A02CD73}"/>
                </a:ext>
              </a:extLst>
            </p:cNvPr>
            <p:cNvSpPr/>
            <p:nvPr/>
          </p:nvSpPr>
          <p:spPr>
            <a:xfrm>
              <a:off x="662532"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Rounded Corners 17">
              <a:extLst>
                <a:ext uri="{FF2B5EF4-FFF2-40B4-BE49-F238E27FC236}">
                  <a16:creationId xmlns:a16="http://schemas.microsoft.com/office/drawing/2014/main" id="{4BE7EBCC-1C03-187E-2ECF-4A0B40D5E5AE}"/>
                </a:ext>
              </a:extLst>
            </p:cNvPr>
            <p:cNvSpPr/>
            <p:nvPr/>
          </p:nvSpPr>
          <p:spPr>
            <a:xfrm>
              <a:off x="813519"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05673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8FCCD3-CD7F-00D0-E980-566DADF7857D}"/>
              </a:ext>
            </a:extLst>
          </p:cNvPr>
          <p:cNvSpPr txBox="1"/>
          <p:nvPr/>
        </p:nvSpPr>
        <p:spPr>
          <a:xfrm>
            <a:off x="1713842" y="518638"/>
            <a:ext cx="8764315" cy="1166153"/>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10</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Renforcer la formation et l’accompagnement </a:t>
            </a:r>
            <a:b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au numérique des professionnels de santé,</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du médico-social et du social</a:t>
            </a:r>
          </a:p>
        </p:txBody>
      </p:sp>
      <p:sp>
        <p:nvSpPr>
          <p:cNvPr id="3" name="ZoneTexte 2">
            <a:extLst>
              <a:ext uri="{FF2B5EF4-FFF2-40B4-BE49-F238E27FC236}">
                <a16:creationId xmlns:a16="http://schemas.microsoft.com/office/drawing/2014/main" id="{E60E7650-6C5E-CF75-12D4-9BCDECEF5779}"/>
              </a:ext>
            </a:extLst>
          </p:cNvPr>
          <p:cNvSpPr txBox="1"/>
          <p:nvPr/>
        </p:nvSpPr>
        <p:spPr>
          <a:xfrm>
            <a:off x="241770" y="2186637"/>
            <a:ext cx="5639077" cy="19543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10-1.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Formation initiale des PS au numérique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D’ici 2027, intégrer une formation au numérique en santé dans l’ensemble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formations initiales du sanitaire, social et médico-social et former 500 000 élèves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a:t>
            </a:r>
            <a:r>
              <a:rPr kumimoji="0" lang="fr-FR" sz="900" b="0" i="0" u="none" strike="noStrike" kern="1200" cap="none" spc="0" normalizeH="0" baseline="0" noProof="0" dirty="0">
                <a:ln>
                  <a:noFill/>
                </a:ln>
                <a:solidFill>
                  <a:prstClr val="black"/>
                </a:solidFill>
                <a:effectLst/>
                <a:uLnTx/>
                <a:uFillTx/>
                <a:latin typeface="Calibri"/>
                <a:ea typeface="+mn-ea"/>
                <a:cs typeface="Calibri"/>
              </a:rPr>
              <a:t> - DGESIP – DGOS - DGCS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Préparation de la rentrée universitaire 2024 avec 19 universités financées par France 2030.</a:t>
            </a:r>
            <a:endParaRPr lang="fr-FR" sz="900" b="1" dirty="0">
              <a:solidFill>
                <a:srgbClr val="3C55A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dirty="0">
                <a:solidFill>
                  <a:srgbClr val="3C55A1"/>
                </a:solidFill>
                <a:latin typeface="Calibri"/>
                <a:cs typeface="Calibri"/>
              </a:rPr>
              <a:t>Les a</a:t>
            </a:r>
            <a:r>
              <a:rPr kumimoji="0" lang="fr-FR" sz="900" b="1" i="0" u="none" strike="noStrike" kern="1200" cap="none" spc="0" normalizeH="0" baseline="0" noProof="0" dirty="0" err="1">
                <a:ln>
                  <a:noFill/>
                </a:ln>
                <a:solidFill>
                  <a:srgbClr val="3C55A1"/>
                </a:solidFill>
                <a:effectLst/>
                <a:uLnTx/>
                <a:uFillTx/>
                <a:latin typeface="Calibri"/>
                <a:ea typeface="+mn-ea"/>
                <a:cs typeface="Calibri"/>
              </a:rPr>
              <a:t>rrêtés</a:t>
            </a:r>
            <a:r>
              <a:rPr kumimoji="0" lang="fr-FR" sz="900" b="1" i="0" u="none" strike="noStrike" kern="1200" cap="none" spc="0" normalizeH="0" baseline="0" noProof="0" dirty="0">
                <a:ln>
                  <a:noFill/>
                </a:ln>
                <a:solidFill>
                  <a:srgbClr val="3C55A1"/>
                </a:solidFill>
                <a:effectLst/>
                <a:uLnTx/>
                <a:uFillTx/>
                <a:latin typeface="Calibri"/>
                <a:ea typeface="+mn-ea"/>
                <a:cs typeface="Calibri"/>
              </a:rPr>
              <a:t> concernant les aides soignants, les agents de régulation médicale et les ambulanciers restent à publier pour porter à 90% des apprenants impactés.</a:t>
            </a:r>
            <a:endParaRPr kumimoji="0" lang="en-US" sz="900" b="1"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ANS-Formation propose aux structures d’enseignement des parcours de formation e-learning couvrant le Référentiel de compétences. 4 000 étudiants ont déjà suivi les parcours (soit 14 000h d'e-learning)</a:t>
            </a:r>
          </a:p>
        </p:txBody>
      </p:sp>
      <p:sp>
        <p:nvSpPr>
          <p:cNvPr id="5" name="ZoneTexte 4">
            <a:extLst>
              <a:ext uri="{FF2B5EF4-FFF2-40B4-BE49-F238E27FC236}">
                <a16:creationId xmlns:a16="http://schemas.microsoft.com/office/drawing/2014/main" id="{9210CD09-E300-9FEE-9B74-CC845C0DDEEE}"/>
              </a:ext>
            </a:extLst>
          </p:cNvPr>
          <p:cNvSpPr txBox="1"/>
          <p:nvPr/>
        </p:nvSpPr>
        <p:spPr>
          <a:xfrm>
            <a:off x="6311155" y="2186637"/>
            <a:ext cx="5639076" cy="17851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10-2. </a:t>
            </a:r>
            <a:r>
              <a:rPr kumimoji="0" lang="fr-FR" sz="1200" b="1" i="0" u="none" strike="noStrike" kern="1200" cap="none" spc="0" normalizeH="0" baseline="0" noProof="0" dirty="0">
                <a:ln>
                  <a:noFill/>
                </a:ln>
                <a:solidFill>
                  <a:srgbClr val="3C55A1"/>
                </a:solidFill>
                <a:effectLst/>
                <a:uLnTx/>
                <a:uFillTx/>
                <a:latin typeface="Calibri"/>
                <a:ea typeface="+mn-ea"/>
                <a:cs typeface="Calibri"/>
              </a:rPr>
              <a:t>Formation continue des PS au numérique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D’ici 2027, intégrer une formation au numérique dans le catalogue de formation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 tous les opérateurs de compétences et organismes de formation continue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acteurs de santé et former au moins 10 % des professionnels en activité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Travail sur le dépôt de candidatures à l'AMI CMA sur l'action dédiée.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pic>
        <p:nvPicPr>
          <p:cNvPr id="8" name="Image 7">
            <a:extLst>
              <a:ext uri="{FF2B5EF4-FFF2-40B4-BE49-F238E27FC236}">
                <a16:creationId xmlns:a16="http://schemas.microsoft.com/office/drawing/2014/main" id="{7D943DBC-9336-9F05-8110-AFA226FC10D4}"/>
              </a:ext>
            </a:extLst>
          </p:cNvPr>
          <p:cNvPicPr>
            <a:picLocks noChangeAspect="1"/>
          </p:cNvPicPr>
          <p:nvPr/>
        </p:nvPicPr>
        <p:blipFill>
          <a:blip r:embed="rId2"/>
          <a:srcRect/>
          <a:stretch/>
        </p:blipFill>
        <p:spPr>
          <a:xfrm>
            <a:off x="6401276" y="4219948"/>
            <a:ext cx="641244" cy="253639"/>
          </a:xfrm>
          <a:prstGeom prst="rect">
            <a:avLst/>
          </a:prstGeom>
        </p:spPr>
      </p:pic>
      <p:pic>
        <p:nvPicPr>
          <p:cNvPr id="9" name="Image 7">
            <a:extLst>
              <a:ext uri="{FF2B5EF4-FFF2-40B4-BE49-F238E27FC236}">
                <a16:creationId xmlns:a16="http://schemas.microsoft.com/office/drawing/2014/main" id="{C4195958-2E0F-E4DD-730E-246183596E5C}"/>
              </a:ext>
            </a:extLst>
          </p:cNvPr>
          <p:cNvPicPr>
            <a:picLocks noChangeAspect="1"/>
          </p:cNvPicPr>
          <p:nvPr/>
        </p:nvPicPr>
        <p:blipFill>
          <a:blip r:embed="rId3"/>
          <a:srcRect/>
          <a:stretch/>
        </p:blipFill>
        <p:spPr>
          <a:xfrm>
            <a:off x="342415" y="4250725"/>
            <a:ext cx="641247" cy="253640"/>
          </a:xfrm>
          <a:prstGeom prst="rect">
            <a:avLst/>
          </a:prstGeom>
        </p:spPr>
      </p:pic>
    </p:spTree>
    <p:extLst>
      <p:ext uri="{BB962C8B-B14F-4D97-AF65-F5344CB8AC3E}">
        <p14:creationId xmlns:p14="http://schemas.microsoft.com/office/powerpoint/2010/main" val="132014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2805E85-E0C0-C7A2-56EB-E67D0B649EE3}"/>
              </a:ext>
            </a:extLst>
          </p:cNvPr>
          <p:cNvSpPr txBox="1"/>
          <p:nvPr/>
        </p:nvSpPr>
        <p:spPr>
          <a:xfrm>
            <a:off x="1713842" y="518638"/>
            <a:ext cx="8764315" cy="889154"/>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11</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t>Renforcer l’information des patients et des PS sur la santé </a:t>
            </a:r>
            <a:b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t>et l’offre de santé dans les territoires</a:t>
            </a:r>
            <a:endParaRPr kumimoji="0" lang="fr-FR" sz="2400" b="0"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endParaRPr>
          </a:p>
        </p:txBody>
      </p:sp>
      <p:sp>
        <p:nvSpPr>
          <p:cNvPr id="3" name="ZoneTexte 2">
            <a:extLst>
              <a:ext uri="{FF2B5EF4-FFF2-40B4-BE49-F238E27FC236}">
                <a16:creationId xmlns:a16="http://schemas.microsoft.com/office/drawing/2014/main" id="{F4540F38-05D6-45DE-E56C-A0AD8755F692}"/>
              </a:ext>
            </a:extLst>
          </p:cNvPr>
          <p:cNvSpPr txBox="1"/>
          <p:nvPr/>
        </p:nvSpPr>
        <p:spPr>
          <a:xfrm>
            <a:off x="241770" y="2186637"/>
            <a:ext cx="3509135" cy="21390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11-1.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Une information sur la santé fiable,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fédérée par Santé.fr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D’ici 2027 passer le cap des 30 millions de visiteurs uniques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par an sur Santé.fr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a:t>
            </a:r>
            <a:r>
              <a:rPr kumimoji="0" lang="fr-FR" sz="900" b="0" i="0" u="none" strike="noStrike" kern="1200" cap="none" spc="0" normalizeH="0" baseline="0" noProof="0" dirty="0">
                <a:ln>
                  <a:noFill/>
                </a:ln>
                <a:solidFill>
                  <a:prstClr val="black"/>
                </a:solidFill>
                <a:effectLst/>
                <a:uLnTx/>
                <a:uFillTx/>
                <a:latin typeface="Calibri"/>
                <a:ea typeface="+mn-ea"/>
                <a:cs typeface="Calibri"/>
              </a:rPr>
              <a:t> - ANS </a:t>
            </a: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sym typeface="Calibri"/>
              </a:rPr>
              <a:t>Mise en ligne d’un nouvel espace dédié au covid long, enrichissement des contenus notamment sur l’endométriose, publication de nouveaux décryptages (vaccin HPV, alimentation, système immunitaire).</a:t>
            </a:r>
            <a:endParaRPr kumimoji="0" lang="en-US"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sym typeface="Calibri"/>
              </a:rPr>
              <a:t>L’audience se maintient et le </a:t>
            </a:r>
            <a:r>
              <a:rPr kumimoji="0" lang="fr-FR" sz="900" b="1" i="0" u="none" strike="noStrike" kern="1200" cap="none" spc="0" normalizeH="0" baseline="0" noProof="0" dirty="0">
                <a:ln>
                  <a:noFill/>
                </a:ln>
                <a:solidFill>
                  <a:srgbClr val="3C55A1"/>
                </a:solidFill>
                <a:effectLst/>
                <a:uLnTx/>
                <a:uFillTx/>
                <a:latin typeface="Calibri"/>
                <a:ea typeface="+mn-ea"/>
                <a:cs typeface="Calibri"/>
              </a:rPr>
              <a:t>taux de satisfaction atteint 97% pour l’espace Décryptage de Santé.fr.</a:t>
            </a:r>
            <a:endParaRPr kumimoji="0" lang="fr-FR" sz="1800" b="0" i="0" u="none" strike="noStrike" kern="1200" cap="none" spc="0" normalizeH="0" baseline="0" noProof="0" dirty="0">
              <a:ln>
                <a:noFill/>
              </a:ln>
              <a:solidFill>
                <a:srgbClr val="3C55A1"/>
              </a:solidFill>
              <a:effectLst/>
              <a:uLnTx/>
              <a:uFillTx/>
              <a:latin typeface="Calibri" panose="020F0502020204030204"/>
              <a:ea typeface="+mn-ea"/>
              <a:cs typeface="Calibri"/>
            </a:endParaRPr>
          </a:p>
        </p:txBody>
      </p:sp>
      <p:sp>
        <p:nvSpPr>
          <p:cNvPr id="4" name="ZoneTexte 3">
            <a:extLst>
              <a:ext uri="{FF2B5EF4-FFF2-40B4-BE49-F238E27FC236}">
                <a16:creationId xmlns:a16="http://schemas.microsoft.com/office/drawing/2014/main" id="{483EA273-001A-37CA-CF13-A5A3439CC332}"/>
              </a:ext>
            </a:extLst>
          </p:cNvPr>
          <p:cNvSpPr txBox="1"/>
          <p:nvPr/>
        </p:nvSpPr>
        <p:spPr>
          <a:xfrm>
            <a:off x="8349817" y="2186637"/>
            <a:ext cx="3509134" cy="27546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11-3. </a:t>
            </a:r>
            <a:r>
              <a:rPr kumimoji="0" lang="fr-FR" sz="1200" b="1" i="0" u="none" strike="noStrike" kern="1200" cap="none" spc="0" normalizeH="0" baseline="0" noProof="0" dirty="0">
                <a:ln>
                  <a:noFill/>
                </a:ln>
                <a:solidFill>
                  <a:srgbClr val="3C55A1"/>
                </a:solidFill>
                <a:effectLst/>
                <a:uLnTx/>
                <a:uFillTx/>
                <a:latin typeface="Calibri"/>
                <a:ea typeface="+mn-ea"/>
                <a:cs typeface="Calibri"/>
              </a:rPr>
              <a:t>Faciliter l’accès médecin traitant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Dès 2024, intégrer dans le répertoire opérationnel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ressources (ROR) l’information sur les professionnels accueillant des nouveaux patients comme médecin traitant et les rendre visibles sur Santé.fr et puis après 2024 rendre accessible l’identité du médecin traitant d’une personne aux applications du catalogue de services de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Mon espace santé selon les cas d’usages identifiés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DGOS </a:t>
            </a:r>
            <a:r>
              <a:rPr kumimoji="0" lang="fr-FR" sz="900" b="0" i="0" u="none" strike="noStrike" kern="1200" cap="none" spc="0" normalizeH="0" baseline="0" noProof="0" dirty="0">
                <a:ln>
                  <a:noFill/>
                </a:ln>
                <a:solidFill>
                  <a:prstClr val="black"/>
                </a:solidFill>
                <a:effectLst/>
                <a:uLnTx/>
                <a:uFillTx/>
                <a:latin typeface="Calibri"/>
                <a:ea typeface="+mn-ea"/>
                <a:cs typeface="Calibri"/>
              </a:rPr>
              <a:t>- CNAM - DNS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L'ouverture à la saisie par les professionnels de santé libéraux va être généralisée à partir de 2025. La déclaration d'accueil de nouveaux patients en tant que médecin traitant sera cadrée à partir de cette ouverture.</a:t>
            </a: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5" name="ZoneTexte 4">
            <a:extLst>
              <a:ext uri="{FF2B5EF4-FFF2-40B4-BE49-F238E27FC236}">
                <a16:creationId xmlns:a16="http://schemas.microsoft.com/office/drawing/2014/main" id="{9C7AF44B-5222-FA62-FFE2-A184FE6DEB89}"/>
              </a:ext>
            </a:extLst>
          </p:cNvPr>
          <p:cNvSpPr txBox="1"/>
          <p:nvPr/>
        </p:nvSpPr>
        <p:spPr>
          <a:xfrm>
            <a:off x="4295794" y="2186637"/>
            <a:ext cx="3509134" cy="23237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11-2. </a:t>
            </a:r>
            <a:r>
              <a:rPr kumimoji="0" lang="fr-FR" sz="1200" b="1" i="0" u="none" strike="noStrike" kern="1200" cap="none" spc="0" normalizeH="0" baseline="0" noProof="0" dirty="0">
                <a:ln>
                  <a:noFill/>
                </a:ln>
                <a:solidFill>
                  <a:srgbClr val="3C55A1"/>
                </a:solidFill>
                <a:effectLst/>
                <a:uLnTx/>
                <a:uFillTx/>
                <a:latin typeface="Calibri"/>
                <a:ea typeface="+mn-ea"/>
                <a:cs typeface="Calibri"/>
              </a:rPr>
              <a:t>Une offre de soins lisible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Dès 2024, enrichir l’information sur l’offre de santé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sur Santé.fr notamment en indiquant où prendre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rendez-vous auprès des acteurs de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a:t>
            </a:r>
            <a:r>
              <a:rPr kumimoji="0" lang="fr-FR" sz="900" b="0" i="0" u="none" strike="noStrike" kern="1200" cap="none" spc="0" normalizeH="0" baseline="0" noProof="0" dirty="0">
                <a:ln>
                  <a:noFill/>
                </a:ln>
                <a:solidFill>
                  <a:prstClr val="black"/>
                </a:solidFill>
                <a:effectLst/>
                <a:uLnTx/>
                <a:uFillTx/>
                <a:latin typeface="Calibri"/>
                <a:ea typeface="+mn-ea"/>
                <a:cs typeface="Calibri"/>
              </a:rPr>
              <a:t> - ANS </a:t>
            </a: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Offre annuaire enrichie sur le périmètre prévention avec le concours des ARS.</a:t>
            </a:r>
            <a:endParaRPr kumimoji="0" lang="en-US"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Les travaux se poursuivent avec les services de prise de rendez-vous pour répondre notamment aux exigences de la stratégie nationale en matière de prévention.</a:t>
            </a:r>
            <a:endParaRPr kumimoji="0" lang="fr-FR" sz="18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pic>
        <p:nvPicPr>
          <p:cNvPr id="6" name="Image 5">
            <a:extLst>
              <a:ext uri="{FF2B5EF4-FFF2-40B4-BE49-F238E27FC236}">
                <a16:creationId xmlns:a16="http://schemas.microsoft.com/office/drawing/2014/main" id="{CCCCBF11-AE45-D1A1-6877-D1E887716476}"/>
              </a:ext>
            </a:extLst>
          </p:cNvPr>
          <p:cNvPicPr>
            <a:picLocks noChangeAspect="1"/>
          </p:cNvPicPr>
          <p:nvPr/>
        </p:nvPicPr>
        <p:blipFill>
          <a:blip r:embed="rId2"/>
          <a:srcRect/>
          <a:stretch/>
        </p:blipFill>
        <p:spPr>
          <a:xfrm>
            <a:off x="333050" y="4510350"/>
            <a:ext cx="641242" cy="253639"/>
          </a:xfrm>
          <a:prstGeom prst="rect">
            <a:avLst/>
          </a:prstGeom>
        </p:spPr>
      </p:pic>
      <p:pic>
        <p:nvPicPr>
          <p:cNvPr id="7" name="Image 6">
            <a:extLst>
              <a:ext uri="{FF2B5EF4-FFF2-40B4-BE49-F238E27FC236}">
                <a16:creationId xmlns:a16="http://schemas.microsoft.com/office/drawing/2014/main" id="{D492ECE4-26A0-2F4F-BC91-111DC9B42E5D}"/>
              </a:ext>
            </a:extLst>
          </p:cNvPr>
          <p:cNvPicPr>
            <a:picLocks noChangeAspect="1"/>
          </p:cNvPicPr>
          <p:nvPr/>
        </p:nvPicPr>
        <p:blipFill>
          <a:blip r:embed="rId3"/>
          <a:srcRect/>
          <a:stretch/>
        </p:blipFill>
        <p:spPr>
          <a:xfrm>
            <a:off x="4387749" y="4383530"/>
            <a:ext cx="641244" cy="253639"/>
          </a:xfrm>
          <a:prstGeom prst="rect">
            <a:avLst/>
          </a:prstGeom>
        </p:spPr>
      </p:pic>
      <p:pic>
        <p:nvPicPr>
          <p:cNvPr id="9" name="Image 8">
            <a:extLst>
              <a:ext uri="{FF2B5EF4-FFF2-40B4-BE49-F238E27FC236}">
                <a16:creationId xmlns:a16="http://schemas.microsoft.com/office/drawing/2014/main" id="{4487660A-FC72-6B42-D429-B50068893B1B}"/>
              </a:ext>
            </a:extLst>
          </p:cNvPr>
          <p:cNvPicPr>
            <a:picLocks noChangeAspect="1"/>
          </p:cNvPicPr>
          <p:nvPr/>
        </p:nvPicPr>
        <p:blipFill>
          <a:blip r:embed="rId4"/>
          <a:srcRect/>
          <a:stretch/>
        </p:blipFill>
        <p:spPr>
          <a:xfrm>
            <a:off x="8450982" y="4825872"/>
            <a:ext cx="641252" cy="253643"/>
          </a:xfrm>
          <a:prstGeom prst="rect">
            <a:avLst/>
          </a:prstGeom>
        </p:spPr>
      </p:pic>
    </p:spTree>
    <p:extLst>
      <p:ext uri="{BB962C8B-B14F-4D97-AF65-F5344CB8AC3E}">
        <p14:creationId xmlns:p14="http://schemas.microsoft.com/office/powerpoint/2010/main" val="2407271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2805E85-E0C0-C7A2-56EB-E67D0B649EE3}"/>
              </a:ext>
            </a:extLst>
          </p:cNvPr>
          <p:cNvSpPr txBox="1"/>
          <p:nvPr/>
        </p:nvSpPr>
        <p:spPr>
          <a:xfrm>
            <a:off x="1713842" y="518638"/>
            <a:ext cx="8764315" cy="889154"/>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12</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t>Développer l’usage de la télésanté </a:t>
            </a:r>
            <a:b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t>dans un cadre régulé et éthique</a:t>
            </a:r>
            <a:endParaRPr kumimoji="0" lang="fr-FR" sz="2400" b="0"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endParaRPr>
          </a:p>
        </p:txBody>
      </p:sp>
      <p:sp>
        <p:nvSpPr>
          <p:cNvPr id="3" name="ZoneTexte 2">
            <a:extLst>
              <a:ext uri="{FF2B5EF4-FFF2-40B4-BE49-F238E27FC236}">
                <a16:creationId xmlns:a16="http://schemas.microsoft.com/office/drawing/2014/main" id="{F4540F38-05D6-45DE-E56C-A0AD8755F692}"/>
              </a:ext>
            </a:extLst>
          </p:cNvPr>
          <p:cNvSpPr txBox="1"/>
          <p:nvPr/>
        </p:nvSpPr>
        <p:spPr>
          <a:xfrm>
            <a:off x="241770" y="2186637"/>
            <a:ext cx="3509135" cy="19543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12-1.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Télésanté en zones sous-denses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Atteindre 35 % de taux d’appropriation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téléconsultations par les médecins libéraux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d’ici fin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DGOS </a:t>
            </a:r>
            <a:r>
              <a:rPr kumimoji="0" lang="fr-FR" sz="900" b="0" i="0" u="none" strike="noStrike" kern="1200" cap="none" spc="0" normalizeH="0" baseline="0" noProof="0" dirty="0">
                <a:ln>
                  <a:noFill/>
                </a:ln>
                <a:solidFill>
                  <a:prstClr val="black"/>
                </a:solidFill>
                <a:effectLst/>
                <a:uLnTx/>
                <a:uFillTx/>
                <a:latin typeface="Calibri"/>
                <a:ea typeface="+mn-ea"/>
                <a:cs typeface="Calibri"/>
              </a:rPr>
              <a:t>- CNAM - DNS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Au T1 2024, 29% des médecins de ville font des téléconsultations avec leurs patientèles.</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Travaux HAS et fiche cas d'usage en cours.</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Intégration dans le ROR réalisée.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a:ea typeface="+mn-ea"/>
              <a:cs typeface="Calibri"/>
            </a:endParaRPr>
          </a:p>
        </p:txBody>
      </p:sp>
      <p:sp>
        <p:nvSpPr>
          <p:cNvPr id="4" name="ZoneTexte 3">
            <a:extLst>
              <a:ext uri="{FF2B5EF4-FFF2-40B4-BE49-F238E27FC236}">
                <a16:creationId xmlns:a16="http://schemas.microsoft.com/office/drawing/2014/main" id="{483EA273-001A-37CA-CF13-A5A3439CC332}"/>
              </a:ext>
            </a:extLst>
          </p:cNvPr>
          <p:cNvSpPr txBox="1"/>
          <p:nvPr/>
        </p:nvSpPr>
        <p:spPr>
          <a:xfrm>
            <a:off x="8349817" y="2186637"/>
            <a:ext cx="3509134" cy="224676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12-3.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Outils télésanté de confiance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Publier d’ici fin 2023 un référentiel d’exigences applicables aux solutions de téléconsultation et référencer plus de 15 services de télésurveillance en vue de leur remboursement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ANS </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HAS - CNAM - DNS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Publication au JO du référentiel des SI de Sociétés de téléconsultation et ouverture du guichet de certification de conformité par l'ANS le 9 février 2024</a:t>
            </a:r>
            <a:endParaRPr kumimoji="0" lang="en-US" sz="900" b="1" i="0" u="none" strike="noStrike" kern="1200" cap="none" spc="0" normalizeH="0" baseline="0" noProof="0" dirty="0">
              <a:ln>
                <a:noFill/>
              </a:ln>
              <a:solidFill>
                <a:srgbClr val="3C55A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1</a:t>
            </a:r>
            <a:r>
              <a:rPr kumimoji="0" lang="fr-FR" sz="900" b="1" i="0" u="none" strike="noStrike" kern="1200" cap="none" spc="0" normalizeH="0" baseline="30000" noProof="0" dirty="0">
                <a:ln>
                  <a:noFill/>
                </a:ln>
                <a:solidFill>
                  <a:srgbClr val="3C55A1"/>
                </a:solidFill>
                <a:effectLst/>
                <a:uLnTx/>
                <a:uFillTx/>
                <a:latin typeface="Calibri"/>
                <a:ea typeface="+mn-ea"/>
                <a:cs typeface="Calibri"/>
              </a:rPr>
              <a:t>re</a:t>
            </a:r>
            <a:r>
              <a:rPr kumimoji="0" lang="fr-FR" sz="900" b="1" i="0" u="none" strike="noStrike" kern="1200" cap="none" spc="0" normalizeH="0" baseline="0" noProof="0" dirty="0">
                <a:ln>
                  <a:noFill/>
                </a:ln>
                <a:solidFill>
                  <a:srgbClr val="3C55A1"/>
                </a:solidFill>
                <a:effectLst/>
                <a:uLnTx/>
                <a:uFillTx/>
                <a:latin typeface="Calibri"/>
                <a:ea typeface="+mn-ea"/>
                <a:cs typeface="Calibri"/>
              </a:rPr>
              <a:t> société de téléconsultation agréée par le Ministère </a:t>
            </a:r>
            <a:r>
              <a:rPr lang="fr-FR" sz="900" b="1" dirty="0">
                <a:solidFill>
                  <a:srgbClr val="3C55A1"/>
                </a:solidFill>
                <a:latin typeface="Calibri"/>
                <a:cs typeface="Calibri"/>
              </a:rPr>
              <a:t>le </a:t>
            </a:r>
            <a:r>
              <a:rPr kumimoji="0" lang="fr-FR" sz="900" b="1" i="0" u="none" strike="noStrike" kern="1200" cap="none" spc="0" normalizeH="0" baseline="0" noProof="0" dirty="0">
                <a:ln>
                  <a:noFill/>
                </a:ln>
                <a:solidFill>
                  <a:srgbClr val="3C55A1"/>
                </a:solidFill>
                <a:effectLst/>
                <a:uLnTx/>
                <a:uFillTx/>
                <a:latin typeface="Calibri"/>
                <a:ea typeface="+mn-ea"/>
                <a:cs typeface="Calibri"/>
              </a:rPr>
              <a:t>9 avril 2024</a:t>
            </a:r>
            <a:endParaRPr kumimoji="0" lang="en-US" sz="900" b="1" i="0" u="none" strike="noStrike" kern="1200" cap="none" spc="0" normalizeH="0" baseline="0" noProof="0" dirty="0">
              <a:ln>
                <a:noFill/>
              </a:ln>
              <a:solidFill>
                <a:srgbClr val="3C55A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1</a:t>
            </a:r>
            <a:r>
              <a:rPr kumimoji="0" lang="fr-FR" sz="900" b="1" i="0" u="none" strike="noStrike" kern="1200" cap="none" spc="0" normalizeH="0" baseline="30000" noProof="0" dirty="0">
                <a:ln>
                  <a:noFill/>
                </a:ln>
                <a:solidFill>
                  <a:srgbClr val="3C55A1"/>
                </a:solidFill>
                <a:effectLst/>
                <a:uLnTx/>
                <a:uFillTx/>
                <a:latin typeface="Calibri"/>
                <a:ea typeface="+mn-ea"/>
                <a:cs typeface="Calibri"/>
              </a:rPr>
              <a:t>er</a:t>
            </a:r>
            <a:r>
              <a:rPr kumimoji="0" lang="fr-FR" sz="900" b="1" i="0" u="none" strike="noStrike" kern="1200" cap="none" spc="0" normalizeH="0" baseline="0" noProof="0" dirty="0">
                <a:ln>
                  <a:noFill/>
                </a:ln>
                <a:solidFill>
                  <a:srgbClr val="3C55A1"/>
                </a:solidFill>
                <a:effectLst/>
                <a:uLnTx/>
                <a:uFillTx/>
                <a:latin typeface="Calibri"/>
                <a:ea typeface="+mn-ea"/>
                <a:cs typeface="Calibri"/>
              </a:rPr>
              <a:t> SI de société de téléconsultation certifié conforme par l'ANS au référentiel d'interopérabilité, sécurité et éthique le 6 juin 2024</a:t>
            </a:r>
            <a:endParaRPr kumimoji="0" lang="en-US" sz="900" b="1" i="0" u="none" strike="noStrike" kern="1200" cap="none" spc="0" normalizeH="0" baseline="0" noProof="0" dirty="0">
              <a:ln>
                <a:noFill/>
              </a:ln>
              <a:solidFill>
                <a:srgbClr val="3C55A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Calibri"/>
              <a:cs typeface="Calibri" panose="020F0502020204030204" pitchFamily="34" charset="0"/>
            </a:endParaRPr>
          </a:p>
        </p:txBody>
      </p:sp>
      <p:sp>
        <p:nvSpPr>
          <p:cNvPr id="5" name="ZoneTexte 4">
            <a:extLst>
              <a:ext uri="{FF2B5EF4-FFF2-40B4-BE49-F238E27FC236}">
                <a16:creationId xmlns:a16="http://schemas.microsoft.com/office/drawing/2014/main" id="{9C7AF44B-5222-FA62-FFE2-A184FE6DEB89}"/>
              </a:ext>
            </a:extLst>
          </p:cNvPr>
          <p:cNvSpPr txBox="1"/>
          <p:nvPr/>
        </p:nvSpPr>
        <p:spPr>
          <a:xfrm>
            <a:off x="4290681" y="2186637"/>
            <a:ext cx="3509134" cy="278537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12-2. </a:t>
            </a:r>
            <a:r>
              <a:rPr kumimoji="0" lang="fr-FR" sz="1200" b="1" i="0" u="none" strike="noStrike" kern="1200" cap="none" spc="0" normalizeH="0" baseline="0" noProof="0" dirty="0">
                <a:ln>
                  <a:noFill/>
                </a:ln>
                <a:solidFill>
                  <a:srgbClr val="3C55A1"/>
                </a:solidFill>
                <a:effectLst/>
                <a:uLnTx/>
                <a:uFillTx/>
                <a:latin typeface="Calibri"/>
                <a:ea typeface="+mn-ea"/>
                <a:cs typeface="Calibri"/>
              </a:rPr>
              <a:t>Télésanté en appui aux parcours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de santé prioritaires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Plus de 1 million de patients atteints d’une pathologie chronique bénéficient au moins d’un acte de télésanté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dans leur parcours en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DGOS </a:t>
            </a:r>
            <a:r>
              <a:rPr kumimoji="0" lang="fr-FR" sz="900" b="0" i="0" u="none" strike="noStrike" kern="1200" cap="none" spc="0" normalizeH="0" baseline="0" noProof="0" dirty="0">
                <a:ln>
                  <a:noFill/>
                </a:ln>
                <a:solidFill>
                  <a:prstClr val="black"/>
                </a:solidFill>
                <a:effectLst/>
                <a:uLnTx/>
                <a:uFillTx/>
                <a:latin typeface="Calibri"/>
                <a:ea typeface="+mn-ea"/>
                <a:cs typeface="Calibri"/>
              </a:rPr>
              <a:t>- DNS - HAS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Fin  T1 2024 ce sont 959 000 patients en ALD qui bénéficient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d’une téléconsultation dans leur parcours de soins </a:t>
            </a:r>
            <a:b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(soit +100 000 patients </a:t>
            </a:r>
            <a:r>
              <a:rPr lang="fr-FR" sz="900" b="1" dirty="0">
                <a:solidFill>
                  <a:srgbClr val="3C55A1"/>
                </a:solidFill>
                <a:latin typeface="Calibri"/>
                <a:cs typeface="Calibri"/>
              </a:rPr>
              <a:t>par rapport à</a:t>
            </a:r>
            <a:r>
              <a:rPr kumimoji="0" lang="fr-FR" sz="900" b="1" i="0" u="none" strike="noStrike" kern="1200" cap="none" spc="0" normalizeH="0" baseline="0" noProof="0" dirty="0">
                <a:ln>
                  <a:noFill/>
                </a:ln>
                <a:solidFill>
                  <a:srgbClr val="3C55A1"/>
                </a:solidFill>
                <a:effectLst/>
                <a:uLnTx/>
                <a:uFillTx/>
                <a:latin typeface="Calibri"/>
                <a:ea typeface="+mn-ea"/>
                <a:cs typeface="Calibri"/>
              </a:rPr>
              <a:t> 2023).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Généralisation de la télésurveillance médicale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b="1" dirty="0">
                <a:solidFill>
                  <a:srgbClr val="3C55A1"/>
                </a:solidFill>
                <a:latin typeface="Calibri"/>
                <a:cs typeface="Calibri"/>
              </a:rPr>
              <a:t>La b</a:t>
            </a:r>
            <a:r>
              <a:rPr kumimoji="0" lang="fr-FR" sz="900" b="1" i="0" u="none" strike="noStrike" kern="1200" cap="none" spc="0" normalizeH="0" baseline="0" noProof="0" dirty="0">
                <a:ln>
                  <a:noFill/>
                </a:ln>
                <a:solidFill>
                  <a:srgbClr val="3C55A1"/>
                </a:solidFill>
                <a:effectLst/>
                <a:uLnTx/>
                <a:uFillTx/>
                <a:latin typeface="Calibri"/>
                <a:ea typeface="+mn-ea"/>
                <a:cs typeface="Calibri"/>
              </a:rPr>
              <a:t>ascule ETAPES vers le droit commun est réalisée,</a:t>
            </a: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1 nouvelle pathologie prise en charge : Oncologie (1 dispositif médical en nom de marque + 1 dispositif médical en PECAN).</a:t>
            </a: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pic>
        <p:nvPicPr>
          <p:cNvPr id="6" name="Image 5">
            <a:extLst>
              <a:ext uri="{FF2B5EF4-FFF2-40B4-BE49-F238E27FC236}">
                <a16:creationId xmlns:a16="http://schemas.microsoft.com/office/drawing/2014/main" id="{1536037A-E63F-7264-48D4-EBAE9814AB3D}"/>
              </a:ext>
            </a:extLst>
          </p:cNvPr>
          <p:cNvPicPr>
            <a:picLocks noChangeAspect="1"/>
          </p:cNvPicPr>
          <p:nvPr/>
        </p:nvPicPr>
        <p:blipFill>
          <a:blip r:embed="rId2"/>
          <a:srcRect/>
          <a:stretch/>
        </p:blipFill>
        <p:spPr>
          <a:xfrm>
            <a:off x="4361624" y="4885463"/>
            <a:ext cx="641244" cy="253639"/>
          </a:xfrm>
          <a:prstGeom prst="rect">
            <a:avLst/>
          </a:prstGeom>
        </p:spPr>
      </p:pic>
      <p:pic>
        <p:nvPicPr>
          <p:cNvPr id="7" name="Image 6">
            <a:extLst>
              <a:ext uri="{FF2B5EF4-FFF2-40B4-BE49-F238E27FC236}">
                <a16:creationId xmlns:a16="http://schemas.microsoft.com/office/drawing/2014/main" id="{4F74C3BD-D794-848C-107A-A96F2C6C1540}"/>
              </a:ext>
            </a:extLst>
          </p:cNvPr>
          <p:cNvPicPr>
            <a:picLocks noChangeAspect="1"/>
          </p:cNvPicPr>
          <p:nvPr/>
        </p:nvPicPr>
        <p:blipFill>
          <a:blip r:embed="rId3"/>
          <a:srcRect/>
          <a:stretch/>
        </p:blipFill>
        <p:spPr>
          <a:xfrm>
            <a:off x="8447300" y="4560226"/>
            <a:ext cx="641242" cy="253639"/>
          </a:xfrm>
          <a:prstGeom prst="rect">
            <a:avLst/>
          </a:prstGeom>
        </p:spPr>
      </p:pic>
      <p:pic>
        <p:nvPicPr>
          <p:cNvPr id="10" name="Image 2">
            <a:extLst>
              <a:ext uri="{FF2B5EF4-FFF2-40B4-BE49-F238E27FC236}">
                <a16:creationId xmlns:a16="http://schemas.microsoft.com/office/drawing/2014/main" id="{E64ABDF8-61E1-23DA-58BA-F438E8035DE8}"/>
              </a:ext>
            </a:extLst>
          </p:cNvPr>
          <p:cNvPicPr>
            <a:picLocks noChangeAspect="1"/>
          </p:cNvPicPr>
          <p:nvPr/>
        </p:nvPicPr>
        <p:blipFill>
          <a:blip r:embed="rId4"/>
          <a:srcRect/>
          <a:stretch/>
        </p:blipFill>
        <p:spPr>
          <a:xfrm>
            <a:off x="337560" y="4294812"/>
            <a:ext cx="641247" cy="253640"/>
          </a:xfrm>
          <a:prstGeom prst="rect">
            <a:avLst/>
          </a:prstGeom>
        </p:spPr>
      </p:pic>
    </p:spTree>
    <p:extLst>
      <p:ext uri="{BB962C8B-B14F-4D97-AF65-F5344CB8AC3E}">
        <p14:creationId xmlns:p14="http://schemas.microsoft.com/office/powerpoint/2010/main" val="92424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2805E85-E0C0-C7A2-56EB-E67D0B649EE3}"/>
              </a:ext>
            </a:extLst>
          </p:cNvPr>
          <p:cNvSpPr txBox="1"/>
          <p:nvPr/>
        </p:nvSpPr>
        <p:spPr>
          <a:xfrm>
            <a:off x="1713842" y="518638"/>
            <a:ext cx="8764315" cy="1166153"/>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13</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t>Promouvoir et articuler entre elles les plateformes numériques de régulation médicale </a:t>
            </a:r>
            <a:b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47579F"/>
                </a:solidFill>
                <a:effectLst/>
                <a:uLnTx/>
                <a:uFillTx/>
                <a:latin typeface="Calibri" panose="020F0502020204030204" pitchFamily="34" charset="0"/>
                <a:ea typeface="+mn-ea"/>
                <a:cs typeface="Calibri" panose="020F0502020204030204" pitchFamily="34" charset="0"/>
              </a:rPr>
              <a:t>et de prise en charge urgente</a:t>
            </a:r>
          </a:p>
        </p:txBody>
      </p:sp>
      <p:sp>
        <p:nvSpPr>
          <p:cNvPr id="3" name="ZoneTexte 2">
            <a:extLst>
              <a:ext uri="{FF2B5EF4-FFF2-40B4-BE49-F238E27FC236}">
                <a16:creationId xmlns:a16="http://schemas.microsoft.com/office/drawing/2014/main" id="{F4540F38-05D6-45DE-E56C-A0AD8755F692}"/>
              </a:ext>
            </a:extLst>
          </p:cNvPr>
          <p:cNvSpPr txBox="1"/>
          <p:nvPr/>
        </p:nvSpPr>
        <p:spPr>
          <a:xfrm>
            <a:off x="241770" y="2186637"/>
            <a:ext cx="3509135" cy="25083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13-1.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Service d’accès aux soins (SAS)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Généralisation de la plateforme SAS à au moins 90 %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départements d’ici fin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DGOS</a:t>
            </a:r>
            <a:r>
              <a:rPr kumimoji="0" lang="fr-FR" sz="900" b="0" i="0" u="none" strike="noStrike" kern="1200" cap="none" spc="0" normalizeH="0" baseline="0" noProof="0" dirty="0">
                <a:ln>
                  <a:noFill/>
                </a:ln>
                <a:solidFill>
                  <a:prstClr val="black"/>
                </a:solidFill>
                <a:effectLst/>
                <a:uLnTx/>
                <a:uFillTx/>
                <a:latin typeface="Calibri"/>
                <a:ea typeface="+mn-ea"/>
                <a:cs typeface="Calibri"/>
              </a:rPr>
              <a:t> - ANS - DNS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900" b="1" i="0" u="none" strike="noStrike" kern="1200" cap="none" spc="0" normalizeH="0" baseline="0" noProof="0" dirty="0">
                <a:ln>
                  <a:noFill/>
                </a:ln>
                <a:solidFill>
                  <a:srgbClr val="70AD47"/>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Fin mai 2024, la plateforme SAS est opérationnelle pour les PS à titre individuel dans 70 SAS et couvre plus de 80% de la population. Les travaux sont entamés pour rendre la plateforme utilisable par les PS de structures d’exercice coordonné (ex. SOS Médecins) et des CPTS.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Interfaçage avec les solutions d’agrégation de créneaux (24 mises en service et 18 en cours), de prise de rendez-vous (24 mises en service et 1 en cours), de régulation médicale (6 mises en service et 1 en cours), SOS Médecins (3 en cours) et de places de marchés (6 en cours).</a:t>
            </a: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ZoneTexte 3">
            <a:extLst>
              <a:ext uri="{FF2B5EF4-FFF2-40B4-BE49-F238E27FC236}">
                <a16:creationId xmlns:a16="http://schemas.microsoft.com/office/drawing/2014/main" id="{483EA273-001A-37CA-CF13-A5A3439CC332}"/>
              </a:ext>
            </a:extLst>
          </p:cNvPr>
          <p:cNvSpPr txBox="1"/>
          <p:nvPr/>
        </p:nvSpPr>
        <p:spPr>
          <a:xfrm>
            <a:off x="8349817" y="2186637"/>
            <a:ext cx="3509134" cy="19543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13-3. </a:t>
            </a:r>
            <a:r>
              <a:rPr kumimoji="0" lang="fr-FR" sz="1200" b="1" i="0" u="none" strike="noStrike" kern="1200" cap="none" spc="0" normalizeH="0" baseline="0" noProof="0" dirty="0">
                <a:ln>
                  <a:noFill/>
                </a:ln>
                <a:solidFill>
                  <a:srgbClr val="3C55A1"/>
                </a:solidFill>
                <a:effectLst/>
                <a:uLnTx/>
                <a:uFillTx/>
                <a:latin typeface="Calibri"/>
                <a:ea typeface="+mn-ea"/>
                <a:cs typeface="Calibri"/>
              </a:rPr>
              <a:t>Lancement d’un groupe de travail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du CNS sur les transports sanitaires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Lancement en 2026 d’un groupe de travail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dans le cadre du CNS, pour poser un diagnostic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et définir des orientations et actions concrètes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a:t>
            </a:r>
            <a:endParaRPr kumimoji="0" lang="fr-FR" sz="10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sym typeface="Calibri"/>
              </a:rPr>
              <a:t>Travaux à cadrer</a:t>
            </a:r>
            <a:endParaRPr kumimoji="0" lang="fr-FR" sz="900" b="1"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5" name="ZoneTexte 4">
            <a:extLst>
              <a:ext uri="{FF2B5EF4-FFF2-40B4-BE49-F238E27FC236}">
                <a16:creationId xmlns:a16="http://schemas.microsoft.com/office/drawing/2014/main" id="{9C7AF44B-5222-FA62-FFE2-A184FE6DEB89}"/>
              </a:ext>
            </a:extLst>
          </p:cNvPr>
          <p:cNvSpPr txBox="1"/>
          <p:nvPr/>
        </p:nvSpPr>
        <p:spPr>
          <a:xfrm>
            <a:off x="4295794" y="2186637"/>
            <a:ext cx="3509134" cy="19543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13-2. </a:t>
            </a:r>
            <a:r>
              <a:rPr kumimoji="0" lang="fr-FR" sz="1200" b="1" i="0" u="none" strike="noStrike" kern="1200" cap="none" spc="0" normalizeH="0" baseline="0" noProof="0" dirty="0">
                <a:ln>
                  <a:noFill/>
                </a:ln>
                <a:solidFill>
                  <a:srgbClr val="3C55A1"/>
                </a:solidFill>
                <a:effectLst/>
                <a:uLnTx/>
                <a:uFillTx/>
                <a:latin typeface="Calibri"/>
                <a:ea typeface="+mn-ea"/>
                <a:cs typeface="Calibri"/>
              </a:rPr>
              <a:t>Programme SI-SAMU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Financement d’ici fin 2024 de l’interopérabilité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LRM (15-15, 15-18) et déploiement du bandeau national (outil de visualisation et de priorisation des appels) </a:t>
            </a: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dans 75 % des SAMU avant fin 2027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DGOS </a:t>
            </a:r>
            <a:r>
              <a:rPr kumimoji="0" lang="fr-FR" sz="900" b="0" i="0" u="none" strike="noStrike" kern="1200" cap="none" spc="0" normalizeH="0" baseline="0" noProof="0" dirty="0">
                <a:ln>
                  <a:noFill/>
                </a:ln>
                <a:solidFill>
                  <a:prstClr val="black"/>
                </a:solidFill>
                <a:effectLst/>
                <a:uLnTx/>
                <a:uFillTx/>
                <a:latin typeface="Calibri"/>
                <a:ea typeface="+mn-ea"/>
                <a:cs typeface="Calibri"/>
              </a:rPr>
              <a:t>- ANS - DNS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Le bandeau téléphonique national est déployé dans 10 SAMU et la bascule a été réalisée vers le nouveau titulaire.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Interopérabilités pilotes 15-15 T3 2024 et 15-18 T4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p:txBody>
      </p:sp>
      <p:pic>
        <p:nvPicPr>
          <p:cNvPr id="6" name="Image 5">
            <a:extLst>
              <a:ext uri="{FF2B5EF4-FFF2-40B4-BE49-F238E27FC236}">
                <a16:creationId xmlns:a16="http://schemas.microsoft.com/office/drawing/2014/main" id="{0871DF10-A0BC-4942-334B-18A181924E8C}"/>
              </a:ext>
            </a:extLst>
          </p:cNvPr>
          <p:cNvPicPr>
            <a:picLocks noChangeAspect="1"/>
          </p:cNvPicPr>
          <p:nvPr/>
        </p:nvPicPr>
        <p:blipFill>
          <a:blip r:embed="rId3"/>
          <a:srcRect/>
          <a:stretch/>
        </p:blipFill>
        <p:spPr>
          <a:xfrm>
            <a:off x="4426475" y="4323853"/>
            <a:ext cx="641242" cy="253639"/>
          </a:xfrm>
          <a:prstGeom prst="rect">
            <a:avLst/>
          </a:prstGeom>
        </p:spPr>
      </p:pic>
      <p:pic>
        <p:nvPicPr>
          <p:cNvPr id="7" name="Image 6">
            <a:extLst>
              <a:ext uri="{FF2B5EF4-FFF2-40B4-BE49-F238E27FC236}">
                <a16:creationId xmlns:a16="http://schemas.microsoft.com/office/drawing/2014/main" id="{52D4AD31-2A85-C07F-9F9A-683E3B32A1FB}"/>
              </a:ext>
            </a:extLst>
          </p:cNvPr>
          <p:cNvPicPr>
            <a:picLocks noChangeAspect="1"/>
          </p:cNvPicPr>
          <p:nvPr/>
        </p:nvPicPr>
        <p:blipFill>
          <a:blip r:embed="rId4"/>
          <a:srcRect/>
          <a:stretch/>
        </p:blipFill>
        <p:spPr>
          <a:xfrm>
            <a:off x="8452363" y="4008804"/>
            <a:ext cx="641242" cy="253638"/>
          </a:xfrm>
          <a:prstGeom prst="rect">
            <a:avLst/>
          </a:prstGeom>
        </p:spPr>
      </p:pic>
      <p:pic>
        <p:nvPicPr>
          <p:cNvPr id="8" name="Image 7">
            <a:extLst>
              <a:ext uri="{FF2B5EF4-FFF2-40B4-BE49-F238E27FC236}">
                <a16:creationId xmlns:a16="http://schemas.microsoft.com/office/drawing/2014/main" id="{ED600E1F-53E2-9A6E-25E0-DB6D158CE606}"/>
              </a:ext>
            </a:extLst>
          </p:cNvPr>
          <p:cNvPicPr>
            <a:picLocks noChangeAspect="1"/>
          </p:cNvPicPr>
          <p:nvPr/>
        </p:nvPicPr>
        <p:blipFill>
          <a:blip r:embed="rId5"/>
          <a:srcRect/>
          <a:stretch/>
        </p:blipFill>
        <p:spPr>
          <a:xfrm>
            <a:off x="352280" y="4684682"/>
            <a:ext cx="641239" cy="253638"/>
          </a:xfrm>
          <a:prstGeom prst="rect">
            <a:avLst/>
          </a:prstGeom>
        </p:spPr>
      </p:pic>
    </p:spTree>
    <p:extLst>
      <p:ext uri="{BB962C8B-B14F-4D97-AF65-F5344CB8AC3E}">
        <p14:creationId xmlns:p14="http://schemas.microsoft.com/office/powerpoint/2010/main" val="343502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2805E85-E0C0-C7A2-56EB-E67D0B649EE3}"/>
              </a:ext>
            </a:extLst>
          </p:cNvPr>
          <p:cNvSpPr txBox="1"/>
          <p:nvPr/>
        </p:nvSpPr>
        <p:spPr>
          <a:xfrm>
            <a:off x="1713842" y="518638"/>
            <a:ext cx="8764315" cy="889154"/>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14</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Diffuser largement l’appli carte Vitale </a:t>
            </a:r>
            <a:b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et l’Identité Nationale de Santé (INS)</a:t>
            </a:r>
            <a:endParaRPr kumimoji="0" lang="fr-FR" sz="2400" b="0"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endParaRPr>
          </a:p>
        </p:txBody>
      </p:sp>
      <p:sp>
        <p:nvSpPr>
          <p:cNvPr id="6" name="ZoneTexte 5">
            <a:extLst>
              <a:ext uri="{FF2B5EF4-FFF2-40B4-BE49-F238E27FC236}">
                <a16:creationId xmlns:a16="http://schemas.microsoft.com/office/drawing/2014/main" id="{882BB757-46E1-D519-5C42-B8076175FF1D}"/>
              </a:ext>
            </a:extLst>
          </p:cNvPr>
          <p:cNvSpPr txBox="1"/>
          <p:nvPr/>
        </p:nvSpPr>
        <p:spPr>
          <a:xfrm>
            <a:off x="241770" y="2186637"/>
            <a:ext cx="5639077" cy="16773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14-1.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Appli carte Vitale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Certification eIDAS substantiel de l’appli Carte vitale et ouverture à la France entière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l’activation de l’application fin 2025, avec un objectif d’avoir 20 millions d’utilisateurs en 2027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GIE SESAM-Vitale </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CNAM - DSS - DNS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L’appli carte Vitale est déployée dans 23 départements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+15 départements depuis juin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avec une incitation des professionnels à s’équiper de lecteurs adaptés, pour une généralisation début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p:txBody>
      </p:sp>
      <p:sp>
        <p:nvSpPr>
          <p:cNvPr id="7" name="ZoneTexte 6">
            <a:extLst>
              <a:ext uri="{FF2B5EF4-FFF2-40B4-BE49-F238E27FC236}">
                <a16:creationId xmlns:a16="http://schemas.microsoft.com/office/drawing/2014/main" id="{B1DA3F9C-F817-6AAB-A4DC-816C7BD299A1}"/>
              </a:ext>
            </a:extLst>
          </p:cNvPr>
          <p:cNvSpPr txBox="1"/>
          <p:nvPr/>
        </p:nvSpPr>
        <p:spPr>
          <a:xfrm>
            <a:off x="6311155" y="2079481"/>
            <a:ext cx="5639076" cy="216982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14-2. </a:t>
            </a:r>
            <a:r>
              <a:rPr kumimoji="0" lang="fr-FR" sz="1200" b="1" i="0" u="none" strike="noStrike" kern="1200" cap="none" spc="0" normalizeH="0" baseline="0" noProof="0" dirty="0">
                <a:ln>
                  <a:noFill/>
                </a:ln>
                <a:solidFill>
                  <a:srgbClr val="3C55A1"/>
                </a:solidFill>
                <a:effectLst/>
                <a:uLnTx/>
                <a:uFillTx/>
                <a:latin typeface="Calibri"/>
                <a:ea typeface="+mn-ea"/>
                <a:cs typeface="Calibri"/>
              </a:rPr>
              <a:t>Identitovigilance et 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Atteindre courant 2024 90 % d’INS qualifiées dans la file active des établissements,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notamment grâce à une meilleure synchronisation des bases SNGI et RFI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 </a:t>
            </a:r>
            <a:r>
              <a:rPr kumimoji="0" lang="fr-FR" sz="900" b="0" i="0" u="none" strike="noStrike" kern="1200" cap="none" spc="0" normalizeH="0" baseline="0" noProof="0" dirty="0">
                <a:ln>
                  <a:noFill/>
                </a:ln>
                <a:solidFill>
                  <a:prstClr val="black"/>
                </a:solidFill>
                <a:effectLst/>
                <a:uLnTx/>
                <a:uFillTx/>
                <a:latin typeface="Calibri"/>
                <a:ea typeface="+mn-ea"/>
                <a:cs typeface="Calibri"/>
              </a:rPr>
              <a:t>- DGOS - CNAM - GIE SESAM-Vitale - ANS - DGS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Resynchronisation des bases RFI et SNG lancée à l’été 2023, devrait être finalisée fin juin 2024.</a:t>
            </a:r>
            <a:endParaRPr kumimoji="0" lang="en-US" sz="900" b="0"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Accompagnement des structures par les régions dans l'augmentation du </a:t>
            </a:r>
            <a:r>
              <a:rPr kumimoji="0" lang="fr-FR" sz="900" b="1" i="0" u="none" strike="noStrike" kern="1200" cap="none" spc="0" normalizeH="0" baseline="0" noProof="0" dirty="0">
                <a:ln>
                  <a:noFill/>
                </a:ln>
                <a:solidFill>
                  <a:srgbClr val="3C55A1"/>
                </a:solidFill>
                <a:effectLst/>
                <a:uLnTx/>
                <a:uFillTx/>
                <a:latin typeface="Calibri"/>
                <a:ea typeface="+mn-ea"/>
                <a:cs typeface="Calibri"/>
              </a:rPr>
              <a:t>taux de qualification.</a:t>
            </a:r>
            <a:endParaRPr kumimoji="0" lang="en-US"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Mise à jour du corpus documentaire : publication du nouveau référentiel INS, RNIV et guide d'implémentation INS sur le site de l'ANS après concertation.</a:t>
            </a: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Mise en place prévue fin 2024 d'un indicateur du taux d'identités par statut dans les établissements de santé.</a:t>
            </a: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6C5B7825-ED03-2176-7AD2-DD4A3144A2F3}"/>
              </a:ext>
            </a:extLst>
          </p:cNvPr>
          <p:cNvPicPr>
            <a:picLocks noChangeAspect="1"/>
          </p:cNvPicPr>
          <p:nvPr/>
        </p:nvPicPr>
        <p:blipFill>
          <a:blip r:embed="rId2"/>
          <a:srcRect/>
          <a:stretch/>
        </p:blipFill>
        <p:spPr>
          <a:xfrm>
            <a:off x="6382931" y="4124794"/>
            <a:ext cx="641242" cy="253639"/>
          </a:xfrm>
          <a:prstGeom prst="rect">
            <a:avLst/>
          </a:prstGeom>
        </p:spPr>
      </p:pic>
      <p:pic>
        <p:nvPicPr>
          <p:cNvPr id="5" name="Image 3">
            <a:extLst>
              <a:ext uri="{FF2B5EF4-FFF2-40B4-BE49-F238E27FC236}">
                <a16:creationId xmlns:a16="http://schemas.microsoft.com/office/drawing/2014/main" id="{EF5257F2-8023-7466-7F87-AC947512DCA4}"/>
              </a:ext>
            </a:extLst>
          </p:cNvPr>
          <p:cNvPicPr>
            <a:picLocks noChangeAspect="1"/>
          </p:cNvPicPr>
          <p:nvPr/>
        </p:nvPicPr>
        <p:blipFill>
          <a:blip r:embed="rId2"/>
          <a:srcRect/>
          <a:stretch/>
        </p:blipFill>
        <p:spPr>
          <a:xfrm>
            <a:off x="310029" y="3956351"/>
            <a:ext cx="641242" cy="253639"/>
          </a:xfrm>
          <a:prstGeom prst="rect">
            <a:avLst/>
          </a:prstGeom>
        </p:spPr>
      </p:pic>
    </p:spTree>
    <p:extLst>
      <p:ext uri="{BB962C8B-B14F-4D97-AF65-F5344CB8AC3E}">
        <p14:creationId xmlns:p14="http://schemas.microsoft.com/office/powerpoint/2010/main" val="2272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560BDFB-F758-FDCD-A4C6-9EF75AFB4B99}"/>
              </a:ext>
            </a:extLst>
          </p:cNvPr>
          <p:cNvSpPr txBox="1"/>
          <p:nvPr/>
        </p:nvSpPr>
        <p:spPr>
          <a:xfrm>
            <a:off x="238961" y="2267319"/>
            <a:ext cx="2073422" cy="4154984"/>
          </a:xfrm>
          <a:prstGeom prst="rect">
            <a:avLst/>
          </a:prstGeom>
          <a:solidFill>
            <a:schemeClr val="bg1"/>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15-1.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Programme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Lancer mi-2023 le programme cyber accélération et résilience des établissements (CARE)</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 - </a:t>
            </a:r>
            <a:r>
              <a:rPr kumimoji="0" lang="fr-FR" sz="900" b="0" i="0" u="none" strike="noStrike" kern="1200" cap="none" spc="0" normalizeH="0" baseline="0" noProof="0" dirty="0">
                <a:ln>
                  <a:noFill/>
                </a:ln>
                <a:solidFill>
                  <a:prstClr val="black"/>
                </a:solidFill>
                <a:effectLst/>
                <a:uLnTx/>
                <a:uFillTx/>
                <a:latin typeface="Calibri"/>
                <a:ea typeface="+mn-ea"/>
                <a:cs typeface="Calibri"/>
              </a:rPr>
              <a:t>HFDS - DGOS</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Calibri"/>
              </a:rPr>
              <a:t>ARS/GRADeS - ANSSI - ANS</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C82452"/>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Lancement du programme par les ministres le 18 décembre 2023.</a:t>
            </a:r>
            <a:endParaRPr kumimoji="0" lang="fr-FR" sz="900" b="0" i="0" u="none" strike="noStrike" kern="1200" cap="none" spc="0" normalizeH="0" baseline="0" noProof="0" dirty="0">
              <a:ln>
                <a:noFill/>
              </a:ln>
              <a:solidFill>
                <a:srgbClr val="3C55A1"/>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Démarrage  du domaine 1 sur les annuaires et l’exposition internet le 18 mars 2024 : les candidatures validées représentent 96% de l’activité combinée des ES éligibles.</a:t>
            </a:r>
            <a:endParaRPr kumimoji="0" lang="fr-FR" sz="900" b="0" i="0" u="none" strike="noStrike" kern="1200" cap="none" spc="0" normalizeH="0" baseline="0" noProof="0" dirty="0">
              <a:ln>
                <a:noFill/>
              </a:ln>
              <a:solidFill>
                <a:srgbClr val="3C55A1"/>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Construction du domaine 2 sur les sauvegardes et la reprise d’activité pour mise en œuvre sur T4 2024</a:t>
            </a:r>
            <a:endParaRPr kumimoji="0" lang="fr-FR" sz="900" b="0" i="0" u="none" strike="noStrike" kern="1200" cap="none" spc="0" normalizeH="0" baseline="0" noProof="0" dirty="0">
              <a:ln>
                <a:noFill/>
              </a:ln>
              <a:solidFill>
                <a:srgbClr val="3C55A1"/>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Mise à jour mensuelle du catalogue des offres cyber régionales</a:t>
            </a:r>
            <a:endParaRPr kumimoji="0" lang="fr-FR" sz="900" b="0" i="0" u="none" strike="noStrike" kern="1200" cap="none" spc="0" normalizeH="0" baseline="0" noProof="0" dirty="0">
              <a:ln>
                <a:noFill/>
              </a:ln>
              <a:solidFill>
                <a:srgbClr val="3C55A1"/>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Mise en place des centres régionaux de ressources cyber (CRRC) pour développer une offre de service répondant aux besoins prioritaires des établissements.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1" dirty="0">
              <a:solidFill>
                <a:srgbClr val="3C55A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a:ea typeface="+mn-ea"/>
              <a:cs typeface="Calibri"/>
            </a:endParaRPr>
          </a:p>
        </p:txBody>
      </p:sp>
      <p:pic>
        <p:nvPicPr>
          <p:cNvPr id="14" name="Image 13">
            <a:extLst>
              <a:ext uri="{FF2B5EF4-FFF2-40B4-BE49-F238E27FC236}">
                <a16:creationId xmlns:a16="http://schemas.microsoft.com/office/drawing/2014/main" id="{EAD146E3-E45D-CBB6-1EDE-80E88D6328BE}"/>
              </a:ext>
            </a:extLst>
          </p:cNvPr>
          <p:cNvPicPr>
            <a:picLocks noChangeAspect="1"/>
          </p:cNvPicPr>
          <p:nvPr/>
        </p:nvPicPr>
        <p:blipFill>
          <a:blip r:embed="rId3"/>
          <a:srcRect/>
          <a:stretch/>
        </p:blipFill>
        <p:spPr>
          <a:xfrm>
            <a:off x="333500" y="6057205"/>
            <a:ext cx="641239" cy="253638"/>
          </a:xfrm>
          <a:prstGeom prst="rect">
            <a:avLst/>
          </a:prstGeom>
        </p:spPr>
      </p:pic>
      <p:sp>
        <p:nvSpPr>
          <p:cNvPr id="3" name="ZoneTexte 2">
            <a:extLst>
              <a:ext uri="{FF2B5EF4-FFF2-40B4-BE49-F238E27FC236}">
                <a16:creationId xmlns:a16="http://schemas.microsoft.com/office/drawing/2014/main" id="{6917474B-41DA-EC05-D539-45D20B911B35}"/>
              </a:ext>
            </a:extLst>
          </p:cNvPr>
          <p:cNvSpPr txBox="1"/>
          <p:nvPr/>
        </p:nvSpPr>
        <p:spPr>
          <a:xfrm>
            <a:off x="1713842" y="518638"/>
            <a:ext cx="9472318" cy="1166153"/>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15</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Renforcer massivement la cyber dans les établissements, notre souveraineté sur l’hébergement et notre résilience </a:t>
            </a:r>
            <a:b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face aux futures crises sanitaires</a:t>
            </a:r>
          </a:p>
        </p:txBody>
      </p:sp>
      <p:sp>
        <p:nvSpPr>
          <p:cNvPr id="5" name="ZoneTexte 4">
            <a:extLst>
              <a:ext uri="{FF2B5EF4-FFF2-40B4-BE49-F238E27FC236}">
                <a16:creationId xmlns:a16="http://schemas.microsoft.com/office/drawing/2014/main" id="{F6246C12-E99A-2F79-7B49-0CB550820D84}"/>
              </a:ext>
            </a:extLst>
          </p:cNvPr>
          <p:cNvSpPr txBox="1"/>
          <p:nvPr/>
        </p:nvSpPr>
        <p:spPr>
          <a:xfrm>
            <a:off x="4195661" y="2186637"/>
            <a:ext cx="1829284" cy="343170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15-3. </a:t>
            </a:r>
            <a:r>
              <a:rPr kumimoji="0" lang="fr-FR" sz="1200" b="1" i="0" u="none" strike="noStrike" kern="1200" cap="none" spc="0" normalizeH="0" baseline="0" noProof="0" dirty="0">
                <a:ln>
                  <a:noFill/>
                </a:ln>
                <a:solidFill>
                  <a:srgbClr val="3C55A1"/>
                </a:solidFill>
                <a:effectLst/>
                <a:uLnTx/>
                <a:uFillTx/>
                <a:latin typeface="Calibri"/>
                <a:ea typeface="+mn-ea"/>
                <a:cs typeface="Calibri"/>
              </a:rPr>
              <a:t>Sensibilisation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à la cyber et réalisation d’exercices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Au plus tard en 2027, tous les établissements réalisent un exercice de crise cyber annuel ou bi-annuel </a:t>
            </a: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a:t>
            </a:r>
            <a:r>
              <a:rPr kumimoji="0" lang="fr-FR" sz="900" b="0" i="0" u="none" strike="noStrike" kern="1200" cap="none" spc="0" normalizeH="0" baseline="0" noProof="0" dirty="0">
                <a:ln>
                  <a:noFill/>
                </a:ln>
                <a:solidFill>
                  <a:prstClr val="black"/>
                </a:solidFill>
                <a:effectLst/>
                <a:uLnTx/>
                <a:uFillTx/>
                <a:latin typeface="Calibri"/>
                <a:ea typeface="+mn-ea"/>
                <a:cs typeface="Calibri"/>
              </a:rPr>
              <a:t> - ARS/GRADeS - DGOS ANS - DGCS CNSA </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2 030 exercices de crises ont été réalisés ou planifiés (jusque fin juin 2024) soit 71,7% des ES.</a:t>
            </a:r>
            <a:endParaRPr kumimoji="0" lang="fr-FR" sz="900" b="0" i="0" u="none" strike="noStrike" kern="1200" cap="none" spc="0" normalizeH="0" baseline="0" noProof="0" dirty="0">
              <a:ln>
                <a:noFill/>
              </a:ln>
              <a:solidFill>
                <a:srgbClr val="3C55A1"/>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Toutes les régions ont planifié ou réalisé leurs exercices de crise régionaux.</a:t>
            </a:r>
            <a:endParaRPr kumimoji="0" lang="fr-FR"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Construction en cours  de la campagne Tous Cybervigilants ! 2.</a:t>
            </a:r>
            <a:endParaRPr kumimoji="0" lang="fr-FR" sz="900" b="0" i="0" u="none" strike="noStrike" kern="1200" cap="none" spc="0" normalizeH="0" baseline="0" noProof="0" dirty="0">
              <a:ln>
                <a:noFill/>
              </a:ln>
              <a:solidFill>
                <a:srgbClr val="3C55A1"/>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2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7" name="ZoneTexte 6">
            <a:extLst>
              <a:ext uri="{FF2B5EF4-FFF2-40B4-BE49-F238E27FC236}">
                <a16:creationId xmlns:a16="http://schemas.microsoft.com/office/drawing/2014/main" id="{AFDAA999-58C6-FB9B-6E89-C0B028A3D245}"/>
              </a:ext>
            </a:extLst>
          </p:cNvPr>
          <p:cNvSpPr txBox="1"/>
          <p:nvPr/>
        </p:nvSpPr>
        <p:spPr>
          <a:xfrm>
            <a:off x="2235240" y="2186637"/>
            <a:ext cx="1829284" cy="412420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15-2. </a:t>
            </a:r>
            <a:r>
              <a:rPr kumimoji="0" lang="fr-FR" sz="1200" b="1" i="0" u="none" strike="noStrike" kern="1200" cap="none" spc="0" normalizeH="0" baseline="0" noProof="0" dirty="0">
                <a:ln>
                  <a:noFill/>
                </a:ln>
                <a:solidFill>
                  <a:srgbClr val="3958A4"/>
                </a:solidFill>
                <a:effectLst/>
                <a:uLnTx/>
                <a:uFillTx/>
                <a:latin typeface="Calibri"/>
                <a:ea typeface="+mn-ea"/>
                <a:cs typeface="Calibri"/>
              </a:rPr>
              <a:t>Renforcement de la gouvernance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a:ea typeface="+mn-ea"/>
                <a:cs typeface="Calibri"/>
              </a:rPr>
              <a:t>sur la cyber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Renforcement au T1 2024 des critères numériques et cyber dans la certification HAS des établissements de santé, avec des visiteurs dédiés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HAS</a:t>
            </a:r>
            <a:r>
              <a:rPr kumimoji="0" lang="fr-FR" sz="900" b="0" i="0" u="none" strike="noStrike" kern="1200" cap="none" spc="0" normalizeH="0" baseline="0" noProof="0" dirty="0">
                <a:ln>
                  <a:noFill/>
                </a:ln>
                <a:solidFill>
                  <a:prstClr val="black"/>
                </a:solidFill>
                <a:effectLst/>
                <a:uLnTx/>
                <a:uFillTx/>
                <a:latin typeface="Calibri"/>
                <a:ea typeface="+mn-ea"/>
                <a:cs typeface="Calibri"/>
              </a:rPr>
              <a:t> - DNS - DGOS - 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Lancement effectif des critères numériques dans la certification HAS des établissements avec intégration dans le manuel.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Intégration dans les visites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dès janvier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Recrutement de plus de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170 experts visiteurs numériques pour effectuer les visites.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250 établissements visités en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FF0C7F"/>
              </a:solidFill>
              <a:effectLst/>
              <a:uLnTx/>
              <a:uFillTx/>
              <a:latin typeface="Calibri" panose="020F0502020204030204" pitchFamily="34" charset="0"/>
              <a:ea typeface="+mn-ea"/>
              <a:cs typeface="Calibri" panose="020F0502020204030204" pitchFamily="34" charset="0"/>
            </a:endParaRPr>
          </a:p>
        </p:txBody>
      </p:sp>
      <p:sp>
        <p:nvSpPr>
          <p:cNvPr id="2" name="ZoneTexte 1">
            <a:extLst>
              <a:ext uri="{FF2B5EF4-FFF2-40B4-BE49-F238E27FC236}">
                <a16:creationId xmlns:a16="http://schemas.microsoft.com/office/drawing/2014/main" id="{36076F32-0162-DAB9-9C07-29D15588A0C7}"/>
              </a:ext>
            </a:extLst>
          </p:cNvPr>
          <p:cNvSpPr txBox="1"/>
          <p:nvPr/>
        </p:nvSpPr>
        <p:spPr>
          <a:xfrm>
            <a:off x="6098573" y="2157882"/>
            <a:ext cx="1895098" cy="435503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15-4. </a:t>
            </a:r>
            <a:r>
              <a:rPr kumimoji="0" lang="fr-FR" sz="1200" b="1" i="0" u="none" strike="noStrike" kern="1200" cap="none" spc="0" normalizeH="0" baseline="0" noProof="0" dirty="0">
                <a:ln>
                  <a:noFill/>
                </a:ln>
                <a:solidFill>
                  <a:srgbClr val="3C55A1"/>
                </a:solidFill>
                <a:effectLst/>
                <a:uLnTx/>
                <a:uFillTx/>
                <a:latin typeface="Calibri"/>
                <a:ea typeface="+mn-ea"/>
                <a:cs typeface="Calibri"/>
              </a:rPr>
              <a:t>Renforcement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et pérennisation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des ressources numériques et cyber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en établissement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Au plus tard en 2027,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les établissements sanitaires consacrent en moyenne au moins 2 % de leur budget au numérique, dont 10 % sur la cybersécurité et les infrastructures, avec la mise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en place d’un forfait numérique pérenne dans la tarification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DGOS</a:t>
            </a:r>
            <a:r>
              <a:rPr kumimoji="0" lang="fr-FR" sz="900" b="0" i="0" u="none" strike="noStrike" kern="1200" cap="none" spc="0" normalizeH="0" baseline="0" noProof="0" dirty="0">
                <a:ln>
                  <a:noFill/>
                </a:ln>
                <a:solidFill>
                  <a:prstClr val="black"/>
                </a:solidFill>
                <a:effectLst/>
                <a:uLnTx/>
                <a:uFillTx/>
                <a:latin typeface="Calibri"/>
                <a:ea typeface="+mn-ea"/>
                <a:cs typeface="Calibri"/>
              </a:rPr>
              <a:t> - DNS</a:t>
            </a:r>
            <a:endParaRPr kumimoji="0" lang="fr-FR" sz="9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Intégration de la mesure du budget de l'établissement consacré </a:t>
            </a:r>
            <a:br>
              <a:rPr kumimoji="0" lang="fr-FR" sz="900" b="1" i="0" u="none" strike="noStrike" kern="1200" cap="none" spc="-2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au numérique dans les objectifs </a:t>
            </a:r>
            <a:br>
              <a:rPr kumimoji="0" lang="fr-FR" sz="900" b="1" i="0" u="none" strike="noStrike" kern="1200" cap="none" spc="-2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à atteindre du premier appel </a:t>
            </a:r>
            <a:br>
              <a:rPr kumimoji="0" lang="fr-FR" sz="900" b="1" i="0" u="none" strike="noStrike" kern="1200" cap="none" spc="-2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à financement CaRE. </a:t>
            </a:r>
            <a:endParaRPr kumimoji="0" lang="fr-FR" sz="900" b="0" i="0" u="none" strike="noStrike" kern="1200" cap="none" spc="0" normalizeH="0" baseline="0" noProof="0" dirty="0">
              <a:ln>
                <a:noFill/>
              </a:ln>
              <a:solidFill>
                <a:srgbClr val="3C55A1"/>
              </a:solidFill>
              <a:effectLst/>
              <a:uLnTx/>
              <a:uFillTx/>
              <a:latin typeface="Calibri"/>
              <a:ea typeface="+mn-ea"/>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Communication dans les instances de DG d’établissements, à poursuivre.</a:t>
            </a:r>
            <a:endParaRPr kumimoji="0" lang="fr-FR"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sym typeface="Calibri"/>
              </a:rPr>
              <a:t>Etude sur le forfait numérique à lancer. </a:t>
            </a:r>
            <a:endParaRPr kumimoji="0" lang="fr-FR"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2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C82452"/>
              </a:solidFill>
              <a:effectLst/>
              <a:uLnTx/>
              <a:uFillTx/>
              <a:latin typeface="Calibri" panose="020F0502020204030204" pitchFamily="34" charset="0"/>
              <a:ea typeface="+mn-ea"/>
              <a:cs typeface="Calibri" panose="020F0502020204030204" pitchFamily="34" charset="0"/>
            </a:endParaRPr>
          </a:p>
        </p:txBody>
      </p:sp>
      <p:sp>
        <p:nvSpPr>
          <p:cNvPr id="6" name="ZoneTexte 5">
            <a:extLst>
              <a:ext uri="{FF2B5EF4-FFF2-40B4-BE49-F238E27FC236}">
                <a16:creationId xmlns:a16="http://schemas.microsoft.com/office/drawing/2014/main" id="{52C6C036-35E9-9D5F-C0E3-D6803542FFDE}"/>
              </a:ext>
            </a:extLst>
          </p:cNvPr>
          <p:cNvSpPr txBox="1"/>
          <p:nvPr/>
        </p:nvSpPr>
        <p:spPr>
          <a:xfrm>
            <a:off x="10080921" y="2186637"/>
            <a:ext cx="1829284" cy="213904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15-6. </a:t>
            </a:r>
            <a:r>
              <a:rPr kumimoji="0" lang="fr-FR" sz="1200" b="1" i="0" u="none" strike="noStrike" kern="1200" cap="none" spc="0" normalizeH="0" baseline="0" noProof="0" dirty="0">
                <a:ln>
                  <a:noFill/>
                </a:ln>
                <a:solidFill>
                  <a:srgbClr val="3C55A1"/>
                </a:solidFill>
                <a:effectLst/>
                <a:uLnTx/>
                <a:uFillTx/>
                <a:latin typeface="Calibri"/>
                <a:ea typeface="+mn-ea"/>
                <a:cs typeface="Calibri"/>
              </a:rPr>
              <a:t>Préparation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aux futures crises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Avoir construit en 2024 un schéma directeur des systèmes d’information des crises sanitaires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a:t>
            </a:r>
            <a:r>
              <a:rPr kumimoji="0" lang="fr-FR" sz="900" b="0" i="0" u="none" strike="noStrike" kern="1200" cap="none" spc="0" normalizeH="0" baseline="0" noProof="0" dirty="0">
                <a:ln>
                  <a:noFill/>
                </a:ln>
                <a:solidFill>
                  <a:prstClr val="black"/>
                </a:solidFill>
                <a:effectLst/>
                <a:uLnTx/>
                <a:uFillTx/>
                <a:latin typeface="Calibri"/>
                <a:ea typeface="+mn-ea"/>
                <a:cs typeface="Calibri"/>
              </a:rPr>
              <a:t> - CNAM - DGS - SPF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rPr>
              <a:t>Cadrage du schéma directeur des SI de crise avec la DREES et le Centre de Crise Sanitaire.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8" name="ZoneTexte 7">
            <a:extLst>
              <a:ext uri="{FF2B5EF4-FFF2-40B4-BE49-F238E27FC236}">
                <a16:creationId xmlns:a16="http://schemas.microsoft.com/office/drawing/2014/main" id="{AD2E1ADA-73D1-CBAC-BC67-F727BD4ACA07}"/>
              </a:ext>
            </a:extLst>
          </p:cNvPr>
          <p:cNvSpPr txBox="1"/>
          <p:nvPr/>
        </p:nvSpPr>
        <p:spPr>
          <a:xfrm>
            <a:off x="8116503" y="2186637"/>
            <a:ext cx="1829284" cy="38933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15-5. </a:t>
            </a:r>
            <a:r>
              <a:rPr kumimoji="0" lang="fr-FR" sz="1200" b="1" i="0" u="none" strike="noStrike" kern="1200" cap="none" spc="0" normalizeH="0" baseline="0" noProof="0" dirty="0">
                <a:ln>
                  <a:noFill/>
                </a:ln>
                <a:solidFill>
                  <a:srgbClr val="3958A4"/>
                </a:solidFill>
                <a:effectLst/>
                <a:uLnTx/>
                <a:uFillTx/>
                <a:latin typeface="Calibri"/>
                <a:ea typeface="+mn-ea"/>
                <a:cs typeface="Calibri"/>
              </a:rPr>
              <a:t>Renforcement de la souveraineté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a:ea typeface="+mn-ea"/>
                <a:cs typeface="Calibri"/>
              </a:rPr>
              <a:t>de l’hébergement des données de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 2023, premier renforcement </a:t>
            </a:r>
            <a:r>
              <a:rPr kumimoji="0" lang="fr-FR" sz="900" b="1"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la souveraineté de l’hébergement des données de santé (localisation et transparence), avant un nouveau renforcement prévu en 2027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DNS</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rPr>
              <a:t>Publication au JO du référentiel HDS embarquant des exigences de souveraineté le 26 avril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2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20" normalizeH="0" baseline="0" noProof="0" dirty="0">
                <a:ln>
                  <a:noFill/>
                </a:ln>
                <a:solidFill>
                  <a:srgbClr val="3C55A1"/>
                </a:solidFill>
                <a:effectLst/>
                <a:uLnTx/>
                <a:uFillTx/>
                <a:latin typeface="Calibri"/>
                <a:ea typeface="+mn-ea"/>
                <a:cs typeface="Calibri"/>
              </a:rPr>
              <a:t>La loi "Sécuriser et réguler l'espace numérique" renforce les dispositions législatives relatives à l'hébergement des données de santé pour sanctuariser les exigences de souveraineté mises à la charge des hébergeurs. </a:t>
            </a:r>
            <a:endParaRPr kumimoji="0" lang="fr-FR" sz="1000" b="0"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pic>
        <p:nvPicPr>
          <p:cNvPr id="9" name="Image 8">
            <a:extLst>
              <a:ext uri="{FF2B5EF4-FFF2-40B4-BE49-F238E27FC236}">
                <a16:creationId xmlns:a16="http://schemas.microsoft.com/office/drawing/2014/main" id="{1B97226F-AD94-154A-B348-83BE55FA5D7E}"/>
              </a:ext>
            </a:extLst>
          </p:cNvPr>
          <p:cNvPicPr>
            <a:picLocks noChangeAspect="1"/>
          </p:cNvPicPr>
          <p:nvPr/>
        </p:nvPicPr>
        <p:blipFill>
          <a:blip r:embed="rId4"/>
          <a:srcRect/>
          <a:stretch/>
        </p:blipFill>
        <p:spPr>
          <a:xfrm>
            <a:off x="4307510" y="5364708"/>
            <a:ext cx="641242" cy="253638"/>
          </a:xfrm>
          <a:prstGeom prst="rect">
            <a:avLst/>
          </a:prstGeom>
        </p:spPr>
      </p:pic>
      <p:pic>
        <p:nvPicPr>
          <p:cNvPr id="10" name="Image 9">
            <a:extLst>
              <a:ext uri="{FF2B5EF4-FFF2-40B4-BE49-F238E27FC236}">
                <a16:creationId xmlns:a16="http://schemas.microsoft.com/office/drawing/2014/main" id="{75B72700-2DE8-0BB7-1C8B-934195CC1673}"/>
              </a:ext>
            </a:extLst>
          </p:cNvPr>
          <p:cNvPicPr>
            <a:picLocks noChangeAspect="1"/>
          </p:cNvPicPr>
          <p:nvPr/>
        </p:nvPicPr>
        <p:blipFill>
          <a:blip r:embed="rId5"/>
          <a:srcRect/>
          <a:stretch/>
        </p:blipFill>
        <p:spPr>
          <a:xfrm>
            <a:off x="6210490" y="6228633"/>
            <a:ext cx="641239" cy="253638"/>
          </a:xfrm>
          <a:prstGeom prst="rect">
            <a:avLst/>
          </a:prstGeom>
        </p:spPr>
      </p:pic>
      <p:pic>
        <p:nvPicPr>
          <p:cNvPr id="15" name="Image 14">
            <a:extLst>
              <a:ext uri="{FF2B5EF4-FFF2-40B4-BE49-F238E27FC236}">
                <a16:creationId xmlns:a16="http://schemas.microsoft.com/office/drawing/2014/main" id="{50D877BA-416A-BE34-9599-FC140FE1961E}"/>
              </a:ext>
            </a:extLst>
          </p:cNvPr>
          <p:cNvPicPr>
            <a:picLocks noChangeAspect="1"/>
          </p:cNvPicPr>
          <p:nvPr/>
        </p:nvPicPr>
        <p:blipFill>
          <a:blip r:embed="rId3"/>
          <a:srcRect/>
          <a:stretch/>
        </p:blipFill>
        <p:spPr>
          <a:xfrm>
            <a:off x="2312383" y="5815328"/>
            <a:ext cx="641239" cy="253638"/>
          </a:xfrm>
          <a:prstGeom prst="rect">
            <a:avLst/>
          </a:prstGeom>
        </p:spPr>
      </p:pic>
      <p:pic>
        <p:nvPicPr>
          <p:cNvPr id="21" name="Image 20" descr="Une image contenant capture d’écran, Rectangle, carré, vert&#10;&#10;Description générée automatiquement">
            <a:extLst>
              <a:ext uri="{FF2B5EF4-FFF2-40B4-BE49-F238E27FC236}">
                <a16:creationId xmlns:a16="http://schemas.microsoft.com/office/drawing/2014/main" id="{1A83D91E-E413-CDB4-4089-1DDB980E0173}"/>
              </a:ext>
            </a:extLst>
          </p:cNvPr>
          <p:cNvPicPr>
            <a:picLocks noChangeAspect="1"/>
          </p:cNvPicPr>
          <p:nvPr/>
        </p:nvPicPr>
        <p:blipFill>
          <a:blip r:embed="rId4"/>
          <a:srcRect/>
          <a:stretch/>
        </p:blipFill>
        <p:spPr>
          <a:xfrm>
            <a:off x="10182637" y="4217992"/>
            <a:ext cx="641242" cy="253638"/>
          </a:xfrm>
          <a:prstGeom prst="rect">
            <a:avLst/>
          </a:prstGeom>
        </p:spPr>
      </p:pic>
      <p:grpSp>
        <p:nvGrpSpPr>
          <p:cNvPr id="12" name="Group 11">
            <a:extLst>
              <a:ext uri="{FF2B5EF4-FFF2-40B4-BE49-F238E27FC236}">
                <a16:creationId xmlns:a16="http://schemas.microsoft.com/office/drawing/2014/main" id="{AB805A83-215C-F1E2-7556-328743F94C1A}"/>
              </a:ext>
            </a:extLst>
          </p:cNvPr>
          <p:cNvGrpSpPr/>
          <p:nvPr/>
        </p:nvGrpSpPr>
        <p:grpSpPr>
          <a:xfrm>
            <a:off x="8201015" y="6212543"/>
            <a:ext cx="641239" cy="253637"/>
            <a:chOff x="334020" y="5389594"/>
            <a:chExt cx="641239" cy="253637"/>
          </a:xfrm>
        </p:grpSpPr>
        <p:pic>
          <p:nvPicPr>
            <p:cNvPr id="13" name="Image 5">
              <a:extLst>
                <a:ext uri="{FF2B5EF4-FFF2-40B4-BE49-F238E27FC236}">
                  <a16:creationId xmlns:a16="http://schemas.microsoft.com/office/drawing/2014/main" id="{AAE2AD90-A818-C05C-65EF-7401C83CC404}"/>
                </a:ext>
              </a:extLst>
            </p:cNvPr>
            <p:cNvPicPr>
              <a:picLocks noChangeAspect="1"/>
            </p:cNvPicPr>
            <p:nvPr/>
          </p:nvPicPr>
          <p:blipFill>
            <a:blip r:embed="rId6">
              <a:duotone>
                <a:prstClr val="black"/>
                <a:srgbClr val="3AAA35">
                  <a:tint val="45000"/>
                  <a:satMod val="400000"/>
                </a:srgbClr>
              </a:duotone>
            </a:blip>
            <a:srcRect/>
            <a:stretch/>
          </p:blipFill>
          <p:spPr>
            <a:xfrm>
              <a:off x="334020" y="5389594"/>
              <a:ext cx="641239" cy="253637"/>
            </a:xfrm>
            <a:prstGeom prst="rect">
              <a:avLst/>
            </a:prstGeom>
          </p:spPr>
        </p:pic>
        <p:sp>
          <p:nvSpPr>
            <p:cNvPr id="16" name="Rectangle: Rounded Corners 15">
              <a:extLst>
                <a:ext uri="{FF2B5EF4-FFF2-40B4-BE49-F238E27FC236}">
                  <a16:creationId xmlns:a16="http://schemas.microsoft.com/office/drawing/2014/main" id="{527C0692-B0EB-1EE4-75F5-A1582CB0B9DE}"/>
                </a:ext>
              </a:extLst>
            </p:cNvPr>
            <p:cNvSpPr/>
            <p:nvPr/>
          </p:nvSpPr>
          <p:spPr>
            <a:xfrm>
              <a:off x="360556"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Rounded Corners 16">
              <a:extLst>
                <a:ext uri="{FF2B5EF4-FFF2-40B4-BE49-F238E27FC236}">
                  <a16:creationId xmlns:a16="http://schemas.microsoft.com/office/drawing/2014/main" id="{0AC9A568-D6B8-E391-B8B5-34111DD78BF1}"/>
                </a:ext>
              </a:extLst>
            </p:cNvPr>
            <p:cNvSpPr/>
            <p:nvPr/>
          </p:nvSpPr>
          <p:spPr>
            <a:xfrm>
              <a:off x="511544"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Rounded Corners 17">
              <a:extLst>
                <a:ext uri="{FF2B5EF4-FFF2-40B4-BE49-F238E27FC236}">
                  <a16:creationId xmlns:a16="http://schemas.microsoft.com/office/drawing/2014/main" id="{5B1E6A9C-4A20-40E7-A884-D17934693BC7}"/>
                </a:ext>
              </a:extLst>
            </p:cNvPr>
            <p:cNvSpPr/>
            <p:nvPr/>
          </p:nvSpPr>
          <p:spPr>
            <a:xfrm>
              <a:off x="662532"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Rounded Corners 18">
              <a:extLst>
                <a:ext uri="{FF2B5EF4-FFF2-40B4-BE49-F238E27FC236}">
                  <a16:creationId xmlns:a16="http://schemas.microsoft.com/office/drawing/2014/main" id="{3F78E67B-54AC-7A55-A53E-E4718D06366D}"/>
                </a:ext>
              </a:extLst>
            </p:cNvPr>
            <p:cNvSpPr/>
            <p:nvPr/>
          </p:nvSpPr>
          <p:spPr>
            <a:xfrm>
              <a:off x="813519"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23669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917474B-41DA-EC05-D539-45D20B911B35}"/>
              </a:ext>
            </a:extLst>
          </p:cNvPr>
          <p:cNvSpPr txBox="1"/>
          <p:nvPr/>
        </p:nvSpPr>
        <p:spPr>
          <a:xfrm>
            <a:off x="1713842" y="518638"/>
            <a:ext cx="9472318" cy="1166153"/>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16</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Systématiser la co-construction de référentiels d’exigences, secteur par secteur, en sécurisant la conformité des solutions utilisées par les acteurs de santé</a:t>
            </a:r>
          </a:p>
        </p:txBody>
      </p:sp>
      <p:sp>
        <p:nvSpPr>
          <p:cNvPr id="9" name="ZoneTexte 8">
            <a:extLst>
              <a:ext uri="{FF2B5EF4-FFF2-40B4-BE49-F238E27FC236}">
                <a16:creationId xmlns:a16="http://schemas.microsoft.com/office/drawing/2014/main" id="{F317E4B1-3F97-4A1F-4F73-1575AABDE2B2}"/>
              </a:ext>
            </a:extLst>
          </p:cNvPr>
          <p:cNvSpPr txBox="1"/>
          <p:nvPr/>
        </p:nvSpPr>
        <p:spPr>
          <a:xfrm>
            <a:off x="274820" y="2186637"/>
            <a:ext cx="2136196" cy="30315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16-1.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Co-construire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Calibri"/>
                <a:cs typeface="Calibri"/>
              </a:rPr>
              <a:t>les référentiels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Publication des textes d’application sur la régulation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du numérique en santé fin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DNS </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ANS - CNAM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C82452"/>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Décret publié au JO concernant la procédure de délivrance des certificats de conformité aux référentiels de l’ANS.</a:t>
            </a:r>
            <a:endParaRPr kumimoji="0" lang="fr-FR" sz="900" b="0" i="0" u="none" strike="noStrike" kern="1200" cap="none" spc="0" normalizeH="0" baseline="0" noProof="0" dirty="0">
              <a:ln>
                <a:noFill/>
              </a:ln>
              <a:solidFill>
                <a:srgbClr val="3C55A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C55A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Accompagnement des entreprises du numérique en santé avec la liste des référentiels publiés à T3 2024.</a:t>
            </a:r>
            <a:endParaRPr kumimoji="0" lang="fr-FR" sz="1800" b="0" i="0" u="none" strike="noStrike" kern="1200" cap="none" spc="0" normalizeH="0" baseline="0" noProof="0" dirty="0">
              <a:ln>
                <a:noFill/>
              </a:ln>
              <a:solidFill>
                <a:srgbClr val="3C55A1"/>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70AD47"/>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10" name="ZoneTexte 9">
            <a:extLst>
              <a:ext uri="{FF2B5EF4-FFF2-40B4-BE49-F238E27FC236}">
                <a16:creationId xmlns:a16="http://schemas.microsoft.com/office/drawing/2014/main" id="{01A520D2-C711-B958-7FE8-D731B5B3029F}"/>
              </a:ext>
            </a:extLst>
          </p:cNvPr>
          <p:cNvSpPr txBox="1"/>
          <p:nvPr/>
        </p:nvSpPr>
        <p:spPr>
          <a:xfrm>
            <a:off x="5094852" y="2186637"/>
            <a:ext cx="2045961" cy="32470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16-3.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Faire respecter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Calibri"/>
                <a:cs typeface="Calibri"/>
              </a:rPr>
              <a:t>les référentiels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Mise en application en 2025 d’un régime de sanctions applicables aux entreprises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du numérique en santé durablement en marge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des référentiels opposables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262626"/>
                </a:solidFill>
                <a:effectLst/>
                <a:uLnTx/>
                <a:uFillTx/>
                <a:latin typeface="Calibri"/>
                <a:ea typeface="+mn-ea"/>
                <a:cs typeface="Calibri"/>
              </a:rPr>
              <a:t>ANS </a:t>
            </a:r>
            <a:r>
              <a:rPr kumimoji="0" lang="fr-FR" sz="900" b="0" i="0" u="none" strike="noStrike" kern="1200" cap="none" spc="0" normalizeH="0" baseline="0" noProof="0" dirty="0">
                <a:ln>
                  <a:noFill/>
                </a:ln>
                <a:solidFill>
                  <a:srgbClr val="262626"/>
                </a:solidFill>
                <a:effectLst/>
                <a:uLnTx/>
                <a:uFillTx/>
                <a:latin typeface="Calibri"/>
                <a:ea typeface="+mn-ea"/>
                <a:cs typeface="Calibri"/>
              </a:rPr>
              <a:t>- CNAM - DNS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sym typeface="Calibri"/>
              </a:rPr>
              <a:t>Travaux</a:t>
            </a:r>
            <a:r>
              <a:rPr kumimoji="0" lang="fr-FR" sz="900" b="1" i="0" u="none" strike="noStrike" kern="1200" cap="none" spc="0" normalizeH="0" baseline="0" noProof="0" dirty="0">
                <a:ln>
                  <a:noFill/>
                </a:ln>
                <a:solidFill>
                  <a:srgbClr val="3C55A1"/>
                </a:solidFill>
                <a:effectLst/>
                <a:uLnTx/>
                <a:uFillTx/>
                <a:latin typeface="Calibri"/>
                <a:ea typeface="+mn-ea"/>
                <a:cs typeface="Calibri"/>
                <a:sym typeface="Roboto"/>
              </a:rPr>
              <a:t> de rédaction initiés pour le décret à prendre relatif aux procédures de sanction en cas de non-conformité aux référentiels de </a:t>
            </a:r>
            <a:r>
              <a:rPr kumimoji="0" lang="fr-FR" sz="900" b="1" i="0" u="none" strike="noStrike" kern="1200" cap="none" spc="0" normalizeH="0" baseline="0" noProof="0" dirty="0">
                <a:ln>
                  <a:noFill/>
                </a:ln>
                <a:solidFill>
                  <a:srgbClr val="3C55A1"/>
                </a:solidFill>
                <a:effectLst/>
                <a:uLnTx/>
                <a:uFillTx/>
                <a:latin typeface="Calibri"/>
                <a:ea typeface="+mn-ea"/>
                <a:cs typeface="Calibri"/>
              </a:rPr>
              <a:t>l'ANS (application du III de l'article L</a:t>
            </a:r>
            <a:r>
              <a:rPr kumimoji="0" lang="fr-FR" sz="900" b="1" i="0" u="none" strike="noStrike" kern="1200" cap="none" spc="0" normalizeH="0" baseline="0" noProof="0" dirty="0">
                <a:ln>
                  <a:noFill/>
                </a:ln>
                <a:solidFill>
                  <a:srgbClr val="3C55A1"/>
                </a:solidFill>
                <a:effectLst/>
                <a:uLnTx/>
                <a:uFillTx/>
                <a:latin typeface="Calibri"/>
                <a:ea typeface="+mn-ea"/>
                <a:cs typeface="Calibri"/>
                <a:sym typeface="Roboto"/>
              </a:rPr>
              <a:t>.</a:t>
            </a:r>
            <a:r>
              <a:rPr kumimoji="0" lang="fr-FR" sz="900" b="1" i="0" u="none" strike="noStrike" kern="1200" cap="none" spc="0" normalizeH="0" baseline="0" noProof="0" dirty="0">
                <a:ln>
                  <a:noFill/>
                </a:ln>
                <a:solidFill>
                  <a:srgbClr val="3C55A1"/>
                </a:solidFill>
                <a:effectLst/>
                <a:uLnTx/>
                <a:uFillTx/>
                <a:latin typeface="Calibri"/>
                <a:ea typeface="+mn-ea"/>
                <a:cs typeface="Calibri"/>
              </a:rPr>
              <a:t> 1470-6 du code de la santé publique).</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Dispositif d'audit construit pour les SONS Dossier Patient Informatisé (DPI) et Médecine de ville (MDV).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3 sites déjà audités.</a:t>
            </a:r>
          </a:p>
        </p:txBody>
      </p:sp>
      <p:sp>
        <p:nvSpPr>
          <p:cNvPr id="11" name="ZoneTexte 10">
            <a:extLst>
              <a:ext uri="{FF2B5EF4-FFF2-40B4-BE49-F238E27FC236}">
                <a16:creationId xmlns:a16="http://schemas.microsoft.com/office/drawing/2014/main" id="{DAA17EE8-B6F2-E275-7F1B-B6A5DEF02555}"/>
              </a:ext>
            </a:extLst>
          </p:cNvPr>
          <p:cNvSpPr txBox="1"/>
          <p:nvPr/>
        </p:nvSpPr>
        <p:spPr>
          <a:xfrm>
            <a:off x="2683409" y="2186637"/>
            <a:ext cx="2045960" cy="329320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16-2. </a:t>
            </a:r>
            <a:r>
              <a:rPr kumimoji="0" lang="fr-FR" sz="1200" b="1" i="0" u="none" strike="noStrike" kern="1200" cap="none" spc="0" normalizeH="0" baseline="0" noProof="0" dirty="0">
                <a:ln>
                  <a:noFill/>
                </a:ln>
                <a:solidFill>
                  <a:srgbClr val="3958A4"/>
                </a:solidFill>
                <a:effectLst/>
                <a:uLnTx/>
                <a:uFillTx/>
                <a:latin typeface="Calibri"/>
                <a:ea typeface="Calibri"/>
                <a:cs typeface="Calibri"/>
              </a:rPr>
              <a:t>Accompagner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a:ea typeface="Calibri"/>
                <a:cs typeface="Calibri"/>
              </a:rPr>
              <a:t>les entreprises du numérique en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S’être doté fin 2024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d’un répertoire unique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des entreprises du numérique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en santé et de leurs solutions, pour leur simplifier leurs démarches auprès des pouvoirs publics et mieux les accompagner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ANS </a:t>
            </a:r>
            <a:r>
              <a:rPr kumimoji="0" lang="fr-FR" sz="900" b="0" i="0" u="none" strike="noStrike" kern="1200" cap="none" spc="0" normalizeH="0" baseline="0" noProof="0" dirty="0">
                <a:ln>
                  <a:noFill/>
                </a:ln>
                <a:solidFill>
                  <a:prstClr val="black"/>
                </a:solidFill>
                <a:effectLst/>
                <a:uLnTx/>
                <a:uFillTx/>
                <a:latin typeface="Calibri"/>
                <a:ea typeface="+mn-ea"/>
                <a:cs typeface="Calibri"/>
              </a:rPr>
              <a:t>- GIE SESAM-Vitale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Cadrage technique du répertoire en cours.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Outils de partage des calendriers réglementaires communs en pilote</a:t>
            </a:r>
            <a:r>
              <a:rPr kumimoji="0" lang="fr-FR" sz="900" b="1" i="0" u="none" strike="noStrike" kern="1200" cap="none" spc="0" normalizeH="0" baseline="0" noProof="0" dirty="0">
                <a:ln>
                  <a:noFill/>
                </a:ln>
                <a:solidFill>
                  <a:srgbClr val="70AD47"/>
                </a:solidFill>
                <a:effectLst/>
                <a:uLnTx/>
                <a:uFillTx/>
                <a:latin typeface="Calibri"/>
                <a:ea typeface="+mn-ea"/>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FF0C7F"/>
              </a:solidFill>
              <a:effectLst/>
              <a:uLnTx/>
              <a:uFillTx/>
              <a:latin typeface="Calibri" panose="020F0502020204030204" pitchFamily="34" charset="0"/>
              <a:ea typeface="+mn-ea"/>
              <a:cs typeface="Calibri" panose="020F0502020204030204" pitchFamily="34" charset="0"/>
            </a:endParaRPr>
          </a:p>
        </p:txBody>
      </p:sp>
      <p:sp>
        <p:nvSpPr>
          <p:cNvPr id="12" name="ZoneTexte 11">
            <a:extLst>
              <a:ext uri="{FF2B5EF4-FFF2-40B4-BE49-F238E27FC236}">
                <a16:creationId xmlns:a16="http://schemas.microsoft.com/office/drawing/2014/main" id="{FBAB87F3-638B-2EA3-8981-3F6AAC3572D6}"/>
              </a:ext>
            </a:extLst>
          </p:cNvPr>
          <p:cNvSpPr txBox="1"/>
          <p:nvPr/>
        </p:nvSpPr>
        <p:spPr>
          <a:xfrm>
            <a:off x="7503442" y="2186637"/>
            <a:ext cx="2045962" cy="398570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16-4. </a:t>
            </a:r>
            <a:r>
              <a:rPr kumimoji="0" lang="fr-FR" sz="1200" b="1" i="0" u="none" strike="noStrike" kern="1200" cap="none" spc="0" normalizeH="0" baseline="0" noProof="0" dirty="0">
                <a:ln>
                  <a:noFill/>
                </a:ln>
                <a:solidFill>
                  <a:srgbClr val="3C55A1"/>
                </a:solidFill>
                <a:effectLst/>
                <a:uLnTx/>
                <a:uFillTx/>
                <a:latin typeface="Calibri"/>
                <a:ea typeface="+mn-ea"/>
                <a:cs typeface="Calibri"/>
              </a:rPr>
              <a:t>Poursuivre le Ségur Numérique avec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la vague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Lancement de la vague 2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Ségur Numérique (nouvelles professions, consultation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du DMP, DRIM-M, etc.) fin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 </a:t>
            </a:r>
            <a:r>
              <a:rPr kumimoji="0" lang="fr-FR" sz="900" b="0" i="0" u="none" strike="noStrike" kern="1200" cap="none" spc="0" normalizeH="0" baseline="0" noProof="0" dirty="0">
                <a:ln>
                  <a:noFill/>
                </a:ln>
                <a:solidFill>
                  <a:prstClr val="black"/>
                </a:solidFill>
                <a:effectLst/>
                <a:uLnTx/>
                <a:uFillTx/>
                <a:latin typeface="Calibri"/>
                <a:ea typeface="+mn-ea"/>
                <a:cs typeface="Calibri"/>
              </a:rPr>
              <a:t>- 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La vague 2 est désormais lancée, avec la publication en mai dernier des dispositifs du couloir Hôpital, et l’ouverture en juin des guichets de référencement de l’ANS.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Les autres dispositifs du secteur sanitaire seront lancés progressivement au cours des prochains mois, pour l’imagerie (incluant le lancement du dispositif DRIMbox), la biologie médicale, les médecins de ville, les officines, les sages-femmes, les paramédicaux et les chirurgiens-dentistes, avant la vague 2 du secteur médico-social en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C82452"/>
              </a:solidFill>
              <a:effectLst/>
              <a:uLnTx/>
              <a:uFillTx/>
              <a:latin typeface="Calibri" panose="020F0502020204030204" pitchFamily="34" charset="0"/>
              <a:ea typeface="+mn-ea"/>
              <a:cs typeface="Calibri" panose="020F0502020204030204" pitchFamily="34" charset="0"/>
            </a:endParaRPr>
          </a:p>
        </p:txBody>
      </p:sp>
      <p:sp>
        <p:nvSpPr>
          <p:cNvPr id="13" name="ZoneTexte 12">
            <a:extLst>
              <a:ext uri="{FF2B5EF4-FFF2-40B4-BE49-F238E27FC236}">
                <a16:creationId xmlns:a16="http://schemas.microsoft.com/office/drawing/2014/main" id="{2820B0A7-8673-D734-8CC6-70B96C18F877}"/>
              </a:ext>
            </a:extLst>
          </p:cNvPr>
          <p:cNvSpPr txBox="1"/>
          <p:nvPr/>
        </p:nvSpPr>
        <p:spPr>
          <a:xfrm>
            <a:off x="9915982" y="2186638"/>
            <a:ext cx="2045962" cy="38625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16-5. </a:t>
            </a:r>
            <a:r>
              <a:rPr kumimoji="0" lang="fr-FR" sz="12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rPr>
              <a:t>Observatoire </a:t>
            </a:r>
            <a:br>
              <a:rPr kumimoji="0" lang="fr-FR" sz="12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rPr>
              <a:t>de la maturité </a:t>
            </a:r>
            <a:br>
              <a:rPr kumimoji="0" lang="fr-FR" sz="12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rPr>
              <a:t>des acteurs et 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Lancement fin 2023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MaturiN (ESMS et H)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et des restitutions dans l’observatoire de la e-santé,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avec l’objectif d’embarquer 100 % des établissements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ANS </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DGOS - DNS - CNAM - GIE SESAM-Vitale - ATIH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Fin 2023, le référentiel MaturiN-SMS est finalisé. </a:t>
            </a:r>
            <a:b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Déploiement sur oSIS V3 à sa sortie. Les travaux MaturiN-H vont reprendre. Sortie oSIS V3 prévue T1 2024. </a:t>
            </a:r>
            <a:b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Lancement de l’Observatoire Permanent de Sécurité des Systèmes d’information En Santé (OPSSIES), intégré dans le programme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FF0C7F"/>
              </a:solidFill>
              <a:effectLst/>
              <a:uLnTx/>
              <a:uFillTx/>
              <a:latin typeface="Calibri" panose="020F0502020204030204" pitchFamily="34" charset="0"/>
              <a:ea typeface="+mn-ea"/>
              <a:cs typeface="Calibri" panose="020F0502020204030204" pitchFamily="34" charset="0"/>
            </a:endParaRPr>
          </a:p>
        </p:txBody>
      </p:sp>
      <p:pic>
        <p:nvPicPr>
          <p:cNvPr id="15" name="Image 14">
            <a:extLst>
              <a:ext uri="{FF2B5EF4-FFF2-40B4-BE49-F238E27FC236}">
                <a16:creationId xmlns:a16="http://schemas.microsoft.com/office/drawing/2014/main" id="{6344E8B0-7D0D-726A-1752-CD8CA32988FE}"/>
              </a:ext>
            </a:extLst>
          </p:cNvPr>
          <p:cNvPicPr>
            <a:picLocks noChangeAspect="1"/>
          </p:cNvPicPr>
          <p:nvPr/>
        </p:nvPicPr>
        <p:blipFill>
          <a:blip r:embed="rId3"/>
          <a:srcRect/>
          <a:stretch/>
        </p:blipFill>
        <p:spPr>
          <a:xfrm>
            <a:off x="10004804" y="5857930"/>
            <a:ext cx="641239" cy="253637"/>
          </a:xfrm>
          <a:prstGeom prst="rect">
            <a:avLst/>
          </a:prstGeom>
        </p:spPr>
      </p:pic>
      <p:pic>
        <p:nvPicPr>
          <p:cNvPr id="18" name="Image 17">
            <a:extLst>
              <a:ext uri="{FF2B5EF4-FFF2-40B4-BE49-F238E27FC236}">
                <a16:creationId xmlns:a16="http://schemas.microsoft.com/office/drawing/2014/main" id="{D6BD62DC-9CB6-3689-DF82-5F02B225D1C0}"/>
              </a:ext>
            </a:extLst>
          </p:cNvPr>
          <p:cNvPicPr>
            <a:picLocks noChangeAspect="1"/>
          </p:cNvPicPr>
          <p:nvPr/>
        </p:nvPicPr>
        <p:blipFill>
          <a:blip r:embed="rId4"/>
          <a:srcRect/>
          <a:stretch/>
        </p:blipFill>
        <p:spPr>
          <a:xfrm>
            <a:off x="2727335" y="5364479"/>
            <a:ext cx="641244" cy="253639"/>
          </a:xfrm>
          <a:prstGeom prst="rect">
            <a:avLst/>
          </a:prstGeom>
        </p:spPr>
      </p:pic>
      <p:grpSp>
        <p:nvGrpSpPr>
          <p:cNvPr id="2" name="Group 1">
            <a:extLst>
              <a:ext uri="{FF2B5EF4-FFF2-40B4-BE49-F238E27FC236}">
                <a16:creationId xmlns:a16="http://schemas.microsoft.com/office/drawing/2014/main" id="{089C37AF-0436-67C1-4F6F-581A2940DD5D}"/>
              </a:ext>
            </a:extLst>
          </p:cNvPr>
          <p:cNvGrpSpPr/>
          <p:nvPr/>
        </p:nvGrpSpPr>
        <p:grpSpPr>
          <a:xfrm>
            <a:off x="334514" y="5110842"/>
            <a:ext cx="641239" cy="253637"/>
            <a:chOff x="334020" y="5389594"/>
            <a:chExt cx="641239" cy="253637"/>
          </a:xfrm>
        </p:grpSpPr>
        <p:pic>
          <p:nvPicPr>
            <p:cNvPr id="16" name="Image 5">
              <a:extLst>
                <a:ext uri="{FF2B5EF4-FFF2-40B4-BE49-F238E27FC236}">
                  <a16:creationId xmlns:a16="http://schemas.microsoft.com/office/drawing/2014/main" id="{575D36E3-52C9-3292-7CBD-C328FCD4D1F3}"/>
                </a:ext>
              </a:extLst>
            </p:cNvPr>
            <p:cNvPicPr>
              <a:picLocks noChangeAspect="1"/>
            </p:cNvPicPr>
            <p:nvPr/>
          </p:nvPicPr>
          <p:blipFill>
            <a:blip r:embed="rId5">
              <a:duotone>
                <a:prstClr val="black"/>
                <a:srgbClr val="3AAA35">
                  <a:tint val="45000"/>
                  <a:satMod val="400000"/>
                </a:srgbClr>
              </a:duotone>
            </a:blip>
            <a:srcRect/>
            <a:stretch/>
          </p:blipFill>
          <p:spPr>
            <a:xfrm>
              <a:off x="334020" y="5389594"/>
              <a:ext cx="641239" cy="253637"/>
            </a:xfrm>
            <a:prstGeom prst="rect">
              <a:avLst/>
            </a:prstGeom>
          </p:spPr>
        </p:pic>
        <p:sp>
          <p:nvSpPr>
            <p:cNvPr id="17" name="Rectangle: Rounded Corners 16">
              <a:extLst>
                <a:ext uri="{FF2B5EF4-FFF2-40B4-BE49-F238E27FC236}">
                  <a16:creationId xmlns:a16="http://schemas.microsoft.com/office/drawing/2014/main" id="{4F3672F4-A047-6811-FDA4-28D28B0E7E8E}"/>
                </a:ext>
              </a:extLst>
            </p:cNvPr>
            <p:cNvSpPr/>
            <p:nvPr/>
          </p:nvSpPr>
          <p:spPr>
            <a:xfrm>
              <a:off x="360556"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Rounded Corners 18">
              <a:extLst>
                <a:ext uri="{FF2B5EF4-FFF2-40B4-BE49-F238E27FC236}">
                  <a16:creationId xmlns:a16="http://schemas.microsoft.com/office/drawing/2014/main" id="{3F30D729-508B-DA53-3B59-DF2848FE61DC}"/>
                </a:ext>
              </a:extLst>
            </p:cNvPr>
            <p:cNvSpPr/>
            <p:nvPr/>
          </p:nvSpPr>
          <p:spPr>
            <a:xfrm>
              <a:off x="511544"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Rounded Corners 19">
              <a:extLst>
                <a:ext uri="{FF2B5EF4-FFF2-40B4-BE49-F238E27FC236}">
                  <a16:creationId xmlns:a16="http://schemas.microsoft.com/office/drawing/2014/main" id="{46FE96B0-3625-5C93-876E-8C2523E7346D}"/>
                </a:ext>
              </a:extLst>
            </p:cNvPr>
            <p:cNvSpPr/>
            <p:nvPr/>
          </p:nvSpPr>
          <p:spPr>
            <a:xfrm>
              <a:off x="662532"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Rounded Corners 20">
              <a:extLst>
                <a:ext uri="{FF2B5EF4-FFF2-40B4-BE49-F238E27FC236}">
                  <a16:creationId xmlns:a16="http://schemas.microsoft.com/office/drawing/2014/main" id="{5A1373E4-9C61-D4B6-72A1-2A5951821C00}"/>
                </a:ext>
              </a:extLst>
            </p:cNvPr>
            <p:cNvSpPr/>
            <p:nvPr/>
          </p:nvSpPr>
          <p:spPr>
            <a:xfrm>
              <a:off x="813519"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2" name="Image 8">
            <a:extLst>
              <a:ext uri="{FF2B5EF4-FFF2-40B4-BE49-F238E27FC236}">
                <a16:creationId xmlns:a16="http://schemas.microsoft.com/office/drawing/2014/main" id="{17954E45-4B24-EA47-A404-288D07C38119}"/>
              </a:ext>
            </a:extLst>
          </p:cNvPr>
          <p:cNvPicPr>
            <a:picLocks noChangeAspect="1"/>
          </p:cNvPicPr>
          <p:nvPr/>
        </p:nvPicPr>
        <p:blipFill>
          <a:blip r:embed="rId6"/>
          <a:srcRect/>
          <a:stretch/>
        </p:blipFill>
        <p:spPr>
          <a:xfrm>
            <a:off x="5221043" y="5681888"/>
            <a:ext cx="641242" cy="253638"/>
          </a:xfrm>
          <a:prstGeom prst="rect">
            <a:avLst/>
          </a:prstGeom>
        </p:spPr>
      </p:pic>
      <p:pic>
        <p:nvPicPr>
          <p:cNvPr id="23" name="Image 8">
            <a:extLst>
              <a:ext uri="{FF2B5EF4-FFF2-40B4-BE49-F238E27FC236}">
                <a16:creationId xmlns:a16="http://schemas.microsoft.com/office/drawing/2014/main" id="{8FA03AE8-D31A-EBCA-5A0E-6DE46C280EE1}"/>
              </a:ext>
            </a:extLst>
          </p:cNvPr>
          <p:cNvPicPr>
            <a:picLocks noChangeAspect="1"/>
          </p:cNvPicPr>
          <p:nvPr/>
        </p:nvPicPr>
        <p:blipFill>
          <a:blip r:embed="rId6"/>
          <a:srcRect/>
          <a:stretch/>
        </p:blipFill>
        <p:spPr>
          <a:xfrm>
            <a:off x="7630868" y="6212543"/>
            <a:ext cx="641242" cy="253638"/>
          </a:xfrm>
          <a:prstGeom prst="rect">
            <a:avLst/>
          </a:prstGeom>
        </p:spPr>
      </p:pic>
    </p:spTree>
    <p:extLst>
      <p:ext uri="{BB962C8B-B14F-4D97-AF65-F5344CB8AC3E}">
        <p14:creationId xmlns:p14="http://schemas.microsoft.com/office/powerpoint/2010/main" val="195292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917474B-41DA-EC05-D539-45D20B911B35}"/>
              </a:ext>
            </a:extLst>
          </p:cNvPr>
          <p:cNvSpPr txBox="1"/>
          <p:nvPr/>
        </p:nvSpPr>
        <p:spPr>
          <a:xfrm>
            <a:off x="1713842" y="518638"/>
            <a:ext cx="9472318" cy="889154"/>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17</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Attirer des talents numériques </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vers la santé</a:t>
            </a:r>
            <a:endParaRPr kumimoji="0" lang="fr-FR" sz="2400" b="0"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endParaRPr>
          </a:p>
        </p:txBody>
      </p:sp>
      <p:sp>
        <p:nvSpPr>
          <p:cNvPr id="2" name="ZoneTexte 1">
            <a:extLst>
              <a:ext uri="{FF2B5EF4-FFF2-40B4-BE49-F238E27FC236}">
                <a16:creationId xmlns:a16="http://schemas.microsoft.com/office/drawing/2014/main" id="{D694F212-9DED-5F51-067E-C883B0002C09}"/>
              </a:ext>
            </a:extLst>
          </p:cNvPr>
          <p:cNvSpPr txBox="1"/>
          <p:nvPr/>
        </p:nvSpPr>
        <p:spPr>
          <a:xfrm>
            <a:off x="241770" y="2186637"/>
            <a:ext cx="3509135"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17-1. </a:t>
            </a:r>
            <a:r>
              <a:rPr kumimoji="0" lang="fr-FR" sz="12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Cartographie des métiers </a:t>
            </a:r>
            <a:br>
              <a:rPr kumimoji="0" lang="fr-FR" sz="12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et des besoins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Publier fin 2024 un diagnostic sur les métiers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du numérique dans la santé, au moins sur un premier périmètre des établissements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DNS </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DGOS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sym typeface="Roboto"/>
              </a:rPr>
              <a:t>Finalisation d'un diagnostic des métiers liés à la cyber en ES et ESMS par l'ANAP.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sym typeface="Roboto"/>
              </a:rPr>
              <a:t>Lancement d'une étude sur les métiers liés au SI chez les industriels.</a:t>
            </a: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sym typeface="Calibri"/>
            </a:endParaRPr>
          </a:p>
        </p:txBody>
      </p:sp>
      <p:sp>
        <p:nvSpPr>
          <p:cNvPr id="4" name="ZoneTexte 3">
            <a:extLst>
              <a:ext uri="{FF2B5EF4-FFF2-40B4-BE49-F238E27FC236}">
                <a16:creationId xmlns:a16="http://schemas.microsoft.com/office/drawing/2014/main" id="{F79E35F9-E721-71BB-23FF-1908976A46C9}"/>
              </a:ext>
            </a:extLst>
          </p:cNvPr>
          <p:cNvSpPr txBox="1"/>
          <p:nvPr/>
        </p:nvSpPr>
        <p:spPr>
          <a:xfrm>
            <a:off x="8349817" y="2186637"/>
            <a:ext cx="350913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17-3. </a:t>
            </a:r>
            <a:r>
              <a:rPr kumimoji="0" lang="fr-FR" sz="12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Talents du numérique, </a:t>
            </a:r>
            <a:br>
              <a:rPr kumimoji="0" lang="fr-FR" sz="12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vous aimez la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Lancer en 2026 des actions de promotion des emplois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du numérique en santé, avec les employeurs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DNS</a:t>
            </a:r>
            <a:endParaRPr kumimoji="0" lang="fr-FR"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prstClr val="black"/>
              </a:buClr>
              <a:buSzTx/>
              <a:buFont typeface="Arial"/>
              <a:buNone/>
              <a:tabLst/>
              <a:defRPr/>
            </a:pPr>
            <a: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sym typeface="Calibri"/>
              </a:rPr>
              <a:t>Travaux à cadrer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5" name="ZoneTexte 4">
            <a:extLst>
              <a:ext uri="{FF2B5EF4-FFF2-40B4-BE49-F238E27FC236}">
                <a16:creationId xmlns:a16="http://schemas.microsoft.com/office/drawing/2014/main" id="{BD824CA6-B632-38C4-3CBA-77C5AD5C45C9}"/>
              </a:ext>
            </a:extLst>
          </p:cNvPr>
          <p:cNvSpPr txBox="1"/>
          <p:nvPr/>
        </p:nvSpPr>
        <p:spPr>
          <a:xfrm>
            <a:off x="4295794" y="2186637"/>
            <a:ext cx="3509134" cy="27392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17-2.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Grilles salariales du numérique en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Aligner avant fin 2023 la grille ingénieurs hospitaliers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sur l’équivalent de la fonction publique d’État pour renforcer l’attractivité sur les postes numériques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DGOS</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 DNS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sym typeface="Calibri"/>
              </a:rPr>
              <a:t>Le décret n°2024-52 du 30 janvier 2024 crée un nouveau corps des ingénieurs hospitaliers, qui regroupe le corps des ingénieurs de la fonction publique hospitalière (FPH) et celui des ingénieurs de l’Assistance publique-hôpitaux de Paris (AP-HP). Il procède à l’alignement de la carrière des ingénieurs de la FPH sur celle des ingénieurs territoriaux.</a:t>
            </a:r>
            <a:endParaRPr kumimoji="0" lang="fr-FR" sz="1800" b="0" i="0" u="none" strike="noStrike" kern="1200" cap="none" spc="0" normalizeH="0" baseline="0" noProof="0" dirty="0">
              <a:ln>
                <a:noFill/>
              </a:ln>
              <a:solidFill>
                <a:srgbClr val="3C55A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pic>
        <p:nvPicPr>
          <p:cNvPr id="6" name="Image 5">
            <a:extLst>
              <a:ext uri="{FF2B5EF4-FFF2-40B4-BE49-F238E27FC236}">
                <a16:creationId xmlns:a16="http://schemas.microsoft.com/office/drawing/2014/main" id="{9BD8056C-CCE2-54CE-3008-D08C665621CB}"/>
              </a:ext>
            </a:extLst>
          </p:cNvPr>
          <p:cNvPicPr>
            <a:picLocks noChangeAspect="1"/>
          </p:cNvPicPr>
          <p:nvPr/>
        </p:nvPicPr>
        <p:blipFill>
          <a:blip r:embed="rId3"/>
          <a:srcRect/>
          <a:stretch/>
        </p:blipFill>
        <p:spPr>
          <a:xfrm>
            <a:off x="333049" y="4284380"/>
            <a:ext cx="641239" cy="253637"/>
          </a:xfrm>
          <a:prstGeom prst="rect">
            <a:avLst/>
          </a:prstGeom>
        </p:spPr>
      </p:pic>
      <p:pic>
        <p:nvPicPr>
          <p:cNvPr id="8" name="Image 7">
            <a:extLst>
              <a:ext uri="{FF2B5EF4-FFF2-40B4-BE49-F238E27FC236}">
                <a16:creationId xmlns:a16="http://schemas.microsoft.com/office/drawing/2014/main" id="{5901B1CF-91C3-5EC3-608C-F09798C0B290}"/>
              </a:ext>
            </a:extLst>
          </p:cNvPr>
          <p:cNvPicPr>
            <a:picLocks noChangeAspect="1"/>
          </p:cNvPicPr>
          <p:nvPr/>
        </p:nvPicPr>
        <p:blipFill>
          <a:blip r:embed="rId3"/>
          <a:srcRect/>
          <a:stretch/>
        </p:blipFill>
        <p:spPr>
          <a:xfrm>
            <a:off x="8436080" y="3921866"/>
            <a:ext cx="641239" cy="253637"/>
          </a:xfrm>
          <a:prstGeom prst="rect">
            <a:avLst/>
          </a:prstGeom>
        </p:spPr>
      </p:pic>
      <p:grpSp>
        <p:nvGrpSpPr>
          <p:cNvPr id="9" name="Group 8">
            <a:extLst>
              <a:ext uri="{FF2B5EF4-FFF2-40B4-BE49-F238E27FC236}">
                <a16:creationId xmlns:a16="http://schemas.microsoft.com/office/drawing/2014/main" id="{70F1D295-7607-B768-7789-09B5009493F7}"/>
              </a:ext>
            </a:extLst>
          </p:cNvPr>
          <p:cNvGrpSpPr/>
          <p:nvPr/>
        </p:nvGrpSpPr>
        <p:grpSpPr>
          <a:xfrm>
            <a:off x="4368201" y="4538017"/>
            <a:ext cx="641239" cy="253637"/>
            <a:chOff x="334020" y="5389594"/>
            <a:chExt cx="641239" cy="253637"/>
          </a:xfrm>
        </p:grpSpPr>
        <p:pic>
          <p:nvPicPr>
            <p:cNvPr id="11" name="Image 5">
              <a:extLst>
                <a:ext uri="{FF2B5EF4-FFF2-40B4-BE49-F238E27FC236}">
                  <a16:creationId xmlns:a16="http://schemas.microsoft.com/office/drawing/2014/main" id="{6B637D88-E3D2-6E32-76AA-9C5DD4DA68E0}"/>
                </a:ext>
              </a:extLst>
            </p:cNvPr>
            <p:cNvPicPr>
              <a:picLocks noChangeAspect="1"/>
            </p:cNvPicPr>
            <p:nvPr/>
          </p:nvPicPr>
          <p:blipFill>
            <a:blip r:embed="rId3">
              <a:duotone>
                <a:prstClr val="black"/>
                <a:srgbClr val="3AAA35">
                  <a:tint val="45000"/>
                  <a:satMod val="400000"/>
                </a:srgbClr>
              </a:duotone>
            </a:blip>
            <a:srcRect/>
            <a:stretch/>
          </p:blipFill>
          <p:spPr>
            <a:xfrm>
              <a:off x="334020" y="5389594"/>
              <a:ext cx="641239" cy="253637"/>
            </a:xfrm>
            <a:prstGeom prst="rect">
              <a:avLst/>
            </a:prstGeom>
          </p:spPr>
        </p:pic>
        <p:sp>
          <p:nvSpPr>
            <p:cNvPr id="12" name="Rectangle: Rounded Corners 11">
              <a:extLst>
                <a:ext uri="{FF2B5EF4-FFF2-40B4-BE49-F238E27FC236}">
                  <a16:creationId xmlns:a16="http://schemas.microsoft.com/office/drawing/2014/main" id="{1ABA69A3-513E-99C8-7C45-DFB5BF304EB0}"/>
                </a:ext>
              </a:extLst>
            </p:cNvPr>
            <p:cNvSpPr/>
            <p:nvPr/>
          </p:nvSpPr>
          <p:spPr>
            <a:xfrm>
              <a:off x="360556"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Rounded Corners 12">
              <a:extLst>
                <a:ext uri="{FF2B5EF4-FFF2-40B4-BE49-F238E27FC236}">
                  <a16:creationId xmlns:a16="http://schemas.microsoft.com/office/drawing/2014/main" id="{C5F4BDBA-4FCF-C623-02CE-9F296763FB9E}"/>
                </a:ext>
              </a:extLst>
            </p:cNvPr>
            <p:cNvSpPr/>
            <p:nvPr/>
          </p:nvSpPr>
          <p:spPr>
            <a:xfrm>
              <a:off x="511544"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Rounded Corners 13">
              <a:extLst>
                <a:ext uri="{FF2B5EF4-FFF2-40B4-BE49-F238E27FC236}">
                  <a16:creationId xmlns:a16="http://schemas.microsoft.com/office/drawing/2014/main" id="{5B03969A-5AB7-31EE-A988-8C70AFDC850C}"/>
                </a:ext>
              </a:extLst>
            </p:cNvPr>
            <p:cNvSpPr/>
            <p:nvPr/>
          </p:nvSpPr>
          <p:spPr>
            <a:xfrm>
              <a:off x="662532"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Rounded Corners 14">
              <a:extLst>
                <a:ext uri="{FF2B5EF4-FFF2-40B4-BE49-F238E27FC236}">
                  <a16:creationId xmlns:a16="http://schemas.microsoft.com/office/drawing/2014/main" id="{7BF378AB-0A4A-D737-0276-C7F84547C7D8}"/>
                </a:ext>
              </a:extLst>
            </p:cNvPr>
            <p:cNvSpPr/>
            <p:nvPr/>
          </p:nvSpPr>
          <p:spPr>
            <a:xfrm>
              <a:off x="813519" y="5405684"/>
              <a:ext cx="136800" cy="221456"/>
            </a:xfrm>
            <a:prstGeom prst="roundRect">
              <a:avLst/>
            </a:prstGeom>
            <a:solidFill>
              <a:srgbClr val="3A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38768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917474B-41DA-EC05-D539-45D20B911B35}"/>
              </a:ext>
            </a:extLst>
          </p:cNvPr>
          <p:cNvSpPr txBox="1"/>
          <p:nvPr/>
        </p:nvSpPr>
        <p:spPr>
          <a:xfrm>
            <a:off x="1713842" y="518638"/>
            <a:ext cx="9472318" cy="1166153"/>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18</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Développer la recherche en santé</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numérique et en particulier l’utilisation</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secondaire des données de santé</a:t>
            </a:r>
          </a:p>
        </p:txBody>
      </p:sp>
      <p:sp>
        <p:nvSpPr>
          <p:cNvPr id="6" name="ZoneTexte 5">
            <a:extLst>
              <a:ext uri="{FF2B5EF4-FFF2-40B4-BE49-F238E27FC236}">
                <a16:creationId xmlns:a16="http://schemas.microsoft.com/office/drawing/2014/main" id="{6CB1AA2F-4DDB-221B-7FFF-3B545CC15C82}"/>
              </a:ext>
            </a:extLst>
          </p:cNvPr>
          <p:cNvSpPr txBox="1"/>
          <p:nvPr/>
        </p:nvSpPr>
        <p:spPr>
          <a:xfrm>
            <a:off x="241771" y="2186637"/>
            <a:ext cx="2653829" cy="310854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18-1.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Stratégie pour l’utilisation secondaire des données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Publier au S1 2024 une stratégie nationale sur la réutilisation et l’ouverture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données de santé</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 </a:t>
            </a:r>
            <a:r>
              <a:rPr kumimoji="0" lang="fr-FR" sz="900" b="0" i="0" u="none" strike="noStrike" kern="1200" cap="none" spc="0" normalizeH="0" baseline="0" noProof="0" dirty="0">
                <a:ln>
                  <a:noFill/>
                </a:ln>
                <a:solidFill>
                  <a:prstClr val="black"/>
                </a:solidFill>
                <a:effectLst/>
                <a:uLnTx/>
                <a:uFillTx/>
                <a:latin typeface="Calibri"/>
                <a:ea typeface="+mn-ea"/>
                <a:cs typeface="Calibri"/>
              </a:rPr>
              <a:t>- DREES – DGOS - DGRI - DGE - PDS – CNAM - AIS</a:t>
            </a: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L'interministériel</a:t>
            </a:r>
            <a:r>
              <a:rPr lang="fr-FR" sz="900" b="1" dirty="0">
                <a:solidFill>
                  <a:srgbClr val="3C55A1"/>
                </a:solidFill>
                <a:latin typeface="Calibri"/>
                <a:ea typeface="Calibri"/>
                <a:cs typeface="Calibri"/>
              </a:rPr>
              <a:t> (</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DNS, DREES, DGOS, DGRI et DGE) en lien avec l'Agence de l'Innovation en Santé et la Plateforme de Données de Santé (dit Health Data Hub) mettront en concertation un document sur la stratégie pour l'utilisation secondaire des données de santé au 3</a:t>
            </a:r>
            <a:r>
              <a:rPr kumimoji="0" lang="fr-FR" sz="900" b="1" i="0" u="none" strike="noStrike" kern="1200" cap="none" spc="0" normalizeH="0" baseline="30000" noProof="0" dirty="0">
                <a:ln>
                  <a:noFill/>
                </a:ln>
                <a:solidFill>
                  <a:srgbClr val="3C55A1"/>
                </a:solidFill>
                <a:effectLst/>
                <a:uLnTx/>
                <a:uFillTx/>
                <a:latin typeface="Calibri"/>
                <a:ea typeface="Calibri"/>
                <a:cs typeface="Calibri"/>
              </a:rPr>
              <a:t>e</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 trimestre 2024. Cette stratégie vise la mise en place de l'Espace Européen des Données de Santé et instruit les recommandations du rapport de la mission de Jérôme Marchand Arvier "Fédérer les acteurs de l’écosystème pour libérer l’utilisation secondaire des données de santé" publié le 18 janvier 2024.</a:t>
            </a:r>
          </a:p>
        </p:txBody>
      </p:sp>
      <p:sp>
        <p:nvSpPr>
          <p:cNvPr id="7" name="ZoneTexte 6">
            <a:extLst>
              <a:ext uri="{FF2B5EF4-FFF2-40B4-BE49-F238E27FC236}">
                <a16:creationId xmlns:a16="http://schemas.microsoft.com/office/drawing/2014/main" id="{5FC89187-32EB-68B5-3294-44A2AFB51C29}"/>
              </a:ext>
            </a:extLst>
          </p:cNvPr>
          <p:cNvSpPr txBox="1"/>
          <p:nvPr/>
        </p:nvSpPr>
        <p:spPr>
          <a:xfrm>
            <a:off x="6278190" y="2186637"/>
            <a:ext cx="2772819" cy="35855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18-3.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Données de santé @UE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Avoir réussi le pilote du réseau d’entrepôts européens en 2025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autour de cinq cas d’usage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PDS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Lancé en octobre 2022 et coordonné par le HDH, le projet HealthData@EU Pilot réunit 17 acteurs </a:t>
            </a:r>
            <a:br>
              <a:rPr kumimoji="0" lang="fr-FR" sz="900" b="1" i="0" u="none" strike="noStrike" kern="1200" cap="none" spc="0" normalizeH="0" baseline="0" noProof="0" dirty="0">
                <a:ln>
                  <a:noFill/>
                </a:ln>
                <a:solidFill>
                  <a:srgbClr val="3C55A1"/>
                </a:solidFill>
                <a:effectLst/>
                <a:uLnTx/>
                <a:uFillTx/>
                <a:latin typeface="Calibri"/>
                <a:ea typeface="Calibri"/>
                <a:cs typeface="Calibri"/>
              </a:rPr>
            </a:br>
            <a:r>
              <a:rPr kumimoji="0" lang="fr-FR" sz="900" b="1" i="0" u="none" strike="noStrike" kern="1200" cap="none" spc="0" normalizeH="0" baseline="0" noProof="0" dirty="0">
                <a:ln>
                  <a:noFill/>
                </a:ln>
                <a:solidFill>
                  <a:srgbClr val="3C55A1"/>
                </a:solidFill>
                <a:effectLst/>
                <a:uLnTx/>
                <a:uFillTx/>
                <a:latin typeface="Calibri"/>
                <a:ea typeface="Calibri"/>
                <a:cs typeface="Calibri"/>
              </a:rPr>
              <a:t>européens majeurs et vise à créer une première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version de l’infrastructure transfrontière </a:t>
            </a:r>
            <a:br>
              <a:rPr kumimoji="0" lang="fr-FR" sz="900" b="1" i="0" u="none" strike="noStrike" kern="1200" cap="none" spc="0" normalizeH="0" baseline="0" noProof="0" dirty="0">
                <a:ln>
                  <a:noFill/>
                </a:ln>
                <a:solidFill>
                  <a:srgbClr val="3C55A1"/>
                </a:solidFill>
                <a:effectLst/>
                <a:uLnTx/>
                <a:uFillTx/>
                <a:latin typeface="Calibri"/>
                <a:ea typeface="Calibri"/>
                <a:cs typeface="Calibri"/>
              </a:rPr>
            </a:br>
            <a:r>
              <a:rPr kumimoji="0" lang="fr-FR" sz="900" b="1" i="0" u="none" strike="noStrike" kern="1200" cap="none" spc="0" normalizeH="0" baseline="0" noProof="0" dirty="0">
                <a:ln>
                  <a:noFill/>
                </a:ln>
                <a:solidFill>
                  <a:srgbClr val="3C55A1"/>
                </a:solidFill>
                <a:effectLst/>
                <a:uLnTx/>
                <a:uFillTx/>
                <a:latin typeface="Calibri"/>
                <a:ea typeface="Calibri"/>
                <a:cs typeface="Calibri"/>
              </a:rPr>
              <a:t>HealthData@EU, prévue dans le projet de règlement pour l’EHDS. Une première version opérationnelle (MVP) de l’infrastructure a été livrée en décembre 2023. Les travaux se poursuivent en 2024 avec l’adaptation de l’infrastructure à partir de plusieurs livrables clés du projet, tels que le formulaire unique de demande d’accès, le nouveau standard de métadonnées, Health DCAT-AP et la connexion à l’infrastructure de partenaires supplémentaires. </a:t>
            </a:r>
            <a:endParaRPr kumimoji="0" lang="fr-FR" sz="1800" b="0" i="0" u="none" strike="noStrike" kern="1200" cap="none" spc="0" normalizeH="0" baseline="0" noProof="0" dirty="0">
              <a:ln>
                <a:noFill/>
              </a:ln>
              <a:solidFill>
                <a:srgbClr val="3C55A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8" name="ZoneTexte 7">
            <a:extLst>
              <a:ext uri="{FF2B5EF4-FFF2-40B4-BE49-F238E27FC236}">
                <a16:creationId xmlns:a16="http://schemas.microsoft.com/office/drawing/2014/main" id="{C805DCF0-FA15-C77F-175E-3E04AE3EE226}"/>
              </a:ext>
            </a:extLst>
          </p:cNvPr>
          <p:cNvSpPr txBox="1"/>
          <p:nvPr/>
        </p:nvSpPr>
        <p:spPr>
          <a:xfrm>
            <a:off x="3259981" y="2186637"/>
            <a:ext cx="2653829" cy="30162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18-2.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Entrepôts de données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Avoir financé 50 entrepôts de données hospitaliers fédérés au niveau régional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et/ou connectés au niveau national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avant 2027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DGOS </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DREES - DNS - DGRI - DGE - PDS</a:t>
            </a:r>
            <a:b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0" i="0" u="none" strike="noStrike" kern="1200" cap="none" spc="0" normalizeH="0" baseline="0" noProof="0" dirty="0">
                <a:ln>
                  <a:noFill/>
                </a:ln>
                <a:solidFill>
                  <a:prstClr val="black"/>
                </a:solidFill>
                <a:effectLst/>
                <a:uLnTx/>
                <a:uFillTx/>
                <a:latin typeface="Calibri"/>
                <a:ea typeface="Calibri"/>
                <a:cs typeface="Calibri"/>
              </a:rPr>
              <a:t>ATIH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16 consortiums représentant 70 partenaires, portant 60 EDS locaux et 14 plateformes </a:t>
            </a:r>
            <a:br>
              <a:rPr kumimoji="0" lang="fr-FR" sz="900" b="1" i="0" u="none" strike="noStrike" kern="1200" cap="none" spc="0" normalizeH="0" baseline="0" noProof="0" dirty="0">
                <a:ln>
                  <a:noFill/>
                </a:ln>
                <a:solidFill>
                  <a:srgbClr val="3C55A1"/>
                </a:solidFill>
                <a:effectLst/>
                <a:uLnTx/>
                <a:uFillTx/>
                <a:latin typeface="Calibri"/>
                <a:ea typeface="Calibri"/>
                <a:cs typeface="Calibri"/>
              </a:rPr>
            </a:br>
            <a:r>
              <a:rPr kumimoji="0" lang="fr-FR" sz="900" b="1" i="0" u="none" strike="noStrike" kern="1200" cap="none" spc="0" normalizeH="0" baseline="0" noProof="0" dirty="0">
                <a:ln>
                  <a:noFill/>
                </a:ln>
                <a:solidFill>
                  <a:srgbClr val="3C55A1"/>
                </a:solidFill>
                <a:effectLst/>
                <a:uLnTx/>
                <a:uFillTx/>
                <a:latin typeface="Calibri"/>
                <a:ea typeface="Calibri"/>
                <a:cs typeface="Calibri"/>
              </a:rPr>
              <a:t>d'échange mutualisées seront financés via l'AAP Entrepôts de données de santé hospitaliers de la Stratégie d'accélération "santé numérique" de France 2030, jusqu’en 2027. L'ensemble des lauréats a été publié le 18 janvier 2024, et les financements initiés.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sp>
        <p:nvSpPr>
          <p:cNvPr id="9" name="ZoneTexte 8">
            <a:extLst>
              <a:ext uri="{FF2B5EF4-FFF2-40B4-BE49-F238E27FC236}">
                <a16:creationId xmlns:a16="http://schemas.microsoft.com/office/drawing/2014/main" id="{DA5AB180-4499-2F38-1270-3D80E429CE1A}"/>
              </a:ext>
            </a:extLst>
          </p:cNvPr>
          <p:cNvSpPr txBox="1"/>
          <p:nvPr/>
        </p:nvSpPr>
        <p:spPr>
          <a:xfrm>
            <a:off x="9296401" y="2186636"/>
            <a:ext cx="2653828" cy="200054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18-4.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Recherche et développement en santé numérique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Avoir financé plus de 300 projets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de recherche et développement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en santé numérique d’ici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DNS </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DGRI - DGE - AIS - DGOS DGS - DREES DMSMP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sym typeface="Calibri"/>
              </a:rPr>
              <a:t>Financement de 171 projets de recherche et développement en santé numérique à date.</a:t>
            </a:r>
            <a:endParaRPr kumimoji="0" lang="fr-FR" sz="900" b="1" i="0" u="none" strike="noStrike" kern="1200" cap="none" spc="0" normalizeH="0" baseline="0" noProof="0" dirty="0">
              <a:ln>
                <a:noFill/>
              </a:ln>
              <a:solidFill>
                <a:srgbClr val="3C55A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pic>
        <p:nvPicPr>
          <p:cNvPr id="2" name="Image 1">
            <a:extLst>
              <a:ext uri="{FF2B5EF4-FFF2-40B4-BE49-F238E27FC236}">
                <a16:creationId xmlns:a16="http://schemas.microsoft.com/office/drawing/2014/main" id="{8A85737D-27F7-63D8-33EF-A7DC49900E54}"/>
              </a:ext>
            </a:extLst>
          </p:cNvPr>
          <p:cNvPicPr>
            <a:picLocks noChangeAspect="1"/>
          </p:cNvPicPr>
          <p:nvPr/>
        </p:nvPicPr>
        <p:blipFill>
          <a:blip r:embed="rId3"/>
          <a:srcRect/>
          <a:stretch/>
        </p:blipFill>
        <p:spPr>
          <a:xfrm>
            <a:off x="325922" y="5399831"/>
            <a:ext cx="641242" cy="253638"/>
          </a:xfrm>
          <a:prstGeom prst="rect">
            <a:avLst/>
          </a:prstGeom>
        </p:spPr>
      </p:pic>
      <p:pic>
        <p:nvPicPr>
          <p:cNvPr id="13" name="Image 12">
            <a:extLst>
              <a:ext uri="{FF2B5EF4-FFF2-40B4-BE49-F238E27FC236}">
                <a16:creationId xmlns:a16="http://schemas.microsoft.com/office/drawing/2014/main" id="{6D38F9C8-F886-1F44-0716-02814F1E521B}"/>
              </a:ext>
            </a:extLst>
          </p:cNvPr>
          <p:cNvPicPr>
            <a:picLocks noChangeAspect="1"/>
          </p:cNvPicPr>
          <p:nvPr/>
        </p:nvPicPr>
        <p:blipFill>
          <a:blip r:embed="rId3"/>
          <a:srcRect/>
          <a:stretch/>
        </p:blipFill>
        <p:spPr>
          <a:xfrm>
            <a:off x="6376698" y="5524819"/>
            <a:ext cx="641237" cy="253637"/>
          </a:xfrm>
          <a:prstGeom prst="rect">
            <a:avLst/>
          </a:prstGeom>
        </p:spPr>
      </p:pic>
      <p:pic>
        <p:nvPicPr>
          <p:cNvPr id="16" name="Image 15">
            <a:extLst>
              <a:ext uri="{FF2B5EF4-FFF2-40B4-BE49-F238E27FC236}">
                <a16:creationId xmlns:a16="http://schemas.microsoft.com/office/drawing/2014/main" id="{C222A313-A86C-0B1F-F7A8-1A273B0532AB}"/>
              </a:ext>
            </a:extLst>
          </p:cNvPr>
          <p:cNvPicPr>
            <a:picLocks noChangeAspect="1"/>
          </p:cNvPicPr>
          <p:nvPr/>
        </p:nvPicPr>
        <p:blipFill>
          <a:blip r:embed="rId3"/>
          <a:srcRect/>
          <a:stretch/>
        </p:blipFill>
        <p:spPr>
          <a:xfrm>
            <a:off x="9388468" y="4187184"/>
            <a:ext cx="641234" cy="253636"/>
          </a:xfrm>
          <a:prstGeom prst="rect">
            <a:avLst/>
          </a:prstGeom>
        </p:spPr>
      </p:pic>
      <p:pic>
        <p:nvPicPr>
          <p:cNvPr id="4" name="Image 1">
            <a:extLst>
              <a:ext uri="{FF2B5EF4-FFF2-40B4-BE49-F238E27FC236}">
                <a16:creationId xmlns:a16="http://schemas.microsoft.com/office/drawing/2014/main" id="{4AC6CDED-6EAB-E172-B39E-F183E6AB5D17}"/>
              </a:ext>
            </a:extLst>
          </p:cNvPr>
          <p:cNvPicPr>
            <a:picLocks noChangeAspect="1"/>
          </p:cNvPicPr>
          <p:nvPr/>
        </p:nvPicPr>
        <p:blipFill>
          <a:blip r:embed="rId3"/>
          <a:srcRect/>
          <a:stretch/>
        </p:blipFill>
        <p:spPr>
          <a:xfrm>
            <a:off x="3351489" y="5015230"/>
            <a:ext cx="641242" cy="253638"/>
          </a:xfrm>
          <a:prstGeom prst="rect">
            <a:avLst/>
          </a:prstGeom>
        </p:spPr>
      </p:pic>
    </p:spTree>
    <p:extLst>
      <p:ext uri="{BB962C8B-B14F-4D97-AF65-F5344CB8AC3E}">
        <p14:creationId xmlns:p14="http://schemas.microsoft.com/office/powerpoint/2010/main" val="390641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2FD149-F697-2C65-C8ED-674846B0D3B0}"/>
              </a:ext>
            </a:extLst>
          </p:cNvPr>
          <p:cNvSpPr txBox="1"/>
          <p:nvPr/>
        </p:nvSpPr>
        <p:spPr>
          <a:xfrm>
            <a:off x="1713842" y="518638"/>
            <a:ext cx="8764315" cy="889154"/>
          </a:xfrm>
          <a:prstGeom prst="rect">
            <a:avLst/>
          </a:prstGeom>
          <a:noFill/>
        </p:spPr>
        <p:txBody>
          <a:bodyPr wrap="square" rtlCol="0">
            <a:spAutoFit/>
          </a:bodyPr>
          <a:lstStyle/>
          <a:p>
            <a:pPr>
              <a:lnSpc>
                <a:spcPct val="75000"/>
              </a:lnSpc>
            </a:pPr>
            <a:r>
              <a:rPr lang="fr-FR" sz="2000" b="1" dirty="0">
                <a:solidFill>
                  <a:srgbClr val="D60952"/>
                </a:solidFill>
                <a:latin typeface="Calibri" panose="020F0502020204030204" pitchFamily="34" charset="0"/>
                <a:cs typeface="Calibri" panose="020F0502020204030204" pitchFamily="34" charset="0"/>
              </a:rPr>
              <a:t>PRIORITÉ 1</a:t>
            </a:r>
          </a:p>
          <a:p>
            <a:pPr>
              <a:lnSpc>
                <a:spcPct val="75000"/>
              </a:lnSpc>
            </a:pPr>
            <a:r>
              <a:rPr lang="fr-FR" sz="2400" b="1" dirty="0">
                <a:solidFill>
                  <a:srgbClr val="3C55A1"/>
                </a:solidFill>
                <a:latin typeface="Calibri" panose="020F0502020204030204" pitchFamily="34" charset="0"/>
                <a:cs typeface="Calibri" panose="020F0502020204030204" pitchFamily="34" charset="0"/>
              </a:rPr>
              <a:t>Utiliser Mon espace santé au quotidien </a:t>
            </a:r>
          </a:p>
          <a:p>
            <a:pPr>
              <a:lnSpc>
                <a:spcPct val="75000"/>
              </a:lnSpc>
            </a:pPr>
            <a:r>
              <a:rPr lang="fr-FR" sz="2400" b="1" dirty="0">
                <a:solidFill>
                  <a:srgbClr val="3C55A1"/>
                </a:solidFill>
                <a:latin typeface="Calibri" panose="020F0502020204030204" pitchFamily="34" charset="0"/>
                <a:cs typeface="Calibri" panose="020F0502020204030204" pitchFamily="34" charset="0"/>
              </a:rPr>
              <a:t>pour gérer sa santé</a:t>
            </a:r>
          </a:p>
        </p:txBody>
      </p:sp>
      <p:sp>
        <p:nvSpPr>
          <p:cNvPr id="3" name="ZoneTexte 2">
            <a:extLst>
              <a:ext uri="{FF2B5EF4-FFF2-40B4-BE49-F238E27FC236}">
                <a16:creationId xmlns:a16="http://schemas.microsoft.com/office/drawing/2014/main" id="{19F616D5-57E4-9A34-5FD1-283E7FEAA220}"/>
              </a:ext>
            </a:extLst>
          </p:cNvPr>
          <p:cNvSpPr txBox="1"/>
          <p:nvPr/>
        </p:nvSpPr>
        <p:spPr>
          <a:xfrm>
            <a:off x="241771" y="2186637"/>
            <a:ext cx="2653829" cy="2416046"/>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1-1. </a:t>
            </a:r>
            <a:r>
              <a:rPr lang="fr-FR" sz="1200" b="1" dirty="0">
                <a:solidFill>
                  <a:srgbClr val="3C55A1"/>
                </a:solidFill>
                <a:latin typeface="Calibri"/>
                <a:ea typeface="Calibri"/>
                <a:cs typeface="Calibri"/>
              </a:rPr>
              <a:t>Alimentation de </a:t>
            </a:r>
            <a:endParaRPr lang="fr-FR" sz="1200" b="1" dirty="0">
              <a:solidFill>
                <a:srgbClr val="3C55A1"/>
              </a:solidFill>
              <a:latin typeface="Calibri" panose="020F0502020204030204" pitchFamily="34" charset="0"/>
              <a:cs typeface="Calibri" panose="020F0502020204030204" pitchFamily="34" charset="0"/>
            </a:endParaRPr>
          </a:p>
          <a:p>
            <a:r>
              <a:rPr lang="fr-FR" sz="1200" b="1" dirty="0">
                <a:solidFill>
                  <a:srgbClr val="3C55A1"/>
                </a:solidFill>
                <a:latin typeface="Calibri"/>
                <a:ea typeface="Calibri"/>
                <a:cs typeface="Calibri"/>
              </a:rPr>
              <a:t>Mon espace santé</a:t>
            </a:r>
          </a:p>
          <a:p>
            <a:pPr rtl="0">
              <a:spcBef>
                <a:spcPts val="0"/>
              </a:spcBef>
              <a:spcAft>
                <a:spcPts val="0"/>
              </a:spcAft>
            </a:pPr>
            <a:endParaRPr lang="fr-FR" sz="1000" u="none" strike="noStrike" dirty="0">
              <a:solidFill>
                <a:schemeClr val="tx1">
                  <a:lumMod val="65000"/>
                  <a:lumOff val="35000"/>
                </a:schemeClr>
              </a:solidFill>
              <a:effectLst/>
              <a:latin typeface="Calibri" panose="020F0502020204030204" pitchFamily="34" charset="0"/>
              <a:cs typeface="Calibri" panose="020F0502020204030204" pitchFamily="34" charset="0"/>
            </a:endParaRPr>
          </a:p>
          <a:p>
            <a:r>
              <a:rPr lang="fr-FR" sz="900" b="1" dirty="0">
                <a:effectLst/>
                <a:latin typeface="Calibri"/>
                <a:ea typeface="Calibri"/>
                <a:cs typeface="Calibri"/>
              </a:rPr>
              <a:t>→ Atteindre un rythme de 250 millions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de documents de santé par an alimentés dans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Mon espace santé par les professionnels fin 2023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et 400 millions fin 2026</a:t>
            </a: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effectLst/>
                <a:latin typeface="Calibri"/>
                <a:ea typeface="Calibri"/>
                <a:cs typeface="Calibri"/>
              </a:rPr>
              <a:t>DNS</a:t>
            </a:r>
            <a:r>
              <a:rPr lang="fr-FR" sz="900" dirty="0">
                <a:effectLst/>
                <a:latin typeface="Calibri"/>
                <a:ea typeface="Calibri"/>
                <a:cs typeface="Calibri"/>
              </a:rPr>
              <a:t> - CNAM - ANS</a:t>
            </a:r>
            <a:endParaRPr lang="fr-FR" sz="900" b="1" dirty="0">
              <a:solidFill>
                <a:schemeClr val="tx1">
                  <a:lumMod val="65000"/>
                  <a:lumOff val="35000"/>
                </a:schemeClr>
              </a:solidFill>
              <a:effectLst/>
              <a:latin typeface="Calibri"/>
              <a:ea typeface="Calibri"/>
              <a:cs typeface="Calibri"/>
            </a:endParaRP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effectLst/>
                <a:latin typeface="Calibri"/>
                <a:ea typeface="Calibri"/>
                <a:cs typeface="Calibri"/>
              </a:rPr>
              <a:t>A fin </a:t>
            </a:r>
            <a:r>
              <a:rPr lang="fr-FR" sz="900" b="1" dirty="0">
                <a:solidFill>
                  <a:srgbClr val="3C55A1"/>
                </a:solidFill>
                <a:latin typeface="Calibri"/>
                <a:ea typeface="Calibri"/>
                <a:cs typeface="Calibri"/>
              </a:rPr>
              <a:t>avril</a:t>
            </a:r>
            <a:r>
              <a:rPr lang="fr-FR" sz="900" b="1" dirty="0">
                <a:solidFill>
                  <a:srgbClr val="3C55A1"/>
                </a:solidFill>
                <a:effectLst/>
                <a:latin typeface="Calibri"/>
                <a:ea typeface="Calibri"/>
                <a:cs typeface="Calibri"/>
              </a:rPr>
              <a:t>, le rythme annuel d’alimentation de</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Mon</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espace santé par les professionnels</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 s’établit à</a:t>
            </a:r>
            <a:r>
              <a:rPr lang="fr-FR" sz="900" b="1" dirty="0">
                <a:solidFill>
                  <a:srgbClr val="3C55A1"/>
                </a:solidFill>
                <a:latin typeface="Calibri"/>
                <a:ea typeface="Calibri"/>
                <a:cs typeface="Calibri"/>
              </a:rPr>
              <a:t> 297</a:t>
            </a:r>
            <a:r>
              <a:rPr lang="fr-FR" sz="900" b="1" dirty="0">
                <a:solidFill>
                  <a:srgbClr val="3C55A1"/>
                </a:solidFill>
                <a:effectLst/>
                <a:latin typeface="Calibri"/>
                <a:ea typeface="Calibri"/>
                <a:cs typeface="Calibri"/>
              </a:rPr>
              <a:t> millions de documents par an</a:t>
            </a:r>
            <a:r>
              <a:rPr lang="fr-FR" sz="900" b="1" dirty="0">
                <a:solidFill>
                  <a:srgbClr val="3C55A1"/>
                </a:solidFill>
                <a:latin typeface="Calibri"/>
                <a:ea typeface="Calibri"/>
                <a:cs typeface="Calibri"/>
              </a:rPr>
              <a:t>. Le seuil des 250 millions de documents </a:t>
            </a:r>
            <a:r>
              <a:rPr lang="fr-FR" sz="900" b="1" dirty="0">
                <a:solidFill>
                  <a:srgbClr val="3C55A1"/>
                </a:solidFill>
                <a:effectLst/>
                <a:latin typeface="Calibri"/>
                <a:ea typeface="Calibri"/>
                <a:cs typeface="Calibri"/>
              </a:rPr>
              <a:t>de </a:t>
            </a:r>
            <a:r>
              <a:rPr lang="fr-FR" sz="900" b="1" dirty="0">
                <a:solidFill>
                  <a:srgbClr val="3C55A1"/>
                </a:solidFill>
                <a:latin typeface="Calibri"/>
                <a:ea typeface="Calibri"/>
                <a:cs typeface="Calibri"/>
              </a:rPr>
              <a:t>santé par an a été atteint en janvier 2024</a:t>
            </a:r>
            <a:r>
              <a:rPr lang="fr-FR" sz="900" b="1" dirty="0">
                <a:solidFill>
                  <a:srgbClr val="3C55A1"/>
                </a:solidFill>
                <a:effectLst/>
                <a:latin typeface="Calibri"/>
                <a:ea typeface="Calibri"/>
                <a:cs typeface="Calibri"/>
              </a:rPr>
              <a:t>.</a:t>
            </a:r>
            <a:endParaRPr lang="fr-FR" dirty="0">
              <a:solidFill>
                <a:srgbClr val="3C55A1"/>
              </a:solidFill>
            </a:endParaRPr>
          </a:p>
        </p:txBody>
      </p:sp>
      <p:sp>
        <p:nvSpPr>
          <p:cNvPr id="6" name="ZoneTexte 5">
            <a:extLst>
              <a:ext uri="{FF2B5EF4-FFF2-40B4-BE49-F238E27FC236}">
                <a16:creationId xmlns:a16="http://schemas.microsoft.com/office/drawing/2014/main" id="{BA5517FE-298D-13EA-0D5A-236123551CE6}"/>
              </a:ext>
            </a:extLst>
          </p:cNvPr>
          <p:cNvSpPr txBox="1"/>
          <p:nvPr/>
        </p:nvSpPr>
        <p:spPr>
          <a:xfrm>
            <a:off x="6278191" y="2186637"/>
            <a:ext cx="2653828" cy="2785378"/>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1-3. </a:t>
            </a:r>
            <a:r>
              <a:rPr lang="fr-FR" sz="1200" b="1" dirty="0">
                <a:solidFill>
                  <a:srgbClr val="3C55A1"/>
                </a:solidFill>
                <a:latin typeface="Calibri"/>
                <a:ea typeface="Calibri"/>
                <a:cs typeface="Calibri"/>
              </a:rPr>
              <a:t>Carnet de santé</a:t>
            </a:r>
          </a:p>
          <a:p>
            <a:r>
              <a:rPr lang="fr-FR" sz="1200" b="1" dirty="0">
                <a:solidFill>
                  <a:srgbClr val="3C55A1"/>
                </a:solidFill>
                <a:latin typeface="Calibri"/>
                <a:ea typeface="Calibri"/>
                <a:cs typeface="Calibri"/>
              </a:rPr>
              <a:t>de l’enfant</a:t>
            </a:r>
          </a:p>
          <a:p>
            <a:endParaRPr lang="fr-FR" sz="1000" dirty="0">
              <a:solidFill>
                <a:schemeClr val="tx1">
                  <a:lumMod val="75000"/>
                  <a:lumOff val="25000"/>
                </a:schemeClr>
              </a:solidFill>
              <a:latin typeface="Calibri" panose="020F0502020204030204" pitchFamily="34" charset="0"/>
              <a:cs typeface="Calibri" panose="020F0502020204030204" pitchFamily="34" charset="0"/>
            </a:endParaRPr>
          </a:p>
          <a:p>
            <a:r>
              <a:rPr lang="fr-FR" sz="900" b="1" dirty="0">
                <a:effectLst/>
                <a:latin typeface="Calibri"/>
                <a:ea typeface="Calibri"/>
                <a:cs typeface="Calibri"/>
              </a:rPr>
              <a:t>→ Intégrer dans Mon espace santé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les rappels des examens obligatoires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et les conseils sur la santé de l’enfant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d’ici fin 2023 ainsi que les comptes-rendus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et certificats de santé d’ici 2025</a:t>
            </a: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CNAM</a:t>
            </a:r>
            <a:r>
              <a:rPr lang="fr-FR" sz="900" dirty="0">
                <a:effectLst/>
                <a:latin typeface="Calibri"/>
                <a:ea typeface="Calibri"/>
                <a:cs typeface="Calibri"/>
              </a:rPr>
              <a:t> - DNS</a:t>
            </a:r>
            <a:endParaRPr lang="fr-FR" sz="900" b="1" dirty="0">
              <a:effectLst/>
              <a:latin typeface="Calibri"/>
              <a:ea typeface="Calibri"/>
              <a:cs typeface="Calibri"/>
            </a:endParaRPr>
          </a:p>
          <a:p>
            <a:endPar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a:ea typeface="Calibri"/>
                <a:cs typeface="Calibri"/>
              </a:rPr>
              <a:t>Depuis avril, l'agenda permet une vue d’ensemble des examens obligatoires </a:t>
            </a:r>
            <a:r>
              <a:rPr lang="fr-FR" sz="900" b="1" dirty="0">
                <a:solidFill>
                  <a:srgbClr val="3C55A1"/>
                </a:solidFill>
                <a:effectLst/>
                <a:latin typeface="Calibri"/>
                <a:ea typeface="Calibri"/>
                <a:cs typeface="Calibri"/>
              </a:rPr>
              <a:t>de</a:t>
            </a:r>
            <a:r>
              <a:rPr lang="fr-FR" sz="900" b="1" dirty="0">
                <a:solidFill>
                  <a:srgbClr val="3C55A1"/>
                </a:solidFill>
                <a:latin typeface="Calibri"/>
                <a:ea typeface="Calibri"/>
                <a:cs typeface="Calibri"/>
              </a:rPr>
              <a:t> l’enfant et l’adolescent, les examens bucco-dentaires et les vaccinations à réaliser</a:t>
            </a:r>
            <a:r>
              <a:rPr lang="fr-FR" sz="900" b="1" dirty="0">
                <a:solidFill>
                  <a:srgbClr val="3C55A1"/>
                </a:solidFill>
                <a:effectLst/>
                <a:latin typeface="Calibri"/>
                <a:ea typeface="Calibri"/>
                <a:cs typeface="Calibri"/>
              </a:rPr>
              <a:t>.</a:t>
            </a:r>
            <a:r>
              <a:rPr lang="fr-FR" sz="900" b="1" dirty="0">
                <a:solidFill>
                  <a:srgbClr val="3C55A1"/>
                </a:solidFill>
                <a:latin typeface="Calibri"/>
                <a:ea typeface="Calibri"/>
                <a:cs typeface="Calibri"/>
              </a:rPr>
              <a:t> Depuis fin mai, il est possible</a:t>
            </a:r>
            <a:r>
              <a:rPr lang="fr-FR" sz="900" b="1" dirty="0">
                <a:solidFill>
                  <a:srgbClr val="3C55A1"/>
                </a:solidFill>
                <a:effectLst/>
                <a:latin typeface="Calibri"/>
                <a:ea typeface="Calibri"/>
                <a:cs typeface="Calibri"/>
              </a:rPr>
              <a:t> de </a:t>
            </a:r>
            <a:r>
              <a:rPr lang="fr-FR" sz="900" b="1" dirty="0">
                <a:solidFill>
                  <a:srgbClr val="3C55A1"/>
                </a:solidFill>
                <a:latin typeface="Calibri"/>
                <a:ea typeface="Calibri"/>
                <a:cs typeface="Calibri"/>
              </a:rPr>
              <a:t>prévoir </a:t>
            </a:r>
            <a:r>
              <a:rPr lang="fr-FR" sz="900" b="1" dirty="0">
                <a:solidFill>
                  <a:srgbClr val="3C55A1"/>
                </a:solidFill>
                <a:effectLst/>
                <a:latin typeface="Calibri"/>
                <a:ea typeface="Calibri"/>
                <a:cs typeface="Calibri"/>
              </a:rPr>
              <a:t>de </a:t>
            </a:r>
            <a:r>
              <a:rPr lang="fr-FR" sz="900" b="1" dirty="0">
                <a:solidFill>
                  <a:srgbClr val="3C55A1"/>
                </a:solidFill>
                <a:latin typeface="Calibri"/>
                <a:ea typeface="Calibri"/>
                <a:cs typeface="Calibri"/>
              </a:rPr>
              <a:t>la prévention personnalisée, dans "les conseils aux parents". </a:t>
            </a:r>
            <a:endParaRPr lang="fr-FR" sz="900" b="1" u="none" strike="noStrike" dirty="0">
              <a:solidFill>
                <a:srgbClr val="3C55A1"/>
              </a:solidFill>
              <a:effectLst/>
              <a:latin typeface="Calibri" panose="020F0502020204030204" pitchFamily="34" charset="0"/>
              <a:ea typeface="Calibri"/>
              <a:cs typeface="Calibri" panose="020F0502020204030204" pitchFamily="34" charset="0"/>
            </a:endParaRPr>
          </a:p>
          <a:p>
            <a:endParaRPr lang="fr-FR" sz="1400" b="1" dirty="0">
              <a:solidFill>
                <a:srgbClr val="3C55A1"/>
              </a:solidFill>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5F0087F6-A090-6426-7DF9-4B7C360BE2B8}"/>
              </a:ext>
            </a:extLst>
          </p:cNvPr>
          <p:cNvSpPr txBox="1"/>
          <p:nvPr/>
        </p:nvSpPr>
        <p:spPr>
          <a:xfrm>
            <a:off x="3259981" y="2186637"/>
            <a:ext cx="2729339" cy="2785378"/>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1-2. </a:t>
            </a:r>
            <a:r>
              <a:rPr lang="fr-FR" sz="1200" b="1" dirty="0">
                <a:solidFill>
                  <a:srgbClr val="3958A4"/>
                </a:solidFill>
                <a:latin typeface="Calibri"/>
                <a:ea typeface="Calibri"/>
                <a:cs typeface="Calibri"/>
              </a:rPr>
              <a:t>Envoi d’ordonnance par </a:t>
            </a:r>
            <a:br>
              <a:rPr lang="fr-FR" sz="1200" b="1" dirty="0">
                <a:latin typeface="Calibri" panose="020F0502020204030204" pitchFamily="34" charset="0"/>
                <a:cs typeface="Calibri" panose="020F0502020204030204" pitchFamily="34" charset="0"/>
              </a:rPr>
            </a:br>
            <a:r>
              <a:rPr lang="fr-FR" sz="1200" b="1" dirty="0">
                <a:solidFill>
                  <a:srgbClr val="3958A4"/>
                </a:solidFill>
                <a:latin typeface="Calibri"/>
                <a:ea typeface="Calibri"/>
                <a:cs typeface="Calibri"/>
              </a:rPr>
              <a:t>messagerie citoyenne</a:t>
            </a:r>
          </a:p>
          <a:p>
            <a:pPr rtl="0">
              <a:spcBef>
                <a:spcPts val="0"/>
              </a:spcBef>
              <a:spcAft>
                <a:spcPts val="0"/>
              </a:spcAft>
            </a:pPr>
            <a:endParaRPr lang="fr-FR" sz="1000"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 Lancer les premiers usages de la messagerie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Mon espace santé pour l’envoi d’ordonnances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aux pharmaciens dès mai 2023 et concevoir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une interface de programmation (API) messagerie citoyenne en 2024</a:t>
            </a: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CNAM</a:t>
            </a:r>
            <a:r>
              <a:rPr lang="fr-FR" sz="900" dirty="0">
                <a:effectLst/>
                <a:latin typeface="Calibri"/>
                <a:ea typeface="Calibri"/>
                <a:cs typeface="Calibri"/>
              </a:rPr>
              <a:t> - DNS</a:t>
            </a:r>
            <a:endParaRPr lang="fr-FR" sz="900" b="1" dirty="0">
              <a:effectLst/>
              <a:latin typeface="Calibri"/>
              <a:ea typeface="Calibri"/>
              <a:cs typeface="Calibri"/>
            </a:endParaRPr>
          </a:p>
          <a:p>
            <a:endParaRPr lang="fr-FR" sz="900" b="1" u="none" strike="noStrike"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a:ea typeface="Calibri"/>
                <a:cs typeface="Calibri"/>
              </a:rPr>
              <a:t>Le déploiement des boites organisationnelles se poursuit (autour de 7 500 officines) et des expérimentations sont lancées avec quelques officines pour étudier les cas d'usages.</a:t>
            </a:r>
            <a:endParaRPr lang="fr-FR" sz="900" b="1" dirty="0">
              <a:solidFill>
                <a:srgbClr val="3C55A1"/>
              </a:solidFill>
              <a:latin typeface="Calibri" panose="020F0502020204030204" pitchFamily="34" charset="0"/>
              <a:ea typeface="Calibri"/>
              <a:cs typeface="Calibri" panose="020F0502020204030204" pitchFamily="34" charset="0"/>
            </a:endParaRPr>
          </a:p>
          <a:p>
            <a:endParaRPr lang="fr-FR" sz="900" b="1" dirty="0">
              <a:solidFill>
                <a:srgbClr val="3C55A1"/>
              </a:solidFill>
              <a:effectLst/>
              <a:latin typeface="Calibri" panose="020F0502020204030204" pitchFamily="34" charset="0"/>
              <a:ea typeface="Calibri" panose="020F0502020204030204" pitchFamily="34" charset="0"/>
              <a:cs typeface="Calibri" panose="020F0502020204030204" pitchFamily="34" charset="0"/>
            </a:endParaRPr>
          </a:p>
          <a:p>
            <a:endParaRPr lang="fr-FR" sz="1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r-FR" sz="1400" b="1" dirty="0">
              <a:solidFill>
                <a:srgbClr val="3958A4"/>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80720C13-C3B2-C12A-8965-4B9AE9905AF8}"/>
              </a:ext>
            </a:extLst>
          </p:cNvPr>
          <p:cNvSpPr txBox="1"/>
          <p:nvPr/>
        </p:nvSpPr>
        <p:spPr>
          <a:xfrm>
            <a:off x="9296401" y="2186636"/>
            <a:ext cx="2653828" cy="2554545"/>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1-4. </a:t>
            </a:r>
            <a:r>
              <a:rPr lang="fr-FR" sz="1200" b="1" dirty="0">
                <a:solidFill>
                  <a:srgbClr val="3958A4"/>
                </a:solidFill>
                <a:latin typeface="Calibri"/>
                <a:ea typeface="Calibri"/>
                <a:cs typeface="Calibri"/>
              </a:rPr>
              <a:t>Articulation des portails santé pour les personnes</a:t>
            </a:r>
          </a:p>
          <a:p>
            <a:endParaRPr lang="fr-FR" sz="1000" dirty="0">
              <a:effectLst/>
              <a:latin typeface="Calibri" panose="020F0502020204030204" pitchFamily="34" charset="0"/>
              <a:cs typeface="Calibri" panose="020F0502020204030204" pitchFamily="34" charset="0"/>
            </a:endParaRPr>
          </a:p>
          <a:p>
            <a:r>
              <a:rPr lang="fr-FR" sz="900" b="1" dirty="0">
                <a:effectLst/>
                <a:latin typeface="Calibri"/>
                <a:ea typeface="Calibri"/>
                <a:cs typeface="Calibri"/>
              </a:rPr>
              <a:t>→  Construire les premiers parcours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articulés entre Mon espace santé, Santé.fr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et le compte ameli (âges clés, santé de la femme, etc.) dès 2024</a:t>
            </a: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CNAM</a:t>
            </a:r>
            <a:r>
              <a:rPr lang="fr-FR" sz="900" dirty="0">
                <a:effectLst/>
                <a:latin typeface="Calibri"/>
                <a:ea typeface="Calibri"/>
                <a:cs typeface="Calibri"/>
              </a:rPr>
              <a:t> - DNS - DSS</a:t>
            </a:r>
            <a:endParaRPr lang="fr-FR" sz="900" b="1" dirty="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a:defRPr/>
            </a:pPr>
            <a:r>
              <a:rPr lang="fr-FR" sz="900" b="1" dirty="0">
                <a:solidFill>
                  <a:srgbClr val="3C55A1"/>
                </a:solidFill>
                <a:latin typeface="Calibri"/>
                <a:ea typeface="Calibri"/>
                <a:cs typeface="Calibri"/>
              </a:rPr>
              <a:t>Depuis </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janvier, Mon espace santé </a:t>
            </a:r>
            <a:r>
              <a:rPr lang="fr-FR" sz="900" b="1" dirty="0">
                <a:solidFill>
                  <a:srgbClr val="3C55A1"/>
                </a:solidFill>
                <a:latin typeface="Calibri"/>
                <a:ea typeface="Calibri"/>
                <a:cs typeface="Calibri"/>
              </a:rPr>
              <a:t>propose les auto-questionnaires pour préparer les bilans aux âges clés et renvoie </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sur </a:t>
            </a:r>
            <a:r>
              <a:rPr lang="fr-FR" sz="900" b="1" dirty="0">
                <a:solidFill>
                  <a:srgbClr val="3C55A1"/>
                </a:solidFill>
                <a:latin typeface="Calibri"/>
                <a:ea typeface="Calibri"/>
                <a:cs typeface="Calibri"/>
              </a:rPr>
              <a:t>S</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anté.fr</a:t>
            </a:r>
            <a:r>
              <a:rPr lang="fr-FR" sz="900" b="1" dirty="0">
                <a:solidFill>
                  <a:srgbClr val="3C55A1"/>
                </a:solidFill>
                <a:latin typeface="Calibri"/>
                <a:ea typeface="Calibri"/>
                <a:cs typeface="Calibri"/>
              </a:rPr>
              <a:t> </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pour trouver des</a:t>
            </a:r>
            <a:r>
              <a:rPr lang="fr-FR" sz="900" b="1" dirty="0">
                <a:solidFill>
                  <a:srgbClr val="3C55A1"/>
                </a:solidFill>
                <a:latin typeface="Calibri"/>
                <a:ea typeface="Calibri"/>
                <a:cs typeface="Calibri"/>
              </a:rPr>
              <a:t> </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effecteurs.</a:t>
            </a:r>
            <a:r>
              <a:rPr lang="fr-FR" sz="900" b="1" dirty="0">
                <a:solidFill>
                  <a:srgbClr val="3C55A1"/>
                </a:solidFill>
                <a:latin typeface="Calibri"/>
                <a:ea typeface="Calibri"/>
                <a:cs typeface="Calibri"/>
              </a:rPr>
              <a:t> </a:t>
            </a:r>
            <a:endParaRPr lang="fr-FR" sz="900" dirty="0">
              <a:solidFill>
                <a:srgbClr val="3C55A1"/>
              </a:solidFill>
              <a:latin typeface="Calibri"/>
              <a:ea typeface="Calibri"/>
              <a:cs typeface="Calibri"/>
            </a:endParaRPr>
          </a:p>
          <a:p>
            <a:pPr>
              <a:defRPr/>
            </a:pPr>
            <a:r>
              <a:rPr lang="fr-FR" sz="900" b="1" dirty="0">
                <a:solidFill>
                  <a:srgbClr val="3C55A1"/>
                </a:solidFill>
                <a:latin typeface="Calibri"/>
                <a:ea typeface="Calibri"/>
                <a:cs typeface="Calibri"/>
              </a:rPr>
              <a:t>Participation</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 de </a:t>
            </a:r>
            <a:r>
              <a:rPr lang="fr-FR" sz="900" b="1" dirty="0">
                <a:solidFill>
                  <a:srgbClr val="3C55A1"/>
                </a:solidFill>
                <a:latin typeface="Calibri"/>
                <a:ea typeface="Calibri"/>
                <a:cs typeface="Calibri"/>
              </a:rPr>
              <a:t>la CNAM au comité éditorial de </a:t>
            </a:r>
            <a:r>
              <a:rPr kumimoji="0" lang="fr-FR" sz="900" b="1" i="0" u="none" strike="noStrike" kern="1200" cap="none" spc="0" normalizeH="0" baseline="0" noProof="0" dirty="0">
                <a:ln>
                  <a:noFill/>
                </a:ln>
                <a:solidFill>
                  <a:srgbClr val="3C55A1"/>
                </a:solidFill>
                <a:effectLst/>
                <a:uLnTx/>
                <a:uFillTx/>
                <a:latin typeface="Calibri"/>
                <a:ea typeface="Calibri"/>
                <a:cs typeface="Calibri"/>
              </a:rPr>
              <a:t>Santé.fr.</a:t>
            </a:r>
            <a:endParaRPr lang="fr-FR" dirty="0">
              <a:solidFill>
                <a:srgbClr val="3C55A1"/>
              </a:solidFill>
            </a:endParaRPr>
          </a:p>
          <a:p>
            <a:endParaRPr lang="fr-FR" sz="900" b="1" dirty="0">
              <a:solidFill>
                <a:schemeClr val="tx1">
                  <a:lumMod val="65000"/>
                  <a:lumOff val="35000"/>
                </a:schemeClr>
              </a:solidFill>
              <a:effectLst/>
              <a:latin typeface="Calibri" panose="020F0502020204030204" pitchFamily="34" charset="0"/>
              <a:cs typeface="Calibri" panose="020F0502020204030204" pitchFamily="34" charset="0"/>
            </a:endParaRPr>
          </a:p>
        </p:txBody>
      </p:sp>
      <p:pic>
        <p:nvPicPr>
          <p:cNvPr id="11" name="Image 10">
            <a:extLst>
              <a:ext uri="{FF2B5EF4-FFF2-40B4-BE49-F238E27FC236}">
                <a16:creationId xmlns:a16="http://schemas.microsoft.com/office/drawing/2014/main" id="{50A61C4D-A6E5-07F5-5108-A9834A8903C5}"/>
              </a:ext>
            </a:extLst>
          </p:cNvPr>
          <p:cNvPicPr>
            <a:picLocks noChangeAspect="1"/>
          </p:cNvPicPr>
          <p:nvPr/>
        </p:nvPicPr>
        <p:blipFill>
          <a:blip r:embed="rId3"/>
          <a:srcRect/>
          <a:stretch/>
        </p:blipFill>
        <p:spPr>
          <a:xfrm>
            <a:off x="333051" y="4677700"/>
            <a:ext cx="641254" cy="253644"/>
          </a:xfrm>
          <a:prstGeom prst="rect">
            <a:avLst/>
          </a:prstGeom>
        </p:spPr>
      </p:pic>
      <p:pic>
        <p:nvPicPr>
          <p:cNvPr id="4" name="Image 10">
            <a:extLst>
              <a:ext uri="{FF2B5EF4-FFF2-40B4-BE49-F238E27FC236}">
                <a16:creationId xmlns:a16="http://schemas.microsoft.com/office/drawing/2014/main" id="{40778625-6A6E-DCAE-9843-102F42D61B48}"/>
              </a:ext>
            </a:extLst>
          </p:cNvPr>
          <p:cNvPicPr>
            <a:picLocks noChangeAspect="1"/>
          </p:cNvPicPr>
          <p:nvPr/>
        </p:nvPicPr>
        <p:blipFill>
          <a:blip r:embed="rId3"/>
          <a:srcRect/>
          <a:stretch/>
        </p:blipFill>
        <p:spPr>
          <a:xfrm>
            <a:off x="3378396" y="4692877"/>
            <a:ext cx="641254" cy="253644"/>
          </a:xfrm>
          <a:prstGeom prst="rect">
            <a:avLst/>
          </a:prstGeom>
        </p:spPr>
      </p:pic>
      <p:pic>
        <p:nvPicPr>
          <p:cNvPr id="10" name="Image 6">
            <a:extLst>
              <a:ext uri="{FF2B5EF4-FFF2-40B4-BE49-F238E27FC236}">
                <a16:creationId xmlns:a16="http://schemas.microsoft.com/office/drawing/2014/main" id="{4C65ACC0-4E2A-5968-610E-D684C9519656}"/>
              </a:ext>
            </a:extLst>
          </p:cNvPr>
          <p:cNvPicPr>
            <a:picLocks noChangeAspect="1"/>
          </p:cNvPicPr>
          <p:nvPr/>
        </p:nvPicPr>
        <p:blipFill>
          <a:blip r:embed="rId4"/>
          <a:srcRect/>
          <a:stretch/>
        </p:blipFill>
        <p:spPr>
          <a:xfrm>
            <a:off x="6366846" y="4976503"/>
            <a:ext cx="641254" cy="253643"/>
          </a:xfrm>
          <a:prstGeom prst="rect">
            <a:avLst/>
          </a:prstGeom>
        </p:spPr>
      </p:pic>
      <p:pic>
        <p:nvPicPr>
          <p:cNvPr id="16" name="Image 6">
            <a:extLst>
              <a:ext uri="{FF2B5EF4-FFF2-40B4-BE49-F238E27FC236}">
                <a16:creationId xmlns:a16="http://schemas.microsoft.com/office/drawing/2014/main" id="{3DC19FEE-918A-DA74-5F3E-A8659F21A9F2}"/>
              </a:ext>
            </a:extLst>
          </p:cNvPr>
          <p:cNvPicPr>
            <a:picLocks noChangeAspect="1"/>
          </p:cNvPicPr>
          <p:nvPr/>
        </p:nvPicPr>
        <p:blipFill>
          <a:blip r:embed="rId4"/>
          <a:srcRect/>
          <a:stretch/>
        </p:blipFill>
        <p:spPr>
          <a:xfrm>
            <a:off x="9420823" y="4687322"/>
            <a:ext cx="641254" cy="253643"/>
          </a:xfrm>
          <a:prstGeom prst="rect">
            <a:avLst/>
          </a:prstGeom>
        </p:spPr>
      </p:pic>
    </p:spTree>
    <p:extLst>
      <p:ext uri="{BB962C8B-B14F-4D97-AF65-F5344CB8AC3E}">
        <p14:creationId xmlns:p14="http://schemas.microsoft.com/office/powerpoint/2010/main" val="158915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2FD149-F697-2C65-C8ED-674846B0D3B0}"/>
              </a:ext>
            </a:extLst>
          </p:cNvPr>
          <p:cNvSpPr txBox="1"/>
          <p:nvPr/>
        </p:nvSpPr>
        <p:spPr>
          <a:xfrm>
            <a:off x="1713842" y="518638"/>
            <a:ext cx="8764315" cy="889154"/>
          </a:xfrm>
          <a:prstGeom prst="rect">
            <a:avLst/>
          </a:prstGeom>
          <a:noFill/>
        </p:spPr>
        <p:txBody>
          <a:bodyPr wrap="square" rtlCol="0">
            <a:spAutoFit/>
          </a:bodyPr>
          <a:lstStyle/>
          <a:p>
            <a:pPr>
              <a:lnSpc>
                <a:spcPct val="75000"/>
              </a:lnSpc>
            </a:pPr>
            <a:r>
              <a:rPr lang="fr-FR" sz="2000" b="1" dirty="0">
                <a:solidFill>
                  <a:srgbClr val="D60952"/>
                </a:solidFill>
                <a:latin typeface="Calibri" panose="020F0502020204030204" pitchFamily="34" charset="0"/>
                <a:cs typeface="Calibri" panose="020F0502020204030204" pitchFamily="34" charset="0"/>
              </a:rPr>
              <a:t>PRIORITÉ 2</a:t>
            </a:r>
          </a:p>
          <a:p>
            <a:pPr>
              <a:lnSpc>
                <a:spcPct val="75000"/>
              </a:lnSpc>
            </a:pPr>
            <a:r>
              <a:rPr lang="fr-FR" sz="2400" b="1" dirty="0">
                <a:solidFill>
                  <a:srgbClr val="3D56A3"/>
                </a:solidFill>
                <a:effectLst/>
                <a:latin typeface="Calibri" panose="020F0502020204030204" pitchFamily="34" charset="0"/>
                <a:cs typeface="Calibri" panose="020F0502020204030204" pitchFamily="34" charset="0"/>
              </a:rPr>
              <a:t>Développer une prévention </a:t>
            </a:r>
          </a:p>
          <a:p>
            <a:pPr>
              <a:lnSpc>
                <a:spcPct val="75000"/>
              </a:lnSpc>
            </a:pPr>
            <a:r>
              <a:rPr lang="fr-FR" sz="2400" b="1" dirty="0">
                <a:solidFill>
                  <a:srgbClr val="3D56A3"/>
                </a:solidFill>
                <a:effectLst/>
                <a:latin typeface="Calibri" panose="020F0502020204030204" pitchFamily="34" charset="0"/>
                <a:cs typeface="Calibri" panose="020F0502020204030204" pitchFamily="34" charset="0"/>
              </a:rPr>
              <a:t>personnalisée </a:t>
            </a:r>
            <a:endParaRPr lang="fr-FR" sz="2400" dirty="0">
              <a:solidFill>
                <a:srgbClr val="3D56A3"/>
              </a:solidFill>
              <a:effectLst/>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19F616D5-57E4-9A34-5FD1-283E7FEAA220}"/>
              </a:ext>
            </a:extLst>
          </p:cNvPr>
          <p:cNvSpPr txBox="1"/>
          <p:nvPr/>
        </p:nvSpPr>
        <p:spPr>
          <a:xfrm>
            <a:off x="241771" y="2186637"/>
            <a:ext cx="2653829" cy="2554545"/>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2-1. </a:t>
            </a:r>
            <a:r>
              <a:rPr lang="fr-FR" sz="1200" b="1" dirty="0">
                <a:solidFill>
                  <a:srgbClr val="3C55A1"/>
                </a:solidFill>
                <a:effectLst/>
                <a:latin typeface="Calibri"/>
                <a:ea typeface="Calibri"/>
                <a:cs typeface="Calibri"/>
              </a:rPr>
              <a:t>Prévention personnalisée dans Mon espace santé</a:t>
            </a:r>
            <a:endParaRPr lang="fr-FR" sz="1200" dirty="0">
              <a:solidFill>
                <a:srgbClr val="3C55A1"/>
              </a:solidFill>
              <a:effectLst/>
              <a:latin typeface="Calibri"/>
              <a:ea typeface="Calibri"/>
              <a:cs typeface="Calibri"/>
            </a:endParaRPr>
          </a:p>
          <a:p>
            <a:pPr rtl="0">
              <a:spcBef>
                <a:spcPts val="0"/>
              </a:spcBef>
              <a:spcAft>
                <a:spcPts val="0"/>
              </a:spcAft>
            </a:pPr>
            <a:endParaRPr lang="fr-FR" sz="1000" u="none" strike="noStrike" dirty="0">
              <a:solidFill>
                <a:schemeClr val="tx1">
                  <a:lumMod val="65000"/>
                  <a:lumOff val="35000"/>
                </a:schemeClr>
              </a:solidFill>
              <a:effectLst/>
              <a:latin typeface="Calibri" panose="020F0502020204030204" pitchFamily="34" charset="0"/>
              <a:cs typeface="Calibri" panose="020F0502020204030204" pitchFamily="34" charset="0"/>
            </a:endParaRPr>
          </a:p>
          <a:p>
            <a:r>
              <a:rPr lang="fr-FR" sz="900" b="1" dirty="0">
                <a:effectLst/>
                <a:latin typeface="Calibri"/>
                <a:ea typeface="Calibri"/>
                <a:cs typeface="Calibri"/>
              </a:rPr>
              <a:t>→ Envoyer les premières notifications personnalisées de prévention dans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Mon espace santé courant 2024</a:t>
            </a: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effectLst/>
                <a:latin typeface="Calibri"/>
                <a:ea typeface="Calibri"/>
                <a:cs typeface="Calibri"/>
              </a:rPr>
              <a:t>CNAM</a:t>
            </a:r>
            <a:r>
              <a:rPr lang="fr-FR" sz="900" dirty="0">
                <a:effectLst/>
                <a:latin typeface="Calibri"/>
                <a:ea typeface="Calibri"/>
                <a:cs typeface="Calibri"/>
              </a:rPr>
              <a:t> - DNS</a:t>
            </a:r>
            <a:endParaRPr lang="fr-FR" sz="900" b="1" dirty="0">
              <a:solidFill>
                <a:schemeClr val="tx1">
                  <a:lumMod val="65000"/>
                  <a:lumOff val="35000"/>
                </a:schemeClr>
              </a:solidFill>
              <a:effectLst/>
              <a:latin typeface="Calibri"/>
              <a:ea typeface="Calibri"/>
              <a:cs typeface="Calibri"/>
            </a:endParaRP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effectLst/>
                <a:latin typeface="Calibri"/>
                <a:ea typeface="Calibri"/>
                <a:cs typeface="Calibri"/>
              </a:rPr>
              <a:t>Le décret autorisant la prévention personnalisée</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dans</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Mon espace santé </a:t>
            </a:r>
            <a:r>
              <a:rPr lang="fr-FR" sz="900" b="1" dirty="0">
                <a:solidFill>
                  <a:srgbClr val="3C55A1"/>
                </a:solidFill>
                <a:latin typeface="Calibri"/>
                <a:ea typeface="Calibri"/>
                <a:cs typeface="Calibri"/>
              </a:rPr>
              <a:t>a été publié et permet </a:t>
            </a:r>
            <a:r>
              <a:rPr lang="fr-FR" sz="900" b="1" dirty="0">
                <a:solidFill>
                  <a:srgbClr val="3C55A1"/>
                </a:solidFill>
                <a:effectLst/>
                <a:latin typeface="Calibri"/>
                <a:ea typeface="Calibri"/>
                <a:cs typeface="Calibri"/>
              </a:rPr>
              <a:t>d’envoyer</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aux</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usagers des rappels de prévention autour</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de parcours clés (santé de l’enfant,</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examens</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buccodentaires, etc.). </a:t>
            </a:r>
            <a:r>
              <a:rPr lang="fr-FR" sz="900" b="1" dirty="0">
                <a:solidFill>
                  <a:srgbClr val="3C55A1"/>
                </a:solidFill>
                <a:latin typeface="Calibri"/>
                <a:ea typeface="Calibri"/>
                <a:cs typeface="Calibri"/>
              </a:rPr>
              <a:t>Des </a:t>
            </a:r>
            <a:r>
              <a:rPr lang="fr-FR" sz="900" b="1" dirty="0">
                <a:solidFill>
                  <a:srgbClr val="3C55A1"/>
                </a:solidFill>
                <a:effectLst/>
                <a:latin typeface="Calibri"/>
                <a:ea typeface="Calibri"/>
                <a:cs typeface="Calibri"/>
              </a:rPr>
              <a:t>campagnes de</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prévention </a:t>
            </a:r>
            <a:r>
              <a:rPr lang="fr-FR" sz="900" b="1" dirty="0" err="1">
                <a:solidFill>
                  <a:srgbClr val="3C55A1"/>
                </a:solidFill>
                <a:effectLst/>
                <a:latin typeface="Calibri"/>
                <a:ea typeface="Calibri"/>
                <a:cs typeface="Calibri"/>
              </a:rPr>
              <a:t>cibleés</a:t>
            </a:r>
            <a:r>
              <a:rPr lang="fr-FR" sz="900" b="1" dirty="0">
                <a:solidFill>
                  <a:srgbClr val="3C55A1"/>
                </a:solidFill>
                <a:effectLst/>
                <a:latin typeface="Calibri"/>
                <a:ea typeface="Calibri"/>
                <a:cs typeface="Calibri"/>
              </a:rPr>
              <a:t> par le biais de la</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page d’accueil et de</a:t>
            </a:r>
            <a:r>
              <a:rPr lang="fr-FR" sz="900" b="1" dirty="0">
                <a:solidFill>
                  <a:srgbClr val="3C55A1"/>
                </a:solidFill>
                <a:latin typeface="Calibri"/>
                <a:ea typeface="Calibri"/>
                <a:cs typeface="Calibri"/>
              </a:rPr>
              <a:t> </a:t>
            </a:r>
            <a:r>
              <a:rPr lang="fr-FR" sz="900" b="1" dirty="0">
                <a:solidFill>
                  <a:srgbClr val="3C55A1"/>
                </a:solidFill>
                <a:effectLst/>
                <a:latin typeface="Calibri"/>
                <a:ea typeface="Calibri"/>
                <a:cs typeface="Calibri"/>
              </a:rPr>
              <a:t>la messagerie sécurisée</a:t>
            </a:r>
            <a:r>
              <a:rPr lang="fr-FR" sz="900" b="1" dirty="0">
                <a:solidFill>
                  <a:srgbClr val="3C55A1"/>
                </a:solidFill>
                <a:latin typeface="Calibri"/>
                <a:ea typeface="Calibri"/>
                <a:cs typeface="Calibri"/>
              </a:rPr>
              <a:t> sont à l'étude</a:t>
            </a:r>
            <a:r>
              <a:rPr lang="fr-FR" sz="900" b="1" dirty="0">
                <a:solidFill>
                  <a:srgbClr val="3C55A1"/>
                </a:solidFill>
                <a:effectLst/>
                <a:latin typeface="Calibri"/>
                <a:ea typeface="Calibri"/>
                <a:cs typeface="Calibri"/>
              </a:rPr>
              <a:t>.</a:t>
            </a:r>
            <a:r>
              <a:rPr lang="fr-FR" sz="900" b="1" dirty="0">
                <a:solidFill>
                  <a:srgbClr val="3C55A1"/>
                </a:solidFill>
                <a:latin typeface="Calibri"/>
                <a:ea typeface="Calibri"/>
                <a:cs typeface="Calibri"/>
              </a:rPr>
              <a:t> </a:t>
            </a:r>
            <a:endParaRPr lang="fr-FR" dirty="0">
              <a:solidFill>
                <a:srgbClr val="3C55A1"/>
              </a:solidFill>
            </a:endParaRPr>
          </a:p>
        </p:txBody>
      </p:sp>
      <p:sp>
        <p:nvSpPr>
          <p:cNvPr id="6" name="ZoneTexte 5">
            <a:extLst>
              <a:ext uri="{FF2B5EF4-FFF2-40B4-BE49-F238E27FC236}">
                <a16:creationId xmlns:a16="http://schemas.microsoft.com/office/drawing/2014/main" id="{BA5517FE-298D-13EA-0D5A-236123551CE6}"/>
              </a:ext>
            </a:extLst>
          </p:cNvPr>
          <p:cNvSpPr txBox="1"/>
          <p:nvPr/>
        </p:nvSpPr>
        <p:spPr>
          <a:xfrm>
            <a:off x="6321323" y="2186637"/>
            <a:ext cx="2610696" cy="1631216"/>
          </a:xfrm>
          <a:prstGeom prst="rect">
            <a:avLst/>
          </a:prstGeom>
          <a:noFill/>
        </p:spPr>
        <p:txBody>
          <a:bodyPr wrap="square" rtlCol="0">
            <a:spAutoFit/>
          </a:bodyPr>
          <a:lstStyle/>
          <a:p>
            <a:r>
              <a:rPr lang="fr-FR" sz="1200" b="1" dirty="0">
                <a:solidFill>
                  <a:srgbClr val="D60952"/>
                </a:solidFill>
                <a:latin typeface="Calibri" panose="020F0502020204030204" pitchFamily="34" charset="0"/>
                <a:cs typeface="Calibri" panose="020F0502020204030204" pitchFamily="34" charset="0"/>
              </a:rPr>
              <a:t>2-3. </a:t>
            </a:r>
            <a:r>
              <a:rPr lang="fr-FR" sz="1200" b="1" dirty="0">
                <a:solidFill>
                  <a:srgbClr val="3C55A1"/>
                </a:solidFill>
                <a:effectLst/>
                <a:latin typeface="Calibri" panose="020F0502020204030204" pitchFamily="34" charset="0"/>
                <a:cs typeface="Calibri" panose="020F0502020204030204" pitchFamily="34" charset="0"/>
              </a:rPr>
              <a:t>Prévention du côté des PS</a:t>
            </a:r>
            <a:endParaRPr lang="fr-FR" sz="1200" dirty="0">
              <a:solidFill>
                <a:srgbClr val="3C55A1"/>
              </a:solidFill>
              <a:effectLst/>
              <a:latin typeface="Calibri" panose="020F0502020204030204" pitchFamily="34" charset="0"/>
              <a:cs typeface="Calibri" panose="020F0502020204030204" pitchFamily="34" charset="0"/>
            </a:endParaRPr>
          </a:p>
          <a:p>
            <a:endParaRPr lang="fr-FR" sz="1000" dirty="0">
              <a:solidFill>
                <a:schemeClr val="tx1">
                  <a:lumMod val="75000"/>
                  <a:lumOff val="25000"/>
                </a:schemeClr>
              </a:solidFill>
              <a:latin typeface="Calibri" panose="020F0502020204030204" pitchFamily="34" charset="0"/>
              <a:cs typeface="Calibri" panose="020F0502020204030204" pitchFamily="34" charset="0"/>
            </a:endParaRPr>
          </a:p>
          <a:p>
            <a:r>
              <a:rPr lang="fr-FR" sz="900" b="1" dirty="0">
                <a:effectLst/>
                <a:latin typeface="Calibri" panose="020F0502020204030204" pitchFamily="34" charset="0"/>
                <a:cs typeface="Calibri" panose="020F0502020204030204" pitchFamily="34" charset="0"/>
              </a:rPr>
              <a:t>→ Favoriser le développement de fonctionnalités de prévention et de gestion populationnelle dans les logiciels de professionnels de santé d’ici 2027</a:t>
            </a:r>
          </a:p>
          <a:p>
            <a:endParaRPr lang="fr-FR" sz="900" dirty="0">
              <a:latin typeface="Calibri" panose="020F0502020204030204" pitchFamily="34" charset="0"/>
              <a:cs typeface="Calibri" panose="020F0502020204030204" pitchFamily="34" charset="0"/>
            </a:endParaRPr>
          </a:p>
          <a:p>
            <a:r>
              <a:rPr lang="fr-FR" sz="900" b="1" dirty="0">
                <a:effectLst/>
                <a:latin typeface="Calibri" panose="020F0502020204030204" pitchFamily="34" charset="0"/>
                <a:cs typeface="Calibri" panose="020F0502020204030204" pitchFamily="34" charset="0"/>
              </a:rPr>
              <a:t>DNS </a:t>
            </a:r>
            <a:r>
              <a:rPr lang="fr-FR" sz="900" dirty="0">
                <a:effectLst/>
                <a:latin typeface="Calibri" panose="020F0502020204030204" pitchFamily="34" charset="0"/>
                <a:cs typeface="Calibri" panose="020F0502020204030204" pitchFamily="34" charset="0"/>
              </a:rPr>
              <a:t>- ANS</a:t>
            </a:r>
            <a:endParaRPr lang="fr-FR" sz="900" b="1" dirty="0">
              <a:effectLst/>
              <a:latin typeface="Calibri" panose="020F0502020204030204" pitchFamily="34" charset="0"/>
              <a:cs typeface="Calibri" panose="020F0502020204030204" pitchFamily="34" charset="0"/>
            </a:endParaRPr>
          </a:p>
          <a:p>
            <a:endParaRPr lang="fr-FR" sz="1000" b="1" u="none" strike="noStrike"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panose="020F0502020204030204" pitchFamily="34" charset="0"/>
                <a:cs typeface="Calibri" panose="020F0502020204030204" pitchFamily="34" charset="0"/>
              </a:rPr>
              <a:t>Travaux à cadrer.</a:t>
            </a:r>
          </a:p>
          <a:p>
            <a:endParaRPr lang="fr-FR" sz="1400" b="1" dirty="0">
              <a:solidFill>
                <a:srgbClr val="3C55A1"/>
              </a:solidFill>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5F0087F6-A090-6426-7DF9-4B7C360BE2B8}"/>
              </a:ext>
            </a:extLst>
          </p:cNvPr>
          <p:cNvSpPr txBox="1"/>
          <p:nvPr/>
        </p:nvSpPr>
        <p:spPr>
          <a:xfrm>
            <a:off x="3259981" y="2186637"/>
            <a:ext cx="2653829" cy="3477875"/>
          </a:xfrm>
          <a:prstGeom prst="rect">
            <a:avLst/>
          </a:prstGeom>
          <a:noFill/>
        </p:spPr>
        <p:txBody>
          <a:bodyPr wrap="square" lIns="91440" tIns="45720" rIns="91440" bIns="45720" rtlCol="0" anchor="t">
            <a:spAutoFit/>
          </a:bodyPr>
          <a:lstStyle/>
          <a:p>
            <a:r>
              <a:rPr lang="fr-FR" sz="1200" b="1" dirty="0">
                <a:solidFill>
                  <a:srgbClr val="D60952"/>
                </a:solidFill>
                <a:latin typeface="Calibri"/>
                <a:cs typeface="Calibri"/>
              </a:rPr>
              <a:t>2-2. </a:t>
            </a:r>
            <a:r>
              <a:rPr lang="fr-FR" sz="1200" b="1" dirty="0">
                <a:solidFill>
                  <a:srgbClr val="3C55A1"/>
                </a:solidFill>
                <a:effectLst/>
                <a:latin typeface="Calibri"/>
                <a:cs typeface="Calibri"/>
              </a:rPr>
              <a:t>Bilans aux âges clés</a:t>
            </a:r>
            <a:endParaRPr lang="fr-FR" sz="1200" dirty="0">
              <a:solidFill>
                <a:srgbClr val="3C55A1"/>
              </a:solidFill>
              <a:effectLst/>
              <a:latin typeface="Calibri"/>
              <a:cs typeface="Calibri"/>
            </a:endParaRPr>
          </a:p>
          <a:p>
            <a:pPr rtl="0">
              <a:spcBef>
                <a:spcPts val="0"/>
              </a:spcBef>
              <a:spcAft>
                <a:spcPts val="0"/>
              </a:spcAft>
            </a:pPr>
            <a:endParaRPr lang="fr-FR" sz="1000" dirty="0">
              <a:latin typeface="Calibri" panose="020F0502020204030204" pitchFamily="34" charset="0"/>
              <a:cs typeface="Calibri" panose="020F0502020204030204" pitchFamily="34" charset="0"/>
            </a:endParaRPr>
          </a:p>
          <a:p>
            <a:r>
              <a:rPr lang="fr-FR" sz="900" b="1" dirty="0">
                <a:effectLst/>
                <a:latin typeface="Calibri"/>
                <a:cs typeface="Calibri"/>
              </a:rPr>
              <a:t>→ Permettre à 1 million de patients </a:t>
            </a:r>
            <a:br>
              <a:rPr lang="fr-FR" sz="900" b="1" dirty="0">
                <a:effectLst/>
                <a:latin typeface="Calibri" panose="020F0502020204030204" pitchFamily="34" charset="0"/>
                <a:cs typeface="Calibri" panose="020F0502020204030204" pitchFamily="34" charset="0"/>
              </a:rPr>
            </a:br>
            <a:r>
              <a:rPr lang="fr-FR" sz="900" b="1" dirty="0">
                <a:effectLst/>
                <a:latin typeface="Calibri"/>
                <a:cs typeface="Calibri"/>
              </a:rPr>
              <a:t>de préparer un bilan de prévention </a:t>
            </a:r>
            <a:br>
              <a:rPr lang="fr-FR" sz="900" b="1" dirty="0">
                <a:effectLst/>
                <a:latin typeface="Calibri" panose="020F0502020204030204" pitchFamily="34" charset="0"/>
                <a:cs typeface="Calibri" panose="020F0502020204030204" pitchFamily="34" charset="0"/>
              </a:rPr>
            </a:br>
            <a:r>
              <a:rPr lang="fr-FR" sz="900" b="1" dirty="0">
                <a:effectLst/>
                <a:latin typeface="Calibri"/>
                <a:cs typeface="Calibri"/>
              </a:rPr>
              <a:t>dans Mon espace santé d’ici 2027</a:t>
            </a:r>
          </a:p>
          <a:p>
            <a:endParaRPr lang="fr-FR" sz="900" b="1" dirty="0">
              <a:latin typeface="Calibri" panose="020F0502020204030204" pitchFamily="34" charset="0"/>
              <a:cs typeface="Calibri" panose="020F0502020204030204" pitchFamily="34" charset="0"/>
            </a:endParaRPr>
          </a:p>
          <a:p>
            <a:r>
              <a:rPr lang="fr-FR" sz="900" b="1" dirty="0">
                <a:effectLst/>
                <a:latin typeface="Calibri"/>
                <a:cs typeface="Calibri"/>
              </a:rPr>
              <a:t>DNS</a:t>
            </a:r>
            <a:r>
              <a:rPr lang="fr-FR" sz="900" dirty="0">
                <a:effectLst/>
                <a:latin typeface="Calibri"/>
                <a:cs typeface="Calibri"/>
              </a:rPr>
              <a:t> - CNAM</a:t>
            </a:r>
            <a:endParaRPr lang="fr-FR" sz="900" b="1" dirty="0">
              <a:effectLst/>
              <a:latin typeface="Calibri"/>
              <a:cs typeface="Calibri"/>
            </a:endParaRPr>
          </a:p>
          <a:p>
            <a:endParaRPr lang="fr-FR" sz="900" b="1" u="none" strike="noStrike"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a:cs typeface="Calibri"/>
              </a:rPr>
              <a:t>Les questionnaires ont été mis en ligne en </a:t>
            </a:r>
            <a:br>
              <a:rPr lang="fr-FR" sz="900" b="1" dirty="0">
                <a:solidFill>
                  <a:srgbClr val="3C55A1"/>
                </a:solidFill>
                <a:latin typeface="Calibri"/>
                <a:cs typeface="Calibri"/>
              </a:rPr>
            </a:br>
            <a:r>
              <a:rPr lang="fr-FR" sz="900" b="1" dirty="0">
                <a:solidFill>
                  <a:srgbClr val="3C55A1"/>
                </a:solidFill>
                <a:latin typeface="Calibri"/>
                <a:cs typeface="Calibri"/>
              </a:rPr>
              <a:t>janvier 2024 en avance de phase par rapport à la campagne. Près de 102 000 patients ont rempli un questionnaire âges clés :</a:t>
            </a:r>
          </a:p>
          <a:p>
            <a:pPr marL="171450" indent="-171450">
              <a:buFont typeface="Arial" panose="020B0604020202020204" pitchFamily="34" charset="0"/>
              <a:buChar char="•"/>
            </a:pPr>
            <a:r>
              <a:rPr lang="fr-FR" sz="900" b="1" dirty="0">
                <a:solidFill>
                  <a:srgbClr val="3C55A1"/>
                </a:solidFill>
                <a:latin typeface="Calibri"/>
                <a:cs typeface="Calibri"/>
              </a:rPr>
              <a:t>19,8% chez les 18-25 ans</a:t>
            </a:r>
          </a:p>
          <a:p>
            <a:pPr marL="171450" indent="-171450">
              <a:buFont typeface="Arial" panose="020B0604020202020204" pitchFamily="34" charset="0"/>
              <a:buChar char="•"/>
            </a:pPr>
            <a:r>
              <a:rPr lang="fr-FR" sz="900" b="1" dirty="0">
                <a:solidFill>
                  <a:srgbClr val="3C55A1"/>
                </a:solidFill>
                <a:latin typeface="Calibri"/>
                <a:cs typeface="Calibri"/>
              </a:rPr>
              <a:t>31,4% chez les 40-45 ans</a:t>
            </a:r>
          </a:p>
          <a:p>
            <a:pPr marL="171450" indent="-171450">
              <a:buFont typeface="Arial" panose="020B0604020202020204" pitchFamily="34" charset="0"/>
              <a:buChar char="•"/>
            </a:pPr>
            <a:r>
              <a:rPr lang="fr-FR" sz="900" b="1" dirty="0">
                <a:solidFill>
                  <a:srgbClr val="3C55A1"/>
                </a:solidFill>
                <a:latin typeface="Calibri"/>
                <a:cs typeface="Calibri"/>
              </a:rPr>
              <a:t>31,2% chez les 60-65 ans</a:t>
            </a:r>
          </a:p>
          <a:p>
            <a:pPr marL="171450" indent="-171450">
              <a:buFont typeface="Arial" panose="020B0604020202020204" pitchFamily="34" charset="0"/>
              <a:buChar char="•"/>
            </a:pPr>
            <a:r>
              <a:rPr lang="fr-FR" sz="900" b="1" dirty="0">
                <a:solidFill>
                  <a:srgbClr val="3C55A1"/>
                </a:solidFill>
                <a:latin typeface="Calibri"/>
                <a:cs typeface="Calibri"/>
              </a:rPr>
              <a:t>17,6% chez les 70-75 ans</a:t>
            </a:r>
          </a:p>
          <a:p>
            <a:r>
              <a:rPr lang="fr-FR" sz="900" b="1" dirty="0">
                <a:solidFill>
                  <a:srgbClr val="3C55A1"/>
                </a:solidFill>
                <a:latin typeface="Calibri"/>
                <a:cs typeface="Calibri"/>
              </a:rPr>
              <a:t>Sur </a:t>
            </a:r>
            <a:r>
              <a:rPr lang="fr-FR" sz="900" b="1" dirty="0">
                <a:solidFill>
                  <a:srgbClr val="3C55A1"/>
                </a:solidFill>
                <a:latin typeface="Calibri"/>
                <a:cs typeface="Calibri"/>
                <a:hlinkClick r:id="rId3">
                  <a:extLst>
                    <a:ext uri="{A12FA001-AC4F-418D-AE19-62706E023703}">
                      <ahyp:hlinkClr xmlns:ahyp="http://schemas.microsoft.com/office/drawing/2018/hyperlinkcolor" val="tx"/>
                    </a:ext>
                  </a:extLst>
                </a:hlinkClick>
              </a:rPr>
              <a:t>Santé.fr</a:t>
            </a:r>
            <a:r>
              <a:rPr lang="fr-FR" sz="900" b="1" dirty="0">
                <a:solidFill>
                  <a:srgbClr val="3C55A1"/>
                </a:solidFill>
                <a:latin typeface="Calibri"/>
                <a:cs typeface="Calibri"/>
              </a:rPr>
              <a:t>, la cartographie des effecteurs des bilans prévention est intégrée avec l'objectif d'accéder facilement aux canaux de prise de rendez-vous. Les cartographies dédiées aux différentes thématiques de la prévention sont également implémentées : vaccination, santé mentale, addiction, alimentation, santé sexuelle, etc.</a:t>
            </a:r>
            <a:endParaRPr lang="fr-FR" sz="1400" b="1" dirty="0">
              <a:solidFill>
                <a:srgbClr val="3C55A1"/>
              </a:solidFill>
              <a:latin typeface="Calibri" panose="020F050202020403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80720C13-C3B2-C12A-8965-4B9AE9905AF8}"/>
              </a:ext>
            </a:extLst>
          </p:cNvPr>
          <p:cNvSpPr txBox="1"/>
          <p:nvPr/>
        </p:nvSpPr>
        <p:spPr>
          <a:xfrm>
            <a:off x="9296401" y="2186636"/>
            <a:ext cx="2653828" cy="2231380"/>
          </a:xfrm>
          <a:prstGeom prst="rect">
            <a:avLst/>
          </a:prstGeom>
          <a:noFill/>
        </p:spPr>
        <p:txBody>
          <a:bodyPr wrap="square" lIns="91440" tIns="45720" rIns="91440" bIns="45720" rtlCol="0" anchor="t">
            <a:spAutoFit/>
          </a:bodyPr>
          <a:lstStyle/>
          <a:p>
            <a:r>
              <a:rPr lang="fr-FR" sz="1200" b="1" dirty="0">
                <a:solidFill>
                  <a:srgbClr val="D60952"/>
                </a:solidFill>
                <a:latin typeface="Calibri"/>
                <a:cs typeface="Calibri"/>
              </a:rPr>
              <a:t>2-4. </a:t>
            </a:r>
            <a:r>
              <a:rPr lang="fr-FR" sz="1200" b="1" dirty="0">
                <a:solidFill>
                  <a:srgbClr val="3C55A1"/>
                </a:solidFill>
                <a:effectLst/>
                <a:latin typeface="Calibri"/>
                <a:cs typeface="Calibri"/>
              </a:rPr>
              <a:t>Santé environnementale</a:t>
            </a:r>
            <a:endParaRPr lang="fr-FR" sz="1200" dirty="0">
              <a:solidFill>
                <a:srgbClr val="3C55A1"/>
              </a:solidFill>
              <a:effectLst/>
              <a:latin typeface="Calibri"/>
              <a:cs typeface="Calibri"/>
            </a:endParaRPr>
          </a:p>
          <a:p>
            <a:endParaRPr lang="fr-FR" sz="1000" dirty="0">
              <a:effectLst/>
              <a:latin typeface="Calibri" panose="020F0502020204030204" pitchFamily="34" charset="0"/>
              <a:cs typeface="Calibri" panose="020F0502020204030204" pitchFamily="34" charset="0"/>
            </a:endParaRPr>
          </a:p>
          <a:p>
            <a:r>
              <a:rPr lang="fr-FR" sz="900" b="1" dirty="0">
                <a:effectLst/>
                <a:latin typeface="Calibri"/>
                <a:cs typeface="Calibri"/>
              </a:rPr>
              <a:t>→  Dès 2024, lancer un groupe de travail </a:t>
            </a:r>
            <a:br>
              <a:rPr lang="fr-FR" sz="900" b="1" dirty="0">
                <a:effectLst/>
                <a:latin typeface="Calibri" panose="020F0502020204030204" pitchFamily="34" charset="0"/>
                <a:cs typeface="Calibri" panose="020F0502020204030204" pitchFamily="34" charset="0"/>
              </a:rPr>
            </a:br>
            <a:r>
              <a:rPr lang="fr-FR" sz="900" b="1" dirty="0">
                <a:effectLst/>
                <a:latin typeface="Calibri"/>
                <a:cs typeface="Calibri"/>
              </a:rPr>
              <a:t>dans le cadre du CNS pour poser un diagnostic </a:t>
            </a:r>
            <a:br>
              <a:rPr lang="fr-FR" sz="900" b="1" dirty="0">
                <a:effectLst/>
                <a:latin typeface="Calibri" panose="020F0502020204030204" pitchFamily="34" charset="0"/>
                <a:cs typeface="Calibri" panose="020F0502020204030204" pitchFamily="34" charset="0"/>
              </a:rPr>
            </a:br>
            <a:r>
              <a:rPr lang="fr-FR" sz="900" b="1" dirty="0">
                <a:effectLst/>
                <a:latin typeface="Calibri"/>
                <a:cs typeface="Calibri"/>
              </a:rPr>
              <a:t>et définir des orientations et actions concrètes</a:t>
            </a:r>
          </a:p>
          <a:p>
            <a:endParaRPr lang="fr-FR" sz="900" b="1" dirty="0">
              <a:latin typeface="Calibri" panose="020F0502020204030204" pitchFamily="34" charset="0"/>
              <a:cs typeface="Calibri" panose="020F0502020204030204" pitchFamily="34" charset="0"/>
            </a:endParaRPr>
          </a:p>
          <a:p>
            <a:r>
              <a:rPr lang="fr-FR" sz="900" b="1" dirty="0">
                <a:effectLst/>
                <a:latin typeface="Calibri"/>
                <a:cs typeface="Calibri"/>
              </a:rPr>
              <a:t>DNS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a:p>
            <a:pPr>
              <a:defRPr/>
            </a:pPr>
            <a:r>
              <a:rPr lang="fr-FR" sz="900" b="1" dirty="0">
                <a:solidFill>
                  <a:srgbClr val="3C55A1"/>
                </a:solidFill>
                <a:latin typeface="Calibri"/>
                <a:cs typeface="Calibri"/>
              </a:rPr>
              <a:t>Le  </a:t>
            </a:r>
            <a:r>
              <a:rPr kumimoji="0" lang="fr-FR" sz="900" b="1" i="0" u="none" strike="noStrike" kern="1200" cap="none" spc="0" normalizeH="0" baseline="0" noProof="0" dirty="0">
                <a:ln>
                  <a:noFill/>
                </a:ln>
                <a:solidFill>
                  <a:srgbClr val="3C55A1"/>
                </a:solidFill>
                <a:effectLst/>
                <a:uLnTx/>
                <a:uFillTx/>
                <a:latin typeface="Calibri"/>
                <a:cs typeface="Calibri"/>
              </a:rPr>
              <a:t>groupe de travail “Données géolocalisées</a:t>
            </a:r>
            <a:r>
              <a:rPr lang="fr-FR" sz="900" b="1" dirty="0">
                <a:solidFill>
                  <a:srgbClr val="3C55A1"/>
                </a:solidFill>
                <a:latin typeface="Calibri"/>
                <a:cs typeface="Calibri"/>
              </a:rPr>
              <a:t> </a:t>
            </a:r>
            <a:r>
              <a:rPr kumimoji="0" lang="fr-FR" sz="900" b="1" i="0" u="none" strike="noStrike" kern="1200" cap="none" spc="0" normalizeH="0" baseline="0" noProof="0" dirty="0">
                <a:ln>
                  <a:noFill/>
                </a:ln>
                <a:solidFill>
                  <a:srgbClr val="3C55A1"/>
                </a:solidFill>
                <a:effectLst/>
                <a:uLnTx/>
                <a:uFillTx/>
                <a:latin typeface="Calibri"/>
                <a:cs typeface="Calibri"/>
              </a:rPr>
              <a:t>en</a:t>
            </a:r>
            <a:r>
              <a:rPr lang="fr-FR" sz="900" b="1" dirty="0">
                <a:solidFill>
                  <a:srgbClr val="3C55A1"/>
                </a:solidFill>
                <a:latin typeface="Calibri"/>
                <a:cs typeface="Calibri"/>
              </a:rPr>
              <a:t> </a:t>
            </a:r>
            <a:r>
              <a:rPr kumimoji="0" lang="fr-FR" sz="900" b="1" i="0" u="none" strike="noStrike" kern="1200" cap="none" spc="0" normalizeH="0" baseline="0" noProof="0" dirty="0">
                <a:ln>
                  <a:noFill/>
                </a:ln>
                <a:solidFill>
                  <a:srgbClr val="3C55A1"/>
                </a:solidFill>
                <a:effectLst/>
                <a:uLnTx/>
                <a:uFillTx/>
                <a:latin typeface="Calibri"/>
                <a:cs typeface="Calibri"/>
              </a:rPr>
              <a:t>santé”</a:t>
            </a:r>
            <a:r>
              <a:rPr lang="fr-FR" sz="900" b="1" dirty="0">
                <a:solidFill>
                  <a:srgbClr val="3C55A1"/>
                </a:solidFill>
                <a:latin typeface="Calibri"/>
                <a:cs typeface="Calibri"/>
              </a:rPr>
              <a:t> copiloté par</a:t>
            </a:r>
            <a:r>
              <a:rPr kumimoji="0" lang="fr-FR" sz="900" b="1" i="0" u="none" strike="noStrike" kern="1200" cap="none" spc="0" normalizeH="0" baseline="0" noProof="0" dirty="0">
                <a:ln>
                  <a:noFill/>
                </a:ln>
                <a:solidFill>
                  <a:srgbClr val="3C55A1"/>
                </a:solidFill>
                <a:effectLst/>
                <a:uLnTx/>
                <a:uFillTx/>
                <a:latin typeface="Calibri"/>
                <a:cs typeface="Calibri"/>
              </a:rPr>
              <a:t> CNIG (Conseil national de</a:t>
            </a:r>
            <a:r>
              <a:rPr lang="fr-FR" sz="900" b="1" dirty="0">
                <a:solidFill>
                  <a:srgbClr val="3C55A1"/>
                </a:solidFill>
                <a:latin typeface="Calibri"/>
                <a:cs typeface="Calibri"/>
              </a:rPr>
              <a:t> </a:t>
            </a:r>
            <a:r>
              <a:rPr kumimoji="0" lang="fr-FR" sz="900" b="1" i="0" u="none" strike="noStrike" kern="1200" cap="none" spc="0" normalizeH="0" baseline="0" noProof="0" dirty="0">
                <a:ln>
                  <a:noFill/>
                </a:ln>
                <a:solidFill>
                  <a:srgbClr val="3C55A1"/>
                </a:solidFill>
                <a:effectLst/>
                <a:uLnTx/>
                <a:uFillTx/>
                <a:latin typeface="Calibri"/>
                <a:cs typeface="Calibri"/>
              </a:rPr>
              <a:t>l'information</a:t>
            </a:r>
            <a:r>
              <a:rPr lang="fr-FR" sz="900" b="1" dirty="0">
                <a:solidFill>
                  <a:srgbClr val="3C55A1"/>
                </a:solidFill>
                <a:latin typeface="Calibri"/>
                <a:cs typeface="Calibri"/>
              </a:rPr>
              <a:t> </a:t>
            </a:r>
            <a:r>
              <a:rPr kumimoji="0" lang="fr-FR" sz="900" b="1" i="0" u="none" strike="noStrike" kern="1200" cap="none" spc="0" normalizeH="0" baseline="0" noProof="0" dirty="0">
                <a:ln>
                  <a:noFill/>
                </a:ln>
                <a:solidFill>
                  <a:srgbClr val="3C55A1"/>
                </a:solidFill>
                <a:effectLst/>
                <a:uLnTx/>
                <a:uFillTx/>
                <a:latin typeface="Calibri"/>
                <a:cs typeface="Calibri"/>
              </a:rPr>
              <a:t>géolocalisée),</a:t>
            </a:r>
            <a:r>
              <a:rPr lang="fr-FR" sz="900" b="1" dirty="0">
                <a:solidFill>
                  <a:srgbClr val="3C55A1"/>
                </a:solidFill>
                <a:latin typeface="Calibri"/>
                <a:cs typeface="Calibri"/>
              </a:rPr>
              <a:t> </a:t>
            </a:r>
            <a:br>
              <a:rPr lang="fr-FR" sz="900" b="1" dirty="0">
                <a:solidFill>
                  <a:srgbClr val="3C55A1"/>
                </a:solidFill>
                <a:latin typeface="Calibri"/>
                <a:cs typeface="Calibri"/>
              </a:rPr>
            </a:br>
            <a:r>
              <a:rPr lang="fr-FR" sz="900" b="1" dirty="0">
                <a:solidFill>
                  <a:srgbClr val="3C55A1"/>
                </a:solidFill>
                <a:latin typeface="Calibri"/>
                <a:cs typeface="Calibri"/>
              </a:rPr>
              <a:t>le </a:t>
            </a:r>
            <a:r>
              <a:rPr kumimoji="0" lang="fr-FR" sz="900" b="1" i="0" u="none" strike="noStrike" kern="1200" cap="none" spc="0" normalizeH="0" baseline="0" noProof="0" dirty="0">
                <a:ln>
                  <a:noFill/>
                </a:ln>
                <a:solidFill>
                  <a:srgbClr val="3C55A1"/>
                </a:solidFill>
                <a:effectLst/>
                <a:uLnTx/>
                <a:uFillTx/>
                <a:latin typeface="Calibri"/>
                <a:cs typeface="Calibri"/>
              </a:rPr>
              <a:t>Health</a:t>
            </a:r>
            <a:r>
              <a:rPr lang="fr-FR" sz="900" b="1" dirty="0">
                <a:solidFill>
                  <a:srgbClr val="3C55A1"/>
                </a:solidFill>
                <a:latin typeface="Calibri"/>
                <a:cs typeface="Calibri"/>
              </a:rPr>
              <a:t> </a:t>
            </a:r>
            <a:r>
              <a:rPr kumimoji="0" lang="fr-FR" sz="900" b="1" i="0" u="none" strike="noStrike" kern="1200" cap="none" spc="0" normalizeH="0" baseline="0" noProof="0" dirty="0">
                <a:ln>
                  <a:noFill/>
                </a:ln>
                <a:solidFill>
                  <a:srgbClr val="3C55A1"/>
                </a:solidFill>
                <a:effectLst/>
                <a:uLnTx/>
                <a:uFillTx/>
                <a:latin typeface="Calibri"/>
                <a:cs typeface="Calibri"/>
              </a:rPr>
              <a:t>Data Hub et la</a:t>
            </a:r>
            <a:r>
              <a:rPr lang="fr-FR" sz="900" b="1" dirty="0">
                <a:solidFill>
                  <a:srgbClr val="3C55A1"/>
                </a:solidFill>
                <a:latin typeface="Calibri"/>
                <a:cs typeface="Calibri"/>
              </a:rPr>
              <a:t> </a:t>
            </a:r>
            <a:r>
              <a:rPr kumimoji="0" lang="fr-FR" sz="900" b="1" i="0" u="none" strike="noStrike" kern="1200" cap="none" spc="0" normalizeH="0" baseline="0" noProof="0" dirty="0">
                <a:ln>
                  <a:noFill/>
                </a:ln>
                <a:solidFill>
                  <a:srgbClr val="3C55A1"/>
                </a:solidFill>
                <a:effectLst/>
                <a:uLnTx/>
                <a:uFillTx/>
                <a:latin typeface="Calibri"/>
                <a:cs typeface="Calibri"/>
              </a:rPr>
              <a:t>DNS</a:t>
            </a:r>
            <a:r>
              <a:rPr lang="fr-FR" sz="900" b="1" dirty="0">
                <a:solidFill>
                  <a:srgbClr val="3C55A1"/>
                </a:solidFill>
                <a:latin typeface="Calibri"/>
                <a:cs typeface="Calibri"/>
              </a:rPr>
              <a:t>  a produit mobilisé la communauté santé-environnement pour </a:t>
            </a:r>
            <a:r>
              <a:rPr kumimoji="0" lang="fr-FR" sz="900" b="1" i="0" u="none" strike="noStrike" kern="1200" cap="none" spc="0" normalizeH="0" baseline="0" noProof="0" dirty="0">
                <a:ln>
                  <a:noFill/>
                </a:ln>
                <a:solidFill>
                  <a:srgbClr val="3C55A1"/>
                </a:solidFill>
                <a:effectLst/>
                <a:uLnTx/>
                <a:uFillTx/>
                <a:latin typeface="Calibri"/>
                <a:cs typeface="Calibri"/>
              </a:rPr>
              <a:t>poser un premier diagnostic.</a:t>
            </a:r>
            <a:r>
              <a:rPr lang="fr-FR" sz="900" b="1" dirty="0">
                <a:solidFill>
                  <a:srgbClr val="3C55A1"/>
                </a:solidFill>
                <a:latin typeface="Calibri"/>
                <a:cs typeface="Calibri"/>
              </a:rPr>
              <a:t> </a:t>
            </a:r>
            <a:endParaRPr lang="fr-FR" dirty="0">
              <a:solidFill>
                <a:srgbClr val="3C55A1"/>
              </a:solidFill>
            </a:endParaRPr>
          </a:p>
          <a:p>
            <a:endParaRPr lang="fr-FR" sz="900" b="1" dirty="0">
              <a:solidFill>
                <a:schemeClr val="tx1">
                  <a:lumMod val="65000"/>
                  <a:lumOff val="35000"/>
                </a:schemeClr>
              </a:solidFill>
              <a:effectLst/>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D9011AF1-E76C-84FB-7AE8-F854E5C661E8}"/>
              </a:ext>
            </a:extLst>
          </p:cNvPr>
          <p:cNvPicPr>
            <a:picLocks noChangeAspect="1"/>
          </p:cNvPicPr>
          <p:nvPr/>
        </p:nvPicPr>
        <p:blipFill>
          <a:blip r:embed="rId4"/>
          <a:srcRect/>
          <a:stretch/>
        </p:blipFill>
        <p:spPr>
          <a:xfrm>
            <a:off x="3263684" y="5899805"/>
            <a:ext cx="641254" cy="253644"/>
          </a:xfrm>
          <a:prstGeom prst="rect">
            <a:avLst/>
          </a:prstGeom>
        </p:spPr>
      </p:pic>
      <p:pic>
        <p:nvPicPr>
          <p:cNvPr id="8" name="Image 7">
            <a:extLst>
              <a:ext uri="{FF2B5EF4-FFF2-40B4-BE49-F238E27FC236}">
                <a16:creationId xmlns:a16="http://schemas.microsoft.com/office/drawing/2014/main" id="{C7037D0C-F388-7F22-2404-4E705B68522C}"/>
              </a:ext>
            </a:extLst>
          </p:cNvPr>
          <p:cNvPicPr>
            <a:picLocks noChangeAspect="1"/>
          </p:cNvPicPr>
          <p:nvPr/>
        </p:nvPicPr>
        <p:blipFill>
          <a:blip r:embed="rId5"/>
          <a:srcRect/>
          <a:stretch/>
        </p:blipFill>
        <p:spPr>
          <a:xfrm>
            <a:off x="9302528" y="4509620"/>
            <a:ext cx="641252" cy="253643"/>
          </a:xfrm>
          <a:prstGeom prst="rect">
            <a:avLst/>
          </a:prstGeom>
        </p:spPr>
      </p:pic>
      <p:pic>
        <p:nvPicPr>
          <p:cNvPr id="10" name="Image 9">
            <a:extLst>
              <a:ext uri="{FF2B5EF4-FFF2-40B4-BE49-F238E27FC236}">
                <a16:creationId xmlns:a16="http://schemas.microsoft.com/office/drawing/2014/main" id="{F8F7E42E-EA3E-4827-2517-11C93807794D}"/>
              </a:ext>
            </a:extLst>
          </p:cNvPr>
          <p:cNvPicPr>
            <a:picLocks noChangeAspect="1"/>
          </p:cNvPicPr>
          <p:nvPr/>
        </p:nvPicPr>
        <p:blipFill>
          <a:blip r:embed="rId6"/>
          <a:srcRect/>
          <a:stretch/>
        </p:blipFill>
        <p:spPr>
          <a:xfrm>
            <a:off x="6398123" y="3828213"/>
            <a:ext cx="641254" cy="253643"/>
          </a:xfrm>
          <a:prstGeom prst="rect">
            <a:avLst/>
          </a:prstGeom>
        </p:spPr>
      </p:pic>
      <p:pic>
        <p:nvPicPr>
          <p:cNvPr id="19" name="Image 6">
            <a:extLst>
              <a:ext uri="{FF2B5EF4-FFF2-40B4-BE49-F238E27FC236}">
                <a16:creationId xmlns:a16="http://schemas.microsoft.com/office/drawing/2014/main" id="{82F5FBFC-EB0E-C86C-6859-DF899E59D030}"/>
              </a:ext>
            </a:extLst>
          </p:cNvPr>
          <p:cNvPicPr>
            <a:picLocks noChangeAspect="1"/>
          </p:cNvPicPr>
          <p:nvPr/>
        </p:nvPicPr>
        <p:blipFill>
          <a:blip r:embed="rId7"/>
          <a:srcRect/>
          <a:stretch/>
        </p:blipFill>
        <p:spPr>
          <a:xfrm>
            <a:off x="331806" y="4823771"/>
            <a:ext cx="641254" cy="253643"/>
          </a:xfrm>
          <a:prstGeom prst="rect">
            <a:avLst/>
          </a:prstGeom>
        </p:spPr>
      </p:pic>
      <p:sp>
        <p:nvSpPr>
          <p:cNvPr id="20" name="Rectangle: Rounded Corners 19">
            <a:extLst>
              <a:ext uri="{FF2B5EF4-FFF2-40B4-BE49-F238E27FC236}">
                <a16:creationId xmlns:a16="http://schemas.microsoft.com/office/drawing/2014/main" id="{E9B1CA3E-AE24-1233-6D48-74BE74BBFDD4}"/>
              </a:ext>
            </a:extLst>
          </p:cNvPr>
          <p:cNvSpPr/>
          <p:nvPr/>
        </p:nvSpPr>
        <p:spPr>
          <a:xfrm>
            <a:off x="9479154" y="4528441"/>
            <a:ext cx="144000" cy="216000"/>
          </a:xfrm>
          <a:prstGeom prst="roundRect">
            <a:avLst/>
          </a:prstGeom>
          <a:gradFill flip="none" rotWithShape="1">
            <a:gsLst>
              <a:gs pos="0">
                <a:srgbClr val="3AAA35"/>
              </a:gs>
              <a:gs pos="67000">
                <a:srgbClr val="3AAA35">
                  <a:tint val="44500"/>
                  <a:satMod val="160000"/>
                </a:srgbClr>
              </a:gs>
              <a:gs pos="100000">
                <a:srgbClr val="3AAA35">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5723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2FD149-F697-2C65-C8ED-674846B0D3B0}"/>
              </a:ext>
            </a:extLst>
          </p:cNvPr>
          <p:cNvSpPr txBox="1"/>
          <p:nvPr/>
        </p:nvSpPr>
        <p:spPr>
          <a:xfrm>
            <a:off x="1713842" y="518638"/>
            <a:ext cx="8764315" cy="889154"/>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3</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Rendre chacun acteur de sa santé </a:t>
            </a:r>
            <a:b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et maître de ses données</a:t>
            </a:r>
            <a:endParaRPr kumimoji="0" lang="fr-FR" sz="2400" b="0"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endParaRPr>
          </a:p>
        </p:txBody>
      </p:sp>
      <p:sp>
        <p:nvSpPr>
          <p:cNvPr id="3" name="ZoneTexte 2">
            <a:extLst>
              <a:ext uri="{FF2B5EF4-FFF2-40B4-BE49-F238E27FC236}">
                <a16:creationId xmlns:a16="http://schemas.microsoft.com/office/drawing/2014/main" id="{19F616D5-57E4-9A34-5FD1-283E7FEAA220}"/>
              </a:ext>
            </a:extLst>
          </p:cNvPr>
          <p:cNvSpPr txBox="1"/>
          <p:nvPr/>
        </p:nvSpPr>
        <p:spPr>
          <a:xfrm>
            <a:off x="241770" y="2186637"/>
            <a:ext cx="3509135" cy="18158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3-1.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Catalogue d’applications avec échanges</a:t>
            </a:r>
            <a:endParaRPr kumimoji="0" lang="fr-FR" sz="12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Référencer plus de 50 applications proposant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échanges avec Mon espace santé d’ici fin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GIE Sesam-Vitale</a:t>
            </a:r>
            <a:r>
              <a:rPr kumimoji="0" lang="fr-FR" sz="900" b="0" i="0" u="none" strike="noStrike" kern="1200" cap="none" spc="0" normalizeH="0" baseline="0" noProof="0" dirty="0">
                <a:ln>
                  <a:noFill/>
                </a:ln>
                <a:solidFill>
                  <a:prstClr val="black"/>
                </a:solidFill>
                <a:effectLst/>
                <a:uLnTx/>
                <a:uFillTx/>
                <a:latin typeface="Calibri"/>
                <a:ea typeface="+mn-ea"/>
                <a:cs typeface="Calibri"/>
              </a:rPr>
              <a:t> - ANS - CNAM - DNS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A date, 31 applications sont référencées dans le catalogue de services de Mon espace santé. Les premiers éditeurs ont réalisé avec succès leurs tests de raccordement pour échanger des données avec Mon espace santé. Les premiers dossiers ont été déposés au guichet de référencement avec échange de données. </a:t>
            </a:r>
            <a:endParaRPr kumimoji="0" lang="fr-FR" sz="1800" b="0" i="0" u="none" strike="noStrike" kern="1200" cap="none" spc="0" normalizeH="0" baseline="0" noProof="0" dirty="0">
              <a:ln>
                <a:noFill/>
              </a:ln>
              <a:solidFill>
                <a:srgbClr val="3C55A1"/>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BA5517FE-298D-13EA-0D5A-236123551CE6}"/>
              </a:ext>
            </a:extLst>
          </p:cNvPr>
          <p:cNvSpPr txBox="1"/>
          <p:nvPr/>
        </p:nvSpPr>
        <p:spPr>
          <a:xfrm>
            <a:off x="8349817" y="2186637"/>
            <a:ext cx="350913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3-3. </a:t>
            </a:r>
            <a:r>
              <a:rPr kumimoji="0" lang="fr-FR" sz="12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Contrôle d’accès aux données</a:t>
            </a:r>
            <a:endParaRPr kumimoji="0" lang="fr-FR" sz="1200" b="0"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Publier dès 2024 un document de cadrage de la gestion enrichie des préférences d’accès à Mon espace santé (définir ses préférences sur l’usage secondaire, autoriser un professionnel à déléguer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à un autre,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CNAM </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DNS - 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sym typeface="Calibri"/>
              </a:rPr>
              <a:t>Les autorisations d’accès aux applications référencées sont d’ores </a:t>
            </a:r>
            <a:b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sym typeface="Calibri"/>
              </a:rPr>
            </a:br>
            <a:r>
              <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sym typeface="Calibri"/>
              </a:rPr>
              <a:t>et déjà techniquement implémentées dans Mon espace santé.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9" name="ZoneTexte 8">
            <a:extLst>
              <a:ext uri="{FF2B5EF4-FFF2-40B4-BE49-F238E27FC236}">
                <a16:creationId xmlns:a16="http://schemas.microsoft.com/office/drawing/2014/main" id="{5F0087F6-A090-6426-7DF9-4B7C360BE2B8}"/>
              </a:ext>
            </a:extLst>
          </p:cNvPr>
          <p:cNvSpPr txBox="1"/>
          <p:nvPr/>
        </p:nvSpPr>
        <p:spPr>
          <a:xfrm>
            <a:off x="4295794" y="2186637"/>
            <a:ext cx="3509134" cy="20467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3-2. </a:t>
            </a:r>
            <a:r>
              <a:rPr kumimoji="0" lang="fr-FR" sz="12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Accès temporaire à Mon espace santé </a:t>
            </a:r>
            <a:endParaRPr kumimoji="0" lang="fr-FR" sz="1200" b="0"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Dès 2024, définir les différentes modalités de partage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d’accès à la main du citoyen en fonction des contextes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de prise en charge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CNAM</a:t>
            </a:r>
            <a: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DNS</a:t>
            </a: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sym typeface="Calibri"/>
              </a:rPr>
              <a:t>Des évolutions du cadre règlementaires sont en cours d'analyse pour préciser les modalités selon lesquelles les patients pourront ouvrir l'accès à Mon espace santé aux professionnels de leur choix.</a:t>
            </a:r>
            <a:endParaRPr kumimoji="0" lang="fr-FR" sz="900" b="1"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pic>
        <p:nvPicPr>
          <p:cNvPr id="4" name="Image 3">
            <a:extLst>
              <a:ext uri="{FF2B5EF4-FFF2-40B4-BE49-F238E27FC236}">
                <a16:creationId xmlns:a16="http://schemas.microsoft.com/office/drawing/2014/main" id="{453B3F9E-A08A-E7C7-31A1-26C1E4D23125}"/>
              </a:ext>
            </a:extLst>
          </p:cNvPr>
          <p:cNvPicPr>
            <a:picLocks noChangeAspect="1"/>
          </p:cNvPicPr>
          <p:nvPr/>
        </p:nvPicPr>
        <p:blipFill>
          <a:blip r:embed="rId3"/>
          <a:srcRect/>
          <a:stretch/>
        </p:blipFill>
        <p:spPr>
          <a:xfrm>
            <a:off x="333049" y="4233063"/>
            <a:ext cx="641252" cy="253642"/>
          </a:xfrm>
          <a:prstGeom prst="rect">
            <a:avLst/>
          </a:prstGeom>
        </p:spPr>
      </p:pic>
      <p:pic>
        <p:nvPicPr>
          <p:cNvPr id="5" name="Image 4">
            <a:extLst>
              <a:ext uri="{FF2B5EF4-FFF2-40B4-BE49-F238E27FC236}">
                <a16:creationId xmlns:a16="http://schemas.microsoft.com/office/drawing/2014/main" id="{585584A8-C19D-701F-E5C6-F5F2C69A9614}"/>
              </a:ext>
            </a:extLst>
          </p:cNvPr>
          <p:cNvPicPr>
            <a:picLocks noChangeAspect="1"/>
          </p:cNvPicPr>
          <p:nvPr/>
        </p:nvPicPr>
        <p:blipFill>
          <a:blip r:embed="rId3"/>
          <a:srcRect/>
          <a:stretch/>
        </p:blipFill>
        <p:spPr>
          <a:xfrm>
            <a:off x="8421248" y="4075958"/>
            <a:ext cx="641249" cy="253642"/>
          </a:xfrm>
          <a:prstGeom prst="rect">
            <a:avLst/>
          </a:prstGeom>
        </p:spPr>
      </p:pic>
      <p:pic>
        <p:nvPicPr>
          <p:cNvPr id="7" name="Image 6">
            <a:extLst>
              <a:ext uri="{FF2B5EF4-FFF2-40B4-BE49-F238E27FC236}">
                <a16:creationId xmlns:a16="http://schemas.microsoft.com/office/drawing/2014/main" id="{79E44DCD-6971-A374-5886-1B0BBBEAD7F8}"/>
              </a:ext>
            </a:extLst>
          </p:cNvPr>
          <p:cNvPicPr>
            <a:picLocks noChangeAspect="1"/>
          </p:cNvPicPr>
          <p:nvPr/>
        </p:nvPicPr>
        <p:blipFill>
          <a:blip r:embed="rId4"/>
          <a:srcRect/>
          <a:stretch/>
        </p:blipFill>
        <p:spPr>
          <a:xfrm>
            <a:off x="4377148" y="4075958"/>
            <a:ext cx="641252" cy="253643"/>
          </a:xfrm>
          <a:prstGeom prst="rect">
            <a:avLst/>
          </a:prstGeom>
        </p:spPr>
      </p:pic>
    </p:spTree>
    <p:extLst>
      <p:ext uri="{BB962C8B-B14F-4D97-AF65-F5344CB8AC3E}">
        <p14:creationId xmlns:p14="http://schemas.microsoft.com/office/powerpoint/2010/main" val="261127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2FD149-F697-2C65-C8ED-674846B0D3B0}"/>
              </a:ext>
            </a:extLst>
          </p:cNvPr>
          <p:cNvSpPr txBox="1"/>
          <p:nvPr/>
        </p:nvSpPr>
        <p:spPr>
          <a:xfrm>
            <a:off x="1713842" y="518638"/>
            <a:ext cx="8764315" cy="1166153"/>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4</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Accompagner tous les citoyens pour qu’ils s’approprient la santé numérique, en particulier les plus fragiles </a:t>
            </a:r>
            <a:b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rPr>
              <a:t>et les plus vulnérables</a:t>
            </a:r>
            <a:endParaRPr kumimoji="0" lang="fr-FR" sz="2400" b="0" i="0" u="none" strike="noStrike" kern="1200" cap="none" spc="0" normalizeH="0" baseline="0" noProof="0" dirty="0">
              <a:ln>
                <a:noFill/>
              </a:ln>
              <a:solidFill>
                <a:srgbClr val="3D56A3"/>
              </a:solidFill>
              <a:effectLst/>
              <a:uLnTx/>
              <a:uFillTx/>
              <a:latin typeface="Calibri" panose="020F0502020204030204" pitchFamily="34" charset="0"/>
              <a:ea typeface="+mn-ea"/>
              <a:cs typeface="Calibri" panose="020F0502020204030204" pitchFamily="34" charset="0"/>
            </a:endParaRPr>
          </a:p>
        </p:txBody>
      </p:sp>
      <p:sp>
        <p:nvSpPr>
          <p:cNvPr id="3" name="ZoneTexte 2">
            <a:extLst>
              <a:ext uri="{FF2B5EF4-FFF2-40B4-BE49-F238E27FC236}">
                <a16:creationId xmlns:a16="http://schemas.microsoft.com/office/drawing/2014/main" id="{19F616D5-57E4-9A34-5FD1-283E7FEAA220}"/>
              </a:ext>
            </a:extLst>
          </p:cNvPr>
          <p:cNvSpPr txBox="1"/>
          <p:nvPr/>
        </p:nvSpPr>
        <p:spPr>
          <a:xfrm>
            <a:off x="241770" y="2186637"/>
            <a:ext cx="3509135" cy="186204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4-1.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Accompagnement au numérique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en santé et inclusion numérique</a:t>
            </a:r>
            <a:endParaRPr kumimoji="0" lang="fr-FR" sz="12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80 % des établissements sanitaires et médico-sociaux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ont mis en place des actions de sensibilisation d’ici fin 2027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4A4949"/>
                </a:solidFill>
                <a:effectLst/>
                <a:uLnTx/>
                <a:uFillTx/>
                <a:latin typeface="Calibri"/>
                <a:ea typeface="+mn-ea"/>
                <a:cs typeface="Calibri"/>
              </a:rPr>
              <a:t>DNS </a:t>
            </a:r>
            <a:r>
              <a:rPr kumimoji="0" lang="fr-FR" sz="900" b="0" i="0" u="none" strike="noStrike" kern="1200" cap="none" spc="0" normalizeH="0" baseline="0" noProof="0" dirty="0">
                <a:ln>
                  <a:noFill/>
                </a:ln>
                <a:solidFill>
                  <a:srgbClr val="4A4949"/>
                </a:solidFill>
                <a:effectLst/>
                <a:uLnTx/>
                <a:uFillTx/>
                <a:latin typeface="Calibri"/>
                <a:ea typeface="+mn-ea"/>
                <a:cs typeface="Calibri"/>
              </a:rPr>
              <a:t>- ANCT - ARS/Grades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4A4949"/>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2 829 ambassadeurs Mon espace santé ont accompagné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les 18 coordinateurs régionaux pour sensibiliser 15 000 citoyens par mois. 35% des ES ont déjà pu bénéficier d'au moins une journée de sensibilisation à Mon espace santé.</a:t>
            </a:r>
            <a:endParaRPr kumimoji="0" lang="fr-FR" sz="1800" b="0" i="0" u="none" strike="noStrike" kern="1200" cap="none" spc="0" normalizeH="0" baseline="0" noProof="0" dirty="0">
              <a:ln>
                <a:noFill/>
              </a:ln>
              <a:solidFill>
                <a:srgbClr val="3C55A1"/>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BA5517FE-298D-13EA-0D5A-236123551CE6}"/>
              </a:ext>
            </a:extLst>
          </p:cNvPr>
          <p:cNvSpPr txBox="1"/>
          <p:nvPr/>
        </p:nvSpPr>
        <p:spPr>
          <a:xfrm>
            <a:off x="8349817" y="2186637"/>
            <a:ext cx="3509134" cy="206210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4-3. </a:t>
            </a:r>
            <a:r>
              <a:rPr kumimoji="0" lang="fr-FR" sz="1200" b="1" i="0" u="none" strike="noStrike" kern="1200" cap="none" spc="0" normalizeH="0" baseline="0" noProof="0" dirty="0">
                <a:ln>
                  <a:noFill/>
                </a:ln>
                <a:solidFill>
                  <a:srgbClr val="3C55A1"/>
                </a:solidFill>
                <a:effectLst/>
                <a:uLnTx/>
                <a:uFillTx/>
                <a:latin typeface="Calibri"/>
                <a:ea typeface="+mn-ea"/>
                <a:cs typeface="Calibri"/>
              </a:rPr>
              <a:t>Délégation à un aidant</a:t>
            </a:r>
            <a:endParaRPr kumimoji="0" lang="fr-FR" sz="12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Prévoir les modifications législatives nécessaires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à la délégation à un aidant d’ici fin 2023 et intégrer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le dispositif dans Mon espace santé courant 2024.</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 - CNAM</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Les évolutions « produit » dans Mon espace santé sont avancées. Le cadre législatif doit évoluer pour permettre de déployer effectivement la fonctionnalité.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9" name="ZoneTexte 8">
            <a:extLst>
              <a:ext uri="{FF2B5EF4-FFF2-40B4-BE49-F238E27FC236}">
                <a16:creationId xmlns:a16="http://schemas.microsoft.com/office/drawing/2014/main" id="{5F0087F6-A090-6426-7DF9-4B7C360BE2B8}"/>
              </a:ext>
            </a:extLst>
          </p:cNvPr>
          <p:cNvSpPr txBox="1"/>
          <p:nvPr/>
        </p:nvSpPr>
        <p:spPr>
          <a:xfrm>
            <a:off x="4295794" y="2186637"/>
            <a:ext cx="3509134" cy="23237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4-2. </a:t>
            </a:r>
            <a:r>
              <a:rPr kumimoji="0" lang="fr-FR" sz="1200" b="1" i="0" u="none" strike="noStrike" kern="1200" cap="none" spc="0" normalizeH="0" baseline="0" noProof="0" dirty="0">
                <a:ln>
                  <a:noFill/>
                </a:ln>
                <a:solidFill>
                  <a:srgbClr val="3C55A1"/>
                </a:solidFill>
                <a:effectLst/>
                <a:uLnTx/>
                <a:uFillTx/>
                <a:latin typeface="Calibri"/>
                <a:ea typeface="+mn-ea"/>
                <a:cs typeface="Calibri"/>
              </a:rPr>
              <a:t>Formation des médiateurs numériques</a:t>
            </a:r>
            <a:endParaRPr kumimoji="0" lang="fr-FR" sz="12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Former 10 000 médiateurs au numérique en santé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d’ici juin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DNS </a:t>
            </a:r>
            <a:r>
              <a:rPr kumimoji="0" lang="fr-FR" sz="900" b="0" i="0" u="none" strike="noStrike" kern="1200" cap="none" spc="0" normalizeH="0" baseline="0" noProof="0" dirty="0">
                <a:ln>
                  <a:noFill/>
                </a:ln>
                <a:solidFill>
                  <a:prstClr val="black"/>
                </a:solidFill>
                <a:effectLst/>
                <a:uLnTx/>
                <a:uFillTx/>
                <a:latin typeface="Calibri"/>
                <a:ea typeface="+mn-ea"/>
                <a:cs typeface="Calibri"/>
              </a:rPr>
              <a:t>- ANCT - GIP PIX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a:ea typeface="+mn-ea"/>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dirty="0">
                <a:solidFill>
                  <a:srgbClr val="3C55A1"/>
                </a:solidFill>
                <a:latin typeface="Calibri"/>
                <a:cs typeface="Calibri"/>
                <a:sym typeface="Calibri"/>
              </a:rPr>
              <a:t>Publication de l’action « médiateurs numériques » dans l’AMI Compétences et Métiers d’Avenir effectuée. Réception et traitement des premières candidatures en cours.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pic>
        <p:nvPicPr>
          <p:cNvPr id="5" name="Image 4">
            <a:extLst>
              <a:ext uri="{FF2B5EF4-FFF2-40B4-BE49-F238E27FC236}">
                <a16:creationId xmlns:a16="http://schemas.microsoft.com/office/drawing/2014/main" id="{61DF9F9C-5D67-948B-9DA7-18DC4DF987BE}"/>
              </a:ext>
            </a:extLst>
          </p:cNvPr>
          <p:cNvPicPr>
            <a:picLocks noChangeAspect="1"/>
          </p:cNvPicPr>
          <p:nvPr/>
        </p:nvPicPr>
        <p:blipFill>
          <a:blip r:embed="rId4"/>
          <a:srcRect/>
          <a:stretch/>
        </p:blipFill>
        <p:spPr>
          <a:xfrm>
            <a:off x="4377025" y="4186498"/>
            <a:ext cx="641249" cy="253642"/>
          </a:xfrm>
          <a:prstGeom prst="rect">
            <a:avLst/>
          </a:prstGeom>
        </p:spPr>
      </p:pic>
      <p:pic>
        <p:nvPicPr>
          <p:cNvPr id="12" name="Image 10">
            <a:extLst>
              <a:ext uri="{FF2B5EF4-FFF2-40B4-BE49-F238E27FC236}">
                <a16:creationId xmlns:a16="http://schemas.microsoft.com/office/drawing/2014/main" id="{CADC280D-85BE-EDF4-B9E6-9CC4521C9492}"/>
              </a:ext>
            </a:extLst>
          </p:cNvPr>
          <p:cNvPicPr>
            <a:picLocks noChangeAspect="1"/>
          </p:cNvPicPr>
          <p:nvPr/>
        </p:nvPicPr>
        <p:blipFill>
          <a:blip r:embed="rId5"/>
          <a:srcRect/>
          <a:stretch/>
        </p:blipFill>
        <p:spPr>
          <a:xfrm>
            <a:off x="333051" y="4334810"/>
            <a:ext cx="641254" cy="253644"/>
          </a:xfrm>
          <a:prstGeom prst="rect">
            <a:avLst/>
          </a:prstGeom>
        </p:spPr>
      </p:pic>
      <p:pic>
        <p:nvPicPr>
          <p:cNvPr id="14" name="Image 10">
            <a:extLst>
              <a:ext uri="{FF2B5EF4-FFF2-40B4-BE49-F238E27FC236}">
                <a16:creationId xmlns:a16="http://schemas.microsoft.com/office/drawing/2014/main" id="{92C68AB9-AD8F-A5F3-094B-94DC5400E0C6}"/>
              </a:ext>
            </a:extLst>
          </p:cNvPr>
          <p:cNvPicPr>
            <a:picLocks noChangeAspect="1"/>
          </p:cNvPicPr>
          <p:nvPr/>
        </p:nvPicPr>
        <p:blipFill>
          <a:blip r:embed="rId5"/>
          <a:srcRect/>
          <a:stretch/>
        </p:blipFill>
        <p:spPr>
          <a:xfrm>
            <a:off x="8440730" y="4186498"/>
            <a:ext cx="641254" cy="253644"/>
          </a:xfrm>
          <a:prstGeom prst="rect">
            <a:avLst/>
          </a:prstGeom>
          <a:solidFill>
            <a:schemeClr val="lt1"/>
          </a:solidFill>
        </p:spPr>
      </p:pic>
    </p:spTree>
    <p:extLst>
      <p:ext uri="{BB962C8B-B14F-4D97-AF65-F5344CB8AC3E}">
        <p14:creationId xmlns:p14="http://schemas.microsoft.com/office/powerpoint/2010/main" val="308615075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2FD149-F697-2C65-C8ED-674846B0D3B0}"/>
              </a:ext>
            </a:extLst>
          </p:cNvPr>
          <p:cNvSpPr txBox="1"/>
          <p:nvPr/>
        </p:nvSpPr>
        <p:spPr>
          <a:xfrm>
            <a:off x="1713842" y="518638"/>
            <a:ext cx="8764315" cy="889154"/>
          </a:xfrm>
          <a:prstGeom prst="rect">
            <a:avLst/>
          </a:prstGeom>
          <a:noFill/>
        </p:spPr>
        <p:txBody>
          <a:bodyPr wrap="square" rtlCol="0">
            <a:spAutoFit/>
          </a:bodyPr>
          <a:lstStyle/>
          <a:p>
            <a:pPr>
              <a:lnSpc>
                <a:spcPct val="75000"/>
              </a:lnSpc>
            </a:pPr>
            <a:r>
              <a:rPr lang="fr-FR" sz="2000" b="1" dirty="0">
                <a:solidFill>
                  <a:srgbClr val="D60952"/>
                </a:solidFill>
                <a:latin typeface="Calibri" panose="020F0502020204030204" pitchFamily="34" charset="0"/>
                <a:cs typeface="Calibri" panose="020F0502020204030204" pitchFamily="34" charset="0"/>
              </a:rPr>
              <a:t>PRIORITÉ 5</a:t>
            </a:r>
          </a:p>
          <a:p>
            <a:pPr>
              <a:lnSpc>
                <a:spcPct val="75000"/>
              </a:lnSpc>
            </a:pPr>
            <a:r>
              <a:rPr lang="fr-FR" sz="2400" b="1" dirty="0">
                <a:solidFill>
                  <a:srgbClr val="3D56A3"/>
                </a:solidFill>
                <a:effectLst/>
                <a:latin typeface="Calibri" panose="020F0502020204030204" pitchFamily="34" charset="0"/>
                <a:cs typeface="Calibri" panose="020F0502020204030204" pitchFamily="34" charset="0"/>
              </a:rPr>
              <a:t>Faire bénéficier à tous des innovations </a:t>
            </a:r>
          </a:p>
          <a:p>
            <a:pPr>
              <a:lnSpc>
                <a:spcPct val="75000"/>
              </a:lnSpc>
            </a:pPr>
            <a:r>
              <a:rPr lang="fr-FR" sz="2400" b="1" dirty="0">
                <a:solidFill>
                  <a:srgbClr val="3D56A3"/>
                </a:solidFill>
                <a:effectLst/>
                <a:latin typeface="Calibri" panose="020F0502020204030204" pitchFamily="34" charset="0"/>
                <a:cs typeface="Calibri" panose="020F0502020204030204" pitchFamily="34" charset="0"/>
              </a:rPr>
              <a:t>en santé numérique</a:t>
            </a:r>
            <a:endParaRPr lang="fr-FR" sz="2400" dirty="0">
              <a:solidFill>
                <a:srgbClr val="3D56A3"/>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3162AA9C-C043-68C9-E590-3C81C5890B8B}"/>
              </a:ext>
            </a:extLst>
          </p:cNvPr>
          <p:cNvSpPr txBox="1"/>
          <p:nvPr/>
        </p:nvSpPr>
        <p:spPr>
          <a:xfrm>
            <a:off x="274820" y="2186637"/>
            <a:ext cx="1829283" cy="2985433"/>
          </a:xfrm>
          <a:prstGeom prst="rect">
            <a:avLst/>
          </a:prstGeom>
          <a:noFill/>
        </p:spPr>
        <p:txBody>
          <a:bodyPr wrap="square" lIns="91440" tIns="45720" rIns="91440" bIns="45720" rtlCol="0" anchor="t">
            <a:spAutoFit/>
          </a:bodyPr>
          <a:lstStyle/>
          <a:p>
            <a:r>
              <a:rPr lang="fr-FR" sz="1200" b="1" dirty="0">
                <a:solidFill>
                  <a:srgbClr val="D60952"/>
                </a:solidFill>
                <a:latin typeface="Calibri"/>
                <a:cs typeface="Calibri"/>
              </a:rPr>
              <a:t>5-1. </a:t>
            </a:r>
            <a:r>
              <a:rPr lang="fr-FR" sz="1200" b="1" dirty="0">
                <a:solidFill>
                  <a:srgbClr val="3C55A1"/>
                </a:solidFill>
                <a:effectLst/>
                <a:latin typeface="Calibri"/>
                <a:cs typeface="Calibri"/>
              </a:rPr>
              <a:t>Co-conception</a:t>
            </a:r>
            <a:endParaRPr lang="fr-FR" sz="1200" dirty="0">
              <a:solidFill>
                <a:srgbClr val="3C55A1"/>
              </a:solidFill>
              <a:effectLst/>
              <a:latin typeface="Calibri"/>
              <a:cs typeface="Calibri"/>
            </a:endParaRPr>
          </a:p>
          <a:p>
            <a:pPr rtl="0">
              <a:spcBef>
                <a:spcPts val="0"/>
              </a:spcBef>
              <a:spcAft>
                <a:spcPts val="0"/>
              </a:spcAft>
            </a:pPr>
            <a:endParaRPr lang="fr-FR" sz="900" u="none" strike="noStrike" dirty="0">
              <a:effectLst/>
              <a:latin typeface="Calibri" panose="020F0502020204030204" pitchFamily="34" charset="0"/>
              <a:cs typeface="Calibri" panose="020F0502020204030204" pitchFamily="34" charset="0"/>
            </a:endParaRPr>
          </a:p>
          <a:p>
            <a:r>
              <a:rPr lang="fr-FR" sz="900" b="1" dirty="0">
                <a:effectLst/>
                <a:latin typeface="Calibri"/>
                <a:cs typeface="Calibri"/>
              </a:rPr>
              <a:t>→ Co-financer 30 tiers lieux </a:t>
            </a:r>
            <a:br>
              <a:rPr lang="fr-FR" sz="900" b="1" dirty="0">
                <a:effectLst/>
                <a:latin typeface="Calibri" panose="020F0502020204030204" pitchFamily="34" charset="0"/>
                <a:cs typeface="Calibri" panose="020F0502020204030204" pitchFamily="34" charset="0"/>
              </a:rPr>
            </a:br>
            <a:r>
              <a:rPr lang="fr-FR" sz="900" b="1" dirty="0">
                <a:effectLst/>
                <a:latin typeface="Calibri"/>
                <a:cs typeface="Calibri"/>
              </a:rPr>
              <a:t>et 100 expérimentations d’ici 2026 en identifiant les pistes de pérennisation du financement </a:t>
            </a:r>
            <a:br>
              <a:rPr lang="fr-FR" sz="900" b="1" dirty="0">
                <a:effectLst/>
                <a:latin typeface="Calibri" panose="020F0502020204030204" pitchFamily="34" charset="0"/>
                <a:cs typeface="Calibri" panose="020F0502020204030204" pitchFamily="34" charset="0"/>
              </a:rPr>
            </a:br>
            <a:r>
              <a:rPr lang="fr-FR" sz="900" b="1" dirty="0">
                <a:effectLst/>
                <a:latin typeface="Calibri"/>
                <a:cs typeface="Calibri"/>
              </a:rPr>
              <a:t>de l’innovation dans les organisations de soin</a:t>
            </a:r>
          </a:p>
          <a:p>
            <a:endParaRPr lang="fr-FR" sz="900" b="1" dirty="0">
              <a:latin typeface="Calibri" panose="020F0502020204030204" pitchFamily="34" charset="0"/>
              <a:cs typeface="Calibri" panose="020F0502020204030204" pitchFamily="34" charset="0"/>
            </a:endParaRPr>
          </a:p>
          <a:p>
            <a:r>
              <a:rPr lang="fr-FR" sz="900" b="1" dirty="0">
                <a:effectLst/>
                <a:latin typeface="Calibri"/>
                <a:cs typeface="Calibri"/>
              </a:rPr>
              <a:t>DNS</a:t>
            </a:r>
            <a:r>
              <a:rPr lang="fr-FR" sz="900" dirty="0">
                <a:latin typeface="Calibri"/>
                <a:cs typeface="Calibri"/>
              </a:rPr>
              <a:t> - </a:t>
            </a:r>
            <a:r>
              <a:rPr lang="fr-FR" sz="900" dirty="0">
                <a:effectLst/>
                <a:latin typeface="Calibri"/>
                <a:cs typeface="Calibri"/>
              </a:rPr>
              <a:t>BDT</a:t>
            </a:r>
          </a:p>
          <a:p>
            <a:endParaRPr lang="fr-FR" sz="900" b="1" dirty="0">
              <a:solidFill>
                <a:srgbClr val="C82452"/>
              </a:solidFill>
              <a:latin typeface="Calibri" panose="020F0502020204030204" pitchFamily="34" charset="0"/>
              <a:cs typeface="Calibri" panose="020F0502020204030204" pitchFamily="34" charset="0"/>
            </a:endParaRPr>
          </a:p>
          <a:p>
            <a:r>
              <a:rPr lang="fr-FR" sz="900" b="1" dirty="0">
                <a:solidFill>
                  <a:srgbClr val="3C55A1"/>
                </a:solidFill>
                <a:latin typeface="Calibri"/>
                <a:cs typeface="Calibri"/>
              </a:rPr>
              <a:t>Clôture vague 3 pour 10 tiers lieux d’expérimentation (TLE), portant à 35 la cible (au lieu de 30).  Etude indicateurs-clés lancée avec ANS et ANAP. Animation des TLE lauréats en cours. </a:t>
            </a:r>
          </a:p>
          <a:p>
            <a:endParaRPr lang="fr-FR" sz="900" b="1" u="none" strike="noStrike" dirty="0">
              <a:solidFill>
                <a:srgbClr val="D60952"/>
              </a:solidFill>
              <a:latin typeface="Calibri" panose="020F0502020204030204" pitchFamily="34" charset="0"/>
              <a:cs typeface="Calibri" panose="020F0502020204030204" pitchFamily="34" charset="0"/>
            </a:endParaRPr>
          </a:p>
          <a:p>
            <a:endParaRPr lang="fr-FR" sz="900" u="none" strike="noStrike" dirty="0">
              <a:effectLst/>
              <a:latin typeface="Calibri" panose="020F0502020204030204" pitchFamily="34" charset="0"/>
              <a:cs typeface="Calibri" panose="020F0502020204030204" pitchFamily="34" charset="0"/>
            </a:endParaRPr>
          </a:p>
          <a:p>
            <a:endParaRPr lang="fr-FR" sz="1400" b="1" dirty="0">
              <a:solidFill>
                <a:srgbClr val="3C55A1"/>
              </a:solidFill>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6C3D6B95-C396-3505-9967-36D7194BA448}"/>
              </a:ext>
            </a:extLst>
          </p:cNvPr>
          <p:cNvSpPr txBox="1"/>
          <p:nvPr/>
        </p:nvSpPr>
        <p:spPr>
          <a:xfrm>
            <a:off x="4195661" y="2186637"/>
            <a:ext cx="1840258" cy="4078039"/>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5-3. </a:t>
            </a:r>
            <a:r>
              <a:rPr lang="fr-FR" sz="1200" b="1" dirty="0">
                <a:solidFill>
                  <a:srgbClr val="3C55A1"/>
                </a:solidFill>
                <a:effectLst/>
                <a:latin typeface="Calibri"/>
                <a:ea typeface="Calibri"/>
                <a:cs typeface="Calibri"/>
              </a:rPr>
              <a:t>Evaluation clinique et économique</a:t>
            </a:r>
            <a:endParaRPr lang="fr-FR" sz="1200" dirty="0">
              <a:solidFill>
                <a:srgbClr val="3C55A1"/>
              </a:solidFill>
              <a:effectLst/>
              <a:latin typeface="Calibri"/>
              <a:ea typeface="Calibri"/>
              <a:cs typeface="Calibri"/>
            </a:endParaRPr>
          </a:p>
          <a:p>
            <a:endParaRPr lang="fr-FR" sz="1000" dirty="0">
              <a:solidFill>
                <a:schemeClr val="tx1">
                  <a:lumMod val="75000"/>
                  <a:lumOff val="25000"/>
                </a:schemeClr>
              </a:solidFill>
              <a:latin typeface="Calibri" panose="020F0502020204030204" pitchFamily="34" charset="0"/>
              <a:cs typeface="Calibri" panose="020F0502020204030204" pitchFamily="34" charset="0"/>
            </a:endParaRPr>
          </a:p>
          <a:p>
            <a:r>
              <a:rPr lang="fr-FR" sz="900" b="1" dirty="0">
                <a:effectLst/>
                <a:latin typeface="Calibri"/>
                <a:ea typeface="Calibri"/>
                <a:cs typeface="Calibri"/>
              </a:rPr>
              <a:t>→ Publier dès 2024 une grille d’évaluation des dispositifs médicaux numériques harmonisée avec nos homologues européens et co-financer d’ici 2026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plus de 75 évaluations cliniques de dispositifs médicaux numériques</a:t>
            </a: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DNS</a:t>
            </a:r>
            <a:r>
              <a:rPr lang="fr-FR" sz="900" dirty="0">
                <a:latin typeface="Calibri"/>
                <a:ea typeface="Calibri"/>
                <a:cs typeface="Calibri"/>
              </a:rPr>
              <a:t> - </a:t>
            </a:r>
            <a:r>
              <a:rPr lang="fr-FR" sz="900" dirty="0">
                <a:effectLst/>
                <a:latin typeface="Calibri"/>
                <a:ea typeface="Calibri"/>
                <a:cs typeface="Calibri"/>
              </a:rPr>
              <a:t>HAS - DGE - DGRI Bpifrance</a:t>
            </a: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a:ea typeface="Calibri"/>
                <a:cs typeface="Calibri"/>
              </a:rPr>
              <a:t>Fin 2024, le groupe de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coordination du règlement européen 2021/2282 sur l'évaluation des technologies de santé  inscrira à son programme de travail une coopération volontaire sur l’harmonisation européenne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des principes d’évaluation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clinique des dispositifs médicaux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numériques (DMN). Plusieurs rencontres franco-allemandes sont programmées pour avancer d'ici là. </a:t>
            </a:r>
          </a:p>
          <a:p>
            <a:endParaRPr lang="fr-FR" sz="900" b="1" dirty="0">
              <a:solidFill>
                <a:schemeClr val="tx1">
                  <a:lumMod val="65000"/>
                  <a:lumOff val="35000"/>
                </a:schemeClr>
              </a:solidFill>
              <a:effectLst/>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61E0B85C-642E-2151-48BF-C98095A2953C}"/>
              </a:ext>
            </a:extLst>
          </p:cNvPr>
          <p:cNvSpPr txBox="1"/>
          <p:nvPr/>
        </p:nvSpPr>
        <p:spPr>
          <a:xfrm>
            <a:off x="2235240" y="2186637"/>
            <a:ext cx="1829284" cy="3739485"/>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5-2. </a:t>
            </a:r>
            <a:r>
              <a:rPr lang="fr-FR" sz="1200" b="1" dirty="0">
                <a:solidFill>
                  <a:srgbClr val="3C55A1"/>
                </a:solidFill>
                <a:effectLst/>
                <a:latin typeface="Calibri"/>
                <a:ea typeface="Calibri"/>
                <a:cs typeface="Calibri"/>
              </a:rPr>
              <a:t>Grands défis</a:t>
            </a:r>
            <a:endParaRPr lang="fr-FR" sz="1200" dirty="0">
              <a:solidFill>
                <a:srgbClr val="3C55A1"/>
              </a:solidFill>
              <a:effectLst/>
              <a:latin typeface="Calibri"/>
              <a:ea typeface="Calibri"/>
              <a:cs typeface="Calibri"/>
            </a:endParaRPr>
          </a:p>
          <a:p>
            <a:pPr rtl="0">
              <a:spcBef>
                <a:spcPts val="0"/>
              </a:spcBef>
              <a:spcAft>
                <a:spcPts val="0"/>
              </a:spcAft>
            </a:pPr>
            <a:endParaRPr lang="fr-FR" sz="900"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 Lancer dès le premier trimestre 2024 deux Grands défis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(sur la santé mentale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et </a:t>
            </a:r>
            <a:r>
              <a:rPr lang="fr-FR" sz="900" b="1" dirty="0">
                <a:latin typeface="Calibri"/>
                <a:ea typeface="Calibri"/>
                <a:cs typeface="Calibri"/>
              </a:rPr>
              <a:t>le bien vieillir</a:t>
            </a:r>
            <a:r>
              <a:rPr lang="fr-FR" sz="900" b="1" dirty="0">
                <a:effectLst/>
                <a:latin typeface="Calibri"/>
                <a:ea typeface="Calibri"/>
                <a:cs typeface="Calibri"/>
              </a:rPr>
              <a:t>) et publier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les </a:t>
            </a:r>
            <a:r>
              <a:rPr lang="fr-FR" sz="900" b="1" dirty="0">
                <a:latin typeface="Calibri"/>
                <a:ea typeface="Calibri"/>
                <a:cs typeface="Calibri"/>
              </a:rPr>
              <a:t>plans d'actions associés</a:t>
            </a:r>
            <a:endParaRPr lang="fr-FR" sz="900" b="1" dirty="0">
              <a:effectLst/>
              <a:latin typeface="Calibri"/>
              <a:ea typeface="Calibri"/>
              <a:cs typeface="Calibri"/>
            </a:endParaRP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DNS</a:t>
            </a:r>
            <a:r>
              <a:rPr lang="fr-FR" sz="900" dirty="0">
                <a:effectLst/>
                <a:latin typeface="Calibri"/>
                <a:ea typeface="Calibri"/>
                <a:cs typeface="Calibri"/>
              </a:rPr>
              <a:t> - DMSMP - AIS </a:t>
            </a:r>
            <a:r>
              <a:rPr lang="fr-FR" sz="900" dirty="0">
                <a:latin typeface="Calibri"/>
                <a:ea typeface="Calibri"/>
                <a:cs typeface="Calibri"/>
              </a:rPr>
              <a:t>– </a:t>
            </a:r>
            <a:r>
              <a:rPr lang="fr-FR" sz="900" dirty="0">
                <a:effectLst/>
                <a:latin typeface="Calibri"/>
                <a:ea typeface="Calibri"/>
                <a:cs typeface="Calibri"/>
              </a:rPr>
              <a:t>DGE</a:t>
            </a:r>
            <a:r>
              <a:rPr lang="fr-FR" sz="900" dirty="0">
                <a:latin typeface="Calibri"/>
                <a:ea typeface="Calibri"/>
                <a:cs typeface="Calibri"/>
              </a:rPr>
              <a:t> -</a:t>
            </a:r>
            <a:r>
              <a:rPr lang="fr-FR" sz="900" dirty="0">
                <a:effectLst/>
                <a:latin typeface="Calibri"/>
                <a:ea typeface="Calibri"/>
                <a:cs typeface="Calibri"/>
              </a:rPr>
              <a:t> DGRI - CNSA</a:t>
            </a: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effectLst/>
                <a:latin typeface="Calibri"/>
                <a:ea typeface="Calibri"/>
                <a:cs typeface="Calibri"/>
              </a:rPr>
              <a:t>La rédaction des </a:t>
            </a:r>
            <a:r>
              <a:rPr lang="fr-FR" sz="900" b="1" dirty="0">
                <a:solidFill>
                  <a:srgbClr val="3C55A1"/>
                </a:solidFill>
                <a:latin typeface="Calibri"/>
                <a:ea typeface="Calibri"/>
                <a:cs typeface="Calibri"/>
              </a:rPr>
              <a:t>plans d'actions </a:t>
            </a:r>
            <a:r>
              <a:rPr lang="fr-FR" sz="900" b="1" dirty="0">
                <a:solidFill>
                  <a:srgbClr val="3C55A1"/>
                </a:solidFill>
                <a:effectLst/>
                <a:latin typeface="Calibri"/>
                <a:ea typeface="Calibri"/>
                <a:cs typeface="Calibri"/>
              </a:rPr>
              <a:t>des deux Grands Défis</a:t>
            </a:r>
            <a:r>
              <a:rPr lang="fr-FR" sz="900" b="1" dirty="0">
                <a:solidFill>
                  <a:srgbClr val="3C55A1"/>
                </a:solidFill>
                <a:latin typeface="Calibri"/>
                <a:ea typeface="Calibri"/>
                <a:cs typeface="Calibri"/>
              </a:rPr>
              <a:t>  </a:t>
            </a:r>
            <a:br>
              <a:rPr lang="fr-FR" sz="900" b="1" dirty="0">
                <a:solidFill>
                  <a:srgbClr val="3C55A1"/>
                </a:solidFill>
                <a:latin typeface="Calibri"/>
                <a:ea typeface="Calibri"/>
                <a:cs typeface="Calibri"/>
              </a:rPr>
            </a:br>
            <a:r>
              <a:rPr lang="fr-FR" sz="900" b="1" dirty="0">
                <a:solidFill>
                  <a:srgbClr val="3C55A1"/>
                </a:solidFill>
                <a:effectLst/>
                <a:latin typeface="Calibri"/>
                <a:ea typeface="Calibri"/>
                <a:cs typeface="Calibri"/>
              </a:rPr>
              <a:t>(« Numérique et bien vieillir » et « Numérique en santé mentale ») </a:t>
            </a:r>
            <a:r>
              <a:rPr lang="fr-FR" sz="900" b="1" dirty="0">
                <a:solidFill>
                  <a:srgbClr val="3C55A1"/>
                </a:solidFill>
                <a:latin typeface="Calibri"/>
                <a:ea typeface="Calibri"/>
                <a:cs typeface="Calibri"/>
              </a:rPr>
              <a:t>a été réalisée et les concertations publiques sont finalisées. La version consolidée des plans d'actions est en cours de finalisation. </a:t>
            </a:r>
            <a:endParaRPr lang="fr-FR" sz="900" b="1" dirty="0">
              <a:solidFill>
                <a:srgbClr val="3C55A1"/>
              </a:solidFill>
              <a:latin typeface="Calibri" panose="020F0502020204030204" pitchFamily="34" charset="0"/>
              <a:ea typeface="Calibri"/>
              <a:cs typeface="Calibri" panose="020F0502020204030204" pitchFamily="34" charset="0"/>
            </a:endParaRPr>
          </a:p>
          <a:p>
            <a:r>
              <a:rPr lang="fr-FR" sz="900" b="1" dirty="0">
                <a:solidFill>
                  <a:srgbClr val="3C55A1"/>
                </a:solidFill>
                <a:latin typeface="Calibri"/>
                <a:ea typeface="Calibri"/>
                <a:cs typeface="Calibri"/>
              </a:rPr>
              <a:t>Les</a:t>
            </a:r>
            <a:r>
              <a:rPr lang="fr-FR" sz="900" b="1" dirty="0">
                <a:solidFill>
                  <a:srgbClr val="3C55A1"/>
                </a:solidFill>
                <a:effectLst/>
                <a:latin typeface="Calibri"/>
                <a:ea typeface="Calibri"/>
                <a:cs typeface="Calibri"/>
              </a:rPr>
              <a:t> comités d’experts sont </a:t>
            </a:r>
            <a:r>
              <a:rPr lang="fr-FR" sz="900" b="1" dirty="0">
                <a:solidFill>
                  <a:srgbClr val="3C55A1"/>
                </a:solidFill>
                <a:latin typeface="Calibri"/>
                <a:ea typeface="Calibri"/>
                <a:cs typeface="Calibri"/>
              </a:rPr>
              <a:t>constitués. </a:t>
            </a:r>
            <a:endParaRPr lang="fr-FR" sz="900" b="1" dirty="0">
              <a:solidFill>
                <a:srgbClr val="3C55A1"/>
              </a:solidFill>
              <a:latin typeface="Calibri" panose="020F0502020204030204" pitchFamily="34" charset="0"/>
              <a:ea typeface="Calibri"/>
              <a:cs typeface="Calibri" panose="020F0502020204030204" pitchFamily="34" charset="0"/>
            </a:endParaRPr>
          </a:p>
          <a:p>
            <a:r>
              <a:rPr lang="fr-FR" sz="900" b="1" dirty="0">
                <a:solidFill>
                  <a:srgbClr val="3C55A1"/>
                </a:solidFill>
                <a:latin typeface="Calibri"/>
                <a:ea typeface="Calibri"/>
                <a:cs typeface="Calibri"/>
              </a:rPr>
              <a:t>L'appel à projet du numérique en santé mentale est en cours de rédaction.</a:t>
            </a:r>
            <a:endParaRPr lang="fr-FR" sz="900" b="1" dirty="0">
              <a:solidFill>
                <a:srgbClr val="3C55A1"/>
              </a:solidFill>
              <a:effectLst/>
              <a:latin typeface="Calibri" panose="020F0502020204030204" pitchFamily="34" charset="0"/>
              <a:ea typeface="Calibri"/>
              <a:cs typeface="Calibri" panose="020F0502020204030204" pitchFamily="34" charset="0"/>
            </a:endParaRPr>
          </a:p>
        </p:txBody>
      </p:sp>
      <p:sp>
        <p:nvSpPr>
          <p:cNvPr id="8" name="ZoneTexte 7">
            <a:extLst>
              <a:ext uri="{FF2B5EF4-FFF2-40B4-BE49-F238E27FC236}">
                <a16:creationId xmlns:a16="http://schemas.microsoft.com/office/drawing/2014/main" id="{A4AFBE15-E274-A0D2-1D6E-4A3852592694}"/>
              </a:ext>
            </a:extLst>
          </p:cNvPr>
          <p:cNvSpPr txBox="1"/>
          <p:nvPr/>
        </p:nvSpPr>
        <p:spPr>
          <a:xfrm>
            <a:off x="6156082" y="2186637"/>
            <a:ext cx="1829284" cy="3616375"/>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5-4. </a:t>
            </a:r>
            <a:r>
              <a:rPr lang="fr-FR" sz="1200" b="1" dirty="0">
                <a:solidFill>
                  <a:srgbClr val="3C55A1"/>
                </a:solidFill>
                <a:effectLst/>
                <a:latin typeface="Calibri"/>
                <a:ea typeface="Calibri"/>
                <a:cs typeface="Calibri"/>
              </a:rPr>
              <a:t>Marquage CE</a:t>
            </a:r>
            <a:endParaRPr lang="fr-FR" sz="1200" dirty="0">
              <a:solidFill>
                <a:srgbClr val="3C55A1"/>
              </a:solidFill>
              <a:effectLst/>
              <a:latin typeface="Calibri"/>
              <a:ea typeface="Calibri"/>
              <a:cs typeface="Calibri"/>
            </a:endParaRPr>
          </a:p>
          <a:p>
            <a:pPr rtl="0">
              <a:spcBef>
                <a:spcPts val="0"/>
              </a:spcBef>
              <a:spcAft>
                <a:spcPts val="0"/>
              </a:spcAft>
            </a:pPr>
            <a:endParaRPr lang="fr-FR" sz="900" u="none" strike="noStrike" dirty="0">
              <a:solidFill>
                <a:schemeClr val="tx1">
                  <a:lumMod val="65000"/>
                  <a:lumOff val="35000"/>
                </a:schemeClr>
              </a:solidFill>
              <a:effectLst/>
              <a:latin typeface="Calibri" panose="020F0502020204030204" pitchFamily="34" charset="0"/>
              <a:cs typeface="Calibri" panose="020F0502020204030204" pitchFamily="34" charset="0"/>
            </a:endParaRPr>
          </a:p>
          <a:p>
            <a:r>
              <a:rPr lang="fr-FR" sz="900" b="1" dirty="0">
                <a:effectLst/>
                <a:latin typeface="Calibri"/>
                <a:ea typeface="Calibri"/>
                <a:cs typeface="Calibri"/>
              </a:rPr>
              <a:t>→ D’ici fin 2026, gagner 6 mois sur les délais de délivrance du marquage CE médical</a:t>
            </a: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DGE</a:t>
            </a:r>
            <a:r>
              <a:rPr lang="fr-FR" sz="900" dirty="0">
                <a:effectLst/>
                <a:latin typeface="Calibri"/>
                <a:ea typeface="Calibri"/>
                <a:cs typeface="Calibri"/>
              </a:rPr>
              <a:t> </a:t>
            </a:r>
            <a:r>
              <a:rPr lang="fr-FR" sz="900" dirty="0">
                <a:latin typeface="Calibri"/>
                <a:ea typeface="Calibri"/>
                <a:cs typeface="Calibri"/>
              </a:rPr>
              <a:t>- </a:t>
            </a:r>
            <a:r>
              <a:rPr lang="fr-FR" sz="900" dirty="0">
                <a:effectLst/>
                <a:latin typeface="Calibri"/>
                <a:ea typeface="Calibri"/>
                <a:cs typeface="Calibri"/>
              </a:rPr>
              <a:t>DNS - AIS </a:t>
            </a:r>
          </a:p>
          <a:p>
            <a:endParaRPr lang="fr-FR" sz="900" b="1" dirty="0">
              <a:solidFill>
                <a:schemeClr val="tx1">
                  <a:lumMod val="65000"/>
                  <a:lumOff val="35000"/>
                </a:schemeClr>
              </a:solidFill>
              <a:effectLst/>
              <a:latin typeface="Calibri" panose="020F0502020204030204" pitchFamily="34" charset="0"/>
              <a:cs typeface="Calibri" panose="020F0502020204030204" pitchFamily="34" charset="0"/>
            </a:endParaRPr>
          </a:p>
          <a:p>
            <a:r>
              <a:rPr lang="fr-FR" sz="900" b="1" dirty="0">
                <a:solidFill>
                  <a:srgbClr val="3C55A1"/>
                </a:solidFill>
                <a:latin typeface="Calibri"/>
                <a:ea typeface="Calibri"/>
                <a:cs typeface="Calibri"/>
              </a:rPr>
              <a:t>14 masters  « affaires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réglementaires » créés pour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augmenter le vivier de compétences chaque année.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L'arrivée d’un nouvel organisme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notifié, l'AFNOR en France pourra s'appuyer sur ces nouveaux experts. </a:t>
            </a:r>
          </a:p>
          <a:p>
            <a:r>
              <a:rPr lang="fr-FR" sz="900" b="1" dirty="0">
                <a:solidFill>
                  <a:srgbClr val="3C55A1"/>
                </a:solidFill>
                <a:latin typeface="Calibri"/>
                <a:ea typeface="Calibri"/>
                <a:cs typeface="Calibri"/>
              </a:rPr>
              <a:t>Le Guichet Diagnostic Dispositif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Médical opéré par Bpifrance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a déjà accompagné en 18 mois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174 entreprises dont 106 dans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le numérique.  </a:t>
            </a:r>
          </a:p>
          <a:p>
            <a:endParaRPr lang="fr-FR" sz="900" b="1" dirty="0">
              <a:solidFill>
                <a:srgbClr val="3C55A1"/>
              </a:solidFill>
              <a:effectLst/>
              <a:latin typeface="Calibri" panose="020F0502020204030204" pitchFamily="34" charset="0"/>
              <a:ea typeface="Calibri"/>
              <a:cs typeface="Calibri" panose="020F0502020204030204" pitchFamily="34" charset="0"/>
            </a:endParaRPr>
          </a:p>
          <a:p>
            <a:endParaRPr lang="fr-FR" sz="900" b="1" dirty="0">
              <a:solidFill>
                <a:srgbClr val="3C55A1"/>
              </a:solidFill>
              <a:effectLst/>
              <a:latin typeface="Calibri" panose="020F0502020204030204" pitchFamily="34" charset="0"/>
              <a:cs typeface="Calibri" panose="020F0502020204030204" pitchFamily="34" charset="0"/>
            </a:endParaRPr>
          </a:p>
          <a:p>
            <a:endParaRPr lang="fr-FR" sz="900" b="1" dirty="0">
              <a:solidFill>
                <a:schemeClr val="tx1">
                  <a:lumMod val="65000"/>
                  <a:lumOff val="35000"/>
                </a:schemeClr>
              </a:solidFill>
              <a:effectLst/>
              <a:latin typeface="Calibri" panose="020F0502020204030204" pitchFamily="34" charset="0"/>
              <a:cs typeface="Calibri" panose="020F0502020204030204" pitchFamily="34" charset="0"/>
            </a:endParaRPr>
          </a:p>
          <a:p>
            <a:endParaRPr lang="fr-FR" sz="1000" b="1" dirty="0">
              <a:solidFill>
                <a:srgbClr val="C82452"/>
              </a:solidFill>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102074B1-C4E1-1F74-E9B4-EF760AF5B259}"/>
              </a:ext>
            </a:extLst>
          </p:cNvPr>
          <p:cNvSpPr txBox="1"/>
          <p:nvPr/>
        </p:nvSpPr>
        <p:spPr>
          <a:xfrm>
            <a:off x="10080921" y="2186637"/>
            <a:ext cx="1829284" cy="4078039"/>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5-6. </a:t>
            </a:r>
            <a:r>
              <a:rPr lang="fr-FR" sz="1200" b="1" dirty="0">
                <a:solidFill>
                  <a:srgbClr val="3C55A1"/>
                </a:solidFill>
                <a:effectLst/>
                <a:latin typeface="Calibri"/>
                <a:ea typeface="Calibri"/>
                <a:cs typeface="Calibri"/>
              </a:rPr>
              <a:t>Prise en charge anticipée</a:t>
            </a:r>
            <a:endParaRPr lang="fr-FR" sz="1200" dirty="0">
              <a:solidFill>
                <a:srgbClr val="3C55A1"/>
              </a:solidFill>
              <a:effectLst/>
              <a:latin typeface="Calibri"/>
              <a:ea typeface="Calibri"/>
              <a:cs typeface="Calibri"/>
            </a:endParaRPr>
          </a:p>
          <a:p>
            <a:endParaRPr lang="fr-FR" sz="1000" dirty="0">
              <a:solidFill>
                <a:schemeClr val="tx1">
                  <a:lumMod val="75000"/>
                  <a:lumOff val="25000"/>
                </a:schemeClr>
              </a:solidFill>
              <a:latin typeface="Calibri" panose="020F0502020204030204" pitchFamily="34" charset="0"/>
              <a:cs typeface="Calibri" panose="020F0502020204030204" pitchFamily="34" charset="0"/>
            </a:endParaRPr>
          </a:p>
          <a:p>
            <a:r>
              <a:rPr lang="fr-FR" sz="900" b="1" dirty="0">
                <a:effectLst/>
                <a:latin typeface="Calibri"/>
                <a:ea typeface="Calibri"/>
                <a:cs typeface="Calibri"/>
              </a:rPr>
              <a:t>→ Atteindre les 50 dispositifs médicaux numériques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ayant candidaté à la prise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en charge anticipée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d’ici fin 2026</a:t>
            </a: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DNS</a:t>
            </a:r>
            <a:r>
              <a:rPr lang="fr-FR" sz="900" dirty="0">
                <a:effectLst/>
                <a:latin typeface="Calibri"/>
                <a:ea typeface="Calibri"/>
                <a:cs typeface="Calibri"/>
              </a:rPr>
              <a:t> - DSS - HAS - ANS CNAM</a:t>
            </a: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a:ea typeface="Calibri"/>
                <a:cs typeface="Calibri"/>
              </a:rPr>
              <a:t>Plus de 1 500 patients atteints de cancer bénéficient depuis novembre 2023 d’une prise en charge en télésurveillance en oncologie grâce à un premier dispositif médical numérique (PECAN).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L'ensemble des textes réglementaires sont aujourd'hui publiés, dont les forfaits pour les thérapies numériques en avril 2024.</a:t>
            </a:r>
            <a:endParaRPr lang="en-US" sz="900" b="1" dirty="0">
              <a:solidFill>
                <a:srgbClr val="3C55A1"/>
              </a:solidFill>
              <a:latin typeface="Calibri"/>
              <a:ea typeface="Calibri"/>
              <a:cs typeface="Calibri"/>
            </a:endParaRPr>
          </a:p>
          <a:p>
            <a:r>
              <a:rPr lang="fr-FR" sz="900" b="1" dirty="0">
                <a:solidFill>
                  <a:srgbClr val="3C55A1"/>
                </a:solidFill>
                <a:latin typeface="Calibri"/>
                <a:ea typeface="Calibri"/>
                <a:cs typeface="Calibri"/>
              </a:rPr>
              <a:t>À juin 2024, 4 demandes complètes ont été reçues et évaluées.</a:t>
            </a:r>
          </a:p>
          <a:p>
            <a:endParaRPr lang="fr-FR" sz="900" b="1" dirty="0">
              <a:solidFill>
                <a:schemeClr val="tx1">
                  <a:lumMod val="65000"/>
                  <a:lumOff val="35000"/>
                </a:schemeClr>
              </a:solidFill>
              <a:effectLst/>
              <a:latin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DC2F4A87-AB1E-24F9-65D1-0F676977F30A}"/>
              </a:ext>
            </a:extLst>
          </p:cNvPr>
          <p:cNvSpPr txBox="1"/>
          <p:nvPr/>
        </p:nvSpPr>
        <p:spPr>
          <a:xfrm>
            <a:off x="8116503" y="2186637"/>
            <a:ext cx="1829284" cy="4047262"/>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5-5. </a:t>
            </a:r>
            <a:r>
              <a:rPr lang="fr-FR" sz="1200" b="1" dirty="0">
                <a:solidFill>
                  <a:srgbClr val="3C55A1"/>
                </a:solidFill>
                <a:effectLst/>
                <a:latin typeface="Calibri"/>
                <a:ea typeface="Calibri"/>
                <a:cs typeface="Calibri"/>
              </a:rPr>
              <a:t>Essais cliniques</a:t>
            </a:r>
            <a:endParaRPr lang="fr-FR" sz="1200" dirty="0">
              <a:solidFill>
                <a:srgbClr val="3C55A1"/>
              </a:solidFill>
              <a:effectLst/>
              <a:latin typeface="Calibri"/>
              <a:ea typeface="Calibri"/>
              <a:cs typeface="Calibri"/>
            </a:endParaRPr>
          </a:p>
          <a:p>
            <a:pPr rtl="0">
              <a:spcBef>
                <a:spcPts val="0"/>
              </a:spcBef>
              <a:spcAft>
                <a:spcPts val="0"/>
              </a:spcAft>
            </a:pPr>
            <a:endParaRPr lang="fr-FR" sz="1000"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 Lancer une interface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de programmation (API)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de lecture de la base des essais cliniques en France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au premier trimestre 2024</a:t>
            </a: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DNS</a:t>
            </a:r>
            <a:r>
              <a:rPr lang="fr-FR" sz="900" dirty="0">
                <a:latin typeface="Calibri"/>
                <a:ea typeface="Calibri"/>
                <a:cs typeface="Calibri"/>
              </a:rPr>
              <a:t> - </a:t>
            </a:r>
            <a:r>
              <a:rPr lang="fr-FR" sz="900" dirty="0">
                <a:effectLst/>
                <a:latin typeface="Calibri"/>
                <a:ea typeface="Calibri"/>
                <a:cs typeface="Calibri"/>
              </a:rPr>
              <a:t>DGS - DNUM</a:t>
            </a: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a:ea typeface="Calibri"/>
                <a:cs typeface="Calibri"/>
              </a:rPr>
              <a:t>ECLAIRE permet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d'exposer des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informations sur 16K études cliniques de la base nationale </a:t>
            </a:r>
            <a:br>
              <a:rPr lang="fr-FR" sz="900" b="1" dirty="0">
                <a:solidFill>
                  <a:srgbClr val="3C55A1"/>
                </a:solidFill>
                <a:latin typeface="Calibri"/>
                <a:ea typeface="Calibri"/>
                <a:cs typeface="Calibri"/>
              </a:rPr>
            </a:br>
            <a:r>
              <a:rPr lang="fr-FR" sz="900" b="1" dirty="0">
                <a:solidFill>
                  <a:srgbClr val="3C55A1"/>
                </a:solidFill>
                <a:latin typeface="Calibri"/>
                <a:ea typeface="Calibri"/>
                <a:cs typeface="Calibri"/>
              </a:rPr>
              <a:t>SI RIPH2G en version française.</a:t>
            </a:r>
          </a:p>
          <a:p>
            <a:r>
              <a:rPr lang="fr-FR" sz="900" b="1" dirty="0">
                <a:solidFill>
                  <a:srgbClr val="3C55A1"/>
                </a:solidFill>
                <a:latin typeface="Calibri"/>
                <a:ea typeface="Calibri"/>
                <a:cs typeface="Calibri"/>
              </a:rPr>
              <a:t>Une phase pilote impliquant des primo utilisateurs de l’API s'est déroulée sur T1 2024. L’API est publiée sur le site api.gouv.fr. L'enrichissement d'ECLAIRE se poursuivra jusqu’au 3</a:t>
            </a:r>
            <a:r>
              <a:rPr lang="fr-FR" sz="900" b="1" baseline="30000" dirty="0">
                <a:solidFill>
                  <a:srgbClr val="3C55A1"/>
                </a:solidFill>
                <a:latin typeface="Calibri"/>
                <a:ea typeface="Calibri"/>
                <a:cs typeface="Calibri"/>
              </a:rPr>
              <a:t>e</a:t>
            </a:r>
            <a:r>
              <a:rPr lang="fr-FR" sz="900" b="1" dirty="0">
                <a:solidFill>
                  <a:srgbClr val="3C55A1"/>
                </a:solidFill>
                <a:latin typeface="Calibri"/>
                <a:ea typeface="Calibri"/>
                <a:cs typeface="Calibri"/>
              </a:rPr>
              <a:t> trimestre 2024, afin de disposer de l’exhaustivité des données des études cliniques, et sera visible notamment dans la rubrique dédiée de Santé.fr.</a:t>
            </a:r>
          </a:p>
          <a:p>
            <a:endParaRPr lang="fr-FR" sz="900" b="1" dirty="0">
              <a:solidFill>
                <a:schemeClr val="tx1">
                  <a:lumMod val="65000"/>
                  <a:lumOff val="35000"/>
                </a:schemeClr>
              </a:solidFill>
              <a:effectLst/>
              <a:latin typeface="Calibri" panose="020F0502020204030204" pitchFamily="34" charset="0"/>
              <a:cs typeface="Calibri" panose="020F0502020204030204" pitchFamily="34" charset="0"/>
            </a:endParaRPr>
          </a:p>
          <a:p>
            <a:endParaRPr lang="fr-FR" sz="1000" dirty="0">
              <a:solidFill>
                <a:srgbClr val="FF0C7F"/>
              </a:solidFill>
              <a:effectLst/>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F86DE4BE-EF06-F60F-15CA-9F814DC2DF50}"/>
              </a:ext>
            </a:extLst>
          </p:cNvPr>
          <p:cNvPicPr>
            <a:picLocks noChangeAspect="1"/>
          </p:cNvPicPr>
          <p:nvPr/>
        </p:nvPicPr>
        <p:blipFill>
          <a:blip r:embed="rId4"/>
          <a:srcRect/>
          <a:stretch/>
        </p:blipFill>
        <p:spPr>
          <a:xfrm>
            <a:off x="380142" y="4817908"/>
            <a:ext cx="641249" cy="253642"/>
          </a:xfrm>
          <a:prstGeom prst="rect">
            <a:avLst/>
          </a:prstGeom>
        </p:spPr>
      </p:pic>
      <p:pic>
        <p:nvPicPr>
          <p:cNvPr id="12" name="Image 11">
            <a:extLst>
              <a:ext uri="{FF2B5EF4-FFF2-40B4-BE49-F238E27FC236}">
                <a16:creationId xmlns:a16="http://schemas.microsoft.com/office/drawing/2014/main" id="{931E0DE7-DC21-4314-4C9A-E80A507AE412}"/>
              </a:ext>
            </a:extLst>
          </p:cNvPr>
          <p:cNvPicPr>
            <a:picLocks noChangeAspect="1"/>
          </p:cNvPicPr>
          <p:nvPr/>
        </p:nvPicPr>
        <p:blipFill>
          <a:blip r:embed="rId4"/>
          <a:srcRect/>
          <a:stretch/>
        </p:blipFill>
        <p:spPr>
          <a:xfrm>
            <a:off x="6217593" y="5445022"/>
            <a:ext cx="641249" cy="253642"/>
          </a:xfrm>
          <a:prstGeom prst="rect">
            <a:avLst/>
          </a:prstGeom>
        </p:spPr>
      </p:pic>
      <p:pic>
        <p:nvPicPr>
          <p:cNvPr id="13" name="Image 12">
            <a:extLst>
              <a:ext uri="{FF2B5EF4-FFF2-40B4-BE49-F238E27FC236}">
                <a16:creationId xmlns:a16="http://schemas.microsoft.com/office/drawing/2014/main" id="{7D3C8F80-908B-0665-0982-C36F14A6D8C8}"/>
              </a:ext>
            </a:extLst>
          </p:cNvPr>
          <p:cNvPicPr>
            <a:picLocks noChangeAspect="1"/>
          </p:cNvPicPr>
          <p:nvPr/>
        </p:nvPicPr>
        <p:blipFill>
          <a:blip r:embed="rId4"/>
          <a:srcRect/>
          <a:stretch/>
        </p:blipFill>
        <p:spPr>
          <a:xfrm>
            <a:off x="8209035" y="6137855"/>
            <a:ext cx="641249" cy="253642"/>
          </a:xfrm>
          <a:prstGeom prst="rect">
            <a:avLst/>
          </a:prstGeom>
        </p:spPr>
      </p:pic>
      <p:pic>
        <p:nvPicPr>
          <p:cNvPr id="14" name="Image 13">
            <a:extLst>
              <a:ext uri="{FF2B5EF4-FFF2-40B4-BE49-F238E27FC236}">
                <a16:creationId xmlns:a16="http://schemas.microsoft.com/office/drawing/2014/main" id="{6E5684EB-0F4F-F1E7-206D-57CFD5A9B962}"/>
              </a:ext>
            </a:extLst>
          </p:cNvPr>
          <p:cNvPicPr>
            <a:picLocks noChangeAspect="1"/>
          </p:cNvPicPr>
          <p:nvPr/>
        </p:nvPicPr>
        <p:blipFill>
          <a:blip r:embed="rId5"/>
          <a:srcRect/>
          <a:stretch/>
        </p:blipFill>
        <p:spPr>
          <a:xfrm>
            <a:off x="10176915" y="6108980"/>
            <a:ext cx="641249" cy="253641"/>
          </a:xfrm>
          <a:prstGeom prst="rect">
            <a:avLst/>
          </a:prstGeom>
        </p:spPr>
      </p:pic>
      <p:pic>
        <p:nvPicPr>
          <p:cNvPr id="28" name="Image 27">
            <a:extLst>
              <a:ext uri="{FF2B5EF4-FFF2-40B4-BE49-F238E27FC236}">
                <a16:creationId xmlns:a16="http://schemas.microsoft.com/office/drawing/2014/main" id="{AE05B63C-5A7E-47B4-603D-E79B843AE4BE}"/>
              </a:ext>
            </a:extLst>
          </p:cNvPr>
          <p:cNvPicPr>
            <a:picLocks noChangeAspect="1"/>
          </p:cNvPicPr>
          <p:nvPr/>
        </p:nvPicPr>
        <p:blipFill>
          <a:blip r:embed="rId6"/>
          <a:srcRect/>
          <a:stretch/>
        </p:blipFill>
        <p:spPr>
          <a:xfrm>
            <a:off x="2314993" y="5897247"/>
            <a:ext cx="641254" cy="253644"/>
          </a:xfrm>
          <a:prstGeom prst="rect">
            <a:avLst/>
          </a:prstGeom>
        </p:spPr>
      </p:pic>
      <p:pic>
        <p:nvPicPr>
          <p:cNvPr id="6" name="Image 2">
            <a:extLst>
              <a:ext uri="{FF2B5EF4-FFF2-40B4-BE49-F238E27FC236}">
                <a16:creationId xmlns:a16="http://schemas.microsoft.com/office/drawing/2014/main" id="{C5CB8CF4-C322-5FEC-3A17-722DB1CAF266}"/>
              </a:ext>
            </a:extLst>
          </p:cNvPr>
          <p:cNvPicPr>
            <a:picLocks noChangeAspect="1"/>
          </p:cNvPicPr>
          <p:nvPr/>
        </p:nvPicPr>
        <p:blipFill>
          <a:blip r:embed="rId7"/>
          <a:srcRect/>
          <a:stretch/>
        </p:blipFill>
        <p:spPr>
          <a:xfrm>
            <a:off x="4282880" y="6085722"/>
            <a:ext cx="641247" cy="253640"/>
          </a:xfrm>
          <a:prstGeom prst="rect">
            <a:avLst/>
          </a:prstGeom>
        </p:spPr>
      </p:pic>
    </p:spTree>
    <p:extLst>
      <p:ext uri="{BB962C8B-B14F-4D97-AF65-F5344CB8AC3E}">
        <p14:creationId xmlns:p14="http://schemas.microsoft.com/office/powerpoint/2010/main" val="272390908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8FCCD3-CD7F-00D0-E980-566DADF7857D}"/>
              </a:ext>
            </a:extLst>
          </p:cNvPr>
          <p:cNvSpPr txBox="1"/>
          <p:nvPr/>
        </p:nvSpPr>
        <p:spPr>
          <a:xfrm>
            <a:off x="1713842" y="518638"/>
            <a:ext cx="8764315" cy="1166153"/>
          </a:xfrm>
          <a:prstGeom prst="rect">
            <a:avLst/>
          </a:prstGeom>
          <a:noFill/>
        </p:spPr>
        <p:txBody>
          <a:bodyPr wrap="square" rtlCol="0">
            <a:spAutoFit/>
          </a:bodyPr>
          <a:lstStyle/>
          <a:p>
            <a:pPr>
              <a:lnSpc>
                <a:spcPct val="75000"/>
              </a:lnSpc>
            </a:pPr>
            <a:r>
              <a:rPr lang="fr-FR" sz="2000" b="1" dirty="0">
                <a:solidFill>
                  <a:srgbClr val="D60952"/>
                </a:solidFill>
                <a:latin typeface="Calibri" panose="020F0502020204030204" pitchFamily="34" charset="0"/>
                <a:cs typeface="Calibri" panose="020F0502020204030204" pitchFamily="34" charset="0"/>
              </a:rPr>
              <a:t>PRIORITÉ 6</a:t>
            </a:r>
          </a:p>
          <a:p>
            <a:pPr>
              <a:lnSpc>
                <a:spcPct val="75000"/>
              </a:lnSpc>
            </a:pPr>
            <a:r>
              <a:rPr lang="fr-FR" sz="2400" b="1" dirty="0">
                <a:solidFill>
                  <a:srgbClr val="3C55A1"/>
                </a:solidFill>
                <a:effectLst/>
                <a:latin typeface="Calibri" panose="020F0502020204030204" pitchFamily="34" charset="0"/>
                <a:cs typeface="Calibri" panose="020F0502020204030204" pitchFamily="34" charset="0"/>
              </a:rPr>
              <a:t>Permettre aux professionnels d’accéder </a:t>
            </a:r>
            <a:br>
              <a:rPr lang="fr-FR" sz="2400" b="1" dirty="0">
                <a:solidFill>
                  <a:srgbClr val="3C55A1"/>
                </a:solidFill>
                <a:effectLst/>
                <a:latin typeface="Calibri" panose="020F0502020204030204" pitchFamily="34" charset="0"/>
                <a:cs typeface="Calibri" panose="020F0502020204030204" pitchFamily="34" charset="0"/>
              </a:rPr>
            </a:br>
            <a:r>
              <a:rPr lang="fr-FR" sz="2400" b="1" dirty="0">
                <a:solidFill>
                  <a:srgbClr val="3C55A1"/>
                </a:solidFill>
                <a:effectLst/>
                <a:latin typeface="Calibri" panose="020F0502020204030204" pitchFamily="34" charset="0"/>
                <a:cs typeface="Calibri" panose="020F0502020204030204" pitchFamily="34" charset="0"/>
              </a:rPr>
              <a:t>à l’historique de santé des patients </a:t>
            </a:r>
            <a:br>
              <a:rPr lang="fr-FR" sz="2400" b="1" dirty="0">
                <a:solidFill>
                  <a:srgbClr val="3C55A1"/>
                </a:solidFill>
                <a:effectLst/>
                <a:latin typeface="Calibri" panose="020F0502020204030204" pitchFamily="34" charset="0"/>
                <a:cs typeface="Calibri" panose="020F0502020204030204" pitchFamily="34" charset="0"/>
              </a:rPr>
            </a:br>
            <a:r>
              <a:rPr lang="fr-FR" sz="2400" b="1" dirty="0">
                <a:solidFill>
                  <a:srgbClr val="3C55A1"/>
                </a:solidFill>
                <a:effectLst/>
                <a:latin typeface="Calibri" panose="020F0502020204030204" pitchFamily="34" charset="0"/>
                <a:cs typeface="Calibri" panose="020F0502020204030204" pitchFamily="34" charset="0"/>
              </a:rPr>
              <a:t>qu’ils prennent en charge</a:t>
            </a:r>
            <a:endParaRPr lang="fr-FR" sz="2400" dirty="0">
              <a:solidFill>
                <a:srgbClr val="3C55A1"/>
              </a:solidFill>
              <a:effectLst/>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E60E7650-6C5E-CF75-12D4-9BCDECEF5779}"/>
              </a:ext>
            </a:extLst>
          </p:cNvPr>
          <p:cNvSpPr txBox="1"/>
          <p:nvPr/>
        </p:nvSpPr>
        <p:spPr>
          <a:xfrm>
            <a:off x="241770" y="2186637"/>
            <a:ext cx="3509135" cy="2831544"/>
          </a:xfrm>
          <a:prstGeom prst="rect">
            <a:avLst/>
          </a:prstGeom>
          <a:noFill/>
        </p:spPr>
        <p:txBody>
          <a:bodyPr wrap="square" lIns="91440" tIns="45720" rIns="91440" bIns="45720" rtlCol="0" anchor="t">
            <a:spAutoFit/>
          </a:bodyPr>
          <a:lstStyle/>
          <a:p>
            <a:r>
              <a:rPr lang="fr-FR" sz="1200" b="1" dirty="0">
                <a:solidFill>
                  <a:srgbClr val="D60952"/>
                </a:solidFill>
                <a:latin typeface="Calibri"/>
                <a:cs typeface="Calibri"/>
              </a:rPr>
              <a:t>6-1. </a:t>
            </a:r>
            <a:r>
              <a:rPr lang="fr-FR" sz="1200" b="1" dirty="0">
                <a:solidFill>
                  <a:srgbClr val="3C55A1"/>
                </a:solidFill>
                <a:effectLst/>
                <a:latin typeface="Calibri"/>
                <a:cs typeface="Calibri"/>
              </a:rPr>
              <a:t>Consultation de Mon espace santé </a:t>
            </a:r>
            <a:br>
              <a:rPr lang="fr-FR" sz="1200" b="1" dirty="0">
                <a:effectLst/>
                <a:latin typeface="Calibri" panose="020F0502020204030204" pitchFamily="34" charset="0"/>
                <a:cs typeface="Calibri" panose="020F0502020204030204" pitchFamily="34" charset="0"/>
              </a:rPr>
            </a:br>
            <a:r>
              <a:rPr lang="fr-FR" sz="1200" b="1" dirty="0">
                <a:solidFill>
                  <a:srgbClr val="3C55A1"/>
                </a:solidFill>
                <a:effectLst/>
                <a:latin typeface="Calibri"/>
                <a:cs typeface="Calibri"/>
              </a:rPr>
              <a:t>par les professionnels</a:t>
            </a:r>
          </a:p>
          <a:p>
            <a:pPr rtl="0">
              <a:spcBef>
                <a:spcPts val="0"/>
              </a:spcBef>
              <a:spcAft>
                <a:spcPts val="0"/>
              </a:spcAft>
            </a:pPr>
            <a:endParaRPr lang="fr-FR" sz="1000" u="none" strike="noStrike" dirty="0">
              <a:solidFill>
                <a:schemeClr val="tx1">
                  <a:lumMod val="65000"/>
                  <a:lumOff val="35000"/>
                </a:schemeClr>
              </a:solidFill>
              <a:effectLst/>
              <a:latin typeface="Calibri" panose="020F0502020204030204" pitchFamily="34" charset="0"/>
              <a:cs typeface="Calibri" panose="020F0502020204030204" pitchFamily="34" charset="0"/>
            </a:endParaRPr>
          </a:p>
          <a:p>
            <a:r>
              <a:rPr lang="fr-FR" sz="900" b="1" dirty="0">
                <a:effectLst/>
                <a:latin typeface="Calibri"/>
                <a:cs typeface="Calibri"/>
              </a:rPr>
              <a:t>→ Plus de 50 % des médecins en activité consultent au moins une fois le contenu du profil Mon espace santé de leurs patients dans l’année d’ici fin 2026</a:t>
            </a:r>
            <a:endParaRPr lang="fr-FR" sz="900" b="1" dirty="0">
              <a:effectLst/>
              <a:latin typeface="Calibri"/>
              <a:ea typeface="Calibri"/>
              <a:cs typeface="Calibri"/>
            </a:endParaRPr>
          </a:p>
          <a:p>
            <a:endParaRPr lang="fr-FR" sz="900" b="1" dirty="0">
              <a:effectLst/>
              <a:latin typeface="Calibri" panose="020F0502020204030204" pitchFamily="34" charset="0"/>
              <a:cs typeface="Calibri" panose="020F0502020204030204" pitchFamily="34" charset="0"/>
            </a:endParaRP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effectLst/>
                <a:latin typeface="Calibri"/>
                <a:cs typeface="Calibri"/>
              </a:rPr>
              <a:t>DNS</a:t>
            </a:r>
            <a:r>
              <a:rPr lang="fr-FR" sz="900" b="1" dirty="0">
                <a:latin typeface="Calibri"/>
                <a:cs typeface="Calibri"/>
              </a:rPr>
              <a:t> </a:t>
            </a:r>
            <a:r>
              <a:rPr lang="fr-FR" sz="900" dirty="0">
                <a:latin typeface="Calibri"/>
                <a:cs typeface="Calibri"/>
              </a:rPr>
              <a:t>- </a:t>
            </a:r>
            <a:r>
              <a:rPr lang="fr-FR" sz="900" dirty="0">
                <a:effectLst/>
                <a:latin typeface="Calibri"/>
                <a:cs typeface="Calibri"/>
              </a:rPr>
              <a:t>CNAM - ANS</a:t>
            </a:r>
            <a:endParaRPr lang="fr-FR" sz="900" dirty="0">
              <a:effectLst/>
              <a:latin typeface="Calibri"/>
              <a:ea typeface="Calibri"/>
              <a:cs typeface="Calibri"/>
            </a:endParaRPr>
          </a:p>
          <a:p>
            <a:endParaRPr lang="fr-FR" sz="900" b="1"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a:cs typeface="Calibri"/>
              </a:rPr>
              <a:t>La 2</a:t>
            </a:r>
            <a:r>
              <a:rPr lang="fr-FR" sz="900" b="1" baseline="30000" dirty="0">
                <a:solidFill>
                  <a:srgbClr val="3C55A1"/>
                </a:solidFill>
                <a:latin typeface="Calibri"/>
                <a:cs typeface="Calibri"/>
              </a:rPr>
              <a:t>e</a:t>
            </a:r>
            <a:r>
              <a:rPr lang="fr-FR" sz="900" b="1" dirty="0">
                <a:solidFill>
                  <a:srgbClr val="3C55A1"/>
                </a:solidFill>
                <a:latin typeface="Calibri"/>
                <a:cs typeface="Calibri"/>
              </a:rPr>
              <a:t> vague du Ségur numérique, officiellement lancée en mai dernier avec la publication des dispositifs SONS du secteur hôpital, permettra d’ici 2026 à tous les professionnels de consulter simplement le profil Mon espace santé de leur patient. </a:t>
            </a:r>
          </a:p>
          <a:p>
            <a:r>
              <a:rPr lang="fr-FR" sz="900" b="1" dirty="0">
                <a:solidFill>
                  <a:srgbClr val="3C55A1"/>
                </a:solidFill>
                <a:latin typeface="Calibri"/>
                <a:cs typeface="Calibri"/>
              </a:rPr>
              <a:t>Les premiers usages de consultation progressent en ville, avec plus de 900 000 documents consultés au cours des 12 derniers mois. A l’hôpital, une expérimentation sur la consultation du DMP a été lancée avec 19 établissements volontaires. Des premiers retours d'expérience sont attendus dès juillet 2024.</a:t>
            </a:r>
          </a:p>
        </p:txBody>
      </p:sp>
      <p:sp>
        <p:nvSpPr>
          <p:cNvPr id="4" name="ZoneTexte 3">
            <a:extLst>
              <a:ext uri="{FF2B5EF4-FFF2-40B4-BE49-F238E27FC236}">
                <a16:creationId xmlns:a16="http://schemas.microsoft.com/office/drawing/2014/main" id="{2BF11748-7695-B28D-7F8C-A29B24BFEC87}"/>
              </a:ext>
            </a:extLst>
          </p:cNvPr>
          <p:cNvSpPr txBox="1"/>
          <p:nvPr/>
        </p:nvSpPr>
        <p:spPr>
          <a:xfrm>
            <a:off x="8349817" y="2186637"/>
            <a:ext cx="3509134" cy="2893100"/>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6-3. </a:t>
            </a:r>
            <a:r>
              <a:rPr lang="fr-FR" sz="1200" b="1" dirty="0">
                <a:solidFill>
                  <a:srgbClr val="3C55A1"/>
                </a:solidFill>
                <a:effectLst/>
                <a:latin typeface="Calibri"/>
                <a:ea typeface="Calibri"/>
                <a:cs typeface="Calibri"/>
              </a:rPr>
              <a:t>MaSanté@UE</a:t>
            </a:r>
          </a:p>
          <a:p>
            <a:endParaRPr lang="fr-FR" sz="1000" dirty="0">
              <a:solidFill>
                <a:schemeClr val="tx1">
                  <a:lumMod val="75000"/>
                  <a:lumOff val="25000"/>
                </a:schemeClr>
              </a:solidFill>
              <a:latin typeface="Calibri" panose="020F0502020204030204" pitchFamily="34" charset="0"/>
              <a:cs typeface="Calibri" panose="020F0502020204030204" pitchFamily="34" charset="0"/>
            </a:endParaRPr>
          </a:p>
          <a:p>
            <a:r>
              <a:rPr lang="fr-FR" sz="900" b="1" dirty="0">
                <a:effectLst/>
                <a:latin typeface="Calibri"/>
                <a:ea typeface="Calibri"/>
                <a:cs typeface="Calibri"/>
              </a:rPr>
              <a:t>→ Ouvrir l’accès des professionnels européens aux documents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de santé des patients français d’ici fin 2026</a:t>
            </a:r>
          </a:p>
          <a:p>
            <a:endParaRPr lang="fr-FR" sz="900" dirty="0">
              <a:latin typeface="Calibri" panose="020F0502020204030204" pitchFamily="34" charset="0"/>
              <a:cs typeface="Calibri" panose="020F0502020204030204" pitchFamily="34" charset="0"/>
            </a:endParaRPr>
          </a:p>
          <a:p>
            <a:r>
              <a:rPr lang="fr-FR" sz="900" b="1" dirty="0">
                <a:latin typeface="Calibri"/>
                <a:ea typeface="Calibri"/>
                <a:cs typeface="Calibri"/>
              </a:rPr>
              <a:t>A</a:t>
            </a:r>
            <a:r>
              <a:rPr lang="fr-FR" sz="900" b="1" dirty="0">
                <a:effectLst/>
                <a:latin typeface="Calibri"/>
                <a:ea typeface="Calibri"/>
                <a:cs typeface="Calibri"/>
              </a:rPr>
              <a:t>NS</a:t>
            </a:r>
            <a:r>
              <a:rPr lang="fr-FR" sz="900" b="1" dirty="0">
                <a:latin typeface="Calibri"/>
                <a:ea typeface="Calibri"/>
                <a:cs typeface="Calibri"/>
              </a:rPr>
              <a:t> </a:t>
            </a:r>
            <a:r>
              <a:rPr lang="fr-FR" sz="900" dirty="0">
                <a:latin typeface="Calibri"/>
                <a:ea typeface="Calibri"/>
                <a:cs typeface="Calibri"/>
              </a:rPr>
              <a:t>- </a:t>
            </a:r>
            <a:r>
              <a:rPr lang="fr-FR" sz="900" dirty="0">
                <a:effectLst/>
                <a:latin typeface="Calibri"/>
                <a:ea typeface="Calibri"/>
                <a:cs typeface="Calibri"/>
              </a:rPr>
              <a:t>CNAM</a:t>
            </a:r>
          </a:p>
          <a:p>
            <a:endParaRPr lang="fr-FR" sz="1000" b="1" u="none" strike="noStrike" dirty="0">
              <a:solidFill>
                <a:schemeClr val="accent6"/>
              </a:solidFill>
              <a:latin typeface="Calibri" panose="020F0502020204030204" pitchFamily="34" charset="0"/>
              <a:cs typeface="Calibri" panose="020F0502020204030204" pitchFamily="34" charset="0"/>
            </a:endParaRPr>
          </a:p>
          <a:p>
            <a:r>
              <a:rPr lang="fr-FR" sz="900" b="1" dirty="0">
                <a:solidFill>
                  <a:srgbClr val="3C55A1"/>
                </a:solidFill>
                <a:latin typeface="Calibri"/>
                <a:cs typeface="Calibri"/>
              </a:rPr>
              <a:t>Travaux lancés entre la DNS, la Cnam et l'ANS sur l'engagement des parties prenantes et le développement des usages, avec l'appui du réseau de délégués au numérique en santé de l'Assurance Maladie.</a:t>
            </a:r>
          </a:p>
          <a:p>
            <a:r>
              <a:rPr lang="fr-FR" sz="900" b="1" dirty="0">
                <a:solidFill>
                  <a:srgbClr val="3C55A1"/>
                </a:solidFill>
                <a:latin typeface="Calibri"/>
                <a:cs typeface="Calibri"/>
              </a:rPr>
              <a:t>Ce cas d'usage permettra aux citoyens français de bénéficier des services proposés par l'infrastructure européenne MyHealth@EU, l'un des piliers du règlement européen pour l'Espace Européen des Données de Santé, adopté le 25 avril par le Parlement Européen.</a:t>
            </a:r>
          </a:p>
          <a:p>
            <a:r>
              <a:rPr lang="fr-FR" sz="900" b="1" dirty="0">
                <a:solidFill>
                  <a:srgbClr val="3C55A1"/>
                </a:solidFill>
                <a:latin typeface="Calibri"/>
                <a:cs typeface="Calibri"/>
              </a:rPr>
              <a:t>Lancement des travaux de préparation de l'environnement technique côté ANS via Sesali.</a:t>
            </a:r>
          </a:p>
          <a:p>
            <a:endParaRPr lang="fr-FR" sz="900" b="1" dirty="0">
              <a:solidFill>
                <a:srgbClr val="3C55A1"/>
              </a:solidFill>
              <a:effectLst/>
              <a:latin typeface="Calibri" panose="020F0502020204030204" pitchFamily="34" charset="0"/>
              <a:ea typeface="Calibri"/>
              <a:cs typeface="Calibri" panose="020F0502020204030204" pitchFamily="34" charset="0"/>
            </a:endParaRPr>
          </a:p>
          <a:p>
            <a:endParaRPr lang="fr-FR" sz="100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endParaRPr lang="fr-FR" sz="1400" b="1" dirty="0">
              <a:solidFill>
                <a:srgbClr val="3C55A1"/>
              </a:solidFill>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9210CD09-E300-9FEE-9B74-CC845C0DDEEE}"/>
              </a:ext>
            </a:extLst>
          </p:cNvPr>
          <p:cNvSpPr txBox="1"/>
          <p:nvPr/>
        </p:nvSpPr>
        <p:spPr>
          <a:xfrm>
            <a:off x="4295794" y="2186637"/>
            <a:ext cx="3598526" cy="1677382"/>
          </a:xfrm>
          <a:prstGeom prst="rect">
            <a:avLst/>
          </a:prstGeom>
          <a:noFill/>
        </p:spPr>
        <p:txBody>
          <a:bodyPr wrap="square" lIns="91440" tIns="45720" rIns="91440" bIns="45720" rtlCol="0" anchor="t">
            <a:spAutoFit/>
          </a:bodyPr>
          <a:lstStyle/>
          <a:p>
            <a:r>
              <a:rPr lang="fr-FR" sz="1200" b="1" dirty="0">
                <a:solidFill>
                  <a:srgbClr val="D60952"/>
                </a:solidFill>
                <a:latin typeface="Calibri"/>
                <a:ea typeface="Calibri"/>
                <a:cs typeface="Calibri"/>
              </a:rPr>
              <a:t>6-2. </a:t>
            </a:r>
            <a:r>
              <a:rPr lang="fr-FR" sz="1200" b="1" dirty="0">
                <a:solidFill>
                  <a:srgbClr val="3C55A1"/>
                </a:solidFill>
                <a:effectLst/>
                <a:latin typeface="Calibri"/>
                <a:ea typeface="Calibri"/>
                <a:cs typeface="Calibri"/>
              </a:rPr>
              <a:t>Accès aux ressources d’imagerie</a:t>
            </a:r>
          </a:p>
          <a:p>
            <a:pPr rtl="0">
              <a:spcBef>
                <a:spcPts val="0"/>
              </a:spcBef>
              <a:spcAft>
                <a:spcPts val="0"/>
              </a:spcAft>
            </a:pPr>
            <a:endParaRPr lang="fr-FR" sz="1000"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 Ouvrir l’accès par les professionnels aux images de leur patient </a:t>
            </a:r>
            <a:br>
              <a:rPr lang="fr-FR" sz="900" b="1" dirty="0">
                <a:effectLst/>
                <a:latin typeface="Calibri" panose="020F0502020204030204" pitchFamily="34" charset="0"/>
                <a:cs typeface="Calibri" panose="020F0502020204030204" pitchFamily="34" charset="0"/>
              </a:rPr>
            </a:br>
            <a:r>
              <a:rPr lang="fr-FR" sz="900" b="1" dirty="0">
                <a:effectLst/>
                <a:latin typeface="Calibri"/>
                <a:ea typeface="Calibri"/>
                <a:cs typeface="Calibri"/>
              </a:rPr>
              <a:t>via un lien dans le compte-rendu d’imagerie d’ici 2025</a:t>
            </a:r>
          </a:p>
          <a:p>
            <a:endParaRPr lang="fr-FR" sz="900" b="1" dirty="0">
              <a:latin typeface="Calibri" panose="020F0502020204030204" pitchFamily="34" charset="0"/>
              <a:cs typeface="Calibri" panose="020F0502020204030204" pitchFamily="34" charset="0"/>
            </a:endParaRPr>
          </a:p>
          <a:p>
            <a:r>
              <a:rPr lang="fr-FR" sz="900" b="1" dirty="0">
                <a:effectLst/>
                <a:latin typeface="Calibri"/>
                <a:ea typeface="Calibri"/>
                <a:cs typeface="Calibri"/>
              </a:rPr>
              <a:t>DNS</a:t>
            </a:r>
            <a:r>
              <a:rPr lang="fr-FR" sz="900" dirty="0">
                <a:latin typeface="Calibri"/>
                <a:ea typeface="Calibri"/>
                <a:cs typeface="Calibri"/>
              </a:rPr>
              <a:t> - </a:t>
            </a:r>
            <a:r>
              <a:rPr lang="fr-FR" sz="900" dirty="0">
                <a:effectLst/>
                <a:latin typeface="Calibri"/>
                <a:ea typeface="Calibri"/>
                <a:cs typeface="Calibri"/>
              </a:rPr>
              <a:t>ANS</a:t>
            </a:r>
          </a:p>
          <a:p>
            <a:endParaRPr lang="fr-FR" sz="900" b="1" u="none" strike="noStrike" dirty="0">
              <a:solidFill>
                <a:schemeClr val="tx1">
                  <a:lumMod val="65000"/>
                  <a:lumOff val="35000"/>
                </a:schemeClr>
              </a:solidFill>
              <a:latin typeface="Calibri" panose="020F0502020204030204" pitchFamily="34" charset="0"/>
              <a:cs typeface="Calibri" panose="020F0502020204030204" pitchFamily="34" charset="0"/>
            </a:endParaRPr>
          </a:p>
          <a:p>
            <a:r>
              <a:rPr lang="fr-FR" sz="900" b="1" dirty="0">
                <a:solidFill>
                  <a:srgbClr val="3C55A1"/>
                </a:solidFill>
                <a:latin typeface="Calibri"/>
                <a:cs typeface="Calibri"/>
                <a:sym typeface="Roboto"/>
              </a:rPr>
              <a:t>Après le lancement en mai dernier du couloir Hôpital, les prochains dispositifs de la vague 2 du Ségur numérique concerneront le secteur de l'imagerie, avec notamment la publication du dispositif </a:t>
            </a:r>
            <a:br>
              <a:rPr lang="fr-FR" sz="900" b="1" dirty="0">
                <a:solidFill>
                  <a:srgbClr val="3C55A1"/>
                </a:solidFill>
                <a:latin typeface="Calibri"/>
                <a:cs typeface="Calibri"/>
                <a:sym typeface="Roboto"/>
              </a:rPr>
            </a:br>
            <a:r>
              <a:rPr lang="fr-FR" sz="900" b="1" dirty="0">
                <a:solidFill>
                  <a:srgbClr val="3C55A1"/>
                </a:solidFill>
                <a:latin typeface="Calibri"/>
                <a:cs typeface="Calibri"/>
                <a:sym typeface="Roboto"/>
              </a:rPr>
              <a:t>DRIMbox qui permettra le partage sécurisé des images médicales. </a:t>
            </a:r>
            <a:endParaRPr lang="fr-FR" sz="1100" i="1" dirty="0">
              <a:solidFill>
                <a:srgbClr val="3C55A1"/>
              </a:solidFill>
              <a:latin typeface="Marianne"/>
              <a:cs typeface="Calibri" panose="020F0502020204030204" pitchFamily="34" charset="0"/>
            </a:endParaRPr>
          </a:p>
        </p:txBody>
      </p:sp>
      <p:pic>
        <p:nvPicPr>
          <p:cNvPr id="6" name="Image 5">
            <a:extLst>
              <a:ext uri="{FF2B5EF4-FFF2-40B4-BE49-F238E27FC236}">
                <a16:creationId xmlns:a16="http://schemas.microsoft.com/office/drawing/2014/main" id="{D9A9CC7F-CDBA-4D78-C2B0-04F0D49568F2}"/>
              </a:ext>
            </a:extLst>
          </p:cNvPr>
          <p:cNvPicPr>
            <a:picLocks noChangeAspect="1"/>
          </p:cNvPicPr>
          <p:nvPr/>
        </p:nvPicPr>
        <p:blipFill>
          <a:blip r:embed="rId2"/>
          <a:srcRect/>
          <a:stretch/>
        </p:blipFill>
        <p:spPr>
          <a:xfrm>
            <a:off x="318148" y="5275668"/>
            <a:ext cx="641249" cy="253641"/>
          </a:xfrm>
          <a:prstGeom prst="rect">
            <a:avLst/>
          </a:prstGeom>
        </p:spPr>
      </p:pic>
      <p:pic>
        <p:nvPicPr>
          <p:cNvPr id="7" name="Image 6">
            <a:extLst>
              <a:ext uri="{FF2B5EF4-FFF2-40B4-BE49-F238E27FC236}">
                <a16:creationId xmlns:a16="http://schemas.microsoft.com/office/drawing/2014/main" id="{12CF237E-0374-05FF-93C6-C539565957C1}"/>
              </a:ext>
            </a:extLst>
          </p:cNvPr>
          <p:cNvPicPr>
            <a:picLocks noChangeAspect="1"/>
          </p:cNvPicPr>
          <p:nvPr/>
        </p:nvPicPr>
        <p:blipFill>
          <a:blip r:embed="rId3"/>
          <a:srcRect/>
          <a:stretch/>
        </p:blipFill>
        <p:spPr>
          <a:xfrm>
            <a:off x="4363207" y="4112224"/>
            <a:ext cx="641247" cy="253641"/>
          </a:xfrm>
          <a:prstGeom prst="rect">
            <a:avLst/>
          </a:prstGeom>
        </p:spPr>
      </p:pic>
      <p:pic>
        <p:nvPicPr>
          <p:cNvPr id="8" name="Image 7">
            <a:extLst>
              <a:ext uri="{FF2B5EF4-FFF2-40B4-BE49-F238E27FC236}">
                <a16:creationId xmlns:a16="http://schemas.microsoft.com/office/drawing/2014/main" id="{DD506C6A-D730-343E-713F-13935E257460}"/>
              </a:ext>
            </a:extLst>
          </p:cNvPr>
          <p:cNvPicPr>
            <a:picLocks noChangeAspect="1"/>
          </p:cNvPicPr>
          <p:nvPr/>
        </p:nvPicPr>
        <p:blipFill>
          <a:blip r:embed="rId2"/>
          <a:srcRect/>
          <a:stretch/>
        </p:blipFill>
        <p:spPr>
          <a:xfrm>
            <a:off x="8525473" y="4745636"/>
            <a:ext cx="641249" cy="253641"/>
          </a:xfrm>
          <a:prstGeom prst="rect">
            <a:avLst/>
          </a:prstGeom>
        </p:spPr>
      </p:pic>
    </p:spTree>
    <p:extLst>
      <p:ext uri="{BB962C8B-B14F-4D97-AF65-F5344CB8AC3E}">
        <p14:creationId xmlns:p14="http://schemas.microsoft.com/office/powerpoint/2010/main" val="26672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8FCCD3-CD7F-00D0-E980-566DADF7857D}"/>
              </a:ext>
            </a:extLst>
          </p:cNvPr>
          <p:cNvSpPr txBox="1"/>
          <p:nvPr/>
        </p:nvSpPr>
        <p:spPr>
          <a:xfrm>
            <a:off x="1713842" y="518638"/>
            <a:ext cx="8764315" cy="1166153"/>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7</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Améliorer l’intégration et l’ergonomie des services socles </a:t>
            </a:r>
            <a:b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dans les outils que les professionnels de santé utilisent </a:t>
            </a:r>
            <a:b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au quotidien</a:t>
            </a:r>
          </a:p>
        </p:txBody>
      </p:sp>
      <p:sp>
        <p:nvSpPr>
          <p:cNvPr id="3" name="ZoneTexte 2">
            <a:extLst>
              <a:ext uri="{FF2B5EF4-FFF2-40B4-BE49-F238E27FC236}">
                <a16:creationId xmlns:a16="http://schemas.microsoft.com/office/drawing/2014/main" id="{E60E7650-6C5E-CF75-12D4-9BCDECEF5779}"/>
              </a:ext>
            </a:extLst>
          </p:cNvPr>
          <p:cNvSpPr txBox="1"/>
          <p:nvPr/>
        </p:nvSpPr>
        <p:spPr>
          <a:xfrm>
            <a:off x="241770" y="2186637"/>
            <a:ext cx="3509135" cy="221599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7-1.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Résoudre les irritants numériques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Calibri"/>
                <a:cs typeface="Calibri"/>
              </a:rPr>
              <a:t>des professionnels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Dès 2023, expérimenter un mécanisme de mesure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de la satisfaction des professionnels de santé,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notamment libéraux, vis-à-vis de leur logiciel métier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DNS</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 ANS - CNAM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Poursuite des travaux de résolution des irritants remontés par le terrain, notamment sur les enjeux MSSanté.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Conclusion d’un partenariat avec 100000medecins.org pour améliorer la présentation de l’offre logicielle aux professionnels et la satisfaction des utilisateurs.</a:t>
            </a:r>
          </a:p>
        </p:txBody>
      </p:sp>
      <p:sp>
        <p:nvSpPr>
          <p:cNvPr id="4" name="ZoneTexte 3">
            <a:extLst>
              <a:ext uri="{FF2B5EF4-FFF2-40B4-BE49-F238E27FC236}">
                <a16:creationId xmlns:a16="http://schemas.microsoft.com/office/drawing/2014/main" id="{2BF11748-7695-B28D-7F8C-A29B24BFEC87}"/>
              </a:ext>
            </a:extLst>
          </p:cNvPr>
          <p:cNvSpPr txBox="1"/>
          <p:nvPr/>
        </p:nvSpPr>
        <p:spPr>
          <a:xfrm>
            <a:off x="8349817" y="2186637"/>
            <a:ext cx="3509134" cy="253915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7-3. </a:t>
            </a:r>
            <a:r>
              <a:rPr kumimoji="0" lang="fr-FR" sz="1200" b="1" i="0" u="none" strike="noStrike" kern="1200" cap="none" spc="0" normalizeH="0" baseline="0" noProof="0" dirty="0">
                <a:ln>
                  <a:noFill/>
                </a:ln>
                <a:solidFill>
                  <a:srgbClr val="3C55A1"/>
                </a:solidFill>
                <a:effectLst/>
                <a:uLnTx/>
                <a:uFillTx/>
                <a:latin typeface="Calibri"/>
                <a:ea typeface="+mn-ea"/>
                <a:cs typeface="Calibri"/>
              </a:rPr>
              <a:t>Simplification et digitalisation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C55A1"/>
                </a:solidFill>
                <a:effectLst/>
                <a:uLnTx/>
                <a:uFillTx/>
                <a:latin typeface="Calibri"/>
                <a:ea typeface="+mn-ea"/>
                <a:cs typeface="Calibri"/>
              </a:rPr>
              <a:t>des parcours administratifs à l’hôpital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Atteindre 1 200 établissements de santé utilisateurs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 CDRi et 650 établissements de santé utilisateurs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 ROC d’ici fin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DGOS </a:t>
            </a:r>
            <a:r>
              <a:rPr kumimoji="0" lang="fr-FR" sz="900" b="0" i="0" u="none" strike="noStrike" kern="1200" cap="none" spc="0" normalizeH="0" baseline="0" noProof="0" dirty="0">
                <a:ln>
                  <a:noFill/>
                </a:ln>
                <a:solidFill>
                  <a:prstClr val="black"/>
                </a:solidFill>
                <a:effectLst/>
                <a:uLnTx/>
                <a:uFillTx/>
                <a:latin typeface="Calibri"/>
                <a:ea typeface="+mn-ea"/>
                <a:cs typeface="Calibri"/>
              </a:rPr>
              <a:t>- ANS - CNAM - GIE - SESAM-Vitale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1 080 établissements de santé sont utilisateurs de CDRi à fin mars 2024. </a:t>
            </a:r>
            <a:endParaRPr kumimoji="0" lang="en-US" sz="900" b="1"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395 établissements de santé utilisent le dispositif ROC à mi-mai 2024 et 251 établissements ont terminé la phase de préparation et sont en attente de raccordement.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5" name="ZoneTexte 4">
            <a:extLst>
              <a:ext uri="{FF2B5EF4-FFF2-40B4-BE49-F238E27FC236}">
                <a16:creationId xmlns:a16="http://schemas.microsoft.com/office/drawing/2014/main" id="{9210CD09-E300-9FEE-9B74-CC845C0DDEEE}"/>
              </a:ext>
            </a:extLst>
          </p:cNvPr>
          <p:cNvSpPr txBox="1"/>
          <p:nvPr/>
        </p:nvSpPr>
        <p:spPr>
          <a:xfrm>
            <a:off x="4295794" y="2186637"/>
            <a:ext cx="3509134" cy="266226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7-2.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Hop’EN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Lancer un nouveau programme d’accompagnement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du numérique intra-hospitalier en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DGOS</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 DNS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sym typeface="Calibri"/>
              </a:rPr>
              <a:t>Le programme HOP’EN 2 dans la continuité des programmes HOP'EN et SUN-ES est en cours de construction pour un lancement d'un premier périmètre de cibles d'usage à l'été 2024. Il poursuit le développement des usages et la transformation numériques des établissements de santé.</a:t>
            </a:r>
            <a:r>
              <a:rPr kumimoji="0" lang="fr-FR" sz="1100" b="0" i="1" u="none" strike="noStrike" kern="1200" cap="none" spc="0" normalizeH="0" baseline="0" noProof="0" dirty="0">
                <a:ln>
                  <a:noFill/>
                </a:ln>
                <a:solidFill>
                  <a:srgbClr val="3C55A1"/>
                </a:solidFill>
                <a:effectLst/>
                <a:uLnTx/>
                <a:uFillTx/>
                <a:latin typeface="Marianne"/>
                <a:ea typeface="+mn-ea"/>
                <a:cs typeface="Calibri"/>
                <a:sym typeface="Calibri"/>
              </a:rPr>
              <a:t> </a:t>
            </a:r>
            <a:endParaRPr kumimoji="0" lang="fr-FR" sz="1100" b="0" i="0" u="none" strike="noStrike" kern="1200" cap="none" spc="0" normalizeH="0" baseline="0" noProof="0" dirty="0">
              <a:ln>
                <a:noFill/>
              </a:ln>
              <a:solidFill>
                <a:srgbClr val="3C55A1"/>
              </a:solidFill>
              <a:effectLst/>
              <a:uLnTx/>
              <a:uFillTx/>
              <a:latin typeface="Marianne"/>
              <a:ea typeface="+mn-ea"/>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Marianne"/>
              <a:ea typeface="+mn-ea"/>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Pts val="1100"/>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3958A4"/>
              </a:solidFill>
              <a:effectLst/>
              <a:uLnTx/>
              <a:uFillTx/>
              <a:latin typeface="Calibri" panose="020F0502020204030204" pitchFamily="34" charset="0"/>
              <a:ea typeface="+mn-ea"/>
              <a:cs typeface="Calibri" panose="020F0502020204030204" pitchFamily="34" charset="0"/>
            </a:endParaRPr>
          </a:p>
        </p:txBody>
      </p:sp>
      <p:pic>
        <p:nvPicPr>
          <p:cNvPr id="6" name="Image 5">
            <a:extLst>
              <a:ext uri="{FF2B5EF4-FFF2-40B4-BE49-F238E27FC236}">
                <a16:creationId xmlns:a16="http://schemas.microsoft.com/office/drawing/2014/main" id="{642C6ED7-1C85-5130-66E9-9104D8E7AEC1}"/>
              </a:ext>
            </a:extLst>
          </p:cNvPr>
          <p:cNvPicPr>
            <a:picLocks noChangeAspect="1"/>
          </p:cNvPicPr>
          <p:nvPr/>
        </p:nvPicPr>
        <p:blipFill>
          <a:blip r:embed="rId2"/>
          <a:srcRect/>
          <a:stretch/>
        </p:blipFill>
        <p:spPr>
          <a:xfrm>
            <a:off x="320978" y="4683040"/>
            <a:ext cx="641247" cy="253641"/>
          </a:xfrm>
          <a:prstGeom prst="rect">
            <a:avLst/>
          </a:prstGeom>
        </p:spPr>
      </p:pic>
      <p:pic>
        <p:nvPicPr>
          <p:cNvPr id="8" name="Image 7">
            <a:extLst>
              <a:ext uri="{FF2B5EF4-FFF2-40B4-BE49-F238E27FC236}">
                <a16:creationId xmlns:a16="http://schemas.microsoft.com/office/drawing/2014/main" id="{25F10051-E4EC-0815-8659-43071FB49005}"/>
              </a:ext>
            </a:extLst>
          </p:cNvPr>
          <p:cNvPicPr>
            <a:picLocks noChangeAspect="1"/>
          </p:cNvPicPr>
          <p:nvPr/>
        </p:nvPicPr>
        <p:blipFill>
          <a:blip r:embed="rId3"/>
          <a:srcRect/>
          <a:stretch/>
        </p:blipFill>
        <p:spPr>
          <a:xfrm>
            <a:off x="8441097" y="4501144"/>
            <a:ext cx="641247" cy="253640"/>
          </a:xfrm>
          <a:prstGeom prst="rect">
            <a:avLst/>
          </a:prstGeom>
        </p:spPr>
      </p:pic>
      <p:pic>
        <p:nvPicPr>
          <p:cNvPr id="9" name="Image 2">
            <a:extLst>
              <a:ext uri="{FF2B5EF4-FFF2-40B4-BE49-F238E27FC236}">
                <a16:creationId xmlns:a16="http://schemas.microsoft.com/office/drawing/2014/main" id="{CC856126-5420-5667-1071-87B45960F073}"/>
              </a:ext>
            </a:extLst>
          </p:cNvPr>
          <p:cNvPicPr>
            <a:picLocks noChangeAspect="1"/>
          </p:cNvPicPr>
          <p:nvPr/>
        </p:nvPicPr>
        <p:blipFill>
          <a:blip r:embed="rId4"/>
          <a:srcRect/>
          <a:stretch/>
        </p:blipFill>
        <p:spPr>
          <a:xfrm>
            <a:off x="4384978" y="4349042"/>
            <a:ext cx="641247" cy="253640"/>
          </a:xfrm>
          <a:prstGeom prst="rect">
            <a:avLst/>
          </a:prstGeom>
        </p:spPr>
      </p:pic>
    </p:spTree>
    <p:extLst>
      <p:ext uri="{BB962C8B-B14F-4D97-AF65-F5344CB8AC3E}">
        <p14:creationId xmlns:p14="http://schemas.microsoft.com/office/powerpoint/2010/main" val="347323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8FCCD3-CD7F-00D0-E980-566DADF7857D}"/>
              </a:ext>
            </a:extLst>
          </p:cNvPr>
          <p:cNvSpPr txBox="1"/>
          <p:nvPr/>
        </p:nvSpPr>
        <p:spPr>
          <a:xfrm>
            <a:off x="1713842" y="518638"/>
            <a:ext cx="8764315" cy="1166153"/>
          </a:xfrm>
          <a:prstGeom prst="rect">
            <a:avLst/>
          </a:prstGeom>
          <a:noFill/>
        </p:spPr>
        <p:txBody>
          <a:bodyPr wrap="square" rtlCol="0">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D60952"/>
                </a:solidFill>
                <a:effectLst/>
                <a:uLnTx/>
                <a:uFillTx/>
                <a:latin typeface="Calibri" panose="020F0502020204030204" pitchFamily="34" charset="0"/>
                <a:ea typeface="+mn-ea"/>
                <a:cs typeface="Calibri" panose="020F0502020204030204" pitchFamily="34" charset="0"/>
              </a:rPr>
              <a:t>PRIORITÉ 8</a:t>
            </a:r>
          </a:p>
          <a:p>
            <a:pPr marL="0" marR="0" lvl="0" indent="0" algn="l" defTabSz="914400" rtl="0" eaLnBrk="1" fontAlgn="auto" latinLnBrk="0" hangingPunct="1">
              <a:lnSpc>
                <a:spcPct val="75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Déployer le bouquet de services aux professionnels, </a:t>
            </a:r>
            <a:b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l’ordonnance numérique et des moyens d’identification </a:t>
            </a:r>
            <a:b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br>
            <a:r>
              <a:rPr kumimoji="0" lang="fr-FR" sz="24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rPr>
              <a:t>sécurisés pour les professionnels de santé</a:t>
            </a:r>
          </a:p>
        </p:txBody>
      </p:sp>
      <p:sp>
        <p:nvSpPr>
          <p:cNvPr id="6" name="ZoneTexte 5">
            <a:extLst>
              <a:ext uri="{FF2B5EF4-FFF2-40B4-BE49-F238E27FC236}">
                <a16:creationId xmlns:a16="http://schemas.microsoft.com/office/drawing/2014/main" id="{D3025A64-1144-1176-CA43-E320DE1F5DE3}"/>
              </a:ext>
            </a:extLst>
          </p:cNvPr>
          <p:cNvSpPr txBox="1"/>
          <p:nvPr/>
        </p:nvSpPr>
        <p:spPr>
          <a:xfrm>
            <a:off x="274820" y="2186637"/>
            <a:ext cx="2102620"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8-1. </a:t>
            </a:r>
            <a:r>
              <a:rPr kumimoji="0" lang="fr-FR" sz="1200" b="1" i="0" u="none" strike="noStrike" kern="1200" cap="none" spc="0" normalizeH="0" baseline="0" noProof="0" dirty="0">
                <a:ln>
                  <a:noFill/>
                </a:ln>
                <a:solidFill>
                  <a:srgbClr val="3C55A1"/>
                </a:solidFill>
                <a:effectLst/>
                <a:uLnTx/>
                <a:uFillTx/>
                <a:latin typeface="Calibri"/>
                <a:ea typeface="+mn-ea"/>
                <a:cs typeface="Calibri"/>
              </a:rPr>
              <a:t>Lancement du portail Bouquet de services aux professionnels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Lancer dès le deuxième trimestre 2024 le portail Bouquet de Services aux Professionnels (BSP) </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CNAM</a:t>
            </a:r>
            <a:r>
              <a:rPr kumimoji="0" lang="fr-FR" sz="900" b="0" i="0" u="none" strike="noStrike" kern="1200" cap="none" spc="0" normalizeH="0" baseline="0" noProof="0" dirty="0">
                <a:ln>
                  <a:noFill/>
                </a:ln>
                <a:solidFill>
                  <a:prstClr val="black"/>
                </a:solidFill>
                <a:effectLst/>
                <a:uLnTx/>
                <a:uFillTx/>
                <a:latin typeface="Calibri"/>
                <a:ea typeface="+mn-ea"/>
                <a:cs typeface="Calibri"/>
              </a:rPr>
              <a:t> - DNS - ANS</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alibri"/>
                <a:ea typeface="+mn-ea"/>
                <a:cs typeface="Calibri"/>
              </a:rPr>
              <a:t>GIE SESAM-Vitale - DGOS - HAS</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C82452"/>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dirty="0">
                <a:solidFill>
                  <a:srgbClr val="3C55A1"/>
                </a:solidFill>
                <a:latin typeface="Calibri"/>
                <a:cs typeface="Calibri"/>
              </a:rPr>
              <a:t>a</a:t>
            </a:r>
            <a:r>
              <a:rPr kumimoji="0" lang="fr-FR" sz="900" b="1" i="0" u="none" strike="noStrike" kern="1200" cap="none" spc="0" normalizeH="0" baseline="0" noProof="0" dirty="0">
                <a:ln>
                  <a:noFill/>
                </a:ln>
                <a:solidFill>
                  <a:srgbClr val="3C55A1"/>
                </a:solidFill>
                <a:effectLst/>
                <a:uLnTx/>
                <a:uFillTx/>
                <a:latin typeface="Calibri"/>
                <a:ea typeface="+mn-ea"/>
                <a:cs typeface="Calibri"/>
              </a:rPr>
              <a:t>melipro est le socle du portail Bouquet de Services aux Professionnels de santé. Il propose actuellement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une trentaine de services. Dans le but de centraliser les accès aux outils pour les </a:t>
            </a:r>
            <a:r>
              <a:rPr lang="fr-FR" sz="900" b="1" dirty="0">
                <a:solidFill>
                  <a:srgbClr val="3C55A1"/>
                </a:solidFill>
                <a:latin typeface="Calibri"/>
                <a:cs typeface="Calibri"/>
              </a:rPr>
              <a:t>professionnels de santé</a:t>
            </a:r>
            <a:r>
              <a:rPr kumimoji="0" lang="fr-FR" sz="900" b="1" i="0" u="none" strike="noStrike" kern="1200" cap="none" spc="0" normalizeH="0" baseline="0" noProof="0" dirty="0">
                <a:ln>
                  <a:noFill/>
                </a:ln>
                <a:solidFill>
                  <a:srgbClr val="3C55A1"/>
                </a:solidFill>
                <a:effectLst/>
                <a:uLnTx/>
                <a:uFillTx/>
                <a:latin typeface="Calibri"/>
                <a:ea typeface="+mn-ea"/>
                <a:cs typeface="Calibri"/>
              </a:rPr>
              <a:t>, ViaTrajectoire a été ajouté au portail </a:t>
            </a:r>
            <a:r>
              <a:rPr lang="fr-FR" sz="900" b="1" dirty="0">
                <a:solidFill>
                  <a:srgbClr val="3C55A1"/>
                </a:solidFill>
                <a:latin typeface="Calibri"/>
                <a:cs typeface="Calibri"/>
              </a:rPr>
              <a:t>a</a:t>
            </a:r>
            <a:r>
              <a:rPr kumimoji="0" lang="fr-FR" sz="900" b="1" i="0" u="none" strike="noStrike" kern="1200" cap="none" spc="0" normalizeH="0" baseline="0" noProof="0" dirty="0">
                <a:ln>
                  <a:noFill/>
                </a:ln>
                <a:solidFill>
                  <a:srgbClr val="3C55A1"/>
                </a:solidFill>
                <a:effectLst/>
                <a:uLnTx/>
                <a:uFillTx/>
                <a:latin typeface="Calibri"/>
                <a:ea typeface="+mn-ea"/>
                <a:cs typeface="Calibri"/>
              </a:rPr>
              <a:t>melipro.</a:t>
            </a:r>
            <a:endParaRPr kumimoji="0" lang="fr-FR" sz="900" b="1" i="0" u="none" strike="noStrike" kern="1200" cap="none" spc="0" normalizeH="0" baseline="0" noProof="0" dirty="0">
              <a:ln>
                <a:noFill/>
              </a:ln>
              <a:solidFill>
                <a:srgbClr val="3C55A1"/>
              </a:solidFill>
              <a:effectLst/>
              <a:uLnTx/>
              <a:uFillTx/>
              <a:latin typeface="Calibri"/>
              <a:ea typeface="Calibri"/>
              <a:cs typeface="Calibri"/>
            </a:endParaRPr>
          </a:p>
        </p:txBody>
      </p:sp>
      <p:sp>
        <p:nvSpPr>
          <p:cNvPr id="7" name="ZoneTexte 6">
            <a:extLst>
              <a:ext uri="{FF2B5EF4-FFF2-40B4-BE49-F238E27FC236}">
                <a16:creationId xmlns:a16="http://schemas.microsoft.com/office/drawing/2014/main" id="{7B5E223F-A35E-4687-1C1F-5E6F0290EAE5}"/>
              </a:ext>
            </a:extLst>
          </p:cNvPr>
          <p:cNvSpPr txBox="1"/>
          <p:nvPr/>
        </p:nvSpPr>
        <p:spPr>
          <a:xfrm>
            <a:off x="4849381" y="2186637"/>
            <a:ext cx="2525640" cy="370870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8-3. </a:t>
            </a:r>
            <a:r>
              <a:rPr kumimoji="0" lang="fr-FR" sz="1200" b="1" i="0" u="none" strike="noStrike" kern="1200" cap="none" spc="0" normalizeH="0" baseline="0" noProof="0" dirty="0">
                <a:ln>
                  <a:noFill/>
                </a:ln>
                <a:solidFill>
                  <a:srgbClr val="3C55A1"/>
                </a:solidFill>
                <a:effectLst/>
                <a:uLnTx/>
                <a:uFillTx/>
                <a:latin typeface="Calibri"/>
                <a:ea typeface="+mn-ea"/>
                <a:cs typeface="Calibri"/>
              </a:rPr>
              <a:t>Pro Santé Connect, un service socle confirmé, intégré dans les services de l’Assurance Maladie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Dès mi-2024, ouvrir l’accès via Pro Santé Connect au DMP, à l’INS et à Ordonnance numérique, puis aux feuilles de soins électroniques. D’ici 2027, PSC est qualifié substantiel eIDAS et compte 1 million d’utilisateurs chaque jour</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262626"/>
                </a:solidFill>
                <a:effectLst/>
                <a:uLnTx/>
                <a:uFillTx/>
                <a:latin typeface="Calibri"/>
                <a:ea typeface="+mn-ea"/>
                <a:cs typeface="Calibri"/>
              </a:rPr>
              <a:t>CNAM</a:t>
            </a:r>
            <a:r>
              <a:rPr kumimoji="0" lang="fr-FR" sz="900" b="0" i="0" u="none" strike="noStrike" kern="1200" cap="none" spc="0" normalizeH="0" baseline="0" noProof="0" dirty="0">
                <a:ln>
                  <a:noFill/>
                </a:ln>
                <a:solidFill>
                  <a:srgbClr val="262626"/>
                </a:solidFill>
                <a:effectLst/>
                <a:uLnTx/>
                <a:uFillTx/>
                <a:latin typeface="Calibri"/>
                <a:ea typeface="+mn-ea"/>
                <a:cs typeface="Calibri"/>
              </a:rPr>
              <a:t> </a:t>
            </a:r>
            <a:r>
              <a:rPr kumimoji="0" lang="fr-FR" sz="900" b="1" i="0" u="none" strike="noStrike" kern="1200" cap="none" spc="0" normalizeH="0" baseline="0" noProof="0" dirty="0">
                <a:ln>
                  <a:noFill/>
                </a:ln>
                <a:solidFill>
                  <a:srgbClr val="262626"/>
                </a:solidFill>
                <a:effectLst/>
                <a:uLnTx/>
                <a:uFillTx/>
                <a:latin typeface="Calibri"/>
                <a:ea typeface="+mn-ea"/>
                <a:cs typeface="Calibri"/>
              </a:rPr>
              <a:t>- ANS</a:t>
            </a:r>
            <a:endParaRPr kumimoji="0" lang="fr-FR" sz="900" b="1" i="0" u="none" strike="noStrike" kern="1200" cap="none" spc="0" normalizeH="0" baseline="0" noProof="0" dirty="0">
              <a:ln>
                <a:noFill/>
              </a:ln>
              <a:solidFill>
                <a:srgbClr val="262626"/>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Pro Santé Connect (PSC) permet déjà à plus de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300 000 professionnels d'accéder à plus de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300 services numériques avec leur e-CPS. De nouveaux dispositifs d'authentification comme des clés de sécurité FIDO seront prochainement compatibles.</a:t>
            </a:r>
            <a:endParaRPr kumimoji="0" lang="fr-FR"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Le déploiement </a:t>
            </a:r>
            <a:r>
              <a:rPr lang="fr-FR" sz="900" b="1" dirty="0">
                <a:solidFill>
                  <a:srgbClr val="3C55A1"/>
                </a:solidFill>
                <a:latin typeface="Calibri"/>
                <a:cs typeface="Calibri"/>
              </a:rPr>
              <a:t>de l’</a:t>
            </a:r>
            <a:r>
              <a:rPr kumimoji="0" lang="fr-FR" sz="900" b="1" i="0" u="none" strike="noStrike" kern="1200" cap="none" spc="0" normalizeH="0" baseline="0" noProof="0" dirty="0">
                <a:ln>
                  <a:noFill/>
                </a:ln>
                <a:solidFill>
                  <a:srgbClr val="3C55A1"/>
                </a:solidFill>
                <a:effectLst/>
                <a:uLnTx/>
                <a:uFillTx/>
                <a:latin typeface="Calibri"/>
                <a:ea typeface="+mn-ea"/>
                <a:cs typeface="Calibri"/>
              </a:rPr>
              <a:t>API sécurisées par </a:t>
            </a:r>
            <a:r>
              <a:rPr lang="fr-FR" sz="900" b="1" dirty="0">
                <a:solidFill>
                  <a:srgbClr val="3C55A1"/>
                </a:solidFill>
                <a:latin typeface="Calibri"/>
                <a:cs typeface="Calibri"/>
              </a:rPr>
              <a:t>PSC</a:t>
            </a:r>
            <a:r>
              <a:rPr kumimoji="0" lang="fr-FR" sz="900" b="1" i="0" u="none" strike="noStrike" kern="1200" cap="none" spc="0" normalizeH="0" baseline="0" noProof="0" dirty="0">
                <a:ln>
                  <a:noFill/>
                </a:ln>
                <a:solidFill>
                  <a:srgbClr val="3C55A1"/>
                </a:solidFill>
                <a:effectLst/>
                <a:uLnTx/>
                <a:uFillTx/>
                <a:latin typeface="Calibri"/>
                <a:ea typeface="+mn-ea"/>
                <a:cs typeface="Calibri"/>
              </a:rPr>
              <a:t>, notamment dans les logiciels de la vague 2 du Ségur numérique et les téléservices de l'Assurance maladie.</a:t>
            </a:r>
            <a:endParaRPr kumimoji="0" lang="en-US"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Les travaux se poursuivent sur la trajectoire eIDAS substantiel de PSC.</a:t>
            </a: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8" name="ZoneTexte 7">
            <a:extLst>
              <a:ext uri="{FF2B5EF4-FFF2-40B4-BE49-F238E27FC236}">
                <a16:creationId xmlns:a16="http://schemas.microsoft.com/office/drawing/2014/main" id="{00D150C7-FBB3-41AB-3979-C8E71B029AC9}"/>
              </a:ext>
            </a:extLst>
          </p:cNvPr>
          <p:cNvSpPr txBox="1"/>
          <p:nvPr/>
        </p:nvSpPr>
        <p:spPr>
          <a:xfrm>
            <a:off x="2620735" y="2186637"/>
            <a:ext cx="2045960" cy="29238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8-2. </a:t>
            </a:r>
            <a:r>
              <a:rPr kumimoji="0" lang="fr-FR" sz="1200" b="1" i="0" u="none" strike="noStrike" kern="1200" cap="none" spc="0" normalizeH="0" baseline="0" noProof="0" dirty="0">
                <a:ln>
                  <a:noFill/>
                </a:ln>
                <a:solidFill>
                  <a:srgbClr val="3958A4"/>
                </a:solidFill>
                <a:effectLst/>
                <a:uLnTx/>
                <a:uFillTx/>
                <a:latin typeface="Calibri"/>
                <a:ea typeface="+mn-ea"/>
                <a:cs typeface="Calibri"/>
              </a:rPr>
              <a:t>Ouverture de nouvelles interfaces d’accès à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a:ea typeface="+mn-ea"/>
                <a:cs typeface="Calibri"/>
              </a:rPr>
              <a:t>Mon espace santé pour les outils professionnels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Mettre en place de nouvelles interfaces d’accès à Mon espace santé pour les outils professionnels dès 2025</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CNAM</a:t>
            </a:r>
            <a:r>
              <a:rPr kumimoji="0" lang="fr-FR" sz="900" b="0" i="0" u="none" strike="noStrike" kern="1200" cap="none" spc="0" normalizeH="0" baseline="0" noProof="0" dirty="0">
                <a:ln>
                  <a:noFill/>
                </a:ln>
                <a:solidFill>
                  <a:prstClr val="black"/>
                </a:solidFill>
                <a:effectLst/>
                <a:uLnTx/>
                <a:uFillTx/>
                <a:latin typeface="Calibri"/>
                <a:ea typeface="+mn-ea"/>
                <a:cs typeface="Calibri"/>
              </a:rPr>
              <a:t> - DNS - ANS</a:t>
            </a:r>
            <a:br>
              <a:rPr kumimoji="0" lang="fr-F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0" i="0" u="none" strike="noStrike" kern="1200" cap="none" spc="0" normalizeH="0" baseline="0" noProof="0" dirty="0">
                <a:ln>
                  <a:noFill/>
                </a:ln>
                <a:solidFill>
                  <a:prstClr val="black"/>
                </a:solidFill>
                <a:effectLst/>
                <a:uLnTx/>
                <a:uFillTx/>
                <a:latin typeface="Calibri"/>
                <a:ea typeface="+mn-ea"/>
                <a:cs typeface="Calibri"/>
              </a:rPr>
              <a:t>GIE SESAM-Vitale</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L'ouverture de l'agenda dans Mon espace santé est un premier pas pour permettre aux professionnels de l'alimenter via les applications du catalogue de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mn-ea"/>
              <a:cs typeface="Calibri" panose="020F0502020204030204" pitchFamily="34" charset="0"/>
            </a:endParaRPr>
          </a:p>
        </p:txBody>
      </p:sp>
      <p:sp>
        <p:nvSpPr>
          <p:cNvPr id="9" name="ZoneTexte 8">
            <a:extLst>
              <a:ext uri="{FF2B5EF4-FFF2-40B4-BE49-F238E27FC236}">
                <a16:creationId xmlns:a16="http://schemas.microsoft.com/office/drawing/2014/main" id="{E4BF9B2C-DE07-D9EB-38EF-C0D09FAFA727}"/>
              </a:ext>
            </a:extLst>
          </p:cNvPr>
          <p:cNvSpPr txBox="1"/>
          <p:nvPr/>
        </p:nvSpPr>
        <p:spPr>
          <a:xfrm>
            <a:off x="7503442" y="2186637"/>
            <a:ext cx="2045962" cy="43088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Calibri"/>
                <a:cs typeface="Calibri"/>
              </a:rPr>
              <a:t>8-4. </a:t>
            </a:r>
            <a:r>
              <a:rPr kumimoji="0" lang="fr-FR" sz="1200" b="1" i="0" u="none" strike="noStrike" kern="1200" cap="none" spc="0" normalizeH="0" baseline="0" noProof="0" dirty="0">
                <a:ln>
                  <a:noFill/>
                </a:ln>
                <a:solidFill>
                  <a:srgbClr val="3C55A1"/>
                </a:solidFill>
                <a:effectLst/>
                <a:uLnTx/>
                <a:uFillTx/>
                <a:latin typeface="Calibri"/>
                <a:ea typeface="Calibri"/>
                <a:cs typeface="Calibri"/>
              </a:rPr>
              <a:t>Ordonnance numérique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 Atteindre, d’ici fin 2024, 75 %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du marché des logiciels de cabinet ayant passé avec succès les pré-séries et 40 000 médecins ayant créé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Calibri"/>
                <a:cs typeface="Calibri"/>
              </a:rPr>
              <a:t>une première ordonnance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Calibri"/>
                <a:cs typeface="Calibri"/>
              </a:rPr>
              <a:t>CNAM </a:t>
            </a:r>
            <a:r>
              <a:rPr kumimoji="0" lang="fr-FR" sz="900" b="0" i="0" u="none" strike="noStrike" kern="1200" cap="none" spc="0" normalizeH="0" baseline="0" noProof="0" dirty="0">
                <a:ln>
                  <a:noFill/>
                </a:ln>
                <a:solidFill>
                  <a:prstClr val="black"/>
                </a:solidFill>
                <a:effectLst/>
                <a:uLnTx/>
                <a:uFillTx/>
                <a:latin typeface="Calibri"/>
                <a:ea typeface="Calibri"/>
                <a:cs typeface="Calibri"/>
              </a:rPr>
              <a:t>- DNS - DSS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10 éditeurs de logiciels de gestion de cabinet ont validé les pré-séries, ce qui </a:t>
            </a:r>
            <a:br>
              <a:rPr kumimoji="0" lang="fr-FR" sz="900" b="1" i="0" u="none" strike="noStrike" kern="1200" cap="none" spc="0" normalizeH="0" baseline="0" noProof="0" dirty="0">
                <a:ln>
                  <a:noFill/>
                </a:ln>
                <a:solidFill>
                  <a:srgbClr val="3C55A1"/>
                </a:solidFill>
                <a:effectLst/>
                <a:uLnTx/>
                <a:uFillTx/>
                <a:latin typeface="Calibri"/>
                <a:ea typeface="Calibri"/>
                <a:cs typeface="Calibri"/>
              </a:rPr>
            </a:br>
            <a:r>
              <a:rPr kumimoji="0" lang="fr-FR" sz="900" b="1" i="0" u="none" strike="noStrike" kern="1200" cap="none" spc="0" normalizeH="0" baseline="0" noProof="0" dirty="0">
                <a:ln>
                  <a:noFill/>
                </a:ln>
                <a:solidFill>
                  <a:srgbClr val="3C55A1"/>
                </a:solidFill>
                <a:effectLst/>
                <a:uLnTx/>
                <a:uFillTx/>
                <a:latin typeface="Calibri"/>
                <a:ea typeface="Calibri"/>
                <a:cs typeface="Calibri"/>
              </a:rPr>
              <a:t>représente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51% des parts de marché des logiciels de cabinet,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19 646 médecins qui ont créé au moins une ordonnance numérique.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Parallèlement, 6 éditeurs de logiciel de gestion d'officine ont validé les pré-séries, ce qui représente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74% des parts de marché des logiciels gestion d'officine.</a:t>
            </a:r>
            <a:endParaRPr kumimoji="0" lang="fr-FR" sz="1800" b="0" i="0" u="none" strike="noStrike" kern="1200" cap="none" spc="0" normalizeH="0" baseline="0" noProof="0" dirty="0">
              <a:ln>
                <a:noFill/>
              </a:ln>
              <a:solidFill>
                <a:srgbClr val="3C55A1"/>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1" i="0" u="none" strike="noStrike" kern="1200" cap="none" spc="0" normalizeH="0" baseline="0" noProof="0" dirty="0">
                <a:ln>
                  <a:noFill/>
                </a:ln>
                <a:solidFill>
                  <a:srgbClr val="3C55A1"/>
                </a:solidFill>
                <a:effectLst/>
                <a:uLnTx/>
                <a:uFillTx/>
                <a:latin typeface="Calibri"/>
                <a:ea typeface="Calibri"/>
                <a:cs typeface="Calibri"/>
              </a:rPr>
              <a:t> 2 481 officines qui ont exécuté au moins une ordonnance.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3C55A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59595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C8245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BE6E9A5A-A339-9F7C-490E-E00B558C7C12}"/>
              </a:ext>
            </a:extLst>
          </p:cNvPr>
          <p:cNvSpPr txBox="1"/>
          <p:nvPr/>
        </p:nvSpPr>
        <p:spPr>
          <a:xfrm>
            <a:off x="9915982" y="2186638"/>
            <a:ext cx="2045962" cy="458587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D60952"/>
                </a:solidFill>
                <a:effectLst/>
                <a:uLnTx/>
                <a:uFillTx/>
                <a:latin typeface="Calibri"/>
                <a:ea typeface="+mn-ea"/>
                <a:cs typeface="Calibri"/>
              </a:rPr>
              <a:t>8-5. </a:t>
            </a:r>
            <a:r>
              <a:rPr kumimoji="0" lang="fr-FR" sz="1200" b="1" i="0" u="none" strike="noStrike" kern="1200" cap="none" spc="0" normalizeH="0" baseline="0" noProof="0" dirty="0">
                <a:ln>
                  <a:noFill/>
                </a:ln>
                <a:solidFill>
                  <a:srgbClr val="3958A4"/>
                </a:solidFill>
                <a:effectLst/>
                <a:uLnTx/>
                <a:uFillTx/>
                <a:latin typeface="Calibri"/>
                <a:ea typeface="+mn-ea"/>
                <a:cs typeface="Calibri"/>
              </a:rPr>
              <a:t>Généralisation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a:ea typeface="+mn-ea"/>
                <a:cs typeface="Calibri"/>
              </a:rPr>
              <a:t>de l’authentification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a:ea typeface="+mn-ea"/>
                <a:cs typeface="Calibri"/>
              </a:rPr>
              <a:t>à 2 facteurs dans </a:t>
            </a:r>
            <a:br>
              <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1" i="0" u="none" strike="noStrike" kern="1200" cap="none" spc="0" normalizeH="0" baseline="0" noProof="0" dirty="0">
                <a:ln>
                  <a:noFill/>
                </a:ln>
                <a:solidFill>
                  <a:srgbClr val="3958A4"/>
                </a:solidFill>
                <a:effectLst/>
                <a:uLnTx/>
                <a:uFillTx/>
                <a:latin typeface="Calibri"/>
                <a:ea typeface="+mn-ea"/>
                <a:cs typeface="Calibri"/>
              </a:rPr>
              <a:t>les établissements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 En 2027, les professionnels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des établissements sanitaires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et médico-sociaux disposent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de moyens d’authentification </a:t>
            </a:r>
            <a:br>
              <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900" b="1" i="0" u="none" strike="noStrike" kern="1200" cap="none" spc="0" normalizeH="0" baseline="0" noProof="0" dirty="0">
                <a:ln>
                  <a:noFill/>
                </a:ln>
                <a:solidFill>
                  <a:prstClr val="black"/>
                </a:solidFill>
                <a:effectLst/>
                <a:uLnTx/>
                <a:uFillTx/>
                <a:latin typeface="Calibri"/>
                <a:ea typeface="+mn-ea"/>
                <a:cs typeface="Calibri"/>
              </a:rPr>
              <a:t>à deux facteurs pour se connecter à leurs applications sensibles.</a:t>
            </a:r>
            <a:endParaRPr kumimoji="0" lang="fr-FR" sz="900"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Calibri"/>
                <a:ea typeface="+mn-ea"/>
                <a:cs typeface="Calibri"/>
              </a:rPr>
              <a:t>ANS </a:t>
            </a:r>
            <a:r>
              <a:rPr kumimoji="0" lang="fr-FR" sz="900" b="0" i="0" u="none" strike="noStrike" kern="1200" cap="none" spc="0" normalizeH="0" baseline="0" noProof="0" dirty="0">
                <a:ln>
                  <a:noFill/>
                </a:ln>
                <a:solidFill>
                  <a:prstClr val="black"/>
                </a:solidFill>
                <a:effectLst/>
                <a:uLnTx/>
                <a:uFillTx/>
                <a:latin typeface="Calibri"/>
                <a:ea typeface="+mn-ea"/>
                <a:cs typeface="Calibri"/>
              </a:rPr>
              <a:t>- DNS</a:t>
            </a:r>
            <a:endParaRPr kumimoji="0" lang="fr-FR" sz="9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La 1</a:t>
            </a:r>
            <a:r>
              <a:rPr kumimoji="0" lang="fr-FR" sz="900" b="1" i="0" u="none" strike="noStrike" kern="1200" cap="none" spc="0" normalizeH="0" baseline="30000" noProof="0" dirty="0">
                <a:ln>
                  <a:noFill/>
                </a:ln>
                <a:solidFill>
                  <a:srgbClr val="3C55A1"/>
                </a:solidFill>
                <a:effectLst/>
                <a:uLnTx/>
                <a:uFillTx/>
                <a:latin typeface="Calibri"/>
                <a:ea typeface="+mn-ea"/>
                <a:cs typeface="Calibri"/>
              </a:rPr>
              <a:t>re</a:t>
            </a:r>
            <a:r>
              <a:rPr kumimoji="0" lang="fr-FR" sz="900" b="1" i="0" u="none" strike="noStrike" kern="1200" cap="none" spc="0" normalizeH="0" baseline="0" noProof="0" dirty="0">
                <a:ln>
                  <a:noFill/>
                </a:ln>
                <a:solidFill>
                  <a:srgbClr val="3C55A1"/>
                </a:solidFill>
                <a:effectLst/>
                <a:uLnTx/>
                <a:uFillTx/>
                <a:latin typeface="Calibri"/>
                <a:ea typeface="+mn-ea"/>
                <a:cs typeface="Calibri"/>
              </a:rPr>
              <a:t> phase du programme </a:t>
            </a:r>
            <a:br>
              <a:rPr kumimoji="0" lang="fr-FR" sz="900" b="1" i="0" u="none" strike="noStrike" kern="1200" cap="none" spc="0" normalizeH="0" baseline="0" noProof="0" dirty="0">
                <a:ln>
                  <a:noFill/>
                </a:ln>
                <a:solidFill>
                  <a:srgbClr val="3C55A1"/>
                </a:solidFill>
                <a:effectLst/>
                <a:uLnTx/>
                <a:uFillTx/>
                <a:latin typeface="Calibri"/>
                <a:ea typeface="+mn-ea"/>
                <a:cs typeface="Calibri"/>
              </a:rPr>
            </a:br>
            <a:r>
              <a:rPr kumimoji="0" lang="fr-FR" sz="900" b="1" i="0" u="none" strike="noStrike" kern="1200" cap="none" spc="0" normalizeH="0" baseline="0" noProof="0" dirty="0">
                <a:ln>
                  <a:noFill/>
                </a:ln>
                <a:solidFill>
                  <a:srgbClr val="3C55A1"/>
                </a:solidFill>
                <a:effectLst/>
                <a:uLnTx/>
                <a:uFillTx/>
                <a:latin typeface="Calibri"/>
                <a:ea typeface="+mn-ea"/>
                <a:cs typeface="Calibri"/>
              </a:rPr>
              <a:t>HospiConnect a été lancée avec 15 établissements des secteurs sanitaire et médico-social pour expérimenter la mise en œuvre de l'authentification renforcée (2FA) et le déploiement de solutions de gestion des identités et des accès aux SI.</a:t>
            </a:r>
            <a:endParaRPr kumimoji="0" lang="en-US" sz="900" b="0" i="0" u="none" strike="noStrike" kern="1200" cap="none" spc="0" normalizeH="0" baseline="0" noProof="0" dirty="0">
              <a:ln>
                <a:noFill/>
              </a:ln>
              <a:solidFill>
                <a:srgbClr val="3C55A1"/>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3C55A1"/>
                </a:solidFill>
                <a:effectLst/>
                <a:uLnTx/>
                <a:uFillTx/>
                <a:latin typeface="Calibri"/>
                <a:ea typeface="+mn-ea"/>
                <a:cs typeface="Calibri"/>
              </a:rPr>
              <a:t>L'extension des expérimentations est prévue en 2024 et la généralisation du dispositif d'accompagnement des établissements (50 M€ au total) est prévue en 2025 dans le cadre du programme CaRE.</a:t>
            </a:r>
            <a:endParaRPr kumimoji="0" lang="fr-FR" sz="900" b="1" i="0" u="none" strike="noStrike" kern="1200" cap="none" spc="0" normalizeH="0" baseline="0" noProof="0" dirty="0">
              <a:ln>
                <a:noFill/>
              </a:ln>
              <a:solidFill>
                <a:srgbClr val="3C55A1"/>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70AD47"/>
              </a:solidFill>
              <a:effectLst/>
              <a:uLnTx/>
              <a:uFillTx/>
              <a:latin typeface="Calibri"/>
              <a:ea typeface="+mn-ea"/>
              <a:cs typeface="Calibri"/>
            </a:endParaRPr>
          </a:p>
        </p:txBody>
      </p:sp>
      <p:pic>
        <p:nvPicPr>
          <p:cNvPr id="3" name="Image 2">
            <a:extLst>
              <a:ext uri="{FF2B5EF4-FFF2-40B4-BE49-F238E27FC236}">
                <a16:creationId xmlns:a16="http://schemas.microsoft.com/office/drawing/2014/main" id="{5A5520DA-AA16-3451-094B-74D6CD68107C}"/>
              </a:ext>
            </a:extLst>
          </p:cNvPr>
          <p:cNvPicPr>
            <a:picLocks noChangeAspect="1"/>
          </p:cNvPicPr>
          <p:nvPr/>
        </p:nvPicPr>
        <p:blipFill>
          <a:blip r:embed="rId2"/>
          <a:srcRect/>
          <a:stretch/>
        </p:blipFill>
        <p:spPr>
          <a:xfrm>
            <a:off x="402625" y="5159663"/>
            <a:ext cx="641247" cy="253640"/>
          </a:xfrm>
          <a:prstGeom prst="rect">
            <a:avLst/>
          </a:prstGeom>
        </p:spPr>
      </p:pic>
      <p:pic>
        <p:nvPicPr>
          <p:cNvPr id="4" name="Image 3">
            <a:extLst>
              <a:ext uri="{FF2B5EF4-FFF2-40B4-BE49-F238E27FC236}">
                <a16:creationId xmlns:a16="http://schemas.microsoft.com/office/drawing/2014/main" id="{7897CE97-F2C8-8228-70E0-A79B4A7DF207}"/>
              </a:ext>
            </a:extLst>
          </p:cNvPr>
          <p:cNvPicPr>
            <a:picLocks noChangeAspect="1"/>
          </p:cNvPicPr>
          <p:nvPr/>
        </p:nvPicPr>
        <p:blipFill>
          <a:blip r:embed="rId3"/>
          <a:srcRect/>
          <a:stretch/>
        </p:blipFill>
        <p:spPr>
          <a:xfrm>
            <a:off x="2708578" y="5287762"/>
            <a:ext cx="641247" cy="253640"/>
          </a:xfrm>
          <a:prstGeom prst="rect">
            <a:avLst/>
          </a:prstGeom>
        </p:spPr>
      </p:pic>
      <p:pic>
        <p:nvPicPr>
          <p:cNvPr id="16" name="Image 15">
            <a:extLst>
              <a:ext uri="{FF2B5EF4-FFF2-40B4-BE49-F238E27FC236}">
                <a16:creationId xmlns:a16="http://schemas.microsoft.com/office/drawing/2014/main" id="{7BD3CE49-FAB9-E9F0-B718-403249E5D63E}"/>
              </a:ext>
            </a:extLst>
          </p:cNvPr>
          <p:cNvPicPr>
            <a:picLocks noChangeAspect="1"/>
          </p:cNvPicPr>
          <p:nvPr/>
        </p:nvPicPr>
        <p:blipFill>
          <a:blip r:embed="rId4"/>
          <a:srcRect/>
          <a:stretch/>
        </p:blipFill>
        <p:spPr>
          <a:xfrm>
            <a:off x="7557707" y="5932072"/>
            <a:ext cx="641249" cy="253642"/>
          </a:xfrm>
          <a:prstGeom prst="rect">
            <a:avLst/>
          </a:prstGeom>
        </p:spPr>
      </p:pic>
      <p:pic>
        <p:nvPicPr>
          <p:cNvPr id="15" name="Image 14">
            <a:extLst>
              <a:ext uri="{FF2B5EF4-FFF2-40B4-BE49-F238E27FC236}">
                <a16:creationId xmlns:a16="http://schemas.microsoft.com/office/drawing/2014/main" id="{256C7B6E-252A-D517-102C-1079A0F7CC40}"/>
              </a:ext>
            </a:extLst>
          </p:cNvPr>
          <p:cNvPicPr>
            <a:picLocks noChangeAspect="1"/>
          </p:cNvPicPr>
          <p:nvPr/>
        </p:nvPicPr>
        <p:blipFill>
          <a:blip r:embed="rId4"/>
          <a:srcRect/>
          <a:stretch/>
        </p:blipFill>
        <p:spPr>
          <a:xfrm>
            <a:off x="4957897" y="5939348"/>
            <a:ext cx="641249" cy="253642"/>
          </a:xfrm>
          <a:prstGeom prst="rect">
            <a:avLst/>
          </a:prstGeom>
        </p:spPr>
      </p:pic>
      <p:pic>
        <p:nvPicPr>
          <p:cNvPr id="18" name="Image 17">
            <a:extLst>
              <a:ext uri="{FF2B5EF4-FFF2-40B4-BE49-F238E27FC236}">
                <a16:creationId xmlns:a16="http://schemas.microsoft.com/office/drawing/2014/main" id="{82324C08-C432-253C-CEA0-3BA41531D385}"/>
              </a:ext>
            </a:extLst>
          </p:cNvPr>
          <p:cNvPicPr>
            <a:picLocks noChangeAspect="1"/>
          </p:cNvPicPr>
          <p:nvPr/>
        </p:nvPicPr>
        <p:blipFill>
          <a:blip r:embed="rId4"/>
          <a:srcRect/>
          <a:stretch/>
        </p:blipFill>
        <p:spPr>
          <a:xfrm>
            <a:off x="10018340" y="6380367"/>
            <a:ext cx="641249" cy="253642"/>
          </a:xfrm>
          <a:prstGeom prst="rect">
            <a:avLst/>
          </a:prstGeom>
        </p:spPr>
      </p:pic>
    </p:spTree>
    <p:extLst>
      <p:ext uri="{BB962C8B-B14F-4D97-AF65-F5344CB8AC3E}">
        <p14:creationId xmlns:p14="http://schemas.microsoft.com/office/powerpoint/2010/main" val="4215140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22BD0D729164A8D839D4F23EC05AF" ma:contentTypeVersion="11" ma:contentTypeDescription="Create a new document." ma:contentTypeScope="" ma:versionID="e7810ed7d3ba69a90b060b3a6e1840c5">
  <xsd:schema xmlns:xsd="http://www.w3.org/2001/XMLSchema" xmlns:xs="http://www.w3.org/2001/XMLSchema" xmlns:p="http://schemas.microsoft.com/office/2006/metadata/properties" xmlns:ns2="5a3ae60c-ceb2-4d78-aeff-59db103edc97" xmlns:ns3="8e4b6e4e-e2fb-465e-967e-e0331dcec0eb" targetNamespace="http://schemas.microsoft.com/office/2006/metadata/properties" ma:root="true" ma:fieldsID="724e4bbdaf11321a85a8498e7b82ff9a" ns2:_="" ns3:_="">
    <xsd:import namespace="5a3ae60c-ceb2-4d78-aeff-59db103edc97"/>
    <xsd:import namespace="8e4b6e4e-e2fb-465e-967e-e0331dcec0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ae60c-ceb2-4d78-aeff-59db103edc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b6e4e-e2fb-465e-967e-e0331dcec0e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b47be43-060d-41b5-a655-9f8806579296}" ma:internalName="TaxCatchAll" ma:showField="CatchAllData" ma:web="8e4b6e4e-e2fb-465e-967e-e0331dcec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b6e4e-e2fb-465e-967e-e0331dcec0eb" xsi:nil="true"/>
    <lcf76f155ced4ddcb4097134ff3c332f xmlns="5a3ae60c-ceb2-4d78-aeff-59db103edc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2B2F30-ECC1-4038-9999-FD2341BB84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ae60c-ceb2-4d78-aeff-59db103edc97"/>
    <ds:schemaRef ds:uri="8e4b6e4e-e2fb-465e-967e-e0331dcec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1DFA31-F7E8-4DB8-8869-EEC346C604D1}">
  <ds:schemaRefs>
    <ds:schemaRef ds:uri="http://schemas.microsoft.com/sharepoint/v3/contenttype/forms"/>
  </ds:schemaRefs>
</ds:datastoreItem>
</file>

<file path=customXml/itemProps3.xml><?xml version="1.0" encoding="utf-8"?>
<ds:datastoreItem xmlns:ds="http://schemas.openxmlformats.org/officeDocument/2006/customXml" ds:itemID="{4E1BC6D5-E318-44A7-B70B-369089AEEC72}">
  <ds:schemaRefs>
    <ds:schemaRef ds:uri="379b3bdf-a8b2-42e1-abc8-fe0f954e29d0"/>
    <ds:schemaRef ds:uri="e2013445-e960-4bd1-b2a6-75a3959efea1"/>
    <ds:schemaRef ds:uri="http://schemas.microsoft.com/office/2006/metadata/properties"/>
    <ds:schemaRef ds:uri="http://schemas.microsoft.com/office/infopath/2007/PartnerControls"/>
    <ds:schemaRef ds:uri="http://www.w3.org/2000/xmlns/"/>
    <ds:schemaRef ds:uri="http://www.w3.org/2001/XMLSchema-instance"/>
    <ds:schemaRef ds:uri="8e4b6e4e-e2fb-465e-967e-e0331dcec0eb"/>
    <ds:schemaRef ds:uri="5a3ae60c-ceb2-4d78-aeff-59db103edc97"/>
  </ds:schemaRefs>
</ds:datastoreItem>
</file>

<file path=docProps/app.xml><?xml version="1.0" encoding="utf-8"?>
<Properties xmlns="http://schemas.openxmlformats.org/officeDocument/2006/extended-properties" xmlns:vt="http://schemas.openxmlformats.org/officeDocument/2006/docPropsVTypes">
  <TotalTime>376</TotalTime>
  <Words>6156</Words>
  <Application>Microsoft Office PowerPoint</Application>
  <PresentationFormat>Grand écran</PresentationFormat>
  <Paragraphs>600</Paragraphs>
  <Slides>19</Slides>
  <Notes>10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Calibri Light</vt:lpstr>
      <vt:lpstr>Marianne</vt:lpstr>
      <vt:lpstr>Marianne Light</vt:lpstr>
      <vt:lpstr>Thème Office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Ledru</dc:creator>
  <cp:lastModifiedBy>FEVRIER, Marion (DNS)</cp:lastModifiedBy>
  <cp:revision>186</cp:revision>
  <dcterms:created xsi:type="dcterms:W3CDTF">2022-12-07T11:21:20Z</dcterms:created>
  <dcterms:modified xsi:type="dcterms:W3CDTF">2024-06-18T11:53:38Z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0x01010008122BD0D729164A8D839D4F23EC05AF</vt:lpwstr>
  </property>
</Properties>
</file>