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4"/>
    <p:sldMasterId id="2147483695" r:id="rId5"/>
    <p:sldMasterId id="2147483758" r:id="rId6"/>
    <p:sldMasterId id="2147483772" r:id="rId7"/>
    <p:sldMasterId id="2147483785" r:id="rId8"/>
    <p:sldMasterId id="2147483799" r:id="rId9"/>
  </p:sldMasterIdLst>
  <p:notesMasterIdLst>
    <p:notesMasterId r:id="rId145"/>
  </p:notesMasterIdLst>
  <p:sldIdLst>
    <p:sldId id="421" r:id="rId10"/>
    <p:sldId id="444" r:id="rId11"/>
    <p:sldId id="407" r:id="rId12"/>
    <p:sldId id="387" r:id="rId13"/>
    <p:sldId id="414" r:id="rId14"/>
    <p:sldId id="2147470650" r:id="rId15"/>
    <p:sldId id="2147470678" r:id="rId16"/>
    <p:sldId id="448" r:id="rId17"/>
    <p:sldId id="2147470677" r:id="rId18"/>
    <p:sldId id="423" r:id="rId19"/>
    <p:sldId id="424" r:id="rId20"/>
    <p:sldId id="418" r:id="rId21"/>
    <p:sldId id="425" r:id="rId22"/>
    <p:sldId id="426" r:id="rId23"/>
    <p:sldId id="428" r:id="rId24"/>
    <p:sldId id="429" r:id="rId25"/>
    <p:sldId id="430" r:id="rId26"/>
    <p:sldId id="431" r:id="rId27"/>
    <p:sldId id="432" r:id="rId28"/>
    <p:sldId id="433" r:id="rId29"/>
    <p:sldId id="2147470655" r:id="rId30"/>
    <p:sldId id="434" r:id="rId31"/>
    <p:sldId id="435" r:id="rId32"/>
    <p:sldId id="437" r:id="rId33"/>
    <p:sldId id="440" r:id="rId34"/>
    <p:sldId id="439" r:id="rId35"/>
    <p:sldId id="441" r:id="rId36"/>
    <p:sldId id="442" r:id="rId37"/>
    <p:sldId id="443" r:id="rId38"/>
    <p:sldId id="445" r:id="rId39"/>
    <p:sldId id="2147470656" r:id="rId40"/>
    <p:sldId id="446" r:id="rId41"/>
    <p:sldId id="452" r:id="rId42"/>
    <p:sldId id="453" r:id="rId43"/>
    <p:sldId id="454" r:id="rId44"/>
    <p:sldId id="455" r:id="rId45"/>
    <p:sldId id="456" r:id="rId46"/>
    <p:sldId id="457" r:id="rId47"/>
    <p:sldId id="458" r:id="rId48"/>
    <p:sldId id="459" r:id="rId49"/>
    <p:sldId id="460" r:id="rId50"/>
    <p:sldId id="462" r:id="rId51"/>
    <p:sldId id="2147470653" r:id="rId52"/>
    <p:sldId id="2147470688" r:id="rId53"/>
    <p:sldId id="2147470689" r:id="rId54"/>
    <p:sldId id="2147470690" r:id="rId55"/>
    <p:sldId id="2147470657" r:id="rId56"/>
    <p:sldId id="463" r:id="rId57"/>
    <p:sldId id="466" r:id="rId58"/>
    <p:sldId id="470" r:id="rId59"/>
    <p:sldId id="465" r:id="rId60"/>
    <p:sldId id="467" r:id="rId61"/>
    <p:sldId id="468" r:id="rId62"/>
    <p:sldId id="469" r:id="rId63"/>
    <p:sldId id="2147470669" r:id="rId64"/>
    <p:sldId id="2147470658" r:id="rId65"/>
    <p:sldId id="473" r:id="rId66"/>
    <p:sldId id="474" r:id="rId67"/>
    <p:sldId id="475" r:id="rId68"/>
    <p:sldId id="449" r:id="rId69"/>
    <p:sldId id="2147470685" r:id="rId70"/>
    <p:sldId id="2147470651" r:id="rId71"/>
    <p:sldId id="506" r:id="rId72"/>
    <p:sldId id="508" r:id="rId73"/>
    <p:sldId id="509" r:id="rId74"/>
    <p:sldId id="510" r:id="rId75"/>
    <p:sldId id="511" r:id="rId76"/>
    <p:sldId id="515" r:id="rId77"/>
    <p:sldId id="516" r:id="rId78"/>
    <p:sldId id="517" r:id="rId79"/>
    <p:sldId id="2147470659" r:id="rId80"/>
    <p:sldId id="2147470660" r:id="rId81"/>
    <p:sldId id="519" r:id="rId82"/>
    <p:sldId id="2147470661" r:id="rId83"/>
    <p:sldId id="2147470682" r:id="rId84"/>
    <p:sldId id="2147470683" r:id="rId85"/>
    <p:sldId id="2147470684" r:id="rId86"/>
    <p:sldId id="2147470631" r:id="rId87"/>
    <p:sldId id="2147470662" r:id="rId88"/>
    <p:sldId id="479" r:id="rId89"/>
    <p:sldId id="2147470663" r:id="rId90"/>
    <p:sldId id="480" r:id="rId91"/>
    <p:sldId id="481" r:id="rId92"/>
    <p:sldId id="2147470687" r:id="rId93"/>
    <p:sldId id="403" r:id="rId94"/>
    <p:sldId id="2147470686" r:id="rId95"/>
    <p:sldId id="405" r:id="rId96"/>
    <p:sldId id="483" r:id="rId97"/>
    <p:sldId id="2147470664" r:id="rId98"/>
    <p:sldId id="485" r:id="rId99"/>
    <p:sldId id="486" r:id="rId100"/>
    <p:sldId id="487" r:id="rId101"/>
    <p:sldId id="2147470665" r:id="rId102"/>
    <p:sldId id="488" r:id="rId103"/>
    <p:sldId id="489" r:id="rId104"/>
    <p:sldId id="2147470676" r:id="rId105"/>
    <p:sldId id="490" r:id="rId106"/>
    <p:sldId id="491" r:id="rId107"/>
    <p:sldId id="492" r:id="rId108"/>
    <p:sldId id="401" r:id="rId109"/>
    <p:sldId id="2147470679" r:id="rId110"/>
    <p:sldId id="406" r:id="rId111"/>
    <p:sldId id="493" r:id="rId112"/>
    <p:sldId id="494" r:id="rId113"/>
    <p:sldId id="495" r:id="rId114"/>
    <p:sldId id="2147470666" r:id="rId115"/>
    <p:sldId id="2147470629" r:id="rId116"/>
    <p:sldId id="2147470630" r:id="rId117"/>
    <p:sldId id="2147470635" r:id="rId118"/>
    <p:sldId id="2147470632" r:id="rId119"/>
    <p:sldId id="2147470648" r:id="rId120"/>
    <p:sldId id="2147470673" r:id="rId121"/>
    <p:sldId id="2147470642" r:id="rId122"/>
    <p:sldId id="2147470643" r:id="rId123"/>
    <p:sldId id="2147470644" r:id="rId124"/>
    <p:sldId id="2147470645" r:id="rId125"/>
    <p:sldId id="2147470646" r:id="rId126"/>
    <p:sldId id="2147470674" r:id="rId127"/>
    <p:sldId id="496" r:id="rId128"/>
    <p:sldId id="497" r:id="rId129"/>
    <p:sldId id="498" r:id="rId130"/>
    <p:sldId id="499" r:id="rId131"/>
    <p:sldId id="500" r:id="rId132"/>
    <p:sldId id="501" r:id="rId133"/>
    <p:sldId id="502" r:id="rId134"/>
    <p:sldId id="2147470667" r:id="rId135"/>
    <p:sldId id="503" r:id="rId136"/>
    <p:sldId id="504" r:id="rId137"/>
    <p:sldId id="505" r:id="rId138"/>
    <p:sldId id="2147470668" r:id="rId139"/>
    <p:sldId id="2147470637" r:id="rId140"/>
    <p:sldId id="2147470638" r:id="rId141"/>
    <p:sldId id="2147470639" r:id="rId142"/>
    <p:sldId id="2147470640" r:id="rId143"/>
    <p:sldId id="397" r:id="rId144"/>
  </p:sldIdLst>
  <p:sldSz cx="9144000" cy="5143500" type="screen16x9"/>
  <p:notesSz cx="6858000" cy="9144000"/>
  <p:embeddedFontLst>
    <p:embeddedFont>
      <p:font typeface="Aptos" panose="020B0004020202020204" pitchFamily="34" charset="0"/>
      <p:regular r:id="rId146"/>
      <p:bold r:id="rId147"/>
      <p:italic r:id="rId148"/>
      <p:boldItalic r:id="rId149"/>
    </p:embeddedFont>
    <p:embeddedFont>
      <p:font typeface="Calibri" panose="020F0502020204030204" pitchFamily="34" charset="0"/>
      <p:regular r:id="rId150"/>
      <p:bold r:id="rId151"/>
      <p:italic r:id="rId152"/>
      <p:boldItalic r:id="rId153"/>
    </p:embeddedFont>
    <p:embeddedFont>
      <p:font typeface="Calibri Light" panose="020F0302020204030204" pitchFamily="34" charset="0"/>
      <p:regular r:id="rId154"/>
      <p:italic r:id="rId155"/>
    </p:embeddedFont>
    <p:embeddedFont>
      <p:font typeface="Magneto" panose="04030805050802020D02" pitchFamily="82" charset="0"/>
      <p:bold r:id="rId156"/>
    </p:embeddedFont>
    <p:embeddedFont>
      <p:font typeface="Marianne" panose="02000000000000000000" pitchFamily="2" charset="0"/>
      <p:regular r:id="rId157"/>
      <p:bold r:id="rId158"/>
      <p:italic r:id="rId159"/>
      <p:boldItalic r:id="rId160"/>
    </p:embeddedFont>
    <p:embeddedFont>
      <p:font typeface="Marianne ExtraBold" panose="02000000000000000000" pitchFamily="2" charset="0"/>
      <p:bold r:id="rId161"/>
      <p:italic r:id="rId162"/>
      <p:boldItalic r:id="rId163"/>
    </p:embeddedFont>
    <p:embeddedFont>
      <p:font typeface="Marianne Light" panose="02000000000000000000" pitchFamily="2" charset="0"/>
      <p:regular r:id="rId164"/>
      <p:italic r:id="rId165"/>
    </p:embeddedFont>
    <p:embeddedFont>
      <p:font typeface="Montserrat" panose="00000500000000000000" pitchFamily="2" charset="0"/>
      <p:regular r:id="rId166"/>
      <p:bold r:id="rId167"/>
      <p:italic r:id="rId168"/>
      <p:boldItalic r:id="rId169"/>
    </p:embeddedFont>
    <p:embeddedFont>
      <p:font typeface="Wingdings 3" panose="05040102010807070707" pitchFamily="18" charset="2"/>
      <p:regular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over" id="{1D6E1A02-82D8-F14E-B97A-8D4E36338736}">
          <p14:sldIdLst>
            <p14:sldId id="421"/>
            <p14:sldId id="444"/>
          </p14:sldIdLst>
        </p14:section>
        <p14:section name="intercalaires" id="{46DCEDBB-40EC-E247-B419-9F491C016EF8}">
          <p14:sldIdLst>
            <p14:sldId id="407"/>
            <p14:sldId id="387"/>
            <p14:sldId id="414"/>
            <p14:sldId id="2147470650"/>
            <p14:sldId id="2147470678"/>
            <p14:sldId id="448"/>
            <p14:sldId id="2147470677"/>
            <p14:sldId id="423"/>
            <p14:sldId id="424"/>
            <p14:sldId id="418"/>
            <p14:sldId id="425"/>
            <p14:sldId id="426"/>
            <p14:sldId id="428"/>
            <p14:sldId id="429"/>
            <p14:sldId id="430"/>
            <p14:sldId id="431"/>
            <p14:sldId id="432"/>
            <p14:sldId id="433"/>
            <p14:sldId id="2147470655"/>
            <p14:sldId id="434"/>
            <p14:sldId id="435"/>
            <p14:sldId id="437"/>
            <p14:sldId id="440"/>
            <p14:sldId id="439"/>
            <p14:sldId id="441"/>
            <p14:sldId id="442"/>
            <p14:sldId id="443"/>
            <p14:sldId id="445"/>
            <p14:sldId id="2147470656"/>
            <p14:sldId id="446"/>
            <p14:sldId id="452"/>
            <p14:sldId id="453"/>
            <p14:sldId id="454"/>
            <p14:sldId id="455"/>
            <p14:sldId id="456"/>
            <p14:sldId id="457"/>
            <p14:sldId id="458"/>
            <p14:sldId id="459"/>
            <p14:sldId id="460"/>
            <p14:sldId id="462"/>
            <p14:sldId id="2147470653"/>
            <p14:sldId id="2147470688"/>
            <p14:sldId id="2147470689"/>
            <p14:sldId id="2147470690"/>
            <p14:sldId id="2147470657"/>
            <p14:sldId id="463"/>
            <p14:sldId id="466"/>
            <p14:sldId id="470"/>
            <p14:sldId id="465"/>
            <p14:sldId id="467"/>
            <p14:sldId id="468"/>
            <p14:sldId id="469"/>
            <p14:sldId id="2147470669"/>
            <p14:sldId id="2147470658"/>
            <p14:sldId id="473"/>
            <p14:sldId id="474"/>
            <p14:sldId id="475"/>
            <p14:sldId id="449"/>
            <p14:sldId id="2147470685"/>
            <p14:sldId id="2147470651"/>
            <p14:sldId id="506"/>
            <p14:sldId id="508"/>
            <p14:sldId id="509"/>
            <p14:sldId id="510"/>
            <p14:sldId id="511"/>
            <p14:sldId id="515"/>
            <p14:sldId id="516"/>
            <p14:sldId id="517"/>
            <p14:sldId id="2147470659"/>
            <p14:sldId id="2147470660"/>
            <p14:sldId id="519"/>
            <p14:sldId id="2147470661"/>
            <p14:sldId id="2147470682"/>
            <p14:sldId id="2147470683"/>
            <p14:sldId id="2147470684"/>
            <p14:sldId id="2147470631"/>
            <p14:sldId id="2147470662"/>
            <p14:sldId id="479"/>
            <p14:sldId id="2147470663"/>
            <p14:sldId id="480"/>
            <p14:sldId id="481"/>
            <p14:sldId id="2147470687"/>
            <p14:sldId id="403"/>
            <p14:sldId id="2147470686"/>
            <p14:sldId id="405"/>
            <p14:sldId id="483"/>
            <p14:sldId id="2147470664"/>
            <p14:sldId id="485"/>
            <p14:sldId id="486"/>
            <p14:sldId id="487"/>
            <p14:sldId id="2147470665"/>
            <p14:sldId id="488"/>
            <p14:sldId id="489"/>
            <p14:sldId id="2147470676"/>
            <p14:sldId id="490"/>
            <p14:sldId id="491"/>
            <p14:sldId id="492"/>
            <p14:sldId id="401"/>
            <p14:sldId id="2147470679"/>
            <p14:sldId id="406"/>
            <p14:sldId id="493"/>
            <p14:sldId id="494"/>
            <p14:sldId id="495"/>
            <p14:sldId id="2147470666"/>
            <p14:sldId id="2147470629"/>
            <p14:sldId id="2147470630"/>
            <p14:sldId id="2147470635"/>
            <p14:sldId id="2147470632"/>
            <p14:sldId id="2147470648"/>
            <p14:sldId id="2147470673"/>
            <p14:sldId id="2147470642"/>
            <p14:sldId id="2147470643"/>
            <p14:sldId id="2147470644"/>
            <p14:sldId id="2147470645"/>
            <p14:sldId id="2147470646"/>
            <p14:sldId id="2147470674"/>
            <p14:sldId id="496"/>
            <p14:sldId id="497"/>
            <p14:sldId id="498"/>
            <p14:sldId id="499"/>
            <p14:sldId id="500"/>
            <p14:sldId id="501"/>
            <p14:sldId id="502"/>
            <p14:sldId id="2147470667"/>
            <p14:sldId id="503"/>
            <p14:sldId id="504"/>
            <p14:sldId id="505"/>
            <p14:sldId id="2147470668"/>
            <p14:sldId id="2147470637"/>
            <p14:sldId id="2147470638"/>
            <p14:sldId id="2147470639"/>
            <p14:sldId id="2147470640"/>
          </p14:sldIdLst>
        </p14:section>
        <p14:section name="interlocuteur" id="{32CC8A1A-7317-AB44-B379-2EF2E00BD5A2}">
          <p14:sldIdLst/>
        </p14:section>
        <p14:section name="FIN" id="{72D3A79E-94B9-A64C-B2DA-FD8A58B14EEB}">
          <p14:sldIdLst>
            <p14:sldId id="397"/>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guide id="3" orient="horz" pos="327" userDrawn="1">
          <p15:clr>
            <a:srgbClr val="A4A3A4"/>
          </p15:clr>
        </p15:guide>
        <p15:guide id="4" pos="38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18A37-00AC-EE20-5ACF-E9D774D22A75}" name="BENDEKS, Ugo" initials="BU" userId="S::ugo.bendeks@capgemini.com::e023335e-fe3a-49fc-bda7-f75461a2d6bd" providerId="AD"/>
  <p188:author id="{921CF03D-F3E5-074D-54A0-BC2A05EC942A}" name="Elodie CHAUDRON" initials="EC" userId="S::elodie.chaudron@esante.gouv.fr::4b4ed41b-60be-42df-84d3-9daa412ab9b3" providerId="AD"/>
  <p188:author id="{ABCA5D79-F381-ED89-F316-D90551B9014D}" name="BERNE, Valentine" initials="BV" userId="S::valentine.berne@capgemini.com::8664ca02-626d-40a2-a706-8d6590fa916c" providerId="AD"/>
  <p188:author id="{DF053994-B9B7-F176-3B9F-17D28555E7E7}" name="Charlotte Couturier" initials="CC" userId="S::charlotte@rofim.doctor::7a595341-a293-4747-86b1-70209de9673c" providerId="AD"/>
  <p188:author id="{2D1AE4A2-5318-C3BC-B186-9F953C538937}" name="Estelle NICAUD" initials="EN" userId="S::estelle.nicaud@esante.gouv.fr::ece848b1-e6f2-4ba4-ab61-0c4c3e99c7c4" providerId="AD"/>
  <p188:author id="{F49B0FE6-FEB1-6242-E17C-ABD759D80088}" name="FEVRIER, Marion (DNS)" initials="FM(" userId="S::marion.fevrier@sante.gouv.fr::79869edc-66f0-41ee-9912-8682b680ac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ela Ghariani" initials="" lastIdx="17" clrIdx="0"/>
  <p:cmAuthor id="1" name="FEVRIER, Marion (DNS)" initials="FM(" lastIdx="8" clrIdx="1">
    <p:extLst>
      <p:ext uri="{19B8F6BF-5375-455C-9EA6-DF929625EA0E}">
        <p15:presenceInfo xmlns:p15="http://schemas.microsoft.com/office/powerpoint/2012/main" userId="S-1-5-21-27022435-3177379373-3347635678-1049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374C62"/>
    <a:srgbClr val="34B2B8"/>
    <a:srgbClr val="FEC805"/>
    <a:srgbClr val="4CBBB6"/>
    <a:srgbClr val="F18A5F"/>
    <a:srgbClr val="F55AAB"/>
    <a:srgbClr val="4887C7"/>
    <a:srgbClr val="DE4D37"/>
    <a:srgbClr val="A82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16" autoAdjust="0"/>
    <p:restoredTop sz="94837"/>
  </p:normalViewPr>
  <p:slideViewPr>
    <p:cSldViewPr snapToGrid="0">
      <p:cViewPr>
        <p:scale>
          <a:sx n="80" d="100"/>
          <a:sy n="80" d="100"/>
        </p:scale>
        <p:origin x="972" y="162"/>
      </p:cViewPr>
      <p:guideLst>
        <p:guide orient="horz" pos="1620"/>
        <p:guide pos="2880"/>
        <p:guide orient="horz" pos="327"/>
        <p:guide pos="385"/>
      </p:guideLst>
    </p:cSldViewPr>
  </p:slideViewPr>
  <p:notesTextViewPr>
    <p:cViewPr>
      <p:scale>
        <a:sx n="1" d="1"/>
        <a:sy n="1" d="1"/>
      </p:scale>
      <p:origin x="0" y="0"/>
    </p:cViewPr>
  </p:notesTextViewPr>
  <p:sorterViewPr>
    <p:cViewPr>
      <p:scale>
        <a:sx n="80" d="100"/>
        <a:sy n="80" d="100"/>
      </p:scale>
      <p:origin x="0" y="-193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font" Target="fonts/font14.fntdata"/><Relationship Id="rId170" Type="http://schemas.openxmlformats.org/officeDocument/2006/relationships/font" Target="fonts/font25.fntdata"/><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font" Target="fonts/font4.fntdata"/><Relationship Id="rId5" Type="http://schemas.openxmlformats.org/officeDocument/2006/relationships/slideMaster" Target="slideMasters/slideMaster2.xml"/><Relationship Id="rId95" Type="http://schemas.openxmlformats.org/officeDocument/2006/relationships/slide" Target="slides/slide86.xml"/><Relationship Id="rId160" Type="http://schemas.openxmlformats.org/officeDocument/2006/relationships/font" Target="fonts/font15.fntdata"/><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font" Target="fonts/font5.fntdata"/><Relationship Id="rId171" Type="http://schemas.openxmlformats.org/officeDocument/2006/relationships/commentAuthors" Target="commentAuthor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font" Target="fonts/font6.fntdata"/><Relationship Id="rId156" Type="http://schemas.openxmlformats.org/officeDocument/2006/relationships/font" Target="fonts/font11.fntdata"/><Relationship Id="rId172" Type="http://schemas.openxmlformats.org/officeDocument/2006/relationships/presProps" Target="pres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font" Target="fonts/font1.fntdata"/><Relationship Id="rId167" Type="http://schemas.openxmlformats.org/officeDocument/2006/relationships/font" Target="fonts/font22.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font" Target="fonts/font12.fntdata"/><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font" Target="fonts/font7.fntdata"/><Relationship Id="rId173"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font" Target="fonts/font2.fntdata"/><Relationship Id="rId168" Type="http://schemas.openxmlformats.org/officeDocument/2006/relationships/font" Target="fonts/font23.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font" Target="fonts/font18.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font" Target="fonts/font13.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font" Target="fonts/font8.fntdata"/><Relationship Id="rId174"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font" Target="fonts/font3.fntdata"/><Relationship Id="rId164" Type="http://schemas.openxmlformats.org/officeDocument/2006/relationships/font" Target="fonts/font19.fntdata"/><Relationship Id="rId169"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font" Target="fonts/font9.fntdata"/><Relationship Id="rId175" Type="http://schemas.openxmlformats.org/officeDocument/2006/relationships/tableStyles" Target="tableStyle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font" Target="fonts/font20.fntdata"/><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font" Target="fonts/font10.fntdata"/><Relationship Id="rId176" Type="http://schemas.microsoft.com/office/2018/10/relationships/authors" Target="authors.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notesMaster" Target="notesMasters/notesMaster1.xml"/><Relationship Id="rId166" Type="http://schemas.openxmlformats.org/officeDocument/2006/relationships/font" Target="fonts/font21.fntdata"/></Relationships>
</file>

<file path=ppt/charts/_rels/chart1.xml.rels><?xml version="1.0" encoding="UTF-8" standalone="yes"?>
<Relationships xmlns="http://schemas.openxmlformats.org/package/2006/relationships"><Relationship Id="rId3" Type="http://schemas.openxmlformats.org/officeDocument/2006/relationships/oleObject" Target="https://sites.ey.com/sites/DMP/Shared%20Documents/General/06.%20Fichiers%20de%20travail/01-SI%20Pilotage%20et%20FT%20USAGE/Pr&#233;sentation%20CNS/DNS_Pedro_Jui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ites.ey.com/sites/DMP/Shared%20Documents/General/06.%20Fichiers%20de%20travail/01-SI%20Pilotage%20et%20FT%20USAGE/Pr&#233;sentation%20CNS/DNS_Pedro_Jui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ites.ey.com/sites/DMP/Shared%20Documents/General/06.%20Fichiers%20de%20travail/01-SI%20Pilotage%20et%20FT%20USAGE/Pr&#233;sentation%20CNS/DNS_Pedro_Jui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santegouv.sharepoint.com/sites/GRP-GRP-RseauMESInter-Rgions-Canalnational/Documents%20partages/Canal%20national/08.%20Inclusion%20num&#233;rique%20et%20ambassadeurs%20MES/03.%20M&#233;triques%20et%20reporting%20ambassadeurs/2023/AmbMES_Consolidation%20reportin"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people.ey.com/personal/celine_nguyen1_fr_ey_com/Documents/Documents/MES%20DMP/DTAAP/Envois%20mensuels/2024-06/data%20faits%20marquants%20-%20mai%2020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people.ey.com/personal/celine_nguyen1_fr_ey_com/Documents/Documents/MES%20DMP/DTAAP/Envois%20mensuels/2024-06/data%20faits%20marquants%20-%20mai%202024.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884892896918426E-2"/>
          <c:y val="5.0925925925925923E-2"/>
          <c:w val="0.82666984504938867"/>
          <c:h val="0.67274861475648884"/>
        </c:manualLayout>
      </c:layout>
      <c:barChart>
        <c:barDir val="col"/>
        <c:grouping val="clustered"/>
        <c:varyColors val="0"/>
        <c:ser>
          <c:idx val="1"/>
          <c:order val="1"/>
          <c:tx>
            <c:strRef>
              <c:f>Enrôlement!$K$1</c:f>
              <c:strCache>
                <c:ptCount val="1"/>
                <c:pt idx="0">
                  <c:v>Activations</c:v>
                </c:pt>
              </c:strCache>
            </c:strRef>
          </c:tx>
          <c:spPr>
            <a:solidFill>
              <a:srgbClr val="374C6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E16-BC4A-9112-64844C3D7F2F}"/>
                </c:ext>
              </c:extLst>
            </c:dLbl>
            <c:dLbl>
              <c:idx val="1"/>
              <c:delete val="1"/>
              <c:extLst>
                <c:ext xmlns:c15="http://schemas.microsoft.com/office/drawing/2012/chart" uri="{CE6537A1-D6FC-4f65-9D91-7224C49458BB}"/>
                <c:ext xmlns:c16="http://schemas.microsoft.com/office/drawing/2014/chart" uri="{C3380CC4-5D6E-409C-BE32-E72D297353CC}">
                  <c16:uniqueId val="{00000001-3E16-BC4A-9112-64844C3D7F2F}"/>
                </c:ext>
              </c:extLst>
            </c:dLbl>
            <c:dLbl>
              <c:idx val="2"/>
              <c:delete val="1"/>
              <c:extLst>
                <c:ext xmlns:c15="http://schemas.microsoft.com/office/drawing/2012/chart" uri="{CE6537A1-D6FC-4f65-9D91-7224C49458BB}"/>
                <c:ext xmlns:c16="http://schemas.microsoft.com/office/drawing/2014/chart" uri="{C3380CC4-5D6E-409C-BE32-E72D297353CC}">
                  <c16:uniqueId val="{00000002-3E16-BC4A-9112-64844C3D7F2F}"/>
                </c:ext>
              </c:extLst>
            </c:dLbl>
            <c:dLbl>
              <c:idx val="3"/>
              <c:delete val="1"/>
              <c:extLst>
                <c:ext xmlns:c15="http://schemas.microsoft.com/office/drawing/2012/chart" uri="{CE6537A1-D6FC-4f65-9D91-7224C49458BB}"/>
                <c:ext xmlns:c16="http://schemas.microsoft.com/office/drawing/2014/chart" uri="{C3380CC4-5D6E-409C-BE32-E72D297353CC}">
                  <c16:uniqueId val="{00000003-3E16-BC4A-9112-64844C3D7F2F}"/>
                </c:ext>
              </c:extLst>
            </c:dLbl>
            <c:dLbl>
              <c:idx val="4"/>
              <c:delete val="1"/>
              <c:extLst>
                <c:ext xmlns:c15="http://schemas.microsoft.com/office/drawing/2012/chart" uri="{CE6537A1-D6FC-4f65-9D91-7224C49458BB}"/>
                <c:ext xmlns:c16="http://schemas.microsoft.com/office/drawing/2014/chart" uri="{C3380CC4-5D6E-409C-BE32-E72D297353CC}">
                  <c16:uniqueId val="{00000004-3E16-BC4A-9112-64844C3D7F2F}"/>
                </c:ext>
              </c:extLst>
            </c:dLbl>
            <c:dLbl>
              <c:idx val="5"/>
              <c:delete val="1"/>
              <c:extLst>
                <c:ext xmlns:c15="http://schemas.microsoft.com/office/drawing/2012/chart" uri="{CE6537A1-D6FC-4f65-9D91-7224C49458BB}"/>
                <c:ext xmlns:c16="http://schemas.microsoft.com/office/drawing/2014/chart" uri="{C3380CC4-5D6E-409C-BE32-E72D297353CC}">
                  <c16:uniqueId val="{00000005-3E16-BC4A-9112-64844C3D7F2F}"/>
                </c:ext>
              </c:extLst>
            </c:dLbl>
            <c:dLbl>
              <c:idx val="6"/>
              <c:delete val="1"/>
              <c:extLst>
                <c:ext xmlns:c15="http://schemas.microsoft.com/office/drawing/2012/chart" uri="{CE6537A1-D6FC-4f65-9D91-7224C49458BB}"/>
                <c:ext xmlns:c16="http://schemas.microsoft.com/office/drawing/2014/chart" uri="{C3380CC4-5D6E-409C-BE32-E72D297353CC}">
                  <c16:uniqueId val="{00000006-3E16-BC4A-9112-64844C3D7F2F}"/>
                </c:ext>
              </c:extLst>
            </c:dLbl>
            <c:dLbl>
              <c:idx val="7"/>
              <c:delete val="1"/>
              <c:extLst>
                <c:ext xmlns:c15="http://schemas.microsoft.com/office/drawing/2012/chart" uri="{CE6537A1-D6FC-4f65-9D91-7224C49458BB}"/>
                <c:ext xmlns:c16="http://schemas.microsoft.com/office/drawing/2014/chart" uri="{C3380CC4-5D6E-409C-BE32-E72D297353CC}">
                  <c16:uniqueId val="{00000007-3E16-BC4A-9112-64844C3D7F2F}"/>
                </c:ext>
              </c:extLst>
            </c:dLbl>
            <c:dLbl>
              <c:idx val="8"/>
              <c:delete val="1"/>
              <c:extLst>
                <c:ext xmlns:c15="http://schemas.microsoft.com/office/drawing/2012/chart" uri="{CE6537A1-D6FC-4f65-9D91-7224C49458BB}"/>
                <c:ext xmlns:c16="http://schemas.microsoft.com/office/drawing/2014/chart" uri="{C3380CC4-5D6E-409C-BE32-E72D297353CC}">
                  <c16:uniqueId val="{00000008-3E16-BC4A-9112-64844C3D7F2F}"/>
                </c:ext>
              </c:extLst>
            </c:dLbl>
            <c:dLbl>
              <c:idx val="9"/>
              <c:tx>
                <c:rich>
                  <a:bodyPr/>
                  <a:lstStyle/>
                  <a:p>
                    <a:fld id="{28B774B7-174D-40C3-BC75-B5FF80C5A3E0}" type="CELLRANGE">
                      <a:rPr lang="fr-FR"/>
                      <a:pPr/>
                      <a:t>[PLAGECELL]</a:t>
                    </a:fld>
                    <a:endParaRPr lang="fr-F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E16-BC4A-9112-64844C3D7F2F}"/>
                </c:ext>
              </c:extLst>
            </c:dLbl>
            <c:dLbl>
              <c:idx val="10"/>
              <c:tx>
                <c:rich>
                  <a:bodyPr/>
                  <a:lstStyle/>
                  <a:p>
                    <a:fld id="{F3977469-DB1E-4AD8-B8D4-34B8DDA5B81A}" type="CELLRANGE">
                      <a:rPr lang="fr-FR"/>
                      <a:pPr/>
                      <a:t>[PLAGECELL]</a:t>
                    </a:fld>
                    <a:endParaRPr lang="fr-F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E16-BC4A-9112-64844C3D7F2F}"/>
                </c:ext>
              </c:extLst>
            </c:dLbl>
            <c:dLbl>
              <c:idx val="11"/>
              <c:tx>
                <c:rich>
                  <a:bodyPr/>
                  <a:lstStyle/>
                  <a:p>
                    <a:fld id="{BB78FF9A-1A14-4C56-BA86-D8CC9DA2973A}" type="CELLRANGE">
                      <a:rPr lang="fr-FR"/>
                      <a:pPr/>
                      <a:t>[PLAGECELL]</a:t>
                    </a:fld>
                    <a:endParaRPr lang="fr-FR"/>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E16-BC4A-9112-64844C3D7F2F}"/>
                </c:ext>
              </c:extLst>
            </c:dLbl>
            <c:dLbl>
              <c:idx val="12"/>
              <c:layout>
                <c:manualLayout>
                  <c:x val="0"/>
                  <c:y val="1.7331247215230189E-2"/>
                </c:manualLayout>
              </c:layout>
              <c:tx>
                <c:rich>
                  <a:bodyPr/>
                  <a:lstStyle/>
                  <a:p>
                    <a:fld id="{AA607E6E-FF58-46CB-975C-F8A0B3A4E910}" type="CELLRANGE">
                      <a:rPr lang="en-US"/>
                      <a:pPr/>
                      <a:t>[PLAGECELL]</a:t>
                    </a:fld>
                    <a:endParaRPr lang="fr-FR"/>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3E16-BC4A-9112-64844C3D7F2F}"/>
                </c:ext>
              </c:extLst>
            </c:dLbl>
            <c:spPr>
              <a:solidFill>
                <a:srgbClr val="374C62"/>
              </a:solidFill>
              <a:ln>
                <a:noFill/>
              </a:ln>
              <a:effectLst/>
            </c:spPr>
            <c:txPr>
              <a:bodyPr rot="0" spcFirstLastPara="1" vertOverflow="ellipsis" vert="horz" wrap="square" anchor="ctr" anchorCtr="1"/>
              <a:lstStyle/>
              <a:p>
                <a:pPr>
                  <a:defRPr sz="900" b="0" i="0" u="none" strike="noStrike" kern="1200" baseline="0">
                    <a:solidFill>
                      <a:schemeClr val="bg1"/>
                    </a:solidFill>
                    <a:latin typeface="Marianne" panose="02000000000000000000" pitchFamily="2" charset="0"/>
                    <a:ea typeface="+mn-ea"/>
                    <a:cs typeface="+mn-cs"/>
                  </a:defRPr>
                </a:pPr>
                <a:endParaRPr lang="fr-FR"/>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Enrôlement!$G$12:$G$24</c:f>
              <c:strCache>
                <c:ptCount val="13"/>
                <c:pt idx="0">
                  <c:v>Mai-23</c:v>
                </c:pt>
                <c:pt idx="1">
                  <c:v>Jun-23</c:v>
                </c:pt>
                <c:pt idx="2">
                  <c:v>Jul-23</c:v>
                </c:pt>
                <c:pt idx="3">
                  <c:v>Aout-23</c:v>
                </c:pt>
                <c:pt idx="4">
                  <c:v>Sep-23</c:v>
                </c:pt>
                <c:pt idx="5">
                  <c:v>Oct-23</c:v>
                </c:pt>
                <c:pt idx="6">
                  <c:v>Nov-23</c:v>
                </c:pt>
                <c:pt idx="7">
                  <c:v>Déc-23</c:v>
                </c:pt>
                <c:pt idx="8">
                  <c:v>Jan-24</c:v>
                </c:pt>
                <c:pt idx="9">
                  <c:v>Fév-24</c:v>
                </c:pt>
                <c:pt idx="10">
                  <c:v>Mars-24</c:v>
                </c:pt>
                <c:pt idx="11">
                  <c:v>Avr.-24</c:v>
                </c:pt>
                <c:pt idx="12">
                  <c:v>Mai-24</c:v>
                </c:pt>
              </c:strCache>
            </c:strRef>
          </c:cat>
          <c:val>
            <c:numRef>
              <c:f>Enrôlement!$K$12:$K$24</c:f>
              <c:numCache>
                <c:formatCode>\+###,\K</c:formatCode>
                <c:ptCount val="13"/>
                <c:pt idx="0">
                  <c:v>170234</c:v>
                </c:pt>
                <c:pt idx="1">
                  <c:v>137408</c:v>
                </c:pt>
                <c:pt idx="2">
                  <c:v>212519</c:v>
                </c:pt>
                <c:pt idx="3">
                  <c:v>193916</c:v>
                </c:pt>
                <c:pt idx="4">
                  <c:v>325862</c:v>
                </c:pt>
                <c:pt idx="5">
                  <c:v>313748</c:v>
                </c:pt>
                <c:pt idx="6">
                  <c:v>290834</c:v>
                </c:pt>
                <c:pt idx="7">
                  <c:v>220791</c:v>
                </c:pt>
                <c:pt idx="8">
                  <c:v>447542</c:v>
                </c:pt>
                <c:pt idx="9">
                  <c:v>359829</c:v>
                </c:pt>
                <c:pt idx="10">
                  <c:v>555167</c:v>
                </c:pt>
                <c:pt idx="11">
                  <c:v>612761</c:v>
                </c:pt>
                <c:pt idx="12">
                  <c:v>512611</c:v>
                </c:pt>
              </c:numCache>
            </c:numRef>
          </c:val>
          <c:extLst>
            <c:ext xmlns:c15="http://schemas.microsoft.com/office/drawing/2012/chart" uri="{02D57815-91ED-43cb-92C2-25804820EDAC}">
              <c15:datalabelsRange>
                <c15:f>Enrôlement!$K$12:$K$24</c15:f>
                <c15:dlblRangeCache>
                  <c:ptCount val="13"/>
                  <c:pt idx="0">
                    <c:v>+170K</c:v>
                  </c:pt>
                  <c:pt idx="1">
                    <c:v>+137K</c:v>
                  </c:pt>
                  <c:pt idx="2">
                    <c:v>+213K</c:v>
                  </c:pt>
                  <c:pt idx="3">
                    <c:v>+194K</c:v>
                  </c:pt>
                  <c:pt idx="4">
                    <c:v>+326K</c:v>
                  </c:pt>
                  <c:pt idx="5">
                    <c:v>+314K</c:v>
                  </c:pt>
                  <c:pt idx="6">
                    <c:v>+291K</c:v>
                  </c:pt>
                  <c:pt idx="7">
                    <c:v>+221K</c:v>
                  </c:pt>
                  <c:pt idx="8">
                    <c:v>+448K</c:v>
                  </c:pt>
                  <c:pt idx="9">
                    <c:v>+360K</c:v>
                  </c:pt>
                  <c:pt idx="10">
                    <c:v>+555K</c:v>
                  </c:pt>
                  <c:pt idx="11">
                    <c:v>+613K</c:v>
                  </c:pt>
                  <c:pt idx="12">
                    <c:v>+513K</c:v>
                  </c:pt>
                </c15:dlblRangeCache>
              </c15:datalabelsRange>
            </c:ext>
            <c:ext xmlns:c16="http://schemas.microsoft.com/office/drawing/2014/chart" uri="{C3380CC4-5D6E-409C-BE32-E72D297353CC}">
              <c16:uniqueId val="{0000000D-3E16-BC4A-9112-64844C3D7F2F}"/>
            </c:ext>
          </c:extLst>
        </c:ser>
        <c:dLbls>
          <c:dLblPos val="outEnd"/>
          <c:showLegendKey val="0"/>
          <c:showVal val="1"/>
          <c:showCatName val="0"/>
          <c:showSerName val="0"/>
          <c:showPercent val="0"/>
          <c:showBubbleSize val="0"/>
        </c:dLbls>
        <c:gapWidth val="150"/>
        <c:axId val="47197200"/>
        <c:axId val="34692720"/>
      </c:barChart>
      <c:lineChart>
        <c:grouping val="standard"/>
        <c:varyColors val="0"/>
        <c:ser>
          <c:idx val="0"/>
          <c:order val="0"/>
          <c:tx>
            <c:strRef>
              <c:f>Enrôlement!$J$1</c:f>
              <c:strCache>
                <c:ptCount val="1"/>
                <c:pt idx="0">
                  <c:v> Activés </c:v>
                </c:pt>
              </c:strCache>
            </c:strRef>
          </c:tx>
          <c:spPr>
            <a:ln w="28575" cap="rnd">
              <a:solidFill>
                <a:srgbClr val="FEC817"/>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E-3E16-BC4A-9112-64844C3D7F2F}"/>
                </c:ext>
              </c:extLst>
            </c:dLbl>
            <c:dLbl>
              <c:idx val="1"/>
              <c:delete val="1"/>
              <c:extLst>
                <c:ext xmlns:c15="http://schemas.microsoft.com/office/drawing/2012/chart" uri="{CE6537A1-D6FC-4f65-9D91-7224C49458BB}"/>
                <c:ext xmlns:c16="http://schemas.microsoft.com/office/drawing/2014/chart" uri="{C3380CC4-5D6E-409C-BE32-E72D297353CC}">
                  <c16:uniqueId val="{0000000F-3E16-BC4A-9112-64844C3D7F2F}"/>
                </c:ext>
              </c:extLst>
            </c:dLbl>
            <c:dLbl>
              <c:idx val="2"/>
              <c:delete val="1"/>
              <c:extLst>
                <c:ext xmlns:c15="http://schemas.microsoft.com/office/drawing/2012/chart" uri="{CE6537A1-D6FC-4f65-9D91-7224C49458BB}"/>
                <c:ext xmlns:c16="http://schemas.microsoft.com/office/drawing/2014/chart" uri="{C3380CC4-5D6E-409C-BE32-E72D297353CC}">
                  <c16:uniqueId val="{00000010-3E16-BC4A-9112-64844C3D7F2F}"/>
                </c:ext>
              </c:extLst>
            </c:dLbl>
            <c:dLbl>
              <c:idx val="3"/>
              <c:delete val="1"/>
              <c:extLst>
                <c:ext xmlns:c15="http://schemas.microsoft.com/office/drawing/2012/chart" uri="{CE6537A1-D6FC-4f65-9D91-7224C49458BB}"/>
                <c:ext xmlns:c16="http://schemas.microsoft.com/office/drawing/2014/chart" uri="{C3380CC4-5D6E-409C-BE32-E72D297353CC}">
                  <c16:uniqueId val="{00000011-3E16-BC4A-9112-64844C3D7F2F}"/>
                </c:ext>
              </c:extLst>
            </c:dLbl>
            <c:dLbl>
              <c:idx val="4"/>
              <c:delete val="1"/>
              <c:extLst>
                <c:ext xmlns:c15="http://schemas.microsoft.com/office/drawing/2012/chart" uri="{CE6537A1-D6FC-4f65-9D91-7224C49458BB}"/>
                <c:ext xmlns:c16="http://schemas.microsoft.com/office/drawing/2014/chart" uri="{C3380CC4-5D6E-409C-BE32-E72D297353CC}">
                  <c16:uniqueId val="{00000012-3E16-BC4A-9112-64844C3D7F2F}"/>
                </c:ext>
              </c:extLst>
            </c:dLbl>
            <c:dLbl>
              <c:idx val="5"/>
              <c:delete val="1"/>
              <c:extLst>
                <c:ext xmlns:c15="http://schemas.microsoft.com/office/drawing/2012/chart" uri="{CE6537A1-D6FC-4f65-9D91-7224C49458BB}"/>
                <c:ext xmlns:c16="http://schemas.microsoft.com/office/drawing/2014/chart" uri="{C3380CC4-5D6E-409C-BE32-E72D297353CC}">
                  <c16:uniqueId val="{00000013-3E16-BC4A-9112-64844C3D7F2F}"/>
                </c:ext>
              </c:extLst>
            </c:dLbl>
            <c:dLbl>
              <c:idx val="6"/>
              <c:delete val="1"/>
              <c:extLst>
                <c:ext xmlns:c15="http://schemas.microsoft.com/office/drawing/2012/chart" uri="{CE6537A1-D6FC-4f65-9D91-7224C49458BB}"/>
                <c:ext xmlns:c16="http://schemas.microsoft.com/office/drawing/2014/chart" uri="{C3380CC4-5D6E-409C-BE32-E72D297353CC}">
                  <c16:uniqueId val="{00000014-3E16-BC4A-9112-64844C3D7F2F}"/>
                </c:ext>
              </c:extLst>
            </c:dLbl>
            <c:dLbl>
              <c:idx val="7"/>
              <c:delete val="1"/>
              <c:extLst>
                <c:ext xmlns:c15="http://schemas.microsoft.com/office/drawing/2012/chart" uri="{CE6537A1-D6FC-4f65-9D91-7224C49458BB}"/>
                <c:ext xmlns:c16="http://schemas.microsoft.com/office/drawing/2014/chart" uri="{C3380CC4-5D6E-409C-BE32-E72D297353CC}">
                  <c16:uniqueId val="{00000015-3E16-BC4A-9112-64844C3D7F2F}"/>
                </c:ext>
              </c:extLst>
            </c:dLbl>
            <c:dLbl>
              <c:idx val="8"/>
              <c:delete val="1"/>
              <c:extLst>
                <c:ext xmlns:c15="http://schemas.microsoft.com/office/drawing/2012/chart" uri="{CE6537A1-D6FC-4f65-9D91-7224C49458BB}"/>
                <c:ext xmlns:c16="http://schemas.microsoft.com/office/drawing/2014/chart" uri="{C3380CC4-5D6E-409C-BE32-E72D297353CC}">
                  <c16:uniqueId val="{00000016-3E16-BC4A-9112-64844C3D7F2F}"/>
                </c:ext>
              </c:extLst>
            </c:dLbl>
            <c:dLbl>
              <c:idx val="9"/>
              <c:layout>
                <c:manualLayout>
                  <c:x val="-4.5756267249353971E-2"/>
                  <c:y val="7.5805417640099756E-3"/>
                </c:manualLayout>
              </c:layout>
              <c:tx>
                <c:rich>
                  <a:bodyPr/>
                  <a:lstStyle/>
                  <a:p>
                    <a:fld id="{FD080C13-A454-5647-B16D-17BC3E510BB9}" type="VALUE">
                      <a:rPr lang="en-US" smtClean="0"/>
                      <a:pPr/>
                      <a:t>[VALEUR]</a:t>
                    </a:fld>
                    <a:r>
                      <a:rPr lang="en-US"/>
                      <a:t> 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3E16-BC4A-9112-64844C3D7F2F}"/>
                </c:ext>
              </c:extLst>
            </c:dLbl>
            <c:dLbl>
              <c:idx val="10"/>
              <c:layout>
                <c:manualLayout>
                  <c:x val="-4.159660659032189E-2"/>
                  <c:y val="1.010738901867992E-2"/>
                </c:manualLayout>
              </c:layout>
              <c:tx>
                <c:rich>
                  <a:bodyPr/>
                  <a:lstStyle/>
                  <a:p>
                    <a:fld id="{7B244E68-D0C6-0C44-8AA6-D7A6988E74B6}" type="VALUE">
                      <a:rPr lang="en-US" smtClean="0"/>
                      <a:pPr/>
                      <a:t>[VALEUR]</a:t>
                    </a:fld>
                    <a:r>
                      <a:rPr lang="en-US"/>
                      <a:t> 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3E16-BC4A-9112-64844C3D7F2F}"/>
                </c:ext>
              </c:extLst>
            </c:dLbl>
            <c:dLbl>
              <c:idx val="11"/>
              <c:layout>
                <c:manualLayout>
                  <c:x val="-3.8394868834763424E-2"/>
                  <c:y val="-2.2741625292029926E-2"/>
                </c:manualLayout>
              </c:layout>
              <c:tx>
                <c:rich>
                  <a:bodyPr/>
                  <a:lstStyle/>
                  <a:p>
                    <a:fld id="{90970D55-98E9-1F48-B8B0-02A4AD3B0F44}" type="VALUE">
                      <a:rPr lang="en-US" smtClean="0"/>
                      <a:pPr/>
                      <a:t>[VALEUR]</a:t>
                    </a:fld>
                    <a:r>
                      <a:rPr lang="en-US"/>
                      <a:t> 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3E16-BC4A-9112-64844C3D7F2F}"/>
                </c:ext>
              </c:extLst>
            </c:dLbl>
            <c:dLbl>
              <c:idx val="12"/>
              <c:layout>
                <c:manualLayout>
                  <c:x val="-3.6050392378278888E-2"/>
                  <c:y val="-3.7902708820049889E-2"/>
                </c:manualLayout>
              </c:layout>
              <c:tx>
                <c:rich>
                  <a:bodyPr/>
                  <a:lstStyle/>
                  <a:p>
                    <a:fld id="{DB5B0391-1DCC-7746-90C8-A83D7C48ADAC}" type="VALUE">
                      <a:rPr lang="en-US" smtClean="0"/>
                      <a:pPr/>
                      <a:t>[VALEUR]</a:t>
                    </a:fld>
                    <a:r>
                      <a:rPr lang="en-US"/>
                      <a:t> 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3E16-BC4A-9112-64844C3D7F2F}"/>
                </c:ext>
              </c:extLst>
            </c:dLbl>
            <c:numFmt formatCode="#,##0.00" sourceLinked="0"/>
            <c:spPr>
              <a:solidFill>
                <a:schemeClr val="accent4">
                  <a:lumMod val="60000"/>
                  <a:lumOff val="40000"/>
                </a:schemeClr>
              </a:solidFill>
              <a:ln>
                <a:noFill/>
              </a:ln>
              <a:effectLst/>
            </c:spPr>
            <c:txPr>
              <a:bodyPr rot="0" spcFirstLastPara="1" vertOverflow="ellipsis" vert="horz" wrap="square" anchor="ctr" anchorCtr="1"/>
              <a:lstStyle/>
              <a:p>
                <a:pPr>
                  <a:defRPr sz="900" b="0" i="0" u="none" strike="noStrike" kern="1200" baseline="0">
                    <a:solidFill>
                      <a:srgbClr val="374C62"/>
                    </a:solidFill>
                    <a:latin typeface="Marianne" panose="02000000000000000000"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Enrôlement!$G$12:$G$24</c:f>
              <c:strCache>
                <c:ptCount val="13"/>
                <c:pt idx="0">
                  <c:v>Mai-23</c:v>
                </c:pt>
                <c:pt idx="1">
                  <c:v>Jun-23</c:v>
                </c:pt>
                <c:pt idx="2">
                  <c:v>Jul-23</c:v>
                </c:pt>
                <c:pt idx="3">
                  <c:v>Aout-23</c:v>
                </c:pt>
                <c:pt idx="4">
                  <c:v>Sep-23</c:v>
                </c:pt>
                <c:pt idx="5">
                  <c:v>Oct-23</c:v>
                </c:pt>
                <c:pt idx="6">
                  <c:v>Nov-23</c:v>
                </c:pt>
                <c:pt idx="7">
                  <c:v>Déc-23</c:v>
                </c:pt>
                <c:pt idx="8">
                  <c:v>Jan-24</c:v>
                </c:pt>
                <c:pt idx="9">
                  <c:v>Fév-24</c:v>
                </c:pt>
                <c:pt idx="10">
                  <c:v>Mars-24</c:v>
                </c:pt>
                <c:pt idx="11">
                  <c:v>Avr.-24</c:v>
                </c:pt>
                <c:pt idx="12">
                  <c:v>Mai-24</c:v>
                </c:pt>
              </c:strCache>
            </c:strRef>
          </c:cat>
          <c:val>
            <c:numRef>
              <c:f>Enrôlement!$J$12:$J$24</c:f>
              <c:numCache>
                <c:formatCode>_-* #,##0_-;\-* #,##0_-;_-* "-"??_-;_-@_-</c:formatCode>
                <c:ptCount val="13"/>
                <c:pt idx="0">
                  <c:v>8708642</c:v>
                </c:pt>
                <c:pt idx="1">
                  <c:v>8846050</c:v>
                </c:pt>
                <c:pt idx="2">
                  <c:v>9063779</c:v>
                </c:pt>
                <c:pt idx="3">
                  <c:v>9266820</c:v>
                </c:pt>
                <c:pt idx="4">
                  <c:v>9592682</c:v>
                </c:pt>
                <c:pt idx="5">
                  <c:v>9899845</c:v>
                </c:pt>
                <c:pt idx="6">
                  <c:v>10253191</c:v>
                </c:pt>
                <c:pt idx="7">
                  <c:v>10473982</c:v>
                </c:pt>
                <c:pt idx="8">
                  <c:v>10921524</c:v>
                </c:pt>
                <c:pt idx="9" formatCode="_-* #,##0.0000_-;\-* #,##0.0000_-;_-* &quot;-&quot;??_-;_-@_-">
                  <c:v>11281353</c:v>
                </c:pt>
                <c:pt idx="10" formatCode="_-* #,##0.0000_-;\-* #,##0.0000_-;_-* &quot;-&quot;??_-;_-@_-">
                  <c:v>11836520</c:v>
                </c:pt>
                <c:pt idx="11" formatCode="General">
                  <c:v>12449281</c:v>
                </c:pt>
                <c:pt idx="12" formatCode="General">
                  <c:v>12961892</c:v>
                </c:pt>
              </c:numCache>
            </c:numRef>
          </c:val>
          <c:smooth val="0"/>
          <c:extLst>
            <c:ext xmlns:c16="http://schemas.microsoft.com/office/drawing/2014/chart" uri="{C3380CC4-5D6E-409C-BE32-E72D297353CC}">
              <c16:uniqueId val="{0000001B-3E16-BC4A-9112-64844C3D7F2F}"/>
            </c:ext>
          </c:extLst>
        </c:ser>
        <c:dLbls>
          <c:showLegendKey val="0"/>
          <c:showVal val="1"/>
          <c:showCatName val="0"/>
          <c:showSerName val="0"/>
          <c:showPercent val="0"/>
          <c:showBubbleSize val="0"/>
        </c:dLbls>
        <c:marker val="1"/>
        <c:smooth val="0"/>
        <c:axId val="47158688"/>
        <c:axId val="34704240"/>
      </c:lineChart>
      <c:catAx>
        <c:axId val="47158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3180000" spcFirstLastPara="1" vertOverflow="ellipsis"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34704240"/>
        <c:crosses val="autoZero"/>
        <c:auto val="1"/>
        <c:lblAlgn val="ctr"/>
        <c:lblOffset val="100"/>
        <c:noMultiLvlLbl val="1"/>
      </c:catAx>
      <c:valAx>
        <c:axId val="34704240"/>
        <c:scaling>
          <c:orientation val="minMax"/>
          <c:min val="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r>
                  <a:rPr lang="fr-FR" sz="800"/>
                  <a:t>MES activés (courbe)</a:t>
                </a:r>
              </a:p>
            </c:rich>
          </c:tx>
          <c:layout>
            <c:manualLayout>
              <c:xMode val="edge"/>
              <c:yMode val="edge"/>
              <c:x val="1.1053391677603603E-2"/>
              <c:y val="0.39914067036445428"/>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47158688"/>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dispUnitsLbl>
        </c:dispUnits>
      </c:valAx>
      <c:valAx>
        <c:axId val="346927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r>
                  <a:rPr lang="fr-FR" sz="800" dirty="0"/>
                  <a:t>Activations (en barres)</a:t>
                </a:r>
              </a:p>
            </c:rich>
          </c:tx>
          <c:layout>
            <c:manualLayout>
              <c:xMode val="edge"/>
              <c:yMode val="edge"/>
              <c:x val="0.96764967284952363"/>
              <c:y val="0.3651018314833152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47197200"/>
        <c:crosses val="max"/>
        <c:crossBetween val="between"/>
        <c:dispUnits>
          <c:builtInUnit val="thousands"/>
          <c:dispUnitsLbl>
            <c:layout>
              <c:manualLayout>
                <c:xMode val="edge"/>
                <c:yMode val="edge"/>
                <c:x val="0.9652391164617391"/>
                <c:y val="5.5555605703778661E-2"/>
              </c:manualLayout>
            </c:layout>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r>
                    <a:rPr lang="fr-FR" sz="800"/>
                    <a:t>Milliers</a:t>
                  </a:r>
                </a:p>
              </c:rich>
            </c:tx>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dispUnitsLbl>
        </c:dispUnits>
      </c:valAx>
      <c:catAx>
        <c:axId val="47197200"/>
        <c:scaling>
          <c:orientation val="minMax"/>
        </c:scaling>
        <c:delete val="1"/>
        <c:axPos val="b"/>
        <c:numFmt formatCode="General" sourceLinked="1"/>
        <c:majorTickMark val="out"/>
        <c:minorTickMark val="none"/>
        <c:tickLblPos val="nextTo"/>
        <c:crossAx val="34692720"/>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rianne" panose="02000000000000000000" pitchFamily="2"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4515966275717"/>
          <c:y val="3.642552624567013E-2"/>
          <c:w val="0.55466334296688857"/>
          <c:h val="0.94345008441888734"/>
        </c:manualLayout>
      </c:layout>
      <c:doughnutChart>
        <c:varyColors val="1"/>
        <c:ser>
          <c:idx val="0"/>
          <c:order val="0"/>
          <c:spPr>
            <a:solidFill>
              <a:schemeClr val="bg1"/>
            </a:solidFill>
            <a:ln>
              <a:noFill/>
            </a:ln>
            <a:effectLst>
              <a:outerShdw blurRad="50800" dist="38100" dir="2700000" algn="tl" rotWithShape="0">
                <a:prstClr val="black">
                  <a:alpha val="10000"/>
                </a:prstClr>
              </a:outerShdw>
            </a:effectLst>
          </c:spPr>
          <c:dPt>
            <c:idx val="0"/>
            <c:bubble3D val="0"/>
            <c:spPr>
              <a:solidFill>
                <a:schemeClr val="bg1"/>
              </a:solidFill>
              <a:ln w="19050">
                <a:noFill/>
              </a:ln>
              <a:effectLst>
                <a:outerShdw blurRad="50800" dist="38100" dir="2700000" algn="tl" rotWithShape="0">
                  <a:prstClr val="black">
                    <a:alpha val="10000"/>
                  </a:prstClr>
                </a:outerShdw>
              </a:effectLst>
            </c:spPr>
            <c:extLst>
              <c:ext xmlns:c16="http://schemas.microsoft.com/office/drawing/2014/chart" uri="{C3380CC4-5D6E-409C-BE32-E72D297353CC}">
                <c16:uniqueId val="{00000001-BCDB-A248-93A6-8B77DA2DE1D3}"/>
              </c:ext>
            </c:extLst>
          </c:dPt>
          <c:dPt>
            <c:idx val="1"/>
            <c:bubble3D val="0"/>
            <c:spPr>
              <a:solidFill>
                <a:srgbClr val="4888C7"/>
              </a:solidFill>
              <a:ln w="19050">
                <a:noFill/>
              </a:ln>
              <a:effectLst>
                <a:outerShdw blurRad="50800" dist="38100" dir="2700000" algn="tl" rotWithShape="0">
                  <a:prstClr val="black">
                    <a:alpha val="10000"/>
                  </a:prstClr>
                </a:outerShdw>
              </a:effectLst>
            </c:spPr>
            <c:extLst>
              <c:ext xmlns:c16="http://schemas.microsoft.com/office/drawing/2014/chart" uri="{C3380CC4-5D6E-409C-BE32-E72D297353CC}">
                <c16:uniqueId val="{00000003-BCDB-A248-93A6-8B77DA2DE1D3}"/>
              </c:ext>
            </c:extLst>
          </c:dPt>
          <c:dPt>
            <c:idx val="2"/>
            <c:bubble3D val="0"/>
            <c:spPr>
              <a:solidFill>
                <a:srgbClr val="374C62"/>
              </a:solidFill>
              <a:ln w="19050">
                <a:noFill/>
              </a:ln>
              <a:effectLst>
                <a:outerShdw blurRad="50800" dist="38100" dir="2700000" algn="tl" rotWithShape="0">
                  <a:prstClr val="black">
                    <a:alpha val="10000"/>
                  </a:prstClr>
                </a:outerShdw>
              </a:effectLst>
            </c:spPr>
            <c:extLst>
              <c:ext xmlns:c16="http://schemas.microsoft.com/office/drawing/2014/chart" uri="{C3380CC4-5D6E-409C-BE32-E72D297353CC}">
                <c16:uniqueId val="{00000005-BCDB-A248-93A6-8B77DA2DE1D3}"/>
              </c:ext>
            </c:extLst>
          </c:dPt>
          <c:dPt>
            <c:idx val="3"/>
            <c:bubble3D val="0"/>
            <c:spPr>
              <a:solidFill>
                <a:srgbClr val="36B1B8"/>
              </a:solidFill>
              <a:ln w="19050">
                <a:noFill/>
              </a:ln>
              <a:effectLst>
                <a:outerShdw blurRad="50800" dist="38100" dir="2700000" algn="tl" rotWithShape="0">
                  <a:prstClr val="black">
                    <a:alpha val="10000"/>
                  </a:prstClr>
                </a:outerShdw>
              </a:effectLst>
            </c:spPr>
            <c:extLst>
              <c:ext xmlns:c16="http://schemas.microsoft.com/office/drawing/2014/chart" uri="{C3380CC4-5D6E-409C-BE32-E72D297353CC}">
                <c16:uniqueId val="{00000007-BCDB-A248-93A6-8B77DA2DE1D3}"/>
              </c:ext>
            </c:extLst>
          </c:dPt>
          <c:dPt>
            <c:idx val="4"/>
            <c:bubble3D val="0"/>
            <c:spPr>
              <a:solidFill>
                <a:srgbClr val="FEC817"/>
              </a:solidFill>
              <a:ln w="19050">
                <a:noFill/>
              </a:ln>
              <a:effectLst>
                <a:outerShdw blurRad="50800" dist="38100" dir="2700000" algn="tl" rotWithShape="0">
                  <a:prstClr val="black">
                    <a:alpha val="10000"/>
                  </a:prstClr>
                </a:outerShdw>
              </a:effectLst>
            </c:spPr>
            <c:extLst>
              <c:ext xmlns:c16="http://schemas.microsoft.com/office/drawing/2014/chart" uri="{C3380CC4-5D6E-409C-BE32-E72D297353CC}">
                <c16:uniqueId val="{00000009-BCDB-A248-93A6-8B77DA2DE1D3}"/>
              </c:ext>
            </c:extLst>
          </c:dPt>
          <c:cat>
            <c:strRef>
              <c:f>'Enrôlement Act'!$I$2:$I$6</c:f>
              <c:strCache>
                <c:ptCount val="5"/>
                <c:pt idx="0">
                  <c:v>Supprimés</c:v>
                </c:pt>
                <c:pt idx="1">
                  <c:v>Activés</c:v>
                </c:pt>
                <c:pt idx="2">
                  <c:v>Fermés</c:v>
                </c:pt>
                <c:pt idx="3">
                  <c:v>Opposés</c:v>
                </c:pt>
                <c:pt idx="4">
                  <c:v>Ouverts non activés</c:v>
                </c:pt>
              </c:strCache>
            </c:strRef>
          </c:cat>
          <c:val>
            <c:numRef>
              <c:f>'Enrôlement Act'!$K$2:$K$6</c:f>
              <c:numCache>
                <c:formatCode>0.00%</c:formatCode>
                <c:ptCount val="5"/>
                <c:pt idx="0">
                  <c:v>1.6255465496717678E-3</c:v>
                </c:pt>
                <c:pt idx="1">
                  <c:v>0.18270861872362909</c:v>
                </c:pt>
                <c:pt idx="2">
                  <c:v>1.2966390694426509E-2</c:v>
                </c:pt>
                <c:pt idx="3">
                  <c:v>1.4140419199835243E-2</c:v>
                </c:pt>
                <c:pt idx="4">
                  <c:v>0.78855902483243734</c:v>
                </c:pt>
              </c:numCache>
            </c:numRef>
          </c:val>
          <c:extLst>
            <c:ext xmlns:c16="http://schemas.microsoft.com/office/drawing/2014/chart" uri="{C3380CC4-5D6E-409C-BE32-E72D297353CC}">
              <c16:uniqueId val="{0000000A-BCDB-A248-93A6-8B77DA2DE1D3}"/>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25571560796808E-2"/>
          <c:y val="4.2577809339569513E-2"/>
          <c:w val="0.92427802960273531"/>
          <c:h val="0.83666679810746847"/>
        </c:manualLayout>
      </c:layout>
      <c:barChart>
        <c:barDir val="col"/>
        <c:grouping val="stacked"/>
        <c:varyColors val="0"/>
        <c:ser>
          <c:idx val="0"/>
          <c:order val="0"/>
          <c:tx>
            <c:strRef>
              <c:f>'Enrôlement par age'!$B$1</c:f>
              <c:strCache>
                <c:ptCount val="1"/>
                <c:pt idx="0">
                  <c:v> MES activés (x) fIn mai </c:v>
                </c:pt>
              </c:strCache>
            </c:strRef>
          </c:tx>
          <c:spPr>
            <a:solidFill>
              <a:srgbClr val="374C62"/>
            </a:solidFill>
            <a:ln>
              <a:noFill/>
            </a:ln>
            <a:effectLst/>
          </c:spPr>
          <c:invertIfNegative val="0"/>
          <c:cat>
            <c:strRef>
              <c:f>'Enrôlement par age'!$A$2:$A$20</c:f>
              <c:strCache>
                <c:ptCount val="19"/>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85 - 89</c:v>
                </c:pt>
                <c:pt idx="18">
                  <c:v>90 +</c:v>
                </c:pt>
              </c:strCache>
            </c:strRef>
          </c:cat>
          <c:val>
            <c:numRef>
              <c:f>'Enrôlement par age'!$B$2:$B$20</c:f>
              <c:numCache>
                <c:formatCode>#,##0.00</c:formatCode>
                <c:ptCount val="19"/>
                <c:pt idx="0">
                  <c:v>410841</c:v>
                </c:pt>
                <c:pt idx="1">
                  <c:v>405742</c:v>
                </c:pt>
                <c:pt idx="2">
                  <c:v>458727</c:v>
                </c:pt>
                <c:pt idx="3">
                  <c:v>551251</c:v>
                </c:pt>
                <c:pt idx="4">
                  <c:v>675446</c:v>
                </c:pt>
                <c:pt idx="5">
                  <c:v>796242</c:v>
                </c:pt>
                <c:pt idx="6">
                  <c:v>923428</c:v>
                </c:pt>
                <c:pt idx="7">
                  <c:v>963941</c:v>
                </c:pt>
                <c:pt idx="8">
                  <c:v>969733</c:v>
                </c:pt>
                <c:pt idx="9">
                  <c:v>932960</c:v>
                </c:pt>
                <c:pt idx="10">
                  <c:v>1038911</c:v>
                </c:pt>
                <c:pt idx="11">
                  <c:v>988430</c:v>
                </c:pt>
                <c:pt idx="12">
                  <c:v>988923</c:v>
                </c:pt>
                <c:pt idx="13">
                  <c:v>884404</c:v>
                </c:pt>
                <c:pt idx="14">
                  <c:v>703473</c:v>
                </c:pt>
                <c:pt idx="15">
                  <c:v>505656</c:v>
                </c:pt>
                <c:pt idx="16">
                  <c:v>216443</c:v>
                </c:pt>
                <c:pt idx="17">
                  <c:v>110850</c:v>
                </c:pt>
                <c:pt idx="18">
                  <c:v>69592</c:v>
                </c:pt>
              </c:numCache>
            </c:numRef>
          </c:val>
          <c:extLst>
            <c:ext xmlns:c16="http://schemas.microsoft.com/office/drawing/2014/chart" uri="{C3380CC4-5D6E-409C-BE32-E72D297353CC}">
              <c16:uniqueId val="{00000000-2848-664C-95E8-520619092EE1}"/>
            </c:ext>
          </c:extLst>
        </c:ser>
        <c:ser>
          <c:idx val="4"/>
          <c:order val="1"/>
          <c:tx>
            <c:v>+</c:v>
          </c:tx>
          <c:spPr>
            <a:solidFill>
              <a:srgbClr val="FFC000"/>
            </a:solidFill>
            <a:ln>
              <a:noFill/>
            </a:ln>
            <a:effectLst/>
          </c:spPr>
          <c:invertIfNegative val="0"/>
          <c:cat>
            <c:strRef>
              <c:f>'Enrôlement par age'!$A$2:$A$20</c:f>
              <c:strCache>
                <c:ptCount val="19"/>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85 - 89</c:v>
                </c:pt>
                <c:pt idx="18">
                  <c:v>90 +</c:v>
                </c:pt>
              </c:strCache>
            </c:strRef>
          </c:cat>
          <c:val>
            <c:numRef>
              <c:f>'Enrôlement par age'!$D$2:$D$20</c:f>
              <c:numCache>
                <c:formatCode>General</c:formatCode>
                <c:ptCount val="19"/>
                <c:pt idx="0">
                  <c:v>21056</c:v>
                </c:pt>
                <c:pt idx="1">
                  <c:v>22987</c:v>
                </c:pt>
                <c:pt idx="2">
                  <c:v>23982</c:v>
                </c:pt>
                <c:pt idx="3">
                  <c:v>20871</c:v>
                </c:pt>
                <c:pt idx="4">
                  <c:v>18145</c:v>
                </c:pt>
                <c:pt idx="5">
                  <c:v>25232</c:v>
                </c:pt>
                <c:pt idx="6">
                  <c:v>29706</c:v>
                </c:pt>
                <c:pt idx="7">
                  <c:v>33108</c:v>
                </c:pt>
                <c:pt idx="8">
                  <c:v>32147</c:v>
                </c:pt>
                <c:pt idx="9">
                  <c:v>30172</c:v>
                </c:pt>
                <c:pt idx="10">
                  <c:v>33755</c:v>
                </c:pt>
                <c:pt idx="11">
                  <c:v>31195</c:v>
                </c:pt>
                <c:pt idx="12">
                  <c:v>33918</c:v>
                </c:pt>
                <c:pt idx="13">
                  <c:v>28934</c:v>
                </c:pt>
                <c:pt idx="14">
                  <c:v>33210</c:v>
                </c:pt>
                <c:pt idx="15">
                  <c:v>12402</c:v>
                </c:pt>
                <c:pt idx="16">
                  <c:v>4275</c:v>
                </c:pt>
                <c:pt idx="17">
                  <c:v>714</c:v>
                </c:pt>
                <c:pt idx="18">
                  <c:v>-2387</c:v>
                </c:pt>
              </c:numCache>
            </c:numRef>
          </c:val>
          <c:extLst>
            <c:ext xmlns:c16="http://schemas.microsoft.com/office/drawing/2014/chart" uri="{C3380CC4-5D6E-409C-BE32-E72D297353CC}">
              <c16:uniqueId val="{00000001-2848-664C-95E8-520619092EE1}"/>
            </c:ext>
          </c:extLst>
        </c:ser>
        <c:dLbls>
          <c:showLegendKey val="0"/>
          <c:showVal val="0"/>
          <c:showCatName val="0"/>
          <c:showSerName val="0"/>
          <c:showPercent val="0"/>
          <c:showBubbleSize val="0"/>
        </c:dLbls>
        <c:gapWidth val="120"/>
        <c:overlap val="100"/>
        <c:axId val="1568576335"/>
        <c:axId val="2054797919"/>
        <c:extLst>
          <c:ext xmlns:c15="http://schemas.microsoft.com/office/drawing/2012/chart" uri="{02D57815-91ED-43cb-92C2-25804820EDAC}">
            <c15:filteredBarSeries>
              <c15:ser>
                <c:idx val="3"/>
                <c:order val="4"/>
                <c:tx>
                  <c:strRef>
                    <c:extLst>
                      <c:ext uri="{02D57815-91ED-43cb-92C2-25804820EDAC}">
                        <c15:formulaRef>
                          <c15:sqref>'Enrôlement par age'!$C$1</c15:sqref>
                        </c15:formulaRef>
                      </c:ext>
                    </c:extLst>
                    <c:strCache>
                      <c:ptCount val="1"/>
                      <c:pt idx="0">
                        <c:v>% de MES activés fin février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arianne" panose="02000000000000000000" pitchFamily="2" charset="0"/>
                          <a:ea typeface="+mn-ea"/>
                          <a:cs typeface="+mn-cs"/>
                        </a:defRPr>
                      </a:pPr>
                      <a:endParaRPr lang="fr-FR"/>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'Enrôlement par age'!$A$2:$A$20</c15:sqref>
                        </c15:formulaRef>
                      </c:ext>
                    </c:extLst>
                    <c:strCache>
                      <c:ptCount val="19"/>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85 - 89</c:v>
                      </c:pt>
                      <c:pt idx="18">
                        <c:v>90 +</c:v>
                      </c:pt>
                    </c:strCache>
                  </c:strRef>
                </c:cat>
                <c:val>
                  <c:numRef>
                    <c:extLst>
                      <c:ext uri="{02D57815-91ED-43cb-92C2-25804820EDAC}">
                        <c15:formulaRef>
                          <c15:sqref>'Enrôlement par age'!$C$2:$C$20</c15:sqref>
                        </c15:formulaRef>
                      </c:ext>
                    </c:extLst>
                    <c:numCache>
                      <c:formatCode>0%</c:formatCode>
                      <c:ptCount val="19"/>
                      <c:pt idx="0">
                        <c:v>3.2619390896048928E-2</c:v>
                      </c:pt>
                      <c:pt idx="1">
                        <c:v>3.2214547479303877E-2</c:v>
                      </c:pt>
                      <c:pt idx="2">
                        <c:v>3.6421377923751129E-2</c:v>
                      </c:pt>
                      <c:pt idx="3">
                        <c:v>4.3767471724676626E-2</c:v>
                      </c:pt>
                      <c:pt idx="4">
                        <c:v>5.3628136196661638E-2</c:v>
                      </c:pt>
                      <c:pt idx="5">
                        <c:v>6.3218931523026656E-2</c:v>
                      </c:pt>
                      <c:pt idx="6">
                        <c:v>7.3317071315561672E-2</c:v>
                      </c:pt>
                      <c:pt idx="7">
                        <c:v>7.6533666989731561E-2</c:v>
                      </c:pt>
                      <c:pt idx="8">
                        <c:v>7.6993532271117576E-2</c:v>
                      </c:pt>
                      <c:pt idx="9">
                        <c:v>7.4073879993422784E-2</c:v>
                      </c:pt>
                      <c:pt idx="10">
                        <c:v>8.2486032346345883E-2</c:v>
                      </c:pt>
                      <c:pt idx="11">
                        <c:v>7.8478011063602818E-2</c:v>
                      </c:pt>
                      <c:pt idx="12">
                        <c:v>7.8517153602229078E-2</c:v>
                      </c:pt>
                      <c:pt idx="13">
                        <c:v>7.0218697223571297E-2</c:v>
                      </c:pt>
                      <c:pt idx="14">
                        <c:v>5.5853385547733135E-2</c:v>
                      </c:pt>
                      <c:pt idx="15">
                        <c:v>4.0147382376472938E-2</c:v>
                      </c:pt>
                      <c:pt idx="16">
                        <c:v>1.7184844803010212E-2</c:v>
                      </c:pt>
                      <c:pt idx="17">
                        <c:v>8.8011164436534416E-3</c:v>
                      </c:pt>
                      <c:pt idx="18">
                        <c:v>5.5253702800787579E-3</c:v>
                      </c:pt>
                    </c:numCache>
                  </c:numRef>
                </c:val>
                <c:extLst>
                  <c:ext xmlns:c16="http://schemas.microsoft.com/office/drawing/2014/chart" uri="{C3380CC4-5D6E-409C-BE32-E72D297353CC}">
                    <c16:uniqueId val="{00000017-2848-664C-95E8-520619092EE1}"/>
                  </c:ext>
                </c:extLst>
              </c15:ser>
            </c15:filteredBarSeries>
          </c:ext>
        </c:extLst>
      </c:barChart>
      <c:lineChart>
        <c:grouping val="standard"/>
        <c:varyColors val="0"/>
        <c:ser>
          <c:idx val="2"/>
          <c:order val="3"/>
          <c:tx>
            <c:strRef>
              <c:f>'Enrôlement par age'!$I$1</c:f>
              <c:strCache>
                <c:ptCount val="1"/>
                <c:pt idx="0">
                  <c:v> Population Française INSEE </c:v>
                </c:pt>
              </c:strCache>
            </c:strRef>
          </c:tx>
          <c:spPr>
            <a:ln w="28575" cap="rnd">
              <a:solidFill>
                <a:schemeClr val="tx1"/>
              </a:solidFill>
              <a:round/>
            </a:ln>
            <a:effectLst/>
          </c:spPr>
          <c:marker>
            <c:symbol val="none"/>
          </c:marker>
          <c:dLbls>
            <c:dLbl>
              <c:idx val="0"/>
              <c:tx>
                <c:rich>
                  <a:bodyPr/>
                  <a:lstStyle/>
                  <a:p>
                    <a:fld id="{CE82CEDF-5D41-4863-B172-6370173E9DAE}" type="CELLRANGE">
                      <a:rPr lang="en-US"/>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2848-664C-95E8-520619092EE1}"/>
                </c:ext>
              </c:extLst>
            </c:dLbl>
            <c:dLbl>
              <c:idx val="1"/>
              <c:tx>
                <c:rich>
                  <a:bodyPr/>
                  <a:lstStyle/>
                  <a:p>
                    <a:fld id="{0B8E3E60-39FD-4B60-A8E0-402C9F586586}"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848-664C-95E8-520619092EE1}"/>
                </c:ext>
              </c:extLst>
            </c:dLbl>
            <c:dLbl>
              <c:idx val="2"/>
              <c:tx>
                <c:rich>
                  <a:bodyPr/>
                  <a:lstStyle/>
                  <a:p>
                    <a:fld id="{2EDD6C9D-09D7-420C-AC51-36B71746B8F1}"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848-664C-95E8-520619092EE1}"/>
                </c:ext>
              </c:extLst>
            </c:dLbl>
            <c:dLbl>
              <c:idx val="3"/>
              <c:tx>
                <c:rich>
                  <a:bodyPr/>
                  <a:lstStyle/>
                  <a:p>
                    <a:fld id="{59EC6D73-8FAD-4289-B758-B4AD215B4B5F}"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848-664C-95E8-520619092EE1}"/>
                </c:ext>
              </c:extLst>
            </c:dLbl>
            <c:dLbl>
              <c:idx val="4"/>
              <c:tx>
                <c:rich>
                  <a:bodyPr/>
                  <a:lstStyle/>
                  <a:p>
                    <a:fld id="{BD128C45-068B-4AEE-854B-A0313B263FB1}"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2848-664C-95E8-520619092EE1}"/>
                </c:ext>
              </c:extLst>
            </c:dLbl>
            <c:dLbl>
              <c:idx val="5"/>
              <c:tx>
                <c:rich>
                  <a:bodyPr/>
                  <a:lstStyle/>
                  <a:p>
                    <a:fld id="{5FEBD717-8BB0-48EE-8616-FB6A86BE685E}"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848-664C-95E8-520619092EE1}"/>
                </c:ext>
              </c:extLst>
            </c:dLbl>
            <c:dLbl>
              <c:idx val="6"/>
              <c:tx>
                <c:rich>
                  <a:bodyPr/>
                  <a:lstStyle/>
                  <a:p>
                    <a:fld id="{33EC296F-13E0-4167-80CE-961398B5D24C}"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2848-664C-95E8-520619092EE1}"/>
                </c:ext>
              </c:extLst>
            </c:dLbl>
            <c:dLbl>
              <c:idx val="7"/>
              <c:tx>
                <c:rich>
                  <a:bodyPr/>
                  <a:lstStyle/>
                  <a:p>
                    <a:fld id="{0B94D12B-7C7D-4A70-8B94-D4FAE6E68A8B}"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2848-664C-95E8-520619092EE1}"/>
                </c:ext>
              </c:extLst>
            </c:dLbl>
            <c:dLbl>
              <c:idx val="8"/>
              <c:tx>
                <c:rich>
                  <a:bodyPr/>
                  <a:lstStyle/>
                  <a:p>
                    <a:fld id="{8926245A-6294-4365-833A-472C317DFED2}"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2848-664C-95E8-520619092EE1}"/>
                </c:ext>
              </c:extLst>
            </c:dLbl>
            <c:dLbl>
              <c:idx val="9"/>
              <c:tx>
                <c:rich>
                  <a:bodyPr/>
                  <a:lstStyle/>
                  <a:p>
                    <a:fld id="{88A2DB38-7B69-4393-9EDD-7682967F4A65}"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2848-664C-95E8-520619092EE1}"/>
                </c:ext>
              </c:extLst>
            </c:dLbl>
            <c:dLbl>
              <c:idx val="10"/>
              <c:tx>
                <c:rich>
                  <a:bodyPr/>
                  <a:lstStyle/>
                  <a:p>
                    <a:fld id="{D87C03BA-B0D3-49AA-AD3C-0B5CF3745B2B}"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2848-664C-95E8-520619092EE1}"/>
                </c:ext>
              </c:extLst>
            </c:dLbl>
            <c:dLbl>
              <c:idx val="11"/>
              <c:tx>
                <c:rich>
                  <a:bodyPr/>
                  <a:lstStyle/>
                  <a:p>
                    <a:fld id="{2623EDDD-32D0-4CDE-AC5D-B9AEE88739D9}"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2848-664C-95E8-520619092EE1}"/>
                </c:ext>
              </c:extLst>
            </c:dLbl>
            <c:dLbl>
              <c:idx val="12"/>
              <c:tx>
                <c:rich>
                  <a:bodyPr/>
                  <a:lstStyle/>
                  <a:p>
                    <a:fld id="{000660C2-91BE-4B2B-A041-DE5623BEAD83}"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2848-664C-95E8-520619092EE1}"/>
                </c:ext>
              </c:extLst>
            </c:dLbl>
            <c:dLbl>
              <c:idx val="13"/>
              <c:tx>
                <c:rich>
                  <a:bodyPr/>
                  <a:lstStyle/>
                  <a:p>
                    <a:fld id="{AD93137A-49FD-4165-BB9A-7CB4AD749D96}"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2848-664C-95E8-520619092EE1}"/>
                </c:ext>
              </c:extLst>
            </c:dLbl>
            <c:dLbl>
              <c:idx val="14"/>
              <c:tx>
                <c:rich>
                  <a:bodyPr/>
                  <a:lstStyle/>
                  <a:p>
                    <a:fld id="{CA6708EB-F729-4FD7-AF30-B3B0437CE06A}"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2848-664C-95E8-520619092EE1}"/>
                </c:ext>
              </c:extLst>
            </c:dLbl>
            <c:dLbl>
              <c:idx val="15"/>
              <c:tx>
                <c:rich>
                  <a:bodyPr/>
                  <a:lstStyle/>
                  <a:p>
                    <a:fld id="{384FA7DF-1093-4B11-85D6-F6C32F0A6029}" type="CELLRANGE">
                      <a:rPr lang="fr-FR"/>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2848-664C-95E8-520619092EE1}"/>
                </c:ext>
              </c:extLst>
            </c:dLbl>
            <c:dLbl>
              <c:idx val="16"/>
              <c:layout>
                <c:manualLayout>
                  <c:x val="-1.0372345995784322E-16"/>
                  <c:y val="-4.0627885503231764E-2"/>
                </c:manualLayout>
              </c:layout>
              <c:tx>
                <c:rich>
                  <a:bodyPr/>
                  <a:lstStyle/>
                  <a:p>
                    <a:fld id="{5E043650-D63D-439A-BF32-FE8AAF5B8407}" type="CELLRANGE">
                      <a:rPr lang="en-US"/>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2-2848-664C-95E8-520619092EE1}"/>
                </c:ext>
              </c:extLst>
            </c:dLbl>
            <c:dLbl>
              <c:idx val="17"/>
              <c:layout>
                <c:manualLayout>
                  <c:x val="0"/>
                  <c:y val="-3.3240997229916899E-2"/>
                </c:manualLayout>
              </c:layout>
              <c:tx>
                <c:rich>
                  <a:bodyPr/>
                  <a:lstStyle/>
                  <a:p>
                    <a:fld id="{8CC1C3C6-EC7D-4E82-9B0E-00EE5453AF65}" type="CELLRANGE">
                      <a:rPr lang="en-US"/>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3-2848-664C-95E8-520619092EE1}"/>
                </c:ext>
              </c:extLst>
            </c:dLbl>
            <c:dLbl>
              <c:idx val="18"/>
              <c:layout>
                <c:manualLayout>
                  <c:x val="0"/>
                  <c:y val="-5.5401662049861494E-2"/>
                </c:manualLayout>
              </c:layout>
              <c:tx>
                <c:rich>
                  <a:bodyPr/>
                  <a:lstStyle/>
                  <a:p>
                    <a:fld id="{AE0839DB-A2A5-417D-A978-4C0106235370}" type="CELLRANGE">
                      <a:rPr lang="en-US"/>
                      <a:pPr/>
                      <a:t>[PLAGECELL]</a:t>
                    </a:fld>
                    <a:endParaRPr lang="fr-FR"/>
                  </a:p>
                </c:rich>
              </c:tx>
              <c:dLblPos val="ctr"/>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4-2848-664C-95E8-520619092EE1}"/>
                </c:ext>
              </c:extLst>
            </c:dLbl>
            <c:spPr>
              <a:solidFill>
                <a:schemeClr val="accent4">
                  <a:lumMod val="60000"/>
                  <a:lumOff val="40000"/>
                </a:schemeClr>
              </a:solid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arianne" panose="02000000000000000000" pitchFamily="2" charset="0"/>
                    <a:ea typeface="+mn-ea"/>
                    <a:cs typeface="+mn-cs"/>
                  </a:defRPr>
                </a:pPr>
                <a:endParaRPr lang="fr-FR"/>
              </a:p>
            </c:txPr>
            <c:dLblPos val="ctr"/>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strRef>
              <c:f>'Enrôlement par age'!$A$2:$A$20</c:f>
              <c:strCache>
                <c:ptCount val="19"/>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85 - 89</c:v>
                </c:pt>
                <c:pt idx="18">
                  <c:v>90 +</c:v>
                </c:pt>
              </c:strCache>
            </c:strRef>
          </c:cat>
          <c:val>
            <c:numRef>
              <c:f>'Enrôlement par age'!$I$2:$I$20</c:f>
              <c:numCache>
                <c:formatCode>_-* #,##0_-;\-* #,##0_-;_-* "-"??_-;_-@_-</c:formatCode>
                <c:ptCount val="19"/>
                <c:pt idx="0">
                  <c:v>3530000</c:v>
                </c:pt>
                <c:pt idx="1">
                  <c:v>3964000</c:v>
                </c:pt>
                <c:pt idx="2">
                  <c:v>4284000</c:v>
                </c:pt>
                <c:pt idx="3">
                  <c:v>4244000</c:v>
                </c:pt>
                <c:pt idx="4">
                  <c:v>3974000</c:v>
                </c:pt>
                <c:pt idx="5">
                  <c:v>3717000</c:v>
                </c:pt>
                <c:pt idx="6">
                  <c:v>4041000</c:v>
                </c:pt>
                <c:pt idx="7">
                  <c:v>4181000</c:v>
                </c:pt>
                <c:pt idx="8">
                  <c:v>4294000</c:v>
                </c:pt>
                <c:pt idx="9">
                  <c:v>4212000</c:v>
                </c:pt>
                <c:pt idx="10">
                  <c:v>4502000</c:v>
                </c:pt>
                <c:pt idx="11">
                  <c:v>4440000</c:v>
                </c:pt>
                <c:pt idx="12">
                  <c:v>4198000</c:v>
                </c:pt>
                <c:pt idx="13">
                  <c:v>3909000</c:v>
                </c:pt>
                <c:pt idx="14">
                  <c:v>3705000</c:v>
                </c:pt>
                <c:pt idx="15">
                  <c:v>2756000</c:v>
                </c:pt>
                <c:pt idx="16">
                  <c:v>1805000</c:v>
                </c:pt>
                <c:pt idx="17">
                  <c:v>1353000</c:v>
                </c:pt>
                <c:pt idx="18">
                  <c:v>935000</c:v>
                </c:pt>
              </c:numCache>
            </c:numRef>
          </c:val>
          <c:smooth val="0"/>
          <c:extLst>
            <c:ext xmlns:c15="http://schemas.microsoft.com/office/drawing/2012/chart" uri="{02D57815-91ED-43cb-92C2-25804820EDAC}">
              <c15:datalabelsRange>
                <c15:f>'Enrôlement par age'!$K$2:$K$20</c15:f>
                <c15:dlblRangeCache>
                  <c:ptCount val="19"/>
                  <c:pt idx="0">
                    <c:v>12%</c:v>
                  </c:pt>
                  <c:pt idx="1">
                    <c:v>11%</c:v>
                  </c:pt>
                  <c:pt idx="2">
                    <c:v>11%</c:v>
                  </c:pt>
                  <c:pt idx="3">
                    <c:v>13%</c:v>
                  </c:pt>
                  <c:pt idx="4">
                    <c:v>17%</c:v>
                  </c:pt>
                  <c:pt idx="5">
                    <c:v>22%</c:v>
                  </c:pt>
                  <c:pt idx="6">
                    <c:v>24%</c:v>
                  </c:pt>
                  <c:pt idx="7">
                    <c:v>24%</c:v>
                  </c:pt>
                  <c:pt idx="8">
                    <c:v>23%</c:v>
                  </c:pt>
                  <c:pt idx="9">
                    <c:v>23%</c:v>
                  </c:pt>
                  <c:pt idx="10">
                    <c:v>24%</c:v>
                  </c:pt>
                  <c:pt idx="11">
                    <c:v>23%</c:v>
                  </c:pt>
                  <c:pt idx="12">
                    <c:v>24%</c:v>
                  </c:pt>
                  <c:pt idx="13">
                    <c:v>23%</c:v>
                  </c:pt>
                  <c:pt idx="14">
                    <c:v>20%</c:v>
                  </c:pt>
                  <c:pt idx="15">
                    <c:v>19%</c:v>
                  </c:pt>
                  <c:pt idx="16">
                    <c:v>12%</c:v>
                  </c:pt>
                  <c:pt idx="17">
                    <c:v>8%</c:v>
                  </c:pt>
                  <c:pt idx="18">
                    <c:v>7%</c:v>
                  </c:pt>
                </c15:dlblRangeCache>
              </c15:datalabelsRange>
            </c:ext>
            <c:ext xmlns:c16="http://schemas.microsoft.com/office/drawing/2014/chart" uri="{C3380CC4-5D6E-409C-BE32-E72D297353CC}">
              <c16:uniqueId val="{00000015-2848-664C-95E8-520619092EE1}"/>
            </c:ext>
          </c:extLst>
        </c:ser>
        <c:dLbls>
          <c:showLegendKey val="0"/>
          <c:showVal val="0"/>
          <c:showCatName val="0"/>
          <c:showSerName val="0"/>
          <c:showPercent val="0"/>
          <c:showBubbleSize val="0"/>
        </c:dLbls>
        <c:marker val="1"/>
        <c:smooth val="0"/>
        <c:axId val="1568576335"/>
        <c:axId val="2054797919"/>
        <c:extLst>
          <c:ext xmlns:c15="http://schemas.microsoft.com/office/drawing/2012/chart" uri="{02D57815-91ED-43cb-92C2-25804820EDAC}">
            <c15:filteredLineSeries>
              <c15:ser>
                <c:idx val="1"/>
                <c:order val="2"/>
                <c:spPr>
                  <a:ln w="28575" cap="rnd">
                    <a:solidFill>
                      <a:schemeClr val="accent2"/>
                    </a:solidFill>
                    <a:round/>
                  </a:ln>
                  <a:effectLst/>
                </c:spPr>
                <c:marker>
                  <c:symbol val="none"/>
                </c:marker>
                <c:cat>
                  <c:strRef>
                    <c:extLst>
                      <c:ext uri="{02D57815-91ED-43cb-92C2-25804820EDAC}">
                        <c15:formulaRef>
                          <c15:sqref>'Enrôlement par age'!$A$2:$A$20</c15:sqref>
                        </c15:formulaRef>
                      </c:ext>
                    </c:extLst>
                    <c:strCache>
                      <c:ptCount val="19"/>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85 - 89</c:v>
                      </c:pt>
                      <c:pt idx="18">
                        <c:v>90 +</c:v>
                      </c:pt>
                    </c:strCache>
                  </c:strRef>
                </c:cat>
                <c:val>
                  <c:numRef>
                    <c:extLst>
                      <c:ext uri="{02D57815-91ED-43cb-92C2-25804820EDAC}">
                        <c15:formulaRef>
                          <c15:sqref>'Enrôlement par age'!$C$2:$C$20</c15:sqref>
                        </c15:formulaRef>
                      </c:ext>
                    </c:extLst>
                    <c:numCache>
                      <c:formatCode>0%</c:formatCode>
                      <c:ptCount val="19"/>
                      <c:pt idx="0">
                        <c:v>3.2619390896048928E-2</c:v>
                      </c:pt>
                      <c:pt idx="1">
                        <c:v>3.2214547479303877E-2</c:v>
                      </c:pt>
                      <c:pt idx="2">
                        <c:v>3.6421377923751129E-2</c:v>
                      </c:pt>
                      <c:pt idx="3">
                        <c:v>4.3767471724676626E-2</c:v>
                      </c:pt>
                      <c:pt idx="4">
                        <c:v>5.3628136196661638E-2</c:v>
                      </c:pt>
                      <c:pt idx="5">
                        <c:v>6.3218931523026656E-2</c:v>
                      </c:pt>
                      <c:pt idx="6">
                        <c:v>7.3317071315561672E-2</c:v>
                      </c:pt>
                      <c:pt idx="7">
                        <c:v>7.6533666989731561E-2</c:v>
                      </c:pt>
                      <c:pt idx="8">
                        <c:v>7.6993532271117576E-2</c:v>
                      </c:pt>
                      <c:pt idx="9">
                        <c:v>7.4073879993422784E-2</c:v>
                      </c:pt>
                      <c:pt idx="10">
                        <c:v>8.2486032346345883E-2</c:v>
                      </c:pt>
                      <c:pt idx="11">
                        <c:v>7.8478011063602818E-2</c:v>
                      </c:pt>
                      <c:pt idx="12">
                        <c:v>7.8517153602229078E-2</c:v>
                      </c:pt>
                      <c:pt idx="13">
                        <c:v>7.0218697223571297E-2</c:v>
                      </c:pt>
                      <c:pt idx="14">
                        <c:v>5.5853385547733135E-2</c:v>
                      </c:pt>
                      <c:pt idx="15">
                        <c:v>4.0147382376472938E-2</c:v>
                      </c:pt>
                      <c:pt idx="16">
                        <c:v>1.7184844803010212E-2</c:v>
                      </c:pt>
                      <c:pt idx="17">
                        <c:v>8.8011164436534416E-3</c:v>
                      </c:pt>
                      <c:pt idx="18">
                        <c:v>5.5253702800787579E-3</c:v>
                      </c:pt>
                    </c:numCache>
                  </c:numRef>
                </c:val>
                <c:smooth val="0"/>
                <c:extLst>
                  <c:ext xmlns:c16="http://schemas.microsoft.com/office/drawing/2014/chart" uri="{C3380CC4-5D6E-409C-BE32-E72D297353CC}">
                    <c16:uniqueId val="{00000016-2848-664C-95E8-520619092EE1}"/>
                  </c:ext>
                </c:extLst>
              </c15:ser>
            </c15:filteredLineSeries>
          </c:ext>
        </c:extLst>
      </c:lineChart>
      <c:catAx>
        <c:axId val="1568576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2054797919"/>
        <c:crosses val="autoZero"/>
        <c:auto val="1"/>
        <c:lblAlgn val="ctr"/>
        <c:lblOffset val="100"/>
        <c:noMultiLvlLbl val="0"/>
      </c:catAx>
      <c:valAx>
        <c:axId val="2054797919"/>
        <c:scaling>
          <c:orientation val="minMax"/>
          <c:min val="0"/>
        </c:scaling>
        <c:delete val="0"/>
        <c:axPos val="l"/>
        <c:majorGridlines>
          <c:spPr>
            <a:ln w="9525" cap="flat" cmpd="sng" algn="ctr">
              <a:solidFill>
                <a:schemeClr val="bg2">
                  <a:lumMod val="20000"/>
                  <a:lumOff val="80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r>
                  <a:rPr lang="fr-FR" sz="800"/>
                  <a:t>Nb de MES activés</a:t>
                </a:r>
              </a:p>
            </c:rich>
          </c:tx>
          <c:layout>
            <c:manualLayout>
              <c:xMode val="edge"/>
              <c:yMode val="edge"/>
              <c:x val="9.3140584069079265E-4"/>
              <c:y val="0.4977723488935207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1568576335"/>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rianne" panose="02000000000000000000" pitchFamily="2"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'[AmbMES_Consolidation reporting coordinateurs_graph 2022 et 2023.xlsx]Graph total 2022 2023'!$L$5</c:f>
              <c:strCache>
                <c:ptCount val="1"/>
                <c:pt idx="0">
                  <c:v>Actions ambassadeurs</c:v>
                </c:pt>
              </c:strCache>
            </c:strRef>
          </c:tx>
          <c:spPr>
            <a:ln w="28575" cap="rnd">
              <a:solidFill>
                <a:srgbClr val="FEC817"/>
              </a:solidFill>
              <a:round/>
            </a:ln>
            <a:effectLst/>
          </c:spPr>
          <c:marker>
            <c:symbol val="circle"/>
            <c:size val="5"/>
            <c:spPr>
              <a:solidFill>
                <a:srgbClr val="FEC817"/>
              </a:solidFill>
              <a:ln w="9525">
                <a:solidFill>
                  <a:srgbClr val="FEC817"/>
                </a:solidFill>
              </a:ln>
              <a:effectLst/>
            </c:spPr>
          </c:marker>
          <c:dLbls>
            <c:dLbl>
              <c:idx val="22"/>
              <c:layout>
                <c:manualLayout>
                  <c:x val="-7.1272532708733197E-2"/>
                  <c:y val="-4.8788661052425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E8-1044-A19C-7FB2448B226E}"/>
                </c:ext>
              </c:extLst>
            </c:dLbl>
            <c:spPr>
              <a:solidFill>
                <a:srgbClr val="FEC817"/>
              </a:solid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arianne" panose="02000000000000000000" pitchFamily="2" charset="0"/>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'[AmbMES_Consolidation reporting coordinateurs_graph 2022 et 2023.xlsx]Graph total 2022 2023'!$K$6:$K$28</c:f>
              <c:numCache>
                <c:formatCode>mmm\-yy</c:formatCode>
                <c:ptCount val="23"/>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numCache>
            </c:numRef>
          </c:cat>
          <c:val>
            <c:numRef>
              <c:f>'[AmbMES_Consolidation reporting coordinateurs_graph 2022 et 2023.xlsx]Graph total 2022 2023'!$L$6:$L$28</c:f>
              <c:numCache>
                <c:formatCode>General</c:formatCode>
                <c:ptCount val="23"/>
                <c:pt idx="0">
                  <c:v>27</c:v>
                </c:pt>
                <c:pt idx="1">
                  <c:v>39</c:v>
                </c:pt>
                <c:pt idx="2">
                  <c:v>72</c:v>
                </c:pt>
                <c:pt idx="3">
                  <c:v>101</c:v>
                </c:pt>
                <c:pt idx="4">
                  <c:v>169</c:v>
                </c:pt>
                <c:pt idx="5">
                  <c:v>277</c:v>
                </c:pt>
                <c:pt idx="6">
                  <c:v>325</c:v>
                </c:pt>
                <c:pt idx="7">
                  <c:v>482</c:v>
                </c:pt>
                <c:pt idx="8">
                  <c:v>620</c:v>
                </c:pt>
                <c:pt idx="9">
                  <c:v>764</c:v>
                </c:pt>
                <c:pt idx="10">
                  <c:v>910</c:v>
                </c:pt>
                <c:pt idx="11">
                  <c:v>1128</c:v>
                </c:pt>
                <c:pt idx="12">
                  <c:v>1341</c:v>
                </c:pt>
                <c:pt idx="13">
                  <c:v>1591</c:v>
                </c:pt>
                <c:pt idx="14">
                  <c:v>1860</c:v>
                </c:pt>
                <c:pt idx="15">
                  <c:v>2043</c:v>
                </c:pt>
                <c:pt idx="16">
                  <c:v>2289</c:v>
                </c:pt>
                <c:pt idx="17">
                  <c:v>2387</c:v>
                </c:pt>
                <c:pt idx="18">
                  <c:v>2430</c:v>
                </c:pt>
                <c:pt idx="19">
                  <c:v>2626</c:v>
                </c:pt>
                <c:pt idx="20">
                  <c:v>2842</c:v>
                </c:pt>
                <c:pt idx="21">
                  <c:v>3095</c:v>
                </c:pt>
                <c:pt idx="22">
                  <c:v>3200</c:v>
                </c:pt>
              </c:numCache>
            </c:numRef>
          </c:val>
          <c:smooth val="0"/>
          <c:extLst>
            <c:ext xmlns:c16="http://schemas.microsoft.com/office/drawing/2014/chart" uri="{C3380CC4-5D6E-409C-BE32-E72D297353CC}">
              <c16:uniqueId val="{00000001-34E8-1044-A19C-7FB2448B226E}"/>
            </c:ext>
          </c:extLst>
        </c:ser>
        <c:dLbls>
          <c:showLegendKey val="0"/>
          <c:showVal val="0"/>
          <c:showCatName val="0"/>
          <c:showSerName val="0"/>
          <c:showPercent val="0"/>
          <c:showBubbleSize val="0"/>
        </c:dLbls>
        <c:marker val="1"/>
        <c:smooth val="0"/>
        <c:axId val="968977192"/>
        <c:axId val="968975032"/>
      </c:lineChart>
      <c:lineChart>
        <c:grouping val="standard"/>
        <c:varyColors val="0"/>
        <c:ser>
          <c:idx val="1"/>
          <c:order val="1"/>
          <c:tx>
            <c:strRef>
              <c:f>'[AmbMES_Consolidation reporting coordinateurs_graph 2022 et 2023.xlsx]Graph total 2022 2023'!$M$5</c:f>
              <c:strCache>
                <c:ptCount val="1"/>
                <c:pt idx="0">
                  <c:v>Personnes sensibilisées</c:v>
                </c:pt>
              </c:strCache>
            </c:strRef>
          </c:tx>
          <c:spPr>
            <a:ln w="28575" cap="rnd">
              <a:solidFill>
                <a:srgbClr val="374C62"/>
              </a:solidFill>
              <a:round/>
            </a:ln>
            <a:effectLst/>
          </c:spPr>
          <c:marker>
            <c:symbol val="circle"/>
            <c:size val="5"/>
            <c:spPr>
              <a:solidFill>
                <a:srgbClr val="374C62"/>
              </a:solidFill>
              <a:ln w="9525">
                <a:solidFill>
                  <a:srgbClr val="374C62"/>
                </a:solidFill>
              </a:ln>
              <a:effectLst/>
            </c:spPr>
          </c:marker>
          <c:dLbls>
            <c:dLbl>
              <c:idx val="22"/>
              <c:layout>
                <c:manualLayout>
                  <c:x val="-6.5986378649594918E-2"/>
                  <c:y val="7.976364282382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E8-1044-A19C-7FB2448B226E}"/>
                </c:ext>
              </c:extLst>
            </c:dLbl>
            <c:spPr>
              <a:solidFill>
                <a:srgbClr val="374C62"/>
              </a:solidFill>
              <a:ln>
                <a:noFill/>
              </a:ln>
              <a:effectLst/>
            </c:spPr>
            <c:txPr>
              <a:bodyPr rot="0" spcFirstLastPara="1" vertOverflow="ellipsis" vert="horz" wrap="square" anchor="ctr" anchorCtr="1"/>
              <a:lstStyle/>
              <a:p>
                <a:pPr>
                  <a:defRPr sz="900" b="0" i="0" u="none" strike="noStrike" kern="1200" baseline="0">
                    <a:solidFill>
                      <a:schemeClr val="bg1"/>
                    </a:solidFill>
                    <a:latin typeface="Marianne" panose="02000000000000000000" pitchFamily="2" charset="0"/>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'[AmbMES_Consolidation reporting coordinateurs_graph 2022 et 2023.xlsx]Graph total 2022 2023'!$K$6:$K$28</c:f>
              <c:numCache>
                <c:formatCode>mmm\-yy</c:formatCode>
                <c:ptCount val="23"/>
                <c:pt idx="0">
                  <c:v>44593</c:v>
                </c:pt>
                <c:pt idx="1">
                  <c:v>44621</c:v>
                </c:pt>
                <c:pt idx="2">
                  <c:v>44652</c:v>
                </c:pt>
                <c:pt idx="3">
                  <c:v>44682</c:v>
                </c:pt>
                <c:pt idx="4">
                  <c:v>44713</c:v>
                </c:pt>
                <c:pt idx="5">
                  <c:v>44743</c:v>
                </c:pt>
                <c:pt idx="6">
                  <c:v>44774</c:v>
                </c:pt>
                <c:pt idx="7">
                  <c:v>44805</c:v>
                </c:pt>
                <c:pt idx="8">
                  <c:v>44835</c:v>
                </c:pt>
                <c:pt idx="9">
                  <c:v>44866</c:v>
                </c:pt>
                <c:pt idx="10">
                  <c:v>44896</c:v>
                </c:pt>
                <c:pt idx="11">
                  <c:v>44927</c:v>
                </c:pt>
                <c:pt idx="12">
                  <c:v>44958</c:v>
                </c:pt>
                <c:pt idx="13">
                  <c:v>44986</c:v>
                </c:pt>
                <c:pt idx="14">
                  <c:v>45017</c:v>
                </c:pt>
                <c:pt idx="15">
                  <c:v>45047</c:v>
                </c:pt>
                <c:pt idx="16">
                  <c:v>45078</c:v>
                </c:pt>
                <c:pt idx="17">
                  <c:v>45108</c:v>
                </c:pt>
                <c:pt idx="18">
                  <c:v>45139</c:v>
                </c:pt>
                <c:pt idx="19">
                  <c:v>45170</c:v>
                </c:pt>
                <c:pt idx="20">
                  <c:v>45200</c:v>
                </c:pt>
                <c:pt idx="21">
                  <c:v>45231</c:v>
                </c:pt>
                <c:pt idx="22">
                  <c:v>45261</c:v>
                </c:pt>
              </c:numCache>
            </c:numRef>
          </c:cat>
          <c:val>
            <c:numRef>
              <c:f>'[AmbMES_Consolidation reporting coordinateurs_graph 2022 et 2023.xlsx]Graph total 2022 2023'!$M$6:$M$28</c:f>
              <c:numCache>
                <c:formatCode>General</c:formatCode>
                <c:ptCount val="23"/>
                <c:pt idx="0">
                  <c:v>2179</c:v>
                </c:pt>
                <c:pt idx="1">
                  <c:v>4329</c:v>
                </c:pt>
                <c:pt idx="2">
                  <c:v>5243</c:v>
                </c:pt>
                <c:pt idx="3">
                  <c:v>5842</c:v>
                </c:pt>
                <c:pt idx="4">
                  <c:v>7387</c:v>
                </c:pt>
                <c:pt idx="5">
                  <c:v>8137</c:v>
                </c:pt>
                <c:pt idx="6">
                  <c:v>8650</c:v>
                </c:pt>
                <c:pt idx="7">
                  <c:v>11895</c:v>
                </c:pt>
                <c:pt idx="8">
                  <c:v>14809</c:v>
                </c:pt>
                <c:pt idx="9">
                  <c:v>18337</c:v>
                </c:pt>
                <c:pt idx="10">
                  <c:v>20868</c:v>
                </c:pt>
                <c:pt idx="11">
                  <c:v>34988</c:v>
                </c:pt>
                <c:pt idx="12">
                  <c:v>39315</c:v>
                </c:pt>
                <c:pt idx="13">
                  <c:v>49135</c:v>
                </c:pt>
                <c:pt idx="14">
                  <c:v>59349</c:v>
                </c:pt>
                <c:pt idx="15">
                  <c:v>75493</c:v>
                </c:pt>
                <c:pt idx="16">
                  <c:v>85937</c:v>
                </c:pt>
                <c:pt idx="17">
                  <c:v>89401</c:v>
                </c:pt>
                <c:pt idx="18">
                  <c:v>94639</c:v>
                </c:pt>
                <c:pt idx="19">
                  <c:v>114173</c:v>
                </c:pt>
                <c:pt idx="20">
                  <c:v>155090</c:v>
                </c:pt>
                <c:pt idx="21">
                  <c:v>169032</c:v>
                </c:pt>
                <c:pt idx="22">
                  <c:v>180139</c:v>
                </c:pt>
              </c:numCache>
            </c:numRef>
          </c:val>
          <c:smooth val="0"/>
          <c:extLst>
            <c:ext xmlns:c16="http://schemas.microsoft.com/office/drawing/2014/chart" uri="{C3380CC4-5D6E-409C-BE32-E72D297353CC}">
              <c16:uniqueId val="{00000003-34E8-1044-A19C-7FB2448B226E}"/>
            </c:ext>
          </c:extLst>
        </c:ser>
        <c:dLbls>
          <c:showLegendKey val="0"/>
          <c:showVal val="0"/>
          <c:showCatName val="0"/>
          <c:showSerName val="0"/>
          <c:showPercent val="0"/>
          <c:showBubbleSize val="0"/>
        </c:dLbls>
        <c:marker val="1"/>
        <c:smooth val="0"/>
        <c:axId val="1545607496"/>
        <c:axId val="1545607136"/>
      </c:lineChart>
      <c:dateAx>
        <c:axId val="968977192"/>
        <c:scaling>
          <c:orientation val="minMax"/>
        </c:scaling>
        <c:delete val="0"/>
        <c:axPos val="b"/>
        <c:numFmt formatCode="mmm\-yy" sourceLinked="1"/>
        <c:majorTickMark val="out"/>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968975032"/>
        <c:crosses val="autoZero"/>
        <c:auto val="1"/>
        <c:lblOffset val="100"/>
        <c:baseTimeUnit val="months"/>
      </c:dateAx>
      <c:valAx>
        <c:axId val="968975032"/>
        <c:scaling>
          <c:orientation val="minMax"/>
        </c:scaling>
        <c:delete val="0"/>
        <c:axPos val="l"/>
        <c:majorGridlines>
          <c:spPr>
            <a:ln w="9525" cap="flat" cmpd="sng" algn="ctr">
              <a:solidFill>
                <a:schemeClr val="bg1">
                  <a:lumMod val="9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968977192"/>
        <c:crosses val="autoZero"/>
        <c:crossBetween val="between"/>
      </c:valAx>
      <c:valAx>
        <c:axId val="154560713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1545607496"/>
        <c:crosses val="max"/>
        <c:crossBetween val="between"/>
      </c:valAx>
      <c:dateAx>
        <c:axId val="1545607496"/>
        <c:scaling>
          <c:orientation val="minMax"/>
        </c:scaling>
        <c:delete val="1"/>
        <c:axPos val="b"/>
        <c:numFmt formatCode="mmm\-yy" sourceLinked="1"/>
        <c:majorTickMark val="out"/>
        <c:minorTickMark val="none"/>
        <c:tickLblPos val="nextTo"/>
        <c:crossAx val="1545607136"/>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rianne" panose="02000000000000000000" pitchFamily="2" charset="0"/>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arianne" panose="02000000000000000000" pitchFamily="2" charset="0"/>
                <a:ea typeface="+mn-ea"/>
                <a:cs typeface="+mn-cs"/>
              </a:defRPr>
            </a:pPr>
            <a:r>
              <a:rPr lang="fr-FR"/>
              <a:t>Évolution des consultations de DMP et Documents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arianne" panose="02000000000000000000" pitchFamily="2" charset="0"/>
              <a:ea typeface="+mn-ea"/>
              <a:cs typeface="+mn-cs"/>
            </a:defRPr>
          </a:pPr>
          <a:endParaRPr lang="fr-FR"/>
        </a:p>
      </c:txPr>
    </c:title>
    <c:autoTitleDeleted val="0"/>
    <c:plotArea>
      <c:layout>
        <c:manualLayout>
          <c:layoutTarget val="inner"/>
          <c:xMode val="edge"/>
          <c:yMode val="edge"/>
          <c:x val="9.8005598552776213E-2"/>
          <c:y val="0.11710006025527682"/>
          <c:w val="0.81052190499752352"/>
          <c:h val="0.70340444908038458"/>
        </c:manualLayout>
      </c:layout>
      <c:barChart>
        <c:barDir val="col"/>
        <c:grouping val="clustered"/>
        <c:varyColors val="0"/>
        <c:ser>
          <c:idx val="2"/>
          <c:order val="1"/>
          <c:tx>
            <c:strRef>
              <c:f>'[data faits marquants - mai 2024.xlsx]Consult - tous et patient '!$D$1</c:f>
              <c:strCache>
                <c:ptCount val="1"/>
                <c:pt idx="0">
                  <c:v>Docs : Tous acteurs (hors Patients)</c:v>
                </c:pt>
              </c:strCache>
            </c:strRef>
          </c:tx>
          <c:spPr>
            <a:solidFill>
              <a:srgbClr val="0C409A"/>
            </a:solidFill>
            <a:ln w="12700">
              <a:noFill/>
            </a:ln>
            <a:effectLst/>
          </c:spPr>
          <c:invertIfNegative val="0"/>
          <c:dLbls>
            <c:dLbl>
              <c:idx val="0"/>
              <c:layout>
                <c:manualLayout>
                  <c:x val="2.785602078278489E-3"/>
                  <c:y val="4.55010235938929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33-D249-98DF-FE0626DBC5C2}"/>
                </c:ext>
              </c:extLst>
            </c:dLbl>
            <c:dLbl>
              <c:idx val="11"/>
              <c:layout>
                <c:manualLayout>
                  <c:x val="0"/>
                  <c:y val="3.1850716515725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33-D249-98DF-FE0626DBC5C2}"/>
                </c:ext>
              </c:extLst>
            </c:dLbl>
            <c:numFmt formatCode="#,##0.00" sourceLinked="0"/>
            <c:spPr>
              <a:solidFill>
                <a:srgbClr val="0C409A"/>
              </a:solidFill>
              <a:ln>
                <a:solidFill>
                  <a:schemeClr val="bg1"/>
                </a:solidFill>
              </a:ln>
              <a:effectLst/>
            </c:spPr>
            <c:txPr>
              <a:bodyPr rot="0" spcFirstLastPara="1" vertOverflow="ellipsis" vert="horz" wrap="square" anchor="ctr" anchorCtr="1"/>
              <a:lstStyle/>
              <a:p>
                <a:pPr>
                  <a:defRPr sz="900" b="0" i="0" u="none" strike="noStrike" kern="1200" baseline="0">
                    <a:solidFill>
                      <a:schemeClr val="bg1"/>
                    </a:solidFill>
                    <a:latin typeface="Marianne" panose="02000000000000000000" pitchFamily="2" charset="0"/>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faits marquants - mai 2024.xlsx]Consult - tous et patient '!$A$18:$A$29</c:f>
              <c:numCache>
                <c:formatCode>[$-40C]mmm\-yy;@</c:formatCode>
                <c:ptCount val="12"/>
                <c:pt idx="0">
                  <c:v>45078</c:v>
                </c:pt>
                <c:pt idx="1">
                  <c:v>45108</c:v>
                </c:pt>
                <c:pt idx="2">
                  <c:v>45139</c:v>
                </c:pt>
                <c:pt idx="3">
                  <c:v>45170</c:v>
                </c:pt>
                <c:pt idx="4">
                  <c:v>45200</c:v>
                </c:pt>
                <c:pt idx="5">
                  <c:v>45231</c:v>
                </c:pt>
                <c:pt idx="6">
                  <c:v>45261</c:v>
                </c:pt>
                <c:pt idx="7">
                  <c:v>45292</c:v>
                </c:pt>
                <c:pt idx="8">
                  <c:v>45323</c:v>
                </c:pt>
                <c:pt idx="9">
                  <c:v>45352</c:v>
                </c:pt>
                <c:pt idx="10">
                  <c:v>45383</c:v>
                </c:pt>
                <c:pt idx="11">
                  <c:v>45413</c:v>
                </c:pt>
              </c:numCache>
            </c:numRef>
          </c:cat>
          <c:val>
            <c:numRef>
              <c:f>'[data faits marquants - mai 2024.xlsx]Consult - tous et patient '!$D$18:$D$29</c:f>
              <c:numCache>
                <c:formatCode>#,##0</c:formatCode>
                <c:ptCount val="12"/>
                <c:pt idx="0">
                  <c:v>104827</c:v>
                </c:pt>
                <c:pt idx="1">
                  <c:v>99007</c:v>
                </c:pt>
                <c:pt idx="2">
                  <c:v>95866</c:v>
                </c:pt>
                <c:pt idx="3">
                  <c:v>158512</c:v>
                </c:pt>
                <c:pt idx="4">
                  <c:v>180835</c:v>
                </c:pt>
                <c:pt idx="5">
                  <c:v>200753</c:v>
                </c:pt>
                <c:pt idx="6">
                  <c:v>183563</c:v>
                </c:pt>
                <c:pt idx="7">
                  <c:v>213515</c:v>
                </c:pt>
                <c:pt idx="8">
                  <c:v>219497</c:v>
                </c:pt>
                <c:pt idx="9">
                  <c:v>242426</c:v>
                </c:pt>
                <c:pt idx="10">
                  <c:v>251584</c:v>
                </c:pt>
                <c:pt idx="11">
                  <c:v>251337</c:v>
                </c:pt>
              </c:numCache>
            </c:numRef>
          </c:val>
          <c:extLst>
            <c:ext xmlns:c16="http://schemas.microsoft.com/office/drawing/2014/chart" uri="{C3380CC4-5D6E-409C-BE32-E72D297353CC}">
              <c16:uniqueId val="{00000002-2133-D249-98DF-FE0626DBC5C2}"/>
            </c:ext>
          </c:extLst>
        </c:ser>
        <c:dLbls>
          <c:showLegendKey val="0"/>
          <c:showVal val="0"/>
          <c:showCatName val="0"/>
          <c:showSerName val="0"/>
          <c:showPercent val="0"/>
          <c:showBubbleSize val="0"/>
        </c:dLbls>
        <c:gapWidth val="150"/>
        <c:axId val="1101054847"/>
        <c:axId val="947671024"/>
      </c:barChart>
      <c:lineChart>
        <c:grouping val="standard"/>
        <c:varyColors val="0"/>
        <c:ser>
          <c:idx val="0"/>
          <c:order val="0"/>
          <c:tx>
            <c:strRef>
              <c:f>'[data faits marquants - mai 2024.xlsx]Consult - tous et patient '!$B$1</c:f>
              <c:strCache>
                <c:ptCount val="1"/>
                <c:pt idx="0">
                  <c:v>DMP : Tous acteurs (hors Patients)</c:v>
                </c:pt>
              </c:strCache>
            </c:strRef>
          </c:tx>
          <c:spPr>
            <a:ln w="12700" cap="rnd">
              <a:solidFill>
                <a:srgbClr val="F55AAA"/>
              </a:solidFill>
              <a:round/>
            </a:ln>
            <a:effectLst/>
          </c:spPr>
          <c:marker>
            <c:symbol val="none"/>
          </c:marker>
          <c:dLbls>
            <c:dLbl>
              <c:idx val="0"/>
              <c:layout>
                <c:manualLayout>
                  <c:x val="-9.7915996293581706E-2"/>
                  <c:y val="-5.6200144810151578E-2"/>
                </c:manualLayout>
              </c:layout>
              <c:numFmt formatCode="#,##0.00" sourceLinked="0"/>
              <c:spPr>
                <a:noFill/>
                <a:ln>
                  <a:noFill/>
                </a:ln>
                <a:effectLst/>
              </c:spPr>
              <c:txPr>
                <a:bodyPr rot="0" spcFirstLastPara="1" vertOverflow="ellipsis" vert="horz" wrap="square" anchor="ctr" anchorCtr="1"/>
                <a:lstStyle/>
                <a:p>
                  <a:pPr>
                    <a:defRPr sz="900" b="0" i="0" u="none" strike="noStrike" kern="1200" baseline="0">
                      <a:solidFill>
                        <a:srgbClr val="FF497A"/>
                      </a:solidFill>
                      <a:latin typeface="Marianne" panose="02000000000000000000" pitchFamily="2" charset="0"/>
                      <a:ea typeface="+mn-ea"/>
                      <a:cs typeface="+mn-cs"/>
                    </a:defRPr>
                  </a:pPr>
                  <a:endParaRPr lang="fr-F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33-D249-98DF-FE0626DBC5C2}"/>
                </c:ext>
              </c:extLst>
            </c:dLbl>
            <c:dLbl>
              <c:idx val="1"/>
              <c:delete val="1"/>
              <c:extLst>
                <c:ext xmlns:c15="http://schemas.microsoft.com/office/drawing/2012/chart" uri="{CE6537A1-D6FC-4f65-9D91-7224C49458BB}"/>
                <c:ext xmlns:c16="http://schemas.microsoft.com/office/drawing/2014/chart" uri="{C3380CC4-5D6E-409C-BE32-E72D297353CC}">
                  <c16:uniqueId val="{00000004-2133-D249-98DF-FE0626DBC5C2}"/>
                </c:ext>
              </c:extLst>
            </c:dLbl>
            <c:dLbl>
              <c:idx val="2"/>
              <c:delete val="1"/>
              <c:extLst>
                <c:ext xmlns:c15="http://schemas.microsoft.com/office/drawing/2012/chart" uri="{CE6537A1-D6FC-4f65-9D91-7224C49458BB}"/>
                <c:ext xmlns:c16="http://schemas.microsoft.com/office/drawing/2014/chart" uri="{C3380CC4-5D6E-409C-BE32-E72D297353CC}">
                  <c16:uniqueId val="{00000005-2133-D249-98DF-FE0626DBC5C2}"/>
                </c:ext>
              </c:extLst>
            </c:dLbl>
            <c:dLbl>
              <c:idx val="3"/>
              <c:delete val="1"/>
              <c:extLst>
                <c:ext xmlns:c15="http://schemas.microsoft.com/office/drawing/2012/chart" uri="{CE6537A1-D6FC-4f65-9D91-7224C49458BB}"/>
                <c:ext xmlns:c16="http://schemas.microsoft.com/office/drawing/2014/chart" uri="{C3380CC4-5D6E-409C-BE32-E72D297353CC}">
                  <c16:uniqueId val="{00000006-2133-D249-98DF-FE0626DBC5C2}"/>
                </c:ext>
              </c:extLst>
            </c:dLbl>
            <c:dLbl>
              <c:idx val="4"/>
              <c:delete val="1"/>
              <c:extLst>
                <c:ext xmlns:c15="http://schemas.microsoft.com/office/drawing/2012/chart" uri="{CE6537A1-D6FC-4f65-9D91-7224C49458BB}"/>
                <c:ext xmlns:c16="http://schemas.microsoft.com/office/drawing/2014/chart" uri="{C3380CC4-5D6E-409C-BE32-E72D297353CC}">
                  <c16:uniqueId val="{00000007-2133-D249-98DF-FE0626DBC5C2}"/>
                </c:ext>
              </c:extLst>
            </c:dLbl>
            <c:dLbl>
              <c:idx val="5"/>
              <c:delete val="1"/>
              <c:extLst>
                <c:ext xmlns:c15="http://schemas.microsoft.com/office/drawing/2012/chart" uri="{CE6537A1-D6FC-4f65-9D91-7224C49458BB}"/>
                <c:ext xmlns:c16="http://schemas.microsoft.com/office/drawing/2014/chart" uri="{C3380CC4-5D6E-409C-BE32-E72D297353CC}">
                  <c16:uniqueId val="{00000008-2133-D249-98DF-FE0626DBC5C2}"/>
                </c:ext>
              </c:extLst>
            </c:dLbl>
            <c:dLbl>
              <c:idx val="6"/>
              <c:delete val="1"/>
              <c:extLst>
                <c:ext xmlns:c15="http://schemas.microsoft.com/office/drawing/2012/chart" uri="{CE6537A1-D6FC-4f65-9D91-7224C49458BB}"/>
                <c:ext xmlns:c16="http://schemas.microsoft.com/office/drawing/2014/chart" uri="{C3380CC4-5D6E-409C-BE32-E72D297353CC}">
                  <c16:uniqueId val="{00000009-2133-D249-98DF-FE0626DBC5C2}"/>
                </c:ext>
              </c:extLst>
            </c:dLbl>
            <c:dLbl>
              <c:idx val="7"/>
              <c:delete val="1"/>
              <c:extLst>
                <c:ext xmlns:c15="http://schemas.microsoft.com/office/drawing/2012/chart" uri="{CE6537A1-D6FC-4f65-9D91-7224C49458BB}"/>
                <c:ext xmlns:c16="http://schemas.microsoft.com/office/drawing/2014/chart" uri="{C3380CC4-5D6E-409C-BE32-E72D297353CC}">
                  <c16:uniqueId val="{0000000A-2133-D249-98DF-FE0626DBC5C2}"/>
                </c:ext>
              </c:extLst>
            </c:dLbl>
            <c:dLbl>
              <c:idx val="8"/>
              <c:delete val="1"/>
              <c:extLst>
                <c:ext xmlns:c15="http://schemas.microsoft.com/office/drawing/2012/chart" uri="{CE6537A1-D6FC-4f65-9D91-7224C49458BB}"/>
                <c:ext xmlns:c16="http://schemas.microsoft.com/office/drawing/2014/chart" uri="{C3380CC4-5D6E-409C-BE32-E72D297353CC}">
                  <c16:uniqueId val="{0000000B-2133-D249-98DF-FE0626DBC5C2}"/>
                </c:ext>
              </c:extLst>
            </c:dLbl>
            <c:dLbl>
              <c:idx val="9"/>
              <c:delete val="1"/>
              <c:extLst>
                <c:ext xmlns:c15="http://schemas.microsoft.com/office/drawing/2012/chart" uri="{CE6537A1-D6FC-4f65-9D91-7224C49458BB}"/>
                <c:ext xmlns:c16="http://schemas.microsoft.com/office/drawing/2014/chart" uri="{C3380CC4-5D6E-409C-BE32-E72D297353CC}">
                  <c16:uniqueId val="{0000000C-2133-D249-98DF-FE0626DBC5C2}"/>
                </c:ext>
              </c:extLst>
            </c:dLbl>
            <c:dLbl>
              <c:idx val="10"/>
              <c:delete val="1"/>
              <c:extLst>
                <c:ext xmlns:c15="http://schemas.microsoft.com/office/drawing/2012/chart" uri="{CE6537A1-D6FC-4f65-9D91-7224C49458BB}"/>
                <c:ext xmlns:c16="http://schemas.microsoft.com/office/drawing/2014/chart" uri="{C3380CC4-5D6E-409C-BE32-E72D297353CC}">
                  <c16:uniqueId val="{0000000D-2133-D249-98DF-FE0626DBC5C2}"/>
                </c:ext>
              </c:extLst>
            </c:dLbl>
            <c:dLbl>
              <c:idx val="11"/>
              <c:layout>
                <c:manualLayout>
                  <c:x val="-5.7954039667182572E-2"/>
                  <c:y val="-3.37700165075129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133-D249-98DF-FE0626DBC5C2}"/>
                </c:ext>
              </c:extLst>
            </c:dLbl>
            <c:numFmt formatCode="#,##0.00" sourceLinked="0"/>
            <c:spPr>
              <a:noFill/>
              <a:ln>
                <a:noFill/>
              </a:ln>
              <a:effectLst/>
            </c:spPr>
            <c:txPr>
              <a:bodyPr rot="0" spcFirstLastPara="1" vertOverflow="ellipsis" vert="horz" wrap="square" anchor="ctr" anchorCtr="1"/>
              <a:lstStyle/>
              <a:p>
                <a:pPr>
                  <a:defRPr sz="900" b="0" i="0" u="none" strike="noStrike" kern="1200" baseline="0">
                    <a:solidFill>
                      <a:srgbClr val="4888C7"/>
                    </a:solidFill>
                    <a:latin typeface="Marianne" panose="02000000000000000000" pitchFamily="2"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 faits marquants - mai 2024.xlsx]Consult - tous et patient '!$A$18:$A$29</c:f>
              <c:numCache>
                <c:formatCode>[$-40C]mmm\-yy;@</c:formatCode>
                <c:ptCount val="12"/>
                <c:pt idx="0">
                  <c:v>45078</c:v>
                </c:pt>
                <c:pt idx="1">
                  <c:v>45108</c:v>
                </c:pt>
                <c:pt idx="2">
                  <c:v>45139</c:v>
                </c:pt>
                <c:pt idx="3">
                  <c:v>45170</c:v>
                </c:pt>
                <c:pt idx="4">
                  <c:v>45200</c:v>
                </c:pt>
                <c:pt idx="5">
                  <c:v>45231</c:v>
                </c:pt>
                <c:pt idx="6">
                  <c:v>45261</c:v>
                </c:pt>
                <c:pt idx="7">
                  <c:v>45292</c:v>
                </c:pt>
                <c:pt idx="8">
                  <c:v>45323</c:v>
                </c:pt>
                <c:pt idx="9">
                  <c:v>45352</c:v>
                </c:pt>
                <c:pt idx="10">
                  <c:v>45383</c:v>
                </c:pt>
                <c:pt idx="11">
                  <c:v>45413</c:v>
                </c:pt>
              </c:numCache>
            </c:numRef>
          </c:cat>
          <c:val>
            <c:numRef>
              <c:f>'[data faits marquants - mai 2024.xlsx]Consult - tous et patient '!$B$18:$B$29</c:f>
              <c:numCache>
                <c:formatCode>#,##0</c:formatCode>
                <c:ptCount val="12"/>
                <c:pt idx="0">
                  <c:v>57830</c:v>
                </c:pt>
                <c:pt idx="1">
                  <c:v>51802</c:v>
                </c:pt>
                <c:pt idx="2">
                  <c:v>50608</c:v>
                </c:pt>
                <c:pt idx="3">
                  <c:v>85899</c:v>
                </c:pt>
                <c:pt idx="4">
                  <c:v>100506</c:v>
                </c:pt>
                <c:pt idx="5">
                  <c:v>113448</c:v>
                </c:pt>
                <c:pt idx="6">
                  <c:v>100499</c:v>
                </c:pt>
                <c:pt idx="7">
                  <c:v>111784</c:v>
                </c:pt>
                <c:pt idx="8">
                  <c:v>112769</c:v>
                </c:pt>
                <c:pt idx="9">
                  <c:v>122447</c:v>
                </c:pt>
                <c:pt idx="10">
                  <c:v>136418</c:v>
                </c:pt>
                <c:pt idx="11">
                  <c:v>127108</c:v>
                </c:pt>
              </c:numCache>
            </c:numRef>
          </c:val>
          <c:smooth val="0"/>
          <c:extLst>
            <c:ext xmlns:c16="http://schemas.microsoft.com/office/drawing/2014/chart" uri="{C3380CC4-5D6E-409C-BE32-E72D297353CC}">
              <c16:uniqueId val="{0000000F-2133-D249-98DF-FE0626DBC5C2}"/>
            </c:ext>
          </c:extLst>
        </c:ser>
        <c:dLbls>
          <c:showLegendKey val="0"/>
          <c:showVal val="0"/>
          <c:showCatName val="0"/>
          <c:showSerName val="0"/>
          <c:showPercent val="0"/>
          <c:showBubbleSize val="0"/>
        </c:dLbls>
        <c:marker val="1"/>
        <c:smooth val="0"/>
        <c:axId val="1995866431"/>
        <c:axId val="1995868143"/>
      </c:lineChart>
      <c:dateAx>
        <c:axId val="1995866431"/>
        <c:scaling>
          <c:orientation val="minMax"/>
        </c:scaling>
        <c:delete val="0"/>
        <c:axPos val="b"/>
        <c:numFmt formatCode="[$-40C]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1995868143"/>
        <c:crosses val="autoZero"/>
        <c:auto val="1"/>
        <c:lblOffset val="100"/>
        <c:baseTimeUnit val="months"/>
      </c:dateAx>
      <c:valAx>
        <c:axId val="1995868143"/>
        <c:scaling>
          <c:orientation val="minMax"/>
          <c:max val="200000"/>
          <c:min val="0"/>
        </c:scaling>
        <c:delete val="1"/>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crossAx val="1995866431"/>
        <c:crosses val="autoZero"/>
        <c:crossBetween val="between"/>
        <c:majorUnit val="500000"/>
        <c:dispUnits>
          <c:builtInUnit val="million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dispUnitsLbl>
        </c:dispUnits>
      </c:valAx>
      <c:valAx>
        <c:axId val="947671024"/>
        <c:scaling>
          <c:orientation val="minMax"/>
          <c:max val="30000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1101054847"/>
        <c:crosses val="max"/>
        <c:crossBetween val="between"/>
        <c:majorUnit val="1000000"/>
        <c:dispUnits>
          <c:builtInUnit val="millions"/>
          <c:dispUnitsLbl>
            <c:layout>
              <c:manualLayout>
                <c:xMode val="edge"/>
                <c:yMode val="edge"/>
                <c:x val="0.91792827156962642"/>
                <c:y val="0.14696635004786099"/>
              </c:manualLayout>
            </c:layout>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dispUnitsLbl>
        </c:dispUnits>
      </c:valAx>
      <c:dateAx>
        <c:axId val="1101054847"/>
        <c:scaling>
          <c:orientation val="minMax"/>
        </c:scaling>
        <c:delete val="1"/>
        <c:axPos val="b"/>
        <c:numFmt formatCode="[$-40C]mmm\-yy;@" sourceLinked="1"/>
        <c:majorTickMark val="out"/>
        <c:minorTickMark val="none"/>
        <c:tickLblPos val="nextTo"/>
        <c:crossAx val="947671024"/>
        <c:crosses val="autoZero"/>
        <c:auto val="1"/>
        <c:lblOffset val="100"/>
        <c:baseTimeUnit val="months"/>
        <c:majorUnit val="1"/>
        <c:minorUnit val="1"/>
      </c:dateAx>
      <c:spPr>
        <a:noFill/>
        <a:ln>
          <a:noFill/>
        </a:ln>
        <a:effectLst/>
      </c:spPr>
    </c:plotArea>
    <c:legend>
      <c:legendPos val="b"/>
      <c:layout>
        <c:manualLayout>
          <c:xMode val="edge"/>
          <c:yMode val="edge"/>
          <c:x val="6.8704177059498536E-2"/>
          <c:y val="8.5112603458991715E-2"/>
          <c:w val="0.81750439190195123"/>
          <c:h val="0.145688071871192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Marianne" panose="02000000000000000000" pitchFamily="2"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chemeClr val="tx1">
                    <a:lumMod val="65000"/>
                    <a:lumOff val="35000"/>
                  </a:schemeClr>
                </a:solidFill>
                <a:latin typeface="Marianne" panose="02000000000000000000" pitchFamily="2" charset="0"/>
                <a:ea typeface="+mn-ea"/>
                <a:cs typeface="+mn-cs"/>
              </a:defRPr>
            </a:pPr>
            <a:r>
              <a:rPr lang="fr-FR"/>
              <a:t>Évolution des consultations de DMP et de Documents des Établissements Sanitaires</a:t>
            </a:r>
          </a:p>
        </c:rich>
      </c:tx>
      <c:overlay val="0"/>
      <c:spPr>
        <a:noFill/>
        <a:ln>
          <a:noFill/>
        </a:ln>
        <a:effectLst/>
      </c:spPr>
      <c:txPr>
        <a:bodyPr rot="0" spcFirstLastPara="1" vertOverflow="ellipsis" vert="horz" wrap="square" anchor="ctr" anchorCtr="1"/>
        <a:lstStyle/>
        <a:p>
          <a:pPr>
            <a:defRPr sz="840" b="0" i="0" u="none" strike="noStrike" kern="1200" spc="0" baseline="0">
              <a:solidFill>
                <a:schemeClr val="tx1">
                  <a:lumMod val="65000"/>
                  <a:lumOff val="35000"/>
                </a:schemeClr>
              </a:solidFill>
              <a:latin typeface="Marianne" panose="02000000000000000000" pitchFamily="2" charset="0"/>
              <a:ea typeface="+mn-ea"/>
              <a:cs typeface="+mn-cs"/>
            </a:defRPr>
          </a:pPr>
          <a:endParaRPr lang="fr-FR"/>
        </a:p>
      </c:txPr>
    </c:title>
    <c:autoTitleDeleted val="0"/>
    <c:plotArea>
      <c:layout>
        <c:manualLayout>
          <c:layoutTarget val="inner"/>
          <c:xMode val="edge"/>
          <c:yMode val="edge"/>
          <c:x val="8.9541724168550274E-2"/>
          <c:y val="0.14187729757843928"/>
          <c:w val="0.82375481819510155"/>
          <c:h val="0.6707895750009043"/>
        </c:manualLayout>
      </c:layout>
      <c:barChart>
        <c:barDir val="col"/>
        <c:grouping val="clustered"/>
        <c:varyColors val="0"/>
        <c:ser>
          <c:idx val="1"/>
          <c:order val="0"/>
          <c:tx>
            <c:strRef>
              <c:f>'[data faits marquants - mai 2024.xlsx]Alim et Consult - ES'!$E$1</c:f>
              <c:strCache>
                <c:ptCount val="1"/>
                <c:pt idx="0">
                  <c:v>docs - ES</c:v>
                </c:pt>
              </c:strCache>
            </c:strRef>
          </c:tx>
          <c:spPr>
            <a:solidFill>
              <a:srgbClr val="0C409A"/>
            </a:solidFill>
            <a:ln>
              <a:solidFill>
                <a:srgbClr val="0C409A"/>
              </a:solid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09-A14B-A73F-05D97C2B8A8D}"/>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09-A14B-A73F-05D97C2B8A8D}"/>
                </c:ext>
              </c:extLst>
            </c:dLbl>
            <c:numFmt formatCode="#,##0" sourceLinked="0"/>
            <c:spPr>
              <a:solidFill>
                <a:srgbClr val="0C409A"/>
              </a:solidFill>
              <a:ln>
                <a:solidFill>
                  <a:schemeClr val="bg1"/>
                </a:solid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arianne" panose="02000000000000000000" pitchFamily="2" charset="0"/>
                    <a:ea typeface="+mn-ea"/>
                    <a:cs typeface="+mn-cs"/>
                  </a:defRPr>
                </a:pPr>
                <a:endParaRPr lang="fr-FR"/>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faits marquants - mai 2024.xlsx]Alim et Consult - ES'!$A$4:$A$15</c:f>
              <c:numCache>
                <c:formatCode>[$-40C]mmm\-yy;@</c:formatCode>
                <c:ptCount val="12"/>
                <c:pt idx="0">
                  <c:v>45078</c:v>
                </c:pt>
                <c:pt idx="1">
                  <c:v>45108</c:v>
                </c:pt>
                <c:pt idx="2">
                  <c:v>45139</c:v>
                </c:pt>
                <c:pt idx="3">
                  <c:v>45170</c:v>
                </c:pt>
                <c:pt idx="4">
                  <c:v>45200</c:v>
                </c:pt>
                <c:pt idx="5">
                  <c:v>45231</c:v>
                </c:pt>
                <c:pt idx="6">
                  <c:v>45261</c:v>
                </c:pt>
                <c:pt idx="7">
                  <c:v>45292</c:v>
                </c:pt>
                <c:pt idx="8">
                  <c:v>45323</c:v>
                </c:pt>
                <c:pt idx="9">
                  <c:v>45352</c:v>
                </c:pt>
                <c:pt idx="10">
                  <c:v>45383</c:v>
                </c:pt>
                <c:pt idx="11">
                  <c:v>45413</c:v>
                </c:pt>
              </c:numCache>
            </c:numRef>
          </c:cat>
          <c:val>
            <c:numRef>
              <c:f>'[data faits marquants - mai 2024.xlsx]Alim et Consult - ES'!$E$4:$E$15</c:f>
              <c:numCache>
                <c:formatCode>General</c:formatCode>
                <c:ptCount val="12"/>
                <c:pt idx="0">
                  <c:v>1717</c:v>
                </c:pt>
                <c:pt idx="1">
                  <c:v>1766</c:v>
                </c:pt>
                <c:pt idx="2">
                  <c:v>2103</c:v>
                </c:pt>
                <c:pt idx="3">
                  <c:v>2486</c:v>
                </c:pt>
                <c:pt idx="4">
                  <c:v>3215</c:v>
                </c:pt>
                <c:pt idx="5">
                  <c:v>3783</c:v>
                </c:pt>
                <c:pt idx="6">
                  <c:v>3893</c:v>
                </c:pt>
                <c:pt idx="7">
                  <c:v>5347</c:v>
                </c:pt>
                <c:pt idx="8">
                  <c:v>6210</c:v>
                </c:pt>
                <c:pt idx="9">
                  <c:v>7665</c:v>
                </c:pt>
                <c:pt idx="10" formatCode="#,##0">
                  <c:v>7792</c:v>
                </c:pt>
                <c:pt idx="11" formatCode="#,##0">
                  <c:v>8808</c:v>
                </c:pt>
              </c:numCache>
            </c:numRef>
          </c:val>
          <c:extLst>
            <c:ext xmlns:c16="http://schemas.microsoft.com/office/drawing/2014/chart" uri="{C3380CC4-5D6E-409C-BE32-E72D297353CC}">
              <c16:uniqueId val="{00000002-CF09-A14B-A73F-05D97C2B8A8D}"/>
            </c:ext>
          </c:extLst>
        </c:ser>
        <c:dLbls>
          <c:showLegendKey val="0"/>
          <c:showVal val="0"/>
          <c:showCatName val="0"/>
          <c:showSerName val="0"/>
          <c:showPercent val="0"/>
          <c:showBubbleSize val="0"/>
        </c:dLbls>
        <c:gapWidth val="85"/>
        <c:axId val="936057519"/>
        <c:axId val="170618832"/>
      </c:barChart>
      <c:lineChart>
        <c:grouping val="standard"/>
        <c:varyColors val="0"/>
        <c:ser>
          <c:idx val="0"/>
          <c:order val="1"/>
          <c:tx>
            <c:strRef>
              <c:f>'[data faits marquants - mai 2024.xlsx]Alim et Consult - ES'!$D$1</c:f>
              <c:strCache>
                <c:ptCount val="1"/>
                <c:pt idx="0">
                  <c:v>DMP - ES</c:v>
                </c:pt>
              </c:strCache>
            </c:strRef>
          </c:tx>
          <c:spPr>
            <a:ln w="28575" cap="rnd">
              <a:solidFill>
                <a:srgbClr val="389BD5"/>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09-A14B-A73F-05D97C2B8A8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09-A14B-A73F-05D97C2B8A8D}"/>
                </c:ext>
              </c:extLst>
            </c:dLbl>
            <c:numFmt formatCode="#,##0" sourceLinked="0"/>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arianne" panose="02000000000000000000" pitchFamily="2" charset="0"/>
                    <a:ea typeface="+mn-ea"/>
                    <a:cs typeface="+mn-cs"/>
                  </a:defRPr>
                </a:pPr>
                <a:endParaRPr lang="fr-FR"/>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'[data faits marquants - mai 2024.xlsx]Alim et Consult - ES'!$A$4:$A$15</c:f>
              <c:numCache>
                <c:formatCode>[$-40C]mmm\-yy;@</c:formatCode>
                <c:ptCount val="12"/>
                <c:pt idx="0">
                  <c:v>45078</c:v>
                </c:pt>
                <c:pt idx="1">
                  <c:v>45108</c:v>
                </c:pt>
                <c:pt idx="2">
                  <c:v>45139</c:v>
                </c:pt>
                <c:pt idx="3">
                  <c:v>45170</c:v>
                </c:pt>
                <c:pt idx="4">
                  <c:v>45200</c:v>
                </c:pt>
                <c:pt idx="5">
                  <c:v>45231</c:v>
                </c:pt>
                <c:pt idx="6">
                  <c:v>45261</c:v>
                </c:pt>
                <c:pt idx="7">
                  <c:v>45292</c:v>
                </c:pt>
                <c:pt idx="8">
                  <c:v>45323</c:v>
                </c:pt>
                <c:pt idx="9">
                  <c:v>45352</c:v>
                </c:pt>
                <c:pt idx="10">
                  <c:v>45383</c:v>
                </c:pt>
                <c:pt idx="11">
                  <c:v>45413</c:v>
                </c:pt>
              </c:numCache>
            </c:numRef>
          </c:cat>
          <c:val>
            <c:numRef>
              <c:f>'[data faits marquants - mai 2024.xlsx]Alim et Consult - ES'!$D$4:$D$15</c:f>
              <c:numCache>
                <c:formatCode>General</c:formatCode>
                <c:ptCount val="12"/>
                <c:pt idx="0">
                  <c:v>771</c:v>
                </c:pt>
                <c:pt idx="1">
                  <c:v>713</c:v>
                </c:pt>
                <c:pt idx="2">
                  <c:v>763</c:v>
                </c:pt>
                <c:pt idx="3">
                  <c:v>1000</c:v>
                </c:pt>
                <c:pt idx="4">
                  <c:v>1234</c:v>
                </c:pt>
                <c:pt idx="5">
                  <c:v>1431</c:v>
                </c:pt>
                <c:pt idx="6">
                  <c:v>1384</c:v>
                </c:pt>
                <c:pt idx="7">
                  <c:v>1924</c:v>
                </c:pt>
                <c:pt idx="8">
                  <c:v>2165</c:v>
                </c:pt>
                <c:pt idx="9">
                  <c:v>2636</c:v>
                </c:pt>
                <c:pt idx="10" formatCode="#,##0">
                  <c:v>2860</c:v>
                </c:pt>
                <c:pt idx="11" formatCode="#,##0">
                  <c:v>3023</c:v>
                </c:pt>
              </c:numCache>
            </c:numRef>
          </c:val>
          <c:smooth val="0"/>
          <c:extLst>
            <c:ext xmlns:c16="http://schemas.microsoft.com/office/drawing/2014/chart" uri="{C3380CC4-5D6E-409C-BE32-E72D297353CC}">
              <c16:uniqueId val="{00000005-CF09-A14B-A73F-05D97C2B8A8D}"/>
            </c:ext>
          </c:extLst>
        </c:ser>
        <c:dLbls>
          <c:showLegendKey val="0"/>
          <c:showVal val="0"/>
          <c:showCatName val="0"/>
          <c:showSerName val="0"/>
          <c:showPercent val="0"/>
          <c:showBubbleSize val="0"/>
        </c:dLbls>
        <c:marker val="1"/>
        <c:smooth val="0"/>
        <c:axId val="1467370527"/>
        <c:axId val="1467372239"/>
      </c:lineChart>
      <c:dateAx>
        <c:axId val="1467370527"/>
        <c:scaling>
          <c:orientation val="minMax"/>
        </c:scaling>
        <c:delete val="0"/>
        <c:axPos val="b"/>
        <c:numFmt formatCode="[$-40C]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1467372239"/>
        <c:crosses val="autoZero"/>
        <c:auto val="1"/>
        <c:lblOffset val="100"/>
        <c:baseTimeUnit val="months"/>
      </c:dateAx>
      <c:valAx>
        <c:axId val="14673722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r>
                  <a:rPr lang="fr-FR"/>
                  <a:t>Nb de DMP  consultés (courbe)</a:t>
                </a:r>
              </a:p>
            </c:rich>
          </c:tx>
          <c:layout>
            <c:manualLayout>
              <c:xMode val="edge"/>
              <c:yMode val="edge"/>
              <c:x val="2.2775475769568022E-3"/>
              <c:y val="0.29874455179206977"/>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1467370527"/>
        <c:crosses val="autoZero"/>
        <c:crossBetween val="between"/>
      </c:valAx>
      <c:valAx>
        <c:axId val="170618832"/>
        <c:scaling>
          <c:orientation val="minMax"/>
        </c:scaling>
        <c:delete val="0"/>
        <c:axPos val="r"/>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r>
                  <a:rPr lang="fr-FR"/>
                  <a:t>Nb de docs  consultés (histogramme)</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crossAx val="936057519"/>
        <c:crosses val="max"/>
        <c:crossBetween val="between"/>
      </c:valAx>
      <c:dateAx>
        <c:axId val="936057519"/>
        <c:scaling>
          <c:orientation val="minMax"/>
        </c:scaling>
        <c:delete val="1"/>
        <c:axPos val="b"/>
        <c:numFmt formatCode="[$-40C]mmm\-yy;@" sourceLinked="1"/>
        <c:majorTickMark val="out"/>
        <c:minorTickMark val="none"/>
        <c:tickLblPos val="nextTo"/>
        <c:crossAx val="170618832"/>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arianne" panose="02000000000000000000" pitchFamily="2"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latin typeface="Marianne" panose="02000000000000000000" pitchFamily="2"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4F7B6-828B-4827-9C63-B5B91BE5454B}" type="doc">
      <dgm:prSet loTypeId="urn:microsoft.com/office/officeart/2008/layout/NameandTitleOrganizationalChart" loCatId="hierarchy" qsTypeId="urn:microsoft.com/office/officeart/2005/8/quickstyle/simple4" qsCatId="simple" csTypeId="urn:microsoft.com/office/officeart/2005/8/colors/accent0_3" csCatId="mainScheme" phldr="1"/>
      <dgm:spPr/>
      <dgm:t>
        <a:bodyPr/>
        <a:lstStyle/>
        <a:p>
          <a:endParaRPr lang="fr-FR"/>
        </a:p>
      </dgm:t>
    </dgm:pt>
    <dgm:pt modelId="{E05170B1-E96E-48CE-AC4E-1D2964A7F966}">
      <dgm:prSet phldrT="[Texte]" custT="1"/>
      <dgm:spPr>
        <a:xfrm>
          <a:off x="2952659" y="764124"/>
          <a:ext cx="2519542" cy="622639"/>
        </a:xfrm>
        <a:prstGeom prst="rect">
          <a:avLst/>
        </a:prstGeom>
        <a:solidFill>
          <a:srgbClr val="002060"/>
        </a:solidFill>
        <a:ln>
          <a:noFill/>
        </a:ln>
        <a:effectLst/>
      </dgm:spPr>
      <dgm:t>
        <a:bodyPr/>
        <a:lstStyle/>
        <a:p>
          <a:pPr>
            <a:buNone/>
          </a:pPr>
          <a:r>
            <a:rPr lang="fr-FR" sz="1400">
              <a:solidFill>
                <a:srgbClr val="FFFFFF"/>
              </a:solidFill>
              <a:latin typeface="Marianne" panose="02000000000000000000" pitchFamily="2" charset="0"/>
              <a:ea typeface="+mn-ea"/>
              <a:cs typeface="+mn-cs"/>
            </a:rPr>
            <a:t>Directeur général de la santé</a:t>
          </a:r>
        </a:p>
      </dgm:t>
    </dgm:pt>
    <dgm:pt modelId="{FDC058C2-B91C-4883-A4B9-F5BA2DAA010F}" type="parTrans" cxnId="{73DE410F-9316-44BE-AED2-E10723EED13A}">
      <dgm:prSet/>
      <dgm:spPr/>
      <dgm:t>
        <a:bodyPr/>
        <a:lstStyle/>
        <a:p>
          <a:endParaRPr lang="fr-FR" sz="1400">
            <a:latin typeface="Marianne" panose="02000000000000000000" pitchFamily="2" charset="0"/>
          </a:endParaRPr>
        </a:p>
      </dgm:t>
    </dgm:pt>
    <dgm:pt modelId="{F80D4106-8CC9-4313-98EB-B55C41593365}" type="sibTrans" cxnId="{73DE410F-9316-44BE-AED2-E10723EED13A}">
      <dgm:prSet custT="1"/>
      <dgm:spPr>
        <a:xfrm>
          <a:off x="4963950" y="1200745"/>
          <a:ext cx="744130" cy="208918"/>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DGS / DGSa</a:t>
          </a:r>
        </a:p>
      </dgm:t>
    </dgm:pt>
    <dgm:pt modelId="{F1423521-DEDA-44D1-841C-6EBB48A68D16}">
      <dgm:prSet phldrT="[Texte]" custT="1"/>
      <dgm:spPr>
        <a:xfrm>
          <a:off x="3012271" y="1580754"/>
          <a:ext cx="2400318" cy="622639"/>
        </a:xfrm>
        <a:prstGeom prst="rect">
          <a:avLst/>
        </a:prstGeom>
        <a:solidFill>
          <a:srgbClr val="002060"/>
        </a:solidFill>
        <a:ln>
          <a:noFill/>
        </a:ln>
        <a:effectLst/>
      </dgm:spPr>
      <dgm:t>
        <a:bodyPr/>
        <a:lstStyle/>
        <a:p>
          <a:pPr>
            <a:buNone/>
          </a:pPr>
          <a:r>
            <a:rPr lang="fr-FR" sz="1400">
              <a:solidFill>
                <a:srgbClr val="FFFFFF"/>
              </a:solidFill>
              <a:latin typeface="Marianne" panose="02000000000000000000" pitchFamily="2" charset="0"/>
              <a:ea typeface="+mn-ea"/>
              <a:cs typeface="+mn-cs"/>
            </a:rPr>
            <a:t>Centre de crises sanitaires</a:t>
          </a:r>
        </a:p>
      </dgm:t>
    </dgm:pt>
    <dgm:pt modelId="{438A0350-D829-4152-9423-3E91B7E763CE}" type="parTrans" cxnId="{32EBCA55-65FD-463F-9654-0EE98AA3E836}">
      <dgm:prSet/>
      <dgm:spPr>
        <a:xfrm>
          <a:off x="4166711" y="1386764"/>
          <a:ext cx="91440" cy="193990"/>
        </a:xfrm>
        <a:custGeom>
          <a:avLst/>
          <a:gdLst/>
          <a:ahLst/>
          <a:cxnLst/>
          <a:rect l="0" t="0" r="0" b="0"/>
          <a:pathLst>
            <a:path>
              <a:moveTo>
                <a:pt x="45720" y="0"/>
              </a:moveTo>
              <a:lnTo>
                <a:pt x="45720" y="193990"/>
              </a:lnTo>
            </a:path>
          </a:pathLst>
        </a:custGeom>
        <a:noFill/>
        <a:ln w="19050" cap="flat" cmpd="sng" algn="ctr">
          <a:solidFill>
            <a:srgbClr val="000091"/>
          </a:solidFill>
          <a:prstDash val="solid"/>
        </a:ln>
        <a:effectLst/>
      </dgm:spPr>
      <dgm:t>
        <a:bodyPr/>
        <a:lstStyle/>
        <a:p>
          <a:endParaRPr lang="fr-FR" sz="1400">
            <a:latin typeface="Marianne" panose="02000000000000000000" pitchFamily="2" charset="0"/>
          </a:endParaRPr>
        </a:p>
      </dgm:t>
    </dgm:pt>
    <dgm:pt modelId="{1D1F22DF-8E73-4330-BDE8-F3142C770585}" type="sibTrans" cxnId="{32EBCA55-65FD-463F-9654-0EE98AA3E836}">
      <dgm:prSet custT="1"/>
      <dgm:spPr>
        <a:xfrm>
          <a:off x="4913921" y="1993945"/>
          <a:ext cx="744130" cy="208918"/>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CCS</a:t>
          </a:r>
        </a:p>
      </dgm:t>
    </dgm:pt>
    <dgm:pt modelId="{D46AA73D-B1D8-4036-B9F5-2978DBB18E86}">
      <dgm:prSet phldrT="[Texte]" custT="1"/>
      <dgm:spPr>
        <a:xfrm>
          <a:off x="1668054" y="2629396"/>
          <a:ext cx="2256792" cy="622639"/>
        </a:xfrm>
        <a:prstGeom prst="rect">
          <a:avLst/>
        </a:prstGeom>
        <a:solidFill>
          <a:srgbClr val="002060"/>
        </a:solidFill>
        <a:ln>
          <a:noFill/>
        </a:ln>
        <a:effectLst/>
      </dgm:spPr>
      <dgm:t>
        <a:bodyPr/>
        <a:lstStyle/>
        <a:p>
          <a:pPr>
            <a:buNone/>
          </a:pPr>
          <a:r>
            <a:rPr lang="fr-FR" sz="1400">
              <a:solidFill>
                <a:srgbClr val="FFFFFF"/>
              </a:solidFill>
              <a:latin typeface="Marianne" panose="02000000000000000000" pitchFamily="2" charset="0"/>
              <a:ea typeface="+mn-ea"/>
              <a:cs typeface="+mn-cs"/>
            </a:rPr>
            <a:t>CORRUSS</a:t>
          </a:r>
        </a:p>
      </dgm:t>
    </dgm:pt>
    <dgm:pt modelId="{B63C69A2-03F7-4036-BB11-13815D17FC87}" type="parTrans" cxnId="{6CDD4357-FA9D-42C6-A427-721E033B151E}">
      <dgm:prSet/>
      <dgm:spPr>
        <a:xfrm>
          <a:off x="2796451" y="2203393"/>
          <a:ext cx="1415979" cy="426002"/>
        </a:xfrm>
        <a:custGeom>
          <a:avLst/>
          <a:gdLst/>
          <a:ahLst/>
          <a:cxnLst/>
          <a:rect l="0" t="0" r="0" b="0"/>
          <a:pathLst>
            <a:path>
              <a:moveTo>
                <a:pt x="1415979" y="0"/>
              </a:moveTo>
              <a:lnTo>
                <a:pt x="1415979" y="316128"/>
              </a:lnTo>
              <a:lnTo>
                <a:pt x="0" y="316128"/>
              </a:lnTo>
              <a:lnTo>
                <a:pt x="0" y="426002"/>
              </a:lnTo>
            </a:path>
          </a:pathLst>
        </a:custGeom>
        <a:noFill/>
        <a:ln w="19050" cap="flat" cmpd="sng" algn="ctr">
          <a:solidFill>
            <a:srgbClr val="002060"/>
          </a:solidFill>
          <a:prstDash val="solid"/>
        </a:ln>
        <a:effectLst/>
      </dgm:spPr>
      <dgm:t>
        <a:bodyPr/>
        <a:lstStyle/>
        <a:p>
          <a:endParaRPr lang="fr-FR">
            <a:latin typeface="Marianne" panose="02000000000000000000" pitchFamily="2" charset="0"/>
          </a:endParaRPr>
        </a:p>
      </dgm:t>
    </dgm:pt>
    <dgm:pt modelId="{F8BF6463-C0A4-4831-AD43-BE9ED976CB62}" type="sibTrans" cxnId="{6CDD4357-FA9D-42C6-A427-721E033B151E}">
      <dgm:prSet/>
      <dgm:spPr>
        <a:xfrm>
          <a:off x="2560808" y="3045541"/>
          <a:ext cx="744130" cy="208918"/>
        </a:xfrm>
        <a:prstGeom prst="rect">
          <a:avLst/>
        </a:prstGeom>
        <a:noFill/>
        <a:ln w="9525" cap="flat" cmpd="sng" algn="ctr">
          <a:noFill/>
          <a:prstDash val="solid"/>
        </a:ln>
        <a:effectLst/>
      </dgm:spPr>
      <dgm:t>
        <a:bodyPr/>
        <a:lstStyle/>
        <a:p>
          <a:pPr>
            <a:buNone/>
          </a:pPr>
          <a:endParaRPr lang="fr-FR">
            <a:solidFill>
              <a:srgbClr val="FFFFFF"/>
            </a:solidFill>
            <a:latin typeface="Marianne" panose="02000000000000000000" pitchFamily="2" charset="0"/>
            <a:ea typeface="+mn-ea"/>
            <a:cs typeface="+mn-cs"/>
          </a:endParaRPr>
        </a:p>
      </dgm:t>
    </dgm:pt>
    <dgm:pt modelId="{15733E2C-BDDF-415D-9BE7-DDAE4F7A43B1}">
      <dgm:prSet phldrT="[Texte]" custT="1"/>
      <dgm:spPr>
        <a:xfrm>
          <a:off x="4144596" y="2629396"/>
          <a:ext cx="4187281" cy="622639"/>
        </a:xfrm>
        <a:prstGeom prst="rect">
          <a:avLst/>
        </a:prstGeom>
        <a:solidFill>
          <a:srgbClr val="002060"/>
        </a:solidFill>
        <a:ln>
          <a:noFill/>
        </a:ln>
        <a:effectLst/>
      </dgm:spPr>
      <dgm:t>
        <a:bodyPr/>
        <a:lstStyle/>
        <a:p>
          <a:pPr>
            <a:buNone/>
          </a:pPr>
          <a:r>
            <a:rPr lang="fr-FR" sz="1400">
              <a:solidFill>
                <a:srgbClr val="FFFFFF"/>
              </a:solidFill>
              <a:latin typeface="Marianne" panose="02000000000000000000" pitchFamily="2" charset="0"/>
              <a:ea typeface="+mn-ea"/>
              <a:cs typeface="+mn-cs"/>
            </a:rPr>
            <a:t>Pôle de préparation aux crises</a:t>
          </a:r>
        </a:p>
      </dgm:t>
    </dgm:pt>
    <dgm:pt modelId="{B6A3D704-8BFB-423E-935D-D75859760946}" type="parTrans" cxnId="{AB6FD439-264A-41FF-9B68-85A843DE2A62}">
      <dgm:prSet/>
      <dgm:spPr>
        <a:xfrm>
          <a:off x="4212431" y="2203393"/>
          <a:ext cx="2025806" cy="426002"/>
        </a:xfrm>
        <a:custGeom>
          <a:avLst/>
          <a:gdLst/>
          <a:ahLst/>
          <a:cxnLst/>
          <a:rect l="0" t="0" r="0" b="0"/>
          <a:pathLst>
            <a:path>
              <a:moveTo>
                <a:pt x="0" y="0"/>
              </a:moveTo>
              <a:lnTo>
                <a:pt x="0" y="316128"/>
              </a:lnTo>
              <a:lnTo>
                <a:pt x="2025806" y="316128"/>
              </a:lnTo>
              <a:lnTo>
                <a:pt x="2025806" y="426002"/>
              </a:lnTo>
            </a:path>
          </a:pathLst>
        </a:custGeom>
        <a:noFill/>
        <a:ln w="19050" cap="flat" cmpd="sng" algn="ctr">
          <a:solidFill>
            <a:srgbClr val="002060"/>
          </a:solidFill>
          <a:prstDash val="solid"/>
        </a:ln>
        <a:effectLst/>
      </dgm:spPr>
      <dgm:t>
        <a:bodyPr/>
        <a:lstStyle/>
        <a:p>
          <a:endParaRPr lang="fr-FR">
            <a:latin typeface="Marianne" panose="02000000000000000000" pitchFamily="2" charset="0"/>
          </a:endParaRPr>
        </a:p>
      </dgm:t>
    </dgm:pt>
    <dgm:pt modelId="{9B405AFA-0AA3-4EA9-AC1A-0A52450A9D27}" type="sibTrans" cxnId="{AB6FD439-264A-41FF-9B68-85A843DE2A62}">
      <dgm:prSet/>
      <dgm:spPr>
        <a:xfrm>
          <a:off x="7615960" y="3024539"/>
          <a:ext cx="744130" cy="208918"/>
        </a:xfrm>
        <a:prstGeom prst="rect">
          <a:avLst/>
        </a:prstGeom>
        <a:noFill/>
        <a:ln w="9525" cap="flat" cmpd="sng" algn="ctr">
          <a:noFill/>
          <a:prstDash val="solid"/>
        </a:ln>
        <a:effectLst/>
      </dgm:spPr>
      <dgm:t>
        <a:bodyPr/>
        <a:lstStyle/>
        <a:p>
          <a:pPr>
            <a:buNone/>
          </a:pPr>
          <a:endParaRPr lang="fr-FR">
            <a:solidFill>
              <a:srgbClr val="000000">
                <a:hueOff val="0"/>
                <a:satOff val="0"/>
                <a:lumOff val="0"/>
                <a:alphaOff val="0"/>
              </a:srgbClr>
            </a:solidFill>
            <a:latin typeface="Marianne" panose="02000000000000000000" pitchFamily="2" charset="0"/>
            <a:ea typeface="+mn-ea"/>
            <a:cs typeface="+mn-cs"/>
          </a:endParaRPr>
        </a:p>
      </dgm:t>
    </dgm:pt>
    <dgm:pt modelId="{1E789210-2B83-4106-85C1-EED0C40D7B75}">
      <dgm:prSet phldrT="[Texte]" custT="1"/>
      <dgm:spPr>
        <a:xfrm>
          <a:off x="301519" y="2033804"/>
          <a:ext cx="1355321" cy="622639"/>
        </a:xfrm>
        <a:prstGeom prst="rect">
          <a:avLst/>
        </a:prstGeom>
        <a:solidFill>
          <a:srgbClr val="002060"/>
        </a:solidFill>
        <a:ln>
          <a:noFill/>
        </a:ln>
        <a:effectLst/>
      </dgm:spPr>
      <dgm:t>
        <a:bodyPr/>
        <a:lstStyle/>
        <a:p>
          <a:pPr>
            <a:buNone/>
          </a:pPr>
          <a:r>
            <a:rPr lang="fr-FR" sz="1000">
              <a:solidFill>
                <a:srgbClr val="FFFFFF"/>
              </a:solidFill>
              <a:latin typeface="Marianne" panose="02000000000000000000" pitchFamily="2" charset="0"/>
              <a:ea typeface="+mn-ea"/>
              <a:cs typeface="+mn-cs"/>
            </a:rPr>
            <a:t>Bureau du pilotage et de la performance</a:t>
          </a:r>
        </a:p>
      </dgm:t>
    </dgm:pt>
    <dgm:pt modelId="{B0D6582C-C191-44CC-B021-E39DC3EAEBEB}" type="parTrans" cxnId="{E16C5DA8-01A8-40CD-A94F-A50A15482532}">
      <dgm:prSet/>
      <dgm:spPr>
        <a:xfrm>
          <a:off x="979180" y="2033804"/>
          <a:ext cx="3233250" cy="169589"/>
        </a:xfrm>
        <a:custGeom>
          <a:avLst/>
          <a:gdLst/>
          <a:ahLst/>
          <a:cxnLst/>
          <a:rect l="0" t="0" r="0" b="0"/>
          <a:pathLst>
            <a:path>
              <a:moveTo>
                <a:pt x="3233250" y="169589"/>
              </a:moveTo>
              <a:lnTo>
                <a:pt x="0" y="0"/>
              </a:lnTo>
            </a:path>
          </a:pathLst>
        </a:custGeom>
        <a:noFill/>
        <a:ln w="9525" cap="flat" cmpd="sng" algn="ctr">
          <a:noFill/>
          <a:prstDash val="solid"/>
        </a:ln>
        <a:effectLst/>
      </dgm:spPr>
      <dgm:t>
        <a:bodyPr/>
        <a:lstStyle/>
        <a:p>
          <a:endParaRPr lang="fr-FR">
            <a:latin typeface="Marianne" panose="02000000000000000000" pitchFamily="2" charset="0"/>
          </a:endParaRPr>
        </a:p>
      </dgm:t>
    </dgm:pt>
    <dgm:pt modelId="{30D66802-BFF7-4A1B-915F-C305AC3A480A}" type="sibTrans" cxnId="{E16C5DA8-01A8-40CD-A94F-A50A15482532}">
      <dgm:prSet custT="1"/>
      <dgm:spPr>
        <a:xfrm>
          <a:off x="1030789" y="2448825"/>
          <a:ext cx="744130" cy="208918"/>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BPP</a:t>
          </a:r>
        </a:p>
      </dgm:t>
    </dgm:pt>
    <dgm:pt modelId="{D6B98ABA-095F-4B62-B431-9831AB85C6F6}" type="pres">
      <dgm:prSet presAssocID="{B514F7B6-828B-4827-9C63-B5B91BE5454B}" presName="hierChild1" presStyleCnt="0">
        <dgm:presLayoutVars>
          <dgm:orgChart val="1"/>
          <dgm:chPref val="1"/>
          <dgm:dir/>
          <dgm:animOne val="branch"/>
          <dgm:animLvl val="lvl"/>
          <dgm:resizeHandles/>
        </dgm:presLayoutVars>
      </dgm:prSet>
      <dgm:spPr/>
    </dgm:pt>
    <dgm:pt modelId="{CD8CC2D0-FF79-46E6-9D8F-BA1BF7614790}" type="pres">
      <dgm:prSet presAssocID="{E05170B1-E96E-48CE-AC4E-1D2964A7F966}" presName="hierRoot1" presStyleCnt="0">
        <dgm:presLayoutVars>
          <dgm:hierBranch val="init"/>
        </dgm:presLayoutVars>
      </dgm:prSet>
      <dgm:spPr/>
    </dgm:pt>
    <dgm:pt modelId="{3A90340D-C89B-40B1-AA52-B12ADDC1C84D}" type="pres">
      <dgm:prSet presAssocID="{E05170B1-E96E-48CE-AC4E-1D2964A7F966}" presName="rootComposite1" presStyleCnt="0"/>
      <dgm:spPr/>
    </dgm:pt>
    <dgm:pt modelId="{5B4969EF-35CC-4D2C-B25C-755C184D6FA2}" type="pres">
      <dgm:prSet presAssocID="{E05170B1-E96E-48CE-AC4E-1D2964A7F966}" presName="rootText1" presStyleLbl="node0" presStyleIdx="0" presStyleCnt="1" custScaleX="277030" custScaleY="132226" custLinFactNeighborY="-37301">
        <dgm:presLayoutVars>
          <dgm:chMax/>
          <dgm:chPref val="3"/>
        </dgm:presLayoutVars>
      </dgm:prSet>
      <dgm:spPr/>
    </dgm:pt>
    <dgm:pt modelId="{F6E8B3FA-B90B-4BE6-A79A-F8E1331F0459}" type="pres">
      <dgm:prSet presAssocID="{E05170B1-E96E-48CE-AC4E-1D2964A7F966}" presName="titleText1" presStyleLbl="fgAcc0" presStyleIdx="0" presStyleCnt="1" custScaleX="90910" custScaleY="133100" custLinFactX="20601" custLinFactNeighborX="100000" custLinFactNeighborY="-98858">
        <dgm:presLayoutVars>
          <dgm:chMax val="0"/>
          <dgm:chPref val="0"/>
        </dgm:presLayoutVars>
      </dgm:prSet>
      <dgm:spPr/>
    </dgm:pt>
    <dgm:pt modelId="{AD9FDA0E-F9FD-4C00-B6C4-EDCB14799076}" type="pres">
      <dgm:prSet presAssocID="{E05170B1-E96E-48CE-AC4E-1D2964A7F966}" presName="rootConnector1" presStyleLbl="node1" presStyleIdx="0" presStyleCnt="4"/>
      <dgm:spPr/>
    </dgm:pt>
    <dgm:pt modelId="{D4ED30F7-0007-4E9B-B644-492168B7B664}" type="pres">
      <dgm:prSet presAssocID="{E05170B1-E96E-48CE-AC4E-1D2964A7F966}" presName="hierChild2" presStyleCnt="0"/>
      <dgm:spPr/>
    </dgm:pt>
    <dgm:pt modelId="{331C2E6E-0A99-4FE3-9514-6DAEE578A253}" type="pres">
      <dgm:prSet presAssocID="{438A0350-D829-4152-9423-3E91B7E763CE}" presName="Name37" presStyleLbl="parChTrans1D2" presStyleIdx="0" presStyleCnt="1"/>
      <dgm:spPr/>
    </dgm:pt>
    <dgm:pt modelId="{19C5C97D-BC3C-45F6-B0EF-DAE529C26DDC}" type="pres">
      <dgm:prSet presAssocID="{F1423521-DEDA-44D1-841C-6EBB48A68D16}" presName="hierRoot2" presStyleCnt="0">
        <dgm:presLayoutVars>
          <dgm:hierBranch val="init"/>
        </dgm:presLayoutVars>
      </dgm:prSet>
      <dgm:spPr/>
    </dgm:pt>
    <dgm:pt modelId="{49EBB33D-3ACD-40A4-98ED-A56902058302}" type="pres">
      <dgm:prSet presAssocID="{F1423521-DEDA-44D1-841C-6EBB48A68D16}" presName="rootComposite" presStyleCnt="0"/>
      <dgm:spPr/>
    </dgm:pt>
    <dgm:pt modelId="{9D471FB6-CA03-48F5-81AA-4F12BCE4A3AF}" type="pres">
      <dgm:prSet presAssocID="{F1423521-DEDA-44D1-841C-6EBB48A68D16}" presName="rootText" presStyleLbl="node1" presStyleIdx="0" presStyleCnt="4" custScaleX="263921" custScaleY="132226" custLinFactNeighborY="-43286">
        <dgm:presLayoutVars>
          <dgm:chMax/>
          <dgm:chPref val="3"/>
        </dgm:presLayoutVars>
      </dgm:prSet>
      <dgm:spPr/>
    </dgm:pt>
    <dgm:pt modelId="{1347067F-5E5E-44F5-ADF8-7CF12AAFBF7C}" type="pres">
      <dgm:prSet presAssocID="{F1423521-DEDA-44D1-841C-6EBB48A68D16}" presName="titleText2" presStyleLbl="fgAcc1" presStyleIdx="0" presStyleCnt="4" custScaleX="90910" custScaleY="133100" custLinFactX="14489" custLinFactY="-31740" custLinFactNeighborX="100000" custLinFactNeighborY="-100000">
        <dgm:presLayoutVars>
          <dgm:chMax val="0"/>
          <dgm:chPref val="0"/>
        </dgm:presLayoutVars>
      </dgm:prSet>
      <dgm:spPr/>
    </dgm:pt>
    <dgm:pt modelId="{6370F150-2E02-4028-A741-66A69E46FEE3}" type="pres">
      <dgm:prSet presAssocID="{F1423521-DEDA-44D1-841C-6EBB48A68D16}" presName="rootConnector" presStyleLbl="node2" presStyleIdx="0" presStyleCnt="0"/>
      <dgm:spPr/>
    </dgm:pt>
    <dgm:pt modelId="{CC569C93-7F7C-4ABD-957C-0286699499E7}" type="pres">
      <dgm:prSet presAssocID="{F1423521-DEDA-44D1-841C-6EBB48A68D16}" presName="hierChild4" presStyleCnt="0"/>
      <dgm:spPr/>
    </dgm:pt>
    <dgm:pt modelId="{C6773173-2F7A-4624-BB85-DCBA487E73DC}" type="pres">
      <dgm:prSet presAssocID="{B0D6582C-C191-44CC-B021-E39DC3EAEBEB}" presName="Name37" presStyleLbl="parChTrans1D3" presStyleIdx="0" presStyleCnt="3"/>
      <dgm:spPr/>
    </dgm:pt>
    <dgm:pt modelId="{DC472A24-3465-4F14-BCFF-A6FE498A287E}" type="pres">
      <dgm:prSet presAssocID="{1E789210-2B83-4106-85C1-EED0C40D7B75}" presName="hierRoot2" presStyleCnt="0">
        <dgm:presLayoutVars>
          <dgm:hierBranch val="init"/>
        </dgm:presLayoutVars>
      </dgm:prSet>
      <dgm:spPr/>
    </dgm:pt>
    <dgm:pt modelId="{2575DB1F-6035-4E9D-8C10-7DA6434BB0D8}" type="pres">
      <dgm:prSet presAssocID="{1E789210-2B83-4106-85C1-EED0C40D7B75}" presName="rootComposite" presStyleCnt="0"/>
      <dgm:spPr/>
    </dgm:pt>
    <dgm:pt modelId="{C71FF973-7A05-4F08-BBDB-827B18A7D835}" type="pres">
      <dgm:prSet presAssocID="{1E789210-2B83-4106-85C1-EED0C40D7B75}" presName="rootText" presStyleLbl="node1" presStyleIdx="1" presStyleCnt="4" custScaleX="149021" custScaleY="132226" custLinFactY="-26482" custLinFactNeighborX="22929" custLinFactNeighborY="-100000">
        <dgm:presLayoutVars>
          <dgm:chMax/>
          <dgm:chPref val="3"/>
        </dgm:presLayoutVars>
      </dgm:prSet>
      <dgm:spPr/>
    </dgm:pt>
    <dgm:pt modelId="{BDE78B88-15D2-484F-A2E8-D09FBBD82684}" type="pres">
      <dgm:prSet presAssocID="{1E789210-2B83-4106-85C1-EED0C40D7B75}" presName="titleText2" presStyleLbl="fgAcc1" presStyleIdx="1" presStyleCnt="4" custScaleX="90910" custScaleY="133100" custLinFactY="-180162" custLinFactNeighborX="60570" custLinFactNeighborY="-200000">
        <dgm:presLayoutVars>
          <dgm:chMax val="0"/>
          <dgm:chPref val="0"/>
        </dgm:presLayoutVars>
      </dgm:prSet>
      <dgm:spPr/>
    </dgm:pt>
    <dgm:pt modelId="{642BF08F-491E-4495-9DA1-3AF1EA39EC77}" type="pres">
      <dgm:prSet presAssocID="{1E789210-2B83-4106-85C1-EED0C40D7B75}" presName="rootConnector" presStyleLbl="node3" presStyleIdx="0" presStyleCnt="0"/>
      <dgm:spPr/>
    </dgm:pt>
    <dgm:pt modelId="{9EEB7059-9A1E-441A-91CF-8C8F6562908C}" type="pres">
      <dgm:prSet presAssocID="{1E789210-2B83-4106-85C1-EED0C40D7B75}" presName="hierChild4" presStyleCnt="0"/>
      <dgm:spPr/>
    </dgm:pt>
    <dgm:pt modelId="{08E1F13C-3196-4B87-8907-1F0AF47DA7D8}" type="pres">
      <dgm:prSet presAssocID="{1E789210-2B83-4106-85C1-EED0C40D7B75}" presName="hierChild5" presStyleCnt="0"/>
      <dgm:spPr/>
    </dgm:pt>
    <dgm:pt modelId="{1E12E48C-372A-4BF9-91A0-9A913A2682E5}" type="pres">
      <dgm:prSet presAssocID="{B63C69A2-03F7-4036-BB11-13815D17FC87}" presName="Name37" presStyleLbl="parChTrans1D3" presStyleIdx="1" presStyleCnt="3"/>
      <dgm:spPr/>
    </dgm:pt>
    <dgm:pt modelId="{3EBB9909-67A9-4868-9C72-E9D51FAA8ADC}" type="pres">
      <dgm:prSet presAssocID="{D46AA73D-B1D8-4036-B9F5-2978DBB18E86}" presName="hierRoot2" presStyleCnt="0">
        <dgm:presLayoutVars>
          <dgm:hierBranch val="init"/>
        </dgm:presLayoutVars>
      </dgm:prSet>
      <dgm:spPr/>
    </dgm:pt>
    <dgm:pt modelId="{47B9AE84-BCBD-491A-BF59-50EE696AED34}" type="pres">
      <dgm:prSet presAssocID="{D46AA73D-B1D8-4036-B9F5-2978DBB18E86}" presName="rootComposite" presStyleCnt="0"/>
      <dgm:spPr/>
    </dgm:pt>
    <dgm:pt modelId="{D105948B-569E-4179-977E-A1DCBDE1830F}" type="pres">
      <dgm:prSet presAssocID="{D46AA73D-B1D8-4036-B9F5-2978DBB18E86}" presName="rootText" presStyleLbl="node1" presStyleIdx="2" presStyleCnt="4" custScaleX="144985" custScaleY="132226">
        <dgm:presLayoutVars>
          <dgm:chMax/>
          <dgm:chPref val="3"/>
        </dgm:presLayoutVars>
      </dgm:prSet>
      <dgm:spPr/>
    </dgm:pt>
    <dgm:pt modelId="{A80CD0E4-B908-49DC-953F-4FCB504D50D6}" type="pres">
      <dgm:prSet presAssocID="{D46AA73D-B1D8-4036-B9F5-2978DBB18E86}" presName="titleText2" presStyleLbl="fgAcc1" presStyleIdx="2" presStyleCnt="4" custScaleX="90910" custScaleY="133100">
        <dgm:presLayoutVars>
          <dgm:chMax val="0"/>
          <dgm:chPref val="0"/>
        </dgm:presLayoutVars>
      </dgm:prSet>
      <dgm:spPr/>
    </dgm:pt>
    <dgm:pt modelId="{1345E805-7B0C-459B-897D-0047AD594CB4}" type="pres">
      <dgm:prSet presAssocID="{D46AA73D-B1D8-4036-B9F5-2978DBB18E86}" presName="rootConnector" presStyleLbl="node3" presStyleIdx="0" presStyleCnt="0"/>
      <dgm:spPr/>
    </dgm:pt>
    <dgm:pt modelId="{80020CAF-AD1E-4AEB-BFC6-25C4A25F1CD9}" type="pres">
      <dgm:prSet presAssocID="{D46AA73D-B1D8-4036-B9F5-2978DBB18E86}" presName="hierChild4" presStyleCnt="0"/>
      <dgm:spPr/>
    </dgm:pt>
    <dgm:pt modelId="{1C4D01D7-9CB9-4F79-8BE2-413EDB24230F}" type="pres">
      <dgm:prSet presAssocID="{D46AA73D-B1D8-4036-B9F5-2978DBB18E86}" presName="hierChild5" presStyleCnt="0"/>
      <dgm:spPr/>
    </dgm:pt>
    <dgm:pt modelId="{5096D2BC-8046-4B42-B2E8-26EB56054238}" type="pres">
      <dgm:prSet presAssocID="{B6A3D704-8BFB-423E-935D-D75859760946}" presName="Name37" presStyleLbl="parChTrans1D3" presStyleIdx="2" presStyleCnt="3"/>
      <dgm:spPr/>
    </dgm:pt>
    <dgm:pt modelId="{14CF9BC0-B815-40D9-BAC0-C983AF475D81}" type="pres">
      <dgm:prSet presAssocID="{15733E2C-BDDF-415D-9BE7-DDAE4F7A43B1}" presName="hierRoot2" presStyleCnt="0">
        <dgm:presLayoutVars>
          <dgm:hierBranch val="init"/>
        </dgm:presLayoutVars>
      </dgm:prSet>
      <dgm:spPr/>
    </dgm:pt>
    <dgm:pt modelId="{FB6C0352-9477-4202-9F93-6B0CF59BD660}" type="pres">
      <dgm:prSet presAssocID="{15733E2C-BDDF-415D-9BE7-DDAE4F7A43B1}" presName="rootComposite" presStyleCnt="0"/>
      <dgm:spPr/>
    </dgm:pt>
    <dgm:pt modelId="{0EC59A93-67BC-4815-8114-EF189ABB6C9C}" type="pres">
      <dgm:prSet presAssocID="{15733E2C-BDDF-415D-9BE7-DDAE4F7A43B1}" presName="rootText" presStyleLbl="node1" presStyleIdx="3" presStyleCnt="4" custScaleX="334992" custScaleY="132226">
        <dgm:presLayoutVars>
          <dgm:chMax/>
          <dgm:chPref val="3"/>
        </dgm:presLayoutVars>
      </dgm:prSet>
      <dgm:spPr/>
    </dgm:pt>
    <dgm:pt modelId="{09C9E289-580D-458C-B3F1-04785F7D68BA}" type="pres">
      <dgm:prSet presAssocID="{15733E2C-BDDF-415D-9BE7-DDAE4F7A43B1}" presName="titleText2" presStyleLbl="fgAcc1" presStyleIdx="3" presStyleCnt="4" custScaleX="90910" custScaleY="133100" custLinFactX="97104" custLinFactNeighborX="100000" custLinFactNeighborY="-13380">
        <dgm:presLayoutVars>
          <dgm:chMax val="0"/>
          <dgm:chPref val="0"/>
        </dgm:presLayoutVars>
      </dgm:prSet>
      <dgm:spPr/>
    </dgm:pt>
    <dgm:pt modelId="{AD767683-A427-4890-8CD2-A088E2ED1841}" type="pres">
      <dgm:prSet presAssocID="{15733E2C-BDDF-415D-9BE7-DDAE4F7A43B1}" presName="rootConnector" presStyleLbl="node3" presStyleIdx="0" presStyleCnt="0"/>
      <dgm:spPr/>
    </dgm:pt>
    <dgm:pt modelId="{AB74104E-09A9-4A1C-931E-3CEEFC0E8F68}" type="pres">
      <dgm:prSet presAssocID="{15733E2C-BDDF-415D-9BE7-DDAE4F7A43B1}" presName="hierChild4" presStyleCnt="0"/>
      <dgm:spPr/>
    </dgm:pt>
    <dgm:pt modelId="{3E75F22E-3ACE-4561-9EE3-54BD73B67242}" type="pres">
      <dgm:prSet presAssocID="{15733E2C-BDDF-415D-9BE7-DDAE4F7A43B1}" presName="hierChild5" presStyleCnt="0"/>
      <dgm:spPr/>
    </dgm:pt>
    <dgm:pt modelId="{BEBE75D9-3B16-42E0-A413-6E297B4AE821}" type="pres">
      <dgm:prSet presAssocID="{F1423521-DEDA-44D1-841C-6EBB48A68D16}" presName="hierChild5" presStyleCnt="0"/>
      <dgm:spPr/>
    </dgm:pt>
    <dgm:pt modelId="{78B773EB-FBA7-429F-AB39-3597F6FC7439}" type="pres">
      <dgm:prSet presAssocID="{E05170B1-E96E-48CE-AC4E-1D2964A7F966}" presName="hierChild3" presStyleCnt="0"/>
      <dgm:spPr/>
    </dgm:pt>
  </dgm:ptLst>
  <dgm:cxnLst>
    <dgm:cxn modelId="{A81FB604-1852-441A-9A29-867DAA92E4D8}" type="presOf" srcId="{F8BF6463-C0A4-4831-AD43-BE9ED976CB62}" destId="{A80CD0E4-B908-49DC-953F-4FCB504D50D6}" srcOrd="0" destOrd="0" presId="urn:microsoft.com/office/officeart/2008/layout/NameandTitleOrganizationalChart"/>
    <dgm:cxn modelId="{25599408-9407-433B-821B-C3DC161C8E5F}" type="presOf" srcId="{E05170B1-E96E-48CE-AC4E-1D2964A7F966}" destId="{AD9FDA0E-F9FD-4C00-B6C4-EDCB14799076}" srcOrd="1" destOrd="0" presId="urn:microsoft.com/office/officeart/2008/layout/NameandTitleOrganizationalChart"/>
    <dgm:cxn modelId="{51A5C008-5A7A-4CDD-BB7F-677F546F32AA}" type="presOf" srcId="{E05170B1-E96E-48CE-AC4E-1D2964A7F966}" destId="{5B4969EF-35CC-4D2C-B25C-755C184D6FA2}" srcOrd="0" destOrd="0" presId="urn:microsoft.com/office/officeart/2008/layout/NameandTitleOrganizationalChart"/>
    <dgm:cxn modelId="{73DE410F-9316-44BE-AED2-E10723EED13A}" srcId="{B514F7B6-828B-4827-9C63-B5B91BE5454B}" destId="{E05170B1-E96E-48CE-AC4E-1D2964A7F966}" srcOrd="0" destOrd="0" parTransId="{FDC058C2-B91C-4883-A4B9-F5BA2DAA010F}" sibTransId="{F80D4106-8CC9-4313-98EB-B55C41593365}"/>
    <dgm:cxn modelId="{AB6FD439-264A-41FF-9B68-85A843DE2A62}" srcId="{F1423521-DEDA-44D1-841C-6EBB48A68D16}" destId="{15733E2C-BDDF-415D-9BE7-DDAE4F7A43B1}" srcOrd="2" destOrd="0" parTransId="{B6A3D704-8BFB-423E-935D-D75859760946}" sibTransId="{9B405AFA-0AA3-4EA9-AC1A-0A52450A9D27}"/>
    <dgm:cxn modelId="{1B88BA3C-8DEE-49AA-BAFF-C2CDF7D9E875}" type="presOf" srcId="{D46AA73D-B1D8-4036-B9F5-2978DBB18E86}" destId="{1345E805-7B0C-459B-897D-0047AD594CB4}" srcOrd="1" destOrd="0" presId="urn:microsoft.com/office/officeart/2008/layout/NameandTitleOrganizationalChart"/>
    <dgm:cxn modelId="{A4018262-B9E5-4749-8CA8-E89F651E8561}" type="presOf" srcId="{1D1F22DF-8E73-4330-BDE8-F3142C770585}" destId="{1347067F-5E5E-44F5-ADF8-7CF12AAFBF7C}" srcOrd="0" destOrd="0" presId="urn:microsoft.com/office/officeart/2008/layout/NameandTitleOrganizationalChart"/>
    <dgm:cxn modelId="{65775846-7C87-4665-B779-8CED46A216BD}" type="presOf" srcId="{15733E2C-BDDF-415D-9BE7-DDAE4F7A43B1}" destId="{0EC59A93-67BC-4815-8114-EF189ABB6C9C}" srcOrd="0" destOrd="0" presId="urn:microsoft.com/office/officeart/2008/layout/NameandTitleOrganizationalChart"/>
    <dgm:cxn modelId="{B57AF971-7FA2-4EA4-8EB9-498B31E29460}" type="presOf" srcId="{30D66802-BFF7-4A1B-915F-C305AC3A480A}" destId="{BDE78B88-15D2-484F-A2E8-D09FBBD82684}" srcOrd="0" destOrd="0" presId="urn:microsoft.com/office/officeart/2008/layout/NameandTitleOrganizationalChart"/>
    <dgm:cxn modelId="{124A9354-E56F-4EBE-9A81-72B61171AE1C}" type="presOf" srcId="{1E789210-2B83-4106-85C1-EED0C40D7B75}" destId="{C71FF973-7A05-4F08-BBDB-827B18A7D835}" srcOrd="0" destOrd="0" presId="urn:microsoft.com/office/officeart/2008/layout/NameandTitleOrganizationalChart"/>
    <dgm:cxn modelId="{32EBCA55-65FD-463F-9654-0EE98AA3E836}" srcId="{E05170B1-E96E-48CE-AC4E-1D2964A7F966}" destId="{F1423521-DEDA-44D1-841C-6EBB48A68D16}" srcOrd="0" destOrd="0" parTransId="{438A0350-D829-4152-9423-3E91B7E763CE}" sibTransId="{1D1F22DF-8E73-4330-BDE8-F3142C770585}"/>
    <dgm:cxn modelId="{6CDD4357-FA9D-42C6-A427-721E033B151E}" srcId="{F1423521-DEDA-44D1-841C-6EBB48A68D16}" destId="{D46AA73D-B1D8-4036-B9F5-2978DBB18E86}" srcOrd="1" destOrd="0" parTransId="{B63C69A2-03F7-4036-BB11-13815D17FC87}" sibTransId="{F8BF6463-C0A4-4831-AD43-BE9ED976CB62}"/>
    <dgm:cxn modelId="{D7F66A57-C3E8-453F-9F1A-72964D03C7ED}" type="presOf" srcId="{15733E2C-BDDF-415D-9BE7-DDAE4F7A43B1}" destId="{AD767683-A427-4890-8CD2-A088E2ED1841}" srcOrd="1" destOrd="0" presId="urn:microsoft.com/office/officeart/2008/layout/NameandTitleOrganizationalChart"/>
    <dgm:cxn modelId="{131E2283-8C0B-4322-B34F-58F268C9A2D1}" type="presOf" srcId="{B0D6582C-C191-44CC-B021-E39DC3EAEBEB}" destId="{C6773173-2F7A-4624-BB85-DCBA487E73DC}" srcOrd="0" destOrd="0" presId="urn:microsoft.com/office/officeart/2008/layout/NameandTitleOrganizationalChart"/>
    <dgm:cxn modelId="{96471185-83F1-443D-AC44-09B8108F640D}" type="presOf" srcId="{F80D4106-8CC9-4313-98EB-B55C41593365}" destId="{F6E8B3FA-B90B-4BE6-A79A-F8E1331F0459}" srcOrd="0" destOrd="0" presId="urn:microsoft.com/office/officeart/2008/layout/NameandTitleOrganizationalChart"/>
    <dgm:cxn modelId="{FFE9F69B-74E9-4F9A-A522-C40D434436C2}" type="presOf" srcId="{B6A3D704-8BFB-423E-935D-D75859760946}" destId="{5096D2BC-8046-4B42-B2E8-26EB56054238}" srcOrd="0" destOrd="0" presId="urn:microsoft.com/office/officeart/2008/layout/NameandTitleOrganizationalChart"/>
    <dgm:cxn modelId="{AF81CFA0-D8D2-42D8-A3BB-803876BE21C3}" type="presOf" srcId="{438A0350-D829-4152-9423-3E91B7E763CE}" destId="{331C2E6E-0A99-4FE3-9514-6DAEE578A253}" srcOrd="0" destOrd="0" presId="urn:microsoft.com/office/officeart/2008/layout/NameandTitleOrganizationalChart"/>
    <dgm:cxn modelId="{CB5607A8-409A-4D1B-8A4D-C77AAC425666}" type="presOf" srcId="{1E789210-2B83-4106-85C1-EED0C40D7B75}" destId="{642BF08F-491E-4495-9DA1-3AF1EA39EC77}" srcOrd="1" destOrd="0" presId="urn:microsoft.com/office/officeart/2008/layout/NameandTitleOrganizationalChart"/>
    <dgm:cxn modelId="{E16C5DA8-01A8-40CD-A94F-A50A15482532}" srcId="{F1423521-DEDA-44D1-841C-6EBB48A68D16}" destId="{1E789210-2B83-4106-85C1-EED0C40D7B75}" srcOrd="0" destOrd="0" parTransId="{B0D6582C-C191-44CC-B021-E39DC3EAEBEB}" sibTransId="{30D66802-BFF7-4A1B-915F-C305AC3A480A}"/>
    <dgm:cxn modelId="{9C6B94B4-4994-488B-B92B-C5B656B60EC6}" type="presOf" srcId="{F1423521-DEDA-44D1-841C-6EBB48A68D16}" destId="{6370F150-2E02-4028-A741-66A69E46FEE3}" srcOrd="1" destOrd="0" presId="urn:microsoft.com/office/officeart/2008/layout/NameandTitleOrganizationalChart"/>
    <dgm:cxn modelId="{9F3C9CB5-BF87-451F-95E1-9A79F15E16F7}" type="presOf" srcId="{9B405AFA-0AA3-4EA9-AC1A-0A52450A9D27}" destId="{09C9E289-580D-458C-B3F1-04785F7D68BA}" srcOrd="0" destOrd="0" presId="urn:microsoft.com/office/officeart/2008/layout/NameandTitleOrganizationalChart"/>
    <dgm:cxn modelId="{7A1DE4BA-2BFB-45BB-937D-31DDF3D4D790}" type="presOf" srcId="{F1423521-DEDA-44D1-841C-6EBB48A68D16}" destId="{9D471FB6-CA03-48F5-81AA-4F12BCE4A3AF}" srcOrd="0" destOrd="0" presId="urn:microsoft.com/office/officeart/2008/layout/NameandTitleOrganizationalChart"/>
    <dgm:cxn modelId="{8A256EC2-C827-4A15-B20F-67E12DD34F69}" type="presOf" srcId="{D46AA73D-B1D8-4036-B9F5-2978DBB18E86}" destId="{D105948B-569E-4179-977E-A1DCBDE1830F}" srcOrd="0" destOrd="0" presId="urn:microsoft.com/office/officeart/2008/layout/NameandTitleOrganizationalChart"/>
    <dgm:cxn modelId="{A064F5F3-B8E2-4E71-B13D-73A803BF739E}" type="presOf" srcId="{B63C69A2-03F7-4036-BB11-13815D17FC87}" destId="{1E12E48C-372A-4BF9-91A0-9A913A2682E5}" srcOrd="0" destOrd="0" presId="urn:microsoft.com/office/officeart/2008/layout/NameandTitleOrganizationalChart"/>
    <dgm:cxn modelId="{7FBD35F4-ECC5-4490-BAF1-3388C0B109FD}" type="presOf" srcId="{B514F7B6-828B-4827-9C63-B5B91BE5454B}" destId="{D6B98ABA-095F-4B62-B431-9831AB85C6F6}" srcOrd="0" destOrd="0" presId="urn:microsoft.com/office/officeart/2008/layout/NameandTitleOrganizationalChart"/>
    <dgm:cxn modelId="{FACCEFB9-6756-41C4-8C58-A41F49EE1F5A}" type="presParOf" srcId="{D6B98ABA-095F-4B62-B431-9831AB85C6F6}" destId="{CD8CC2D0-FF79-46E6-9D8F-BA1BF7614790}" srcOrd="0" destOrd="0" presId="urn:microsoft.com/office/officeart/2008/layout/NameandTitleOrganizationalChart"/>
    <dgm:cxn modelId="{42163062-C23C-40BA-BD2E-D2379FA55F69}" type="presParOf" srcId="{CD8CC2D0-FF79-46E6-9D8F-BA1BF7614790}" destId="{3A90340D-C89B-40B1-AA52-B12ADDC1C84D}" srcOrd="0" destOrd="0" presId="urn:microsoft.com/office/officeart/2008/layout/NameandTitleOrganizationalChart"/>
    <dgm:cxn modelId="{4F9047CE-4017-4D44-A339-535283688387}" type="presParOf" srcId="{3A90340D-C89B-40B1-AA52-B12ADDC1C84D}" destId="{5B4969EF-35CC-4D2C-B25C-755C184D6FA2}" srcOrd="0" destOrd="0" presId="urn:microsoft.com/office/officeart/2008/layout/NameandTitleOrganizationalChart"/>
    <dgm:cxn modelId="{079507F2-0BB2-49AE-835A-598AF7A00456}" type="presParOf" srcId="{3A90340D-C89B-40B1-AA52-B12ADDC1C84D}" destId="{F6E8B3FA-B90B-4BE6-A79A-F8E1331F0459}" srcOrd="1" destOrd="0" presId="urn:microsoft.com/office/officeart/2008/layout/NameandTitleOrganizationalChart"/>
    <dgm:cxn modelId="{69F54039-7B4A-4FEA-86BA-BE69408430E9}" type="presParOf" srcId="{3A90340D-C89B-40B1-AA52-B12ADDC1C84D}" destId="{AD9FDA0E-F9FD-4C00-B6C4-EDCB14799076}" srcOrd="2" destOrd="0" presId="urn:microsoft.com/office/officeart/2008/layout/NameandTitleOrganizationalChart"/>
    <dgm:cxn modelId="{8F07C7F9-2F7B-40AA-92DD-B8F8FE280684}" type="presParOf" srcId="{CD8CC2D0-FF79-46E6-9D8F-BA1BF7614790}" destId="{D4ED30F7-0007-4E9B-B644-492168B7B664}" srcOrd="1" destOrd="0" presId="urn:microsoft.com/office/officeart/2008/layout/NameandTitleOrganizationalChart"/>
    <dgm:cxn modelId="{89957F19-7A56-41F6-8D33-4D3155B819C8}" type="presParOf" srcId="{D4ED30F7-0007-4E9B-B644-492168B7B664}" destId="{331C2E6E-0A99-4FE3-9514-6DAEE578A253}" srcOrd="0" destOrd="0" presId="urn:microsoft.com/office/officeart/2008/layout/NameandTitleOrganizationalChart"/>
    <dgm:cxn modelId="{E2E145D8-E0B4-4D34-915D-FD4B2895B4D7}" type="presParOf" srcId="{D4ED30F7-0007-4E9B-B644-492168B7B664}" destId="{19C5C97D-BC3C-45F6-B0EF-DAE529C26DDC}" srcOrd="1" destOrd="0" presId="urn:microsoft.com/office/officeart/2008/layout/NameandTitleOrganizationalChart"/>
    <dgm:cxn modelId="{CE3F54A4-1152-4246-9F4B-1B0DC93CB245}" type="presParOf" srcId="{19C5C97D-BC3C-45F6-B0EF-DAE529C26DDC}" destId="{49EBB33D-3ACD-40A4-98ED-A56902058302}" srcOrd="0" destOrd="0" presId="urn:microsoft.com/office/officeart/2008/layout/NameandTitleOrganizationalChart"/>
    <dgm:cxn modelId="{6298B7A7-353C-4F3B-813F-53D550E554F7}" type="presParOf" srcId="{49EBB33D-3ACD-40A4-98ED-A56902058302}" destId="{9D471FB6-CA03-48F5-81AA-4F12BCE4A3AF}" srcOrd="0" destOrd="0" presId="urn:microsoft.com/office/officeart/2008/layout/NameandTitleOrganizationalChart"/>
    <dgm:cxn modelId="{66B7E2AF-A516-46DC-A83E-D9217F6534A6}" type="presParOf" srcId="{49EBB33D-3ACD-40A4-98ED-A56902058302}" destId="{1347067F-5E5E-44F5-ADF8-7CF12AAFBF7C}" srcOrd="1" destOrd="0" presId="urn:microsoft.com/office/officeart/2008/layout/NameandTitleOrganizationalChart"/>
    <dgm:cxn modelId="{EC8641E0-F877-4100-B711-067ED8868C92}" type="presParOf" srcId="{49EBB33D-3ACD-40A4-98ED-A56902058302}" destId="{6370F150-2E02-4028-A741-66A69E46FEE3}" srcOrd="2" destOrd="0" presId="urn:microsoft.com/office/officeart/2008/layout/NameandTitleOrganizationalChart"/>
    <dgm:cxn modelId="{A158D206-A8ED-4475-A80F-917BD6351DF6}" type="presParOf" srcId="{19C5C97D-BC3C-45F6-B0EF-DAE529C26DDC}" destId="{CC569C93-7F7C-4ABD-957C-0286699499E7}" srcOrd="1" destOrd="0" presId="urn:microsoft.com/office/officeart/2008/layout/NameandTitleOrganizationalChart"/>
    <dgm:cxn modelId="{EDE123DA-1E79-41F2-BEA3-87B1FB5D9E5E}" type="presParOf" srcId="{CC569C93-7F7C-4ABD-957C-0286699499E7}" destId="{C6773173-2F7A-4624-BB85-DCBA487E73DC}" srcOrd="0" destOrd="0" presId="urn:microsoft.com/office/officeart/2008/layout/NameandTitleOrganizationalChart"/>
    <dgm:cxn modelId="{6292BF85-E696-44DB-95C7-D0AC16BD6315}" type="presParOf" srcId="{CC569C93-7F7C-4ABD-957C-0286699499E7}" destId="{DC472A24-3465-4F14-BCFF-A6FE498A287E}" srcOrd="1" destOrd="0" presId="urn:microsoft.com/office/officeart/2008/layout/NameandTitleOrganizationalChart"/>
    <dgm:cxn modelId="{2A959A3F-BC84-4A79-84AF-1ACE7A2BB6EE}" type="presParOf" srcId="{DC472A24-3465-4F14-BCFF-A6FE498A287E}" destId="{2575DB1F-6035-4E9D-8C10-7DA6434BB0D8}" srcOrd="0" destOrd="0" presId="urn:microsoft.com/office/officeart/2008/layout/NameandTitleOrganizationalChart"/>
    <dgm:cxn modelId="{BC419E4F-1F75-4896-B47D-B7C7C140C71E}" type="presParOf" srcId="{2575DB1F-6035-4E9D-8C10-7DA6434BB0D8}" destId="{C71FF973-7A05-4F08-BBDB-827B18A7D835}" srcOrd="0" destOrd="0" presId="urn:microsoft.com/office/officeart/2008/layout/NameandTitleOrganizationalChart"/>
    <dgm:cxn modelId="{6A46C453-631D-4238-BA82-E540BC0DA233}" type="presParOf" srcId="{2575DB1F-6035-4E9D-8C10-7DA6434BB0D8}" destId="{BDE78B88-15D2-484F-A2E8-D09FBBD82684}" srcOrd="1" destOrd="0" presId="urn:microsoft.com/office/officeart/2008/layout/NameandTitleOrganizationalChart"/>
    <dgm:cxn modelId="{77D8C846-F5B2-4396-B551-58CB182C756A}" type="presParOf" srcId="{2575DB1F-6035-4E9D-8C10-7DA6434BB0D8}" destId="{642BF08F-491E-4495-9DA1-3AF1EA39EC77}" srcOrd="2" destOrd="0" presId="urn:microsoft.com/office/officeart/2008/layout/NameandTitleOrganizationalChart"/>
    <dgm:cxn modelId="{FFCD99F4-637F-4640-8B53-FF1576CB32D5}" type="presParOf" srcId="{DC472A24-3465-4F14-BCFF-A6FE498A287E}" destId="{9EEB7059-9A1E-441A-91CF-8C8F6562908C}" srcOrd="1" destOrd="0" presId="urn:microsoft.com/office/officeart/2008/layout/NameandTitleOrganizationalChart"/>
    <dgm:cxn modelId="{B80B30D5-B574-4120-8AF5-69675313563B}" type="presParOf" srcId="{DC472A24-3465-4F14-BCFF-A6FE498A287E}" destId="{08E1F13C-3196-4B87-8907-1F0AF47DA7D8}" srcOrd="2" destOrd="0" presId="urn:microsoft.com/office/officeart/2008/layout/NameandTitleOrganizationalChart"/>
    <dgm:cxn modelId="{B270E367-905A-4AAD-AAE4-F402EAEA2521}" type="presParOf" srcId="{CC569C93-7F7C-4ABD-957C-0286699499E7}" destId="{1E12E48C-372A-4BF9-91A0-9A913A2682E5}" srcOrd="2" destOrd="0" presId="urn:microsoft.com/office/officeart/2008/layout/NameandTitleOrganizationalChart"/>
    <dgm:cxn modelId="{E017C4CB-AD7F-4A31-9750-E6936A772D03}" type="presParOf" srcId="{CC569C93-7F7C-4ABD-957C-0286699499E7}" destId="{3EBB9909-67A9-4868-9C72-E9D51FAA8ADC}" srcOrd="3" destOrd="0" presId="urn:microsoft.com/office/officeart/2008/layout/NameandTitleOrganizationalChart"/>
    <dgm:cxn modelId="{D585C8B6-9083-444C-B1B7-6F0F705537F4}" type="presParOf" srcId="{3EBB9909-67A9-4868-9C72-E9D51FAA8ADC}" destId="{47B9AE84-BCBD-491A-BF59-50EE696AED34}" srcOrd="0" destOrd="0" presId="urn:microsoft.com/office/officeart/2008/layout/NameandTitleOrganizationalChart"/>
    <dgm:cxn modelId="{DEA58126-353C-4438-B915-4B5431C82ADA}" type="presParOf" srcId="{47B9AE84-BCBD-491A-BF59-50EE696AED34}" destId="{D105948B-569E-4179-977E-A1DCBDE1830F}" srcOrd="0" destOrd="0" presId="urn:microsoft.com/office/officeart/2008/layout/NameandTitleOrganizationalChart"/>
    <dgm:cxn modelId="{F5E7ADFF-6FE3-4319-ADAA-6AEA391BB9A7}" type="presParOf" srcId="{47B9AE84-BCBD-491A-BF59-50EE696AED34}" destId="{A80CD0E4-B908-49DC-953F-4FCB504D50D6}" srcOrd="1" destOrd="0" presId="urn:microsoft.com/office/officeart/2008/layout/NameandTitleOrganizationalChart"/>
    <dgm:cxn modelId="{02D7C8D5-FBDC-4E4A-99B5-178DDB53652B}" type="presParOf" srcId="{47B9AE84-BCBD-491A-BF59-50EE696AED34}" destId="{1345E805-7B0C-459B-897D-0047AD594CB4}" srcOrd="2" destOrd="0" presId="urn:microsoft.com/office/officeart/2008/layout/NameandTitleOrganizationalChart"/>
    <dgm:cxn modelId="{5A1BFAEC-AC03-4572-A89D-051224868E6F}" type="presParOf" srcId="{3EBB9909-67A9-4868-9C72-E9D51FAA8ADC}" destId="{80020CAF-AD1E-4AEB-BFC6-25C4A25F1CD9}" srcOrd="1" destOrd="0" presId="urn:microsoft.com/office/officeart/2008/layout/NameandTitleOrganizationalChart"/>
    <dgm:cxn modelId="{95029648-66C9-42C9-82AB-3B410988CAF1}" type="presParOf" srcId="{3EBB9909-67A9-4868-9C72-E9D51FAA8ADC}" destId="{1C4D01D7-9CB9-4F79-8BE2-413EDB24230F}" srcOrd="2" destOrd="0" presId="urn:microsoft.com/office/officeart/2008/layout/NameandTitleOrganizationalChart"/>
    <dgm:cxn modelId="{31B4350A-0AA3-4CAB-A648-958B5469B21A}" type="presParOf" srcId="{CC569C93-7F7C-4ABD-957C-0286699499E7}" destId="{5096D2BC-8046-4B42-B2E8-26EB56054238}" srcOrd="4" destOrd="0" presId="urn:microsoft.com/office/officeart/2008/layout/NameandTitleOrganizationalChart"/>
    <dgm:cxn modelId="{17B31D95-4804-4D19-8AFC-1BBDCD3048D3}" type="presParOf" srcId="{CC569C93-7F7C-4ABD-957C-0286699499E7}" destId="{14CF9BC0-B815-40D9-BAC0-C983AF475D81}" srcOrd="5" destOrd="0" presId="urn:microsoft.com/office/officeart/2008/layout/NameandTitleOrganizationalChart"/>
    <dgm:cxn modelId="{4BD4E78D-52E4-4000-A3AE-E5635D381545}" type="presParOf" srcId="{14CF9BC0-B815-40D9-BAC0-C983AF475D81}" destId="{FB6C0352-9477-4202-9F93-6B0CF59BD660}" srcOrd="0" destOrd="0" presId="urn:microsoft.com/office/officeart/2008/layout/NameandTitleOrganizationalChart"/>
    <dgm:cxn modelId="{F4990FBC-DBF3-472A-A60D-2452EEDFD72A}" type="presParOf" srcId="{FB6C0352-9477-4202-9F93-6B0CF59BD660}" destId="{0EC59A93-67BC-4815-8114-EF189ABB6C9C}" srcOrd="0" destOrd="0" presId="urn:microsoft.com/office/officeart/2008/layout/NameandTitleOrganizationalChart"/>
    <dgm:cxn modelId="{7ED2F367-D06E-4BB9-88CB-622FA44F6818}" type="presParOf" srcId="{FB6C0352-9477-4202-9F93-6B0CF59BD660}" destId="{09C9E289-580D-458C-B3F1-04785F7D68BA}" srcOrd="1" destOrd="0" presId="urn:microsoft.com/office/officeart/2008/layout/NameandTitleOrganizationalChart"/>
    <dgm:cxn modelId="{C9475EEF-36C1-40D2-8954-4103ED7C355C}" type="presParOf" srcId="{FB6C0352-9477-4202-9F93-6B0CF59BD660}" destId="{AD767683-A427-4890-8CD2-A088E2ED1841}" srcOrd="2" destOrd="0" presId="urn:microsoft.com/office/officeart/2008/layout/NameandTitleOrganizationalChart"/>
    <dgm:cxn modelId="{9238FB1B-94E4-4DE3-A6F9-5E722F392C58}" type="presParOf" srcId="{14CF9BC0-B815-40D9-BAC0-C983AF475D81}" destId="{AB74104E-09A9-4A1C-931E-3CEEFC0E8F68}" srcOrd="1" destOrd="0" presId="urn:microsoft.com/office/officeart/2008/layout/NameandTitleOrganizationalChart"/>
    <dgm:cxn modelId="{C11E5DB1-EB59-47ED-BDFB-6AAC44A99CE3}" type="presParOf" srcId="{14CF9BC0-B815-40D9-BAC0-C983AF475D81}" destId="{3E75F22E-3ACE-4561-9EE3-54BD73B67242}" srcOrd="2" destOrd="0" presId="urn:microsoft.com/office/officeart/2008/layout/NameandTitleOrganizationalChart"/>
    <dgm:cxn modelId="{6452068B-712B-476F-AEC8-F6987A1B0CEF}" type="presParOf" srcId="{19C5C97D-BC3C-45F6-B0EF-DAE529C26DDC}" destId="{BEBE75D9-3B16-42E0-A413-6E297B4AE821}" srcOrd="2" destOrd="0" presId="urn:microsoft.com/office/officeart/2008/layout/NameandTitleOrganizationalChart"/>
    <dgm:cxn modelId="{D14F1701-B98D-4C86-B852-047A358281E7}" type="presParOf" srcId="{CD8CC2D0-FF79-46E6-9D8F-BA1BF7614790}" destId="{78B773EB-FBA7-429F-AB39-3597F6FC7439}" srcOrd="2" destOrd="0" presId="urn:microsoft.com/office/officeart/2008/layout/NameandTitleOrganizationalChar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4F7B6-828B-4827-9C63-B5B91BE5454B}" type="doc">
      <dgm:prSet loTypeId="urn:microsoft.com/office/officeart/2008/layout/NameandTitleOrganizationalChart" loCatId="hierarchy" qsTypeId="urn:microsoft.com/office/officeart/2005/8/quickstyle/simple4" qsCatId="simple" csTypeId="urn:microsoft.com/office/officeart/2005/8/colors/accent0_3" csCatId="mainScheme" phldr="1"/>
      <dgm:spPr/>
      <dgm:t>
        <a:bodyPr/>
        <a:lstStyle/>
        <a:p>
          <a:endParaRPr lang="fr-FR"/>
        </a:p>
      </dgm:t>
    </dgm:pt>
    <dgm:pt modelId="{EE13EFEA-A50B-4635-B8EF-142D55905F86}">
      <dgm:prSet phldrT="[Texte]" custT="1"/>
      <dgm:spPr>
        <a:xfrm>
          <a:off x="43782" y="244822"/>
          <a:ext cx="840008" cy="434919"/>
        </a:xfrm>
        <a:prstGeom prst="rect">
          <a:avLst/>
        </a:prstGeom>
        <a:solidFill>
          <a:srgbClr val="002060"/>
        </a:solidFill>
        <a:ln>
          <a:noFill/>
        </a:ln>
        <a:effectLst/>
      </dgm:spPr>
      <dgm:t>
        <a:bodyPr/>
        <a:lstStyle/>
        <a:p>
          <a:pPr>
            <a:buNone/>
          </a:pPr>
          <a:r>
            <a:rPr lang="fr-FR" sz="700">
              <a:solidFill>
                <a:srgbClr val="FFFFFF"/>
              </a:solidFill>
              <a:latin typeface="Marianne" panose="02000000000000000000" pitchFamily="2" charset="0"/>
              <a:ea typeface="+mn-ea"/>
              <a:cs typeface="+mn-cs"/>
            </a:rPr>
            <a:t>Unité surveillance et anticipation des risques</a:t>
          </a:r>
        </a:p>
      </dgm:t>
    </dgm:pt>
    <dgm:pt modelId="{058C3525-675A-4AC4-B627-5662BFB0BAC5}" type="parTrans" cxnId="{CCBB8C07-1B15-486F-822B-F7F18DF95979}">
      <dgm:prSet/>
      <dgm:spPr>
        <a:ln w="19050">
          <a:solidFill>
            <a:srgbClr val="002060"/>
          </a:solidFill>
        </a:ln>
      </dgm:spPr>
      <dgm:t>
        <a:bodyPr/>
        <a:lstStyle/>
        <a:p>
          <a:endParaRPr lang="fr-FR">
            <a:latin typeface="Marianne" panose="02000000000000000000" pitchFamily="2" charset="0"/>
          </a:endParaRPr>
        </a:p>
      </dgm:t>
    </dgm:pt>
    <dgm:pt modelId="{88E0FEA1-820E-4C7D-9A6A-6B11B55B33B9}" type="sibTrans" cxnId="{CCBB8C07-1B15-486F-822B-F7F18DF95979}">
      <dgm:prSet custT="1"/>
      <dgm:spPr>
        <a:xfrm>
          <a:off x="211784" y="583092"/>
          <a:ext cx="756007" cy="144973"/>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USAR</a:t>
          </a:r>
        </a:p>
      </dgm:t>
    </dgm:pt>
    <dgm:pt modelId="{68051A96-FA20-4066-9DA0-C1D52E4157CF}">
      <dgm:prSet phldrT="[Texte]" custT="1"/>
      <dgm:spPr>
        <a:xfrm>
          <a:off x="2297725" y="244822"/>
          <a:ext cx="840008" cy="434919"/>
        </a:xfrm>
        <a:prstGeom prst="rect">
          <a:avLst/>
        </a:prstGeom>
        <a:solidFill>
          <a:srgbClr val="002060"/>
        </a:solidFill>
        <a:ln>
          <a:noFill/>
        </a:ln>
        <a:effectLst/>
      </dgm:spPr>
      <dgm:t>
        <a:bodyPr/>
        <a:lstStyle/>
        <a:p>
          <a:pPr>
            <a:buNone/>
          </a:pPr>
          <a:r>
            <a:rPr lang="fr-FR" sz="700">
              <a:solidFill>
                <a:srgbClr val="FFFFFF"/>
              </a:solidFill>
              <a:latin typeface="Marianne" panose="02000000000000000000" pitchFamily="2" charset="0"/>
              <a:ea typeface="+mn-ea"/>
              <a:cs typeface="+mn-cs"/>
            </a:rPr>
            <a:t>  Unité moyens de réponse</a:t>
          </a:r>
        </a:p>
      </dgm:t>
    </dgm:pt>
    <dgm:pt modelId="{8D5A32EE-BD8B-47AE-9807-B7A1FADAE378}" type="parTrans" cxnId="{568CCF6F-F52E-4AF6-A0D7-FBE739A0F310}">
      <dgm:prSet/>
      <dgm:spPr>
        <a:solidFill>
          <a:schemeClr val="accent2"/>
        </a:solidFill>
        <a:ln w="19050">
          <a:solidFill>
            <a:srgbClr val="002060"/>
          </a:solidFill>
        </a:ln>
      </dgm:spPr>
      <dgm:t>
        <a:bodyPr/>
        <a:lstStyle/>
        <a:p>
          <a:endParaRPr lang="fr-FR">
            <a:latin typeface="Marianne" panose="02000000000000000000" pitchFamily="2" charset="0"/>
          </a:endParaRPr>
        </a:p>
      </dgm:t>
    </dgm:pt>
    <dgm:pt modelId="{055D12A6-1BE6-42D2-9190-2354226CA160}" type="sibTrans" cxnId="{568CCF6F-F52E-4AF6-A0D7-FBE739A0F310}">
      <dgm:prSet custT="1"/>
      <dgm:spPr>
        <a:xfrm>
          <a:off x="2465726" y="583092"/>
          <a:ext cx="756007" cy="144973"/>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UMR</a:t>
          </a:r>
        </a:p>
      </dgm:t>
    </dgm:pt>
    <dgm:pt modelId="{C5DDCD23-7BDC-4178-9AF1-302F1B582A9C}">
      <dgm:prSet phldrT="[Texte]" custT="1"/>
      <dgm:spPr>
        <a:xfrm>
          <a:off x="3424696" y="244822"/>
          <a:ext cx="840008" cy="434919"/>
        </a:xfrm>
        <a:prstGeom prst="rect">
          <a:avLst/>
        </a:prstGeom>
        <a:solidFill>
          <a:srgbClr val="002060"/>
        </a:solidFill>
        <a:ln>
          <a:noFill/>
        </a:ln>
        <a:effectLst/>
      </dgm:spPr>
      <dgm:t>
        <a:bodyPr/>
        <a:lstStyle/>
        <a:p>
          <a:pPr>
            <a:buNone/>
          </a:pPr>
          <a:r>
            <a:rPr lang="fr-FR" sz="700">
              <a:solidFill>
                <a:srgbClr val="FFFFFF"/>
              </a:solidFill>
              <a:latin typeface="Marianne" panose="02000000000000000000" pitchFamily="2" charset="0"/>
              <a:ea typeface="+mn-ea"/>
              <a:cs typeface="+mn-cs"/>
            </a:rPr>
            <a:t>Unité viviers, formation, exercices et RETEX</a:t>
          </a:r>
        </a:p>
      </dgm:t>
    </dgm:pt>
    <dgm:pt modelId="{488E3A8A-9254-41E6-87AD-84C35153B7CB}" type="parTrans" cxnId="{8AD13A00-1FC1-443B-8F53-C677DD5150D6}">
      <dgm:prSet/>
      <dgm:spPr>
        <a:ln w="19050">
          <a:solidFill>
            <a:srgbClr val="002060"/>
          </a:solidFill>
        </a:ln>
      </dgm:spPr>
      <dgm:t>
        <a:bodyPr/>
        <a:lstStyle/>
        <a:p>
          <a:endParaRPr lang="fr-FR">
            <a:latin typeface="Marianne" panose="02000000000000000000" pitchFamily="2" charset="0"/>
          </a:endParaRPr>
        </a:p>
      </dgm:t>
    </dgm:pt>
    <dgm:pt modelId="{EC84BCEC-C680-4DEC-9A4B-3C20181C4705}" type="sibTrans" cxnId="{8AD13A00-1FC1-443B-8F53-C677DD5150D6}">
      <dgm:prSet custT="1"/>
      <dgm:spPr>
        <a:xfrm>
          <a:off x="3592698" y="583092"/>
          <a:ext cx="756007" cy="144973"/>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UFER</a:t>
          </a:r>
        </a:p>
      </dgm:t>
    </dgm:pt>
    <dgm:pt modelId="{AEB66F4D-9AC9-4926-B58C-0ED738D3181D}">
      <dgm:prSet phldrT="[Texte]" custT="1"/>
      <dgm:spPr>
        <a:xfrm>
          <a:off x="1170753" y="244822"/>
          <a:ext cx="840008" cy="434919"/>
        </a:xfrm>
        <a:prstGeom prst="rect">
          <a:avLst/>
        </a:prstGeom>
        <a:solidFill>
          <a:srgbClr val="002060"/>
        </a:solidFill>
        <a:ln>
          <a:noFill/>
        </a:ln>
        <a:effectLst/>
      </dgm:spPr>
      <dgm:t>
        <a:bodyPr/>
        <a:lstStyle/>
        <a:p>
          <a:pPr>
            <a:buNone/>
          </a:pPr>
          <a:r>
            <a:rPr lang="fr-FR" sz="700">
              <a:solidFill>
                <a:srgbClr val="FFFFFF"/>
              </a:solidFill>
              <a:latin typeface="Marianne" panose="02000000000000000000" pitchFamily="2" charset="0"/>
              <a:ea typeface="+mn-ea"/>
              <a:cs typeface="+mn-cs"/>
            </a:rPr>
            <a:t>Unité doctrine et planification</a:t>
          </a:r>
        </a:p>
      </dgm:t>
    </dgm:pt>
    <dgm:pt modelId="{7284E86B-4439-4467-B01B-133664098099}" type="parTrans" cxnId="{B0257FF4-F13F-411A-82FD-A1BC5761E642}">
      <dgm:prSet/>
      <dgm:spPr>
        <a:ln w="19050">
          <a:solidFill>
            <a:srgbClr val="002060"/>
          </a:solidFill>
        </a:ln>
      </dgm:spPr>
      <dgm:t>
        <a:bodyPr/>
        <a:lstStyle/>
        <a:p>
          <a:endParaRPr lang="fr-FR">
            <a:latin typeface="Marianne" panose="02000000000000000000" pitchFamily="2" charset="0"/>
          </a:endParaRPr>
        </a:p>
      </dgm:t>
    </dgm:pt>
    <dgm:pt modelId="{F63F7357-8545-4075-B329-34F7FF2AEE54}" type="sibTrans" cxnId="{B0257FF4-F13F-411A-82FD-A1BC5761E642}">
      <dgm:prSet custT="1"/>
      <dgm:spPr>
        <a:xfrm>
          <a:off x="1338755" y="583092"/>
          <a:ext cx="756007" cy="144973"/>
        </a:xfrm>
        <a:prstGeom prst="rect">
          <a:avLst/>
        </a:prstGeom>
        <a:solidFill>
          <a:srgbClr val="E1000F">
            <a:alpha val="90000"/>
            <a:hueOff val="0"/>
            <a:satOff val="0"/>
            <a:lumOff val="0"/>
            <a:alphaOff val="0"/>
          </a:srgbClr>
        </a:solidFill>
        <a:ln w="9525" cap="flat" cmpd="sng" algn="ctr">
          <a:noFill/>
          <a:prstDash val="solid"/>
        </a:ln>
        <a:effectLst/>
      </dgm:spPr>
      <dgm:t>
        <a:bodyPr/>
        <a:lstStyle/>
        <a:p>
          <a:pPr algn="ctr">
            <a:buNone/>
          </a:pPr>
          <a:r>
            <a:rPr lang="fr-FR" sz="900">
              <a:solidFill>
                <a:srgbClr val="FFFFFF"/>
              </a:solidFill>
              <a:latin typeface="Marianne" panose="02000000000000000000" pitchFamily="2" charset="0"/>
              <a:ea typeface="+mn-ea"/>
              <a:cs typeface="+mn-cs"/>
            </a:rPr>
            <a:t>UDP</a:t>
          </a:r>
        </a:p>
      </dgm:t>
    </dgm:pt>
    <dgm:pt modelId="{D6B98ABA-095F-4B62-B431-9831AB85C6F6}" type="pres">
      <dgm:prSet presAssocID="{B514F7B6-828B-4827-9C63-B5B91BE5454B}" presName="hierChild1" presStyleCnt="0">
        <dgm:presLayoutVars>
          <dgm:orgChart val="1"/>
          <dgm:chPref val="1"/>
          <dgm:dir/>
          <dgm:animOne val="branch"/>
          <dgm:animLvl val="lvl"/>
          <dgm:resizeHandles/>
        </dgm:presLayoutVars>
      </dgm:prSet>
      <dgm:spPr/>
    </dgm:pt>
    <dgm:pt modelId="{48632022-7152-4A5E-8155-FBAE5CC69439}" type="pres">
      <dgm:prSet presAssocID="{EE13EFEA-A50B-4635-B8EF-142D55905F86}" presName="hierRoot1" presStyleCnt="0">
        <dgm:presLayoutVars>
          <dgm:hierBranch val="init"/>
        </dgm:presLayoutVars>
      </dgm:prSet>
      <dgm:spPr/>
    </dgm:pt>
    <dgm:pt modelId="{DF08312B-E58C-41A8-AAC0-BFE133BDDD3B}" type="pres">
      <dgm:prSet presAssocID="{EE13EFEA-A50B-4635-B8EF-142D55905F86}" presName="rootComposite1" presStyleCnt="0"/>
      <dgm:spPr/>
    </dgm:pt>
    <dgm:pt modelId="{E90561F4-1410-4FB6-8857-2115CEBD4F16}" type="pres">
      <dgm:prSet presAssocID="{EE13EFEA-A50B-4635-B8EF-142D55905F86}" presName="rootText1" presStyleLbl="node0" presStyleIdx="0" presStyleCnt="4">
        <dgm:presLayoutVars>
          <dgm:chMax/>
          <dgm:chPref val="3"/>
        </dgm:presLayoutVars>
      </dgm:prSet>
      <dgm:spPr/>
    </dgm:pt>
    <dgm:pt modelId="{20F9BC03-8405-429E-AE4D-63C00A0092A1}" type="pres">
      <dgm:prSet presAssocID="{EE13EFEA-A50B-4635-B8EF-142D55905F86}" presName="titleText1" presStyleLbl="fgAcc0" presStyleIdx="0" presStyleCnt="4">
        <dgm:presLayoutVars>
          <dgm:chMax val="0"/>
          <dgm:chPref val="0"/>
        </dgm:presLayoutVars>
      </dgm:prSet>
      <dgm:spPr/>
    </dgm:pt>
    <dgm:pt modelId="{FE98F754-2DBC-4A17-A0D8-A08B389381BF}" type="pres">
      <dgm:prSet presAssocID="{EE13EFEA-A50B-4635-B8EF-142D55905F86}" presName="rootConnector1" presStyleLbl="node1" presStyleIdx="0" presStyleCnt="0"/>
      <dgm:spPr/>
    </dgm:pt>
    <dgm:pt modelId="{409CD916-5E60-4654-919B-65E7CF01A47B}" type="pres">
      <dgm:prSet presAssocID="{EE13EFEA-A50B-4635-B8EF-142D55905F86}" presName="hierChild2" presStyleCnt="0"/>
      <dgm:spPr/>
    </dgm:pt>
    <dgm:pt modelId="{F7660AFE-0914-4D87-BFD0-6E51B956F921}" type="pres">
      <dgm:prSet presAssocID="{EE13EFEA-A50B-4635-B8EF-142D55905F86}" presName="hierChild3" presStyleCnt="0"/>
      <dgm:spPr/>
    </dgm:pt>
    <dgm:pt modelId="{6AD6A3D6-F3CE-44EB-8C8A-23E711581311}" type="pres">
      <dgm:prSet presAssocID="{AEB66F4D-9AC9-4926-B58C-0ED738D3181D}" presName="hierRoot1" presStyleCnt="0">
        <dgm:presLayoutVars>
          <dgm:hierBranch val="init"/>
        </dgm:presLayoutVars>
      </dgm:prSet>
      <dgm:spPr/>
    </dgm:pt>
    <dgm:pt modelId="{6598B862-BD84-4D2B-8ABD-5FC154F6CFC0}" type="pres">
      <dgm:prSet presAssocID="{AEB66F4D-9AC9-4926-B58C-0ED738D3181D}" presName="rootComposite1" presStyleCnt="0"/>
      <dgm:spPr/>
    </dgm:pt>
    <dgm:pt modelId="{85F4C842-C29A-4221-B927-9D0D1D810464}" type="pres">
      <dgm:prSet presAssocID="{AEB66F4D-9AC9-4926-B58C-0ED738D3181D}" presName="rootText1" presStyleLbl="node0" presStyleIdx="1" presStyleCnt="4">
        <dgm:presLayoutVars>
          <dgm:chMax/>
          <dgm:chPref val="3"/>
        </dgm:presLayoutVars>
      </dgm:prSet>
      <dgm:spPr/>
    </dgm:pt>
    <dgm:pt modelId="{BAA09557-8B14-45D7-8F82-361D14B356CA}" type="pres">
      <dgm:prSet presAssocID="{AEB66F4D-9AC9-4926-B58C-0ED738D3181D}" presName="titleText1" presStyleLbl="fgAcc0" presStyleIdx="1" presStyleCnt="4">
        <dgm:presLayoutVars>
          <dgm:chMax val="0"/>
          <dgm:chPref val="0"/>
        </dgm:presLayoutVars>
      </dgm:prSet>
      <dgm:spPr/>
    </dgm:pt>
    <dgm:pt modelId="{90AA1F1D-ABAC-43BB-99C0-6F219CE32464}" type="pres">
      <dgm:prSet presAssocID="{AEB66F4D-9AC9-4926-B58C-0ED738D3181D}" presName="rootConnector1" presStyleLbl="node1" presStyleIdx="0" presStyleCnt="0"/>
      <dgm:spPr/>
    </dgm:pt>
    <dgm:pt modelId="{10586E6B-294C-4051-94D1-CEA079E7F021}" type="pres">
      <dgm:prSet presAssocID="{AEB66F4D-9AC9-4926-B58C-0ED738D3181D}" presName="hierChild2" presStyleCnt="0"/>
      <dgm:spPr/>
    </dgm:pt>
    <dgm:pt modelId="{8B2CF53F-2F76-439C-9F37-4983E35559E8}" type="pres">
      <dgm:prSet presAssocID="{AEB66F4D-9AC9-4926-B58C-0ED738D3181D}" presName="hierChild3" presStyleCnt="0"/>
      <dgm:spPr/>
    </dgm:pt>
    <dgm:pt modelId="{669E0954-ECB4-41C1-99FA-90B14683D142}" type="pres">
      <dgm:prSet presAssocID="{68051A96-FA20-4066-9DA0-C1D52E4157CF}" presName="hierRoot1" presStyleCnt="0">
        <dgm:presLayoutVars>
          <dgm:hierBranch val="init"/>
        </dgm:presLayoutVars>
      </dgm:prSet>
      <dgm:spPr/>
    </dgm:pt>
    <dgm:pt modelId="{06BDBAD3-C3B5-4024-8C5E-3B9BD378F4CC}" type="pres">
      <dgm:prSet presAssocID="{68051A96-FA20-4066-9DA0-C1D52E4157CF}" presName="rootComposite1" presStyleCnt="0"/>
      <dgm:spPr/>
    </dgm:pt>
    <dgm:pt modelId="{BA1BCF1B-DB0D-4453-B178-DB966FC1043D}" type="pres">
      <dgm:prSet presAssocID="{68051A96-FA20-4066-9DA0-C1D52E4157CF}" presName="rootText1" presStyleLbl="node0" presStyleIdx="2" presStyleCnt="4">
        <dgm:presLayoutVars>
          <dgm:chMax/>
          <dgm:chPref val="3"/>
        </dgm:presLayoutVars>
      </dgm:prSet>
      <dgm:spPr/>
    </dgm:pt>
    <dgm:pt modelId="{06CABE39-7309-499C-A553-489F590E28A7}" type="pres">
      <dgm:prSet presAssocID="{68051A96-FA20-4066-9DA0-C1D52E4157CF}" presName="titleText1" presStyleLbl="fgAcc0" presStyleIdx="2" presStyleCnt="4">
        <dgm:presLayoutVars>
          <dgm:chMax val="0"/>
          <dgm:chPref val="0"/>
        </dgm:presLayoutVars>
      </dgm:prSet>
      <dgm:spPr/>
    </dgm:pt>
    <dgm:pt modelId="{CD7B6D97-95EE-4759-82C6-8309822527EF}" type="pres">
      <dgm:prSet presAssocID="{68051A96-FA20-4066-9DA0-C1D52E4157CF}" presName="rootConnector1" presStyleLbl="node1" presStyleIdx="0" presStyleCnt="0"/>
      <dgm:spPr/>
    </dgm:pt>
    <dgm:pt modelId="{6B8B462F-6AAE-4F39-A654-1E4495098200}" type="pres">
      <dgm:prSet presAssocID="{68051A96-FA20-4066-9DA0-C1D52E4157CF}" presName="hierChild2" presStyleCnt="0"/>
      <dgm:spPr/>
    </dgm:pt>
    <dgm:pt modelId="{4995246A-158D-4A6C-AC97-95C74D0A94D7}" type="pres">
      <dgm:prSet presAssocID="{68051A96-FA20-4066-9DA0-C1D52E4157CF}" presName="hierChild3" presStyleCnt="0"/>
      <dgm:spPr/>
    </dgm:pt>
    <dgm:pt modelId="{C45B0CAA-64EE-4A43-A509-0807DF16E669}" type="pres">
      <dgm:prSet presAssocID="{C5DDCD23-7BDC-4178-9AF1-302F1B582A9C}" presName="hierRoot1" presStyleCnt="0">
        <dgm:presLayoutVars>
          <dgm:hierBranch val="init"/>
        </dgm:presLayoutVars>
      </dgm:prSet>
      <dgm:spPr/>
    </dgm:pt>
    <dgm:pt modelId="{FF215D37-8197-4C96-AAF6-4687259B40D4}" type="pres">
      <dgm:prSet presAssocID="{C5DDCD23-7BDC-4178-9AF1-302F1B582A9C}" presName="rootComposite1" presStyleCnt="0"/>
      <dgm:spPr/>
    </dgm:pt>
    <dgm:pt modelId="{BB33C3E6-7EF9-4417-8273-47786305FC59}" type="pres">
      <dgm:prSet presAssocID="{C5DDCD23-7BDC-4178-9AF1-302F1B582A9C}" presName="rootText1" presStyleLbl="node0" presStyleIdx="3" presStyleCnt="4">
        <dgm:presLayoutVars>
          <dgm:chMax/>
          <dgm:chPref val="3"/>
        </dgm:presLayoutVars>
      </dgm:prSet>
      <dgm:spPr/>
    </dgm:pt>
    <dgm:pt modelId="{5373D1FB-15F3-4727-BB8F-3FAC868054E7}" type="pres">
      <dgm:prSet presAssocID="{C5DDCD23-7BDC-4178-9AF1-302F1B582A9C}" presName="titleText1" presStyleLbl="fgAcc0" presStyleIdx="3" presStyleCnt="4">
        <dgm:presLayoutVars>
          <dgm:chMax val="0"/>
          <dgm:chPref val="0"/>
        </dgm:presLayoutVars>
      </dgm:prSet>
      <dgm:spPr/>
    </dgm:pt>
    <dgm:pt modelId="{4CE43BA2-93F3-4DAA-A77F-C18B73CCFC34}" type="pres">
      <dgm:prSet presAssocID="{C5DDCD23-7BDC-4178-9AF1-302F1B582A9C}" presName="rootConnector1" presStyleLbl="node1" presStyleIdx="0" presStyleCnt="0"/>
      <dgm:spPr/>
    </dgm:pt>
    <dgm:pt modelId="{09E976D2-330C-4253-9094-40760CA8CFFB}" type="pres">
      <dgm:prSet presAssocID="{C5DDCD23-7BDC-4178-9AF1-302F1B582A9C}" presName="hierChild2" presStyleCnt="0"/>
      <dgm:spPr/>
    </dgm:pt>
    <dgm:pt modelId="{A2865EAB-10EE-4346-8FCB-E96864E10DC2}" type="pres">
      <dgm:prSet presAssocID="{C5DDCD23-7BDC-4178-9AF1-302F1B582A9C}" presName="hierChild3" presStyleCnt="0"/>
      <dgm:spPr/>
    </dgm:pt>
  </dgm:ptLst>
  <dgm:cxnLst>
    <dgm:cxn modelId="{8AD13A00-1FC1-443B-8F53-C677DD5150D6}" srcId="{B514F7B6-828B-4827-9C63-B5B91BE5454B}" destId="{C5DDCD23-7BDC-4178-9AF1-302F1B582A9C}" srcOrd="3" destOrd="0" parTransId="{488E3A8A-9254-41E6-87AD-84C35153B7CB}" sibTransId="{EC84BCEC-C680-4DEC-9A4B-3C20181C4705}"/>
    <dgm:cxn modelId="{CCBB8C07-1B15-486F-822B-F7F18DF95979}" srcId="{B514F7B6-828B-4827-9C63-B5B91BE5454B}" destId="{EE13EFEA-A50B-4635-B8EF-142D55905F86}" srcOrd="0" destOrd="0" parTransId="{058C3525-675A-4AC4-B627-5662BFB0BAC5}" sibTransId="{88E0FEA1-820E-4C7D-9A6A-6B11B55B33B9}"/>
    <dgm:cxn modelId="{AD6DF533-0B42-428C-8B6A-62FEC2AE1867}" type="presOf" srcId="{055D12A6-1BE6-42D2-9190-2354226CA160}" destId="{06CABE39-7309-499C-A553-489F590E28A7}" srcOrd="0" destOrd="0" presId="urn:microsoft.com/office/officeart/2008/layout/NameandTitleOrganizationalChart"/>
    <dgm:cxn modelId="{85E93335-6A2C-4035-8D78-10FD7DE73D4D}" type="presOf" srcId="{EE13EFEA-A50B-4635-B8EF-142D55905F86}" destId="{FE98F754-2DBC-4A17-A0D8-A08B389381BF}" srcOrd="1" destOrd="0" presId="urn:microsoft.com/office/officeart/2008/layout/NameandTitleOrganizationalChart"/>
    <dgm:cxn modelId="{7972A636-DA57-416A-ACF4-B91788E65439}" type="presOf" srcId="{EC84BCEC-C680-4DEC-9A4B-3C20181C4705}" destId="{5373D1FB-15F3-4727-BB8F-3FAC868054E7}" srcOrd="0" destOrd="0" presId="urn:microsoft.com/office/officeart/2008/layout/NameandTitleOrganizationalChart"/>
    <dgm:cxn modelId="{127C273A-1CF3-4E27-978D-313B6B7EC64A}" type="presOf" srcId="{EE13EFEA-A50B-4635-B8EF-142D55905F86}" destId="{E90561F4-1410-4FB6-8857-2115CEBD4F16}" srcOrd="0" destOrd="0" presId="urn:microsoft.com/office/officeart/2008/layout/NameandTitleOrganizationalChart"/>
    <dgm:cxn modelId="{568CCF6F-F52E-4AF6-A0D7-FBE739A0F310}" srcId="{B514F7B6-828B-4827-9C63-B5B91BE5454B}" destId="{68051A96-FA20-4066-9DA0-C1D52E4157CF}" srcOrd="2" destOrd="0" parTransId="{8D5A32EE-BD8B-47AE-9807-B7A1FADAE378}" sibTransId="{055D12A6-1BE6-42D2-9190-2354226CA160}"/>
    <dgm:cxn modelId="{D8CA2150-76BB-4B6C-A934-FC20133C34AE}" type="presOf" srcId="{F63F7357-8545-4075-B329-34F7FF2AEE54}" destId="{BAA09557-8B14-45D7-8F82-361D14B356CA}" srcOrd="0" destOrd="0" presId="urn:microsoft.com/office/officeart/2008/layout/NameandTitleOrganizationalChart"/>
    <dgm:cxn modelId="{A887375A-778B-4D9F-B2B9-2E80091CEF49}" type="presOf" srcId="{68051A96-FA20-4066-9DA0-C1D52E4157CF}" destId="{CD7B6D97-95EE-4759-82C6-8309822527EF}" srcOrd="1" destOrd="0" presId="urn:microsoft.com/office/officeart/2008/layout/NameandTitleOrganizationalChart"/>
    <dgm:cxn modelId="{4811C3AB-F9D9-4D11-9648-345BDDDFA00D}" type="presOf" srcId="{AEB66F4D-9AC9-4926-B58C-0ED738D3181D}" destId="{85F4C842-C29A-4221-B927-9D0D1D810464}" srcOrd="0" destOrd="0" presId="urn:microsoft.com/office/officeart/2008/layout/NameandTitleOrganizationalChart"/>
    <dgm:cxn modelId="{DD733BAE-A41E-414D-B2A5-3DE592957BD4}" type="presOf" srcId="{88E0FEA1-820E-4C7D-9A6A-6B11B55B33B9}" destId="{20F9BC03-8405-429E-AE4D-63C00A0092A1}" srcOrd="0" destOrd="0" presId="urn:microsoft.com/office/officeart/2008/layout/NameandTitleOrganizationalChart"/>
    <dgm:cxn modelId="{F703C0CB-AD4D-4BD6-B55D-22DE75ED4E56}" type="presOf" srcId="{AEB66F4D-9AC9-4926-B58C-0ED738D3181D}" destId="{90AA1F1D-ABAC-43BB-99C0-6F219CE32464}" srcOrd="1" destOrd="0" presId="urn:microsoft.com/office/officeart/2008/layout/NameandTitleOrganizationalChart"/>
    <dgm:cxn modelId="{2C401AD3-8D9A-4DAB-AF44-C90784FC8E74}" type="presOf" srcId="{C5DDCD23-7BDC-4178-9AF1-302F1B582A9C}" destId="{BB33C3E6-7EF9-4417-8273-47786305FC59}" srcOrd="0" destOrd="0" presId="urn:microsoft.com/office/officeart/2008/layout/NameandTitleOrganizationalChart"/>
    <dgm:cxn modelId="{5EE22AD4-7B18-47BA-9C3C-0596F4C9D0B8}" type="presOf" srcId="{C5DDCD23-7BDC-4178-9AF1-302F1B582A9C}" destId="{4CE43BA2-93F3-4DAA-A77F-C18B73CCFC34}" srcOrd="1" destOrd="0" presId="urn:microsoft.com/office/officeart/2008/layout/NameandTitleOrganizationalChart"/>
    <dgm:cxn modelId="{28AE16EE-6BEC-46A8-9F13-F94541D33B5D}" type="presOf" srcId="{68051A96-FA20-4066-9DA0-C1D52E4157CF}" destId="{BA1BCF1B-DB0D-4453-B178-DB966FC1043D}" srcOrd="0" destOrd="0" presId="urn:microsoft.com/office/officeart/2008/layout/NameandTitleOrganizationalChart"/>
    <dgm:cxn modelId="{7FBD35F4-ECC5-4490-BAF1-3388C0B109FD}" type="presOf" srcId="{B514F7B6-828B-4827-9C63-B5B91BE5454B}" destId="{D6B98ABA-095F-4B62-B431-9831AB85C6F6}" srcOrd="0" destOrd="0" presId="urn:microsoft.com/office/officeart/2008/layout/NameandTitleOrganizationalChart"/>
    <dgm:cxn modelId="{B0257FF4-F13F-411A-82FD-A1BC5761E642}" srcId="{B514F7B6-828B-4827-9C63-B5B91BE5454B}" destId="{AEB66F4D-9AC9-4926-B58C-0ED738D3181D}" srcOrd="1" destOrd="0" parTransId="{7284E86B-4439-4467-B01B-133664098099}" sibTransId="{F63F7357-8545-4075-B329-34F7FF2AEE54}"/>
    <dgm:cxn modelId="{0B0398FA-D378-4B28-ACBC-0F7ADFBBE7C3}" type="presParOf" srcId="{D6B98ABA-095F-4B62-B431-9831AB85C6F6}" destId="{48632022-7152-4A5E-8155-FBAE5CC69439}" srcOrd="0" destOrd="0" presId="urn:microsoft.com/office/officeart/2008/layout/NameandTitleOrganizationalChart"/>
    <dgm:cxn modelId="{A62952F9-8760-4354-B919-96B37B47C116}" type="presParOf" srcId="{48632022-7152-4A5E-8155-FBAE5CC69439}" destId="{DF08312B-E58C-41A8-AAC0-BFE133BDDD3B}" srcOrd="0" destOrd="0" presId="urn:microsoft.com/office/officeart/2008/layout/NameandTitleOrganizationalChart"/>
    <dgm:cxn modelId="{78665028-DBBB-4CE3-9491-93EC897B4A33}" type="presParOf" srcId="{DF08312B-E58C-41A8-AAC0-BFE133BDDD3B}" destId="{E90561F4-1410-4FB6-8857-2115CEBD4F16}" srcOrd="0" destOrd="0" presId="urn:microsoft.com/office/officeart/2008/layout/NameandTitleOrganizationalChart"/>
    <dgm:cxn modelId="{2170DDBD-3668-4056-8E26-943AF9E5C5AE}" type="presParOf" srcId="{DF08312B-E58C-41A8-AAC0-BFE133BDDD3B}" destId="{20F9BC03-8405-429E-AE4D-63C00A0092A1}" srcOrd="1" destOrd="0" presId="urn:microsoft.com/office/officeart/2008/layout/NameandTitleOrganizationalChart"/>
    <dgm:cxn modelId="{0CA747AE-B2DC-4798-BF54-90A64BC3D673}" type="presParOf" srcId="{DF08312B-E58C-41A8-AAC0-BFE133BDDD3B}" destId="{FE98F754-2DBC-4A17-A0D8-A08B389381BF}" srcOrd="2" destOrd="0" presId="urn:microsoft.com/office/officeart/2008/layout/NameandTitleOrganizationalChart"/>
    <dgm:cxn modelId="{6AD716C4-7D54-48CE-9992-B6D75AF6E9C8}" type="presParOf" srcId="{48632022-7152-4A5E-8155-FBAE5CC69439}" destId="{409CD916-5E60-4654-919B-65E7CF01A47B}" srcOrd="1" destOrd="0" presId="urn:microsoft.com/office/officeart/2008/layout/NameandTitleOrganizationalChart"/>
    <dgm:cxn modelId="{AD405B72-E763-4A7C-81BB-099CA488E8FB}" type="presParOf" srcId="{48632022-7152-4A5E-8155-FBAE5CC69439}" destId="{F7660AFE-0914-4D87-BFD0-6E51B956F921}" srcOrd="2" destOrd="0" presId="urn:microsoft.com/office/officeart/2008/layout/NameandTitleOrganizationalChart"/>
    <dgm:cxn modelId="{0B9F32E3-7BBA-456F-9C0A-03661B487125}" type="presParOf" srcId="{D6B98ABA-095F-4B62-B431-9831AB85C6F6}" destId="{6AD6A3D6-F3CE-44EB-8C8A-23E711581311}" srcOrd="1" destOrd="0" presId="urn:microsoft.com/office/officeart/2008/layout/NameandTitleOrganizationalChart"/>
    <dgm:cxn modelId="{B467DC1B-F491-47AD-A220-B81261B98AE5}" type="presParOf" srcId="{6AD6A3D6-F3CE-44EB-8C8A-23E711581311}" destId="{6598B862-BD84-4D2B-8ABD-5FC154F6CFC0}" srcOrd="0" destOrd="0" presId="urn:microsoft.com/office/officeart/2008/layout/NameandTitleOrganizationalChart"/>
    <dgm:cxn modelId="{C20580C7-D699-4262-9E23-79C04D023355}" type="presParOf" srcId="{6598B862-BD84-4D2B-8ABD-5FC154F6CFC0}" destId="{85F4C842-C29A-4221-B927-9D0D1D810464}" srcOrd="0" destOrd="0" presId="urn:microsoft.com/office/officeart/2008/layout/NameandTitleOrganizationalChart"/>
    <dgm:cxn modelId="{CD266908-7FD0-42F3-8DA7-B740C875522C}" type="presParOf" srcId="{6598B862-BD84-4D2B-8ABD-5FC154F6CFC0}" destId="{BAA09557-8B14-45D7-8F82-361D14B356CA}" srcOrd="1" destOrd="0" presId="urn:microsoft.com/office/officeart/2008/layout/NameandTitleOrganizationalChart"/>
    <dgm:cxn modelId="{21DD0EC6-DE24-4229-BD2E-7FFDC552C706}" type="presParOf" srcId="{6598B862-BD84-4D2B-8ABD-5FC154F6CFC0}" destId="{90AA1F1D-ABAC-43BB-99C0-6F219CE32464}" srcOrd="2" destOrd="0" presId="urn:microsoft.com/office/officeart/2008/layout/NameandTitleOrganizationalChart"/>
    <dgm:cxn modelId="{140E863D-F912-4548-B0A4-79B44D6358AD}" type="presParOf" srcId="{6AD6A3D6-F3CE-44EB-8C8A-23E711581311}" destId="{10586E6B-294C-4051-94D1-CEA079E7F021}" srcOrd="1" destOrd="0" presId="urn:microsoft.com/office/officeart/2008/layout/NameandTitleOrganizationalChart"/>
    <dgm:cxn modelId="{1A13B071-CC95-4A83-B116-9D021465F8BD}" type="presParOf" srcId="{6AD6A3D6-F3CE-44EB-8C8A-23E711581311}" destId="{8B2CF53F-2F76-439C-9F37-4983E35559E8}" srcOrd="2" destOrd="0" presId="urn:microsoft.com/office/officeart/2008/layout/NameandTitleOrganizationalChart"/>
    <dgm:cxn modelId="{E8D09540-7499-45E5-94CC-B137DC9CBA2F}" type="presParOf" srcId="{D6B98ABA-095F-4B62-B431-9831AB85C6F6}" destId="{669E0954-ECB4-41C1-99FA-90B14683D142}" srcOrd="2" destOrd="0" presId="urn:microsoft.com/office/officeart/2008/layout/NameandTitleOrganizationalChart"/>
    <dgm:cxn modelId="{F367AEED-10BD-42F2-B040-18E8B8C92B4B}" type="presParOf" srcId="{669E0954-ECB4-41C1-99FA-90B14683D142}" destId="{06BDBAD3-C3B5-4024-8C5E-3B9BD378F4CC}" srcOrd="0" destOrd="0" presId="urn:microsoft.com/office/officeart/2008/layout/NameandTitleOrganizationalChart"/>
    <dgm:cxn modelId="{D88F1EE3-C5FD-4E92-B147-D51E81BA80DC}" type="presParOf" srcId="{06BDBAD3-C3B5-4024-8C5E-3B9BD378F4CC}" destId="{BA1BCF1B-DB0D-4453-B178-DB966FC1043D}" srcOrd="0" destOrd="0" presId="urn:microsoft.com/office/officeart/2008/layout/NameandTitleOrganizationalChart"/>
    <dgm:cxn modelId="{FE084380-E9F2-402B-95DE-B6F0B33CD963}" type="presParOf" srcId="{06BDBAD3-C3B5-4024-8C5E-3B9BD378F4CC}" destId="{06CABE39-7309-499C-A553-489F590E28A7}" srcOrd="1" destOrd="0" presId="urn:microsoft.com/office/officeart/2008/layout/NameandTitleOrganizationalChart"/>
    <dgm:cxn modelId="{46D7E093-96F1-461C-8189-8D67A1C5D66D}" type="presParOf" srcId="{06BDBAD3-C3B5-4024-8C5E-3B9BD378F4CC}" destId="{CD7B6D97-95EE-4759-82C6-8309822527EF}" srcOrd="2" destOrd="0" presId="urn:microsoft.com/office/officeart/2008/layout/NameandTitleOrganizationalChart"/>
    <dgm:cxn modelId="{902B6D3E-57D4-42B9-8086-1A20F82096AD}" type="presParOf" srcId="{669E0954-ECB4-41C1-99FA-90B14683D142}" destId="{6B8B462F-6AAE-4F39-A654-1E4495098200}" srcOrd="1" destOrd="0" presId="urn:microsoft.com/office/officeart/2008/layout/NameandTitleOrganizationalChart"/>
    <dgm:cxn modelId="{73BECF3C-90E8-4403-B5C1-6B6972837D41}" type="presParOf" srcId="{669E0954-ECB4-41C1-99FA-90B14683D142}" destId="{4995246A-158D-4A6C-AC97-95C74D0A94D7}" srcOrd="2" destOrd="0" presId="urn:microsoft.com/office/officeart/2008/layout/NameandTitleOrganizationalChart"/>
    <dgm:cxn modelId="{D5081E5D-0995-4DFB-84F8-06BB952DBF7B}" type="presParOf" srcId="{D6B98ABA-095F-4B62-B431-9831AB85C6F6}" destId="{C45B0CAA-64EE-4A43-A509-0807DF16E669}" srcOrd="3" destOrd="0" presId="urn:microsoft.com/office/officeart/2008/layout/NameandTitleOrganizationalChart"/>
    <dgm:cxn modelId="{C9F5FBBF-044A-4AC1-B71F-859AE8CE5333}" type="presParOf" srcId="{C45B0CAA-64EE-4A43-A509-0807DF16E669}" destId="{FF215D37-8197-4C96-AAF6-4687259B40D4}" srcOrd="0" destOrd="0" presId="urn:microsoft.com/office/officeart/2008/layout/NameandTitleOrganizationalChart"/>
    <dgm:cxn modelId="{58078216-EA92-445A-BC2C-AF03C83C3A15}" type="presParOf" srcId="{FF215D37-8197-4C96-AAF6-4687259B40D4}" destId="{BB33C3E6-7EF9-4417-8273-47786305FC59}" srcOrd="0" destOrd="0" presId="urn:microsoft.com/office/officeart/2008/layout/NameandTitleOrganizationalChart"/>
    <dgm:cxn modelId="{F10F60A8-6347-41F8-9EE1-529D3AA50E5B}" type="presParOf" srcId="{FF215D37-8197-4C96-AAF6-4687259B40D4}" destId="{5373D1FB-15F3-4727-BB8F-3FAC868054E7}" srcOrd="1" destOrd="0" presId="urn:microsoft.com/office/officeart/2008/layout/NameandTitleOrganizationalChart"/>
    <dgm:cxn modelId="{FA237D24-2540-4C06-A509-B1E4D9352CC1}" type="presParOf" srcId="{FF215D37-8197-4C96-AAF6-4687259B40D4}" destId="{4CE43BA2-93F3-4DAA-A77F-C18B73CCFC34}" srcOrd="2" destOrd="0" presId="urn:microsoft.com/office/officeart/2008/layout/NameandTitleOrganizationalChart"/>
    <dgm:cxn modelId="{4C4D910A-7A4A-437E-AA56-7A045FA0CF50}" type="presParOf" srcId="{C45B0CAA-64EE-4A43-A509-0807DF16E669}" destId="{09E976D2-330C-4253-9094-40760CA8CFFB}" srcOrd="1" destOrd="0" presId="urn:microsoft.com/office/officeart/2008/layout/NameandTitleOrganizationalChart"/>
    <dgm:cxn modelId="{F3054317-A6C7-449F-84FF-8A39C2221F06}" type="presParOf" srcId="{C45B0CAA-64EE-4A43-A509-0807DF16E669}" destId="{A2865EAB-10EE-4346-8FCB-E96864E10DC2}" srcOrd="2" destOrd="0" presId="urn:microsoft.com/office/officeart/2008/layout/NameandTitleOrganizationalChar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6D2BC-8046-4B42-B2E8-26EB56054238}">
      <dsp:nvSpPr>
        <dsp:cNvPr id="0" name=""/>
        <dsp:cNvSpPr/>
      </dsp:nvSpPr>
      <dsp:spPr>
        <a:xfrm>
          <a:off x="3758776" y="1759670"/>
          <a:ext cx="1860053" cy="509011"/>
        </a:xfrm>
        <a:custGeom>
          <a:avLst/>
          <a:gdLst/>
          <a:ahLst/>
          <a:cxnLst/>
          <a:rect l="0" t="0" r="0" b="0"/>
          <a:pathLst>
            <a:path>
              <a:moveTo>
                <a:pt x="0" y="0"/>
              </a:moveTo>
              <a:lnTo>
                <a:pt x="0" y="316128"/>
              </a:lnTo>
              <a:lnTo>
                <a:pt x="2025806" y="316128"/>
              </a:lnTo>
              <a:lnTo>
                <a:pt x="2025806" y="426002"/>
              </a:lnTo>
            </a:path>
          </a:pathLst>
        </a:custGeom>
        <a:noFill/>
        <a:ln w="19050" cap="flat" cmpd="sng" algn="ctr">
          <a:solidFill>
            <a:srgbClr val="002060"/>
          </a:solidFill>
          <a:prstDash val="solid"/>
        </a:ln>
        <a:effectLst/>
      </dsp:spPr>
      <dsp:style>
        <a:lnRef idx="1">
          <a:scrgbClr r="0" g="0" b="0"/>
        </a:lnRef>
        <a:fillRef idx="0">
          <a:scrgbClr r="0" g="0" b="0"/>
        </a:fillRef>
        <a:effectRef idx="0">
          <a:scrgbClr r="0" g="0" b="0"/>
        </a:effectRef>
        <a:fontRef idx="minor"/>
      </dsp:style>
    </dsp:sp>
    <dsp:sp modelId="{1E12E48C-372A-4BF9-91A0-9A913A2682E5}">
      <dsp:nvSpPr>
        <dsp:cNvPr id="0" name=""/>
        <dsp:cNvSpPr/>
      </dsp:nvSpPr>
      <dsp:spPr>
        <a:xfrm>
          <a:off x="2748300" y="1759670"/>
          <a:ext cx="1010475" cy="509011"/>
        </a:xfrm>
        <a:custGeom>
          <a:avLst/>
          <a:gdLst/>
          <a:ahLst/>
          <a:cxnLst/>
          <a:rect l="0" t="0" r="0" b="0"/>
          <a:pathLst>
            <a:path>
              <a:moveTo>
                <a:pt x="1415979" y="0"/>
              </a:moveTo>
              <a:lnTo>
                <a:pt x="1415979" y="316128"/>
              </a:lnTo>
              <a:lnTo>
                <a:pt x="0" y="316128"/>
              </a:lnTo>
              <a:lnTo>
                <a:pt x="0" y="426002"/>
              </a:lnTo>
            </a:path>
          </a:pathLst>
        </a:custGeom>
        <a:noFill/>
        <a:ln w="19050" cap="flat" cmpd="sng" algn="ctr">
          <a:solidFill>
            <a:srgbClr val="002060"/>
          </a:solidFill>
          <a:prstDash val="solid"/>
        </a:ln>
        <a:effectLst/>
      </dsp:spPr>
      <dsp:style>
        <a:lnRef idx="1">
          <a:scrgbClr r="0" g="0" b="0"/>
        </a:lnRef>
        <a:fillRef idx="0">
          <a:scrgbClr r="0" g="0" b="0"/>
        </a:fillRef>
        <a:effectRef idx="0">
          <a:scrgbClr r="0" g="0" b="0"/>
        </a:effectRef>
        <a:fontRef idx="minor"/>
      </dsp:style>
    </dsp:sp>
    <dsp:sp modelId="{C6773173-2F7A-4624-BB85-DCBA487E73DC}">
      <dsp:nvSpPr>
        <dsp:cNvPr id="0" name=""/>
        <dsp:cNvSpPr/>
      </dsp:nvSpPr>
      <dsp:spPr>
        <a:xfrm>
          <a:off x="1137416" y="1557035"/>
          <a:ext cx="2621359" cy="202634"/>
        </a:xfrm>
        <a:custGeom>
          <a:avLst/>
          <a:gdLst/>
          <a:ahLst/>
          <a:cxnLst/>
          <a:rect l="0" t="0" r="0" b="0"/>
          <a:pathLst>
            <a:path>
              <a:moveTo>
                <a:pt x="3233250" y="169589"/>
              </a:moveTo>
              <a:lnTo>
                <a:pt x="0" y="0"/>
              </a:lnTo>
            </a:path>
          </a:pathLst>
        </a:custGeom>
        <a:noFill/>
        <a:ln w="9525" cap="flat" cmpd="sng" algn="ctr">
          <a:noFill/>
          <a:prstDash val="solid"/>
        </a:ln>
        <a:effectLst/>
      </dsp:spPr>
      <dsp:style>
        <a:lnRef idx="1">
          <a:scrgbClr r="0" g="0" b="0"/>
        </a:lnRef>
        <a:fillRef idx="0">
          <a:scrgbClr r="0" g="0" b="0"/>
        </a:fillRef>
        <a:effectRef idx="0">
          <a:scrgbClr r="0" g="0" b="0"/>
        </a:effectRef>
        <a:fontRef idx="minor"/>
      </dsp:style>
    </dsp:sp>
    <dsp:sp modelId="{331C2E6E-0A99-4FE3-9514-6DAEE578A253}">
      <dsp:nvSpPr>
        <dsp:cNvPr id="0" name=""/>
        <dsp:cNvSpPr/>
      </dsp:nvSpPr>
      <dsp:spPr>
        <a:xfrm>
          <a:off x="3713056" y="783915"/>
          <a:ext cx="91440" cy="231790"/>
        </a:xfrm>
        <a:custGeom>
          <a:avLst/>
          <a:gdLst/>
          <a:ahLst/>
          <a:cxnLst/>
          <a:rect l="0" t="0" r="0" b="0"/>
          <a:pathLst>
            <a:path>
              <a:moveTo>
                <a:pt x="45720" y="0"/>
              </a:moveTo>
              <a:lnTo>
                <a:pt x="45720" y="193990"/>
              </a:lnTo>
            </a:path>
          </a:pathLst>
        </a:custGeom>
        <a:noFill/>
        <a:ln w="19050" cap="flat" cmpd="sng" algn="ctr">
          <a:solidFill>
            <a:srgbClr val="000091"/>
          </a:solidFill>
          <a:prstDash val="solid"/>
        </a:ln>
        <a:effectLst/>
      </dsp:spPr>
      <dsp:style>
        <a:lnRef idx="1">
          <a:scrgbClr r="0" g="0" b="0"/>
        </a:lnRef>
        <a:fillRef idx="0">
          <a:scrgbClr r="0" g="0" b="0"/>
        </a:fillRef>
        <a:effectRef idx="0">
          <a:scrgbClr r="0" g="0" b="0"/>
        </a:effectRef>
        <a:fontRef idx="minor"/>
      </dsp:style>
    </dsp:sp>
    <dsp:sp modelId="{5B4969EF-35CC-4D2C-B25C-755C184D6FA2}">
      <dsp:nvSpPr>
        <dsp:cNvPr id="0" name=""/>
        <dsp:cNvSpPr/>
      </dsp:nvSpPr>
      <dsp:spPr>
        <a:xfrm>
          <a:off x="2253530" y="39950"/>
          <a:ext cx="3010492" cy="74396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79396"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FFFFFF"/>
              </a:solidFill>
              <a:latin typeface="Marianne" panose="02000000000000000000" pitchFamily="2" charset="0"/>
              <a:ea typeface="+mn-ea"/>
              <a:cs typeface="+mn-cs"/>
            </a:rPr>
            <a:t>Directeur général de la santé</a:t>
          </a:r>
        </a:p>
      </dsp:txBody>
      <dsp:txXfrm>
        <a:off x="2253530" y="39950"/>
        <a:ext cx="3010492" cy="743964"/>
      </dsp:txXfrm>
    </dsp:sp>
    <dsp:sp modelId="{F6E8B3FA-B90B-4BE6-A79A-F8E1331F0459}">
      <dsp:nvSpPr>
        <dsp:cNvPr id="0" name=""/>
        <dsp:cNvSpPr/>
      </dsp:nvSpPr>
      <dsp:spPr>
        <a:xfrm>
          <a:off x="4656734" y="561650"/>
          <a:ext cx="889129" cy="249627"/>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DGS / DGSa</a:t>
          </a:r>
        </a:p>
      </dsp:txBody>
      <dsp:txXfrm>
        <a:off x="4656734" y="561650"/>
        <a:ext cx="889129" cy="249627"/>
      </dsp:txXfrm>
    </dsp:sp>
    <dsp:sp modelId="{9D471FB6-CA03-48F5-81AA-4F12BCE4A3AF}">
      <dsp:nvSpPr>
        <dsp:cNvPr id="0" name=""/>
        <dsp:cNvSpPr/>
      </dsp:nvSpPr>
      <dsp:spPr>
        <a:xfrm>
          <a:off x="2324758" y="1015705"/>
          <a:ext cx="2868036" cy="74396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79396"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FFFFFF"/>
              </a:solidFill>
              <a:latin typeface="Marianne" panose="02000000000000000000" pitchFamily="2" charset="0"/>
              <a:ea typeface="+mn-ea"/>
              <a:cs typeface="+mn-cs"/>
            </a:rPr>
            <a:t>Centre de crises sanitaires</a:t>
          </a:r>
        </a:p>
      </dsp:txBody>
      <dsp:txXfrm>
        <a:off x="2324758" y="1015705"/>
        <a:ext cx="2868036" cy="743964"/>
      </dsp:txXfrm>
    </dsp:sp>
    <dsp:sp modelId="{1347067F-5E5E-44F5-ADF8-7CF12AAFBF7C}">
      <dsp:nvSpPr>
        <dsp:cNvPr id="0" name=""/>
        <dsp:cNvSpPr/>
      </dsp:nvSpPr>
      <dsp:spPr>
        <a:xfrm>
          <a:off x="4596956" y="1509409"/>
          <a:ext cx="889129" cy="249627"/>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CCS</a:t>
          </a:r>
        </a:p>
      </dsp:txBody>
      <dsp:txXfrm>
        <a:off x="4596956" y="1509409"/>
        <a:ext cx="889129" cy="249627"/>
      </dsp:txXfrm>
    </dsp:sp>
    <dsp:sp modelId="{C71FF973-7A05-4F08-BBDB-827B18A7D835}">
      <dsp:nvSpPr>
        <dsp:cNvPr id="0" name=""/>
        <dsp:cNvSpPr/>
      </dsp:nvSpPr>
      <dsp:spPr>
        <a:xfrm>
          <a:off x="327709" y="1557035"/>
          <a:ext cx="1619415" cy="74396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79396" numCol="1" spcCol="1270" anchor="ctr" anchorCtr="0">
          <a:noAutofit/>
        </a:bodyPr>
        <a:lstStyle/>
        <a:p>
          <a:pPr marL="0" lvl="0" indent="0" algn="ctr" defTabSz="444500">
            <a:lnSpc>
              <a:spcPct val="90000"/>
            </a:lnSpc>
            <a:spcBef>
              <a:spcPct val="0"/>
            </a:spcBef>
            <a:spcAft>
              <a:spcPct val="35000"/>
            </a:spcAft>
            <a:buNone/>
          </a:pPr>
          <a:r>
            <a:rPr lang="fr-FR" sz="1000" kern="1200">
              <a:solidFill>
                <a:srgbClr val="FFFFFF"/>
              </a:solidFill>
              <a:latin typeface="Marianne" panose="02000000000000000000" pitchFamily="2" charset="0"/>
              <a:ea typeface="+mn-ea"/>
              <a:cs typeface="+mn-cs"/>
            </a:rPr>
            <a:t>Bureau du pilotage et de la performance</a:t>
          </a:r>
        </a:p>
      </dsp:txBody>
      <dsp:txXfrm>
        <a:off x="327709" y="1557035"/>
        <a:ext cx="1619415" cy="743964"/>
      </dsp:txXfrm>
    </dsp:sp>
    <dsp:sp modelId="{BDE78B88-15D2-484F-A2E8-D09FBBD82684}">
      <dsp:nvSpPr>
        <dsp:cNvPr id="0" name=""/>
        <dsp:cNvSpPr/>
      </dsp:nvSpPr>
      <dsp:spPr>
        <a:xfrm>
          <a:off x="1199081" y="2052926"/>
          <a:ext cx="889129" cy="249627"/>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BPP</a:t>
          </a:r>
        </a:p>
      </dsp:txBody>
      <dsp:txXfrm>
        <a:off x="1199081" y="2052926"/>
        <a:ext cx="889129" cy="249627"/>
      </dsp:txXfrm>
    </dsp:sp>
    <dsp:sp modelId="{D105948B-569E-4179-977E-A1DCBDE1830F}">
      <dsp:nvSpPr>
        <dsp:cNvPr id="0" name=""/>
        <dsp:cNvSpPr/>
      </dsp:nvSpPr>
      <dsp:spPr>
        <a:xfrm>
          <a:off x="1960522" y="2268682"/>
          <a:ext cx="1575555" cy="74396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79396"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FFFFFF"/>
              </a:solidFill>
              <a:latin typeface="Marianne" panose="02000000000000000000" pitchFamily="2" charset="0"/>
              <a:ea typeface="+mn-ea"/>
              <a:cs typeface="+mn-cs"/>
            </a:rPr>
            <a:t>CORRUSS</a:t>
          </a:r>
        </a:p>
      </dsp:txBody>
      <dsp:txXfrm>
        <a:off x="1960522" y="2268682"/>
        <a:ext cx="1575555" cy="743964"/>
      </dsp:txXfrm>
    </dsp:sp>
    <dsp:sp modelId="{A80CD0E4-B908-49DC-953F-4FCB504D50D6}">
      <dsp:nvSpPr>
        <dsp:cNvPr id="0" name=""/>
        <dsp:cNvSpPr/>
      </dsp:nvSpPr>
      <dsp:spPr>
        <a:xfrm>
          <a:off x="2466741" y="2765916"/>
          <a:ext cx="889129" cy="249627"/>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endParaRPr lang="fr-FR" sz="1300" kern="1200">
            <a:solidFill>
              <a:srgbClr val="FFFFFF"/>
            </a:solidFill>
            <a:latin typeface="Marianne" panose="02000000000000000000" pitchFamily="2" charset="0"/>
            <a:ea typeface="+mn-ea"/>
            <a:cs typeface="+mn-cs"/>
          </a:endParaRPr>
        </a:p>
      </dsp:txBody>
      <dsp:txXfrm>
        <a:off x="2466741" y="2765916"/>
        <a:ext cx="889129" cy="249627"/>
      </dsp:txXfrm>
    </dsp:sp>
    <dsp:sp modelId="{0EC59A93-67BC-4815-8114-EF189ABB6C9C}">
      <dsp:nvSpPr>
        <dsp:cNvPr id="0" name=""/>
        <dsp:cNvSpPr/>
      </dsp:nvSpPr>
      <dsp:spPr>
        <a:xfrm>
          <a:off x="3798646" y="2268682"/>
          <a:ext cx="3640366" cy="74396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79396"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FFFFFF"/>
              </a:solidFill>
              <a:latin typeface="Marianne" panose="02000000000000000000" pitchFamily="2" charset="0"/>
              <a:ea typeface="+mn-ea"/>
              <a:cs typeface="+mn-cs"/>
            </a:rPr>
            <a:t>Pôle de préparation aux crises</a:t>
          </a:r>
        </a:p>
      </dsp:txBody>
      <dsp:txXfrm>
        <a:off x="3798646" y="2268682"/>
        <a:ext cx="3640366" cy="743964"/>
      </dsp:txXfrm>
    </dsp:sp>
    <dsp:sp modelId="{09C9E289-580D-458C-B3F1-04785F7D68BA}">
      <dsp:nvSpPr>
        <dsp:cNvPr id="0" name=""/>
        <dsp:cNvSpPr/>
      </dsp:nvSpPr>
      <dsp:spPr>
        <a:xfrm>
          <a:off x="6628423" y="2740822"/>
          <a:ext cx="889129" cy="249627"/>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endParaRPr lang="fr-FR" sz="1300" kern="1200">
            <a:solidFill>
              <a:srgbClr val="000000">
                <a:hueOff val="0"/>
                <a:satOff val="0"/>
                <a:lumOff val="0"/>
                <a:alphaOff val="0"/>
              </a:srgbClr>
            </a:solidFill>
            <a:latin typeface="Marianne" panose="02000000000000000000" pitchFamily="2" charset="0"/>
            <a:ea typeface="+mn-ea"/>
            <a:cs typeface="+mn-cs"/>
          </a:endParaRPr>
        </a:p>
      </dsp:txBody>
      <dsp:txXfrm>
        <a:off x="6628423" y="2740822"/>
        <a:ext cx="889129" cy="249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561F4-1410-4FB6-8857-2115CEBD4F16}">
      <dsp:nvSpPr>
        <dsp:cNvPr id="0" name=""/>
        <dsp:cNvSpPr/>
      </dsp:nvSpPr>
      <dsp:spPr>
        <a:xfrm>
          <a:off x="49415" y="305135"/>
          <a:ext cx="948080" cy="49087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69268" numCol="1" spcCol="1270" anchor="ctr" anchorCtr="0">
          <a:noAutofit/>
        </a:bodyPr>
        <a:lstStyle/>
        <a:p>
          <a:pPr marL="0" lvl="0" indent="0" algn="ctr" defTabSz="311150">
            <a:lnSpc>
              <a:spcPct val="90000"/>
            </a:lnSpc>
            <a:spcBef>
              <a:spcPct val="0"/>
            </a:spcBef>
            <a:spcAft>
              <a:spcPct val="35000"/>
            </a:spcAft>
            <a:buNone/>
          </a:pPr>
          <a:r>
            <a:rPr lang="fr-FR" sz="700" kern="1200">
              <a:solidFill>
                <a:srgbClr val="FFFFFF"/>
              </a:solidFill>
              <a:latin typeface="Marianne" panose="02000000000000000000" pitchFamily="2" charset="0"/>
              <a:ea typeface="+mn-ea"/>
              <a:cs typeface="+mn-cs"/>
            </a:rPr>
            <a:t>Unité surveillance et anticipation des risques</a:t>
          </a:r>
        </a:p>
      </dsp:txBody>
      <dsp:txXfrm>
        <a:off x="49415" y="305135"/>
        <a:ext cx="948080" cy="490874"/>
      </dsp:txXfrm>
    </dsp:sp>
    <dsp:sp modelId="{20F9BC03-8405-429E-AE4D-63C00A0092A1}">
      <dsp:nvSpPr>
        <dsp:cNvPr id="0" name=""/>
        <dsp:cNvSpPr/>
      </dsp:nvSpPr>
      <dsp:spPr>
        <a:xfrm>
          <a:off x="239031" y="686926"/>
          <a:ext cx="853272" cy="163624"/>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USAR</a:t>
          </a:r>
        </a:p>
      </dsp:txBody>
      <dsp:txXfrm>
        <a:off x="239031" y="686926"/>
        <a:ext cx="853272" cy="163624"/>
      </dsp:txXfrm>
    </dsp:sp>
    <dsp:sp modelId="{85F4C842-C29A-4221-B927-9D0D1D810464}">
      <dsp:nvSpPr>
        <dsp:cNvPr id="0" name=""/>
        <dsp:cNvSpPr/>
      </dsp:nvSpPr>
      <dsp:spPr>
        <a:xfrm>
          <a:off x="1321379" y="305135"/>
          <a:ext cx="948080" cy="49087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69268" numCol="1" spcCol="1270" anchor="ctr" anchorCtr="0">
          <a:noAutofit/>
        </a:bodyPr>
        <a:lstStyle/>
        <a:p>
          <a:pPr marL="0" lvl="0" indent="0" algn="ctr" defTabSz="311150">
            <a:lnSpc>
              <a:spcPct val="90000"/>
            </a:lnSpc>
            <a:spcBef>
              <a:spcPct val="0"/>
            </a:spcBef>
            <a:spcAft>
              <a:spcPct val="35000"/>
            </a:spcAft>
            <a:buNone/>
          </a:pPr>
          <a:r>
            <a:rPr lang="fr-FR" sz="700" kern="1200">
              <a:solidFill>
                <a:srgbClr val="FFFFFF"/>
              </a:solidFill>
              <a:latin typeface="Marianne" panose="02000000000000000000" pitchFamily="2" charset="0"/>
              <a:ea typeface="+mn-ea"/>
              <a:cs typeface="+mn-cs"/>
            </a:rPr>
            <a:t>Unité doctrine et planification</a:t>
          </a:r>
        </a:p>
      </dsp:txBody>
      <dsp:txXfrm>
        <a:off x="1321379" y="305135"/>
        <a:ext cx="948080" cy="490874"/>
      </dsp:txXfrm>
    </dsp:sp>
    <dsp:sp modelId="{BAA09557-8B14-45D7-8F82-361D14B356CA}">
      <dsp:nvSpPr>
        <dsp:cNvPr id="0" name=""/>
        <dsp:cNvSpPr/>
      </dsp:nvSpPr>
      <dsp:spPr>
        <a:xfrm>
          <a:off x="1510995" y="686926"/>
          <a:ext cx="853272" cy="163624"/>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UDP</a:t>
          </a:r>
        </a:p>
      </dsp:txBody>
      <dsp:txXfrm>
        <a:off x="1510995" y="686926"/>
        <a:ext cx="853272" cy="163624"/>
      </dsp:txXfrm>
    </dsp:sp>
    <dsp:sp modelId="{BA1BCF1B-DB0D-4453-B178-DB966FC1043D}">
      <dsp:nvSpPr>
        <dsp:cNvPr id="0" name=""/>
        <dsp:cNvSpPr/>
      </dsp:nvSpPr>
      <dsp:spPr>
        <a:xfrm>
          <a:off x="2593342" y="305135"/>
          <a:ext cx="948080" cy="49087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69268" numCol="1" spcCol="1270" anchor="ctr" anchorCtr="0">
          <a:noAutofit/>
        </a:bodyPr>
        <a:lstStyle/>
        <a:p>
          <a:pPr marL="0" lvl="0" indent="0" algn="ctr" defTabSz="311150">
            <a:lnSpc>
              <a:spcPct val="90000"/>
            </a:lnSpc>
            <a:spcBef>
              <a:spcPct val="0"/>
            </a:spcBef>
            <a:spcAft>
              <a:spcPct val="35000"/>
            </a:spcAft>
            <a:buNone/>
          </a:pPr>
          <a:r>
            <a:rPr lang="fr-FR" sz="700" kern="1200">
              <a:solidFill>
                <a:srgbClr val="FFFFFF"/>
              </a:solidFill>
              <a:latin typeface="Marianne" panose="02000000000000000000" pitchFamily="2" charset="0"/>
              <a:ea typeface="+mn-ea"/>
              <a:cs typeface="+mn-cs"/>
            </a:rPr>
            <a:t>  Unité moyens de réponse</a:t>
          </a:r>
        </a:p>
      </dsp:txBody>
      <dsp:txXfrm>
        <a:off x="2593342" y="305135"/>
        <a:ext cx="948080" cy="490874"/>
      </dsp:txXfrm>
    </dsp:sp>
    <dsp:sp modelId="{06CABE39-7309-499C-A553-489F590E28A7}">
      <dsp:nvSpPr>
        <dsp:cNvPr id="0" name=""/>
        <dsp:cNvSpPr/>
      </dsp:nvSpPr>
      <dsp:spPr>
        <a:xfrm>
          <a:off x="2782959" y="686926"/>
          <a:ext cx="853272" cy="163624"/>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UMR</a:t>
          </a:r>
        </a:p>
      </dsp:txBody>
      <dsp:txXfrm>
        <a:off x="2782959" y="686926"/>
        <a:ext cx="853272" cy="163624"/>
      </dsp:txXfrm>
    </dsp:sp>
    <dsp:sp modelId="{BB33C3E6-7EF9-4417-8273-47786305FC59}">
      <dsp:nvSpPr>
        <dsp:cNvPr id="0" name=""/>
        <dsp:cNvSpPr/>
      </dsp:nvSpPr>
      <dsp:spPr>
        <a:xfrm>
          <a:off x="3865306" y="305135"/>
          <a:ext cx="948080" cy="490874"/>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69268" numCol="1" spcCol="1270" anchor="ctr" anchorCtr="0">
          <a:noAutofit/>
        </a:bodyPr>
        <a:lstStyle/>
        <a:p>
          <a:pPr marL="0" lvl="0" indent="0" algn="ctr" defTabSz="311150">
            <a:lnSpc>
              <a:spcPct val="90000"/>
            </a:lnSpc>
            <a:spcBef>
              <a:spcPct val="0"/>
            </a:spcBef>
            <a:spcAft>
              <a:spcPct val="35000"/>
            </a:spcAft>
            <a:buNone/>
          </a:pPr>
          <a:r>
            <a:rPr lang="fr-FR" sz="700" kern="1200">
              <a:solidFill>
                <a:srgbClr val="FFFFFF"/>
              </a:solidFill>
              <a:latin typeface="Marianne" panose="02000000000000000000" pitchFamily="2" charset="0"/>
              <a:ea typeface="+mn-ea"/>
              <a:cs typeface="+mn-cs"/>
            </a:rPr>
            <a:t>Unité viviers, formation, exercices et RETEX</a:t>
          </a:r>
        </a:p>
      </dsp:txBody>
      <dsp:txXfrm>
        <a:off x="3865306" y="305135"/>
        <a:ext cx="948080" cy="490874"/>
      </dsp:txXfrm>
    </dsp:sp>
    <dsp:sp modelId="{5373D1FB-15F3-4727-BB8F-3FAC868054E7}">
      <dsp:nvSpPr>
        <dsp:cNvPr id="0" name=""/>
        <dsp:cNvSpPr/>
      </dsp:nvSpPr>
      <dsp:spPr>
        <a:xfrm>
          <a:off x="4054922" y="686926"/>
          <a:ext cx="853272" cy="163624"/>
        </a:xfrm>
        <a:prstGeom prst="rect">
          <a:avLst/>
        </a:prstGeom>
        <a:solidFill>
          <a:srgbClr val="E1000F">
            <a:alpha val="90000"/>
            <a:hueOff val="0"/>
            <a:satOff val="0"/>
            <a:lumOff val="0"/>
            <a:alphaOff val="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r-FR" sz="900" kern="1200">
              <a:solidFill>
                <a:srgbClr val="FFFFFF"/>
              </a:solidFill>
              <a:latin typeface="Marianne" panose="02000000000000000000" pitchFamily="2" charset="0"/>
              <a:ea typeface="+mn-ea"/>
              <a:cs typeface="+mn-cs"/>
            </a:rPr>
            <a:t>UFER</a:t>
          </a:r>
        </a:p>
      </dsp:txBody>
      <dsp:txXfrm>
        <a:off x="4054922" y="686926"/>
        <a:ext cx="853272" cy="163624"/>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a22e190c7f_2_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a22e190c7f_2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55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a22e190c7f_2_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a22e190c7f_2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21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0	</a:t>
            </a:r>
          </a:p>
        </p:txBody>
      </p:sp>
    </p:spTree>
    <p:extLst>
      <p:ext uri="{BB962C8B-B14F-4D97-AF65-F5344CB8AC3E}">
        <p14:creationId xmlns:p14="http://schemas.microsoft.com/office/powerpoint/2010/main" val="90701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646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3182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14946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56"/>
        <p:cNvGrpSpPr/>
        <p:nvPr/>
      </p:nvGrpSpPr>
      <p:grpSpPr>
        <a:xfrm>
          <a:off x="0" y="0"/>
          <a:ext cx="0" cy="0"/>
          <a:chOff x="0" y="0"/>
          <a:chExt cx="0" cy="0"/>
        </a:xfrm>
      </p:grpSpPr>
      <p:sp>
        <p:nvSpPr>
          <p:cNvPr id="58" name="Google Shape;58;p14"/>
          <p:cNvSpPr txBox="1">
            <a:spLocks noGrp="1"/>
          </p:cNvSpPr>
          <p:nvPr>
            <p:ph type="ctrTitle"/>
          </p:nvPr>
        </p:nvSpPr>
        <p:spPr>
          <a:xfrm>
            <a:off x="644432" y="2207981"/>
            <a:ext cx="6858000" cy="117332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374C62"/>
              </a:buClr>
              <a:buSzPts val="4500"/>
              <a:buFont typeface="Arial"/>
              <a:buNone/>
              <a:defRPr sz="4500" b="1">
                <a:solidFill>
                  <a:srgbClr val="374C62"/>
                </a:solidFill>
                <a:latin typeface="Marianne" panose="02000000000000000000" pitchFamily="2"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59" name="Google Shape;59;p14"/>
          <p:cNvSpPr txBox="1">
            <a:spLocks noGrp="1"/>
          </p:cNvSpPr>
          <p:nvPr>
            <p:ph type="subTitle" idx="1"/>
          </p:nvPr>
        </p:nvSpPr>
        <p:spPr>
          <a:xfrm>
            <a:off x="629841" y="3498743"/>
            <a:ext cx="6858000" cy="616057"/>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rgbClr val="374C62"/>
              </a:buClr>
              <a:buSzPts val="1500"/>
              <a:buNone/>
              <a:defRPr sz="1500">
                <a:solidFill>
                  <a:srgbClr val="374C62"/>
                </a:solidFill>
                <a:latin typeface="Marianne" panose="02000000000000000000" pitchFamily="2"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 name="Google Shape;82;p16">
            <a:extLst>
              <a:ext uri="{FF2B5EF4-FFF2-40B4-BE49-F238E27FC236}">
                <a16:creationId xmlns:a16="http://schemas.microsoft.com/office/drawing/2014/main" id="{60E0040D-57B5-6CA2-66FB-B7D79BCE9F9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927676" y="3806771"/>
            <a:ext cx="1586087" cy="1035865"/>
          </a:xfrm>
          <a:prstGeom prst="rect">
            <a:avLst/>
          </a:prstGeom>
          <a:noFill/>
          <a:ln>
            <a:noFill/>
          </a:ln>
        </p:spPr>
      </p:pic>
      <p:pic>
        <p:nvPicPr>
          <p:cNvPr id="3" name="Google Shape;61;p14">
            <a:extLst>
              <a:ext uri="{FF2B5EF4-FFF2-40B4-BE49-F238E27FC236}">
                <a16:creationId xmlns:a16="http://schemas.microsoft.com/office/drawing/2014/main" id="{2AD5631E-FAC9-3F46-AA20-6C0A4EEF5801}"/>
              </a:ext>
            </a:extLst>
          </p:cNvPr>
          <p:cNvPicPr preferRelativeResize="0"/>
          <p:nvPr userDrawn="1"/>
        </p:nvPicPr>
        <p:blipFill rotWithShape="1">
          <a:blip r:embed="rId3" cstate="print">
            <a:alphaModFix/>
            <a:biLevel thresh="2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FC9C0A92-9C20-71A6-D64C-1763687440DB}"/>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93A9C107-397F-5005-559A-B59EE586782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97">
          <p15:clr>
            <a:srgbClr val="FBAE40"/>
          </p15:clr>
        </p15:guide>
        <p15:guide id="4" pos="5363">
          <p15:clr>
            <a:srgbClr val="FBAE40"/>
          </p15:clr>
        </p15:guide>
        <p15:guide id="5" orient="horz" pos="32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re et contenu" preserve="1" userDrawn="1">
  <p:cSld name="7_Titre et contenu">
    <p:spTree>
      <p:nvGrpSpPr>
        <p:cNvPr id="1" name="Shape 89"/>
        <p:cNvGrpSpPr/>
        <p:nvPr/>
      </p:nvGrpSpPr>
      <p:grpSpPr>
        <a:xfrm>
          <a:off x="0" y="0"/>
          <a:ext cx="0" cy="0"/>
          <a:chOff x="0" y="0"/>
          <a:chExt cx="0" cy="0"/>
        </a:xfrm>
      </p:grpSpPr>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6" name="Google Shape;82;p16">
            <a:extLst>
              <a:ext uri="{FF2B5EF4-FFF2-40B4-BE49-F238E27FC236}">
                <a16:creationId xmlns:a16="http://schemas.microsoft.com/office/drawing/2014/main" id="{AC736B43-361A-C667-A600-B02859B3F28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18458651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re et contenu" preserve="1" userDrawn="1">
  <p:cSld name="7_Titre et contenu">
    <p:spTree>
      <p:nvGrpSpPr>
        <p:cNvPr id="1" name="Shape 89"/>
        <p:cNvGrpSpPr/>
        <p:nvPr/>
      </p:nvGrpSpPr>
      <p:grpSpPr>
        <a:xfrm>
          <a:off x="0" y="0"/>
          <a:ext cx="0" cy="0"/>
          <a:chOff x="0" y="0"/>
          <a:chExt cx="0" cy="0"/>
        </a:xfrm>
      </p:grpSpPr>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
        <p:nvSpPr>
          <p:cNvPr id="95" name="Google Shape;95;p17"/>
          <p:cNvSpPr txBox="1">
            <a:spLocks noGrp="1"/>
          </p:cNvSpPr>
          <p:nvPr>
            <p:ph type="body" idx="3" hasCustomPrompt="1"/>
          </p:nvPr>
        </p:nvSpPr>
        <p:spPr>
          <a:xfrm>
            <a:off x="660381" y="28868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42954" y="4562465"/>
            <a:ext cx="277877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 name="Google Shape;61;p14">
            <a:extLst>
              <a:ext uri="{FF2B5EF4-FFF2-40B4-BE49-F238E27FC236}">
                <a16:creationId xmlns:a16="http://schemas.microsoft.com/office/drawing/2014/main" id="{E1CDFC40-3834-A0F2-D00F-05B90F7FA6FD}"/>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B81C50C0-4B28-5CA0-A5ED-CD8BF0E7BA1A}"/>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3548B653-FB19-01F6-56E4-537D979CB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9328308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re et contenu" preserve="1" userDrawn="1">
  <p:cSld name="7_Titre et contenu">
    <p:bg>
      <p:bgPr>
        <a:solidFill>
          <a:srgbClr val="F18A5F"/>
        </a:solidFill>
        <a:effectLst/>
      </p:bgPr>
    </p:bg>
    <p:spTree>
      <p:nvGrpSpPr>
        <p:cNvPr id="1" name="Shape 89"/>
        <p:cNvGrpSpPr/>
        <p:nvPr/>
      </p:nvGrpSpPr>
      <p:grpSpPr>
        <a:xfrm>
          <a:off x="0" y="0"/>
          <a:ext cx="0" cy="0"/>
          <a:chOff x="0" y="0"/>
          <a:chExt cx="0" cy="0"/>
        </a:xfrm>
      </p:grpSpPr>
      <p:sp>
        <p:nvSpPr>
          <p:cNvPr id="95" name="Google Shape;95;p17"/>
          <p:cNvSpPr txBox="1">
            <a:spLocks noGrp="1"/>
          </p:cNvSpPr>
          <p:nvPr>
            <p:ph type="body" idx="3" hasCustomPrompt="1"/>
          </p:nvPr>
        </p:nvSpPr>
        <p:spPr>
          <a:xfrm>
            <a:off x="660381" y="28868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chemeClr val="bg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188092" y="4562465"/>
            <a:ext cx="263363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dirty="0"/>
          </a:p>
        </p:txBody>
      </p:sp>
      <p:pic>
        <p:nvPicPr>
          <p:cNvPr id="2" name="Google Shape;61;p14">
            <a:extLst>
              <a:ext uri="{FF2B5EF4-FFF2-40B4-BE49-F238E27FC236}">
                <a16:creationId xmlns:a16="http://schemas.microsoft.com/office/drawing/2014/main" id="{DD5F9378-1C5D-F63D-5DDB-3375B07FBBF7}"/>
              </a:ext>
            </a:extLst>
          </p:cNvPr>
          <p:cNvPicPr preferRelativeResize="0"/>
          <p:nvPr userDrawn="1"/>
        </p:nvPicPr>
        <p:blipFill rotWithShape="1">
          <a:blip r:embed="rId2" cstate="print">
            <a:alphaModFix/>
            <a:biLevel thresh="2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78A7ED69-FEED-7A2F-A721-9A884B18E8B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4169023F-6C6A-0398-AD6A-BE34B5839D1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6" name="Google Shape;82;p16">
            <a:extLst>
              <a:ext uri="{FF2B5EF4-FFF2-40B4-BE49-F238E27FC236}">
                <a16:creationId xmlns:a16="http://schemas.microsoft.com/office/drawing/2014/main" id="{F058B16F-3099-C2AD-7463-0CBDFEC01233}"/>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18483783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Titre et contenu">
  <p:cSld name="6_Titre et contenu">
    <p:bg>
      <p:bgPr>
        <a:solidFill>
          <a:srgbClr val="4888C7"/>
        </a:solidFill>
        <a:effectLst/>
      </p:bgPr>
    </p:bg>
    <p:spTree>
      <p:nvGrpSpPr>
        <p:cNvPr id="1" name="Shape 114"/>
        <p:cNvGrpSpPr/>
        <p:nvPr/>
      </p:nvGrpSpPr>
      <p:grpSpPr>
        <a:xfrm>
          <a:off x="0" y="0"/>
          <a:ext cx="0" cy="0"/>
          <a:chOff x="0" y="0"/>
          <a:chExt cx="0" cy="0"/>
        </a:xfrm>
      </p:grpSpPr>
      <p:sp>
        <p:nvSpPr>
          <p:cNvPr id="116" name="Google Shape;116;p19"/>
          <p:cNvSpPr txBox="1">
            <a:spLocks noGrp="1"/>
          </p:cNvSpPr>
          <p:nvPr>
            <p:ph type="body" idx="1"/>
          </p:nvPr>
        </p:nvSpPr>
        <p:spPr>
          <a:xfrm>
            <a:off x="628650" y="3430502"/>
            <a:ext cx="3943350" cy="1239606"/>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lt1"/>
              </a:buClr>
              <a:buSzPts val="1100"/>
              <a:buFont typeface="Arial"/>
              <a:buNone/>
              <a:defRPr sz="1100">
                <a:solidFill>
                  <a:schemeClr val="lt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7" name="Google Shape;117;p1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28650" y="519113"/>
            <a:ext cx="1585505" cy="103548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27">
          <p15:clr>
            <a:srgbClr val="FBAE40"/>
          </p15:clr>
        </p15:guide>
        <p15:guide id="4" orient="horz" pos="291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lvl1pPr>
              <a:defRPr>
                <a:solidFill>
                  <a:srgbClr val="000099"/>
                </a:solidFill>
              </a:defRPr>
            </a:lvl1pPr>
          </a:lstStyle>
          <a:p>
            <a:r>
              <a:rPr lang="fr-FR"/>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normAutofit/>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1598588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7" y="1563638"/>
            <a:ext cx="8425185" cy="2880320"/>
          </a:xfrm>
        </p:spPr>
        <p:txBody>
          <a:bodyPr/>
          <a:lstStyle>
            <a:lvl1pPr marL="144000" indent="-144000">
              <a:spcBef>
                <a:spcPts val="400"/>
              </a:spcBef>
              <a:spcAft>
                <a:spcPts val="800"/>
              </a:spcAft>
              <a:buFont typeface="+mj-lt"/>
              <a:buAutoNum type="arabicPeriod"/>
              <a:defRPr b="1">
                <a:solidFill>
                  <a:srgbClr val="000099"/>
                </a:solidFill>
              </a:defRPr>
            </a:lvl1pPr>
            <a:lvl2pPr marL="324000" indent="-144000">
              <a:spcBef>
                <a:spcPts val="600"/>
              </a:spcBef>
              <a:spcAft>
                <a:spcPts val="800"/>
              </a:spcAft>
              <a:buFont typeface="+mj-lt"/>
              <a:buAutoNum type="alphaLcPeriod"/>
              <a:defRPr>
                <a:solidFill>
                  <a:schemeClr val="tx1">
                    <a:lumMod val="50000"/>
                    <a:lumOff val="50000"/>
                  </a:schemeClr>
                </a:solidFill>
              </a:defRPr>
            </a:lvl2pPr>
          </a:lstStyle>
          <a:p>
            <a:pPr lvl="0"/>
            <a:r>
              <a:rPr lang="fr-FR"/>
              <a:t>Titre de la partie</a:t>
            </a:r>
          </a:p>
          <a:p>
            <a:pPr lvl="1"/>
            <a:r>
              <a:rPr lang="fr-FR"/>
              <a:t>Deuxième niveau</a:t>
            </a:r>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p>
            <a:r>
              <a:rPr lang="fr-FR"/>
              <a:t>Sommaire</a:t>
            </a:r>
          </a:p>
        </p:txBody>
      </p:sp>
    </p:spTree>
    <p:extLst>
      <p:ext uri="{BB962C8B-B14F-4D97-AF65-F5344CB8AC3E}">
        <p14:creationId xmlns:p14="http://schemas.microsoft.com/office/powerpoint/2010/main" val="2089360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a:t>Sous-titre</a:t>
            </a:r>
          </a:p>
          <a:p>
            <a:pPr lvl="0"/>
            <a:endParaRPr lang="fr-FR"/>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23850" y="682801"/>
            <a:ext cx="8424863" cy="539991"/>
          </a:xfrm>
        </p:spPr>
        <p:txBody>
          <a:bodyPr/>
          <a:lstStyle/>
          <a:p>
            <a:r>
              <a:rPr lang="fr-FR"/>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23528" y="1707654"/>
            <a:ext cx="2556471" cy="288032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275856" y="1707654"/>
            <a:ext cx="2520000" cy="288032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3139427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dirty="0"/>
              <a:t>Cliquez sur l'icône pour ajouter une image</a:t>
            </a:r>
          </a:p>
        </p:txBody>
      </p:sp>
    </p:spTree>
    <p:extLst>
      <p:ext uri="{BB962C8B-B14F-4D97-AF65-F5344CB8AC3E}">
        <p14:creationId xmlns:p14="http://schemas.microsoft.com/office/powerpoint/2010/main" val="380683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a:t>Sous-titre</a:t>
            </a:r>
          </a:p>
          <a:p>
            <a:pPr lvl="0"/>
            <a:endParaRPr lang="fr-FR"/>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23528" y="1707654"/>
            <a:ext cx="5761038" cy="2879725"/>
          </a:xfrm>
        </p:spPr>
        <p:txBody>
          <a:bodyPr/>
          <a:lstStyle/>
          <a:p>
            <a:r>
              <a:rPr lang="fr-FR" dirty="0"/>
              <a:t>Cliquez sur l'icône pour ajouter un graphique</a:t>
            </a:r>
          </a:p>
        </p:txBody>
      </p:sp>
    </p:spTree>
    <p:extLst>
      <p:ext uri="{BB962C8B-B14F-4D97-AF65-F5344CB8AC3E}">
        <p14:creationId xmlns:p14="http://schemas.microsoft.com/office/powerpoint/2010/main" val="1079100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323850" y="264516"/>
            <a:ext cx="1440000" cy="1440000"/>
          </a:xfrm>
          <a:prstGeom prst="rect">
            <a:avLst/>
          </a:prstGeom>
        </p:spPr>
      </p:pic>
      <p:sp>
        <p:nvSpPr>
          <p:cNvPr id="11"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baseline="0">
                <a:solidFill>
                  <a:srgbClr val="000099"/>
                </a:solidFill>
              </a:defRPr>
            </a:lvl1pPr>
            <a:lvl2pPr marL="92075" indent="0">
              <a:spcBef>
                <a:spcPts val="500"/>
              </a:spcBef>
              <a:spcAft>
                <a:spcPts val="0"/>
              </a:spcAft>
              <a:buNone/>
              <a:tabLst/>
              <a:defRPr sz="1850">
                <a:solidFill>
                  <a:schemeClr val="tx1">
                    <a:lumMod val="50000"/>
                    <a:lumOff val="50000"/>
                  </a:schemeClr>
                </a:solidFill>
              </a:defRPr>
            </a:lvl2pPr>
          </a:lstStyle>
          <a:p>
            <a:pPr lvl="0"/>
            <a:r>
              <a:rPr lang="fr-FR"/>
              <a:t>Titre</a:t>
            </a:r>
          </a:p>
          <a:p>
            <a:pPr lvl="1"/>
            <a:r>
              <a:rPr lang="fr-FR"/>
              <a:t>Sous-titre</a:t>
            </a:r>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20974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33384FE9-F7CA-069D-5E7F-ED98FC94DB8F}"/>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0" name="Google Shape;61;p14">
            <a:extLst>
              <a:ext uri="{FF2B5EF4-FFF2-40B4-BE49-F238E27FC236}">
                <a16:creationId xmlns:a16="http://schemas.microsoft.com/office/drawing/2014/main" id="{E9235F7B-7F05-95DC-D7AB-69598C4584F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1" name="Google Shape;62;p14">
            <a:extLst>
              <a:ext uri="{FF2B5EF4-FFF2-40B4-BE49-F238E27FC236}">
                <a16:creationId xmlns:a16="http://schemas.microsoft.com/office/drawing/2014/main" id="{19AD405E-0B6D-0BAD-41CD-D69D8C9AF1CD}"/>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2" name="Image 11" descr="Une image contenant texte, Police, capture d’écran, blanc&#10;&#10;Description générée automatiquement">
            <a:extLst>
              <a:ext uri="{FF2B5EF4-FFF2-40B4-BE49-F238E27FC236}">
                <a16:creationId xmlns:a16="http://schemas.microsoft.com/office/drawing/2014/main" id="{EBCB7FD9-8D2B-57B6-1F73-E2241124A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13" name="Google Shape;68;p15">
            <a:extLst>
              <a:ext uri="{FF2B5EF4-FFF2-40B4-BE49-F238E27FC236}">
                <a16:creationId xmlns:a16="http://schemas.microsoft.com/office/drawing/2014/main" id="{6C535E9E-8748-6F7A-D94F-9E1D6553441B}"/>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25299254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4395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65294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59519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a:t>Titre</a:t>
            </a:r>
          </a:p>
        </p:txBody>
      </p:sp>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1115616" y="1383318"/>
            <a:ext cx="2592288" cy="2592288"/>
          </a:xfrm>
          <a:prstGeom prst="rect">
            <a:avLst/>
          </a:prstGeom>
        </p:spPr>
      </p:pic>
    </p:spTree>
    <p:extLst>
      <p:ext uri="{BB962C8B-B14F-4D97-AF65-F5344CB8AC3E}">
        <p14:creationId xmlns:p14="http://schemas.microsoft.com/office/powerpoint/2010/main" val="101260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56"/>
        <p:cNvGrpSpPr/>
        <p:nvPr/>
      </p:nvGrpSpPr>
      <p:grpSpPr>
        <a:xfrm>
          <a:off x="0" y="0"/>
          <a:ext cx="0" cy="0"/>
          <a:chOff x="0" y="0"/>
          <a:chExt cx="0" cy="0"/>
        </a:xfrm>
      </p:grpSpPr>
      <p:sp>
        <p:nvSpPr>
          <p:cNvPr id="58" name="Google Shape;58;p14"/>
          <p:cNvSpPr txBox="1">
            <a:spLocks noGrp="1"/>
          </p:cNvSpPr>
          <p:nvPr>
            <p:ph type="ctrTitle"/>
          </p:nvPr>
        </p:nvSpPr>
        <p:spPr>
          <a:xfrm>
            <a:off x="644432" y="2207981"/>
            <a:ext cx="6858000" cy="117332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374C62"/>
              </a:buClr>
              <a:buSzPts val="4500"/>
              <a:buFont typeface="Arial"/>
              <a:buNone/>
              <a:defRPr sz="4500" b="1">
                <a:solidFill>
                  <a:srgbClr val="374C62"/>
                </a:solidFill>
                <a:latin typeface="Marianne" panose="02000000000000000000" pitchFamily="2"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59" name="Google Shape;59;p14"/>
          <p:cNvSpPr txBox="1">
            <a:spLocks noGrp="1"/>
          </p:cNvSpPr>
          <p:nvPr>
            <p:ph type="subTitle" idx="1"/>
          </p:nvPr>
        </p:nvSpPr>
        <p:spPr>
          <a:xfrm>
            <a:off x="629841" y="3498743"/>
            <a:ext cx="6858000" cy="616057"/>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rgbClr val="374C62"/>
              </a:buClr>
              <a:buSzPts val="1500"/>
              <a:buNone/>
              <a:defRPr sz="1500">
                <a:solidFill>
                  <a:srgbClr val="374C62"/>
                </a:solidFill>
                <a:latin typeface="Marianne" panose="02000000000000000000" pitchFamily="2"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 name="Google Shape;82;p16">
            <a:extLst>
              <a:ext uri="{FF2B5EF4-FFF2-40B4-BE49-F238E27FC236}">
                <a16:creationId xmlns:a16="http://schemas.microsoft.com/office/drawing/2014/main" id="{60E0040D-57B5-6CA2-66FB-B7D79BCE9F9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927676" y="524011"/>
            <a:ext cx="1586087" cy="1035865"/>
          </a:xfrm>
          <a:prstGeom prst="rect">
            <a:avLst/>
          </a:prstGeom>
          <a:noFill/>
          <a:ln>
            <a:noFill/>
          </a:ln>
        </p:spPr>
      </p:pic>
      <p:pic>
        <p:nvPicPr>
          <p:cNvPr id="3" name="Google Shape;61;p14">
            <a:extLst>
              <a:ext uri="{FF2B5EF4-FFF2-40B4-BE49-F238E27FC236}">
                <a16:creationId xmlns:a16="http://schemas.microsoft.com/office/drawing/2014/main" id="{2AD5631E-FAC9-3F46-AA20-6C0A4EEF5801}"/>
              </a:ext>
            </a:extLst>
          </p:cNvPr>
          <p:cNvPicPr preferRelativeResize="0"/>
          <p:nvPr userDrawn="1"/>
        </p:nvPicPr>
        <p:blipFill rotWithShape="1">
          <a:blip r:embed="rId3" cstate="print">
            <a:alphaModFix/>
            <a:biLevel thresh="2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FC9C0A92-9C20-71A6-D64C-1763687440DB}"/>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93A9C107-397F-5005-559A-B59EE586782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40190562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97">
          <p15:clr>
            <a:srgbClr val="FBAE40"/>
          </p15:clr>
        </p15:guide>
        <p15:guide id="4" pos="5363">
          <p15:clr>
            <a:srgbClr val="FBAE40"/>
          </p15:clr>
        </p15:guide>
        <p15:guide id="5" orient="horz" pos="32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et contenu" preserve="1" userDrawn="1">
  <p:cSld name="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33384FE9-F7CA-069D-5E7F-ED98FC94DB8F}"/>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0" name="Google Shape;61;p14">
            <a:extLst>
              <a:ext uri="{FF2B5EF4-FFF2-40B4-BE49-F238E27FC236}">
                <a16:creationId xmlns:a16="http://schemas.microsoft.com/office/drawing/2014/main" id="{E9235F7B-7F05-95DC-D7AB-69598C4584F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1" name="Google Shape;62;p14">
            <a:extLst>
              <a:ext uri="{FF2B5EF4-FFF2-40B4-BE49-F238E27FC236}">
                <a16:creationId xmlns:a16="http://schemas.microsoft.com/office/drawing/2014/main" id="{19AD405E-0B6D-0BAD-41CD-D69D8C9AF1CD}"/>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2" name="Image 11" descr="Une image contenant texte, Police, capture d’écran, blanc&#10;&#10;Description générée automatiquement">
            <a:extLst>
              <a:ext uri="{FF2B5EF4-FFF2-40B4-BE49-F238E27FC236}">
                <a16:creationId xmlns:a16="http://schemas.microsoft.com/office/drawing/2014/main" id="{EBCB7FD9-8D2B-57B6-1F73-E2241124A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13" name="Google Shape;68;p15">
            <a:extLst>
              <a:ext uri="{FF2B5EF4-FFF2-40B4-BE49-F238E27FC236}">
                <a16:creationId xmlns:a16="http://schemas.microsoft.com/office/drawing/2014/main" id="{6C535E9E-8748-6F7A-D94F-9E1D6553441B}"/>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739796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BA37653E-AE81-031D-686A-A696703D3C83}"/>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2"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34740" y="524012"/>
            <a:ext cx="744480" cy="486216"/>
          </a:xfrm>
          <a:prstGeom prst="rect">
            <a:avLst/>
          </a:prstGeom>
          <a:noFill/>
          <a:ln>
            <a:noFill/>
          </a:ln>
        </p:spPr>
      </p:pic>
      <p:cxnSp>
        <p:nvCxnSpPr>
          <p:cNvPr id="9" name="Google Shape;106;p18">
            <a:extLst>
              <a:ext uri="{FF2B5EF4-FFF2-40B4-BE49-F238E27FC236}">
                <a16:creationId xmlns:a16="http://schemas.microsoft.com/office/drawing/2014/main" id="{10321EB4-6AA3-A10C-01FC-0C8ECFABF77E}"/>
              </a:ext>
            </a:extLst>
          </p:cNvPr>
          <p:cNvCxnSpPr>
            <a:cxnSpLocks/>
          </p:cNvCxnSpPr>
          <p:nvPr userDrawn="1"/>
        </p:nvCxnSpPr>
        <p:spPr>
          <a:xfrm>
            <a:off x="634739" y="1112520"/>
            <a:ext cx="5775205" cy="0"/>
          </a:xfrm>
          <a:prstGeom prst="straightConnector1">
            <a:avLst/>
          </a:prstGeom>
          <a:noFill/>
          <a:ln w="3175" cap="flat" cmpd="sng">
            <a:gradFill flip="none" rotWithShape="1">
              <a:gsLst>
                <a:gs pos="0">
                  <a:schemeClr val="bg1">
                    <a:alpha val="40000"/>
                  </a:schemeClr>
                </a:gs>
                <a:gs pos="50000">
                  <a:schemeClr val="bg1">
                    <a:alpha val="40000"/>
                  </a:schemeClr>
                </a:gs>
                <a:gs pos="100000">
                  <a:schemeClr val="bg1">
                    <a:alpha val="41000"/>
                  </a:schemeClr>
                </a:gs>
              </a:gsLst>
              <a:lin ang="10800000" scaled="1"/>
              <a:tileRect/>
            </a:gradFill>
            <a:prstDash val="solid"/>
            <a:miter lim="800000"/>
            <a:headEnd type="none" w="sm" len="sm"/>
            <a:tailEnd type="none" w="sm" len="sm"/>
          </a:ln>
        </p:spPr>
      </p:cxn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17696050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64"/>
        <p:cNvGrpSpPr/>
        <p:nvPr/>
      </p:nvGrpSpPr>
      <p:grpSpPr>
        <a:xfrm>
          <a:off x="0" y="0"/>
          <a:ext cx="0" cy="0"/>
          <a:chOff x="0" y="0"/>
          <a:chExt cx="0" cy="0"/>
        </a:xfrm>
      </p:grpSpPr>
      <p:sp>
        <p:nvSpPr>
          <p:cNvPr id="10" name="Rectangle 9">
            <a:extLst>
              <a:ext uri="{FF2B5EF4-FFF2-40B4-BE49-F238E27FC236}">
                <a16:creationId xmlns:a16="http://schemas.microsoft.com/office/drawing/2014/main" id="{95CF401C-4A0E-1CF6-6DC7-563B4D8181F1}"/>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82;p16">
            <a:extLst>
              <a:ext uri="{FF2B5EF4-FFF2-40B4-BE49-F238E27FC236}">
                <a16:creationId xmlns:a16="http://schemas.microsoft.com/office/drawing/2014/main" id="{D890FAF5-2575-7D5A-F59B-58D39DFF1548}"/>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13941940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pic>
        <p:nvPicPr>
          <p:cNvPr id="8" name="Google Shape;79;p16">
            <a:extLst>
              <a:ext uri="{FF2B5EF4-FFF2-40B4-BE49-F238E27FC236}">
                <a16:creationId xmlns:a16="http://schemas.microsoft.com/office/drawing/2014/main" id="{AEF8D16B-6EB7-93CD-CEB1-4F9F24101E9D}"/>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l="-1795" t="-1" r="14764" b="10400"/>
          <a:stretch/>
        </p:blipFill>
        <p:spPr>
          <a:xfrm rot="16200000">
            <a:off x="5716054" y="867623"/>
            <a:ext cx="4295573" cy="2560321"/>
          </a:xfrm>
          <a:prstGeom prst="rect">
            <a:avLst/>
          </a:prstGeom>
          <a:noFill/>
          <a:ln>
            <a:noFill/>
          </a:ln>
        </p:spPr>
      </p:pic>
      <p:sp>
        <p:nvSpPr>
          <p:cNvPr id="14" name="Rectangle 13">
            <a:extLst>
              <a:ext uri="{FF2B5EF4-FFF2-40B4-BE49-F238E27FC236}">
                <a16:creationId xmlns:a16="http://schemas.microsoft.com/office/drawing/2014/main" id="{1D0F4339-1A9D-BCF9-16F1-BC383D61E5AA}"/>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2"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70869" y="524012"/>
            <a:ext cx="744480" cy="486216"/>
          </a:xfrm>
          <a:prstGeom prst="rect">
            <a:avLst/>
          </a:prstGeom>
          <a:noFill/>
          <a:ln>
            <a:noFill/>
          </a:ln>
        </p:spPr>
      </p:pic>
    </p:spTree>
    <p:extLst>
      <p:ext uri="{BB962C8B-B14F-4D97-AF65-F5344CB8AC3E}">
        <p14:creationId xmlns:p14="http://schemas.microsoft.com/office/powerpoint/2010/main" val="33031506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re et contenu" userDrawn="1">
  <p:cSld name="3_Titre et contenu">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60382" y="635090"/>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91" name="Google Shape;91;p17"/>
          <p:cNvSpPr txBox="1">
            <a:spLocks noGrp="1"/>
          </p:cNvSpPr>
          <p:nvPr>
            <p:ph type="body" idx="1"/>
          </p:nvPr>
        </p:nvSpPr>
        <p:spPr>
          <a:xfrm>
            <a:off x="660381"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0382" y="27472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cxnSp>
        <p:nvCxnSpPr>
          <p:cNvPr id="9" name="Google Shape;106;p18">
            <a:extLst>
              <a:ext uri="{FF2B5EF4-FFF2-40B4-BE49-F238E27FC236}">
                <a16:creationId xmlns:a16="http://schemas.microsoft.com/office/drawing/2014/main" id="{FE3860B0-DBCC-5C27-E9B2-0888B7F5F0B8}"/>
              </a:ext>
            </a:extLst>
          </p:cNvPr>
          <p:cNvCxnSpPr>
            <a:cxnSpLocks/>
          </p:cNvCxnSpPr>
          <p:nvPr userDrawn="1"/>
        </p:nvCxnSpPr>
        <p:spPr>
          <a:xfrm>
            <a:off x="660381"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pic>
        <p:nvPicPr>
          <p:cNvPr id="3" name="Google Shape;61;p14">
            <a:extLst>
              <a:ext uri="{FF2B5EF4-FFF2-40B4-BE49-F238E27FC236}">
                <a16:creationId xmlns:a16="http://schemas.microsoft.com/office/drawing/2014/main" id="{4C690F58-BC25-E435-8093-0502692D1CB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07CDC6E6-AD69-5322-4305-5F47D9E1A0D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64ED9D1C-32E9-C432-6461-445E8E60BF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92;p17">
            <a:extLst>
              <a:ext uri="{FF2B5EF4-FFF2-40B4-BE49-F238E27FC236}">
                <a16:creationId xmlns:a16="http://schemas.microsoft.com/office/drawing/2014/main" id="{043A6F49-A1B9-6877-9DB5-427F86A0644C}"/>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18182797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sp>
        <p:nvSpPr>
          <p:cNvPr id="91" name="Google Shape;91;p17"/>
          <p:cNvSpPr txBox="1">
            <a:spLocks noGrp="1"/>
          </p:cNvSpPr>
          <p:nvPr>
            <p:ph type="body" idx="1"/>
          </p:nvPr>
        </p:nvSpPr>
        <p:spPr>
          <a:xfrm>
            <a:off x="663344"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3344" y="27472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101741" y="4562465"/>
            <a:ext cx="273050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 name="Google Shape;61;p14">
            <a:extLst>
              <a:ext uri="{FF2B5EF4-FFF2-40B4-BE49-F238E27FC236}">
                <a16:creationId xmlns:a16="http://schemas.microsoft.com/office/drawing/2014/main" id="{3C312149-EEF0-1CB2-3FAA-DC50FC2BDE5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DAE08947-F007-383B-9601-C2CE86B29EC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1C2925D0-BC73-8422-AA0D-5090B322DA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
        <p:nvSpPr>
          <p:cNvPr id="5" name="Google Shape;90;p17">
            <a:extLst>
              <a:ext uri="{FF2B5EF4-FFF2-40B4-BE49-F238E27FC236}">
                <a16:creationId xmlns:a16="http://schemas.microsoft.com/office/drawing/2014/main" id="{B8FDEA1B-660B-CDC2-329F-5EC13D36698F}"/>
              </a:ext>
            </a:extLst>
          </p:cNvPr>
          <p:cNvSpPr txBox="1">
            <a:spLocks noGrp="1"/>
          </p:cNvSpPr>
          <p:nvPr>
            <p:ph type="title"/>
          </p:nvPr>
        </p:nvSpPr>
        <p:spPr>
          <a:xfrm>
            <a:off x="660382" y="635090"/>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6" name="Google Shape;106;p18">
            <a:extLst>
              <a:ext uri="{FF2B5EF4-FFF2-40B4-BE49-F238E27FC236}">
                <a16:creationId xmlns:a16="http://schemas.microsoft.com/office/drawing/2014/main" id="{B758DDEE-57E8-8DC3-451D-AA65625F91C6}"/>
              </a:ext>
            </a:extLst>
          </p:cNvPr>
          <p:cNvCxnSpPr>
            <a:cxnSpLocks/>
          </p:cNvCxnSpPr>
          <p:nvPr userDrawn="1"/>
        </p:nvCxnSpPr>
        <p:spPr>
          <a:xfrm>
            <a:off x="660381"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spTree>
    <p:extLst>
      <p:ext uri="{BB962C8B-B14F-4D97-AF65-F5344CB8AC3E}">
        <p14:creationId xmlns:p14="http://schemas.microsoft.com/office/powerpoint/2010/main" val="31886877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orient="horz" pos="169">
          <p15:clr>
            <a:srgbClr val="FBAE40"/>
          </p15:clr>
        </p15:guide>
        <p15:guide id="5" pos="557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3" name="Google Shape;79;p16">
            <a:extLst>
              <a:ext uri="{FF2B5EF4-FFF2-40B4-BE49-F238E27FC236}">
                <a16:creationId xmlns:a16="http://schemas.microsoft.com/office/drawing/2014/main" id="{CC57AD78-3106-B51C-FE76-2BFADEFD5C0A}"/>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2" name="Rectangle 1">
            <a:extLst>
              <a:ext uri="{FF2B5EF4-FFF2-40B4-BE49-F238E27FC236}">
                <a16:creationId xmlns:a16="http://schemas.microsoft.com/office/drawing/2014/main" id="{FEF1C750-B169-8AB8-4C36-30599793CCBE}"/>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36423" y="4562465"/>
            <a:ext cx="279582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4" name="Google Shape;61;p14">
            <a:extLst>
              <a:ext uri="{FF2B5EF4-FFF2-40B4-BE49-F238E27FC236}">
                <a16:creationId xmlns:a16="http://schemas.microsoft.com/office/drawing/2014/main" id="{1D81C9E6-E343-5D57-DA27-F84975C72AA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5" name="Google Shape;62;p14">
            <a:extLst>
              <a:ext uri="{FF2B5EF4-FFF2-40B4-BE49-F238E27FC236}">
                <a16:creationId xmlns:a16="http://schemas.microsoft.com/office/drawing/2014/main" id="{47D5CCBD-A608-7863-F824-DB014C823E65}"/>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6" name="Image 5" descr="Une image contenant texte, Police, capture d’écran, blanc&#10;&#10;Description générée automatiquement">
            <a:extLst>
              <a:ext uri="{FF2B5EF4-FFF2-40B4-BE49-F238E27FC236}">
                <a16:creationId xmlns:a16="http://schemas.microsoft.com/office/drawing/2014/main" id="{C487C121-34CD-AC91-D035-FBED73A5B9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7" name="Google Shape;92;p17">
            <a:extLst>
              <a:ext uri="{FF2B5EF4-FFF2-40B4-BE49-F238E27FC236}">
                <a16:creationId xmlns:a16="http://schemas.microsoft.com/office/drawing/2014/main" id="{C7904D62-CE62-4D45-44D2-9CF919096DF6}"/>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37381841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orient="horz" pos="169">
          <p15:clr>
            <a:srgbClr val="FBAE40"/>
          </p15:clr>
        </p15:guide>
        <p15:guide id="5" pos="55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BA37653E-AE81-031D-686A-A696703D3C83}"/>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2"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34740" y="524012"/>
            <a:ext cx="744480" cy="486216"/>
          </a:xfrm>
          <a:prstGeom prst="rect">
            <a:avLst/>
          </a:prstGeom>
          <a:noFill/>
          <a:ln>
            <a:noFill/>
          </a:ln>
        </p:spPr>
      </p:pic>
      <p:cxnSp>
        <p:nvCxnSpPr>
          <p:cNvPr id="9" name="Google Shape;106;p18">
            <a:extLst>
              <a:ext uri="{FF2B5EF4-FFF2-40B4-BE49-F238E27FC236}">
                <a16:creationId xmlns:a16="http://schemas.microsoft.com/office/drawing/2014/main" id="{10321EB4-6AA3-A10C-01FC-0C8ECFABF77E}"/>
              </a:ext>
            </a:extLst>
          </p:cNvPr>
          <p:cNvCxnSpPr>
            <a:cxnSpLocks/>
          </p:cNvCxnSpPr>
          <p:nvPr userDrawn="1"/>
        </p:nvCxnSpPr>
        <p:spPr>
          <a:xfrm>
            <a:off x="634739" y="1112520"/>
            <a:ext cx="5775205" cy="0"/>
          </a:xfrm>
          <a:prstGeom prst="straightConnector1">
            <a:avLst/>
          </a:prstGeom>
          <a:noFill/>
          <a:ln w="3175" cap="flat" cmpd="sng">
            <a:gradFill flip="none" rotWithShape="1">
              <a:gsLst>
                <a:gs pos="0">
                  <a:schemeClr val="bg1">
                    <a:alpha val="40000"/>
                  </a:schemeClr>
                </a:gs>
                <a:gs pos="50000">
                  <a:schemeClr val="bg1">
                    <a:alpha val="40000"/>
                  </a:schemeClr>
                </a:gs>
                <a:gs pos="100000">
                  <a:schemeClr val="bg1">
                    <a:alpha val="41000"/>
                  </a:schemeClr>
                </a:gs>
              </a:gsLst>
              <a:lin ang="10800000" scaled="1"/>
              <a:tileRect/>
            </a:gradFill>
            <a:prstDash val="solid"/>
            <a:miter lim="800000"/>
            <a:headEnd type="none" w="sm" len="sm"/>
            <a:tailEnd type="none" w="sm" len="sm"/>
          </a:ln>
        </p:spPr>
      </p:cxn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40952348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258491" y="4562465"/>
            <a:ext cx="257375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lumMod val="85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3" name="Google Shape;82;p16">
            <a:extLst>
              <a:ext uri="{FF2B5EF4-FFF2-40B4-BE49-F238E27FC236}">
                <a16:creationId xmlns:a16="http://schemas.microsoft.com/office/drawing/2014/main" id="{3EA54A3D-BA3A-DF7A-6286-CB010E94A52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pic>
        <p:nvPicPr>
          <p:cNvPr id="2" name="Google Shape;61;p14">
            <a:extLst>
              <a:ext uri="{FF2B5EF4-FFF2-40B4-BE49-F238E27FC236}">
                <a16:creationId xmlns:a16="http://schemas.microsoft.com/office/drawing/2014/main" id="{DD2C76EE-A9C1-06EE-908E-88A2D511A1F3}"/>
              </a:ext>
            </a:extLst>
          </p:cNvPr>
          <p:cNvPicPr preferRelativeResize="0"/>
          <p:nvPr userDrawn="1"/>
        </p:nvPicPr>
        <p:blipFill rotWithShape="1">
          <a:blip r:embed="rId4" cstate="print">
            <a:alphaModFix/>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6" name="Google Shape;62;p14">
            <a:extLst>
              <a:ext uri="{FF2B5EF4-FFF2-40B4-BE49-F238E27FC236}">
                <a16:creationId xmlns:a16="http://schemas.microsoft.com/office/drawing/2014/main" id="{047C7A19-7E6B-1A21-EBF8-CC72AEC7C0A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7" name="Image 6" descr="Une image contenant texte, Police, capture d’écran, blanc&#10;&#10;Description générée automatiquement">
            <a:extLst>
              <a:ext uri="{FF2B5EF4-FFF2-40B4-BE49-F238E27FC236}">
                <a16:creationId xmlns:a16="http://schemas.microsoft.com/office/drawing/2014/main" id="{26358F2A-882B-7B44-733C-3F093F10D2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16581707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6" name="Google Shape;82;p16">
            <a:extLst>
              <a:ext uri="{FF2B5EF4-FFF2-40B4-BE49-F238E27FC236}">
                <a16:creationId xmlns:a16="http://schemas.microsoft.com/office/drawing/2014/main" id="{AC736B43-361A-C667-A600-B02859B3F28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41990258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
        <p:nvSpPr>
          <p:cNvPr id="95" name="Google Shape;95;p17"/>
          <p:cNvSpPr txBox="1">
            <a:spLocks noGrp="1"/>
          </p:cNvSpPr>
          <p:nvPr>
            <p:ph type="body" idx="3" hasCustomPrompt="1"/>
          </p:nvPr>
        </p:nvSpPr>
        <p:spPr>
          <a:xfrm>
            <a:off x="660381" y="28868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42954" y="4562465"/>
            <a:ext cx="277877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 name="Google Shape;61;p14">
            <a:extLst>
              <a:ext uri="{FF2B5EF4-FFF2-40B4-BE49-F238E27FC236}">
                <a16:creationId xmlns:a16="http://schemas.microsoft.com/office/drawing/2014/main" id="{E1CDFC40-3834-A0F2-D00F-05B90F7FA6FD}"/>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B81C50C0-4B28-5CA0-A5ED-CD8BF0E7BA1A}"/>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3548B653-FB19-01F6-56E4-537D979CB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26008632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bg>
      <p:bgPr>
        <a:solidFill>
          <a:srgbClr val="F18A5F"/>
        </a:solidFill>
        <a:effectLst/>
      </p:bgPr>
    </p:bg>
    <p:spTree>
      <p:nvGrpSpPr>
        <p:cNvPr id="1" name="Shape 89"/>
        <p:cNvGrpSpPr/>
        <p:nvPr/>
      </p:nvGrpSpPr>
      <p:grpSpPr>
        <a:xfrm>
          <a:off x="0" y="0"/>
          <a:ext cx="0" cy="0"/>
          <a:chOff x="0" y="0"/>
          <a:chExt cx="0" cy="0"/>
        </a:xfrm>
      </p:grpSpPr>
      <p:sp>
        <p:nvSpPr>
          <p:cNvPr id="95" name="Google Shape;95;p17"/>
          <p:cNvSpPr txBox="1">
            <a:spLocks noGrp="1"/>
          </p:cNvSpPr>
          <p:nvPr>
            <p:ph type="body" idx="3" hasCustomPrompt="1"/>
          </p:nvPr>
        </p:nvSpPr>
        <p:spPr>
          <a:xfrm>
            <a:off x="660381" y="28868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chemeClr val="bg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188092" y="4562465"/>
            <a:ext cx="263363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dirty="0"/>
          </a:p>
        </p:txBody>
      </p:sp>
      <p:pic>
        <p:nvPicPr>
          <p:cNvPr id="2" name="Google Shape;61;p14">
            <a:extLst>
              <a:ext uri="{FF2B5EF4-FFF2-40B4-BE49-F238E27FC236}">
                <a16:creationId xmlns:a16="http://schemas.microsoft.com/office/drawing/2014/main" id="{DD5F9378-1C5D-F63D-5DDB-3375B07FBBF7}"/>
              </a:ext>
            </a:extLst>
          </p:cNvPr>
          <p:cNvPicPr preferRelativeResize="0"/>
          <p:nvPr userDrawn="1"/>
        </p:nvPicPr>
        <p:blipFill rotWithShape="1">
          <a:blip r:embed="rId2" cstate="print">
            <a:alphaModFix/>
            <a:biLevel thresh="2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78A7ED69-FEED-7A2F-A721-9A884B18E8B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4169023F-6C6A-0398-AD6A-BE34B5839D1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6" name="Google Shape;82;p16">
            <a:extLst>
              <a:ext uri="{FF2B5EF4-FFF2-40B4-BE49-F238E27FC236}">
                <a16:creationId xmlns:a16="http://schemas.microsoft.com/office/drawing/2014/main" id="{F058B16F-3099-C2AD-7463-0CBDFEC01233}"/>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24783596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re et contenu">
  <p:cSld name="6_Titre et contenu">
    <p:bg>
      <p:bgPr>
        <a:solidFill>
          <a:srgbClr val="4888C7"/>
        </a:solidFill>
        <a:effectLst/>
      </p:bgPr>
    </p:bg>
    <p:spTree>
      <p:nvGrpSpPr>
        <p:cNvPr id="1" name="Shape 114"/>
        <p:cNvGrpSpPr/>
        <p:nvPr/>
      </p:nvGrpSpPr>
      <p:grpSpPr>
        <a:xfrm>
          <a:off x="0" y="0"/>
          <a:ext cx="0" cy="0"/>
          <a:chOff x="0" y="0"/>
          <a:chExt cx="0" cy="0"/>
        </a:xfrm>
      </p:grpSpPr>
      <p:sp>
        <p:nvSpPr>
          <p:cNvPr id="116" name="Google Shape;116;p19"/>
          <p:cNvSpPr txBox="1">
            <a:spLocks noGrp="1"/>
          </p:cNvSpPr>
          <p:nvPr>
            <p:ph type="body" idx="1"/>
          </p:nvPr>
        </p:nvSpPr>
        <p:spPr>
          <a:xfrm>
            <a:off x="628650" y="3430502"/>
            <a:ext cx="3943350" cy="1239606"/>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lt1"/>
              </a:buClr>
              <a:buSzPts val="1100"/>
              <a:buFont typeface="Arial"/>
              <a:buNone/>
              <a:defRPr sz="1100">
                <a:solidFill>
                  <a:schemeClr val="lt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7" name="Google Shape;117;p1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28650" y="519113"/>
            <a:ext cx="1585505" cy="1035485"/>
          </a:xfrm>
          <a:prstGeom prst="rect">
            <a:avLst/>
          </a:prstGeom>
          <a:noFill/>
          <a:ln>
            <a:noFill/>
          </a:ln>
        </p:spPr>
      </p:pic>
    </p:spTree>
    <p:extLst>
      <p:ext uri="{BB962C8B-B14F-4D97-AF65-F5344CB8AC3E}">
        <p14:creationId xmlns:p14="http://schemas.microsoft.com/office/powerpoint/2010/main" val="3254005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27">
          <p15:clr>
            <a:srgbClr val="FBAE40"/>
          </p15:clr>
        </p15:guide>
        <p15:guide id="4" orient="horz" pos="291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719B66-65A9-2BDC-D943-0357272A2272}"/>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9FC63F57-3287-23AE-9618-3813FDB0237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0DC006-5609-D779-8DC6-F6029DF25951}"/>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5" name="Espace réservé du pied de page 4">
            <a:extLst>
              <a:ext uri="{FF2B5EF4-FFF2-40B4-BE49-F238E27FC236}">
                <a16:creationId xmlns:a16="http://schemas.microsoft.com/office/drawing/2014/main" id="{A65EA6B2-8A13-6895-DA07-C1F7C79998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1B0FB7-E39D-5D35-E108-4021AF4AF1A1}"/>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901961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419585-8ECC-E516-58F4-D9C8767F13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58121F-5981-6F0B-3779-BC671A8AA2E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CE3477-888F-020B-7C59-88006A0C43D2}"/>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5" name="Espace réservé du pied de page 4">
            <a:extLst>
              <a:ext uri="{FF2B5EF4-FFF2-40B4-BE49-F238E27FC236}">
                <a16:creationId xmlns:a16="http://schemas.microsoft.com/office/drawing/2014/main" id="{8DA76CAE-9573-4EA4-05F9-E53540B582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49395B-CEA8-1001-9773-A0B2EDF59870}"/>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453612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B4BC1-3644-3D1D-16C3-14C08C142FF4}"/>
              </a:ext>
            </a:extLst>
          </p:cNvPr>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4BAEC74C-E3AA-4F05-368B-1502BFF046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EFBC792-EBBE-E7E6-D5A1-86D66E3AA02A}"/>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5" name="Espace réservé du pied de page 4">
            <a:extLst>
              <a:ext uri="{FF2B5EF4-FFF2-40B4-BE49-F238E27FC236}">
                <a16:creationId xmlns:a16="http://schemas.microsoft.com/office/drawing/2014/main" id="{B117001A-9F32-4E51-450E-2C8042C3B8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B141B1-81B1-E593-78B7-C9C649D9C1EB}"/>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1573437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D848F-1153-0EFB-DC71-3EC877C3B0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E327D7-7D03-62BF-4B8F-134B4F71E50F}"/>
              </a:ext>
            </a:extLst>
          </p:cNvPr>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D19D162-7C63-30E0-6B55-ED7ECD1E0247}"/>
              </a:ext>
            </a:extLst>
          </p:cNvPr>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2F4AD07-C19A-E43D-DCC3-2A0FB4A78AE3}"/>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6" name="Espace réservé du pied de page 5">
            <a:extLst>
              <a:ext uri="{FF2B5EF4-FFF2-40B4-BE49-F238E27FC236}">
                <a16:creationId xmlns:a16="http://schemas.microsoft.com/office/drawing/2014/main" id="{A9043E36-A83C-FFA4-B87C-8A26D28541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8A690C-0301-F55A-584A-FB37641C4EAD}"/>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833762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EECFD-8BC3-7038-3445-6AC750258D63}"/>
              </a:ext>
            </a:extLst>
          </p:cNvPr>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E2BDDD8-3857-53E6-73E6-5F8807A949A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BCBE66B-8B3A-C46B-4938-24FED5CA465F}"/>
              </a:ext>
            </a:extLst>
          </p:cNvPr>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E92267B-1216-60B0-6FD8-30A6578C5F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442A6E8-008A-1571-DC92-9E29B5E498AC}"/>
              </a:ext>
            </a:extLst>
          </p:cNvPr>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D876368-1329-9861-B33E-B206749ACB6D}"/>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8" name="Espace réservé du pied de page 7">
            <a:extLst>
              <a:ext uri="{FF2B5EF4-FFF2-40B4-BE49-F238E27FC236}">
                <a16:creationId xmlns:a16="http://schemas.microsoft.com/office/drawing/2014/main" id="{4BCA1ACF-85C9-8D51-EF87-A2A5560A45D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76F6241-C0AC-717C-000D-22A96E7F837B}"/>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427924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64"/>
        <p:cNvGrpSpPr/>
        <p:nvPr/>
      </p:nvGrpSpPr>
      <p:grpSpPr>
        <a:xfrm>
          <a:off x="0" y="0"/>
          <a:ext cx="0" cy="0"/>
          <a:chOff x="0" y="0"/>
          <a:chExt cx="0" cy="0"/>
        </a:xfrm>
      </p:grpSpPr>
      <p:sp>
        <p:nvSpPr>
          <p:cNvPr id="10" name="Rectangle 9">
            <a:extLst>
              <a:ext uri="{FF2B5EF4-FFF2-40B4-BE49-F238E27FC236}">
                <a16:creationId xmlns:a16="http://schemas.microsoft.com/office/drawing/2014/main" id="{95CF401C-4A0E-1CF6-6DC7-563B4D8181F1}"/>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82;p16">
            <a:extLst>
              <a:ext uri="{FF2B5EF4-FFF2-40B4-BE49-F238E27FC236}">
                <a16:creationId xmlns:a16="http://schemas.microsoft.com/office/drawing/2014/main" id="{D890FAF5-2575-7D5A-F59B-58D39DFF1548}"/>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7721483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4C8A2-496E-E161-703C-00600FEE2CA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FD439DE-7C64-8B9F-4130-2ADFF588E237}"/>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4" name="Espace réservé du pied de page 3">
            <a:extLst>
              <a:ext uri="{FF2B5EF4-FFF2-40B4-BE49-F238E27FC236}">
                <a16:creationId xmlns:a16="http://schemas.microsoft.com/office/drawing/2014/main" id="{8FA9BE8E-391D-06C8-4BBF-FE776139C11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1FF3C07-79FC-FAC1-77B3-E31D3E905568}"/>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848311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DF6FC19-28FD-3C1A-E914-57564934BD9D}"/>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3" name="Espace réservé du pied de page 2">
            <a:extLst>
              <a:ext uri="{FF2B5EF4-FFF2-40B4-BE49-F238E27FC236}">
                <a16:creationId xmlns:a16="http://schemas.microsoft.com/office/drawing/2014/main" id="{7F930D06-3999-93E8-AD20-C9FA8EC27BA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3A0BAFA-8D10-72FE-F003-32B8D334EAA6}"/>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3420851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92E1D0-89CE-F619-2CB8-47647A037E52}"/>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7B8535B-DFB3-3D85-22F3-DE6780737C3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EE14A6A-0B8B-75FF-FC28-EE382A000D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6AC22B3-60A4-BDF3-D346-AD7A10A4B5F6}"/>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6" name="Espace réservé du pied de page 5">
            <a:extLst>
              <a:ext uri="{FF2B5EF4-FFF2-40B4-BE49-F238E27FC236}">
                <a16:creationId xmlns:a16="http://schemas.microsoft.com/office/drawing/2014/main" id="{2470C2F6-FF77-5AEA-9CA1-A9C12F6A3B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5914266-397D-6E34-6E17-465E72952E0E}"/>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1550106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A6DDB-46F1-93E9-F09E-E3B41A6F0FC4}"/>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7FD23131-48E1-C897-20E1-2915C88552B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8C4A5F93-0444-464E-047A-9A25A89750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40CFC6-796D-A722-BEEA-97A637638F5F}"/>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6" name="Espace réservé du pied de page 5">
            <a:extLst>
              <a:ext uri="{FF2B5EF4-FFF2-40B4-BE49-F238E27FC236}">
                <a16:creationId xmlns:a16="http://schemas.microsoft.com/office/drawing/2014/main" id="{009D94E2-7513-8A49-9A06-6DEEF86915E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ED0155-FBEC-A1F8-B036-7AF92E5C2AC0}"/>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3341104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C193F-30BC-6A7B-83F4-BCA287C6273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5474189-4131-FFF4-FB1F-10C387A02AA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11D69D-EAC6-64E9-5CBB-72ED164D89E6}"/>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5" name="Espace réservé du pied de page 4">
            <a:extLst>
              <a:ext uri="{FF2B5EF4-FFF2-40B4-BE49-F238E27FC236}">
                <a16:creationId xmlns:a16="http://schemas.microsoft.com/office/drawing/2014/main" id="{3B387F16-8313-BDFF-1031-E452EEBF2D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C262CF-204C-1E62-CA86-CDB6128B7CD2}"/>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2768375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10A1A98-78DB-16FF-8DB3-12AAD5460CAE}"/>
              </a:ext>
            </a:extLst>
          </p:cNvPr>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FDF257C-B7AE-FE90-EBC3-B81CE0362A4C}"/>
              </a:ext>
            </a:extLst>
          </p:cNvPr>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2FDAA7-1D48-0BE5-7191-6884C20EBEED}"/>
              </a:ext>
            </a:extLst>
          </p:cNvPr>
          <p:cNvSpPr>
            <a:spLocks noGrp="1"/>
          </p:cNvSpPr>
          <p:nvPr>
            <p:ph type="dt" sz="half" idx="10"/>
          </p:nvPr>
        </p:nvSpPr>
        <p:spPr/>
        <p:txBody>
          <a:bodyPr/>
          <a:lstStyle/>
          <a:p>
            <a:fld id="{DFFA8BAF-3DE5-4575-9E2C-092FFC47F366}" type="datetimeFigureOut">
              <a:rPr lang="fr-FR" smtClean="0"/>
              <a:t>18/06/2024</a:t>
            </a:fld>
            <a:endParaRPr lang="fr-FR"/>
          </a:p>
        </p:txBody>
      </p:sp>
      <p:sp>
        <p:nvSpPr>
          <p:cNvPr id="5" name="Espace réservé du pied de page 4">
            <a:extLst>
              <a:ext uri="{FF2B5EF4-FFF2-40B4-BE49-F238E27FC236}">
                <a16:creationId xmlns:a16="http://schemas.microsoft.com/office/drawing/2014/main" id="{06989AAD-E47B-AFF0-2174-2767F66F0E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3C1D12-3533-390E-4E17-3708D81B9E61}"/>
              </a:ext>
            </a:extLst>
          </p:cNvPr>
          <p:cNvSpPr>
            <a:spLocks noGrp="1"/>
          </p:cNvSpPr>
          <p:nvPr>
            <p:ph type="sldNum" sz="quarter" idx="12"/>
          </p:nvPr>
        </p:nvSpPr>
        <p:spPr/>
        <p:txBody>
          <a:bodyPr/>
          <a:lstStyle/>
          <a:p>
            <a:fld id="{BA2A8EBE-040F-4112-8A0C-E3C03F148989}" type="slidenum">
              <a:rPr lang="fr-FR" smtClean="0"/>
              <a:t>‹N°›</a:t>
            </a:fld>
            <a:endParaRPr lang="fr-FR"/>
          </a:p>
        </p:txBody>
      </p:sp>
    </p:spTree>
    <p:extLst>
      <p:ext uri="{BB962C8B-B14F-4D97-AF65-F5344CB8AC3E}">
        <p14:creationId xmlns:p14="http://schemas.microsoft.com/office/powerpoint/2010/main" val="2443703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re et contenu" userDrawn="1">
  <p:cSld name="3_Titre et contenu">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60382" y="635091"/>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91" name="Google Shape;91;p17"/>
          <p:cNvSpPr txBox="1">
            <a:spLocks noGrp="1"/>
          </p:cNvSpPr>
          <p:nvPr>
            <p:ph type="body" idx="1"/>
          </p:nvPr>
        </p:nvSpPr>
        <p:spPr>
          <a:xfrm>
            <a:off x="660382"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0383" y="274721"/>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3886770" y="4562466"/>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cxnSp>
        <p:nvCxnSpPr>
          <p:cNvPr id="9" name="Google Shape;106;p18">
            <a:extLst>
              <a:ext uri="{FF2B5EF4-FFF2-40B4-BE49-F238E27FC236}">
                <a16:creationId xmlns:a16="http://schemas.microsoft.com/office/drawing/2014/main" id="{FE3860B0-DBCC-5C27-E9B2-0888B7F5F0B8}"/>
              </a:ext>
            </a:extLst>
          </p:cNvPr>
          <p:cNvCxnSpPr>
            <a:cxnSpLocks/>
          </p:cNvCxnSpPr>
          <p:nvPr userDrawn="1"/>
        </p:nvCxnSpPr>
        <p:spPr>
          <a:xfrm>
            <a:off x="660382"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pic>
        <p:nvPicPr>
          <p:cNvPr id="3" name="Google Shape;61;p14">
            <a:extLst>
              <a:ext uri="{FF2B5EF4-FFF2-40B4-BE49-F238E27FC236}">
                <a16:creationId xmlns:a16="http://schemas.microsoft.com/office/drawing/2014/main" id="{4C690F58-BC25-E435-8093-0502692D1CB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07CDC6E6-AD69-5322-4305-5F47D9E1A0D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64ED9D1C-32E9-C432-6461-445E8E60BF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92;p17">
            <a:extLst>
              <a:ext uri="{FF2B5EF4-FFF2-40B4-BE49-F238E27FC236}">
                <a16:creationId xmlns:a16="http://schemas.microsoft.com/office/drawing/2014/main" id="{043A6F49-A1B9-6877-9DB5-427F86A0644C}"/>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4" y="274720"/>
            <a:ext cx="744481" cy="486216"/>
          </a:xfrm>
          <a:prstGeom prst="rect">
            <a:avLst/>
          </a:prstGeom>
          <a:noFill/>
          <a:ln>
            <a:noFill/>
          </a:ln>
        </p:spPr>
      </p:pic>
    </p:spTree>
    <p:extLst>
      <p:ext uri="{BB962C8B-B14F-4D97-AF65-F5344CB8AC3E}">
        <p14:creationId xmlns:p14="http://schemas.microsoft.com/office/powerpoint/2010/main" val="4529716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56"/>
        <p:cNvGrpSpPr/>
        <p:nvPr/>
      </p:nvGrpSpPr>
      <p:grpSpPr>
        <a:xfrm>
          <a:off x="0" y="0"/>
          <a:ext cx="0" cy="0"/>
          <a:chOff x="0" y="0"/>
          <a:chExt cx="0" cy="0"/>
        </a:xfrm>
      </p:grpSpPr>
      <p:sp>
        <p:nvSpPr>
          <p:cNvPr id="58" name="Google Shape;58;p14"/>
          <p:cNvSpPr txBox="1">
            <a:spLocks noGrp="1"/>
          </p:cNvSpPr>
          <p:nvPr>
            <p:ph type="ctrTitle"/>
          </p:nvPr>
        </p:nvSpPr>
        <p:spPr>
          <a:xfrm>
            <a:off x="644432" y="2207981"/>
            <a:ext cx="6858000" cy="117332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374C62"/>
              </a:buClr>
              <a:buSzPts val="4500"/>
              <a:buFont typeface="Arial"/>
              <a:buNone/>
              <a:defRPr sz="4500" b="1">
                <a:solidFill>
                  <a:srgbClr val="374C62"/>
                </a:solidFill>
                <a:latin typeface="Marianne" panose="02000000000000000000" pitchFamily="2"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59" name="Google Shape;59;p14"/>
          <p:cNvSpPr txBox="1">
            <a:spLocks noGrp="1"/>
          </p:cNvSpPr>
          <p:nvPr>
            <p:ph type="subTitle" idx="1"/>
          </p:nvPr>
        </p:nvSpPr>
        <p:spPr>
          <a:xfrm>
            <a:off x="629841" y="3498743"/>
            <a:ext cx="6858000" cy="616057"/>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rgbClr val="374C62"/>
              </a:buClr>
              <a:buSzPts val="1500"/>
              <a:buNone/>
              <a:defRPr sz="1500">
                <a:solidFill>
                  <a:srgbClr val="374C62"/>
                </a:solidFill>
                <a:latin typeface="Marianne" panose="02000000000000000000" pitchFamily="2"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 name="Google Shape;82;p16">
            <a:extLst>
              <a:ext uri="{FF2B5EF4-FFF2-40B4-BE49-F238E27FC236}">
                <a16:creationId xmlns:a16="http://schemas.microsoft.com/office/drawing/2014/main" id="{60E0040D-57B5-6CA2-66FB-B7D79BCE9F9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927676" y="3806771"/>
            <a:ext cx="1586087" cy="1035865"/>
          </a:xfrm>
          <a:prstGeom prst="rect">
            <a:avLst/>
          </a:prstGeom>
          <a:noFill/>
          <a:ln>
            <a:noFill/>
          </a:ln>
        </p:spPr>
      </p:pic>
      <p:pic>
        <p:nvPicPr>
          <p:cNvPr id="3" name="Google Shape;61;p14">
            <a:extLst>
              <a:ext uri="{FF2B5EF4-FFF2-40B4-BE49-F238E27FC236}">
                <a16:creationId xmlns:a16="http://schemas.microsoft.com/office/drawing/2014/main" id="{2AD5631E-FAC9-3F46-AA20-6C0A4EEF5801}"/>
              </a:ext>
            </a:extLst>
          </p:cNvPr>
          <p:cNvPicPr preferRelativeResize="0"/>
          <p:nvPr userDrawn="1"/>
        </p:nvPicPr>
        <p:blipFill rotWithShape="1">
          <a:blip r:embed="rId3" cstate="print">
            <a:alphaModFix/>
            <a:biLevel thresh="2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FC9C0A92-9C20-71A6-D64C-1763687440DB}"/>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93A9C107-397F-5005-559A-B59EE586782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20118550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97">
          <p15:clr>
            <a:srgbClr val="FBAE40"/>
          </p15:clr>
        </p15:guide>
        <p15:guide id="4" pos="5363">
          <p15:clr>
            <a:srgbClr val="FBAE40"/>
          </p15:clr>
        </p15:guide>
        <p15:guide id="5" orient="horz" pos="32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re et contenu" preserve="1" userDrawn="1">
  <p:cSld name="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33384FE9-F7CA-069D-5E7F-ED98FC94DB8F}"/>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0" name="Google Shape;61;p14">
            <a:extLst>
              <a:ext uri="{FF2B5EF4-FFF2-40B4-BE49-F238E27FC236}">
                <a16:creationId xmlns:a16="http://schemas.microsoft.com/office/drawing/2014/main" id="{E9235F7B-7F05-95DC-D7AB-69598C4584F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1" name="Google Shape;62;p14">
            <a:extLst>
              <a:ext uri="{FF2B5EF4-FFF2-40B4-BE49-F238E27FC236}">
                <a16:creationId xmlns:a16="http://schemas.microsoft.com/office/drawing/2014/main" id="{19AD405E-0B6D-0BAD-41CD-D69D8C9AF1CD}"/>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2" name="Image 11" descr="Une image contenant texte, Police, capture d’écran, blanc&#10;&#10;Description générée automatiquement">
            <a:extLst>
              <a:ext uri="{FF2B5EF4-FFF2-40B4-BE49-F238E27FC236}">
                <a16:creationId xmlns:a16="http://schemas.microsoft.com/office/drawing/2014/main" id="{EBCB7FD9-8D2B-57B6-1F73-E2241124A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13" name="Google Shape;68;p15">
            <a:extLst>
              <a:ext uri="{FF2B5EF4-FFF2-40B4-BE49-F238E27FC236}">
                <a16:creationId xmlns:a16="http://schemas.microsoft.com/office/drawing/2014/main" id="{6C535E9E-8748-6F7A-D94F-9E1D6553441B}"/>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31735266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BA37653E-AE81-031D-686A-A696703D3C83}"/>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2"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34740" y="524012"/>
            <a:ext cx="744480" cy="486216"/>
          </a:xfrm>
          <a:prstGeom prst="rect">
            <a:avLst/>
          </a:prstGeom>
          <a:noFill/>
          <a:ln>
            <a:noFill/>
          </a:ln>
        </p:spPr>
      </p:pic>
      <p:cxnSp>
        <p:nvCxnSpPr>
          <p:cNvPr id="9" name="Google Shape;106;p18">
            <a:extLst>
              <a:ext uri="{FF2B5EF4-FFF2-40B4-BE49-F238E27FC236}">
                <a16:creationId xmlns:a16="http://schemas.microsoft.com/office/drawing/2014/main" id="{10321EB4-6AA3-A10C-01FC-0C8ECFABF77E}"/>
              </a:ext>
            </a:extLst>
          </p:cNvPr>
          <p:cNvCxnSpPr>
            <a:cxnSpLocks/>
          </p:cNvCxnSpPr>
          <p:nvPr userDrawn="1"/>
        </p:nvCxnSpPr>
        <p:spPr>
          <a:xfrm>
            <a:off x="634739" y="1112520"/>
            <a:ext cx="5775205" cy="0"/>
          </a:xfrm>
          <a:prstGeom prst="straightConnector1">
            <a:avLst/>
          </a:prstGeom>
          <a:noFill/>
          <a:ln w="3175" cap="flat" cmpd="sng">
            <a:gradFill flip="none" rotWithShape="1">
              <a:gsLst>
                <a:gs pos="0">
                  <a:schemeClr val="bg1">
                    <a:alpha val="40000"/>
                  </a:schemeClr>
                </a:gs>
                <a:gs pos="50000">
                  <a:schemeClr val="bg1">
                    <a:alpha val="40000"/>
                  </a:schemeClr>
                </a:gs>
                <a:gs pos="100000">
                  <a:schemeClr val="bg1">
                    <a:alpha val="41000"/>
                  </a:schemeClr>
                </a:gs>
              </a:gsLst>
              <a:lin ang="10800000" scaled="1"/>
              <a:tileRect/>
            </a:gradFill>
            <a:prstDash val="solid"/>
            <a:miter lim="800000"/>
            <a:headEnd type="none" w="sm" len="sm"/>
            <a:tailEnd type="none" w="sm" len="sm"/>
          </a:ln>
        </p:spPr>
      </p:cxn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3307100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contenu" preserve="1" userDrawn="1">
  <p:cSld name="Titre et contenu">
    <p:spTree>
      <p:nvGrpSpPr>
        <p:cNvPr id="1" name="Shape 64"/>
        <p:cNvGrpSpPr/>
        <p:nvPr/>
      </p:nvGrpSpPr>
      <p:grpSpPr>
        <a:xfrm>
          <a:off x="0" y="0"/>
          <a:ext cx="0" cy="0"/>
          <a:chOff x="0" y="0"/>
          <a:chExt cx="0" cy="0"/>
        </a:xfrm>
      </p:grpSpPr>
      <p:pic>
        <p:nvPicPr>
          <p:cNvPr id="8" name="Google Shape;79;p16">
            <a:extLst>
              <a:ext uri="{FF2B5EF4-FFF2-40B4-BE49-F238E27FC236}">
                <a16:creationId xmlns:a16="http://schemas.microsoft.com/office/drawing/2014/main" id="{AEF8D16B-6EB7-93CD-CEB1-4F9F24101E9D}"/>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l="-1795" t="-1" r="14764" b="10400"/>
          <a:stretch/>
        </p:blipFill>
        <p:spPr>
          <a:xfrm rot="16200000">
            <a:off x="5716054" y="867623"/>
            <a:ext cx="4295573" cy="2560321"/>
          </a:xfrm>
          <a:prstGeom prst="rect">
            <a:avLst/>
          </a:prstGeom>
          <a:noFill/>
          <a:ln>
            <a:noFill/>
          </a:ln>
        </p:spPr>
      </p:pic>
      <p:sp>
        <p:nvSpPr>
          <p:cNvPr id="14" name="Rectangle 13">
            <a:extLst>
              <a:ext uri="{FF2B5EF4-FFF2-40B4-BE49-F238E27FC236}">
                <a16:creationId xmlns:a16="http://schemas.microsoft.com/office/drawing/2014/main" id="{1D0F4339-1A9D-BCF9-16F1-BC383D61E5AA}"/>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2"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70869" y="524012"/>
            <a:ext cx="744480" cy="486216"/>
          </a:xfrm>
          <a:prstGeom prst="rect">
            <a:avLst/>
          </a:prstGeom>
          <a:noFill/>
          <a:ln>
            <a:noFill/>
          </a:ln>
        </p:spPr>
      </p:pic>
    </p:spTree>
    <p:extLst>
      <p:ext uri="{BB962C8B-B14F-4D97-AF65-F5344CB8AC3E}">
        <p14:creationId xmlns:p14="http://schemas.microsoft.com/office/powerpoint/2010/main" val="16983648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64"/>
        <p:cNvGrpSpPr/>
        <p:nvPr/>
      </p:nvGrpSpPr>
      <p:grpSpPr>
        <a:xfrm>
          <a:off x="0" y="0"/>
          <a:ext cx="0" cy="0"/>
          <a:chOff x="0" y="0"/>
          <a:chExt cx="0" cy="0"/>
        </a:xfrm>
      </p:grpSpPr>
      <p:sp>
        <p:nvSpPr>
          <p:cNvPr id="10" name="Rectangle 9">
            <a:extLst>
              <a:ext uri="{FF2B5EF4-FFF2-40B4-BE49-F238E27FC236}">
                <a16:creationId xmlns:a16="http://schemas.microsoft.com/office/drawing/2014/main" id="{95CF401C-4A0E-1CF6-6DC7-563B4D8181F1}"/>
              </a:ext>
            </a:extLst>
          </p:cNvPr>
          <p:cNvSpPr/>
          <p:nvPr userDrawn="1"/>
        </p:nvSpPr>
        <p:spPr>
          <a:xfrm>
            <a:off x="0" y="-3"/>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82;p16">
            <a:extLst>
              <a:ext uri="{FF2B5EF4-FFF2-40B4-BE49-F238E27FC236}">
                <a16:creationId xmlns:a16="http://schemas.microsoft.com/office/drawing/2014/main" id="{D890FAF5-2575-7D5A-F59B-58D39DFF1548}"/>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14427244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pic>
        <p:nvPicPr>
          <p:cNvPr id="8" name="Google Shape;79;p16">
            <a:extLst>
              <a:ext uri="{FF2B5EF4-FFF2-40B4-BE49-F238E27FC236}">
                <a16:creationId xmlns:a16="http://schemas.microsoft.com/office/drawing/2014/main" id="{AEF8D16B-6EB7-93CD-CEB1-4F9F24101E9D}"/>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l="-1795" t="-1" r="14764" b="10400"/>
          <a:stretch/>
        </p:blipFill>
        <p:spPr>
          <a:xfrm rot="16200000">
            <a:off x="5716054" y="867623"/>
            <a:ext cx="4295573" cy="2560321"/>
          </a:xfrm>
          <a:prstGeom prst="rect">
            <a:avLst/>
          </a:prstGeom>
          <a:noFill/>
          <a:ln>
            <a:noFill/>
          </a:ln>
        </p:spPr>
      </p:pic>
      <p:sp>
        <p:nvSpPr>
          <p:cNvPr id="14" name="Rectangle 13">
            <a:extLst>
              <a:ext uri="{FF2B5EF4-FFF2-40B4-BE49-F238E27FC236}">
                <a16:creationId xmlns:a16="http://schemas.microsoft.com/office/drawing/2014/main" id="{1D0F4339-1A9D-BCF9-16F1-BC383D61E5AA}"/>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Google Shape;70;p15"/>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2"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70869" y="524012"/>
            <a:ext cx="744480" cy="486216"/>
          </a:xfrm>
          <a:prstGeom prst="rect">
            <a:avLst/>
          </a:prstGeom>
          <a:noFill/>
          <a:ln>
            <a:noFill/>
          </a:ln>
        </p:spPr>
      </p:pic>
    </p:spTree>
    <p:extLst>
      <p:ext uri="{BB962C8B-B14F-4D97-AF65-F5344CB8AC3E}">
        <p14:creationId xmlns:p14="http://schemas.microsoft.com/office/powerpoint/2010/main" val="39514067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Titre et contenu" userDrawn="1">
  <p:cSld name="3_Titre et contenu">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60382" y="635090"/>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91" name="Google Shape;91;p17"/>
          <p:cNvSpPr txBox="1">
            <a:spLocks noGrp="1"/>
          </p:cNvSpPr>
          <p:nvPr>
            <p:ph type="body" idx="1"/>
          </p:nvPr>
        </p:nvSpPr>
        <p:spPr>
          <a:xfrm>
            <a:off x="660381"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0382" y="27472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cxnSp>
        <p:nvCxnSpPr>
          <p:cNvPr id="9" name="Google Shape;106;p18">
            <a:extLst>
              <a:ext uri="{FF2B5EF4-FFF2-40B4-BE49-F238E27FC236}">
                <a16:creationId xmlns:a16="http://schemas.microsoft.com/office/drawing/2014/main" id="{FE3860B0-DBCC-5C27-E9B2-0888B7F5F0B8}"/>
              </a:ext>
            </a:extLst>
          </p:cNvPr>
          <p:cNvCxnSpPr>
            <a:cxnSpLocks/>
          </p:cNvCxnSpPr>
          <p:nvPr userDrawn="1"/>
        </p:nvCxnSpPr>
        <p:spPr>
          <a:xfrm>
            <a:off x="660381"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pic>
        <p:nvPicPr>
          <p:cNvPr id="3" name="Google Shape;61;p14">
            <a:extLst>
              <a:ext uri="{FF2B5EF4-FFF2-40B4-BE49-F238E27FC236}">
                <a16:creationId xmlns:a16="http://schemas.microsoft.com/office/drawing/2014/main" id="{4C690F58-BC25-E435-8093-0502692D1CB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07CDC6E6-AD69-5322-4305-5F47D9E1A0D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64ED9D1C-32E9-C432-6461-445E8E60BF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92;p17">
            <a:extLst>
              <a:ext uri="{FF2B5EF4-FFF2-40B4-BE49-F238E27FC236}">
                <a16:creationId xmlns:a16="http://schemas.microsoft.com/office/drawing/2014/main" id="{043A6F49-A1B9-6877-9DB5-427F86A0644C}"/>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22899915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sp>
        <p:nvSpPr>
          <p:cNvPr id="91" name="Google Shape;91;p17"/>
          <p:cNvSpPr txBox="1">
            <a:spLocks noGrp="1"/>
          </p:cNvSpPr>
          <p:nvPr>
            <p:ph type="body" idx="1"/>
          </p:nvPr>
        </p:nvSpPr>
        <p:spPr>
          <a:xfrm>
            <a:off x="663344"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3344" y="27472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101741" y="4562465"/>
            <a:ext cx="273050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 name="Google Shape;61;p14">
            <a:extLst>
              <a:ext uri="{FF2B5EF4-FFF2-40B4-BE49-F238E27FC236}">
                <a16:creationId xmlns:a16="http://schemas.microsoft.com/office/drawing/2014/main" id="{3C312149-EEF0-1CB2-3FAA-DC50FC2BDE5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DAE08947-F007-383B-9601-C2CE86B29EC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1C2925D0-BC73-8422-AA0D-5090B322DA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
        <p:nvSpPr>
          <p:cNvPr id="5" name="Google Shape;90;p17">
            <a:extLst>
              <a:ext uri="{FF2B5EF4-FFF2-40B4-BE49-F238E27FC236}">
                <a16:creationId xmlns:a16="http://schemas.microsoft.com/office/drawing/2014/main" id="{B8FDEA1B-660B-CDC2-329F-5EC13D36698F}"/>
              </a:ext>
            </a:extLst>
          </p:cNvPr>
          <p:cNvSpPr txBox="1">
            <a:spLocks noGrp="1"/>
          </p:cNvSpPr>
          <p:nvPr>
            <p:ph type="title"/>
          </p:nvPr>
        </p:nvSpPr>
        <p:spPr>
          <a:xfrm>
            <a:off x="660382" y="635090"/>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6" name="Google Shape;106;p18">
            <a:extLst>
              <a:ext uri="{FF2B5EF4-FFF2-40B4-BE49-F238E27FC236}">
                <a16:creationId xmlns:a16="http://schemas.microsoft.com/office/drawing/2014/main" id="{B758DDEE-57E8-8DC3-451D-AA65625F91C6}"/>
              </a:ext>
            </a:extLst>
          </p:cNvPr>
          <p:cNvCxnSpPr>
            <a:cxnSpLocks/>
          </p:cNvCxnSpPr>
          <p:nvPr userDrawn="1"/>
        </p:nvCxnSpPr>
        <p:spPr>
          <a:xfrm>
            <a:off x="660381"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spTree>
    <p:extLst>
      <p:ext uri="{BB962C8B-B14F-4D97-AF65-F5344CB8AC3E}">
        <p14:creationId xmlns:p14="http://schemas.microsoft.com/office/powerpoint/2010/main" val="38975463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orient="horz" pos="169">
          <p15:clr>
            <a:srgbClr val="FBAE40"/>
          </p15:clr>
        </p15:guide>
        <p15:guide id="5" pos="557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3" name="Google Shape;79;p16">
            <a:extLst>
              <a:ext uri="{FF2B5EF4-FFF2-40B4-BE49-F238E27FC236}">
                <a16:creationId xmlns:a16="http://schemas.microsoft.com/office/drawing/2014/main" id="{CC57AD78-3106-B51C-FE76-2BFADEFD5C0A}"/>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2" name="Rectangle 1">
            <a:extLst>
              <a:ext uri="{FF2B5EF4-FFF2-40B4-BE49-F238E27FC236}">
                <a16:creationId xmlns:a16="http://schemas.microsoft.com/office/drawing/2014/main" id="{FEF1C750-B169-8AB8-4C36-30599793CCBE}"/>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36423" y="4562465"/>
            <a:ext cx="279582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4" name="Google Shape;61;p14">
            <a:extLst>
              <a:ext uri="{FF2B5EF4-FFF2-40B4-BE49-F238E27FC236}">
                <a16:creationId xmlns:a16="http://schemas.microsoft.com/office/drawing/2014/main" id="{1D81C9E6-E343-5D57-DA27-F84975C72AA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5" name="Google Shape;62;p14">
            <a:extLst>
              <a:ext uri="{FF2B5EF4-FFF2-40B4-BE49-F238E27FC236}">
                <a16:creationId xmlns:a16="http://schemas.microsoft.com/office/drawing/2014/main" id="{47D5CCBD-A608-7863-F824-DB014C823E65}"/>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6" name="Image 5" descr="Une image contenant texte, Police, capture d’écran, blanc&#10;&#10;Description générée automatiquement">
            <a:extLst>
              <a:ext uri="{FF2B5EF4-FFF2-40B4-BE49-F238E27FC236}">
                <a16:creationId xmlns:a16="http://schemas.microsoft.com/office/drawing/2014/main" id="{C487C121-34CD-AC91-D035-FBED73A5B9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7" name="Google Shape;92;p17">
            <a:extLst>
              <a:ext uri="{FF2B5EF4-FFF2-40B4-BE49-F238E27FC236}">
                <a16:creationId xmlns:a16="http://schemas.microsoft.com/office/drawing/2014/main" id="{C7904D62-CE62-4D45-44D2-9CF919096DF6}"/>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30101088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orient="horz" pos="169">
          <p15:clr>
            <a:srgbClr val="FBAE40"/>
          </p15:clr>
        </p15:guide>
        <p15:guide id="5" pos="55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258491" y="4562465"/>
            <a:ext cx="257375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lumMod val="85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3" name="Google Shape;82;p16">
            <a:extLst>
              <a:ext uri="{FF2B5EF4-FFF2-40B4-BE49-F238E27FC236}">
                <a16:creationId xmlns:a16="http://schemas.microsoft.com/office/drawing/2014/main" id="{3EA54A3D-BA3A-DF7A-6286-CB010E94A52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pic>
        <p:nvPicPr>
          <p:cNvPr id="2" name="Google Shape;61;p14">
            <a:extLst>
              <a:ext uri="{FF2B5EF4-FFF2-40B4-BE49-F238E27FC236}">
                <a16:creationId xmlns:a16="http://schemas.microsoft.com/office/drawing/2014/main" id="{DD2C76EE-A9C1-06EE-908E-88A2D511A1F3}"/>
              </a:ext>
            </a:extLst>
          </p:cNvPr>
          <p:cNvPicPr preferRelativeResize="0"/>
          <p:nvPr userDrawn="1"/>
        </p:nvPicPr>
        <p:blipFill rotWithShape="1">
          <a:blip r:embed="rId4" cstate="print">
            <a:alphaModFix/>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6" name="Google Shape;62;p14">
            <a:extLst>
              <a:ext uri="{FF2B5EF4-FFF2-40B4-BE49-F238E27FC236}">
                <a16:creationId xmlns:a16="http://schemas.microsoft.com/office/drawing/2014/main" id="{047C7A19-7E6B-1A21-EBF8-CC72AEC7C0A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7" name="Image 6" descr="Une image contenant texte, Police, capture d’écran, blanc&#10;&#10;Description générée automatiquement">
            <a:extLst>
              <a:ext uri="{FF2B5EF4-FFF2-40B4-BE49-F238E27FC236}">
                <a16:creationId xmlns:a16="http://schemas.microsoft.com/office/drawing/2014/main" id="{26358F2A-882B-7B44-733C-3F093F10D2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2010789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6" name="Google Shape;82;p16">
            <a:extLst>
              <a:ext uri="{FF2B5EF4-FFF2-40B4-BE49-F238E27FC236}">
                <a16:creationId xmlns:a16="http://schemas.microsoft.com/office/drawing/2014/main" id="{AC736B43-361A-C667-A600-B02859B3F28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31175109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
        <p:nvSpPr>
          <p:cNvPr id="95" name="Google Shape;95;p17"/>
          <p:cNvSpPr txBox="1">
            <a:spLocks noGrp="1"/>
          </p:cNvSpPr>
          <p:nvPr>
            <p:ph type="body" idx="3" hasCustomPrompt="1"/>
          </p:nvPr>
        </p:nvSpPr>
        <p:spPr>
          <a:xfrm>
            <a:off x="660381" y="28868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42954" y="4562465"/>
            <a:ext cx="277877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 name="Google Shape;61;p14">
            <a:extLst>
              <a:ext uri="{FF2B5EF4-FFF2-40B4-BE49-F238E27FC236}">
                <a16:creationId xmlns:a16="http://schemas.microsoft.com/office/drawing/2014/main" id="{E1CDFC40-3834-A0F2-D00F-05B90F7FA6FD}"/>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B81C50C0-4B28-5CA0-A5ED-CD8BF0E7BA1A}"/>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3548B653-FB19-01F6-56E4-537D979CB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2419338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bg>
      <p:bgPr>
        <a:solidFill>
          <a:srgbClr val="F18A5F"/>
        </a:solidFill>
        <a:effectLst/>
      </p:bgPr>
    </p:bg>
    <p:spTree>
      <p:nvGrpSpPr>
        <p:cNvPr id="1" name="Shape 89"/>
        <p:cNvGrpSpPr/>
        <p:nvPr/>
      </p:nvGrpSpPr>
      <p:grpSpPr>
        <a:xfrm>
          <a:off x="0" y="0"/>
          <a:ext cx="0" cy="0"/>
          <a:chOff x="0" y="0"/>
          <a:chExt cx="0" cy="0"/>
        </a:xfrm>
      </p:grpSpPr>
      <p:sp>
        <p:nvSpPr>
          <p:cNvPr id="95" name="Google Shape;95;p17"/>
          <p:cNvSpPr txBox="1">
            <a:spLocks noGrp="1"/>
          </p:cNvSpPr>
          <p:nvPr>
            <p:ph type="body" idx="3" hasCustomPrompt="1"/>
          </p:nvPr>
        </p:nvSpPr>
        <p:spPr>
          <a:xfrm>
            <a:off x="660381" y="28868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chemeClr val="bg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188092" y="4562465"/>
            <a:ext cx="263363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dirty="0"/>
          </a:p>
        </p:txBody>
      </p:sp>
      <p:pic>
        <p:nvPicPr>
          <p:cNvPr id="2" name="Google Shape;61;p14">
            <a:extLst>
              <a:ext uri="{FF2B5EF4-FFF2-40B4-BE49-F238E27FC236}">
                <a16:creationId xmlns:a16="http://schemas.microsoft.com/office/drawing/2014/main" id="{DD5F9378-1C5D-F63D-5DDB-3375B07FBBF7}"/>
              </a:ext>
            </a:extLst>
          </p:cNvPr>
          <p:cNvPicPr preferRelativeResize="0"/>
          <p:nvPr userDrawn="1"/>
        </p:nvPicPr>
        <p:blipFill rotWithShape="1">
          <a:blip r:embed="rId2" cstate="print">
            <a:alphaModFix/>
            <a:biLevel thresh="2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78A7ED69-FEED-7A2F-A721-9A884B18E8B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4169023F-6C6A-0398-AD6A-BE34B5839D1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6" name="Google Shape;82;p16">
            <a:extLst>
              <a:ext uri="{FF2B5EF4-FFF2-40B4-BE49-F238E27FC236}">
                <a16:creationId xmlns:a16="http://schemas.microsoft.com/office/drawing/2014/main" id="{F058B16F-3099-C2AD-7463-0CBDFEC01233}"/>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28402369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Titre et contenu">
  <p:cSld name="6_Titre et contenu">
    <p:bg>
      <p:bgPr>
        <a:solidFill>
          <a:srgbClr val="4888C7"/>
        </a:solidFill>
        <a:effectLst/>
      </p:bgPr>
    </p:bg>
    <p:spTree>
      <p:nvGrpSpPr>
        <p:cNvPr id="1" name="Shape 114"/>
        <p:cNvGrpSpPr/>
        <p:nvPr/>
      </p:nvGrpSpPr>
      <p:grpSpPr>
        <a:xfrm>
          <a:off x="0" y="0"/>
          <a:ext cx="0" cy="0"/>
          <a:chOff x="0" y="0"/>
          <a:chExt cx="0" cy="0"/>
        </a:xfrm>
      </p:grpSpPr>
      <p:sp>
        <p:nvSpPr>
          <p:cNvPr id="116" name="Google Shape;116;p19"/>
          <p:cNvSpPr txBox="1">
            <a:spLocks noGrp="1"/>
          </p:cNvSpPr>
          <p:nvPr>
            <p:ph type="body" idx="1"/>
          </p:nvPr>
        </p:nvSpPr>
        <p:spPr>
          <a:xfrm>
            <a:off x="628650" y="3430502"/>
            <a:ext cx="3943350" cy="1239606"/>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lt1"/>
              </a:buClr>
              <a:buSzPts val="1100"/>
              <a:buFont typeface="Arial"/>
              <a:buNone/>
              <a:defRPr sz="1100">
                <a:solidFill>
                  <a:schemeClr val="lt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7" name="Google Shape;117;p1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28650" y="519113"/>
            <a:ext cx="1585505" cy="1035485"/>
          </a:xfrm>
          <a:prstGeom prst="rect">
            <a:avLst/>
          </a:prstGeom>
          <a:noFill/>
          <a:ln>
            <a:noFill/>
          </a:ln>
        </p:spPr>
      </p:pic>
    </p:spTree>
    <p:extLst>
      <p:ext uri="{BB962C8B-B14F-4D97-AF65-F5344CB8AC3E}">
        <p14:creationId xmlns:p14="http://schemas.microsoft.com/office/powerpoint/2010/main" val="1358700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27">
          <p15:clr>
            <a:srgbClr val="FBAE40"/>
          </p15:clr>
        </p15:guide>
        <p15:guide id="4" orient="horz" pos="2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userDrawn="1">
  <p:cSld name="3_Titre et contenu">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60382" y="635090"/>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91" name="Google Shape;91;p17"/>
          <p:cNvSpPr txBox="1">
            <a:spLocks noGrp="1"/>
          </p:cNvSpPr>
          <p:nvPr>
            <p:ph type="body" idx="1"/>
          </p:nvPr>
        </p:nvSpPr>
        <p:spPr>
          <a:xfrm>
            <a:off x="660381"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0382" y="27472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3886770" y="4562465"/>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cxnSp>
        <p:nvCxnSpPr>
          <p:cNvPr id="9" name="Google Shape;106;p18">
            <a:extLst>
              <a:ext uri="{FF2B5EF4-FFF2-40B4-BE49-F238E27FC236}">
                <a16:creationId xmlns:a16="http://schemas.microsoft.com/office/drawing/2014/main" id="{FE3860B0-DBCC-5C27-E9B2-0888B7F5F0B8}"/>
              </a:ext>
            </a:extLst>
          </p:cNvPr>
          <p:cNvCxnSpPr>
            <a:cxnSpLocks/>
          </p:cNvCxnSpPr>
          <p:nvPr userDrawn="1"/>
        </p:nvCxnSpPr>
        <p:spPr>
          <a:xfrm>
            <a:off x="660381"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pic>
        <p:nvPicPr>
          <p:cNvPr id="3" name="Google Shape;61;p14">
            <a:extLst>
              <a:ext uri="{FF2B5EF4-FFF2-40B4-BE49-F238E27FC236}">
                <a16:creationId xmlns:a16="http://schemas.microsoft.com/office/drawing/2014/main" id="{4C690F58-BC25-E435-8093-0502692D1CB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07CDC6E6-AD69-5322-4305-5F47D9E1A0D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64ED9D1C-32E9-C432-6461-445E8E60BF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92;p17">
            <a:extLst>
              <a:ext uri="{FF2B5EF4-FFF2-40B4-BE49-F238E27FC236}">
                <a16:creationId xmlns:a16="http://schemas.microsoft.com/office/drawing/2014/main" id="{043A6F49-A1B9-6877-9DB5-427F86A0644C}"/>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guide id="4" pos="5579" userDrawn="1">
          <p15:clr>
            <a:srgbClr val="FBAE40"/>
          </p15:clr>
        </p15:guide>
        <p15:guide id="5" orient="horz" pos="16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56"/>
        <p:cNvGrpSpPr/>
        <p:nvPr/>
      </p:nvGrpSpPr>
      <p:grpSpPr>
        <a:xfrm>
          <a:off x="0" y="0"/>
          <a:ext cx="0" cy="0"/>
          <a:chOff x="0" y="0"/>
          <a:chExt cx="0" cy="0"/>
        </a:xfrm>
      </p:grpSpPr>
      <p:sp>
        <p:nvSpPr>
          <p:cNvPr id="58" name="Google Shape;58;p14"/>
          <p:cNvSpPr txBox="1">
            <a:spLocks noGrp="1"/>
          </p:cNvSpPr>
          <p:nvPr>
            <p:ph type="ctrTitle"/>
          </p:nvPr>
        </p:nvSpPr>
        <p:spPr>
          <a:xfrm>
            <a:off x="644432" y="2207982"/>
            <a:ext cx="6858000" cy="117332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374C62"/>
              </a:buClr>
              <a:buSzPts val="4500"/>
              <a:buFont typeface="Arial"/>
              <a:buNone/>
              <a:defRPr sz="4500" b="1">
                <a:solidFill>
                  <a:srgbClr val="374C62"/>
                </a:solidFill>
                <a:latin typeface="Marianne" panose="02000000000000000000" pitchFamily="2"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59" name="Google Shape;59;p14"/>
          <p:cNvSpPr txBox="1">
            <a:spLocks noGrp="1"/>
          </p:cNvSpPr>
          <p:nvPr>
            <p:ph type="subTitle" idx="1"/>
          </p:nvPr>
        </p:nvSpPr>
        <p:spPr>
          <a:xfrm>
            <a:off x="629841" y="3498744"/>
            <a:ext cx="6858000" cy="616057"/>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rgbClr val="374C62"/>
              </a:buClr>
              <a:buSzPts val="1500"/>
              <a:buNone/>
              <a:defRPr sz="1500">
                <a:solidFill>
                  <a:srgbClr val="374C62"/>
                </a:solidFill>
                <a:latin typeface="Marianne" panose="02000000000000000000" pitchFamily="2"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 name="Google Shape;82;p16">
            <a:extLst>
              <a:ext uri="{FF2B5EF4-FFF2-40B4-BE49-F238E27FC236}">
                <a16:creationId xmlns:a16="http://schemas.microsoft.com/office/drawing/2014/main" id="{60E0040D-57B5-6CA2-66FB-B7D79BCE9F9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927677" y="3806772"/>
            <a:ext cx="1586087" cy="1035865"/>
          </a:xfrm>
          <a:prstGeom prst="rect">
            <a:avLst/>
          </a:prstGeom>
          <a:noFill/>
          <a:ln>
            <a:noFill/>
          </a:ln>
        </p:spPr>
      </p:pic>
      <p:pic>
        <p:nvPicPr>
          <p:cNvPr id="3" name="Google Shape;61;p14">
            <a:extLst>
              <a:ext uri="{FF2B5EF4-FFF2-40B4-BE49-F238E27FC236}">
                <a16:creationId xmlns:a16="http://schemas.microsoft.com/office/drawing/2014/main" id="{2AD5631E-FAC9-3F46-AA20-6C0A4EEF5801}"/>
              </a:ext>
            </a:extLst>
          </p:cNvPr>
          <p:cNvPicPr preferRelativeResize="0"/>
          <p:nvPr userDrawn="1"/>
        </p:nvPicPr>
        <p:blipFill rotWithShape="1">
          <a:blip r:embed="rId3" cstate="print">
            <a:alphaModFix/>
            <a:biLevel thresh="2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FC9C0A92-9C20-71A6-D64C-1763687440DB}"/>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93A9C107-397F-5005-559A-B59EE586782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36768026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97">
          <p15:clr>
            <a:srgbClr val="FBAE40"/>
          </p15:clr>
        </p15:guide>
        <p15:guide id="4" pos="5363">
          <p15:clr>
            <a:srgbClr val="FBAE40"/>
          </p15:clr>
        </p15:guide>
        <p15:guide id="5" orient="horz" pos="32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et contenu" preserve="1" userDrawn="1">
  <p:cSld name="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33384FE9-F7CA-069D-5E7F-ED98FC94DB8F}"/>
              </a:ext>
            </a:extLst>
          </p:cNvPr>
          <p:cNvSpPr/>
          <p:nvPr userDrawn="1"/>
        </p:nvSpPr>
        <p:spPr>
          <a:xfrm>
            <a:off x="0" y="-2"/>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0" name="Google Shape;70;p15"/>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6"/>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10" name="Google Shape;61;p14">
            <a:extLst>
              <a:ext uri="{FF2B5EF4-FFF2-40B4-BE49-F238E27FC236}">
                <a16:creationId xmlns:a16="http://schemas.microsoft.com/office/drawing/2014/main" id="{E9235F7B-7F05-95DC-D7AB-69598C4584F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1" name="Google Shape;62;p14">
            <a:extLst>
              <a:ext uri="{FF2B5EF4-FFF2-40B4-BE49-F238E27FC236}">
                <a16:creationId xmlns:a16="http://schemas.microsoft.com/office/drawing/2014/main" id="{19AD405E-0B6D-0BAD-41CD-D69D8C9AF1CD}"/>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2" name="Image 11" descr="Une image contenant texte, Police, capture d’écran, blanc&#10;&#10;Description générée automatiquement">
            <a:extLst>
              <a:ext uri="{FF2B5EF4-FFF2-40B4-BE49-F238E27FC236}">
                <a16:creationId xmlns:a16="http://schemas.microsoft.com/office/drawing/2014/main" id="{EBCB7FD9-8D2B-57B6-1F73-E2241124A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13" name="Google Shape;68;p15">
            <a:extLst>
              <a:ext uri="{FF2B5EF4-FFF2-40B4-BE49-F238E27FC236}">
                <a16:creationId xmlns:a16="http://schemas.microsoft.com/office/drawing/2014/main" id="{6C535E9E-8748-6F7A-D94F-9E1D6553441B}"/>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4" y="274720"/>
            <a:ext cx="744481" cy="486216"/>
          </a:xfrm>
          <a:prstGeom prst="rect">
            <a:avLst/>
          </a:prstGeom>
          <a:noFill/>
          <a:ln>
            <a:noFill/>
          </a:ln>
        </p:spPr>
      </p:pic>
    </p:spTree>
    <p:extLst>
      <p:ext uri="{BB962C8B-B14F-4D97-AF65-F5344CB8AC3E}">
        <p14:creationId xmlns:p14="http://schemas.microsoft.com/office/powerpoint/2010/main" val="170482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BA37653E-AE81-031D-686A-A696703D3C83}"/>
              </a:ext>
            </a:extLst>
          </p:cNvPr>
          <p:cNvSpPr/>
          <p:nvPr userDrawn="1"/>
        </p:nvSpPr>
        <p:spPr>
          <a:xfrm>
            <a:off x="0" y="-2"/>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0" name="Google Shape;70;p15"/>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6"/>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3"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34740" y="524012"/>
            <a:ext cx="744480" cy="486216"/>
          </a:xfrm>
          <a:prstGeom prst="rect">
            <a:avLst/>
          </a:prstGeom>
          <a:noFill/>
          <a:ln>
            <a:noFill/>
          </a:ln>
        </p:spPr>
      </p:pic>
      <p:cxnSp>
        <p:nvCxnSpPr>
          <p:cNvPr id="9" name="Google Shape;106;p18">
            <a:extLst>
              <a:ext uri="{FF2B5EF4-FFF2-40B4-BE49-F238E27FC236}">
                <a16:creationId xmlns:a16="http://schemas.microsoft.com/office/drawing/2014/main" id="{10321EB4-6AA3-A10C-01FC-0C8ECFABF77E}"/>
              </a:ext>
            </a:extLst>
          </p:cNvPr>
          <p:cNvCxnSpPr>
            <a:cxnSpLocks/>
          </p:cNvCxnSpPr>
          <p:nvPr userDrawn="1"/>
        </p:nvCxnSpPr>
        <p:spPr>
          <a:xfrm>
            <a:off x="634740" y="1112520"/>
            <a:ext cx="5775205" cy="0"/>
          </a:xfrm>
          <a:prstGeom prst="straightConnector1">
            <a:avLst/>
          </a:prstGeom>
          <a:noFill/>
          <a:ln w="3175" cap="flat" cmpd="sng">
            <a:gradFill flip="none" rotWithShape="1">
              <a:gsLst>
                <a:gs pos="0">
                  <a:schemeClr val="bg1">
                    <a:alpha val="40000"/>
                  </a:schemeClr>
                </a:gs>
                <a:gs pos="50000">
                  <a:schemeClr val="bg1">
                    <a:alpha val="40000"/>
                  </a:schemeClr>
                </a:gs>
                <a:gs pos="100000">
                  <a:schemeClr val="bg1">
                    <a:alpha val="41000"/>
                  </a:schemeClr>
                </a:gs>
              </a:gsLst>
              <a:lin ang="10800000" scaled="1"/>
              <a:tileRect/>
            </a:gradFill>
            <a:prstDash val="solid"/>
            <a:miter lim="800000"/>
            <a:headEnd type="none" w="sm" len="sm"/>
            <a:tailEnd type="none" w="sm" len="sm"/>
          </a:ln>
        </p:spPr>
      </p:cxn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41184881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64"/>
        <p:cNvGrpSpPr/>
        <p:nvPr/>
      </p:nvGrpSpPr>
      <p:grpSpPr>
        <a:xfrm>
          <a:off x="0" y="0"/>
          <a:ext cx="0" cy="0"/>
          <a:chOff x="0" y="0"/>
          <a:chExt cx="0" cy="0"/>
        </a:xfrm>
      </p:grpSpPr>
      <p:sp>
        <p:nvSpPr>
          <p:cNvPr id="10" name="Rectangle 9">
            <a:extLst>
              <a:ext uri="{FF2B5EF4-FFF2-40B4-BE49-F238E27FC236}">
                <a16:creationId xmlns:a16="http://schemas.microsoft.com/office/drawing/2014/main" id="{95CF401C-4A0E-1CF6-6DC7-563B4D8181F1}"/>
              </a:ext>
            </a:extLst>
          </p:cNvPr>
          <p:cNvSpPr/>
          <p:nvPr userDrawn="1"/>
        </p:nvSpPr>
        <p:spPr>
          <a:xfrm>
            <a:off x="0" y="-2"/>
            <a:ext cx="9144000" cy="5143503"/>
          </a:xfrm>
          <a:prstGeom prst="rect">
            <a:avLst/>
          </a:prstGeom>
          <a:gradFill flip="none" rotWithShape="1">
            <a:gsLst>
              <a:gs pos="0">
                <a:schemeClr val="accent1">
                  <a:lumMod val="5000"/>
                  <a:lumOff val="95000"/>
                  <a:alpha val="0"/>
                </a:schemeClr>
              </a:gs>
              <a:gs pos="41000">
                <a:schemeClr val="bg1">
                  <a:alpha val="0"/>
                </a:schemeClr>
              </a:gs>
              <a:gs pos="73000">
                <a:srgbClr val="FFFFFF">
                  <a:alpha val="94834"/>
                </a:srgbClr>
              </a:gs>
              <a:gs pos="100000">
                <a:schemeClr val="bg1"/>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0" name="Google Shape;70;p15"/>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6"/>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11" name="Google Shape;61;p14">
            <a:extLst>
              <a:ext uri="{FF2B5EF4-FFF2-40B4-BE49-F238E27FC236}">
                <a16:creationId xmlns:a16="http://schemas.microsoft.com/office/drawing/2014/main" id="{F2DF2B97-20FA-F3E0-3DB8-73EA428858E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12" name="Google Shape;62;p14">
            <a:extLst>
              <a:ext uri="{FF2B5EF4-FFF2-40B4-BE49-F238E27FC236}">
                <a16:creationId xmlns:a16="http://schemas.microsoft.com/office/drawing/2014/main" id="{C61FE256-7718-7EDC-AADD-927742D01424}"/>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13" name="Image 12" descr="Une image contenant texte, Police, capture d’écran, blanc&#10;&#10;Description générée automatiquement">
            <a:extLst>
              <a:ext uri="{FF2B5EF4-FFF2-40B4-BE49-F238E27FC236}">
                <a16:creationId xmlns:a16="http://schemas.microsoft.com/office/drawing/2014/main" id="{D7387EC8-8CC6-7794-C220-FC70E883D6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82;p16">
            <a:extLst>
              <a:ext uri="{FF2B5EF4-FFF2-40B4-BE49-F238E27FC236}">
                <a16:creationId xmlns:a16="http://schemas.microsoft.com/office/drawing/2014/main" id="{D890FAF5-2575-7D5A-F59B-58D39DFF1548}"/>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1680344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re et contenu" preserve="1" userDrawn="1">
  <p:cSld name="1_Titre et contenu">
    <p:spTree>
      <p:nvGrpSpPr>
        <p:cNvPr id="1" name="Shape 64"/>
        <p:cNvGrpSpPr/>
        <p:nvPr/>
      </p:nvGrpSpPr>
      <p:grpSpPr>
        <a:xfrm>
          <a:off x="0" y="0"/>
          <a:ext cx="0" cy="0"/>
          <a:chOff x="0" y="0"/>
          <a:chExt cx="0" cy="0"/>
        </a:xfrm>
      </p:grpSpPr>
      <p:pic>
        <p:nvPicPr>
          <p:cNvPr id="8" name="Google Shape;79;p16">
            <a:extLst>
              <a:ext uri="{FF2B5EF4-FFF2-40B4-BE49-F238E27FC236}">
                <a16:creationId xmlns:a16="http://schemas.microsoft.com/office/drawing/2014/main" id="{AEF8D16B-6EB7-93CD-CEB1-4F9F24101E9D}"/>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l="-1795" t="-1" r="14764" b="10400"/>
          <a:stretch/>
        </p:blipFill>
        <p:spPr>
          <a:xfrm rot="16200000">
            <a:off x="5716055" y="867624"/>
            <a:ext cx="4295573" cy="2560321"/>
          </a:xfrm>
          <a:prstGeom prst="rect">
            <a:avLst/>
          </a:prstGeom>
          <a:noFill/>
          <a:ln>
            <a:noFill/>
          </a:ln>
        </p:spPr>
      </p:pic>
      <p:sp>
        <p:nvSpPr>
          <p:cNvPr id="14" name="Rectangle 13">
            <a:extLst>
              <a:ext uri="{FF2B5EF4-FFF2-40B4-BE49-F238E27FC236}">
                <a16:creationId xmlns:a16="http://schemas.microsoft.com/office/drawing/2014/main" id="{1D0F4339-1A9D-BCF9-16F1-BC383D61E5AA}"/>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0" name="Google Shape;70;p15"/>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3886770" y="4562466"/>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5"/>
          <p:cNvSpPr txBox="1">
            <a:spLocks noGrp="1"/>
          </p:cNvSpPr>
          <p:nvPr>
            <p:ph type="sldNum" idx="12"/>
          </p:nvPr>
        </p:nvSpPr>
        <p:spPr>
          <a:xfrm>
            <a:off x="8142973"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5" name="Google Shape;82;p16">
            <a:extLst>
              <a:ext uri="{FF2B5EF4-FFF2-40B4-BE49-F238E27FC236}">
                <a16:creationId xmlns:a16="http://schemas.microsoft.com/office/drawing/2014/main" id="{242F8551-C638-F0C8-531D-CE8F62BBC4AB}"/>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70869" y="524012"/>
            <a:ext cx="744480" cy="486216"/>
          </a:xfrm>
          <a:prstGeom prst="rect">
            <a:avLst/>
          </a:prstGeom>
          <a:noFill/>
          <a:ln>
            <a:noFill/>
          </a:ln>
        </p:spPr>
      </p:pic>
    </p:spTree>
    <p:extLst>
      <p:ext uri="{BB962C8B-B14F-4D97-AF65-F5344CB8AC3E}">
        <p14:creationId xmlns:p14="http://schemas.microsoft.com/office/powerpoint/2010/main" val="30479030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98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Titre et contenu" userDrawn="1">
  <p:cSld name="3_Titre et contenu">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60382" y="635091"/>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91" name="Google Shape;91;p17"/>
          <p:cNvSpPr txBox="1">
            <a:spLocks noGrp="1"/>
          </p:cNvSpPr>
          <p:nvPr>
            <p:ph type="body" idx="1"/>
          </p:nvPr>
        </p:nvSpPr>
        <p:spPr>
          <a:xfrm>
            <a:off x="660382"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0383" y="274721"/>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3886770" y="4562466"/>
            <a:ext cx="3086100" cy="273844"/>
          </a:xfrm>
          <a:prstGeom prst="rect">
            <a:avLst/>
          </a:prstGeom>
          <a:noFill/>
          <a:ln>
            <a:noFill/>
          </a:ln>
        </p:spPr>
        <p:txBody>
          <a:bodyPr spcFirstLastPara="1" wrap="square" lIns="68575"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cxnSp>
        <p:nvCxnSpPr>
          <p:cNvPr id="9" name="Google Shape;106;p18">
            <a:extLst>
              <a:ext uri="{FF2B5EF4-FFF2-40B4-BE49-F238E27FC236}">
                <a16:creationId xmlns:a16="http://schemas.microsoft.com/office/drawing/2014/main" id="{FE3860B0-DBCC-5C27-E9B2-0888B7F5F0B8}"/>
              </a:ext>
            </a:extLst>
          </p:cNvPr>
          <p:cNvCxnSpPr>
            <a:cxnSpLocks/>
          </p:cNvCxnSpPr>
          <p:nvPr userDrawn="1"/>
        </p:nvCxnSpPr>
        <p:spPr>
          <a:xfrm>
            <a:off x="660382"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pic>
        <p:nvPicPr>
          <p:cNvPr id="3" name="Google Shape;61;p14">
            <a:extLst>
              <a:ext uri="{FF2B5EF4-FFF2-40B4-BE49-F238E27FC236}">
                <a16:creationId xmlns:a16="http://schemas.microsoft.com/office/drawing/2014/main" id="{4C690F58-BC25-E435-8093-0502692D1CB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07CDC6E6-AD69-5322-4305-5F47D9E1A0D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64ED9D1C-32E9-C432-6461-445E8E60BF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2" name="Google Shape;92;p17">
            <a:extLst>
              <a:ext uri="{FF2B5EF4-FFF2-40B4-BE49-F238E27FC236}">
                <a16:creationId xmlns:a16="http://schemas.microsoft.com/office/drawing/2014/main" id="{043A6F49-A1B9-6877-9DB5-427F86A0644C}"/>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8105914" y="274720"/>
            <a:ext cx="744481" cy="486216"/>
          </a:xfrm>
          <a:prstGeom prst="rect">
            <a:avLst/>
          </a:prstGeom>
          <a:noFill/>
          <a:ln>
            <a:noFill/>
          </a:ln>
        </p:spPr>
      </p:pic>
    </p:spTree>
    <p:extLst>
      <p:ext uri="{BB962C8B-B14F-4D97-AF65-F5344CB8AC3E}">
        <p14:creationId xmlns:p14="http://schemas.microsoft.com/office/powerpoint/2010/main" val="2119768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sp>
        <p:nvSpPr>
          <p:cNvPr id="91" name="Google Shape;91;p17"/>
          <p:cNvSpPr txBox="1">
            <a:spLocks noGrp="1"/>
          </p:cNvSpPr>
          <p:nvPr>
            <p:ph type="body" idx="1"/>
          </p:nvPr>
        </p:nvSpPr>
        <p:spPr>
          <a:xfrm>
            <a:off x="663345"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dirty="0"/>
          </a:p>
        </p:txBody>
      </p:sp>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4" y="274720"/>
            <a:ext cx="744481" cy="486216"/>
          </a:xfrm>
          <a:prstGeom prst="rect">
            <a:avLst/>
          </a:prstGeom>
          <a:noFill/>
          <a:ln>
            <a:noFill/>
          </a:ln>
        </p:spPr>
      </p:pic>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3345" y="274721"/>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101741" y="4562466"/>
            <a:ext cx="273050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2" name="Google Shape;61;p14">
            <a:extLst>
              <a:ext uri="{FF2B5EF4-FFF2-40B4-BE49-F238E27FC236}">
                <a16:creationId xmlns:a16="http://schemas.microsoft.com/office/drawing/2014/main" id="{3C312149-EEF0-1CB2-3FAA-DC50FC2BDE5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DAE08947-F007-383B-9601-C2CE86B29EC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1C2925D0-BC73-8422-AA0D-5090B322DA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
        <p:nvSpPr>
          <p:cNvPr id="5" name="Google Shape;90;p17">
            <a:extLst>
              <a:ext uri="{FF2B5EF4-FFF2-40B4-BE49-F238E27FC236}">
                <a16:creationId xmlns:a16="http://schemas.microsoft.com/office/drawing/2014/main" id="{B8FDEA1B-660B-CDC2-329F-5EC13D36698F}"/>
              </a:ext>
            </a:extLst>
          </p:cNvPr>
          <p:cNvSpPr txBox="1">
            <a:spLocks noGrp="1"/>
          </p:cNvSpPr>
          <p:nvPr>
            <p:ph type="title"/>
          </p:nvPr>
        </p:nvSpPr>
        <p:spPr>
          <a:xfrm>
            <a:off x="660382" y="635091"/>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6" name="Google Shape;106;p18">
            <a:extLst>
              <a:ext uri="{FF2B5EF4-FFF2-40B4-BE49-F238E27FC236}">
                <a16:creationId xmlns:a16="http://schemas.microsoft.com/office/drawing/2014/main" id="{B758DDEE-57E8-8DC3-451D-AA65625F91C6}"/>
              </a:ext>
            </a:extLst>
          </p:cNvPr>
          <p:cNvCxnSpPr>
            <a:cxnSpLocks/>
          </p:cNvCxnSpPr>
          <p:nvPr userDrawn="1"/>
        </p:nvCxnSpPr>
        <p:spPr>
          <a:xfrm>
            <a:off x="660382"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spTree>
    <p:extLst>
      <p:ext uri="{BB962C8B-B14F-4D97-AF65-F5344CB8AC3E}">
        <p14:creationId xmlns:p14="http://schemas.microsoft.com/office/powerpoint/2010/main" val="8499409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orient="horz" pos="169">
          <p15:clr>
            <a:srgbClr val="FBAE40"/>
          </p15:clr>
        </p15:guide>
        <p15:guide id="5" pos="55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3" name="Google Shape;79;p16">
            <a:extLst>
              <a:ext uri="{FF2B5EF4-FFF2-40B4-BE49-F238E27FC236}">
                <a16:creationId xmlns:a16="http://schemas.microsoft.com/office/drawing/2014/main" id="{CC57AD78-3106-B51C-FE76-2BFADEFD5C0A}"/>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1" y="2023260"/>
            <a:ext cx="4572001" cy="3120241"/>
          </a:xfrm>
          <a:prstGeom prst="rect">
            <a:avLst/>
          </a:prstGeom>
          <a:noFill/>
          <a:ln>
            <a:noFill/>
          </a:ln>
        </p:spPr>
      </p:pic>
      <p:sp>
        <p:nvSpPr>
          <p:cNvPr id="2" name="Rectangle 1">
            <a:extLst>
              <a:ext uri="{FF2B5EF4-FFF2-40B4-BE49-F238E27FC236}">
                <a16:creationId xmlns:a16="http://schemas.microsoft.com/office/drawing/2014/main" id="{FEF1C750-B169-8AB8-4C36-30599793CCBE}"/>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0" name="Google Shape;90;p17"/>
          <p:cNvSpPr txBox="1">
            <a:spLocks noGrp="1"/>
          </p:cNvSpPr>
          <p:nvPr>
            <p:ph type="title"/>
          </p:nvPr>
        </p:nvSpPr>
        <p:spPr>
          <a:xfrm>
            <a:off x="663345" y="1563506"/>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36423" y="4562466"/>
            <a:ext cx="279582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4" name="Google Shape;61;p14">
            <a:extLst>
              <a:ext uri="{FF2B5EF4-FFF2-40B4-BE49-F238E27FC236}">
                <a16:creationId xmlns:a16="http://schemas.microsoft.com/office/drawing/2014/main" id="{1D81C9E6-E343-5D57-DA27-F84975C72AA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5" name="Google Shape;62;p14">
            <a:extLst>
              <a:ext uri="{FF2B5EF4-FFF2-40B4-BE49-F238E27FC236}">
                <a16:creationId xmlns:a16="http://schemas.microsoft.com/office/drawing/2014/main" id="{47D5CCBD-A608-7863-F824-DB014C823E65}"/>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6" name="Image 5" descr="Une image contenant texte, Police, capture d’écran, blanc&#10;&#10;Description générée automatiquement">
            <a:extLst>
              <a:ext uri="{FF2B5EF4-FFF2-40B4-BE49-F238E27FC236}">
                <a16:creationId xmlns:a16="http://schemas.microsoft.com/office/drawing/2014/main" id="{C487C121-34CD-AC91-D035-FBED73A5B9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7" name="Google Shape;92;p17">
            <a:extLst>
              <a:ext uri="{FF2B5EF4-FFF2-40B4-BE49-F238E27FC236}">
                <a16:creationId xmlns:a16="http://schemas.microsoft.com/office/drawing/2014/main" id="{C7904D62-CE62-4D45-44D2-9CF919096DF6}"/>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1" cy="486216"/>
          </a:xfrm>
          <a:prstGeom prst="rect">
            <a:avLst/>
          </a:prstGeom>
          <a:noFill/>
          <a:ln>
            <a:noFill/>
          </a:ln>
        </p:spPr>
      </p:pic>
    </p:spTree>
    <p:extLst>
      <p:ext uri="{BB962C8B-B14F-4D97-AF65-F5344CB8AC3E}">
        <p14:creationId xmlns:p14="http://schemas.microsoft.com/office/powerpoint/2010/main" val="6207843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orient="horz" pos="169">
          <p15:clr>
            <a:srgbClr val="FBAE40"/>
          </p15:clr>
        </p15:guide>
        <p15:guide id="5" pos="55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1" y="2023260"/>
            <a:ext cx="4572001" cy="3120241"/>
          </a:xfrm>
          <a:prstGeom prst="rect">
            <a:avLst/>
          </a:prstGeom>
          <a:noFill/>
          <a:ln>
            <a:noFill/>
          </a:ln>
        </p:spPr>
      </p:pic>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0" name="Google Shape;90;p17"/>
          <p:cNvSpPr txBox="1">
            <a:spLocks noGrp="1"/>
          </p:cNvSpPr>
          <p:nvPr>
            <p:ph type="title"/>
          </p:nvPr>
        </p:nvSpPr>
        <p:spPr>
          <a:xfrm>
            <a:off x="663345" y="1563506"/>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258491" y="4562466"/>
            <a:ext cx="257375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lumMod val="85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3" name="Google Shape;82;p16">
            <a:extLst>
              <a:ext uri="{FF2B5EF4-FFF2-40B4-BE49-F238E27FC236}">
                <a16:creationId xmlns:a16="http://schemas.microsoft.com/office/drawing/2014/main" id="{3EA54A3D-BA3A-DF7A-6286-CB010E94A52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pic>
        <p:nvPicPr>
          <p:cNvPr id="2" name="Google Shape;61;p14">
            <a:extLst>
              <a:ext uri="{FF2B5EF4-FFF2-40B4-BE49-F238E27FC236}">
                <a16:creationId xmlns:a16="http://schemas.microsoft.com/office/drawing/2014/main" id="{DD2C76EE-A9C1-06EE-908E-88A2D511A1F3}"/>
              </a:ext>
            </a:extLst>
          </p:cNvPr>
          <p:cNvPicPr preferRelativeResize="0"/>
          <p:nvPr userDrawn="1"/>
        </p:nvPicPr>
        <p:blipFill rotWithShape="1">
          <a:blip r:embed="rId4" cstate="print">
            <a:alphaModFix/>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6" name="Google Shape;62;p14">
            <a:extLst>
              <a:ext uri="{FF2B5EF4-FFF2-40B4-BE49-F238E27FC236}">
                <a16:creationId xmlns:a16="http://schemas.microsoft.com/office/drawing/2014/main" id="{047C7A19-7E6B-1A21-EBF8-CC72AEC7C0A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7" name="Image 6" descr="Une image contenant texte, Police, capture d’écran, blanc&#10;&#10;Description générée automatiquement">
            <a:extLst>
              <a:ext uri="{FF2B5EF4-FFF2-40B4-BE49-F238E27FC236}">
                <a16:creationId xmlns:a16="http://schemas.microsoft.com/office/drawing/2014/main" id="{26358F2A-882B-7B44-733C-3F093F10D2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42197599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guide id="4" pos="5579">
          <p15:clr>
            <a:srgbClr val="FBAE40"/>
          </p15:clr>
        </p15:guide>
        <p15:guide id="5" orient="horz" pos="16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1" y="2023260"/>
            <a:ext cx="4572001" cy="3120241"/>
          </a:xfrm>
          <a:prstGeom prst="rect">
            <a:avLst/>
          </a:prstGeom>
          <a:noFill/>
          <a:ln>
            <a:noFill/>
          </a:ln>
        </p:spPr>
      </p:pic>
      <p:sp>
        <p:nvSpPr>
          <p:cNvPr id="90" name="Google Shape;90;p17"/>
          <p:cNvSpPr txBox="1">
            <a:spLocks noGrp="1"/>
          </p:cNvSpPr>
          <p:nvPr>
            <p:ph type="title"/>
          </p:nvPr>
        </p:nvSpPr>
        <p:spPr>
          <a:xfrm>
            <a:off x="663345" y="1563506"/>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6" name="Google Shape;82;p16">
            <a:extLst>
              <a:ext uri="{FF2B5EF4-FFF2-40B4-BE49-F238E27FC236}">
                <a16:creationId xmlns:a16="http://schemas.microsoft.com/office/drawing/2014/main" id="{AC736B43-361A-C667-A600-B02859B3F28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1066857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re et contenu" preserve="1" userDrawn="1">
  <p:cSld name="7_Titre et contenu">
    <p:spTree>
      <p:nvGrpSpPr>
        <p:cNvPr id="1" name="Shape 89"/>
        <p:cNvGrpSpPr/>
        <p:nvPr/>
      </p:nvGrpSpPr>
      <p:grpSpPr>
        <a:xfrm>
          <a:off x="0" y="0"/>
          <a:ext cx="0" cy="0"/>
          <a:chOff x="0" y="0"/>
          <a:chExt cx="0" cy="0"/>
        </a:xfrm>
      </p:grpSpPr>
      <p:sp>
        <p:nvSpPr>
          <p:cNvPr id="91" name="Google Shape;91;p17"/>
          <p:cNvSpPr txBox="1">
            <a:spLocks noGrp="1"/>
          </p:cNvSpPr>
          <p:nvPr>
            <p:ph type="body" idx="1"/>
          </p:nvPr>
        </p:nvSpPr>
        <p:spPr>
          <a:xfrm>
            <a:off x="663344" y="1524001"/>
            <a:ext cx="7703789" cy="2672166"/>
          </a:xfrm>
          <a:prstGeom prst="rect">
            <a:avLst/>
          </a:prstGeom>
          <a:noFill/>
          <a:ln>
            <a:noFill/>
          </a:ln>
        </p:spPr>
        <p:txBody>
          <a:bodyPr spcFirstLastPara="1" wrap="square" lIns="0" tIns="0" rIns="0" bIns="0" anchor="t" anchorCtr="0">
            <a:noAutofit/>
          </a:bodyPr>
          <a:lstStyle>
            <a:lvl1pPr marL="6350" lvl="0" indent="-6350" algn="l">
              <a:lnSpc>
                <a:spcPct val="100000"/>
              </a:lnSpc>
              <a:spcBef>
                <a:spcPts val="0"/>
              </a:spcBef>
              <a:spcAft>
                <a:spcPts val="0"/>
              </a:spcAft>
              <a:buClr>
                <a:srgbClr val="374C62"/>
              </a:buClr>
              <a:buSzPts val="1200"/>
              <a:buFont typeface="Arial"/>
              <a:buNone/>
              <a:tabLst/>
              <a:defRPr sz="1200" b="0">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5" name="Google Shape;95;p17"/>
          <p:cNvSpPr txBox="1">
            <a:spLocks noGrp="1"/>
          </p:cNvSpPr>
          <p:nvPr>
            <p:ph type="body" idx="3" hasCustomPrompt="1"/>
          </p:nvPr>
        </p:nvSpPr>
        <p:spPr>
          <a:xfrm>
            <a:off x="663344" y="274720"/>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r>
              <a:rPr lang="fr-FR" dirty="0"/>
              <a:t>PRIORITÉ 1</a:t>
            </a:r>
          </a:p>
        </p:txBody>
      </p: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101741" y="4562465"/>
            <a:ext cx="273050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 name="Google Shape;61;p14">
            <a:extLst>
              <a:ext uri="{FF2B5EF4-FFF2-40B4-BE49-F238E27FC236}">
                <a16:creationId xmlns:a16="http://schemas.microsoft.com/office/drawing/2014/main" id="{3C312149-EEF0-1CB2-3FAA-DC50FC2BDE5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DAE08947-F007-383B-9601-C2CE86B29EC0}"/>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1C2925D0-BC73-8422-AA0D-5090B322DA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
        <p:nvSpPr>
          <p:cNvPr id="5" name="Google Shape;90;p17">
            <a:extLst>
              <a:ext uri="{FF2B5EF4-FFF2-40B4-BE49-F238E27FC236}">
                <a16:creationId xmlns:a16="http://schemas.microsoft.com/office/drawing/2014/main" id="{B8FDEA1B-660B-CDC2-329F-5EC13D36698F}"/>
              </a:ext>
            </a:extLst>
          </p:cNvPr>
          <p:cNvSpPr txBox="1">
            <a:spLocks noGrp="1"/>
          </p:cNvSpPr>
          <p:nvPr>
            <p:ph type="title"/>
          </p:nvPr>
        </p:nvSpPr>
        <p:spPr>
          <a:xfrm>
            <a:off x="660382" y="635090"/>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6" name="Google Shape;106;p18">
            <a:extLst>
              <a:ext uri="{FF2B5EF4-FFF2-40B4-BE49-F238E27FC236}">
                <a16:creationId xmlns:a16="http://schemas.microsoft.com/office/drawing/2014/main" id="{B758DDEE-57E8-8DC3-451D-AA65625F91C6}"/>
              </a:ext>
            </a:extLst>
          </p:cNvPr>
          <p:cNvCxnSpPr>
            <a:cxnSpLocks/>
          </p:cNvCxnSpPr>
          <p:nvPr userDrawn="1"/>
        </p:nvCxnSpPr>
        <p:spPr>
          <a:xfrm>
            <a:off x="660381" y="991913"/>
            <a:ext cx="5170739" cy="0"/>
          </a:xfrm>
          <a:prstGeom prst="straightConnector1">
            <a:avLst/>
          </a:prstGeom>
          <a:noFill/>
          <a:ln w="3175" cap="flat" cmpd="sng">
            <a:gradFill flip="none" rotWithShape="1">
              <a:gsLst>
                <a:gs pos="0">
                  <a:srgbClr val="364C62">
                    <a:alpha val="18000"/>
                  </a:srgbClr>
                </a:gs>
                <a:gs pos="50000">
                  <a:srgbClr val="364C62">
                    <a:alpha val="74000"/>
                  </a:srgbClr>
                </a:gs>
                <a:gs pos="100000">
                  <a:srgbClr val="364C62">
                    <a:alpha val="25000"/>
                  </a:srgbClr>
                </a:gs>
              </a:gsLst>
              <a:lin ang="10800000" scaled="1"/>
              <a:tileRect/>
            </a:gradFill>
            <a:prstDash val="solid"/>
            <a:miter lim="800000"/>
            <a:headEnd type="none" w="sm" len="sm"/>
            <a:tailEnd type="none" w="sm" len="sm"/>
          </a:ln>
        </p:spPr>
      </p:cxnSp>
    </p:spTree>
    <p:extLst>
      <p:ext uri="{BB962C8B-B14F-4D97-AF65-F5344CB8AC3E}">
        <p14:creationId xmlns:p14="http://schemas.microsoft.com/office/powerpoint/2010/main" val="4632049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guide id="4" orient="horz" pos="169" userDrawn="1">
          <p15:clr>
            <a:srgbClr val="FBAE40"/>
          </p15:clr>
        </p15:guide>
        <p15:guide id="5" pos="557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92" name="Google Shape;92;p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05914" y="274720"/>
            <a:ext cx="744481" cy="486216"/>
          </a:xfrm>
          <a:prstGeom prst="rect">
            <a:avLst/>
          </a:prstGeom>
          <a:noFill/>
          <a:ln>
            <a:noFill/>
          </a:ln>
        </p:spPr>
      </p:pic>
      <p:sp>
        <p:nvSpPr>
          <p:cNvPr id="95" name="Google Shape;95;p17"/>
          <p:cNvSpPr txBox="1">
            <a:spLocks noGrp="1"/>
          </p:cNvSpPr>
          <p:nvPr>
            <p:ph type="body" idx="3" hasCustomPrompt="1"/>
          </p:nvPr>
        </p:nvSpPr>
        <p:spPr>
          <a:xfrm>
            <a:off x="660381" y="288681"/>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rgbClr val="374C62"/>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42954" y="4562466"/>
            <a:ext cx="277877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2" name="Google Shape;61;p14">
            <a:extLst>
              <a:ext uri="{FF2B5EF4-FFF2-40B4-BE49-F238E27FC236}">
                <a16:creationId xmlns:a16="http://schemas.microsoft.com/office/drawing/2014/main" id="{E1CDFC40-3834-A0F2-D00F-05B90F7FA6FD}"/>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3" name="Google Shape;62;p14">
            <a:extLst>
              <a:ext uri="{FF2B5EF4-FFF2-40B4-BE49-F238E27FC236}">
                <a16:creationId xmlns:a16="http://schemas.microsoft.com/office/drawing/2014/main" id="{B81C50C0-4B28-5CA0-A5ED-CD8BF0E7BA1A}"/>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4" name="Image 3" descr="Une image contenant texte, Police, capture d’écran, blanc&#10;&#10;Description générée automatiquement">
            <a:extLst>
              <a:ext uri="{FF2B5EF4-FFF2-40B4-BE49-F238E27FC236}">
                <a16:creationId xmlns:a16="http://schemas.microsoft.com/office/drawing/2014/main" id="{3548B653-FB19-01F6-56E4-537D979CB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21328155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bg>
      <p:bgPr>
        <a:solidFill>
          <a:srgbClr val="F18A5F"/>
        </a:solidFill>
        <a:effectLst/>
      </p:bgPr>
    </p:bg>
    <p:spTree>
      <p:nvGrpSpPr>
        <p:cNvPr id="1" name="Shape 89"/>
        <p:cNvGrpSpPr/>
        <p:nvPr/>
      </p:nvGrpSpPr>
      <p:grpSpPr>
        <a:xfrm>
          <a:off x="0" y="0"/>
          <a:ext cx="0" cy="0"/>
          <a:chOff x="0" y="0"/>
          <a:chExt cx="0" cy="0"/>
        </a:xfrm>
      </p:grpSpPr>
      <p:sp>
        <p:nvSpPr>
          <p:cNvPr id="95" name="Google Shape;95;p17"/>
          <p:cNvSpPr txBox="1">
            <a:spLocks noGrp="1"/>
          </p:cNvSpPr>
          <p:nvPr>
            <p:ph type="body" idx="3" hasCustomPrompt="1"/>
          </p:nvPr>
        </p:nvSpPr>
        <p:spPr>
          <a:xfrm>
            <a:off x="660381" y="288681"/>
            <a:ext cx="5170738" cy="243007"/>
          </a:xfrm>
          <a:prstGeom prst="rect">
            <a:avLst/>
          </a:prstGeom>
          <a:noFill/>
          <a:ln>
            <a:noFill/>
          </a:ln>
        </p:spPr>
        <p:txBody>
          <a:bodyPr spcFirstLastPara="1" wrap="square" lIns="0" tIns="0" rIns="0" bIns="0" anchor="b" anchorCtr="0">
            <a:normAutofit/>
          </a:bodyPr>
          <a:lstStyle>
            <a:lvl1pPr marL="6350" lvl="0" indent="-6350" algn="l">
              <a:lnSpc>
                <a:spcPct val="100000"/>
              </a:lnSpc>
              <a:spcBef>
                <a:spcPts val="0"/>
              </a:spcBef>
              <a:spcAft>
                <a:spcPts val="0"/>
              </a:spcAft>
              <a:buClr>
                <a:srgbClr val="374C62"/>
              </a:buClr>
              <a:buSzPts val="1200"/>
              <a:buFont typeface="Arial"/>
              <a:buNone/>
              <a:tabLst/>
              <a:defRPr sz="800" b="1">
                <a:solidFill>
                  <a:schemeClr val="bg1"/>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r>
              <a:rPr lang="fr-FR" dirty="0"/>
              <a:t>NOM PARTIE</a:t>
            </a:r>
          </a:p>
        </p:txBody>
      </p:sp>
      <p:sp>
        <p:nvSpPr>
          <p:cNvPr id="96" name="Google Shape;96;p17"/>
          <p:cNvSpPr txBox="1">
            <a:spLocks noGrp="1"/>
          </p:cNvSpPr>
          <p:nvPr>
            <p:ph type="dt" idx="10"/>
          </p:nvPr>
        </p:nvSpPr>
        <p:spPr>
          <a:xfrm>
            <a:off x="7182854" y="4562466"/>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188093" y="4562466"/>
            <a:ext cx="263363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8" y="4562466"/>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dirty="0"/>
          </a:p>
        </p:txBody>
      </p:sp>
      <p:pic>
        <p:nvPicPr>
          <p:cNvPr id="2" name="Google Shape;61;p14">
            <a:extLst>
              <a:ext uri="{FF2B5EF4-FFF2-40B4-BE49-F238E27FC236}">
                <a16:creationId xmlns:a16="http://schemas.microsoft.com/office/drawing/2014/main" id="{DD5F9378-1C5D-F63D-5DDB-3375B07FBBF7}"/>
              </a:ext>
            </a:extLst>
          </p:cNvPr>
          <p:cNvPicPr preferRelativeResize="0"/>
          <p:nvPr userDrawn="1"/>
        </p:nvPicPr>
        <p:blipFill rotWithShape="1">
          <a:blip r:embed="rId2" cstate="print">
            <a:alphaModFix/>
            <a:biLevel thresh="2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4" name="Google Shape;62;p14">
            <a:extLst>
              <a:ext uri="{FF2B5EF4-FFF2-40B4-BE49-F238E27FC236}">
                <a16:creationId xmlns:a16="http://schemas.microsoft.com/office/drawing/2014/main" id="{78A7ED69-FEED-7A2F-A721-9A884B18E8B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5" name="Image 4" descr="Une image contenant texte, Police, capture d’écran, blanc&#10;&#10;Description générée automatiquement">
            <a:extLst>
              <a:ext uri="{FF2B5EF4-FFF2-40B4-BE49-F238E27FC236}">
                <a16:creationId xmlns:a16="http://schemas.microsoft.com/office/drawing/2014/main" id="{4169023F-6C6A-0398-AD6A-BE34B5839D1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6" name="Google Shape;82;p16">
            <a:extLst>
              <a:ext uri="{FF2B5EF4-FFF2-40B4-BE49-F238E27FC236}">
                <a16:creationId xmlns:a16="http://schemas.microsoft.com/office/drawing/2014/main" id="{F058B16F-3099-C2AD-7463-0CBDFEC01233}"/>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spTree>
    <p:extLst>
      <p:ext uri="{BB962C8B-B14F-4D97-AF65-F5344CB8AC3E}">
        <p14:creationId xmlns:p14="http://schemas.microsoft.com/office/powerpoint/2010/main" val="39562257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_Titre et contenu">
  <p:cSld name="6_Titre et contenu">
    <p:bg>
      <p:bgPr>
        <a:solidFill>
          <a:srgbClr val="4888C7"/>
        </a:solidFill>
        <a:effectLst/>
      </p:bgPr>
    </p:bg>
    <p:spTree>
      <p:nvGrpSpPr>
        <p:cNvPr id="1" name="Shape 114"/>
        <p:cNvGrpSpPr/>
        <p:nvPr/>
      </p:nvGrpSpPr>
      <p:grpSpPr>
        <a:xfrm>
          <a:off x="0" y="0"/>
          <a:ext cx="0" cy="0"/>
          <a:chOff x="0" y="0"/>
          <a:chExt cx="0" cy="0"/>
        </a:xfrm>
      </p:grpSpPr>
      <p:sp>
        <p:nvSpPr>
          <p:cNvPr id="116" name="Google Shape;116;p19"/>
          <p:cNvSpPr txBox="1">
            <a:spLocks noGrp="1"/>
          </p:cNvSpPr>
          <p:nvPr>
            <p:ph type="body" idx="1"/>
          </p:nvPr>
        </p:nvSpPr>
        <p:spPr>
          <a:xfrm>
            <a:off x="628650" y="3430502"/>
            <a:ext cx="3943350" cy="1239606"/>
          </a:xfrm>
          <a:prstGeom prst="rect">
            <a:avLst/>
          </a:prstGeom>
          <a:noFill/>
          <a:ln>
            <a:noFill/>
          </a:ln>
        </p:spPr>
        <p:txBody>
          <a:bodyPr spcFirstLastPara="1" wrap="square" lIns="0" tIns="0" rIns="0" bIns="0" anchor="b" anchorCtr="0">
            <a:noAutofit/>
          </a:bodyPr>
          <a:lstStyle>
            <a:lvl1pPr marL="457189" lvl="0" indent="-228594" algn="l">
              <a:lnSpc>
                <a:spcPct val="120000"/>
              </a:lnSpc>
              <a:spcBef>
                <a:spcPts val="0"/>
              </a:spcBef>
              <a:spcAft>
                <a:spcPts val="0"/>
              </a:spcAft>
              <a:buClr>
                <a:schemeClr val="lt1"/>
              </a:buClr>
              <a:buSzPts val="1100"/>
              <a:buFont typeface="Arial"/>
              <a:buNone/>
              <a:defRPr sz="1100">
                <a:solidFill>
                  <a:schemeClr val="lt1"/>
                </a:solidFill>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pic>
        <p:nvPicPr>
          <p:cNvPr id="117" name="Google Shape;117;p1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28651" y="519114"/>
            <a:ext cx="1585505" cy="1035485"/>
          </a:xfrm>
          <a:prstGeom prst="rect">
            <a:avLst/>
          </a:prstGeom>
          <a:noFill/>
          <a:ln>
            <a:noFill/>
          </a:ln>
        </p:spPr>
      </p:pic>
    </p:spTree>
    <p:extLst>
      <p:ext uri="{BB962C8B-B14F-4D97-AF65-F5344CB8AC3E}">
        <p14:creationId xmlns:p14="http://schemas.microsoft.com/office/powerpoint/2010/main" val="26021651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27">
          <p15:clr>
            <a:srgbClr val="FBAE40"/>
          </p15:clr>
        </p15:guide>
        <p15:guide id="4" orient="horz" pos="2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re et contenu" preserve="1" userDrawn="1">
  <p:cSld name="7_Titre et contenu">
    <p:spTree>
      <p:nvGrpSpPr>
        <p:cNvPr id="1" name="Shape 89"/>
        <p:cNvGrpSpPr/>
        <p:nvPr/>
      </p:nvGrpSpPr>
      <p:grpSpPr>
        <a:xfrm>
          <a:off x="0" y="0"/>
          <a:ext cx="0" cy="0"/>
          <a:chOff x="0" y="0"/>
          <a:chExt cx="0" cy="0"/>
        </a:xfrm>
      </p:grpSpPr>
      <p:pic>
        <p:nvPicPr>
          <p:cNvPr id="3" name="Google Shape;79;p16">
            <a:extLst>
              <a:ext uri="{FF2B5EF4-FFF2-40B4-BE49-F238E27FC236}">
                <a16:creationId xmlns:a16="http://schemas.microsoft.com/office/drawing/2014/main" id="{CC57AD78-3106-B51C-FE76-2BFADEFD5C0A}"/>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2" name="Rectangle 1">
            <a:extLst>
              <a:ext uri="{FF2B5EF4-FFF2-40B4-BE49-F238E27FC236}">
                <a16:creationId xmlns:a16="http://schemas.microsoft.com/office/drawing/2014/main" id="{FEF1C750-B169-8AB8-4C36-30599793CCBE}"/>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rgbClr val="374C6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rgbClr val="374C62"/>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rgbClr val="374C6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ftr" idx="11"/>
          </p:nvPr>
        </p:nvSpPr>
        <p:spPr>
          <a:xfrm>
            <a:off x="4036423" y="4562465"/>
            <a:ext cx="2795826"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2">
                    <a:lumMod val="60000"/>
                    <a:lumOff val="40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rgbClr val="374C62"/>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4" name="Google Shape;61;p14">
            <a:extLst>
              <a:ext uri="{FF2B5EF4-FFF2-40B4-BE49-F238E27FC236}">
                <a16:creationId xmlns:a16="http://schemas.microsoft.com/office/drawing/2014/main" id="{1D81C9E6-E343-5D57-DA27-F84975C72AA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5" name="Google Shape;62;p14">
            <a:extLst>
              <a:ext uri="{FF2B5EF4-FFF2-40B4-BE49-F238E27FC236}">
                <a16:creationId xmlns:a16="http://schemas.microsoft.com/office/drawing/2014/main" id="{47D5CCBD-A608-7863-F824-DB014C823E65}"/>
              </a:ext>
            </a:extLst>
          </p:cNvPr>
          <p:cNvCxnSpPr/>
          <p:nvPr userDrawn="1"/>
        </p:nvCxnSpPr>
        <p:spPr>
          <a:xfrm>
            <a:off x="1107796" y="4560091"/>
            <a:ext cx="0" cy="283500"/>
          </a:xfrm>
          <a:prstGeom prst="straightConnector1">
            <a:avLst/>
          </a:prstGeom>
          <a:noFill/>
          <a:ln w="9525" cap="flat" cmpd="sng">
            <a:solidFill>
              <a:srgbClr val="6F7072"/>
            </a:solidFill>
            <a:prstDash val="solid"/>
            <a:miter lim="800000"/>
            <a:headEnd type="none" w="sm" len="sm"/>
            <a:tailEnd type="none" w="sm" len="sm"/>
          </a:ln>
        </p:spPr>
      </p:cxnSp>
      <p:pic>
        <p:nvPicPr>
          <p:cNvPr id="6" name="Image 5" descr="Une image contenant texte, Police, capture d’écran, blanc&#10;&#10;Description générée automatiquement">
            <a:extLst>
              <a:ext uri="{FF2B5EF4-FFF2-40B4-BE49-F238E27FC236}">
                <a16:creationId xmlns:a16="http://schemas.microsoft.com/office/drawing/2014/main" id="{C487C121-34CD-AC91-D035-FBED73A5B9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pic>
        <p:nvPicPr>
          <p:cNvPr id="7" name="Google Shape;92;p17">
            <a:extLst>
              <a:ext uri="{FF2B5EF4-FFF2-40B4-BE49-F238E27FC236}">
                <a16:creationId xmlns:a16="http://schemas.microsoft.com/office/drawing/2014/main" id="{C7904D62-CE62-4D45-44D2-9CF919096DF6}"/>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8105913" y="274720"/>
            <a:ext cx="744481" cy="486216"/>
          </a:xfrm>
          <a:prstGeom prst="rect">
            <a:avLst/>
          </a:prstGeom>
          <a:noFill/>
          <a:ln>
            <a:noFill/>
          </a:ln>
        </p:spPr>
      </p:pic>
    </p:spTree>
    <p:extLst>
      <p:ext uri="{BB962C8B-B14F-4D97-AF65-F5344CB8AC3E}">
        <p14:creationId xmlns:p14="http://schemas.microsoft.com/office/powerpoint/2010/main" val="266241407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guide id="4" orient="horz" pos="169" userDrawn="1">
          <p15:clr>
            <a:srgbClr val="FBAE40"/>
          </p15:clr>
        </p15:guide>
        <p15:guide id="5" pos="55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re et contenu" preserve="1" userDrawn="1">
  <p:cSld name="4_Titre et contenu">
    <p:spTree>
      <p:nvGrpSpPr>
        <p:cNvPr id="1" name="Shape 89"/>
        <p:cNvGrpSpPr/>
        <p:nvPr/>
      </p:nvGrpSpPr>
      <p:grpSpPr>
        <a:xfrm>
          <a:off x="0" y="0"/>
          <a:ext cx="0" cy="0"/>
          <a:chOff x="0" y="0"/>
          <a:chExt cx="0" cy="0"/>
        </a:xfrm>
      </p:grpSpPr>
      <p:pic>
        <p:nvPicPr>
          <p:cNvPr id="5" name="Google Shape;79;p16">
            <a:extLst>
              <a:ext uri="{FF2B5EF4-FFF2-40B4-BE49-F238E27FC236}">
                <a16:creationId xmlns:a16="http://schemas.microsoft.com/office/drawing/2014/main" id="{3A3B4BD5-F2C9-CC37-9BE3-742E7E59E420}"/>
              </a:ext>
            </a:extLst>
          </p:cNvPr>
          <p:cNvPicPr preferRelativeResize="0"/>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4" name="Rectangle 3">
            <a:extLst>
              <a:ext uri="{FF2B5EF4-FFF2-40B4-BE49-F238E27FC236}">
                <a16:creationId xmlns:a16="http://schemas.microsoft.com/office/drawing/2014/main" id="{C605E9CD-B148-AFFA-CEAC-C66018F6EA13}"/>
              </a:ext>
            </a:extLst>
          </p:cNvPr>
          <p:cNvSpPr/>
          <p:nvPr userDrawn="1"/>
        </p:nvSpPr>
        <p:spPr>
          <a:xfrm>
            <a:off x="0" y="0"/>
            <a:ext cx="9144000" cy="5143500"/>
          </a:xfrm>
          <a:prstGeom prst="rect">
            <a:avLst/>
          </a:prstGeom>
          <a:gradFill flip="none" rotWithShape="1">
            <a:gsLst>
              <a:gs pos="0">
                <a:schemeClr val="tx1">
                  <a:alpha val="0"/>
                </a:schemeClr>
              </a:gs>
              <a:gs pos="74000">
                <a:schemeClr val="tx1">
                  <a:alpha val="5000"/>
                </a:schemeClr>
              </a:gs>
              <a:gs pos="83000">
                <a:schemeClr val="tx1">
                  <a:lumMod val="95000"/>
                  <a:lumOff val="5000"/>
                  <a:alpha val="10128"/>
                </a:schemeClr>
              </a:gs>
              <a:gs pos="100000">
                <a:schemeClr val="tx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Google Shape;90;p17"/>
          <p:cNvSpPr txBox="1">
            <a:spLocks noGrp="1"/>
          </p:cNvSpPr>
          <p:nvPr>
            <p:ph type="title"/>
          </p:nvPr>
        </p:nvSpPr>
        <p:spPr>
          <a:xfrm>
            <a:off x="663344" y="1563505"/>
            <a:ext cx="5170742" cy="3428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74C62"/>
              </a:buClr>
              <a:buSzPts val="2400"/>
              <a:buFont typeface="Arial"/>
              <a:buNone/>
              <a:defRPr sz="1800" b="1">
                <a:solidFill>
                  <a:schemeClr val="bg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cxnSp>
        <p:nvCxnSpPr>
          <p:cNvPr id="93" name="Google Shape;93;p17"/>
          <p:cNvCxnSpPr>
            <a:cxnSpLocks/>
          </p:cNvCxnSpPr>
          <p:nvPr/>
        </p:nvCxnSpPr>
        <p:spPr>
          <a:xfrm flipV="1">
            <a:off x="460917" y="0"/>
            <a:ext cx="0" cy="5143500"/>
          </a:xfrm>
          <a:prstGeom prst="straightConnector1">
            <a:avLst/>
          </a:prstGeom>
          <a:noFill/>
          <a:ln w="3175" cap="flat" cmpd="sng">
            <a:solidFill>
              <a:schemeClr val="bg1"/>
            </a:solidFill>
            <a:prstDash val="solid"/>
            <a:miter lim="800000"/>
            <a:headEnd type="none" w="sm" len="sm"/>
            <a:tailEnd type="none" w="sm" len="sm"/>
          </a:ln>
        </p:spPr>
      </p:cxnSp>
      <p:sp>
        <p:nvSpPr>
          <p:cNvPr id="96" name="Google Shape;96;p17"/>
          <p:cNvSpPr txBox="1">
            <a:spLocks noGrp="1"/>
          </p:cNvSpPr>
          <p:nvPr>
            <p:ph type="dt" idx="10"/>
          </p:nvPr>
        </p:nvSpPr>
        <p:spPr>
          <a:xfrm>
            <a:off x="7182853" y="4562465"/>
            <a:ext cx="750137" cy="273844"/>
          </a:xfrm>
          <a:prstGeom prst="rect">
            <a:avLst/>
          </a:prstGeom>
          <a:noFill/>
          <a:ln>
            <a:noFill/>
          </a:ln>
        </p:spPr>
        <p:txBody>
          <a:bodyPr spcFirstLastPara="1" wrap="square" lIns="0" tIns="34275" rIns="0" bIns="34275" anchor="ctr" anchorCtr="0">
            <a:noAutofit/>
          </a:bodyPr>
          <a:lstStyle>
            <a:lvl1pPr lvl="0" algn="r">
              <a:spcBef>
                <a:spcPts val="0"/>
              </a:spcBef>
              <a:spcAft>
                <a:spcPts val="0"/>
              </a:spcAft>
              <a:buSzPts val="1100"/>
              <a:buNone/>
              <a:defRPr sz="800">
                <a:solidFill>
                  <a:schemeClr val="bg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a:p>
        </p:txBody>
      </p:sp>
      <p:sp>
        <p:nvSpPr>
          <p:cNvPr id="97" name="Google Shape;97;p17"/>
          <p:cNvSpPr txBox="1">
            <a:spLocks noGrp="1"/>
          </p:cNvSpPr>
          <p:nvPr>
            <p:ph type="ftr" idx="11"/>
          </p:nvPr>
        </p:nvSpPr>
        <p:spPr>
          <a:xfrm>
            <a:off x="4258491" y="4562465"/>
            <a:ext cx="2573758" cy="273844"/>
          </a:xfrm>
          <a:prstGeom prst="rect">
            <a:avLst/>
          </a:prstGeom>
          <a:noFill/>
          <a:ln>
            <a:noFill/>
          </a:ln>
        </p:spPr>
        <p:txBody>
          <a:bodyPr spcFirstLastPara="1" wrap="square" lIns="0" tIns="34275" rIns="0" bIns="34275" anchor="ctr" anchorCtr="0">
            <a:noAutofit/>
          </a:bodyPr>
          <a:lstStyle>
            <a:lvl1pPr lvl="0" algn="l">
              <a:spcBef>
                <a:spcPts val="0"/>
              </a:spcBef>
              <a:spcAft>
                <a:spcPts val="0"/>
              </a:spcAft>
              <a:buSzPts val="1100"/>
              <a:buNone/>
              <a:defRPr sz="500">
                <a:solidFill>
                  <a:schemeClr val="bg1">
                    <a:lumMod val="85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fr-FR" dirty="0"/>
          </a:p>
        </p:txBody>
      </p:sp>
      <p:sp>
        <p:nvSpPr>
          <p:cNvPr id="98" name="Google Shape;98;p17"/>
          <p:cNvSpPr txBox="1">
            <a:spLocks noGrp="1"/>
          </p:cNvSpPr>
          <p:nvPr>
            <p:ph type="sldNum" idx="12"/>
          </p:nvPr>
        </p:nvSpPr>
        <p:spPr>
          <a:xfrm>
            <a:off x="8478017" y="4562465"/>
            <a:ext cx="372377" cy="273844"/>
          </a:xfrm>
          <a:prstGeom prst="rect">
            <a:avLst/>
          </a:prstGeom>
          <a:noFill/>
          <a:ln>
            <a:noFill/>
          </a:ln>
        </p:spPr>
        <p:txBody>
          <a:bodyPr spcFirstLastPara="1" wrap="square" lIns="68575" tIns="34275" rIns="0" bIns="34275" anchor="ctr" anchorCtr="0">
            <a:noAutofit/>
          </a:bodyPr>
          <a:lstStyle>
            <a:lvl1pPr marL="0" lvl="0" indent="0" algn="r">
              <a:spcBef>
                <a:spcPts val="0"/>
              </a:spcBef>
              <a:buNone/>
              <a:defRPr sz="800" b="0" i="0" u="none" strike="noStrike" cap="none">
                <a:solidFill>
                  <a:schemeClr val="bg1"/>
                </a:solidFill>
                <a:latin typeface="Arial"/>
                <a:ea typeface="Arial"/>
                <a:cs typeface="Arial"/>
                <a:sym typeface="Arial"/>
              </a:defRPr>
            </a:lvl1pPr>
            <a:lvl2pPr marL="0" lvl="1" indent="0" algn="r">
              <a:spcBef>
                <a:spcPts val="0"/>
              </a:spcBef>
              <a:buNone/>
              <a:defRPr sz="800" b="0" i="0" u="none" strike="noStrike" cap="none">
                <a:solidFill>
                  <a:srgbClr val="374C62"/>
                </a:solidFill>
                <a:latin typeface="Arial"/>
                <a:ea typeface="Arial"/>
                <a:cs typeface="Arial"/>
                <a:sym typeface="Arial"/>
              </a:defRPr>
            </a:lvl2pPr>
            <a:lvl3pPr marL="0" lvl="2" indent="0" algn="r">
              <a:spcBef>
                <a:spcPts val="0"/>
              </a:spcBef>
              <a:buNone/>
              <a:defRPr sz="800" b="0" i="0" u="none" strike="noStrike" cap="none">
                <a:solidFill>
                  <a:srgbClr val="374C62"/>
                </a:solidFill>
                <a:latin typeface="Arial"/>
                <a:ea typeface="Arial"/>
                <a:cs typeface="Arial"/>
                <a:sym typeface="Arial"/>
              </a:defRPr>
            </a:lvl3pPr>
            <a:lvl4pPr marL="0" lvl="3" indent="0" algn="r">
              <a:spcBef>
                <a:spcPts val="0"/>
              </a:spcBef>
              <a:buNone/>
              <a:defRPr sz="800" b="0" i="0" u="none" strike="noStrike" cap="none">
                <a:solidFill>
                  <a:srgbClr val="374C62"/>
                </a:solidFill>
                <a:latin typeface="Arial"/>
                <a:ea typeface="Arial"/>
                <a:cs typeface="Arial"/>
                <a:sym typeface="Arial"/>
              </a:defRPr>
            </a:lvl4pPr>
            <a:lvl5pPr marL="0" lvl="4" indent="0" algn="r">
              <a:spcBef>
                <a:spcPts val="0"/>
              </a:spcBef>
              <a:buNone/>
              <a:defRPr sz="800" b="0" i="0" u="none" strike="noStrike" cap="none">
                <a:solidFill>
                  <a:srgbClr val="374C62"/>
                </a:solidFill>
                <a:latin typeface="Arial"/>
                <a:ea typeface="Arial"/>
                <a:cs typeface="Arial"/>
                <a:sym typeface="Arial"/>
              </a:defRPr>
            </a:lvl5pPr>
            <a:lvl6pPr marL="0" lvl="5" indent="0" algn="r">
              <a:spcBef>
                <a:spcPts val="0"/>
              </a:spcBef>
              <a:buNone/>
              <a:defRPr sz="800" b="0" i="0" u="none" strike="noStrike" cap="none">
                <a:solidFill>
                  <a:srgbClr val="374C62"/>
                </a:solidFill>
                <a:latin typeface="Arial"/>
                <a:ea typeface="Arial"/>
                <a:cs typeface="Arial"/>
                <a:sym typeface="Arial"/>
              </a:defRPr>
            </a:lvl6pPr>
            <a:lvl7pPr marL="0" lvl="6" indent="0" algn="r">
              <a:spcBef>
                <a:spcPts val="0"/>
              </a:spcBef>
              <a:buNone/>
              <a:defRPr sz="800" b="0" i="0" u="none" strike="noStrike" cap="none">
                <a:solidFill>
                  <a:srgbClr val="374C62"/>
                </a:solidFill>
                <a:latin typeface="Arial"/>
                <a:ea typeface="Arial"/>
                <a:cs typeface="Arial"/>
                <a:sym typeface="Arial"/>
              </a:defRPr>
            </a:lvl7pPr>
            <a:lvl8pPr marL="0" lvl="7" indent="0" algn="r">
              <a:spcBef>
                <a:spcPts val="0"/>
              </a:spcBef>
              <a:buNone/>
              <a:defRPr sz="800" b="0" i="0" u="none" strike="noStrike" cap="none">
                <a:solidFill>
                  <a:srgbClr val="374C62"/>
                </a:solidFill>
                <a:latin typeface="Arial"/>
                <a:ea typeface="Arial"/>
                <a:cs typeface="Arial"/>
                <a:sym typeface="Arial"/>
              </a:defRPr>
            </a:lvl8pPr>
            <a:lvl9pPr marL="0" lvl="8" indent="0" algn="r">
              <a:spcBef>
                <a:spcPts val="0"/>
              </a:spcBef>
              <a:buNone/>
              <a:defRPr sz="800" b="0" i="0" u="none" strike="noStrike" cap="none">
                <a:solidFill>
                  <a:srgbClr val="374C62"/>
                </a:solidFill>
                <a:latin typeface="Arial"/>
                <a:ea typeface="Arial"/>
                <a:cs typeface="Arial"/>
                <a:sym typeface="Arial"/>
              </a:defRPr>
            </a:lvl9pPr>
          </a:lstStyle>
          <a:p>
            <a:fld id="{00000000-1234-1234-1234-123412341234}" type="slidenum">
              <a:rPr lang="fr-FR" smtClean="0"/>
              <a:pPr/>
              <a:t>‹N°›</a:t>
            </a:fld>
            <a:endParaRPr lang="fr-FR"/>
          </a:p>
        </p:txBody>
      </p:sp>
      <p:pic>
        <p:nvPicPr>
          <p:cNvPr id="3" name="Google Shape;82;p16">
            <a:extLst>
              <a:ext uri="{FF2B5EF4-FFF2-40B4-BE49-F238E27FC236}">
                <a16:creationId xmlns:a16="http://schemas.microsoft.com/office/drawing/2014/main" id="{3EA54A3D-BA3A-DF7A-6286-CB010E94A52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105914" y="274720"/>
            <a:ext cx="744480" cy="486216"/>
          </a:xfrm>
          <a:prstGeom prst="rect">
            <a:avLst/>
          </a:prstGeom>
          <a:noFill/>
          <a:ln>
            <a:noFill/>
          </a:ln>
        </p:spPr>
      </p:pic>
      <p:pic>
        <p:nvPicPr>
          <p:cNvPr id="2" name="Google Shape;61;p14">
            <a:extLst>
              <a:ext uri="{FF2B5EF4-FFF2-40B4-BE49-F238E27FC236}">
                <a16:creationId xmlns:a16="http://schemas.microsoft.com/office/drawing/2014/main" id="{DD2C76EE-A9C1-06EE-908E-88A2D511A1F3}"/>
              </a:ext>
            </a:extLst>
          </p:cNvPr>
          <p:cNvPicPr preferRelativeResize="0"/>
          <p:nvPr userDrawn="1"/>
        </p:nvPicPr>
        <p:blipFill rotWithShape="1">
          <a:blip r:embed="rId4" cstate="print">
            <a:alphaModFix/>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187192" y="4561554"/>
            <a:ext cx="1013199" cy="304318"/>
          </a:xfrm>
          <a:prstGeom prst="rect">
            <a:avLst/>
          </a:prstGeom>
          <a:noFill/>
          <a:ln>
            <a:noFill/>
          </a:ln>
        </p:spPr>
      </p:pic>
      <p:cxnSp>
        <p:nvCxnSpPr>
          <p:cNvPr id="6" name="Google Shape;62;p14">
            <a:extLst>
              <a:ext uri="{FF2B5EF4-FFF2-40B4-BE49-F238E27FC236}">
                <a16:creationId xmlns:a16="http://schemas.microsoft.com/office/drawing/2014/main" id="{047C7A19-7E6B-1A21-EBF8-CC72AEC7C0AF}"/>
              </a:ext>
            </a:extLst>
          </p:cNvPr>
          <p:cNvCxnSpPr>
            <a:cxnSpLocks/>
          </p:cNvCxnSpPr>
          <p:nvPr userDrawn="1"/>
        </p:nvCxnSpPr>
        <p:spPr>
          <a:xfrm>
            <a:off x="1107796" y="4560091"/>
            <a:ext cx="0" cy="327908"/>
          </a:xfrm>
          <a:prstGeom prst="straightConnector1">
            <a:avLst/>
          </a:prstGeom>
          <a:noFill/>
          <a:ln w="6350" cap="flat" cmpd="sng">
            <a:solidFill>
              <a:schemeClr val="bg1"/>
            </a:solidFill>
            <a:prstDash val="solid"/>
            <a:miter lim="800000"/>
            <a:headEnd type="none" w="sm" len="sm"/>
            <a:tailEnd type="none" w="sm" len="sm"/>
          </a:ln>
        </p:spPr>
      </p:cxnSp>
      <p:pic>
        <p:nvPicPr>
          <p:cNvPr id="7" name="Image 6" descr="Une image contenant texte, Police, capture d’écran, blanc&#10;&#10;Description générée automatiquement">
            <a:extLst>
              <a:ext uri="{FF2B5EF4-FFF2-40B4-BE49-F238E27FC236}">
                <a16:creationId xmlns:a16="http://schemas.microsoft.com/office/drawing/2014/main" id="{26358F2A-882B-7B44-733C-3F093F10D2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54377" y="4560091"/>
            <a:ext cx="524652" cy="327908"/>
          </a:xfrm>
          <a:prstGeom prst="rect">
            <a:avLst/>
          </a:prstGeom>
        </p:spPr>
      </p:pic>
    </p:spTree>
    <p:extLst>
      <p:ext uri="{BB962C8B-B14F-4D97-AF65-F5344CB8AC3E}">
        <p14:creationId xmlns:p14="http://schemas.microsoft.com/office/powerpoint/2010/main" val="30681741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08" userDrawn="1">
          <p15:clr>
            <a:srgbClr val="FBAE40"/>
          </p15:clr>
        </p15:guide>
        <p15:guide id="4" pos="5579" userDrawn="1">
          <p15:clr>
            <a:srgbClr val="FBAE40"/>
          </p15:clr>
        </p15:guide>
        <p15:guide id="5" orient="horz" pos="1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fr-FR" smtClean="0"/>
              <a:pPr/>
              <a:t>‹N°›</a:t>
            </a:fld>
            <a:endParaRPr lang="fr-FR"/>
          </a:p>
        </p:txBody>
      </p:sp>
    </p:spTree>
  </p:cSld>
  <p:clrMap bg1="lt1" tx1="dk1" bg2="dk2" tx2="lt2" accent1="accent1" accent2="accent2" accent3="accent3" accent4="accent4" accent5="accent5" accent6="accent6" hlink="hlink" folHlink="folHlink"/>
  <p:sldLayoutIdLst>
    <p:sldLayoutId id="2147483659" r:id="rId1"/>
    <p:sldLayoutId id="2147483708" r:id="rId2"/>
    <p:sldLayoutId id="2147483706" r:id="rId3"/>
    <p:sldLayoutId id="2147483707" r:id="rId4"/>
    <p:sldLayoutId id="2147483714" r:id="rId5"/>
    <p:sldLayoutId id="2147483662" r:id="rId6"/>
    <p:sldLayoutId id="2147483709" r:id="rId7"/>
    <p:sldLayoutId id="2147483711" r:id="rId8"/>
    <p:sldLayoutId id="2147483715" r:id="rId9"/>
    <p:sldLayoutId id="2147483712" r:id="rId10"/>
    <p:sldLayoutId id="2147483710" r:id="rId11"/>
    <p:sldLayoutId id="2147483713" r:id="rId12"/>
    <p:sldLayoutId id="2147483664" r:id="rId1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rm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a:t>Titre </a:t>
            </a:r>
          </a:p>
        </p:txBody>
      </p:sp>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gray">
          <a:xfrm>
            <a:off x="288000" y="108000"/>
            <a:ext cx="540000" cy="540000"/>
          </a:xfrm>
          <a:prstGeom prst="rect">
            <a:avLst/>
          </a:prstGeom>
        </p:spPr>
      </p:pic>
    </p:spTree>
    <p:extLst>
      <p:ext uri="{BB962C8B-B14F-4D97-AF65-F5344CB8AC3E}">
        <p14:creationId xmlns:p14="http://schemas.microsoft.com/office/powerpoint/2010/main" val="20001034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dt="0"/>
  <p:txStyles>
    <p:titleStyle>
      <a:lvl1pPr marL="14288" indent="0" algn="l" defTabSz="914400" rtl="0" eaLnBrk="1" latinLnBrk="0" hangingPunct="1">
        <a:lnSpc>
          <a:spcPct val="90000"/>
        </a:lnSpc>
        <a:spcBef>
          <a:spcPct val="0"/>
        </a:spcBef>
        <a:buNone/>
        <a:tabLst/>
        <a:defRPr sz="2500" b="1" kern="1200">
          <a:solidFill>
            <a:srgbClr val="000099"/>
          </a:solidFill>
          <a:latin typeface="Marianne" panose="02000000000000000000" pitchFamily="2" charset="0"/>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636271079"/>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D157190-D4FD-FEF2-2DC5-C3DAF16545A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77425B6-7CD9-C338-3B7F-835F836E439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FA60A5-0C24-8054-EB87-ADAABF33A5B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FFA8BAF-3DE5-4575-9E2C-092FFC47F366}" type="datetimeFigureOut">
              <a:rPr lang="fr-FR" smtClean="0"/>
              <a:t>18/06/2024</a:t>
            </a:fld>
            <a:endParaRPr lang="fr-FR"/>
          </a:p>
        </p:txBody>
      </p:sp>
      <p:sp>
        <p:nvSpPr>
          <p:cNvPr id="5" name="Espace réservé du pied de page 4">
            <a:extLst>
              <a:ext uri="{FF2B5EF4-FFF2-40B4-BE49-F238E27FC236}">
                <a16:creationId xmlns:a16="http://schemas.microsoft.com/office/drawing/2014/main" id="{E87885C8-C299-F61F-7C5C-24EA75A0D64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9B9BA54-5BCE-E190-BD08-AD11019E4A3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2A8EBE-040F-4112-8A0C-E3C03F148989}" type="slidenum">
              <a:rPr lang="fr-FR" smtClean="0"/>
              <a:t>‹N°›</a:t>
            </a:fld>
            <a:endParaRPr lang="fr-FR"/>
          </a:p>
        </p:txBody>
      </p:sp>
    </p:spTree>
    <p:extLst>
      <p:ext uri="{BB962C8B-B14F-4D97-AF65-F5344CB8AC3E}">
        <p14:creationId xmlns:p14="http://schemas.microsoft.com/office/powerpoint/2010/main" val="39695137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668476765"/>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53" name="Google Shape;53;p13"/>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4" name="Google Shape;54;p13"/>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lang="fr-FR" dirty="0"/>
          </a:p>
        </p:txBody>
      </p:sp>
      <p:sp>
        <p:nvSpPr>
          <p:cNvPr id="55" name="Google Shape;55;p13"/>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Marianne" panose="02000000000000000000" pitchFamily="2" charset="0"/>
                <a:ea typeface="Marianne" panose="02000000000000000000" pitchFamily="2" charset="0"/>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630034872"/>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arianne" panose="02000000000000000000" pitchFamily="2" charset="0"/>
          <a:ea typeface="Mariann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png"/></Relationships>
</file>

<file path=ppt/slides/_rels/slide102.xml.rels><?xml version="1.0" encoding="UTF-8" standalone="yes"?>
<Relationships xmlns="http://schemas.openxmlformats.org/package/2006/relationships"><Relationship Id="rId3" Type="http://schemas.openxmlformats.org/officeDocument/2006/relationships/hyperlink" Target="https://esante.gouv.fr/strategie-nationale/cybersecurite" TargetMode="External"/><Relationship Id="rId2" Type="http://schemas.openxmlformats.org/officeDocument/2006/relationships/hyperlink" Target="https://www.legifrance.gouv.fr/jorf/id/JORFTEXT000049060274" TargetMode="External"/><Relationship Id="rId1" Type="http://schemas.openxmlformats.org/officeDocument/2006/relationships/slideLayout" Target="../slideLayouts/slideLayout6.xml"/><Relationship Id="rId4" Type="http://schemas.openxmlformats.org/officeDocument/2006/relationships/hyperlink" Target="https://www.legifrance.gouv.fr/jorf/id/JORFTEXT000049309790?page=1&amp;pageSize=10&amp;query=TSSD2406363A&amp;searchField=ALL&amp;searchType=ALL&amp;tab_selection=all&amp;typePagination=DEFAULT"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239.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42.svg"/><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249.png"/><Relationship Id="rId13" Type="http://schemas.openxmlformats.org/officeDocument/2006/relationships/image" Target="../media/image254.svg"/><Relationship Id="rId3" Type="http://schemas.openxmlformats.org/officeDocument/2006/relationships/image" Target="../media/image244.svg"/><Relationship Id="rId7" Type="http://schemas.openxmlformats.org/officeDocument/2006/relationships/image" Target="../media/image248.svg"/><Relationship Id="rId12" Type="http://schemas.openxmlformats.org/officeDocument/2006/relationships/image" Target="../media/image253.png"/><Relationship Id="rId2" Type="http://schemas.openxmlformats.org/officeDocument/2006/relationships/image" Target="../media/image243.png"/><Relationship Id="rId1" Type="http://schemas.openxmlformats.org/officeDocument/2006/relationships/slideLayout" Target="../slideLayouts/slideLayout6.xml"/><Relationship Id="rId6" Type="http://schemas.openxmlformats.org/officeDocument/2006/relationships/image" Target="../media/image247.png"/><Relationship Id="rId11" Type="http://schemas.openxmlformats.org/officeDocument/2006/relationships/image" Target="../media/image252.svg"/><Relationship Id="rId5" Type="http://schemas.openxmlformats.org/officeDocument/2006/relationships/image" Target="../media/image246.sv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svg"/></Relationships>
</file>

<file path=ppt/slides/_rels/slide111.xml.rels><?xml version="1.0" encoding="UTF-8" standalone="yes"?>
<Relationships xmlns="http://schemas.openxmlformats.org/package/2006/relationships"><Relationship Id="rId3" Type="http://schemas.openxmlformats.org/officeDocument/2006/relationships/image" Target="../media/image199.sv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256.svg"/><Relationship Id="rId4" Type="http://schemas.openxmlformats.org/officeDocument/2006/relationships/image" Target="../media/image255.png"/></Relationships>
</file>

<file path=ppt/slides/_rels/slide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8.png"/><Relationship Id="rId7" Type="http://schemas.openxmlformats.org/officeDocument/2006/relationships/image" Target="../media/image262.png"/><Relationship Id="rId2" Type="http://schemas.openxmlformats.org/officeDocument/2006/relationships/image" Target="../media/image257.png"/><Relationship Id="rId1" Type="http://schemas.openxmlformats.org/officeDocument/2006/relationships/slideLayout" Target="../slideLayouts/slideLayout6.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114.xml.rels><?xml version="1.0" encoding="UTF-8" standalone="yes"?>
<Relationships xmlns="http://schemas.openxmlformats.org/package/2006/relationships"><Relationship Id="rId13" Type="http://schemas.openxmlformats.org/officeDocument/2006/relationships/image" Target="../media/image275.png"/><Relationship Id="rId18" Type="http://schemas.openxmlformats.org/officeDocument/2006/relationships/image" Target="../media/image280.png"/><Relationship Id="rId26" Type="http://schemas.openxmlformats.org/officeDocument/2006/relationships/image" Target="../media/image288.png"/><Relationship Id="rId3" Type="http://schemas.openxmlformats.org/officeDocument/2006/relationships/image" Target="../media/image265.png"/><Relationship Id="rId21" Type="http://schemas.openxmlformats.org/officeDocument/2006/relationships/image" Target="../media/image283.png"/><Relationship Id="rId7" Type="http://schemas.openxmlformats.org/officeDocument/2006/relationships/image" Target="../media/image269.png"/><Relationship Id="rId12" Type="http://schemas.openxmlformats.org/officeDocument/2006/relationships/image" Target="../media/image274.png"/><Relationship Id="rId17" Type="http://schemas.openxmlformats.org/officeDocument/2006/relationships/image" Target="../media/image279.png"/><Relationship Id="rId25" Type="http://schemas.openxmlformats.org/officeDocument/2006/relationships/image" Target="../media/image287.png"/><Relationship Id="rId33" Type="http://schemas.openxmlformats.org/officeDocument/2006/relationships/image" Target="../media/image258.png"/><Relationship Id="rId2" Type="http://schemas.openxmlformats.org/officeDocument/2006/relationships/image" Target="../media/image264.png"/><Relationship Id="rId16" Type="http://schemas.openxmlformats.org/officeDocument/2006/relationships/image" Target="../media/image278.png"/><Relationship Id="rId20" Type="http://schemas.openxmlformats.org/officeDocument/2006/relationships/image" Target="../media/image282.png"/><Relationship Id="rId29" Type="http://schemas.openxmlformats.org/officeDocument/2006/relationships/image" Target="../media/image291.png"/><Relationship Id="rId1" Type="http://schemas.openxmlformats.org/officeDocument/2006/relationships/slideLayout" Target="../slideLayouts/slideLayout6.xml"/><Relationship Id="rId6" Type="http://schemas.openxmlformats.org/officeDocument/2006/relationships/image" Target="../media/image268.png"/><Relationship Id="rId11" Type="http://schemas.openxmlformats.org/officeDocument/2006/relationships/image" Target="../media/image273.png"/><Relationship Id="rId24" Type="http://schemas.openxmlformats.org/officeDocument/2006/relationships/image" Target="../media/image286.png"/><Relationship Id="rId32" Type="http://schemas.openxmlformats.org/officeDocument/2006/relationships/image" Target="../media/image294.png"/><Relationship Id="rId5" Type="http://schemas.openxmlformats.org/officeDocument/2006/relationships/image" Target="../media/image267.png"/><Relationship Id="rId15" Type="http://schemas.openxmlformats.org/officeDocument/2006/relationships/image" Target="../media/image277.png"/><Relationship Id="rId23" Type="http://schemas.openxmlformats.org/officeDocument/2006/relationships/image" Target="../media/image285.png"/><Relationship Id="rId28" Type="http://schemas.openxmlformats.org/officeDocument/2006/relationships/image" Target="../media/image290.png"/><Relationship Id="rId10" Type="http://schemas.openxmlformats.org/officeDocument/2006/relationships/image" Target="../media/image272.png"/><Relationship Id="rId19" Type="http://schemas.openxmlformats.org/officeDocument/2006/relationships/image" Target="../media/image281.png"/><Relationship Id="rId31" Type="http://schemas.openxmlformats.org/officeDocument/2006/relationships/image" Target="../media/image293.png"/><Relationship Id="rId4" Type="http://schemas.openxmlformats.org/officeDocument/2006/relationships/image" Target="../media/image266.png"/><Relationship Id="rId9" Type="http://schemas.openxmlformats.org/officeDocument/2006/relationships/image" Target="../media/image271.png"/><Relationship Id="rId14" Type="http://schemas.openxmlformats.org/officeDocument/2006/relationships/image" Target="../media/image276.png"/><Relationship Id="rId22" Type="http://schemas.openxmlformats.org/officeDocument/2006/relationships/image" Target="../media/image284.png"/><Relationship Id="rId27" Type="http://schemas.openxmlformats.org/officeDocument/2006/relationships/image" Target="../media/image289.png"/><Relationship Id="rId30" Type="http://schemas.openxmlformats.org/officeDocument/2006/relationships/image" Target="../media/image292.png"/><Relationship Id="rId8" Type="http://schemas.openxmlformats.org/officeDocument/2006/relationships/image" Target="../media/image270.png"/></Relationships>
</file>

<file path=ppt/slides/_rels/slide115.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6.xml"/><Relationship Id="rId6" Type="http://schemas.openxmlformats.org/officeDocument/2006/relationships/image" Target="../media/image300.svg"/><Relationship Id="rId5" Type="http://schemas.openxmlformats.org/officeDocument/2006/relationships/image" Target="../media/image299.png"/><Relationship Id="rId4" Type="http://schemas.openxmlformats.org/officeDocument/2006/relationships/image" Target="../media/image298.png"/></Relationships>
</file>

<file path=ppt/slides/_rels/slide117.xml.rels><?xml version="1.0" encoding="UTF-8" standalone="yes"?>
<Relationships xmlns="http://schemas.openxmlformats.org/package/2006/relationships"><Relationship Id="rId13" Type="http://schemas.openxmlformats.org/officeDocument/2006/relationships/image" Target="../media/image302.png"/><Relationship Id="rId18" Type="http://schemas.openxmlformats.org/officeDocument/2006/relationships/image" Target="../media/image307.png"/><Relationship Id="rId26" Type="http://schemas.openxmlformats.org/officeDocument/2006/relationships/image" Target="../media/image315.png"/><Relationship Id="rId39" Type="http://schemas.openxmlformats.org/officeDocument/2006/relationships/image" Target="../media/image282.png"/><Relationship Id="rId21" Type="http://schemas.openxmlformats.org/officeDocument/2006/relationships/image" Target="../media/image310.png"/><Relationship Id="rId34" Type="http://schemas.openxmlformats.org/officeDocument/2006/relationships/image" Target="../media/image323.png"/><Relationship Id="rId42" Type="http://schemas.openxmlformats.org/officeDocument/2006/relationships/image" Target="../media/image326.png"/><Relationship Id="rId7" Type="http://schemas.openxmlformats.org/officeDocument/2006/relationships/image" Target="../media/image270.png"/><Relationship Id="rId2" Type="http://schemas.openxmlformats.org/officeDocument/2006/relationships/image" Target="../media/image265.png"/><Relationship Id="rId16" Type="http://schemas.openxmlformats.org/officeDocument/2006/relationships/image" Target="../media/image305.png"/><Relationship Id="rId20" Type="http://schemas.openxmlformats.org/officeDocument/2006/relationships/image" Target="../media/image309.png"/><Relationship Id="rId29" Type="http://schemas.openxmlformats.org/officeDocument/2006/relationships/image" Target="../media/image318.png"/><Relationship Id="rId41" Type="http://schemas.openxmlformats.org/officeDocument/2006/relationships/image" Target="../media/image325.png"/><Relationship Id="rId1" Type="http://schemas.openxmlformats.org/officeDocument/2006/relationships/slideLayout" Target="../slideLayouts/slideLayout6.xml"/><Relationship Id="rId6" Type="http://schemas.openxmlformats.org/officeDocument/2006/relationships/image" Target="../media/image269.png"/><Relationship Id="rId11" Type="http://schemas.openxmlformats.org/officeDocument/2006/relationships/image" Target="../media/image293.png"/><Relationship Id="rId24" Type="http://schemas.openxmlformats.org/officeDocument/2006/relationships/image" Target="../media/image313.png"/><Relationship Id="rId32" Type="http://schemas.openxmlformats.org/officeDocument/2006/relationships/image" Target="../media/image321.png"/><Relationship Id="rId37" Type="http://schemas.openxmlformats.org/officeDocument/2006/relationships/image" Target="../media/image271.png"/><Relationship Id="rId40" Type="http://schemas.openxmlformats.org/officeDocument/2006/relationships/image" Target="../media/image290.png"/><Relationship Id="rId5" Type="http://schemas.openxmlformats.org/officeDocument/2006/relationships/image" Target="../media/image268.png"/><Relationship Id="rId15" Type="http://schemas.openxmlformats.org/officeDocument/2006/relationships/image" Target="../media/image304.png"/><Relationship Id="rId23" Type="http://schemas.openxmlformats.org/officeDocument/2006/relationships/image" Target="../media/image312.png"/><Relationship Id="rId28" Type="http://schemas.openxmlformats.org/officeDocument/2006/relationships/image" Target="../media/image317.png"/><Relationship Id="rId36" Type="http://schemas.openxmlformats.org/officeDocument/2006/relationships/image" Target="../media/image294.png"/><Relationship Id="rId10" Type="http://schemas.openxmlformats.org/officeDocument/2006/relationships/image" Target="../media/image291.png"/><Relationship Id="rId19" Type="http://schemas.openxmlformats.org/officeDocument/2006/relationships/image" Target="../media/image308.png"/><Relationship Id="rId31" Type="http://schemas.openxmlformats.org/officeDocument/2006/relationships/image" Target="../media/image320.png"/><Relationship Id="rId4" Type="http://schemas.openxmlformats.org/officeDocument/2006/relationships/image" Target="../media/image267.png"/><Relationship Id="rId9" Type="http://schemas.openxmlformats.org/officeDocument/2006/relationships/image" Target="../media/image277.png"/><Relationship Id="rId14" Type="http://schemas.openxmlformats.org/officeDocument/2006/relationships/image" Target="../media/image303.png"/><Relationship Id="rId22" Type="http://schemas.openxmlformats.org/officeDocument/2006/relationships/image" Target="../media/image311.png"/><Relationship Id="rId27" Type="http://schemas.openxmlformats.org/officeDocument/2006/relationships/image" Target="../media/image316.png"/><Relationship Id="rId30" Type="http://schemas.openxmlformats.org/officeDocument/2006/relationships/image" Target="../media/image319.png"/><Relationship Id="rId35" Type="http://schemas.openxmlformats.org/officeDocument/2006/relationships/image" Target="../media/image324.png"/><Relationship Id="rId43" Type="http://schemas.openxmlformats.org/officeDocument/2006/relationships/image" Target="../media/image327.png"/><Relationship Id="rId8" Type="http://schemas.openxmlformats.org/officeDocument/2006/relationships/image" Target="../media/image274.png"/><Relationship Id="rId3" Type="http://schemas.openxmlformats.org/officeDocument/2006/relationships/image" Target="../media/image266.png"/><Relationship Id="rId12" Type="http://schemas.openxmlformats.org/officeDocument/2006/relationships/image" Target="../media/image301.png"/><Relationship Id="rId17" Type="http://schemas.openxmlformats.org/officeDocument/2006/relationships/image" Target="../media/image306.png"/><Relationship Id="rId25" Type="http://schemas.openxmlformats.org/officeDocument/2006/relationships/image" Target="../media/image314.png"/><Relationship Id="rId33" Type="http://schemas.openxmlformats.org/officeDocument/2006/relationships/image" Target="../media/image322.png"/><Relationship Id="rId38" Type="http://schemas.openxmlformats.org/officeDocument/2006/relationships/image" Target="../media/image275.png"/></Relationships>
</file>

<file path=ppt/slides/_rels/slide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9.svg"/><Relationship Id="rId2" Type="http://schemas.openxmlformats.org/officeDocument/2006/relationships/image" Target="../media/image328.png"/><Relationship Id="rId1" Type="http://schemas.openxmlformats.org/officeDocument/2006/relationships/slideLayout" Target="../slideLayouts/slideLayout6.xml"/><Relationship Id="rId5" Type="http://schemas.openxmlformats.org/officeDocument/2006/relationships/image" Target="../media/image331.svg"/><Relationship Id="rId4" Type="http://schemas.openxmlformats.org/officeDocument/2006/relationships/image" Target="../media/image3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8" Type="http://schemas.openxmlformats.org/officeDocument/2006/relationships/image" Target="../media/image337.png"/><Relationship Id="rId13" Type="http://schemas.openxmlformats.org/officeDocument/2006/relationships/image" Target="../media/image342.png"/><Relationship Id="rId18" Type="http://schemas.openxmlformats.org/officeDocument/2006/relationships/image" Target="../media/image347.svg"/><Relationship Id="rId3" Type="http://schemas.openxmlformats.org/officeDocument/2006/relationships/image" Target="../media/image332.png"/><Relationship Id="rId21" Type="http://schemas.openxmlformats.org/officeDocument/2006/relationships/hyperlink" Target="http://www.sesali.fr/" TargetMode="External"/><Relationship Id="rId7" Type="http://schemas.openxmlformats.org/officeDocument/2006/relationships/image" Target="../media/image336.png"/><Relationship Id="rId12" Type="http://schemas.openxmlformats.org/officeDocument/2006/relationships/image" Target="../media/image341.png"/><Relationship Id="rId17" Type="http://schemas.openxmlformats.org/officeDocument/2006/relationships/image" Target="../media/image346.png"/><Relationship Id="rId25" Type="http://schemas.openxmlformats.org/officeDocument/2006/relationships/image" Target="../media/image353.png"/><Relationship Id="rId2" Type="http://schemas.openxmlformats.org/officeDocument/2006/relationships/slideLayout" Target="../slideLayouts/slideLayout6.xml"/><Relationship Id="rId16" Type="http://schemas.openxmlformats.org/officeDocument/2006/relationships/image" Target="../media/image345.svg"/><Relationship Id="rId20" Type="http://schemas.openxmlformats.org/officeDocument/2006/relationships/image" Target="../media/image349.svg"/><Relationship Id="rId1" Type="http://schemas.openxmlformats.org/officeDocument/2006/relationships/tags" Target="../tags/tag4.xml"/><Relationship Id="rId6" Type="http://schemas.openxmlformats.org/officeDocument/2006/relationships/image" Target="../media/image335.png"/><Relationship Id="rId11" Type="http://schemas.openxmlformats.org/officeDocument/2006/relationships/image" Target="../media/image340.png"/><Relationship Id="rId24" Type="http://schemas.openxmlformats.org/officeDocument/2006/relationships/image" Target="../media/image352.png"/><Relationship Id="rId5" Type="http://schemas.openxmlformats.org/officeDocument/2006/relationships/image" Target="../media/image334.png"/><Relationship Id="rId15" Type="http://schemas.openxmlformats.org/officeDocument/2006/relationships/image" Target="../media/image344.png"/><Relationship Id="rId23" Type="http://schemas.openxmlformats.org/officeDocument/2006/relationships/image" Target="../media/image351.svg"/><Relationship Id="rId10" Type="http://schemas.openxmlformats.org/officeDocument/2006/relationships/image" Target="../media/image339.png"/><Relationship Id="rId19" Type="http://schemas.openxmlformats.org/officeDocument/2006/relationships/image" Target="../media/image348.png"/><Relationship Id="rId4" Type="http://schemas.openxmlformats.org/officeDocument/2006/relationships/image" Target="../media/image333.png"/><Relationship Id="rId9" Type="http://schemas.openxmlformats.org/officeDocument/2006/relationships/image" Target="../media/image338.png"/><Relationship Id="rId14" Type="http://schemas.openxmlformats.org/officeDocument/2006/relationships/image" Target="../media/image343.svg"/><Relationship Id="rId22" Type="http://schemas.openxmlformats.org/officeDocument/2006/relationships/image" Target="../media/image35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55.svg"/><Relationship Id="rId2" Type="http://schemas.openxmlformats.org/officeDocument/2006/relationships/image" Target="../media/image354.png"/><Relationship Id="rId1" Type="http://schemas.openxmlformats.org/officeDocument/2006/relationships/slideLayout" Target="../slideLayouts/slideLayout6.xml"/><Relationship Id="rId5" Type="http://schemas.openxmlformats.org/officeDocument/2006/relationships/image" Target="../media/image357.svg"/><Relationship Id="rId4" Type="http://schemas.openxmlformats.org/officeDocument/2006/relationships/image" Target="../media/image356.png"/></Relationships>
</file>

<file path=ppt/slides/_rels/slide124.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9.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3.xml"/><Relationship Id="rId1" Type="http://schemas.openxmlformats.org/officeDocument/2006/relationships/slideLayout" Target="../slideLayouts/slideLayout6.xml"/><Relationship Id="rId4" Type="http://schemas.openxmlformats.org/officeDocument/2006/relationships/image" Target="../media/image41.svg"/></Relationships>
</file>

<file path=ppt/slides/_rels/slide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68.png"/><Relationship Id="rId4" Type="http://schemas.openxmlformats.org/officeDocument/2006/relationships/image" Target="../media/image367.png"/></Relationships>
</file>

<file path=ppt/slides/_rels/slide135.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jpeg"/><Relationship Id="rId26" Type="http://schemas.openxmlformats.org/officeDocument/2006/relationships/image" Target="../media/image82.png"/><Relationship Id="rId3" Type="http://schemas.openxmlformats.org/officeDocument/2006/relationships/image" Target="../media/image59.svg"/><Relationship Id="rId21" Type="http://schemas.openxmlformats.org/officeDocument/2006/relationships/image" Target="../media/image77.jpeg"/><Relationship Id="rId7" Type="http://schemas.openxmlformats.org/officeDocument/2006/relationships/image" Target="../media/image63.pn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1.png"/><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jpeg"/><Relationship Id="rId24" Type="http://schemas.openxmlformats.org/officeDocument/2006/relationships/image" Target="../media/image80.png"/><Relationship Id="rId5" Type="http://schemas.openxmlformats.org/officeDocument/2006/relationships/image" Target="../media/image61.png"/><Relationship Id="rId15" Type="http://schemas.openxmlformats.org/officeDocument/2006/relationships/image" Target="../media/image71.jpeg"/><Relationship Id="rId23" Type="http://schemas.openxmlformats.org/officeDocument/2006/relationships/image" Target="../media/image79.png"/><Relationship Id="rId10" Type="http://schemas.openxmlformats.org/officeDocument/2006/relationships/image" Target="../media/image66.jpeg"/><Relationship Id="rId19" Type="http://schemas.openxmlformats.org/officeDocument/2006/relationships/image" Target="../media/image75.pn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png"/><Relationship Id="rId27" Type="http://schemas.openxmlformats.org/officeDocument/2006/relationships/image" Target="../media/image83.png"/></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image" Target="../media/image86.svg"/></Relationships>
</file>

<file path=ppt/slides/_rels/slide25.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3" Type="http://schemas.openxmlformats.org/officeDocument/2006/relationships/slideLayout" Target="../slideLayouts/slideLayout6.xml"/><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jpeg"/><Relationship Id="rId9" Type="http://schemas.openxmlformats.org/officeDocument/2006/relationships/image" Target="../media/image120.png"/><Relationship Id="rId14" Type="http://schemas.openxmlformats.org/officeDocument/2006/relationships/image" Target="../media/image125.sv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5.xml"/><Relationship Id="rId4" Type="http://schemas.openxmlformats.org/officeDocument/2006/relationships/image" Target="../media/image129.sv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65.xml"/><Relationship Id="rId5" Type="http://schemas.openxmlformats.org/officeDocument/2006/relationships/image" Target="../media/image132.jpg"/><Relationship Id="rId4" Type="http://schemas.openxmlformats.org/officeDocument/2006/relationships/image" Target="../media/image131.sv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29.svg"/><Relationship Id="rId2" Type="http://schemas.openxmlformats.org/officeDocument/2006/relationships/image" Target="../media/image133.png"/><Relationship Id="rId1" Type="http://schemas.openxmlformats.org/officeDocument/2006/relationships/slideLayout" Target="../slideLayouts/slideLayout6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2" Type="http://schemas.openxmlformats.org/officeDocument/2006/relationships/image" Target="../media/image136.png"/><Relationship Id="rId16" Type="http://schemas.openxmlformats.org/officeDocument/2006/relationships/image" Target="../media/image150.png"/><Relationship Id="rId20" Type="http://schemas.openxmlformats.org/officeDocument/2006/relationships/image" Target="../media/image154.jpeg"/><Relationship Id="rId29"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jpeg"/><Relationship Id="rId28" Type="http://schemas.openxmlformats.org/officeDocument/2006/relationships/image" Target="../media/image162.jpeg"/><Relationship Id="rId10" Type="http://schemas.openxmlformats.org/officeDocument/2006/relationships/image" Target="../media/image144.png"/><Relationship Id="rId19" Type="http://schemas.openxmlformats.org/officeDocument/2006/relationships/image" Target="../media/image153.jpe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jpeg"/><Relationship Id="rId27" Type="http://schemas.openxmlformats.org/officeDocument/2006/relationships/image" Target="../media/image161.jpeg"/><Relationship Id="rId30" Type="http://schemas.openxmlformats.org/officeDocument/2006/relationships/image" Target="../media/image164.png"/></Relationships>
</file>

<file path=ppt/slides/_rels/slide49.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67.jpeg"/><Relationship Id="rId1" Type="http://schemas.openxmlformats.org/officeDocument/2006/relationships/slideLayout" Target="../slideLayouts/slideLayout6.xml"/><Relationship Id="rId4" Type="http://schemas.openxmlformats.org/officeDocument/2006/relationships/image" Target="../media/image92.svg"/></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6.xml"/><Relationship Id="rId5" Type="http://schemas.openxmlformats.org/officeDocument/2006/relationships/image" Target="../media/image171.svg"/><Relationship Id="rId4" Type="http://schemas.openxmlformats.org/officeDocument/2006/relationships/image" Target="../media/image170.png"/></Relationships>
</file>

<file path=ppt/slides/_rels/slide53.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image" Target="../media/image174.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178.png"/><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3.svg"/><Relationship Id="rId2" Type="http://schemas.openxmlformats.org/officeDocument/2006/relationships/image" Target="../media/image179.png"/><Relationship Id="rId1" Type="http://schemas.openxmlformats.org/officeDocument/2006/relationships/slideLayout" Target="../slideLayouts/slideLayout6.xml"/><Relationship Id="rId6" Type="http://schemas.openxmlformats.org/officeDocument/2006/relationships/image" Target="../media/image172.png"/><Relationship Id="rId5" Type="http://schemas.openxmlformats.org/officeDocument/2006/relationships/image" Target="../media/image182.svg"/><Relationship Id="rId4" Type="http://schemas.openxmlformats.org/officeDocument/2006/relationships/image" Target="../media/image181.png"/></Relationships>
</file>

<file path=ppt/slides/_rels/slide64.xml.rels><?xml version="1.0" encoding="UTF-8" standalone="yes"?>
<Relationships xmlns="http://schemas.openxmlformats.org/package/2006/relationships"><Relationship Id="rId3" Type="http://schemas.openxmlformats.org/officeDocument/2006/relationships/image" Target="../media/image182.svg"/><Relationship Id="rId2"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83.sv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182.svg"/><Relationship Id="rId2"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85.svg"/><Relationship Id="rId5" Type="http://schemas.openxmlformats.org/officeDocument/2006/relationships/image" Target="../media/image183.sv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187.sv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g"/><Relationship Id="rId1" Type="http://schemas.openxmlformats.org/officeDocument/2006/relationships/slideLayout" Target="../slideLayouts/slideLayout6.xml"/><Relationship Id="rId4" Type="http://schemas.openxmlformats.org/officeDocument/2006/relationships/image" Target="../media/image190.png"/></Relationships>
</file>

<file path=ppt/slides/_rels/slide68.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chart" Target="../charts/chart5.xml"/><Relationship Id="rId1" Type="http://schemas.openxmlformats.org/officeDocument/2006/relationships/slideLayout" Target="../slideLayouts/slideLayout6.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6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chart" Target="../charts/chart6.xml"/><Relationship Id="rId1" Type="http://schemas.openxmlformats.org/officeDocument/2006/relationships/slideLayout" Target="../slideLayouts/slideLayout6.xml"/><Relationship Id="rId4" Type="http://schemas.openxmlformats.org/officeDocument/2006/relationships/image" Target="../media/image196.svg"/></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98.svg"/></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99.sv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1.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0.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181.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svg"/><Relationship Id="rId12" Type="http://schemas.openxmlformats.org/officeDocument/2006/relationships/image" Target="../media/image212.png"/><Relationship Id="rId2" Type="http://schemas.openxmlformats.org/officeDocument/2006/relationships/image" Target="../media/image203.png"/><Relationship Id="rId1" Type="http://schemas.openxmlformats.org/officeDocument/2006/relationships/slideLayout" Target="../slideLayouts/slideLayout6.xml"/><Relationship Id="rId6" Type="http://schemas.openxmlformats.org/officeDocument/2006/relationships/image" Target="../media/image207.png"/><Relationship Id="rId11" Type="http://schemas.openxmlformats.org/officeDocument/2006/relationships/hyperlink" Target="https://esante.gouv.fr/strategie-nationale/presentation-cartographie-des-services-numeriques-territoriaux" TargetMode="External"/><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svg"/><Relationship Id="rId9" Type="http://schemas.openxmlformats.org/officeDocument/2006/relationships/image" Target="../media/image210.jpeg"/></Relationships>
</file>

<file path=ppt/slides/_rels/slide8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5.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6.xml"/><Relationship Id="rId5" Type="http://schemas.openxmlformats.org/officeDocument/2006/relationships/image" Target="../media/image219.png"/><Relationship Id="rId4" Type="http://schemas.openxmlformats.org/officeDocument/2006/relationships/image" Target="../media/image218.png"/></Relationships>
</file>

<file path=ppt/slides/_rels/slide8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90.xml.rels><?xml version="1.0" encoding="UTF-8" standalone="yes"?>
<Relationships xmlns="http://schemas.openxmlformats.org/package/2006/relationships"><Relationship Id="rId3" Type="http://schemas.openxmlformats.org/officeDocument/2006/relationships/image" Target="../media/image222.svg"/><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22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181.png"/><Relationship Id="rId1" Type="http://schemas.openxmlformats.org/officeDocument/2006/relationships/slideLayout" Target="../slideLayouts/slideLayout6.xml"/><Relationship Id="rId4" Type="http://schemas.openxmlformats.org/officeDocument/2006/relationships/image" Target="../media/image226.png"/></Relationships>
</file>

<file path=ppt/slides/_rels/slide95.xml.rels><?xml version="1.0" encoding="UTF-8" standalone="yes"?>
<Relationships xmlns="http://schemas.openxmlformats.org/package/2006/relationships"><Relationship Id="rId3" Type="http://schemas.openxmlformats.org/officeDocument/2006/relationships/image" Target="../media/image201.svg"/><Relationship Id="rId7" Type="http://schemas.openxmlformats.org/officeDocument/2006/relationships/image" Target="../media/image226.png"/><Relationship Id="rId2"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6.xml"/><Relationship Id="rId5" Type="http://schemas.openxmlformats.org/officeDocument/2006/relationships/image" Target="../media/image173.svg"/><Relationship Id="rId4" Type="http://schemas.openxmlformats.org/officeDocument/2006/relationships/image" Target="../media/image172.png"/></Relationships>
</file>

<file path=ppt/slides/_rels/slide9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0.png"/><Relationship Id="rId1" Type="http://schemas.openxmlformats.org/officeDocument/2006/relationships/slideLayout" Target="../slideLayouts/slideLayout6.xml"/><Relationship Id="rId4" Type="http://schemas.microsoft.com/office/2007/relationships/hdphoto" Target="../media/hdphoto7.wdp"/></Relationships>
</file>

<file path=ppt/slides/_rels/slide9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3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18A5F"/>
        </a:solidFill>
        <a:effectLst/>
      </p:bgPr>
    </p:bg>
    <p:spTree>
      <p:nvGrpSpPr>
        <p:cNvPr id="1" name="Shape 368"/>
        <p:cNvGrpSpPr/>
        <p:nvPr/>
      </p:nvGrpSpPr>
      <p:grpSpPr>
        <a:xfrm>
          <a:off x="0" y="0"/>
          <a:ext cx="0" cy="0"/>
          <a:chOff x="0" y="0"/>
          <a:chExt cx="0" cy="0"/>
        </a:xfrm>
      </p:grpSpPr>
      <p:sp>
        <p:nvSpPr>
          <p:cNvPr id="18" name="Larme 17">
            <a:extLst>
              <a:ext uri="{FF2B5EF4-FFF2-40B4-BE49-F238E27FC236}">
                <a16:creationId xmlns:a16="http://schemas.microsoft.com/office/drawing/2014/main" id="{A9EA812E-5EFF-3A89-A9A6-8CED76B24BC1}"/>
              </a:ext>
            </a:extLst>
          </p:cNvPr>
          <p:cNvSpPr/>
          <p:nvPr/>
        </p:nvSpPr>
        <p:spPr>
          <a:xfrm>
            <a:off x="679403" y="801374"/>
            <a:ext cx="1034523" cy="1034523"/>
          </a:xfrm>
          <a:prstGeom prst="teardrop">
            <a:avLst>
              <a:gd name="adj" fmla="val 94037"/>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0" name="Google Shape;370;p48"/>
          <p:cNvSpPr txBox="1">
            <a:spLocks noGrp="1"/>
          </p:cNvSpPr>
          <p:nvPr>
            <p:ph type="subTitle" idx="1"/>
          </p:nvPr>
        </p:nvSpPr>
        <p:spPr>
          <a:xfrm>
            <a:off x="839561" y="3620434"/>
            <a:ext cx="1622040" cy="6160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74C62"/>
              </a:buClr>
              <a:buSzPts val="1500"/>
              <a:buNone/>
            </a:pPr>
            <a:r>
              <a:rPr lang="fr" sz="1200" dirty="0">
                <a:solidFill>
                  <a:schemeClr val="bg1"/>
                </a:solidFill>
                <a:latin typeface="Marianne" panose="02000000000000000000" pitchFamily="2" charset="0"/>
              </a:rPr>
              <a:t>Mardi 18 juin 2024</a:t>
            </a:r>
            <a:endParaRPr sz="1200" dirty="0">
              <a:solidFill>
                <a:schemeClr val="bg1"/>
              </a:solidFill>
              <a:latin typeface="Marianne" panose="02000000000000000000" pitchFamily="2" charset="0"/>
            </a:endParaRPr>
          </a:p>
        </p:txBody>
      </p:sp>
      <p:sp>
        <p:nvSpPr>
          <p:cNvPr id="369" name="Google Shape;369;p48"/>
          <p:cNvSpPr txBox="1">
            <a:spLocks noGrp="1"/>
          </p:cNvSpPr>
          <p:nvPr>
            <p:ph type="ctrTitle"/>
          </p:nvPr>
        </p:nvSpPr>
        <p:spPr>
          <a:xfrm>
            <a:off x="831811" y="2171726"/>
            <a:ext cx="6637628" cy="1173323"/>
          </a:xfrm>
          <a:prstGeom prst="rect">
            <a:avLst/>
          </a:prstGeom>
          <a:noFill/>
          <a:ln>
            <a:noFill/>
          </a:ln>
          <a:effectLst/>
        </p:spPr>
        <p:txBody>
          <a:bodyPr spcFirstLastPara="1" wrap="square" lIns="0" tIns="0" rIns="0" bIns="0" anchor="b" anchorCtr="0">
            <a:noAutofit/>
          </a:bodyPr>
          <a:lstStyle/>
          <a:p>
            <a:pPr marL="0" lvl="0" indent="0" algn="l" rtl="0">
              <a:lnSpc>
                <a:spcPts val="3600"/>
              </a:lnSpc>
              <a:spcBef>
                <a:spcPts val="0"/>
              </a:spcBef>
              <a:spcAft>
                <a:spcPts val="0"/>
              </a:spcAft>
              <a:buClr>
                <a:srgbClr val="374C62"/>
              </a:buClr>
              <a:buSzPts val="4100"/>
              <a:buFont typeface="Arial"/>
              <a:buNone/>
            </a:pPr>
            <a:r>
              <a:rPr lang="fr" sz="3200" dirty="0">
                <a:solidFill>
                  <a:schemeClr val="bg1"/>
                </a:solidFill>
                <a:latin typeface="Marianne" panose="02000000000000000000" pitchFamily="2" charset="0"/>
              </a:rPr>
              <a:t>11</a:t>
            </a:r>
            <a:r>
              <a:rPr lang="fr" sz="1800" baseline="30000" dirty="0">
                <a:solidFill>
                  <a:schemeClr val="bg1"/>
                </a:solidFill>
                <a:latin typeface="Marianne" panose="02000000000000000000" pitchFamily="2" charset="0"/>
              </a:rPr>
              <a:t>ème</a:t>
            </a:r>
            <a:r>
              <a:rPr lang="fr" sz="4000" dirty="0">
                <a:solidFill>
                  <a:schemeClr val="bg1"/>
                </a:solidFill>
                <a:latin typeface="Marianne" panose="02000000000000000000" pitchFamily="2" charset="0"/>
              </a:rPr>
              <a:t> </a:t>
            </a:r>
            <a:br>
              <a:rPr lang="fr" sz="4000" dirty="0">
                <a:solidFill>
                  <a:schemeClr val="bg1"/>
                </a:solidFill>
                <a:latin typeface="Marianne" panose="02000000000000000000" pitchFamily="2" charset="0"/>
              </a:rPr>
            </a:br>
            <a:r>
              <a:rPr lang="fr-FR" sz="4000" dirty="0">
                <a:solidFill>
                  <a:schemeClr val="bg1"/>
                </a:solidFill>
                <a:latin typeface="Marianne" panose="02000000000000000000" pitchFamily="2" charset="0"/>
              </a:rPr>
              <a:t>Conseil du </a:t>
            </a:r>
            <a:br>
              <a:rPr lang="fr-FR" sz="4000" dirty="0">
                <a:solidFill>
                  <a:schemeClr val="bg1"/>
                </a:solidFill>
                <a:latin typeface="Marianne" panose="02000000000000000000" pitchFamily="2" charset="0"/>
              </a:rPr>
            </a:br>
            <a:r>
              <a:rPr lang="fr-FR" sz="4000" dirty="0">
                <a:solidFill>
                  <a:schemeClr val="bg1"/>
                </a:solidFill>
                <a:latin typeface="Marianne" panose="02000000000000000000" pitchFamily="2" charset="0"/>
              </a:rPr>
              <a:t>Numérique </a:t>
            </a:r>
            <a:br>
              <a:rPr lang="fr-FR" sz="4000" dirty="0">
                <a:solidFill>
                  <a:schemeClr val="bg1"/>
                </a:solidFill>
                <a:latin typeface="Marianne" panose="02000000000000000000" pitchFamily="2" charset="0"/>
              </a:rPr>
            </a:br>
            <a:r>
              <a:rPr lang="fr-FR" sz="4000" dirty="0">
                <a:solidFill>
                  <a:schemeClr val="bg1"/>
                </a:solidFill>
                <a:latin typeface="Marianne" panose="02000000000000000000" pitchFamily="2" charset="0"/>
              </a:rPr>
              <a:t>en Santé </a:t>
            </a:r>
            <a:br>
              <a:rPr lang="fr-FR" sz="4000" dirty="0">
                <a:solidFill>
                  <a:schemeClr val="bg1"/>
                </a:solidFill>
              </a:rPr>
            </a:br>
            <a:endParaRPr lang="fr-FR" sz="4400" dirty="0">
              <a:solidFill>
                <a:schemeClr val="bg1"/>
              </a:solidFill>
            </a:endParaRPr>
          </a:p>
        </p:txBody>
      </p:sp>
      <p:pic>
        <p:nvPicPr>
          <p:cNvPr id="2" name="Google Shape;79;p16">
            <a:extLst>
              <a:ext uri="{FF2B5EF4-FFF2-40B4-BE49-F238E27FC236}">
                <a16:creationId xmlns:a16="http://schemas.microsoft.com/office/drawing/2014/main" id="{905A0CBB-DE2F-2F34-3440-ABDF684EB2DA}"/>
              </a:ext>
            </a:extLst>
          </p:cNvPr>
          <p:cNvPicPr preferRelativeResize="0"/>
          <p:nvPr/>
        </p:nvPicPr>
        <p:blipFill rotWithShape="1">
          <a:blip r:embed="rId3"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pic>
        <p:nvPicPr>
          <p:cNvPr id="3" name="Google Shape;82;p16">
            <a:extLst>
              <a:ext uri="{FF2B5EF4-FFF2-40B4-BE49-F238E27FC236}">
                <a16:creationId xmlns:a16="http://schemas.microsoft.com/office/drawing/2014/main" id="{B83389B1-D9FE-2941-F029-48F2CA9CEAD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243235" y="886308"/>
            <a:ext cx="1862906" cy="1216654"/>
          </a:xfrm>
          <a:prstGeom prst="rect">
            <a:avLst/>
          </a:prstGeom>
          <a:noFill/>
          <a:ln>
            <a:noFill/>
          </a:ln>
        </p:spPr>
      </p:pic>
      <p:sp>
        <p:nvSpPr>
          <p:cNvPr id="7" name="ZoneTexte 6">
            <a:extLst>
              <a:ext uri="{FF2B5EF4-FFF2-40B4-BE49-F238E27FC236}">
                <a16:creationId xmlns:a16="http://schemas.microsoft.com/office/drawing/2014/main" id="{705C5054-CA51-8F62-0D0F-B2AE6A294B59}"/>
              </a:ext>
            </a:extLst>
          </p:cNvPr>
          <p:cNvSpPr txBox="1"/>
          <p:nvPr/>
        </p:nvSpPr>
        <p:spPr>
          <a:xfrm>
            <a:off x="764307" y="2926579"/>
            <a:ext cx="4572000" cy="369332"/>
          </a:xfrm>
          <a:prstGeom prst="rect">
            <a:avLst/>
          </a:prstGeom>
          <a:noFill/>
        </p:spPr>
        <p:txBody>
          <a:bodyPr wrap="square">
            <a:spAutoFit/>
          </a:bodyPr>
          <a:lstStyle/>
          <a:p>
            <a:r>
              <a:rPr lang="fr-FR" sz="1800" b="1" dirty="0">
                <a:solidFill>
                  <a:schemeClr val="bg1"/>
                </a:solidFill>
                <a:latin typeface="Marianne" panose="02000000000000000000" pitchFamily="2" charset="0"/>
              </a:rPr>
              <a:t>(CNS)</a:t>
            </a:r>
            <a:endParaRPr lang="fr-FR" sz="1800" b="1" dirty="0">
              <a:latin typeface="Marianne" panose="02000000000000000000" pitchFamily="2" charset="0"/>
            </a:endParaRPr>
          </a:p>
        </p:txBody>
      </p:sp>
      <p:pic>
        <p:nvPicPr>
          <p:cNvPr id="6" name="Google Shape;61;p14">
            <a:extLst>
              <a:ext uri="{FF2B5EF4-FFF2-40B4-BE49-F238E27FC236}">
                <a16:creationId xmlns:a16="http://schemas.microsoft.com/office/drawing/2014/main" id="{EBFD7FC5-A3A7-8746-A502-82045E9D01AC}"/>
              </a:ext>
            </a:extLst>
          </p:cNvPr>
          <p:cNvPicPr preferRelativeResize="0"/>
          <p:nvPr/>
        </p:nvPicPr>
        <p:blipFill rotWithShape="1">
          <a:blip r:embed="rId5" cstate="print">
            <a:alphaModFix/>
            <a:biLevel thresh="2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2118006" y="4351169"/>
            <a:ext cx="1508984" cy="453228"/>
          </a:xfrm>
          <a:prstGeom prst="rect">
            <a:avLst/>
          </a:prstGeom>
          <a:noFill/>
          <a:ln>
            <a:noFill/>
          </a:ln>
        </p:spPr>
      </p:pic>
      <p:pic>
        <p:nvPicPr>
          <p:cNvPr id="8" name="Image 7" descr="Une image contenant texte, Police, capture d’écran, blanc&#10;&#10;Description générée automatiquement">
            <a:extLst>
              <a:ext uri="{FF2B5EF4-FFF2-40B4-BE49-F238E27FC236}">
                <a16:creationId xmlns:a16="http://schemas.microsoft.com/office/drawing/2014/main" id="{1C3490B5-7401-D3F1-091A-8AAC46BC03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1811" y="4262855"/>
            <a:ext cx="988070" cy="617544"/>
          </a:xfrm>
          <a:prstGeom prst="rect">
            <a:avLst/>
          </a:prstGeom>
        </p:spPr>
      </p:pic>
    </p:spTree>
    <p:extLst>
      <p:ext uri="{BB962C8B-B14F-4D97-AF65-F5344CB8AC3E}">
        <p14:creationId xmlns:p14="http://schemas.microsoft.com/office/powerpoint/2010/main" val="2261148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10</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63518" y="2012622"/>
            <a:ext cx="4101930" cy="1118255"/>
          </a:xfrm>
          <a:prstGeom prst="rect">
            <a:avLst/>
          </a:prstGeom>
          <a:noFill/>
        </p:spPr>
        <p:txBody>
          <a:bodyPr wrap="square">
            <a:spAutoFit/>
          </a:bodyPr>
          <a:lstStyle/>
          <a:p>
            <a:pPr>
              <a:lnSpc>
                <a:spcPts val="4000"/>
              </a:lnSpc>
            </a:pPr>
            <a:r>
              <a:rPr lang="fr-FR" sz="3600" b="1" dirty="0">
                <a:solidFill>
                  <a:schemeClr val="bg1"/>
                </a:solidFill>
                <a:latin typeface="Marianne" panose="02000000000000000000" pitchFamily="2" charset="0"/>
              </a:rPr>
              <a:t>Prise en main par les citoyens </a:t>
            </a:r>
          </a:p>
        </p:txBody>
      </p:sp>
    </p:spTree>
    <p:extLst>
      <p:ext uri="{BB962C8B-B14F-4D97-AF65-F5344CB8AC3E}">
        <p14:creationId xmlns:p14="http://schemas.microsoft.com/office/powerpoint/2010/main" val="41239424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8D7D5D-B5BE-D93B-6F55-9850C8AF97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solidFill>
                  <a:schemeClr val="bg1"/>
                </a:solidFill>
              </a:rPr>
              <a:t>100</a:t>
            </a:fld>
            <a:endParaRPr lang="fr-FR" dirty="0">
              <a:solidFill>
                <a:schemeClr val="bg1"/>
              </a:solidFill>
            </a:endParaRPr>
          </a:p>
        </p:txBody>
      </p:sp>
      <p:sp>
        <p:nvSpPr>
          <p:cNvPr id="6" name="ZoneTexte 5">
            <a:extLst>
              <a:ext uri="{FF2B5EF4-FFF2-40B4-BE49-F238E27FC236}">
                <a16:creationId xmlns:a16="http://schemas.microsoft.com/office/drawing/2014/main" id="{301DF057-DB3C-3615-CB0A-1F78D0ECF133}"/>
              </a:ext>
            </a:extLst>
          </p:cNvPr>
          <p:cNvSpPr txBox="1"/>
          <p:nvPr/>
        </p:nvSpPr>
        <p:spPr>
          <a:xfrm>
            <a:off x="613555" y="2576037"/>
            <a:ext cx="2646036" cy="1052917"/>
          </a:xfrm>
          <a:prstGeom prst="rect">
            <a:avLst/>
          </a:prstGeom>
          <a:noFill/>
          <a:effectLst/>
        </p:spPr>
        <p:txBody>
          <a:bodyPr wrap="square" lIns="0" rIns="0">
            <a:spAutoFit/>
          </a:bodyPr>
          <a:lstStyle/>
          <a:p>
            <a:r>
              <a:rPr lang="fr-FR" sz="2000" b="1" dirty="0">
                <a:solidFill>
                  <a:srgbClr val="36B1B8"/>
                </a:solidFill>
                <a:latin typeface="Marianne ExtraBold" panose="02000000000000000000" pitchFamily="2" charset="0"/>
              </a:rPr>
              <a:t>CADRE PROPICE</a:t>
            </a:r>
          </a:p>
          <a:p>
            <a:pPr marL="0" marR="0" lvl="0" indent="0" algn="l" rtl="0">
              <a:lnSpc>
                <a:spcPts val="740"/>
              </a:lnSpc>
              <a:spcBef>
                <a:spcPts val="0"/>
              </a:spcBef>
              <a:spcAft>
                <a:spcPts val="0"/>
              </a:spcAft>
              <a:buNone/>
            </a:pPr>
            <a:endParaRPr lang="fr-FR" sz="1200" dirty="0">
              <a:solidFill>
                <a:srgbClr val="36B1B8"/>
              </a:solidFill>
              <a:latin typeface="Marianne" panose="02000000000000000000" pitchFamily="2" charset="0"/>
            </a:endParaRPr>
          </a:p>
          <a:p>
            <a:pPr marL="0" marR="0" lvl="0" indent="0" algn="l" rtl="0">
              <a:lnSpc>
                <a:spcPts val="1540"/>
              </a:lnSpc>
              <a:spcBef>
                <a:spcPts val="0"/>
              </a:spcBef>
              <a:spcAft>
                <a:spcPts val="0"/>
              </a:spcAft>
              <a:buNone/>
            </a:pPr>
            <a:r>
              <a:rPr lang="fr-FR" sz="1200" u="none" dirty="0">
                <a:solidFill>
                  <a:srgbClr val="36B1B8"/>
                </a:solidFill>
                <a:latin typeface="Marianne" panose="02000000000000000000" pitchFamily="2" charset="0"/>
                <a:sym typeface="Arial"/>
              </a:rPr>
              <a:t>Déployer un cadre propice pour</a:t>
            </a:r>
            <a:r>
              <a:rPr lang="fr-FR" sz="1200" dirty="0">
                <a:solidFill>
                  <a:srgbClr val="36B1B8"/>
                </a:solidFill>
                <a:latin typeface="Marianne" panose="02000000000000000000" pitchFamily="2" charset="0"/>
              </a:rPr>
              <a:t> </a:t>
            </a:r>
            <a:r>
              <a:rPr lang="fr-FR" sz="1200" u="none" dirty="0">
                <a:solidFill>
                  <a:srgbClr val="36B1B8"/>
                </a:solidFill>
                <a:latin typeface="Marianne" panose="02000000000000000000" pitchFamily="2" charset="0"/>
                <a:sym typeface="Arial"/>
              </a:rPr>
              <a:t>le développement</a:t>
            </a:r>
            <a:r>
              <a:rPr lang="fr-FR" sz="1200" dirty="0">
                <a:solidFill>
                  <a:srgbClr val="36B1B8"/>
                </a:solidFill>
                <a:latin typeface="Marianne" panose="02000000000000000000" pitchFamily="2" charset="0"/>
              </a:rPr>
              <a:t> </a:t>
            </a:r>
            <a:r>
              <a:rPr lang="fr-FR" sz="1200" u="none" dirty="0">
                <a:solidFill>
                  <a:srgbClr val="36B1B8"/>
                </a:solidFill>
                <a:latin typeface="Marianne" panose="02000000000000000000" pitchFamily="2" charset="0"/>
                <a:sym typeface="Arial"/>
              </a:rPr>
              <a:t>des usages</a:t>
            </a:r>
            <a:r>
              <a:rPr lang="fr-FR" sz="1200" dirty="0">
                <a:solidFill>
                  <a:srgbClr val="36B1B8"/>
                </a:solidFill>
                <a:latin typeface="Marianne" panose="02000000000000000000" pitchFamily="2" charset="0"/>
              </a:rPr>
              <a:t> </a:t>
            </a:r>
            <a:r>
              <a:rPr lang="fr-FR" sz="1200" u="none" dirty="0">
                <a:solidFill>
                  <a:srgbClr val="36B1B8"/>
                </a:solidFill>
                <a:latin typeface="Marianne" panose="02000000000000000000" pitchFamily="2" charset="0"/>
                <a:sym typeface="Arial"/>
              </a:rPr>
              <a:t>et de l’innovation</a:t>
            </a:r>
            <a:r>
              <a:rPr lang="fr-FR" sz="1200" dirty="0">
                <a:solidFill>
                  <a:srgbClr val="36B1B8"/>
                </a:solidFill>
                <a:latin typeface="Marianne" panose="02000000000000000000" pitchFamily="2" charset="0"/>
              </a:rPr>
              <a:t> </a:t>
            </a:r>
            <a:r>
              <a:rPr lang="fr-FR" sz="1200" u="none" dirty="0">
                <a:solidFill>
                  <a:srgbClr val="36B1B8"/>
                </a:solidFill>
                <a:latin typeface="Marianne" panose="02000000000000000000" pitchFamily="2" charset="0"/>
                <a:sym typeface="Arial"/>
              </a:rPr>
              <a:t>numériques en santé.  </a:t>
            </a:r>
            <a:endParaRPr lang="fr-FR" sz="1200" dirty="0">
              <a:solidFill>
                <a:srgbClr val="36B1B8"/>
              </a:solidFill>
              <a:latin typeface="Marianne" panose="02000000000000000000" pitchFamily="2" charset="0"/>
            </a:endParaRPr>
          </a:p>
        </p:txBody>
      </p:sp>
      <p:pic>
        <p:nvPicPr>
          <p:cNvPr id="8" name="Google Shape;490;p61" descr="Une image contenant texte&#10;&#10;Description générée automatiquement">
            <a:extLst>
              <a:ext uri="{FF2B5EF4-FFF2-40B4-BE49-F238E27FC236}">
                <a16:creationId xmlns:a16="http://schemas.microsoft.com/office/drawing/2014/main" id="{B9F008BF-95E2-BDBB-40D4-3A42ADD249F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6703" y="1152446"/>
            <a:ext cx="1072262" cy="1341219"/>
          </a:xfrm>
          <a:prstGeom prst="rect">
            <a:avLst/>
          </a:prstGeom>
          <a:noFill/>
          <a:ln>
            <a:noFill/>
          </a:ln>
        </p:spPr>
      </p:pic>
    </p:spTree>
    <p:extLst>
      <p:ext uri="{BB962C8B-B14F-4D97-AF65-F5344CB8AC3E}">
        <p14:creationId xmlns:p14="http://schemas.microsoft.com/office/powerpoint/2010/main" val="227384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101</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pic>
        <p:nvPicPr>
          <p:cNvPr id="16" name="Google Shape;490;p61" descr="Une image contenant texte&#10;&#10;Description générée automatiquement">
            <a:extLst>
              <a:ext uri="{FF2B5EF4-FFF2-40B4-BE49-F238E27FC236}">
                <a16:creationId xmlns:a16="http://schemas.microsoft.com/office/drawing/2014/main" id="{8FC57E7F-CF62-DC0C-F86C-8C68064E463C}"/>
              </a:ext>
            </a:extLst>
          </p:cNvPr>
          <p:cNvPicPr preferRelativeResize="0"/>
          <p:nvPr/>
        </p:nvPicPr>
        <p:blipFill rotWithShape="1">
          <a:blip r:embed="rId2">
            <a:alphaModFix/>
          </a:blip>
          <a:srcRect b="10120"/>
          <a:stretch/>
        </p:blipFill>
        <p:spPr>
          <a:xfrm>
            <a:off x="661432" y="207107"/>
            <a:ext cx="564696" cy="706339"/>
          </a:xfrm>
          <a:prstGeom prst="rect">
            <a:avLst/>
          </a:prstGeom>
          <a:noFill/>
          <a:ln>
            <a:noFill/>
          </a:ln>
        </p:spPr>
      </p:pic>
      <p:sp>
        <p:nvSpPr>
          <p:cNvPr id="18" name="Titre 1">
            <a:extLst>
              <a:ext uri="{FF2B5EF4-FFF2-40B4-BE49-F238E27FC236}">
                <a16:creationId xmlns:a16="http://schemas.microsoft.com/office/drawing/2014/main" id="{01DAACF3-536B-ACA0-A2FF-2A5DF72F106F}"/>
              </a:ext>
            </a:extLst>
          </p:cNvPr>
          <p:cNvSpPr>
            <a:spLocks noGrp="1"/>
          </p:cNvSpPr>
          <p:nvPr>
            <p:ph type="title"/>
          </p:nvPr>
        </p:nvSpPr>
        <p:spPr>
          <a:xfrm>
            <a:off x="1372647" y="483526"/>
            <a:ext cx="3581015" cy="311694"/>
          </a:xfrm>
        </p:spPr>
        <p:txBody>
          <a:bodyPr lIns="0" tIns="0" rIns="0" bIns="0"/>
          <a:lstStyle/>
          <a:p>
            <a:br>
              <a:rPr lang="fr-FR" sz="1000" b="1" dirty="0">
                <a:latin typeface="Marianne" panose="02000000000000000000" pitchFamily="2" charset="0"/>
                <a:cs typeface="Arial" panose="020B0604020202020204" pitchFamily="34" charset="0"/>
              </a:rPr>
            </a:br>
            <a:r>
              <a:rPr lang="fr-FR" sz="1000" b="1" dirty="0">
                <a:latin typeface="Marianne" panose="02000000000000000000" pitchFamily="2" charset="0"/>
                <a:cs typeface="Arial" panose="020B0604020202020204" pitchFamily="34" charset="0"/>
              </a:rPr>
              <a:t>Déployer un cadre propice pour le développement des usages et de l’innovation numériques en santé</a:t>
            </a:r>
          </a:p>
        </p:txBody>
      </p:sp>
      <p:sp>
        <p:nvSpPr>
          <p:cNvPr id="22" name="Espace réservé du texte 3">
            <a:extLst>
              <a:ext uri="{FF2B5EF4-FFF2-40B4-BE49-F238E27FC236}">
                <a16:creationId xmlns:a16="http://schemas.microsoft.com/office/drawing/2014/main" id="{A8100C4B-F574-D11C-D7B8-C6626450CEBD}"/>
              </a:ext>
            </a:extLst>
          </p:cNvPr>
          <p:cNvSpPr txBox="1">
            <a:spLocks/>
          </p:cNvSpPr>
          <p:nvPr/>
        </p:nvSpPr>
        <p:spPr>
          <a:xfrm>
            <a:off x="1372647" y="132958"/>
            <a:ext cx="1510253"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4B2B8"/>
                </a:solidFill>
                <a:latin typeface="Marianne" panose="02000000000000000000" pitchFamily="2" charset="0"/>
              </a:rPr>
              <a:t>AXE 4 – CADRE PROPICE</a:t>
            </a:r>
          </a:p>
        </p:txBody>
      </p:sp>
      <p:sp>
        <p:nvSpPr>
          <p:cNvPr id="25" name="ZoneTexte 24">
            <a:extLst>
              <a:ext uri="{FF2B5EF4-FFF2-40B4-BE49-F238E27FC236}">
                <a16:creationId xmlns:a16="http://schemas.microsoft.com/office/drawing/2014/main" id="{45AEB4B3-B0C1-AFD7-F96C-8FD3620BE7E6}"/>
              </a:ext>
            </a:extLst>
          </p:cNvPr>
          <p:cNvSpPr txBox="1"/>
          <p:nvPr/>
        </p:nvSpPr>
        <p:spPr>
          <a:xfrm>
            <a:off x="544553" y="1196519"/>
            <a:ext cx="2896480" cy="600164"/>
          </a:xfrm>
          <a:prstGeom prst="rect">
            <a:avLst/>
          </a:prstGeom>
          <a:noFill/>
        </p:spPr>
        <p:txBody>
          <a:bodyPr wrap="square" rtlCol="0">
            <a:spAutoFit/>
          </a:bodyPr>
          <a:lstStyle/>
          <a:p>
            <a:r>
              <a:rPr lang="fr-FR" sz="900" b="1" dirty="0">
                <a:solidFill>
                  <a:srgbClr val="34B2B8"/>
                </a:solidFill>
                <a:latin typeface="Marianne" panose="02000000000000000000" pitchFamily="2" charset="0"/>
                <a:cs typeface="Arial" panose="020B0604020202020204" pitchFamily="34" charset="0"/>
              </a:rPr>
              <a:t>PRIORITÉ 15</a:t>
            </a:r>
            <a:br>
              <a:rPr lang="fr-FR" sz="900" b="1" dirty="0">
                <a:solidFill>
                  <a:srgbClr val="D60952"/>
                </a:solidFill>
                <a:latin typeface="Marianne" panose="02000000000000000000" pitchFamily="2" charset="0"/>
                <a:cs typeface="Arial" panose="020B0604020202020204" pitchFamily="34" charset="0"/>
              </a:rPr>
            </a:br>
            <a:r>
              <a:rPr lang="fr-FR" sz="800" b="1" dirty="0">
                <a:solidFill>
                  <a:srgbClr val="3C55A1"/>
                </a:solidFill>
                <a:latin typeface="Marianne" panose="02000000000000000000" pitchFamily="2" charset="0"/>
                <a:cs typeface="Arial" panose="020B0604020202020204" pitchFamily="34" charset="0"/>
              </a:rPr>
              <a:t>Renforcer massivement la cyber dans les établissements, notre souveraineté sur l’hébergement et notre résilience face aux futures crises sanitaires</a:t>
            </a:r>
          </a:p>
        </p:txBody>
      </p:sp>
      <p:sp>
        <p:nvSpPr>
          <p:cNvPr id="26" name="ZoneTexte 25">
            <a:extLst>
              <a:ext uri="{FF2B5EF4-FFF2-40B4-BE49-F238E27FC236}">
                <a16:creationId xmlns:a16="http://schemas.microsoft.com/office/drawing/2014/main" id="{F9C59F5D-2748-E713-74EB-94822CFC706E}"/>
              </a:ext>
            </a:extLst>
          </p:cNvPr>
          <p:cNvSpPr txBox="1"/>
          <p:nvPr/>
        </p:nvSpPr>
        <p:spPr>
          <a:xfrm>
            <a:off x="3361206" y="1196521"/>
            <a:ext cx="1995176" cy="846386"/>
          </a:xfrm>
          <a:prstGeom prst="rect">
            <a:avLst/>
          </a:prstGeom>
          <a:noFill/>
        </p:spPr>
        <p:txBody>
          <a:bodyPr wrap="square" rtlCol="0">
            <a:spAutoFit/>
          </a:bodyPr>
          <a:lstStyle/>
          <a:p>
            <a:r>
              <a:rPr lang="fr-FR" sz="900" b="1" dirty="0">
                <a:solidFill>
                  <a:srgbClr val="34B2B8"/>
                </a:solidFill>
                <a:latin typeface="Marianne" panose="02000000000000000000" pitchFamily="2" charset="0"/>
                <a:cs typeface="Arial" panose="020B0604020202020204" pitchFamily="34" charset="0"/>
              </a:rPr>
              <a:t>PRIORITÉ 16</a:t>
            </a:r>
            <a:br>
              <a:rPr lang="fr-FR" sz="900" b="1" dirty="0">
                <a:solidFill>
                  <a:srgbClr val="D60952"/>
                </a:solidFill>
                <a:latin typeface="Marianne" panose="02000000000000000000" pitchFamily="2" charset="0"/>
                <a:cs typeface="Arial" panose="020B0604020202020204" pitchFamily="34" charset="0"/>
              </a:rPr>
            </a:br>
            <a:r>
              <a:rPr lang="fr-FR" sz="800" b="1" dirty="0">
                <a:solidFill>
                  <a:srgbClr val="3B55A1"/>
                </a:solidFill>
                <a:latin typeface="Marianne" panose="02000000000000000000" pitchFamily="2" charset="0"/>
              </a:rPr>
              <a:t>Systématiser la co-construction de référentiels d’exigences, secteur par secteur, en sécurisant la conformité des solutions utilisées par les acteurs de santé</a:t>
            </a:r>
          </a:p>
        </p:txBody>
      </p:sp>
      <p:sp>
        <p:nvSpPr>
          <p:cNvPr id="27" name="ZoneTexte 26">
            <a:extLst>
              <a:ext uri="{FF2B5EF4-FFF2-40B4-BE49-F238E27FC236}">
                <a16:creationId xmlns:a16="http://schemas.microsoft.com/office/drawing/2014/main" id="{967DAF02-5BD4-3FA1-40AF-3A125B94B0E0}"/>
              </a:ext>
            </a:extLst>
          </p:cNvPr>
          <p:cNvSpPr txBox="1"/>
          <p:nvPr/>
        </p:nvSpPr>
        <p:spPr>
          <a:xfrm>
            <a:off x="5404079" y="1196520"/>
            <a:ext cx="1326435" cy="738664"/>
          </a:xfrm>
          <a:prstGeom prst="rect">
            <a:avLst/>
          </a:prstGeom>
          <a:noFill/>
        </p:spPr>
        <p:txBody>
          <a:bodyPr wrap="square" rtlCol="0">
            <a:spAutoFit/>
          </a:bodyPr>
          <a:lstStyle/>
          <a:p>
            <a:r>
              <a:rPr lang="fr-FR" sz="900" b="1" dirty="0">
                <a:solidFill>
                  <a:srgbClr val="34B2B8"/>
                </a:solidFill>
                <a:latin typeface="Marianne" panose="02000000000000000000" pitchFamily="2" charset="0"/>
                <a:cs typeface="Arial" panose="020B0604020202020204" pitchFamily="34" charset="0"/>
              </a:rPr>
              <a:t>PRIORITÉ 17</a:t>
            </a:r>
            <a:br>
              <a:rPr lang="fr-FR" sz="900" b="1" dirty="0">
                <a:solidFill>
                  <a:srgbClr val="D60952"/>
                </a:solidFill>
                <a:latin typeface="Marianne" panose="02000000000000000000" pitchFamily="2" charset="0"/>
                <a:cs typeface="Arial" panose="020B0604020202020204" pitchFamily="34" charset="0"/>
              </a:rPr>
            </a:br>
            <a:r>
              <a:rPr lang="fr-FR" sz="800" b="1" dirty="0">
                <a:solidFill>
                  <a:srgbClr val="3B55A1"/>
                </a:solidFill>
                <a:latin typeface="Marianne" panose="02000000000000000000" pitchFamily="2" charset="0"/>
              </a:rPr>
              <a:t>Attirer des talents numériques vers la santé</a:t>
            </a:r>
            <a:endParaRPr lang="fr-FR" sz="800" dirty="0">
              <a:solidFill>
                <a:srgbClr val="3B55A1"/>
              </a:solidFill>
              <a:latin typeface="Marianne" panose="02000000000000000000" pitchFamily="2" charset="0"/>
            </a:endParaRPr>
          </a:p>
          <a:p>
            <a:endParaRPr lang="fr-FR" sz="900" b="1" dirty="0">
              <a:solidFill>
                <a:srgbClr val="3C55A1"/>
              </a:solidFill>
              <a:latin typeface="Marianne" panose="02000000000000000000" pitchFamily="2" charset="0"/>
              <a:cs typeface="Arial" panose="020B0604020202020204" pitchFamily="34" charset="0"/>
            </a:endParaRPr>
          </a:p>
        </p:txBody>
      </p:sp>
      <p:sp>
        <p:nvSpPr>
          <p:cNvPr id="28" name="ZoneTexte 27">
            <a:extLst>
              <a:ext uri="{FF2B5EF4-FFF2-40B4-BE49-F238E27FC236}">
                <a16:creationId xmlns:a16="http://schemas.microsoft.com/office/drawing/2014/main" id="{E0CC5E8E-0368-8FE5-C75B-56BA28B6EEF1}"/>
              </a:ext>
            </a:extLst>
          </p:cNvPr>
          <p:cNvSpPr txBox="1"/>
          <p:nvPr/>
        </p:nvSpPr>
        <p:spPr>
          <a:xfrm>
            <a:off x="6656797" y="1196519"/>
            <a:ext cx="1995176" cy="861774"/>
          </a:xfrm>
          <a:prstGeom prst="rect">
            <a:avLst/>
          </a:prstGeom>
          <a:noFill/>
        </p:spPr>
        <p:txBody>
          <a:bodyPr wrap="square" rtlCol="0">
            <a:spAutoFit/>
          </a:bodyPr>
          <a:lstStyle/>
          <a:p>
            <a:r>
              <a:rPr lang="fr-FR" sz="900" b="1" dirty="0">
                <a:solidFill>
                  <a:srgbClr val="34B2B8"/>
                </a:solidFill>
                <a:latin typeface="Marianne" panose="02000000000000000000" pitchFamily="2" charset="0"/>
                <a:cs typeface="Arial" panose="020B0604020202020204" pitchFamily="34" charset="0"/>
              </a:rPr>
              <a:t>PRIORITÉ 18</a:t>
            </a:r>
            <a:br>
              <a:rPr lang="fr-FR" sz="900" b="1" dirty="0">
                <a:solidFill>
                  <a:srgbClr val="D60952"/>
                </a:solidFill>
                <a:latin typeface="Marianne" panose="02000000000000000000" pitchFamily="2" charset="0"/>
                <a:cs typeface="Arial" panose="020B0604020202020204" pitchFamily="34" charset="0"/>
              </a:rPr>
            </a:br>
            <a:r>
              <a:rPr lang="fr-FR" sz="800" b="1" dirty="0">
                <a:solidFill>
                  <a:srgbClr val="3D56A3"/>
                </a:solidFill>
                <a:latin typeface="Marianne" panose="02000000000000000000" pitchFamily="2" charset="0"/>
                <a:cs typeface="Arial" panose="020B0604020202020204" pitchFamily="34" charset="0"/>
              </a:rPr>
              <a:t>Développer la recherche en santé numérique et en particulier l’utilisation secondaire des données de santé</a:t>
            </a:r>
          </a:p>
          <a:p>
            <a:endParaRPr lang="fr-FR" sz="900" b="1" dirty="0">
              <a:solidFill>
                <a:srgbClr val="3C55A1"/>
              </a:solidFill>
              <a:latin typeface="Marianne" panose="02000000000000000000" pitchFamily="2" charset="0"/>
              <a:cs typeface="Arial" panose="020B0604020202020204" pitchFamily="34" charset="0"/>
            </a:endParaRPr>
          </a:p>
        </p:txBody>
      </p:sp>
      <p:sp>
        <p:nvSpPr>
          <p:cNvPr id="31" name="ZoneTexte 30">
            <a:extLst>
              <a:ext uri="{FF2B5EF4-FFF2-40B4-BE49-F238E27FC236}">
                <a16:creationId xmlns:a16="http://schemas.microsoft.com/office/drawing/2014/main" id="{56A66B5A-BEAA-9660-E1E5-76B7BFA997E8}"/>
              </a:ext>
            </a:extLst>
          </p:cNvPr>
          <p:cNvSpPr txBox="1"/>
          <p:nvPr/>
        </p:nvSpPr>
        <p:spPr>
          <a:xfrm>
            <a:off x="543699" y="1920932"/>
            <a:ext cx="2742270" cy="3016210"/>
          </a:xfrm>
          <a:prstGeom prst="rect">
            <a:avLst/>
          </a:prstGeom>
          <a:noFill/>
        </p:spPr>
        <p:txBody>
          <a:bodyPr wrap="square" rtlCol="0">
            <a:spAutoFit/>
          </a:bodyPr>
          <a:lstStyle/>
          <a:p>
            <a:r>
              <a:rPr lang="fr-FR" sz="800" dirty="0">
                <a:solidFill>
                  <a:srgbClr val="34B2B8"/>
                </a:solidFill>
                <a:latin typeface="Marianne" panose="02000000000000000000" pitchFamily="2" charset="0"/>
                <a:cs typeface="Arial" panose="020B0604020202020204" pitchFamily="34" charset="0"/>
              </a:rPr>
              <a:t>15.5</a:t>
            </a:r>
            <a:r>
              <a:rPr lang="fr-FR" sz="800" dirty="0">
                <a:solidFill>
                  <a:srgbClr val="D60952"/>
                </a:solidFill>
                <a:latin typeface="Marianne" panose="02000000000000000000" pitchFamily="2" charset="0"/>
                <a:cs typeface="Arial" panose="020B0604020202020204" pitchFamily="34" charset="0"/>
              </a:rPr>
              <a:t> </a:t>
            </a:r>
            <a:r>
              <a:rPr lang="fr-FR" sz="800" dirty="0">
                <a:solidFill>
                  <a:srgbClr val="3C55A1"/>
                </a:solidFill>
                <a:latin typeface="Marianne" panose="02000000000000000000" pitchFamily="2" charset="0"/>
                <a:cs typeface="Arial" panose="020B0604020202020204" pitchFamily="34" charset="0"/>
              </a:rPr>
              <a:t>Renforcement de la souveraineté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de l’hébergement des données de santé</a:t>
            </a:r>
          </a:p>
          <a:p>
            <a:endParaRPr lang="fr-FR" sz="700" dirty="0">
              <a:solidFill>
                <a:srgbClr val="3C55A1"/>
              </a:solidFill>
              <a:latin typeface="Marianne" panose="02000000000000000000" pitchFamily="2" charset="0"/>
              <a:cs typeface="Arial" panose="020B0604020202020204" pitchFamily="34" charset="0"/>
            </a:endParaRPr>
          </a:p>
          <a:p>
            <a:endParaRPr lang="fr-FR" sz="7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15-2. </a:t>
            </a:r>
            <a:r>
              <a:rPr lang="fr-FR" sz="800" dirty="0">
                <a:solidFill>
                  <a:srgbClr val="3C55A1"/>
                </a:solidFill>
                <a:latin typeface="Marianne" panose="02000000000000000000" pitchFamily="2" charset="0"/>
                <a:cs typeface="Arial" panose="020B0604020202020204" pitchFamily="34" charset="0"/>
              </a:rPr>
              <a:t>Renforcement de la gouvernance sur la cyber</a:t>
            </a:r>
          </a:p>
          <a:p>
            <a:endParaRPr lang="fr-FR" sz="700" dirty="0">
              <a:solidFill>
                <a:srgbClr val="3C55A1"/>
              </a:solidFill>
              <a:latin typeface="Marianne" panose="02000000000000000000" pitchFamily="2" charset="0"/>
              <a:cs typeface="Arial" panose="020B0604020202020204" pitchFamily="34" charset="0"/>
            </a:endParaRPr>
          </a:p>
          <a:p>
            <a:endParaRPr lang="fr-FR" sz="7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15-3. </a:t>
            </a:r>
            <a:r>
              <a:rPr lang="fr-FR" sz="800" dirty="0">
                <a:solidFill>
                  <a:srgbClr val="3C55A1"/>
                </a:solidFill>
                <a:latin typeface="Marianne" panose="02000000000000000000" pitchFamily="2" charset="0"/>
                <a:cs typeface="Arial" panose="020B0604020202020204" pitchFamily="34" charset="0"/>
              </a:rPr>
              <a:t>Sensibilisation à la cyber et réalisation d’exercices</a:t>
            </a:r>
          </a:p>
          <a:p>
            <a:endParaRPr lang="fr-FR" sz="700" dirty="0">
              <a:solidFill>
                <a:srgbClr val="3C55A1"/>
              </a:solidFill>
              <a:latin typeface="Marianne" panose="02000000000000000000" pitchFamily="2" charset="0"/>
              <a:cs typeface="Arial" panose="020B0604020202020204" pitchFamily="34" charset="0"/>
            </a:endParaRPr>
          </a:p>
          <a:p>
            <a:endParaRPr lang="fr-FR" sz="7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15-4. </a:t>
            </a:r>
            <a:r>
              <a:rPr lang="fr-FR" sz="800" dirty="0">
                <a:solidFill>
                  <a:srgbClr val="3C55A1"/>
                </a:solidFill>
                <a:latin typeface="Marianne" panose="02000000000000000000" pitchFamily="2" charset="0"/>
                <a:cs typeface="Arial" panose="020B0604020202020204" pitchFamily="34" charset="0"/>
              </a:rPr>
              <a:t>Renforcement et pérennisation des ressources numériques et cyber en établissement</a:t>
            </a:r>
          </a:p>
          <a:p>
            <a:endParaRPr lang="fr-FR" sz="700" dirty="0">
              <a:solidFill>
                <a:srgbClr val="3C55A1"/>
              </a:solidFill>
              <a:latin typeface="Marianne" panose="02000000000000000000" pitchFamily="2" charset="0"/>
              <a:cs typeface="Arial" panose="020B0604020202020204" pitchFamily="34" charset="0"/>
            </a:endParaRPr>
          </a:p>
          <a:p>
            <a:endParaRPr lang="fr-FR" sz="7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15-5. </a:t>
            </a:r>
            <a:r>
              <a:rPr lang="fr-FR" sz="800" dirty="0">
                <a:solidFill>
                  <a:srgbClr val="3C55A1"/>
                </a:solidFill>
                <a:latin typeface="Marianne" panose="02000000000000000000" pitchFamily="2" charset="0"/>
                <a:cs typeface="Arial" panose="020B0604020202020204" pitchFamily="34" charset="0"/>
              </a:rPr>
              <a:t>Renforcement de la souveraineté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de l’hébergement des données de santé</a:t>
            </a:r>
          </a:p>
          <a:p>
            <a:endParaRPr lang="fr-FR" sz="700" dirty="0">
              <a:solidFill>
                <a:srgbClr val="3C55A1"/>
              </a:solidFill>
              <a:latin typeface="Marianne" panose="02000000000000000000" pitchFamily="2" charset="0"/>
              <a:cs typeface="Arial" panose="020B0604020202020204" pitchFamily="34" charset="0"/>
            </a:endParaRPr>
          </a:p>
          <a:p>
            <a:endParaRPr lang="fr-FR" sz="7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rPr>
              <a:t>15-6. </a:t>
            </a:r>
            <a:r>
              <a:rPr lang="fr-FR" sz="800" dirty="0">
                <a:solidFill>
                  <a:srgbClr val="3C55A1"/>
                </a:solidFill>
                <a:latin typeface="Marianne" panose="02000000000000000000" pitchFamily="2" charset="0"/>
              </a:rPr>
              <a:t>Préparation aux futures crises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p:txBody>
      </p:sp>
      <p:sp>
        <p:nvSpPr>
          <p:cNvPr id="33" name="ZoneTexte 32">
            <a:extLst>
              <a:ext uri="{FF2B5EF4-FFF2-40B4-BE49-F238E27FC236}">
                <a16:creationId xmlns:a16="http://schemas.microsoft.com/office/drawing/2014/main" id="{C26182E3-BCB7-C028-3AB3-9DC3712DFA92}"/>
              </a:ext>
            </a:extLst>
          </p:cNvPr>
          <p:cNvSpPr txBox="1"/>
          <p:nvPr/>
        </p:nvSpPr>
        <p:spPr>
          <a:xfrm>
            <a:off x="3323161" y="2141097"/>
            <a:ext cx="2033221" cy="2062103"/>
          </a:xfrm>
          <a:prstGeom prst="rect">
            <a:avLst/>
          </a:prstGeom>
          <a:noFill/>
        </p:spPr>
        <p:txBody>
          <a:bodyPr wrap="square" rtlCol="0">
            <a:spAutoFit/>
          </a:bodyPr>
          <a:lstStyle/>
          <a:p>
            <a:r>
              <a:rPr lang="fr-FR" sz="800" dirty="0">
                <a:solidFill>
                  <a:srgbClr val="34B2B8"/>
                </a:solidFill>
                <a:latin typeface="Marianne" panose="02000000000000000000" pitchFamily="2" charset="0"/>
                <a:cs typeface="Arial" panose="020B0604020202020204" pitchFamily="34" charset="0"/>
              </a:rPr>
              <a:t>16.1 </a:t>
            </a:r>
            <a:r>
              <a:rPr lang="fr-FR" sz="800" dirty="0" err="1">
                <a:solidFill>
                  <a:srgbClr val="3C55A1"/>
                </a:solidFill>
                <a:latin typeface="Marianne" panose="02000000000000000000" pitchFamily="2" charset="0"/>
                <a:cs typeface="Arial" panose="020B0604020202020204" pitchFamily="34" charset="0"/>
              </a:rPr>
              <a:t>Co-construire</a:t>
            </a:r>
            <a:r>
              <a:rPr lang="fr-FR" sz="800" dirty="0">
                <a:solidFill>
                  <a:srgbClr val="3C55A1"/>
                </a:solidFill>
                <a:latin typeface="Marianne" panose="02000000000000000000" pitchFamily="2" charset="0"/>
                <a:cs typeface="Arial" panose="020B0604020202020204" pitchFamily="34" charset="0"/>
              </a:rPr>
              <a:t> les référentiels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16-2. </a:t>
            </a:r>
            <a:r>
              <a:rPr lang="fr-FR" sz="800" dirty="0">
                <a:solidFill>
                  <a:srgbClr val="3C55A1"/>
                </a:solidFill>
                <a:latin typeface="Marianne" panose="02000000000000000000" pitchFamily="2" charset="0"/>
                <a:cs typeface="Arial" panose="020B0604020202020204" pitchFamily="34" charset="0"/>
              </a:rPr>
              <a:t>Accompagner les entreprises du numérique en santé</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rPr>
              <a:t>16-3. </a:t>
            </a:r>
            <a:r>
              <a:rPr lang="fr-FR" sz="800" dirty="0">
                <a:solidFill>
                  <a:srgbClr val="3C55A1"/>
                </a:solidFill>
                <a:latin typeface="Marianne" panose="02000000000000000000" pitchFamily="2" charset="0"/>
              </a:rPr>
              <a:t>Faire respecter les référentiels</a:t>
            </a:r>
          </a:p>
          <a:p>
            <a:endParaRPr lang="fr-FR" sz="800" dirty="0">
              <a:solidFill>
                <a:srgbClr val="3C55A1"/>
              </a:solidFill>
              <a:latin typeface="Marianne" panose="02000000000000000000" pitchFamily="2" charset="0"/>
            </a:endParaRPr>
          </a:p>
          <a:p>
            <a:endParaRPr lang="fr-FR" sz="800" dirty="0">
              <a:solidFill>
                <a:srgbClr val="3C55A1"/>
              </a:solidFill>
              <a:latin typeface="Marianne" panose="02000000000000000000" pitchFamily="2" charset="0"/>
            </a:endParaRPr>
          </a:p>
          <a:p>
            <a:r>
              <a:rPr lang="fr-FR" sz="800" dirty="0">
                <a:solidFill>
                  <a:srgbClr val="34B2B8"/>
                </a:solidFill>
                <a:latin typeface="Marianne" panose="02000000000000000000" pitchFamily="2" charset="0"/>
              </a:rPr>
              <a:t>16-4. </a:t>
            </a:r>
            <a:r>
              <a:rPr lang="fr-FR" sz="800" dirty="0">
                <a:solidFill>
                  <a:srgbClr val="3C55A1"/>
                </a:solidFill>
                <a:latin typeface="Marianne" panose="02000000000000000000" pitchFamily="2" charset="0"/>
              </a:rPr>
              <a:t>Poursuivre le Ségur Numérique avec la vague 2</a:t>
            </a:r>
          </a:p>
          <a:p>
            <a:endParaRPr lang="fr-FR" sz="800" dirty="0">
              <a:solidFill>
                <a:srgbClr val="3C55A1"/>
              </a:solidFill>
              <a:latin typeface="Marianne" panose="02000000000000000000" pitchFamily="2" charset="0"/>
            </a:endParaRPr>
          </a:p>
          <a:p>
            <a:endParaRPr lang="fr-FR" sz="800" dirty="0">
              <a:solidFill>
                <a:srgbClr val="3C55A1"/>
              </a:solidFill>
              <a:latin typeface="Marianne" panose="02000000000000000000" pitchFamily="2" charset="0"/>
            </a:endParaRPr>
          </a:p>
          <a:p>
            <a:r>
              <a:rPr lang="fr-FR" sz="800" dirty="0">
                <a:solidFill>
                  <a:srgbClr val="34B2B8"/>
                </a:solidFill>
                <a:latin typeface="Marianne" panose="02000000000000000000" pitchFamily="2" charset="0"/>
              </a:rPr>
              <a:t>16-5. </a:t>
            </a:r>
            <a:r>
              <a:rPr lang="fr-FR" sz="800" dirty="0">
                <a:solidFill>
                  <a:srgbClr val="3958A4"/>
                </a:solidFill>
                <a:latin typeface="Marianne" panose="02000000000000000000" pitchFamily="2" charset="0"/>
              </a:rPr>
              <a:t>Observatoire de la maturité </a:t>
            </a:r>
            <a:br>
              <a:rPr lang="fr-FR" sz="800" dirty="0">
                <a:solidFill>
                  <a:srgbClr val="3958A4"/>
                </a:solidFill>
                <a:latin typeface="Marianne" panose="02000000000000000000" pitchFamily="2" charset="0"/>
              </a:rPr>
            </a:br>
            <a:r>
              <a:rPr lang="fr-FR" sz="800" dirty="0">
                <a:solidFill>
                  <a:srgbClr val="3958A4"/>
                </a:solidFill>
                <a:latin typeface="Marianne" panose="02000000000000000000" pitchFamily="2" charset="0"/>
              </a:rPr>
              <a:t>des acteurs et ENS</a:t>
            </a:r>
            <a:endParaRPr lang="fr-FR" sz="800" dirty="0">
              <a:solidFill>
                <a:srgbClr val="3C55A1"/>
              </a:solidFill>
              <a:latin typeface="Marianne" panose="02000000000000000000" pitchFamily="2" charset="0"/>
              <a:cs typeface="Arial" panose="020B0604020202020204" pitchFamily="34" charset="0"/>
            </a:endParaRPr>
          </a:p>
        </p:txBody>
      </p:sp>
      <p:pic>
        <p:nvPicPr>
          <p:cNvPr id="35" name="Image 34">
            <a:extLst>
              <a:ext uri="{FF2B5EF4-FFF2-40B4-BE49-F238E27FC236}">
                <a16:creationId xmlns:a16="http://schemas.microsoft.com/office/drawing/2014/main" id="{5397EAE0-76EC-A497-168A-F4ACB8D7DAB7}"/>
              </a:ext>
            </a:extLst>
          </p:cNvPr>
          <p:cNvPicPr>
            <a:picLocks noChangeAspect="1"/>
          </p:cNvPicPr>
          <p:nvPr/>
        </p:nvPicPr>
        <p:blipFill>
          <a:blip r:embed="rId3"/>
          <a:srcRect/>
          <a:stretch/>
        </p:blipFill>
        <p:spPr>
          <a:xfrm>
            <a:off x="621392" y="3043738"/>
            <a:ext cx="353795" cy="139941"/>
          </a:xfrm>
          <a:prstGeom prst="rect">
            <a:avLst/>
          </a:prstGeom>
        </p:spPr>
      </p:pic>
      <p:pic>
        <p:nvPicPr>
          <p:cNvPr id="36" name="Image 35">
            <a:extLst>
              <a:ext uri="{FF2B5EF4-FFF2-40B4-BE49-F238E27FC236}">
                <a16:creationId xmlns:a16="http://schemas.microsoft.com/office/drawing/2014/main" id="{61025F43-7DD5-AD3B-DAEF-07AEEF9A45DE}"/>
              </a:ext>
            </a:extLst>
          </p:cNvPr>
          <p:cNvPicPr>
            <a:picLocks noChangeAspect="1"/>
          </p:cNvPicPr>
          <p:nvPr/>
        </p:nvPicPr>
        <p:blipFill>
          <a:blip r:embed="rId4"/>
          <a:srcRect/>
          <a:stretch/>
        </p:blipFill>
        <p:spPr>
          <a:xfrm>
            <a:off x="621392" y="3496838"/>
            <a:ext cx="353795" cy="139941"/>
          </a:xfrm>
          <a:prstGeom prst="rect">
            <a:avLst/>
          </a:prstGeom>
        </p:spPr>
      </p:pic>
      <p:pic>
        <p:nvPicPr>
          <p:cNvPr id="40" name="Image 39">
            <a:extLst>
              <a:ext uri="{FF2B5EF4-FFF2-40B4-BE49-F238E27FC236}">
                <a16:creationId xmlns:a16="http://schemas.microsoft.com/office/drawing/2014/main" id="{E3BC4B8D-E855-F549-54A7-65CD032F6130}"/>
              </a:ext>
            </a:extLst>
          </p:cNvPr>
          <p:cNvPicPr>
            <a:picLocks noChangeAspect="1"/>
          </p:cNvPicPr>
          <p:nvPr/>
        </p:nvPicPr>
        <p:blipFill>
          <a:blip r:embed="rId4"/>
          <a:srcRect/>
          <a:stretch/>
        </p:blipFill>
        <p:spPr>
          <a:xfrm>
            <a:off x="3430130" y="2814254"/>
            <a:ext cx="353795" cy="139941"/>
          </a:xfrm>
          <a:prstGeom prst="rect">
            <a:avLst/>
          </a:prstGeom>
        </p:spPr>
      </p:pic>
      <p:sp>
        <p:nvSpPr>
          <p:cNvPr id="42" name="ZoneTexte 41">
            <a:extLst>
              <a:ext uri="{FF2B5EF4-FFF2-40B4-BE49-F238E27FC236}">
                <a16:creationId xmlns:a16="http://schemas.microsoft.com/office/drawing/2014/main" id="{C354C958-FC4D-535E-5D31-8C4447F6F84D}"/>
              </a:ext>
            </a:extLst>
          </p:cNvPr>
          <p:cNvSpPr txBox="1"/>
          <p:nvPr/>
        </p:nvSpPr>
        <p:spPr>
          <a:xfrm>
            <a:off x="5397971" y="1935184"/>
            <a:ext cx="1103761" cy="1938992"/>
          </a:xfrm>
          <a:prstGeom prst="rect">
            <a:avLst/>
          </a:prstGeom>
          <a:noFill/>
        </p:spPr>
        <p:txBody>
          <a:bodyPr wrap="square" rtlCol="0">
            <a:spAutoFit/>
          </a:bodyPr>
          <a:lstStyle/>
          <a:p>
            <a:r>
              <a:rPr lang="fr-FR" sz="800" dirty="0">
                <a:solidFill>
                  <a:srgbClr val="34B2B8"/>
                </a:solidFill>
                <a:latin typeface="Marianne" panose="02000000000000000000" pitchFamily="2" charset="0"/>
                <a:cs typeface="Arial" panose="020B0604020202020204" pitchFamily="34" charset="0"/>
              </a:rPr>
              <a:t>17-1. </a:t>
            </a:r>
            <a:r>
              <a:rPr lang="fr-FR" sz="800" dirty="0">
                <a:solidFill>
                  <a:srgbClr val="3B55A1"/>
                </a:solidFill>
                <a:latin typeface="Marianne" panose="02000000000000000000" pitchFamily="2" charset="0"/>
                <a:cs typeface="Arial" panose="020B0604020202020204" pitchFamily="34" charset="0"/>
              </a:rPr>
              <a:t>Cartographie des métiers </a:t>
            </a:r>
            <a:br>
              <a:rPr lang="fr-FR" sz="800" dirty="0">
                <a:solidFill>
                  <a:srgbClr val="3B55A1"/>
                </a:solidFill>
                <a:latin typeface="Marianne" panose="02000000000000000000" pitchFamily="2" charset="0"/>
                <a:cs typeface="Arial" panose="020B0604020202020204" pitchFamily="34" charset="0"/>
              </a:rPr>
            </a:br>
            <a:r>
              <a:rPr lang="fr-FR" sz="800" dirty="0">
                <a:solidFill>
                  <a:srgbClr val="3B55A1"/>
                </a:solidFill>
                <a:latin typeface="Marianne" panose="02000000000000000000" pitchFamily="2" charset="0"/>
                <a:cs typeface="Arial" panose="020B0604020202020204" pitchFamily="34" charset="0"/>
              </a:rPr>
              <a:t>et des besoins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17-2. </a:t>
            </a:r>
            <a:r>
              <a:rPr lang="fr-FR" sz="800" dirty="0">
                <a:solidFill>
                  <a:srgbClr val="3B55A1"/>
                </a:solidFill>
                <a:latin typeface="Marianne" panose="02000000000000000000" pitchFamily="2" charset="0"/>
                <a:cs typeface="Arial" panose="020B0604020202020204" pitchFamily="34" charset="0"/>
              </a:rPr>
              <a:t>Grilles salariales du numérique en santé</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rPr>
              <a:t>17-3. </a:t>
            </a:r>
            <a:r>
              <a:rPr lang="fr-FR" sz="800" dirty="0">
                <a:solidFill>
                  <a:srgbClr val="3B55A1"/>
                </a:solidFill>
                <a:latin typeface="Marianne" panose="02000000000000000000" pitchFamily="2" charset="0"/>
              </a:rPr>
              <a:t>Talents du numérique, </a:t>
            </a:r>
            <a:br>
              <a:rPr lang="fr-FR" sz="800" dirty="0">
                <a:solidFill>
                  <a:srgbClr val="3B55A1"/>
                </a:solidFill>
                <a:latin typeface="Marianne" panose="02000000000000000000" pitchFamily="2" charset="0"/>
              </a:rPr>
            </a:br>
            <a:r>
              <a:rPr lang="fr-FR" sz="800" dirty="0">
                <a:solidFill>
                  <a:srgbClr val="3B55A1"/>
                </a:solidFill>
                <a:latin typeface="Marianne" panose="02000000000000000000" pitchFamily="2" charset="0"/>
              </a:rPr>
              <a:t>vous aimez la santé</a:t>
            </a:r>
          </a:p>
        </p:txBody>
      </p:sp>
      <p:sp>
        <p:nvSpPr>
          <p:cNvPr id="43" name="ZoneTexte 42">
            <a:extLst>
              <a:ext uri="{FF2B5EF4-FFF2-40B4-BE49-F238E27FC236}">
                <a16:creationId xmlns:a16="http://schemas.microsoft.com/office/drawing/2014/main" id="{C3A0F890-06A4-37BD-8D53-2B4F163193B7}"/>
              </a:ext>
            </a:extLst>
          </p:cNvPr>
          <p:cNvSpPr txBox="1"/>
          <p:nvPr/>
        </p:nvSpPr>
        <p:spPr>
          <a:xfrm>
            <a:off x="6656797" y="2141097"/>
            <a:ext cx="2033221" cy="1938992"/>
          </a:xfrm>
          <a:prstGeom prst="rect">
            <a:avLst/>
          </a:prstGeom>
          <a:noFill/>
        </p:spPr>
        <p:txBody>
          <a:bodyPr wrap="square" rtlCol="0">
            <a:spAutoFit/>
          </a:bodyPr>
          <a:lstStyle/>
          <a:p>
            <a:r>
              <a:rPr lang="fr-FR" sz="800" dirty="0">
                <a:solidFill>
                  <a:srgbClr val="34B2B8"/>
                </a:solidFill>
                <a:latin typeface="Marianne" panose="02000000000000000000" pitchFamily="2" charset="0"/>
                <a:cs typeface="Arial" panose="020B0604020202020204" pitchFamily="34" charset="0"/>
              </a:rPr>
              <a:t>18-1. </a:t>
            </a:r>
            <a:r>
              <a:rPr lang="fr-FR" sz="800" dirty="0">
                <a:solidFill>
                  <a:srgbClr val="3B55A1"/>
                </a:solidFill>
                <a:latin typeface="Marianne" panose="02000000000000000000" pitchFamily="2" charset="0"/>
                <a:cs typeface="Arial" panose="020B0604020202020204" pitchFamily="34" charset="0"/>
              </a:rPr>
              <a:t>Stratégie pour l’utilisation secondaire des données </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cs typeface="Arial" panose="020B0604020202020204" pitchFamily="34" charset="0"/>
              </a:rPr>
              <a:t>18-2. </a:t>
            </a:r>
            <a:r>
              <a:rPr lang="fr-FR" sz="800" dirty="0">
                <a:solidFill>
                  <a:srgbClr val="3B55A1"/>
                </a:solidFill>
                <a:latin typeface="Marianne" panose="02000000000000000000" pitchFamily="2" charset="0"/>
                <a:cs typeface="Arial" panose="020B0604020202020204" pitchFamily="34" charset="0"/>
              </a:rPr>
              <a:t>Entrepôts de données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34B2B8"/>
                </a:solidFill>
                <a:latin typeface="Marianne" panose="02000000000000000000" pitchFamily="2" charset="0"/>
              </a:rPr>
              <a:t>18-3. </a:t>
            </a:r>
            <a:r>
              <a:rPr lang="fr-FR" sz="800" dirty="0">
                <a:solidFill>
                  <a:srgbClr val="3B55A1"/>
                </a:solidFill>
                <a:latin typeface="Marianne" panose="02000000000000000000" pitchFamily="2" charset="0"/>
              </a:rPr>
              <a:t>Données de santé @UE</a:t>
            </a:r>
          </a:p>
          <a:p>
            <a:endParaRPr lang="fr-FR" sz="800" dirty="0">
              <a:solidFill>
                <a:srgbClr val="3C55A1"/>
              </a:solidFill>
              <a:latin typeface="Marianne" panose="02000000000000000000" pitchFamily="2" charset="0"/>
            </a:endParaRPr>
          </a:p>
          <a:p>
            <a:endParaRPr lang="fr-FR" sz="800" dirty="0">
              <a:solidFill>
                <a:srgbClr val="3C55A1"/>
              </a:solidFill>
              <a:latin typeface="Marianne" panose="02000000000000000000" pitchFamily="2" charset="0"/>
            </a:endParaRPr>
          </a:p>
          <a:p>
            <a:r>
              <a:rPr lang="fr-FR" sz="800" dirty="0">
                <a:solidFill>
                  <a:srgbClr val="34B2B8"/>
                </a:solidFill>
                <a:latin typeface="Marianne" panose="02000000000000000000" pitchFamily="2" charset="0"/>
              </a:rPr>
              <a:t>18-4. </a:t>
            </a:r>
            <a:r>
              <a:rPr lang="fr-FR" sz="800" dirty="0">
                <a:solidFill>
                  <a:srgbClr val="3B55A1"/>
                </a:solidFill>
                <a:latin typeface="Marianne" panose="02000000000000000000" pitchFamily="2" charset="0"/>
              </a:rPr>
              <a:t>Recherche et développement en santé numérique</a:t>
            </a:r>
          </a:p>
          <a:p>
            <a:endParaRPr lang="fr-FR" sz="800" dirty="0">
              <a:solidFill>
                <a:srgbClr val="3C55A1"/>
              </a:solidFill>
              <a:latin typeface="Marianne" panose="02000000000000000000" pitchFamily="2"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p:txBody>
      </p:sp>
      <p:pic>
        <p:nvPicPr>
          <p:cNvPr id="44" name="Image 43">
            <a:extLst>
              <a:ext uri="{FF2B5EF4-FFF2-40B4-BE49-F238E27FC236}">
                <a16:creationId xmlns:a16="http://schemas.microsoft.com/office/drawing/2014/main" id="{6AB43FF8-C229-6CEE-136B-360BCD541FA4}"/>
              </a:ext>
            </a:extLst>
          </p:cNvPr>
          <p:cNvPicPr>
            <a:picLocks noChangeAspect="1"/>
          </p:cNvPicPr>
          <p:nvPr/>
        </p:nvPicPr>
        <p:blipFill>
          <a:blip r:embed="rId5"/>
          <a:srcRect/>
          <a:stretch/>
        </p:blipFill>
        <p:spPr>
          <a:xfrm>
            <a:off x="633945" y="2573660"/>
            <a:ext cx="353795" cy="139941"/>
          </a:xfrm>
          <a:prstGeom prst="rect">
            <a:avLst/>
          </a:prstGeom>
        </p:spPr>
      </p:pic>
      <p:pic>
        <p:nvPicPr>
          <p:cNvPr id="45" name="Image 44">
            <a:extLst>
              <a:ext uri="{FF2B5EF4-FFF2-40B4-BE49-F238E27FC236}">
                <a16:creationId xmlns:a16="http://schemas.microsoft.com/office/drawing/2014/main" id="{225FD501-A04D-92CB-EB33-7A14F4157EC3}"/>
              </a:ext>
            </a:extLst>
          </p:cNvPr>
          <p:cNvPicPr>
            <a:picLocks noChangeAspect="1"/>
          </p:cNvPicPr>
          <p:nvPr/>
        </p:nvPicPr>
        <p:blipFill>
          <a:blip r:embed="rId5"/>
          <a:srcRect/>
          <a:stretch/>
        </p:blipFill>
        <p:spPr>
          <a:xfrm>
            <a:off x="633945" y="2234993"/>
            <a:ext cx="353795" cy="139941"/>
          </a:xfrm>
          <a:prstGeom prst="rect">
            <a:avLst/>
          </a:prstGeom>
        </p:spPr>
      </p:pic>
      <p:pic>
        <p:nvPicPr>
          <p:cNvPr id="47" name="Image 46">
            <a:extLst>
              <a:ext uri="{FF2B5EF4-FFF2-40B4-BE49-F238E27FC236}">
                <a16:creationId xmlns:a16="http://schemas.microsoft.com/office/drawing/2014/main" id="{768CD148-443D-A6F2-F55A-92B0154A77BC}"/>
              </a:ext>
            </a:extLst>
          </p:cNvPr>
          <p:cNvPicPr>
            <a:picLocks noChangeAspect="1"/>
          </p:cNvPicPr>
          <p:nvPr/>
        </p:nvPicPr>
        <p:blipFill>
          <a:blip r:embed="rId6"/>
          <a:srcRect/>
          <a:stretch/>
        </p:blipFill>
        <p:spPr>
          <a:xfrm>
            <a:off x="5480214" y="2364724"/>
            <a:ext cx="353794" cy="139941"/>
          </a:xfrm>
          <a:prstGeom prst="rect">
            <a:avLst/>
          </a:prstGeom>
        </p:spPr>
      </p:pic>
      <p:pic>
        <p:nvPicPr>
          <p:cNvPr id="49" name="Image 48">
            <a:extLst>
              <a:ext uri="{FF2B5EF4-FFF2-40B4-BE49-F238E27FC236}">
                <a16:creationId xmlns:a16="http://schemas.microsoft.com/office/drawing/2014/main" id="{A381515F-DFD5-0E00-3740-B9DD12171627}"/>
              </a:ext>
            </a:extLst>
          </p:cNvPr>
          <p:cNvPicPr>
            <a:picLocks noChangeAspect="1"/>
          </p:cNvPicPr>
          <p:nvPr/>
        </p:nvPicPr>
        <p:blipFill>
          <a:blip r:embed="rId6"/>
          <a:srcRect/>
          <a:stretch/>
        </p:blipFill>
        <p:spPr>
          <a:xfrm>
            <a:off x="5480214" y="3837923"/>
            <a:ext cx="353794" cy="139941"/>
          </a:xfrm>
          <a:prstGeom prst="rect">
            <a:avLst/>
          </a:prstGeom>
        </p:spPr>
      </p:pic>
      <p:pic>
        <p:nvPicPr>
          <p:cNvPr id="50" name="Image 49">
            <a:extLst>
              <a:ext uri="{FF2B5EF4-FFF2-40B4-BE49-F238E27FC236}">
                <a16:creationId xmlns:a16="http://schemas.microsoft.com/office/drawing/2014/main" id="{38074DF2-7CE3-9CF9-737D-FAB4BA942AAB}"/>
              </a:ext>
            </a:extLst>
          </p:cNvPr>
          <p:cNvPicPr>
            <a:picLocks noChangeAspect="1"/>
          </p:cNvPicPr>
          <p:nvPr/>
        </p:nvPicPr>
        <p:blipFill>
          <a:blip r:embed="rId3"/>
          <a:srcRect/>
          <a:stretch/>
        </p:blipFill>
        <p:spPr>
          <a:xfrm>
            <a:off x="6763694" y="2434694"/>
            <a:ext cx="353795" cy="139941"/>
          </a:xfrm>
          <a:prstGeom prst="rect">
            <a:avLst/>
          </a:prstGeom>
        </p:spPr>
      </p:pic>
      <p:pic>
        <p:nvPicPr>
          <p:cNvPr id="51" name="Image 50">
            <a:extLst>
              <a:ext uri="{FF2B5EF4-FFF2-40B4-BE49-F238E27FC236}">
                <a16:creationId xmlns:a16="http://schemas.microsoft.com/office/drawing/2014/main" id="{5723DE32-9EAB-00EA-9D0F-74D4B99480A9}"/>
              </a:ext>
            </a:extLst>
          </p:cNvPr>
          <p:cNvPicPr>
            <a:picLocks noChangeAspect="1"/>
          </p:cNvPicPr>
          <p:nvPr/>
        </p:nvPicPr>
        <p:blipFill>
          <a:blip r:embed="rId3"/>
          <a:srcRect/>
          <a:stretch/>
        </p:blipFill>
        <p:spPr>
          <a:xfrm>
            <a:off x="6763694" y="3679294"/>
            <a:ext cx="353795" cy="139941"/>
          </a:xfrm>
          <a:prstGeom prst="rect">
            <a:avLst/>
          </a:prstGeom>
        </p:spPr>
      </p:pic>
      <p:sp>
        <p:nvSpPr>
          <p:cNvPr id="52" name="Rectangle 51">
            <a:extLst>
              <a:ext uri="{FF2B5EF4-FFF2-40B4-BE49-F238E27FC236}">
                <a16:creationId xmlns:a16="http://schemas.microsoft.com/office/drawing/2014/main" id="{91D4B344-7F38-E244-0900-5F3BC08E79CB}"/>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pic>
        <p:nvPicPr>
          <p:cNvPr id="2" name="Image 34">
            <a:extLst>
              <a:ext uri="{FF2B5EF4-FFF2-40B4-BE49-F238E27FC236}">
                <a16:creationId xmlns:a16="http://schemas.microsoft.com/office/drawing/2014/main" id="{450D2378-783F-10A8-745A-9F7008DDE7F5}"/>
              </a:ext>
            </a:extLst>
          </p:cNvPr>
          <p:cNvPicPr>
            <a:picLocks noChangeAspect="1"/>
          </p:cNvPicPr>
          <p:nvPr/>
        </p:nvPicPr>
        <p:blipFill>
          <a:blip r:embed="rId3"/>
          <a:srcRect/>
          <a:stretch/>
        </p:blipFill>
        <p:spPr>
          <a:xfrm>
            <a:off x="621392" y="4282062"/>
            <a:ext cx="353795" cy="139941"/>
          </a:xfrm>
          <a:prstGeom prst="rect">
            <a:avLst/>
          </a:prstGeom>
        </p:spPr>
      </p:pic>
      <p:grpSp>
        <p:nvGrpSpPr>
          <p:cNvPr id="4" name="Group 3">
            <a:extLst>
              <a:ext uri="{FF2B5EF4-FFF2-40B4-BE49-F238E27FC236}">
                <a16:creationId xmlns:a16="http://schemas.microsoft.com/office/drawing/2014/main" id="{62513343-A87E-1F59-15DD-BECF34F3F6DF}"/>
              </a:ext>
            </a:extLst>
          </p:cNvPr>
          <p:cNvGrpSpPr/>
          <p:nvPr/>
        </p:nvGrpSpPr>
        <p:grpSpPr>
          <a:xfrm>
            <a:off x="633945" y="3956285"/>
            <a:ext cx="353795" cy="139941"/>
            <a:chOff x="633945" y="3956285"/>
            <a:chExt cx="353795" cy="139941"/>
          </a:xfrm>
        </p:grpSpPr>
        <p:pic>
          <p:nvPicPr>
            <p:cNvPr id="37" name="Image 36">
              <a:extLst>
                <a:ext uri="{FF2B5EF4-FFF2-40B4-BE49-F238E27FC236}">
                  <a16:creationId xmlns:a16="http://schemas.microsoft.com/office/drawing/2014/main" id="{0293C6F1-BD32-8895-0F0D-D557D117DEAB}"/>
                </a:ext>
              </a:extLst>
            </p:cNvPr>
            <p:cNvPicPr>
              <a:picLocks noChangeAspect="1"/>
            </p:cNvPicPr>
            <p:nvPr/>
          </p:nvPicPr>
          <p:blipFill>
            <a:blip r:embed="rId5"/>
            <a:srcRect/>
            <a:stretch/>
          </p:blipFill>
          <p:spPr>
            <a:xfrm>
              <a:off x="633945" y="3956285"/>
              <a:ext cx="353795" cy="139941"/>
            </a:xfrm>
            <a:prstGeom prst="rect">
              <a:avLst/>
            </a:prstGeom>
          </p:spPr>
        </p:pic>
        <p:sp>
          <p:nvSpPr>
            <p:cNvPr id="3" name="Rectangle: Rounded Corners 2">
              <a:extLst>
                <a:ext uri="{FF2B5EF4-FFF2-40B4-BE49-F238E27FC236}">
                  <a16:creationId xmlns:a16="http://schemas.microsoft.com/office/drawing/2014/main" id="{A035B084-BD20-EEAE-27BB-5E8BE68F48AB}"/>
                </a:ext>
              </a:extLst>
            </p:cNvPr>
            <p:cNvSpPr/>
            <p:nvPr/>
          </p:nvSpPr>
          <p:spPr>
            <a:xfrm>
              <a:off x="907466" y="3966855"/>
              <a:ext cx="72000" cy="118800"/>
            </a:xfrm>
            <a:prstGeom prst="roundRect">
              <a:avLst/>
            </a:prstGeom>
            <a:solidFill>
              <a:srgbClr val="3B5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6" name="Group 5">
            <a:extLst>
              <a:ext uri="{FF2B5EF4-FFF2-40B4-BE49-F238E27FC236}">
                <a16:creationId xmlns:a16="http://schemas.microsoft.com/office/drawing/2014/main" id="{F8AB98A2-6D17-8469-ED2D-E8F8F33E27D3}"/>
              </a:ext>
            </a:extLst>
          </p:cNvPr>
          <p:cNvGrpSpPr/>
          <p:nvPr/>
        </p:nvGrpSpPr>
        <p:grpSpPr>
          <a:xfrm>
            <a:off x="3430130" y="2325121"/>
            <a:ext cx="353795" cy="139941"/>
            <a:chOff x="633945" y="3956285"/>
            <a:chExt cx="353795" cy="139941"/>
          </a:xfrm>
        </p:grpSpPr>
        <p:pic>
          <p:nvPicPr>
            <p:cNvPr id="11" name="Image 36">
              <a:extLst>
                <a:ext uri="{FF2B5EF4-FFF2-40B4-BE49-F238E27FC236}">
                  <a16:creationId xmlns:a16="http://schemas.microsoft.com/office/drawing/2014/main" id="{C4D366C1-ADA4-F64D-B738-1EB39A72F0D9}"/>
                </a:ext>
              </a:extLst>
            </p:cNvPr>
            <p:cNvPicPr>
              <a:picLocks noChangeAspect="1"/>
            </p:cNvPicPr>
            <p:nvPr/>
          </p:nvPicPr>
          <p:blipFill>
            <a:blip r:embed="rId5"/>
            <a:srcRect/>
            <a:stretch/>
          </p:blipFill>
          <p:spPr>
            <a:xfrm>
              <a:off x="633945" y="3956285"/>
              <a:ext cx="353795" cy="139941"/>
            </a:xfrm>
            <a:prstGeom prst="rect">
              <a:avLst/>
            </a:prstGeom>
          </p:spPr>
        </p:pic>
        <p:sp>
          <p:nvSpPr>
            <p:cNvPr id="12" name="Rectangle: Rounded Corners 11">
              <a:extLst>
                <a:ext uri="{FF2B5EF4-FFF2-40B4-BE49-F238E27FC236}">
                  <a16:creationId xmlns:a16="http://schemas.microsoft.com/office/drawing/2014/main" id="{B65142CA-7A00-C48E-CC88-30EB3BAED684}"/>
                </a:ext>
              </a:extLst>
            </p:cNvPr>
            <p:cNvSpPr/>
            <p:nvPr/>
          </p:nvSpPr>
          <p:spPr>
            <a:xfrm>
              <a:off x="907466" y="3966855"/>
              <a:ext cx="72000" cy="118800"/>
            </a:xfrm>
            <a:prstGeom prst="roundRect">
              <a:avLst/>
            </a:prstGeom>
            <a:solidFill>
              <a:srgbClr val="3B5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3" name="Image 49">
            <a:extLst>
              <a:ext uri="{FF2B5EF4-FFF2-40B4-BE49-F238E27FC236}">
                <a16:creationId xmlns:a16="http://schemas.microsoft.com/office/drawing/2014/main" id="{6E59E48E-D9AA-4B83-92AA-F9D655B37BCA}"/>
              </a:ext>
            </a:extLst>
          </p:cNvPr>
          <p:cNvPicPr>
            <a:picLocks noChangeAspect="1"/>
          </p:cNvPicPr>
          <p:nvPr/>
        </p:nvPicPr>
        <p:blipFill>
          <a:blip r:embed="rId3"/>
          <a:srcRect/>
          <a:stretch/>
        </p:blipFill>
        <p:spPr>
          <a:xfrm>
            <a:off x="3441033" y="3183224"/>
            <a:ext cx="353795" cy="139941"/>
          </a:xfrm>
          <a:prstGeom prst="rect">
            <a:avLst/>
          </a:prstGeom>
        </p:spPr>
      </p:pic>
      <p:pic>
        <p:nvPicPr>
          <p:cNvPr id="14" name="Image 49">
            <a:extLst>
              <a:ext uri="{FF2B5EF4-FFF2-40B4-BE49-F238E27FC236}">
                <a16:creationId xmlns:a16="http://schemas.microsoft.com/office/drawing/2014/main" id="{72E9F115-F96E-EF5E-3E22-44D9C77D074B}"/>
              </a:ext>
            </a:extLst>
          </p:cNvPr>
          <p:cNvPicPr>
            <a:picLocks noChangeAspect="1"/>
          </p:cNvPicPr>
          <p:nvPr/>
        </p:nvPicPr>
        <p:blipFill>
          <a:blip r:embed="rId3"/>
          <a:srcRect/>
          <a:stretch/>
        </p:blipFill>
        <p:spPr>
          <a:xfrm>
            <a:off x="3441033" y="3678266"/>
            <a:ext cx="353795" cy="139941"/>
          </a:xfrm>
          <a:prstGeom prst="rect">
            <a:avLst/>
          </a:prstGeom>
        </p:spPr>
      </p:pic>
      <p:pic>
        <p:nvPicPr>
          <p:cNvPr id="15" name="Image 39">
            <a:extLst>
              <a:ext uri="{FF2B5EF4-FFF2-40B4-BE49-F238E27FC236}">
                <a16:creationId xmlns:a16="http://schemas.microsoft.com/office/drawing/2014/main" id="{EE5086F4-D3EF-E465-8E5A-0134BB92E6E7}"/>
              </a:ext>
            </a:extLst>
          </p:cNvPr>
          <p:cNvPicPr>
            <a:picLocks noChangeAspect="1"/>
          </p:cNvPicPr>
          <p:nvPr/>
        </p:nvPicPr>
        <p:blipFill>
          <a:blip r:embed="rId4"/>
          <a:srcRect/>
          <a:stretch/>
        </p:blipFill>
        <p:spPr>
          <a:xfrm>
            <a:off x="3430130" y="4157506"/>
            <a:ext cx="353795" cy="139941"/>
          </a:xfrm>
          <a:prstGeom prst="rect">
            <a:avLst/>
          </a:prstGeom>
        </p:spPr>
      </p:pic>
      <p:grpSp>
        <p:nvGrpSpPr>
          <p:cNvPr id="17" name="Group 16">
            <a:extLst>
              <a:ext uri="{FF2B5EF4-FFF2-40B4-BE49-F238E27FC236}">
                <a16:creationId xmlns:a16="http://schemas.microsoft.com/office/drawing/2014/main" id="{8A098D19-4F19-AFC3-2309-F76D5BF3A82B}"/>
              </a:ext>
            </a:extLst>
          </p:cNvPr>
          <p:cNvGrpSpPr/>
          <p:nvPr/>
        </p:nvGrpSpPr>
        <p:grpSpPr>
          <a:xfrm>
            <a:off x="5498967" y="3111549"/>
            <a:ext cx="353795" cy="139941"/>
            <a:chOff x="633945" y="3956285"/>
            <a:chExt cx="353795" cy="139941"/>
          </a:xfrm>
        </p:grpSpPr>
        <p:pic>
          <p:nvPicPr>
            <p:cNvPr id="19" name="Image 36">
              <a:extLst>
                <a:ext uri="{FF2B5EF4-FFF2-40B4-BE49-F238E27FC236}">
                  <a16:creationId xmlns:a16="http://schemas.microsoft.com/office/drawing/2014/main" id="{087740DE-8C44-CEF5-3B95-9969427C2F93}"/>
                </a:ext>
              </a:extLst>
            </p:cNvPr>
            <p:cNvPicPr>
              <a:picLocks noChangeAspect="1"/>
            </p:cNvPicPr>
            <p:nvPr/>
          </p:nvPicPr>
          <p:blipFill>
            <a:blip r:embed="rId5"/>
            <a:srcRect/>
            <a:stretch/>
          </p:blipFill>
          <p:spPr>
            <a:xfrm>
              <a:off x="633945" y="3956285"/>
              <a:ext cx="353795" cy="139941"/>
            </a:xfrm>
            <a:prstGeom prst="rect">
              <a:avLst/>
            </a:prstGeom>
          </p:spPr>
        </p:pic>
        <p:sp>
          <p:nvSpPr>
            <p:cNvPr id="20" name="Rectangle: Rounded Corners 19">
              <a:extLst>
                <a:ext uri="{FF2B5EF4-FFF2-40B4-BE49-F238E27FC236}">
                  <a16:creationId xmlns:a16="http://schemas.microsoft.com/office/drawing/2014/main" id="{9F09EEE9-5863-6D79-ABF7-7D906BCBD0A8}"/>
                </a:ext>
              </a:extLst>
            </p:cNvPr>
            <p:cNvSpPr/>
            <p:nvPr/>
          </p:nvSpPr>
          <p:spPr>
            <a:xfrm>
              <a:off x="907466" y="3966855"/>
              <a:ext cx="72000" cy="118800"/>
            </a:xfrm>
            <a:prstGeom prst="roundRect">
              <a:avLst/>
            </a:prstGeom>
            <a:solidFill>
              <a:srgbClr val="3B5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21" name="Image 49">
            <a:extLst>
              <a:ext uri="{FF2B5EF4-FFF2-40B4-BE49-F238E27FC236}">
                <a16:creationId xmlns:a16="http://schemas.microsoft.com/office/drawing/2014/main" id="{678F2ADD-C5A7-0BF5-4B71-A0074B8D76BF}"/>
              </a:ext>
            </a:extLst>
          </p:cNvPr>
          <p:cNvPicPr>
            <a:picLocks noChangeAspect="1"/>
          </p:cNvPicPr>
          <p:nvPr/>
        </p:nvPicPr>
        <p:blipFill>
          <a:blip r:embed="rId3"/>
          <a:srcRect/>
          <a:stretch/>
        </p:blipFill>
        <p:spPr>
          <a:xfrm>
            <a:off x="6763694" y="2798261"/>
            <a:ext cx="353795" cy="139941"/>
          </a:xfrm>
          <a:prstGeom prst="rect">
            <a:avLst/>
          </a:prstGeom>
        </p:spPr>
      </p:pic>
      <p:pic>
        <p:nvPicPr>
          <p:cNvPr id="23" name="Image 49">
            <a:extLst>
              <a:ext uri="{FF2B5EF4-FFF2-40B4-BE49-F238E27FC236}">
                <a16:creationId xmlns:a16="http://schemas.microsoft.com/office/drawing/2014/main" id="{50F3F40F-6292-5536-792F-2D8278C7BE4D}"/>
              </a:ext>
            </a:extLst>
          </p:cNvPr>
          <p:cNvPicPr>
            <a:picLocks noChangeAspect="1"/>
          </p:cNvPicPr>
          <p:nvPr/>
        </p:nvPicPr>
        <p:blipFill>
          <a:blip r:embed="rId3"/>
          <a:srcRect/>
          <a:stretch/>
        </p:blipFill>
        <p:spPr>
          <a:xfrm>
            <a:off x="6763694" y="3172148"/>
            <a:ext cx="353795" cy="139941"/>
          </a:xfrm>
          <a:prstGeom prst="rect">
            <a:avLst/>
          </a:prstGeom>
        </p:spPr>
      </p:pic>
    </p:spTree>
    <p:extLst>
      <p:ext uri="{BB962C8B-B14F-4D97-AF65-F5344CB8AC3E}">
        <p14:creationId xmlns:p14="http://schemas.microsoft.com/office/powerpoint/2010/main" val="23812198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102</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89656"/>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51761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Renforcer massivement la cyber dans les établissements, notre souveraineté sur l’hébergement et notre résilience </a:t>
            </a:r>
            <a:br>
              <a:rPr lang="fr-FR" sz="1000" dirty="0">
                <a:latin typeface="Marianne" panose="02000000000000000000" pitchFamily="2" charset="0"/>
              </a:rPr>
            </a:br>
            <a:r>
              <a:rPr lang="fr-FR" sz="1000" dirty="0">
                <a:latin typeface="Marianne" panose="02000000000000000000" pitchFamily="2" charset="0"/>
              </a:rPr>
              <a:t>face aux futures crises sanitaires</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a:t>
            </a:r>
            <a:r>
              <a:rPr lang="fr-FR">
                <a:solidFill>
                  <a:srgbClr val="36B1B8"/>
                </a:solidFill>
                <a:latin typeface="Marianne" panose="02000000000000000000" pitchFamily="2" charset="0"/>
              </a:rPr>
              <a:t>15</a:t>
            </a:r>
            <a:endParaRPr lang="fr-FR" dirty="0">
              <a:solidFill>
                <a:srgbClr val="36B1B8"/>
              </a:solidFill>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15.1</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2E026633-3B26-A75B-FAF4-119DEB4D7889}"/>
              </a:ext>
            </a:extLst>
          </p:cNvPr>
          <p:cNvSpPr txBox="1"/>
          <p:nvPr/>
        </p:nvSpPr>
        <p:spPr>
          <a:xfrm>
            <a:off x="646595" y="1240499"/>
            <a:ext cx="7350657" cy="246221"/>
          </a:xfrm>
          <a:prstGeom prst="rect">
            <a:avLst/>
          </a:prstGeom>
          <a:noFill/>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fr-FR" sz="1600" b="1" dirty="0">
                <a:solidFill>
                  <a:srgbClr val="374C62"/>
                </a:solidFill>
                <a:latin typeface="Marianne" panose="02000000000000000000" pitchFamily="2" charset="0"/>
              </a:rPr>
              <a:t>Un plan d'action décliné en 4 axes</a:t>
            </a:r>
          </a:p>
        </p:txBody>
      </p:sp>
      <p:sp>
        <p:nvSpPr>
          <p:cNvPr id="4" name="Google Shape;492;p61">
            <a:extLst>
              <a:ext uri="{FF2B5EF4-FFF2-40B4-BE49-F238E27FC236}">
                <a16:creationId xmlns:a16="http://schemas.microsoft.com/office/drawing/2014/main" id="{26CF3597-EF1C-FAA3-53D0-3FAF3D58633B}"/>
              </a:ext>
            </a:extLst>
          </p:cNvPr>
          <p:cNvSpPr txBox="1"/>
          <p:nvPr/>
        </p:nvSpPr>
        <p:spPr>
          <a:xfrm>
            <a:off x="658649" y="2374299"/>
            <a:ext cx="1658004" cy="2046714"/>
          </a:xfrm>
          <a:prstGeom prst="rect">
            <a:avLst/>
          </a:prstGeom>
          <a:noFill/>
          <a:ln>
            <a:noFill/>
          </a:ln>
        </p:spPr>
        <p:txBody>
          <a:bodyPr spcFirstLastPara="1" wrap="square" lIns="0" tIns="0" rIns="0" bIns="0" anchor="t" anchorCtr="0">
            <a:spAutoFit/>
          </a:bodyPr>
          <a:lstStyle/>
          <a:p>
            <a:pPr>
              <a:buClr>
                <a:srgbClr val="4888C7"/>
              </a:buClr>
            </a:pPr>
            <a:r>
              <a:rPr lang="fr-FR" sz="700" b="1" kern="1200" dirty="0">
                <a:solidFill>
                  <a:srgbClr val="4887C7"/>
                </a:solidFill>
                <a:latin typeface="Marianne"/>
                <a:ea typeface="+mn-ea"/>
              </a:rPr>
              <a:t>Exercices de crise dans les ES</a:t>
            </a:r>
            <a:r>
              <a:rPr lang="fr-FR" sz="700" dirty="0">
                <a:solidFill>
                  <a:srgbClr val="374C62"/>
                </a:solidFill>
                <a:latin typeface="Marianne"/>
              </a:rPr>
              <a:t> </a:t>
            </a:r>
            <a:endParaRPr lang="fr-FR" sz="700" dirty="0"/>
          </a:p>
          <a:p>
            <a:pPr>
              <a:buClr>
                <a:srgbClr val="4888C7"/>
              </a:buClr>
            </a:pPr>
            <a:r>
              <a:rPr lang="fr-FR" sz="700" dirty="0">
                <a:solidFill>
                  <a:srgbClr val="374C62"/>
                </a:solidFill>
                <a:latin typeface="Marianne"/>
                <a:sym typeface="Wingdings"/>
              </a:rPr>
              <a:t>2</a:t>
            </a:r>
            <a:r>
              <a:rPr lang="fr-FR" sz="700" dirty="0">
                <a:solidFill>
                  <a:srgbClr val="374C62"/>
                </a:solidFill>
                <a:latin typeface="Marianne"/>
              </a:rPr>
              <a:t> 030 exercices réalisés ou planifiés soit 71,7% des ES (FINESS PMSI). </a:t>
            </a:r>
          </a:p>
          <a:p>
            <a:pPr>
              <a:buClr>
                <a:srgbClr val="4888C7"/>
              </a:buClr>
            </a:pPr>
            <a:r>
              <a:rPr lang="fr-FR" sz="700" b="1" kern="1200" dirty="0">
                <a:solidFill>
                  <a:srgbClr val="4887C7"/>
                </a:solidFill>
                <a:latin typeface="Marianne"/>
                <a:ea typeface="+mn-ea"/>
              </a:rPr>
              <a:t>Exercices de crise régionaux </a:t>
            </a:r>
          </a:p>
          <a:p>
            <a:pPr>
              <a:buClr>
                <a:srgbClr val="4888C7"/>
              </a:buClr>
            </a:pPr>
            <a:r>
              <a:rPr lang="fr-FR" sz="700" dirty="0">
                <a:solidFill>
                  <a:srgbClr val="374C62"/>
                </a:solidFill>
                <a:latin typeface="Marianne"/>
                <a:sym typeface="Wingdings"/>
              </a:rPr>
              <a:t>Toutes</a:t>
            </a:r>
            <a:r>
              <a:rPr lang="fr-FR" sz="700" dirty="0">
                <a:solidFill>
                  <a:srgbClr val="374C62"/>
                </a:solidFill>
                <a:latin typeface="Marianne"/>
              </a:rPr>
              <a:t> les régions ont planifié ou réalisé leurs exercices</a:t>
            </a:r>
          </a:p>
          <a:p>
            <a:pPr>
              <a:buClr>
                <a:srgbClr val="4888C7"/>
              </a:buClr>
            </a:pPr>
            <a:r>
              <a:rPr lang="fr-FR" sz="700" b="1" kern="1200" dirty="0">
                <a:solidFill>
                  <a:srgbClr val="4887C7"/>
                </a:solidFill>
                <a:latin typeface="Marianne"/>
                <a:ea typeface="+mn-ea"/>
              </a:rPr>
              <a:t>PCRA</a:t>
            </a:r>
          </a:p>
          <a:p>
            <a:pPr>
              <a:buClr>
                <a:srgbClr val="4888C7"/>
              </a:buClr>
            </a:pPr>
            <a:r>
              <a:rPr lang="fr-FR" sz="700" dirty="0">
                <a:solidFill>
                  <a:srgbClr val="374C62"/>
                </a:solidFill>
                <a:latin typeface="Marianne"/>
                <a:sym typeface="Wingdings"/>
              </a:rPr>
              <a:t>Des</a:t>
            </a:r>
            <a:r>
              <a:rPr lang="fr-FR" sz="700" dirty="0">
                <a:solidFill>
                  <a:srgbClr val="374C62"/>
                </a:solidFill>
                <a:latin typeface="Marianne"/>
              </a:rPr>
              <a:t> modules de formations e-learning sont en cours d’élaboration</a:t>
            </a:r>
          </a:p>
          <a:p>
            <a:pPr>
              <a:buClr>
                <a:srgbClr val="4888C7"/>
              </a:buClr>
            </a:pPr>
            <a:r>
              <a:rPr lang="fr-FR" sz="700" dirty="0">
                <a:solidFill>
                  <a:srgbClr val="374C62"/>
                </a:solidFill>
                <a:latin typeface="Marianne"/>
                <a:sym typeface="Wingdings"/>
              </a:rPr>
              <a:t>Déclinaison</a:t>
            </a:r>
            <a:r>
              <a:rPr lang="fr-FR" sz="700" dirty="0">
                <a:solidFill>
                  <a:srgbClr val="374C62"/>
                </a:solidFill>
                <a:latin typeface="Marianne"/>
              </a:rPr>
              <a:t> du kit PCRA envisagée pour le médico-social</a:t>
            </a:r>
          </a:p>
          <a:p>
            <a:r>
              <a:rPr lang="fr-FR" sz="700" b="1" kern="1200" dirty="0">
                <a:solidFill>
                  <a:srgbClr val="4887C7"/>
                </a:solidFill>
                <a:latin typeface="Marianne"/>
                <a:ea typeface="+mn-ea"/>
              </a:rPr>
              <a:t>Certification HAS 2024 </a:t>
            </a:r>
          </a:p>
          <a:p>
            <a:pPr>
              <a:buClr>
                <a:srgbClr val="4888C7"/>
              </a:buClr>
            </a:pPr>
            <a:r>
              <a:rPr lang="fr-FR" sz="700" dirty="0">
                <a:solidFill>
                  <a:srgbClr val="374C62"/>
                </a:solidFill>
                <a:latin typeface="Marianne"/>
                <a:sym typeface="Wingdings"/>
              </a:rPr>
              <a:t>175</a:t>
            </a:r>
            <a:r>
              <a:rPr lang="fr-FR" sz="700" dirty="0">
                <a:solidFill>
                  <a:srgbClr val="374C62"/>
                </a:solidFill>
                <a:latin typeface="Marianne"/>
              </a:rPr>
              <a:t> EVN recrutés et formés</a:t>
            </a:r>
          </a:p>
          <a:p>
            <a:pPr>
              <a:buClr>
                <a:srgbClr val="4888C7"/>
              </a:buClr>
            </a:pPr>
            <a:r>
              <a:rPr lang="fr-FR" sz="700" dirty="0">
                <a:solidFill>
                  <a:srgbClr val="374C62"/>
                </a:solidFill>
                <a:latin typeface="Marianne"/>
                <a:sym typeface="Wingdings"/>
              </a:rPr>
              <a:t>250</a:t>
            </a:r>
            <a:r>
              <a:rPr lang="fr-FR" sz="700" dirty="0">
                <a:solidFill>
                  <a:srgbClr val="374C62"/>
                </a:solidFill>
                <a:latin typeface="Marianne"/>
              </a:rPr>
              <a:t> établissements visités en 2024</a:t>
            </a:r>
          </a:p>
          <a:p>
            <a:r>
              <a:rPr lang="fr-FR" sz="700" b="1" kern="1200" dirty="0">
                <a:solidFill>
                  <a:srgbClr val="4887C7"/>
                </a:solidFill>
                <a:latin typeface="Marianne"/>
                <a:ea typeface="+mn-ea"/>
              </a:rPr>
              <a:t>CPOM </a:t>
            </a:r>
          </a:p>
          <a:p>
            <a:r>
              <a:rPr lang="fr-FR" sz="700" dirty="0">
                <a:solidFill>
                  <a:srgbClr val="374C62"/>
                </a:solidFill>
                <a:latin typeface="Marianne"/>
              </a:rPr>
              <a:t>Mise à disposition des ARS d’une boite à outil intégrant des exemples d’indicateurs pouvant être utilisés dans les CPOM ARS/ES </a:t>
            </a:r>
            <a:endParaRPr lang="fr-FR" sz="700" dirty="0">
              <a:solidFill>
                <a:srgbClr val="374C62"/>
              </a:solidFill>
              <a:latin typeface="Marianne" panose="02000000000000000000" pitchFamily="2" charset="0"/>
            </a:endParaRPr>
          </a:p>
        </p:txBody>
      </p:sp>
      <p:sp>
        <p:nvSpPr>
          <p:cNvPr id="11" name="Google Shape;492;p61">
            <a:extLst>
              <a:ext uri="{FF2B5EF4-FFF2-40B4-BE49-F238E27FC236}">
                <a16:creationId xmlns:a16="http://schemas.microsoft.com/office/drawing/2014/main" id="{13CEB420-8482-DD6E-61DF-606A2419844E}"/>
              </a:ext>
            </a:extLst>
          </p:cNvPr>
          <p:cNvSpPr txBox="1"/>
          <p:nvPr/>
        </p:nvSpPr>
        <p:spPr>
          <a:xfrm>
            <a:off x="2690850" y="2374299"/>
            <a:ext cx="1658005" cy="2154436"/>
          </a:xfrm>
          <a:prstGeom prst="rect">
            <a:avLst/>
          </a:prstGeom>
          <a:noFill/>
          <a:ln>
            <a:noFill/>
          </a:ln>
        </p:spPr>
        <p:txBody>
          <a:bodyPr spcFirstLastPara="1" wrap="square" lIns="0" tIns="0" rIns="0" bIns="0" anchor="t" anchorCtr="0">
            <a:spAutoFit/>
          </a:bodyPr>
          <a:lstStyle/>
          <a:p>
            <a:pPr>
              <a:buClr>
                <a:srgbClr val="F18A5F"/>
              </a:buClr>
            </a:pPr>
            <a:r>
              <a:rPr lang="fr-FR" sz="700" b="1" kern="1200" dirty="0">
                <a:solidFill>
                  <a:srgbClr val="34B2B8"/>
                </a:solidFill>
                <a:latin typeface="Marianne"/>
                <a:ea typeface="+mn-ea"/>
              </a:rPr>
              <a:t>Catalogue des offres cyber</a:t>
            </a:r>
          </a:p>
          <a:p>
            <a:pPr>
              <a:buClr>
                <a:srgbClr val="F18A5F"/>
              </a:buClr>
            </a:pPr>
            <a:r>
              <a:rPr lang="fr-FR" sz="700" dirty="0">
                <a:solidFill>
                  <a:srgbClr val="374C62"/>
                </a:solidFill>
                <a:latin typeface="Marianne"/>
                <a:ea typeface="+mn-ea"/>
              </a:rPr>
              <a:t>467 offres publiques rece</a:t>
            </a:r>
            <a:r>
              <a:rPr lang="fr-FR" sz="700" dirty="0">
                <a:solidFill>
                  <a:srgbClr val="374C62"/>
                </a:solidFill>
                <a:latin typeface="Marianne"/>
              </a:rPr>
              <a:t>nsées</a:t>
            </a:r>
            <a:endParaRPr lang="fr-FR" sz="700" dirty="0"/>
          </a:p>
          <a:p>
            <a:pPr>
              <a:buClr>
                <a:srgbClr val="4888C7"/>
              </a:buClr>
            </a:pPr>
            <a:r>
              <a:rPr lang="fr-FR" sz="700" dirty="0">
                <a:solidFill>
                  <a:srgbClr val="374C62"/>
                </a:solidFill>
                <a:latin typeface="Marianne"/>
                <a:sym typeface="Wingdings"/>
              </a:rPr>
              <a:t>18</a:t>
            </a:r>
            <a:r>
              <a:rPr lang="fr-FR" sz="700" dirty="0">
                <a:solidFill>
                  <a:srgbClr val="374C62"/>
                </a:solidFill>
                <a:latin typeface="Marianne"/>
              </a:rPr>
              <a:t> offres d’industriels recensées (catalogue ouvert aux industriels depuis 2024) </a:t>
            </a:r>
          </a:p>
          <a:p>
            <a:pPr>
              <a:buClr>
                <a:srgbClr val="4888C7"/>
              </a:buClr>
            </a:pPr>
            <a:r>
              <a:rPr lang="fr-FR" sz="700" b="1" kern="1200" dirty="0">
                <a:solidFill>
                  <a:srgbClr val="34B2B8"/>
                </a:solidFill>
                <a:latin typeface="Marianne"/>
                <a:ea typeface="+mn-ea"/>
              </a:rPr>
              <a:t>Financement de la cybersécurité en région (CRRC) </a:t>
            </a:r>
          </a:p>
          <a:p>
            <a:pPr>
              <a:buClr>
                <a:srgbClr val="F18A5F"/>
              </a:buClr>
            </a:pPr>
            <a:r>
              <a:rPr lang="fr-FR" sz="700" dirty="0">
                <a:solidFill>
                  <a:srgbClr val="374C62"/>
                </a:solidFill>
                <a:latin typeface="Marianne"/>
              </a:rPr>
              <a:t>Financement des CRRC : délégation de 26 M€ au titre du FIR avec une répartition de 18 M€ pour les objectifs généraux et 8 M€ pour le secteur médico-social.</a:t>
            </a:r>
          </a:p>
          <a:p>
            <a:pPr>
              <a:buClr>
                <a:srgbClr val="F18A5F"/>
              </a:buClr>
            </a:pPr>
            <a:r>
              <a:rPr lang="fr-FR" sz="700" dirty="0">
                <a:solidFill>
                  <a:srgbClr val="374C62"/>
                </a:solidFill>
                <a:latin typeface="Marianne"/>
                <a:sym typeface="Wingdings"/>
              </a:rPr>
              <a:t>Ces</a:t>
            </a:r>
            <a:r>
              <a:rPr lang="fr-FR" sz="700" dirty="0">
                <a:solidFill>
                  <a:srgbClr val="374C62"/>
                </a:solidFill>
                <a:latin typeface="Marianne"/>
              </a:rPr>
              <a:t> CRRC se voient attribuer plusieurs missions : 8 objectifs généraux ont été définis et 3 spécifiques, propres au secteur du médico-social. </a:t>
            </a:r>
            <a:endParaRPr lang="fr-FR" sz="700" dirty="0">
              <a:solidFill>
                <a:srgbClr val="374C62"/>
              </a:solidFill>
              <a:latin typeface="Marianne"/>
              <a:ea typeface="+mn-ea"/>
            </a:endParaRPr>
          </a:p>
          <a:p>
            <a:r>
              <a:rPr lang="fr-FR" sz="700" b="1" kern="1200" dirty="0">
                <a:solidFill>
                  <a:srgbClr val="34B2B8"/>
                </a:solidFill>
                <a:latin typeface="Marianne"/>
                <a:ea typeface="+mn-ea"/>
              </a:rPr>
              <a:t>Renforcer l’attractivité des ressources en ES </a:t>
            </a:r>
            <a:endParaRPr lang="fr-FR" sz="700" dirty="0">
              <a:ea typeface="+mn-ea"/>
            </a:endParaRPr>
          </a:p>
          <a:p>
            <a:pPr>
              <a:buClr>
                <a:srgbClr val="F18A5F"/>
              </a:buClr>
            </a:pPr>
            <a:r>
              <a:rPr lang="fr-FR" sz="700" dirty="0">
                <a:solidFill>
                  <a:srgbClr val="374C62"/>
                </a:solidFill>
                <a:latin typeface="Marianne"/>
                <a:ea typeface="Calibri"/>
                <a:hlinkClick r:id="rId2"/>
              </a:rPr>
              <a:t>Revalorisation des grilles statutaires des ingénieurs hospitaliers</a:t>
            </a:r>
          </a:p>
        </p:txBody>
      </p:sp>
      <p:sp>
        <p:nvSpPr>
          <p:cNvPr id="12" name="Google Shape;492;p61">
            <a:extLst>
              <a:ext uri="{FF2B5EF4-FFF2-40B4-BE49-F238E27FC236}">
                <a16:creationId xmlns:a16="http://schemas.microsoft.com/office/drawing/2014/main" id="{58F1D26D-41C7-BB99-6DA1-B7D767885327}"/>
              </a:ext>
            </a:extLst>
          </p:cNvPr>
          <p:cNvSpPr txBox="1"/>
          <p:nvPr/>
        </p:nvSpPr>
        <p:spPr>
          <a:xfrm>
            <a:off x="4786550" y="2374299"/>
            <a:ext cx="1658005" cy="2369880"/>
          </a:xfrm>
          <a:prstGeom prst="rect">
            <a:avLst/>
          </a:prstGeom>
          <a:noFill/>
          <a:ln>
            <a:noFill/>
          </a:ln>
        </p:spPr>
        <p:txBody>
          <a:bodyPr spcFirstLastPara="1" wrap="square" lIns="0" tIns="0" rIns="0" bIns="0" anchor="t" anchorCtr="0">
            <a:spAutoFit/>
          </a:bodyPr>
          <a:lstStyle/>
          <a:p>
            <a:r>
              <a:rPr lang="fr-FR" sz="700" b="1" kern="1200" dirty="0">
                <a:solidFill>
                  <a:srgbClr val="DB0BC3"/>
                </a:solidFill>
                <a:latin typeface="Marianne"/>
                <a:ea typeface="+mn-ea"/>
              </a:rPr>
              <a:t>Campagnes de sensibilisation </a:t>
            </a:r>
          </a:p>
          <a:p>
            <a:pPr>
              <a:buClr>
                <a:srgbClr val="F18A5F"/>
              </a:buClr>
            </a:pPr>
            <a:r>
              <a:rPr lang="fr-FR" sz="700" dirty="0" err="1">
                <a:solidFill>
                  <a:srgbClr val="374C62"/>
                </a:solidFill>
                <a:latin typeface="Marianne"/>
              </a:rPr>
              <a:t>Ouvertured’u</a:t>
            </a:r>
            <a:r>
              <a:rPr lang="fr-FR" sz="700" dirty="0">
                <a:solidFill>
                  <a:srgbClr val="374C62"/>
                </a:solidFill>
                <a:latin typeface="Marianne"/>
              </a:rPr>
              <a:t> ne page « </a:t>
            </a:r>
            <a:r>
              <a:rPr lang="fr-FR" sz="700" dirty="0">
                <a:solidFill>
                  <a:srgbClr val="374C62"/>
                </a:solidFill>
                <a:latin typeface="Marianne"/>
                <a:hlinkClick r:id="rId3"/>
              </a:rPr>
              <a:t>Cybersécurité</a:t>
            </a:r>
            <a:r>
              <a:rPr lang="fr-FR" sz="700" dirty="0">
                <a:solidFill>
                  <a:srgbClr val="374C62"/>
                </a:solidFill>
                <a:latin typeface="Marianne"/>
              </a:rPr>
              <a:t> » dédiée sur le site de l’ANS qui regroupe toutes les ressources documentaires du programme</a:t>
            </a:r>
          </a:p>
          <a:p>
            <a:r>
              <a:rPr lang="fr-FR" sz="700" b="1" kern="1200" dirty="0">
                <a:solidFill>
                  <a:srgbClr val="DB0BC3"/>
                </a:solidFill>
                <a:latin typeface="Marianne"/>
                <a:ea typeface="+mn-ea"/>
              </a:rPr>
              <a:t>Formation</a:t>
            </a:r>
          </a:p>
          <a:p>
            <a:pPr>
              <a:buClr>
                <a:srgbClr val="F18A5F"/>
              </a:buClr>
            </a:pPr>
            <a:r>
              <a:rPr lang="fr-FR" sz="700" dirty="0">
                <a:solidFill>
                  <a:srgbClr val="374C62"/>
                </a:solidFill>
                <a:latin typeface="Marianne"/>
              </a:rPr>
              <a:t>Identification en cours des besoins de formation cyber et appui à la construction de l’offre de formation en lien avec les organismes de formation</a:t>
            </a:r>
          </a:p>
          <a:p>
            <a:r>
              <a:rPr lang="fr-FR" sz="700" b="1" kern="1200" dirty="0">
                <a:solidFill>
                  <a:srgbClr val="DB0BC3"/>
                </a:solidFill>
                <a:latin typeface="Marianne"/>
                <a:ea typeface="+mn-ea"/>
              </a:rPr>
              <a:t>Animations </a:t>
            </a:r>
          </a:p>
          <a:p>
            <a:r>
              <a:rPr lang="fr-FR" sz="700" dirty="0">
                <a:solidFill>
                  <a:srgbClr val="374C62"/>
                </a:solidFill>
                <a:latin typeface="Marianne"/>
                <a:ea typeface="Calibri"/>
              </a:rPr>
              <a:t>Les</a:t>
            </a:r>
            <a:r>
              <a:rPr lang="fr-FR" sz="700" dirty="0">
                <a:solidFill>
                  <a:srgbClr val="374C62"/>
                </a:solidFill>
                <a:latin typeface="Marianne"/>
              </a:rPr>
              <a:t> ARS (et les </a:t>
            </a:r>
            <a:r>
              <a:rPr lang="fr-FR" sz="700" dirty="0" err="1">
                <a:solidFill>
                  <a:srgbClr val="374C62"/>
                </a:solidFill>
                <a:latin typeface="Marianne"/>
              </a:rPr>
              <a:t>GRADeS</a:t>
            </a:r>
            <a:r>
              <a:rPr lang="fr-FR" sz="700" dirty="0">
                <a:solidFill>
                  <a:srgbClr val="374C62"/>
                </a:solidFill>
                <a:latin typeface="Marianne"/>
              </a:rPr>
              <a:t> en appui) sont en charge de déployer le programme sur leur territoire avec notamment la mise en place des CRRC</a:t>
            </a:r>
          </a:p>
          <a:p>
            <a:r>
              <a:rPr lang="fr-FR" sz="700" b="1" kern="1200" dirty="0">
                <a:solidFill>
                  <a:srgbClr val="DB0BC3"/>
                </a:solidFill>
                <a:latin typeface="Marianne"/>
                <a:ea typeface="+mn-ea"/>
              </a:rPr>
              <a:t>Présence aux événements, publications</a:t>
            </a:r>
          </a:p>
          <a:p>
            <a:r>
              <a:rPr lang="fr-FR" sz="700" dirty="0">
                <a:solidFill>
                  <a:srgbClr val="374C62"/>
                </a:solidFill>
                <a:latin typeface="Marianne"/>
                <a:ea typeface="Calibri"/>
              </a:rPr>
              <a:t>Webinaires</a:t>
            </a:r>
            <a:endParaRPr lang="fr-FR" sz="700" dirty="0">
              <a:solidFill>
                <a:srgbClr val="374C62"/>
              </a:solidFill>
              <a:latin typeface="Marianne"/>
            </a:endParaRPr>
          </a:p>
          <a:p>
            <a:r>
              <a:rPr lang="fr-FR" sz="700" dirty="0">
                <a:solidFill>
                  <a:srgbClr val="374C62"/>
                </a:solidFill>
                <a:latin typeface="Marianne"/>
                <a:sym typeface="Wingdings"/>
              </a:rPr>
              <a:t>Participation</a:t>
            </a:r>
            <a:r>
              <a:rPr lang="fr-FR" sz="700" dirty="0">
                <a:solidFill>
                  <a:srgbClr val="374C62"/>
                </a:solidFill>
                <a:latin typeface="Marianne"/>
              </a:rPr>
              <a:t>/organisation d'événements nationaux et régionaux</a:t>
            </a:r>
          </a:p>
          <a:p>
            <a:endParaRPr lang="fr-FR" sz="700" dirty="0">
              <a:solidFill>
                <a:srgbClr val="374C62"/>
              </a:solidFill>
              <a:latin typeface="Marianne"/>
            </a:endParaRPr>
          </a:p>
        </p:txBody>
      </p:sp>
      <p:sp>
        <p:nvSpPr>
          <p:cNvPr id="13" name="Google Shape;492;p61">
            <a:extLst>
              <a:ext uri="{FF2B5EF4-FFF2-40B4-BE49-F238E27FC236}">
                <a16:creationId xmlns:a16="http://schemas.microsoft.com/office/drawing/2014/main" id="{4F0300AC-20B9-6B21-55DB-8CFC163E1CA1}"/>
              </a:ext>
            </a:extLst>
          </p:cNvPr>
          <p:cNvSpPr txBox="1"/>
          <p:nvPr/>
        </p:nvSpPr>
        <p:spPr>
          <a:xfrm>
            <a:off x="6889229" y="2374299"/>
            <a:ext cx="1658005" cy="2369880"/>
          </a:xfrm>
          <a:prstGeom prst="rect">
            <a:avLst/>
          </a:prstGeom>
          <a:noFill/>
          <a:ln>
            <a:noFill/>
          </a:ln>
        </p:spPr>
        <p:txBody>
          <a:bodyPr spcFirstLastPara="1" wrap="square" lIns="0" tIns="0" rIns="0" bIns="0" anchor="t" anchorCtr="0">
            <a:spAutoFit/>
          </a:bodyPr>
          <a:lstStyle/>
          <a:p>
            <a:r>
              <a:rPr lang="fr-FR" sz="700" b="1" kern="1200" dirty="0">
                <a:solidFill>
                  <a:srgbClr val="F18A5F"/>
                </a:solidFill>
                <a:latin typeface="Marianne"/>
                <a:ea typeface="+mn-ea"/>
              </a:rPr>
              <a:t>Domaine Annuaires techniques et exposition sur internet </a:t>
            </a:r>
          </a:p>
          <a:p>
            <a:r>
              <a:rPr lang="fr-FR" sz="700" dirty="0">
                <a:solidFill>
                  <a:srgbClr val="374C62"/>
                </a:solidFill>
                <a:latin typeface="Marianne"/>
              </a:rPr>
              <a:t>Lancement du domaine avec la publication de l'arrêté du 18 mars relatif à l'appel à financement au </a:t>
            </a:r>
            <a:r>
              <a:rPr lang="fr-FR" sz="700" dirty="0">
                <a:solidFill>
                  <a:srgbClr val="374C62"/>
                </a:solidFill>
                <a:latin typeface="Marianne"/>
                <a:hlinkClick r:id="rId4"/>
              </a:rPr>
              <a:t>JO</a:t>
            </a:r>
            <a:r>
              <a:rPr lang="fr-FR" sz="700" dirty="0">
                <a:solidFill>
                  <a:srgbClr val="374C62"/>
                </a:solidFill>
                <a:latin typeface="Marianne"/>
              </a:rPr>
              <a:t>. </a:t>
            </a:r>
          </a:p>
          <a:p>
            <a:r>
              <a:rPr lang="fr-FR" sz="700" dirty="0">
                <a:solidFill>
                  <a:srgbClr val="374C62"/>
                </a:solidFill>
                <a:latin typeface="Marianne"/>
                <a:sym typeface="Wingdings"/>
              </a:rPr>
              <a:t>Clôture</a:t>
            </a:r>
            <a:r>
              <a:rPr lang="fr-FR" sz="700" dirty="0">
                <a:solidFill>
                  <a:srgbClr val="374C62"/>
                </a:solidFill>
                <a:latin typeface="Marianne"/>
              </a:rPr>
              <a:t> des instructions par les ARS le 21 mai.</a:t>
            </a:r>
          </a:p>
          <a:p>
            <a:r>
              <a:rPr lang="fr-FR" sz="700" b="1" kern="1200" dirty="0" err="1">
                <a:solidFill>
                  <a:srgbClr val="F18A5F"/>
                </a:solidFill>
                <a:latin typeface="Marianne"/>
                <a:ea typeface="+mn-ea"/>
              </a:rPr>
              <a:t>HospiConnect</a:t>
            </a:r>
            <a:endParaRPr lang="fr-FR" sz="700" b="1" kern="1200" dirty="0">
              <a:solidFill>
                <a:srgbClr val="F18A5F"/>
              </a:solidFill>
              <a:latin typeface="Marianne"/>
              <a:ea typeface="+mn-ea"/>
            </a:endParaRPr>
          </a:p>
          <a:p>
            <a:r>
              <a:rPr lang="fr-FR" sz="700" dirty="0">
                <a:solidFill>
                  <a:srgbClr val="374C62"/>
                </a:solidFill>
                <a:latin typeface="Marianne"/>
                <a:ea typeface="Calibri"/>
              </a:rPr>
              <a:t>Lancement</a:t>
            </a:r>
            <a:r>
              <a:rPr lang="fr-FR" sz="700" dirty="0">
                <a:solidFill>
                  <a:srgbClr val="374C62"/>
                </a:solidFill>
                <a:latin typeface="Marianne"/>
              </a:rPr>
              <a:t> du domaine </a:t>
            </a:r>
            <a:r>
              <a:rPr lang="fr-FR" sz="700" dirty="0" err="1">
                <a:solidFill>
                  <a:srgbClr val="374C62"/>
                </a:solidFill>
                <a:latin typeface="Marianne"/>
              </a:rPr>
              <a:t>HospiConnect</a:t>
            </a:r>
            <a:r>
              <a:rPr lang="fr-FR" sz="700" dirty="0">
                <a:solidFill>
                  <a:srgbClr val="374C62"/>
                </a:solidFill>
                <a:latin typeface="Marianne"/>
              </a:rPr>
              <a:t> (AAP ALPHA) 18 mars 2024 </a:t>
            </a:r>
          </a:p>
          <a:p>
            <a:r>
              <a:rPr lang="fr-FR" sz="700" dirty="0">
                <a:solidFill>
                  <a:srgbClr val="374C62"/>
                </a:solidFill>
                <a:latin typeface="Marianne"/>
                <a:sym typeface="Wingdings"/>
              </a:rPr>
              <a:t>Fermeture</a:t>
            </a:r>
            <a:r>
              <a:rPr lang="fr-FR" sz="700" dirty="0">
                <a:solidFill>
                  <a:srgbClr val="374C62"/>
                </a:solidFill>
                <a:latin typeface="Marianne"/>
              </a:rPr>
              <a:t> du guichet de candidature le 5 avril 2024 </a:t>
            </a:r>
          </a:p>
          <a:p>
            <a:r>
              <a:rPr lang="fr-FR" sz="700" b="1" kern="1200" dirty="0">
                <a:solidFill>
                  <a:srgbClr val="F18A5F"/>
                </a:solidFill>
                <a:latin typeface="Marianne"/>
                <a:ea typeface="+mn-ea"/>
              </a:rPr>
              <a:t>Domaine Stratégie de continuité et de reprise d’activité </a:t>
            </a:r>
          </a:p>
          <a:p>
            <a:r>
              <a:rPr lang="fr-FR" sz="700" dirty="0">
                <a:solidFill>
                  <a:srgbClr val="374C62"/>
                </a:solidFill>
                <a:latin typeface="Marianne"/>
                <a:ea typeface="Calibri"/>
              </a:rPr>
              <a:t>Domaine</a:t>
            </a:r>
            <a:r>
              <a:rPr lang="fr-FR" sz="700" dirty="0">
                <a:solidFill>
                  <a:srgbClr val="374C62"/>
                </a:solidFill>
                <a:latin typeface="Marianne"/>
              </a:rPr>
              <a:t> ouvert au médico-social</a:t>
            </a:r>
          </a:p>
          <a:p>
            <a:r>
              <a:rPr lang="fr-FR" sz="700" dirty="0">
                <a:solidFill>
                  <a:srgbClr val="374C62"/>
                </a:solidFill>
                <a:latin typeface="Marianne"/>
                <a:sym typeface="Wingdings"/>
              </a:rPr>
              <a:t>Objectifs</a:t>
            </a:r>
            <a:r>
              <a:rPr lang="fr-FR" sz="700" dirty="0">
                <a:solidFill>
                  <a:srgbClr val="374C62"/>
                </a:solidFill>
                <a:latin typeface="Marianne"/>
              </a:rPr>
              <a:t> autour de la sauvegarde et du PCRA</a:t>
            </a:r>
          </a:p>
          <a:p>
            <a:r>
              <a:rPr lang="fr-FR" sz="700" dirty="0">
                <a:solidFill>
                  <a:srgbClr val="374C62"/>
                </a:solidFill>
                <a:latin typeface="Marianne"/>
                <a:sym typeface="Wingdings"/>
              </a:rPr>
              <a:t>Lancement</a:t>
            </a:r>
            <a:r>
              <a:rPr lang="fr-FR" sz="700" dirty="0">
                <a:solidFill>
                  <a:srgbClr val="374C62"/>
                </a:solidFill>
                <a:latin typeface="Marianne"/>
              </a:rPr>
              <a:t> prévu au T4 2024</a:t>
            </a:r>
          </a:p>
          <a:p>
            <a:endParaRPr lang="fr-FR" sz="700" dirty="0">
              <a:solidFill>
                <a:srgbClr val="374C62"/>
              </a:solidFill>
              <a:latin typeface="Marianne"/>
            </a:endParaRPr>
          </a:p>
          <a:p>
            <a:pPr lvl="0"/>
            <a:endParaRPr lang="fr-FR" sz="700" dirty="0">
              <a:solidFill>
                <a:srgbClr val="374C62"/>
              </a:solidFill>
              <a:latin typeface="Marianne"/>
            </a:endParaRPr>
          </a:p>
        </p:txBody>
      </p:sp>
      <p:sp>
        <p:nvSpPr>
          <p:cNvPr id="14" name="ZoneTexte 13">
            <a:extLst>
              <a:ext uri="{FF2B5EF4-FFF2-40B4-BE49-F238E27FC236}">
                <a16:creationId xmlns:a16="http://schemas.microsoft.com/office/drawing/2014/main" id="{04BFE165-01A2-29A6-9119-42AFC1DC08CD}"/>
              </a:ext>
            </a:extLst>
          </p:cNvPr>
          <p:cNvSpPr txBox="1"/>
          <p:nvPr/>
        </p:nvSpPr>
        <p:spPr>
          <a:xfrm>
            <a:off x="658647" y="1853188"/>
            <a:ext cx="2505570" cy="338554"/>
          </a:xfrm>
          <a:prstGeom prst="rect">
            <a:avLst/>
          </a:prstGeom>
          <a:noFill/>
        </p:spPr>
        <p:txBody>
          <a:bodyPr wrap="square" lIns="0" tIns="0" rIns="0" bIns="0" rtlCol="0">
            <a:spAutoFit/>
          </a:bodyPr>
          <a:lstStyle/>
          <a:p>
            <a:pPr marL="0" marR="0" lvl="0" indent="0" defTabSz="685800" rtl="0" eaLnBrk="1" fontAlgn="auto" latinLnBrk="0" hangingPunct="1">
              <a:lnSpc>
                <a:spcPct val="100000"/>
              </a:lnSpc>
              <a:buClrTx/>
              <a:buSzTx/>
              <a:buFontTx/>
              <a:buNone/>
              <a:tabLst/>
              <a:defRPr/>
            </a:pPr>
            <a:r>
              <a:rPr kumimoji="0" lang="fr-FR" sz="1100" b="1" i="0" u="none" strike="noStrike" kern="1200" cap="none" spc="0" normalizeH="0" baseline="0" noProof="0" dirty="0">
                <a:ln>
                  <a:noFill/>
                </a:ln>
                <a:solidFill>
                  <a:srgbClr val="4887C7"/>
                </a:solidFill>
                <a:effectLst/>
                <a:uLnTx/>
                <a:uFillTx/>
                <a:latin typeface="Marianne" panose="02000000000000000000" pitchFamily="2" charset="0"/>
                <a:ea typeface="+mn-ea"/>
                <a:cs typeface="Arial" panose="020B0604020202020204" pitchFamily="34" charset="0"/>
                <a:sym typeface="Arial"/>
              </a:rPr>
              <a:t>Gouvernance et </a:t>
            </a:r>
          </a:p>
          <a:p>
            <a:pPr marL="0" marR="0" lvl="0" indent="0" defTabSz="685800" rtl="0" eaLnBrk="1" fontAlgn="auto" latinLnBrk="0" hangingPunct="1">
              <a:lnSpc>
                <a:spcPct val="100000"/>
              </a:lnSpc>
              <a:buClrTx/>
              <a:buSzTx/>
              <a:buFontTx/>
              <a:buNone/>
              <a:tabLst/>
              <a:defRPr/>
            </a:pPr>
            <a:r>
              <a:rPr kumimoji="0" lang="fr-FR" sz="1100" b="1" i="0" u="none" strike="noStrike" kern="1200" cap="none" spc="0" normalizeH="0" baseline="0" noProof="0" dirty="0">
                <a:ln>
                  <a:noFill/>
                </a:ln>
                <a:solidFill>
                  <a:srgbClr val="4887C7"/>
                </a:solidFill>
                <a:effectLst/>
                <a:uLnTx/>
                <a:uFillTx/>
                <a:latin typeface="Marianne" panose="02000000000000000000" pitchFamily="2" charset="0"/>
                <a:ea typeface="+mn-ea"/>
                <a:cs typeface="Arial" panose="020B0604020202020204" pitchFamily="34" charset="0"/>
                <a:sym typeface="Arial"/>
              </a:rPr>
              <a:t>résilience</a:t>
            </a:r>
            <a:endParaRPr kumimoji="0" lang="fr-FR" sz="1100" b="0" i="0" u="none" strike="noStrike" kern="1200" cap="none" spc="0" normalizeH="0" baseline="0" noProof="0" dirty="0">
              <a:ln>
                <a:noFill/>
              </a:ln>
              <a:solidFill>
                <a:srgbClr val="4887C7"/>
              </a:solidFill>
              <a:effectLst/>
              <a:uLnTx/>
              <a:uFillTx/>
              <a:latin typeface="Marianne" panose="02000000000000000000" pitchFamily="2" charset="0"/>
              <a:ea typeface="+mn-ea"/>
              <a:cs typeface="Arial" panose="020B0604020202020204" pitchFamily="34" charset="0"/>
              <a:sym typeface="Arial"/>
            </a:endParaRPr>
          </a:p>
        </p:txBody>
      </p:sp>
      <p:sp>
        <p:nvSpPr>
          <p:cNvPr id="15" name="ZoneTexte 14">
            <a:extLst>
              <a:ext uri="{FF2B5EF4-FFF2-40B4-BE49-F238E27FC236}">
                <a16:creationId xmlns:a16="http://schemas.microsoft.com/office/drawing/2014/main" id="{6D18DBE7-6DA4-079A-B34F-3D0C84EC682C}"/>
              </a:ext>
            </a:extLst>
          </p:cNvPr>
          <p:cNvSpPr txBox="1"/>
          <p:nvPr/>
        </p:nvSpPr>
        <p:spPr>
          <a:xfrm>
            <a:off x="2699413" y="1853188"/>
            <a:ext cx="1829246" cy="338554"/>
          </a:xfrm>
          <a:prstGeom prst="rect">
            <a:avLst/>
          </a:prstGeom>
          <a:noFill/>
        </p:spPr>
        <p:txBody>
          <a:bodyPr wrap="square" lIns="0" tIns="0" rIns="0" bIns="0" rtlCol="0">
            <a:spAutoFit/>
          </a:bodyPr>
          <a:lstStyle/>
          <a:p>
            <a:pPr defTabSz="685800">
              <a:buClrTx/>
              <a:defRPr/>
            </a:pPr>
            <a:r>
              <a:rPr lang="fr-FR" sz="1100" b="1" kern="1200" dirty="0">
                <a:solidFill>
                  <a:srgbClr val="4CBBB6"/>
                </a:solidFill>
                <a:latin typeface="Marianne" panose="02000000000000000000" pitchFamily="2" charset="0"/>
                <a:ea typeface="+mn-ea"/>
                <a:cs typeface="Arial" panose="020B0604020202020204" pitchFamily="34" charset="0"/>
              </a:rPr>
              <a:t>Ressources et mutualisation</a:t>
            </a:r>
          </a:p>
        </p:txBody>
      </p:sp>
      <p:sp>
        <p:nvSpPr>
          <p:cNvPr id="20" name="ZoneTexte 19">
            <a:extLst>
              <a:ext uri="{FF2B5EF4-FFF2-40B4-BE49-F238E27FC236}">
                <a16:creationId xmlns:a16="http://schemas.microsoft.com/office/drawing/2014/main" id="{9CC68161-7020-1607-FD45-2F7582137CCC}"/>
              </a:ext>
            </a:extLst>
          </p:cNvPr>
          <p:cNvSpPr txBox="1"/>
          <p:nvPr/>
        </p:nvSpPr>
        <p:spPr>
          <a:xfrm>
            <a:off x="4801908" y="1853188"/>
            <a:ext cx="1709318" cy="169277"/>
          </a:xfrm>
          <a:prstGeom prst="rect">
            <a:avLst/>
          </a:prstGeom>
          <a:noFill/>
        </p:spPr>
        <p:txBody>
          <a:bodyPr wrap="square" lIns="0" tIns="0" rIns="0" bIns="0" rtlCol="0">
            <a:spAutoFit/>
          </a:bodyPr>
          <a:lstStyle/>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1100" b="1" i="0" u="none" strike="noStrike" kern="1200" cap="none" spc="0" normalizeH="0" baseline="0" noProof="0" dirty="0">
                <a:ln>
                  <a:noFill/>
                </a:ln>
                <a:solidFill>
                  <a:srgbClr val="A82785"/>
                </a:solidFill>
                <a:effectLst/>
                <a:uLnTx/>
                <a:uFillTx/>
                <a:latin typeface="Marianne" panose="02000000000000000000" pitchFamily="2" charset="0"/>
                <a:ea typeface="+mn-ea"/>
                <a:cs typeface="Arial" panose="020B0604020202020204" pitchFamily="34" charset="0"/>
                <a:sym typeface="Arial"/>
              </a:rPr>
              <a:t>Sensibilisation</a:t>
            </a:r>
            <a:endParaRPr kumimoji="0" lang="fr-FR" sz="1100" b="0" i="0" u="none" strike="noStrike" kern="1200" cap="none" spc="0" normalizeH="0" baseline="0" noProof="0" dirty="0">
              <a:ln>
                <a:noFill/>
              </a:ln>
              <a:solidFill>
                <a:srgbClr val="A82785"/>
              </a:solidFill>
              <a:effectLst/>
              <a:uLnTx/>
              <a:uFillTx/>
              <a:latin typeface="Marianne" panose="02000000000000000000" pitchFamily="2" charset="0"/>
              <a:ea typeface="+mn-ea"/>
              <a:cs typeface="Arial" panose="020B0604020202020204" pitchFamily="34" charset="0"/>
              <a:sym typeface="Arial"/>
            </a:endParaRPr>
          </a:p>
        </p:txBody>
      </p:sp>
      <p:sp>
        <p:nvSpPr>
          <p:cNvPr id="21" name="ZoneTexte 20">
            <a:extLst>
              <a:ext uri="{FF2B5EF4-FFF2-40B4-BE49-F238E27FC236}">
                <a16:creationId xmlns:a16="http://schemas.microsoft.com/office/drawing/2014/main" id="{A4331C61-3E6E-3888-BDB6-F5E1AC00D611}"/>
              </a:ext>
            </a:extLst>
          </p:cNvPr>
          <p:cNvSpPr txBox="1"/>
          <p:nvPr/>
        </p:nvSpPr>
        <p:spPr>
          <a:xfrm>
            <a:off x="6897792" y="1828371"/>
            <a:ext cx="3434688" cy="169277"/>
          </a:xfrm>
          <a:prstGeom prst="rect">
            <a:avLst/>
          </a:prstGeom>
          <a:noFill/>
        </p:spPr>
        <p:txBody>
          <a:bodyPr wrap="square" lIns="0" tIns="0" rIns="0" bIns="0" rtlCol="0">
            <a:spAutoFit/>
          </a:bodyPr>
          <a:lstStyle/>
          <a:p>
            <a:pPr defTabSz="685800">
              <a:spcBef>
                <a:spcPts val="225"/>
              </a:spcBef>
              <a:spcAft>
                <a:spcPts val="225"/>
              </a:spcAft>
              <a:buClrTx/>
              <a:defRPr/>
            </a:pPr>
            <a:r>
              <a:rPr lang="fr-FR" sz="1100" b="1" kern="1200" dirty="0">
                <a:solidFill>
                  <a:srgbClr val="DE4D37"/>
                </a:solidFill>
                <a:latin typeface="Marianne" panose="02000000000000000000" pitchFamily="2" charset="0"/>
                <a:ea typeface="+mn-ea"/>
                <a:cs typeface="Arial" panose="020B0604020202020204" pitchFamily="34" charset="0"/>
              </a:rPr>
              <a:t>Sécurité opérationnelle</a:t>
            </a:r>
          </a:p>
        </p:txBody>
      </p:sp>
      <p:sp>
        <p:nvSpPr>
          <p:cNvPr id="22" name="Rectangle : coins arrondis 21">
            <a:extLst>
              <a:ext uri="{FF2B5EF4-FFF2-40B4-BE49-F238E27FC236}">
                <a16:creationId xmlns:a16="http://schemas.microsoft.com/office/drawing/2014/main" id="{F4674CBC-349C-0F55-0A0B-48695E6BAE4E}"/>
              </a:ext>
            </a:extLst>
          </p:cNvPr>
          <p:cNvSpPr/>
          <p:nvPr/>
        </p:nvSpPr>
        <p:spPr>
          <a:xfrm>
            <a:off x="646595" y="1603931"/>
            <a:ext cx="498647" cy="170622"/>
          </a:xfrm>
          <a:prstGeom prst="roundRect">
            <a:avLst>
              <a:gd name="adj" fmla="val 50000"/>
            </a:avLst>
          </a:prstGeom>
          <a:solidFill>
            <a:srgbClr val="488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2ABE3656-0E5D-9E74-6D21-99C7C2C1CE24}"/>
              </a:ext>
            </a:extLst>
          </p:cNvPr>
          <p:cNvSpPr txBox="1"/>
          <p:nvPr/>
        </p:nvSpPr>
        <p:spPr>
          <a:xfrm>
            <a:off x="658648" y="1643076"/>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sp>
        <p:nvSpPr>
          <p:cNvPr id="24" name="Rectangle : coins arrondis 23">
            <a:extLst>
              <a:ext uri="{FF2B5EF4-FFF2-40B4-BE49-F238E27FC236}">
                <a16:creationId xmlns:a16="http://schemas.microsoft.com/office/drawing/2014/main" id="{67259418-B1E9-92A6-84ED-7FBC4C43AE6A}"/>
              </a:ext>
            </a:extLst>
          </p:cNvPr>
          <p:cNvSpPr/>
          <p:nvPr/>
        </p:nvSpPr>
        <p:spPr>
          <a:xfrm>
            <a:off x="2687359" y="1603931"/>
            <a:ext cx="498647" cy="170622"/>
          </a:xfrm>
          <a:prstGeom prst="roundRect">
            <a:avLst>
              <a:gd name="adj" fmla="val 50000"/>
            </a:avLst>
          </a:prstGeom>
          <a:solidFill>
            <a:srgbClr val="4CBB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E5D23AB8-E58C-A534-716D-0254B454A428}"/>
              </a:ext>
            </a:extLst>
          </p:cNvPr>
          <p:cNvSpPr txBox="1"/>
          <p:nvPr/>
        </p:nvSpPr>
        <p:spPr>
          <a:xfrm>
            <a:off x="2699412" y="1643076"/>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2</a:t>
            </a:r>
          </a:p>
        </p:txBody>
      </p:sp>
      <p:sp>
        <p:nvSpPr>
          <p:cNvPr id="26" name="Rectangle : coins arrondis 25">
            <a:extLst>
              <a:ext uri="{FF2B5EF4-FFF2-40B4-BE49-F238E27FC236}">
                <a16:creationId xmlns:a16="http://schemas.microsoft.com/office/drawing/2014/main" id="{9B0718AB-BCE1-038D-D4B1-06F3C362F525}"/>
              </a:ext>
            </a:extLst>
          </p:cNvPr>
          <p:cNvSpPr/>
          <p:nvPr/>
        </p:nvSpPr>
        <p:spPr>
          <a:xfrm>
            <a:off x="6885739" y="1601719"/>
            <a:ext cx="498647" cy="170622"/>
          </a:xfrm>
          <a:prstGeom prst="roundRect">
            <a:avLst>
              <a:gd name="adj" fmla="val 50000"/>
            </a:avLst>
          </a:prstGeom>
          <a:solidFill>
            <a:srgbClr val="DE4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B4C9A83E-BE58-8380-B300-912A1A6904AC}"/>
              </a:ext>
            </a:extLst>
          </p:cNvPr>
          <p:cNvSpPr txBox="1"/>
          <p:nvPr/>
        </p:nvSpPr>
        <p:spPr>
          <a:xfrm>
            <a:off x="6897792" y="1640864"/>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4</a:t>
            </a:r>
          </a:p>
        </p:txBody>
      </p:sp>
      <p:sp>
        <p:nvSpPr>
          <p:cNvPr id="28" name="Rectangle : coins arrondis 27">
            <a:extLst>
              <a:ext uri="{FF2B5EF4-FFF2-40B4-BE49-F238E27FC236}">
                <a16:creationId xmlns:a16="http://schemas.microsoft.com/office/drawing/2014/main" id="{818C09ED-809C-A626-BAAC-EBE5EE25E5C9}"/>
              </a:ext>
            </a:extLst>
          </p:cNvPr>
          <p:cNvSpPr/>
          <p:nvPr/>
        </p:nvSpPr>
        <p:spPr>
          <a:xfrm>
            <a:off x="4786549" y="1603931"/>
            <a:ext cx="498647" cy="170622"/>
          </a:xfrm>
          <a:prstGeom prst="roundRect">
            <a:avLst>
              <a:gd name="adj" fmla="val 50000"/>
            </a:avLst>
          </a:prstGeom>
          <a:solidFill>
            <a:srgbClr val="A82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5812912D-C442-984F-9A9F-164A5FE304BE}"/>
              </a:ext>
            </a:extLst>
          </p:cNvPr>
          <p:cNvSpPr txBox="1"/>
          <p:nvPr/>
        </p:nvSpPr>
        <p:spPr>
          <a:xfrm>
            <a:off x="4798602" y="1643076"/>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3</a:t>
            </a:r>
          </a:p>
        </p:txBody>
      </p:sp>
      <p:sp>
        <p:nvSpPr>
          <p:cNvPr id="3" name="Titre 1">
            <a:extLst>
              <a:ext uri="{FF2B5EF4-FFF2-40B4-BE49-F238E27FC236}">
                <a16:creationId xmlns:a16="http://schemas.microsoft.com/office/drawing/2014/main" id="{12962025-3308-E7FF-1668-FC75AD2EC4E8}"/>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Programme </a:t>
            </a:r>
            <a:r>
              <a:rPr lang="fr-FR" sz="1000" dirty="0" err="1">
                <a:latin typeface="Marianne" panose="02000000000000000000" pitchFamily="2" charset="0"/>
              </a:rPr>
              <a:t>CaRE</a:t>
            </a:r>
            <a:endParaRPr lang="fr-FR" sz="1000" dirty="0">
              <a:latin typeface="Marianne" panose="02000000000000000000" pitchFamily="2" charset="0"/>
            </a:endParaRPr>
          </a:p>
        </p:txBody>
      </p:sp>
    </p:spTree>
    <p:extLst>
      <p:ext uri="{BB962C8B-B14F-4D97-AF65-F5344CB8AC3E}">
        <p14:creationId xmlns:p14="http://schemas.microsoft.com/office/powerpoint/2010/main" val="31663167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103</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735107"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Renforcer massivement la cyber dans les établissements</a:t>
            </a:r>
            <a:r>
              <a:rPr lang="fr-FR" sz="1000">
                <a:latin typeface="Marianne" panose="02000000000000000000" pitchFamily="2" charset="0"/>
              </a:rPr>
              <a:t>,</a:t>
            </a:r>
            <a:r>
              <a:rPr lang="fr-FR" sz="1000" dirty="0">
                <a:latin typeface="Marianne" panose="02000000000000000000" pitchFamily="2" charset="0"/>
              </a:rPr>
              <a:t> notre souveraineté sur </a:t>
            </a:r>
            <a:r>
              <a:rPr lang="fr-FR" sz="1000">
                <a:latin typeface="Marianne" panose="02000000000000000000" pitchFamily="2" charset="0"/>
              </a:rPr>
              <a:t>l’hébergement et notre résilience </a:t>
            </a:r>
            <a:br>
              <a:rPr lang="fr-FR" sz="1000">
                <a:latin typeface="Marianne" panose="02000000000000000000" pitchFamily="2" charset="0"/>
              </a:rPr>
            </a:br>
            <a:r>
              <a:rPr lang="fr-FR" sz="1000">
                <a:latin typeface="Marianne" panose="02000000000000000000" pitchFamily="2" charset="0"/>
              </a:rPr>
              <a:t>face aux futures crises sanitaires</a:t>
            </a:r>
            <a:endParaRPr lang="fr-FR" sz="1000" dirty="0">
              <a:latin typeface="Marianne" panose="02000000000000000000" pitchFamily="2" charset="0"/>
            </a:endParaRP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15</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Programme </a:t>
            </a:r>
            <a:r>
              <a:rPr lang="fr-FR" sz="1000" dirty="0" err="1">
                <a:latin typeface="Marianne" panose="02000000000000000000" pitchFamily="2" charset="0"/>
              </a:rPr>
              <a:t>CaRE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15.1</a:t>
            </a:r>
            <a:endParaRPr lang="fr-FR" dirty="0">
              <a:solidFill>
                <a:srgbClr val="36B1B8"/>
              </a:solidFill>
              <a:latin typeface="Marianne" panose="02000000000000000000" pitchFamily="2" charset="0"/>
            </a:endParaRPr>
          </a:p>
        </p:txBody>
      </p:sp>
      <p:sp>
        <p:nvSpPr>
          <p:cNvPr id="6" name="ZoneTexte 5">
            <a:extLst>
              <a:ext uri="{FF2B5EF4-FFF2-40B4-BE49-F238E27FC236}">
                <a16:creationId xmlns:a16="http://schemas.microsoft.com/office/drawing/2014/main" id="{7ED4B58F-F0DF-37E1-7722-65A8B12CDE73}"/>
              </a:ext>
            </a:extLst>
          </p:cNvPr>
          <p:cNvSpPr txBox="1"/>
          <p:nvPr/>
        </p:nvSpPr>
        <p:spPr>
          <a:xfrm>
            <a:off x="646595" y="1271522"/>
            <a:ext cx="7572725" cy="553998"/>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chemeClr val="bg1"/>
                </a:solidFill>
                <a:effectLst/>
                <a:highlight>
                  <a:srgbClr val="34B2B8"/>
                </a:highlight>
                <a:uLnTx/>
                <a:uFillTx/>
                <a:latin typeface="Marianne" panose="02000000000000000000" pitchFamily="2" charset="0"/>
                <a:sym typeface="Arial"/>
              </a:rPr>
              <a:t>1 216 candidatures</a:t>
            </a:r>
            <a:r>
              <a:rPr kumimoji="0" lang="fr-FR" sz="1200" b="1" i="0" u="none" strike="noStrike" kern="0" cap="none" spc="0" normalizeH="0" baseline="0" noProof="0" dirty="0">
                <a:ln>
                  <a:noFill/>
                </a:ln>
                <a:solidFill>
                  <a:schemeClr val="bg1"/>
                </a:solidFill>
                <a:effectLst/>
                <a:uLnTx/>
                <a:uFillTx/>
                <a:latin typeface="Marianne" panose="02000000000000000000" pitchFamily="2" charset="0"/>
                <a:sym typeface="Arial"/>
              </a:rPr>
              <a:t> </a:t>
            </a:r>
            <a:r>
              <a:rPr kumimoji="0" lang="fr-FR" sz="1200" b="0" i="0" u="none" strike="noStrike" kern="0" cap="none" spc="0" normalizeH="0" baseline="0" noProof="0" dirty="0">
                <a:ln>
                  <a:noFill/>
                </a:ln>
                <a:solidFill>
                  <a:srgbClr val="374C62"/>
                </a:solidFill>
                <a:effectLst/>
                <a:uLnTx/>
                <a:uFillTx/>
                <a:latin typeface="Marianne" panose="02000000000000000000" pitchFamily="2" charset="0"/>
                <a:sym typeface="Arial"/>
              </a:rPr>
              <a:t>enregistrées à la fermeture du guichet sur les </a:t>
            </a:r>
            <a:r>
              <a:rPr kumimoji="0" lang="fr-FR" sz="1200" b="1" i="0" u="none" strike="noStrike" kern="0" cap="none" spc="0" normalizeH="0" baseline="0" noProof="0" dirty="0">
                <a:ln>
                  <a:noFill/>
                </a:ln>
                <a:solidFill>
                  <a:srgbClr val="374C62"/>
                </a:solidFill>
                <a:effectLst/>
                <a:uLnTx/>
                <a:uFillTx/>
                <a:latin typeface="Marianne" panose="02000000000000000000" pitchFamily="2" charset="0"/>
                <a:sym typeface="Arial"/>
              </a:rPr>
              <a:t>1 430 établissements éligibles.</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200" b="1" i="0" u="none" strike="noStrike" kern="0" cap="none" spc="0" normalizeH="0" baseline="0" noProof="0" dirty="0">
              <a:ln>
                <a:noFill/>
              </a:ln>
              <a:solidFill>
                <a:srgbClr val="374C62"/>
              </a:solidFill>
              <a:effectLst/>
              <a:uLnTx/>
              <a:uFillTx/>
              <a:latin typeface="Marianne" panose="02000000000000000000" pitchFamily="2" charset="0"/>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chemeClr val="bg1"/>
                </a:solidFill>
                <a:effectLst/>
                <a:highlight>
                  <a:srgbClr val="34B2B8"/>
                </a:highlight>
                <a:uLnTx/>
                <a:uFillTx/>
                <a:latin typeface="Marianne" panose="02000000000000000000" pitchFamily="2" charset="0"/>
                <a:sym typeface="Arial"/>
              </a:rPr>
              <a:t>1181 candidatures</a:t>
            </a:r>
            <a:r>
              <a:rPr kumimoji="0" lang="fr-FR" sz="1200" b="0" i="0" u="none" strike="noStrike" kern="0" cap="none" spc="0" normalizeH="0" baseline="0" noProof="0" dirty="0">
                <a:ln>
                  <a:noFill/>
                </a:ln>
                <a:solidFill>
                  <a:schemeClr val="bg1"/>
                </a:solidFill>
                <a:effectLst/>
                <a:uLnTx/>
                <a:uFillTx/>
                <a:latin typeface="Marianne" panose="02000000000000000000" pitchFamily="2" charset="0"/>
                <a:sym typeface="Arial"/>
              </a:rPr>
              <a:t> </a:t>
            </a:r>
            <a:r>
              <a:rPr kumimoji="0" lang="fr-FR" sz="1200" b="0" i="0" u="none" strike="noStrike" kern="0" cap="none" spc="0" normalizeH="0" baseline="0" noProof="0" dirty="0">
                <a:ln>
                  <a:noFill/>
                </a:ln>
                <a:solidFill>
                  <a:srgbClr val="374C62"/>
                </a:solidFill>
                <a:effectLst/>
                <a:uLnTx/>
                <a:uFillTx/>
                <a:latin typeface="Marianne" panose="02000000000000000000" pitchFamily="2" charset="0"/>
                <a:sym typeface="Arial"/>
              </a:rPr>
              <a:t>validées par les ARS</a:t>
            </a:r>
          </a:p>
        </p:txBody>
      </p:sp>
      <p:cxnSp>
        <p:nvCxnSpPr>
          <p:cNvPr id="31" name="Google Shape;541;p36">
            <a:extLst>
              <a:ext uri="{FF2B5EF4-FFF2-40B4-BE49-F238E27FC236}">
                <a16:creationId xmlns:a16="http://schemas.microsoft.com/office/drawing/2014/main" id="{AEADA462-B87D-C92C-3066-2B02C80B9A00}"/>
              </a:ext>
            </a:extLst>
          </p:cNvPr>
          <p:cNvCxnSpPr>
            <a:cxnSpLocks/>
          </p:cNvCxnSpPr>
          <p:nvPr/>
        </p:nvCxnSpPr>
        <p:spPr>
          <a:xfrm flipV="1">
            <a:off x="3546859" y="2394118"/>
            <a:ext cx="0" cy="901149"/>
          </a:xfrm>
          <a:prstGeom prst="straightConnector1">
            <a:avLst/>
          </a:prstGeom>
          <a:noFill/>
          <a:ln w="19050" cap="flat" cmpd="sng">
            <a:solidFill>
              <a:srgbClr val="E2E2E2"/>
            </a:solidFill>
            <a:prstDash val="solid"/>
            <a:miter lim="800000"/>
            <a:headEnd type="none" w="sm" len="sm"/>
            <a:tailEnd type="oval" w="med" len="med"/>
          </a:ln>
        </p:spPr>
      </p:cxnSp>
      <p:sp>
        <p:nvSpPr>
          <p:cNvPr id="32" name="Google Shape;159;p30">
            <a:extLst>
              <a:ext uri="{FF2B5EF4-FFF2-40B4-BE49-F238E27FC236}">
                <a16:creationId xmlns:a16="http://schemas.microsoft.com/office/drawing/2014/main" id="{8CBC937E-4462-A35B-9A3F-1553AD592BA4}"/>
              </a:ext>
            </a:extLst>
          </p:cNvPr>
          <p:cNvSpPr/>
          <p:nvPr/>
        </p:nvSpPr>
        <p:spPr>
          <a:xfrm>
            <a:off x="2994219" y="2789401"/>
            <a:ext cx="1107666" cy="1082020"/>
          </a:xfrm>
          <a:prstGeom prst="ellipse">
            <a:avLst/>
          </a:prstGeom>
          <a:solidFill>
            <a:schemeClr val="tx1">
              <a:lumMod val="65000"/>
              <a:lumOff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33" name="Google Shape;161;p30">
            <a:extLst>
              <a:ext uri="{FF2B5EF4-FFF2-40B4-BE49-F238E27FC236}">
                <a16:creationId xmlns:a16="http://schemas.microsoft.com/office/drawing/2014/main" id="{831FB564-CBA3-90EC-8F73-C9A71F41D5D6}"/>
              </a:ext>
            </a:extLst>
          </p:cNvPr>
          <p:cNvSpPr/>
          <p:nvPr/>
        </p:nvSpPr>
        <p:spPr>
          <a:xfrm>
            <a:off x="2992696" y="2786985"/>
            <a:ext cx="1107677" cy="1082030"/>
          </a:xfrm>
          <a:prstGeom prst="pie">
            <a:avLst>
              <a:gd name="adj1" fmla="val 17737522"/>
              <a:gd name="adj2" fmla="val 73320"/>
            </a:avLst>
          </a:pr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34" name="Google Shape;162;p30">
            <a:extLst>
              <a:ext uri="{FF2B5EF4-FFF2-40B4-BE49-F238E27FC236}">
                <a16:creationId xmlns:a16="http://schemas.microsoft.com/office/drawing/2014/main" id="{BA2A23B2-9092-40BB-B24F-BB194C61DC9F}"/>
              </a:ext>
            </a:extLst>
          </p:cNvPr>
          <p:cNvSpPr txBox="1"/>
          <p:nvPr/>
        </p:nvSpPr>
        <p:spPr>
          <a:xfrm>
            <a:off x="2547992" y="3918141"/>
            <a:ext cx="1861489" cy="303755"/>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000000">
                  <a:lumMod val="50000"/>
                  <a:lumOff val="50000"/>
                </a:srgbClr>
              </a:buClr>
              <a:buSzTx/>
              <a:tabLst/>
              <a:defRPr/>
            </a:pPr>
            <a:r>
              <a:rPr kumimoji="0" lang="en" sz="1000" b="0" i="0" u="none" strike="noStrike" kern="0" cap="none" spc="0" normalizeH="0" baseline="0" noProof="0">
                <a:ln>
                  <a:noFill/>
                </a:ln>
                <a:solidFill>
                  <a:srgbClr val="000000">
                    <a:lumMod val="50000"/>
                    <a:lumOff val="50000"/>
                  </a:srgbClr>
                </a:solidFill>
                <a:effectLst/>
                <a:uLnTx/>
                <a:uFillTx/>
                <a:latin typeface="Marianne" panose="02000000000000000000" pitchFamily="2" charset="0"/>
                <a:ea typeface="Roboto"/>
                <a:cs typeface="Roboto"/>
                <a:sym typeface="Roboto"/>
              </a:rPr>
              <a:t>17</a:t>
            </a:r>
            <a:r>
              <a:rPr kumimoji="0" lang="en" sz="1000" b="0" i="0" u="none" strike="noStrike" kern="0" cap="none" spc="0" normalizeH="0" baseline="0" noProof="0">
                <a:ln>
                  <a:noFill/>
                </a:ln>
                <a:solidFill>
                  <a:srgbClr val="000000"/>
                </a:solidFill>
                <a:effectLst/>
                <a:uLnTx/>
                <a:uFillTx/>
                <a:latin typeface="Marianne" panose="02000000000000000000" pitchFamily="2" charset="0"/>
                <a:ea typeface="Roboto"/>
                <a:cs typeface="Roboto"/>
                <a:sym typeface="Roboto"/>
              </a:rPr>
              <a:t> candidatures validées </a:t>
            </a:r>
          </a:p>
        </p:txBody>
      </p:sp>
      <p:sp>
        <p:nvSpPr>
          <p:cNvPr id="35" name="Google Shape;163;p30">
            <a:extLst>
              <a:ext uri="{FF2B5EF4-FFF2-40B4-BE49-F238E27FC236}">
                <a16:creationId xmlns:a16="http://schemas.microsoft.com/office/drawing/2014/main" id="{EBE840AF-ACA1-7438-BC64-FC396DE86A06}"/>
              </a:ext>
            </a:extLst>
          </p:cNvPr>
          <p:cNvSpPr txBox="1"/>
          <p:nvPr/>
        </p:nvSpPr>
        <p:spPr>
          <a:xfrm>
            <a:off x="3241865" y="3431024"/>
            <a:ext cx="600713" cy="36513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Marianne" panose="02000000000000000000" pitchFamily="2" charset="0"/>
                <a:ea typeface="Bebas Neue Bold"/>
                <a:cs typeface="Bebas Neue Bold"/>
                <a:sym typeface="Bebas Neue"/>
              </a:rPr>
              <a:t>81%</a:t>
            </a:r>
          </a:p>
        </p:txBody>
      </p:sp>
      <p:sp>
        <p:nvSpPr>
          <p:cNvPr id="36" name="Google Shape;546;p36">
            <a:extLst>
              <a:ext uri="{FF2B5EF4-FFF2-40B4-BE49-F238E27FC236}">
                <a16:creationId xmlns:a16="http://schemas.microsoft.com/office/drawing/2014/main" id="{F78C24D6-DB12-CD82-EEF4-99E2B0E84193}"/>
              </a:ext>
            </a:extLst>
          </p:cNvPr>
          <p:cNvSpPr txBox="1"/>
          <p:nvPr/>
        </p:nvSpPr>
        <p:spPr>
          <a:xfrm>
            <a:off x="2340216" y="2074821"/>
            <a:ext cx="2376319" cy="277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44546A">
                    <a:lumMod val="50000"/>
                  </a:srgbClr>
                </a:solidFill>
                <a:effectLst/>
                <a:uLnTx/>
                <a:uFillTx/>
                <a:latin typeface="Marianne" panose="02000000000000000000" pitchFamily="2" charset="0"/>
                <a:ea typeface="Bebas Neue Bold"/>
                <a:cs typeface="Bebas Neue Bold"/>
                <a:sym typeface="Bebas Neue"/>
              </a:rPr>
              <a:t>Publics hors GHT</a:t>
            </a:r>
          </a:p>
        </p:txBody>
      </p:sp>
      <p:cxnSp>
        <p:nvCxnSpPr>
          <p:cNvPr id="37" name="Google Shape;541;p36">
            <a:extLst>
              <a:ext uri="{FF2B5EF4-FFF2-40B4-BE49-F238E27FC236}">
                <a16:creationId xmlns:a16="http://schemas.microsoft.com/office/drawing/2014/main" id="{28B3D2C9-34B5-15AF-06EC-29E0C99180C4}"/>
              </a:ext>
            </a:extLst>
          </p:cNvPr>
          <p:cNvCxnSpPr>
            <a:cxnSpLocks/>
          </p:cNvCxnSpPr>
          <p:nvPr/>
        </p:nvCxnSpPr>
        <p:spPr>
          <a:xfrm flipV="1">
            <a:off x="5472773" y="2394118"/>
            <a:ext cx="0" cy="971006"/>
          </a:xfrm>
          <a:prstGeom prst="straightConnector1">
            <a:avLst/>
          </a:prstGeom>
          <a:noFill/>
          <a:ln w="19050" cap="flat" cmpd="sng">
            <a:solidFill>
              <a:srgbClr val="E2E2E2"/>
            </a:solidFill>
            <a:prstDash val="solid"/>
            <a:miter lim="800000"/>
            <a:headEnd type="none" w="sm" len="sm"/>
            <a:tailEnd type="oval" w="med" len="med"/>
          </a:ln>
        </p:spPr>
      </p:cxnSp>
      <p:sp>
        <p:nvSpPr>
          <p:cNvPr id="38" name="Google Shape;153;p30">
            <a:extLst>
              <a:ext uri="{FF2B5EF4-FFF2-40B4-BE49-F238E27FC236}">
                <a16:creationId xmlns:a16="http://schemas.microsoft.com/office/drawing/2014/main" id="{5CB6095C-0614-BEEE-A3C6-1E867FA0D4CD}"/>
              </a:ext>
            </a:extLst>
          </p:cNvPr>
          <p:cNvSpPr/>
          <p:nvPr/>
        </p:nvSpPr>
        <p:spPr>
          <a:xfrm>
            <a:off x="4941364" y="2789402"/>
            <a:ext cx="1107666" cy="1082019"/>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39" name="Google Shape;156;p30">
            <a:extLst>
              <a:ext uri="{FF2B5EF4-FFF2-40B4-BE49-F238E27FC236}">
                <a16:creationId xmlns:a16="http://schemas.microsoft.com/office/drawing/2014/main" id="{2EA50D7B-DB72-2426-EDA4-C6FA3B3F8010}"/>
              </a:ext>
            </a:extLst>
          </p:cNvPr>
          <p:cNvSpPr txBox="1"/>
          <p:nvPr/>
        </p:nvSpPr>
        <p:spPr>
          <a:xfrm>
            <a:off x="4397109" y="3776552"/>
            <a:ext cx="2020109" cy="586933"/>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5B9BD5"/>
              </a:buClr>
              <a:buSzTx/>
              <a:tabLst/>
              <a:defRPr/>
            </a:pPr>
            <a:r>
              <a:rPr kumimoji="0" lang="en" sz="1000" b="0" i="0" u="none" strike="noStrike" kern="0" cap="none" spc="0" normalizeH="0" baseline="0" noProof="0">
                <a:ln>
                  <a:noFill/>
                </a:ln>
                <a:solidFill>
                  <a:srgbClr val="4472C4"/>
                </a:solidFill>
                <a:effectLst/>
                <a:uLnTx/>
                <a:uFillTx/>
                <a:latin typeface="Marianne" panose="02000000000000000000" pitchFamily="2" charset="0"/>
                <a:ea typeface="Roboto"/>
                <a:cs typeface="Roboto"/>
                <a:sym typeface="Roboto"/>
              </a:rPr>
              <a:t>279</a:t>
            </a:r>
            <a:r>
              <a:rPr kumimoji="0" lang="en" sz="1000" b="0" i="0" u="none" strike="noStrike" kern="0" cap="none" spc="0" normalizeH="0" baseline="0" noProof="0">
                <a:ln>
                  <a:noFill/>
                </a:ln>
                <a:solidFill>
                  <a:srgbClr val="000000"/>
                </a:solidFill>
                <a:effectLst/>
                <a:uLnTx/>
                <a:uFillTx/>
                <a:latin typeface="Marianne" panose="02000000000000000000" pitchFamily="2" charset="0"/>
                <a:ea typeface="Roboto"/>
                <a:cs typeface="Roboto"/>
                <a:sym typeface="Roboto"/>
              </a:rPr>
              <a:t> candidatures validées </a:t>
            </a:r>
          </a:p>
        </p:txBody>
      </p:sp>
      <p:sp>
        <p:nvSpPr>
          <p:cNvPr id="40" name="Google Shape;157;p30">
            <a:extLst>
              <a:ext uri="{FF2B5EF4-FFF2-40B4-BE49-F238E27FC236}">
                <a16:creationId xmlns:a16="http://schemas.microsoft.com/office/drawing/2014/main" id="{FDA302C5-451C-9880-B3CF-DDB37F1F2E56}"/>
              </a:ext>
            </a:extLst>
          </p:cNvPr>
          <p:cNvSpPr txBox="1"/>
          <p:nvPr/>
        </p:nvSpPr>
        <p:spPr>
          <a:xfrm>
            <a:off x="5194840" y="3431024"/>
            <a:ext cx="600713" cy="36513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Marianne" panose="02000000000000000000" pitchFamily="2" charset="0"/>
                <a:ea typeface="Bebas Neue Bold"/>
                <a:cs typeface="Bebas Neue Bold"/>
                <a:sym typeface="Bebas Neue"/>
              </a:rPr>
              <a:t>68%</a:t>
            </a:r>
          </a:p>
        </p:txBody>
      </p:sp>
      <p:sp>
        <p:nvSpPr>
          <p:cNvPr id="41" name="Google Shape;155;p30">
            <a:extLst>
              <a:ext uri="{FF2B5EF4-FFF2-40B4-BE49-F238E27FC236}">
                <a16:creationId xmlns:a16="http://schemas.microsoft.com/office/drawing/2014/main" id="{CECA5040-C9C4-B45D-51FF-EF1D3C28C922}"/>
              </a:ext>
            </a:extLst>
          </p:cNvPr>
          <p:cNvSpPr/>
          <p:nvPr/>
        </p:nvSpPr>
        <p:spPr>
          <a:xfrm>
            <a:off x="4943092" y="2782224"/>
            <a:ext cx="1107677" cy="1082029"/>
          </a:xfrm>
          <a:prstGeom prst="pie">
            <a:avLst>
              <a:gd name="adj1" fmla="val 12718254"/>
              <a:gd name="adj2" fmla="val 73320"/>
            </a:avLst>
          </a:pr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42" name="Google Shape;546;p36">
            <a:extLst>
              <a:ext uri="{FF2B5EF4-FFF2-40B4-BE49-F238E27FC236}">
                <a16:creationId xmlns:a16="http://schemas.microsoft.com/office/drawing/2014/main" id="{918F54BA-93B6-BEDE-602E-D800EA55BBC6}"/>
              </a:ext>
            </a:extLst>
          </p:cNvPr>
          <p:cNvSpPr txBox="1"/>
          <p:nvPr/>
        </p:nvSpPr>
        <p:spPr>
          <a:xfrm>
            <a:off x="5064623" y="2074821"/>
            <a:ext cx="816300" cy="277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5B9BD5"/>
                </a:solidFill>
                <a:effectLst/>
                <a:uLnTx/>
                <a:uFillTx/>
                <a:latin typeface="Marianne" panose="02000000000000000000" pitchFamily="2" charset="0"/>
                <a:ea typeface="Bebas Neue Bold"/>
                <a:cs typeface="Bebas Neue Bold"/>
                <a:sym typeface="Bebas Neue"/>
              </a:rPr>
              <a:t>EBNL</a:t>
            </a:r>
            <a:endParaRPr kumimoji="0" lang="fr-FR" sz="1000" b="1" i="0" u="none" strike="noStrike" kern="0" cap="none" spc="0" normalizeH="0" baseline="0" noProof="0">
              <a:ln>
                <a:noFill/>
              </a:ln>
              <a:solidFill>
                <a:srgbClr val="5B9BD5"/>
              </a:solidFill>
              <a:effectLst/>
              <a:uLnTx/>
              <a:uFillTx/>
              <a:latin typeface="Marianne" panose="02000000000000000000" pitchFamily="2" charset="0"/>
              <a:ea typeface="Bebas Neue Bold"/>
              <a:cs typeface="Bebas Neue Bold"/>
              <a:sym typeface="Bebas Neue"/>
            </a:endParaRPr>
          </a:p>
        </p:txBody>
      </p:sp>
      <p:cxnSp>
        <p:nvCxnSpPr>
          <p:cNvPr id="43" name="Google Shape;541;p36">
            <a:extLst>
              <a:ext uri="{FF2B5EF4-FFF2-40B4-BE49-F238E27FC236}">
                <a16:creationId xmlns:a16="http://schemas.microsoft.com/office/drawing/2014/main" id="{F5AA0025-C581-11B5-A633-3609B01DE28B}"/>
              </a:ext>
            </a:extLst>
          </p:cNvPr>
          <p:cNvCxnSpPr>
            <a:cxnSpLocks/>
          </p:cNvCxnSpPr>
          <p:nvPr/>
        </p:nvCxnSpPr>
        <p:spPr>
          <a:xfrm flipV="1">
            <a:off x="7506265" y="2394118"/>
            <a:ext cx="0" cy="1001212"/>
          </a:xfrm>
          <a:prstGeom prst="straightConnector1">
            <a:avLst/>
          </a:prstGeom>
          <a:noFill/>
          <a:ln w="19050" cap="flat" cmpd="sng">
            <a:solidFill>
              <a:srgbClr val="E2E2E2"/>
            </a:solidFill>
            <a:prstDash val="solid"/>
            <a:miter lim="800000"/>
            <a:headEnd type="none" w="sm" len="sm"/>
            <a:tailEnd type="oval" w="med" len="med"/>
          </a:ln>
        </p:spPr>
      </p:cxnSp>
      <p:sp>
        <p:nvSpPr>
          <p:cNvPr id="44" name="Google Shape;153;p30">
            <a:extLst>
              <a:ext uri="{FF2B5EF4-FFF2-40B4-BE49-F238E27FC236}">
                <a16:creationId xmlns:a16="http://schemas.microsoft.com/office/drawing/2014/main" id="{C2C8248A-7789-48B4-026F-58BE5B590806}"/>
              </a:ext>
            </a:extLst>
          </p:cNvPr>
          <p:cNvSpPr/>
          <p:nvPr/>
        </p:nvSpPr>
        <p:spPr>
          <a:xfrm>
            <a:off x="6960918" y="2789402"/>
            <a:ext cx="1107666" cy="1082019"/>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45" name="Google Shape;155;p30">
            <a:extLst>
              <a:ext uri="{FF2B5EF4-FFF2-40B4-BE49-F238E27FC236}">
                <a16:creationId xmlns:a16="http://schemas.microsoft.com/office/drawing/2014/main" id="{3D0D3629-F416-14B0-CA47-A38ED0AE5649}"/>
              </a:ext>
            </a:extLst>
          </p:cNvPr>
          <p:cNvSpPr/>
          <p:nvPr/>
        </p:nvSpPr>
        <p:spPr>
          <a:xfrm>
            <a:off x="6957188" y="2782224"/>
            <a:ext cx="1107677" cy="1082030"/>
          </a:xfrm>
          <a:prstGeom prst="pie">
            <a:avLst>
              <a:gd name="adj1" fmla="val 18619393"/>
              <a:gd name="adj2" fmla="val 73320"/>
            </a:avLst>
          </a:pr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46" name="Google Shape;156;p30">
            <a:extLst>
              <a:ext uri="{FF2B5EF4-FFF2-40B4-BE49-F238E27FC236}">
                <a16:creationId xmlns:a16="http://schemas.microsoft.com/office/drawing/2014/main" id="{6D1F3D35-1506-B312-E4F3-CE61290E1A3B}"/>
              </a:ext>
            </a:extLst>
          </p:cNvPr>
          <p:cNvSpPr txBox="1"/>
          <p:nvPr/>
        </p:nvSpPr>
        <p:spPr>
          <a:xfrm>
            <a:off x="6551466" y="3805067"/>
            <a:ext cx="2194761" cy="529902"/>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FFC000"/>
              </a:buClr>
              <a:buSzTx/>
              <a:tabLst/>
              <a:defRPr/>
            </a:pPr>
            <a:r>
              <a:rPr kumimoji="0" lang="fr-FR" sz="1000" b="0" i="0" u="none" strike="noStrike" kern="0" cap="none" spc="0" normalizeH="0" baseline="0" noProof="0" dirty="0">
                <a:ln>
                  <a:noFill/>
                </a:ln>
                <a:solidFill>
                  <a:srgbClr val="F18A5F"/>
                </a:solidFill>
                <a:effectLst/>
                <a:uLnTx/>
                <a:uFillTx/>
                <a:latin typeface="Marianne" panose="02000000000000000000" pitchFamily="2" charset="0"/>
                <a:ea typeface="Roboto"/>
                <a:cs typeface="Roboto"/>
                <a:sym typeface="Roboto"/>
              </a:rPr>
              <a:t>752</a:t>
            </a:r>
            <a:r>
              <a:rPr kumimoji="0" lang="fr-FR" sz="1000" b="0" i="0" u="none" strike="noStrike" kern="0" cap="none" spc="0" normalizeH="0" baseline="0" noProof="0" dirty="0">
                <a:ln>
                  <a:noFill/>
                </a:ln>
                <a:solidFill>
                  <a:srgbClr val="000000"/>
                </a:solidFill>
                <a:effectLst/>
                <a:uLnTx/>
                <a:uFillTx/>
                <a:latin typeface="Marianne" panose="02000000000000000000" pitchFamily="2" charset="0"/>
                <a:ea typeface="Roboto"/>
                <a:cs typeface="Roboto"/>
                <a:sym typeface="Roboto"/>
              </a:rPr>
              <a:t> candidatures validées </a:t>
            </a:r>
          </a:p>
        </p:txBody>
      </p:sp>
      <p:sp>
        <p:nvSpPr>
          <p:cNvPr id="47" name="Google Shape;157;p30">
            <a:extLst>
              <a:ext uri="{FF2B5EF4-FFF2-40B4-BE49-F238E27FC236}">
                <a16:creationId xmlns:a16="http://schemas.microsoft.com/office/drawing/2014/main" id="{8688E772-C4F5-D162-EB2A-22D0E358F97C}"/>
              </a:ext>
            </a:extLst>
          </p:cNvPr>
          <p:cNvSpPr txBox="1"/>
          <p:nvPr/>
        </p:nvSpPr>
        <p:spPr>
          <a:xfrm>
            <a:off x="7214394" y="3431024"/>
            <a:ext cx="600713" cy="36513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Marianne" panose="02000000000000000000" pitchFamily="2" charset="0"/>
                <a:ea typeface="Bebas Neue Bold"/>
                <a:cs typeface="Bebas Neue Bold"/>
                <a:sym typeface="Bebas Neue"/>
              </a:rPr>
              <a:t>87%</a:t>
            </a:r>
          </a:p>
        </p:txBody>
      </p:sp>
      <p:sp>
        <p:nvSpPr>
          <p:cNvPr id="48" name="Google Shape;546;p36">
            <a:extLst>
              <a:ext uri="{FF2B5EF4-FFF2-40B4-BE49-F238E27FC236}">
                <a16:creationId xmlns:a16="http://schemas.microsoft.com/office/drawing/2014/main" id="{CED79443-53D9-D720-8DB6-FF5903A95408}"/>
              </a:ext>
            </a:extLst>
          </p:cNvPr>
          <p:cNvSpPr txBox="1"/>
          <p:nvPr/>
        </p:nvSpPr>
        <p:spPr>
          <a:xfrm>
            <a:off x="6286996" y="2074821"/>
            <a:ext cx="2364837" cy="277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FFC000"/>
                </a:solidFill>
                <a:effectLst/>
                <a:uLnTx/>
                <a:uFillTx/>
                <a:latin typeface="Marianne" panose="02000000000000000000" pitchFamily="2" charset="0"/>
                <a:ea typeface="Bebas Neue Bold"/>
                <a:cs typeface="Bebas Neue Bold"/>
                <a:sym typeface="Bebas Neue"/>
              </a:rPr>
              <a:t>Privés lucratifs</a:t>
            </a:r>
          </a:p>
        </p:txBody>
      </p:sp>
      <p:cxnSp>
        <p:nvCxnSpPr>
          <p:cNvPr id="49" name="Google Shape;541;p36">
            <a:extLst>
              <a:ext uri="{FF2B5EF4-FFF2-40B4-BE49-F238E27FC236}">
                <a16:creationId xmlns:a16="http://schemas.microsoft.com/office/drawing/2014/main" id="{B0E9445E-B565-5524-2E2D-3CE6D69E2976}"/>
              </a:ext>
            </a:extLst>
          </p:cNvPr>
          <p:cNvCxnSpPr>
            <a:cxnSpLocks/>
          </p:cNvCxnSpPr>
          <p:nvPr/>
        </p:nvCxnSpPr>
        <p:spPr>
          <a:xfrm flipV="1">
            <a:off x="1495153" y="2394118"/>
            <a:ext cx="0" cy="844014"/>
          </a:xfrm>
          <a:prstGeom prst="straightConnector1">
            <a:avLst/>
          </a:prstGeom>
          <a:noFill/>
          <a:ln w="19050" cap="flat" cmpd="sng">
            <a:solidFill>
              <a:srgbClr val="E2E2E2"/>
            </a:solidFill>
            <a:prstDash val="solid"/>
            <a:miter lim="800000"/>
            <a:headEnd type="none" w="sm" len="sm"/>
            <a:tailEnd type="oval" w="med" len="med"/>
          </a:ln>
        </p:spPr>
      </p:cxnSp>
      <p:grpSp>
        <p:nvGrpSpPr>
          <p:cNvPr id="50" name="Google Shape;164;p30">
            <a:extLst>
              <a:ext uri="{FF2B5EF4-FFF2-40B4-BE49-F238E27FC236}">
                <a16:creationId xmlns:a16="http://schemas.microsoft.com/office/drawing/2014/main" id="{51B79ECC-6C33-7524-67F6-DED811C4D952}"/>
              </a:ext>
            </a:extLst>
          </p:cNvPr>
          <p:cNvGrpSpPr/>
          <p:nvPr/>
        </p:nvGrpSpPr>
        <p:grpSpPr>
          <a:xfrm>
            <a:off x="514435" y="2782224"/>
            <a:ext cx="1948500" cy="1676324"/>
            <a:chOff x="1123016" y="989614"/>
            <a:chExt cx="1948500" cy="1676324"/>
          </a:xfrm>
        </p:grpSpPr>
        <p:sp>
          <p:nvSpPr>
            <p:cNvPr id="51" name="Google Shape;166;p30">
              <a:extLst>
                <a:ext uri="{FF2B5EF4-FFF2-40B4-BE49-F238E27FC236}">
                  <a16:creationId xmlns:a16="http://schemas.microsoft.com/office/drawing/2014/main" id="{C4DA8D18-ED31-26E2-9A38-C4BEA42AC836}"/>
                </a:ext>
              </a:extLst>
            </p:cNvPr>
            <p:cNvSpPr/>
            <p:nvPr/>
          </p:nvSpPr>
          <p:spPr>
            <a:xfrm>
              <a:off x="1435931" y="989614"/>
              <a:ext cx="1332613" cy="1332613"/>
            </a:xfrm>
            <a:prstGeom prst="pie">
              <a:avLst>
                <a:gd name="adj1" fmla="val 12335545"/>
                <a:gd name="adj2" fmla="val 12344011"/>
              </a:avLst>
            </a:prstGeom>
            <a:solidFill>
              <a:schemeClr val="lt2"/>
            </a:solid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52" name="Google Shape;167;p30">
              <a:extLst>
                <a:ext uri="{FF2B5EF4-FFF2-40B4-BE49-F238E27FC236}">
                  <a16:creationId xmlns:a16="http://schemas.microsoft.com/office/drawing/2014/main" id="{8559D164-880E-6F8D-DE69-A610F8A5CF53}"/>
                </a:ext>
              </a:extLst>
            </p:cNvPr>
            <p:cNvSpPr/>
            <p:nvPr/>
          </p:nvSpPr>
          <p:spPr>
            <a:xfrm>
              <a:off x="1435931" y="989614"/>
              <a:ext cx="1332613" cy="1332613"/>
            </a:xfrm>
            <a:prstGeom prst="pie">
              <a:avLst>
                <a:gd name="adj1" fmla="val 1651"/>
                <a:gd name="adj2" fmla="val 7790"/>
              </a:avLst>
            </a:prstGeom>
            <a:solidFill>
              <a:srgbClr val="CCCCCC"/>
            </a:solid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sz="105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53" name="Google Shape;168;p30">
              <a:extLst>
                <a:ext uri="{FF2B5EF4-FFF2-40B4-BE49-F238E27FC236}">
                  <a16:creationId xmlns:a16="http://schemas.microsoft.com/office/drawing/2014/main" id="{2383D1E5-AA0A-438C-FCAE-960117B1578C}"/>
                </a:ext>
              </a:extLst>
            </p:cNvPr>
            <p:cNvSpPr txBox="1"/>
            <p:nvPr/>
          </p:nvSpPr>
          <p:spPr>
            <a:xfrm>
              <a:off x="1123016" y="1873920"/>
              <a:ext cx="1948500" cy="792018"/>
            </a:xfrm>
            <a:prstGeom prst="rect">
              <a:avLst/>
            </a:prstGeom>
            <a:noFill/>
            <a:ln>
              <a:noFill/>
            </a:ln>
          </p:spPr>
          <p:txBody>
            <a:bodyPr spcFirstLastPara="1" wrap="square" lIns="91425" tIns="91425" rIns="91425" bIns="91425" anchor="ctr" anchorCtr="0">
              <a:noAutofit/>
            </a:bodyPr>
            <a:lstStyle/>
            <a:p>
              <a:pPr marR="0" lvl="0" algn="l" defTabSz="914400" rtl="0" eaLnBrk="1" fontAlgn="auto" latinLnBrk="0" hangingPunct="1">
                <a:lnSpc>
                  <a:spcPct val="100000"/>
                </a:lnSpc>
                <a:spcBef>
                  <a:spcPts val="0"/>
                </a:spcBef>
                <a:spcAft>
                  <a:spcPts val="0"/>
                </a:spcAft>
                <a:buClr>
                  <a:srgbClr val="D210BB"/>
                </a:buClr>
                <a:buSzTx/>
                <a:tabLst/>
                <a:defRPr/>
              </a:pPr>
              <a:r>
                <a:rPr kumimoji="0" lang="en" sz="1000" b="0" i="0" u="none" strike="noStrike" kern="0" cap="none" spc="0" normalizeH="0" baseline="0" noProof="0">
                  <a:ln>
                    <a:noFill/>
                  </a:ln>
                  <a:solidFill>
                    <a:srgbClr val="D60952"/>
                  </a:solidFill>
                  <a:effectLst/>
                  <a:uLnTx/>
                  <a:uFillTx/>
                  <a:latin typeface="Marianne" panose="02000000000000000000" pitchFamily="2" charset="0"/>
                  <a:ea typeface="Roboto"/>
                  <a:cs typeface="Roboto"/>
                  <a:sym typeface="Roboto"/>
                </a:rPr>
                <a:t>133</a:t>
              </a:r>
              <a:r>
                <a:rPr kumimoji="0" lang="en" sz="1000" b="0" i="0" u="none" strike="noStrike" kern="0" cap="none" spc="0" normalizeH="0" baseline="0" noProof="0">
                  <a:ln>
                    <a:noFill/>
                  </a:ln>
                  <a:solidFill>
                    <a:srgbClr val="000000"/>
                  </a:solidFill>
                  <a:effectLst/>
                  <a:uLnTx/>
                  <a:uFillTx/>
                  <a:latin typeface="Marianne" panose="02000000000000000000" pitchFamily="2" charset="0"/>
                  <a:ea typeface="Roboto"/>
                  <a:cs typeface="Roboto"/>
                  <a:sym typeface="Roboto"/>
                </a:rPr>
                <a:t> candidatures validées </a:t>
              </a:r>
            </a:p>
          </p:txBody>
        </p:sp>
        <p:sp>
          <p:nvSpPr>
            <p:cNvPr id="54" name="Google Shape;169;p30">
              <a:extLst>
                <a:ext uri="{FF2B5EF4-FFF2-40B4-BE49-F238E27FC236}">
                  <a16:creationId xmlns:a16="http://schemas.microsoft.com/office/drawing/2014/main" id="{47CC1CFF-A509-8F4A-285C-40EFE4978152}"/>
                </a:ext>
              </a:extLst>
            </p:cNvPr>
            <p:cNvSpPr txBox="1"/>
            <p:nvPr/>
          </p:nvSpPr>
          <p:spPr>
            <a:xfrm>
              <a:off x="1648918" y="1494927"/>
              <a:ext cx="906638" cy="449700"/>
            </a:xfrm>
            <a:prstGeom prst="rect">
              <a:avLst/>
            </a:prstGeom>
            <a:noFill/>
            <a:ln>
              <a:noFill/>
            </a:ln>
          </p:spPr>
          <p:txBody>
            <a:bodyPr spcFirstLastPara="1" wrap="square" lIns="91425" tIns="91425" rIns="91425" bIns="91425" anchor="ctr" anchorCtr="0">
              <a:noAutofit/>
            </a:bodyPr>
            <a:lstStyle/>
            <a:p>
              <a:pPr marR="0" lvl="0" algn="ctr" defTabSz="914400" rtl="0" eaLnBrk="1" fontAlgn="auto" latinLnBrk="0" hangingPunct="1">
                <a:lnSpc>
                  <a:spcPct val="100000"/>
                </a:lnSpc>
                <a:spcBef>
                  <a:spcPts val="0"/>
                </a:spcBef>
                <a:spcAft>
                  <a:spcPts val="0"/>
                </a:spcAft>
                <a:buClr>
                  <a:srgbClr val="000000"/>
                </a:buClr>
                <a:buSzTx/>
                <a:tabLst/>
                <a:defRPr/>
              </a:pPr>
              <a:r>
                <a:rPr kumimoji="0" lang="en" sz="1800" b="0" i="0" u="none" strike="noStrike" kern="0" cap="none" spc="0" normalizeH="0" baseline="0" noProof="0">
                  <a:ln>
                    <a:noFill/>
                  </a:ln>
                  <a:solidFill>
                    <a:srgbClr val="FFFFFF"/>
                  </a:solidFill>
                  <a:effectLst/>
                  <a:uLnTx/>
                  <a:uFillTx/>
                  <a:latin typeface="Marianne" panose="02000000000000000000" pitchFamily="2" charset="0"/>
                  <a:ea typeface="Bebas Neue Bold"/>
                  <a:cs typeface="Bebas Neue Bold"/>
                  <a:sym typeface="Bebas Neue"/>
                </a:rPr>
                <a:t>100%</a:t>
              </a:r>
              <a:endParaRPr kumimoji="0" sz="1800" b="0" i="0" u="none" strike="noStrike" kern="0" cap="none" spc="0" normalizeH="0" baseline="0" noProof="0">
                <a:ln>
                  <a:noFill/>
                </a:ln>
                <a:solidFill>
                  <a:srgbClr val="FFFFFF"/>
                </a:solidFill>
                <a:effectLst/>
                <a:uLnTx/>
                <a:uFillTx/>
                <a:latin typeface="Marianne" panose="02000000000000000000" pitchFamily="2" charset="0"/>
                <a:ea typeface="Bebas Neue Bold"/>
                <a:cs typeface="Bebas Neue Bold"/>
                <a:sym typeface="Bebas Neue"/>
              </a:endParaRPr>
            </a:p>
          </p:txBody>
        </p:sp>
      </p:grpSp>
      <p:sp>
        <p:nvSpPr>
          <p:cNvPr id="55" name="Google Shape;546;p36">
            <a:extLst>
              <a:ext uri="{FF2B5EF4-FFF2-40B4-BE49-F238E27FC236}">
                <a16:creationId xmlns:a16="http://schemas.microsoft.com/office/drawing/2014/main" id="{F8EC9E44-B8C2-A8CA-95CA-77F42B540AB4}"/>
              </a:ext>
            </a:extLst>
          </p:cNvPr>
          <p:cNvSpPr txBox="1"/>
          <p:nvPr/>
        </p:nvSpPr>
        <p:spPr>
          <a:xfrm>
            <a:off x="1087003" y="2074821"/>
            <a:ext cx="816300" cy="277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a:ln>
                  <a:noFill/>
                </a:ln>
                <a:solidFill>
                  <a:srgbClr val="D210BB"/>
                </a:solidFill>
                <a:effectLst/>
                <a:uLnTx/>
                <a:uFillTx/>
                <a:latin typeface="Marianne" panose="02000000000000000000" pitchFamily="2" charset="0"/>
                <a:ea typeface="Bebas Neue Bold"/>
                <a:cs typeface="Bebas Neue Bold"/>
                <a:sym typeface="Bebas Neue"/>
              </a:rPr>
              <a:t>GHT</a:t>
            </a:r>
            <a:endParaRPr kumimoji="0" lang="fr-FR" sz="1000" b="1" i="0" u="none" strike="noStrike" kern="0" cap="none" spc="0" normalizeH="0" baseline="0" noProof="0">
              <a:ln>
                <a:noFill/>
              </a:ln>
              <a:solidFill>
                <a:srgbClr val="D210BB"/>
              </a:solidFill>
              <a:effectLst/>
              <a:uLnTx/>
              <a:uFillTx/>
              <a:latin typeface="Marianne" panose="02000000000000000000" pitchFamily="2" charset="0"/>
              <a:ea typeface="Bebas Neue Bold"/>
              <a:cs typeface="Bebas Neue Bold"/>
              <a:sym typeface="Bebas Neue"/>
            </a:endParaRPr>
          </a:p>
        </p:txBody>
      </p:sp>
      <p:sp>
        <p:nvSpPr>
          <p:cNvPr id="56" name="Google Shape;159;p30">
            <a:extLst>
              <a:ext uri="{FF2B5EF4-FFF2-40B4-BE49-F238E27FC236}">
                <a16:creationId xmlns:a16="http://schemas.microsoft.com/office/drawing/2014/main" id="{7DA2223D-83CE-F1F1-5ED4-3A8F1254675D}"/>
              </a:ext>
            </a:extLst>
          </p:cNvPr>
          <p:cNvSpPr/>
          <p:nvPr/>
        </p:nvSpPr>
        <p:spPr>
          <a:xfrm>
            <a:off x="946412" y="2789403"/>
            <a:ext cx="1107666" cy="1082018"/>
          </a:xfrm>
          <a:prstGeom prst="ellipse">
            <a:avLst/>
          </a:prstGeom>
          <a:solidFill>
            <a:srgbClr val="D210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57" name="Google Shape;161;p30">
            <a:extLst>
              <a:ext uri="{FF2B5EF4-FFF2-40B4-BE49-F238E27FC236}">
                <a16:creationId xmlns:a16="http://schemas.microsoft.com/office/drawing/2014/main" id="{D9D87F17-FCA3-1CBE-1C2C-DCA70FF3754E}"/>
              </a:ext>
            </a:extLst>
          </p:cNvPr>
          <p:cNvSpPr/>
          <p:nvPr/>
        </p:nvSpPr>
        <p:spPr>
          <a:xfrm>
            <a:off x="946401" y="2726527"/>
            <a:ext cx="1107677" cy="1082030"/>
          </a:xfrm>
          <a:prstGeom prst="pie">
            <a:avLst>
              <a:gd name="adj1" fmla="val 21525794"/>
              <a:gd name="adj2" fmla="val 73320"/>
            </a:avLst>
          </a:pr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Marianne" panose="02000000000000000000" pitchFamily="2" charset="0"/>
              <a:sym typeface="Arial"/>
            </a:endParaRPr>
          </a:p>
        </p:txBody>
      </p:sp>
      <p:sp>
        <p:nvSpPr>
          <p:cNvPr id="58" name="Google Shape;163;p30">
            <a:extLst>
              <a:ext uri="{FF2B5EF4-FFF2-40B4-BE49-F238E27FC236}">
                <a16:creationId xmlns:a16="http://schemas.microsoft.com/office/drawing/2014/main" id="{728E9379-F398-A2B7-866F-A678F3F873D4}"/>
              </a:ext>
            </a:extLst>
          </p:cNvPr>
          <p:cNvSpPr txBox="1"/>
          <p:nvPr/>
        </p:nvSpPr>
        <p:spPr>
          <a:xfrm>
            <a:off x="1208374" y="3431024"/>
            <a:ext cx="600713" cy="36513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FFFFFF"/>
                </a:solidFill>
                <a:effectLst/>
                <a:uLnTx/>
                <a:uFillTx/>
                <a:latin typeface="Marianne" panose="02000000000000000000" pitchFamily="2" charset="0"/>
                <a:ea typeface="Bebas Neue Bold"/>
                <a:cs typeface="Bebas Neue Bold"/>
                <a:sym typeface="Bebas Neue"/>
              </a:rPr>
              <a:t>99%</a:t>
            </a:r>
          </a:p>
        </p:txBody>
      </p:sp>
      <p:sp>
        <p:nvSpPr>
          <p:cNvPr id="61" name="Google Shape;141;p30">
            <a:extLst>
              <a:ext uri="{FF2B5EF4-FFF2-40B4-BE49-F238E27FC236}">
                <a16:creationId xmlns:a16="http://schemas.microsoft.com/office/drawing/2014/main" id="{E1C867D6-A044-9977-9E52-2E84A7B5D6DA}"/>
              </a:ext>
            </a:extLst>
          </p:cNvPr>
          <p:cNvSpPr txBox="1"/>
          <p:nvPr/>
        </p:nvSpPr>
        <p:spPr>
          <a:xfrm>
            <a:off x="594675" y="4559137"/>
            <a:ext cx="2760769" cy="280500"/>
          </a:xfrm>
          <a:prstGeom prst="rect">
            <a:avLst/>
          </a:prstGeom>
          <a:noFill/>
          <a:ln>
            <a:noFill/>
          </a:ln>
        </p:spPr>
        <p:txBody>
          <a:bodyPr spcFirstLastPara="1" wrap="square" lIns="0" tIns="0" rIns="0" bIns="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374C62"/>
                </a:solidFill>
                <a:effectLst/>
                <a:uLnTx/>
                <a:uFillTx/>
                <a:latin typeface="Marianne" panose="02000000000000000000" pitchFamily="2" charset="0"/>
                <a:ea typeface="Bebas Neue Bold"/>
                <a:cs typeface="Bebas Neue Bold"/>
                <a:sym typeface="Bebas Neue"/>
              </a:rPr>
              <a:t>% des 65M€ à engager</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Bebas Neue Bold"/>
                <a:cs typeface="Bebas Neue Bold"/>
                <a:sym typeface="Bebas Neue"/>
              </a:rPr>
              <a:t>(Candidatures validées)</a:t>
            </a:r>
          </a:p>
        </p:txBody>
      </p:sp>
      <p:sp>
        <p:nvSpPr>
          <p:cNvPr id="62" name="Google Shape;139;p30">
            <a:extLst>
              <a:ext uri="{FF2B5EF4-FFF2-40B4-BE49-F238E27FC236}">
                <a16:creationId xmlns:a16="http://schemas.microsoft.com/office/drawing/2014/main" id="{31C88AC4-D102-C19A-E349-8F8207DC900D}"/>
              </a:ext>
            </a:extLst>
          </p:cNvPr>
          <p:cNvSpPr/>
          <p:nvPr/>
        </p:nvSpPr>
        <p:spPr>
          <a:xfrm>
            <a:off x="2564039" y="4570981"/>
            <a:ext cx="4231011" cy="265328"/>
          </a:xfrm>
          <a:custGeom>
            <a:avLst/>
            <a:gdLst/>
            <a:ahLst/>
            <a:cxnLst/>
            <a:rect l="l" t="t" r="r" b="b"/>
            <a:pathLst>
              <a:path w="53840" h="4371" extrusionOk="0">
                <a:moveTo>
                  <a:pt x="1" y="1"/>
                </a:moveTo>
                <a:lnTo>
                  <a:pt x="1" y="4370"/>
                </a:lnTo>
                <a:lnTo>
                  <a:pt x="51671" y="4370"/>
                </a:lnTo>
                <a:cubicBezTo>
                  <a:pt x="52872" y="4370"/>
                  <a:pt x="53839" y="3403"/>
                  <a:pt x="53839" y="2202"/>
                </a:cubicBezTo>
                <a:cubicBezTo>
                  <a:pt x="53839" y="968"/>
                  <a:pt x="52872" y="1"/>
                  <a:pt x="51671" y="1"/>
                </a:cubicBezTo>
                <a:close/>
              </a:path>
            </a:pathLst>
          </a:custGeom>
          <a:solidFill>
            <a:srgbClr val="4CBB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0;p30">
            <a:extLst>
              <a:ext uri="{FF2B5EF4-FFF2-40B4-BE49-F238E27FC236}">
                <a16:creationId xmlns:a16="http://schemas.microsoft.com/office/drawing/2014/main" id="{8B3BF166-3B49-DEBD-7822-72DDD9D3C606}"/>
              </a:ext>
            </a:extLst>
          </p:cNvPr>
          <p:cNvSpPr txBox="1"/>
          <p:nvPr/>
        </p:nvSpPr>
        <p:spPr>
          <a:xfrm>
            <a:off x="5533311" y="4562465"/>
            <a:ext cx="1532730" cy="25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a:ln>
                  <a:noFill/>
                </a:ln>
                <a:solidFill>
                  <a:schemeClr val="bg1"/>
                </a:solidFill>
                <a:effectLst/>
                <a:uLnTx/>
                <a:uFillTx/>
                <a:latin typeface="Marianne" panose="02000000000000000000" pitchFamily="2" charset="0"/>
                <a:ea typeface="Bebas Neue Bold"/>
                <a:cs typeface="Bebas Neue Bold"/>
                <a:sym typeface="Bebas Neue"/>
              </a:rPr>
              <a:t>96,27%</a:t>
            </a:r>
          </a:p>
        </p:txBody>
      </p:sp>
      <p:sp>
        <p:nvSpPr>
          <p:cNvPr id="63" name="Ellipse 62">
            <a:extLst>
              <a:ext uri="{FF2B5EF4-FFF2-40B4-BE49-F238E27FC236}">
                <a16:creationId xmlns:a16="http://schemas.microsoft.com/office/drawing/2014/main" id="{15637613-FA0C-EE4C-1B86-2C0592C87D7B}"/>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31776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104</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546873"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Renforcer massivement la cyber dans les établissements</a:t>
            </a:r>
            <a:r>
              <a:rPr lang="fr-FR" sz="1000">
                <a:latin typeface="Marianne" panose="02000000000000000000" pitchFamily="2" charset="0"/>
              </a:rPr>
              <a:t>,</a:t>
            </a:r>
            <a:r>
              <a:rPr lang="fr-FR" sz="1000" dirty="0">
                <a:latin typeface="Marianne" panose="02000000000000000000" pitchFamily="2" charset="0"/>
              </a:rPr>
              <a:t> notre souveraineté sur </a:t>
            </a:r>
            <a:r>
              <a:rPr lang="fr-FR" sz="1000">
                <a:latin typeface="Marianne" panose="02000000000000000000" pitchFamily="2" charset="0"/>
              </a:rPr>
              <a:t>l’hébergement et notre résilience </a:t>
            </a:r>
            <a:br>
              <a:rPr lang="fr-FR" sz="1000">
                <a:latin typeface="Marianne" panose="02000000000000000000" pitchFamily="2" charset="0"/>
              </a:rPr>
            </a:br>
            <a:r>
              <a:rPr lang="fr-FR" sz="1000">
                <a:latin typeface="Marianne" panose="02000000000000000000" pitchFamily="2" charset="0"/>
              </a:rPr>
              <a:t>face aux futures crises sanitaires</a:t>
            </a:r>
            <a:endParaRPr lang="fr-FR" sz="1000" dirty="0">
              <a:latin typeface="Marianne" panose="02000000000000000000" pitchFamily="2" charset="0"/>
            </a:endParaRP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15</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Programme </a:t>
            </a:r>
            <a:r>
              <a:rPr lang="fr-FR" sz="1000" dirty="0" err="1">
                <a:latin typeface="Marianne" panose="02000000000000000000" pitchFamily="2" charset="0"/>
              </a:rPr>
              <a:t>CaRE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15.1</a:t>
            </a:r>
            <a:endParaRPr lang="fr-FR" dirty="0">
              <a:solidFill>
                <a:srgbClr val="36B1B8"/>
              </a:solidFill>
              <a:latin typeface="Marianne" panose="02000000000000000000" pitchFamily="2" charset="0"/>
            </a:endParaRPr>
          </a:p>
        </p:txBody>
      </p:sp>
      <p:sp>
        <p:nvSpPr>
          <p:cNvPr id="60" name="Google Shape;140;p30">
            <a:extLst>
              <a:ext uri="{FF2B5EF4-FFF2-40B4-BE49-F238E27FC236}">
                <a16:creationId xmlns:a16="http://schemas.microsoft.com/office/drawing/2014/main" id="{8B3BF166-3B49-DEBD-7822-72DDD9D3C606}"/>
              </a:ext>
            </a:extLst>
          </p:cNvPr>
          <p:cNvSpPr txBox="1"/>
          <p:nvPr/>
        </p:nvSpPr>
        <p:spPr>
          <a:xfrm>
            <a:off x="5533311" y="4562465"/>
            <a:ext cx="1532730" cy="25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a:ln>
                  <a:noFill/>
                </a:ln>
                <a:solidFill>
                  <a:schemeClr val="bg1"/>
                </a:solidFill>
                <a:effectLst/>
                <a:uLnTx/>
                <a:uFillTx/>
                <a:latin typeface="Marianne" panose="02000000000000000000" pitchFamily="2" charset="0"/>
                <a:ea typeface="Bebas Neue Bold"/>
                <a:cs typeface="Bebas Neue Bold"/>
                <a:sym typeface="Bebas Neue"/>
              </a:rPr>
              <a:t>96,27%</a:t>
            </a:r>
          </a:p>
        </p:txBody>
      </p:sp>
      <p:sp>
        <p:nvSpPr>
          <p:cNvPr id="3" name="ZoneTexte 2">
            <a:extLst>
              <a:ext uri="{FF2B5EF4-FFF2-40B4-BE49-F238E27FC236}">
                <a16:creationId xmlns:a16="http://schemas.microsoft.com/office/drawing/2014/main" id="{81B753A7-0ACB-0D59-32E9-4CB7095BFEC2}"/>
              </a:ext>
            </a:extLst>
          </p:cNvPr>
          <p:cNvSpPr txBox="1"/>
          <p:nvPr/>
        </p:nvSpPr>
        <p:spPr>
          <a:xfrm>
            <a:off x="646595" y="1251942"/>
            <a:ext cx="7116049" cy="553998"/>
          </a:xfrm>
          <a:prstGeom prst="rect">
            <a:avLst/>
          </a:prstGeom>
          <a:noFill/>
        </p:spPr>
        <p:txBody>
          <a:bodyPr wrap="square" lIns="0" tIns="0" rIns="0" bIns="0">
            <a:spAutoFit/>
          </a:bodyPr>
          <a:lstStyle/>
          <a:p>
            <a:pPr marL="0" marR="0" lvl="0" indent="0" defTabSz="685800" rtl="0" eaLnBrk="1" fontAlgn="auto" latinLnBrk="0" hangingPunct="1">
              <a:lnSpc>
                <a:spcPct val="100000"/>
              </a:lnSpc>
              <a:spcBef>
                <a:spcPts val="0"/>
              </a:spcBef>
              <a:spcAft>
                <a:spcPts val="450"/>
              </a:spcAft>
              <a:buClr>
                <a:srgbClr val="000000"/>
              </a:buClr>
              <a:buSzTx/>
              <a:buFont typeface="Arial"/>
              <a:buNone/>
              <a:tabLst/>
              <a:defRPr/>
            </a:pPr>
            <a:r>
              <a:rPr kumimoji="0" lang="fr-FR" sz="1200" b="0" i="0" u="none" strike="noStrike" kern="1200" cap="none" spc="0" normalizeH="0" baseline="0" noProof="0" dirty="0" err="1">
                <a:ln>
                  <a:noFill/>
                </a:ln>
                <a:solidFill>
                  <a:srgbClr val="374C62"/>
                </a:solidFill>
                <a:effectLst/>
                <a:uLnTx/>
                <a:uFillTx/>
                <a:latin typeface="Marianne" panose="02000000000000000000" pitchFamily="2" charset="0"/>
                <a:ea typeface="+mn-ea"/>
                <a:sym typeface="Arial"/>
              </a:rPr>
              <a:t>HospiConnect</a:t>
            </a:r>
            <a:r>
              <a:rPr kumimoji="0" lang="fr-FR" sz="1200" b="0"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 a pour objectif </a:t>
            </a:r>
            <a:r>
              <a:rPr kumimoji="0" lang="fr-FR" sz="12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d’accélérer l’adoption par les établissements de solutions qui soient conformes au référentiel d’identification électronique </a:t>
            </a:r>
            <a:r>
              <a:rPr kumimoji="0" lang="fr-FR" sz="1200" b="0"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et permettant de </a:t>
            </a:r>
            <a:r>
              <a:rPr kumimoji="0" lang="fr-FR" sz="12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simplifier et sécuriser l’accès des professionnels aux services numériques sensibles</a:t>
            </a:r>
          </a:p>
        </p:txBody>
      </p:sp>
      <p:sp>
        <p:nvSpPr>
          <p:cNvPr id="11" name="ZoneTexte 10">
            <a:extLst>
              <a:ext uri="{FF2B5EF4-FFF2-40B4-BE49-F238E27FC236}">
                <a16:creationId xmlns:a16="http://schemas.microsoft.com/office/drawing/2014/main" id="{6174C257-10B6-2647-22CD-142D27005E00}"/>
              </a:ext>
            </a:extLst>
          </p:cNvPr>
          <p:cNvSpPr txBox="1"/>
          <p:nvPr/>
        </p:nvSpPr>
        <p:spPr>
          <a:xfrm>
            <a:off x="646595" y="2127629"/>
            <a:ext cx="3524486" cy="338554"/>
          </a:xfrm>
          <a:prstGeom prst="rect">
            <a:avLst/>
          </a:prstGeom>
          <a:noFill/>
        </p:spPr>
        <p:txBody>
          <a:bodyPr wrap="square" lIns="0" tIns="0" rIns="0" bIns="0">
            <a:spAutoFit/>
          </a:bodyPr>
          <a:lstStyle/>
          <a:p>
            <a:r>
              <a:rPr kumimoji="0" lang="fr-FR" sz="1100" b="1" i="0" u="none" strike="noStrike" kern="1200" cap="none" spc="0" normalizeH="0" baseline="0" noProof="0" dirty="0">
                <a:ln>
                  <a:noFill/>
                </a:ln>
                <a:solidFill>
                  <a:srgbClr val="4887C7"/>
                </a:solidFill>
                <a:effectLst/>
                <a:uLnTx/>
                <a:uFillTx/>
                <a:latin typeface="Marianne" panose="02000000000000000000" pitchFamily="2" charset="0"/>
                <a:ea typeface="+mn-ea"/>
                <a:cs typeface="+mn-cs"/>
                <a:sym typeface="Arial"/>
              </a:rPr>
              <a:t>L’atteinte de cet objectif repose sur les principes suivants </a:t>
            </a:r>
            <a:endParaRPr lang="fr-FR" sz="1100" dirty="0">
              <a:solidFill>
                <a:srgbClr val="4887C7"/>
              </a:solidFill>
              <a:latin typeface="Marianne" panose="02000000000000000000" pitchFamily="2" charset="0"/>
            </a:endParaRPr>
          </a:p>
        </p:txBody>
      </p:sp>
      <p:sp>
        <p:nvSpPr>
          <p:cNvPr id="13" name="ZoneTexte 12">
            <a:extLst>
              <a:ext uri="{FF2B5EF4-FFF2-40B4-BE49-F238E27FC236}">
                <a16:creationId xmlns:a16="http://schemas.microsoft.com/office/drawing/2014/main" id="{6FFE2847-CD9C-8FE6-5763-E4657CE15AA5}"/>
              </a:ext>
            </a:extLst>
          </p:cNvPr>
          <p:cNvSpPr txBox="1"/>
          <p:nvPr/>
        </p:nvSpPr>
        <p:spPr>
          <a:xfrm>
            <a:off x="646596" y="2574296"/>
            <a:ext cx="3664354" cy="2131353"/>
          </a:xfrm>
          <a:prstGeom prst="rect">
            <a:avLst/>
          </a:prstGeom>
          <a:noFill/>
        </p:spPr>
        <p:txBody>
          <a:bodyPr wrap="square" lIns="0" tIns="0" rIns="0" bIns="0">
            <a:spAutoFit/>
          </a:bodyPr>
          <a:lstStyle/>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L’identifiant sectoriel unique</a:t>
            </a:r>
            <a:r>
              <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 obtenu par les professionnels après enregistrement au répertoire partagé des professionnels de santé (</a:t>
            </a: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RPPS</a:t>
            </a:r>
            <a:r>
              <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 L’enregistrement au RPPS concerne tous les professionnels intervenant dans le système de santé depuis l’Arrêté du 23 septembre 2022. Il permet d’obtenir un N°RPPS unique, rattaché à la personne physique.</a:t>
            </a:r>
            <a:endParaRPr lang="fr-FR" sz="900" kern="1200" dirty="0">
              <a:solidFill>
                <a:srgbClr val="374C62"/>
              </a:solidFill>
              <a:latin typeface="Marianne" panose="02000000000000000000" pitchFamily="2" charset="0"/>
              <a:ea typeface="+mn-ea"/>
              <a:cs typeface="+mn-cs"/>
            </a:endParaRPr>
          </a:p>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L’utilisation de </a:t>
            </a: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moyens d’identification électronique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(MIE) à </a:t>
            </a: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double-facteur d’authentification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(2FA)</a:t>
            </a:r>
          </a:p>
          <a:p>
            <a:pPr marL="184150" marR="0" lvl="0" defTabSz="685800" rtl="0" eaLnBrk="1" fontAlgn="auto" latinLnBrk="0" hangingPunct="1">
              <a:lnSpc>
                <a:spcPct val="100000"/>
              </a:lnSpc>
              <a:spcBef>
                <a:spcPts val="0"/>
              </a:spcBef>
              <a:spcAft>
                <a:spcPts val="450"/>
              </a:spcAft>
              <a:buClr>
                <a:srgbClr val="34B2B8"/>
              </a:buClr>
              <a:buSzTx/>
              <a:defRPr/>
            </a:pPr>
            <a:r>
              <a:rPr kumimoji="0" lang="fr-FR" sz="900" b="0" i="1"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Sont ciblés en particulier les dispositifs proposés par la fédération Pro Santé </a:t>
            </a:r>
            <a:r>
              <a:rPr kumimoji="0" lang="fr-FR" sz="900" b="0" i="1" u="none" strike="noStrike" kern="1200" cap="none" spc="0" normalizeH="0" baseline="0" noProof="0" dirty="0" err="1">
                <a:ln>
                  <a:noFill/>
                </a:ln>
                <a:solidFill>
                  <a:srgbClr val="374C62"/>
                </a:solidFill>
                <a:effectLst/>
                <a:uLnTx/>
                <a:uFillTx/>
                <a:latin typeface="Marianne" panose="02000000000000000000" pitchFamily="2" charset="0"/>
                <a:ea typeface="+mn-ea"/>
                <a:cs typeface="+mn-cs"/>
                <a:sym typeface="Arial"/>
              </a:rPr>
              <a:t>Connect</a:t>
            </a:r>
            <a:endPar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endParaRPr>
          </a:p>
          <a:p>
            <a:pPr marL="171450" indent="-171450" defTabSz="685800">
              <a:spcAft>
                <a:spcPts val="450"/>
              </a:spcAft>
              <a:buClr>
                <a:srgbClr val="34B2B8"/>
              </a:buClr>
              <a:buFont typeface="Arial" panose="020B0604020202020204" pitchFamily="34" charset="0"/>
              <a:buChar char="•"/>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La mise en œuvre de solutions </a:t>
            </a: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d’Identity &amp; Access management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(IAM) pour améliorer la gestion des habilitations et de briques de </a:t>
            </a: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Single </a:t>
            </a:r>
            <a:r>
              <a:rPr kumimoji="0" lang="fr-FR" sz="900" b="1" i="0" u="none" strike="noStrike" kern="1200" cap="none" spc="0" normalizeH="0" baseline="0" noProof="0" dirty="0" err="1">
                <a:ln>
                  <a:noFill/>
                </a:ln>
                <a:solidFill>
                  <a:srgbClr val="374C62"/>
                </a:solidFill>
                <a:effectLst/>
                <a:uLnTx/>
                <a:uFillTx/>
                <a:latin typeface="Marianne" panose="02000000000000000000" pitchFamily="2" charset="0"/>
                <a:ea typeface="+mn-ea"/>
                <a:cs typeface="+mn-cs"/>
                <a:sym typeface="Arial"/>
              </a:rPr>
              <a:t>Sign</a:t>
            </a: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 On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(SSO) pour simplifier l’authentification des professionnels</a:t>
            </a:r>
          </a:p>
        </p:txBody>
      </p:sp>
      <p:sp>
        <p:nvSpPr>
          <p:cNvPr id="21" name="Ellipse 20">
            <a:extLst>
              <a:ext uri="{FF2B5EF4-FFF2-40B4-BE49-F238E27FC236}">
                <a16:creationId xmlns:a16="http://schemas.microsoft.com/office/drawing/2014/main" id="{9AE9AFA3-7483-7159-F8CB-5FB45A45BF9A}"/>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056EECE3-8DA9-96C8-4204-4993C99291D0}"/>
              </a:ext>
            </a:extLst>
          </p:cNvPr>
          <p:cNvPicPr>
            <a:picLocks noChangeAspect="1"/>
          </p:cNvPicPr>
          <p:nvPr/>
        </p:nvPicPr>
        <p:blipFill>
          <a:blip r:embed="rId2"/>
          <a:stretch>
            <a:fillRect/>
          </a:stretch>
        </p:blipFill>
        <p:spPr>
          <a:xfrm>
            <a:off x="4692723" y="2126903"/>
            <a:ext cx="4157671" cy="2690562"/>
          </a:xfrm>
          <a:prstGeom prst="rect">
            <a:avLst/>
          </a:prstGeom>
        </p:spPr>
      </p:pic>
    </p:spTree>
    <p:extLst>
      <p:ext uri="{BB962C8B-B14F-4D97-AF65-F5344CB8AC3E}">
        <p14:creationId xmlns:p14="http://schemas.microsoft.com/office/powerpoint/2010/main" val="1696954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105</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6" y="467656"/>
            <a:ext cx="2512240"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Renforcer massivement la cyber dans les établissements</a:t>
            </a:r>
            <a:r>
              <a:rPr lang="fr-FR" sz="1000">
                <a:latin typeface="Marianne" panose="02000000000000000000" pitchFamily="2" charset="0"/>
              </a:rPr>
              <a:t>,</a:t>
            </a:r>
            <a:r>
              <a:rPr lang="fr-FR" sz="1000" dirty="0">
                <a:latin typeface="Marianne" panose="02000000000000000000" pitchFamily="2" charset="0"/>
              </a:rPr>
              <a:t> notre souveraineté sur </a:t>
            </a:r>
            <a:r>
              <a:rPr lang="fr-FR" sz="1000">
                <a:latin typeface="Marianne" panose="02000000000000000000" pitchFamily="2" charset="0"/>
              </a:rPr>
              <a:t>l’hébergement et notre résilience </a:t>
            </a:r>
            <a:br>
              <a:rPr lang="fr-FR" sz="1000">
                <a:latin typeface="Marianne" panose="02000000000000000000" pitchFamily="2" charset="0"/>
              </a:rPr>
            </a:br>
            <a:r>
              <a:rPr lang="fr-FR" sz="1000">
                <a:latin typeface="Marianne" panose="02000000000000000000" pitchFamily="2" charset="0"/>
              </a:rPr>
              <a:t>face aux futures crises sanitaires</a:t>
            </a:r>
            <a:endParaRPr lang="fr-FR" sz="1000" dirty="0">
              <a:latin typeface="Marianne" panose="02000000000000000000" pitchFamily="2" charset="0"/>
            </a:endParaRP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15</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Programme </a:t>
            </a:r>
            <a:r>
              <a:rPr lang="fr-FR" sz="1000" dirty="0" err="1">
                <a:latin typeface="Marianne" panose="02000000000000000000" pitchFamily="2" charset="0"/>
              </a:rPr>
              <a:t>CaRE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15.1</a:t>
            </a:r>
            <a:endParaRPr lang="fr-FR" dirty="0">
              <a:solidFill>
                <a:srgbClr val="36B1B8"/>
              </a:solidFill>
              <a:latin typeface="Marianne" panose="02000000000000000000" pitchFamily="2" charset="0"/>
            </a:endParaRPr>
          </a:p>
        </p:txBody>
      </p:sp>
      <p:sp>
        <p:nvSpPr>
          <p:cNvPr id="60" name="Google Shape;140;p30">
            <a:extLst>
              <a:ext uri="{FF2B5EF4-FFF2-40B4-BE49-F238E27FC236}">
                <a16:creationId xmlns:a16="http://schemas.microsoft.com/office/drawing/2014/main" id="{8B3BF166-3B49-DEBD-7822-72DDD9D3C606}"/>
              </a:ext>
            </a:extLst>
          </p:cNvPr>
          <p:cNvSpPr txBox="1"/>
          <p:nvPr/>
        </p:nvSpPr>
        <p:spPr>
          <a:xfrm>
            <a:off x="5533311" y="4562465"/>
            <a:ext cx="1532730" cy="25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a:ln>
                  <a:noFill/>
                </a:ln>
                <a:solidFill>
                  <a:schemeClr val="bg1"/>
                </a:solidFill>
                <a:effectLst/>
                <a:uLnTx/>
                <a:uFillTx/>
                <a:latin typeface="Marianne" panose="02000000000000000000" pitchFamily="2" charset="0"/>
                <a:ea typeface="Bebas Neue Bold"/>
                <a:cs typeface="Bebas Neue Bold"/>
                <a:sym typeface="Bebas Neue"/>
              </a:rPr>
              <a:t>96,27%</a:t>
            </a:r>
          </a:p>
        </p:txBody>
      </p:sp>
      <p:pic>
        <p:nvPicPr>
          <p:cNvPr id="2" name="Image 1">
            <a:extLst>
              <a:ext uri="{FF2B5EF4-FFF2-40B4-BE49-F238E27FC236}">
                <a16:creationId xmlns:a16="http://schemas.microsoft.com/office/drawing/2014/main" id="{3D312FB4-2B48-9437-AB31-348A955AF8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586" y="1151023"/>
            <a:ext cx="6717999" cy="3272781"/>
          </a:xfrm>
          <a:prstGeom prst="rect">
            <a:avLst/>
          </a:prstGeom>
        </p:spPr>
      </p:pic>
      <p:sp>
        <p:nvSpPr>
          <p:cNvPr id="4" name="Ellipse 3">
            <a:extLst>
              <a:ext uri="{FF2B5EF4-FFF2-40B4-BE49-F238E27FC236}">
                <a16:creationId xmlns:a16="http://schemas.microsoft.com/office/drawing/2014/main" id="{E9FA206A-DC28-81AE-2F7A-50E3D03B7387}"/>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92839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34B2B8"/>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4</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106</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602254"/>
            <a:ext cx="8295265" cy="1938992"/>
          </a:xfrm>
          <a:prstGeom prst="rect">
            <a:avLst/>
          </a:prstGeom>
          <a:noFill/>
        </p:spPr>
        <p:txBody>
          <a:bodyPr wrap="square">
            <a:spAutoFit/>
          </a:bodyPr>
          <a:lstStyle/>
          <a:p>
            <a:pPr>
              <a:defRPr/>
            </a:pPr>
            <a:r>
              <a:rPr lang="fr-FR" sz="4000" b="1" dirty="0">
                <a:solidFill>
                  <a:schemeClr val="bg1"/>
                </a:solidFill>
                <a:latin typeface="Marianne" panose="02000000000000000000" pitchFamily="2" charset="0"/>
              </a:rPr>
              <a:t>Stratégie pour l'usage secondaire des données de santé</a:t>
            </a:r>
          </a:p>
        </p:txBody>
      </p:sp>
    </p:spTree>
    <p:extLst>
      <p:ext uri="{BB962C8B-B14F-4D97-AF65-F5344CB8AC3E}">
        <p14:creationId xmlns:p14="http://schemas.microsoft.com/office/powerpoint/2010/main" val="42830746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 coins arrondis 14">
            <a:extLst>
              <a:ext uri="{FF2B5EF4-FFF2-40B4-BE49-F238E27FC236}">
                <a16:creationId xmlns:a16="http://schemas.microsoft.com/office/drawing/2014/main" id="{9F00E221-CA34-0D02-3129-08C1E5681B07}"/>
              </a:ext>
            </a:extLst>
          </p:cNvPr>
          <p:cNvSpPr/>
          <p:nvPr/>
        </p:nvSpPr>
        <p:spPr>
          <a:xfrm>
            <a:off x="4979988" y="2116883"/>
            <a:ext cx="3774187" cy="2144390"/>
          </a:xfrm>
          <a:prstGeom prst="roundRect">
            <a:avLst>
              <a:gd name="adj" fmla="val 1062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107</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60" name="Google Shape;140;p30">
            <a:extLst>
              <a:ext uri="{FF2B5EF4-FFF2-40B4-BE49-F238E27FC236}">
                <a16:creationId xmlns:a16="http://schemas.microsoft.com/office/drawing/2014/main" id="{8B3BF166-3B49-DEBD-7822-72DDD9D3C606}"/>
              </a:ext>
            </a:extLst>
          </p:cNvPr>
          <p:cNvSpPr txBox="1"/>
          <p:nvPr/>
        </p:nvSpPr>
        <p:spPr>
          <a:xfrm>
            <a:off x="5533311" y="4562465"/>
            <a:ext cx="1532730" cy="25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a:ln>
                  <a:noFill/>
                </a:ln>
                <a:solidFill>
                  <a:schemeClr val="bg1"/>
                </a:solidFill>
                <a:effectLst/>
                <a:uLnTx/>
                <a:uFillTx/>
                <a:latin typeface="Marianne" panose="02000000000000000000" pitchFamily="2" charset="0"/>
                <a:ea typeface="Bebas Neue Bold"/>
                <a:cs typeface="Bebas Neue Bold"/>
                <a:sym typeface="Bebas Neue"/>
              </a:rPr>
              <a:t>96,27%</a:t>
            </a:r>
          </a:p>
        </p:txBody>
      </p:sp>
      <p:sp>
        <p:nvSpPr>
          <p:cNvPr id="3" name="ZoneTexte 2">
            <a:extLst>
              <a:ext uri="{FF2B5EF4-FFF2-40B4-BE49-F238E27FC236}">
                <a16:creationId xmlns:a16="http://schemas.microsoft.com/office/drawing/2014/main" id="{81B753A7-0ACB-0D59-32E9-4CB7095BFEC2}"/>
              </a:ext>
            </a:extLst>
          </p:cNvPr>
          <p:cNvSpPr txBox="1"/>
          <p:nvPr/>
        </p:nvSpPr>
        <p:spPr>
          <a:xfrm>
            <a:off x="646595" y="1251942"/>
            <a:ext cx="7116049" cy="246221"/>
          </a:xfrm>
          <a:prstGeom prst="rect">
            <a:avLst/>
          </a:prstGeom>
          <a:noFill/>
        </p:spPr>
        <p:txBody>
          <a:bodyPr wrap="square" lIns="0" tIns="0" rIns="0" bIns="0">
            <a:spAutoFit/>
          </a:bodyPr>
          <a:lstStyle/>
          <a:p>
            <a:pPr marL="0" marR="0" lvl="0" indent="0" defTabSz="685800" rtl="0" eaLnBrk="1" fontAlgn="auto" latinLnBrk="0" hangingPunct="1">
              <a:lnSpc>
                <a:spcPct val="100000"/>
              </a:lnSpc>
              <a:spcBef>
                <a:spcPts val="0"/>
              </a:spcBef>
              <a:spcAft>
                <a:spcPts val="450"/>
              </a:spcAft>
              <a:buClr>
                <a:srgbClr val="000000"/>
              </a:buClr>
              <a:buSzTx/>
              <a:buFont typeface="Arial"/>
              <a:buNone/>
              <a:tabLst/>
              <a:defRPr/>
            </a:pPr>
            <a:r>
              <a:rPr kumimoji="0" lang="fr-FR" sz="16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Une stratégie interministérielle pour réunir l’ensemble des acteurs</a:t>
            </a:r>
          </a:p>
        </p:txBody>
      </p:sp>
      <p:sp>
        <p:nvSpPr>
          <p:cNvPr id="11" name="ZoneTexte 10">
            <a:extLst>
              <a:ext uri="{FF2B5EF4-FFF2-40B4-BE49-F238E27FC236}">
                <a16:creationId xmlns:a16="http://schemas.microsoft.com/office/drawing/2014/main" id="{6174C257-10B6-2647-22CD-142D27005E00}"/>
              </a:ext>
            </a:extLst>
          </p:cNvPr>
          <p:cNvSpPr txBox="1"/>
          <p:nvPr/>
        </p:nvSpPr>
        <p:spPr>
          <a:xfrm>
            <a:off x="646595" y="1680962"/>
            <a:ext cx="3524486" cy="169277"/>
          </a:xfrm>
          <a:prstGeom prst="rect">
            <a:avLst/>
          </a:prstGeom>
          <a:noFill/>
        </p:spPr>
        <p:txBody>
          <a:bodyPr wrap="square" lIns="0" tIns="0" rIns="0" bIns="0">
            <a:spAutoFit/>
          </a:bodyPr>
          <a:lstStyle/>
          <a:p>
            <a:r>
              <a:rPr kumimoji="0" lang="fr-FR" sz="1100" b="1" i="0" u="none" strike="noStrike" kern="1200" cap="none" spc="0" normalizeH="0" baseline="0" noProof="0" dirty="0">
                <a:ln>
                  <a:noFill/>
                </a:ln>
                <a:solidFill>
                  <a:srgbClr val="4888C7"/>
                </a:solidFill>
                <a:effectLst/>
                <a:uLnTx/>
                <a:uFillTx/>
                <a:latin typeface="Marianne" panose="02000000000000000000" pitchFamily="2" charset="0"/>
                <a:ea typeface="+mn-ea"/>
                <a:cs typeface="+mn-cs"/>
                <a:sym typeface="Arial"/>
              </a:rPr>
              <a:t>Un écosystème national foisonnant d’initiatives </a:t>
            </a:r>
            <a:endParaRPr lang="fr-FR" sz="1100" dirty="0">
              <a:solidFill>
                <a:srgbClr val="4888C7"/>
              </a:solidFill>
              <a:latin typeface="Marianne" panose="02000000000000000000" pitchFamily="2" charset="0"/>
            </a:endParaRPr>
          </a:p>
        </p:txBody>
      </p:sp>
      <p:sp>
        <p:nvSpPr>
          <p:cNvPr id="13" name="ZoneTexte 12">
            <a:extLst>
              <a:ext uri="{FF2B5EF4-FFF2-40B4-BE49-F238E27FC236}">
                <a16:creationId xmlns:a16="http://schemas.microsoft.com/office/drawing/2014/main" id="{6FFE2847-CD9C-8FE6-5763-E4657CE15AA5}"/>
              </a:ext>
            </a:extLst>
          </p:cNvPr>
          <p:cNvSpPr txBox="1"/>
          <p:nvPr/>
        </p:nvSpPr>
        <p:spPr>
          <a:xfrm>
            <a:off x="646596" y="1991039"/>
            <a:ext cx="3664354" cy="1715854"/>
          </a:xfrm>
          <a:prstGeom prst="rect">
            <a:avLst/>
          </a:prstGeom>
          <a:noFill/>
        </p:spPr>
        <p:txBody>
          <a:bodyPr wrap="square" lIns="0" tIns="0" rIns="0" bIns="0">
            <a:spAutoFit/>
          </a:bodyPr>
          <a:lstStyle/>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Les</a:t>
            </a: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 travaux des groupes de travail du Comité stratégique des données de santé</a:t>
            </a:r>
            <a:r>
              <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a:t>
            </a:r>
            <a:endParaRPr lang="fr-FR" sz="900" kern="1200" dirty="0">
              <a:solidFill>
                <a:srgbClr val="374C62"/>
              </a:solidFill>
              <a:latin typeface="Marianne" panose="02000000000000000000" pitchFamily="2" charset="0"/>
              <a:ea typeface="+mn-ea"/>
              <a:cs typeface="+mn-cs"/>
            </a:endParaRPr>
          </a:p>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La remise du rapport le 18 janvier 2024 « Fédérer les acteurs de l’écosystème pour libérer l’utilisation secondaire des données de santé » </a:t>
            </a:r>
          </a:p>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La délibération de la Cnil du 21 décembre 2023 autorisant l’hébergement temporaire des données du projet EMC2 par la Plateforme des Données de Santé </a:t>
            </a:r>
          </a:p>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Le chapitre XI dédié au SDNS au sein du rapport 2024 sur l’application des lois de financement de la sécurité sociale de la Cour des comptes </a:t>
            </a:r>
          </a:p>
        </p:txBody>
      </p:sp>
      <p:sp>
        <p:nvSpPr>
          <p:cNvPr id="14" name="ZoneTexte 13">
            <a:extLst>
              <a:ext uri="{FF2B5EF4-FFF2-40B4-BE49-F238E27FC236}">
                <a16:creationId xmlns:a16="http://schemas.microsoft.com/office/drawing/2014/main" id="{807AF274-4A63-FBC4-3374-CB725D394CFC}"/>
              </a:ext>
            </a:extLst>
          </p:cNvPr>
          <p:cNvSpPr txBox="1"/>
          <p:nvPr/>
        </p:nvSpPr>
        <p:spPr>
          <a:xfrm>
            <a:off x="5278946" y="2427917"/>
            <a:ext cx="2726843"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pitchFamily="2" charset="0"/>
                <a:sym typeface="Arial"/>
              </a:rPr>
              <a:t>Nécessitant d’harmoniser ces actions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pitchFamily="2" charset="0"/>
                <a:sym typeface="Arial"/>
              </a:rPr>
              <a:t>au niveau national </a:t>
            </a:r>
          </a:p>
        </p:txBody>
      </p:sp>
      <p:sp>
        <p:nvSpPr>
          <p:cNvPr id="20" name="ZoneTexte 19">
            <a:extLst>
              <a:ext uri="{FF2B5EF4-FFF2-40B4-BE49-F238E27FC236}">
                <a16:creationId xmlns:a16="http://schemas.microsoft.com/office/drawing/2014/main" id="{4E47E272-A410-8755-F071-58E886B51FC0}"/>
              </a:ext>
            </a:extLst>
          </p:cNvPr>
          <p:cNvSpPr txBox="1"/>
          <p:nvPr/>
        </p:nvSpPr>
        <p:spPr>
          <a:xfrm>
            <a:off x="5278946" y="3002771"/>
            <a:ext cx="3102858" cy="830997"/>
          </a:xfrm>
          <a:prstGeom prst="rect">
            <a:avLst/>
          </a:prstGeom>
          <a:noFill/>
        </p:spPr>
        <p:txBody>
          <a:bodyPr wrap="square" lIns="0" tIns="0" rIns="0" bIns="0" rtlCol="0" anchor="t">
            <a:spAutoFit/>
          </a:bodyPr>
          <a:lstStyle/>
          <a:p>
            <a:pPr marL="96838" marR="0" lvl="0" indent="-96838" defTabSz="914400" rtl="0" eaLnBrk="1" fontAlgn="auto" latinLnBrk="0" hangingPunct="1">
              <a:lnSpc>
                <a:spcPct val="100000"/>
              </a:lnSpc>
              <a:spcBef>
                <a:spcPts val="0"/>
              </a:spcBef>
              <a:spcAft>
                <a:spcPts val="0"/>
              </a:spcAft>
              <a:buClr>
                <a:srgbClr val="34B2B8"/>
              </a:buClr>
              <a:buSzTx/>
              <a:buFont typeface="Arial" panose="020B0604020202020204" pitchFamily="34" charset="0"/>
              <a:buChar char="•"/>
              <a:defRPr/>
            </a:pPr>
            <a:r>
              <a:rPr kumimoji="0" lang="fr-FR" sz="900" i="0" u="none" strike="noStrike" kern="0" cap="none" spc="0" normalizeH="0" baseline="0" noProof="0" dirty="0">
                <a:ln>
                  <a:noFill/>
                </a:ln>
                <a:solidFill>
                  <a:srgbClr val="374C62"/>
                </a:solidFill>
                <a:effectLst/>
                <a:uLnTx/>
                <a:uFillTx/>
                <a:latin typeface="Marianne" panose="02000000000000000000" pitchFamily="2" charset="0"/>
                <a:sym typeface="Arial"/>
              </a:rPr>
              <a:t>Une </a:t>
            </a:r>
            <a:r>
              <a:rPr kumimoji="0" lang="fr-FR" sz="900" b="1" i="0" u="none" strike="noStrike" kern="0" cap="none" spc="0" normalizeH="0" baseline="0" noProof="0" dirty="0">
                <a:ln>
                  <a:noFill/>
                </a:ln>
                <a:solidFill>
                  <a:srgbClr val="374C62"/>
                </a:solidFill>
                <a:effectLst/>
                <a:uLnTx/>
                <a:uFillTx/>
                <a:latin typeface="Marianne" panose="02000000000000000000" pitchFamily="2" charset="0"/>
                <a:sym typeface="Arial"/>
              </a:rPr>
              <a:t>stratégie </a:t>
            </a:r>
            <a:r>
              <a:rPr kumimoji="0" lang="fr-FR" sz="900" i="0" u="none" strike="noStrike" kern="0" cap="none" spc="0" normalizeH="0" baseline="0" noProof="0" dirty="0">
                <a:ln>
                  <a:noFill/>
                </a:ln>
                <a:solidFill>
                  <a:srgbClr val="374C62"/>
                </a:solidFill>
                <a:effectLst/>
                <a:uLnTx/>
                <a:uFillTx/>
                <a:latin typeface="Marianne" panose="02000000000000000000" pitchFamily="2" charset="0"/>
                <a:sym typeface="Arial"/>
              </a:rPr>
              <a:t>nationale dont la mise en œuvre doit être suivie dans le cadre d’une gouvernance revue     </a:t>
            </a:r>
          </a:p>
          <a:p>
            <a:pPr marL="96838" marR="0" lvl="0" indent="-96838" defTabSz="914400" rtl="0" eaLnBrk="1" fontAlgn="auto" latinLnBrk="0" hangingPunct="1">
              <a:lnSpc>
                <a:spcPct val="100000"/>
              </a:lnSpc>
              <a:spcBef>
                <a:spcPts val="0"/>
              </a:spcBef>
              <a:spcAft>
                <a:spcPts val="0"/>
              </a:spcAft>
              <a:buClr>
                <a:srgbClr val="34B2B8"/>
              </a:buClr>
              <a:buSzTx/>
              <a:buFont typeface="Arial" panose="020B0604020202020204" pitchFamily="34" charset="0"/>
              <a:buChar char="•"/>
              <a:defRPr/>
            </a:pPr>
            <a:endParaRPr lang="fr-FR" sz="900" b="1" dirty="0">
              <a:solidFill>
                <a:srgbClr val="374C62"/>
              </a:solidFill>
              <a:latin typeface="Marianne" panose="02000000000000000000" pitchFamily="2" charset="0"/>
            </a:endParaRPr>
          </a:p>
          <a:p>
            <a:pPr marL="96838" marR="0" lvl="0" indent="-96838" defTabSz="914400" rtl="0" eaLnBrk="1" fontAlgn="auto" latinLnBrk="0" hangingPunct="1">
              <a:lnSpc>
                <a:spcPct val="100000"/>
              </a:lnSpc>
              <a:spcBef>
                <a:spcPts val="0"/>
              </a:spcBef>
              <a:spcAft>
                <a:spcPts val="0"/>
              </a:spcAft>
              <a:buClr>
                <a:srgbClr val="34B2B8"/>
              </a:buClr>
              <a:buSzTx/>
              <a:buFont typeface="Arial" panose="020B0604020202020204" pitchFamily="34" charset="0"/>
              <a:buChar char="•"/>
              <a:defRPr/>
            </a:pPr>
            <a:r>
              <a:rPr kumimoji="0" lang="fr-FR" sz="900" i="0" u="none" strike="noStrike" kern="0" cap="none" spc="0" normalizeH="0" baseline="0" noProof="0" dirty="0">
                <a:ln>
                  <a:noFill/>
                </a:ln>
                <a:solidFill>
                  <a:srgbClr val="374C62"/>
                </a:solidFill>
                <a:effectLst/>
                <a:uLnTx/>
                <a:uFillTx/>
                <a:latin typeface="Marianne" panose="02000000000000000000" pitchFamily="2" charset="0"/>
                <a:sym typeface="Arial"/>
              </a:rPr>
              <a:t>Des</a:t>
            </a:r>
            <a:r>
              <a:rPr kumimoji="0" lang="fr-FR" sz="900" b="1" i="0" u="none" strike="noStrike" kern="0" cap="none" spc="0" normalizeH="0" baseline="0" noProof="0" dirty="0">
                <a:ln>
                  <a:noFill/>
                </a:ln>
                <a:solidFill>
                  <a:srgbClr val="374C62"/>
                </a:solidFill>
                <a:effectLst/>
                <a:uLnTx/>
                <a:uFillTx/>
                <a:latin typeface="Marianne" panose="02000000000000000000" pitchFamily="2" charset="0"/>
                <a:sym typeface="Arial"/>
              </a:rPr>
              <a:t> groupes de travail </a:t>
            </a:r>
            <a:r>
              <a:rPr kumimoji="0" lang="fr-FR" sz="900" i="0" u="none" strike="noStrike" kern="0" cap="none" spc="0" normalizeH="0" baseline="0" noProof="0" dirty="0">
                <a:ln>
                  <a:noFill/>
                </a:ln>
                <a:solidFill>
                  <a:srgbClr val="374C62"/>
                </a:solidFill>
                <a:effectLst/>
                <a:uLnTx/>
                <a:uFillTx/>
                <a:latin typeface="Marianne" panose="02000000000000000000" pitchFamily="2" charset="0"/>
                <a:sym typeface="Arial"/>
              </a:rPr>
              <a:t>pour  co-construction cette stratégie avec les acteurs de l’écosystème dès juillet 2024  </a:t>
            </a:r>
          </a:p>
        </p:txBody>
      </p:sp>
      <p:sp>
        <p:nvSpPr>
          <p:cNvPr id="21" name="Ellipse 20">
            <a:extLst>
              <a:ext uri="{FF2B5EF4-FFF2-40B4-BE49-F238E27FC236}">
                <a16:creationId xmlns:a16="http://schemas.microsoft.com/office/drawing/2014/main" id="{9AE9AFA3-7483-7159-F8CB-5FB45A45BF9A}"/>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3B5136DB-2F95-8860-2C28-E59D883430F2}"/>
              </a:ext>
            </a:extLst>
          </p:cNvPr>
          <p:cNvSpPr txBox="1"/>
          <p:nvPr/>
        </p:nvSpPr>
        <p:spPr>
          <a:xfrm>
            <a:off x="646594" y="3900893"/>
            <a:ext cx="3838687" cy="169277"/>
          </a:xfrm>
          <a:prstGeom prst="rect">
            <a:avLst/>
          </a:prstGeom>
          <a:noFill/>
        </p:spPr>
        <p:txBody>
          <a:bodyPr wrap="square" lIns="0" tIns="0" rIns="0" bIns="0">
            <a:spAutoFit/>
          </a:bodyPr>
          <a:lstStyle/>
          <a:p>
            <a:r>
              <a:rPr kumimoji="0" lang="fr-FR" sz="1100" b="1" i="0" u="none" strike="noStrike" kern="1200" cap="none" spc="0" normalizeH="0" baseline="0" noProof="0" dirty="0">
                <a:ln>
                  <a:noFill/>
                </a:ln>
                <a:solidFill>
                  <a:srgbClr val="4888C7"/>
                </a:solidFill>
                <a:effectLst/>
                <a:uLnTx/>
                <a:uFillTx/>
                <a:latin typeface="Marianne" panose="02000000000000000000" pitchFamily="2" charset="0"/>
                <a:ea typeface="+mn-ea"/>
                <a:cs typeface="+mn-cs"/>
                <a:sym typeface="Arial"/>
              </a:rPr>
              <a:t>Un nouveau cadre européen entrant bientôt en vigueur </a:t>
            </a:r>
            <a:endParaRPr lang="fr-FR" sz="1100" dirty="0">
              <a:solidFill>
                <a:srgbClr val="4888C7"/>
              </a:solidFill>
              <a:latin typeface="Marianne" panose="02000000000000000000" pitchFamily="2" charset="0"/>
            </a:endParaRPr>
          </a:p>
        </p:txBody>
      </p:sp>
      <p:sp>
        <p:nvSpPr>
          <p:cNvPr id="4" name="ZoneTexte 3">
            <a:extLst>
              <a:ext uri="{FF2B5EF4-FFF2-40B4-BE49-F238E27FC236}">
                <a16:creationId xmlns:a16="http://schemas.microsoft.com/office/drawing/2014/main" id="{BB9974B1-DCB0-2EC9-0619-EC23A168B8B0}"/>
              </a:ext>
            </a:extLst>
          </p:cNvPr>
          <p:cNvSpPr txBox="1"/>
          <p:nvPr/>
        </p:nvSpPr>
        <p:spPr>
          <a:xfrm>
            <a:off x="646596" y="4210969"/>
            <a:ext cx="3664354" cy="276999"/>
          </a:xfrm>
          <a:prstGeom prst="rect">
            <a:avLst/>
          </a:prstGeom>
          <a:noFill/>
        </p:spPr>
        <p:txBody>
          <a:bodyPr wrap="square" lIns="0" tIns="0" rIns="0" bIns="0">
            <a:spAutoFit/>
          </a:bodyPr>
          <a:lstStyle/>
          <a:p>
            <a:pPr marL="171450" marR="0" lvl="0" indent="-171450" defTabSz="685800" rtl="0" eaLnBrk="1" fontAlgn="auto" latinLnBrk="0" hangingPunct="1">
              <a:lnSpc>
                <a:spcPct val="100000"/>
              </a:lnSpc>
              <a:spcBef>
                <a:spcPts val="0"/>
              </a:spcBef>
              <a:spcAft>
                <a:spcPts val="450"/>
              </a:spcAft>
              <a:buClr>
                <a:srgbClr val="34B2B8"/>
              </a:buClr>
              <a:buSzTx/>
              <a:buFont typeface="Arial" panose="020B0604020202020204" pitchFamily="34" charset="0"/>
              <a:buChar char="•"/>
              <a:tabLst/>
              <a:defRPr/>
            </a:pP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Le règlement EHDS </a:t>
            </a:r>
            <a:r>
              <a:rPr kumimoji="0" lang="fr-FR" sz="90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impactant fortement le dispositif </a:t>
            </a:r>
            <a:br>
              <a:rPr kumimoji="0" lang="fr-FR" sz="90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br>
            <a:r>
              <a:rPr kumimoji="0" lang="fr-FR" sz="90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rPr>
              <a:t>et les acteurs </a:t>
            </a:r>
            <a:endParaRPr kumimoji="0" lang="fr-FR" sz="900" i="0" u="none" strike="noStrike" kern="1200" cap="none" spc="0" normalizeH="0" baseline="0" noProof="0" dirty="0">
              <a:ln>
                <a:noFill/>
              </a:ln>
              <a:solidFill>
                <a:srgbClr val="374C62"/>
              </a:solidFill>
              <a:effectLst/>
              <a:uLnTx/>
              <a:uFillTx/>
              <a:latin typeface="Marianne" panose="02000000000000000000" pitchFamily="2" charset="0"/>
              <a:ea typeface="+mn-ea"/>
              <a:cs typeface="+mn-cs"/>
              <a:sym typeface="Arial"/>
            </a:endParaRPr>
          </a:p>
        </p:txBody>
      </p:sp>
      <p:sp>
        <p:nvSpPr>
          <p:cNvPr id="6" name="Google Shape;141;p30">
            <a:extLst>
              <a:ext uri="{FF2B5EF4-FFF2-40B4-BE49-F238E27FC236}">
                <a16:creationId xmlns:a16="http://schemas.microsoft.com/office/drawing/2014/main" id="{11A97AD4-3A22-C95A-BCF2-2E1F5B56663A}"/>
              </a:ext>
            </a:extLst>
          </p:cNvPr>
          <p:cNvSpPr txBox="1"/>
          <p:nvPr/>
        </p:nvSpPr>
        <p:spPr>
          <a:xfrm>
            <a:off x="594675" y="4681969"/>
            <a:ext cx="2760769" cy="280500"/>
          </a:xfrm>
          <a:prstGeom prst="rect">
            <a:avLst/>
          </a:prstGeom>
          <a:noFill/>
          <a:ln>
            <a:noFill/>
          </a:ln>
        </p:spPr>
        <p:txBody>
          <a:bodyPr spcFirstLastPara="1" wrap="square" lIns="0" tIns="0" rIns="0" bIns="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Bebas Neue Bold"/>
                <a:cs typeface="Bebas Neue Bold"/>
                <a:sym typeface="Bebas Neue"/>
              </a:rPr>
              <a:t>SNDS = système national des données de santé </a:t>
            </a:r>
          </a:p>
        </p:txBody>
      </p:sp>
      <p:pic>
        <p:nvPicPr>
          <p:cNvPr id="22" name="Graphique 21" descr="Flèche vers la droite contour">
            <a:extLst>
              <a:ext uri="{FF2B5EF4-FFF2-40B4-BE49-F238E27FC236}">
                <a16:creationId xmlns:a16="http://schemas.microsoft.com/office/drawing/2014/main" id="{FC9B73F5-13E1-9F7E-0D27-2CE355682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8480" y="2407066"/>
            <a:ext cx="457200" cy="457200"/>
          </a:xfrm>
          <a:prstGeom prst="rect">
            <a:avLst/>
          </a:prstGeom>
        </p:spPr>
      </p:pic>
      <p:sp>
        <p:nvSpPr>
          <p:cNvPr id="23" name="Titre 1">
            <a:extLst>
              <a:ext uri="{FF2B5EF4-FFF2-40B4-BE49-F238E27FC236}">
                <a16:creationId xmlns:a16="http://schemas.microsoft.com/office/drawing/2014/main" id="{A0FCB3BD-03DA-5E5F-1EEA-76C42C23E419}"/>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24" name="Espace réservé du texte 3">
            <a:extLst>
              <a:ext uri="{FF2B5EF4-FFF2-40B4-BE49-F238E27FC236}">
                <a16:creationId xmlns:a16="http://schemas.microsoft.com/office/drawing/2014/main" id="{5392CACD-A51F-61F1-ADED-ABC86B232A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25" name="Titre 1">
            <a:extLst>
              <a:ext uri="{FF2B5EF4-FFF2-40B4-BE49-F238E27FC236}">
                <a16:creationId xmlns:a16="http://schemas.microsoft.com/office/drawing/2014/main" id="{AC829588-7EB5-4BCD-2E46-2C52B57BAE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rPr>
              <a:t>Stratégie pour l’utilisation secondaire des données </a:t>
            </a:r>
          </a:p>
          <a:p>
            <a:endParaRPr lang="fr-FR" sz="1000" dirty="0">
              <a:latin typeface="Marianne" panose="02000000000000000000" pitchFamily="2" charset="0"/>
            </a:endParaRPr>
          </a:p>
        </p:txBody>
      </p:sp>
      <p:sp>
        <p:nvSpPr>
          <p:cNvPr id="26" name="Espace réservé du texte 3">
            <a:extLst>
              <a:ext uri="{FF2B5EF4-FFF2-40B4-BE49-F238E27FC236}">
                <a16:creationId xmlns:a16="http://schemas.microsoft.com/office/drawing/2014/main" id="{A7AEF4FB-AD7A-3187-C77C-5536FD491F36}"/>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18.1</a:t>
            </a:r>
          </a:p>
        </p:txBody>
      </p:sp>
    </p:spTree>
    <p:extLst>
      <p:ext uri="{BB962C8B-B14F-4D97-AF65-F5344CB8AC3E}">
        <p14:creationId xmlns:p14="http://schemas.microsoft.com/office/powerpoint/2010/main" val="3713101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108</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60" name="Google Shape;140;p30">
            <a:extLst>
              <a:ext uri="{FF2B5EF4-FFF2-40B4-BE49-F238E27FC236}">
                <a16:creationId xmlns:a16="http://schemas.microsoft.com/office/drawing/2014/main" id="{8B3BF166-3B49-DEBD-7822-72DDD9D3C606}"/>
              </a:ext>
            </a:extLst>
          </p:cNvPr>
          <p:cNvSpPr txBox="1"/>
          <p:nvPr/>
        </p:nvSpPr>
        <p:spPr>
          <a:xfrm>
            <a:off x="5533311" y="4562465"/>
            <a:ext cx="1532730" cy="25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a:ln>
                  <a:noFill/>
                </a:ln>
                <a:solidFill>
                  <a:schemeClr val="bg1"/>
                </a:solidFill>
                <a:effectLst/>
                <a:uLnTx/>
                <a:uFillTx/>
                <a:latin typeface="Marianne" panose="02000000000000000000" pitchFamily="2" charset="0"/>
                <a:ea typeface="Bebas Neue Bold"/>
                <a:cs typeface="Bebas Neue Bold"/>
                <a:sym typeface="Bebas Neue"/>
              </a:rPr>
              <a:t>96,27%</a:t>
            </a:r>
          </a:p>
        </p:txBody>
      </p:sp>
      <p:sp>
        <p:nvSpPr>
          <p:cNvPr id="3" name="ZoneTexte 2">
            <a:extLst>
              <a:ext uri="{FF2B5EF4-FFF2-40B4-BE49-F238E27FC236}">
                <a16:creationId xmlns:a16="http://schemas.microsoft.com/office/drawing/2014/main" id="{81B753A7-0ACB-0D59-32E9-4CB7095BFEC2}"/>
              </a:ext>
            </a:extLst>
          </p:cNvPr>
          <p:cNvSpPr txBox="1"/>
          <p:nvPr/>
        </p:nvSpPr>
        <p:spPr>
          <a:xfrm>
            <a:off x="646595" y="1251942"/>
            <a:ext cx="7116049" cy="246221"/>
          </a:xfrm>
          <a:prstGeom prst="rect">
            <a:avLst/>
          </a:prstGeom>
          <a:noFill/>
        </p:spPr>
        <p:txBody>
          <a:bodyPr wrap="square" lIns="0" tIns="0" rIns="0" bIns="0">
            <a:spAutoFit/>
          </a:bodyPr>
          <a:lstStyle/>
          <a:p>
            <a:pPr marL="0" marR="0" lvl="0" indent="0" defTabSz="685800" rtl="0" eaLnBrk="1" fontAlgn="auto" latinLnBrk="0" hangingPunct="1">
              <a:lnSpc>
                <a:spcPct val="100000"/>
              </a:lnSpc>
              <a:spcBef>
                <a:spcPts val="0"/>
              </a:spcBef>
              <a:spcAft>
                <a:spcPts val="450"/>
              </a:spcAft>
              <a:buClr>
                <a:srgbClr val="000000"/>
              </a:buClr>
              <a:buSzTx/>
              <a:buFont typeface="Arial"/>
              <a:buNone/>
              <a:tabLst/>
              <a:defRPr/>
            </a:pPr>
            <a:r>
              <a:rPr kumimoji="0" lang="fr-FR" sz="16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Des groupes de travail pour construire la stratégie</a:t>
            </a:r>
          </a:p>
        </p:txBody>
      </p:sp>
      <p:sp>
        <p:nvSpPr>
          <p:cNvPr id="21" name="Ellipse 20">
            <a:extLst>
              <a:ext uri="{FF2B5EF4-FFF2-40B4-BE49-F238E27FC236}">
                <a16:creationId xmlns:a16="http://schemas.microsoft.com/office/drawing/2014/main" id="{9AE9AFA3-7483-7159-F8CB-5FB45A45BF9A}"/>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48795BB0-2554-B850-89A2-85B15B49C94B}"/>
              </a:ext>
            </a:extLst>
          </p:cNvPr>
          <p:cNvSpPr/>
          <p:nvPr/>
        </p:nvSpPr>
        <p:spPr>
          <a:xfrm>
            <a:off x="646591" y="1683597"/>
            <a:ext cx="8146001" cy="816298"/>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7BD5258-1BF6-69EE-E753-3657537CF128}"/>
              </a:ext>
            </a:extLst>
          </p:cNvPr>
          <p:cNvSpPr txBox="1"/>
          <p:nvPr/>
        </p:nvSpPr>
        <p:spPr>
          <a:xfrm>
            <a:off x="1527965" y="1818594"/>
            <a:ext cx="1804565" cy="553998"/>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GT Interministériel  </a:t>
            </a:r>
            <a:r>
              <a:rPr lang="fr-FR" sz="900" b="1" kern="1200" dirty="0">
                <a:solidFill>
                  <a:srgbClr val="FFFFFF"/>
                </a:solidFill>
                <a:latin typeface="Marianne" panose="02000000000000000000" pitchFamily="2" charset="0"/>
                <a:ea typeface="+mn-ea"/>
                <a:cs typeface="Calibri" panose="020F0502020204030204" pitchFamily="34" charset="0"/>
              </a:rPr>
              <a:t>DNS</a:t>
            </a:r>
            <a:r>
              <a:rPr lang="fr-FR" sz="900" kern="1200" dirty="0">
                <a:solidFill>
                  <a:srgbClr val="FFFFFF"/>
                </a:solidFill>
                <a:latin typeface="Marianne" panose="02000000000000000000" pitchFamily="2" charset="0"/>
                <a:ea typeface="+mn-ea"/>
                <a:cs typeface="Calibri" panose="020F0502020204030204" pitchFamily="34" charset="0"/>
              </a:rPr>
              <a:t>, DREES, DGOS, DGRI, DGE, AIS, PDS </a:t>
            </a:r>
          </a:p>
        </p:txBody>
      </p:sp>
      <p:sp>
        <p:nvSpPr>
          <p:cNvPr id="23" name="ZoneTexte 22">
            <a:extLst>
              <a:ext uri="{FF2B5EF4-FFF2-40B4-BE49-F238E27FC236}">
                <a16:creationId xmlns:a16="http://schemas.microsoft.com/office/drawing/2014/main" id="{575AB31F-FAE5-5187-AAE1-591D1AF8A9F3}"/>
              </a:ext>
            </a:extLst>
          </p:cNvPr>
          <p:cNvSpPr txBox="1"/>
          <p:nvPr/>
        </p:nvSpPr>
        <p:spPr>
          <a:xfrm>
            <a:off x="3700314" y="1731422"/>
            <a:ext cx="5184746" cy="692497"/>
          </a:xfrm>
          <a:prstGeom prst="rect">
            <a:avLst/>
          </a:prstGeom>
          <a:noFill/>
        </p:spPr>
        <p:txBody>
          <a:bodyPr wrap="square" lIns="0" tIns="0" rIns="0" bIns="0">
            <a:spAutoFit/>
          </a:bodyPr>
          <a:lstStyle/>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Coordonner la construction de la stratégie  </a:t>
            </a:r>
          </a:p>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Faire évoluer la gouvernance interministérielle des données de santé  </a:t>
            </a:r>
          </a:p>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Instruire un modèle de financement pérenne des entrepôts de données de santé  </a:t>
            </a:r>
          </a:p>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Coordonner les travaux d’hébergement de la copie du SNDS pour la PDS  </a:t>
            </a:r>
          </a:p>
          <a:p>
            <a:pPr marL="6350" lvl="5" defTabSz="914378">
              <a:buClr>
                <a:schemeClr val="bg1"/>
              </a:buClr>
            </a:pPr>
            <a:r>
              <a:rPr lang="fr-FR" sz="900" i="1" dirty="0">
                <a:solidFill>
                  <a:schemeClr val="bg1"/>
                </a:solidFill>
                <a:latin typeface="Marianne" panose="02000000000000000000" pitchFamily="2" charset="0"/>
                <a:ea typeface="+mn-ea"/>
              </a:rPr>
              <a:t>              - Avec l'appui supplémentaire DINUM, INRIA, CNAM, ANSSI, CNIL </a:t>
            </a:r>
          </a:p>
        </p:txBody>
      </p:sp>
      <p:pic>
        <p:nvPicPr>
          <p:cNvPr id="32" name="Graphic 6">
            <a:extLst>
              <a:ext uri="{FF2B5EF4-FFF2-40B4-BE49-F238E27FC236}">
                <a16:creationId xmlns:a16="http://schemas.microsoft.com/office/drawing/2014/main" id="{8C8FF3AB-6C64-74B0-1C5A-B7226393D8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752" y="1877845"/>
            <a:ext cx="352633" cy="399650"/>
          </a:xfrm>
          <a:prstGeom prst="rect">
            <a:avLst/>
          </a:prstGeom>
        </p:spPr>
      </p:pic>
      <p:sp>
        <p:nvSpPr>
          <p:cNvPr id="33" name="Rectangle : coins arrondis 32">
            <a:extLst>
              <a:ext uri="{FF2B5EF4-FFF2-40B4-BE49-F238E27FC236}">
                <a16:creationId xmlns:a16="http://schemas.microsoft.com/office/drawing/2014/main" id="{F6A16A8B-1A31-703C-AAAE-C722E0F7675A}"/>
              </a:ext>
            </a:extLst>
          </p:cNvPr>
          <p:cNvSpPr/>
          <p:nvPr/>
        </p:nvSpPr>
        <p:spPr>
          <a:xfrm>
            <a:off x="646591" y="2568968"/>
            <a:ext cx="8146001" cy="709386"/>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4FBE8D3B-471D-0DDE-BE4E-7B504C4F03F2}"/>
              </a:ext>
            </a:extLst>
          </p:cNvPr>
          <p:cNvSpPr txBox="1"/>
          <p:nvPr/>
        </p:nvSpPr>
        <p:spPr>
          <a:xfrm>
            <a:off x="1527965" y="2632047"/>
            <a:ext cx="1804565" cy="553998"/>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GT Pilotage  </a:t>
            </a:r>
          </a:p>
          <a:p>
            <a:pPr defTabSz="685800">
              <a:buClrTx/>
            </a:pPr>
            <a:r>
              <a:rPr lang="fr-FR" sz="900" b="1" kern="1200" dirty="0">
                <a:solidFill>
                  <a:srgbClr val="FFFFFF"/>
                </a:solidFill>
                <a:latin typeface="Marianne" panose="02000000000000000000" pitchFamily="2" charset="0"/>
                <a:ea typeface="+mn-ea"/>
                <a:cs typeface="Calibri" panose="020F0502020204030204" pitchFamily="34" charset="0"/>
              </a:rPr>
              <a:t>DREES, DGRI</a:t>
            </a:r>
            <a:r>
              <a:rPr lang="fr-FR" sz="900" kern="1200" dirty="0">
                <a:solidFill>
                  <a:srgbClr val="FFFFFF"/>
                </a:solidFill>
                <a:latin typeface="Marianne" panose="02000000000000000000" pitchFamily="2" charset="0"/>
                <a:ea typeface="+mn-ea"/>
                <a:cs typeface="Calibri" panose="020F0502020204030204" pitchFamily="34" charset="0"/>
              </a:rPr>
              <a:t>, AIS, DGOS, DGE, PDS, DINUM, Cnam </a:t>
            </a:r>
          </a:p>
        </p:txBody>
      </p:sp>
      <p:sp>
        <p:nvSpPr>
          <p:cNvPr id="35" name="ZoneTexte 34">
            <a:extLst>
              <a:ext uri="{FF2B5EF4-FFF2-40B4-BE49-F238E27FC236}">
                <a16:creationId xmlns:a16="http://schemas.microsoft.com/office/drawing/2014/main" id="{8ED0C93A-C7C1-B36A-F69B-9A73E4CF865A}"/>
              </a:ext>
            </a:extLst>
          </p:cNvPr>
          <p:cNvSpPr txBox="1"/>
          <p:nvPr/>
        </p:nvSpPr>
        <p:spPr>
          <a:xfrm>
            <a:off x="3700314" y="2706700"/>
            <a:ext cx="4580657" cy="415498"/>
          </a:xfrm>
          <a:prstGeom prst="rect">
            <a:avLst/>
          </a:prstGeom>
          <a:noFill/>
        </p:spPr>
        <p:txBody>
          <a:bodyPr wrap="square" lIns="0" tIns="0" rIns="0" bIns="0">
            <a:spAutoFit/>
          </a:bodyPr>
          <a:lstStyle/>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Suivre les sujets lancés par le COSTRAT repris dans le rapport : redevance </a:t>
            </a:r>
            <a:br>
              <a:rPr lang="fr-FR" sz="900" dirty="0">
                <a:solidFill>
                  <a:schemeClr val="bg1"/>
                </a:solidFill>
                <a:latin typeface="Marianne" panose="02000000000000000000" pitchFamily="2" charset="0"/>
                <a:ea typeface="+mn-ea"/>
              </a:rPr>
            </a:br>
            <a:r>
              <a:rPr lang="fr-FR" sz="900" dirty="0">
                <a:solidFill>
                  <a:schemeClr val="bg1"/>
                </a:solidFill>
                <a:latin typeface="Marianne" panose="02000000000000000000" pitchFamily="2" charset="0"/>
                <a:ea typeface="+mn-ea"/>
              </a:rPr>
              <a:t>et contrat type, interopérabilité et reconnaissance scientifique en lien avec réflexion lancée par MESR « science ouverte » </a:t>
            </a:r>
          </a:p>
        </p:txBody>
      </p:sp>
      <p:pic>
        <p:nvPicPr>
          <p:cNvPr id="36" name="Graphic 6">
            <a:extLst>
              <a:ext uri="{FF2B5EF4-FFF2-40B4-BE49-F238E27FC236}">
                <a16:creationId xmlns:a16="http://schemas.microsoft.com/office/drawing/2014/main" id="{4AC01B64-CC92-BBB9-ADEC-3DD7D17332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752" y="2691298"/>
            <a:ext cx="352633" cy="399650"/>
          </a:xfrm>
          <a:prstGeom prst="rect">
            <a:avLst/>
          </a:prstGeom>
        </p:spPr>
      </p:pic>
      <p:sp>
        <p:nvSpPr>
          <p:cNvPr id="45" name="Rectangle : coins arrondis 44">
            <a:extLst>
              <a:ext uri="{FF2B5EF4-FFF2-40B4-BE49-F238E27FC236}">
                <a16:creationId xmlns:a16="http://schemas.microsoft.com/office/drawing/2014/main" id="{D65B37FD-D9E7-6323-CF51-6C684452027D}"/>
              </a:ext>
            </a:extLst>
          </p:cNvPr>
          <p:cNvSpPr/>
          <p:nvPr/>
        </p:nvSpPr>
        <p:spPr>
          <a:xfrm>
            <a:off x="646591" y="3349804"/>
            <a:ext cx="8146001" cy="709386"/>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F91DA456-C124-AE74-AC10-1A1F5693F6D5}"/>
              </a:ext>
            </a:extLst>
          </p:cNvPr>
          <p:cNvSpPr txBox="1"/>
          <p:nvPr/>
        </p:nvSpPr>
        <p:spPr>
          <a:xfrm>
            <a:off x="1527965" y="3412883"/>
            <a:ext cx="1804565" cy="553998"/>
          </a:xfrm>
          <a:prstGeom prst="rect">
            <a:avLst/>
          </a:prstGeom>
          <a:noFill/>
        </p:spPr>
        <p:txBody>
          <a:bodyPr wrap="square">
            <a:spAutoFit/>
          </a:bodyPr>
          <a:lstStyle/>
          <a:p>
            <a:r>
              <a:rPr lang="fr-FR" sz="1200" b="1" dirty="0">
                <a:solidFill>
                  <a:schemeClr val="bg1"/>
                </a:solidFill>
                <a:latin typeface="Marianne"/>
              </a:rPr>
              <a:t>GT Juridique</a:t>
            </a:r>
          </a:p>
          <a:p>
            <a:r>
              <a:rPr lang="fr-FR" sz="900" b="1" dirty="0">
                <a:solidFill>
                  <a:schemeClr val="bg1"/>
                </a:solidFill>
                <a:latin typeface="Marianne"/>
              </a:rPr>
              <a:t>DNS</a:t>
            </a:r>
            <a:r>
              <a:rPr lang="fr-FR" sz="900" dirty="0">
                <a:solidFill>
                  <a:schemeClr val="bg1"/>
                </a:solidFill>
                <a:latin typeface="Marianne"/>
              </a:rPr>
              <a:t>, </a:t>
            </a:r>
            <a:r>
              <a:rPr lang="fr-FR" sz="900" b="1" dirty="0">
                <a:solidFill>
                  <a:schemeClr val="bg1"/>
                </a:solidFill>
                <a:latin typeface="Marianne"/>
              </a:rPr>
              <a:t>DAJMS</a:t>
            </a:r>
            <a:r>
              <a:rPr lang="fr-FR" sz="900" dirty="0">
                <a:solidFill>
                  <a:schemeClr val="bg1"/>
                </a:solidFill>
                <a:latin typeface="Marianne"/>
              </a:rPr>
              <a:t>, DREES, DGRI, DGE, PDS, AIS, Cnam, Cnil</a:t>
            </a:r>
          </a:p>
        </p:txBody>
      </p:sp>
      <p:sp>
        <p:nvSpPr>
          <p:cNvPr id="47" name="ZoneTexte 46">
            <a:extLst>
              <a:ext uri="{FF2B5EF4-FFF2-40B4-BE49-F238E27FC236}">
                <a16:creationId xmlns:a16="http://schemas.microsoft.com/office/drawing/2014/main" id="{FF27117E-9AEA-A4F0-FA3E-AFEEB5F67087}"/>
              </a:ext>
            </a:extLst>
          </p:cNvPr>
          <p:cNvSpPr txBox="1"/>
          <p:nvPr/>
        </p:nvSpPr>
        <p:spPr>
          <a:xfrm>
            <a:off x="3700314" y="3538906"/>
            <a:ext cx="4870169" cy="315471"/>
          </a:xfrm>
          <a:prstGeom prst="rect">
            <a:avLst/>
          </a:prstGeom>
          <a:noFill/>
        </p:spPr>
        <p:txBody>
          <a:bodyPr wrap="square" lIns="0" tIns="0" rIns="0" bIns="0">
            <a:spAutoFit/>
          </a:bodyPr>
          <a:lstStyle/>
          <a:p>
            <a:pPr marL="136525" indent="-127000">
              <a:spcAft>
                <a:spcPts val="300"/>
              </a:spcAft>
              <a:buClr>
                <a:schemeClr val="bg1"/>
              </a:buClr>
              <a:buFont typeface="Arial" panose="020B0604020202020204" pitchFamily="34" charset="0"/>
              <a:buChar char="•"/>
            </a:pPr>
            <a:r>
              <a:rPr lang="fr-FR" sz="900" dirty="0">
                <a:solidFill>
                  <a:schemeClr val="bg1"/>
                </a:solidFill>
                <a:latin typeface="Marianne"/>
              </a:rPr>
              <a:t>Préparer l’entrée en application du </a:t>
            </a:r>
            <a:r>
              <a:rPr lang="fr-FR" sz="900" b="1" dirty="0">
                <a:solidFill>
                  <a:schemeClr val="bg1"/>
                </a:solidFill>
                <a:latin typeface="Marianne"/>
              </a:rPr>
              <a:t>règlement européen sur les données de santé</a:t>
            </a:r>
          </a:p>
          <a:p>
            <a:pPr marL="136525" indent="-127000">
              <a:spcAft>
                <a:spcPts val="300"/>
              </a:spcAft>
              <a:buClr>
                <a:schemeClr val="bg1"/>
              </a:buClr>
              <a:buFont typeface="Arial" panose="020B0604020202020204" pitchFamily="34" charset="0"/>
              <a:buChar char="•"/>
            </a:pPr>
            <a:r>
              <a:rPr lang="fr-FR" sz="900" dirty="0">
                <a:solidFill>
                  <a:schemeClr val="bg1"/>
                </a:solidFill>
                <a:latin typeface="Marianne"/>
              </a:rPr>
              <a:t>Identifier les </a:t>
            </a:r>
            <a:r>
              <a:rPr lang="fr-FR" sz="900" b="1" dirty="0">
                <a:solidFill>
                  <a:schemeClr val="bg1"/>
                </a:solidFill>
                <a:latin typeface="Marianne"/>
              </a:rPr>
              <a:t>thématiques juridiques d’importance</a:t>
            </a:r>
          </a:p>
        </p:txBody>
      </p:sp>
      <p:pic>
        <p:nvPicPr>
          <p:cNvPr id="48" name="Graphic 6">
            <a:extLst>
              <a:ext uri="{FF2B5EF4-FFF2-40B4-BE49-F238E27FC236}">
                <a16:creationId xmlns:a16="http://schemas.microsoft.com/office/drawing/2014/main" id="{169C2FDE-CB4B-3804-519B-AA5ABEAF48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752" y="3472134"/>
            <a:ext cx="352633" cy="399650"/>
          </a:xfrm>
          <a:prstGeom prst="rect">
            <a:avLst/>
          </a:prstGeom>
        </p:spPr>
      </p:pic>
      <p:sp>
        <p:nvSpPr>
          <p:cNvPr id="49" name="Rectangle : coins arrondis 48">
            <a:extLst>
              <a:ext uri="{FF2B5EF4-FFF2-40B4-BE49-F238E27FC236}">
                <a16:creationId xmlns:a16="http://schemas.microsoft.com/office/drawing/2014/main" id="{649EAF25-25DE-067C-E183-BE431EB93477}"/>
              </a:ext>
            </a:extLst>
          </p:cNvPr>
          <p:cNvSpPr/>
          <p:nvPr/>
        </p:nvSpPr>
        <p:spPr>
          <a:xfrm>
            <a:off x="646591" y="4130639"/>
            <a:ext cx="8146001" cy="828127"/>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ZoneTexte 49">
            <a:extLst>
              <a:ext uri="{FF2B5EF4-FFF2-40B4-BE49-F238E27FC236}">
                <a16:creationId xmlns:a16="http://schemas.microsoft.com/office/drawing/2014/main" id="{ABC47F7D-785A-634D-C4E5-3D5134820399}"/>
              </a:ext>
            </a:extLst>
          </p:cNvPr>
          <p:cNvSpPr txBox="1"/>
          <p:nvPr/>
        </p:nvSpPr>
        <p:spPr>
          <a:xfrm>
            <a:off x="1527965" y="4193719"/>
            <a:ext cx="2016310" cy="692497"/>
          </a:xfrm>
          <a:prstGeom prst="rect">
            <a:avLst/>
          </a:prstGeom>
          <a:noFill/>
        </p:spPr>
        <p:txBody>
          <a:bodyPr wrap="square">
            <a:spAutoFit/>
          </a:bodyPr>
          <a:lstStyle/>
          <a:p>
            <a:r>
              <a:rPr lang="fr-FR" sz="1200" b="1" dirty="0">
                <a:solidFill>
                  <a:schemeClr val="bg1"/>
                </a:solidFill>
                <a:latin typeface="Marianne"/>
              </a:rPr>
              <a:t>GT Offre de services</a:t>
            </a:r>
          </a:p>
          <a:p>
            <a:r>
              <a:rPr lang="fr-FR" sz="900" b="1" dirty="0">
                <a:solidFill>
                  <a:schemeClr val="bg1"/>
                </a:solidFill>
                <a:latin typeface="Marianne"/>
              </a:rPr>
              <a:t>PDS</a:t>
            </a:r>
            <a:r>
              <a:rPr lang="fr-FR" sz="900" dirty="0">
                <a:solidFill>
                  <a:schemeClr val="bg1"/>
                </a:solidFill>
                <a:latin typeface="Marianne"/>
              </a:rPr>
              <a:t>, DREES, DGRI, AIS, Cnam, Cnil, Inserm, APR, représentants de l’écosystème </a:t>
            </a:r>
          </a:p>
        </p:txBody>
      </p:sp>
      <p:sp>
        <p:nvSpPr>
          <p:cNvPr id="51" name="ZoneTexte 50">
            <a:extLst>
              <a:ext uri="{FF2B5EF4-FFF2-40B4-BE49-F238E27FC236}">
                <a16:creationId xmlns:a16="http://schemas.microsoft.com/office/drawing/2014/main" id="{CF5848DD-8859-9782-83F8-AB0DA1552C95}"/>
              </a:ext>
            </a:extLst>
          </p:cNvPr>
          <p:cNvSpPr txBox="1"/>
          <p:nvPr/>
        </p:nvSpPr>
        <p:spPr>
          <a:xfrm>
            <a:off x="3700314" y="4401934"/>
            <a:ext cx="4870169" cy="276999"/>
          </a:xfrm>
          <a:prstGeom prst="rect">
            <a:avLst/>
          </a:prstGeom>
          <a:noFill/>
        </p:spPr>
        <p:txBody>
          <a:bodyPr wrap="square" lIns="0" tIns="0" rIns="0" bIns="0">
            <a:spAutoFit/>
          </a:bodyPr>
          <a:lstStyle/>
          <a:p>
            <a:pPr marL="136525" indent="-127000">
              <a:spcAft>
                <a:spcPts val="300"/>
              </a:spcAft>
              <a:buClr>
                <a:schemeClr val="bg1"/>
              </a:buClr>
              <a:buFont typeface="Arial" panose="020B0604020202020204" pitchFamily="34" charset="0"/>
              <a:buChar char="•"/>
            </a:pPr>
            <a:r>
              <a:rPr lang="fr-FR" sz="900" dirty="0">
                <a:solidFill>
                  <a:schemeClr val="bg1"/>
                </a:solidFill>
                <a:latin typeface="Marianne"/>
              </a:rPr>
              <a:t>Définir les </a:t>
            </a:r>
            <a:r>
              <a:rPr lang="fr-FR" sz="900" b="1" dirty="0">
                <a:solidFill>
                  <a:schemeClr val="bg1"/>
                </a:solidFill>
                <a:latin typeface="Marianne"/>
              </a:rPr>
              <a:t>formations les plus pertinentes à développer, </a:t>
            </a:r>
            <a:r>
              <a:rPr lang="fr-FR" sz="900" dirty="0">
                <a:solidFill>
                  <a:schemeClr val="bg1"/>
                </a:solidFill>
                <a:latin typeface="Marianne"/>
              </a:rPr>
              <a:t>dédiées à la connaissance des données de la base principale du SNDS</a:t>
            </a:r>
          </a:p>
        </p:txBody>
      </p:sp>
      <p:pic>
        <p:nvPicPr>
          <p:cNvPr id="52" name="Graphic 6">
            <a:extLst>
              <a:ext uri="{FF2B5EF4-FFF2-40B4-BE49-F238E27FC236}">
                <a16:creationId xmlns:a16="http://schemas.microsoft.com/office/drawing/2014/main" id="{0EDBB31E-EB5B-9B98-38EB-C10B3FD5A1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752" y="4342728"/>
            <a:ext cx="352633" cy="399650"/>
          </a:xfrm>
          <a:prstGeom prst="rect">
            <a:avLst/>
          </a:prstGeom>
        </p:spPr>
      </p:pic>
      <p:sp>
        <p:nvSpPr>
          <p:cNvPr id="53" name="Titre 1">
            <a:extLst>
              <a:ext uri="{FF2B5EF4-FFF2-40B4-BE49-F238E27FC236}">
                <a16:creationId xmlns:a16="http://schemas.microsoft.com/office/drawing/2014/main" id="{3A7A1127-B297-BF91-B63D-9A219A61DEDE}"/>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54" name="Espace réservé du texte 3">
            <a:extLst>
              <a:ext uri="{FF2B5EF4-FFF2-40B4-BE49-F238E27FC236}">
                <a16:creationId xmlns:a16="http://schemas.microsoft.com/office/drawing/2014/main" id="{3D54A5BA-96DF-D5FC-47A8-315367E22B5A}"/>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55" name="Titre 1">
            <a:extLst>
              <a:ext uri="{FF2B5EF4-FFF2-40B4-BE49-F238E27FC236}">
                <a16:creationId xmlns:a16="http://schemas.microsoft.com/office/drawing/2014/main" id="{CD6EEB22-3821-5072-AD02-6E2C81766873}"/>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Stratégie pour l’utilisation secondaire des données </a:t>
            </a:r>
          </a:p>
        </p:txBody>
      </p:sp>
      <p:sp>
        <p:nvSpPr>
          <p:cNvPr id="56" name="Espace réservé du texte 3">
            <a:extLst>
              <a:ext uri="{FF2B5EF4-FFF2-40B4-BE49-F238E27FC236}">
                <a16:creationId xmlns:a16="http://schemas.microsoft.com/office/drawing/2014/main" id="{B26A43C9-486B-A212-1CE8-1DD5EA208D2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18.1</a:t>
            </a:r>
          </a:p>
        </p:txBody>
      </p:sp>
    </p:spTree>
    <p:extLst>
      <p:ext uri="{BB962C8B-B14F-4D97-AF65-F5344CB8AC3E}">
        <p14:creationId xmlns:p14="http://schemas.microsoft.com/office/powerpoint/2010/main" val="34175092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109</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89656"/>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2" name="ZoneTexte 1">
            <a:extLst>
              <a:ext uri="{FF2B5EF4-FFF2-40B4-BE49-F238E27FC236}">
                <a16:creationId xmlns:a16="http://schemas.microsoft.com/office/drawing/2014/main" id="{2E026633-3B26-A75B-FAF4-119DEB4D7889}"/>
              </a:ext>
            </a:extLst>
          </p:cNvPr>
          <p:cNvSpPr txBox="1"/>
          <p:nvPr/>
        </p:nvSpPr>
        <p:spPr>
          <a:xfrm>
            <a:off x="646595" y="1240499"/>
            <a:ext cx="7350657" cy="246221"/>
          </a:xfrm>
          <a:prstGeom prst="rect">
            <a:avLst/>
          </a:prstGeom>
          <a:noFill/>
        </p:spPr>
        <p:txBody>
          <a:bodyPr wrap="square" lIns="0" tIns="0" rIns="0" bIns="0">
            <a:spAutoFit/>
          </a:bodyPr>
          <a:lstStyle/>
          <a:p>
            <a:pPr marL="0" marR="0" lvl="0" indent="0" defTabSz="685800" rtl="0" eaLnBrk="1" fontAlgn="auto" latinLnBrk="0" hangingPunct="1">
              <a:lnSpc>
                <a:spcPct val="100000"/>
              </a:lnSpc>
              <a:spcBef>
                <a:spcPts val="0"/>
              </a:spcBef>
              <a:spcAft>
                <a:spcPts val="450"/>
              </a:spcAft>
              <a:buClr>
                <a:srgbClr val="000000"/>
              </a:buClr>
              <a:buSzTx/>
              <a:buFont typeface="Arial"/>
              <a:buNone/>
              <a:tabLst/>
              <a:defRPr/>
            </a:pPr>
            <a:r>
              <a:rPr lang="fr-FR" sz="1600" b="1" dirty="0">
                <a:solidFill>
                  <a:srgbClr val="374C62"/>
                </a:solidFill>
                <a:latin typeface="Marianne"/>
              </a:rPr>
              <a:t>Proposition de structuration de la stratégie</a:t>
            </a:r>
            <a:endParaRPr kumimoji="0" lang="fr-FR" sz="16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endParaRPr>
          </a:p>
        </p:txBody>
      </p:sp>
      <p:sp>
        <p:nvSpPr>
          <p:cNvPr id="18" name="Titre 1">
            <a:extLst>
              <a:ext uri="{FF2B5EF4-FFF2-40B4-BE49-F238E27FC236}">
                <a16:creationId xmlns:a16="http://schemas.microsoft.com/office/drawing/2014/main" id="{02BBC89A-A2CA-B0CA-2CE3-ED74CEEB3F94}"/>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31" name="Espace réservé du texte 3">
            <a:extLst>
              <a:ext uri="{FF2B5EF4-FFF2-40B4-BE49-F238E27FC236}">
                <a16:creationId xmlns:a16="http://schemas.microsoft.com/office/drawing/2014/main" id="{F106B51D-B389-5AB5-CEA9-6D1B9ED0FB04}"/>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32" name="Titre 1">
            <a:extLst>
              <a:ext uri="{FF2B5EF4-FFF2-40B4-BE49-F238E27FC236}">
                <a16:creationId xmlns:a16="http://schemas.microsoft.com/office/drawing/2014/main" id="{621D1DBB-705F-908B-47E8-800DF66E7FFE}"/>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rPr>
              <a:t>Stratégie pour l’utilisation secondaire des données </a:t>
            </a:r>
          </a:p>
          <a:p>
            <a:endParaRPr lang="fr-FR" sz="1000" dirty="0">
              <a:latin typeface="Marianne" panose="02000000000000000000" pitchFamily="2" charset="0"/>
            </a:endParaRPr>
          </a:p>
        </p:txBody>
      </p:sp>
      <p:sp>
        <p:nvSpPr>
          <p:cNvPr id="33" name="Espace réservé du texte 3">
            <a:extLst>
              <a:ext uri="{FF2B5EF4-FFF2-40B4-BE49-F238E27FC236}">
                <a16:creationId xmlns:a16="http://schemas.microsoft.com/office/drawing/2014/main" id="{83B99A14-20FD-2002-9ED5-D29DE0F171FB}"/>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18.1</a:t>
            </a:r>
          </a:p>
        </p:txBody>
      </p:sp>
      <p:sp>
        <p:nvSpPr>
          <p:cNvPr id="3" name="ZoneTexte 2">
            <a:extLst>
              <a:ext uri="{FF2B5EF4-FFF2-40B4-BE49-F238E27FC236}">
                <a16:creationId xmlns:a16="http://schemas.microsoft.com/office/drawing/2014/main" id="{E6FBE79B-FC44-3F4B-A5AE-61A391361B4A}"/>
              </a:ext>
            </a:extLst>
          </p:cNvPr>
          <p:cNvSpPr txBox="1"/>
          <p:nvPr/>
        </p:nvSpPr>
        <p:spPr>
          <a:xfrm>
            <a:off x="646595" y="1683597"/>
            <a:ext cx="3925406" cy="2354491"/>
          </a:xfrm>
          <a:prstGeom prst="rect">
            <a:avLst/>
          </a:prstGeom>
          <a:noFill/>
        </p:spPr>
        <p:txBody>
          <a:bodyPr wrap="square" lIns="0" tIns="0" rIns="0" bIns="0" rtlCol="0" anchor="t">
            <a:spAutoFit/>
          </a:bodyPr>
          <a:lstStyle/>
          <a:p>
            <a:pPr marL="9525">
              <a:spcAft>
                <a:spcPts val="300"/>
              </a:spcAft>
            </a:pPr>
            <a:r>
              <a:rPr lang="fr-FR" sz="1600" b="1" dirty="0">
                <a:solidFill>
                  <a:srgbClr val="374C62"/>
                </a:solidFill>
                <a:latin typeface="Marianne"/>
              </a:rPr>
              <a:t>Priorités</a:t>
            </a:r>
          </a:p>
          <a:p>
            <a:pPr marL="9525">
              <a:spcAft>
                <a:spcPts val="300"/>
              </a:spcAft>
            </a:pPr>
            <a:r>
              <a:rPr lang="fr-FR" sz="1000" dirty="0">
                <a:latin typeface="Marianne"/>
              </a:rPr>
              <a:t> </a:t>
            </a:r>
          </a:p>
          <a:p>
            <a:pPr marL="9525">
              <a:spcAft>
                <a:spcPts val="300"/>
              </a:spcAft>
            </a:pPr>
            <a:r>
              <a:rPr lang="fr-FR" sz="1000" b="1" dirty="0">
                <a:solidFill>
                  <a:srgbClr val="4888C7"/>
                </a:solidFill>
                <a:latin typeface="Marianne"/>
              </a:rPr>
              <a:t>Axe 1 : Favoriser la transparence et la confiance des citoyens </a:t>
            </a:r>
          </a:p>
          <a:p>
            <a:pPr marL="238125" indent="-228600">
              <a:spcAft>
                <a:spcPts val="300"/>
              </a:spcAft>
              <a:buClr>
                <a:srgbClr val="4887C7"/>
              </a:buClr>
              <a:buFont typeface="+mj-lt"/>
              <a:buAutoNum type="arabicPeriod"/>
            </a:pPr>
            <a:r>
              <a:rPr lang="fr-FR" sz="900" dirty="0">
                <a:solidFill>
                  <a:srgbClr val="374C62"/>
                </a:solidFill>
                <a:latin typeface="Marianne"/>
              </a:rPr>
              <a:t>Mettre en place une gouvernance nationale lisible représentative </a:t>
            </a:r>
          </a:p>
          <a:p>
            <a:pPr marL="238125" indent="-228600">
              <a:spcAft>
                <a:spcPts val="300"/>
              </a:spcAft>
              <a:buClr>
                <a:srgbClr val="4887C7"/>
              </a:buClr>
              <a:buFont typeface="+mj-lt"/>
              <a:buAutoNum type="arabicPeriod"/>
            </a:pPr>
            <a:r>
              <a:rPr lang="fr-FR" sz="900" dirty="0">
                <a:solidFill>
                  <a:srgbClr val="374C62"/>
                </a:solidFill>
                <a:latin typeface="Marianne"/>
              </a:rPr>
              <a:t>Simplifier l’exercice des droits et améliorer et l’information des citoyens</a:t>
            </a:r>
          </a:p>
          <a:p>
            <a:pPr marL="238125" indent="-228600">
              <a:spcAft>
                <a:spcPts val="300"/>
              </a:spcAft>
              <a:buClr>
                <a:srgbClr val="4887C7"/>
              </a:buClr>
              <a:buFont typeface="+mj-lt"/>
              <a:buAutoNum type="arabicPeriod"/>
            </a:pPr>
            <a:r>
              <a:rPr lang="fr-FR" sz="900" dirty="0">
                <a:solidFill>
                  <a:srgbClr val="374C62"/>
                </a:solidFill>
                <a:latin typeface="Marianne"/>
              </a:rPr>
              <a:t>Construire un cadre sécurisé et de confiance pour la réutilisation des données </a:t>
            </a:r>
          </a:p>
          <a:p>
            <a:pPr marL="9525">
              <a:spcAft>
                <a:spcPts val="300"/>
              </a:spcAft>
            </a:pPr>
            <a:endParaRPr lang="fr-FR" sz="1000" dirty="0">
              <a:latin typeface="Marianne"/>
            </a:endParaRPr>
          </a:p>
          <a:p>
            <a:pPr marL="9525">
              <a:spcAft>
                <a:spcPts val="300"/>
              </a:spcAft>
            </a:pPr>
            <a:r>
              <a:rPr lang="fr-FR" sz="1000" b="1" dirty="0">
                <a:solidFill>
                  <a:srgbClr val="F18A5F"/>
                </a:solidFill>
                <a:latin typeface="Marianne"/>
              </a:rPr>
              <a:t>Axe 2 : Constituer des bases données d’intérêt réutilisables </a:t>
            </a:r>
          </a:p>
          <a:p>
            <a:pPr marL="238125" indent="-228600">
              <a:spcAft>
                <a:spcPts val="300"/>
              </a:spcAft>
              <a:buClr>
                <a:srgbClr val="DE4D37"/>
              </a:buClr>
              <a:buFont typeface="+mj-lt"/>
              <a:buAutoNum type="arabicPeriod" startAt="4"/>
            </a:pPr>
            <a:r>
              <a:rPr lang="fr-FR" sz="900" dirty="0">
                <a:solidFill>
                  <a:srgbClr val="374C62"/>
                </a:solidFill>
                <a:latin typeface="Marianne"/>
              </a:rPr>
              <a:t>Enrichir le patrimoine de bases de données d’intérêt </a:t>
            </a:r>
          </a:p>
          <a:p>
            <a:pPr marL="238125" indent="-228600">
              <a:spcAft>
                <a:spcPts val="300"/>
              </a:spcAft>
              <a:buClr>
                <a:srgbClr val="DE4D37"/>
              </a:buClr>
              <a:buFont typeface="+mj-lt"/>
              <a:buAutoNum type="arabicPeriod" startAt="4"/>
            </a:pPr>
            <a:r>
              <a:rPr lang="fr-FR" sz="900" dirty="0">
                <a:solidFill>
                  <a:srgbClr val="374C62"/>
                </a:solidFill>
                <a:latin typeface="Marianne"/>
              </a:rPr>
              <a:t>Anticiper le principe de partage des données dès la conception </a:t>
            </a:r>
          </a:p>
          <a:p>
            <a:pPr marL="238125" indent="-228600">
              <a:spcAft>
                <a:spcPts val="300"/>
              </a:spcAft>
              <a:buClr>
                <a:srgbClr val="DE4D37"/>
              </a:buClr>
              <a:buFont typeface="+mj-lt"/>
              <a:buAutoNum type="arabicPeriod" startAt="4"/>
            </a:pPr>
            <a:r>
              <a:rPr lang="fr-FR" sz="900" dirty="0">
                <a:solidFill>
                  <a:srgbClr val="374C62"/>
                </a:solidFill>
                <a:latin typeface="Marianne"/>
              </a:rPr>
              <a:t>Former l’écosystème</a:t>
            </a:r>
          </a:p>
        </p:txBody>
      </p:sp>
      <p:sp>
        <p:nvSpPr>
          <p:cNvPr id="13" name="ZoneTexte 12">
            <a:extLst>
              <a:ext uri="{FF2B5EF4-FFF2-40B4-BE49-F238E27FC236}">
                <a16:creationId xmlns:a16="http://schemas.microsoft.com/office/drawing/2014/main" id="{3BC00991-C09A-6105-CD4B-6631C0912B4D}"/>
              </a:ext>
            </a:extLst>
          </p:cNvPr>
          <p:cNvSpPr txBox="1"/>
          <p:nvPr/>
        </p:nvSpPr>
        <p:spPr>
          <a:xfrm>
            <a:off x="4840472" y="2114484"/>
            <a:ext cx="3842518" cy="1492716"/>
          </a:xfrm>
          <a:prstGeom prst="rect">
            <a:avLst/>
          </a:prstGeom>
          <a:noFill/>
        </p:spPr>
        <p:txBody>
          <a:bodyPr wrap="square" lIns="91440" tIns="45720" rIns="91440" bIns="45720" rtlCol="0" anchor="t">
            <a:spAutoFit/>
          </a:bodyPr>
          <a:lstStyle/>
          <a:p>
            <a:pPr marL="9525">
              <a:spcAft>
                <a:spcPts val="300"/>
              </a:spcAft>
            </a:pPr>
            <a:r>
              <a:rPr lang="fr-FR" sz="1000" b="1" dirty="0">
                <a:solidFill>
                  <a:srgbClr val="FEC805"/>
                </a:solidFill>
                <a:latin typeface="Marianne"/>
              </a:rPr>
              <a:t>Axe 3 : Réunir les conditions nécessaires à la mise à disposition des données de santé </a:t>
            </a:r>
          </a:p>
          <a:p>
            <a:pPr marL="238125" indent="-228600">
              <a:spcAft>
                <a:spcPts val="300"/>
              </a:spcAft>
              <a:buClr>
                <a:srgbClr val="FEC805"/>
              </a:buClr>
              <a:buFont typeface="+mj-lt"/>
              <a:buAutoNum type="arabicPeriod" startAt="7"/>
            </a:pPr>
            <a:r>
              <a:rPr lang="fr-FR" sz="900" dirty="0">
                <a:solidFill>
                  <a:srgbClr val="374C62"/>
                </a:solidFill>
                <a:latin typeface="Marianne"/>
              </a:rPr>
              <a:t>Recenser les bases de données existantes </a:t>
            </a:r>
          </a:p>
          <a:p>
            <a:pPr marL="238125" indent="-228600">
              <a:spcAft>
                <a:spcPts val="300"/>
              </a:spcAft>
              <a:buClr>
                <a:srgbClr val="FEC805"/>
              </a:buClr>
              <a:buFont typeface="+mj-lt"/>
              <a:buAutoNum type="arabicPeriod" startAt="7"/>
            </a:pPr>
            <a:r>
              <a:rPr lang="fr-FR" sz="900" dirty="0">
                <a:solidFill>
                  <a:srgbClr val="374C62"/>
                </a:solidFill>
                <a:latin typeface="Marianne"/>
              </a:rPr>
              <a:t>Construire un modèle équilibré de partage de données </a:t>
            </a:r>
          </a:p>
          <a:p>
            <a:pPr marL="9525">
              <a:spcAft>
                <a:spcPts val="300"/>
              </a:spcAft>
            </a:pPr>
            <a:endParaRPr lang="fr-FR" sz="1000" dirty="0">
              <a:latin typeface="Marianne"/>
            </a:endParaRPr>
          </a:p>
          <a:p>
            <a:pPr marL="9525">
              <a:spcAft>
                <a:spcPts val="300"/>
              </a:spcAft>
            </a:pPr>
            <a:r>
              <a:rPr lang="fr-FR" sz="1000" b="1" dirty="0">
                <a:solidFill>
                  <a:srgbClr val="34B2B8"/>
                </a:solidFill>
                <a:latin typeface="Marianne"/>
              </a:rPr>
              <a:t>Axe 4 : Faciliter et simplifier l’utilisation des données </a:t>
            </a:r>
          </a:p>
          <a:p>
            <a:pPr marL="238125" indent="-228600">
              <a:spcAft>
                <a:spcPts val="300"/>
              </a:spcAft>
              <a:buClr>
                <a:srgbClr val="4CBBB6"/>
              </a:buClr>
              <a:buFont typeface="+mj-lt"/>
              <a:buAutoNum type="arabicPeriod" startAt="9"/>
            </a:pPr>
            <a:r>
              <a:rPr lang="fr-FR" sz="900" dirty="0">
                <a:solidFill>
                  <a:srgbClr val="374C62"/>
                </a:solidFill>
                <a:latin typeface="Marianne"/>
              </a:rPr>
              <a:t>Simplifier les procédures d’accès aux données </a:t>
            </a:r>
          </a:p>
          <a:p>
            <a:pPr marL="238125" indent="-228600">
              <a:spcAft>
                <a:spcPts val="300"/>
              </a:spcAft>
              <a:buClr>
                <a:srgbClr val="4CBBB6"/>
              </a:buClr>
              <a:buFont typeface="+mj-lt"/>
              <a:buAutoNum type="arabicPeriod" startAt="9"/>
            </a:pPr>
            <a:r>
              <a:rPr lang="fr-FR" sz="900" dirty="0">
                <a:solidFill>
                  <a:srgbClr val="374C62"/>
                </a:solidFill>
                <a:latin typeface="Marianne"/>
              </a:rPr>
              <a:t>Faciliter la mise à disposition des données</a:t>
            </a:r>
            <a:endParaRPr lang="fr-FR" sz="700" dirty="0">
              <a:solidFill>
                <a:srgbClr val="374C62"/>
              </a:solidFill>
              <a:latin typeface="Marianne"/>
            </a:endParaRPr>
          </a:p>
        </p:txBody>
      </p:sp>
    </p:spTree>
    <p:extLst>
      <p:ext uri="{BB962C8B-B14F-4D97-AF65-F5344CB8AC3E}">
        <p14:creationId xmlns:p14="http://schemas.microsoft.com/office/powerpoint/2010/main" val="366389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CCD931D-8A3B-407D-5BBE-410B1EDB9F4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562465"/>
            <a:ext cx="370298" cy="272315"/>
          </a:xfrm>
        </p:spPr>
        <p:txBody>
          <a:bodyPr/>
          <a:lstStyle/>
          <a:p>
            <a:pPr marL="0" lvl="0" indent="0" algn="r" rtl="0">
              <a:spcBef>
                <a:spcPts val="0"/>
              </a:spcBef>
              <a:spcAft>
                <a:spcPts val="0"/>
              </a:spcAft>
              <a:buNone/>
            </a:pPr>
            <a:fld id="{00000000-1234-1234-1234-123412341234}" type="slidenum">
              <a:rPr lang="fr-FR" smtClean="0"/>
              <a:t>11</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6" y="1240499"/>
            <a:ext cx="4625162" cy="43088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Profil des utilisateurs </a:t>
            </a:r>
            <a:r>
              <a:rPr lang="fr-FR" sz="1100" dirty="0">
                <a:solidFill>
                  <a:srgbClr val="374C62"/>
                </a:solidFill>
                <a:latin typeface="Marianne" panose="02000000000000000000" pitchFamily="2" charset="0"/>
              </a:rPr>
              <a:t>(1/3)</a:t>
            </a:r>
            <a:br>
              <a:rPr lang="fr-FR" sz="1100" dirty="0">
                <a:solidFill>
                  <a:srgbClr val="374C62"/>
                </a:solidFill>
                <a:latin typeface="Marianne" panose="02000000000000000000" pitchFamily="2" charset="0"/>
              </a:rPr>
            </a:br>
            <a:r>
              <a:rPr lang="fr-FR" sz="1200" b="1" dirty="0">
                <a:solidFill>
                  <a:srgbClr val="374C62"/>
                </a:solidFill>
                <a:latin typeface="Marianne" panose="02000000000000000000" pitchFamily="2" charset="0"/>
              </a:rPr>
              <a:t>Vue d'ensemble des comptes MES</a:t>
            </a:r>
            <a:endParaRPr lang="fr-FR" b="1" dirty="0">
              <a:solidFill>
                <a:srgbClr val="374C62"/>
              </a:solidFill>
              <a:latin typeface="Marianne" panose="02000000000000000000" pitchFamily="2" charset="0"/>
            </a:endParaRPr>
          </a:p>
        </p:txBody>
      </p:sp>
      <p:sp>
        <p:nvSpPr>
          <p:cNvPr id="7" name="TextBox 46">
            <a:extLst>
              <a:ext uri="{FF2B5EF4-FFF2-40B4-BE49-F238E27FC236}">
                <a16:creationId xmlns:a16="http://schemas.microsoft.com/office/drawing/2014/main" id="{F86EBB03-0E02-5B29-0ECA-0EED208E9369}"/>
              </a:ext>
            </a:extLst>
          </p:cNvPr>
          <p:cNvSpPr txBox="1"/>
          <p:nvPr/>
        </p:nvSpPr>
        <p:spPr>
          <a:xfrm>
            <a:off x="7031294" y="2066166"/>
            <a:ext cx="1347668" cy="184666"/>
          </a:xfrm>
          <a:prstGeom prst="rect">
            <a:avLst/>
          </a:prstGeom>
          <a:noFill/>
        </p:spPr>
        <p:txBody>
          <a:bodyPr wrap="square" lIns="0" tIns="0" rIns="0" bIns="0"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Activations</a:t>
            </a:r>
          </a:p>
        </p:txBody>
      </p:sp>
      <p:graphicFrame>
        <p:nvGraphicFramePr>
          <p:cNvPr id="24" name="Chart 4">
            <a:extLst>
              <a:ext uri="{FF2B5EF4-FFF2-40B4-BE49-F238E27FC236}">
                <a16:creationId xmlns:a16="http://schemas.microsoft.com/office/drawing/2014/main" id="{4E48BF1A-5147-5499-E2E4-0542CAEB30D9}"/>
              </a:ext>
            </a:extLst>
          </p:cNvPr>
          <p:cNvGraphicFramePr>
            <a:graphicFrameLocks/>
          </p:cNvGraphicFramePr>
          <p:nvPr>
            <p:extLst>
              <p:ext uri="{D42A27DB-BD31-4B8C-83A1-F6EECF244321}">
                <p14:modId xmlns:p14="http://schemas.microsoft.com/office/powerpoint/2010/main" val="1373600407"/>
              </p:ext>
            </p:extLst>
          </p:nvPr>
        </p:nvGraphicFramePr>
        <p:xfrm>
          <a:off x="535836" y="2064775"/>
          <a:ext cx="6056693" cy="2931122"/>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53">
            <a:extLst>
              <a:ext uri="{FF2B5EF4-FFF2-40B4-BE49-F238E27FC236}">
                <a16:creationId xmlns:a16="http://schemas.microsoft.com/office/drawing/2014/main" id="{D0B0AD5A-AAE9-0EBF-7178-7F36E22FC3ED}"/>
              </a:ext>
            </a:extLst>
          </p:cNvPr>
          <p:cNvSpPr txBox="1"/>
          <p:nvPr/>
        </p:nvSpPr>
        <p:spPr>
          <a:xfrm>
            <a:off x="7031294" y="3018657"/>
            <a:ext cx="1664340" cy="1023357"/>
          </a:xfrm>
          <a:prstGeom prst="rect">
            <a:avLst/>
          </a:prstGeom>
          <a:solidFill>
            <a:schemeClr val="bg1"/>
          </a:solidFill>
        </p:spPr>
        <p:txBody>
          <a:bodyPr wrap="square" lIns="0" tIns="0" rIns="0" bIns="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Profils Mon espace santé/mois</a:t>
            </a:r>
            <a:br>
              <a:rPr kumimoji="0" lang="fr-FR" sz="135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b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Taux d’</a:t>
            </a: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activation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mensuel </a:t>
            </a:r>
            <a:b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b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moyen depuis Mars 2024</a:t>
            </a:r>
            <a:b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br>
            <a:endPar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endParaRPr lang="fr-FR" sz="800" kern="1200" dirty="0">
              <a:solidFill>
                <a:srgbClr val="374C62"/>
              </a:solidFill>
              <a:latin typeface="Marianne" panose="02000000000000000000" pitchFamily="2" charset="0"/>
              <a:ea typeface="+mn-ea"/>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sp>
        <p:nvSpPr>
          <p:cNvPr id="21" name="Rectangle: Rounded Corners 54">
            <a:extLst>
              <a:ext uri="{FF2B5EF4-FFF2-40B4-BE49-F238E27FC236}">
                <a16:creationId xmlns:a16="http://schemas.microsoft.com/office/drawing/2014/main" id="{15F27BA8-E749-21B1-6D1D-FA8FBC927708}"/>
              </a:ext>
            </a:extLst>
          </p:cNvPr>
          <p:cNvSpPr/>
          <p:nvPr/>
        </p:nvSpPr>
        <p:spPr>
          <a:xfrm rot="1252837">
            <a:off x="8226861" y="4362267"/>
            <a:ext cx="474688" cy="464390"/>
          </a:xfrm>
          <a:prstGeom prst="roundRect">
            <a:avLst>
              <a:gd name="adj" fmla="val 23397"/>
            </a:avLst>
          </a:prstGeom>
          <a:solidFill>
            <a:schemeClr val="bg1">
              <a:lumMod val="85000"/>
            </a:schemeClr>
          </a:solidFill>
          <a:ln w="9525">
            <a:noFill/>
          </a:ln>
          <a:effectLst>
            <a:outerShdw blurRad="508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825" b="0" i="0" u="none" strike="noStrike" kern="1200" cap="none" spc="0" normalizeH="0" baseline="0" noProof="0">
              <a:ln>
                <a:noFill/>
              </a:ln>
              <a:solidFill>
                <a:srgbClr val="0C419A"/>
              </a:solidFill>
              <a:effectLst/>
              <a:uLnTx/>
              <a:uFillTx/>
              <a:latin typeface="Marianne" panose="02000000000000000000" pitchFamily="2" charset="0"/>
            </a:endParaRPr>
          </a:p>
        </p:txBody>
      </p:sp>
      <p:pic>
        <p:nvPicPr>
          <p:cNvPr id="23" name="Picture 2" descr="Global web icon">
            <a:extLst>
              <a:ext uri="{FF2B5EF4-FFF2-40B4-BE49-F238E27FC236}">
                <a16:creationId xmlns:a16="http://schemas.microsoft.com/office/drawing/2014/main" id="{6C306050-EB65-BA41-FB80-A8DB4D8C81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5325" y="4446361"/>
            <a:ext cx="348878" cy="348878"/>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Shape 4021">
            <a:extLst>
              <a:ext uri="{FF2B5EF4-FFF2-40B4-BE49-F238E27FC236}">
                <a16:creationId xmlns:a16="http://schemas.microsoft.com/office/drawing/2014/main" id="{E0A2A1DE-CCA2-CEDC-AF01-AC3EF618B453}"/>
              </a:ext>
              <a:ext uri="{C183D7F6-B498-43B3-948B-1728B52AA6E4}">
                <adec:decorative xmlns:adec="http://schemas.microsoft.com/office/drawing/2017/decorative" val="1"/>
              </a:ext>
            </a:extLst>
          </p:cNvPr>
          <p:cNvSpPr>
            <a:spLocks noChangeAspect="1"/>
          </p:cNvSpPr>
          <p:nvPr/>
        </p:nvSpPr>
        <p:spPr>
          <a:xfrm>
            <a:off x="7031294" y="2465543"/>
            <a:ext cx="612009" cy="450004"/>
          </a:xfrm>
          <a:custGeom>
            <a:avLst/>
            <a:gdLst>
              <a:gd name="connsiteX0" fmla="*/ 145529 w 152245"/>
              <a:gd name="connsiteY0" fmla="*/ 0 h 111945"/>
              <a:gd name="connsiteX1" fmla="*/ 6717 w 152245"/>
              <a:gd name="connsiteY1" fmla="*/ 0 h 111945"/>
              <a:gd name="connsiteX2" fmla="*/ 0 w 152245"/>
              <a:gd name="connsiteY2" fmla="*/ 6717 h 111945"/>
              <a:gd name="connsiteX3" fmla="*/ 0 w 152245"/>
              <a:gd name="connsiteY3" fmla="*/ 91795 h 111945"/>
              <a:gd name="connsiteX4" fmla="*/ 6717 w 152245"/>
              <a:gd name="connsiteY4" fmla="*/ 98512 h 111945"/>
              <a:gd name="connsiteX5" fmla="*/ 73884 w 152245"/>
              <a:gd name="connsiteY5" fmla="*/ 98512 h 111945"/>
              <a:gd name="connsiteX6" fmla="*/ 73884 w 152245"/>
              <a:gd name="connsiteY6" fmla="*/ 107468 h 111945"/>
              <a:gd name="connsiteX7" fmla="*/ 42539 w 152245"/>
              <a:gd name="connsiteY7" fmla="*/ 107468 h 111945"/>
              <a:gd name="connsiteX8" fmla="*/ 40300 w 152245"/>
              <a:gd name="connsiteY8" fmla="*/ 109707 h 111945"/>
              <a:gd name="connsiteX9" fmla="*/ 42539 w 152245"/>
              <a:gd name="connsiteY9" fmla="*/ 111945 h 111945"/>
              <a:gd name="connsiteX10" fmla="*/ 109707 w 152245"/>
              <a:gd name="connsiteY10" fmla="*/ 111945 h 111945"/>
              <a:gd name="connsiteX11" fmla="*/ 111945 w 152245"/>
              <a:gd name="connsiteY11" fmla="*/ 109707 h 111945"/>
              <a:gd name="connsiteX12" fmla="*/ 109707 w 152245"/>
              <a:gd name="connsiteY12" fmla="*/ 107468 h 111945"/>
              <a:gd name="connsiteX13" fmla="*/ 78362 w 152245"/>
              <a:gd name="connsiteY13" fmla="*/ 107468 h 111945"/>
              <a:gd name="connsiteX14" fmla="*/ 78362 w 152245"/>
              <a:gd name="connsiteY14" fmla="*/ 98512 h 111945"/>
              <a:gd name="connsiteX15" fmla="*/ 145529 w 152245"/>
              <a:gd name="connsiteY15" fmla="*/ 98512 h 111945"/>
              <a:gd name="connsiteX16" fmla="*/ 152246 w 152245"/>
              <a:gd name="connsiteY16" fmla="*/ 91795 h 111945"/>
              <a:gd name="connsiteX17" fmla="*/ 152246 w 152245"/>
              <a:gd name="connsiteY17" fmla="*/ 6717 h 111945"/>
              <a:gd name="connsiteX18" fmla="*/ 145529 w 152245"/>
              <a:gd name="connsiteY18" fmla="*/ 0 h 111945"/>
              <a:gd name="connsiteX19" fmla="*/ 147768 w 152245"/>
              <a:gd name="connsiteY19" fmla="*/ 91795 h 111945"/>
              <a:gd name="connsiteX20" fmla="*/ 145529 w 152245"/>
              <a:gd name="connsiteY20" fmla="*/ 94034 h 111945"/>
              <a:gd name="connsiteX21" fmla="*/ 6717 w 152245"/>
              <a:gd name="connsiteY21" fmla="*/ 94034 h 111945"/>
              <a:gd name="connsiteX22" fmla="*/ 4478 w 152245"/>
              <a:gd name="connsiteY22" fmla="*/ 91795 h 111945"/>
              <a:gd name="connsiteX23" fmla="*/ 4478 w 152245"/>
              <a:gd name="connsiteY23" fmla="*/ 6717 h 111945"/>
              <a:gd name="connsiteX24" fmla="*/ 6717 w 152245"/>
              <a:gd name="connsiteY24" fmla="*/ 4478 h 111945"/>
              <a:gd name="connsiteX25" fmla="*/ 145529 w 152245"/>
              <a:gd name="connsiteY25" fmla="*/ 4478 h 111945"/>
              <a:gd name="connsiteX26" fmla="*/ 147768 w 152245"/>
              <a:gd name="connsiteY26" fmla="*/ 6717 h 111945"/>
              <a:gd name="connsiteX27" fmla="*/ 147768 w 152245"/>
              <a:gd name="connsiteY27" fmla="*/ 91795 h 11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2245" h="111945">
                <a:moveTo>
                  <a:pt x="145529" y="0"/>
                </a:moveTo>
                <a:lnTo>
                  <a:pt x="6717" y="0"/>
                </a:lnTo>
                <a:cubicBezTo>
                  <a:pt x="3135" y="0"/>
                  <a:pt x="0" y="3134"/>
                  <a:pt x="0" y="6717"/>
                </a:cubicBezTo>
                <a:lnTo>
                  <a:pt x="0" y="91795"/>
                </a:lnTo>
                <a:cubicBezTo>
                  <a:pt x="0" y="95378"/>
                  <a:pt x="3135" y="98512"/>
                  <a:pt x="6717" y="98512"/>
                </a:cubicBezTo>
                <a:lnTo>
                  <a:pt x="73884" y="98512"/>
                </a:lnTo>
                <a:lnTo>
                  <a:pt x="73884" y="107468"/>
                </a:lnTo>
                <a:lnTo>
                  <a:pt x="42539" y="107468"/>
                </a:lnTo>
                <a:cubicBezTo>
                  <a:pt x="41196" y="107468"/>
                  <a:pt x="40300" y="108363"/>
                  <a:pt x="40300" y="109707"/>
                </a:cubicBezTo>
                <a:cubicBezTo>
                  <a:pt x="40300" y="111050"/>
                  <a:pt x="41196" y="111945"/>
                  <a:pt x="42539" y="111945"/>
                </a:cubicBezTo>
                <a:lnTo>
                  <a:pt x="109707" y="111945"/>
                </a:lnTo>
                <a:cubicBezTo>
                  <a:pt x="111050" y="111945"/>
                  <a:pt x="111945" y="111050"/>
                  <a:pt x="111945" y="109707"/>
                </a:cubicBezTo>
                <a:cubicBezTo>
                  <a:pt x="111945" y="108363"/>
                  <a:pt x="111050" y="107468"/>
                  <a:pt x="109707" y="107468"/>
                </a:cubicBezTo>
                <a:lnTo>
                  <a:pt x="78362" y="107468"/>
                </a:lnTo>
                <a:lnTo>
                  <a:pt x="78362" y="98512"/>
                </a:lnTo>
                <a:lnTo>
                  <a:pt x="145529" y="98512"/>
                </a:lnTo>
                <a:cubicBezTo>
                  <a:pt x="149111" y="98512"/>
                  <a:pt x="152246" y="95378"/>
                  <a:pt x="152246" y="91795"/>
                </a:cubicBezTo>
                <a:lnTo>
                  <a:pt x="152246" y="6717"/>
                </a:lnTo>
                <a:cubicBezTo>
                  <a:pt x="152246" y="2687"/>
                  <a:pt x="149111" y="0"/>
                  <a:pt x="145529" y="0"/>
                </a:cubicBezTo>
                <a:close/>
                <a:moveTo>
                  <a:pt x="147768" y="91795"/>
                </a:moveTo>
                <a:cubicBezTo>
                  <a:pt x="147768" y="93139"/>
                  <a:pt x="146873" y="94034"/>
                  <a:pt x="145529" y="94034"/>
                </a:cubicBezTo>
                <a:lnTo>
                  <a:pt x="6717" y="94034"/>
                </a:lnTo>
                <a:cubicBezTo>
                  <a:pt x="5373" y="94034"/>
                  <a:pt x="4478" y="93139"/>
                  <a:pt x="4478" y="91795"/>
                </a:cubicBezTo>
                <a:lnTo>
                  <a:pt x="4478" y="6717"/>
                </a:lnTo>
                <a:cubicBezTo>
                  <a:pt x="4478" y="5373"/>
                  <a:pt x="5373" y="4478"/>
                  <a:pt x="6717" y="4478"/>
                </a:cubicBezTo>
                <a:lnTo>
                  <a:pt x="145529" y="4478"/>
                </a:lnTo>
                <a:cubicBezTo>
                  <a:pt x="146873" y="4478"/>
                  <a:pt x="147768" y="5373"/>
                  <a:pt x="147768" y="6717"/>
                </a:cubicBezTo>
                <a:lnTo>
                  <a:pt x="147768" y="91795"/>
                </a:lnTo>
                <a:close/>
              </a:path>
            </a:pathLst>
          </a:custGeom>
          <a:solidFill>
            <a:srgbClr val="374C62"/>
          </a:solidFill>
          <a:ln w="4474" cap="flat">
            <a:noFill/>
            <a:prstDash val="solid"/>
            <a:miter/>
          </a:ln>
        </p:spPr>
        <p:txBody>
          <a:bodyPr rtlCol="0" anchor="ctr"/>
          <a:lstStyle/>
          <a:p>
            <a:endParaRPr lang="en-US"/>
          </a:p>
        </p:txBody>
      </p:sp>
      <p:sp>
        <p:nvSpPr>
          <p:cNvPr id="41" name="ZoneTexte 40">
            <a:extLst>
              <a:ext uri="{FF2B5EF4-FFF2-40B4-BE49-F238E27FC236}">
                <a16:creationId xmlns:a16="http://schemas.microsoft.com/office/drawing/2014/main" id="{8C1008D7-BA31-4A18-9FA0-C2A2663D2E34}"/>
              </a:ext>
            </a:extLst>
          </p:cNvPr>
          <p:cNvSpPr txBox="1"/>
          <p:nvPr/>
        </p:nvSpPr>
        <p:spPr>
          <a:xfrm>
            <a:off x="6981386" y="2505437"/>
            <a:ext cx="789445" cy="307777"/>
          </a:xfrm>
          <a:prstGeom prst="rect">
            <a:avLst/>
          </a:prstGeom>
          <a:noFill/>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50" normalizeH="0" baseline="0" noProof="0" dirty="0">
                <a:ln>
                  <a:noFill/>
                </a:ln>
                <a:solidFill>
                  <a:srgbClr val="FEC817"/>
                </a:solidFill>
                <a:effectLst/>
                <a:uLnTx/>
                <a:uFillTx/>
                <a:latin typeface="Marianne" panose="02000000000000000000" pitchFamily="2" charset="0"/>
                <a:ea typeface="+mn-ea"/>
                <a:cs typeface="+mn-cs"/>
              </a:rPr>
              <a:t>+ 500 K </a:t>
            </a:r>
          </a:p>
        </p:txBody>
      </p:sp>
    </p:spTree>
    <p:extLst>
      <p:ext uri="{BB962C8B-B14F-4D97-AF65-F5344CB8AC3E}">
        <p14:creationId xmlns:p14="http://schemas.microsoft.com/office/powerpoint/2010/main" val="6890755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110</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3" name="ZoneTexte 2">
            <a:extLst>
              <a:ext uri="{FF2B5EF4-FFF2-40B4-BE49-F238E27FC236}">
                <a16:creationId xmlns:a16="http://schemas.microsoft.com/office/drawing/2014/main" id="{81B753A7-0ACB-0D59-32E9-4CB7095BFEC2}"/>
              </a:ext>
            </a:extLst>
          </p:cNvPr>
          <p:cNvSpPr txBox="1"/>
          <p:nvPr/>
        </p:nvSpPr>
        <p:spPr>
          <a:xfrm>
            <a:off x="646595" y="1251942"/>
            <a:ext cx="7116049" cy="246221"/>
          </a:xfrm>
          <a:prstGeom prst="rect">
            <a:avLst/>
          </a:prstGeom>
          <a:noFill/>
        </p:spPr>
        <p:txBody>
          <a:bodyPr wrap="square" lIns="0" tIns="0" rIns="0" bIns="0">
            <a:spAutoFit/>
          </a:bodyPr>
          <a:lstStyle/>
          <a:p>
            <a:pPr marL="0" marR="0" lvl="0" indent="0" defTabSz="685800" rtl="0" eaLnBrk="1" fontAlgn="auto" latinLnBrk="0" hangingPunct="1">
              <a:lnSpc>
                <a:spcPct val="100000"/>
              </a:lnSpc>
              <a:spcBef>
                <a:spcPts val="0"/>
              </a:spcBef>
              <a:spcAft>
                <a:spcPts val="450"/>
              </a:spcAft>
              <a:buClr>
                <a:srgbClr val="000000"/>
              </a:buClr>
              <a:buSzTx/>
              <a:buFont typeface="Arial"/>
              <a:buNone/>
              <a:tabLst/>
              <a:defRPr/>
            </a:pPr>
            <a:r>
              <a:rPr lang="fr-FR" sz="1600" dirty="0">
                <a:solidFill>
                  <a:srgbClr val="374C62"/>
                </a:solidFill>
                <a:latin typeface="Marianne" panose="02000000000000000000" pitchFamily="2" charset="0"/>
              </a:rPr>
              <a:t>Calendrier de </a:t>
            </a:r>
            <a:r>
              <a:rPr lang="fr-FR" sz="1600" b="1" dirty="0">
                <a:solidFill>
                  <a:srgbClr val="374C62"/>
                </a:solidFill>
                <a:latin typeface="Marianne" panose="02000000000000000000" pitchFamily="2" charset="0"/>
              </a:rPr>
              <a:t>construction de la stratégie</a:t>
            </a:r>
            <a:endParaRPr kumimoji="0" lang="fr-FR" sz="16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endParaRPr>
          </a:p>
        </p:txBody>
      </p:sp>
      <p:sp>
        <p:nvSpPr>
          <p:cNvPr id="21" name="Ellipse 20">
            <a:extLst>
              <a:ext uri="{FF2B5EF4-FFF2-40B4-BE49-F238E27FC236}">
                <a16:creationId xmlns:a16="http://schemas.microsoft.com/office/drawing/2014/main" id="{9AE9AFA3-7483-7159-F8CB-5FB45A45BF9A}"/>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rPr>
              <a:t>Stratégie pour l’utilisation secondaire des données </a:t>
            </a:r>
          </a:p>
          <a:p>
            <a:endParaRPr lang="fr-FR" sz="1000" dirty="0">
              <a:latin typeface="Marianne" panose="02000000000000000000" pitchFamily="2" charset="0"/>
            </a:endParaRP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18.1</a:t>
            </a:r>
          </a:p>
        </p:txBody>
      </p:sp>
      <p:grpSp>
        <p:nvGrpSpPr>
          <p:cNvPr id="16" name="Groupe 15">
            <a:extLst>
              <a:ext uri="{FF2B5EF4-FFF2-40B4-BE49-F238E27FC236}">
                <a16:creationId xmlns:a16="http://schemas.microsoft.com/office/drawing/2014/main" id="{DA2A0545-B97D-4B80-80A1-13B72454C535}"/>
              </a:ext>
            </a:extLst>
          </p:cNvPr>
          <p:cNvGrpSpPr/>
          <p:nvPr/>
        </p:nvGrpSpPr>
        <p:grpSpPr>
          <a:xfrm>
            <a:off x="940439" y="1735473"/>
            <a:ext cx="7537578" cy="2856450"/>
            <a:chOff x="434197" y="1394846"/>
            <a:chExt cx="8709803" cy="3300678"/>
          </a:xfrm>
        </p:grpSpPr>
        <p:sp>
          <p:nvSpPr>
            <p:cNvPr id="17" name="Rectangle 16">
              <a:extLst>
                <a:ext uri="{FF2B5EF4-FFF2-40B4-BE49-F238E27FC236}">
                  <a16:creationId xmlns:a16="http://schemas.microsoft.com/office/drawing/2014/main" id="{C71573FE-3D00-1AF5-4C18-28BE767992CD}"/>
                </a:ext>
              </a:extLst>
            </p:cNvPr>
            <p:cNvSpPr/>
            <p:nvPr/>
          </p:nvSpPr>
          <p:spPr>
            <a:xfrm>
              <a:off x="4487897" y="2242748"/>
              <a:ext cx="600625" cy="2452776"/>
            </a:xfrm>
            <a:prstGeom prst="rect">
              <a:avLst/>
            </a:prstGeom>
            <a:solidFill>
              <a:schemeClr val="bg1">
                <a:lumMod val="95000"/>
                <a:alpha val="612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Straight Connector 19">
              <a:extLst>
                <a:ext uri="{FF2B5EF4-FFF2-40B4-BE49-F238E27FC236}">
                  <a16:creationId xmlns:a16="http://schemas.microsoft.com/office/drawing/2014/main" id="{1C73D4DD-7190-96E9-D650-B0FCD7CC6CD0}"/>
                </a:ext>
              </a:extLst>
            </p:cNvPr>
            <p:cNvCxnSpPr>
              <a:cxnSpLocks/>
            </p:cNvCxnSpPr>
            <p:nvPr/>
          </p:nvCxnSpPr>
          <p:spPr>
            <a:xfrm>
              <a:off x="3607433" y="3184394"/>
              <a:ext cx="3222375" cy="8049"/>
            </a:xfrm>
            <a:prstGeom prst="line">
              <a:avLst/>
            </a:prstGeom>
            <a:solidFill>
              <a:srgbClr val="34B2B8"/>
            </a:solidFill>
            <a:ln w="190500" cap="rnd" cmpd="sng" algn="ctr">
              <a:solidFill>
                <a:srgbClr val="34B2B8"/>
              </a:solidFill>
              <a:prstDash val="solid"/>
            </a:ln>
            <a:effectLst/>
          </p:spPr>
        </p:cxnSp>
        <p:grpSp>
          <p:nvGrpSpPr>
            <p:cNvPr id="19" name="Group 308">
              <a:extLst>
                <a:ext uri="{FF2B5EF4-FFF2-40B4-BE49-F238E27FC236}">
                  <a16:creationId xmlns:a16="http://schemas.microsoft.com/office/drawing/2014/main" id="{ADAD502C-B0F6-ABB4-0F4E-3A58DBA9A02E}"/>
                </a:ext>
              </a:extLst>
            </p:cNvPr>
            <p:cNvGrpSpPr/>
            <p:nvPr/>
          </p:nvGrpSpPr>
          <p:grpSpPr>
            <a:xfrm>
              <a:off x="1550523" y="1397011"/>
              <a:ext cx="1348967" cy="496028"/>
              <a:chOff x="2051376" y="952007"/>
              <a:chExt cx="1942597" cy="661371"/>
            </a:xfrm>
          </p:grpSpPr>
          <p:sp>
            <p:nvSpPr>
              <p:cNvPr id="179" name="Losange 186">
                <a:extLst>
                  <a:ext uri="{FF2B5EF4-FFF2-40B4-BE49-F238E27FC236}">
                    <a16:creationId xmlns:a16="http://schemas.microsoft.com/office/drawing/2014/main" id="{E088684D-F8AD-B0C4-EF7F-BB5B33CCB09A}"/>
                  </a:ext>
                </a:extLst>
              </p:cNvPr>
              <p:cNvSpPr/>
              <p:nvPr/>
            </p:nvSpPr>
            <p:spPr>
              <a:xfrm>
                <a:off x="2179479"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80" name="Losange 186">
                <a:extLst>
                  <a:ext uri="{FF2B5EF4-FFF2-40B4-BE49-F238E27FC236}">
                    <a16:creationId xmlns:a16="http://schemas.microsoft.com/office/drawing/2014/main" id="{78336F77-A09B-C85E-B988-172D62599904}"/>
                  </a:ext>
                </a:extLst>
              </p:cNvPr>
              <p:cNvSpPr/>
              <p:nvPr/>
            </p:nvSpPr>
            <p:spPr>
              <a:xfrm>
                <a:off x="2700987"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cxnSp>
            <p:nvCxnSpPr>
              <p:cNvPr id="181" name="Straight Connector 397">
                <a:extLst>
                  <a:ext uri="{FF2B5EF4-FFF2-40B4-BE49-F238E27FC236}">
                    <a16:creationId xmlns:a16="http://schemas.microsoft.com/office/drawing/2014/main" id="{F747A1AC-D195-A140-97C7-56A66218CAB4}"/>
                  </a:ext>
                </a:extLst>
              </p:cNvPr>
              <p:cNvCxnSpPr>
                <a:cxnSpLocks/>
              </p:cNvCxnSpPr>
              <p:nvPr/>
            </p:nvCxnSpPr>
            <p:spPr>
              <a:xfrm>
                <a:off x="2051376" y="1334105"/>
                <a:ext cx="1942597" cy="0"/>
              </a:xfrm>
              <a:prstGeom prst="line">
                <a:avLst/>
              </a:prstGeom>
              <a:noFill/>
              <a:ln w="38100" cap="flat">
                <a:solidFill>
                  <a:schemeClr val="bg1">
                    <a:lumMod val="75000"/>
                  </a:schemeClr>
                </a:solidFill>
                <a:prstDash val="solid"/>
                <a:miter lim="400000"/>
              </a:ln>
              <a:effectLst/>
              <a:sp3d/>
            </p:spPr>
          </p:cxnSp>
          <p:sp>
            <p:nvSpPr>
              <p:cNvPr id="182" name="Rectangle 181">
                <a:extLst>
                  <a:ext uri="{FF2B5EF4-FFF2-40B4-BE49-F238E27FC236}">
                    <a16:creationId xmlns:a16="http://schemas.microsoft.com/office/drawing/2014/main" id="{B9311852-98CA-5C27-F7FB-9C7CDEA56F77}"/>
                  </a:ext>
                </a:extLst>
              </p:cNvPr>
              <p:cNvSpPr/>
              <p:nvPr/>
            </p:nvSpPr>
            <p:spPr>
              <a:xfrm>
                <a:off x="2455730" y="952007"/>
                <a:ext cx="1133898" cy="338555"/>
              </a:xfrm>
              <a:prstGeom prst="rect">
                <a:avLst/>
              </a:prstGeom>
            </p:spPr>
            <p:txBody>
              <a:bodyPr wrap="none">
                <a:spAutoFit/>
              </a:bodyPr>
              <a:lstStyle/>
              <a:p>
                <a:pPr algn="ctr" defTabSz="342900">
                  <a:defRPr/>
                </a:pPr>
                <a:r>
                  <a:rPr lang="fr-FR" sz="1050" kern="0">
                    <a:solidFill>
                      <a:schemeClr val="bg1">
                        <a:lumMod val="75000"/>
                      </a:schemeClr>
                    </a:solidFill>
                    <a:latin typeface="Marianne" panose="02000000000000000000" pitchFamily="2" charset="0"/>
                    <a:sym typeface="EYInterstate Bold"/>
                  </a:rPr>
                  <a:t>Juin 2024</a:t>
                </a:r>
                <a:endParaRPr lang="fr-FR" sz="1050">
                  <a:solidFill>
                    <a:schemeClr val="bg1">
                      <a:lumMod val="75000"/>
                    </a:schemeClr>
                  </a:solidFill>
                  <a:latin typeface="Marianne" panose="02000000000000000000" pitchFamily="2" charset="0"/>
                </a:endParaRPr>
              </a:p>
            </p:txBody>
          </p:sp>
          <p:sp>
            <p:nvSpPr>
              <p:cNvPr id="183" name="Losange 186">
                <a:extLst>
                  <a:ext uri="{FF2B5EF4-FFF2-40B4-BE49-F238E27FC236}">
                    <a16:creationId xmlns:a16="http://schemas.microsoft.com/office/drawing/2014/main" id="{F8147EAF-A411-3264-8925-6758607000E7}"/>
                  </a:ext>
                </a:extLst>
              </p:cNvPr>
              <p:cNvSpPr/>
              <p:nvPr/>
            </p:nvSpPr>
            <p:spPr>
              <a:xfrm>
                <a:off x="3222494"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84" name="Losange 186">
                <a:extLst>
                  <a:ext uri="{FF2B5EF4-FFF2-40B4-BE49-F238E27FC236}">
                    <a16:creationId xmlns:a16="http://schemas.microsoft.com/office/drawing/2014/main" id="{833AC034-5C1C-4345-4D60-BB93A90B2CE8}"/>
                  </a:ext>
                </a:extLst>
              </p:cNvPr>
              <p:cNvSpPr/>
              <p:nvPr/>
            </p:nvSpPr>
            <p:spPr>
              <a:xfrm>
                <a:off x="3744001"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grpSp>
        <p:sp>
          <p:nvSpPr>
            <p:cNvPr id="25" name="TextBox 381">
              <a:extLst>
                <a:ext uri="{FF2B5EF4-FFF2-40B4-BE49-F238E27FC236}">
                  <a16:creationId xmlns:a16="http://schemas.microsoft.com/office/drawing/2014/main" id="{D51A1F93-761F-ACA9-D4DE-982006D6E864}"/>
                </a:ext>
              </a:extLst>
            </p:cNvPr>
            <p:cNvSpPr txBox="1"/>
            <p:nvPr/>
          </p:nvSpPr>
          <p:spPr>
            <a:xfrm>
              <a:off x="434197" y="2058286"/>
              <a:ext cx="1018113" cy="952157"/>
            </a:xfrm>
            <a:prstGeom prst="rect">
              <a:avLst/>
            </a:prstGeom>
            <a:solidFill>
              <a:schemeClr val="bg1">
                <a:lumMod val="65000"/>
              </a:schemeClr>
            </a:solidFill>
            <a:ln w="12700" cap="flat">
              <a:noFill/>
              <a:miter lim="400000"/>
            </a:ln>
            <a:effectLst/>
            <a:sp3d/>
          </p:spPr>
          <p:txBody>
            <a:bodyPr rot="0" spcFirstLastPara="1" vertOverflow="overflow" horzOverflow="overflow" vert="horz" wrap="square" lIns="27000" tIns="27000" rIns="27000" bIns="27000" numCol="1" spcCol="38100" rtlCol="0" anchor="ctr">
              <a:noAutofit/>
            </a:bodyPr>
            <a:lstStyle/>
            <a:p>
              <a:pPr algn="ctr" defTabSz="619125" hangingPunct="0">
                <a:defRPr/>
              </a:pPr>
              <a:r>
                <a:rPr lang="fr-FR" sz="1050" b="1">
                  <a:solidFill>
                    <a:srgbClr val="FFFFFF"/>
                  </a:solidFill>
                  <a:latin typeface="Marianne" panose="02000000000000000000" pitchFamily="2" charset="0"/>
                </a:rPr>
                <a:t>Groupes </a:t>
              </a:r>
            </a:p>
            <a:p>
              <a:pPr algn="ctr" defTabSz="619125" hangingPunct="0">
                <a:defRPr/>
              </a:pPr>
              <a:r>
                <a:rPr lang="fr-FR" sz="1050" b="1">
                  <a:solidFill>
                    <a:srgbClr val="FFFFFF"/>
                  </a:solidFill>
                  <a:latin typeface="Marianne" panose="02000000000000000000" pitchFamily="2" charset="0"/>
                </a:rPr>
                <a:t>de travail</a:t>
              </a:r>
            </a:p>
          </p:txBody>
        </p:sp>
        <p:sp>
          <p:nvSpPr>
            <p:cNvPr id="26" name="TextBox 381">
              <a:extLst>
                <a:ext uri="{FF2B5EF4-FFF2-40B4-BE49-F238E27FC236}">
                  <a16:creationId xmlns:a16="http://schemas.microsoft.com/office/drawing/2014/main" id="{1831928B-3E98-3BD6-205A-D3A68BFEC939}"/>
                </a:ext>
              </a:extLst>
            </p:cNvPr>
            <p:cNvSpPr txBox="1"/>
            <p:nvPr/>
          </p:nvSpPr>
          <p:spPr>
            <a:xfrm>
              <a:off x="434197" y="3084376"/>
              <a:ext cx="1018113" cy="1611148"/>
            </a:xfrm>
            <a:prstGeom prst="rect">
              <a:avLst/>
            </a:prstGeom>
            <a:solidFill>
              <a:srgbClr val="34B2B8"/>
            </a:solidFill>
            <a:ln w="12700" cap="flat">
              <a:noFill/>
              <a:miter lim="400000"/>
            </a:ln>
            <a:effectLst/>
            <a:sp3d/>
          </p:spPr>
          <p:txBody>
            <a:bodyPr rot="0" spcFirstLastPara="1" vertOverflow="overflow" horzOverflow="overflow" vert="horz" wrap="square" lIns="27000" tIns="27000" rIns="27000" bIns="27000" numCol="1" spcCol="38100" rtlCol="0" anchor="ctr">
              <a:noAutofit/>
            </a:bodyPr>
            <a:lstStyle/>
            <a:p>
              <a:pPr algn="ctr" defTabSz="619125" hangingPunct="0">
                <a:defRPr/>
              </a:pPr>
              <a:r>
                <a:rPr lang="fr-FR" sz="1050" b="1">
                  <a:solidFill>
                    <a:srgbClr val="FFFFFF"/>
                  </a:solidFill>
                  <a:latin typeface="Marianne" panose="02000000000000000000" pitchFamily="2" charset="0"/>
                </a:rPr>
                <a:t>Stratégie des</a:t>
              </a:r>
            </a:p>
            <a:p>
              <a:pPr algn="ctr" defTabSz="619125" hangingPunct="0">
                <a:defRPr/>
              </a:pPr>
              <a:r>
                <a:rPr lang="fr-FR" sz="1050" b="1">
                  <a:solidFill>
                    <a:srgbClr val="FFFFFF"/>
                  </a:solidFill>
                  <a:latin typeface="Marianne" panose="02000000000000000000" pitchFamily="2" charset="0"/>
                </a:rPr>
                <a:t>données </a:t>
              </a:r>
            </a:p>
            <a:p>
              <a:pPr algn="ctr" defTabSz="619125" hangingPunct="0">
                <a:defRPr/>
              </a:pPr>
              <a:r>
                <a:rPr lang="fr-FR" sz="1050" b="1">
                  <a:solidFill>
                    <a:srgbClr val="FFFFFF"/>
                  </a:solidFill>
                  <a:latin typeface="Marianne" panose="02000000000000000000" pitchFamily="2" charset="0"/>
                </a:rPr>
                <a:t>de santé</a:t>
              </a:r>
            </a:p>
          </p:txBody>
        </p:sp>
        <p:cxnSp>
          <p:nvCxnSpPr>
            <p:cNvPr id="105" name="Straight Connector 19">
              <a:extLst>
                <a:ext uri="{FF2B5EF4-FFF2-40B4-BE49-F238E27FC236}">
                  <a16:creationId xmlns:a16="http://schemas.microsoft.com/office/drawing/2014/main" id="{A4DCE33B-65E3-DDFB-7507-F35D91D80F80}"/>
                </a:ext>
              </a:extLst>
            </p:cNvPr>
            <p:cNvCxnSpPr>
              <a:cxnSpLocks/>
            </p:cNvCxnSpPr>
            <p:nvPr/>
          </p:nvCxnSpPr>
          <p:spPr>
            <a:xfrm>
              <a:off x="1613689" y="2142142"/>
              <a:ext cx="6998899" cy="0"/>
            </a:xfrm>
            <a:prstGeom prst="line">
              <a:avLst/>
            </a:prstGeom>
            <a:solidFill>
              <a:schemeClr val="bg1">
                <a:lumMod val="65000"/>
              </a:schemeClr>
            </a:solidFill>
            <a:ln w="190500" cap="rnd" cmpd="sng" algn="ctr">
              <a:solidFill>
                <a:schemeClr val="bg1">
                  <a:lumMod val="75000"/>
                </a:schemeClr>
              </a:solidFill>
              <a:prstDash val="solid"/>
            </a:ln>
            <a:effectLst/>
          </p:spPr>
        </p:cxnSp>
        <p:sp>
          <p:nvSpPr>
            <p:cNvPr id="106" name="Rectangle: Rounded Corners 11">
              <a:extLst>
                <a:ext uri="{FF2B5EF4-FFF2-40B4-BE49-F238E27FC236}">
                  <a16:creationId xmlns:a16="http://schemas.microsoft.com/office/drawing/2014/main" id="{71F00FD0-D7B5-1331-0808-AAACB476AC69}"/>
                </a:ext>
              </a:extLst>
            </p:cNvPr>
            <p:cNvSpPr>
              <a:spLocks noChangeAspect="1"/>
            </p:cNvSpPr>
            <p:nvPr/>
          </p:nvSpPr>
          <p:spPr>
            <a:xfrm>
              <a:off x="3265132" y="2573046"/>
              <a:ext cx="180000" cy="180000"/>
            </a:xfrm>
            <a:prstGeom prst="ellipse">
              <a:avLst/>
            </a:prstGeom>
            <a:solidFill>
              <a:schemeClr val="tx2">
                <a:alpha val="20000"/>
              </a:schemeClr>
            </a:solidFill>
            <a:ln w="12700" cap="flat" cmpd="sng" algn="ctr">
              <a:noFill/>
              <a:prstDash val="solid"/>
              <a:miter lim="800000"/>
            </a:ln>
            <a:effectLst/>
          </p:spPr>
          <p:txBody>
            <a:bodyPr rtlCol="0" anchor="ctr"/>
            <a:lstStyle/>
            <a:p>
              <a:pPr algn="ctr" defTabSz="913943">
                <a:defRPr/>
              </a:pPr>
              <a:endParaRPr lang="en-US" sz="1999" kern="0">
                <a:solidFill>
                  <a:prstClr val="white"/>
                </a:solidFill>
                <a:latin typeface="EYInterstate Light" panose="02000506000000020004" pitchFamily="2" charset="0"/>
              </a:endParaRPr>
            </a:p>
          </p:txBody>
        </p:sp>
        <p:sp>
          <p:nvSpPr>
            <p:cNvPr id="107" name="Rectangle 106">
              <a:extLst>
                <a:ext uri="{FF2B5EF4-FFF2-40B4-BE49-F238E27FC236}">
                  <a16:creationId xmlns:a16="http://schemas.microsoft.com/office/drawing/2014/main" id="{0FBB86F1-082B-6C7B-97CB-C1768CE6B713}"/>
                </a:ext>
              </a:extLst>
            </p:cNvPr>
            <p:cNvSpPr/>
            <p:nvPr/>
          </p:nvSpPr>
          <p:spPr>
            <a:xfrm>
              <a:off x="3487710" y="2589826"/>
              <a:ext cx="1551295" cy="114769"/>
            </a:xfrm>
            <a:prstGeom prst="rect">
              <a:avLst/>
            </a:prstGeom>
          </p:spPr>
          <p:txBody>
            <a:bodyPr wrap="square" lIns="0" tIns="0" rIns="0" bIns="0" anchor="t">
              <a:spAutoFit/>
            </a:bodyPr>
            <a:lstStyle/>
            <a:p>
              <a:pPr defTabSz="684971">
                <a:lnSpc>
                  <a:spcPct val="80000"/>
                </a:lnSpc>
                <a:defRPr/>
              </a:pPr>
              <a:r>
                <a:rPr lang="fr-FR" sz="800" b="1">
                  <a:solidFill>
                    <a:srgbClr val="2E2E38"/>
                  </a:solidFill>
                  <a:latin typeface="Marianne"/>
                </a:rPr>
                <a:t>Remise des travaux </a:t>
              </a:r>
            </a:p>
          </p:txBody>
        </p:sp>
        <p:pic>
          <p:nvPicPr>
            <p:cNvPr id="108" name="Graphique 176" descr="Réunion">
              <a:extLst>
                <a:ext uri="{FF2B5EF4-FFF2-40B4-BE49-F238E27FC236}">
                  <a16:creationId xmlns:a16="http://schemas.microsoft.com/office/drawing/2014/main" id="{248CD1F9-72A8-682C-EFD9-F63B34D743D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38365" y="2044484"/>
              <a:ext cx="174044" cy="186212"/>
            </a:xfrm>
            <a:prstGeom prst="rect">
              <a:avLst/>
            </a:prstGeom>
          </p:spPr>
        </p:pic>
        <p:pic>
          <p:nvPicPr>
            <p:cNvPr id="109" name="Graphique 176" descr="Réunion">
              <a:extLst>
                <a:ext uri="{FF2B5EF4-FFF2-40B4-BE49-F238E27FC236}">
                  <a16:creationId xmlns:a16="http://schemas.microsoft.com/office/drawing/2014/main" id="{3F31D89C-9CE7-DE3A-F96E-283B5CF44A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47930" y="2044484"/>
              <a:ext cx="174044" cy="186212"/>
            </a:xfrm>
            <a:prstGeom prst="rect">
              <a:avLst/>
            </a:prstGeom>
          </p:spPr>
        </p:pic>
        <p:pic>
          <p:nvPicPr>
            <p:cNvPr id="110" name="Graphique 176" descr="Réunion">
              <a:extLst>
                <a:ext uri="{FF2B5EF4-FFF2-40B4-BE49-F238E27FC236}">
                  <a16:creationId xmlns:a16="http://schemas.microsoft.com/office/drawing/2014/main" id="{5C4D50CD-A56C-E8DD-5526-9337AD8CE5C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8320" y="2044484"/>
              <a:ext cx="174044" cy="186212"/>
            </a:xfrm>
            <a:prstGeom prst="rect">
              <a:avLst/>
            </a:prstGeom>
          </p:spPr>
        </p:pic>
        <p:pic>
          <p:nvPicPr>
            <p:cNvPr id="111" name="Graphique 176" descr="Réunion">
              <a:extLst>
                <a:ext uri="{FF2B5EF4-FFF2-40B4-BE49-F238E27FC236}">
                  <a16:creationId xmlns:a16="http://schemas.microsoft.com/office/drawing/2014/main" id="{5E7F2A57-62F5-8D6F-EE26-E8CF8BE26B3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01108" y="2044484"/>
              <a:ext cx="174044" cy="186212"/>
            </a:xfrm>
            <a:prstGeom prst="rect">
              <a:avLst/>
            </a:prstGeom>
          </p:spPr>
        </p:pic>
        <p:cxnSp>
          <p:nvCxnSpPr>
            <p:cNvPr id="112" name="Connecteur droit 111">
              <a:extLst>
                <a:ext uri="{FF2B5EF4-FFF2-40B4-BE49-F238E27FC236}">
                  <a16:creationId xmlns:a16="http://schemas.microsoft.com/office/drawing/2014/main" id="{2AA6058E-87EF-6063-6029-3C2B688E86DE}"/>
                </a:ext>
              </a:extLst>
            </p:cNvPr>
            <p:cNvCxnSpPr>
              <a:cxnSpLocks/>
            </p:cNvCxnSpPr>
            <p:nvPr/>
          </p:nvCxnSpPr>
          <p:spPr>
            <a:xfrm flipV="1">
              <a:off x="1552583" y="2663036"/>
              <a:ext cx="1651443" cy="161"/>
            </a:xfrm>
            <a:prstGeom prst="line">
              <a:avLst/>
            </a:prstGeom>
            <a:ln>
              <a:solidFill>
                <a:schemeClr val="accent2">
                  <a:lumMod val="20000"/>
                  <a:lumOff val="80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113" name="Graphic 98">
              <a:extLst>
                <a:ext uri="{FF2B5EF4-FFF2-40B4-BE49-F238E27FC236}">
                  <a16:creationId xmlns:a16="http://schemas.microsoft.com/office/drawing/2014/main" id="{5E1BCF8B-F8D1-DFDD-AF58-2A3F432CA1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6226" y="2568087"/>
              <a:ext cx="179999" cy="179999"/>
            </a:xfrm>
            <a:prstGeom prst="rect">
              <a:avLst/>
            </a:prstGeom>
          </p:spPr>
        </p:pic>
        <p:pic>
          <p:nvPicPr>
            <p:cNvPr id="114" name="Graphic 46" descr="Back with solid fill">
              <a:extLst>
                <a:ext uri="{FF2B5EF4-FFF2-40B4-BE49-F238E27FC236}">
                  <a16:creationId xmlns:a16="http://schemas.microsoft.com/office/drawing/2014/main" id="{5D3A2566-03BB-262F-8BFC-5CEB6C4B0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623900" flipV="1">
              <a:off x="3192606" y="2846500"/>
              <a:ext cx="291729" cy="178459"/>
            </a:xfrm>
            <a:prstGeom prst="rect">
              <a:avLst/>
            </a:prstGeom>
          </p:spPr>
        </p:pic>
        <p:grpSp>
          <p:nvGrpSpPr>
            <p:cNvPr id="115" name="Group 308">
              <a:extLst>
                <a:ext uri="{FF2B5EF4-FFF2-40B4-BE49-F238E27FC236}">
                  <a16:creationId xmlns:a16="http://schemas.microsoft.com/office/drawing/2014/main" id="{90845842-01DB-3575-F98E-ED61D9DA1B55}"/>
                </a:ext>
              </a:extLst>
            </p:cNvPr>
            <p:cNvGrpSpPr/>
            <p:nvPr/>
          </p:nvGrpSpPr>
          <p:grpSpPr>
            <a:xfrm>
              <a:off x="3003701" y="1397011"/>
              <a:ext cx="1348967" cy="496028"/>
              <a:chOff x="2051376" y="952007"/>
              <a:chExt cx="1942597" cy="661371"/>
            </a:xfrm>
          </p:grpSpPr>
          <p:sp>
            <p:nvSpPr>
              <p:cNvPr id="173" name="Losange 186">
                <a:extLst>
                  <a:ext uri="{FF2B5EF4-FFF2-40B4-BE49-F238E27FC236}">
                    <a16:creationId xmlns:a16="http://schemas.microsoft.com/office/drawing/2014/main" id="{898EC24A-46DD-DC5A-BD68-2EAD0B570512}"/>
                  </a:ext>
                </a:extLst>
              </p:cNvPr>
              <p:cNvSpPr/>
              <p:nvPr/>
            </p:nvSpPr>
            <p:spPr>
              <a:xfrm>
                <a:off x="2179479"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74" name="Losange 186">
                <a:extLst>
                  <a:ext uri="{FF2B5EF4-FFF2-40B4-BE49-F238E27FC236}">
                    <a16:creationId xmlns:a16="http://schemas.microsoft.com/office/drawing/2014/main" id="{0B18685D-9C52-36BC-19B8-67A6015BA697}"/>
                  </a:ext>
                </a:extLst>
              </p:cNvPr>
              <p:cNvSpPr/>
              <p:nvPr/>
            </p:nvSpPr>
            <p:spPr>
              <a:xfrm>
                <a:off x="2700987"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cxnSp>
            <p:nvCxnSpPr>
              <p:cNvPr id="175" name="Straight Connector 397">
                <a:extLst>
                  <a:ext uri="{FF2B5EF4-FFF2-40B4-BE49-F238E27FC236}">
                    <a16:creationId xmlns:a16="http://schemas.microsoft.com/office/drawing/2014/main" id="{1BD77DE5-0EF1-A3BB-5FA5-A561AC4BDAB8}"/>
                  </a:ext>
                </a:extLst>
              </p:cNvPr>
              <p:cNvCxnSpPr>
                <a:cxnSpLocks/>
              </p:cNvCxnSpPr>
              <p:nvPr/>
            </p:nvCxnSpPr>
            <p:spPr>
              <a:xfrm>
                <a:off x="2051376" y="1334105"/>
                <a:ext cx="1942597" cy="0"/>
              </a:xfrm>
              <a:prstGeom prst="line">
                <a:avLst/>
              </a:prstGeom>
              <a:noFill/>
              <a:ln w="38100" cap="flat">
                <a:solidFill>
                  <a:schemeClr val="bg1">
                    <a:lumMod val="75000"/>
                  </a:schemeClr>
                </a:solidFill>
                <a:prstDash val="solid"/>
                <a:miter lim="400000"/>
              </a:ln>
              <a:effectLst/>
              <a:sp3d/>
            </p:spPr>
          </p:cxnSp>
          <p:sp>
            <p:nvSpPr>
              <p:cNvPr id="176" name="Rectangle 175">
                <a:extLst>
                  <a:ext uri="{FF2B5EF4-FFF2-40B4-BE49-F238E27FC236}">
                    <a16:creationId xmlns:a16="http://schemas.microsoft.com/office/drawing/2014/main" id="{308C4653-4F39-65AD-53F8-099370CF2DC4}"/>
                  </a:ext>
                </a:extLst>
              </p:cNvPr>
              <p:cNvSpPr/>
              <p:nvPr/>
            </p:nvSpPr>
            <p:spPr>
              <a:xfrm>
                <a:off x="2368011" y="952007"/>
                <a:ext cx="1309340" cy="338555"/>
              </a:xfrm>
              <a:prstGeom prst="rect">
                <a:avLst/>
              </a:prstGeom>
            </p:spPr>
            <p:txBody>
              <a:bodyPr wrap="none">
                <a:spAutoFit/>
              </a:bodyPr>
              <a:lstStyle/>
              <a:p>
                <a:pPr algn="ctr" defTabSz="342900">
                  <a:defRPr/>
                </a:pPr>
                <a:r>
                  <a:rPr lang="fr-FR" sz="1050" kern="0">
                    <a:solidFill>
                      <a:schemeClr val="bg1">
                        <a:lumMod val="75000"/>
                      </a:schemeClr>
                    </a:solidFill>
                    <a:latin typeface="Marianne" panose="02000000000000000000" pitchFamily="2" charset="0"/>
                    <a:sym typeface="EYInterstate Bold"/>
                  </a:rPr>
                  <a:t>Juillet 2024</a:t>
                </a:r>
                <a:endParaRPr lang="fr-FR" sz="1050">
                  <a:solidFill>
                    <a:schemeClr val="bg1">
                      <a:lumMod val="75000"/>
                    </a:schemeClr>
                  </a:solidFill>
                  <a:latin typeface="Marianne" panose="02000000000000000000" pitchFamily="2" charset="0"/>
                </a:endParaRPr>
              </a:p>
            </p:txBody>
          </p:sp>
          <p:sp>
            <p:nvSpPr>
              <p:cNvPr id="177" name="Losange 186">
                <a:extLst>
                  <a:ext uri="{FF2B5EF4-FFF2-40B4-BE49-F238E27FC236}">
                    <a16:creationId xmlns:a16="http://schemas.microsoft.com/office/drawing/2014/main" id="{FEE144B1-16BD-4CC4-75FB-A924BC4D3138}"/>
                  </a:ext>
                </a:extLst>
              </p:cNvPr>
              <p:cNvSpPr/>
              <p:nvPr/>
            </p:nvSpPr>
            <p:spPr>
              <a:xfrm>
                <a:off x="3222494"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78" name="Losange 186">
                <a:extLst>
                  <a:ext uri="{FF2B5EF4-FFF2-40B4-BE49-F238E27FC236}">
                    <a16:creationId xmlns:a16="http://schemas.microsoft.com/office/drawing/2014/main" id="{495416EA-397C-4381-6962-9838856C941A}"/>
                  </a:ext>
                </a:extLst>
              </p:cNvPr>
              <p:cNvSpPr/>
              <p:nvPr/>
            </p:nvSpPr>
            <p:spPr>
              <a:xfrm>
                <a:off x="3744001"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grpSp>
        <p:grpSp>
          <p:nvGrpSpPr>
            <p:cNvPr id="116" name="Group 308">
              <a:extLst>
                <a:ext uri="{FF2B5EF4-FFF2-40B4-BE49-F238E27FC236}">
                  <a16:creationId xmlns:a16="http://schemas.microsoft.com/office/drawing/2014/main" id="{31FC7F02-AA4B-DDD5-6458-F57D1AFDB65A}"/>
                </a:ext>
              </a:extLst>
            </p:cNvPr>
            <p:cNvGrpSpPr/>
            <p:nvPr/>
          </p:nvGrpSpPr>
          <p:grpSpPr>
            <a:xfrm>
              <a:off x="4456879" y="1397011"/>
              <a:ext cx="1348967" cy="496028"/>
              <a:chOff x="2051376" y="952007"/>
              <a:chExt cx="1942597" cy="661371"/>
            </a:xfrm>
          </p:grpSpPr>
          <p:sp>
            <p:nvSpPr>
              <p:cNvPr id="167" name="Losange 186">
                <a:extLst>
                  <a:ext uri="{FF2B5EF4-FFF2-40B4-BE49-F238E27FC236}">
                    <a16:creationId xmlns:a16="http://schemas.microsoft.com/office/drawing/2014/main" id="{3373AAE2-0251-0392-0563-209F46C539A5}"/>
                  </a:ext>
                </a:extLst>
              </p:cNvPr>
              <p:cNvSpPr/>
              <p:nvPr/>
            </p:nvSpPr>
            <p:spPr>
              <a:xfrm>
                <a:off x="2179479"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68" name="Losange 186">
                <a:extLst>
                  <a:ext uri="{FF2B5EF4-FFF2-40B4-BE49-F238E27FC236}">
                    <a16:creationId xmlns:a16="http://schemas.microsoft.com/office/drawing/2014/main" id="{D8F3C631-8CA6-EFC4-C2D3-E63C0E9FEC5A}"/>
                  </a:ext>
                </a:extLst>
              </p:cNvPr>
              <p:cNvSpPr/>
              <p:nvPr/>
            </p:nvSpPr>
            <p:spPr>
              <a:xfrm>
                <a:off x="2700987"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cxnSp>
            <p:nvCxnSpPr>
              <p:cNvPr id="169" name="Straight Connector 397">
                <a:extLst>
                  <a:ext uri="{FF2B5EF4-FFF2-40B4-BE49-F238E27FC236}">
                    <a16:creationId xmlns:a16="http://schemas.microsoft.com/office/drawing/2014/main" id="{1E5B8001-E1A9-7D3C-2F63-A45CDC76D104}"/>
                  </a:ext>
                </a:extLst>
              </p:cNvPr>
              <p:cNvCxnSpPr>
                <a:cxnSpLocks/>
              </p:cNvCxnSpPr>
              <p:nvPr/>
            </p:nvCxnSpPr>
            <p:spPr>
              <a:xfrm>
                <a:off x="2051376" y="1334105"/>
                <a:ext cx="1942597" cy="0"/>
              </a:xfrm>
              <a:prstGeom prst="line">
                <a:avLst/>
              </a:prstGeom>
              <a:noFill/>
              <a:ln w="38100" cap="flat">
                <a:solidFill>
                  <a:schemeClr val="bg1">
                    <a:lumMod val="75000"/>
                  </a:schemeClr>
                </a:solidFill>
                <a:prstDash val="solid"/>
                <a:miter lim="400000"/>
              </a:ln>
              <a:effectLst/>
              <a:sp3d/>
            </p:spPr>
          </p:cxnSp>
          <p:sp>
            <p:nvSpPr>
              <p:cNvPr id="170" name="Rectangle 169">
                <a:extLst>
                  <a:ext uri="{FF2B5EF4-FFF2-40B4-BE49-F238E27FC236}">
                    <a16:creationId xmlns:a16="http://schemas.microsoft.com/office/drawing/2014/main" id="{6B45DFFD-70DC-248D-BF0C-54019CDC19C1}"/>
                  </a:ext>
                </a:extLst>
              </p:cNvPr>
              <p:cNvSpPr/>
              <p:nvPr/>
            </p:nvSpPr>
            <p:spPr>
              <a:xfrm>
                <a:off x="2399174" y="952007"/>
                <a:ext cx="1247012" cy="338555"/>
              </a:xfrm>
              <a:prstGeom prst="rect">
                <a:avLst/>
              </a:prstGeom>
            </p:spPr>
            <p:txBody>
              <a:bodyPr wrap="none">
                <a:spAutoFit/>
              </a:bodyPr>
              <a:lstStyle/>
              <a:p>
                <a:pPr algn="ctr" defTabSz="342900">
                  <a:defRPr/>
                </a:pPr>
                <a:r>
                  <a:rPr lang="fr-FR" sz="1050" kern="0">
                    <a:solidFill>
                      <a:schemeClr val="bg1">
                        <a:lumMod val="75000"/>
                      </a:schemeClr>
                    </a:solidFill>
                    <a:latin typeface="Marianne" panose="02000000000000000000" pitchFamily="2" charset="0"/>
                    <a:sym typeface="EYInterstate Bold"/>
                  </a:rPr>
                  <a:t>Août 2024</a:t>
                </a:r>
                <a:endParaRPr lang="fr-FR" sz="1050">
                  <a:solidFill>
                    <a:schemeClr val="bg1">
                      <a:lumMod val="75000"/>
                    </a:schemeClr>
                  </a:solidFill>
                  <a:latin typeface="Marianne" panose="02000000000000000000" pitchFamily="2" charset="0"/>
                </a:endParaRPr>
              </a:p>
            </p:txBody>
          </p:sp>
          <p:sp>
            <p:nvSpPr>
              <p:cNvPr id="171" name="Losange 186">
                <a:extLst>
                  <a:ext uri="{FF2B5EF4-FFF2-40B4-BE49-F238E27FC236}">
                    <a16:creationId xmlns:a16="http://schemas.microsoft.com/office/drawing/2014/main" id="{311760EC-7313-FC35-8C4F-095EB05C5226}"/>
                  </a:ext>
                </a:extLst>
              </p:cNvPr>
              <p:cNvSpPr/>
              <p:nvPr/>
            </p:nvSpPr>
            <p:spPr>
              <a:xfrm>
                <a:off x="3222494"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72" name="Losange 186">
                <a:extLst>
                  <a:ext uri="{FF2B5EF4-FFF2-40B4-BE49-F238E27FC236}">
                    <a16:creationId xmlns:a16="http://schemas.microsoft.com/office/drawing/2014/main" id="{73208CE6-16E0-1CB7-800B-AEB6FA54F890}"/>
                  </a:ext>
                </a:extLst>
              </p:cNvPr>
              <p:cNvSpPr/>
              <p:nvPr/>
            </p:nvSpPr>
            <p:spPr>
              <a:xfrm>
                <a:off x="3744001"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grpSp>
        <p:pic>
          <p:nvPicPr>
            <p:cNvPr id="117" name="Graphique 176" descr="Réunion">
              <a:extLst>
                <a:ext uri="{FF2B5EF4-FFF2-40B4-BE49-F238E27FC236}">
                  <a16:creationId xmlns:a16="http://schemas.microsoft.com/office/drawing/2014/main" id="{A2984F51-43BD-20D1-BBC4-F80536DBA3A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3642" y="2044484"/>
              <a:ext cx="174044" cy="186212"/>
            </a:xfrm>
            <a:prstGeom prst="rect">
              <a:avLst/>
            </a:prstGeom>
          </p:spPr>
        </p:pic>
        <p:pic>
          <p:nvPicPr>
            <p:cNvPr id="118" name="Graphique 176" descr="Réunion">
              <a:extLst>
                <a:ext uri="{FF2B5EF4-FFF2-40B4-BE49-F238E27FC236}">
                  <a16:creationId xmlns:a16="http://schemas.microsoft.com/office/drawing/2014/main" id="{58540CA8-2F6F-4A97-B656-77BD19DA47F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65005" y="2044484"/>
              <a:ext cx="174044" cy="186212"/>
            </a:xfrm>
            <a:prstGeom prst="rect">
              <a:avLst/>
            </a:prstGeom>
          </p:spPr>
        </p:pic>
        <p:pic>
          <p:nvPicPr>
            <p:cNvPr id="119" name="Graphique 176" descr="Réunion">
              <a:extLst>
                <a:ext uri="{FF2B5EF4-FFF2-40B4-BE49-F238E27FC236}">
                  <a16:creationId xmlns:a16="http://schemas.microsoft.com/office/drawing/2014/main" id="{2B37E9F6-B1AE-0ACA-5856-D757122EF82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08892" y="2044484"/>
              <a:ext cx="174044" cy="186212"/>
            </a:xfrm>
            <a:prstGeom prst="rect">
              <a:avLst/>
            </a:prstGeom>
          </p:spPr>
        </p:pic>
        <p:grpSp>
          <p:nvGrpSpPr>
            <p:cNvPr id="120" name="Group 308">
              <a:extLst>
                <a:ext uri="{FF2B5EF4-FFF2-40B4-BE49-F238E27FC236}">
                  <a16:creationId xmlns:a16="http://schemas.microsoft.com/office/drawing/2014/main" id="{E7BC37E9-9978-4CE5-9654-2F0A5F15074F}"/>
                </a:ext>
              </a:extLst>
            </p:cNvPr>
            <p:cNvGrpSpPr/>
            <p:nvPr/>
          </p:nvGrpSpPr>
          <p:grpSpPr>
            <a:xfrm>
              <a:off x="5874981" y="1397011"/>
              <a:ext cx="1348967" cy="496028"/>
              <a:chOff x="2051376" y="952007"/>
              <a:chExt cx="1942597" cy="661371"/>
            </a:xfrm>
          </p:grpSpPr>
          <p:sp>
            <p:nvSpPr>
              <p:cNvPr id="161" name="Losange 186">
                <a:extLst>
                  <a:ext uri="{FF2B5EF4-FFF2-40B4-BE49-F238E27FC236}">
                    <a16:creationId xmlns:a16="http://schemas.microsoft.com/office/drawing/2014/main" id="{2A1A7DFC-2B8C-4109-DA74-64A91DCA2E35}"/>
                  </a:ext>
                </a:extLst>
              </p:cNvPr>
              <p:cNvSpPr/>
              <p:nvPr/>
            </p:nvSpPr>
            <p:spPr>
              <a:xfrm>
                <a:off x="2179479"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62" name="Losange 186">
                <a:extLst>
                  <a:ext uri="{FF2B5EF4-FFF2-40B4-BE49-F238E27FC236}">
                    <a16:creationId xmlns:a16="http://schemas.microsoft.com/office/drawing/2014/main" id="{5BFA9D3D-45C2-F607-8E7F-181E3CA6F5B8}"/>
                  </a:ext>
                </a:extLst>
              </p:cNvPr>
              <p:cNvSpPr/>
              <p:nvPr/>
            </p:nvSpPr>
            <p:spPr>
              <a:xfrm>
                <a:off x="2700987"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cxnSp>
            <p:nvCxnSpPr>
              <p:cNvPr id="163" name="Straight Connector 397">
                <a:extLst>
                  <a:ext uri="{FF2B5EF4-FFF2-40B4-BE49-F238E27FC236}">
                    <a16:creationId xmlns:a16="http://schemas.microsoft.com/office/drawing/2014/main" id="{4A8A3E40-BEB0-24F4-0F51-D32BC5B956B9}"/>
                  </a:ext>
                </a:extLst>
              </p:cNvPr>
              <p:cNvCxnSpPr>
                <a:cxnSpLocks/>
              </p:cNvCxnSpPr>
              <p:nvPr/>
            </p:nvCxnSpPr>
            <p:spPr>
              <a:xfrm>
                <a:off x="2051376" y="1334105"/>
                <a:ext cx="1942597" cy="0"/>
              </a:xfrm>
              <a:prstGeom prst="line">
                <a:avLst/>
              </a:prstGeom>
              <a:noFill/>
              <a:ln w="38100" cap="flat">
                <a:solidFill>
                  <a:schemeClr val="bg1">
                    <a:lumMod val="75000"/>
                  </a:schemeClr>
                </a:solidFill>
                <a:prstDash val="solid"/>
                <a:miter lim="400000"/>
              </a:ln>
              <a:effectLst/>
              <a:sp3d/>
            </p:spPr>
          </p:cxnSp>
          <p:sp>
            <p:nvSpPr>
              <p:cNvPr id="164" name="Rectangle 163">
                <a:extLst>
                  <a:ext uri="{FF2B5EF4-FFF2-40B4-BE49-F238E27FC236}">
                    <a16:creationId xmlns:a16="http://schemas.microsoft.com/office/drawing/2014/main" id="{541FAB7A-F6AA-7861-C09D-FF1EC5D5CCB9}"/>
                  </a:ext>
                </a:extLst>
              </p:cNvPr>
              <p:cNvSpPr/>
              <p:nvPr/>
            </p:nvSpPr>
            <p:spPr>
              <a:xfrm>
                <a:off x="2108313" y="952007"/>
                <a:ext cx="1828734" cy="338555"/>
              </a:xfrm>
              <a:prstGeom prst="rect">
                <a:avLst/>
              </a:prstGeom>
            </p:spPr>
            <p:txBody>
              <a:bodyPr wrap="none">
                <a:spAutoFit/>
              </a:bodyPr>
              <a:lstStyle/>
              <a:p>
                <a:pPr algn="ctr" defTabSz="342900">
                  <a:defRPr/>
                </a:pPr>
                <a:r>
                  <a:rPr lang="fr-FR" sz="1050" kern="0">
                    <a:solidFill>
                      <a:schemeClr val="bg1">
                        <a:lumMod val="75000"/>
                      </a:schemeClr>
                    </a:solidFill>
                    <a:latin typeface="Marianne" panose="02000000000000000000" pitchFamily="2" charset="0"/>
                    <a:sym typeface="EYInterstate Bold"/>
                  </a:rPr>
                  <a:t>Septembre 2024</a:t>
                </a:r>
                <a:endParaRPr lang="fr-FR" sz="1050">
                  <a:solidFill>
                    <a:schemeClr val="bg1">
                      <a:lumMod val="75000"/>
                    </a:schemeClr>
                  </a:solidFill>
                  <a:latin typeface="Marianne" panose="02000000000000000000" pitchFamily="2" charset="0"/>
                </a:endParaRPr>
              </a:p>
            </p:txBody>
          </p:sp>
          <p:sp>
            <p:nvSpPr>
              <p:cNvPr id="165" name="Losange 186">
                <a:extLst>
                  <a:ext uri="{FF2B5EF4-FFF2-40B4-BE49-F238E27FC236}">
                    <a16:creationId xmlns:a16="http://schemas.microsoft.com/office/drawing/2014/main" id="{75031777-8B43-CC18-F2A8-DDCC344D35C1}"/>
                  </a:ext>
                </a:extLst>
              </p:cNvPr>
              <p:cNvSpPr/>
              <p:nvPr/>
            </p:nvSpPr>
            <p:spPr>
              <a:xfrm>
                <a:off x="3222494"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66" name="Losange 186">
                <a:extLst>
                  <a:ext uri="{FF2B5EF4-FFF2-40B4-BE49-F238E27FC236}">
                    <a16:creationId xmlns:a16="http://schemas.microsoft.com/office/drawing/2014/main" id="{7DE0B203-B888-FC51-6D35-DA91EFDC7CA6}"/>
                  </a:ext>
                </a:extLst>
              </p:cNvPr>
              <p:cNvSpPr/>
              <p:nvPr/>
            </p:nvSpPr>
            <p:spPr>
              <a:xfrm>
                <a:off x="3744001"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grpSp>
        <p:pic>
          <p:nvPicPr>
            <p:cNvPr id="121" name="Graphique 176" descr="Réunion">
              <a:extLst>
                <a:ext uri="{FF2B5EF4-FFF2-40B4-BE49-F238E27FC236}">
                  <a16:creationId xmlns:a16="http://schemas.microsoft.com/office/drawing/2014/main" id="{58D15818-C615-2899-5371-D0C60E91604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96749" y="2053764"/>
              <a:ext cx="174044" cy="186212"/>
            </a:xfrm>
            <a:prstGeom prst="rect">
              <a:avLst/>
            </a:prstGeom>
          </p:spPr>
        </p:pic>
        <p:pic>
          <p:nvPicPr>
            <p:cNvPr id="122" name="Graphique 176" descr="Réunion">
              <a:extLst>
                <a:ext uri="{FF2B5EF4-FFF2-40B4-BE49-F238E27FC236}">
                  <a16:creationId xmlns:a16="http://schemas.microsoft.com/office/drawing/2014/main" id="{AF843E90-BC42-5848-249F-07A8248BAB9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2280" y="2063475"/>
              <a:ext cx="174044" cy="186212"/>
            </a:xfrm>
            <a:prstGeom prst="rect">
              <a:avLst/>
            </a:prstGeom>
          </p:spPr>
        </p:pic>
        <p:cxnSp>
          <p:nvCxnSpPr>
            <p:cNvPr id="123" name="Straight Connector 19">
              <a:extLst>
                <a:ext uri="{FF2B5EF4-FFF2-40B4-BE49-F238E27FC236}">
                  <a16:creationId xmlns:a16="http://schemas.microsoft.com/office/drawing/2014/main" id="{41A44D06-5841-CAB9-32A9-27325C01E779}"/>
                </a:ext>
              </a:extLst>
            </p:cNvPr>
            <p:cNvCxnSpPr>
              <a:cxnSpLocks/>
            </p:cNvCxnSpPr>
            <p:nvPr/>
          </p:nvCxnSpPr>
          <p:spPr>
            <a:xfrm>
              <a:off x="7408340" y="4109065"/>
              <a:ext cx="1344769" cy="8049"/>
            </a:xfrm>
            <a:prstGeom prst="line">
              <a:avLst/>
            </a:prstGeom>
            <a:solidFill>
              <a:srgbClr val="34B2B8"/>
            </a:solidFill>
            <a:ln w="190500" cap="rnd" cmpd="sng" algn="ctr">
              <a:solidFill>
                <a:srgbClr val="34B2B8"/>
              </a:solidFill>
              <a:prstDash val="solid"/>
            </a:ln>
            <a:effectLst/>
          </p:spPr>
        </p:cxnSp>
        <p:grpSp>
          <p:nvGrpSpPr>
            <p:cNvPr id="124" name="Groupe 123">
              <a:extLst>
                <a:ext uri="{FF2B5EF4-FFF2-40B4-BE49-F238E27FC236}">
                  <a16:creationId xmlns:a16="http://schemas.microsoft.com/office/drawing/2014/main" id="{B2A1C9F5-1FEC-56EF-DB45-4A88615B9779}"/>
                </a:ext>
              </a:extLst>
            </p:cNvPr>
            <p:cNvGrpSpPr/>
            <p:nvPr/>
          </p:nvGrpSpPr>
          <p:grpSpPr>
            <a:xfrm>
              <a:off x="3769012" y="2699381"/>
              <a:ext cx="207470" cy="204412"/>
              <a:chOff x="5797955" y="3181144"/>
              <a:chExt cx="207470" cy="204412"/>
            </a:xfrm>
          </p:grpSpPr>
          <p:sp>
            <p:nvSpPr>
              <p:cNvPr id="159" name="Rectangle: Rounded Corners 11">
                <a:extLst>
                  <a:ext uri="{FF2B5EF4-FFF2-40B4-BE49-F238E27FC236}">
                    <a16:creationId xmlns:a16="http://schemas.microsoft.com/office/drawing/2014/main" id="{5901D0DF-D0BE-02F3-8657-2947B0E99330}"/>
                  </a:ext>
                </a:extLst>
              </p:cNvPr>
              <p:cNvSpPr>
                <a:spLocks noChangeAspect="1"/>
              </p:cNvSpPr>
              <p:nvPr/>
            </p:nvSpPr>
            <p:spPr>
              <a:xfrm>
                <a:off x="5825425" y="3205556"/>
                <a:ext cx="180000" cy="180000"/>
              </a:xfrm>
              <a:prstGeom prst="ellipse">
                <a:avLst/>
              </a:prstGeom>
              <a:solidFill>
                <a:schemeClr val="tx2">
                  <a:lumMod val="40000"/>
                  <a:lumOff val="60000"/>
                  <a:alpha val="20000"/>
                </a:schemeClr>
              </a:solidFill>
              <a:ln w="12700" cap="flat" cmpd="sng" algn="ctr">
                <a:noFill/>
                <a:prstDash val="solid"/>
                <a:miter lim="800000"/>
              </a:ln>
              <a:effectLst/>
            </p:spPr>
            <p:txBody>
              <a:bodyPr rtlCol="0" anchor="ctr"/>
              <a:lstStyle/>
              <a:p>
                <a:pPr algn="ctr" defTabSz="913943">
                  <a:defRPr/>
                </a:pPr>
                <a:endParaRPr lang="en-US" sz="1999" kern="0">
                  <a:solidFill>
                    <a:prstClr val="white"/>
                  </a:solidFill>
                  <a:latin typeface="EYInterstate Light" panose="02000506000000020004" pitchFamily="2" charset="0"/>
                </a:endParaRPr>
              </a:p>
            </p:txBody>
          </p:sp>
          <p:pic>
            <p:nvPicPr>
              <p:cNvPr id="160" name="Graphic 184">
                <a:extLst>
                  <a:ext uri="{FF2B5EF4-FFF2-40B4-BE49-F238E27FC236}">
                    <a16:creationId xmlns:a16="http://schemas.microsoft.com/office/drawing/2014/main" id="{B57D4236-9E71-AF67-B0B2-5C7B2F8B0F7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 r="16416"/>
              <a:stretch/>
            </p:blipFill>
            <p:spPr>
              <a:xfrm>
                <a:off x="5797955" y="3181144"/>
                <a:ext cx="159320" cy="190611"/>
              </a:xfrm>
              <a:prstGeom prst="rect">
                <a:avLst/>
              </a:prstGeom>
            </p:spPr>
          </p:pic>
        </p:grpSp>
        <p:sp>
          <p:nvSpPr>
            <p:cNvPr id="125" name="Rectangle 124">
              <a:extLst>
                <a:ext uri="{FF2B5EF4-FFF2-40B4-BE49-F238E27FC236}">
                  <a16:creationId xmlns:a16="http://schemas.microsoft.com/office/drawing/2014/main" id="{15997DA2-B4BE-444A-2DA7-DCA49122BC98}"/>
                </a:ext>
              </a:extLst>
            </p:cNvPr>
            <p:cNvSpPr/>
            <p:nvPr/>
          </p:nvSpPr>
          <p:spPr>
            <a:xfrm>
              <a:off x="3990532" y="2760929"/>
              <a:ext cx="1221234" cy="114769"/>
            </a:xfrm>
            <a:prstGeom prst="rect">
              <a:avLst/>
            </a:prstGeom>
          </p:spPr>
          <p:txBody>
            <a:bodyPr wrap="square" lIns="0" tIns="0" rIns="0" bIns="0">
              <a:spAutoFit/>
            </a:bodyPr>
            <a:lstStyle/>
            <a:p>
              <a:pPr defTabSz="684971">
                <a:lnSpc>
                  <a:spcPct val="80000"/>
                </a:lnSpc>
                <a:defRPr/>
              </a:pPr>
              <a:r>
                <a:rPr lang="fr-FR" sz="800" b="1">
                  <a:solidFill>
                    <a:srgbClr val="2E2E38"/>
                  </a:solidFill>
                  <a:latin typeface="Marianne" panose="02000000000000000000" pitchFamily="2" charset="0"/>
                </a:rPr>
                <a:t>V0 de la stratégie</a:t>
              </a:r>
            </a:p>
          </p:txBody>
        </p:sp>
        <p:pic>
          <p:nvPicPr>
            <p:cNvPr id="126" name="Graphic 349">
              <a:extLst>
                <a:ext uri="{FF2B5EF4-FFF2-40B4-BE49-F238E27FC236}">
                  <a16:creationId xmlns:a16="http://schemas.microsoft.com/office/drawing/2014/main" id="{7D07868C-C896-1AD1-1BD2-DEFB7FD7C72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0231" y="3122956"/>
              <a:ext cx="133346" cy="133346"/>
            </a:xfrm>
            <a:prstGeom prst="rect">
              <a:avLst/>
            </a:prstGeom>
          </p:spPr>
        </p:pic>
        <p:sp>
          <p:nvSpPr>
            <p:cNvPr id="127" name="Rectangle 126">
              <a:extLst>
                <a:ext uri="{FF2B5EF4-FFF2-40B4-BE49-F238E27FC236}">
                  <a16:creationId xmlns:a16="http://schemas.microsoft.com/office/drawing/2014/main" id="{DB21E70C-97D9-F169-6AB1-0BC245286309}"/>
                </a:ext>
              </a:extLst>
            </p:cNvPr>
            <p:cNvSpPr/>
            <p:nvPr/>
          </p:nvSpPr>
          <p:spPr>
            <a:xfrm>
              <a:off x="4134529" y="3518315"/>
              <a:ext cx="1671317" cy="456184"/>
            </a:xfrm>
            <a:prstGeom prst="rect">
              <a:avLst/>
            </a:prstGeom>
          </p:spPr>
          <p:txBody>
            <a:bodyPr wrap="square" lIns="0" tIns="0" rIns="0" bIns="0" anchor="t">
              <a:spAutoFit/>
            </a:bodyPr>
            <a:lstStyle/>
            <a:p>
              <a:pPr defTabSz="684971">
                <a:lnSpc>
                  <a:spcPct val="80000"/>
                </a:lnSpc>
                <a:defRPr/>
              </a:pPr>
              <a:r>
                <a:rPr lang="fr-FR" sz="800" b="1">
                  <a:solidFill>
                    <a:srgbClr val="2E2E38"/>
                  </a:solidFill>
                  <a:latin typeface="Marianne"/>
                </a:rPr>
                <a:t>Consultation ciblée</a:t>
              </a:r>
            </a:p>
            <a:p>
              <a:pPr defTabSz="684971">
                <a:lnSpc>
                  <a:spcPct val="80000"/>
                </a:lnSpc>
                <a:defRPr/>
              </a:pPr>
              <a:r>
                <a:rPr lang="fr-FR" sz="800">
                  <a:solidFill>
                    <a:schemeClr val="bg1">
                      <a:lumMod val="50000"/>
                    </a:schemeClr>
                  </a:solidFill>
                  <a:latin typeface="Marianne"/>
                </a:rPr>
                <a:t>par les membres du GT</a:t>
              </a:r>
            </a:p>
            <a:p>
              <a:pPr defTabSz="684971">
                <a:lnSpc>
                  <a:spcPct val="80000"/>
                </a:lnSpc>
                <a:defRPr/>
              </a:pPr>
              <a:r>
                <a:rPr lang="fr-FR" sz="800">
                  <a:solidFill>
                    <a:schemeClr val="bg1">
                      <a:lumMod val="50000"/>
                    </a:schemeClr>
                  </a:solidFill>
                  <a:latin typeface="Marianne"/>
                </a:rPr>
                <a:t>de l'ensemble de l'écosystème</a:t>
              </a:r>
              <a:endParaRPr lang="fr-FR" sz="800">
                <a:solidFill>
                  <a:schemeClr val="bg1">
                    <a:lumMod val="50000"/>
                  </a:schemeClr>
                </a:solidFill>
                <a:latin typeface="Marianne" panose="02000000000000000000" pitchFamily="2" charset="0"/>
              </a:endParaRPr>
            </a:p>
          </p:txBody>
        </p:sp>
        <p:pic>
          <p:nvPicPr>
            <p:cNvPr id="128" name="Graphic 349">
              <a:extLst>
                <a:ext uri="{FF2B5EF4-FFF2-40B4-BE49-F238E27FC236}">
                  <a16:creationId xmlns:a16="http://schemas.microsoft.com/office/drawing/2014/main" id="{C1466315-D6B6-B983-D37D-DD0DC8E8747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21549" y="3120308"/>
              <a:ext cx="133346" cy="133346"/>
            </a:xfrm>
            <a:prstGeom prst="rect">
              <a:avLst/>
            </a:prstGeom>
          </p:spPr>
        </p:pic>
        <p:pic>
          <p:nvPicPr>
            <p:cNvPr id="129" name="Graphic 349">
              <a:extLst>
                <a:ext uri="{FF2B5EF4-FFF2-40B4-BE49-F238E27FC236}">
                  <a16:creationId xmlns:a16="http://schemas.microsoft.com/office/drawing/2014/main" id="{0AC0183E-AAAD-C7A7-912C-59CA5D69449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16888" y="3120308"/>
              <a:ext cx="133346" cy="133346"/>
            </a:xfrm>
            <a:prstGeom prst="rect">
              <a:avLst/>
            </a:prstGeom>
          </p:spPr>
        </p:pic>
        <p:grpSp>
          <p:nvGrpSpPr>
            <p:cNvPr id="130" name="Groupe 129">
              <a:extLst>
                <a:ext uri="{FF2B5EF4-FFF2-40B4-BE49-F238E27FC236}">
                  <a16:creationId xmlns:a16="http://schemas.microsoft.com/office/drawing/2014/main" id="{6A186013-EE95-0F5B-1D6D-D8887790DCBA}"/>
                </a:ext>
              </a:extLst>
            </p:cNvPr>
            <p:cNvGrpSpPr/>
            <p:nvPr/>
          </p:nvGrpSpPr>
          <p:grpSpPr>
            <a:xfrm>
              <a:off x="8840591" y="4375974"/>
              <a:ext cx="207470" cy="204412"/>
              <a:chOff x="6511904" y="3362044"/>
              <a:chExt cx="207470" cy="204412"/>
            </a:xfrm>
          </p:grpSpPr>
          <p:sp>
            <p:nvSpPr>
              <p:cNvPr id="157" name="Rectangle: Rounded Corners 11">
                <a:extLst>
                  <a:ext uri="{FF2B5EF4-FFF2-40B4-BE49-F238E27FC236}">
                    <a16:creationId xmlns:a16="http://schemas.microsoft.com/office/drawing/2014/main" id="{313E55D0-EC4D-A03A-B7D1-A5D48640AA74}"/>
                  </a:ext>
                </a:extLst>
              </p:cNvPr>
              <p:cNvSpPr>
                <a:spLocks noChangeAspect="1"/>
              </p:cNvSpPr>
              <p:nvPr/>
            </p:nvSpPr>
            <p:spPr>
              <a:xfrm>
                <a:off x="6539374" y="3386456"/>
                <a:ext cx="180000" cy="180000"/>
              </a:xfrm>
              <a:prstGeom prst="ellipse">
                <a:avLst/>
              </a:prstGeom>
              <a:solidFill>
                <a:schemeClr val="tx2">
                  <a:lumMod val="40000"/>
                  <a:lumOff val="60000"/>
                  <a:alpha val="20000"/>
                </a:schemeClr>
              </a:solidFill>
              <a:ln w="12700" cap="flat" cmpd="sng" algn="ctr">
                <a:noFill/>
                <a:prstDash val="solid"/>
                <a:miter lim="800000"/>
              </a:ln>
              <a:effectLst/>
            </p:spPr>
            <p:txBody>
              <a:bodyPr rtlCol="0" anchor="ctr"/>
              <a:lstStyle/>
              <a:p>
                <a:pPr algn="ctr" defTabSz="913943">
                  <a:defRPr/>
                </a:pPr>
                <a:endParaRPr lang="en-US" sz="1999" kern="0">
                  <a:solidFill>
                    <a:prstClr val="white"/>
                  </a:solidFill>
                  <a:latin typeface="EYInterstate Light" panose="02000506000000020004" pitchFamily="2" charset="0"/>
                </a:endParaRPr>
              </a:p>
            </p:txBody>
          </p:sp>
          <p:pic>
            <p:nvPicPr>
              <p:cNvPr id="158" name="Graphic 184">
                <a:extLst>
                  <a:ext uri="{FF2B5EF4-FFF2-40B4-BE49-F238E27FC236}">
                    <a16:creationId xmlns:a16="http://schemas.microsoft.com/office/drawing/2014/main" id="{A8391A93-3C48-CADA-505B-4E203F9901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 r="16416"/>
              <a:stretch/>
            </p:blipFill>
            <p:spPr>
              <a:xfrm>
                <a:off x="6511904" y="3362044"/>
                <a:ext cx="159320" cy="190611"/>
              </a:xfrm>
              <a:prstGeom prst="rect">
                <a:avLst/>
              </a:prstGeom>
            </p:spPr>
          </p:pic>
        </p:grpSp>
        <p:sp>
          <p:nvSpPr>
            <p:cNvPr id="131" name="Rectangle 130">
              <a:extLst>
                <a:ext uri="{FF2B5EF4-FFF2-40B4-BE49-F238E27FC236}">
                  <a16:creationId xmlns:a16="http://schemas.microsoft.com/office/drawing/2014/main" id="{66D820AB-4B04-11DE-B3E5-167E06E86E35}"/>
                </a:ext>
              </a:extLst>
            </p:cNvPr>
            <p:cNvSpPr/>
            <p:nvPr/>
          </p:nvSpPr>
          <p:spPr>
            <a:xfrm>
              <a:off x="8378316" y="4579567"/>
              <a:ext cx="765684" cy="86883"/>
            </a:xfrm>
            <a:prstGeom prst="rect">
              <a:avLst/>
            </a:prstGeom>
          </p:spPr>
          <p:txBody>
            <a:bodyPr wrap="square" lIns="0" tIns="0" rIns="0" bIns="0">
              <a:spAutoFit/>
            </a:bodyPr>
            <a:lstStyle/>
            <a:p>
              <a:pPr defTabSz="684971">
                <a:lnSpc>
                  <a:spcPct val="80000"/>
                </a:lnSpc>
                <a:defRPr/>
              </a:pPr>
              <a:r>
                <a:rPr lang="fr-FR" sz="700" b="1">
                  <a:solidFill>
                    <a:srgbClr val="2E2E38"/>
                  </a:solidFill>
                  <a:latin typeface="Marianne" panose="02000000000000000000" pitchFamily="2" charset="0"/>
                </a:rPr>
                <a:t>V1 de la stratégie</a:t>
              </a:r>
            </a:p>
          </p:txBody>
        </p:sp>
        <p:pic>
          <p:nvPicPr>
            <p:cNvPr id="132" name="Graphic 349">
              <a:extLst>
                <a:ext uri="{FF2B5EF4-FFF2-40B4-BE49-F238E27FC236}">
                  <a16:creationId xmlns:a16="http://schemas.microsoft.com/office/drawing/2014/main" id="{5FE133EA-F3AD-068E-226B-41132856954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41036" y="3127252"/>
              <a:ext cx="133346" cy="133346"/>
            </a:xfrm>
            <a:prstGeom prst="rect">
              <a:avLst/>
            </a:prstGeom>
          </p:spPr>
        </p:pic>
        <p:pic>
          <p:nvPicPr>
            <p:cNvPr id="133" name="Graphic 349">
              <a:extLst>
                <a:ext uri="{FF2B5EF4-FFF2-40B4-BE49-F238E27FC236}">
                  <a16:creationId xmlns:a16="http://schemas.microsoft.com/office/drawing/2014/main" id="{B80B42DA-61A1-BBBD-0348-D3109C7619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5104" y="4040938"/>
              <a:ext cx="133346" cy="133346"/>
            </a:xfrm>
            <a:prstGeom prst="rect">
              <a:avLst/>
            </a:prstGeom>
          </p:spPr>
        </p:pic>
        <p:pic>
          <p:nvPicPr>
            <p:cNvPr id="134" name="Graphic 349">
              <a:extLst>
                <a:ext uri="{FF2B5EF4-FFF2-40B4-BE49-F238E27FC236}">
                  <a16:creationId xmlns:a16="http://schemas.microsoft.com/office/drawing/2014/main" id="{75E1B12B-2F70-C641-13DF-FE83E776337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56974" y="4034499"/>
              <a:ext cx="133346" cy="133346"/>
            </a:xfrm>
            <a:prstGeom prst="rect">
              <a:avLst/>
            </a:prstGeom>
          </p:spPr>
        </p:pic>
        <p:pic>
          <p:nvPicPr>
            <p:cNvPr id="135" name="Graphic 349">
              <a:extLst>
                <a:ext uri="{FF2B5EF4-FFF2-40B4-BE49-F238E27FC236}">
                  <a16:creationId xmlns:a16="http://schemas.microsoft.com/office/drawing/2014/main" id="{89A96A24-AF07-C787-F081-C123EAEA9AA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0438" y="4034499"/>
              <a:ext cx="133346" cy="133346"/>
            </a:xfrm>
            <a:prstGeom prst="rect">
              <a:avLst/>
            </a:prstGeom>
          </p:spPr>
        </p:pic>
        <p:pic>
          <p:nvPicPr>
            <p:cNvPr id="136" name="Graphic 349">
              <a:extLst>
                <a:ext uri="{FF2B5EF4-FFF2-40B4-BE49-F238E27FC236}">
                  <a16:creationId xmlns:a16="http://schemas.microsoft.com/office/drawing/2014/main" id="{DF0A7C7F-373A-C594-C2F0-DB8BCEF47F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17903" y="4040938"/>
              <a:ext cx="133346" cy="133346"/>
            </a:xfrm>
            <a:prstGeom prst="rect">
              <a:avLst/>
            </a:prstGeom>
          </p:spPr>
        </p:pic>
        <p:sp>
          <p:nvSpPr>
            <p:cNvPr id="137" name="Rectangle 136">
              <a:extLst>
                <a:ext uri="{FF2B5EF4-FFF2-40B4-BE49-F238E27FC236}">
                  <a16:creationId xmlns:a16="http://schemas.microsoft.com/office/drawing/2014/main" id="{48947C11-BD61-F003-A750-BAAECB906C44}"/>
                </a:ext>
              </a:extLst>
            </p:cNvPr>
            <p:cNvSpPr/>
            <p:nvPr/>
          </p:nvSpPr>
          <p:spPr>
            <a:xfrm>
              <a:off x="6963530" y="4318666"/>
              <a:ext cx="1749596" cy="228574"/>
            </a:xfrm>
            <a:prstGeom prst="rect">
              <a:avLst/>
            </a:prstGeom>
          </p:spPr>
          <p:txBody>
            <a:bodyPr wrap="square" lIns="0" tIns="0" rIns="0" bIns="0">
              <a:spAutoFit/>
            </a:bodyPr>
            <a:lstStyle/>
            <a:p>
              <a:pPr defTabSz="684971">
                <a:lnSpc>
                  <a:spcPct val="80000"/>
                </a:lnSpc>
                <a:defRPr/>
              </a:pPr>
              <a:r>
                <a:rPr lang="fr-FR" sz="800" b="1">
                  <a:solidFill>
                    <a:srgbClr val="2E2E38"/>
                  </a:solidFill>
                  <a:latin typeface="Marianne" panose="02000000000000000000" pitchFamily="2" charset="0"/>
                </a:rPr>
                <a:t>Consultation publique</a:t>
              </a:r>
            </a:p>
            <a:p>
              <a:pPr defTabSz="684971">
                <a:lnSpc>
                  <a:spcPct val="80000"/>
                </a:lnSpc>
                <a:defRPr/>
              </a:pPr>
              <a:endParaRPr lang="fr-FR" sz="800">
                <a:solidFill>
                  <a:schemeClr val="bg1">
                    <a:lumMod val="50000"/>
                  </a:schemeClr>
                </a:solidFill>
                <a:latin typeface="Marianne" panose="02000000000000000000" pitchFamily="2" charset="0"/>
              </a:endParaRPr>
            </a:p>
          </p:txBody>
        </p:sp>
        <p:pic>
          <p:nvPicPr>
            <p:cNvPr id="138" name="Graphic 46" descr="Back with solid fill">
              <a:extLst>
                <a:ext uri="{FF2B5EF4-FFF2-40B4-BE49-F238E27FC236}">
                  <a16:creationId xmlns:a16="http://schemas.microsoft.com/office/drawing/2014/main" id="{CBB03F2E-29DC-0EAF-2B14-2FC4C0DD5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623900" flipV="1">
              <a:off x="7150803" y="3793881"/>
              <a:ext cx="291729" cy="178459"/>
            </a:xfrm>
            <a:prstGeom prst="rect">
              <a:avLst/>
            </a:prstGeom>
          </p:spPr>
        </p:pic>
        <p:pic>
          <p:nvPicPr>
            <p:cNvPr id="139" name="Graphic 46" descr="Back with solid fill">
              <a:extLst>
                <a:ext uri="{FF2B5EF4-FFF2-40B4-BE49-F238E27FC236}">
                  <a16:creationId xmlns:a16="http://schemas.microsoft.com/office/drawing/2014/main" id="{A7103E23-7EB6-A943-348D-E0FD3031BC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623900" flipV="1">
              <a:off x="8490691" y="4336968"/>
              <a:ext cx="291729" cy="178459"/>
            </a:xfrm>
            <a:prstGeom prst="rect">
              <a:avLst/>
            </a:prstGeom>
          </p:spPr>
        </p:pic>
        <p:pic>
          <p:nvPicPr>
            <p:cNvPr id="140" name="Graphic 349">
              <a:extLst>
                <a:ext uri="{FF2B5EF4-FFF2-40B4-BE49-F238E27FC236}">
                  <a16:creationId xmlns:a16="http://schemas.microsoft.com/office/drawing/2014/main" id="{25DACA99-AF00-DCDB-C08A-3F6695F9A36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78420" y="3125242"/>
              <a:ext cx="133346" cy="133346"/>
            </a:xfrm>
            <a:prstGeom prst="rect">
              <a:avLst/>
            </a:prstGeom>
          </p:spPr>
        </p:pic>
        <p:pic>
          <p:nvPicPr>
            <p:cNvPr id="141" name="Graphic 349">
              <a:extLst>
                <a:ext uri="{FF2B5EF4-FFF2-40B4-BE49-F238E27FC236}">
                  <a16:creationId xmlns:a16="http://schemas.microsoft.com/office/drawing/2014/main" id="{C5665127-957E-ED89-ADBC-A5B44DCE0C6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55915" y="3124505"/>
              <a:ext cx="133346" cy="133346"/>
            </a:xfrm>
            <a:prstGeom prst="rect">
              <a:avLst/>
            </a:prstGeom>
          </p:spPr>
        </p:pic>
        <p:grpSp>
          <p:nvGrpSpPr>
            <p:cNvPr id="142" name="Group 308">
              <a:extLst>
                <a:ext uri="{FF2B5EF4-FFF2-40B4-BE49-F238E27FC236}">
                  <a16:creationId xmlns:a16="http://schemas.microsoft.com/office/drawing/2014/main" id="{0116D853-D364-112F-B066-8ADAD32AD0AD}"/>
                </a:ext>
              </a:extLst>
            </p:cNvPr>
            <p:cNvGrpSpPr/>
            <p:nvPr/>
          </p:nvGrpSpPr>
          <p:grpSpPr>
            <a:xfrm>
              <a:off x="7299074" y="1394846"/>
              <a:ext cx="1348967" cy="496028"/>
              <a:chOff x="2051376" y="952007"/>
              <a:chExt cx="1942597" cy="661371"/>
            </a:xfrm>
          </p:grpSpPr>
          <p:sp>
            <p:nvSpPr>
              <p:cNvPr id="151" name="Losange 186">
                <a:extLst>
                  <a:ext uri="{FF2B5EF4-FFF2-40B4-BE49-F238E27FC236}">
                    <a16:creationId xmlns:a16="http://schemas.microsoft.com/office/drawing/2014/main" id="{8F5F5C55-63EC-FD65-09A6-F8BB97323BE1}"/>
                  </a:ext>
                </a:extLst>
              </p:cNvPr>
              <p:cNvSpPr/>
              <p:nvPr/>
            </p:nvSpPr>
            <p:spPr>
              <a:xfrm>
                <a:off x="2179479"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52" name="Losange 186">
                <a:extLst>
                  <a:ext uri="{FF2B5EF4-FFF2-40B4-BE49-F238E27FC236}">
                    <a16:creationId xmlns:a16="http://schemas.microsoft.com/office/drawing/2014/main" id="{CA8B5111-59DA-4277-AAC0-87E5D1D036BB}"/>
                  </a:ext>
                </a:extLst>
              </p:cNvPr>
              <p:cNvSpPr/>
              <p:nvPr/>
            </p:nvSpPr>
            <p:spPr>
              <a:xfrm>
                <a:off x="2700987"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cxnSp>
            <p:nvCxnSpPr>
              <p:cNvPr id="153" name="Straight Connector 397">
                <a:extLst>
                  <a:ext uri="{FF2B5EF4-FFF2-40B4-BE49-F238E27FC236}">
                    <a16:creationId xmlns:a16="http://schemas.microsoft.com/office/drawing/2014/main" id="{8312E312-6B85-BF47-F4D9-D5EC1C885321}"/>
                  </a:ext>
                </a:extLst>
              </p:cNvPr>
              <p:cNvCxnSpPr>
                <a:cxnSpLocks/>
              </p:cNvCxnSpPr>
              <p:nvPr/>
            </p:nvCxnSpPr>
            <p:spPr>
              <a:xfrm>
                <a:off x="2051376" y="1334105"/>
                <a:ext cx="1942597" cy="0"/>
              </a:xfrm>
              <a:prstGeom prst="line">
                <a:avLst/>
              </a:prstGeom>
              <a:noFill/>
              <a:ln w="38100" cap="flat">
                <a:solidFill>
                  <a:schemeClr val="bg1">
                    <a:lumMod val="75000"/>
                  </a:schemeClr>
                </a:solidFill>
                <a:prstDash val="solid"/>
                <a:miter lim="400000"/>
              </a:ln>
              <a:effectLst/>
              <a:sp3d/>
            </p:spPr>
          </p:cxnSp>
          <p:sp>
            <p:nvSpPr>
              <p:cNvPr id="154" name="Rectangle 153">
                <a:extLst>
                  <a:ext uri="{FF2B5EF4-FFF2-40B4-BE49-F238E27FC236}">
                    <a16:creationId xmlns:a16="http://schemas.microsoft.com/office/drawing/2014/main" id="{4C7C6106-2963-7499-C560-7156DFD72017}"/>
                  </a:ext>
                </a:extLst>
              </p:cNvPr>
              <p:cNvSpPr/>
              <p:nvPr/>
            </p:nvSpPr>
            <p:spPr>
              <a:xfrm>
                <a:off x="2235276" y="952007"/>
                <a:ext cx="1574808" cy="338555"/>
              </a:xfrm>
              <a:prstGeom prst="rect">
                <a:avLst/>
              </a:prstGeom>
            </p:spPr>
            <p:txBody>
              <a:bodyPr wrap="none">
                <a:spAutoFit/>
              </a:bodyPr>
              <a:lstStyle/>
              <a:p>
                <a:pPr algn="ctr" defTabSz="342900">
                  <a:defRPr/>
                </a:pPr>
                <a:r>
                  <a:rPr lang="fr-FR" sz="1050" kern="0">
                    <a:solidFill>
                      <a:schemeClr val="bg1">
                        <a:lumMod val="75000"/>
                      </a:schemeClr>
                    </a:solidFill>
                    <a:latin typeface="Marianne" panose="02000000000000000000" pitchFamily="2" charset="0"/>
                    <a:sym typeface="EYInterstate Bold"/>
                  </a:rPr>
                  <a:t>Octobre 2024</a:t>
                </a:r>
                <a:endParaRPr lang="fr-FR" sz="1050">
                  <a:solidFill>
                    <a:schemeClr val="bg1">
                      <a:lumMod val="75000"/>
                    </a:schemeClr>
                  </a:solidFill>
                  <a:latin typeface="Marianne" panose="02000000000000000000" pitchFamily="2" charset="0"/>
                </a:endParaRPr>
              </a:p>
            </p:txBody>
          </p:sp>
          <p:sp>
            <p:nvSpPr>
              <p:cNvPr id="155" name="Losange 186">
                <a:extLst>
                  <a:ext uri="{FF2B5EF4-FFF2-40B4-BE49-F238E27FC236}">
                    <a16:creationId xmlns:a16="http://schemas.microsoft.com/office/drawing/2014/main" id="{A45E5008-5352-CA12-9128-7DF864EB778C}"/>
                  </a:ext>
                </a:extLst>
              </p:cNvPr>
              <p:cNvSpPr/>
              <p:nvPr/>
            </p:nvSpPr>
            <p:spPr>
              <a:xfrm>
                <a:off x="3222494"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sp>
            <p:nvSpPr>
              <p:cNvPr id="156" name="Losange 186">
                <a:extLst>
                  <a:ext uri="{FF2B5EF4-FFF2-40B4-BE49-F238E27FC236}">
                    <a16:creationId xmlns:a16="http://schemas.microsoft.com/office/drawing/2014/main" id="{B75BB768-1F7D-D752-F594-1AF48BE1077E}"/>
                  </a:ext>
                </a:extLst>
              </p:cNvPr>
              <p:cNvSpPr/>
              <p:nvPr/>
            </p:nvSpPr>
            <p:spPr>
              <a:xfrm>
                <a:off x="3744001" y="1471201"/>
                <a:ext cx="132142" cy="142177"/>
              </a:xfrm>
              <a:prstGeom prst="diamond">
                <a:avLst/>
              </a:prstGeom>
              <a:solidFill>
                <a:srgbClr val="D9D9D9">
                  <a:alpha val="60000"/>
                </a:srgbClr>
              </a:solidFill>
              <a:ln w="9525" cap="flat" cmpd="sng" algn="ctr">
                <a:noFill/>
                <a:prstDash val="solid"/>
                <a:miter lim="800000"/>
              </a:ln>
              <a:effectLst/>
            </p:spPr>
            <p:txBody>
              <a:bodyPr rtlCol="0" anchor="t" anchorCtr="0"/>
              <a:lstStyle/>
              <a:p>
                <a:pPr algn="ctr" defTabSz="685800">
                  <a:defRPr/>
                </a:pPr>
                <a:endParaRPr lang="fr-FR" sz="638" kern="0">
                  <a:solidFill>
                    <a:prstClr val="black"/>
                  </a:solidFill>
                  <a:latin typeface="Marianne" panose="02000000000000000000" pitchFamily="2" charset="0"/>
                  <a:ea typeface="Helvetica Neue Medium"/>
                  <a:cs typeface="Helvetica Neue Medium"/>
                </a:endParaRPr>
              </a:p>
            </p:txBody>
          </p:sp>
        </p:grpSp>
        <p:pic>
          <p:nvPicPr>
            <p:cNvPr id="143" name="Graphic 349">
              <a:extLst>
                <a:ext uri="{FF2B5EF4-FFF2-40B4-BE49-F238E27FC236}">
                  <a16:creationId xmlns:a16="http://schemas.microsoft.com/office/drawing/2014/main" id="{E5033088-A3C3-2DCB-E5F4-70ACCC5DF5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76283" y="3129691"/>
              <a:ext cx="133346" cy="133346"/>
            </a:xfrm>
            <a:prstGeom prst="rect">
              <a:avLst/>
            </a:prstGeom>
          </p:spPr>
        </p:pic>
        <p:pic>
          <p:nvPicPr>
            <p:cNvPr id="144" name="Graphic 349">
              <a:extLst>
                <a:ext uri="{FF2B5EF4-FFF2-40B4-BE49-F238E27FC236}">
                  <a16:creationId xmlns:a16="http://schemas.microsoft.com/office/drawing/2014/main" id="{C5D05145-D65F-E46C-2E14-B5942F65238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8747" y="3129691"/>
              <a:ext cx="133346" cy="133346"/>
            </a:xfrm>
            <a:prstGeom prst="rect">
              <a:avLst/>
            </a:prstGeom>
          </p:spPr>
        </p:pic>
        <p:pic>
          <p:nvPicPr>
            <p:cNvPr id="145" name="Graphic 349">
              <a:extLst>
                <a:ext uri="{FF2B5EF4-FFF2-40B4-BE49-F238E27FC236}">
                  <a16:creationId xmlns:a16="http://schemas.microsoft.com/office/drawing/2014/main" id="{858E5699-9627-AA6C-23C6-612DBBCAF57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32916" y="3121641"/>
              <a:ext cx="133346" cy="133346"/>
            </a:xfrm>
            <a:prstGeom prst="rect">
              <a:avLst/>
            </a:prstGeom>
          </p:spPr>
        </p:pic>
        <p:grpSp>
          <p:nvGrpSpPr>
            <p:cNvPr id="146" name="Groupe 145">
              <a:extLst>
                <a:ext uri="{FF2B5EF4-FFF2-40B4-BE49-F238E27FC236}">
                  <a16:creationId xmlns:a16="http://schemas.microsoft.com/office/drawing/2014/main" id="{EFD49073-D280-EB56-9661-A4644B4A2CC6}"/>
                </a:ext>
              </a:extLst>
            </p:cNvPr>
            <p:cNvGrpSpPr/>
            <p:nvPr/>
          </p:nvGrpSpPr>
          <p:grpSpPr>
            <a:xfrm>
              <a:off x="6892139" y="3351373"/>
              <a:ext cx="207470" cy="204412"/>
              <a:chOff x="5797955" y="3181144"/>
              <a:chExt cx="207470" cy="204412"/>
            </a:xfrm>
          </p:grpSpPr>
          <p:sp>
            <p:nvSpPr>
              <p:cNvPr id="149" name="Rectangle: Rounded Corners 11">
                <a:extLst>
                  <a:ext uri="{FF2B5EF4-FFF2-40B4-BE49-F238E27FC236}">
                    <a16:creationId xmlns:a16="http://schemas.microsoft.com/office/drawing/2014/main" id="{9BB52DBD-F8E4-3CF0-D470-97310EB61A79}"/>
                  </a:ext>
                </a:extLst>
              </p:cNvPr>
              <p:cNvSpPr>
                <a:spLocks noChangeAspect="1"/>
              </p:cNvSpPr>
              <p:nvPr/>
            </p:nvSpPr>
            <p:spPr>
              <a:xfrm>
                <a:off x="5825425" y="3205556"/>
                <a:ext cx="180000" cy="180000"/>
              </a:xfrm>
              <a:prstGeom prst="ellipse">
                <a:avLst/>
              </a:prstGeom>
              <a:solidFill>
                <a:schemeClr val="tx2">
                  <a:lumMod val="40000"/>
                  <a:lumOff val="60000"/>
                  <a:alpha val="20000"/>
                </a:schemeClr>
              </a:solidFill>
              <a:ln w="12700" cap="flat" cmpd="sng" algn="ctr">
                <a:noFill/>
                <a:prstDash val="solid"/>
                <a:miter lim="800000"/>
              </a:ln>
              <a:effectLst/>
            </p:spPr>
            <p:txBody>
              <a:bodyPr rtlCol="0" anchor="ctr"/>
              <a:lstStyle/>
              <a:p>
                <a:pPr algn="ctr" defTabSz="913943">
                  <a:defRPr/>
                </a:pPr>
                <a:endParaRPr lang="en-US" sz="1999" kern="0">
                  <a:solidFill>
                    <a:prstClr val="white"/>
                  </a:solidFill>
                  <a:latin typeface="EYInterstate Light" panose="02000506000000020004" pitchFamily="2" charset="0"/>
                </a:endParaRPr>
              </a:p>
            </p:txBody>
          </p:sp>
          <p:pic>
            <p:nvPicPr>
              <p:cNvPr id="150" name="Graphic 184">
                <a:extLst>
                  <a:ext uri="{FF2B5EF4-FFF2-40B4-BE49-F238E27FC236}">
                    <a16:creationId xmlns:a16="http://schemas.microsoft.com/office/drawing/2014/main" id="{5B444131-4F3A-71FF-A747-0901416936E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 r="16416"/>
              <a:stretch/>
            </p:blipFill>
            <p:spPr>
              <a:xfrm>
                <a:off x="5797955" y="3181144"/>
                <a:ext cx="159320" cy="190611"/>
              </a:xfrm>
              <a:prstGeom prst="rect">
                <a:avLst/>
              </a:prstGeom>
            </p:spPr>
          </p:pic>
        </p:grpSp>
        <p:sp>
          <p:nvSpPr>
            <p:cNvPr id="147" name="ZoneTexte 146">
              <a:extLst>
                <a:ext uri="{FF2B5EF4-FFF2-40B4-BE49-F238E27FC236}">
                  <a16:creationId xmlns:a16="http://schemas.microsoft.com/office/drawing/2014/main" id="{98D542CC-511C-8BB4-070F-1B7D32C0DDA2}"/>
                </a:ext>
              </a:extLst>
            </p:cNvPr>
            <p:cNvSpPr txBox="1"/>
            <p:nvPr/>
          </p:nvSpPr>
          <p:spPr>
            <a:xfrm>
              <a:off x="7244366" y="3251915"/>
              <a:ext cx="1792820" cy="586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a:cs typeface="Arial"/>
                </a:rPr>
                <a:t>30 septembre : </a:t>
              </a:r>
            </a:p>
            <a:p>
              <a:r>
                <a:rPr lang="fr-FR" sz="900">
                  <a:cs typeface="Arial"/>
                </a:rPr>
                <a:t>Présentation publique de la proposition de stratégie</a:t>
              </a:r>
            </a:p>
          </p:txBody>
        </p:sp>
        <p:pic>
          <p:nvPicPr>
            <p:cNvPr id="148" name="Graphique 147" descr="Conférencier avec un remplissage uni">
              <a:extLst>
                <a:ext uri="{FF2B5EF4-FFF2-40B4-BE49-F238E27FC236}">
                  <a16:creationId xmlns:a16="http://schemas.microsoft.com/office/drawing/2014/main" id="{2D02B06E-EFF7-9046-917B-7705826AA0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01089" y="3217304"/>
              <a:ext cx="238260" cy="270457"/>
            </a:xfrm>
            <a:prstGeom prst="rect">
              <a:avLst/>
            </a:prstGeom>
          </p:spPr>
        </p:pic>
      </p:grpSp>
    </p:spTree>
    <p:extLst>
      <p:ext uri="{BB962C8B-B14F-4D97-AF65-F5344CB8AC3E}">
        <p14:creationId xmlns:p14="http://schemas.microsoft.com/office/powerpoint/2010/main" val="30321732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111</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3" name="ZoneTexte 2">
            <a:extLst>
              <a:ext uri="{FF2B5EF4-FFF2-40B4-BE49-F238E27FC236}">
                <a16:creationId xmlns:a16="http://schemas.microsoft.com/office/drawing/2014/main" id="{81B753A7-0ACB-0D59-32E9-4CB7095BFEC2}"/>
              </a:ext>
            </a:extLst>
          </p:cNvPr>
          <p:cNvSpPr txBox="1"/>
          <p:nvPr/>
        </p:nvSpPr>
        <p:spPr>
          <a:xfrm>
            <a:off x="646595" y="1251942"/>
            <a:ext cx="7116049" cy="492443"/>
          </a:xfrm>
          <a:prstGeom prst="rect">
            <a:avLst/>
          </a:prstGeom>
          <a:noFill/>
        </p:spPr>
        <p:txBody>
          <a:bodyPr wrap="square" lIns="0" tIns="0" rIns="0" bIns="0">
            <a:spAutoFit/>
          </a:bodyPr>
          <a:lstStyle/>
          <a:p>
            <a:pPr marL="0" marR="0" lvl="0" indent="0" defTabSz="685800" rtl="0" eaLnBrk="1" fontAlgn="auto" latinLnBrk="0" hangingPunct="1">
              <a:lnSpc>
                <a:spcPct val="100000"/>
              </a:lnSpc>
              <a:spcBef>
                <a:spcPts val="0"/>
              </a:spcBef>
              <a:spcAft>
                <a:spcPts val="450"/>
              </a:spcAft>
              <a:buClr>
                <a:srgbClr val="000000"/>
              </a:buClr>
              <a:buSzTx/>
              <a:buFont typeface="Arial"/>
              <a:buNone/>
              <a:tabLst/>
              <a:defRPr/>
            </a:pPr>
            <a:r>
              <a:rPr lang="fr-FR" sz="1600" b="1" dirty="0">
                <a:solidFill>
                  <a:srgbClr val="374C62"/>
                </a:solidFill>
                <a:latin typeface="Marianne" panose="02000000000000000000" pitchFamily="2" charset="0"/>
              </a:rPr>
              <a:t>L’AAP « Renforcement de l’offre de services cloud » et la Plateforme des données de santé</a:t>
            </a:r>
          </a:p>
        </p:txBody>
      </p:sp>
      <p:sp>
        <p:nvSpPr>
          <p:cNvPr id="21" name="Ellipse 20">
            <a:extLst>
              <a:ext uri="{FF2B5EF4-FFF2-40B4-BE49-F238E27FC236}">
                <a16:creationId xmlns:a16="http://schemas.microsoft.com/office/drawing/2014/main" id="{9AE9AFA3-7483-7159-F8CB-5FB45A45BF9A}"/>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rPr>
              <a:t>Stratégie pour l’utilisation secondaire des données </a:t>
            </a:r>
          </a:p>
          <a:p>
            <a:endParaRPr lang="fr-FR" sz="1000" dirty="0">
              <a:latin typeface="Marianne" panose="02000000000000000000" pitchFamily="2" charset="0"/>
            </a:endParaRP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18.1</a:t>
            </a:r>
          </a:p>
        </p:txBody>
      </p:sp>
      <p:sp>
        <p:nvSpPr>
          <p:cNvPr id="16" name="ZoneTexte 15">
            <a:extLst>
              <a:ext uri="{FF2B5EF4-FFF2-40B4-BE49-F238E27FC236}">
                <a16:creationId xmlns:a16="http://schemas.microsoft.com/office/drawing/2014/main" id="{9EE49562-53F4-9D72-EA16-988D372A0CE8}"/>
              </a:ext>
            </a:extLst>
          </p:cNvPr>
          <p:cNvSpPr txBox="1"/>
          <p:nvPr/>
        </p:nvSpPr>
        <p:spPr>
          <a:xfrm>
            <a:off x="646594" y="1936117"/>
            <a:ext cx="4839801" cy="169277"/>
          </a:xfrm>
          <a:prstGeom prst="rect">
            <a:avLst/>
          </a:prstGeom>
          <a:noFill/>
        </p:spPr>
        <p:txBody>
          <a:bodyPr wrap="square" lIns="0" tIns="0" rIns="0" bIns="0" rtlCol="0">
            <a:spAutoFit/>
          </a:bodyPr>
          <a:lstStyle/>
          <a:p>
            <a:pPr>
              <a:buClrTx/>
              <a:buFontTx/>
              <a:buNone/>
            </a:pPr>
            <a:r>
              <a:rPr lang="fr-FR" sz="1100" b="1" kern="1200" dirty="0">
                <a:solidFill>
                  <a:srgbClr val="4888C7"/>
                </a:solidFill>
                <a:latin typeface="Marianne" panose="02000000000000000000" pitchFamily="2" charset="0"/>
                <a:ea typeface="+mn-ea"/>
                <a:cs typeface="+mn-cs"/>
              </a:rPr>
              <a:t>Un appel à projet pour sécuriser l’hébergement des données sensibles</a:t>
            </a:r>
          </a:p>
        </p:txBody>
      </p:sp>
      <p:sp>
        <p:nvSpPr>
          <p:cNvPr id="17" name="ZoneTexte 16">
            <a:extLst>
              <a:ext uri="{FF2B5EF4-FFF2-40B4-BE49-F238E27FC236}">
                <a16:creationId xmlns:a16="http://schemas.microsoft.com/office/drawing/2014/main" id="{9E2D9E5B-3857-DF07-1A77-0CE60C35A39C}"/>
              </a:ext>
            </a:extLst>
          </p:cNvPr>
          <p:cNvSpPr txBox="1"/>
          <p:nvPr/>
        </p:nvSpPr>
        <p:spPr>
          <a:xfrm>
            <a:off x="646594" y="2248112"/>
            <a:ext cx="4839795" cy="605294"/>
          </a:xfrm>
          <a:prstGeom prst="rect">
            <a:avLst/>
          </a:prstGeom>
          <a:noFill/>
        </p:spPr>
        <p:txBody>
          <a:bodyPr wrap="square" lIns="0" tIns="0" rIns="0" bIns="0" anchor="t">
            <a:spAutoFit/>
          </a:bodyPr>
          <a:lstStyle/>
          <a:p>
            <a:pPr marL="171450" indent="-171450">
              <a:spcBef>
                <a:spcPts val="400"/>
              </a:spcBef>
              <a:buClrTx/>
              <a:buFont typeface="Arial" panose="020B0604020202020204" pitchFamily="34" charset="0"/>
              <a:buChar char="•"/>
              <a:defRPr/>
            </a:pPr>
            <a:r>
              <a:rPr lang="fr-FR" sz="900" kern="1200" dirty="0">
                <a:solidFill>
                  <a:srgbClr val="374C62"/>
                </a:solidFill>
                <a:latin typeface="Marianne"/>
                <a:ea typeface="+mn-ea"/>
                <a:cs typeface="+mn-cs"/>
              </a:rPr>
              <a:t>Les services Cloud manipulant des données sensibles doivent désormais être </a:t>
            </a:r>
            <a:r>
              <a:rPr lang="fr-FR" sz="900" b="1" kern="1200" dirty="0">
                <a:solidFill>
                  <a:srgbClr val="374C62"/>
                </a:solidFill>
                <a:latin typeface="Marianne"/>
                <a:ea typeface="+mn-ea"/>
                <a:cs typeface="+mn-cs"/>
              </a:rPr>
              <a:t>certifiés </a:t>
            </a:r>
            <a:r>
              <a:rPr lang="fr-FR" sz="900" b="1" kern="1200" dirty="0" err="1">
                <a:solidFill>
                  <a:srgbClr val="374C62"/>
                </a:solidFill>
                <a:latin typeface="Marianne"/>
                <a:ea typeface="+mn-ea"/>
                <a:cs typeface="+mn-cs"/>
              </a:rPr>
              <a:t>SecNumCloud</a:t>
            </a:r>
            <a:r>
              <a:rPr lang="fr-FR" sz="900" b="1" kern="1200" dirty="0">
                <a:solidFill>
                  <a:srgbClr val="374C62"/>
                </a:solidFill>
                <a:latin typeface="Marianne"/>
                <a:ea typeface="+mn-ea"/>
                <a:cs typeface="+mn-cs"/>
              </a:rPr>
              <a:t> </a:t>
            </a:r>
            <a:r>
              <a:rPr lang="fr-FR" sz="900" kern="1200" dirty="0">
                <a:solidFill>
                  <a:srgbClr val="374C62"/>
                </a:solidFill>
                <a:latin typeface="Marianne"/>
                <a:ea typeface="+mn-ea"/>
                <a:cs typeface="+mn-cs"/>
              </a:rPr>
              <a:t>conformément à la Doctrine Cloud au centre</a:t>
            </a:r>
          </a:p>
          <a:p>
            <a:pPr marL="171450" indent="-171450">
              <a:spcBef>
                <a:spcPts val="400"/>
              </a:spcBef>
              <a:buClrTx/>
              <a:buFont typeface="Arial" panose="020B0604020202020204" pitchFamily="34" charset="0"/>
              <a:buChar char="•"/>
              <a:defRPr/>
            </a:pPr>
            <a:r>
              <a:rPr lang="fr-FR" sz="900" b="1" kern="1200" dirty="0">
                <a:solidFill>
                  <a:srgbClr val="374C62"/>
                </a:solidFill>
                <a:latin typeface="Marianne"/>
                <a:ea typeface="+mn-ea"/>
                <a:cs typeface="+mn-cs"/>
              </a:rPr>
              <a:t>Un appel à projet </a:t>
            </a:r>
            <a:r>
              <a:rPr lang="fr-FR" sz="900" kern="1200" dirty="0">
                <a:solidFill>
                  <a:srgbClr val="374C62"/>
                </a:solidFill>
                <a:latin typeface="Marianne"/>
                <a:ea typeface="+mn-ea"/>
                <a:cs typeface="+mn-cs"/>
              </a:rPr>
              <a:t>« </a:t>
            </a:r>
            <a:r>
              <a:rPr lang="fr-FR" sz="900" i="1" kern="1200" dirty="0">
                <a:solidFill>
                  <a:srgbClr val="374C62"/>
                </a:solidFill>
                <a:latin typeface="Marianne"/>
                <a:ea typeface="+mn-ea"/>
                <a:cs typeface="+mn-cs"/>
              </a:rPr>
              <a:t>Renforcement de l’offre de services cloud  </a:t>
            </a:r>
            <a:r>
              <a:rPr lang="fr-FR" sz="900" kern="1200" dirty="0">
                <a:solidFill>
                  <a:srgbClr val="374C62"/>
                </a:solidFill>
                <a:latin typeface="Marianne"/>
                <a:ea typeface="+mn-ea"/>
                <a:cs typeface="+mn-cs"/>
              </a:rPr>
              <a:t>» a été lancé par la DGE, le SGPI et Bpifrance pour </a:t>
            </a:r>
            <a:r>
              <a:rPr lang="fr-FR" sz="900" b="1" kern="1200" dirty="0">
                <a:solidFill>
                  <a:srgbClr val="374C62"/>
                </a:solidFill>
                <a:latin typeface="Marianne"/>
                <a:ea typeface="+mn-ea"/>
                <a:cs typeface="+mn-cs"/>
              </a:rPr>
              <a:t>renforcer les offres </a:t>
            </a:r>
            <a:r>
              <a:rPr lang="fr-FR" sz="900" b="1" kern="1200" dirty="0" err="1">
                <a:solidFill>
                  <a:srgbClr val="374C62"/>
                </a:solidFill>
                <a:latin typeface="Marianne"/>
                <a:ea typeface="+mn-ea"/>
                <a:cs typeface="+mn-cs"/>
              </a:rPr>
              <a:t>clouds</a:t>
            </a:r>
            <a:r>
              <a:rPr lang="fr-FR" sz="900" b="1" kern="1200" dirty="0">
                <a:solidFill>
                  <a:srgbClr val="374C62"/>
                </a:solidFill>
                <a:latin typeface="Marianne"/>
                <a:ea typeface="+mn-ea"/>
                <a:cs typeface="+mn-cs"/>
              </a:rPr>
              <a:t> de confiance</a:t>
            </a:r>
            <a:endParaRPr lang="fr-FR" sz="900" b="1" kern="1200" dirty="0">
              <a:solidFill>
                <a:srgbClr val="374C62"/>
              </a:solidFill>
              <a:latin typeface="Marianne" panose="02000000000000000000" pitchFamily="2" charset="0"/>
              <a:ea typeface="+mn-ea"/>
              <a:cs typeface="+mn-cs"/>
            </a:endParaRPr>
          </a:p>
        </p:txBody>
      </p:sp>
      <p:sp>
        <p:nvSpPr>
          <p:cNvPr id="18" name="ZoneTexte 17">
            <a:extLst>
              <a:ext uri="{FF2B5EF4-FFF2-40B4-BE49-F238E27FC236}">
                <a16:creationId xmlns:a16="http://schemas.microsoft.com/office/drawing/2014/main" id="{8151BBB5-D905-F0D0-940D-B8455FA5190A}"/>
              </a:ext>
            </a:extLst>
          </p:cNvPr>
          <p:cNvSpPr txBox="1"/>
          <p:nvPr/>
        </p:nvSpPr>
        <p:spPr>
          <a:xfrm>
            <a:off x="646594" y="3324453"/>
            <a:ext cx="4324680" cy="169277"/>
          </a:xfrm>
          <a:prstGeom prst="rect">
            <a:avLst/>
          </a:prstGeom>
          <a:noFill/>
        </p:spPr>
        <p:txBody>
          <a:bodyPr wrap="square" lIns="0" tIns="0" rIns="0" bIns="0" rtlCol="0">
            <a:spAutoFit/>
          </a:bodyPr>
          <a:lstStyle/>
          <a:p>
            <a:pPr>
              <a:buClrTx/>
              <a:buFontTx/>
              <a:buNone/>
            </a:pPr>
            <a:r>
              <a:rPr lang="fr-FR" sz="1100" b="1" kern="1200" dirty="0">
                <a:solidFill>
                  <a:srgbClr val="4888C7"/>
                </a:solidFill>
                <a:latin typeface="Marianne" panose="02000000000000000000" pitchFamily="2" charset="0"/>
                <a:ea typeface="+mn-ea"/>
                <a:cs typeface="+mn-cs"/>
              </a:rPr>
              <a:t>L’hébergement de la Plateforme des données de santé</a:t>
            </a:r>
          </a:p>
        </p:txBody>
      </p:sp>
      <p:sp>
        <p:nvSpPr>
          <p:cNvPr id="19" name="ZoneTexte 18">
            <a:extLst>
              <a:ext uri="{FF2B5EF4-FFF2-40B4-BE49-F238E27FC236}">
                <a16:creationId xmlns:a16="http://schemas.microsoft.com/office/drawing/2014/main" id="{34F38F91-8FBA-E969-CB97-51068D08AAF0}"/>
              </a:ext>
            </a:extLst>
          </p:cNvPr>
          <p:cNvSpPr txBox="1"/>
          <p:nvPr/>
        </p:nvSpPr>
        <p:spPr>
          <a:xfrm>
            <a:off x="646594" y="3638566"/>
            <a:ext cx="4839793" cy="882293"/>
          </a:xfrm>
          <a:prstGeom prst="rect">
            <a:avLst/>
          </a:prstGeom>
          <a:noFill/>
        </p:spPr>
        <p:txBody>
          <a:bodyPr wrap="square" lIns="0" tIns="0" rIns="0" bIns="0" anchor="t">
            <a:spAutoFit/>
          </a:bodyPr>
          <a:lstStyle/>
          <a:p>
            <a:pPr marL="171450" indent="-171450">
              <a:spcBef>
                <a:spcPts val="400"/>
              </a:spcBef>
              <a:buClrTx/>
              <a:buFont typeface="Arial" panose="020B0604020202020204" pitchFamily="34" charset="0"/>
              <a:buChar char="•"/>
              <a:defRPr/>
            </a:pPr>
            <a:r>
              <a:rPr lang="fr-FR" sz="900" kern="1200" dirty="0">
                <a:solidFill>
                  <a:srgbClr val="374C62"/>
                </a:solidFill>
                <a:latin typeface="Marianne"/>
                <a:ea typeface="+mn-ea"/>
                <a:cs typeface="+mn-cs"/>
              </a:rPr>
              <a:t>Pour accompagner ces projets, la </a:t>
            </a:r>
            <a:r>
              <a:rPr lang="fr-FR" sz="900" kern="1200" dirty="0" err="1">
                <a:solidFill>
                  <a:srgbClr val="374C62"/>
                </a:solidFill>
                <a:latin typeface="Marianne"/>
                <a:ea typeface="+mn-ea"/>
                <a:cs typeface="+mn-cs"/>
              </a:rPr>
              <a:t>Dinum</a:t>
            </a:r>
            <a:r>
              <a:rPr lang="fr-FR" sz="900" kern="1200" dirty="0">
                <a:solidFill>
                  <a:srgbClr val="374C62"/>
                </a:solidFill>
                <a:latin typeface="Marianne"/>
                <a:ea typeface="+mn-ea"/>
                <a:cs typeface="+mn-cs"/>
              </a:rPr>
              <a:t> avec l’ANSSI va mettre en place </a:t>
            </a: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rPr>
              <a:t>un </a:t>
            </a: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rPr>
              <a:t>démonstrateur cloud de confiance</a:t>
            </a: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rPr>
              <a:t> afin d’accompagner les fournisseurs </a:t>
            </a:r>
            <a:r>
              <a:rPr kumimoji="0" lang="fr-FR" sz="900" b="0" i="0" u="none" strike="noStrike" kern="0" cap="none" spc="0" normalizeH="0" baseline="0" noProof="0" dirty="0" err="1">
                <a:ln>
                  <a:noFill/>
                </a:ln>
                <a:solidFill>
                  <a:srgbClr val="374C62"/>
                </a:solidFill>
                <a:effectLst/>
                <a:uLnTx/>
                <a:uFillTx/>
                <a:latin typeface="Marianne" panose="02000000000000000000" pitchFamily="2" charset="0"/>
                <a:cs typeface="Arial"/>
              </a:rPr>
              <a:t>SecNumCloud</a:t>
            </a: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rPr>
              <a:t> en leur partageant des retours factuels pour améliorer leur solution, proposer des cas d’usages fréquents des administrations, promouvoir leurs offres</a:t>
            </a:r>
          </a:p>
          <a:p>
            <a:pPr marL="171450" indent="-171450">
              <a:spcBef>
                <a:spcPts val="400"/>
              </a:spcBef>
              <a:buClrTx/>
              <a:buFont typeface="Arial" panose="020B0604020202020204" pitchFamily="34" charset="0"/>
              <a:buChar char="•"/>
              <a:defRPr/>
            </a:pPr>
            <a:r>
              <a:rPr lang="fr-FR" sz="900" b="1" kern="1200" dirty="0">
                <a:solidFill>
                  <a:srgbClr val="374C62"/>
                </a:solidFill>
                <a:latin typeface="Marianne"/>
                <a:ea typeface="+mn-ea"/>
                <a:cs typeface="+mn-cs"/>
              </a:rPr>
              <a:t>L’hébergement de la Plateforme de Données de Santé fait partie des besoins priorisés de l’Etat</a:t>
            </a:r>
          </a:p>
        </p:txBody>
      </p:sp>
      <p:sp>
        <p:nvSpPr>
          <p:cNvPr id="25" name="Rectangle : coins arrondis 24">
            <a:extLst>
              <a:ext uri="{FF2B5EF4-FFF2-40B4-BE49-F238E27FC236}">
                <a16:creationId xmlns:a16="http://schemas.microsoft.com/office/drawing/2014/main" id="{E1447256-F124-1FBD-920A-0E43AAE2B0B6}"/>
              </a:ext>
            </a:extLst>
          </p:cNvPr>
          <p:cNvSpPr/>
          <p:nvPr/>
        </p:nvSpPr>
        <p:spPr>
          <a:xfrm>
            <a:off x="5803641" y="1744385"/>
            <a:ext cx="3554963" cy="2818080"/>
          </a:xfrm>
          <a:prstGeom prst="roundRect">
            <a:avLst>
              <a:gd name="adj" fmla="val 5913"/>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ZoneTexte 104">
            <a:extLst>
              <a:ext uri="{FF2B5EF4-FFF2-40B4-BE49-F238E27FC236}">
                <a16:creationId xmlns:a16="http://schemas.microsoft.com/office/drawing/2014/main" id="{B4CBDBA5-601F-5476-9B0A-F5B2D307BEB0}"/>
              </a:ext>
            </a:extLst>
          </p:cNvPr>
          <p:cNvSpPr txBox="1"/>
          <p:nvPr/>
        </p:nvSpPr>
        <p:spPr>
          <a:xfrm>
            <a:off x="6113884" y="2424743"/>
            <a:ext cx="2679688" cy="1329013"/>
          </a:xfrm>
          <a:prstGeom prst="rect">
            <a:avLst/>
          </a:prstGeom>
          <a:noFill/>
        </p:spPr>
        <p:txBody>
          <a:bodyPr wrap="square" lIns="0" tIns="0" rIns="0" bIns="0">
            <a:spAutoFit/>
          </a:bodyPr>
          <a:lstStyle/>
          <a:p>
            <a:pPr>
              <a:buClrTx/>
              <a:buFontTx/>
              <a:buNone/>
            </a:pPr>
            <a:r>
              <a:rPr lang="fr-FR" sz="1200" b="1" kern="1200" dirty="0">
                <a:solidFill>
                  <a:schemeClr val="bg1"/>
                </a:solidFill>
                <a:latin typeface="Marianne"/>
                <a:ea typeface="+mn-ea"/>
                <a:cs typeface="+mn-cs"/>
              </a:rPr>
              <a:t>Dates clés</a:t>
            </a:r>
          </a:p>
          <a:p>
            <a:pPr>
              <a:buClrTx/>
              <a:buFontTx/>
              <a:buNone/>
            </a:pPr>
            <a:endParaRPr lang="fr-FR" sz="1200" kern="1200" dirty="0">
              <a:solidFill>
                <a:schemeClr val="bg1"/>
              </a:solidFill>
              <a:latin typeface="Marianne" panose="02000000000000000000" pitchFamily="2" charset="0"/>
              <a:ea typeface="+mn-ea"/>
              <a:cs typeface="+mn-cs"/>
            </a:endParaRPr>
          </a:p>
          <a:p>
            <a:pPr marL="285750" indent="-285750">
              <a:buClrTx/>
              <a:buFont typeface="Arial" panose="020B0604020202020204" pitchFamily="34" charset="0"/>
              <a:buChar char="•"/>
            </a:pPr>
            <a:r>
              <a:rPr lang="fr-FR" sz="1200" kern="1200" dirty="0">
                <a:solidFill>
                  <a:schemeClr val="bg1"/>
                </a:solidFill>
                <a:latin typeface="Marianne" panose="02000000000000000000" pitchFamily="2" charset="0"/>
                <a:ea typeface="+mn-ea"/>
                <a:cs typeface="+mn-cs"/>
              </a:rPr>
              <a:t>14 mai : 1</a:t>
            </a:r>
            <a:r>
              <a:rPr lang="fr-FR" sz="1200" kern="1200" baseline="30000" dirty="0">
                <a:solidFill>
                  <a:schemeClr val="bg1"/>
                </a:solidFill>
                <a:latin typeface="Marianne" panose="02000000000000000000" pitchFamily="2" charset="0"/>
                <a:ea typeface="+mn-ea"/>
                <a:cs typeface="+mn-cs"/>
              </a:rPr>
              <a:t>ère</a:t>
            </a:r>
            <a:r>
              <a:rPr lang="fr-FR" sz="1200" kern="1200" dirty="0">
                <a:solidFill>
                  <a:schemeClr val="bg1"/>
                </a:solidFill>
                <a:latin typeface="Marianne" panose="02000000000000000000" pitchFamily="2" charset="0"/>
                <a:ea typeface="+mn-ea"/>
                <a:cs typeface="+mn-cs"/>
              </a:rPr>
              <a:t> relève </a:t>
            </a:r>
          </a:p>
          <a:p>
            <a:pPr marL="285750" indent="-285750">
              <a:buClrTx/>
              <a:buFont typeface="Arial" panose="020B0604020202020204" pitchFamily="34" charset="0"/>
              <a:buChar char="•"/>
            </a:pPr>
            <a:r>
              <a:rPr lang="fr-FR" sz="1200" kern="1200" dirty="0">
                <a:solidFill>
                  <a:schemeClr val="bg1"/>
                </a:solidFill>
                <a:latin typeface="Marianne" panose="02000000000000000000" pitchFamily="2" charset="0"/>
                <a:ea typeface="+mn-ea"/>
                <a:cs typeface="+mn-cs"/>
              </a:rPr>
              <a:t>2 octobre : 2ème relève</a:t>
            </a:r>
          </a:p>
          <a:p>
            <a:pPr marL="285750" indent="-285750">
              <a:buClrTx/>
              <a:buFont typeface="Arial" panose="020B0604020202020204" pitchFamily="34" charset="0"/>
              <a:buChar char="•"/>
            </a:pPr>
            <a:r>
              <a:rPr lang="fr-FR" sz="1200" kern="1200" dirty="0">
                <a:solidFill>
                  <a:schemeClr val="bg1"/>
                </a:solidFill>
                <a:latin typeface="Marianne" panose="02000000000000000000" pitchFamily="2" charset="0"/>
                <a:ea typeface="+mn-ea"/>
                <a:cs typeface="+mn-cs"/>
              </a:rPr>
              <a:t>T3 2024 : début des travaux des fournisseurs</a:t>
            </a:r>
          </a:p>
          <a:p>
            <a:pPr marL="285750" indent="-285750">
              <a:buClrTx/>
              <a:buFont typeface="Arial" panose="020B0604020202020204" pitchFamily="34" charset="0"/>
              <a:buChar char="•"/>
            </a:pPr>
            <a:r>
              <a:rPr lang="fr-FR" sz="1200" kern="1200" dirty="0">
                <a:solidFill>
                  <a:schemeClr val="bg1"/>
                </a:solidFill>
                <a:latin typeface="Marianne" panose="02000000000000000000" pitchFamily="2" charset="0"/>
                <a:ea typeface="+mn-ea"/>
                <a:cs typeface="+mn-cs"/>
              </a:rPr>
              <a:t>T4 2024 : annonce des lauréats</a:t>
            </a:r>
            <a:endParaRPr lang="fr-FR" sz="1200" b="1" kern="1200" dirty="0">
              <a:solidFill>
                <a:schemeClr val="bg1"/>
              </a:solidFill>
              <a:latin typeface="Marianne" panose="02000000000000000000" pitchFamily="2" charset="0"/>
              <a:ea typeface="+mn-ea"/>
              <a:cs typeface="+mn-cs"/>
            </a:endParaRPr>
          </a:p>
        </p:txBody>
      </p:sp>
      <p:pic>
        <p:nvPicPr>
          <p:cNvPr id="107" name="Graphique 106" descr="Flèche vers la droite contour">
            <a:extLst>
              <a:ext uri="{FF2B5EF4-FFF2-40B4-BE49-F238E27FC236}">
                <a16:creationId xmlns:a16="http://schemas.microsoft.com/office/drawing/2014/main" id="{39263861-940A-90DF-710F-ECDA23A28D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316472" y="1676832"/>
            <a:ext cx="529299" cy="529299"/>
          </a:xfrm>
          <a:prstGeom prst="rect">
            <a:avLst/>
          </a:prstGeom>
        </p:spPr>
      </p:pic>
      <p:pic>
        <p:nvPicPr>
          <p:cNvPr id="109" name="Graphique 108" descr="Calendrier à feuilles contour">
            <a:extLst>
              <a:ext uri="{FF2B5EF4-FFF2-40B4-BE49-F238E27FC236}">
                <a16:creationId xmlns:a16="http://schemas.microsoft.com/office/drawing/2014/main" id="{DF57D6C6-2034-CED4-D133-8A32392650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8017" y="3855736"/>
            <a:ext cx="514403" cy="514403"/>
          </a:xfrm>
          <a:prstGeom prst="rect">
            <a:avLst/>
          </a:prstGeom>
        </p:spPr>
      </p:pic>
    </p:spTree>
    <p:extLst>
      <p:ext uri="{BB962C8B-B14F-4D97-AF65-F5344CB8AC3E}">
        <p14:creationId xmlns:p14="http://schemas.microsoft.com/office/powerpoint/2010/main" val="20640667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34B2B8"/>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4</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112</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10030"/>
            <a:ext cx="829526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Recherche et développement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en santé numérique</a:t>
            </a:r>
          </a:p>
        </p:txBody>
      </p:sp>
    </p:spTree>
    <p:extLst>
      <p:ext uri="{BB962C8B-B14F-4D97-AF65-F5344CB8AC3E}">
        <p14:creationId xmlns:p14="http://schemas.microsoft.com/office/powerpoint/2010/main" val="39412391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65" name="Rectangle : coins arrondis 164">
            <a:extLst>
              <a:ext uri="{FF2B5EF4-FFF2-40B4-BE49-F238E27FC236}">
                <a16:creationId xmlns:a16="http://schemas.microsoft.com/office/drawing/2014/main" id="{2EC37A85-774E-FA55-39DC-B6CC70F02779}"/>
              </a:ext>
            </a:extLst>
          </p:cNvPr>
          <p:cNvSpPr/>
          <p:nvPr/>
        </p:nvSpPr>
        <p:spPr>
          <a:xfrm>
            <a:off x="662497" y="4641123"/>
            <a:ext cx="7831037" cy="267586"/>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113</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Recherche et développement </a:t>
            </a:r>
          </a:p>
          <a:p>
            <a:r>
              <a:rPr lang="fr-FR" sz="1000" dirty="0">
                <a:latin typeface="Marianne" panose="02000000000000000000" pitchFamily="2" charset="0"/>
              </a:rPr>
              <a:t>en santé numérique</a:t>
            </a: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18.4</a:t>
            </a:r>
          </a:p>
        </p:txBody>
      </p:sp>
      <p:cxnSp>
        <p:nvCxnSpPr>
          <p:cNvPr id="17" name="Google Shape;245;g2e5b89695a7_0_14">
            <a:extLst>
              <a:ext uri="{FF2B5EF4-FFF2-40B4-BE49-F238E27FC236}">
                <a16:creationId xmlns:a16="http://schemas.microsoft.com/office/drawing/2014/main" id="{1D19899A-0B30-24C9-06CC-7700967F6C33}"/>
              </a:ext>
            </a:extLst>
          </p:cNvPr>
          <p:cNvCxnSpPr>
            <a:cxnSpLocks/>
          </p:cNvCxnSpPr>
          <p:nvPr/>
        </p:nvCxnSpPr>
        <p:spPr>
          <a:xfrm>
            <a:off x="5718880" y="1264844"/>
            <a:ext cx="6501" cy="371123"/>
          </a:xfrm>
          <a:prstGeom prst="straightConnector1">
            <a:avLst/>
          </a:prstGeom>
          <a:noFill/>
          <a:ln w="19050" cap="flat" cmpd="sng">
            <a:solidFill>
              <a:srgbClr val="0579C1"/>
            </a:solidFill>
            <a:prstDash val="solid"/>
            <a:round/>
            <a:headEnd type="none" w="med" len="med"/>
            <a:tailEnd type="none" w="med" len="med"/>
          </a:ln>
        </p:spPr>
      </p:cxnSp>
      <p:cxnSp>
        <p:nvCxnSpPr>
          <p:cNvPr id="18" name="Google Shape;246;g2e5b89695a7_0_14">
            <a:extLst>
              <a:ext uri="{FF2B5EF4-FFF2-40B4-BE49-F238E27FC236}">
                <a16:creationId xmlns:a16="http://schemas.microsoft.com/office/drawing/2014/main" id="{8837CF67-3C54-2B38-5665-C2166EE49D7B}"/>
              </a:ext>
            </a:extLst>
          </p:cNvPr>
          <p:cNvCxnSpPr>
            <a:cxnSpLocks/>
          </p:cNvCxnSpPr>
          <p:nvPr/>
        </p:nvCxnSpPr>
        <p:spPr>
          <a:xfrm>
            <a:off x="5983273" y="1264844"/>
            <a:ext cx="6501" cy="371123"/>
          </a:xfrm>
          <a:prstGeom prst="straightConnector1">
            <a:avLst/>
          </a:prstGeom>
          <a:noFill/>
          <a:ln w="19050" cap="flat" cmpd="sng">
            <a:solidFill>
              <a:srgbClr val="0579C1"/>
            </a:solidFill>
            <a:prstDash val="solid"/>
            <a:round/>
            <a:headEnd type="none" w="med" len="med"/>
            <a:tailEnd type="none" w="med" len="med"/>
          </a:ln>
        </p:spPr>
      </p:cxnSp>
      <p:sp>
        <p:nvSpPr>
          <p:cNvPr id="19" name="Google Shape;250;g2e5b89695a7_0_14">
            <a:extLst>
              <a:ext uri="{FF2B5EF4-FFF2-40B4-BE49-F238E27FC236}">
                <a16:creationId xmlns:a16="http://schemas.microsoft.com/office/drawing/2014/main" id="{38A9C0D0-A7DD-C1A1-11B4-9DF927FDB920}"/>
              </a:ext>
            </a:extLst>
          </p:cNvPr>
          <p:cNvSpPr txBox="1">
            <a:spLocks/>
          </p:cNvSpPr>
          <p:nvPr/>
        </p:nvSpPr>
        <p:spPr>
          <a:xfrm>
            <a:off x="5969014" y="3550774"/>
            <a:ext cx="285433" cy="202404"/>
          </a:xfrm>
          <a:prstGeom prst="rect">
            <a:avLst/>
          </a:prstGeom>
          <a:noFill/>
          <a:ln>
            <a:noFill/>
          </a:ln>
        </p:spPr>
        <p:txBody>
          <a:bodyPr spcFirstLastPara="1" wrap="square" lIns="68575" tIns="34275" rIns="0"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9pPr>
          </a:lstStyle>
          <a:p>
            <a:pPr>
              <a:buSzPts val="900"/>
            </a:pPr>
            <a:fld id="{00000000-1234-1234-1234-123412341234}" type="slidenum">
              <a:rPr lang="fr-FR" smtClean="0">
                <a:latin typeface="Marianne" panose="02000000000000000000" pitchFamily="2" charset="0"/>
              </a:rPr>
              <a:pPr>
                <a:buSzPts val="900"/>
              </a:pPr>
              <a:t>113</a:t>
            </a:fld>
            <a:endParaRPr lang="fr-FR">
              <a:latin typeface="Marianne" panose="02000000000000000000" pitchFamily="2" charset="0"/>
            </a:endParaRPr>
          </a:p>
        </p:txBody>
      </p:sp>
      <p:sp>
        <p:nvSpPr>
          <p:cNvPr id="25" name="Google Shape;251;g2e5b89695a7_0_14">
            <a:extLst>
              <a:ext uri="{FF2B5EF4-FFF2-40B4-BE49-F238E27FC236}">
                <a16:creationId xmlns:a16="http://schemas.microsoft.com/office/drawing/2014/main" id="{109978E3-047B-F590-560C-571049E7F608}"/>
              </a:ext>
            </a:extLst>
          </p:cNvPr>
          <p:cNvSpPr/>
          <p:nvPr/>
        </p:nvSpPr>
        <p:spPr>
          <a:xfrm>
            <a:off x="5093201" y="3423770"/>
            <a:ext cx="3729546" cy="801636"/>
          </a:xfrm>
          <a:prstGeom prst="homePlate">
            <a:avLst>
              <a:gd name="adj" fmla="val 15432"/>
            </a:avLst>
          </a:prstGeom>
          <a:solidFill>
            <a:srgbClr val="E9E6F0"/>
          </a:solidFill>
          <a:ln>
            <a:noFill/>
          </a:ln>
        </p:spPr>
        <p:txBody>
          <a:bodyPr spcFirstLastPara="1" wrap="square" lIns="157725" tIns="91425" rIns="91425" bIns="91425" anchor="ctr" anchorCtr="0">
            <a:noAutofit/>
          </a:bodyPr>
          <a:lstStyle/>
          <a:p>
            <a:pPr marL="0" lvl="0" indent="0" algn="l" rtl="0">
              <a:spcBef>
                <a:spcPts val="0"/>
              </a:spcBef>
              <a:spcAft>
                <a:spcPts val="0"/>
              </a:spcAft>
              <a:buClr>
                <a:srgbClr val="000000"/>
              </a:buClr>
              <a:buSzPts val="800"/>
              <a:buFont typeface="Arial"/>
              <a:buNone/>
            </a:pPr>
            <a:r>
              <a:rPr lang="fr-FR" sz="900" b="1" dirty="0">
                <a:solidFill>
                  <a:schemeClr val="dk1"/>
                </a:solidFill>
                <a:latin typeface="Marianne" panose="02000000000000000000" pitchFamily="2" charset="0"/>
                <a:ea typeface="Montserrat"/>
                <a:cs typeface="Montserrat"/>
                <a:sym typeface="Montserrat"/>
              </a:rPr>
              <a:t>Direct Grant HDAB</a:t>
            </a:r>
            <a:endParaRPr sz="900" b="1" dirty="0">
              <a:solidFill>
                <a:schemeClr val="dk1"/>
              </a:solidFill>
              <a:latin typeface="Marianne" panose="02000000000000000000" pitchFamily="2" charset="0"/>
              <a:ea typeface="Montserrat"/>
              <a:cs typeface="Montserrat"/>
              <a:sym typeface="Montserrat"/>
            </a:endParaRPr>
          </a:p>
          <a:p>
            <a:pPr marL="0" lvl="0" indent="0" algn="l" rtl="0">
              <a:spcBef>
                <a:spcPts val="300"/>
              </a:spcBef>
              <a:spcAft>
                <a:spcPts val="0"/>
              </a:spcAft>
              <a:buClr>
                <a:srgbClr val="000000"/>
              </a:buClr>
              <a:buSzPts val="800"/>
              <a:buFont typeface="Arial"/>
              <a:buNone/>
            </a:pPr>
            <a:r>
              <a:rPr lang="fr-FR" sz="700" b="1" dirty="0">
                <a:solidFill>
                  <a:schemeClr val="dk1"/>
                </a:solidFill>
                <a:latin typeface="Marianne" panose="02000000000000000000" pitchFamily="2" charset="0"/>
                <a:ea typeface="Montserrat"/>
                <a:cs typeface="Montserrat"/>
                <a:sym typeface="Montserrat"/>
              </a:rPr>
              <a:t>Accélérer la mise en place d’organismes d'accès aux données</a:t>
            </a:r>
            <a:r>
              <a:rPr lang="fr-FR" sz="700" dirty="0">
                <a:solidFill>
                  <a:schemeClr val="dk1"/>
                </a:solidFill>
                <a:latin typeface="Marianne" panose="02000000000000000000" pitchFamily="2" charset="0"/>
                <a:ea typeface="Montserrat"/>
                <a:cs typeface="Montserrat"/>
                <a:sym typeface="Montserrat"/>
              </a:rPr>
              <a:t> de santé </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dans les États membres et/ou en élargir les capacités et missions.</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21 pays,  40 millions € (EU4Health)</a:t>
            </a:r>
          </a:p>
        </p:txBody>
      </p:sp>
      <p:sp>
        <p:nvSpPr>
          <p:cNvPr id="26" name="Google Shape;252;g2e5b89695a7_0_14">
            <a:extLst>
              <a:ext uri="{FF2B5EF4-FFF2-40B4-BE49-F238E27FC236}">
                <a16:creationId xmlns:a16="http://schemas.microsoft.com/office/drawing/2014/main" id="{37E5CC10-AC1B-FA45-453B-94720EBF383A}"/>
              </a:ext>
            </a:extLst>
          </p:cNvPr>
          <p:cNvSpPr/>
          <p:nvPr/>
        </p:nvSpPr>
        <p:spPr>
          <a:xfrm>
            <a:off x="3490591" y="2507130"/>
            <a:ext cx="3274405" cy="807251"/>
          </a:xfrm>
          <a:prstGeom prst="homePlate">
            <a:avLst>
              <a:gd name="adj" fmla="val 15432"/>
            </a:avLst>
          </a:prstGeom>
          <a:solidFill>
            <a:srgbClr val="E7F6F9"/>
          </a:solidFill>
          <a:ln>
            <a:noFill/>
          </a:ln>
        </p:spPr>
        <p:txBody>
          <a:bodyPr spcFirstLastPara="1" wrap="square" lIns="432050" tIns="91425" rIns="91425" bIns="91425" anchor="ctr" anchorCtr="0">
            <a:noAutofit/>
          </a:bodyPr>
          <a:lstStyle/>
          <a:p>
            <a:pPr marL="0" lvl="0" indent="0" algn="l" rtl="0">
              <a:spcBef>
                <a:spcPts val="0"/>
              </a:spcBef>
              <a:spcAft>
                <a:spcPts val="0"/>
              </a:spcAft>
              <a:buNone/>
            </a:pPr>
            <a:r>
              <a:rPr lang="fr-FR" sz="900" b="1" dirty="0" err="1">
                <a:solidFill>
                  <a:schemeClr val="dk1"/>
                </a:solidFill>
                <a:latin typeface="Marianne" panose="02000000000000000000" pitchFamily="2" charset="0"/>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HealthData</a:t>
            </a:r>
            <a:r>
              <a:rPr lang="fr-FR" sz="900" b="1" dirty="0" err="1">
                <a:solidFill>
                  <a:schemeClr val="dk1"/>
                </a:solidFill>
                <a:latin typeface="Marianne" panose="02000000000000000000" pitchFamily="2" charset="0"/>
                <a:ea typeface="Montserrat"/>
                <a:cs typeface="Montserrat"/>
                <a:sym typeface="Montserrat"/>
              </a:rPr>
              <a:t>@EU</a:t>
            </a:r>
            <a:r>
              <a:rPr lang="fr-FR" sz="900" b="1" dirty="0">
                <a:solidFill>
                  <a:schemeClr val="dk1"/>
                </a:solidFill>
                <a:latin typeface="Marianne" panose="02000000000000000000" pitchFamily="2" charset="0"/>
                <a:ea typeface="Montserrat"/>
                <a:cs typeface="Montserrat"/>
                <a:sym typeface="Montserrat"/>
              </a:rPr>
              <a:t> Pilot</a:t>
            </a:r>
          </a:p>
          <a:p>
            <a:pPr marL="0" lvl="0" indent="0" algn="l" rtl="0">
              <a:spcBef>
                <a:spcPts val="300"/>
              </a:spcBef>
              <a:spcAft>
                <a:spcPts val="0"/>
              </a:spcAft>
              <a:buNone/>
            </a:pPr>
            <a:r>
              <a:rPr lang="fr-FR" sz="700" b="1" dirty="0">
                <a:solidFill>
                  <a:schemeClr val="dk1"/>
                </a:solidFill>
                <a:latin typeface="Marianne" panose="02000000000000000000" pitchFamily="2" charset="0"/>
                <a:ea typeface="Montserrat"/>
                <a:cs typeface="Montserrat"/>
                <a:sym typeface="Montserrat"/>
              </a:rPr>
              <a:t>Créer et tester une version beta </a:t>
            </a:r>
            <a:r>
              <a:rPr lang="fr-FR" sz="700" dirty="0">
                <a:solidFill>
                  <a:schemeClr val="dk1"/>
                </a:solidFill>
                <a:latin typeface="Marianne" panose="02000000000000000000" pitchFamily="2" charset="0"/>
                <a:ea typeface="Montserrat"/>
                <a:cs typeface="Montserrat"/>
                <a:sym typeface="Montserrat"/>
              </a:rPr>
              <a:t>de l’Espace Européen des données de santé</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HDH lead sur le POC infrastructure et les cas d’usage</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17 partenaires, 10 pays</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5 millions € </a:t>
            </a:r>
            <a:endParaRPr lang="fr-FR" sz="900" dirty="0">
              <a:solidFill>
                <a:schemeClr val="dk1"/>
              </a:solidFill>
              <a:latin typeface="Marianne" panose="02000000000000000000" pitchFamily="2" charset="0"/>
              <a:ea typeface="Montserrat Medium"/>
              <a:cs typeface="Montserrat Medium"/>
              <a:sym typeface="Montserrat Medium"/>
            </a:endParaRPr>
          </a:p>
        </p:txBody>
      </p:sp>
      <p:sp>
        <p:nvSpPr>
          <p:cNvPr id="105" name="Google Shape;253;g2e5b89695a7_0_14">
            <a:extLst>
              <a:ext uri="{FF2B5EF4-FFF2-40B4-BE49-F238E27FC236}">
                <a16:creationId xmlns:a16="http://schemas.microsoft.com/office/drawing/2014/main" id="{7F02FAEF-1845-90A8-01B3-34077AE71F0B}"/>
              </a:ext>
            </a:extLst>
          </p:cNvPr>
          <p:cNvSpPr/>
          <p:nvPr/>
        </p:nvSpPr>
        <p:spPr>
          <a:xfrm>
            <a:off x="1350283" y="1753372"/>
            <a:ext cx="3426089" cy="659807"/>
          </a:xfrm>
          <a:prstGeom prst="homePlate">
            <a:avLst>
              <a:gd name="adj" fmla="val 15432"/>
            </a:avLst>
          </a:prstGeom>
          <a:solidFill>
            <a:srgbClr val="E1D9E7"/>
          </a:solidFill>
          <a:ln>
            <a:noFill/>
          </a:ln>
        </p:spPr>
        <p:txBody>
          <a:bodyPr spcFirstLastPara="1" wrap="square" lIns="274325" tIns="91425" rIns="91425" bIns="91425" anchor="ctr" anchorCtr="0">
            <a:noAutofit/>
          </a:bodyPr>
          <a:lstStyle/>
          <a:p>
            <a:pPr marL="0" lvl="0" indent="0" algn="l" rtl="0">
              <a:spcBef>
                <a:spcPts val="0"/>
              </a:spcBef>
              <a:spcAft>
                <a:spcPts val="0"/>
              </a:spcAft>
              <a:buNone/>
            </a:pPr>
            <a:r>
              <a:rPr lang="fr-FR" sz="900" b="1" dirty="0">
                <a:solidFill>
                  <a:schemeClr val="dk1"/>
                </a:solidFill>
                <a:latin typeface="Marianne" panose="02000000000000000000" pitchFamily="2" charset="0"/>
                <a:ea typeface="Montserrat"/>
                <a:cs typeface="Montserrat"/>
                <a:sym typeface="Montserrat"/>
              </a:rPr>
              <a:t>Action conjointe TEHDAS </a:t>
            </a:r>
            <a:endParaRPr sz="900" b="1" dirty="0">
              <a:solidFill>
                <a:schemeClr val="dk1"/>
              </a:solidFill>
              <a:latin typeface="Marianne" panose="02000000000000000000" pitchFamily="2" charset="0"/>
              <a:ea typeface="Montserrat"/>
              <a:cs typeface="Montserrat"/>
              <a:sym typeface="Montserrat"/>
            </a:endParaRPr>
          </a:p>
          <a:p>
            <a:pPr marL="0" lvl="0" indent="0" algn="l" rtl="0">
              <a:spcBef>
                <a:spcPts val="300"/>
              </a:spcBef>
              <a:spcAft>
                <a:spcPts val="0"/>
              </a:spcAft>
              <a:buNone/>
            </a:pPr>
            <a:r>
              <a:rPr lang="fr-FR" sz="700" dirty="0">
                <a:solidFill>
                  <a:schemeClr val="dk1"/>
                </a:solidFill>
                <a:latin typeface="Marianne" panose="02000000000000000000" pitchFamily="2" charset="0"/>
                <a:ea typeface="Montserrat"/>
                <a:cs typeface="Montserrat"/>
                <a:sym typeface="Montserrat"/>
              </a:rPr>
              <a:t>Fournir des </a:t>
            </a:r>
            <a:r>
              <a:rPr lang="fr-FR" sz="700" b="1" dirty="0">
                <a:solidFill>
                  <a:schemeClr val="dk1"/>
                </a:solidFill>
                <a:latin typeface="Marianne" panose="02000000000000000000" pitchFamily="2" charset="0"/>
                <a:ea typeface="Montserrat"/>
                <a:cs typeface="Montserrat"/>
                <a:sym typeface="Montserrat"/>
              </a:rPr>
              <a:t>études</a:t>
            </a:r>
            <a:r>
              <a:rPr lang="fr-FR" sz="700" dirty="0">
                <a:solidFill>
                  <a:schemeClr val="dk1"/>
                </a:solidFill>
                <a:latin typeface="Marianne" panose="02000000000000000000" pitchFamily="2" charset="0"/>
                <a:ea typeface="Montserrat"/>
                <a:cs typeface="Montserrat"/>
                <a:sym typeface="Montserrat"/>
              </a:rPr>
              <a:t>, </a:t>
            </a:r>
            <a:r>
              <a:rPr lang="fr-FR" sz="700" b="1" dirty="0">
                <a:solidFill>
                  <a:schemeClr val="dk1"/>
                </a:solidFill>
                <a:latin typeface="Marianne" panose="02000000000000000000" pitchFamily="2" charset="0"/>
                <a:ea typeface="Montserrat"/>
                <a:cs typeface="Montserrat"/>
                <a:sym typeface="Montserrat"/>
              </a:rPr>
              <a:t>concepts </a:t>
            </a:r>
            <a:r>
              <a:rPr lang="fr-FR" sz="700" dirty="0">
                <a:solidFill>
                  <a:schemeClr val="dk1"/>
                </a:solidFill>
                <a:latin typeface="Marianne" panose="02000000000000000000" pitchFamily="2" charset="0"/>
                <a:ea typeface="Montserrat"/>
                <a:cs typeface="Montserrat"/>
                <a:sym typeface="Montserrat"/>
              </a:rPr>
              <a:t>et </a:t>
            </a:r>
            <a:r>
              <a:rPr lang="fr-FR" sz="700" b="1" dirty="0">
                <a:solidFill>
                  <a:schemeClr val="dk1"/>
                </a:solidFill>
                <a:latin typeface="Marianne" panose="02000000000000000000" pitchFamily="2" charset="0"/>
                <a:ea typeface="Montserrat"/>
                <a:cs typeface="Montserrat"/>
                <a:sym typeface="Montserrat"/>
              </a:rPr>
              <a:t>recommandations </a:t>
            </a:r>
            <a:r>
              <a:rPr lang="fr-FR" sz="700" dirty="0">
                <a:solidFill>
                  <a:schemeClr val="dk1"/>
                </a:solidFill>
                <a:latin typeface="Marianne" panose="02000000000000000000" pitchFamily="2" charset="0"/>
                <a:ea typeface="Montserrat"/>
                <a:cs typeface="Montserrat"/>
                <a:sym typeface="Montserrat"/>
              </a:rPr>
              <a:t>sur la réutilisation des données de santé à l’échelle européenne</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HDH lead sur la gouvernance et l’implication citoyenne</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25 pays, 4,17 millions € </a:t>
            </a:r>
            <a:endParaRPr lang="fr-FR" sz="900" dirty="0">
              <a:solidFill>
                <a:schemeClr val="dk1"/>
              </a:solidFill>
              <a:latin typeface="Marianne" panose="02000000000000000000" pitchFamily="2" charset="0"/>
              <a:ea typeface="Montserrat Medium"/>
              <a:cs typeface="Montserrat Medium"/>
              <a:sym typeface="Montserrat Medium"/>
            </a:endParaRPr>
          </a:p>
        </p:txBody>
      </p:sp>
      <p:cxnSp>
        <p:nvCxnSpPr>
          <p:cNvPr id="106" name="Google Shape;254;g2e5b89695a7_0_14">
            <a:extLst>
              <a:ext uri="{FF2B5EF4-FFF2-40B4-BE49-F238E27FC236}">
                <a16:creationId xmlns:a16="http://schemas.microsoft.com/office/drawing/2014/main" id="{B4248D0D-4673-97A6-3570-D5010054844C}"/>
              </a:ext>
            </a:extLst>
          </p:cNvPr>
          <p:cNvCxnSpPr>
            <a:cxnSpLocks/>
          </p:cNvCxnSpPr>
          <p:nvPr/>
        </p:nvCxnSpPr>
        <p:spPr>
          <a:xfrm>
            <a:off x="1179963" y="1654141"/>
            <a:ext cx="7067583" cy="0"/>
          </a:xfrm>
          <a:prstGeom prst="straightConnector1">
            <a:avLst/>
          </a:prstGeom>
          <a:noFill/>
          <a:ln w="28575" cap="flat" cmpd="sng">
            <a:solidFill>
              <a:srgbClr val="0579C1"/>
            </a:solidFill>
            <a:prstDash val="solid"/>
            <a:round/>
            <a:headEnd type="none" w="med" len="med"/>
            <a:tailEnd type="triangle" w="med" len="med"/>
          </a:ln>
        </p:spPr>
      </p:cxnSp>
      <p:sp>
        <p:nvSpPr>
          <p:cNvPr id="107" name="Google Shape;255;g2e5b89695a7_0_14">
            <a:extLst>
              <a:ext uri="{FF2B5EF4-FFF2-40B4-BE49-F238E27FC236}">
                <a16:creationId xmlns:a16="http://schemas.microsoft.com/office/drawing/2014/main" id="{F049BAA3-976B-6D2A-BD31-CF12015CC881}"/>
              </a:ext>
            </a:extLst>
          </p:cNvPr>
          <p:cNvSpPr/>
          <p:nvPr/>
        </p:nvSpPr>
        <p:spPr>
          <a:xfrm>
            <a:off x="1226354" y="1342951"/>
            <a:ext cx="678422" cy="3235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900" b="1">
                <a:solidFill>
                  <a:srgbClr val="0579C1"/>
                </a:solidFill>
                <a:latin typeface="Marianne" panose="02000000000000000000" pitchFamily="2" charset="0"/>
                <a:ea typeface="Montserrat"/>
                <a:cs typeface="Montserrat"/>
                <a:sym typeface="Montserrat"/>
              </a:rPr>
              <a:t>2021</a:t>
            </a:r>
            <a:endParaRPr sz="900" b="1">
              <a:solidFill>
                <a:srgbClr val="0579C1"/>
              </a:solidFill>
              <a:latin typeface="Marianne" panose="02000000000000000000" pitchFamily="2" charset="0"/>
              <a:ea typeface="Montserrat"/>
              <a:cs typeface="Montserrat"/>
              <a:sym typeface="Montserrat"/>
            </a:endParaRPr>
          </a:p>
        </p:txBody>
      </p:sp>
      <p:sp>
        <p:nvSpPr>
          <p:cNvPr id="108" name="Google Shape;256;g2e5b89695a7_0_14">
            <a:extLst>
              <a:ext uri="{FF2B5EF4-FFF2-40B4-BE49-F238E27FC236}">
                <a16:creationId xmlns:a16="http://schemas.microsoft.com/office/drawing/2014/main" id="{140DDB24-A16A-6158-ED73-D1D3EE5D3549}"/>
              </a:ext>
            </a:extLst>
          </p:cNvPr>
          <p:cNvSpPr/>
          <p:nvPr/>
        </p:nvSpPr>
        <p:spPr>
          <a:xfrm>
            <a:off x="2546331" y="1418003"/>
            <a:ext cx="678422" cy="3235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900" b="1">
                <a:solidFill>
                  <a:srgbClr val="0579C1"/>
                </a:solidFill>
                <a:latin typeface="Marianne" panose="02000000000000000000" pitchFamily="2" charset="0"/>
                <a:ea typeface="Montserrat"/>
                <a:cs typeface="Montserrat"/>
                <a:sym typeface="Montserrat"/>
              </a:rPr>
              <a:t>2022</a:t>
            </a:r>
            <a:endParaRPr sz="900" b="1">
              <a:solidFill>
                <a:srgbClr val="0579C1"/>
              </a:solidFill>
              <a:latin typeface="Marianne" panose="02000000000000000000" pitchFamily="2" charset="0"/>
              <a:ea typeface="Montserrat"/>
              <a:cs typeface="Montserrat"/>
              <a:sym typeface="Montserrat"/>
            </a:endParaRPr>
          </a:p>
        </p:txBody>
      </p:sp>
      <p:sp>
        <p:nvSpPr>
          <p:cNvPr id="109" name="Google Shape;257;g2e5b89695a7_0_14">
            <a:extLst>
              <a:ext uri="{FF2B5EF4-FFF2-40B4-BE49-F238E27FC236}">
                <a16:creationId xmlns:a16="http://schemas.microsoft.com/office/drawing/2014/main" id="{5EA10F43-DD3F-0FA0-3805-8F1F4B28C103}"/>
              </a:ext>
            </a:extLst>
          </p:cNvPr>
          <p:cNvSpPr/>
          <p:nvPr/>
        </p:nvSpPr>
        <p:spPr>
          <a:xfrm>
            <a:off x="3866308" y="1418003"/>
            <a:ext cx="678422" cy="3235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900" b="1">
                <a:solidFill>
                  <a:srgbClr val="0579C1"/>
                </a:solidFill>
                <a:latin typeface="Marianne" panose="02000000000000000000" pitchFamily="2" charset="0"/>
                <a:ea typeface="Montserrat"/>
                <a:cs typeface="Montserrat"/>
                <a:sym typeface="Montserrat"/>
              </a:rPr>
              <a:t>2023</a:t>
            </a:r>
            <a:endParaRPr sz="900" b="1">
              <a:solidFill>
                <a:srgbClr val="0579C1"/>
              </a:solidFill>
              <a:latin typeface="Marianne" panose="02000000000000000000" pitchFamily="2" charset="0"/>
              <a:ea typeface="Montserrat"/>
              <a:cs typeface="Montserrat"/>
              <a:sym typeface="Montserrat"/>
            </a:endParaRPr>
          </a:p>
        </p:txBody>
      </p:sp>
      <p:sp>
        <p:nvSpPr>
          <p:cNvPr id="110" name="Google Shape;258;g2e5b89695a7_0_14">
            <a:extLst>
              <a:ext uri="{FF2B5EF4-FFF2-40B4-BE49-F238E27FC236}">
                <a16:creationId xmlns:a16="http://schemas.microsoft.com/office/drawing/2014/main" id="{0CE9B385-16D7-3115-05DB-43B7B29EC1C2}"/>
              </a:ext>
            </a:extLst>
          </p:cNvPr>
          <p:cNvSpPr/>
          <p:nvPr/>
        </p:nvSpPr>
        <p:spPr>
          <a:xfrm>
            <a:off x="5186286" y="1418003"/>
            <a:ext cx="678422" cy="3235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900" b="1">
                <a:solidFill>
                  <a:srgbClr val="0579C1"/>
                </a:solidFill>
                <a:latin typeface="Marianne" panose="02000000000000000000" pitchFamily="2" charset="0"/>
                <a:ea typeface="Montserrat"/>
                <a:cs typeface="Montserrat"/>
                <a:sym typeface="Montserrat"/>
              </a:rPr>
              <a:t>2024</a:t>
            </a:r>
            <a:endParaRPr sz="900" b="1">
              <a:solidFill>
                <a:srgbClr val="0579C1"/>
              </a:solidFill>
              <a:latin typeface="Marianne" panose="02000000000000000000" pitchFamily="2" charset="0"/>
              <a:ea typeface="Montserrat"/>
              <a:cs typeface="Montserrat"/>
              <a:sym typeface="Montserrat"/>
            </a:endParaRPr>
          </a:p>
        </p:txBody>
      </p:sp>
      <p:sp>
        <p:nvSpPr>
          <p:cNvPr id="111" name="Google Shape;259;g2e5b89695a7_0_14">
            <a:extLst>
              <a:ext uri="{FF2B5EF4-FFF2-40B4-BE49-F238E27FC236}">
                <a16:creationId xmlns:a16="http://schemas.microsoft.com/office/drawing/2014/main" id="{CD03416E-3C6D-DE62-D480-6D47825068AD}"/>
              </a:ext>
            </a:extLst>
          </p:cNvPr>
          <p:cNvSpPr/>
          <p:nvPr/>
        </p:nvSpPr>
        <p:spPr>
          <a:xfrm>
            <a:off x="6506263" y="1417991"/>
            <a:ext cx="678422" cy="3235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900" b="1">
                <a:solidFill>
                  <a:srgbClr val="0579C1"/>
                </a:solidFill>
                <a:latin typeface="Marianne" panose="02000000000000000000" pitchFamily="2" charset="0"/>
                <a:ea typeface="Montserrat"/>
                <a:cs typeface="Montserrat"/>
                <a:sym typeface="Montserrat"/>
              </a:rPr>
              <a:t>2025</a:t>
            </a:r>
            <a:endParaRPr sz="900" b="1">
              <a:solidFill>
                <a:srgbClr val="0579C1"/>
              </a:solidFill>
              <a:latin typeface="Marianne" panose="02000000000000000000" pitchFamily="2" charset="0"/>
              <a:ea typeface="Montserrat"/>
              <a:cs typeface="Montserrat"/>
              <a:sym typeface="Montserrat"/>
            </a:endParaRPr>
          </a:p>
        </p:txBody>
      </p:sp>
      <p:cxnSp>
        <p:nvCxnSpPr>
          <p:cNvPr id="112" name="Google Shape;260;g2e5b89695a7_0_14">
            <a:extLst>
              <a:ext uri="{FF2B5EF4-FFF2-40B4-BE49-F238E27FC236}">
                <a16:creationId xmlns:a16="http://schemas.microsoft.com/office/drawing/2014/main" id="{033CBD7A-8C33-3991-60A2-37DEA078AFED}"/>
              </a:ext>
            </a:extLst>
          </p:cNvPr>
          <p:cNvCxnSpPr>
            <a:cxnSpLocks/>
          </p:cNvCxnSpPr>
          <p:nvPr/>
        </p:nvCxnSpPr>
        <p:spPr>
          <a:xfrm>
            <a:off x="1156892" y="2444543"/>
            <a:ext cx="7201731" cy="0"/>
          </a:xfrm>
          <a:prstGeom prst="straightConnector1">
            <a:avLst/>
          </a:prstGeom>
          <a:noFill/>
          <a:ln w="9525" cap="flat" cmpd="sng">
            <a:solidFill>
              <a:srgbClr val="999999"/>
            </a:solidFill>
            <a:prstDash val="dot"/>
            <a:round/>
            <a:headEnd type="none" w="med" len="med"/>
            <a:tailEnd type="none" w="med" len="med"/>
          </a:ln>
        </p:spPr>
      </p:cxnSp>
      <p:cxnSp>
        <p:nvCxnSpPr>
          <p:cNvPr id="113" name="Google Shape;261;g2e5b89695a7_0_14">
            <a:extLst>
              <a:ext uri="{FF2B5EF4-FFF2-40B4-BE49-F238E27FC236}">
                <a16:creationId xmlns:a16="http://schemas.microsoft.com/office/drawing/2014/main" id="{41305967-E7D1-27B7-375F-78C0A28BED88}"/>
              </a:ext>
            </a:extLst>
          </p:cNvPr>
          <p:cNvCxnSpPr>
            <a:cxnSpLocks/>
          </p:cNvCxnSpPr>
          <p:nvPr/>
        </p:nvCxnSpPr>
        <p:spPr>
          <a:xfrm>
            <a:off x="1156892" y="3380383"/>
            <a:ext cx="7201731" cy="0"/>
          </a:xfrm>
          <a:prstGeom prst="straightConnector1">
            <a:avLst/>
          </a:prstGeom>
          <a:noFill/>
          <a:ln w="9525" cap="flat" cmpd="sng">
            <a:solidFill>
              <a:srgbClr val="999999"/>
            </a:solidFill>
            <a:prstDash val="dot"/>
            <a:round/>
            <a:headEnd type="none" w="med" len="med"/>
            <a:tailEnd type="none" w="med" len="med"/>
          </a:ln>
        </p:spPr>
      </p:cxnSp>
      <p:sp>
        <p:nvSpPr>
          <p:cNvPr id="114" name="Google Shape;262;g2e5b89695a7_0_14">
            <a:extLst>
              <a:ext uri="{FF2B5EF4-FFF2-40B4-BE49-F238E27FC236}">
                <a16:creationId xmlns:a16="http://schemas.microsoft.com/office/drawing/2014/main" id="{06C473EB-8F4C-7D9B-47BC-E88D9EF1B0F0}"/>
              </a:ext>
            </a:extLst>
          </p:cNvPr>
          <p:cNvSpPr/>
          <p:nvPr/>
        </p:nvSpPr>
        <p:spPr>
          <a:xfrm rot="16200000">
            <a:off x="472412" y="1887491"/>
            <a:ext cx="699105" cy="382942"/>
          </a:xfrm>
          <a:prstGeom prst="roundRect">
            <a:avLst>
              <a:gd name="adj" fmla="val 16667"/>
            </a:avLst>
          </a:prstGeom>
          <a:solidFill>
            <a:srgbClr val="612491"/>
          </a:solidFill>
          <a:ln>
            <a:noFill/>
          </a:ln>
        </p:spPr>
        <p:txBody>
          <a:bodyPr spcFirstLastPara="1" wrap="square" lIns="18000" tIns="91425" rIns="18000" bIns="91425" anchor="ctr" anchorCtr="0">
            <a:noAutofit/>
          </a:bodyPr>
          <a:lstStyle/>
          <a:p>
            <a:pPr marL="0" lvl="0" indent="0" algn="ctr" rtl="0">
              <a:spcBef>
                <a:spcPts val="0"/>
              </a:spcBef>
              <a:spcAft>
                <a:spcPts val="0"/>
              </a:spcAft>
              <a:buNone/>
            </a:pPr>
            <a:r>
              <a:rPr lang="fr-FR" sz="900" b="1" dirty="0">
                <a:solidFill>
                  <a:srgbClr val="FFFFFF"/>
                </a:solidFill>
                <a:latin typeface="Marianne" panose="02000000000000000000" pitchFamily="2" charset="0"/>
                <a:ea typeface="Montserrat"/>
                <a:cs typeface="Montserrat"/>
                <a:sym typeface="Montserrat"/>
              </a:rPr>
              <a:t>Cadrer</a:t>
            </a:r>
            <a:endParaRPr sz="900" b="1" dirty="0">
              <a:solidFill>
                <a:srgbClr val="FFFFFF"/>
              </a:solidFill>
              <a:latin typeface="Marianne" panose="02000000000000000000" pitchFamily="2" charset="0"/>
              <a:ea typeface="Montserrat"/>
              <a:cs typeface="Montserrat"/>
              <a:sym typeface="Montserrat"/>
            </a:endParaRPr>
          </a:p>
        </p:txBody>
      </p:sp>
      <p:sp>
        <p:nvSpPr>
          <p:cNvPr id="117" name="Google Shape;265;g2e5b89695a7_0_14">
            <a:extLst>
              <a:ext uri="{FF2B5EF4-FFF2-40B4-BE49-F238E27FC236}">
                <a16:creationId xmlns:a16="http://schemas.microsoft.com/office/drawing/2014/main" id="{24929FA8-F461-7D12-00D4-0A647EAF5DDB}"/>
              </a:ext>
            </a:extLst>
          </p:cNvPr>
          <p:cNvSpPr/>
          <p:nvPr/>
        </p:nvSpPr>
        <p:spPr>
          <a:xfrm rot="16200000">
            <a:off x="412429" y="2733898"/>
            <a:ext cx="819070" cy="382942"/>
          </a:xfrm>
          <a:prstGeom prst="roundRect">
            <a:avLst>
              <a:gd name="adj" fmla="val 16667"/>
            </a:avLst>
          </a:prstGeom>
          <a:solidFill>
            <a:srgbClr val="4888C7"/>
          </a:solidFill>
          <a:ln>
            <a:noFill/>
          </a:ln>
        </p:spPr>
        <p:txBody>
          <a:bodyPr spcFirstLastPara="1" wrap="square" lIns="18000" tIns="91425" rIns="18000" bIns="91425" anchor="ctr" anchorCtr="0">
            <a:noAutofit/>
          </a:bodyPr>
          <a:lstStyle/>
          <a:p>
            <a:pPr marL="0" lvl="0" indent="0" algn="ctr" rtl="0">
              <a:spcBef>
                <a:spcPts val="0"/>
              </a:spcBef>
              <a:spcAft>
                <a:spcPts val="0"/>
              </a:spcAft>
              <a:buNone/>
            </a:pPr>
            <a:r>
              <a:rPr lang="fr-FR" sz="900" b="1">
                <a:solidFill>
                  <a:srgbClr val="FFFFFF"/>
                </a:solidFill>
                <a:latin typeface="Marianne" panose="02000000000000000000" pitchFamily="2" charset="0"/>
                <a:ea typeface="Montserrat"/>
                <a:cs typeface="Montserrat"/>
                <a:sym typeface="Montserrat"/>
              </a:rPr>
              <a:t>Tester</a:t>
            </a:r>
            <a:endParaRPr sz="900" b="1">
              <a:solidFill>
                <a:srgbClr val="FFFFFF"/>
              </a:solidFill>
              <a:latin typeface="Marianne" panose="02000000000000000000" pitchFamily="2" charset="0"/>
              <a:ea typeface="Montserrat"/>
              <a:cs typeface="Montserrat"/>
              <a:sym typeface="Montserrat"/>
            </a:endParaRPr>
          </a:p>
        </p:txBody>
      </p:sp>
      <p:sp>
        <p:nvSpPr>
          <p:cNvPr id="122" name="Google Shape;270;g2e5b89695a7_0_14">
            <a:extLst>
              <a:ext uri="{FF2B5EF4-FFF2-40B4-BE49-F238E27FC236}">
                <a16:creationId xmlns:a16="http://schemas.microsoft.com/office/drawing/2014/main" id="{4BC23089-C168-5D3F-E560-656F49AA09C1}"/>
              </a:ext>
            </a:extLst>
          </p:cNvPr>
          <p:cNvSpPr/>
          <p:nvPr/>
        </p:nvSpPr>
        <p:spPr>
          <a:xfrm rot="16200000">
            <a:off x="283305" y="3784305"/>
            <a:ext cx="1077319" cy="382942"/>
          </a:xfrm>
          <a:prstGeom prst="roundRect">
            <a:avLst>
              <a:gd name="adj" fmla="val 16667"/>
            </a:avLst>
          </a:prstGeom>
          <a:solidFill>
            <a:srgbClr val="B8A1CF"/>
          </a:solidFill>
          <a:ln>
            <a:noFill/>
          </a:ln>
        </p:spPr>
        <p:txBody>
          <a:bodyPr spcFirstLastPara="1" wrap="square" lIns="18000" tIns="91425" rIns="18000" bIns="91425" anchor="ctr" anchorCtr="0">
            <a:noAutofit/>
          </a:bodyPr>
          <a:lstStyle/>
          <a:p>
            <a:pPr marL="0" lvl="0" indent="0" algn="ctr" rtl="0">
              <a:spcBef>
                <a:spcPts val="0"/>
              </a:spcBef>
              <a:spcAft>
                <a:spcPts val="0"/>
              </a:spcAft>
              <a:buNone/>
            </a:pPr>
            <a:r>
              <a:rPr lang="fr-FR" sz="1000" b="1">
                <a:solidFill>
                  <a:srgbClr val="FFFFFF"/>
                </a:solidFill>
                <a:latin typeface="Marianne" panose="02000000000000000000" pitchFamily="2" charset="0"/>
                <a:ea typeface="Montserrat"/>
                <a:cs typeface="Montserrat"/>
                <a:sym typeface="Montserrat"/>
              </a:rPr>
              <a:t>Élargir</a:t>
            </a:r>
            <a:endParaRPr sz="1000" b="1">
              <a:solidFill>
                <a:srgbClr val="FFFFFF"/>
              </a:solidFill>
              <a:latin typeface="Marianne" panose="02000000000000000000" pitchFamily="2" charset="0"/>
              <a:ea typeface="Montserrat"/>
              <a:cs typeface="Montserrat"/>
              <a:sym typeface="Montserrat"/>
            </a:endParaRPr>
          </a:p>
        </p:txBody>
      </p:sp>
      <p:cxnSp>
        <p:nvCxnSpPr>
          <p:cNvPr id="126" name="Google Shape;274;g2e5b89695a7_0_14">
            <a:extLst>
              <a:ext uri="{FF2B5EF4-FFF2-40B4-BE49-F238E27FC236}">
                <a16:creationId xmlns:a16="http://schemas.microsoft.com/office/drawing/2014/main" id="{66DB8F3C-1281-6A64-7D2A-6872BF001F0E}"/>
              </a:ext>
            </a:extLst>
          </p:cNvPr>
          <p:cNvCxnSpPr>
            <a:cxnSpLocks/>
            <a:stCxn id="131" idx="0"/>
            <a:endCxn id="129" idx="0"/>
          </p:cNvCxnSpPr>
          <p:nvPr/>
        </p:nvCxnSpPr>
        <p:spPr>
          <a:xfrm>
            <a:off x="3097100" y="1245146"/>
            <a:ext cx="6501" cy="371123"/>
          </a:xfrm>
          <a:prstGeom prst="straightConnector1">
            <a:avLst/>
          </a:prstGeom>
          <a:noFill/>
          <a:ln w="19050" cap="flat" cmpd="sng">
            <a:solidFill>
              <a:srgbClr val="0579C1"/>
            </a:solidFill>
            <a:prstDash val="solid"/>
            <a:round/>
            <a:headEnd type="none" w="med" len="med"/>
            <a:tailEnd type="none" w="med" len="med"/>
          </a:ln>
        </p:spPr>
      </p:cxnSp>
      <p:sp>
        <p:nvSpPr>
          <p:cNvPr id="127" name="Google Shape;277;g2e5b89695a7_0_14">
            <a:extLst>
              <a:ext uri="{FF2B5EF4-FFF2-40B4-BE49-F238E27FC236}">
                <a16:creationId xmlns:a16="http://schemas.microsoft.com/office/drawing/2014/main" id="{C98E5028-C262-9551-C600-FF997977B2D4}"/>
              </a:ext>
            </a:extLst>
          </p:cNvPr>
          <p:cNvSpPr txBox="1"/>
          <p:nvPr/>
        </p:nvSpPr>
        <p:spPr>
          <a:xfrm>
            <a:off x="3238104" y="1153844"/>
            <a:ext cx="1431692" cy="292961"/>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fr-FR" sz="700" b="1" dirty="0">
                <a:solidFill>
                  <a:schemeClr val="dk1"/>
                </a:solidFill>
                <a:latin typeface="Marianne" panose="02000000000000000000" pitchFamily="2" charset="0"/>
                <a:ea typeface="Montserrat"/>
                <a:cs typeface="Montserrat"/>
                <a:sym typeface="Montserrat"/>
              </a:rPr>
              <a:t>Projet de règlement EHDS</a:t>
            </a:r>
            <a:endParaRPr sz="700" b="1" dirty="0">
              <a:solidFill>
                <a:schemeClr val="dk1"/>
              </a:solidFill>
              <a:latin typeface="Marianne" panose="02000000000000000000" pitchFamily="2" charset="0"/>
              <a:ea typeface="Montserrat"/>
              <a:cs typeface="Montserrat"/>
              <a:sym typeface="Montserrat"/>
            </a:endParaRPr>
          </a:p>
          <a:p>
            <a:pPr marL="0" lvl="0" indent="0" algn="l" rtl="0">
              <a:spcBef>
                <a:spcPts val="0"/>
              </a:spcBef>
              <a:spcAft>
                <a:spcPts val="0"/>
              </a:spcAft>
              <a:buNone/>
            </a:pPr>
            <a:r>
              <a:rPr lang="fr-FR" sz="700" dirty="0">
                <a:solidFill>
                  <a:schemeClr val="dk1"/>
                </a:solidFill>
                <a:latin typeface="Marianne" panose="02000000000000000000" pitchFamily="2" charset="0"/>
                <a:ea typeface="Montserrat"/>
                <a:cs typeface="Montserrat"/>
                <a:sym typeface="Montserrat"/>
              </a:rPr>
              <a:t>mai 2022</a:t>
            </a:r>
            <a:endParaRPr sz="700" dirty="0">
              <a:solidFill>
                <a:schemeClr val="dk1"/>
              </a:solidFill>
              <a:latin typeface="Marianne" panose="02000000000000000000" pitchFamily="2" charset="0"/>
              <a:ea typeface="Montserrat"/>
              <a:cs typeface="Montserrat"/>
              <a:sym typeface="Montserrat"/>
            </a:endParaRPr>
          </a:p>
        </p:txBody>
      </p:sp>
      <p:grpSp>
        <p:nvGrpSpPr>
          <p:cNvPr id="128" name="Google Shape;278;g2e5b89695a7_0_14">
            <a:extLst>
              <a:ext uri="{FF2B5EF4-FFF2-40B4-BE49-F238E27FC236}">
                <a16:creationId xmlns:a16="http://schemas.microsoft.com/office/drawing/2014/main" id="{1FB8B974-8F5C-33B4-3D95-F7B17F42BB87}"/>
              </a:ext>
            </a:extLst>
          </p:cNvPr>
          <p:cNvGrpSpPr/>
          <p:nvPr/>
        </p:nvGrpSpPr>
        <p:grpSpPr>
          <a:xfrm>
            <a:off x="2983414" y="1245146"/>
            <a:ext cx="254680" cy="466873"/>
            <a:chOff x="2968050" y="2111900"/>
            <a:chExt cx="347875" cy="673700"/>
          </a:xfrm>
        </p:grpSpPr>
        <p:sp>
          <p:nvSpPr>
            <p:cNvPr id="129" name="Google Shape;276;g2e5b89695a7_0_14">
              <a:extLst>
                <a:ext uri="{FF2B5EF4-FFF2-40B4-BE49-F238E27FC236}">
                  <a16:creationId xmlns:a16="http://schemas.microsoft.com/office/drawing/2014/main" id="{E3AC1B3E-1510-72FC-E4B8-8F855E5A127D}"/>
                </a:ext>
              </a:extLst>
            </p:cNvPr>
            <p:cNvSpPr/>
            <p:nvPr/>
          </p:nvSpPr>
          <p:spPr>
            <a:xfrm>
              <a:off x="3063200" y="2647600"/>
              <a:ext cx="138000" cy="138000"/>
            </a:xfrm>
            <a:prstGeom prst="ellipse">
              <a:avLst/>
            </a:prstGeom>
            <a:solidFill>
              <a:srgbClr val="0579C1"/>
            </a:solidFill>
            <a:ln w="9525" cap="flat" cmpd="sng">
              <a:solidFill>
                <a:srgbClr val="0579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arianne" panose="02000000000000000000" pitchFamily="2" charset="0"/>
              </a:endParaRPr>
            </a:p>
          </p:txBody>
        </p:sp>
        <p:grpSp>
          <p:nvGrpSpPr>
            <p:cNvPr id="130" name="Google Shape;279;g2e5b89695a7_0_14">
              <a:extLst>
                <a:ext uri="{FF2B5EF4-FFF2-40B4-BE49-F238E27FC236}">
                  <a16:creationId xmlns:a16="http://schemas.microsoft.com/office/drawing/2014/main" id="{0657215C-0459-FC8F-6486-DEFABEC96C38}"/>
                </a:ext>
              </a:extLst>
            </p:cNvPr>
            <p:cNvGrpSpPr/>
            <p:nvPr/>
          </p:nvGrpSpPr>
          <p:grpSpPr>
            <a:xfrm>
              <a:off x="2968050" y="2111900"/>
              <a:ext cx="347875" cy="379000"/>
              <a:chOff x="2133600" y="4699575"/>
              <a:chExt cx="347875" cy="379000"/>
            </a:xfrm>
          </p:grpSpPr>
          <p:pic>
            <p:nvPicPr>
              <p:cNvPr id="131" name="Google Shape;275;g2e5b89695a7_0_14">
                <a:extLst>
                  <a:ext uri="{FF2B5EF4-FFF2-40B4-BE49-F238E27FC236}">
                    <a16:creationId xmlns:a16="http://schemas.microsoft.com/office/drawing/2014/main" id="{74E17ED6-5278-D068-C0AB-EC5246407DCE}"/>
                  </a:ext>
                </a:extLst>
              </p:cNvPr>
              <p:cNvPicPr preferRelativeResize="0"/>
              <p:nvPr/>
            </p:nvPicPr>
            <p:blipFill>
              <a:blip r:embed="rId2">
                <a:alphaModFix/>
              </a:blip>
              <a:stretch>
                <a:fillRect/>
              </a:stretch>
            </p:blipFill>
            <p:spPr>
              <a:xfrm>
                <a:off x="2133600" y="4699575"/>
                <a:ext cx="310575" cy="310575"/>
              </a:xfrm>
              <a:prstGeom prst="rect">
                <a:avLst/>
              </a:prstGeom>
              <a:noFill/>
              <a:ln>
                <a:noFill/>
              </a:ln>
            </p:spPr>
          </p:pic>
          <p:pic>
            <p:nvPicPr>
              <p:cNvPr id="132" name="Google Shape;280;g2e5b89695a7_0_14">
                <a:extLst>
                  <a:ext uri="{FF2B5EF4-FFF2-40B4-BE49-F238E27FC236}">
                    <a16:creationId xmlns:a16="http://schemas.microsoft.com/office/drawing/2014/main" id="{9A22AAF9-9BD0-964B-EEDE-18AF64D79A2B}"/>
                  </a:ext>
                </a:extLst>
              </p:cNvPr>
              <p:cNvPicPr preferRelativeResize="0"/>
              <p:nvPr/>
            </p:nvPicPr>
            <p:blipFill rotWithShape="1">
              <a:blip r:embed="rId3">
                <a:alphaModFix/>
              </a:blip>
              <a:srcRect/>
              <a:stretch/>
            </p:blipFill>
            <p:spPr>
              <a:xfrm>
                <a:off x="2239975" y="4837075"/>
                <a:ext cx="241500" cy="241500"/>
              </a:xfrm>
              <a:prstGeom prst="rect">
                <a:avLst/>
              </a:prstGeom>
              <a:noFill/>
              <a:ln>
                <a:noFill/>
              </a:ln>
            </p:spPr>
          </p:pic>
        </p:grpSp>
      </p:grpSp>
      <p:sp>
        <p:nvSpPr>
          <p:cNvPr id="133" name="Google Shape;281;g2e5b89695a7_0_14">
            <a:extLst>
              <a:ext uri="{FF2B5EF4-FFF2-40B4-BE49-F238E27FC236}">
                <a16:creationId xmlns:a16="http://schemas.microsoft.com/office/drawing/2014/main" id="{7E3BA227-2D48-AA73-3C2C-FC83FF4BBB27}"/>
              </a:ext>
            </a:extLst>
          </p:cNvPr>
          <p:cNvSpPr/>
          <p:nvPr/>
        </p:nvSpPr>
        <p:spPr>
          <a:xfrm>
            <a:off x="5093201" y="4225087"/>
            <a:ext cx="2973709" cy="202404"/>
          </a:xfrm>
          <a:prstGeom prst="rect">
            <a:avLst/>
          </a:prstGeom>
          <a:solidFill>
            <a:srgbClr val="FFFFFF"/>
          </a:solidFill>
          <a:ln w="9525" cap="flat" cmpd="sng">
            <a:solidFill>
              <a:srgbClr val="612491"/>
            </a:solidFill>
            <a:prstDash val="dash"/>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fr-FR" sz="700" dirty="0">
                <a:solidFill>
                  <a:srgbClr val="374C62"/>
                </a:solidFill>
                <a:latin typeface="Marianne" panose="02000000000000000000" pitchFamily="2" charset="0"/>
                <a:ea typeface="Montserrat Medium"/>
                <a:cs typeface="Montserrat Medium"/>
                <a:sym typeface="Montserrat Medium"/>
              </a:rPr>
              <a:t>Création d’une </a:t>
            </a:r>
            <a:r>
              <a:rPr lang="fr-FR" sz="700" b="1" dirty="0" err="1">
                <a:solidFill>
                  <a:srgbClr val="374C62"/>
                </a:solidFill>
                <a:latin typeface="Marianne" panose="02000000000000000000" pitchFamily="2" charset="0"/>
                <a:ea typeface="Montserrat"/>
                <a:cs typeface="Montserrat"/>
                <a:sym typeface="Montserrat"/>
              </a:rPr>
              <a:t>community</a:t>
            </a:r>
            <a:r>
              <a:rPr lang="fr-FR" sz="700" b="1" dirty="0">
                <a:solidFill>
                  <a:srgbClr val="374C62"/>
                </a:solidFill>
                <a:latin typeface="Marianne" panose="02000000000000000000" pitchFamily="2" charset="0"/>
                <a:ea typeface="Montserrat"/>
                <a:cs typeface="Montserrat"/>
                <a:sym typeface="Montserrat"/>
              </a:rPr>
              <a:t> of practice</a:t>
            </a:r>
            <a:r>
              <a:rPr lang="fr-FR" sz="700" dirty="0">
                <a:solidFill>
                  <a:srgbClr val="374C62"/>
                </a:solidFill>
                <a:latin typeface="Marianne" panose="02000000000000000000" pitchFamily="2" charset="0"/>
                <a:ea typeface="Montserrat Medium"/>
                <a:cs typeface="Montserrat Medium"/>
                <a:sym typeface="Montserrat Medium"/>
              </a:rPr>
              <a:t> réunissant les </a:t>
            </a:r>
            <a:r>
              <a:rPr lang="fr-FR" sz="700" dirty="0" err="1">
                <a:solidFill>
                  <a:srgbClr val="374C62"/>
                </a:solidFill>
                <a:latin typeface="Marianne" panose="02000000000000000000" pitchFamily="2" charset="0"/>
                <a:ea typeface="Montserrat Medium"/>
                <a:cs typeface="Montserrat Medium"/>
                <a:sym typeface="Montserrat Medium"/>
              </a:rPr>
              <a:t>HDABs</a:t>
            </a:r>
            <a:endParaRPr sz="700" dirty="0">
              <a:solidFill>
                <a:srgbClr val="374C62"/>
              </a:solidFill>
              <a:latin typeface="Marianne" panose="02000000000000000000" pitchFamily="2" charset="0"/>
              <a:ea typeface="Montserrat Medium"/>
              <a:cs typeface="Montserrat Medium"/>
              <a:sym typeface="Montserrat Medium"/>
            </a:endParaRPr>
          </a:p>
        </p:txBody>
      </p:sp>
      <p:pic>
        <p:nvPicPr>
          <p:cNvPr id="134" name="Google Shape;282;g2e5b89695a7_0_14">
            <a:extLst>
              <a:ext uri="{FF2B5EF4-FFF2-40B4-BE49-F238E27FC236}">
                <a16:creationId xmlns:a16="http://schemas.microsoft.com/office/drawing/2014/main" id="{9D9CC2AC-3D6F-FFFB-45A1-D3DCB1929899}"/>
              </a:ext>
            </a:extLst>
          </p:cNvPr>
          <p:cNvPicPr preferRelativeResize="0"/>
          <p:nvPr/>
        </p:nvPicPr>
        <p:blipFill>
          <a:blip r:embed="rId4">
            <a:alphaModFix/>
          </a:blip>
          <a:stretch>
            <a:fillRect/>
          </a:stretch>
        </p:blipFill>
        <p:spPr>
          <a:xfrm flipH="1">
            <a:off x="8125119" y="4166120"/>
            <a:ext cx="305822" cy="305822"/>
          </a:xfrm>
          <a:prstGeom prst="ellipse">
            <a:avLst/>
          </a:prstGeom>
          <a:noFill/>
          <a:ln>
            <a:noFill/>
          </a:ln>
        </p:spPr>
      </p:pic>
      <p:sp>
        <p:nvSpPr>
          <p:cNvPr id="135" name="Google Shape;283;g2e5b89695a7_0_14">
            <a:extLst>
              <a:ext uri="{FF2B5EF4-FFF2-40B4-BE49-F238E27FC236}">
                <a16:creationId xmlns:a16="http://schemas.microsoft.com/office/drawing/2014/main" id="{8C31F99E-6A42-4DA0-E497-7BF54F231E9B}"/>
              </a:ext>
            </a:extLst>
          </p:cNvPr>
          <p:cNvSpPr/>
          <p:nvPr/>
        </p:nvSpPr>
        <p:spPr>
          <a:xfrm>
            <a:off x="6764997" y="2507142"/>
            <a:ext cx="2057722" cy="807251"/>
          </a:xfrm>
          <a:prstGeom prst="homePlate">
            <a:avLst>
              <a:gd name="adj" fmla="val 15432"/>
            </a:avLst>
          </a:prstGeom>
          <a:solidFill>
            <a:srgbClr val="F4CCCC"/>
          </a:solidFill>
          <a:ln>
            <a:noFill/>
          </a:ln>
        </p:spPr>
        <p:txBody>
          <a:bodyPr spcFirstLastPara="1" wrap="square" lIns="432050" tIns="91425" rIns="91425" bIns="91425" anchor="ctr" anchorCtr="0">
            <a:noAutofit/>
          </a:bodyPr>
          <a:lstStyle/>
          <a:p>
            <a:pPr marL="0" lvl="0" indent="0" algn="l" rtl="0">
              <a:spcBef>
                <a:spcPts val="0"/>
              </a:spcBef>
              <a:spcAft>
                <a:spcPts val="0"/>
              </a:spcAft>
              <a:buNone/>
            </a:pPr>
            <a:r>
              <a:rPr lang="fr-FR" sz="900" b="1" dirty="0">
                <a:solidFill>
                  <a:schemeClr val="dk1"/>
                </a:solidFill>
                <a:latin typeface="Marianne" panose="02000000000000000000" pitchFamily="2" charset="0"/>
                <a:ea typeface="Montserrat"/>
                <a:cs typeface="Montserrat"/>
                <a:sym typeface="Montserrat"/>
              </a:rPr>
              <a:t>SHAIPED</a:t>
            </a:r>
            <a:endParaRPr sz="900" b="1" dirty="0">
              <a:solidFill>
                <a:schemeClr val="dk1"/>
              </a:solidFill>
              <a:latin typeface="Marianne" panose="02000000000000000000" pitchFamily="2" charset="0"/>
              <a:ea typeface="Montserrat"/>
              <a:cs typeface="Montserrat"/>
              <a:sym typeface="Montserrat"/>
            </a:endParaRPr>
          </a:p>
          <a:p>
            <a:pPr marL="0" lvl="0" indent="0" algn="l" rtl="0">
              <a:spcBef>
                <a:spcPts val="300"/>
              </a:spcBef>
              <a:spcAft>
                <a:spcPts val="0"/>
              </a:spcAft>
              <a:buNone/>
            </a:pPr>
            <a:r>
              <a:rPr lang="fr-FR" sz="700" b="1" dirty="0">
                <a:solidFill>
                  <a:schemeClr val="dk1"/>
                </a:solidFill>
                <a:latin typeface="Marianne" panose="02000000000000000000" pitchFamily="2" charset="0"/>
                <a:ea typeface="Montserrat"/>
                <a:cs typeface="Montserrat"/>
                <a:sym typeface="Montserrat"/>
              </a:rPr>
              <a:t>Mobiliser l’EHDS pour déployer l’IA en santé</a:t>
            </a:r>
            <a:br>
              <a:rPr lang="fr-FR" sz="700" b="1"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30 partenaires, 11 pays</a:t>
            </a:r>
            <a:br>
              <a:rPr lang="fr-FR" sz="700" dirty="0">
                <a:solidFill>
                  <a:schemeClr val="dk1"/>
                </a:solidFill>
                <a:latin typeface="Marianne" panose="02000000000000000000" pitchFamily="2" charset="0"/>
                <a:ea typeface="Montserrat"/>
                <a:cs typeface="Montserrat"/>
                <a:sym typeface="Montserrat"/>
              </a:rPr>
            </a:br>
            <a:r>
              <a:rPr lang="fr-FR" sz="700" dirty="0">
                <a:solidFill>
                  <a:schemeClr val="dk1"/>
                </a:solidFill>
                <a:latin typeface="Marianne" panose="02000000000000000000" pitchFamily="2" charset="0"/>
                <a:ea typeface="Montserrat"/>
                <a:cs typeface="Montserrat"/>
                <a:sym typeface="Montserrat"/>
              </a:rPr>
              <a:t>4 millions € </a:t>
            </a:r>
            <a:endParaRPr lang="fr-FR" sz="900" dirty="0">
              <a:solidFill>
                <a:schemeClr val="dk1"/>
              </a:solidFill>
              <a:latin typeface="Marianne" panose="02000000000000000000" pitchFamily="2" charset="0"/>
              <a:ea typeface="Montserrat Medium"/>
              <a:cs typeface="Montserrat Medium"/>
              <a:sym typeface="Montserrat Medium"/>
            </a:endParaRPr>
          </a:p>
        </p:txBody>
      </p:sp>
      <p:sp>
        <p:nvSpPr>
          <p:cNvPr id="136" name="Google Shape;284;g2e5b89695a7_0_14">
            <a:extLst>
              <a:ext uri="{FF2B5EF4-FFF2-40B4-BE49-F238E27FC236}">
                <a16:creationId xmlns:a16="http://schemas.microsoft.com/office/drawing/2014/main" id="{596D66D8-2744-05BC-DB28-63F0B4ED561C}"/>
              </a:ext>
            </a:extLst>
          </p:cNvPr>
          <p:cNvSpPr/>
          <p:nvPr/>
        </p:nvSpPr>
        <p:spPr>
          <a:xfrm>
            <a:off x="5849013" y="1737269"/>
            <a:ext cx="3086921" cy="699105"/>
          </a:xfrm>
          <a:prstGeom prst="homePlate">
            <a:avLst>
              <a:gd name="adj" fmla="val 15432"/>
            </a:avLst>
          </a:prstGeom>
          <a:solidFill>
            <a:srgbClr val="E1D9E7"/>
          </a:solidFill>
          <a:ln>
            <a:noFill/>
          </a:ln>
        </p:spPr>
        <p:txBody>
          <a:bodyPr spcFirstLastPara="1" wrap="square" lIns="182875" tIns="121900" rIns="121900" bIns="121900" anchor="ctr" anchorCtr="0">
            <a:noAutofit/>
          </a:bodyPr>
          <a:lstStyle/>
          <a:p>
            <a:pPr marL="0" marR="0" lvl="0" indent="0" algn="l" rtl="0">
              <a:lnSpc>
                <a:spcPct val="100000"/>
              </a:lnSpc>
              <a:spcBef>
                <a:spcPts val="0"/>
              </a:spcBef>
              <a:spcAft>
                <a:spcPts val="0"/>
              </a:spcAft>
              <a:buNone/>
            </a:pPr>
            <a:r>
              <a:rPr lang="fr-FR" sz="900" b="1" dirty="0">
                <a:solidFill>
                  <a:schemeClr val="dk1"/>
                </a:solidFill>
                <a:latin typeface="Marianne" panose="02000000000000000000" pitchFamily="2" charset="0"/>
                <a:ea typeface="Montserrat"/>
                <a:cs typeface="Montserrat"/>
                <a:sym typeface="Montserrat"/>
              </a:rPr>
              <a:t>Action conjointe TEHDAS 2 </a:t>
            </a:r>
            <a:endParaRPr sz="900" b="1" dirty="0">
              <a:solidFill>
                <a:schemeClr val="dk1"/>
              </a:solidFill>
              <a:latin typeface="Marianne" panose="02000000000000000000" pitchFamily="2" charset="0"/>
              <a:ea typeface="Montserrat"/>
              <a:cs typeface="Montserrat"/>
              <a:sym typeface="Montserrat"/>
            </a:endParaRPr>
          </a:p>
          <a:p>
            <a:pPr marL="0" marR="0" lvl="0" indent="0" algn="l" rtl="0">
              <a:lnSpc>
                <a:spcPct val="100000"/>
              </a:lnSpc>
              <a:spcBef>
                <a:spcPts val="300"/>
              </a:spcBef>
              <a:spcAft>
                <a:spcPts val="0"/>
              </a:spcAft>
              <a:buNone/>
            </a:pPr>
            <a:r>
              <a:rPr lang="fr-FR" sz="700" dirty="0">
                <a:solidFill>
                  <a:schemeClr val="dk1"/>
                </a:solidFill>
                <a:latin typeface="Marianne" panose="02000000000000000000" pitchFamily="2" charset="0"/>
                <a:ea typeface="Montserrat Medium"/>
                <a:cs typeface="Montserrat Medium"/>
                <a:sym typeface="Montserrat Medium"/>
              </a:rPr>
              <a:t>Mise en </a:t>
            </a:r>
            <a:r>
              <a:rPr lang="fr-FR" sz="700" dirty="0" err="1">
                <a:solidFill>
                  <a:schemeClr val="dk1"/>
                </a:solidFill>
                <a:latin typeface="Marianne" panose="02000000000000000000" pitchFamily="2" charset="0"/>
                <a:ea typeface="Montserrat Medium"/>
                <a:cs typeface="Montserrat Medium"/>
                <a:sym typeface="Montserrat Medium"/>
              </a:rPr>
              <a:t>oeuvre</a:t>
            </a:r>
            <a:r>
              <a:rPr lang="fr-FR" sz="700" dirty="0">
                <a:solidFill>
                  <a:schemeClr val="dk1"/>
                </a:solidFill>
                <a:latin typeface="Marianne" panose="02000000000000000000" pitchFamily="2" charset="0"/>
                <a:ea typeface="Montserrat Medium"/>
                <a:cs typeface="Montserrat Medium"/>
                <a:sym typeface="Montserrat Medium"/>
              </a:rPr>
              <a:t>, préparation actes délégués et d’exécution</a:t>
            </a:r>
            <a:br>
              <a:rPr lang="fr-FR" sz="700" dirty="0">
                <a:solidFill>
                  <a:schemeClr val="dk1"/>
                </a:solidFill>
                <a:latin typeface="Marianne" panose="02000000000000000000" pitchFamily="2" charset="0"/>
                <a:ea typeface="Montserrat Medium"/>
                <a:cs typeface="Montserrat Medium"/>
                <a:sym typeface="Montserrat Medium"/>
              </a:rPr>
            </a:br>
            <a:r>
              <a:rPr lang="fr-FR" sz="700" dirty="0">
                <a:solidFill>
                  <a:schemeClr val="dk1"/>
                </a:solidFill>
                <a:latin typeface="Marianne" panose="02000000000000000000" pitchFamily="2" charset="0"/>
                <a:ea typeface="Montserrat Medium"/>
                <a:cs typeface="Montserrat Medium"/>
                <a:sym typeface="Montserrat Medium"/>
              </a:rPr>
              <a:t>HDH lead sur la tarification, l’infrastructure HD@EU, </a:t>
            </a:r>
            <a:br>
              <a:rPr lang="fr-FR" sz="700" dirty="0">
                <a:solidFill>
                  <a:schemeClr val="dk1"/>
                </a:solidFill>
                <a:latin typeface="Marianne" panose="02000000000000000000" pitchFamily="2" charset="0"/>
                <a:ea typeface="Montserrat Medium"/>
                <a:cs typeface="Montserrat Medium"/>
                <a:sym typeface="Montserrat Medium"/>
              </a:rPr>
            </a:br>
            <a:r>
              <a:rPr lang="fr-FR" sz="700" dirty="0">
                <a:solidFill>
                  <a:schemeClr val="dk1"/>
                </a:solidFill>
                <a:latin typeface="Marianne" panose="02000000000000000000" pitchFamily="2" charset="0"/>
                <a:ea typeface="Montserrat Medium"/>
                <a:cs typeface="Montserrat Medium"/>
                <a:sym typeface="Montserrat Medium"/>
              </a:rPr>
              <a:t>les environnements de traitement sécurisés</a:t>
            </a:r>
            <a:br>
              <a:rPr lang="fr-FR" sz="700" dirty="0">
                <a:solidFill>
                  <a:schemeClr val="dk1"/>
                </a:solidFill>
                <a:latin typeface="Marianne" panose="02000000000000000000" pitchFamily="2" charset="0"/>
                <a:ea typeface="Montserrat Medium"/>
                <a:cs typeface="Montserrat Medium"/>
                <a:sym typeface="Montserrat Medium"/>
              </a:rPr>
            </a:br>
            <a:r>
              <a:rPr lang="fr-FR" sz="700" dirty="0">
                <a:solidFill>
                  <a:schemeClr val="dk1"/>
                </a:solidFill>
                <a:latin typeface="Marianne" panose="02000000000000000000" pitchFamily="2" charset="0"/>
                <a:ea typeface="Montserrat Medium"/>
                <a:cs typeface="Montserrat Medium"/>
                <a:sym typeface="Montserrat Medium"/>
              </a:rPr>
              <a:t>30 pays</a:t>
            </a:r>
          </a:p>
        </p:txBody>
      </p:sp>
      <p:cxnSp>
        <p:nvCxnSpPr>
          <p:cNvPr id="137" name="Google Shape;285;g2e5b89695a7_0_14">
            <a:extLst>
              <a:ext uri="{FF2B5EF4-FFF2-40B4-BE49-F238E27FC236}">
                <a16:creationId xmlns:a16="http://schemas.microsoft.com/office/drawing/2014/main" id="{D232A416-CD5B-02DF-4C8E-B27451ED5BD2}"/>
              </a:ext>
            </a:extLst>
          </p:cNvPr>
          <p:cNvCxnSpPr>
            <a:cxnSpLocks/>
          </p:cNvCxnSpPr>
          <p:nvPr/>
        </p:nvCxnSpPr>
        <p:spPr>
          <a:xfrm>
            <a:off x="6023352" y="1661946"/>
            <a:ext cx="0" cy="2912545"/>
          </a:xfrm>
          <a:prstGeom prst="straightConnector1">
            <a:avLst/>
          </a:prstGeom>
          <a:noFill/>
          <a:ln w="9525" cap="flat" cmpd="sng">
            <a:solidFill>
              <a:srgbClr val="FF0000"/>
            </a:solidFill>
            <a:prstDash val="dash"/>
            <a:round/>
            <a:headEnd type="none" w="med" len="med"/>
            <a:tailEnd type="none" w="med" len="med"/>
          </a:ln>
        </p:spPr>
      </p:cxnSp>
      <p:sp>
        <p:nvSpPr>
          <p:cNvPr id="138" name="Google Shape;286;g2e5b89695a7_0_14">
            <a:extLst>
              <a:ext uri="{FF2B5EF4-FFF2-40B4-BE49-F238E27FC236}">
                <a16:creationId xmlns:a16="http://schemas.microsoft.com/office/drawing/2014/main" id="{F5F5EDBC-45EA-D6F0-E79F-7F2D454CBD52}"/>
              </a:ext>
            </a:extLst>
          </p:cNvPr>
          <p:cNvSpPr txBox="1"/>
          <p:nvPr/>
        </p:nvSpPr>
        <p:spPr>
          <a:xfrm>
            <a:off x="4590924" y="1153844"/>
            <a:ext cx="913905" cy="251795"/>
          </a:xfrm>
          <a:prstGeom prst="rect">
            <a:avLst/>
          </a:prstGeom>
          <a:noFill/>
          <a:ln>
            <a:noFill/>
          </a:ln>
        </p:spPr>
        <p:txBody>
          <a:bodyPr spcFirstLastPara="1" wrap="square" lIns="18000" tIns="18000" rIns="18000" bIns="18000" anchor="t" anchorCtr="0">
            <a:spAutoFit/>
          </a:bodyPr>
          <a:lstStyle/>
          <a:p>
            <a:pPr marL="0" lvl="0" indent="0" algn="r" rtl="0">
              <a:spcBef>
                <a:spcPts val="0"/>
              </a:spcBef>
              <a:spcAft>
                <a:spcPts val="0"/>
              </a:spcAft>
              <a:buNone/>
            </a:pPr>
            <a:r>
              <a:rPr lang="fr-FR" sz="700" b="1" dirty="0">
                <a:solidFill>
                  <a:schemeClr val="dk1"/>
                </a:solidFill>
                <a:latin typeface="Marianne" panose="02000000000000000000" pitchFamily="2" charset="0"/>
                <a:ea typeface="Montserrat"/>
                <a:cs typeface="Montserrat"/>
                <a:sym typeface="Montserrat"/>
              </a:rPr>
              <a:t>Adoption </a:t>
            </a:r>
            <a:r>
              <a:rPr lang="fr-FR" sz="700" b="1" dirty="0">
                <a:solidFill>
                  <a:schemeClr val="dk1"/>
                </a:solidFill>
                <a:latin typeface="Marianne" panose="02000000000000000000" pitchFamily="2" charset="0"/>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IA </a:t>
            </a:r>
            <a:r>
              <a:rPr lang="fr-FR" sz="700" b="1" dirty="0" err="1">
                <a:solidFill>
                  <a:schemeClr val="dk1"/>
                </a:solidFill>
                <a:latin typeface="Marianne" panose="02000000000000000000" pitchFamily="2" charset="0"/>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Act</a:t>
            </a:r>
            <a:endParaRPr lang="fr-FR" sz="700" b="1" dirty="0">
              <a:solidFill>
                <a:schemeClr val="dk1"/>
              </a:solidFill>
              <a:latin typeface="Marianne" panose="02000000000000000000" pitchFamily="2" charset="0"/>
              <a:ea typeface="Montserrat"/>
              <a:cs typeface="Montserrat"/>
              <a:sym typeface="Montserrat"/>
            </a:endParaRPr>
          </a:p>
          <a:p>
            <a:pPr marL="0" lvl="0" indent="0" algn="r" rtl="0">
              <a:spcBef>
                <a:spcPts val="0"/>
              </a:spcBef>
              <a:spcAft>
                <a:spcPts val="0"/>
              </a:spcAft>
              <a:buNone/>
            </a:pPr>
            <a:r>
              <a:rPr lang="fr-FR" sz="700" dirty="0">
                <a:solidFill>
                  <a:schemeClr val="dk1"/>
                </a:solidFill>
                <a:latin typeface="Marianne" panose="02000000000000000000" pitchFamily="2" charset="0"/>
                <a:ea typeface="Montserrat"/>
                <a:cs typeface="Montserrat"/>
                <a:sym typeface="Montserrat"/>
              </a:rPr>
              <a:t>mars 2024</a:t>
            </a:r>
          </a:p>
        </p:txBody>
      </p:sp>
      <p:sp>
        <p:nvSpPr>
          <p:cNvPr id="139" name="Google Shape;287;g2e5b89695a7_0_14">
            <a:extLst>
              <a:ext uri="{FF2B5EF4-FFF2-40B4-BE49-F238E27FC236}">
                <a16:creationId xmlns:a16="http://schemas.microsoft.com/office/drawing/2014/main" id="{4B25E101-646A-D82D-72A7-6871867F4A16}"/>
              </a:ext>
            </a:extLst>
          </p:cNvPr>
          <p:cNvSpPr txBox="1"/>
          <p:nvPr/>
        </p:nvSpPr>
        <p:spPr>
          <a:xfrm>
            <a:off x="6139102" y="1153844"/>
            <a:ext cx="1476522" cy="292961"/>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fr-FR" sz="700" b="1" dirty="0">
                <a:solidFill>
                  <a:schemeClr val="dk1"/>
                </a:solidFill>
                <a:latin typeface="Marianne" panose="02000000000000000000" pitchFamily="2" charset="0"/>
                <a:ea typeface="Montserrat"/>
                <a:cs typeface="Montserrat"/>
                <a:sym typeface="Montserrat"/>
              </a:rPr>
              <a:t>Adoption règlement EHDS</a:t>
            </a:r>
            <a:endParaRPr sz="700" b="1" dirty="0">
              <a:solidFill>
                <a:schemeClr val="dk1"/>
              </a:solidFill>
              <a:latin typeface="Marianne" panose="02000000000000000000" pitchFamily="2" charset="0"/>
              <a:ea typeface="Montserrat"/>
              <a:cs typeface="Montserrat"/>
              <a:sym typeface="Montserrat"/>
            </a:endParaRPr>
          </a:p>
          <a:p>
            <a:pPr marL="0" lvl="0" indent="0" algn="l" rtl="0">
              <a:spcBef>
                <a:spcPts val="0"/>
              </a:spcBef>
              <a:spcAft>
                <a:spcPts val="0"/>
              </a:spcAft>
              <a:buNone/>
            </a:pPr>
            <a:r>
              <a:rPr lang="fr-FR" sz="700" dirty="0">
                <a:solidFill>
                  <a:schemeClr val="dk1"/>
                </a:solidFill>
                <a:latin typeface="Marianne" panose="02000000000000000000" pitchFamily="2" charset="0"/>
                <a:ea typeface="Montserrat"/>
                <a:cs typeface="Montserrat"/>
                <a:sym typeface="Montserrat"/>
              </a:rPr>
              <a:t>avril 2024</a:t>
            </a:r>
            <a:endParaRPr sz="700" dirty="0">
              <a:solidFill>
                <a:schemeClr val="dk1"/>
              </a:solidFill>
              <a:latin typeface="Marianne" panose="02000000000000000000" pitchFamily="2" charset="0"/>
              <a:ea typeface="Montserrat"/>
              <a:cs typeface="Montserrat"/>
              <a:sym typeface="Montserrat"/>
            </a:endParaRPr>
          </a:p>
        </p:txBody>
      </p:sp>
      <p:grpSp>
        <p:nvGrpSpPr>
          <p:cNvPr id="140" name="Google Shape;288;g2e5b89695a7_0_14">
            <a:extLst>
              <a:ext uri="{FF2B5EF4-FFF2-40B4-BE49-F238E27FC236}">
                <a16:creationId xmlns:a16="http://schemas.microsoft.com/office/drawing/2014/main" id="{A49BFED0-991D-6BA4-A5CE-318909B41EDF}"/>
              </a:ext>
            </a:extLst>
          </p:cNvPr>
          <p:cNvGrpSpPr/>
          <p:nvPr/>
        </p:nvGrpSpPr>
        <p:grpSpPr>
          <a:xfrm>
            <a:off x="1099273" y="1849846"/>
            <a:ext cx="466858" cy="466858"/>
            <a:chOff x="1378000" y="3887600"/>
            <a:chExt cx="474000" cy="474000"/>
          </a:xfrm>
        </p:grpSpPr>
        <p:sp>
          <p:nvSpPr>
            <p:cNvPr id="141" name="Google Shape;289;g2e5b89695a7_0_14">
              <a:extLst>
                <a:ext uri="{FF2B5EF4-FFF2-40B4-BE49-F238E27FC236}">
                  <a16:creationId xmlns:a16="http://schemas.microsoft.com/office/drawing/2014/main" id="{FF997EF2-DE2E-9BC3-D01C-B6F620E7A52E}"/>
                </a:ext>
              </a:extLst>
            </p:cNvPr>
            <p:cNvSpPr/>
            <p:nvPr/>
          </p:nvSpPr>
          <p:spPr>
            <a:xfrm>
              <a:off x="1378000" y="3887600"/>
              <a:ext cx="474000" cy="474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rianne" panose="02000000000000000000" pitchFamily="2" charset="0"/>
              </a:endParaRPr>
            </a:p>
          </p:txBody>
        </p:sp>
        <p:pic>
          <p:nvPicPr>
            <p:cNvPr id="142" name="Google Shape;290;g2e5b89695a7_0_14">
              <a:extLst>
                <a:ext uri="{FF2B5EF4-FFF2-40B4-BE49-F238E27FC236}">
                  <a16:creationId xmlns:a16="http://schemas.microsoft.com/office/drawing/2014/main" id="{F0D7BAF8-4716-0971-57B9-513954E988FA}"/>
                </a:ext>
              </a:extLst>
            </p:cNvPr>
            <p:cNvPicPr preferRelativeResize="0"/>
            <p:nvPr/>
          </p:nvPicPr>
          <p:blipFill rotWithShape="1">
            <a:blip r:embed="rId5">
              <a:alphaModFix/>
            </a:blip>
            <a:srcRect l="21263" r="26388"/>
            <a:stretch/>
          </p:blipFill>
          <p:spPr>
            <a:xfrm>
              <a:off x="1459750" y="3946831"/>
              <a:ext cx="310502" cy="333662"/>
            </a:xfrm>
            <a:prstGeom prst="rect">
              <a:avLst/>
            </a:prstGeom>
            <a:noFill/>
            <a:ln>
              <a:noFill/>
            </a:ln>
          </p:spPr>
        </p:pic>
      </p:grpSp>
      <p:grpSp>
        <p:nvGrpSpPr>
          <p:cNvPr id="143" name="Google Shape;291;g2e5b89695a7_0_14">
            <a:extLst>
              <a:ext uri="{FF2B5EF4-FFF2-40B4-BE49-F238E27FC236}">
                <a16:creationId xmlns:a16="http://schemas.microsoft.com/office/drawing/2014/main" id="{E5A6EB58-2447-25F7-F80A-BE074B10E4D2}"/>
              </a:ext>
            </a:extLst>
          </p:cNvPr>
          <p:cNvGrpSpPr/>
          <p:nvPr/>
        </p:nvGrpSpPr>
        <p:grpSpPr>
          <a:xfrm>
            <a:off x="2927349" y="2702454"/>
            <a:ext cx="806485" cy="444106"/>
            <a:chOff x="1514528" y="4547300"/>
            <a:chExt cx="818822" cy="450900"/>
          </a:xfrm>
        </p:grpSpPr>
        <p:sp>
          <p:nvSpPr>
            <p:cNvPr id="144" name="Google Shape;292;g2e5b89695a7_0_14">
              <a:extLst>
                <a:ext uri="{FF2B5EF4-FFF2-40B4-BE49-F238E27FC236}">
                  <a16:creationId xmlns:a16="http://schemas.microsoft.com/office/drawing/2014/main" id="{7405F57C-17BF-6EB1-0313-4B9EA67D8B88}"/>
                </a:ext>
              </a:extLst>
            </p:cNvPr>
            <p:cNvSpPr/>
            <p:nvPr/>
          </p:nvSpPr>
          <p:spPr>
            <a:xfrm>
              <a:off x="1882450" y="4547300"/>
              <a:ext cx="450900" cy="450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rianne" panose="02000000000000000000" pitchFamily="2" charset="0"/>
              </a:endParaRPr>
            </a:p>
          </p:txBody>
        </p:sp>
        <p:pic>
          <p:nvPicPr>
            <p:cNvPr id="145" name="Google Shape;293;g2e5b89695a7_0_14">
              <a:extLst>
                <a:ext uri="{FF2B5EF4-FFF2-40B4-BE49-F238E27FC236}">
                  <a16:creationId xmlns:a16="http://schemas.microsoft.com/office/drawing/2014/main" id="{9D1FD9FC-4A46-BFFA-8E85-6A41F6F34B13}"/>
                </a:ext>
              </a:extLst>
            </p:cNvPr>
            <p:cNvPicPr preferRelativeResize="0"/>
            <p:nvPr/>
          </p:nvPicPr>
          <p:blipFill>
            <a:blip r:embed="rId6">
              <a:alphaModFix/>
            </a:blip>
            <a:stretch>
              <a:fillRect/>
            </a:stretch>
          </p:blipFill>
          <p:spPr>
            <a:xfrm>
              <a:off x="1514528" y="4652005"/>
              <a:ext cx="717573" cy="241500"/>
            </a:xfrm>
            <a:prstGeom prst="rect">
              <a:avLst/>
            </a:prstGeom>
            <a:noFill/>
            <a:ln>
              <a:noFill/>
            </a:ln>
          </p:spPr>
        </p:pic>
      </p:grpSp>
      <p:grpSp>
        <p:nvGrpSpPr>
          <p:cNvPr id="146" name="Google Shape;294;g2e5b89695a7_0_14">
            <a:extLst>
              <a:ext uri="{FF2B5EF4-FFF2-40B4-BE49-F238E27FC236}">
                <a16:creationId xmlns:a16="http://schemas.microsoft.com/office/drawing/2014/main" id="{797E15FC-7E04-7D1C-EB97-2AE7A3843A9D}"/>
              </a:ext>
            </a:extLst>
          </p:cNvPr>
          <p:cNvGrpSpPr/>
          <p:nvPr/>
        </p:nvGrpSpPr>
        <p:grpSpPr>
          <a:xfrm>
            <a:off x="5418843" y="1825174"/>
            <a:ext cx="533046" cy="523295"/>
            <a:chOff x="2629350" y="4960500"/>
            <a:chExt cx="541200" cy="531300"/>
          </a:xfrm>
        </p:grpSpPr>
        <p:sp>
          <p:nvSpPr>
            <p:cNvPr id="147" name="Google Shape;295;g2e5b89695a7_0_14">
              <a:extLst>
                <a:ext uri="{FF2B5EF4-FFF2-40B4-BE49-F238E27FC236}">
                  <a16:creationId xmlns:a16="http://schemas.microsoft.com/office/drawing/2014/main" id="{AB66B4D1-9484-5FBD-A445-72FED4E40ADE}"/>
                </a:ext>
              </a:extLst>
            </p:cNvPr>
            <p:cNvSpPr/>
            <p:nvPr/>
          </p:nvSpPr>
          <p:spPr>
            <a:xfrm>
              <a:off x="2629350" y="4960500"/>
              <a:ext cx="541200" cy="531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rianne" panose="02000000000000000000" pitchFamily="2" charset="0"/>
              </a:endParaRPr>
            </a:p>
          </p:txBody>
        </p:sp>
        <p:pic>
          <p:nvPicPr>
            <p:cNvPr id="148" name="Google Shape;296;g2e5b89695a7_0_14">
              <a:extLst>
                <a:ext uri="{FF2B5EF4-FFF2-40B4-BE49-F238E27FC236}">
                  <a16:creationId xmlns:a16="http://schemas.microsoft.com/office/drawing/2014/main" id="{9AB41905-08EB-FC5F-3B1D-CA055E16B0C6}"/>
                </a:ext>
              </a:extLst>
            </p:cNvPr>
            <p:cNvPicPr preferRelativeResize="0"/>
            <p:nvPr/>
          </p:nvPicPr>
          <p:blipFill>
            <a:blip r:embed="rId7">
              <a:alphaModFix/>
            </a:blip>
            <a:stretch>
              <a:fillRect/>
            </a:stretch>
          </p:blipFill>
          <p:spPr>
            <a:xfrm>
              <a:off x="2705563" y="5073946"/>
              <a:ext cx="388800" cy="304410"/>
            </a:xfrm>
            <a:prstGeom prst="rect">
              <a:avLst/>
            </a:prstGeom>
            <a:noFill/>
            <a:ln>
              <a:noFill/>
            </a:ln>
          </p:spPr>
        </p:pic>
      </p:grpSp>
      <p:grpSp>
        <p:nvGrpSpPr>
          <p:cNvPr id="149" name="Google Shape;297;g2e5b89695a7_0_14">
            <a:extLst>
              <a:ext uri="{FF2B5EF4-FFF2-40B4-BE49-F238E27FC236}">
                <a16:creationId xmlns:a16="http://schemas.microsoft.com/office/drawing/2014/main" id="{6B42BB35-8C72-E635-B531-21CC1D4C03C2}"/>
              </a:ext>
            </a:extLst>
          </p:cNvPr>
          <p:cNvGrpSpPr/>
          <p:nvPr/>
        </p:nvGrpSpPr>
        <p:grpSpPr>
          <a:xfrm>
            <a:off x="6554496" y="2655768"/>
            <a:ext cx="444106" cy="444106"/>
            <a:chOff x="3580425" y="5105875"/>
            <a:chExt cx="450900" cy="450900"/>
          </a:xfrm>
        </p:grpSpPr>
        <p:sp>
          <p:nvSpPr>
            <p:cNvPr id="150" name="Google Shape;298;g2e5b89695a7_0_14">
              <a:extLst>
                <a:ext uri="{FF2B5EF4-FFF2-40B4-BE49-F238E27FC236}">
                  <a16:creationId xmlns:a16="http://schemas.microsoft.com/office/drawing/2014/main" id="{48A441B6-AEBE-2225-6019-275E32181A0E}"/>
                </a:ext>
              </a:extLst>
            </p:cNvPr>
            <p:cNvSpPr/>
            <p:nvPr/>
          </p:nvSpPr>
          <p:spPr>
            <a:xfrm>
              <a:off x="3580425" y="5105875"/>
              <a:ext cx="450900" cy="450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rianne" panose="02000000000000000000" pitchFamily="2" charset="0"/>
              </a:endParaRPr>
            </a:p>
          </p:txBody>
        </p:sp>
        <p:pic>
          <p:nvPicPr>
            <p:cNvPr id="151" name="Google Shape;299;g2e5b89695a7_0_14">
              <a:extLst>
                <a:ext uri="{FF2B5EF4-FFF2-40B4-BE49-F238E27FC236}">
                  <a16:creationId xmlns:a16="http://schemas.microsoft.com/office/drawing/2014/main" id="{6BDDD00E-404B-5E82-9CFD-72848D49C9B8}"/>
                </a:ext>
              </a:extLst>
            </p:cNvPr>
            <p:cNvPicPr preferRelativeResize="0"/>
            <p:nvPr/>
          </p:nvPicPr>
          <p:blipFill>
            <a:blip r:embed="rId8">
              <a:alphaModFix/>
            </a:blip>
            <a:stretch>
              <a:fillRect/>
            </a:stretch>
          </p:blipFill>
          <p:spPr>
            <a:xfrm>
              <a:off x="3611475" y="5136925"/>
              <a:ext cx="388800" cy="388800"/>
            </a:xfrm>
            <a:prstGeom prst="rect">
              <a:avLst/>
            </a:prstGeom>
            <a:noFill/>
            <a:ln>
              <a:noFill/>
            </a:ln>
          </p:spPr>
        </p:pic>
      </p:grpSp>
      <p:grpSp>
        <p:nvGrpSpPr>
          <p:cNvPr id="152" name="Google Shape;300;g2e5b89695a7_0_14">
            <a:extLst>
              <a:ext uri="{FF2B5EF4-FFF2-40B4-BE49-F238E27FC236}">
                <a16:creationId xmlns:a16="http://schemas.microsoft.com/office/drawing/2014/main" id="{A7924DDC-C388-AB19-A3D7-9D3E2ECD5A99}"/>
              </a:ext>
            </a:extLst>
          </p:cNvPr>
          <p:cNvGrpSpPr/>
          <p:nvPr/>
        </p:nvGrpSpPr>
        <p:grpSpPr>
          <a:xfrm>
            <a:off x="5594808" y="1245146"/>
            <a:ext cx="254680" cy="466873"/>
            <a:chOff x="2968050" y="2111900"/>
            <a:chExt cx="347875" cy="673700"/>
          </a:xfrm>
        </p:grpSpPr>
        <p:sp>
          <p:nvSpPr>
            <p:cNvPr id="153" name="Google Shape;301;g2e5b89695a7_0_14">
              <a:extLst>
                <a:ext uri="{FF2B5EF4-FFF2-40B4-BE49-F238E27FC236}">
                  <a16:creationId xmlns:a16="http://schemas.microsoft.com/office/drawing/2014/main" id="{64FA73C7-6440-7038-64C7-5DAC1A7E6E5C}"/>
                </a:ext>
              </a:extLst>
            </p:cNvPr>
            <p:cNvSpPr/>
            <p:nvPr/>
          </p:nvSpPr>
          <p:spPr>
            <a:xfrm>
              <a:off x="3063200" y="2647600"/>
              <a:ext cx="138000" cy="138000"/>
            </a:xfrm>
            <a:prstGeom prst="ellipse">
              <a:avLst/>
            </a:prstGeom>
            <a:solidFill>
              <a:srgbClr val="0579C1"/>
            </a:solidFill>
            <a:ln w="9525" cap="flat" cmpd="sng">
              <a:solidFill>
                <a:srgbClr val="0579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arianne" panose="02000000000000000000" pitchFamily="2" charset="0"/>
              </a:endParaRPr>
            </a:p>
          </p:txBody>
        </p:sp>
        <p:grpSp>
          <p:nvGrpSpPr>
            <p:cNvPr id="154" name="Google Shape;302;g2e5b89695a7_0_14">
              <a:extLst>
                <a:ext uri="{FF2B5EF4-FFF2-40B4-BE49-F238E27FC236}">
                  <a16:creationId xmlns:a16="http://schemas.microsoft.com/office/drawing/2014/main" id="{91571BD7-1CAA-A002-EB1A-12943190480A}"/>
                </a:ext>
              </a:extLst>
            </p:cNvPr>
            <p:cNvGrpSpPr/>
            <p:nvPr/>
          </p:nvGrpSpPr>
          <p:grpSpPr>
            <a:xfrm>
              <a:off x="2968050" y="2111900"/>
              <a:ext cx="347875" cy="379000"/>
              <a:chOff x="2133600" y="4699575"/>
              <a:chExt cx="347875" cy="379000"/>
            </a:xfrm>
          </p:grpSpPr>
          <p:pic>
            <p:nvPicPr>
              <p:cNvPr id="155" name="Google Shape;303;g2e5b89695a7_0_14">
                <a:extLst>
                  <a:ext uri="{FF2B5EF4-FFF2-40B4-BE49-F238E27FC236}">
                    <a16:creationId xmlns:a16="http://schemas.microsoft.com/office/drawing/2014/main" id="{76D99BDC-10D3-29E4-4F0C-A0A342F8F4CF}"/>
                  </a:ext>
                </a:extLst>
              </p:cNvPr>
              <p:cNvPicPr preferRelativeResize="0"/>
              <p:nvPr/>
            </p:nvPicPr>
            <p:blipFill>
              <a:blip r:embed="rId2">
                <a:alphaModFix/>
              </a:blip>
              <a:stretch>
                <a:fillRect/>
              </a:stretch>
            </p:blipFill>
            <p:spPr>
              <a:xfrm>
                <a:off x="2133600" y="4699575"/>
                <a:ext cx="310575" cy="310575"/>
              </a:xfrm>
              <a:prstGeom prst="rect">
                <a:avLst/>
              </a:prstGeom>
              <a:noFill/>
              <a:ln>
                <a:noFill/>
              </a:ln>
            </p:spPr>
          </p:pic>
          <p:pic>
            <p:nvPicPr>
              <p:cNvPr id="156" name="Google Shape;304;g2e5b89695a7_0_14">
                <a:extLst>
                  <a:ext uri="{FF2B5EF4-FFF2-40B4-BE49-F238E27FC236}">
                    <a16:creationId xmlns:a16="http://schemas.microsoft.com/office/drawing/2014/main" id="{0608E50C-A678-18B6-15C1-82B1A88BD51A}"/>
                  </a:ext>
                </a:extLst>
              </p:cNvPr>
              <p:cNvPicPr preferRelativeResize="0"/>
              <p:nvPr/>
            </p:nvPicPr>
            <p:blipFill rotWithShape="1">
              <a:blip r:embed="rId3">
                <a:alphaModFix/>
              </a:blip>
              <a:srcRect/>
              <a:stretch/>
            </p:blipFill>
            <p:spPr>
              <a:xfrm>
                <a:off x="2239975" y="4837075"/>
                <a:ext cx="241500" cy="241500"/>
              </a:xfrm>
              <a:prstGeom prst="rect">
                <a:avLst/>
              </a:prstGeom>
              <a:noFill/>
              <a:ln>
                <a:noFill/>
              </a:ln>
            </p:spPr>
          </p:pic>
        </p:grpSp>
      </p:grpSp>
      <p:grpSp>
        <p:nvGrpSpPr>
          <p:cNvPr id="157" name="Google Shape;305;g2e5b89695a7_0_14">
            <a:extLst>
              <a:ext uri="{FF2B5EF4-FFF2-40B4-BE49-F238E27FC236}">
                <a16:creationId xmlns:a16="http://schemas.microsoft.com/office/drawing/2014/main" id="{DB93D1E6-5589-4951-F8A0-7816BB731213}"/>
              </a:ext>
            </a:extLst>
          </p:cNvPr>
          <p:cNvGrpSpPr/>
          <p:nvPr/>
        </p:nvGrpSpPr>
        <p:grpSpPr>
          <a:xfrm>
            <a:off x="5852565" y="1245146"/>
            <a:ext cx="254680" cy="466873"/>
            <a:chOff x="2968050" y="2111900"/>
            <a:chExt cx="347875" cy="673700"/>
          </a:xfrm>
        </p:grpSpPr>
        <p:sp>
          <p:nvSpPr>
            <p:cNvPr id="158" name="Google Shape;306;g2e5b89695a7_0_14">
              <a:extLst>
                <a:ext uri="{FF2B5EF4-FFF2-40B4-BE49-F238E27FC236}">
                  <a16:creationId xmlns:a16="http://schemas.microsoft.com/office/drawing/2014/main" id="{CE41D1D8-AE57-A510-E7AD-88350619590B}"/>
                </a:ext>
              </a:extLst>
            </p:cNvPr>
            <p:cNvSpPr/>
            <p:nvPr/>
          </p:nvSpPr>
          <p:spPr>
            <a:xfrm>
              <a:off x="3063200" y="2647600"/>
              <a:ext cx="138000" cy="138000"/>
            </a:xfrm>
            <a:prstGeom prst="ellipse">
              <a:avLst/>
            </a:prstGeom>
            <a:solidFill>
              <a:srgbClr val="0579C1"/>
            </a:solidFill>
            <a:ln w="9525" cap="flat" cmpd="sng">
              <a:solidFill>
                <a:srgbClr val="0579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arianne" panose="02000000000000000000" pitchFamily="2" charset="0"/>
              </a:endParaRPr>
            </a:p>
          </p:txBody>
        </p:sp>
        <p:grpSp>
          <p:nvGrpSpPr>
            <p:cNvPr id="159" name="Google Shape;307;g2e5b89695a7_0_14">
              <a:extLst>
                <a:ext uri="{FF2B5EF4-FFF2-40B4-BE49-F238E27FC236}">
                  <a16:creationId xmlns:a16="http://schemas.microsoft.com/office/drawing/2014/main" id="{02984051-E188-34B8-29A8-296095F3AA27}"/>
                </a:ext>
              </a:extLst>
            </p:cNvPr>
            <p:cNvGrpSpPr/>
            <p:nvPr/>
          </p:nvGrpSpPr>
          <p:grpSpPr>
            <a:xfrm>
              <a:off x="2968050" y="2111900"/>
              <a:ext cx="347875" cy="379000"/>
              <a:chOff x="2133600" y="4699575"/>
              <a:chExt cx="347875" cy="379000"/>
            </a:xfrm>
          </p:grpSpPr>
          <p:pic>
            <p:nvPicPr>
              <p:cNvPr id="160" name="Google Shape;308;g2e5b89695a7_0_14">
                <a:extLst>
                  <a:ext uri="{FF2B5EF4-FFF2-40B4-BE49-F238E27FC236}">
                    <a16:creationId xmlns:a16="http://schemas.microsoft.com/office/drawing/2014/main" id="{B80584A2-B43D-0759-1A0F-08AC4F0B7CF9}"/>
                  </a:ext>
                </a:extLst>
              </p:cNvPr>
              <p:cNvPicPr preferRelativeResize="0"/>
              <p:nvPr/>
            </p:nvPicPr>
            <p:blipFill>
              <a:blip r:embed="rId2">
                <a:alphaModFix/>
              </a:blip>
              <a:stretch>
                <a:fillRect/>
              </a:stretch>
            </p:blipFill>
            <p:spPr>
              <a:xfrm>
                <a:off x="2133600" y="4699575"/>
                <a:ext cx="310575" cy="310575"/>
              </a:xfrm>
              <a:prstGeom prst="rect">
                <a:avLst/>
              </a:prstGeom>
              <a:noFill/>
              <a:ln>
                <a:noFill/>
              </a:ln>
            </p:spPr>
          </p:pic>
          <p:pic>
            <p:nvPicPr>
              <p:cNvPr id="161" name="Google Shape;309;g2e5b89695a7_0_14">
                <a:extLst>
                  <a:ext uri="{FF2B5EF4-FFF2-40B4-BE49-F238E27FC236}">
                    <a16:creationId xmlns:a16="http://schemas.microsoft.com/office/drawing/2014/main" id="{9A5D947F-FD5B-8D66-CBAE-343ACEF905F1}"/>
                  </a:ext>
                </a:extLst>
              </p:cNvPr>
              <p:cNvPicPr preferRelativeResize="0"/>
              <p:nvPr/>
            </p:nvPicPr>
            <p:blipFill rotWithShape="1">
              <a:blip r:embed="rId3">
                <a:alphaModFix/>
              </a:blip>
              <a:srcRect/>
              <a:stretch/>
            </p:blipFill>
            <p:spPr>
              <a:xfrm>
                <a:off x="2239975" y="4837075"/>
                <a:ext cx="241500" cy="241500"/>
              </a:xfrm>
              <a:prstGeom prst="rect">
                <a:avLst/>
              </a:prstGeom>
              <a:noFill/>
              <a:ln>
                <a:noFill/>
              </a:ln>
            </p:spPr>
          </p:pic>
        </p:grpSp>
      </p:grpSp>
      <p:sp>
        <p:nvSpPr>
          <p:cNvPr id="162" name="Google Shape;310;g2e5b89695a7_0_14">
            <a:extLst>
              <a:ext uri="{FF2B5EF4-FFF2-40B4-BE49-F238E27FC236}">
                <a16:creationId xmlns:a16="http://schemas.microsoft.com/office/drawing/2014/main" id="{2ABBDFC2-95C9-79C3-8E18-48441CE5BEA0}"/>
              </a:ext>
            </a:extLst>
          </p:cNvPr>
          <p:cNvSpPr/>
          <p:nvPr/>
        </p:nvSpPr>
        <p:spPr>
          <a:xfrm>
            <a:off x="7932250" y="1417991"/>
            <a:ext cx="678422" cy="3235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900" b="1">
                <a:solidFill>
                  <a:srgbClr val="0579C1"/>
                </a:solidFill>
                <a:latin typeface="Marianne" panose="02000000000000000000" pitchFamily="2" charset="0"/>
                <a:ea typeface="Montserrat"/>
                <a:cs typeface="Montserrat"/>
                <a:sym typeface="Montserrat"/>
              </a:rPr>
              <a:t>2026</a:t>
            </a:r>
            <a:endParaRPr sz="900" b="1">
              <a:solidFill>
                <a:srgbClr val="0579C1"/>
              </a:solidFill>
              <a:latin typeface="Marianne" panose="02000000000000000000" pitchFamily="2" charset="0"/>
              <a:ea typeface="Montserrat"/>
              <a:cs typeface="Montserrat"/>
              <a:sym typeface="Montserrat"/>
            </a:endParaRPr>
          </a:p>
        </p:txBody>
      </p:sp>
      <p:sp>
        <p:nvSpPr>
          <p:cNvPr id="163" name="Google Shape;311;g2e5b89695a7_0_14">
            <a:extLst>
              <a:ext uri="{FF2B5EF4-FFF2-40B4-BE49-F238E27FC236}">
                <a16:creationId xmlns:a16="http://schemas.microsoft.com/office/drawing/2014/main" id="{59C09C16-3BB4-1FED-18BF-EE7449413BFB}"/>
              </a:ext>
            </a:extLst>
          </p:cNvPr>
          <p:cNvSpPr/>
          <p:nvPr/>
        </p:nvSpPr>
        <p:spPr>
          <a:xfrm>
            <a:off x="973904" y="4677001"/>
            <a:ext cx="7110716" cy="223367"/>
          </a:xfrm>
          <a:prstGeom prst="rect">
            <a:avLst/>
          </a:prstGeom>
          <a:noFill/>
          <a:ln>
            <a:noFill/>
          </a:ln>
        </p:spPr>
        <p:txBody>
          <a:bodyPr spcFirstLastPara="1" wrap="square" lIns="94500" tIns="36000" rIns="94500" bIns="0" anchor="t" anchorCtr="0">
            <a:noAutofit/>
          </a:bodyPr>
          <a:lstStyle/>
          <a:p>
            <a:pPr marL="0" lvl="0" indent="0" algn="l" rtl="0">
              <a:spcBef>
                <a:spcPts val="0"/>
              </a:spcBef>
              <a:spcAft>
                <a:spcPts val="1000"/>
              </a:spcAft>
              <a:buNone/>
            </a:pPr>
            <a:r>
              <a:rPr lang="fr-FR" sz="900" dirty="0">
                <a:solidFill>
                  <a:schemeClr val="bg1"/>
                </a:solidFill>
                <a:latin typeface="Marianne" panose="02000000000000000000" pitchFamily="2" charset="0"/>
                <a:ea typeface="Montserrat SemiBold"/>
                <a:cs typeface="Montserrat SemiBold"/>
                <a:sym typeface="Montserrat SemiBold"/>
              </a:rPr>
              <a:t>Le HDH est aujourd’hui le </a:t>
            </a:r>
            <a:r>
              <a:rPr lang="fr-FR" sz="900" dirty="0">
                <a:solidFill>
                  <a:schemeClr val="bg1"/>
                </a:solidFill>
                <a:latin typeface="Marianne" panose="02000000000000000000" pitchFamily="2" charset="0"/>
                <a:ea typeface="Montserrat ExtraBold"/>
                <a:cs typeface="Montserrat ExtraBold"/>
                <a:sym typeface="Montserrat ExtraBold"/>
              </a:rPr>
              <a:t>HDAB le plus fortement mobilisé</a:t>
            </a:r>
            <a:r>
              <a:rPr lang="fr-FR" sz="900" b="1" dirty="0">
                <a:solidFill>
                  <a:schemeClr val="bg1"/>
                </a:solidFill>
                <a:latin typeface="Marianne" panose="02000000000000000000" pitchFamily="2" charset="0"/>
                <a:ea typeface="Montserrat"/>
                <a:cs typeface="Montserrat"/>
                <a:sym typeface="Montserrat"/>
              </a:rPr>
              <a:t> </a:t>
            </a:r>
            <a:r>
              <a:rPr lang="fr-FR" sz="900" dirty="0">
                <a:solidFill>
                  <a:schemeClr val="bg1"/>
                </a:solidFill>
                <a:latin typeface="Marianne" panose="02000000000000000000" pitchFamily="2" charset="0"/>
                <a:ea typeface="Montserrat SemiBold"/>
                <a:cs typeface="Montserrat SemiBold"/>
                <a:sym typeface="Montserrat SemiBold"/>
              </a:rPr>
              <a:t>pour la mise en place de l’EHDS et</a:t>
            </a:r>
            <a:r>
              <a:rPr lang="fr-FR" sz="900" dirty="0">
                <a:solidFill>
                  <a:schemeClr val="bg1"/>
                </a:solidFill>
                <a:latin typeface="Marianne" panose="02000000000000000000" pitchFamily="2" charset="0"/>
                <a:ea typeface="Montserrat"/>
                <a:cs typeface="Montserrat"/>
                <a:sym typeface="Montserrat"/>
              </a:rPr>
              <a:t> </a:t>
            </a:r>
            <a:r>
              <a:rPr lang="fr-FR" sz="900" dirty="0">
                <a:solidFill>
                  <a:schemeClr val="bg1"/>
                </a:solidFill>
                <a:latin typeface="Marianne" panose="02000000000000000000" pitchFamily="2" charset="0"/>
                <a:ea typeface="Montserrat ExtraBold"/>
                <a:cs typeface="Montserrat ExtraBold"/>
                <a:sym typeface="Montserrat ExtraBold"/>
              </a:rPr>
              <a:t>vecteur d’influence française</a:t>
            </a:r>
            <a:endParaRPr sz="900" dirty="0">
              <a:solidFill>
                <a:schemeClr val="bg1"/>
              </a:solidFill>
              <a:latin typeface="Marianne" panose="02000000000000000000" pitchFamily="2" charset="0"/>
              <a:ea typeface="Montserrat ExtraBold"/>
              <a:cs typeface="Montserrat ExtraBold"/>
              <a:sym typeface="Montserrat ExtraBold"/>
            </a:endParaRPr>
          </a:p>
        </p:txBody>
      </p:sp>
      <p:sp>
        <p:nvSpPr>
          <p:cNvPr id="174" name="Ellipse 173">
            <a:extLst>
              <a:ext uri="{FF2B5EF4-FFF2-40B4-BE49-F238E27FC236}">
                <a16:creationId xmlns:a16="http://schemas.microsoft.com/office/drawing/2014/main" id="{AB67D6AF-9BD1-AAFA-DE0D-D282E263DC04}"/>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2202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 coins arrondis 120">
            <a:extLst>
              <a:ext uri="{FF2B5EF4-FFF2-40B4-BE49-F238E27FC236}">
                <a16:creationId xmlns:a16="http://schemas.microsoft.com/office/drawing/2014/main" id="{87A46A47-0FEF-EBCE-E728-93BC3DC03A05}"/>
              </a:ext>
            </a:extLst>
          </p:cNvPr>
          <p:cNvSpPr/>
          <p:nvPr/>
        </p:nvSpPr>
        <p:spPr>
          <a:xfrm>
            <a:off x="646597" y="1124950"/>
            <a:ext cx="1655598" cy="3189818"/>
          </a:xfrm>
          <a:prstGeom prst="roundRect">
            <a:avLst>
              <a:gd name="adj" fmla="val 1061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114</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Recherche et développement </a:t>
            </a:r>
          </a:p>
          <a:p>
            <a:r>
              <a:rPr lang="fr-FR" sz="1000" dirty="0">
                <a:latin typeface="Marianne" panose="02000000000000000000" pitchFamily="2" charset="0"/>
              </a:rPr>
              <a:t>en santé numérique</a:t>
            </a: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18.4</a:t>
            </a:r>
          </a:p>
        </p:txBody>
      </p:sp>
      <p:grpSp>
        <p:nvGrpSpPr>
          <p:cNvPr id="2" name="Google Shape;320;g2e5b89695a7_2_2">
            <a:extLst>
              <a:ext uri="{FF2B5EF4-FFF2-40B4-BE49-F238E27FC236}">
                <a16:creationId xmlns:a16="http://schemas.microsoft.com/office/drawing/2014/main" id="{AB320EDA-A5A0-BD43-7B96-DC8B9C095D30}"/>
              </a:ext>
            </a:extLst>
          </p:cNvPr>
          <p:cNvGrpSpPr/>
          <p:nvPr/>
        </p:nvGrpSpPr>
        <p:grpSpPr>
          <a:xfrm>
            <a:off x="5652066" y="1124950"/>
            <a:ext cx="5825368" cy="4002508"/>
            <a:chOff x="2979926" y="-33603"/>
            <a:chExt cx="6221676" cy="4549336"/>
          </a:xfrm>
        </p:grpSpPr>
        <p:sp>
          <p:nvSpPr>
            <p:cNvPr id="3" name="Google Shape;321;g2e5b89695a7_2_2">
              <a:extLst>
                <a:ext uri="{FF2B5EF4-FFF2-40B4-BE49-F238E27FC236}">
                  <a16:creationId xmlns:a16="http://schemas.microsoft.com/office/drawing/2014/main" id="{7D483189-4FB3-DE3C-59E8-A700DB8B5452}"/>
                </a:ext>
              </a:extLst>
            </p:cNvPr>
            <p:cNvSpPr/>
            <p:nvPr/>
          </p:nvSpPr>
          <p:spPr>
            <a:xfrm>
              <a:off x="5709811" y="2172878"/>
              <a:ext cx="237477" cy="119327"/>
            </a:xfrm>
            <a:custGeom>
              <a:avLst/>
              <a:gdLst/>
              <a:ahLst/>
              <a:cxnLst/>
              <a:rect l="l" t="t" r="r" b="b"/>
              <a:pathLst>
                <a:path w="104" h="54" extrusionOk="0">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 name="Google Shape;322;g2e5b89695a7_2_2">
              <a:extLst>
                <a:ext uri="{FF2B5EF4-FFF2-40B4-BE49-F238E27FC236}">
                  <a16:creationId xmlns:a16="http://schemas.microsoft.com/office/drawing/2014/main" id="{5D4C211D-447E-5430-F8D3-57A48365DC04}"/>
                </a:ext>
              </a:extLst>
            </p:cNvPr>
            <p:cNvSpPr/>
            <p:nvPr/>
          </p:nvSpPr>
          <p:spPr>
            <a:xfrm>
              <a:off x="5951686" y="3592015"/>
              <a:ext cx="171511" cy="172598"/>
            </a:xfrm>
            <a:custGeom>
              <a:avLst/>
              <a:gdLst/>
              <a:ahLst/>
              <a:cxnLst/>
              <a:rect l="l" t="t" r="r" b="b"/>
              <a:pathLst>
                <a:path w="75" h="78" extrusionOk="0">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6" name="Google Shape;323;g2e5b89695a7_2_2">
              <a:extLst>
                <a:ext uri="{FF2B5EF4-FFF2-40B4-BE49-F238E27FC236}">
                  <a16:creationId xmlns:a16="http://schemas.microsoft.com/office/drawing/2014/main" id="{FEAB640E-29DF-2403-4B23-9EBB5D8219F2}"/>
                </a:ext>
              </a:extLst>
            </p:cNvPr>
            <p:cNvSpPr/>
            <p:nvPr/>
          </p:nvSpPr>
          <p:spPr>
            <a:xfrm>
              <a:off x="5900013" y="3680445"/>
              <a:ext cx="193500" cy="353719"/>
            </a:xfrm>
            <a:custGeom>
              <a:avLst/>
              <a:gdLst/>
              <a:ahLst/>
              <a:cxnLst/>
              <a:rect l="l" t="t" r="r" b="b"/>
              <a:pathLst>
                <a:path w="85" h="160" extrusionOk="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7" name="Google Shape;324;g2e5b89695a7_2_2">
              <a:extLst>
                <a:ext uri="{FF2B5EF4-FFF2-40B4-BE49-F238E27FC236}">
                  <a16:creationId xmlns:a16="http://schemas.microsoft.com/office/drawing/2014/main" id="{4A3C4D5F-BC55-6DE4-710D-5C6F39252F27}"/>
                </a:ext>
              </a:extLst>
            </p:cNvPr>
            <p:cNvSpPr/>
            <p:nvPr/>
          </p:nvSpPr>
          <p:spPr>
            <a:xfrm>
              <a:off x="5900013" y="3680445"/>
              <a:ext cx="193500" cy="353719"/>
            </a:xfrm>
            <a:custGeom>
              <a:avLst/>
              <a:gdLst/>
              <a:ahLst/>
              <a:cxnLst/>
              <a:rect l="l" t="t" r="r" b="b"/>
              <a:pathLst>
                <a:path w="85" h="160" extrusionOk="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11" name="Google Shape;325;g2e5b89695a7_2_2">
              <a:extLst>
                <a:ext uri="{FF2B5EF4-FFF2-40B4-BE49-F238E27FC236}">
                  <a16:creationId xmlns:a16="http://schemas.microsoft.com/office/drawing/2014/main" id="{50E3F552-3474-84BA-8454-EBFBDE3CA020}"/>
                </a:ext>
              </a:extLst>
            </p:cNvPr>
            <p:cNvSpPr/>
            <p:nvPr/>
          </p:nvSpPr>
          <p:spPr>
            <a:xfrm>
              <a:off x="5810959" y="3583492"/>
              <a:ext cx="177008" cy="196037"/>
            </a:xfrm>
            <a:custGeom>
              <a:avLst/>
              <a:gdLst/>
              <a:ahLst/>
              <a:cxnLst/>
              <a:rect l="l" t="t" r="r" b="b"/>
              <a:pathLst>
                <a:path w="78" h="89" extrusionOk="0">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12" name="Google Shape;326;g2e5b89695a7_2_2">
              <a:extLst>
                <a:ext uri="{FF2B5EF4-FFF2-40B4-BE49-F238E27FC236}">
                  <a16:creationId xmlns:a16="http://schemas.microsoft.com/office/drawing/2014/main" id="{35DB2AB1-C06B-ECCD-7023-D01735B1AE29}"/>
                </a:ext>
              </a:extLst>
            </p:cNvPr>
            <p:cNvSpPr/>
            <p:nvPr/>
          </p:nvSpPr>
          <p:spPr>
            <a:xfrm>
              <a:off x="6017652" y="3676183"/>
              <a:ext cx="241875" cy="205626"/>
            </a:xfrm>
            <a:custGeom>
              <a:avLst/>
              <a:gdLst/>
              <a:ahLst/>
              <a:cxnLst/>
              <a:rect l="l" t="t" r="r" b="b"/>
              <a:pathLst>
                <a:path w="106" h="93" extrusionOk="0">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13" name="Google Shape;327;g2e5b89695a7_2_2">
              <a:extLst>
                <a:ext uri="{FF2B5EF4-FFF2-40B4-BE49-F238E27FC236}">
                  <a16:creationId xmlns:a16="http://schemas.microsoft.com/office/drawing/2014/main" id="{FF786AF8-40B0-9B97-B1E0-CA5CFD6762DA}"/>
                </a:ext>
              </a:extLst>
            </p:cNvPr>
            <p:cNvSpPr/>
            <p:nvPr/>
          </p:nvSpPr>
          <p:spPr>
            <a:xfrm>
              <a:off x="5588874" y="2851550"/>
              <a:ext cx="445269" cy="240785"/>
            </a:xfrm>
            <a:custGeom>
              <a:avLst/>
              <a:gdLst/>
              <a:ahLst/>
              <a:cxnLst/>
              <a:rect l="l" t="t" r="r" b="b"/>
              <a:pathLst>
                <a:path w="195" h="109" extrusionOk="0">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14" name="Google Shape;328;g2e5b89695a7_2_2">
              <a:extLst>
                <a:ext uri="{FF2B5EF4-FFF2-40B4-BE49-F238E27FC236}">
                  <a16:creationId xmlns:a16="http://schemas.microsoft.com/office/drawing/2014/main" id="{7E3CFE19-0C50-E10E-B1EE-CD80A3951DA1}"/>
                </a:ext>
              </a:extLst>
            </p:cNvPr>
            <p:cNvSpPr/>
            <p:nvPr/>
          </p:nvSpPr>
          <p:spPr>
            <a:xfrm>
              <a:off x="5320613" y="3211661"/>
              <a:ext cx="266062" cy="194972"/>
            </a:xfrm>
            <a:custGeom>
              <a:avLst/>
              <a:gdLst/>
              <a:ahLst/>
              <a:cxnLst/>
              <a:rect l="l" t="t" r="r" b="b"/>
              <a:pathLst>
                <a:path w="117" h="88" extrusionOk="0">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15" name="Google Shape;329;g2e5b89695a7_2_2">
              <a:extLst>
                <a:ext uri="{FF2B5EF4-FFF2-40B4-BE49-F238E27FC236}">
                  <a16:creationId xmlns:a16="http://schemas.microsoft.com/office/drawing/2014/main" id="{F4378B05-4EDD-F269-1D8D-FDAFD80CCBED}"/>
                </a:ext>
              </a:extLst>
            </p:cNvPr>
            <p:cNvSpPr/>
            <p:nvPr/>
          </p:nvSpPr>
          <p:spPr>
            <a:xfrm>
              <a:off x="5338204" y="3253212"/>
              <a:ext cx="517832" cy="466653"/>
            </a:xfrm>
            <a:custGeom>
              <a:avLst/>
              <a:gdLst/>
              <a:ahLst/>
              <a:cxnLst/>
              <a:rect l="l" t="t" r="r" b="b"/>
              <a:pathLst>
                <a:path w="227" h="211" extrusionOk="0">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16" name="Google Shape;330;g2e5b89695a7_2_2">
              <a:extLst>
                <a:ext uri="{FF2B5EF4-FFF2-40B4-BE49-F238E27FC236}">
                  <a16:creationId xmlns:a16="http://schemas.microsoft.com/office/drawing/2014/main" id="{FF9F7346-8C82-84F3-1FE7-2EB232F73F5E}"/>
                </a:ext>
              </a:extLst>
            </p:cNvPr>
            <p:cNvSpPr/>
            <p:nvPr/>
          </p:nvSpPr>
          <p:spPr>
            <a:xfrm>
              <a:off x="7316079" y="4213154"/>
              <a:ext cx="216588" cy="121458"/>
            </a:xfrm>
            <a:custGeom>
              <a:avLst/>
              <a:gdLst/>
              <a:ahLst/>
              <a:cxnLst/>
              <a:rect l="l" t="t" r="r" b="b"/>
              <a:pathLst>
                <a:path w="95" h="55" extrusionOk="0">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0" name="Google Shape;331;g2e5b89695a7_2_2">
              <a:extLst>
                <a:ext uri="{FF2B5EF4-FFF2-40B4-BE49-F238E27FC236}">
                  <a16:creationId xmlns:a16="http://schemas.microsoft.com/office/drawing/2014/main" id="{52AD6D4F-1B25-0C86-18AB-15031DB2D8C4}"/>
                </a:ext>
              </a:extLst>
            </p:cNvPr>
            <p:cNvSpPr/>
            <p:nvPr/>
          </p:nvSpPr>
          <p:spPr>
            <a:xfrm>
              <a:off x="5794468" y="3262801"/>
              <a:ext cx="424380" cy="437887"/>
            </a:xfrm>
            <a:custGeom>
              <a:avLst/>
              <a:gdLst/>
              <a:ahLst/>
              <a:cxnLst/>
              <a:rect l="l" t="t" r="r" b="b"/>
              <a:pathLst>
                <a:path w="186" h="198" extrusionOk="0">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2" name="Google Shape;332;g2e5b89695a7_2_2">
              <a:extLst>
                <a:ext uri="{FF2B5EF4-FFF2-40B4-BE49-F238E27FC236}">
                  <a16:creationId xmlns:a16="http://schemas.microsoft.com/office/drawing/2014/main" id="{76A66FF1-754C-2214-88C2-70AEF82F33AA}"/>
                </a:ext>
              </a:extLst>
            </p:cNvPr>
            <p:cNvSpPr/>
            <p:nvPr/>
          </p:nvSpPr>
          <p:spPr>
            <a:xfrm>
              <a:off x="4681844" y="3129624"/>
              <a:ext cx="394695" cy="240785"/>
            </a:xfrm>
            <a:custGeom>
              <a:avLst/>
              <a:gdLst/>
              <a:ahLst/>
              <a:cxnLst/>
              <a:rect l="l" t="t" r="r" b="b"/>
              <a:pathLst>
                <a:path w="173" h="109" extrusionOk="0">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3" name="Google Shape;333;g2e5b89695a7_2_2">
              <a:extLst>
                <a:ext uri="{FF2B5EF4-FFF2-40B4-BE49-F238E27FC236}">
                  <a16:creationId xmlns:a16="http://schemas.microsoft.com/office/drawing/2014/main" id="{80E91D9C-3EF7-B40F-53DC-A1B726C6941B}"/>
                </a:ext>
              </a:extLst>
            </p:cNvPr>
            <p:cNvSpPr/>
            <p:nvPr/>
          </p:nvSpPr>
          <p:spPr>
            <a:xfrm>
              <a:off x="5753789" y="1798916"/>
              <a:ext cx="494744" cy="296186"/>
            </a:xfrm>
            <a:custGeom>
              <a:avLst/>
              <a:gdLst/>
              <a:ahLst/>
              <a:cxnLst/>
              <a:rect l="l" t="t" r="r" b="b"/>
              <a:pathLst>
                <a:path w="217" h="134" extrusionOk="0">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4" name="Google Shape;334;g2e5b89695a7_2_2">
              <a:extLst>
                <a:ext uri="{FF2B5EF4-FFF2-40B4-BE49-F238E27FC236}">
                  <a16:creationId xmlns:a16="http://schemas.microsoft.com/office/drawing/2014/main" id="{E5E902A6-A392-E361-53EC-59E29B879D2A}"/>
                </a:ext>
              </a:extLst>
            </p:cNvPr>
            <p:cNvSpPr/>
            <p:nvPr/>
          </p:nvSpPr>
          <p:spPr>
            <a:xfrm>
              <a:off x="5535002" y="3399175"/>
              <a:ext cx="359514" cy="307906"/>
            </a:xfrm>
            <a:custGeom>
              <a:avLst/>
              <a:gdLst/>
              <a:ahLst/>
              <a:cxnLst/>
              <a:rect l="l" t="t" r="r" b="b"/>
              <a:pathLst>
                <a:path w="158" h="139" extrusionOk="0">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7" name="Google Shape;335;g2e5b89695a7_2_2">
              <a:extLst>
                <a:ext uri="{FF2B5EF4-FFF2-40B4-BE49-F238E27FC236}">
                  <a16:creationId xmlns:a16="http://schemas.microsoft.com/office/drawing/2014/main" id="{5AFD6097-7BFE-D8B8-D83C-66B08141C5E1}"/>
                </a:ext>
              </a:extLst>
            </p:cNvPr>
            <p:cNvSpPr/>
            <p:nvPr/>
          </p:nvSpPr>
          <p:spPr>
            <a:xfrm>
              <a:off x="4877543" y="1947010"/>
              <a:ext cx="322133" cy="369700"/>
            </a:xfrm>
            <a:custGeom>
              <a:avLst/>
              <a:gdLst/>
              <a:ahLst/>
              <a:cxnLst/>
              <a:rect l="l" t="t" r="r" b="b"/>
              <a:pathLst>
                <a:path w="141" h="167" extrusionOk="0">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8" name="Google Shape;336;g2e5b89695a7_2_2">
              <a:extLst>
                <a:ext uri="{FF2B5EF4-FFF2-40B4-BE49-F238E27FC236}">
                  <a16:creationId xmlns:a16="http://schemas.microsoft.com/office/drawing/2014/main" id="{40F42976-B081-E31E-B086-63AB99E18EA7}"/>
                </a:ext>
              </a:extLst>
            </p:cNvPr>
            <p:cNvSpPr/>
            <p:nvPr/>
          </p:nvSpPr>
          <p:spPr>
            <a:xfrm>
              <a:off x="4518029" y="2422186"/>
              <a:ext cx="310039" cy="351588"/>
            </a:xfrm>
            <a:custGeom>
              <a:avLst/>
              <a:gdLst/>
              <a:ahLst/>
              <a:cxnLst/>
              <a:rect l="l" t="t" r="r" b="b"/>
              <a:pathLst>
                <a:path w="136" h="159" extrusionOk="0">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29" name="Google Shape;337;g2e5b89695a7_2_2">
              <a:extLst>
                <a:ext uri="{FF2B5EF4-FFF2-40B4-BE49-F238E27FC236}">
                  <a16:creationId xmlns:a16="http://schemas.microsoft.com/office/drawing/2014/main" id="{4B34809E-EF72-7FAD-4761-394CB7F30E6A}"/>
                </a:ext>
              </a:extLst>
            </p:cNvPr>
            <p:cNvSpPr/>
            <p:nvPr/>
          </p:nvSpPr>
          <p:spPr>
            <a:xfrm>
              <a:off x="8054896" y="3267063"/>
              <a:ext cx="384801" cy="263158"/>
            </a:xfrm>
            <a:custGeom>
              <a:avLst/>
              <a:gdLst/>
              <a:ahLst/>
              <a:cxnLst/>
              <a:rect l="l" t="t" r="r" b="b"/>
              <a:pathLst>
                <a:path w="169" h="119" extrusionOk="0">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1" name="Google Shape;338;g2e5b89695a7_2_2">
              <a:extLst>
                <a:ext uri="{FF2B5EF4-FFF2-40B4-BE49-F238E27FC236}">
                  <a16:creationId xmlns:a16="http://schemas.microsoft.com/office/drawing/2014/main" id="{9F0C7C72-945F-F660-440F-C07DBF3B3D18}"/>
                </a:ext>
              </a:extLst>
            </p:cNvPr>
            <p:cNvSpPr/>
            <p:nvPr/>
          </p:nvSpPr>
          <p:spPr>
            <a:xfrm>
              <a:off x="5550394" y="2957026"/>
              <a:ext cx="547516" cy="376093"/>
            </a:xfrm>
            <a:custGeom>
              <a:avLst/>
              <a:gdLst/>
              <a:ahLst/>
              <a:cxnLst/>
              <a:rect l="l" t="t" r="r" b="b"/>
              <a:pathLst>
                <a:path w="240" h="170" extrusionOk="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2" name="Google Shape;339;g2e5b89695a7_2_2">
              <a:extLst>
                <a:ext uri="{FF2B5EF4-FFF2-40B4-BE49-F238E27FC236}">
                  <a16:creationId xmlns:a16="http://schemas.microsoft.com/office/drawing/2014/main" id="{7FA0C1D6-E5E5-F7D1-8111-DCD6FB5960D4}"/>
                </a:ext>
              </a:extLst>
            </p:cNvPr>
            <p:cNvSpPr/>
            <p:nvPr/>
          </p:nvSpPr>
          <p:spPr>
            <a:xfrm>
              <a:off x="5991266" y="1973645"/>
              <a:ext cx="656360" cy="596634"/>
            </a:xfrm>
            <a:custGeom>
              <a:avLst/>
              <a:gdLst/>
              <a:ahLst/>
              <a:cxnLst/>
              <a:rect l="l" t="t" r="r" b="b"/>
              <a:pathLst>
                <a:path w="288" h="270" extrusionOk="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3" name="Google Shape;340;g2e5b89695a7_2_2">
              <a:extLst>
                <a:ext uri="{FF2B5EF4-FFF2-40B4-BE49-F238E27FC236}">
                  <a16:creationId xmlns:a16="http://schemas.microsoft.com/office/drawing/2014/main" id="{94C135B5-0D56-752D-8108-65CEA00FF32A}"/>
                </a:ext>
              </a:extLst>
            </p:cNvPr>
            <p:cNvSpPr/>
            <p:nvPr/>
          </p:nvSpPr>
          <p:spPr>
            <a:xfrm>
              <a:off x="6376066" y="2862204"/>
              <a:ext cx="354017" cy="336672"/>
            </a:xfrm>
            <a:custGeom>
              <a:avLst/>
              <a:gdLst/>
              <a:ahLst/>
              <a:cxnLst/>
              <a:rect l="l" t="t" r="r" b="b"/>
              <a:pathLst>
                <a:path w="155" h="152" extrusionOk="0">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4" name="Google Shape;341;g2e5b89695a7_2_2">
              <a:extLst>
                <a:ext uri="{FF2B5EF4-FFF2-40B4-BE49-F238E27FC236}">
                  <a16:creationId xmlns:a16="http://schemas.microsoft.com/office/drawing/2014/main" id="{B443ED79-7821-298A-F4FE-2DC31F85B8EB}"/>
                </a:ext>
              </a:extLst>
            </p:cNvPr>
            <p:cNvSpPr/>
            <p:nvPr/>
          </p:nvSpPr>
          <p:spPr>
            <a:xfrm>
              <a:off x="4446566" y="2676821"/>
              <a:ext cx="294647" cy="240785"/>
            </a:xfrm>
            <a:custGeom>
              <a:avLst/>
              <a:gdLst/>
              <a:ahLst/>
              <a:cxnLst/>
              <a:rect l="l" t="t" r="r" b="b"/>
              <a:pathLst>
                <a:path w="129" h="109" extrusionOk="0">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5" name="Google Shape;342;g2e5b89695a7_2_2">
              <a:extLst>
                <a:ext uri="{FF2B5EF4-FFF2-40B4-BE49-F238E27FC236}">
                  <a16:creationId xmlns:a16="http://schemas.microsoft.com/office/drawing/2014/main" id="{D7503761-39BC-5B17-60C7-877D067D90BA}"/>
                </a:ext>
              </a:extLst>
            </p:cNvPr>
            <p:cNvSpPr/>
            <p:nvPr/>
          </p:nvSpPr>
          <p:spPr>
            <a:xfrm>
              <a:off x="5187582" y="2730092"/>
              <a:ext cx="547516" cy="294055"/>
            </a:xfrm>
            <a:custGeom>
              <a:avLst/>
              <a:gdLst/>
              <a:ahLst/>
              <a:cxnLst/>
              <a:rect l="l" t="t" r="r" b="b"/>
              <a:pathLst>
                <a:path w="240" h="133" extrusionOk="0">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6" name="Google Shape;343;g2e5b89695a7_2_2">
              <a:extLst>
                <a:ext uri="{FF2B5EF4-FFF2-40B4-BE49-F238E27FC236}">
                  <a16:creationId xmlns:a16="http://schemas.microsoft.com/office/drawing/2014/main" id="{2E8B8257-F295-FA92-ACBC-5AF762FB23C6}"/>
                </a:ext>
              </a:extLst>
            </p:cNvPr>
            <p:cNvSpPr/>
            <p:nvPr/>
          </p:nvSpPr>
          <p:spPr>
            <a:xfrm>
              <a:off x="7687686" y="3123231"/>
              <a:ext cx="662956" cy="236523"/>
            </a:xfrm>
            <a:custGeom>
              <a:avLst/>
              <a:gdLst/>
              <a:ahLst/>
              <a:cxnLst/>
              <a:rect l="l" t="t" r="r" b="b"/>
              <a:pathLst>
                <a:path w="291" h="107" extrusionOk="0">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7" name="Google Shape;344;g2e5b89695a7_2_2">
              <a:extLst>
                <a:ext uri="{FF2B5EF4-FFF2-40B4-BE49-F238E27FC236}">
                  <a16:creationId xmlns:a16="http://schemas.microsoft.com/office/drawing/2014/main" id="{8BC2EF35-D3AD-B832-D809-378DCB2387D1}"/>
                </a:ext>
              </a:extLst>
            </p:cNvPr>
            <p:cNvSpPr/>
            <p:nvPr/>
          </p:nvSpPr>
          <p:spPr>
            <a:xfrm>
              <a:off x="5769181" y="1991757"/>
              <a:ext cx="413386" cy="308971"/>
            </a:xfrm>
            <a:custGeom>
              <a:avLst/>
              <a:gdLst/>
              <a:ahLst/>
              <a:cxnLst/>
              <a:rect l="l" t="t" r="r" b="b"/>
              <a:pathLst>
                <a:path w="181" h="140" extrusionOk="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8" name="Google Shape;345;g2e5b89695a7_2_2">
              <a:extLst>
                <a:ext uri="{FF2B5EF4-FFF2-40B4-BE49-F238E27FC236}">
                  <a16:creationId xmlns:a16="http://schemas.microsoft.com/office/drawing/2014/main" id="{F1DBB0F7-FF99-064A-C9EF-F8FCB080736A}"/>
                </a:ext>
              </a:extLst>
            </p:cNvPr>
            <p:cNvSpPr/>
            <p:nvPr/>
          </p:nvSpPr>
          <p:spPr>
            <a:xfrm>
              <a:off x="5766982" y="1595422"/>
              <a:ext cx="401292" cy="265289"/>
            </a:xfrm>
            <a:custGeom>
              <a:avLst/>
              <a:gdLst/>
              <a:ahLst/>
              <a:cxnLst/>
              <a:rect l="l" t="t" r="r" b="b"/>
              <a:pathLst>
                <a:path w="176" h="120" extrusionOk="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39" name="Google Shape;346;g2e5b89695a7_2_2">
              <a:extLst>
                <a:ext uri="{FF2B5EF4-FFF2-40B4-BE49-F238E27FC236}">
                  <a16:creationId xmlns:a16="http://schemas.microsoft.com/office/drawing/2014/main" id="{2ACE1F2A-BBD9-7C47-C3CD-4223193D5139}"/>
                </a:ext>
              </a:extLst>
            </p:cNvPr>
            <p:cNvSpPr/>
            <p:nvPr/>
          </p:nvSpPr>
          <p:spPr>
            <a:xfrm>
              <a:off x="6144086" y="3377866"/>
              <a:ext cx="556312" cy="405924"/>
            </a:xfrm>
            <a:custGeom>
              <a:avLst/>
              <a:gdLst/>
              <a:ahLst/>
              <a:cxnLst/>
              <a:rect l="l" t="t" r="r" b="b"/>
              <a:pathLst>
                <a:path w="244" h="184" extrusionOk="0">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0" name="Google Shape;347;g2e5b89695a7_2_2">
              <a:extLst>
                <a:ext uri="{FF2B5EF4-FFF2-40B4-BE49-F238E27FC236}">
                  <a16:creationId xmlns:a16="http://schemas.microsoft.com/office/drawing/2014/main" id="{CE3F6FA9-CB16-75C3-1C30-75C61B4D3FAE}"/>
                </a:ext>
              </a:extLst>
            </p:cNvPr>
            <p:cNvSpPr/>
            <p:nvPr/>
          </p:nvSpPr>
          <p:spPr>
            <a:xfrm>
              <a:off x="8212115" y="3121100"/>
              <a:ext cx="622278" cy="493289"/>
            </a:xfrm>
            <a:custGeom>
              <a:avLst/>
              <a:gdLst/>
              <a:ahLst/>
              <a:cxnLst/>
              <a:rect l="l" t="t" r="r" b="b"/>
              <a:pathLst>
                <a:path w="273" h="223" extrusionOk="0">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1" name="Google Shape;348;g2e5b89695a7_2_2">
              <a:extLst>
                <a:ext uri="{FF2B5EF4-FFF2-40B4-BE49-F238E27FC236}">
                  <a16:creationId xmlns:a16="http://schemas.microsoft.com/office/drawing/2014/main" id="{F1F705DB-5244-3EA5-EA28-38A097220D09}"/>
                </a:ext>
              </a:extLst>
            </p:cNvPr>
            <p:cNvSpPr/>
            <p:nvPr/>
          </p:nvSpPr>
          <p:spPr>
            <a:xfrm>
              <a:off x="4983088" y="2966615"/>
              <a:ext cx="635471" cy="313233"/>
            </a:xfrm>
            <a:custGeom>
              <a:avLst/>
              <a:gdLst/>
              <a:ahLst/>
              <a:cxnLst/>
              <a:rect l="l" t="t" r="r" b="b"/>
              <a:pathLst>
                <a:path w="279" h="142" extrusionOk="0">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2" name="Google Shape;349;g2e5b89695a7_2_2">
              <a:extLst>
                <a:ext uri="{FF2B5EF4-FFF2-40B4-BE49-F238E27FC236}">
                  <a16:creationId xmlns:a16="http://schemas.microsoft.com/office/drawing/2014/main" id="{933C7F94-4292-3D4B-19C6-A5CF84E11F25}"/>
                </a:ext>
              </a:extLst>
            </p:cNvPr>
            <p:cNvSpPr/>
            <p:nvPr/>
          </p:nvSpPr>
          <p:spPr>
            <a:xfrm>
              <a:off x="3808896" y="2714111"/>
              <a:ext cx="1185187" cy="1190072"/>
            </a:xfrm>
            <a:custGeom>
              <a:avLst/>
              <a:gdLst/>
              <a:ahLst/>
              <a:cxnLst/>
              <a:rect l="l" t="t" r="r" b="b"/>
              <a:pathLst>
                <a:path w="520" h="538" extrusionOk="0">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B8A1CF"/>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3" name="Google Shape;350;g2e5b89695a7_2_2">
              <a:extLst>
                <a:ext uri="{FF2B5EF4-FFF2-40B4-BE49-F238E27FC236}">
                  <a16:creationId xmlns:a16="http://schemas.microsoft.com/office/drawing/2014/main" id="{5A6C557F-184A-12FE-73E5-D0E3DFB7628B}"/>
                </a:ext>
              </a:extLst>
            </p:cNvPr>
            <p:cNvSpPr/>
            <p:nvPr/>
          </p:nvSpPr>
          <p:spPr>
            <a:xfrm>
              <a:off x="2979926" y="1055254"/>
              <a:ext cx="543119" cy="437887"/>
            </a:xfrm>
            <a:custGeom>
              <a:avLst/>
              <a:gdLst/>
              <a:ahLst/>
              <a:cxnLst/>
              <a:rect l="l" t="t" r="r" b="b"/>
              <a:pathLst>
                <a:path w="238" h="198" extrusionOk="0">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4" name="Google Shape;351;g2e5b89695a7_2_2">
              <a:extLst>
                <a:ext uri="{FF2B5EF4-FFF2-40B4-BE49-F238E27FC236}">
                  <a16:creationId xmlns:a16="http://schemas.microsoft.com/office/drawing/2014/main" id="{07828FDE-6C44-A2C4-F271-6C1221F58710}"/>
                </a:ext>
              </a:extLst>
            </p:cNvPr>
            <p:cNvSpPr/>
            <p:nvPr/>
          </p:nvSpPr>
          <p:spPr>
            <a:xfrm>
              <a:off x="5322812" y="2251719"/>
              <a:ext cx="802584" cy="653101"/>
            </a:xfrm>
            <a:custGeom>
              <a:avLst/>
              <a:gdLst/>
              <a:ahLst/>
              <a:cxnLst/>
              <a:rect l="l" t="t" r="r" b="b"/>
              <a:pathLst>
                <a:path w="352" h="295" extrusionOk="0">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5" name="Google Shape;352;g2e5b89695a7_2_2">
              <a:extLst>
                <a:ext uri="{FF2B5EF4-FFF2-40B4-BE49-F238E27FC236}">
                  <a16:creationId xmlns:a16="http://schemas.microsoft.com/office/drawing/2014/main" id="{82766264-D1C2-0A83-2C84-E1B3819F9797}"/>
                </a:ext>
              </a:extLst>
            </p:cNvPr>
            <p:cNvSpPr/>
            <p:nvPr/>
          </p:nvSpPr>
          <p:spPr>
            <a:xfrm>
              <a:off x="3482366" y="2092972"/>
              <a:ext cx="378204" cy="415513"/>
            </a:xfrm>
            <a:custGeom>
              <a:avLst/>
              <a:gdLst/>
              <a:ahLst/>
              <a:cxnLst/>
              <a:rect l="l" t="t" r="r" b="b"/>
              <a:pathLst>
                <a:path w="166" h="188" extrusionOk="0">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6" name="Google Shape;353;g2e5b89695a7_2_2">
              <a:extLst>
                <a:ext uri="{FF2B5EF4-FFF2-40B4-BE49-F238E27FC236}">
                  <a16:creationId xmlns:a16="http://schemas.microsoft.com/office/drawing/2014/main" id="{E27FBA6D-E4F6-9996-8A5D-4D38B8A077D5}"/>
                </a:ext>
              </a:extLst>
            </p:cNvPr>
            <p:cNvSpPr/>
            <p:nvPr/>
          </p:nvSpPr>
          <p:spPr>
            <a:xfrm>
              <a:off x="3117355" y="3610127"/>
              <a:ext cx="405690" cy="613681"/>
            </a:xfrm>
            <a:custGeom>
              <a:avLst/>
              <a:gdLst/>
              <a:ahLst/>
              <a:cxnLst/>
              <a:rect l="l" t="t" r="r" b="b"/>
              <a:pathLst>
                <a:path w="178" h="278" extrusionOk="0">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7" name="Google Shape;354;g2e5b89695a7_2_2">
              <a:extLst>
                <a:ext uri="{FF2B5EF4-FFF2-40B4-BE49-F238E27FC236}">
                  <a16:creationId xmlns:a16="http://schemas.microsoft.com/office/drawing/2014/main" id="{EAA7CB7E-31F4-1F57-19C9-4AF605503D05}"/>
                </a:ext>
              </a:extLst>
            </p:cNvPr>
            <p:cNvSpPr/>
            <p:nvPr/>
          </p:nvSpPr>
          <p:spPr>
            <a:xfrm>
              <a:off x="4704932" y="2283682"/>
              <a:ext cx="711331" cy="913063"/>
            </a:xfrm>
            <a:custGeom>
              <a:avLst/>
              <a:gdLst/>
              <a:ahLst/>
              <a:cxnLst/>
              <a:rect l="l" t="t" r="r" b="b"/>
              <a:pathLst>
                <a:path w="312" h="413" extrusionOk="0">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8" name="Google Shape;355;g2e5b89695a7_2_2">
              <a:extLst>
                <a:ext uri="{FF2B5EF4-FFF2-40B4-BE49-F238E27FC236}">
                  <a16:creationId xmlns:a16="http://schemas.microsoft.com/office/drawing/2014/main" id="{B92C8C3A-16A1-39E3-3DBC-966D1AF0216C}"/>
                </a:ext>
              </a:extLst>
            </p:cNvPr>
            <p:cNvSpPr/>
            <p:nvPr/>
          </p:nvSpPr>
          <p:spPr>
            <a:xfrm>
              <a:off x="4736816" y="3211661"/>
              <a:ext cx="1121419" cy="1240147"/>
            </a:xfrm>
            <a:custGeom>
              <a:avLst/>
              <a:gdLst/>
              <a:ahLst/>
              <a:cxnLst/>
              <a:rect l="l" t="t" r="r" b="b"/>
              <a:pathLst>
                <a:path w="492" h="561" extrusionOk="0">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49" name="Google Shape;356;g2e5b89695a7_2_2">
              <a:extLst>
                <a:ext uri="{FF2B5EF4-FFF2-40B4-BE49-F238E27FC236}">
                  <a16:creationId xmlns:a16="http://schemas.microsoft.com/office/drawing/2014/main" id="{AB290362-818F-88F2-2BE0-0F498A6B533E}"/>
                </a:ext>
              </a:extLst>
            </p:cNvPr>
            <p:cNvSpPr/>
            <p:nvPr/>
          </p:nvSpPr>
          <p:spPr>
            <a:xfrm>
              <a:off x="5904411" y="2909082"/>
              <a:ext cx="841064" cy="588111"/>
            </a:xfrm>
            <a:custGeom>
              <a:avLst/>
              <a:gdLst/>
              <a:ahLst/>
              <a:cxnLst/>
              <a:rect l="l" t="t" r="r" b="b"/>
              <a:pathLst>
                <a:path w="369" h="266" extrusionOk="0">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0" name="Google Shape;357;g2e5b89695a7_2_2">
              <a:extLst>
                <a:ext uri="{FF2B5EF4-FFF2-40B4-BE49-F238E27FC236}">
                  <a16:creationId xmlns:a16="http://schemas.microsoft.com/office/drawing/2014/main" id="{58DABD85-45C3-8B93-2DBF-4B929DE8BD1F}"/>
                </a:ext>
              </a:extLst>
            </p:cNvPr>
            <p:cNvSpPr/>
            <p:nvPr/>
          </p:nvSpPr>
          <p:spPr>
            <a:xfrm>
              <a:off x="6015453" y="2278355"/>
              <a:ext cx="1400674" cy="943961"/>
            </a:xfrm>
            <a:custGeom>
              <a:avLst/>
              <a:gdLst/>
              <a:ahLst/>
              <a:cxnLst/>
              <a:rect l="l" t="t" r="r" b="b"/>
              <a:pathLst>
                <a:path w="614" h="427" extrusionOk="0">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1" name="Google Shape;358;g2e5b89695a7_2_2">
              <a:extLst>
                <a:ext uri="{FF2B5EF4-FFF2-40B4-BE49-F238E27FC236}">
                  <a16:creationId xmlns:a16="http://schemas.microsoft.com/office/drawing/2014/main" id="{DD9CF5CB-7F9D-EEFC-DF8B-B5A2050D5B6F}"/>
                </a:ext>
              </a:extLst>
            </p:cNvPr>
            <p:cNvSpPr/>
            <p:nvPr/>
          </p:nvSpPr>
          <p:spPr>
            <a:xfrm>
              <a:off x="5078738" y="538527"/>
              <a:ext cx="643167" cy="1694015"/>
            </a:xfrm>
            <a:custGeom>
              <a:avLst/>
              <a:gdLst/>
              <a:ahLst/>
              <a:cxnLst/>
              <a:rect l="l" t="t" r="r" b="b"/>
              <a:pathLst>
                <a:path w="282" h="766" extrusionOk="0">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2" name="Google Shape;359;g2e5b89695a7_2_2">
              <a:extLst>
                <a:ext uri="{FF2B5EF4-FFF2-40B4-BE49-F238E27FC236}">
                  <a16:creationId xmlns:a16="http://schemas.microsoft.com/office/drawing/2014/main" id="{77AEC282-AB4B-7E74-8D71-1312177D4F40}"/>
                </a:ext>
              </a:extLst>
            </p:cNvPr>
            <p:cNvSpPr/>
            <p:nvPr/>
          </p:nvSpPr>
          <p:spPr>
            <a:xfrm>
              <a:off x="4686242" y="235948"/>
              <a:ext cx="1226964" cy="1680164"/>
            </a:xfrm>
            <a:custGeom>
              <a:avLst/>
              <a:gdLst/>
              <a:ahLst/>
              <a:cxnLst/>
              <a:rect l="l" t="t" r="r" b="b"/>
              <a:pathLst>
                <a:path w="538" h="760" extrusionOk="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3" name="Google Shape;360;g2e5b89695a7_2_2">
              <a:extLst>
                <a:ext uri="{FF2B5EF4-FFF2-40B4-BE49-F238E27FC236}">
                  <a16:creationId xmlns:a16="http://schemas.microsoft.com/office/drawing/2014/main" id="{955EE63F-E7FA-6BF1-579A-7113DA3C94A3}"/>
                </a:ext>
              </a:extLst>
            </p:cNvPr>
            <p:cNvSpPr/>
            <p:nvPr/>
          </p:nvSpPr>
          <p:spPr>
            <a:xfrm>
              <a:off x="5828550" y="-33603"/>
              <a:ext cx="3373052" cy="3300665"/>
            </a:xfrm>
            <a:custGeom>
              <a:avLst/>
              <a:gdLst/>
              <a:ahLst/>
              <a:cxnLst/>
              <a:rect l="l" t="t" r="r" b="b"/>
              <a:pathLst>
                <a:path w="1479" h="1493" extrusionOk="0">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4" name="Google Shape;361;g2e5b89695a7_2_2">
              <a:extLst>
                <a:ext uri="{FF2B5EF4-FFF2-40B4-BE49-F238E27FC236}">
                  <a16:creationId xmlns:a16="http://schemas.microsoft.com/office/drawing/2014/main" id="{49506126-16C1-B5D9-1D6A-77B18CCF7018}"/>
                </a:ext>
              </a:extLst>
            </p:cNvPr>
            <p:cNvSpPr/>
            <p:nvPr/>
          </p:nvSpPr>
          <p:spPr>
            <a:xfrm>
              <a:off x="3733036" y="1542151"/>
              <a:ext cx="664056" cy="1216709"/>
            </a:xfrm>
            <a:custGeom>
              <a:avLst/>
              <a:gdLst/>
              <a:ahLst/>
              <a:cxnLst/>
              <a:rect l="l" t="t" r="r" b="b"/>
              <a:pathLst>
                <a:path w="291" h="550" extrusionOk="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5" name="Google Shape;362;g2e5b89695a7_2_2">
              <a:extLst>
                <a:ext uri="{FF2B5EF4-FFF2-40B4-BE49-F238E27FC236}">
                  <a16:creationId xmlns:a16="http://schemas.microsoft.com/office/drawing/2014/main" id="{008EF5A7-962C-0A94-381A-05C467A46D9E}"/>
                </a:ext>
              </a:extLst>
            </p:cNvPr>
            <p:cNvSpPr/>
            <p:nvPr/>
          </p:nvSpPr>
          <p:spPr>
            <a:xfrm>
              <a:off x="3278971" y="3425810"/>
              <a:ext cx="1218169" cy="970596"/>
            </a:xfrm>
            <a:custGeom>
              <a:avLst/>
              <a:gdLst/>
              <a:ahLst/>
              <a:cxnLst/>
              <a:rect l="l" t="t" r="r" b="b"/>
              <a:pathLst>
                <a:path w="534" h="439" extrusionOk="0">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6" name="Google Shape;363;g2e5b89695a7_2_2">
              <a:extLst>
                <a:ext uri="{FF2B5EF4-FFF2-40B4-BE49-F238E27FC236}">
                  <a16:creationId xmlns:a16="http://schemas.microsoft.com/office/drawing/2014/main" id="{7F2ACD4B-4AD6-97FC-C8B3-5EE2321B57BE}"/>
                </a:ext>
              </a:extLst>
            </p:cNvPr>
            <p:cNvSpPr/>
            <p:nvPr/>
          </p:nvSpPr>
          <p:spPr>
            <a:xfrm>
              <a:off x="5979172" y="3676183"/>
              <a:ext cx="930118" cy="839550"/>
            </a:xfrm>
            <a:custGeom>
              <a:avLst/>
              <a:gdLst/>
              <a:ahLst/>
              <a:cxnLst/>
              <a:rect l="l" t="t" r="r" b="b"/>
              <a:pathLst>
                <a:path w="408" h="380" extrusionOk="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7" name="Google Shape;364;g2e5b89695a7_2_2">
              <a:extLst>
                <a:ext uri="{FF2B5EF4-FFF2-40B4-BE49-F238E27FC236}">
                  <a16:creationId xmlns:a16="http://schemas.microsoft.com/office/drawing/2014/main" id="{9BBE8862-C4AC-0711-B239-2AFFD51E808F}"/>
                </a:ext>
              </a:extLst>
            </p:cNvPr>
            <p:cNvSpPr/>
            <p:nvPr/>
          </p:nvSpPr>
          <p:spPr>
            <a:xfrm>
              <a:off x="6551975" y="3312876"/>
              <a:ext cx="1810763" cy="943961"/>
            </a:xfrm>
            <a:custGeom>
              <a:avLst/>
              <a:gdLst/>
              <a:ahLst/>
              <a:cxnLst/>
              <a:rect l="l" t="t" r="r" b="b"/>
              <a:pathLst>
                <a:path w="794" h="427" extrusionOk="0">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8" name="Google Shape;365;g2e5b89695a7_2_2">
              <a:extLst>
                <a:ext uri="{FF2B5EF4-FFF2-40B4-BE49-F238E27FC236}">
                  <a16:creationId xmlns:a16="http://schemas.microsoft.com/office/drawing/2014/main" id="{19357795-21E0-E4BF-5DF7-F4F777573C32}"/>
                </a:ext>
              </a:extLst>
            </p:cNvPr>
            <p:cNvSpPr/>
            <p:nvPr/>
          </p:nvSpPr>
          <p:spPr>
            <a:xfrm>
              <a:off x="5477832" y="363798"/>
              <a:ext cx="722326" cy="1278501"/>
            </a:xfrm>
            <a:custGeom>
              <a:avLst/>
              <a:gdLst/>
              <a:ahLst/>
              <a:cxnLst/>
              <a:rect l="l" t="t" r="r" b="b"/>
              <a:pathLst>
                <a:path w="317" h="578" extrusionOk="0">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5B9BD5"/>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sp>
          <p:nvSpPr>
            <p:cNvPr id="59" name="Google Shape;366;g2e5b89695a7_2_2">
              <a:extLst>
                <a:ext uri="{FF2B5EF4-FFF2-40B4-BE49-F238E27FC236}">
                  <a16:creationId xmlns:a16="http://schemas.microsoft.com/office/drawing/2014/main" id="{D6D533BA-96F1-98D1-3172-797D84DB8075}"/>
                </a:ext>
              </a:extLst>
            </p:cNvPr>
            <p:cNvSpPr/>
            <p:nvPr/>
          </p:nvSpPr>
          <p:spPr>
            <a:xfrm>
              <a:off x="8031808" y="1593291"/>
              <a:ext cx="1169794" cy="1439381"/>
            </a:xfrm>
            <a:custGeom>
              <a:avLst/>
              <a:gdLst/>
              <a:ahLst/>
              <a:cxnLst/>
              <a:rect l="l" t="t" r="r" b="b"/>
              <a:pathLst>
                <a:path w="513" h="651" extrusionOk="0">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solidFill>
              <a:srgbClr val="000000">
                <a:alpha val="9410"/>
              </a:srgbClr>
            </a:solidFill>
            <a:ln w="12700" cap="rnd"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rianne" panose="02000000000000000000" pitchFamily="2" charset="0"/>
                <a:ea typeface="Calibri"/>
                <a:cs typeface="Calibri"/>
                <a:sym typeface="Calibri"/>
              </a:endParaRPr>
            </a:p>
          </p:txBody>
        </p:sp>
      </p:grpSp>
      <p:grpSp>
        <p:nvGrpSpPr>
          <p:cNvPr id="95" name="Groupe 94">
            <a:extLst>
              <a:ext uri="{FF2B5EF4-FFF2-40B4-BE49-F238E27FC236}">
                <a16:creationId xmlns:a16="http://schemas.microsoft.com/office/drawing/2014/main" id="{391C66C5-E887-3301-3BA7-05A725B9F276}"/>
              </a:ext>
            </a:extLst>
          </p:cNvPr>
          <p:cNvGrpSpPr/>
          <p:nvPr/>
        </p:nvGrpSpPr>
        <p:grpSpPr>
          <a:xfrm>
            <a:off x="2458258" y="3137681"/>
            <a:ext cx="3194980" cy="1533111"/>
            <a:chOff x="2458258" y="3137681"/>
            <a:chExt cx="3194980" cy="1533111"/>
          </a:xfrm>
        </p:grpSpPr>
        <p:pic>
          <p:nvPicPr>
            <p:cNvPr id="60" name="Google Shape;374;g2e5b89695a7_2_2">
              <a:extLst>
                <a:ext uri="{FF2B5EF4-FFF2-40B4-BE49-F238E27FC236}">
                  <a16:creationId xmlns:a16="http://schemas.microsoft.com/office/drawing/2014/main" id="{B5549BA2-BB9B-3549-0868-503FB4BA25B8}"/>
                </a:ext>
              </a:extLst>
            </p:cNvPr>
            <p:cNvPicPr preferRelativeResize="0"/>
            <p:nvPr/>
          </p:nvPicPr>
          <p:blipFill rotWithShape="1">
            <a:blip r:embed="rId2">
              <a:alphaModFix/>
            </a:blip>
            <a:srcRect/>
            <a:stretch/>
          </p:blipFill>
          <p:spPr>
            <a:xfrm>
              <a:off x="5045213" y="4011273"/>
              <a:ext cx="389488" cy="175706"/>
            </a:xfrm>
            <a:prstGeom prst="rect">
              <a:avLst/>
            </a:prstGeom>
            <a:noFill/>
            <a:ln>
              <a:noFill/>
            </a:ln>
          </p:spPr>
        </p:pic>
        <p:pic>
          <p:nvPicPr>
            <p:cNvPr id="61" name="Google Shape;375;g2e5b89695a7_2_2" descr="What is Findata? - Findata">
              <a:extLst>
                <a:ext uri="{FF2B5EF4-FFF2-40B4-BE49-F238E27FC236}">
                  <a16:creationId xmlns:a16="http://schemas.microsoft.com/office/drawing/2014/main" id="{CDEFBBDF-3699-69E7-B51A-B59C775E03B9}"/>
                </a:ext>
              </a:extLst>
            </p:cNvPr>
            <p:cNvPicPr preferRelativeResize="0"/>
            <p:nvPr/>
          </p:nvPicPr>
          <p:blipFill rotWithShape="1">
            <a:blip r:embed="rId3">
              <a:alphaModFix/>
            </a:blip>
            <a:srcRect/>
            <a:stretch/>
          </p:blipFill>
          <p:spPr>
            <a:xfrm>
              <a:off x="4964049" y="3637167"/>
              <a:ext cx="429281" cy="110734"/>
            </a:xfrm>
            <a:prstGeom prst="rect">
              <a:avLst/>
            </a:prstGeom>
            <a:noFill/>
            <a:ln>
              <a:noFill/>
            </a:ln>
          </p:spPr>
        </p:pic>
        <p:pic>
          <p:nvPicPr>
            <p:cNvPr id="62" name="Google Shape;376;g2e5b89695a7_2_2">
              <a:extLst>
                <a:ext uri="{FF2B5EF4-FFF2-40B4-BE49-F238E27FC236}">
                  <a16:creationId xmlns:a16="http://schemas.microsoft.com/office/drawing/2014/main" id="{87ECE7F7-D3D7-EB86-9C36-06A720F23C9F}"/>
                </a:ext>
              </a:extLst>
            </p:cNvPr>
            <p:cNvPicPr preferRelativeResize="0"/>
            <p:nvPr/>
          </p:nvPicPr>
          <p:blipFill rotWithShape="1">
            <a:blip r:embed="rId4">
              <a:alphaModFix/>
            </a:blip>
            <a:srcRect/>
            <a:stretch/>
          </p:blipFill>
          <p:spPr>
            <a:xfrm>
              <a:off x="4982302" y="4243402"/>
              <a:ext cx="602044" cy="107775"/>
            </a:xfrm>
            <a:prstGeom prst="rect">
              <a:avLst/>
            </a:prstGeom>
            <a:noFill/>
            <a:ln>
              <a:noFill/>
            </a:ln>
          </p:spPr>
        </p:pic>
        <p:pic>
          <p:nvPicPr>
            <p:cNvPr id="63" name="Google Shape;377;g2e5b89695a7_2_2">
              <a:extLst>
                <a:ext uri="{FF2B5EF4-FFF2-40B4-BE49-F238E27FC236}">
                  <a16:creationId xmlns:a16="http://schemas.microsoft.com/office/drawing/2014/main" id="{9877B063-DE19-0B59-71B5-8A4D624BAB18}"/>
                </a:ext>
              </a:extLst>
            </p:cNvPr>
            <p:cNvPicPr preferRelativeResize="0"/>
            <p:nvPr/>
          </p:nvPicPr>
          <p:blipFill rotWithShape="1">
            <a:blip r:embed="rId5">
              <a:alphaModFix/>
            </a:blip>
            <a:srcRect l="12563" t="33318" r="10501" b="29783"/>
            <a:stretch/>
          </p:blipFill>
          <p:spPr>
            <a:xfrm>
              <a:off x="5009338" y="3478912"/>
              <a:ext cx="512775" cy="136317"/>
            </a:xfrm>
            <a:prstGeom prst="rect">
              <a:avLst/>
            </a:prstGeom>
            <a:noFill/>
            <a:ln>
              <a:noFill/>
            </a:ln>
          </p:spPr>
        </p:pic>
        <p:pic>
          <p:nvPicPr>
            <p:cNvPr id="64" name="Google Shape;378;g2e5b89695a7_2_2">
              <a:extLst>
                <a:ext uri="{FF2B5EF4-FFF2-40B4-BE49-F238E27FC236}">
                  <a16:creationId xmlns:a16="http://schemas.microsoft.com/office/drawing/2014/main" id="{DB49AC4B-C37E-65AB-0AA2-AA68520CBD86}"/>
                </a:ext>
              </a:extLst>
            </p:cNvPr>
            <p:cNvPicPr preferRelativeResize="0"/>
            <p:nvPr/>
          </p:nvPicPr>
          <p:blipFill rotWithShape="1">
            <a:blip r:embed="rId6">
              <a:alphaModFix/>
            </a:blip>
            <a:srcRect/>
            <a:stretch/>
          </p:blipFill>
          <p:spPr>
            <a:xfrm>
              <a:off x="4385151" y="4253103"/>
              <a:ext cx="472172" cy="107775"/>
            </a:xfrm>
            <a:prstGeom prst="rect">
              <a:avLst/>
            </a:prstGeom>
            <a:noFill/>
            <a:ln>
              <a:noFill/>
            </a:ln>
          </p:spPr>
        </p:pic>
        <p:pic>
          <p:nvPicPr>
            <p:cNvPr id="65" name="Google Shape;379;g2e5b89695a7_2_2">
              <a:extLst>
                <a:ext uri="{FF2B5EF4-FFF2-40B4-BE49-F238E27FC236}">
                  <a16:creationId xmlns:a16="http://schemas.microsoft.com/office/drawing/2014/main" id="{574EE9E7-E095-3E41-A89E-DAF622BEB0E4}"/>
                </a:ext>
              </a:extLst>
            </p:cNvPr>
            <p:cNvPicPr preferRelativeResize="0"/>
            <p:nvPr/>
          </p:nvPicPr>
          <p:blipFill rotWithShape="1">
            <a:blip r:embed="rId7">
              <a:alphaModFix/>
            </a:blip>
            <a:srcRect l="7303" r="9"/>
            <a:stretch/>
          </p:blipFill>
          <p:spPr>
            <a:xfrm>
              <a:off x="4467026" y="3794151"/>
              <a:ext cx="542325" cy="293329"/>
            </a:xfrm>
            <a:prstGeom prst="rect">
              <a:avLst/>
            </a:prstGeom>
            <a:noFill/>
            <a:ln>
              <a:noFill/>
            </a:ln>
          </p:spPr>
        </p:pic>
        <p:pic>
          <p:nvPicPr>
            <p:cNvPr id="66" name="Google Shape;380;g2e5b89695a7_2_2">
              <a:extLst>
                <a:ext uri="{FF2B5EF4-FFF2-40B4-BE49-F238E27FC236}">
                  <a16:creationId xmlns:a16="http://schemas.microsoft.com/office/drawing/2014/main" id="{7E615EEC-D326-B717-0A21-862303FE62D6}"/>
                </a:ext>
              </a:extLst>
            </p:cNvPr>
            <p:cNvPicPr preferRelativeResize="0"/>
            <p:nvPr/>
          </p:nvPicPr>
          <p:blipFill rotWithShape="1">
            <a:blip r:embed="rId8">
              <a:alphaModFix/>
            </a:blip>
            <a:srcRect/>
            <a:stretch/>
          </p:blipFill>
          <p:spPr>
            <a:xfrm>
              <a:off x="4385139" y="4386311"/>
              <a:ext cx="512775" cy="167000"/>
            </a:xfrm>
            <a:prstGeom prst="rect">
              <a:avLst/>
            </a:prstGeom>
            <a:noFill/>
            <a:ln>
              <a:noFill/>
            </a:ln>
          </p:spPr>
        </p:pic>
        <p:pic>
          <p:nvPicPr>
            <p:cNvPr id="67" name="Google Shape;381;g2e5b89695a7_2_2">
              <a:extLst>
                <a:ext uri="{FF2B5EF4-FFF2-40B4-BE49-F238E27FC236}">
                  <a16:creationId xmlns:a16="http://schemas.microsoft.com/office/drawing/2014/main" id="{B20D437D-64F7-2DB6-34BC-CED8D9AD9050}"/>
                </a:ext>
              </a:extLst>
            </p:cNvPr>
            <p:cNvPicPr preferRelativeResize="0"/>
            <p:nvPr/>
          </p:nvPicPr>
          <p:blipFill>
            <a:blip r:embed="rId9">
              <a:alphaModFix/>
            </a:blip>
            <a:stretch>
              <a:fillRect/>
            </a:stretch>
          </p:blipFill>
          <p:spPr>
            <a:xfrm>
              <a:off x="3598203" y="3444903"/>
              <a:ext cx="437725" cy="279418"/>
            </a:xfrm>
            <a:prstGeom prst="rect">
              <a:avLst/>
            </a:prstGeom>
            <a:noFill/>
            <a:ln>
              <a:noFill/>
            </a:ln>
          </p:spPr>
        </p:pic>
        <p:pic>
          <p:nvPicPr>
            <p:cNvPr id="68" name="Google Shape;382;g2e5b89695a7_2_2">
              <a:extLst>
                <a:ext uri="{FF2B5EF4-FFF2-40B4-BE49-F238E27FC236}">
                  <a16:creationId xmlns:a16="http://schemas.microsoft.com/office/drawing/2014/main" id="{318BE82E-DD0B-8CA4-9C57-494B5411A649}"/>
                </a:ext>
              </a:extLst>
            </p:cNvPr>
            <p:cNvPicPr preferRelativeResize="0"/>
            <p:nvPr/>
          </p:nvPicPr>
          <p:blipFill>
            <a:blip r:embed="rId10">
              <a:alphaModFix/>
            </a:blip>
            <a:stretch>
              <a:fillRect/>
            </a:stretch>
          </p:blipFill>
          <p:spPr>
            <a:xfrm>
              <a:off x="2839764" y="4185272"/>
              <a:ext cx="541250" cy="135313"/>
            </a:xfrm>
            <a:prstGeom prst="rect">
              <a:avLst/>
            </a:prstGeom>
            <a:noFill/>
            <a:ln>
              <a:noFill/>
            </a:ln>
          </p:spPr>
        </p:pic>
        <p:pic>
          <p:nvPicPr>
            <p:cNvPr id="69" name="Google Shape;383;g2e5b89695a7_2_2">
              <a:extLst>
                <a:ext uri="{FF2B5EF4-FFF2-40B4-BE49-F238E27FC236}">
                  <a16:creationId xmlns:a16="http://schemas.microsoft.com/office/drawing/2014/main" id="{B6419E32-1674-4CBE-C901-6D1D6CBA3448}"/>
                </a:ext>
              </a:extLst>
            </p:cNvPr>
            <p:cNvPicPr preferRelativeResize="0"/>
            <p:nvPr/>
          </p:nvPicPr>
          <p:blipFill rotWithShape="1">
            <a:blip r:embed="rId11">
              <a:alphaModFix/>
            </a:blip>
            <a:srcRect t="21916" b="17256"/>
            <a:stretch/>
          </p:blipFill>
          <p:spPr>
            <a:xfrm>
              <a:off x="2472777" y="3845530"/>
              <a:ext cx="372300" cy="226463"/>
            </a:xfrm>
            <a:prstGeom prst="rect">
              <a:avLst/>
            </a:prstGeom>
            <a:noFill/>
            <a:ln>
              <a:noFill/>
            </a:ln>
          </p:spPr>
        </p:pic>
        <p:pic>
          <p:nvPicPr>
            <p:cNvPr id="70" name="Google Shape;384;g2e5b89695a7_2_2">
              <a:extLst>
                <a:ext uri="{FF2B5EF4-FFF2-40B4-BE49-F238E27FC236}">
                  <a16:creationId xmlns:a16="http://schemas.microsoft.com/office/drawing/2014/main" id="{91ECDFB5-B931-95EE-85E2-9BE1C3256E38}"/>
                </a:ext>
              </a:extLst>
            </p:cNvPr>
            <p:cNvPicPr preferRelativeResize="0"/>
            <p:nvPr/>
          </p:nvPicPr>
          <p:blipFill>
            <a:blip r:embed="rId12">
              <a:alphaModFix/>
            </a:blip>
            <a:stretch>
              <a:fillRect/>
            </a:stretch>
          </p:blipFill>
          <p:spPr>
            <a:xfrm>
              <a:off x="4385138" y="3994573"/>
              <a:ext cx="570452" cy="233100"/>
            </a:xfrm>
            <a:prstGeom prst="rect">
              <a:avLst/>
            </a:prstGeom>
            <a:noFill/>
            <a:ln>
              <a:noFill/>
            </a:ln>
          </p:spPr>
        </p:pic>
        <p:pic>
          <p:nvPicPr>
            <p:cNvPr id="71" name="Google Shape;385;g2e5b89695a7_2_2">
              <a:extLst>
                <a:ext uri="{FF2B5EF4-FFF2-40B4-BE49-F238E27FC236}">
                  <a16:creationId xmlns:a16="http://schemas.microsoft.com/office/drawing/2014/main" id="{39811603-ED39-7229-1BFA-CDCC8F516D79}"/>
                </a:ext>
              </a:extLst>
            </p:cNvPr>
            <p:cNvPicPr preferRelativeResize="0"/>
            <p:nvPr/>
          </p:nvPicPr>
          <p:blipFill>
            <a:blip r:embed="rId13">
              <a:alphaModFix/>
            </a:blip>
            <a:stretch>
              <a:fillRect/>
            </a:stretch>
          </p:blipFill>
          <p:spPr>
            <a:xfrm>
              <a:off x="3852079" y="3629070"/>
              <a:ext cx="291502" cy="216765"/>
            </a:xfrm>
            <a:prstGeom prst="rect">
              <a:avLst/>
            </a:prstGeom>
            <a:noFill/>
            <a:ln>
              <a:noFill/>
            </a:ln>
          </p:spPr>
        </p:pic>
        <p:pic>
          <p:nvPicPr>
            <p:cNvPr id="72" name="Google Shape;386;g2e5b89695a7_2_2">
              <a:extLst>
                <a:ext uri="{FF2B5EF4-FFF2-40B4-BE49-F238E27FC236}">
                  <a16:creationId xmlns:a16="http://schemas.microsoft.com/office/drawing/2014/main" id="{46E146FF-46E1-20AB-8C23-04B396FC4A99}"/>
                </a:ext>
              </a:extLst>
            </p:cNvPr>
            <p:cNvPicPr preferRelativeResize="0"/>
            <p:nvPr/>
          </p:nvPicPr>
          <p:blipFill rotWithShape="1">
            <a:blip r:embed="rId14">
              <a:alphaModFix/>
            </a:blip>
            <a:srcRect t="25727" b="22705"/>
            <a:stretch/>
          </p:blipFill>
          <p:spPr>
            <a:xfrm>
              <a:off x="3773077" y="4051925"/>
              <a:ext cx="389475" cy="200852"/>
            </a:xfrm>
            <a:prstGeom prst="rect">
              <a:avLst/>
            </a:prstGeom>
            <a:noFill/>
            <a:ln>
              <a:noFill/>
            </a:ln>
          </p:spPr>
        </p:pic>
        <p:pic>
          <p:nvPicPr>
            <p:cNvPr id="73" name="Google Shape;387;g2e5b89695a7_2_2">
              <a:extLst>
                <a:ext uri="{FF2B5EF4-FFF2-40B4-BE49-F238E27FC236}">
                  <a16:creationId xmlns:a16="http://schemas.microsoft.com/office/drawing/2014/main" id="{8A44DA27-DF5E-A1D2-5E44-E6442EB97DC3}"/>
                </a:ext>
              </a:extLst>
            </p:cNvPr>
            <p:cNvPicPr preferRelativeResize="0"/>
            <p:nvPr/>
          </p:nvPicPr>
          <p:blipFill>
            <a:blip r:embed="rId15">
              <a:alphaModFix/>
            </a:blip>
            <a:stretch>
              <a:fillRect/>
            </a:stretch>
          </p:blipFill>
          <p:spPr>
            <a:xfrm>
              <a:off x="4937650" y="4396310"/>
              <a:ext cx="602051" cy="156980"/>
            </a:xfrm>
            <a:prstGeom prst="rect">
              <a:avLst/>
            </a:prstGeom>
            <a:noFill/>
            <a:ln>
              <a:noFill/>
            </a:ln>
          </p:spPr>
        </p:pic>
        <p:pic>
          <p:nvPicPr>
            <p:cNvPr id="74" name="Google Shape;388;g2e5b89695a7_2_2">
              <a:extLst>
                <a:ext uri="{FF2B5EF4-FFF2-40B4-BE49-F238E27FC236}">
                  <a16:creationId xmlns:a16="http://schemas.microsoft.com/office/drawing/2014/main" id="{BDFC3FE7-5F5E-BCCD-C0E1-043D8894B2E4}"/>
                </a:ext>
              </a:extLst>
            </p:cNvPr>
            <p:cNvPicPr preferRelativeResize="0"/>
            <p:nvPr/>
          </p:nvPicPr>
          <p:blipFill>
            <a:blip r:embed="rId16">
              <a:alphaModFix/>
            </a:blip>
            <a:stretch>
              <a:fillRect/>
            </a:stretch>
          </p:blipFill>
          <p:spPr>
            <a:xfrm>
              <a:off x="2815313" y="3762221"/>
              <a:ext cx="666574" cy="217750"/>
            </a:xfrm>
            <a:prstGeom prst="rect">
              <a:avLst/>
            </a:prstGeom>
            <a:noFill/>
            <a:ln>
              <a:noFill/>
            </a:ln>
          </p:spPr>
        </p:pic>
        <p:pic>
          <p:nvPicPr>
            <p:cNvPr id="75" name="Google Shape;389;g2e5b89695a7_2_2">
              <a:extLst>
                <a:ext uri="{FF2B5EF4-FFF2-40B4-BE49-F238E27FC236}">
                  <a16:creationId xmlns:a16="http://schemas.microsoft.com/office/drawing/2014/main" id="{F8DCAA9B-7DD4-2460-28F9-D96AFE4A4803}"/>
                </a:ext>
              </a:extLst>
            </p:cNvPr>
            <p:cNvPicPr preferRelativeResize="0"/>
            <p:nvPr/>
          </p:nvPicPr>
          <p:blipFill>
            <a:blip r:embed="rId17">
              <a:alphaModFix/>
            </a:blip>
            <a:stretch>
              <a:fillRect/>
            </a:stretch>
          </p:blipFill>
          <p:spPr>
            <a:xfrm>
              <a:off x="2458258" y="4120447"/>
              <a:ext cx="325623" cy="282217"/>
            </a:xfrm>
            <a:prstGeom prst="rect">
              <a:avLst/>
            </a:prstGeom>
            <a:noFill/>
            <a:ln>
              <a:noFill/>
            </a:ln>
          </p:spPr>
        </p:pic>
        <p:pic>
          <p:nvPicPr>
            <p:cNvPr id="76" name="Google Shape;390;g2e5b89695a7_2_2">
              <a:extLst>
                <a:ext uri="{FF2B5EF4-FFF2-40B4-BE49-F238E27FC236}">
                  <a16:creationId xmlns:a16="http://schemas.microsoft.com/office/drawing/2014/main" id="{F197B5F5-6924-31CC-5793-A99B63C09775}"/>
                </a:ext>
              </a:extLst>
            </p:cNvPr>
            <p:cNvPicPr preferRelativeResize="0"/>
            <p:nvPr/>
          </p:nvPicPr>
          <p:blipFill>
            <a:blip r:embed="rId18">
              <a:alphaModFix/>
            </a:blip>
            <a:stretch>
              <a:fillRect/>
            </a:stretch>
          </p:blipFill>
          <p:spPr>
            <a:xfrm>
              <a:off x="2977678" y="3471681"/>
              <a:ext cx="389476" cy="143761"/>
            </a:xfrm>
            <a:prstGeom prst="rect">
              <a:avLst/>
            </a:prstGeom>
            <a:noFill/>
            <a:ln>
              <a:noFill/>
            </a:ln>
          </p:spPr>
        </p:pic>
        <p:pic>
          <p:nvPicPr>
            <p:cNvPr id="77" name="Google Shape;391;g2e5b89695a7_2_2">
              <a:extLst>
                <a:ext uri="{FF2B5EF4-FFF2-40B4-BE49-F238E27FC236}">
                  <a16:creationId xmlns:a16="http://schemas.microsoft.com/office/drawing/2014/main" id="{19831997-6F7A-17E0-9B05-FFDC6FC3F8BF}"/>
                </a:ext>
              </a:extLst>
            </p:cNvPr>
            <p:cNvPicPr preferRelativeResize="0"/>
            <p:nvPr/>
          </p:nvPicPr>
          <p:blipFill>
            <a:blip r:embed="rId19">
              <a:alphaModFix/>
            </a:blip>
            <a:stretch>
              <a:fillRect/>
            </a:stretch>
          </p:blipFill>
          <p:spPr>
            <a:xfrm>
              <a:off x="2839763" y="3981663"/>
              <a:ext cx="512776" cy="220836"/>
            </a:xfrm>
            <a:prstGeom prst="rect">
              <a:avLst/>
            </a:prstGeom>
            <a:noFill/>
            <a:ln>
              <a:noFill/>
            </a:ln>
          </p:spPr>
        </p:pic>
        <p:pic>
          <p:nvPicPr>
            <p:cNvPr id="78" name="Google Shape;392;g2e5b89695a7_2_2">
              <a:extLst>
                <a:ext uri="{FF2B5EF4-FFF2-40B4-BE49-F238E27FC236}">
                  <a16:creationId xmlns:a16="http://schemas.microsoft.com/office/drawing/2014/main" id="{1BEDE483-5858-B7B7-1B30-24D16F30F477}"/>
                </a:ext>
              </a:extLst>
            </p:cNvPr>
            <p:cNvPicPr preferRelativeResize="0"/>
            <p:nvPr/>
          </p:nvPicPr>
          <p:blipFill>
            <a:blip r:embed="rId20">
              <a:alphaModFix/>
            </a:blip>
            <a:stretch>
              <a:fillRect/>
            </a:stretch>
          </p:blipFill>
          <p:spPr>
            <a:xfrm>
              <a:off x="3898109" y="4318300"/>
              <a:ext cx="291486" cy="294401"/>
            </a:xfrm>
            <a:prstGeom prst="rect">
              <a:avLst/>
            </a:prstGeom>
            <a:noFill/>
            <a:ln>
              <a:noFill/>
            </a:ln>
          </p:spPr>
        </p:pic>
        <p:pic>
          <p:nvPicPr>
            <p:cNvPr id="79" name="Google Shape;393;g2e5b89695a7_2_2">
              <a:extLst>
                <a:ext uri="{FF2B5EF4-FFF2-40B4-BE49-F238E27FC236}">
                  <a16:creationId xmlns:a16="http://schemas.microsoft.com/office/drawing/2014/main" id="{43D28E1E-CC96-5BE4-0A78-5EBFCEACFCDB}"/>
                </a:ext>
              </a:extLst>
            </p:cNvPr>
            <p:cNvPicPr preferRelativeResize="0"/>
            <p:nvPr/>
          </p:nvPicPr>
          <p:blipFill rotWithShape="1">
            <a:blip r:embed="rId21">
              <a:alphaModFix/>
            </a:blip>
            <a:srcRect t="25635" b="26113"/>
            <a:stretch/>
          </p:blipFill>
          <p:spPr>
            <a:xfrm>
              <a:off x="2467343" y="4474800"/>
              <a:ext cx="541597" cy="195992"/>
            </a:xfrm>
            <a:prstGeom prst="rect">
              <a:avLst/>
            </a:prstGeom>
            <a:noFill/>
            <a:ln>
              <a:noFill/>
            </a:ln>
          </p:spPr>
        </p:pic>
        <p:pic>
          <p:nvPicPr>
            <p:cNvPr id="80" name="Google Shape;394;g2e5b89695a7_2_2">
              <a:extLst>
                <a:ext uri="{FF2B5EF4-FFF2-40B4-BE49-F238E27FC236}">
                  <a16:creationId xmlns:a16="http://schemas.microsoft.com/office/drawing/2014/main" id="{62D04972-E223-7846-9B1B-FCB422919E48}"/>
                </a:ext>
              </a:extLst>
            </p:cNvPr>
            <p:cNvPicPr preferRelativeResize="0"/>
            <p:nvPr/>
          </p:nvPicPr>
          <p:blipFill>
            <a:blip r:embed="rId22">
              <a:alphaModFix/>
            </a:blip>
            <a:stretch>
              <a:fillRect/>
            </a:stretch>
          </p:blipFill>
          <p:spPr>
            <a:xfrm>
              <a:off x="2496135" y="3648380"/>
              <a:ext cx="372301" cy="224501"/>
            </a:xfrm>
            <a:prstGeom prst="rect">
              <a:avLst/>
            </a:prstGeom>
            <a:noFill/>
            <a:ln>
              <a:noFill/>
            </a:ln>
          </p:spPr>
        </p:pic>
        <p:pic>
          <p:nvPicPr>
            <p:cNvPr id="81" name="Google Shape;395;g2e5b89695a7_2_2">
              <a:extLst>
                <a:ext uri="{FF2B5EF4-FFF2-40B4-BE49-F238E27FC236}">
                  <a16:creationId xmlns:a16="http://schemas.microsoft.com/office/drawing/2014/main" id="{A59DC844-F679-2548-5554-DB94E13DB491}"/>
                </a:ext>
              </a:extLst>
            </p:cNvPr>
            <p:cNvPicPr preferRelativeResize="0"/>
            <p:nvPr/>
          </p:nvPicPr>
          <p:blipFill>
            <a:blip r:embed="rId23">
              <a:alphaModFix/>
            </a:blip>
            <a:stretch>
              <a:fillRect/>
            </a:stretch>
          </p:blipFill>
          <p:spPr>
            <a:xfrm>
              <a:off x="3559416" y="3850733"/>
              <a:ext cx="456474" cy="184997"/>
            </a:xfrm>
            <a:prstGeom prst="rect">
              <a:avLst/>
            </a:prstGeom>
            <a:noFill/>
            <a:ln>
              <a:noFill/>
            </a:ln>
          </p:spPr>
        </p:pic>
        <p:pic>
          <p:nvPicPr>
            <p:cNvPr id="82" name="Google Shape;396;g2e5b89695a7_2_2">
              <a:extLst>
                <a:ext uri="{FF2B5EF4-FFF2-40B4-BE49-F238E27FC236}">
                  <a16:creationId xmlns:a16="http://schemas.microsoft.com/office/drawing/2014/main" id="{DBC73A1D-2CE7-6419-F472-DCC5BA3390C1}"/>
                </a:ext>
              </a:extLst>
            </p:cNvPr>
            <p:cNvPicPr preferRelativeResize="0"/>
            <p:nvPr/>
          </p:nvPicPr>
          <p:blipFill>
            <a:blip r:embed="rId24">
              <a:alphaModFix/>
            </a:blip>
            <a:stretch>
              <a:fillRect/>
            </a:stretch>
          </p:blipFill>
          <p:spPr>
            <a:xfrm>
              <a:off x="2539151" y="3248937"/>
              <a:ext cx="570449" cy="166142"/>
            </a:xfrm>
            <a:prstGeom prst="rect">
              <a:avLst/>
            </a:prstGeom>
            <a:noFill/>
            <a:ln>
              <a:noFill/>
            </a:ln>
          </p:spPr>
        </p:pic>
        <p:pic>
          <p:nvPicPr>
            <p:cNvPr id="83" name="Google Shape;397;g2e5b89695a7_2_2">
              <a:extLst>
                <a:ext uri="{FF2B5EF4-FFF2-40B4-BE49-F238E27FC236}">
                  <a16:creationId xmlns:a16="http://schemas.microsoft.com/office/drawing/2014/main" id="{AA193F64-9A09-9BFA-77D4-844863898719}"/>
                </a:ext>
              </a:extLst>
            </p:cNvPr>
            <p:cNvPicPr preferRelativeResize="0"/>
            <p:nvPr/>
          </p:nvPicPr>
          <p:blipFill>
            <a:blip r:embed="rId25">
              <a:alphaModFix/>
            </a:blip>
            <a:stretch>
              <a:fillRect/>
            </a:stretch>
          </p:blipFill>
          <p:spPr>
            <a:xfrm>
              <a:off x="2478710" y="3480858"/>
              <a:ext cx="456474" cy="133739"/>
            </a:xfrm>
            <a:prstGeom prst="rect">
              <a:avLst/>
            </a:prstGeom>
            <a:noFill/>
            <a:ln>
              <a:noFill/>
            </a:ln>
          </p:spPr>
        </p:pic>
        <p:pic>
          <p:nvPicPr>
            <p:cNvPr id="84" name="Google Shape;398;g2e5b89695a7_2_2">
              <a:extLst>
                <a:ext uri="{FF2B5EF4-FFF2-40B4-BE49-F238E27FC236}">
                  <a16:creationId xmlns:a16="http://schemas.microsoft.com/office/drawing/2014/main" id="{FA45D652-E4BD-3147-359F-D48CC6E1C822}"/>
                </a:ext>
              </a:extLst>
            </p:cNvPr>
            <p:cNvPicPr preferRelativeResize="0"/>
            <p:nvPr/>
          </p:nvPicPr>
          <p:blipFill>
            <a:blip r:embed="rId26">
              <a:alphaModFix/>
            </a:blip>
            <a:stretch>
              <a:fillRect/>
            </a:stretch>
          </p:blipFill>
          <p:spPr>
            <a:xfrm>
              <a:off x="2892213" y="3650096"/>
              <a:ext cx="512774" cy="163833"/>
            </a:xfrm>
            <a:prstGeom prst="rect">
              <a:avLst/>
            </a:prstGeom>
            <a:noFill/>
            <a:ln>
              <a:noFill/>
            </a:ln>
          </p:spPr>
        </p:pic>
        <p:pic>
          <p:nvPicPr>
            <p:cNvPr id="85" name="Google Shape;399;g2e5b89695a7_2_2">
              <a:extLst>
                <a:ext uri="{FF2B5EF4-FFF2-40B4-BE49-F238E27FC236}">
                  <a16:creationId xmlns:a16="http://schemas.microsoft.com/office/drawing/2014/main" id="{BC7B82FC-2464-BF0B-23A1-0933BB3CD955}"/>
                </a:ext>
              </a:extLst>
            </p:cNvPr>
            <p:cNvPicPr preferRelativeResize="0"/>
            <p:nvPr/>
          </p:nvPicPr>
          <p:blipFill>
            <a:blip r:embed="rId27">
              <a:alphaModFix/>
            </a:blip>
            <a:stretch>
              <a:fillRect/>
            </a:stretch>
          </p:blipFill>
          <p:spPr>
            <a:xfrm>
              <a:off x="2861750" y="4311305"/>
              <a:ext cx="512750" cy="166645"/>
            </a:xfrm>
            <a:prstGeom prst="rect">
              <a:avLst/>
            </a:prstGeom>
            <a:noFill/>
            <a:ln>
              <a:noFill/>
            </a:ln>
          </p:spPr>
        </p:pic>
        <p:pic>
          <p:nvPicPr>
            <p:cNvPr id="86" name="Google Shape;400;g2e5b89695a7_2_2">
              <a:extLst>
                <a:ext uri="{FF2B5EF4-FFF2-40B4-BE49-F238E27FC236}">
                  <a16:creationId xmlns:a16="http://schemas.microsoft.com/office/drawing/2014/main" id="{BE98B86F-0EA5-6FDD-1703-E0F28737EEA0}"/>
                </a:ext>
              </a:extLst>
            </p:cNvPr>
            <p:cNvPicPr preferRelativeResize="0"/>
            <p:nvPr/>
          </p:nvPicPr>
          <p:blipFill>
            <a:blip r:embed="rId28">
              <a:alphaModFix/>
            </a:blip>
            <a:stretch>
              <a:fillRect/>
            </a:stretch>
          </p:blipFill>
          <p:spPr>
            <a:xfrm>
              <a:off x="3599227" y="4204325"/>
              <a:ext cx="243000" cy="243000"/>
            </a:xfrm>
            <a:prstGeom prst="rect">
              <a:avLst/>
            </a:prstGeom>
            <a:noFill/>
            <a:ln>
              <a:noFill/>
            </a:ln>
          </p:spPr>
        </p:pic>
        <p:pic>
          <p:nvPicPr>
            <p:cNvPr id="87" name="Google Shape;401;g2e5b89695a7_2_2">
              <a:extLst>
                <a:ext uri="{FF2B5EF4-FFF2-40B4-BE49-F238E27FC236}">
                  <a16:creationId xmlns:a16="http://schemas.microsoft.com/office/drawing/2014/main" id="{6FCA4EB7-2C54-6C54-8DF7-56F69C110B03}"/>
                </a:ext>
              </a:extLst>
            </p:cNvPr>
            <p:cNvPicPr preferRelativeResize="0"/>
            <p:nvPr/>
          </p:nvPicPr>
          <p:blipFill>
            <a:blip r:embed="rId29">
              <a:alphaModFix/>
            </a:blip>
            <a:stretch>
              <a:fillRect/>
            </a:stretch>
          </p:blipFill>
          <p:spPr>
            <a:xfrm>
              <a:off x="4417638" y="3652463"/>
              <a:ext cx="505465" cy="156975"/>
            </a:xfrm>
            <a:prstGeom prst="rect">
              <a:avLst/>
            </a:prstGeom>
            <a:noFill/>
            <a:ln>
              <a:noFill/>
            </a:ln>
          </p:spPr>
        </p:pic>
        <p:pic>
          <p:nvPicPr>
            <p:cNvPr id="88" name="Google Shape;402;g2e5b89695a7_2_2">
              <a:extLst>
                <a:ext uri="{FF2B5EF4-FFF2-40B4-BE49-F238E27FC236}">
                  <a16:creationId xmlns:a16="http://schemas.microsoft.com/office/drawing/2014/main" id="{47E51DE7-647C-9CD0-71E9-F300DEB41FAE}"/>
                </a:ext>
              </a:extLst>
            </p:cNvPr>
            <p:cNvPicPr preferRelativeResize="0"/>
            <p:nvPr/>
          </p:nvPicPr>
          <p:blipFill rotWithShape="1">
            <a:blip r:embed="rId30">
              <a:alphaModFix/>
            </a:blip>
            <a:srcRect/>
            <a:stretch/>
          </p:blipFill>
          <p:spPr>
            <a:xfrm>
              <a:off x="4411850" y="3506867"/>
              <a:ext cx="570450" cy="121658"/>
            </a:xfrm>
            <a:prstGeom prst="rect">
              <a:avLst/>
            </a:prstGeom>
            <a:noFill/>
            <a:ln>
              <a:noFill/>
            </a:ln>
          </p:spPr>
        </p:pic>
        <p:pic>
          <p:nvPicPr>
            <p:cNvPr id="89" name="Google Shape;403;g2e5b89695a7_2_2">
              <a:extLst>
                <a:ext uri="{FF2B5EF4-FFF2-40B4-BE49-F238E27FC236}">
                  <a16:creationId xmlns:a16="http://schemas.microsoft.com/office/drawing/2014/main" id="{BDC949F8-7B5E-CF9B-51E3-62B0D9025D99}"/>
                </a:ext>
              </a:extLst>
            </p:cNvPr>
            <p:cNvPicPr preferRelativeResize="0"/>
            <p:nvPr/>
          </p:nvPicPr>
          <p:blipFill rotWithShape="1">
            <a:blip r:embed="rId31">
              <a:alphaModFix/>
            </a:blip>
            <a:srcRect t="17752" r="6803" b="26105"/>
            <a:stretch/>
          </p:blipFill>
          <p:spPr>
            <a:xfrm>
              <a:off x="4987238" y="3769850"/>
              <a:ext cx="505450" cy="185000"/>
            </a:xfrm>
            <a:prstGeom prst="rect">
              <a:avLst/>
            </a:prstGeom>
            <a:noFill/>
            <a:ln>
              <a:noFill/>
            </a:ln>
          </p:spPr>
        </p:pic>
        <p:sp>
          <p:nvSpPr>
            <p:cNvPr id="90" name="Google Shape;404;g2e5b89695a7_2_2">
              <a:extLst>
                <a:ext uri="{FF2B5EF4-FFF2-40B4-BE49-F238E27FC236}">
                  <a16:creationId xmlns:a16="http://schemas.microsoft.com/office/drawing/2014/main" id="{504B92FD-BF03-0FB7-992C-40ED847744DF}"/>
                </a:ext>
              </a:extLst>
            </p:cNvPr>
            <p:cNvSpPr/>
            <p:nvPr/>
          </p:nvSpPr>
          <p:spPr>
            <a:xfrm>
              <a:off x="4309994" y="3389675"/>
              <a:ext cx="1343244" cy="1263900"/>
            </a:xfrm>
            <a:prstGeom prst="roundRect">
              <a:avLst>
                <a:gd name="adj" fmla="val 6272"/>
              </a:avLst>
            </a:prstGeom>
            <a:noFill/>
            <a:ln w="9525" cap="flat" cmpd="sng">
              <a:solidFill>
                <a:srgbClr val="34B2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rianne" panose="02000000000000000000" pitchFamily="2" charset="0"/>
              </a:endParaRPr>
            </a:p>
          </p:txBody>
        </p:sp>
        <p:sp>
          <p:nvSpPr>
            <p:cNvPr id="91" name="Google Shape;405;g2e5b89695a7_2_2">
              <a:extLst>
                <a:ext uri="{FF2B5EF4-FFF2-40B4-BE49-F238E27FC236}">
                  <a16:creationId xmlns:a16="http://schemas.microsoft.com/office/drawing/2014/main" id="{F6D3BA4B-F69B-A107-84BB-BE87ECA1AAF7}"/>
                </a:ext>
              </a:extLst>
            </p:cNvPr>
            <p:cNvSpPr txBox="1"/>
            <p:nvPr/>
          </p:nvSpPr>
          <p:spPr>
            <a:xfrm>
              <a:off x="4357673" y="3137681"/>
              <a:ext cx="1228182" cy="223602"/>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fr-FR" sz="600" b="1" dirty="0">
                  <a:solidFill>
                    <a:srgbClr val="34B2B8"/>
                  </a:solidFill>
                  <a:latin typeface="Marianne" panose="02000000000000000000" pitchFamily="2" charset="0"/>
                  <a:ea typeface="Montserrat"/>
                  <a:cs typeface="Montserrat"/>
                  <a:sym typeface="Montserrat"/>
                </a:rPr>
                <a:t>Le HDH chef de file d’un réseau de 12 </a:t>
              </a:r>
              <a:r>
                <a:rPr lang="fr-FR" sz="600" b="1" dirty="0" err="1">
                  <a:solidFill>
                    <a:srgbClr val="34B2B8"/>
                  </a:solidFill>
                  <a:latin typeface="Marianne" panose="02000000000000000000" pitchFamily="2" charset="0"/>
                  <a:ea typeface="Montserrat"/>
                  <a:cs typeface="Montserrat"/>
                  <a:sym typeface="Montserrat"/>
                </a:rPr>
                <a:t>HDABs</a:t>
              </a:r>
              <a:endParaRPr sz="600" b="1" dirty="0">
                <a:solidFill>
                  <a:srgbClr val="34B2B8"/>
                </a:solidFill>
                <a:latin typeface="Marianne" panose="02000000000000000000" pitchFamily="2" charset="0"/>
                <a:ea typeface="Montserrat"/>
                <a:cs typeface="Montserrat"/>
                <a:sym typeface="Montserrat"/>
              </a:endParaRPr>
            </a:p>
            <a:p>
              <a:pPr marL="0" lvl="0" indent="0" algn="ctr" rtl="0">
                <a:spcBef>
                  <a:spcPts val="0"/>
                </a:spcBef>
                <a:spcAft>
                  <a:spcPts val="0"/>
                </a:spcAft>
                <a:buNone/>
              </a:pPr>
              <a:endParaRPr sz="600" b="1" dirty="0">
                <a:solidFill>
                  <a:srgbClr val="34B2B8"/>
                </a:solidFill>
                <a:latin typeface="Marianne" panose="02000000000000000000" pitchFamily="2" charset="0"/>
                <a:ea typeface="Montserrat"/>
                <a:cs typeface="Montserrat"/>
                <a:sym typeface="Montserrat"/>
              </a:endParaRPr>
            </a:p>
          </p:txBody>
        </p:sp>
        <p:pic>
          <p:nvPicPr>
            <p:cNvPr id="92" name="Google Shape;406;g2e5b89695a7_2_2">
              <a:extLst>
                <a:ext uri="{FF2B5EF4-FFF2-40B4-BE49-F238E27FC236}">
                  <a16:creationId xmlns:a16="http://schemas.microsoft.com/office/drawing/2014/main" id="{A86A677F-6131-DCC1-5523-1CDC5CF2A7A6}"/>
                </a:ext>
              </a:extLst>
            </p:cNvPr>
            <p:cNvPicPr preferRelativeResize="0"/>
            <p:nvPr/>
          </p:nvPicPr>
          <p:blipFill>
            <a:blip r:embed="rId32">
              <a:alphaModFix/>
            </a:blip>
            <a:stretch>
              <a:fillRect/>
            </a:stretch>
          </p:blipFill>
          <p:spPr>
            <a:xfrm>
              <a:off x="3578977" y="4480399"/>
              <a:ext cx="372301" cy="140325"/>
            </a:xfrm>
            <a:prstGeom prst="rect">
              <a:avLst/>
            </a:prstGeom>
            <a:noFill/>
            <a:ln>
              <a:noFill/>
            </a:ln>
          </p:spPr>
        </p:pic>
        <p:sp>
          <p:nvSpPr>
            <p:cNvPr id="93" name="Google Shape;407;g2e5b89695a7_2_2">
              <a:extLst>
                <a:ext uri="{FF2B5EF4-FFF2-40B4-BE49-F238E27FC236}">
                  <a16:creationId xmlns:a16="http://schemas.microsoft.com/office/drawing/2014/main" id="{E4FED20D-A951-4E2E-EDFC-66C9115EE0EC}"/>
                </a:ext>
              </a:extLst>
            </p:cNvPr>
            <p:cNvSpPr txBox="1"/>
            <p:nvPr/>
          </p:nvSpPr>
          <p:spPr>
            <a:xfrm>
              <a:off x="3522594" y="3151095"/>
              <a:ext cx="699900" cy="163652"/>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fr-FR" sz="600" b="1" dirty="0">
                  <a:solidFill>
                    <a:srgbClr val="34B2B8"/>
                  </a:solidFill>
                  <a:latin typeface="Marianne" panose="02000000000000000000" pitchFamily="2" charset="0"/>
                  <a:ea typeface="Montserrat"/>
                  <a:cs typeface="Montserrat"/>
                  <a:sym typeface="Montserrat"/>
                </a:rPr>
                <a:t>7 partenaires </a:t>
              </a:r>
            </a:p>
            <a:p>
              <a:pPr marL="0" lvl="0" indent="0" algn="ctr" rtl="0">
                <a:spcBef>
                  <a:spcPts val="0"/>
                </a:spcBef>
                <a:spcAft>
                  <a:spcPts val="0"/>
                </a:spcAft>
                <a:buNone/>
              </a:pPr>
              <a:r>
                <a:rPr lang="fr-FR" sz="600" b="1" dirty="0">
                  <a:solidFill>
                    <a:srgbClr val="34B2B8"/>
                  </a:solidFill>
                  <a:latin typeface="Marianne" panose="02000000000000000000" pitchFamily="2" charset="0"/>
                  <a:ea typeface="Montserrat"/>
                  <a:cs typeface="Montserrat"/>
                  <a:sym typeface="Montserrat"/>
                </a:rPr>
                <a:t>français</a:t>
              </a:r>
              <a:endParaRPr sz="600" b="1" dirty="0">
                <a:solidFill>
                  <a:srgbClr val="34B2B8"/>
                </a:solidFill>
                <a:latin typeface="Marianne" panose="02000000000000000000" pitchFamily="2" charset="0"/>
                <a:ea typeface="Montserrat"/>
                <a:cs typeface="Montserrat"/>
                <a:sym typeface="Montserrat"/>
              </a:endParaRPr>
            </a:p>
          </p:txBody>
        </p:sp>
        <p:sp>
          <p:nvSpPr>
            <p:cNvPr id="94" name="Google Shape;408;g2e5b89695a7_2_2">
              <a:extLst>
                <a:ext uri="{FF2B5EF4-FFF2-40B4-BE49-F238E27FC236}">
                  <a16:creationId xmlns:a16="http://schemas.microsoft.com/office/drawing/2014/main" id="{08B51534-5575-F72F-6732-B3B66716715E}"/>
                </a:ext>
              </a:extLst>
            </p:cNvPr>
            <p:cNvSpPr/>
            <p:nvPr/>
          </p:nvSpPr>
          <p:spPr>
            <a:xfrm>
              <a:off x="3522594" y="3389675"/>
              <a:ext cx="699900" cy="1263900"/>
            </a:xfrm>
            <a:prstGeom prst="roundRect">
              <a:avLst>
                <a:gd name="adj" fmla="val 6155"/>
              </a:avLst>
            </a:prstGeom>
            <a:noFill/>
            <a:ln w="9525" cap="flat" cmpd="sng">
              <a:solidFill>
                <a:srgbClr val="34B2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Marianne" panose="02000000000000000000" pitchFamily="2" charset="0"/>
              </a:endParaRPr>
            </a:p>
          </p:txBody>
        </p:sp>
      </p:grpSp>
      <p:sp>
        <p:nvSpPr>
          <p:cNvPr id="96" name="Google Shape;367;g2e5b89695a7_2_2">
            <a:extLst>
              <a:ext uri="{FF2B5EF4-FFF2-40B4-BE49-F238E27FC236}">
                <a16:creationId xmlns:a16="http://schemas.microsoft.com/office/drawing/2014/main" id="{8F3D3F22-7360-1280-6415-AE8F8C127C04}"/>
              </a:ext>
            </a:extLst>
          </p:cNvPr>
          <p:cNvSpPr txBox="1"/>
          <p:nvPr/>
        </p:nvSpPr>
        <p:spPr>
          <a:xfrm>
            <a:off x="2483550" y="1295450"/>
            <a:ext cx="4383414" cy="55396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1D7293"/>
              </a:buClr>
              <a:buSzPts val="1100"/>
              <a:buFont typeface="Arial"/>
              <a:buNone/>
            </a:pPr>
            <a:r>
              <a:rPr lang="fr-FR" sz="1200" b="1" dirty="0">
                <a:solidFill>
                  <a:srgbClr val="374C62"/>
                </a:solidFill>
                <a:latin typeface="Marianne" panose="02000000000000000000" pitchFamily="2" charset="0"/>
                <a:ea typeface="Montserrat"/>
                <a:cs typeface="Montserrat"/>
                <a:sym typeface="Montserrat"/>
              </a:rPr>
              <a:t>Le HDH leader d’un consortium candidat qui mobilise tous les </a:t>
            </a:r>
            <a:r>
              <a:rPr lang="fr-FR" sz="1200" b="1" dirty="0" err="1">
                <a:solidFill>
                  <a:srgbClr val="374C62"/>
                </a:solidFill>
                <a:latin typeface="Marianne" panose="02000000000000000000" pitchFamily="2" charset="0"/>
                <a:ea typeface="Montserrat"/>
                <a:cs typeface="Montserrat"/>
                <a:sym typeface="Montserrat"/>
              </a:rPr>
              <a:t>HDABs</a:t>
            </a:r>
            <a:r>
              <a:rPr lang="fr-FR" sz="1200" b="1" dirty="0">
                <a:solidFill>
                  <a:srgbClr val="374C62"/>
                </a:solidFill>
                <a:latin typeface="Marianne" panose="02000000000000000000" pitchFamily="2" charset="0"/>
                <a:ea typeface="Montserrat"/>
                <a:cs typeface="Montserrat"/>
                <a:sym typeface="Montserrat"/>
              </a:rPr>
              <a:t> existants pour promouvoir l’IA en santé</a:t>
            </a:r>
            <a:endParaRPr sz="1000" b="0" i="0" u="none" strike="noStrike" cap="none" dirty="0">
              <a:solidFill>
                <a:srgbClr val="374C62"/>
              </a:solidFill>
              <a:latin typeface="Marianne" panose="02000000000000000000" pitchFamily="2" charset="0"/>
              <a:ea typeface="Montserrat SemiBold"/>
              <a:cs typeface="Montserrat SemiBold"/>
              <a:sym typeface="Montserrat SemiBold"/>
            </a:endParaRPr>
          </a:p>
        </p:txBody>
      </p:sp>
      <p:sp>
        <p:nvSpPr>
          <p:cNvPr id="97" name="Google Shape;371;g2e5b89695a7_2_2">
            <a:extLst>
              <a:ext uri="{FF2B5EF4-FFF2-40B4-BE49-F238E27FC236}">
                <a16:creationId xmlns:a16="http://schemas.microsoft.com/office/drawing/2014/main" id="{9A15B99B-57C6-E878-361D-AC432F428FAA}"/>
              </a:ext>
            </a:extLst>
          </p:cNvPr>
          <p:cNvSpPr txBox="1"/>
          <p:nvPr/>
        </p:nvSpPr>
        <p:spPr>
          <a:xfrm>
            <a:off x="2423300" y="2015425"/>
            <a:ext cx="3691800" cy="11438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900" b="1" dirty="0">
                <a:solidFill>
                  <a:srgbClr val="374C62"/>
                </a:solidFill>
                <a:latin typeface="Marianne" panose="02000000000000000000" pitchFamily="2" charset="0"/>
                <a:ea typeface="Montserrat"/>
                <a:cs typeface="Montserrat"/>
                <a:sym typeface="Montserrat"/>
              </a:rPr>
              <a:t>3 objectifs clés :</a:t>
            </a:r>
            <a:endParaRPr sz="900" b="1" dirty="0">
              <a:solidFill>
                <a:srgbClr val="374C62"/>
              </a:solidFill>
              <a:latin typeface="Marianne" panose="02000000000000000000" pitchFamily="2" charset="0"/>
              <a:ea typeface="Montserrat"/>
              <a:cs typeface="Montserrat"/>
              <a:sym typeface="Montserrat"/>
            </a:endParaRPr>
          </a:p>
          <a:p>
            <a:pPr marL="457200" lvl="0" indent="-285750" algn="l" rtl="0">
              <a:spcBef>
                <a:spcPts val="1000"/>
              </a:spcBef>
              <a:spcAft>
                <a:spcPts val="0"/>
              </a:spcAft>
              <a:buClr>
                <a:srgbClr val="374C62"/>
              </a:buClr>
              <a:buSzPts val="900"/>
              <a:buFont typeface="Montserrat"/>
              <a:buAutoNum type="arabicPeriod"/>
            </a:pPr>
            <a:r>
              <a:rPr lang="fr-FR" sz="900" b="1" dirty="0">
                <a:solidFill>
                  <a:srgbClr val="374C62"/>
                </a:solidFill>
                <a:latin typeface="Marianne" panose="02000000000000000000" pitchFamily="2" charset="0"/>
                <a:ea typeface="Montserrat"/>
                <a:cs typeface="Montserrat"/>
                <a:sym typeface="Montserrat"/>
              </a:rPr>
              <a:t>Renforcer l’offre de services des </a:t>
            </a:r>
            <a:r>
              <a:rPr lang="fr-FR" sz="900" b="1" dirty="0" err="1">
                <a:solidFill>
                  <a:srgbClr val="374C62"/>
                </a:solidFill>
                <a:latin typeface="Marianne" panose="02000000000000000000" pitchFamily="2" charset="0"/>
                <a:ea typeface="Montserrat"/>
                <a:cs typeface="Montserrat"/>
                <a:sym typeface="Montserrat"/>
              </a:rPr>
              <a:t>HDABs</a:t>
            </a:r>
            <a:r>
              <a:rPr lang="fr-FR" sz="900" b="1" dirty="0">
                <a:solidFill>
                  <a:srgbClr val="374C62"/>
                </a:solidFill>
                <a:latin typeface="Marianne" panose="02000000000000000000" pitchFamily="2" charset="0"/>
                <a:ea typeface="Montserrat"/>
                <a:cs typeface="Montserrat"/>
                <a:sym typeface="Montserrat"/>
              </a:rPr>
              <a:t> pour l’IA</a:t>
            </a:r>
            <a:endParaRPr sz="900" b="1" dirty="0">
              <a:solidFill>
                <a:srgbClr val="374C62"/>
              </a:solidFill>
              <a:latin typeface="Marianne" panose="02000000000000000000" pitchFamily="2" charset="0"/>
              <a:ea typeface="Montserrat"/>
              <a:cs typeface="Montserrat"/>
              <a:sym typeface="Montserrat"/>
            </a:endParaRPr>
          </a:p>
          <a:p>
            <a:pPr marL="457200" lvl="0" indent="-285750" algn="l" rtl="0">
              <a:spcBef>
                <a:spcPts val="0"/>
              </a:spcBef>
              <a:spcAft>
                <a:spcPts val="0"/>
              </a:spcAft>
              <a:buClr>
                <a:srgbClr val="374C62"/>
              </a:buClr>
              <a:buSzPts val="900"/>
              <a:buFont typeface="Montserrat"/>
              <a:buAutoNum type="arabicPeriod"/>
            </a:pPr>
            <a:r>
              <a:rPr lang="fr-FR" sz="900" b="1" dirty="0">
                <a:solidFill>
                  <a:srgbClr val="374C62"/>
                </a:solidFill>
                <a:latin typeface="Marianne" panose="02000000000000000000" pitchFamily="2" charset="0"/>
                <a:ea typeface="Montserrat"/>
                <a:cs typeface="Montserrat"/>
                <a:sym typeface="Montserrat"/>
              </a:rPr>
              <a:t>Faire émerger des synergies EHDS et IA </a:t>
            </a:r>
            <a:r>
              <a:rPr lang="fr-FR" sz="900" b="1" dirty="0" err="1">
                <a:solidFill>
                  <a:srgbClr val="374C62"/>
                </a:solidFill>
                <a:latin typeface="Marianne" panose="02000000000000000000" pitchFamily="2" charset="0"/>
                <a:ea typeface="Montserrat"/>
                <a:cs typeface="Montserrat"/>
                <a:sym typeface="Montserrat"/>
              </a:rPr>
              <a:t>Act</a:t>
            </a:r>
            <a:endParaRPr sz="900" b="1" dirty="0">
              <a:solidFill>
                <a:srgbClr val="374C62"/>
              </a:solidFill>
              <a:latin typeface="Marianne" panose="02000000000000000000" pitchFamily="2" charset="0"/>
              <a:ea typeface="Montserrat"/>
              <a:cs typeface="Montserrat"/>
              <a:sym typeface="Montserrat"/>
            </a:endParaRPr>
          </a:p>
          <a:p>
            <a:pPr marL="457200" lvl="0" indent="-285750" algn="l" rtl="0">
              <a:spcBef>
                <a:spcPts val="0"/>
              </a:spcBef>
              <a:spcAft>
                <a:spcPts val="0"/>
              </a:spcAft>
              <a:buClr>
                <a:srgbClr val="374C62"/>
              </a:buClr>
              <a:buSzPts val="900"/>
              <a:buFont typeface="Montserrat"/>
              <a:buAutoNum type="arabicPeriod"/>
            </a:pPr>
            <a:r>
              <a:rPr lang="fr-FR" sz="900" b="1" dirty="0">
                <a:solidFill>
                  <a:srgbClr val="374C62"/>
                </a:solidFill>
                <a:latin typeface="Marianne" panose="02000000000000000000" pitchFamily="2" charset="0"/>
                <a:ea typeface="Montserrat"/>
                <a:cs typeface="Montserrat"/>
                <a:sym typeface="Montserrat"/>
              </a:rPr>
              <a:t>Réalisation de cas d’usage concrets</a:t>
            </a:r>
            <a:endParaRPr sz="900" b="1" dirty="0">
              <a:solidFill>
                <a:srgbClr val="374C62"/>
              </a:solidFill>
              <a:latin typeface="Marianne" panose="02000000000000000000" pitchFamily="2" charset="0"/>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900" b="1" dirty="0">
              <a:solidFill>
                <a:srgbClr val="374C62"/>
              </a:solidFill>
              <a:latin typeface="Marianne" panose="02000000000000000000" pitchFamily="2" charset="0"/>
              <a:ea typeface="Montserrat"/>
              <a:cs typeface="Montserrat"/>
              <a:sym typeface="Montserrat"/>
            </a:endParaRPr>
          </a:p>
          <a:p>
            <a:pPr marL="0" marR="0" lvl="0" indent="0" algn="l" rtl="0">
              <a:spcBef>
                <a:spcPts val="0"/>
              </a:spcBef>
              <a:spcAft>
                <a:spcPts val="0"/>
              </a:spcAft>
              <a:buClr>
                <a:srgbClr val="1D7293"/>
              </a:buClr>
              <a:buSzPts val="1100"/>
              <a:buFont typeface="Arial"/>
              <a:buNone/>
            </a:pPr>
            <a:endParaRPr sz="900" b="1" dirty="0">
              <a:solidFill>
                <a:srgbClr val="374C62"/>
              </a:solidFill>
              <a:latin typeface="Marianne" panose="02000000000000000000" pitchFamily="2" charset="0"/>
              <a:ea typeface="Montserrat"/>
              <a:cs typeface="Montserrat"/>
              <a:sym typeface="Montserrat"/>
            </a:endParaRPr>
          </a:p>
        </p:txBody>
      </p:sp>
      <p:pic>
        <p:nvPicPr>
          <p:cNvPr id="98" name="Google Shape;370;g2e5b89695a7_2_2">
            <a:extLst>
              <a:ext uri="{FF2B5EF4-FFF2-40B4-BE49-F238E27FC236}">
                <a16:creationId xmlns:a16="http://schemas.microsoft.com/office/drawing/2014/main" id="{E920223B-1C01-AD29-1BE7-21A8F3700897}"/>
              </a:ext>
            </a:extLst>
          </p:cNvPr>
          <p:cNvPicPr preferRelativeResize="0"/>
          <p:nvPr/>
        </p:nvPicPr>
        <p:blipFill rotWithShape="1">
          <a:blip r:embed="rId33">
            <a:alphaModFix/>
          </a:blip>
          <a:srcRect/>
          <a:stretch/>
        </p:blipFill>
        <p:spPr>
          <a:xfrm>
            <a:off x="1202176" y="1316047"/>
            <a:ext cx="512774" cy="512774"/>
          </a:xfrm>
          <a:prstGeom prst="rect">
            <a:avLst/>
          </a:prstGeom>
          <a:noFill/>
          <a:ln>
            <a:noFill/>
          </a:ln>
        </p:spPr>
      </p:pic>
      <p:pic>
        <p:nvPicPr>
          <p:cNvPr id="99" name="Google Shape;373;g2e5b89695a7_2_2">
            <a:extLst>
              <a:ext uri="{FF2B5EF4-FFF2-40B4-BE49-F238E27FC236}">
                <a16:creationId xmlns:a16="http://schemas.microsoft.com/office/drawing/2014/main" id="{D4AC9D56-6551-750E-E5D2-060722E83962}"/>
              </a:ext>
            </a:extLst>
          </p:cNvPr>
          <p:cNvPicPr preferRelativeResize="0"/>
          <p:nvPr/>
        </p:nvPicPr>
        <p:blipFill rotWithShape="1">
          <a:blip r:embed="rId30">
            <a:alphaModFix/>
          </a:blip>
          <a:srcRect/>
          <a:stretch/>
        </p:blipFill>
        <p:spPr>
          <a:xfrm>
            <a:off x="755880" y="3113235"/>
            <a:ext cx="1284287" cy="273900"/>
          </a:xfrm>
          <a:prstGeom prst="rect">
            <a:avLst/>
          </a:prstGeom>
          <a:noFill/>
          <a:ln>
            <a:noFill/>
          </a:ln>
        </p:spPr>
      </p:pic>
      <p:sp>
        <p:nvSpPr>
          <p:cNvPr id="100" name="Google Shape;368;g2e5b89695a7_2_2">
            <a:extLst>
              <a:ext uri="{FF2B5EF4-FFF2-40B4-BE49-F238E27FC236}">
                <a16:creationId xmlns:a16="http://schemas.microsoft.com/office/drawing/2014/main" id="{E347D05D-09BA-ADB3-F6C7-3945FB46A526}"/>
              </a:ext>
            </a:extLst>
          </p:cNvPr>
          <p:cNvSpPr txBox="1"/>
          <p:nvPr/>
        </p:nvSpPr>
        <p:spPr>
          <a:xfrm>
            <a:off x="758984" y="2015425"/>
            <a:ext cx="1377591" cy="129266"/>
          </a:xfrm>
          <a:prstGeom prst="rect">
            <a:avLst/>
          </a:prstGeom>
          <a:noFill/>
          <a:ln>
            <a:noFill/>
          </a:ln>
        </p:spPr>
        <p:txBody>
          <a:bodyPr spcFirstLastPara="1" wrap="square" lIns="0" tIns="0" rIns="0" bIns="0" anchor="t" anchorCtr="0">
            <a:spAutoFit/>
          </a:bodyPr>
          <a:lstStyle/>
          <a:p>
            <a:pPr marL="0" marR="0" lvl="0" indent="0" algn="ctr" rtl="0">
              <a:lnSpc>
                <a:spcPct val="70000"/>
              </a:lnSpc>
              <a:spcBef>
                <a:spcPts val="0"/>
              </a:spcBef>
              <a:spcAft>
                <a:spcPts val="0"/>
              </a:spcAft>
              <a:buClr>
                <a:srgbClr val="000000"/>
              </a:buClr>
              <a:buSzPts val="3300"/>
              <a:buFont typeface="Arial"/>
              <a:buNone/>
            </a:pPr>
            <a:r>
              <a:rPr lang="fr-FR" sz="1200" b="1" dirty="0">
                <a:solidFill>
                  <a:srgbClr val="34B2B8"/>
                </a:solidFill>
                <a:latin typeface="Marianne" panose="02000000000000000000" pitchFamily="2" charset="0"/>
                <a:ea typeface="Montserrat"/>
                <a:cs typeface="Montserrat"/>
                <a:sym typeface="Montserrat"/>
              </a:rPr>
              <a:t>SHAIPED</a:t>
            </a:r>
            <a:endParaRPr sz="2500" b="1" i="0" u="none" strike="noStrike" cap="none" dirty="0">
              <a:solidFill>
                <a:srgbClr val="34B2B8"/>
              </a:solidFill>
              <a:latin typeface="Marianne" panose="02000000000000000000" pitchFamily="2" charset="0"/>
              <a:ea typeface="Montserrat"/>
              <a:cs typeface="Montserrat"/>
              <a:sym typeface="Montserrat"/>
            </a:endParaRPr>
          </a:p>
        </p:txBody>
      </p:sp>
      <p:sp>
        <p:nvSpPr>
          <p:cNvPr id="115" name="Google Shape;372;g2e5b89695a7_2_2">
            <a:extLst>
              <a:ext uri="{FF2B5EF4-FFF2-40B4-BE49-F238E27FC236}">
                <a16:creationId xmlns:a16="http://schemas.microsoft.com/office/drawing/2014/main" id="{D5F52991-7BFF-2175-3982-E4B8985EFBFB}"/>
              </a:ext>
            </a:extLst>
          </p:cNvPr>
          <p:cNvSpPr txBox="1"/>
          <p:nvPr/>
        </p:nvSpPr>
        <p:spPr>
          <a:xfrm>
            <a:off x="727985" y="2235470"/>
            <a:ext cx="1403867" cy="703782"/>
          </a:xfrm>
          <a:prstGeom prst="rect">
            <a:avLst/>
          </a:prstGeom>
          <a:noFill/>
          <a:ln>
            <a:noFill/>
          </a:ln>
        </p:spPr>
        <p:txBody>
          <a:bodyPr spcFirstLastPara="1" wrap="square" lIns="0" tIns="0" rIns="0" bIns="0" anchor="t" anchorCtr="0">
            <a:spAutoFit/>
          </a:bodyPr>
          <a:lstStyle/>
          <a:p>
            <a:pPr marL="0" marR="0" lvl="0" indent="0" rtl="0">
              <a:lnSpc>
                <a:spcPct val="90000"/>
              </a:lnSpc>
              <a:spcBef>
                <a:spcPts val="400"/>
              </a:spcBef>
              <a:spcAft>
                <a:spcPts val="0"/>
              </a:spcAft>
              <a:buClr>
                <a:srgbClr val="1D7293"/>
              </a:buClr>
              <a:buSzPts val="800"/>
              <a:buFont typeface="Arial"/>
              <a:buNone/>
            </a:pPr>
            <a:r>
              <a:rPr lang="fr-FR" sz="900" b="1" dirty="0">
                <a:solidFill>
                  <a:srgbClr val="2B2F4D"/>
                </a:solidFill>
                <a:latin typeface="Marianne" panose="02000000000000000000" pitchFamily="2" charset="0"/>
                <a:ea typeface="Montserrat"/>
                <a:cs typeface="Montserrat"/>
                <a:sym typeface="Montserrat"/>
              </a:rPr>
              <a:t>30</a:t>
            </a:r>
            <a:r>
              <a:rPr lang="fr-FR" sz="900" b="0" i="0" u="none" strike="noStrike" cap="none" dirty="0">
                <a:solidFill>
                  <a:srgbClr val="2B2F4D"/>
                </a:solidFill>
                <a:latin typeface="Marianne" panose="02000000000000000000" pitchFamily="2" charset="0"/>
                <a:ea typeface="Montserrat SemiBold"/>
                <a:cs typeface="Montserrat SemiBold"/>
                <a:sym typeface="Montserrat SemiBold"/>
              </a:rPr>
              <a:t> partenaires, </a:t>
            </a:r>
            <a:r>
              <a:rPr lang="fr-FR" sz="900" b="1" dirty="0">
                <a:solidFill>
                  <a:srgbClr val="2B2F4D"/>
                </a:solidFill>
                <a:latin typeface="Marianne" panose="02000000000000000000" pitchFamily="2" charset="0"/>
                <a:ea typeface="Montserrat"/>
                <a:cs typeface="Montserrat"/>
                <a:sym typeface="Montserrat"/>
              </a:rPr>
              <a:t>11</a:t>
            </a:r>
            <a:r>
              <a:rPr lang="fr-FR" sz="900" b="1" i="0" u="none" strike="noStrike" cap="none" dirty="0">
                <a:solidFill>
                  <a:srgbClr val="2B2F4D"/>
                </a:solidFill>
                <a:latin typeface="Marianne" panose="02000000000000000000" pitchFamily="2" charset="0"/>
                <a:ea typeface="Montserrat"/>
                <a:cs typeface="Montserrat"/>
                <a:sym typeface="Montserrat"/>
              </a:rPr>
              <a:t> </a:t>
            </a:r>
            <a:r>
              <a:rPr lang="fr-FR" sz="900" b="0" i="0" u="none" strike="noStrike" cap="none" dirty="0">
                <a:solidFill>
                  <a:srgbClr val="2B2F4D"/>
                </a:solidFill>
                <a:latin typeface="Marianne" panose="02000000000000000000" pitchFamily="2" charset="0"/>
                <a:ea typeface="Montserrat SemiBold"/>
                <a:cs typeface="Montserrat SemiBold"/>
                <a:sym typeface="Montserrat SemiBold"/>
              </a:rPr>
              <a:t>pays</a:t>
            </a:r>
            <a:endParaRPr sz="900" b="0" i="0" u="none" strike="noStrike" cap="none" dirty="0">
              <a:solidFill>
                <a:srgbClr val="2B2F4D"/>
              </a:solidFill>
              <a:latin typeface="Marianne" panose="02000000000000000000" pitchFamily="2" charset="0"/>
              <a:ea typeface="Montserrat SemiBold"/>
              <a:cs typeface="Montserrat SemiBold"/>
              <a:sym typeface="Montserrat SemiBold"/>
            </a:endParaRPr>
          </a:p>
          <a:p>
            <a:pPr marL="0" marR="0" lvl="0" indent="0" rtl="0">
              <a:lnSpc>
                <a:spcPct val="90000"/>
              </a:lnSpc>
              <a:spcBef>
                <a:spcPts val="400"/>
              </a:spcBef>
              <a:spcAft>
                <a:spcPts val="0"/>
              </a:spcAft>
              <a:buClr>
                <a:srgbClr val="1D7293"/>
              </a:buClr>
              <a:buSzPts val="800"/>
              <a:buFont typeface="Arial"/>
              <a:buNone/>
            </a:pPr>
            <a:r>
              <a:rPr lang="fr-FR" sz="900" b="1" dirty="0">
                <a:solidFill>
                  <a:srgbClr val="2B2F4D"/>
                </a:solidFill>
                <a:latin typeface="Marianne" panose="02000000000000000000" pitchFamily="2" charset="0"/>
                <a:ea typeface="Montserrat"/>
                <a:cs typeface="Montserrat"/>
                <a:sym typeface="Montserrat"/>
              </a:rPr>
              <a:t>3</a:t>
            </a:r>
            <a:r>
              <a:rPr lang="fr-FR" sz="900" b="0" i="0" u="none" strike="noStrike" cap="none" dirty="0">
                <a:solidFill>
                  <a:srgbClr val="2B2F4D"/>
                </a:solidFill>
                <a:latin typeface="Marianne" panose="02000000000000000000" pitchFamily="2" charset="0"/>
                <a:ea typeface="Montserrat SemiBold"/>
                <a:cs typeface="Montserrat SemiBold"/>
                <a:sym typeface="Montserrat SemiBold"/>
              </a:rPr>
              <a:t> ans</a:t>
            </a:r>
            <a:endParaRPr sz="900" b="0" i="0" u="none" strike="noStrike" cap="none" dirty="0">
              <a:solidFill>
                <a:srgbClr val="2B2F4D"/>
              </a:solidFill>
              <a:latin typeface="Marianne" panose="02000000000000000000" pitchFamily="2" charset="0"/>
              <a:ea typeface="Montserrat SemiBold"/>
              <a:cs typeface="Montserrat SemiBold"/>
              <a:sym typeface="Montserrat SemiBold"/>
            </a:endParaRPr>
          </a:p>
          <a:p>
            <a:pPr marL="0" marR="0" lvl="0" indent="0" rtl="0">
              <a:lnSpc>
                <a:spcPct val="90000"/>
              </a:lnSpc>
              <a:spcBef>
                <a:spcPts val="400"/>
              </a:spcBef>
              <a:spcAft>
                <a:spcPts val="400"/>
              </a:spcAft>
              <a:buClr>
                <a:srgbClr val="1D7293"/>
              </a:buClr>
              <a:buSzPts val="1800"/>
              <a:buFont typeface="Arial"/>
              <a:buNone/>
            </a:pPr>
            <a:r>
              <a:rPr lang="fr-FR" sz="900" b="1" dirty="0">
                <a:solidFill>
                  <a:srgbClr val="2B2F4D"/>
                </a:solidFill>
                <a:latin typeface="Marianne" panose="02000000000000000000" pitchFamily="2" charset="0"/>
                <a:ea typeface="Montserrat"/>
                <a:cs typeface="Montserrat"/>
                <a:sym typeface="Montserrat"/>
              </a:rPr>
              <a:t>4</a:t>
            </a:r>
            <a:r>
              <a:rPr lang="fr-FR" sz="900" b="0" i="0" u="none" strike="noStrike" cap="none" dirty="0">
                <a:solidFill>
                  <a:srgbClr val="2B2F4D"/>
                </a:solidFill>
                <a:latin typeface="Marianne" panose="02000000000000000000" pitchFamily="2" charset="0"/>
                <a:ea typeface="Montserrat SemiBold"/>
                <a:cs typeface="Montserrat SemiBold"/>
                <a:sym typeface="Montserrat SemiBold"/>
              </a:rPr>
              <a:t> millions d’euros de financement européen</a:t>
            </a:r>
            <a:endParaRPr sz="1000" b="1" i="0" u="none" strike="noStrike" cap="none" dirty="0">
              <a:solidFill>
                <a:srgbClr val="2B2F4D"/>
              </a:solidFill>
              <a:latin typeface="Marianne" panose="02000000000000000000" pitchFamily="2" charset="0"/>
              <a:ea typeface="Montserrat"/>
              <a:cs typeface="Montserrat"/>
              <a:sym typeface="Montserrat"/>
            </a:endParaRPr>
          </a:p>
        </p:txBody>
      </p:sp>
      <p:sp>
        <p:nvSpPr>
          <p:cNvPr id="123" name="Ellipse 122">
            <a:extLst>
              <a:ext uri="{FF2B5EF4-FFF2-40B4-BE49-F238E27FC236}">
                <a16:creationId xmlns:a16="http://schemas.microsoft.com/office/drawing/2014/main" id="{C0B2A423-A55A-2E6A-1F70-47DD820EB6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40665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 coins arrondis 120">
            <a:extLst>
              <a:ext uri="{FF2B5EF4-FFF2-40B4-BE49-F238E27FC236}">
                <a16:creationId xmlns:a16="http://schemas.microsoft.com/office/drawing/2014/main" id="{87A46A47-0FEF-EBCE-E728-93BC3DC03A05}"/>
              </a:ext>
            </a:extLst>
          </p:cNvPr>
          <p:cNvSpPr/>
          <p:nvPr/>
        </p:nvSpPr>
        <p:spPr>
          <a:xfrm>
            <a:off x="646597" y="1453656"/>
            <a:ext cx="2634486" cy="2917350"/>
          </a:xfrm>
          <a:prstGeom prst="roundRect">
            <a:avLst>
              <a:gd name="adj" fmla="val 1061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Recherche et développement </a:t>
            </a:r>
          </a:p>
          <a:p>
            <a:r>
              <a:rPr lang="fr-FR" sz="1000" dirty="0">
                <a:latin typeface="Marianne" panose="02000000000000000000" pitchFamily="2" charset="0"/>
              </a:rPr>
              <a:t>en santé numérique</a:t>
            </a: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18.4</a:t>
            </a:r>
          </a:p>
        </p:txBody>
      </p:sp>
      <p:sp>
        <p:nvSpPr>
          <p:cNvPr id="123" name="Ellipse 122">
            <a:extLst>
              <a:ext uri="{FF2B5EF4-FFF2-40B4-BE49-F238E27FC236}">
                <a16:creationId xmlns:a16="http://schemas.microsoft.com/office/drawing/2014/main" id="{C0B2A423-A55A-2E6A-1F70-47DD820EB6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oogle Shape;418;g2e578654361_1_427">
            <a:extLst>
              <a:ext uri="{FF2B5EF4-FFF2-40B4-BE49-F238E27FC236}">
                <a16:creationId xmlns:a16="http://schemas.microsoft.com/office/drawing/2014/main" id="{8A1F4071-A401-F693-13C8-35F3BDA2068F}"/>
              </a:ext>
            </a:extLst>
          </p:cNvPr>
          <p:cNvSpPr/>
          <p:nvPr/>
        </p:nvSpPr>
        <p:spPr>
          <a:xfrm>
            <a:off x="3731897" y="3093806"/>
            <a:ext cx="4765505" cy="1650691"/>
          </a:xfrm>
          <a:prstGeom prst="rect">
            <a:avLst/>
          </a:prstGeom>
          <a:noFill/>
          <a:ln>
            <a:noFill/>
          </a:ln>
        </p:spPr>
        <p:txBody>
          <a:bodyPr spcFirstLastPara="1" wrap="square" lIns="68575" tIns="121500" rIns="68575" bIns="68575" anchor="t" anchorCtr="0">
            <a:noAutofit/>
          </a:bodyPr>
          <a:lstStyle/>
          <a:p>
            <a:pPr marL="0" lvl="0" indent="0" rtl="0">
              <a:spcBef>
                <a:spcPts val="0"/>
              </a:spcBef>
              <a:spcAft>
                <a:spcPts val="0"/>
              </a:spcAft>
              <a:buNone/>
            </a:pPr>
            <a:r>
              <a:rPr lang="fr-FR" sz="900" b="1" dirty="0">
                <a:solidFill>
                  <a:srgbClr val="34B2B8"/>
                </a:solidFill>
                <a:latin typeface="Marianne" panose="02000000000000000000" pitchFamily="2" charset="0"/>
                <a:ea typeface="Montserrat"/>
                <a:cs typeface="Montserrat"/>
                <a:sym typeface="Montserrat"/>
              </a:rPr>
              <a:t>WP4</a:t>
            </a:r>
          </a:p>
          <a:p>
            <a:pPr marL="0" lvl="0" indent="0" rtl="0">
              <a:spcBef>
                <a:spcPts val="0"/>
              </a:spcBef>
              <a:spcAft>
                <a:spcPts val="0"/>
              </a:spcAft>
              <a:buNone/>
            </a:pPr>
            <a:r>
              <a:rPr lang="fr-FR" sz="900" b="1" dirty="0">
                <a:solidFill>
                  <a:srgbClr val="34B2B8"/>
                </a:solidFill>
                <a:latin typeface="Marianne" panose="02000000000000000000" pitchFamily="2" charset="0"/>
                <a:ea typeface="Montserrat"/>
                <a:cs typeface="Montserrat"/>
                <a:sym typeface="Montserrat"/>
              </a:rPr>
              <a:t>Développement d’un cadre méthodologique pour améliorer les perspectives de déploiement des dispositifs médicaux d’IA</a:t>
            </a:r>
          </a:p>
          <a:p>
            <a:pPr marL="0" lvl="0" indent="0" rtl="0">
              <a:spcBef>
                <a:spcPts val="0"/>
              </a:spcBef>
              <a:spcAft>
                <a:spcPts val="0"/>
              </a:spcAft>
              <a:buNone/>
            </a:pPr>
            <a:endParaRPr sz="900" dirty="0">
              <a:solidFill>
                <a:srgbClr val="34B2B8"/>
              </a:solidFill>
              <a:latin typeface="Marianne" panose="02000000000000000000" pitchFamily="2" charset="0"/>
              <a:ea typeface="Montserrat"/>
              <a:cs typeface="Montserrat"/>
              <a:sym typeface="Montserrat"/>
            </a:endParaRPr>
          </a:p>
          <a:p>
            <a:pPr marL="342900" lvl="0" indent="-222250" rtl="0">
              <a:spcBef>
                <a:spcPts val="0"/>
              </a:spcBef>
              <a:spcAft>
                <a:spcPts val="0"/>
              </a:spcAft>
              <a:buSzPts val="900"/>
              <a:buFont typeface="Montserrat"/>
              <a:buChar char="●"/>
            </a:pPr>
            <a:r>
              <a:rPr lang="fr-FR" sz="900" dirty="0">
                <a:latin typeface="Marianne" panose="02000000000000000000" pitchFamily="2" charset="0"/>
                <a:ea typeface="Montserrat"/>
                <a:cs typeface="Montserrat"/>
                <a:sym typeface="Montserrat"/>
              </a:rPr>
              <a:t>Benchmark des procédures de certification UK/US/EU</a:t>
            </a:r>
            <a:endParaRPr sz="900" dirty="0">
              <a:latin typeface="Marianne" panose="02000000000000000000" pitchFamily="2" charset="0"/>
              <a:ea typeface="Montserrat"/>
              <a:cs typeface="Montserrat"/>
              <a:sym typeface="Montserrat"/>
            </a:endParaRPr>
          </a:p>
          <a:p>
            <a:pPr marL="342900" lvl="0" indent="0" rtl="0">
              <a:spcBef>
                <a:spcPts val="0"/>
              </a:spcBef>
              <a:spcAft>
                <a:spcPts val="0"/>
              </a:spcAft>
              <a:buNone/>
            </a:pPr>
            <a:endParaRPr sz="900" dirty="0">
              <a:latin typeface="Marianne" panose="02000000000000000000" pitchFamily="2" charset="0"/>
              <a:ea typeface="Montserrat"/>
              <a:cs typeface="Montserrat"/>
              <a:sym typeface="Montserrat"/>
            </a:endParaRPr>
          </a:p>
          <a:p>
            <a:pPr marL="342900" lvl="0" indent="-222250" rtl="0">
              <a:spcBef>
                <a:spcPts val="0"/>
              </a:spcBef>
              <a:spcAft>
                <a:spcPts val="0"/>
              </a:spcAft>
              <a:buSzPts val="900"/>
              <a:buFont typeface="Montserrat"/>
              <a:buChar char="●"/>
            </a:pPr>
            <a:r>
              <a:rPr lang="fr-FR" sz="900" dirty="0">
                <a:latin typeface="Marianne" panose="02000000000000000000" pitchFamily="2" charset="0"/>
                <a:ea typeface="Montserrat"/>
                <a:cs typeface="Montserrat"/>
                <a:sym typeface="Montserrat"/>
              </a:rPr>
              <a:t>Post-mise sur le marché : cadre pour mobiliser les données de vie réelle pour la surveillance et le suivi clinique </a:t>
            </a:r>
            <a:endParaRPr sz="900" dirty="0">
              <a:latin typeface="Marianne" panose="02000000000000000000" pitchFamily="2" charset="0"/>
              <a:ea typeface="Montserrat"/>
              <a:cs typeface="Montserrat"/>
              <a:sym typeface="Montserrat"/>
            </a:endParaRPr>
          </a:p>
          <a:p>
            <a:pPr marL="342900" lvl="0" indent="0" rtl="0">
              <a:spcBef>
                <a:spcPts val="0"/>
              </a:spcBef>
              <a:spcAft>
                <a:spcPts val="0"/>
              </a:spcAft>
              <a:buNone/>
            </a:pPr>
            <a:endParaRPr sz="900" dirty="0">
              <a:latin typeface="Marianne" panose="02000000000000000000" pitchFamily="2" charset="0"/>
              <a:ea typeface="Montserrat"/>
              <a:cs typeface="Montserrat"/>
              <a:sym typeface="Montserrat"/>
            </a:endParaRPr>
          </a:p>
          <a:p>
            <a:pPr marL="342900" lvl="0" indent="-222250" rtl="0">
              <a:spcBef>
                <a:spcPts val="0"/>
              </a:spcBef>
              <a:spcAft>
                <a:spcPts val="0"/>
              </a:spcAft>
              <a:buSzPts val="900"/>
              <a:buFont typeface="Montserrat"/>
              <a:buChar char="●"/>
            </a:pPr>
            <a:r>
              <a:rPr lang="fr-FR" sz="900" dirty="0">
                <a:latin typeface="Marianne" panose="02000000000000000000" pitchFamily="2" charset="0"/>
                <a:ea typeface="Montserrat"/>
                <a:cs typeface="Montserrat"/>
                <a:sym typeface="Montserrat"/>
              </a:rPr>
              <a:t>Evaluation : cadre pour mobiliser les données de vie réelle pour une demande de remboursement ou la sélection d’une solution</a:t>
            </a:r>
            <a:endParaRPr sz="900" dirty="0">
              <a:latin typeface="Marianne" panose="02000000000000000000" pitchFamily="2" charset="0"/>
              <a:ea typeface="Montserrat"/>
              <a:cs typeface="Montserrat"/>
              <a:sym typeface="Montserrat"/>
            </a:endParaRPr>
          </a:p>
        </p:txBody>
      </p:sp>
      <p:sp>
        <p:nvSpPr>
          <p:cNvPr id="18" name="Google Shape;420;g2e578654361_1_427">
            <a:extLst>
              <a:ext uri="{FF2B5EF4-FFF2-40B4-BE49-F238E27FC236}">
                <a16:creationId xmlns:a16="http://schemas.microsoft.com/office/drawing/2014/main" id="{1BB004F4-FC35-C065-9EF7-2AC7535F238E}"/>
              </a:ext>
            </a:extLst>
          </p:cNvPr>
          <p:cNvSpPr/>
          <p:nvPr/>
        </p:nvSpPr>
        <p:spPr>
          <a:xfrm>
            <a:off x="3731898" y="1277977"/>
            <a:ext cx="4843516" cy="1344300"/>
          </a:xfrm>
          <a:prstGeom prst="rect">
            <a:avLst/>
          </a:prstGeom>
          <a:noFill/>
          <a:ln>
            <a:noFill/>
          </a:ln>
        </p:spPr>
        <p:txBody>
          <a:bodyPr spcFirstLastPara="1" wrap="square" lIns="68575" tIns="121500" rIns="68575" bIns="68575" anchor="t" anchorCtr="0">
            <a:noAutofit/>
          </a:bodyPr>
          <a:lstStyle/>
          <a:p>
            <a:pPr marL="0" lvl="0" indent="0" rtl="0">
              <a:spcBef>
                <a:spcPts val="0"/>
              </a:spcBef>
              <a:spcAft>
                <a:spcPts val="0"/>
              </a:spcAft>
              <a:buNone/>
            </a:pPr>
            <a:r>
              <a:rPr lang="fr-FR" sz="900" b="1" dirty="0">
                <a:solidFill>
                  <a:srgbClr val="34B2B8"/>
                </a:solidFill>
                <a:latin typeface="Marianne" panose="02000000000000000000" pitchFamily="2" charset="0"/>
                <a:ea typeface="Montserrat"/>
                <a:cs typeface="Montserrat"/>
                <a:sym typeface="Montserrat"/>
              </a:rPr>
              <a:t>WP3</a:t>
            </a:r>
          </a:p>
          <a:p>
            <a:pPr marL="0" lvl="0" indent="0" rtl="0">
              <a:spcBef>
                <a:spcPts val="0"/>
              </a:spcBef>
              <a:spcAft>
                <a:spcPts val="0"/>
              </a:spcAft>
              <a:buNone/>
            </a:pPr>
            <a:r>
              <a:rPr lang="fr-FR" sz="900" b="1" dirty="0">
                <a:solidFill>
                  <a:srgbClr val="34B2B8"/>
                </a:solidFill>
                <a:latin typeface="Marianne" panose="02000000000000000000" pitchFamily="2" charset="0"/>
                <a:ea typeface="Montserrat"/>
                <a:cs typeface="Montserrat"/>
                <a:sym typeface="Montserrat"/>
              </a:rPr>
              <a:t>Identifier les services, outils et moyens moyens pour accélérer la mise sur le marché de dispositifs médicaux d’IA</a:t>
            </a:r>
          </a:p>
          <a:p>
            <a:pPr marL="0" lvl="0" indent="0" rtl="0">
              <a:spcBef>
                <a:spcPts val="0"/>
              </a:spcBef>
              <a:spcAft>
                <a:spcPts val="0"/>
              </a:spcAft>
              <a:buNone/>
            </a:pPr>
            <a:endParaRPr sz="900" dirty="0">
              <a:solidFill>
                <a:srgbClr val="34B2B8"/>
              </a:solidFill>
              <a:latin typeface="Marianne" panose="02000000000000000000" pitchFamily="2" charset="0"/>
              <a:ea typeface="Montserrat"/>
              <a:cs typeface="Montserrat"/>
              <a:sym typeface="Montserrat"/>
            </a:endParaRPr>
          </a:p>
          <a:p>
            <a:pPr marL="457200" lvl="0" indent="-285750" rtl="0">
              <a:spcBef>
                <a:spcPts val="0"/>
              </a:spcBef>
              <a:spcAft>
                <a:spcPts val="0"/>
              </a:spcAft>
              <a:buSzPts val="900"/>
              <a:buFont typeface="Montserrat"/>
              <a:buChar char="●"/>
            </a:pPr>
            <a:r>
              <a:rPr lang="fr-FR" sz="900" dirty="0">
                <a:latin typeface="Marianne" panose="02000000000000000000" pitchFamily="2" charset="0"/>
                <a:ea typeface="Montserrat"/>
                <a:cs typeface="Montserrat"/>
                <a:sym typeface="Montserrat"/>
              </a:rPr>
              <a:t>Comprendre le cycle de vie d’un DM d’IA et décrire les services &amp; outils des </a:t>
            </a:r>
            <a:r>
              <a:rPr lang="fr-FR" sz="900" dirty="0" err="1">
                <a:latin typeface="Marianne" panose="02000000000000000000" pitchFamily="2" charset="0"/>
                <a:ea typeface="Montserrat"/>
                <a:cs typeface="Montserrat"/>
                <a:sym typeface="Montserrat"/>
              </a:rPr>
              <a:t>HDABs</a:t>
            </a:r>
            <a:r>
              <a:rPr lang="fr-FR" sz="900" dirty="0">
                <a:latin typeface="Marianne" panose="02000000000000000000" pitchFamily="2" charset="0"/>
                <a:ea typeface="Montserrat"/>
                <a:cs typeface="Montserrat"/>
                <a:sym typeface="Montserrat"/>
              </a:rPr>
              <a:t> pouvant soutenir leur développement (accès aux données, données synthétiques, etc.)</a:t>
            </a:r>
            <a:endParaRPr sz="900" dirty="0">
              <a:latin typeface="Marianne" panose="02000000000000000000" pitchFamily="2" charset="0"/>
              <a:ea typeface="Montserrat"/>
              <a:cs typeface="Montserrat"/>
              <a:sym typeface="Montserrat"/>
            </a:endParaRPr>
          </a:p>
          <a:p>
            <a:pPr marL="342900" lvl="0" indent="0" rtl="0">
              <a:spcBef>
                <a:spcPts val="0"/>
              </a:spcBef>
              <a:spcAft>
                <a:spcPts val="0"/>
              </a:spcAft>
              <a:buNone/>
            </a:pPr>
            <a:endParaRPr sz="900" dirty="0">
              <a:latin typeface="Marianne" panose="02000000000000000000" pitchFamily="2" charset="0"/>
              <a:ea typeface="Montserrat"/>
              <a:cs typeface="Montserrat"/>
              <a:sym typeface="Montserrat"/>
            </a:endParaRPr>
          </a:p>
          <a:p>
            <a:pPr marL="457200" lvl="0" indent="-285750" rtl="0">
              <a:spcBef>
                <a:spcPts val="0"/>
              </a:spcBef>
              <a:spcAft>
                <a:spcPts val="0"/>
              </a:spcAft>
              <a:buSzPts val="900"/>
              <a:buFont typeface="Montserrat"/>
              <a:buChar char="●"/>
            </a:pPr>
            <a:r>
              <a:rPr lang="fr-FR" sz="900" dirty="0">
                <a:latin typeface="Marianne" panose="02000000000000000000" pitchFamily="2" charset="0"/>
                <a:ea typeface="Montserrat"/>
                <a:cs typeface="Montserrat"/>
                <a:sym typeface="Montserrat"/>
              </a:rPr>
              <a:t>Analyse réglementaire combinée de l’IA </a:t>
            </a:r>
            <a:r>
              <a:rPr lang="fr-FR" sz="900" dirty="0" err="1">
                <a:latin typeface="Marianne" panose="02000000000000000000" pitchFamily="2" charset="0"/>
                <a:ea typeface="Montserrat"/>
                <a:cs typeface="Montserrat"/>
                <a:sym typeface="Montserrat"/>
              </a:rPr>
              <a:t>Act</a:t>
            </a:r>
            <a:r>
              <a:rPr lang="fr-FR" sz="900" dirty="0">
                <a:latin typeface="Marianne" panose="02000000000000000000" pitchFamily="2" charset="0"/>
                <a:ea typeface="Montserrat"/>
                <a:cs typeface="Montserrat"/>
                <a:sym typeface="Montserrat"/>
              </a:rPr>
              <a:t>, de l’EHDS et d’autres textes européens concernant les dispositifs médicaux d’IA (RGPD, règlement HTA, règlement, MDR)</a:t>
            </a:r>
            <a:endParaRPr sz="900" dirty="0">
              <a:latin typeface="Marianne" panose="02000000000000000000" pitchFamily="2" charset="0"/>
              <a:ea typeface="Montserrat"/>
              <a:cs typeface="Montserrat"/>
              <a:sym typeface="Montserrat"/>
            </a:endParaRPr>
          </a:p>
        </p:txBody>
      </p:sp>
      <p:sp>
        <p:nvSpPr>
          <p:cNvPr id="19" name="Google Shape;426;g2e578654361_1_427">
            <a:extLst>
              <a:ext uri="{FF2B5EF4-FFF2-40B4-BE49-F238E27FC236}">
                <a16:creationId xmlns:a16="http://schemas.microsoft.com/office/drawing/2014/main" id="{26835FD1-9DB4-06F5-BB81-D8B7AD1A25D3}"/>
              </a:ext>
            </a:extLst>
          </p:cNvPr>
          <p:cNvSpPr txBox="1"/>
          <p:nvPr/>
        </p:nvSpPr>
        <p:spPr>
          <a:xfrm>
            <a:off x="884338" y="1994952"/>
            <a:ext cx="2074015" cy="1924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fr-FR" sz="900" dirty="0">
                <a:solidFill>
                  <a:schemeClr val="dk1"/>
                </a:solidFill>
                <a:latin typeface="Marianne" panose="02000000000000000000" pitchFamily="2" charset="0"/>
                <a:ea typeface="Montserrat"/>
                <a:cs typeface="Montserrat"/>
                <a:sym typeface="Montserrat"/>
              </a:rPr>
              <a:t>Le projet vise à </a:t>
            </a:r>
            <a:r>
              <a:rPr lang="fr-FR" sz="900" b="1" dirty="0">
                <a:solidFill>
                  <a:schemeClr val="dk1"/>
                </a:solidFill>
                <a:latin typeface="Marianne" panose="02000000000000000000" pitchFamily="2" charset="0"/>
                <a:ea typeface="Montserrat"/>
                <a:cs typeface="Montserrat"/>
                <a:sym typeface="Montserrat"/>
              </a:rPr>
              <a:t>promouvoir l’IA en santé,</a:t>
            </a:r>
            <a:r>
              <a:rPr lang="fr-FR" sz="900" dirty="0">
                <a:solidFill>
                  <a:schemeClr val="dk1"/>
                </a:solidFill>
                <a:latin typeface="Marianne" panose="02000000000000000000" pitchFamily="2" charset="0"/>
                <a:ea typeface="Montserrat"/>
                <a:cs typeface="Montserrat"/>
                <a:sym typeface="Montserrat"/>
              </a:rPr>
              <a:t> en développant les services des HDAB nécessaires</a:t>
            </a:r>
            <a:r>
              <a:rPr lang="fr-FR" sz="900" b="1" dirty="0">
                <a:solidFill>
                  <a:schemeClr val="dk1"/>
                </a:solidFill>
                <a:latin typeface="Marianne" panose="02000000000000000000" pitchFamily="2" charset="0"/>
                <a:ea typeface="Montserrat"/>
                <a:cs typeface="Montserrat"/>
                <a:sym typeface="Montserrat"/>
              </a:rPr>
              <a:t> pour le développement, le test et le déploiement de dispositifs médicaux d’IA</a:t>
            </a:r>
            <a:endParaRPr sz="900" b="1" dirty="0">
              <a:solidFill>
                <a:schemeClr val="dk1"/>
              </a:solidFill>
              <a:latin typeface="Marianne" panose="02000000000000000000" pitchFamily="2" charset="0"/>
              <a:ea typeface="Montserrat"/>
              <a:cs typeface="Montserrat"/>
              <a:sym typeface="Montserrat"/>
            </a:endParaRPr>
          </a:p>
          <a:p>
            <a:pPr marL="0" lvl="0" indent="0" rtl="0">
              <a:spcBef>
                <a:spcPts val="1000"/>
              </a:spcBef>
              <a:spcAft>
                <a:spcPts val="0"/>
              </a:spcAft>
              <a:buClr>
                <a:schemeClr val="dk1"/>
              </a:buClr>
              <a:buSzPts val="1100"/>
              <a:buFont typeface="Arial"/>
              <a:buNone/>
            </a:pPr>
            <a:r>
              <a:rPr lang="fr-FR" sz="900" dirty="0">
                <a:solidFill>
                  <a:schemeClr val="dk1"/>
                </a:solidFill>
                <a:latin typeface="Marianne" panose="02000000000000000000" pitchFamily="2" charset="0"/>
                <a:ea typeface="Montserrat"/>
                <a:cs typeface="Montserrat"/>
                <a:sym typeface="Montserrat"/>
              </a:rPr>
              <a:t>Ce faisant, le projet </a:t>
            </a:r>
            <a:r>
              <a:rPr lang="fr-FR" sz="900" b="1" dirty="0">
                <a:solidFill>
                  <a:schemeClr val="dk1"/>
                </a:solidFill>
                <a:latin typeface="Marianne" panose="02000000000000000000" pitchFamily="2" charset="0"/>
                <a:ea typeface="Montserrat"/>
                <a:cs typeface="Montserrat"/>
                <a:sym typeface="Montserrat"/>
              </a:rPr>
              <a:t>renforce le positionnement du HDH en tant que  HDAB modèle au niveau européen, et place la France dans une position de leadership pour l’IA en santé.</a:t>
            </a:r>
            <a:endParaRPr sz="900" b="1" dirty="0">
              <a:solidFill>
                <a:schemeClr val="dk1"/>
              </a:solidFill>
              <a:latin typeface="Marianne" panose="02000000000000000000" pitchFamily="2" charset="0"/>
              <a:ea typeface="Montserrat"/>
              <a:cs typeface="Montserrat"/>
              <a:sym typeface="Montserrat"/>
            </a:endParaRPr>
          </a:p>
          <a:p>
            <a:pPr marL="0" lvl="0" indent="0" rtl="0">
              <a:spcBef>
                <a:spcPts val="1000"/>
              </a:spcBef>
              <a:spcAft>
                <a:spcPts val="0"/>
              </a:spcAft>
              <a:buNone/>
            </a:pPr>
            <a:endParaRPr sz="900" dirty="0">
              <a:solidFill>
                <a:schemeClr val="dk1"/>
              </a:solidFill>
              <a:latin typeface="Marianne" panose="02000000000000000000" pitchFamily="2" charset="0"/>
            </a:endParaRPr>
          </a:p>
        </p:txBody>
      </p:sp>
      <p:pic>
        <p:nvPicPr>
          <p:cNvPr id="21" name="Google Shape;425;g2e578654361_1_427">
            <a:extLst>
              <a:ext uri="{FF2B5EF4-FFF2-40B4-BE49-F238E27FC236}">
                <a16:creationId xmlns:a16="http://schemas.microsoft.com/office/drawing/2014/main" id="{82DDAFAB-1D2E-70DC-65A6-24CB472A63AE}"/>
              </a:ext>
            </a:extLst>
          </p:cNvPr>
          <p:cNvPicPr preferRelativeResize="0"/>
          <p:nvPr/>
        </p:nvPicPr>
        <p:blipFill>
          <a:blip r:embed="rId2">
            <a:alphaModFix/>
          </a:blip>
          <a:stretch>
            <a:fillRect/>
          </a:stretch>
        </p:blipFill>
        <p:spPr>
          <a:xfrm>
            <a:off x="1685542" y="1224348"/>
            <a:ext cx="563475" cy="563475"/>
          </a:xfrm>
          <a:prstGeom prst="rect">
            <a:avLst/>
          </a:prstGeom>
          <a:noFill/>
          <a:ln>
            <a:noFill/>
          </a:ln>
        </p:spPr>
      </p:pic>
    </p:spTree>
    <p:extLst>
      <p:ext uri="{BB962C8B-B14F-4D97-AF65-F5344CB8AC3E}">
        <p14:creationId xmlns:p14="http://schemas.microsoft.com/office/powerpoint/2010/main" val="42234884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Recherche et développement </a:t>
            </a:r>
          </a:p>
          <a:p>
            <a:r>
              <a:rPr lang="fr-FR" sz="1000" dirty="0">
                <a:latin typeface="Marianne" panose="02000000000000000000" pitchFamily="2" charset="0"/>
              </a:rPr>
              <a:t>en santé numérique</a:t>
            </a: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18.4</a:t>
            </a:r>
          </a:p>
        </p:txBody>
      </p:sp>
      <p:sp>
        <p:nvSpPr>
          <p:cNvPr id="123" name="Ellipse 122">
            <a:extLst>
              <a:ext uri="{FF2B5EF4-FFF2-40B4-BE49-F238E27FC236}">
                <a16:creationId xmlns:a16="http://schemas.microsoft.com/office/drawing/2014/main" id="{C0B2A423-A55A-2E6A-1F70-47DD820EB6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426;g2e578654361_1_427">
            <a:extLst>
              <a:ext uri="{FF2B5EF4-FFF2-40B4-BE49-F238E27FC236}">
                <a16:creationId xmlns:a16="http://schemas.microsoft.com/office/drawing/2014/main" id="{26835FD1-9DB4-06F5-BB81-D8B7AD1A25D3}"/>
              </a:ext>
            </a:extLst>
          </p:cNvPr>
          <p:cNvSpPr txBox="1"/>
          <p:nvPr/>
        </p:nvSpPr>
        <p:spPr>
          <a:xfrm>
            <a:off x="940065" y="1614330"/>
            <a:ext cx="2271238" cy="230491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fr-FR" sz="4000" b="1" dirty="0">
                <a:solidFill>
                  <a:srgbClr val="34B2B8"/>
                </a:solidFill>
                <a:latin typeface="Marianne" panose="02000000000000000000" pitchFamily="2" charset="0"/>
                <a:ea typeface="Montserrat"/>
                <a:cs typeface="Montserrat"/>
                <a:sym typeface="Montserrat"/>
              </a:rPr>
              <a:t>3 </a:t>
            </a:r>
          </a:p>
          <a:p>
            <a:pPr marL="0" marR="0" lvl="0" indent="0" algn="ctr" rtl="0">
              <a:lnSpc>
                <a:spcPct val="100000"/>
              </a:lnSpc>
              <a:spcBef>
                <a:spcPts val="0"/>
              </a:spcBef>
              <a:spcAft>
                <a:spcPts val="0"/>
              </a:spcAft>
              <a:buClr>
                <a:srgbClr val="000000"/>
              </a:buClr>
              <a:buSzPts val="1000"/>
              <a:buFont typeface="Arial"/>
              <a:buNone/>
            </a:pPr>
            <a:r>
              <a:rPr lang="fr-FR" sz="2000" dirty="0">
                <a:solidFill>
                  <a:srgbClr val="34B2B8"/>
                </a:solidFill>
                <a:latin typeface="Marianne" panose="02000000000000000000" pitchFamily="2" charset="0"/>
                <a:ea typeface="Montserrat"/>
                <a:cs typeface="Montserrat"/>
                <a:sym typeface="Montserrat"/>
              </a:rPr>
              <a:t>cas d’usages </a:t>
            </a:r>
          </a:p>
          <a:p>
            <a:pPr marL="0" marR="0" lvl="0" indent="0" algn="ctr" rtl="0">
              <a:lnSpc>
                <a:spcPct val="100000"/>
              </a:lnSpc>
              <a:spcBef>
                <a:spcPts val="0"/>
              </a:spcBef>
              <a:spcAft>
                <a:spcPts val="0"/>
              </a:spcAft>
              <a:buClr>
                <a:srgbClr val="000000"/>
              </a:buClr>
              <a:buSzPts val="1000"/>
              <a:buFont typeface="Arial"/>
              <a:buNone/>
            </a:pPr>
            <a:r>
              <a:rPr lang="fr-FR" sz="2000" dirty="0">
                <a:solidFill>
                  <a:srgbClr val="34B2B8"/>
                </a:solidFill>
                <a:latin typeface="Marianne" panose="02000000000000000000" pitchFamily="2" charset="0"/>
                <a:ea typeface="Montserrat"/>
                <a:cs typeface="Montserrat"/>
                <a:sym typeface="Montserrat"/>
              </a:rPr>
              <a:t>pour tester </a:t>
            </a:r>
          </a:p>
          <a:p>
            <a:pPr marL="0" marR="0" lvl="0" indent="0" algn="ctr" rtl="0">
              <a:lnSpc>
                <a:spcPct val="100000"/>
              </a:lnSpc>
              <a:spcBef>
                <a:spcPts val="0"/>
              </a:spcBef>
              <a:spcAft>
                <a:spcPts val="0"/>
              </a:spcAft>
              <a:buClr>
                <a:srgbClr val="000000"/>
              </a:buClr>
              <a:buSzPts val="1000"/>
              <a:buFont typeface="Arial"/>
              <a:buNone/>
            </a:pPr>
            <a:r>
              <a:rPr lang="fr-FR" sz="2000" dirty="0">
                <a:solidFill>
                  <a:srgbClr val="34B2B8"/>
                </a:solidFill>
                <a:latin typeface="Marianne" panose="02000000000000000000" pitchFamily="2" charset="0"/>
                <a:ea typeface="Montserrat"/>
                <a:cs typeface="Montserrat"/>
                <a:sym typeface="Montserrat"/>
              </a:rPr>
              <a:t>les </a:t>
            </a:r>
            <a:r>
              <a:rPr lang="fr-FR" sz="2000" b="1" dirty="0">
                <a:solidFill>
                  <a:srgbClr val="34B2B8"/>
                </a:solidFill>
                <a:latin typeface="Marianne" panose="02000000000000000000" pitchFamily="2" charset="0"/>
                <a:ea typeface="Montserrat"/>
                <a:cs typeface="Montserrat"/>
                <a:sym typeface="Montserrat"/>
              </a:rPr>
              <a:t>services </a:t>
            </a:r>
          </a:p>
          <a:p>
            <a:pPr marL="0" marR="0" lvl="0" indent="0" algn="ctr" rtl="0">
              <a:lnSpc>
                <a:spcPct val="100000"/>
              </a:lnSpc>
              <a:spcBef>
                <a:spcPts val="0"/>
              </a:spcBef>
              <a:spcAft>
                <a:spcPts val="0"/>
              </a:spcAft>
              <a:buClr>
                <a:srgbClr val="000000"/>
              </a:buClr>
              <a:buSzPts val="1000"/>
              <a:buFont typeface="Arial"/>
              <a:buNone/>
            </a:pPr>
            <a:r>
              <a:rPr lang="fr-FR" sz="2000" b="1" dirty="0">
                <a:solidFill>
                  <a:srgbClr val="34B2B8"/>
                </a:solidFill>
                <a:latin typeface="Marianne" panose="02000000000000000000" pitchFamily="2" charset="0"/>
                <a:ea typeface="Montserrat"/>
                <a:cs typeface="Montserrat"/>
                <a:sym typeface="Montserrat"/>
              </a:rPr>
              <a:t>des </a:t>
            </a:r>
            <a:r>
              <a:rPr lang="fr-FR" sz="2000" b="1" dirty="0" err="1">
                <a:solidFill>
                  <a:srgbClr val="34B2B8"/>
                </a:solidFill>
                <a:latin typeface="Marianne" panose="02000000000000000000" pitchFamily="2" charset="0"/>
                <a:ea typeface="Montserrat"/>
                <a:cs typeface="Montserrat"/>
                <a:sym typeface="Montserrat"/>
              </a:rPr>
              <a:t>HDABs</a:t>
            </a:r>
            <a:r>
              <a:rPr lang="fr-FR" sz="2000" b="1" dirty="0">
                <a:solidFill>
                  <a:srgbClr val="34B2B8"/>
                </a:solidFill>
                <a:latin typeface="Marianne" panose="02000000000000000000" pitchFamily="2" charset="0"/>
                <a:ea typeface="Montserrat"/>
                <a:cs typeface="Montserrat"/>
                <a:sym typeface="Montserrat"/>
              </a:rPr>
              <a:t> pour l’IA en santé</a:t>
            </a:r>
            <a:endParaRPr lang="fr-FR" sz="2000" b="1" i="0" u="none" strike="noStrike" cap="none" dirty="0">
              <a:solidFill>
                <a:srgbClr val="34B2B8"/>
              </a:solidFill>
              <a:latin typeface="Marianne" panose="02000000000000000000" pitchFamily="2" charset="0"/>
              <a:ea typeface="Montserrat"/>
              <a:cs typeface="Montserrat"/>
              <a:sym typeface="Montserrat"/>
            </a:endParaRPr>
          </a:p>
        </p:txBody>
      </p:sp>
      <p:sp>
        <p:nvSpPr>
          <p:cNvPr id="2" name="Google Shape;437;g2e57c651770_2_3194">
            <a:extLst>
              <a:ext uri="{FF2B5EF4-FFF2-40B4-BE49-F238E27FC236}">
                <a16:creationId xmlns:a16="http://schemas.microsoft.com/office/drawing/2014/main" id="{08D7A75A-B0FC-03F0-3215-0FB4E4DE7BED}"/>
              </a:ext>
            </a:extLst>
          </p:cNvPr>
          <p:cNvSpPr/>
          <p:nvPr/>
        </p:nvSpPr>
        <p:spPr>
          <a:xfrm>
            <a:off x="4963816" y="1371995"/>
            <a:ext cx="3282300" cy="797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fr-FR" sz="1100" b="1" dirty="0">
                <a:solidFill>
                  <a:srgbClr val="34B2B8"/>
                </a:solidFill>
                <a:latin typeface="Marianne" panose="02000000000000000000" pitchFamily="2" charset="0"/>
                <a:ea typeface="Montserrat"/>
                <a:cs typeface="Montserrat"/>
                <a:sym typeface="Montserrat"/>
              </a:rPr>
              <a:t>Cas d’usage sur la maladie rénale chronique (MRC) :</a:t>
            </a:r>
            <a:r>
              <a:rPr lang="fr-FR" sz="1100" dirty="0">
                <a:solidFill>
                  <a:srgbClr val="34B2B8"/>
                </a:solidFill>
                <a:latin typeface="Marianne" panose="02000000000000000000" pitchFamily="2" charset="0"/>
                <a:ea typeface="Montserrat Medium"/>
                <a:cs typeface="Montserrat Medium"/>
                <a:sym typeface="Montserrat Medium"/>
              </a:rPr>
              <a:t> </a:t>
            </a:r>
            <a:r>
              <a:rPr lang="fr-FR" sz="1100" dirty="0">
                <a:solidFill>
                  <a:srgbClr val="374C62"/>
                </a:solidFill>
                <a:latin typeface="Marianne" panose="02000000000000000000" pitchFamily="2" charset="0"/>
                <a:ea typeface="Montserrat Medium"/>
                <a:cs typeface="Montserrat Medium"/>
                <a:sym typeface="Montserrat Medium"/>
              </a:rPr>
              <a:t>Exploration de la performance d'un algorithme existant sur des données provenant de divers pays.</a:t>
            </a:r>
            <a:endParaRPr sz="1100" i="0" u="none" strike="noStrike" cap="none" dirty="0">
              <a:solidFill>
                <a:srgbClr val="374C62"/>
              </a:solidFill>
              <a:latin typeface="Marianne" panose="02000000000000000000" pitchFamily="2" charset="0"/>
              <a:ea typeface="Montserrat Medium"/>
              <a:cs typeface="Montserrat Medium"/>
              <a:sym typeface="Montserrat Medium"/>
            </a:endParaRPr>
          </a:p>
        </p:txBody>
      </p:sp>
      <p:sp>
        <p:nvSpPr>
          <p:cNvPr id="3" name="Google Shape;438;g2e57c651770_2_3194">
            <a:extLst>
              <a:ext uri="{FF2B5EF4-FFF2-40B4-BE49-F238E27FC236}">
                <a16:creationId xmlns:a16="http://schemas.microsoft.com/office/drawing/2014/main" id="{C0003968-B1F0-95DE-2E9C-053DFE4A60E1}"/>
              </a:ext>
            </a:extLst>
          </p:cNvPr>
          <p:cNvSpPr/>
          <p:nvPr/>
        </p:nvSpPr>
        <p:spPr>
          <a:xfrm>
            <a:off x="4963816" y="2446020"/>
            <a:ext cx="3282300" cy="797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fr-FR" sz="1100" b="1" dirty="0">
                <a:solidFill>
                  <a:srgbClr val="34B2B8"/>
                </a:solidFill>
                <a:latin typeface="Marianne" panose="02000000000000000000" pitchFamily="2" charset="0"/>
                <a:ea typeface="Montserrat"/>
                <a:cs typeface="Montserrat"/>
                <a:sym typeface="Montserrat"/>
              </a:rPr>
              <a:t>Cas d’usage en oncologie :</a:t>
            </a:r>
            <a:r>
              <a:rPr lang="fr-FR" sz="1100" dirty="0">
                <a:solidFill>
                  <a:srgbClr val="34B2B8"/>
                </a:solidFill>
                <a:latin typeface="Marianne" panose="02000000000000000000" pitchFamily="2" charset="0"/>
                <a:ea typeface="Montserrat Medium"/>
                <a:cs typeface="Montserrat Medium"/>
                <a:sym typeface="Montserrat Medium"/>
              </a:rPr>
              <a:t> </a:t>
            </a:r>
            <a:r>
              <a:rPr lang="fr-FR" sz="1100" dirty="0">
                <a:solidFill>
                  <a:srgbClr val="374C62"/>
                </a:solidFill>
                <a:latin typeface="Marianne" panose="02000000000000000000" pitchFamily="2" charset="0"/>
                <a:ea typeface="Montserrat Medium"/>
                <a:cs typeface="Montserrat Medium"/>
                <a:sym typeface="Montserrat Medium"/>
              </a:rPr>
              <a:t>Mise en place d’une cohorte de validation pour évaluer la performance des outils d'IA dans la détection de métastases à partir d'images de scanner du poumon et de nodules à partir de mammographies dans le cadre de la certification ou d’une décision d’achat.</a:t>
            </a:r>
            <a:endParaRPr sz="1100" i="0" u="none" strike="noStrike" cap="none" dirty="0">
              <a:solidFill>
                <a:srgbClr val="374C62"/>
              </a:solidFill>
              <a:latin typeface="Marianne" panose="02000000000000000000" pitchFamily="2" charset="0"/>
              <a:ea typeface="Montserrat Medium"/>
              <a:cs typeface="Montserrat Medium"/>
              <a:sym typeface="Montserrat Medium"/>
            </a:endParaRPr>
          </a:p>
        </p:txBody>
      </p:sp>
      <p:sp>
        <p:nvSpPr>
          <p:cNvPr id="4" name="Google Shape;439;g2e57c651770_2_3194">
            <a:extLst>
              <a:ext uri="{FF2B5EF4-FFF2-40B4-BE49-F238E27FC236}">
                <a16:creationId xmlns:a16="http://schemas.microsoft.com/office/drawing/2014/main" id="{E73BB0CB-46A4-F3C9-9628-BCA03EF4B677}"/>
              </a:ext>
            </a:extLst>
          </p:cNvPr>
          <p:cNvSpPr/>
          <p:nvPr/>
        </p:nvSpPr>
        <p:spPr>
          <a:xfrm>
            <a:off x="4963816" y="3748645"/>
            <a:ext cx="3282300" cy="797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fr-FR" sz="1100" b="1" dirty="0">
                <a:solidFill>
                  <a:srgbClr val="34B2B8"/>
                </a:solidFill>
                <a:latin typeface="Marianne" panose="02000000000000000000" pitchFamily="2" charset="0"/>
                <a:ea typeface="Montserrat"/>
                <a:cs typeface="Montserrat"/>
                <a:sym typeface="Montserrat"/>
              </a:rPr>
              <a:t>Cas d’usage en cardiologie :</a:t>
            </a:r>
            <a:r>
              <a:rPr lang="fr-FR" sz="1100" dirty="0">
                <a:solidFill>
                  <a:srgbClr val="34B2B8"/>
                </a:solidFill>
                <a:latin typeface="Marianne" panose="02000000000000000000" pitchFamily="2" charset="0"/>
                <a:ea typeface="Montserrat Medium"/>
                <a:cs typeface="Montserrat Medium"/>
                <a:sym typeface="Montserrat Medium"/>
              </a:rPr>
              <a:t>  </a:t>
            </a:r>
            <a:r>
              <a:rPr lang="fr-FR" sz="1100" dirty="0">
                <a:solidFill>
                  <a:srgbClr val="374C62"/>
                </a:solidFill>
                <a:latin typeface="Marianne" panose="02000000000000000000" pitchFamily="2" charset="0"/>
                <a:ea typeface="Montserrat Medium"/>
                <a:cs typeface="Montserrat Medium"/>
                <a:sym typeface="Montserrat Medium"/>
              </a:rPr>
              <a:t>Évaluation en vie réelle d'un logiciel basé sur l'IA en tant que dispositif médical dans le cadre de la gestion de l'insuffisance cardiaque (HDAB) dans le cadre d’une demande de remboursement.</a:t>
            </a:r>
            <a:endParaRPr sz="1100" dirty="0">
              <a:solidFill>
                <a:srgbClr val="374C62"/>
              </a:solidFill>
              <a:latin typeface="Marianne" panose="02000000000000000000" pitchFamily="2" charset="0"/>
              <a:ea typeface="Montserrat Medium"/>
              <a:cs typeface="Montserrat Medium"/>
              <a:sym typeface="Montserrat Medium"/>
            </a:endParaRPr>
          </a:p>
          <a:p>
            <a:pPr marL="0" lvl="0" indent="0" rtl="0">
              <a:spcBef>
                <a:spcPts val="0"/>
              </a:spcBef>
              <a:spcAft>
                <a:spcPts val="0"/>
              </a:spcAft>
              <a:buNone/>
            </a:pPr>
            <a:endParaRPr sz="1100" dirty="0">
              <a:solidFill>
                <a:srgbClr val="374C62"/>
              </a:solidFill>
              <a:latin typeface="Marianne" panose="02000000000000000000" pitchFamily="2" charset="0"/>
              <a:ea typeface="Montserrat Medium"/>
              <a:cs typeface="Montserrat Medium"/>
              <a:sym typeface="Montserrat Medium"/>
            </a:endParaRPr>
          </a:p>
        </p:txBody>
      </p:sp>
      <p:pic>
        <p:nvPicPr>
          <p:cNvPr id="5" name="Google Shape;440;g2e57c651770_2_3194">
            <a:extLst>
              <a:ext uri="{FF2B5EF4-FFF2-40B4-BE49-F238E27FC236}">
                <a16:creationId xmlns:a16="http://schemas.microsoft.com/office/drawing/2014/main" id="{68AB4537-14D9-B793-B502-C6B020ED3C97}"/>
              </a:ext>
            </a:extLst>
          </p:cNvPr>
          <p:cNvPicPr preferRelativeResize="0"/>
          <p:nvPr/>
        </p:nvPicPr>
        <p:blipFill>
          <a:blip r:embed="rId2">
            <a:alphaModFix/>
          </a:blip>
          <a:stretch>
            <a:fillRect/>
          </a:stretch>
        </p:blipFill>
        <p:spPr>
          <a:xfrm>
            <a:off x="4258048" y="3618196"/>
            <a:ext cx="602101" cy="602101"/>
          </a:xfrm>
          <a:prstGeom prst="rect">
            <a:avLst/>
          </a:prstGeom>
          <a:noFill/>
          <a:ln>
            <a:noFill/>
          </a:ln>
        </p:spPr>
      </p:pic>
      <p:pic>
        <p:nvPicPr>
          <p:cNvPr id="6" name="Google Shape;441;g2e57c651770_2_3194">
            <a:extLst>
              <a:ext uri="{FF2B5EF4-FFF2-40B4-BE49-F238E27FC236}">
                <a16:creationId xmlns:a16="http://schemas.microsoft.com/office/drawing/2014/main" id="{A86EC0D4-76E3-57A1-4932-0CB4C239F50A}"/>
              </a:ext>
            </a:extLst>
          </p:cNvPr>
          <p:cNvPicPr preferRelativeResize="0"/>
          <p:nvPr/>
        </p:nvPicPr>
        <p:blipFill>
          <a:blip r:embed="rId3">
            <a:alphaModFix/>
          </a:blip>
          <a:stretch>
            <a:fillRect/>
          </a:stretch>
        </p:blipFill>
        <p:spPr>
          <a:xfrm>
            <a:off x="4327086" y="2331641"/>
            <a:ext cx="457201" cy="457201"/>
          </a:xfrm>
          <a:prstGeom prst="rect">
            <a:avLst/>
          </a:prstGeom>
          <a:noFill/>
          <a:ln>
            <a:noFill/>
          </a:ln>
        </p:spPr>
      </p:pic>
      <p:pic>
        <p:nvPicPr>
          <p:cNvPr id="7" name="Google Shape;442;g2e57c651770_2_3194">
            <a:extLst>
              <a:ext uri="{FF2B5EF4-FFF2-40B4-BE49-F238E27FC236}">
                <a16:creationId xmlns:a16="http://schemas.microsoft.com/office/drawing/2014/main" id="{B5E1629E-60F1-9A0A-0044-55DDA4872ED8}"/>
              </a:ext>
            </a:extLst>
          </p:cNvPr>
          <p:cNvPicPr preferRelativeResize="0"/>
          <p:nvPr/>
        </p:nvPicPr>
        <p:blipFill>
          <a:blip r:embed="rId4">
            <a:alphaModFix/>
          </a:blip>
          <a:stretch>
            <a:fillRect/>
          </a:stretch>
        </p:blipFill>
        <p:spPr>
          <a:xfrm>
            <a:off x="4286133" y="1472900"/>
            <a:ext cx="457201" cy="457201"/>
          </a:xfrm>
          <a:prstGeom prst="rect">
            <a:avLst/>
          </a:prstGeom>
          <a:noFill/>
          <a:ln>
            <a:noFill/>
          </a:ln>
        </p:spPr>
      </p:pic>
      <p:pic>
        <p:nvPicPr>
          <p:cNvPr id="11" name="Graphique 10" descr="Flèche vers la droite contour">
            <a:extLst>
              <a:ext uri="{FF2B5EF4-FFF2-40B4-BE49-F238E27FC236}">
                <a16:creationId xmlns:a16="http://schemas.microsoft.com/office/drawing/2014/main" id="{05280B0C-766E-571A-0F26-D829B1EE6B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3525" y="2615970"/>
            <a:ext cx="457200" cy="457200"/>
          </a:xfrm>
          <a:prstGeom prst="rect">
            <a:avLst/>
          </a:prstGeom>
        </p:spPr>
      </p:pic>
      <p:cxnSp>
        <p:nvCxnSpPr>
          <p:cNvPr id="12" name="Connecteur droit 11">
            <a:extLst>
              <a:ext uri="{FF2B5EF4-FFF2-40B4-BE49-F238E27FC236}">
                <a16:creationId xmlns:a16="http://schemas.microsoft.com/office/drawing/2014/main" id="{6E3C0D57-184D-56EC-3739-2E7EB6A99DF9}"/>
              </a:ext>
            </a:extLst>
          </p:cNvPr>
          <p:cNvCxnSpPr>
            <a:cxnSpLocks/>
          </p:cNvCxnSpPr>
          <p:nvPr/>
        </p:nvCxnSpPr>
        <p:spPr>
          <a:xfrm>
            <a:off x="3690357" y="1472900"/>
            <a:ext cx="0" cy="3072845"/>
          </a:xfrm>
          <a:prstGeom prst="line">
            <a:avLst/>
          </a:prstGeom>
          <a:ln w="3175" cap="rnd">
            <a:solidFill>
              <a:srgbClr val="34B2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4745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01" name="Titre 1">
            <a:extLst>
              <a:ext uri="{FF2B5EF4-FFF2-40B4-BE49-F238E27FC236}">
                <a16:creationId xmlns:a16="http://schemas.microsoft.com/office/drawing/2014/main" id="{B83EC91A-BD77-0EAD-369B-BD9A9D473B86}"/>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02" name="Espace réservé du texte 3">
            <a:extLst>
              <a:ext uri="{FF2B5EF4-FFF2-40B4-BE49-F238E27FC236}">
                <a16:creationId xmlns:a16="http://schemas.microsoft.com/office/drawing/2014/main" id="{DFCE92B2-16BD-BEE7-9448-F3BE5379EB2E}"/>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03" name="Titre 1">
            <a:extLst>
              <a:ext uri="{FF2B5EF4-FFF2-40B4-BE49-F238E27FC236}">
                <a16:creationId xmlns:a16="http://schemas.microsoft.com/office/drawing/2014/main" id="{06F22748-774E-1ECC-C32A-3CE2BC249BC9}"/>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Recherche et développement </a:t>
            </a:r>
          </a:p>
          <a:p>
            <a:r>
              <a:rPr lang="fr-FR" sz="1000" dirty="0">
                <a:latin typeface="Marianne" panose="02000000000000000000" pitchFamily="2" charset="0"/>
              </a:rPr>
              <a:t>en santé numérique</a:t>
            </a:r>
          </a:p>
        </p:txBody>
      </p:sp>
      <p:sp>
        <p:nvSpPr>
          <p:cNvPr id="104" name="Espace réservé du texte 3">
            <a:extLst>
              <a:ext uri="{FF2B5EF4-FFF2-40B4-BE49-F238E27FC236}">
                <a16:creationId xmlns:a16="http://schemas.microsoft.com/office/drawing/2014/main" id="{7EA4C66F-69F6-F664-9DBE-649FE089860E}"/>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18.4</a:t>
            </a:r>
          </a:p>
        </p:txBody>
      </p:sp>
      <p:sp>
        <p:nvSpPr>
          <p:cNvPr id="123" name="Ellipse 122">
            <a:extLst>
              <a:ext uri="{FF2B5EF4-FFF2-40B4-BE49-F238E27FC236}">
                <a16:creationId xmlns:a16="http://schemas.microsoft.com/office/drawing/2014/main" id="{C0B2A423-A55A-2E6A-1F70-47DD820EB6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Google Shape;461;g2e578654361_1_0">
            <a:extLst>
              <a:ext uri="{FF2B5EF4-FFF2-40B4-BE49-F238E27FC236}">
                <a16:creationId xmlns:a16="http://schemas.microsoft.com/office/drawing/2014/main" id="{F8A2F61F-BB2F-DFCD-ADEE-6D8DEC294B21}"/>
              </a:ext>
            </a:extLst>
          </p:cNvPr>
          <p:cNvSpPr txBox="1"/>
          <p:nvPr/>
        </p:nvSpPr>
        <p:spPr>
          <a:xfrm>
            <a:off x="3931041" y="1871119"/>
            <a:ext cx="1862917" cy="1138763"/>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fr-FR" sz="1300" b="1" dirty="0">
                <a:solidFill>
                  <a:srgbClr val="34B2B8"/>
                </a:solidFill>
                <a:latin typeface="Montserrat"/>
                <a:ea typeface="Montserrat"/>
                <a:cs typeface="Montserrat"/>
                <a:sym typeface="Montserrat"/>
              </a:rPr>
              <a:t>Interlocuteur </a:t>
            </a:r>
            <a:br>
              <a:rPr lang="fr-FR" sz="1300" b="1" dirty="0">
                <a:solidFill>
                  <a:srgbClr val="34B2B8"/>
                </a:solidFill>
                <a:latin typeface="Montserrat"/>
                <a:ea typeface="Montserrat"/>
                <a:cs typeface="Montserrat"/>
                <a:sym typeface="Montserrat"/>
              </a:rPr>
            </a:br>
            <a:r>
              <a:rPr lang="fr-FR" sz="1300" b="1" dirty="0">
                <a:solidFill>
                  <a:srgbClr val="34B2B8"/>
                </a:solidFill>
                <a:latin typeface="Montserrat"/>
                <a:ea typeface="Montserrat"/>
                <a:cs typeface="Montserrat"/>
                <a:sym typeface="Montserrat"/>
              </a:rPr>
              <a:t>de l’écosystème européen utilisation secondaire</a:t>
            </a:r>
            <a:endParaRPr sz="1300" b="1" dirty="0">
              <a:solidFill>
                <a:srgbClr val="34B2B8"/>
              </a:solidFill>
              <a:latin typeface="Montserrat"/>
              <a:ea typeface="Montserrat"/>
              <a:cs typeface="Montserrat"/>
              <a:sym typeface="Montserrat"/>
            </a:endParaRPr>
          </a:p>
        </p:txBody>
      </p:sp>
      <p:sp>
        <p:nvSpPr>
          <p:cNvPr id="14" name="Google Shape;462;g2e578654361_1_0">
            <a:extLst>
              <a:ext uri="{FF2B5EF4-FFF2-40B4-BE49-F238E27FC236}">
                <a16:creationId xmlns:a16="http://schemas.microsoft.com/office/drawing/2014/main" id="{426C85D4-8A67-E6C7-EF73-D0179AA7BE0F}"/>
              </a:ext>
            </a:extLst>
          </p:cNvPr>
          <p:cNvSpPr txBox="1"/>
          <p:nvPr/>
        </p:nvSpPr>
        <p:spPr>
          <a:xfrm>
            <a:off x="3976100" y="2913786"/>
            <a:ext cx="1782900" cy="91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300"/>
              </a:spcBef>
              <a:spcAft>
                <a:spcPts val="0"/>
              </a:spcAft>
              <a:buNone/>
            </a:pPr>
            <a:r>
              <a:rPr lang="fr-FR" sz="900" dirty="0">
                <a:solidFill>
                  <a:srgbClr val="34B2B8"/>
                </a:solidFill>
                <a:latin typeface="Montserrat"/>
                <a:ea typeface="Montserrat"/>
                <a:cs typeface="Montserrat"/>
                <a:sym typeface="Montserrat"/>
              </a:rPr>
              <a:t>Le HDH est reconnu par des acteurs tels que la </a:t>
            </a:r>
            <a:r>
              <a:rPr lang="fr-FR" sz="900" b="1" dirty="0">
                <a:solidFill>
                  <a:srgbClr val="34B2B8"/>
                </a:solidFill>
                <a:latin typeface="Montserrat"/>
                <a:ea typeface="Montserrat"/>
                <a:cs typeface="Montserrat"/>
                <a:sym typeface="Montserrat"/>
              </a:rPr>
              <a:t>Commission européenne</a:t>
            </a:r>
            <a:r>
              <a:rPr lang="fr-FR" sz="900" dirty="0">
                <a:solidFill>
                  <a:srgbClr val="34B2B8"/>
                </a:solidFill>
                <a:latin typeface="Montserrat"/>
                <a:ea typeface="Montserrat"/>
                <a:cs typeface="Montserrat"/>
                <a:sym typeface="Montserrat"/>
              </a:rPr>
              <a:t>, </a:t>
            </a:r>
            <a:r>
              <a:rPr lang="fr-FR" sz="900" b="1" dirty="0">
                <a:solidFill>
                  <a:srgbClr val="34B2B8"/>
                </a:solidFill>
                <a:latin typeface="Montserrat"/>
                <a:ea typeface="Montserrat"/>
                <a:cs typeface="Montserrat"/>
                <a:sym typeface="Montserrat"/>
              </a:rPr>
              <a:t>l’EMA</a:t>
            </a:r>
            <a:r>
              <a:rPr lang="fr-FR" sz="900" dirty="0">
                <a:solidFill>
                  <a:srgbClr val="34B2B8"/>
                </a:solidFill>
                <a:latin typeface="Montserrat"/>
                <a:ea typeface="Montserrat"/>
                <a:cs typeface="Montserrat"/>
                <a:sym typeface="Montserrat"/>
              </a:rPr>
              <a:t>, ainsi que par de nombreuses parties prenantes de l’écosystème des données de santé.</a:t>
            </a:r>
            <a:endParaRPr sz="2100" dirty="0">
              <a:solidFill>
                <a:srgbClr val="34B2B8"/>
              </a:solidFill>
            </a:endParaRPr>
          </a:p>
        </p:txBody>
      </p:sp>
      <p:sp>
        <p:nvSpPr>
          <p:cNvPr id="15" name="Google Shape;453;g2e578654361_1_0">
            <a:extLst>
              <a:ext uri="{FF2B5EF4-FFF2-40B4-BE49-F238E27FC236}">
                <a16:creationId xmlns:a16="http://schemas.microsoft.com/office/drawing/2014/main" id="{03DDBB54-D898-F9DC-7330-363CADBEF298}"/>
              </a:ext>
            </a:extLst>
          </p:cNvPr>
          <p:cNvSpPr/>
          <p:nvPr/>
        </p:nvSpPr>
        <p:spPr>
          <a:xfrm>
            <a:off x="875330" y="1227374"/>
            <a:ext cx="3100769" cy="1430973"/>
          </a:xfrm>
          <a:prstGeom prst="roundRect">
            <a:avLst>
              <a:gd name="adj" fmla="val 8490"/>
            </a:avLst>
          </a:prstGeom>
          <a:solidFill>
            <a:srgbClr val="F7F4F9"/>
          </a:solidFill>
          <a:ln>
            <a:noFill/>
          </a:ln>
        </p:spPr>
        <p:txBody>
          <a:bodyPr spcFirstLastPara="1" wrap="square" lIns="104400" tIns="68575" rIns="68575" bIns="68575" anchor="t" anchorCtr="0">
            <a:noAutofit/>
          </a:bodyPr>
          <a:lstStyle/>
          <a:p>
            <a:pPr marL="0" lvl="0" indent="0" algn="r" rtl="0">
              <a:spcBef>
                <a:spcPts val="300"/>
              </a:spcBef>
              <a:spcAft>
                <a:spcPts val="0"/>
              </a:spcAft>
              <a:buNone/>
            </a:pPr>
            <a:endParaRPr sz="800" dirty="0">
              <a:solidFill>
                <a:srgbClr val="612491"/>
              </a:solidFill>
              <a:latin typeface="Marianne" panose="02000000000000000000" pitchFamily="2" charset="0"/>
              <a:ea typeface="Montserrat"/>
              <a:cs typeface="Montserrat"/>
              <a:sym typeface="Montserrat"/>
            </a:endParaRPr>
          </a:p>
        </p:txBody>
      </p:sp>
      <p:sp>
        <p:nvSpPr>
          <p:cNvPr id="16" name="Google Shape;454;g2e578654361_1_0">
            <a:extLst>
              <a:ext uri="{FF2B5EF4-FFF2-40B4-BE49-F238E27FC236}">
                <a16:creationId xmlns:a16="http://schemas.microsoft.com/office/drawing/2014/main" id="{2B0085FE-9273-7E9C-B9FE-3DB55D4A47B9}"/>
              </a:ext>
            </a:extLst>
          </p:cNvPr>
          <p:cNvSpPr/>
          <p:nvPr/>
        </p:nvSpPr>
        <p:spPr>
          <a:xfrm>
            <a:off x="5863700" y="1227374"/>
            <a:ext cx="2717100" cy="1297201"/>
          </a:xfrm>
          <a:prstGeom prst="roundRect">
            <a:avLst>
              <a:gd name="adj" fmla="val 9417"/>
            </a:avLst>
          </a:prstGeom>
          <a:solidFill>
            <a:srgbClr val="E7F6F9"/>
          </a:solidFill>
          <a:ln>
            <a:noFill/>
          </a:ln>
        </p:spPr>
        <p:txBody>
          <a:bodyPr spcFirstLastPara="1" wrap="square" lIns="68575" tIns="68575" rIns="360000" bIns="68575" anchor="t" anchorCtr="0">
            <a:noAutofit/>
          </a:bodyPr>
          <a:lstStyle/>
          <a:p>
            <a:pPr marL="0" lvl="0" indent="0" algn="l" rtl="0">
              <a:spcBef>
                <a:spcPts val="300"/>
              </a:spcBef>
              <a:spcAft>
                <a:spcPts val="0"/>
              </a:spcAft>
              <a:buNone/>
            </a:pPr>
            <a:endParaRPr lang="fr-FR" sz="700" dirty="0">
              <a:solidFill>
                <a:srgbClr val="2B2F4D"/>
              </a:solidFill>
              <a:latin typeface="Marianne" panose="02000000000000000000" pitchFamily="2" charset="0"/>
              <a:ea typeface="Montserrat"/>
              <a:cs typeface="Montserrat"/>
              <a:sym typeface="Montserrat"/>
            </a:endParaRPr>
          </a:p>
        </p:txBody>
      </p:sp>
      <p:sp>
        <p:nvSpPr>
          <p:cNvPr id="18" name="Google Shape;456;g2e578654361_1_0">
            <a:extLst>
              <a:ext uri="{FF2B5EF4-FFF2-40B4-BE49-F238E27FC236}">
                <a16:creationId xmlns:a16="http://schemas.microsoft.com/office/drawing/2014/main" id="{82AE2869-B22B-971F-1A23-7A23610045B4}"/>
              </a:ext>
            </a:extLst>
          </p:cNvPr>
          <p:cNvSpPr/>
          <p:nvPr/>
        </p:nvSpPr>
        <p:spPr>
          <a:xfrm>
            <a:off x="5863700" y="2912996"/>
            <a:ext cx="2717100" cy="2045376"/>
          </a:xfrm>
          <a:prstGeom prst="roundRect">
            <a:avLst>
              <a:gd name="adj" fmla="val 8143"/>
            </a:avLst>
          </a:prstGeom>
          <a:solidFill>
            <a:srgbClr val="F7F4F9"/>
          </a:solidFill>
          <a:ln>
            <a:noFill/>
          </a:ln>
        </p:spPr>
        <p:txBody>
          <a:bodyPr spcFirstLastPara="1" wrap="square" lIns="68575" tIns="68575" rIns="0" bIns="68575" anchor="t" anchorCtr="0">
            <a:noAutofit/>
          </a:bodyPr>
          <a:lstStyle/>
          <a:p>
            <a:pPr marL="0" lvl="0" indent="0" algn="l" rtl="0">
              <a:spcBef>
                <a:spcPts val="300"/>
              </a:spcBef>
              <a:spcAft>
                <a:spcPts val="0"/>
              </a:spcAft>
              <a:buNone/>
            </a:pPr>
            <a:endParaRPr sz="800" dirty="0">
              <a:solidFill>
                <a:srgbClr val="2B2F4D"/>
              </a:solidFill>
              <a:latin typeface="Marianne" panose="02000000000000000000" pitchFamily="2" charset="0"/>
              <a:ea typeface="Montserrat"/>
              <a:cs typeface="Montserrat"/>
              <a:sym typeface="Montserrat"/>
            </a:endParaRPr>
          </a:p>
        </p:txBody>
      </p:sp>
      <p:sp>
        <p:nvSpPr>
          <p:cNvPr id="20" name="Google Shape;457;g2e578654361_1_0">
            <a:extLst>
              <a:ext uri="{FF2B5EF4-FFF2-40B4-BE49-F238E27FC236}">
                <a16:creationId xmlns:a16="http://schemas.microsoft.com/office/drawing/2014/main" id="{88F02DCF-13B5-9C4A-B877-AED313FE06D7}"/>
              </a:ext>
            </a:extLst>
          </p:cNvPr>
          <p:cNvSpPr txBox="1"/>
          <p:nvPr/>
        </p:nvSpPr>
        <p:spPr>
          <a:xfrm>
            <a:off x="1924382" y="1266608"/>
            <a:ext cx="1919107" cy="415488"/>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fr-FR" sz="900" b="1" dirty="0">
                <a:solidFill>
                  <a:srgbClr val="612491"/>
                </a:solidFill>
                <a:latin typeface="Marianne" panose="02000000000000000000" pitchFamily="2" charset="0"/>
                <a:ea typeface="Montserrat"/>
                <a:cs typeface="Montserrat"/>
                <a:sym typeface="Montserrat"/>
              </a:rPr>
              <a:t>Développement d’un réseau </a:t>
            </a:r>
          </a:p>
          <a:p>
            <a:pPr marL="0" lvl="0" indent="0" algn="r" rtl="0">
              <a:spcBef>
                <a:spcPts val="0"/>
              </a:spcBef>
              <a:spcAft>
                <a:spcPts val="0"/>
              </a:spcAft>
              <a:buNone/>
            </a:pPr>
            <a:r>
              <a:rPr lang="fr-FR" sz="900" b="1" dirty="0">
                <a:solidFill>
                  <a:srgbClr val="612491"/>
                </a:solidFill>
                <a:latin typeface="Marianne" panose="02000000000000000000" pitchFamily="2" charset="0"/>
                <a:ea typeface="Montserrat"/>
                <a:cs typeface="Montserrat"/>
                <a:sym typeface="Montserrat"/>
              </a:rPr>
              <a:t>HDAB niveau européen</a:t>
            </a:r>
            <a:endParaRPr sz="900" b="1" dirty="0">
              <a:solidFill>
                <a:srgbClr val="612491"/>
              </a:solidFill>
              <a:latin typeface="Marianne" panose="02000000000000000000" pitchFamily="2" charset="0"/>
              <a:ea typeface="Montserrat"/>
              <a:cs typeface="Montserrat"/>
              <a:sym typeface="Montserrat"/>
            </a:endParaRPr>
          </a:p>
        </p:txBody>
      </p:sp>
      <p:sp>
        <p:nvSpPr>
          <p:cNvPr id="21" name="Google Shape;458;g2e578654361_1_0">
            <a:extLst>
              <a:ext uri="{FF2B5EF4-FFF2-40B4-BE49-F238E27FC236}">
                <a16:creationId xmlns:a16="http://schemas.microsoft.com/office/drawing/2014/main" id="{01D6FE43-19A0-DC24-9C6D-ED375CD9D653}"/>
              </a:ext>
            </a:extLst>
          </p:cNvPr>
          <p:cNvSpPr txBox="1"/>
          <p:nvPr/>
        </p:nvSpPr>
        <p:spPr>
          <a:xfrm>
            <a:off x="6031293" y="3073489"/>
            <a:ext cx="2102175" cy="1384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fr-FR" sz="900" b="1" dirty="0">
                <a:solidFill>
                  <a:srgbClr val="612491"/>
                </a:solidFill>
                <a:latin typeface="Marianne" panose="02000000000000000000" pitchFamily="2" charset="0"/>
                <a:ea typeface="Montserrat"/>
                <a:cs typeface="Montserrat"/>
                <a:sym typeface="Montserrat"/>
              </a:rPr>
              <a:t>Construction de services stratégiques</a:t>
            </a:r>
            <a:endParaRPr sz="900" b="1" dirty="0">
              <a:solidFill>
                <a:srgbClr val="612491"/>
              </a:solidFill>
              <a:latin typeface="Marianne" panose="02000000000000000000" pitchFamily="2" charset="0"/>
              <a:ea typeface="Montserrat"/>
              <a:cs typeface="Montserrat"/>
              <a:sym typeface="Montserrat"/>
            </a:endParaRPr>
          </a:p>
        </p:txBody>
      </p:sp>
      <p:sp>
        <p:nvSpPr>
          <p:cNvPr id="23" name="Google Shape;460;g2e578654361_1_0">
            <a:extLst>
              <a:ext uri="{FF2B5EF4-FFF2-40B4-BE49-F238E27FC236}">
                <a16:creationId xmlns:a16="http://schemas.microsoft.com/office/drawing/2014/main" id="{D61ACECE-0BC2-7464-69F8-3E912E903314}"/>
              </a:ext>
            </a:extLst>
          </p:cNvPr>
          <p:cNvSpPr txBox="1"/>
          <p:nvPr/>
        </p:nvSpPr>
        <p:spPr>
          <a:xfrm>
            <a:off x="5945156" y="1279121"/>
            <a:ext cx="2132056" cy="415488"/>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fr-FR" sz="900" b="1" dirty="0">
                <a:solidFill>
                  <a:srgbClr val="1D7293"/>
                </a:solidFill>
                <a:latin typeface="Marianne" panose="02000000000000000000" pitchFamily="2" charset="0"/>
                <a:ea typeface="Montserrat"/>
                <a:cs typeface="Montserrat"/>
                <a:sym typeface="Montserrat"/>
              </a:rPr>
              <a:t>Intégration de l’écosystème national au réseau EHDS</a:t>
            </a:r>
            <a:endParaRPr sz="900" b="1" dirty="0">
              <a:solidFill>
                <a:srgbClr val="1D7293"/>
              </a:solidFill>
              <a:latin typeface="Marianne" panose="02000000000000000000" pitchFamily="2" charset="0"/>
              <a:ea typeface="Montserrat"/>
              <a:cs typeface="Montserrat"/>
              <a:sym typeface="Montserrat"/>
            </a:endParaRPr>
          </a:p>
        </p:txBody>
      </p:sp>
      <p:grpSp>
        <p:nvGrpSpPr>
          <p:cNvPr id="24" name="Google Shape;500;g2e578654361_1_0">
            <a:extLst>
              <a:ext uri="{FF2B5EF4-FFF2-40B4-BE49-F238E27FC236}">
                <a16:creationId xmlns:a16="http://schemas.microsoft.com/office/drawing/2014/main" id="{19E20C07-0D4F-9814-0A77-A7B8ADB5C6A7}"/>
              </a:ext>
            </a:extLst>
          </p:cNvPr>
          <p:cNvGrpSpPr/>
          <p:nvPr/>
        </p:nvGrpSpPr>
        <p:grpSpPr>
          <a:xfrm>
            <a:off x="683863" y="1124594"/>
            <a:ext cx="812639" cy="894825"/>
            <a:chOff x="-1487050" y="2315050"/>
            <a:chExt cx="1546200" cy="1589100"/>
          </a:xfrm>
        </p:grpSpPr>
        <p:sp>
          <p:nvSpPr>
            <p:cNvPr id="25" name="Google Shape;501;g2e578654361_1_0">
              <a:extLst>
                <a:ext uri="{FF2B5EF4-FFF2-40B4-BE49-F238E27FC236}">
                  <a16:creationId xmlns:a16="http://schemas.microsoft.com/office/drawing/2014/main" id="{7054E575-980B-DD2D-70B8-045C7FB496D8}"/>
                </a:ext>
              </a:extLst>
            </p:cNvPr>
            <p:cNvSpPr/>
            <p:nvPr/>
          </p:nvSpPr>
          <p:spPr>
            <a:xfrm>
              <a:off x="-1487050" y="2315050"/>
              <a:ext cx="1546200" cy="1589100"/>
            </a:xfrm>
            <a:prstGeom prst="roundRect">
              <a:avLst>
                <a:gd name="adj" fmla="val 8313"/>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6" name="Google Shape;502;g2e578654361_1_0">
              <a:extLst>
                <a:ext uri="{FF2B5EF4-FFF2-40B4-BE49-F238E27FC236}">
                  <a16:creationId xmlns:a16="http://schemas.microsoft.com/office/drawing/2014/main" id="{E9EB0792-3DE1-80BC-7778-BC953DBA91A6}"/>
                </a:ext>
              </a:extLst>
            </p:cNvPr>
            <p:cNvGrpSpPr/>
            <p:nvPr/>
          </p:nvGrpSpPr>
          <p:grpSpPr>
            <a:xfrm>
              <a:off x="-1408404" y="2399212"/>
              <a:ext cx="1320607" cy="1460689"/>
              <a:chOff x="-1408404" y="2399212"/>
              <a:chExt cx="1320607" cy="1460689"/>
            </a:xfrm>
          </p:grpSpPr>
          <p:pic>
            <p:nvPicPr>
              <p:cNvPr id="27" name="Google Shape;503;g2e578654361_1_0" descr="What is Findata? - Findata">
                <a:extLst>
                  <a:ext uri="{FF2B5EF4-FFF2-40B4-BE49-F238E27FC236}">
                    <a16:creationId xmlns:a16="http://schemas.microsoft.com/office/drawing/2014/main" id="{861B2E3C-A660-5856-6770-9818FAA55590}"/>
                  </a:ext>
                </a:extLst>
              </p:cNvPr>
              <p:cNvPicPr preferRelativeResize="0"/>
              <p:nvPr/>
            </p:nvPicPr>
            <p:blipFill rotWithShape="1">
              <a:blip r:embed="rId2">
                <a:alphaModFix/>
              </a:blip>
              <a:srcRect/>
              <a:stretch/>
            </p:blipFill>
            <p:spPr>
              <a:xfrm>
                <a:off x="-624723" y="2630807"/>
                <a:ext cx="536926" cy="126966"/>
              </a:xfrm>
              <a:prstGeom prst="rect">
                <a:avLst/>
              </a:prstGeom>
              <a:noFill/>
              <a:ln>
                <a:noFill/>
              </a:ln>
            </p:spPr>
          </p:pic>
          <p:pic>
            <p:nvPicPr>
              <p:cNvPr id="28" name="Google Shape;504;g2e578654361_1_0">
                <a:extLst>
                  <a:ext uri="{FF2B5EF4-FFF2-40B4-BE49-F238E27FC236}">
                    <a16:creationId xmlns:a16="http://schemas.microsoft.com/office/drawing/2014/main" id="{024109AA-0840-829B-03DE-3601F7D29E8C}"/>
                  </a:ext>
                </a:extLst>
              </p:cNvPr>
              <p:cNvPicPr preferRelativeResize="0"/>
              <p:nvPr/>
            </p:nvPicPr>
            <p:blipFill rotWithShape="1">
              <a:blip r:embed="rId3">
                <a:alphaModFix/>
              </a:blip>
              <a:srcRect/>
              <a:stretch/>
            </p:blipFill>
            <p:spPr>
              <a:xfrm>
                <a:off x="-687431" y="2874188"/>
                <a:ext cx="599634" cy="98410"/>
              </a:xfrm>
              <a:prstGeom prst="rect">
                <a:avLst/>
              </a:prstGeom>
              <a:noFill/>
              <a:ln>
                <a:noFill/>
              </a:ln>
            </p:spPr>
          </p:pic>
          <p:pic>
            <p:nvPicPr>
              <p:cNvPr id="29" name="Google Shape;505;g2e578654361_1_0">
                <a:extLst>
                  <a:ext uri="{FF2B5EF4-FFF2-40B4-BE49-F238E27FC236}">
                    <a16:creationId xmlns:a16="http://schemas.microsoft.com/office/drawing/2014/main" id="{F858B824-0E99-42D7-155F-D771C6163F0D}"/>
                  </a:ext>
                </a:extLst>
              </p:cNvPr>
              <p:cNvPicPr preferRelativeResize="0"/>
              <p:nvPr/>
            </p:nvPicPr>
            <p:blipFill rotWithShape="1">
              <a:blip r:embed="rId4">
                <a:alphaModFix/>
              </a:blip>
              <a:srcRect l="12563" t="33318" r="10501" b="29783"/>
              <a:stretch/>
            </p:blipFill>
            <p:spPr>
              <a:xfrm>
                <a:off x="-628943" y="2399212"/>
                <a:ext cx="541146" cy="131875"/>
              </a:xfrm>
              <a:prstGeom prst="rect">
                <a:avLst/>
              </a:prstGeom>
              <a:noFill/>
              <a:ln>
                <a:noFill/>
              </a:ln>
            </p:spPr>
          </p:pic>
          <p:pic>
            <p:nvPicPr>
              <p:cNvPr id="30" name="Google Shape;506;g2e578654361_1_0">
                <a:extLst>
                  <a:ext uri="{FF2B5EF4-FFF2-40B4-BE49-F238E27FC236}">
                    <a16:creationId xmlns:a16="http://schemas.microsoft.com/office/drawing/2014/main" id="{858474CE-363F-D8BD-E1EA-9CA413E39EC3}"/>
                  </a:ext>
                </a:extLst>
              </p:cNvPr>
              <p:cNvPicPr preferRelativeResize="0"/>
              <p:nvPr/>
            </p:nvPicPr>
            <p:blipFill rotWithShape="1">
              <a:blip r:embed="rId5">
                <a:alphaModFix/>
              </a:blip>
              <a:srcRect/>
              <a:stretch/>
            </p:blipFill>
            <p:spPr>
              <a:xfrm>
                <a:off x="-586093" y="3089003"/>
                <a:ext cx="498296" cy="98406"/>
              </a:xfrm>
              <a:prstGeom prst="rect">
                <a:avLst/>
              </a:prstGeom>
              <a:noFill/>
              <a:ln>
                <a:noFill/>
              </a:ln>
            </p:spPr>
          </p:pic>
          <p:pic>
            <p:nvPicPr>
              <p:cNvPr id="31" name="Google Shape;507;g2e578654361_1_0">
                <a:extLst>
                  <a:ext uri="{FF2B5EF4-FFF2-40B4-BE49-F238E27FC236}">
                    <a16:creationId xmlns:a16="http://schemas.microsoft.com/office/drawing/2014/main" id="{13EBFFC7-D9BA-34AC-ADFF-9EE8F9C39CFB}"/>
                  </a:ext>
                </a:extLst>
              </p:cNvPr>
              <p:cNvPicPr preferRelativeResize="0"/>
              <p:nvPr/>
            </p:nvPicPr>
            <p:blipFill rotWithShape="1">
              <a:blip r:embed="rId6">
                <a:alphaModFix/>
              </a:blip>
              <a:srcRect l="7303" r="9"/>
              <a:stretch/>
            </p:blipFill>
            <p:spPr>
              <a:xfrm>
                <a:off x="-1408404" y="3104602"/>
                <a:ext cx="539048" cy="267274"/>
              </a:xfrm>
              <a:prstGeom prst="rect">
                <a:avLst/>
              </a:prstGeom>
              <a:noFill/>
              <a:ln>
                <a:noFill/>
              </a:ln>
            </p:spPr>
          </p:pic>
          <p:pic>
            <p:nvPicPr>
              <p:cNvPr id="32" name="Google Shape;508;g2e578654361_1_0">
                <a:extLst>
                  <a:ext uri="{FF2B5EF4-FFF2-40B4-BE49-F238E27FC236}">
                    <a16:creationId xmlns:a16="http://schemas.microsoft.com/office/drawing/2014/main" id="{8CB3C0AF-8196-BD11-2A76-972736602B9D}"/>
                  </a:ext>
                </a:extLst>
              </p:cNvPr>
              <p:cNvPicPr preferRelativeResize="0"/>
              <p:nvPr/>
            </p:nvPicPr>
            <p:blipFill rotWithShape="1">
              <a:blip r:embed="rId7">
                <a:alphaModFix/>
              </a:blip>
              <a:srcRect/>
              <a:stretch/>
            </p:blipFill>
            <p:spPr>
              <a:xfrm>
                <a:off x="-628943" y="3203794"/>
                <a:ext cx="541146" cy="152483"/>
              </a:xfrm>
              <a:prstGeom prst="rect">
                <a:avLst/>
              </a:prstGeom>
              <a:noFill/>
              <a:ln>
                <a:noFill/>
              </a:ln>
            </p:spPr>
          </p:pic>
          <p:pic>
            <p:nvPicPr>
              <p:cNvPr id="33" name="Google Shape;509;g2e578654361_1_0">
                <a:extLst>
                  <a:ext uri="{FF2B5EF4-FFF2-40B4-BE49-F238E27FC236}">
                    <a16:creationId xmlns:a16="http://schemas.microsoft.com/office/drawing/2014/main" id="{94D36B74-9F76-08BA-55B7-6CCE35946E10}"/>
                  </a:ext>
                </a:extLst>
              </p:cNvPr>
              <p:cNvPicPr preferRelativeResize="0"/>
              <p:nvPr/>
            </p:nvPicPr>
            <p:blipFill>
              <a:blip r:embed="rId8">
                <a:alphaModFix/>
              </a:blip>
              <a:stretch>
                <a:fillRect/>
              </a:stretch>
            </p:blipFill>
            <p:spPr>
              <a:xfrm>
                <a:off x="-1408404" y="2852343"/>
                <a:ext cx="566234" cy="212112"/>
              </a:xfrm>
              <a:prstGeom prst="rect">
                <a:avLst/>
              </a:prstGeom>
              <a:noFill/>
              <a:ln>
                <a:noFill/>
              </a:ln>
            </p:spPr>
          </p:pic>
          <p:pic>
            <p:nvPicPr>
              <p:cNvPr id="34" name="Google Shape;510;g2e578654361_1_0">
                <a:extLst>
                  <a:ext uri="{FF2B5EF4-FFF2-40B4-BE49-F238E27FC236}">
                    <a16:creationId xmlns:a16="http://schemas.microsoft.com/office/drawing/2014/main" id="{B67C9128-7DB6-267D-9046-D0AE9891E9E8}"/>
                  </a:ext>
                </a:extLst>
              </p:cNvPr>
              <p:cNvPicPr preferRelativeResize="0"/>
              <p:nvPr/>
            </p:nvPicPr>
            <p:blipFill>
              <a:blip r:embed="rId9">
                <a:alphaModFix/>
              </a:blip>
              <a:stretch>
                <a:fillRect/>
              </a:stretch>
            </p:blipFill>
            <p:spPr>
              <a:xfrm>
                <a:off x="-840811" y="3647786"/>
                <a:ext cx="753014" cy="179991"/>
              </a:xfrm>
              <a:prstGeom prst="rect">
                <a:avLst/>
              </a:prstGeom>
              <a:noFill/>
              <a:ln>
                <a:noFill/>
              </a:ln>
            </p:spPr>
          </p:pic>
          <p:pic>
            <p:nvPicPr>
              <p:cNvPr id="35" name="Google Shape;511;g2e578654361_1_0">
                <a:extLst>
                  <a:ext uri="{FF2B5EF4-FFF2-40B4-BE49-F238E27FC236}">
                    <a16:creationId xmlns:a16="http://schemas.microsoft.com/office/drawing/2014/main" id="{78B117C3-CE71-D656-122D-1B305CEA3CBE}"/>
                  </a:ext>
                </a:extLst>
              </p:cNvPr>
              <p:cNvPicPr preferRelativeResize="0"/>
              <p:nvPr/>
            </p:nvPicPr>
            <p:blipFill>
              <a:blip r:embed="rId10">
                <a:alphaModFix/>
              </a:blip>
              <a:stretch>
                <a:fillRect/>
              </a:stretch>
            </p:blipFill>
            <p:spPr>
              <a:xfrm>
                <a:off x="-720011" y="3412035"/>
                <a:ext cx="632214" cy="179985"/>
              </a:xfrm>
              <a:prstGeom prst="rect">
                <a:avLst/>
              </a:prstGeom>
              <a:noFill/>
              <a:ln>
                <a:noFill/>
              </a:ln>
            </p:spPr>
          </p:pic>
          <p:pic>
            <p:nvPicPr>
              <p:cNvPr id="36" name="Google Shape;512;g2e578654361_1_0">
                <a:extLst>
                  <a:ext uri="{FF2B5EF4-FFF2-40B4-BE49-F238E27FC236}">
                    <a16:creationId xmlns:a16="http://schemas.microsoft.com/office/drawing/2014/main" id="{B664E4E1-FF2C-2D5F-CA3F-C03295D822AC}"/>
                  </a:ext>
                </a:extLst>
              </p:cNvPr>
              <p:cNvPicPr preferRelativeResize="0"/>
              <p:nvPr/>
            </p:nvPicPr>
            <p:blipFill rotWithShape="1">
              <a:blip r:embed="rId11">
                <a:alphaModFix/>
              </a:blip>
              <a:srcRect t="17752" r="6803" b="26105"/>
              <a:stretch/>
            </p:blipFill>
            <p:spPr>
              <a:xfrm>
                <a:off x="-1408404" y="3647782"/>
                <a:ext cx="632194" cy="212119"/>
              </a:xfrm>
              <a:prstGeom prst="rect">
                <a:avLst/>
              </a:prstGeom>
              <a:noFill/>
              <a:ln>
                <a:noFill/>
              </a:ln>
            </p:spPr>
          </p:pic>
          <p:pic>
            <p:nvPicPr>
              <p:cNvPr id="37" name="Google Shape;513;g2e578654361_1_0">
                <a:extLst>
                  <a:ext uri="{FF2B5EF4-FFF2-40B4-BE49-F238E27FC236}">
                    <a16:creationId xmlns:a16="http://schemas.microsoft.com/office/drawing/2014/main" id="{4D1BC4D5-53F5-BDAC-F736-71A82AEABE19}"/>
                  </a:ext>
                </a:extLst>
              </p:cNvPr>
              <p:cNvPicPr preferRelativeResize="0"/>
              <p:nvPr/>
            </p:nvPicPr>
            <p:blipFill>
              <a:blip r:embed="rId12">
                <a:alphaModFix/>
              </a:blip>
              <a:stretch>
                <a:fillRect/>
              </a:stretch>
            </p:blipFill>
            <p:spPr>
              <a:xfrm>
                <a:off x="-1408404" y="2419106"/>
                <a:ext cx="713492" cy="129483"/>
              </a:xfrm>
              <a:prstGeom prst="rect">
                <a:avLst/>
              </a:prstGeom>
              <a:noFill/>
              <a:ln>
                <a:noFill/>
              </a:ln>
            </p:spPr>
          </p:pic>
          <p:pic>
            <p:nvPicPr>
              <p:cNvPr id="38" name="Google Shape;514;g2e578654361_1_0">
                <a:extLst>
                  <a:ext uri="{FF2B5EF4-FFF2-40B4-BE49-F238E27FC236}">
                    <a16:creationId xmlns:a16="http://schemas.microsoft.com/office/drawing/2014/main" id="{A9BC1D56-9AC8-FD8A-D16B-0C2F75A16F60}"/>
                  </a:ext>
                </a:extLst>
              </p:cNvPr>
              <p:cNvPicPr preferRelativeResize="0"/>
              <p:nvPr/>
            </p:nvPicPr>
            <p:blipFill>
              <a:blip r:embed="rId13">
                <a:alphaModFix/>
              </a:blip>
              <a:stretch>
                <a:fillRect/>
              </a:stretch>
            </p:blipFill>
            <p:spPr>
              <a:xfrm>
                <a:off x="-1408404" y="3368194"/>
                <a:ext cx="445837" cy="267274"/>
              </a:xfrm>
              <a:prstGeom prst="rect">
                <a:avLst/>
              </a:prstGeom>
              <a:noFill/>
              <a:ln>
                <a:noFill/>
              </a:ln>
            </p:spPr>
          </p:pic>
          <p:pic>
            <p:nvPicPr>
              <p:cNvPr id="39" name="Google Shape;515;g2e578654361_1_0">
                <a:extLst>
                  <a:ext uri="{FF2B5EF4-FFF2-40B4-BE49-F238E27FC236}">
                    <a16:creationId xmlns:a16="http://schemas.microsoft.com/office/drawing/2014/main" id="{B1286F07-A21A-9DE4-F29D-22B9B7F771FF}"/>
                  </a:ext>
                </a:extLst>
              </p:cNvPr>
              <p:cNvPicPr preferRelativeResize="0"/>
              <p:nvPr/>
            </p:nvPicPr>
            <p:blipFill>
              <a:blip r:embed="rId14">
                <a:alphaModFix/>
              </a:blip>
              <a:stretch>
                <a:fillRect/>
              </a:stretch>
            </p:blipFill>
            <p:spPr>
              <a:xfrm>
                <a:off x="-1408404" y="2599153"/>
                <a:ext cx="632190" cy="253180"/>
              </a:xfrm>
              <a:prstGeom prst="rect">
                <a:avLst/>
              </a:prstGeom>
              <a:noFill/>
              <a:ln>
                <a:noFill/>
              </a:ln>
            </p:spPr>
          </p:pic>
        </p:grpSp>
      </p:grpSp>
      <p:grpSp>
        <p:nvGrpSpPr>
          <p:cNvPr id="71" name="Google Shape;494;g2e578654361_1_0">
            <a:extLst>
              <a:ext uri="{FF2B5EF4-FFF2-40B4-BE49-F238E27FC236}">
                <a16:creationId xmlns:a16="http://schemas.microsoft.com/office/drawing/2014/main" id="{C54969F7-04A9-26F8-2332-F705B2147E4A}"/>
              </a:ext>
            </a:extLst>
          </p:cNvPr>
          <p:cNvGrpSpPr/>
          <p:nvPr/>
        </p:nvGrpSpPr>
        <p:grpSpPr>
          <a:xfrm>
            <a:off x="8238168" y="2986224"/>
            <a:ext cx="685264" cy="538801"/>
            <a:chOff x="8348425" y="3283538"/>
            <a:chExt cx="852000" cy="669900"/>
          </a:xfrm>
        </p:grpSpPr>
        <p:sp>
          <p:nvSpPr>
            <p:cNvPr id="72" name="Google Shape;495;g2e578654361_1_0">
              <a:extLst>
                <a:ext uri="{FF2B5EF4-FFF2-40B4-BE49-F238E27FC236}">
                  <a16:creationId xmlns:a16="http://schemas.microsoft.com/office/drawing/2014/main" id="{58E3519C-725A-B8A0-4CC0-48B7C21E2D38}"/>
                </a:ext>
              </a:extLst>
            </p:cNvPr>
            <p:cNvSpPr/>
            <p:nvPr/>
          </p:nvSpPr>
          <p:spPr>
            <a:xfrm>
              <a:off x="8348425" y="3283538"/>
              <a:ext cx="852000" cy="669900"/>
            </a:xfrm>
            <a:prstGeom prst="roundRect">
              <a:avLst>
                <a:gd name="adj" fmla="val 4573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3" name="Google Shape;496;g2e578654361_1_0">
              <a:extLst>
                <a:ext uri="{FF2B5EF4-FFF2-40B4-BE49-F238E27FC236}">
                  <a16:creationId xmlns:a16="http://schemas.microsoft.com/office/drawing/2014/main" id="{32DDDC31-43A5-2B1A-F2E1-CDFD7C7A6B4A}"/>
                </a:ext>
              </a:extLst>
            </p:cNvPr>
            <p:cNvPicPr preferRelativeResize="0"/>
            <p:nvPr/>
          </p:nvPicPr>
          <p:blipFill>
            <a:blip r:embed="rId15">
              <a:alphaModFix/>
            </a:blip>
            <a:stretch>
              <a:fillRect/>
            </a:stretch>
          </p:blipFill>
          <p:spPr>
            <a:xfrm>
              <a:off x="8515422" y="3346839"/>
              <a:ext cx="543300" cy="543283"/>
            </a:xfrm>
            <a:prstGeom prst="rect">
              <a:avLst/>
            </a:prstGeom>
            <a:noFill/>
            <a:ln>
              <a:noFill/>
            </a:ln>
          </p:spPr>
        </p:pic>
      </p:grpSp>
      <p:grpSp>
        <p:nvGrpSpPr>
          <p:cNvPr id="74" name="Google Shape;497;g2e578654361_1_0">
            <a:extLst>
              <a:ext uri="{FF2B5EF4-FFF2-40B4-BE49-F238E27FC236}">
                <a16:creationId xmlns:a16="http://schemas.microsoft.com/office/drawing/2014/main" id="{2DB9A4E8-8F3F-54BF-40C6-3A381B238DA7}"/>
              </a:ext>
            </a:extLst>
          </p:cNvPr>
          <p:cNvGrpSpPr/>
          <p:nvPr/>
        </p:nvGrpSpPr>
        <p:grpSpPr>
          <a:xfrm>
            <a:off x="8011191" y="1189089"/>
            <a:ext cx="912241" cy="538789"/>
            <a:chOff x="8307375" y="1341175"/>
            <a:chExt cx="1042800" cy="615900"/>
          </a:xfrm>
        </p:grpSpPr>
        <p:sp>
          <p:nvSpPr>
            <p:cNvPr id="75" name="Google Shape;498;g2e578654361_1_0">
              <a:extLst>
                <a:ext uri="{FF2B5EF4-FFF2-40B4-BE49-F238E27FC236}">
                  <a16:creationId xmlns:a16="http://schemas.microsoft.com/office/drawing/2014/main" id="{23340A53-DBBB-80A9-1F09-F14D0F8F2611}"/>
                </a:ext>
              </a:extLst>
            </p:cNvPr>
            <p:cNvSpPr/>
            <p:nvPr/>
          </p:nvSpPr>
          <p:spPr>
            <a:xfrm>
              <a:off x="8307375" y="1341175"/>
              <a:ext cx="1042800" cy="615900"/>
            </a:xfrm>
            <a:prstGeom prst="roundRect">
              <a:avLst>
                <a:gd name="adj" fmla="val 3529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6" name="Google Shape;499;g2e578654361_1_0">
              <a:extLst>
                <a:ext uri="{FF2B5EF4-FFF2-40B4-BE49-F238E27FC236}">
                  <a16:creationId xmlns:a16="http://schemas.microsoft.com/office/drawing/2014/main" id="{A382C0AA-E1B8-20E1-2099-1C770D96B5E1}"/>
                </a:ext>
              </a:extLst>
            </p:cNvPr>
            <p:cNvPicPr preferRelativeResize="0"/>
            <p:nvPr/>
          </p:nvPicPr>
          <p:blipFill rotWithShape="1">
            <a:blip r:embed="rId16">
              <a:alphaModFix/>
            </a:blip>
            <a:srcRect l="12592" t="10203" r="16384" b="32053"/>
            <a:stretch/>
          </p:blipFill>
          <p:spPr>
            <a:xfrm>
              <a:off x="8402817" y="1418275"/>
              <a:ext cx="851916" cy="461700"/>
            </a:xfrm>
            <a:prstGeom prst="rect">
              <a:avLst/>
            </a:prstGeom>
            <a:noFill/>
            <a:ln>
              <a:noFill/>
            </a:ln>
          </p:spPr>
        </p:pic>
      </p:grpSp>
      <p:sp>
        <p:nvSpPr>
          <p:cNvPr id="78" name="ZoneTexte 77">
            <a:extLst>
              <a:ext uri="{FF2B5EF4-FFF2-40B4-BE49-F238E27FC236}">
                <a16:creationId xmlns:a16="http://schemas.microsoft.com/office/drawing/2014/main" id="{227C8570-375D-0151-4E32-A02F4D91267A}"/>
              </a:ext>
            </a:extLst>
          </p:cNvPr>
          <p:cNvSpPr txBox="1"/>
          <p:nvPr/>
        </p:nvSpPr>
        <p:spPr>
          <a:xfrm>
            <a:off x="5945156" y="1717055"/>
            <a:ext cx="1806895" cy="869469"/>
          </a:xfrm>
          <a:prstGeom prst="rect">
            <a:avLst/>
          </a:prstGeom>
          <a:noFill/>
        </p:spPr>
        <p:txBody>
          <a:bodyPr wrap="square">
            <a:spAutoFit/>
          </a:bodyPr>
          <a:lstStyle/>
          <a:p>
            <a:pPr marL="0" lvl="0" indent="0" algn="l" rtl="0">
              <a:spcBef>
                <a:spcPts val="0"/>
              </a:spcBef>
              <a:spcAft>
                <a:spcPts val="0"/>
              </a:spcAft>
              <a:buNone/>
            </a:pPr>
            <a:r>
              <a:rPr lang="fr-FR" sz="800" dirty="0">
                <a:solidFill>
                  <a:srgbClr val="1D7293"/>
                </a:solidFill>
                <a:latin typeface="Marianne" panose="02000000000000000000" pitchFamily="2" charset="0"/>
                <a:ea typeface="Montserrat"/>
                <a:cs typeface="Montserrat"/>
                <a:sym typeface="Montserrat"/>
              </a:rPr>
              <a:t>Le HDH a initié</a:t>
            </a:r>
            <a:r>
              <a:rPr lang="fr-FR" sz="800"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fr-FR" sz="800" b="1"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l'intégration de </a:t>
            </a:r>
            <a:endParaRPr lang="fr-FR" sz="800" b="1"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0" lvl="0" indent="0" algn="l" rtl="0">
              <a:spcBef>
                <a:spcPts val="0"/>
              </a:spcBef>
              <a:spcAft>
                <a:spcPts val="0"/>
              </a:spcAft>
              <a:buNone/>
            </a:pPr>
            <a:r>
              <a:rPr lang="fr-FR" sz="800" b="1"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19 bases au réseau de l’EHDS </a:t>
            </a:r>
            <a:endParaRPr lang="fr-FR" sz="800" b="1"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lvl="0" indent="0" algn="l" rtl="0">
              <a:spcBef>
                <a:spcPts val="0"/>
              </a:spcBef>
              <a:spcAft>
                <a:spcPts val="0"/>
              </a:spcAft>
              <a:buNone/>
            </a:pPr>
            <a:r>
              <a:rPr lang="fr-FR" sz="800"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via la mise en </a:t>
            </a:r>
            <a:r>
              <a:rPr lang="fr-FR" sz="800" dirty="0" err="1">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oeuvre</a:t>
            </a:r>
            <a:r>
              <a:rPr lang="fr-FR" sz="800"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du </a:t>
            </a:r>
            <a:endParaRPr lang="fr-FR" sz="800"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0" lvl="0" indent="0" algn="l" rtl="0">
              <a:spcBef>
                <a:spcPts val="0"/>
              </a:spcBef>
              <a:spcAft>
                <a:spcPts val="0"/>
              </a:spcAft>
              <a:buNone/>
            </a:pPr>
            <a:r>
              <a:rPr lang="fr-FR" sz="800" dirty="0">
                <a:solidFill>
                  <a:srgbClr val="1D7293"/>
                </a:solidFill>
                <a:latin typeface="Marianne" panose="02000000000000000000" pitchFamily="2" charset="0"/>
                <a:ea typeface="Montserrat"/>
                <a:cs typeface="Montserrat"/>
                <a:sym typeface="Montserra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Direct Grant</a:t>
            </a:r>
            <a:endParaRPr lang="fr-FR" sz="800" dirty="0">
              <a:solidFill>
                <a:srgbClr val="1D7293"/>
              </a:solidFill>
              <a:latin typeface="Marianne" panose="02000000000000000000" pitchFamily="2" charset="0"/>
              <a:ea typeface="Montserrat"/>
              <a:cs typeface="Montserrat"/>
              <a:sym typeface="Montserrat"/>
            </a:endParaRPr>
          </a:p>
          <a:p>
            <a:pPr marL="0" lvl="0" indent="0" algn="l" rtl="0">
              <a:spcBef>
                <a:spcPts val="0"/>
              </a:spcBef>
              <a:spcAft>
                <a:spcPts val="0"/>
              </a:spcAft>
              <a:buNone/>
            </a:pPr>
            <a:endParaRPr lang="fr-FR" sz="800" dirty="0">
              <a:solidFill>
                <a:srgbClr val="1D7293"/>
              </a:solidFill>
              <a:latin typeface="Marianne" panose="02000000000000000000" pitchFamily="2" charset="0"/>
              <a:ea typeface="Montserrat"/>
              <a:cs typeface="Montserrat"/>
              <a:sym typeface="Montserrat"/>
            </a:endParaRPr>
          </a:p>
          <a:p>
            <a:pPr marL="0" lvl="0" indent="0" algn="l" rtl="0">
              <a:spcBef>
                <a:spcPts val="300"/>
              </a:spcBef>
              <a:spcAft>
                <a:spcPts val="0"/>
              </a:spcAft>
              <a:buNone/>
            </a:pPr>
            <a:endParaRPr lang="fr-FR" sz="800" dirty="0">
              <a:solidFill>
                <a:srgbClr val="2B2F4D"/>
              </a:solidFill>
              <a:latin typeface="Marianne" panose="02000000000000000000" pitchFamily="2" charset="0"/>
              <a:ea typeface="Montserrat"/>
              <a:cs typeface="Montserrat"/>
              <a:sym typeface="Montserrat"/>
            </a:endParaRPr>
          </a:p>
        </p:txBody>
      </p:sp>
      <p:sp>
        <p:nvSpPr>
          <p:cNvPr id="80" name="ZoneTexte 79">
            <a:extLst>
              <a:ext uri="{FF2B5EF4-FFF2-40B4-BE49-F238E27FC236}">
                <a16:creationId xmlns:a16="http://schemas.microsoft.com/office/drawing/2014/main" id="{31E25E7B-B87B-CE74-7E2F-9BF7A4B97952}"/>
              </a:ext>
            </a:extLst>
          </p:cNvPr>
          <p:cNvSpPr txBox="1"/>
          <p:nvPr/>
        </p:nvSpPr>
        <p:spPr>
          <a:xfrm>
            <a:off x="5945156" y="3311481"/>
            <a:ext cx="2425834" cy="1485022"/>
          </a:xfrm>
          <a:prstGeom prst="rect">
            <a:avLst/>
          </a:prstGeom>
          <a:noFill/>
        </p:spPr>
        <p:txBody>
          <a:bodyPr wrap="square">
            <a:spAutoFit/>
          </a:bodyPr>
          <a:lstStyle/>
          <a:p>
            <a:pPr marL="0" lvl="0" indent="0" algn="l" rtl="0">
              <a:spcBef>
                <a:spcPts val="300"/>
              </a:spcBef>
              <a:spcAft>
                <a:spcPts val="0"/>
              </a:spcAft>
              <a:buNone/>
            </a:pPr>
            <a:r>
              <a:rPr lang="fr-FR" sz="800" dirty="0">
                <a:solidFill>
                  <a:srgbClr val="612491"/>
                </a:solidFill>
                <a:latin typeface="Marianne" panose="02000000000000000000" pitchFamily="2" charset="0"/>
                <a:ea typeface="Montserrat"/>
                <a:cs typeface="Montserrat"/>
                <a:sym typeface="Montserrat"/>
              </a:rPr>
              <a:t>Le HDH a progressé sur la mise en place </a:t>
            </a:r>
            <a:br>
              <a:rPr lang="fr-FR" sz="800" dirty="0">
                <a:solidFill>
                  <a:srgbClr val="612491"/>
                </a:solidFill>
                <a:latin typeface="Marianne" panose="02000000000000000000" pitchFamily="2" charset="0"/>
                <a:ea typeface="Montserrat"/>
                <a:cs typeface="Montserrat"/>
                <a:sym typeface="Montserrat"/>
              </a:rPr>
            </a:br>
            <a:r>
              <a:rPr lang="fr-FR" sz="800" dirty="0">
                <a:solidFill>
                  <a:srgbClr val="612491"/>
                </a:solidFill>
                <a:latin typeface="Marianne" panose="02000000000000000000" pitchFamily="2" charset="0"/>
                <a:ea typeface="Montserrat"/>
                <a:cs typeface="Montserrat"/>
                <a:sym typeface="Montserrat"/>
              </a:rPr>
              <a:t>de </a:t>
            </a:r>
            <a:r>
              <a:rPr lang="fr-FR" sz="800" b="1" dirty="0">
                <a:solidFill>
                  <a:srgbClr val="612491"/>
                </a:solidFill>
                <a:latin typeface="Marianne" panose="02000000000000000000" pitchFamily="2" charset="0"/>
                <a:ea typeface="Montserrat"/>
                <a:cs typeface="Montserrat"/>
                <a:sym typeface="Montserrat"/>
              </a:rPr>
              <a:t>&gt; 5 services d’intérêt aux niveaux national et européen</a:t>
            </a:r>
            <a:r>
              <a:rPr lang="fr-FR" sz="800" dirty="0">
                <a:solidFill>
                  <a:srgbClr val="612491"/>
                </a:solidFill>
                <a:latin typeface="Marianne" panose="02000000000000000000" pitchFamily="2" charset="0"/>
                <a:ea typeface="Montserrat"/>
                <a:cs typeface="Montserrat"/>
                <a:sym typeface="Montserrat"/>
              </a:rPr>
              <a:t> parmi lesquels: </a:t>
            </a:r>
          </a:p>
          <a:p>
            <a:pPr marL="182700" lvl="0" indent="-171450" algn="l" rtl="0">
              <a:spcBef>
                <a:spcPts val="300"/>
              </a:spcBef>
              <a:spcAft>
                <a:spcPts val="0"/>
              </a:spcAft>
              <a:buClr>
                <a:srgbClr val="612491"/>
              </a:buClr>
              <a:buSzPts val="900"/>
              <a:buFont typeface="Arial" panose="020B0604020202020204" pitchFamily="34" charset="0"/>
              <a:buChar char="•"/>
            </a:pPr>
            <a:r>
              <a:rPr lang="fr-FR" sz="800" dirty="0">
                <a:solidFill>
                  <a:srgbClr val="612491"/>
                </a:solidFill>
                <a:latin typeface="Marianne" panose="02000000000000000000" pitchFamily="2" charset="0"/>
                <a:ea typeface="Montserrat"/>
                <a:cs typeface="Montserrat"/>
                <a:sym typeface="Montserrat"/>
              </a:rPr>
              <a:t>Environnement de traitement sécurisé</a:t>
            </a:r>
          </a:p>
          <a:p>
            <a:pPr marL="182700" lvl="0" indent="-171450" algn="l" rtl="0">
              <a:spcBef>
                <a:spcPts val="0"/>
              </a:spcBef>
              <a:spcAft>
                <a:spcPts val="0"/>
              </a:spcAft>
              <a:buClr>
                <a:srgbClr val="612491"/>
              </a:buClr>
              <a:buSzPts val="900"/>
              <a:buFont typeface="Arial" panose="020B0604020202020204" pitchFamily="34" charset="0"/>
              <a:buChar char="•"/>
            </a:pPr>
            <a:r>
              <a:rPr lang="fr-FR" sz="800" dirty="0">
                <a:solidFill>
                  <a:srgbClr val="612491"/>
                </a:solidFill>
                <a:latin typeface="Marianne" panose="02000000000000000000" pitchFamily="2" charset="0"/>
                <a:ea typeface="Montserrat"/>
                <a:cs typeface="Montserrat"/>
                <a:sym typeface="Montserrat"/>
              </a:rPr>
              <a:t>Catalogue de métadonnées </a:t>
            </a:r>
          </a:p>
          <a:p>
            <a:pPr marL="182700" lvl="0" indent="-171450" algn="l" rtl="0">
              <a:spcBef>
                <a:spcPts val="0"/>
              </a:spcBef>
              <a:spcAft>
                <a:spcPts val="0"/>
              </a:spcAft>
              <a:buClr>
                <a:srgbClr val="612491"/>
              </a:buClr>
              <a:buSzPts val="900"/>
              <a:buFont typeface="Arial" panose="020B0604020202020204" pitchFamily="34" charset="0"/>
              <a:buChar char="•"/>
            </a:pPr>
            <a:r>
              <a:rPr lang="fr-FR" sz="800" dirty="0">
                <a:solidFill>
                  <a:srgbClr val="612491"/>
                </a:solidFill>
                <a:latin typeface="Marianne" panose="02000000000000000000" pitchFamily="2" charset="0"/>
                <a:ea typeface="Montserrat"/>
                <a:cs typeface="Montserrat"/>
                <a:sym typeface="Montserrat"/>
              </a:rPr>
              <a:t>Registre public de projets</a:t>
            </a:r>
          </a:p>
          <a:p>
            <a:pPr marL="182700" lvl="0" indent="-171450" algn="l" rtl="0">
              <a:spcBef>
                <a:spcPts val="0"/>
              </a:spcBef>
              <a:spcAft>
                <a:spcPts val="0"/>
              </a:spcAft>
              <a:buClr>
                <a:srgbClr val="612491"/>
              </a:buClr>
              <a:buSzPts val="900"/>
              <a:buFont typeface="Arial" panose="020B0604020202020204" pitchFamily="34" charset="0"/>
              <a:buChar char="•"/>
            </a:pPr>
            <a:r>
              <a:rPr lang="fr-FR" sz="800" dirty="0">
                <a:solidFill>
                  <a:srgbClr val="612491"/>
                </a:solidFill>
                <a:latin typeface="Marianne" panose="02000000000000000000" pitchFamily="2" charset="0"/>
                <a:ea typeface="Montserrat"/>
                <a:cs typeface="Montserrat"/>
                <a:sym typeface="Montserrat"/>
              </a:rPr>
              <a:t>POC d’infrastructure technique </a:t>
            </a:r>
            <a:r>
              <a:rPr lang="fr-FR" sz="800" dirty="0" err="1">
                <a:solidFill>
                  <a:srgbClr val="612491"/>
                </a:solidFill>
                <a:latin typeface="Marianne" panose="02000000000000000000" pitchFamily="2" charset="0"/>
                <a:ea typeface="Montserrat"/>
                <a:cs typeface="Montserrat"/>
                <a:sym typeface="Montserrat"/>
              </a:rPr>
              <a:t>HealthData@EU</a:t>
            </a:r>
            <a:endParaRPr lang="fr-FR" sz="800" dirty="0">
              <a:solidFill>
                <a:srgbClr val="612491"/>
              </a:solidFill>
              <a:latin typeface="Marianne" panose="02000000000000000000" pitchFamily="2" charset="0"/>
              <a:ea typeface="Montserrat"/>
              <a:cs typeface="Montserrat"/>
              <a:sym typeface="Montserrat"/>
            </a:endParaRPr>
          </a:p>
          <a:p>
            <a:pPr marL="182700" lvl="0" indent="-171450" algn="l" rtl="0">
              <a:spcBef>
                <a:spcPts val="0"/>
              </a:spcBef>
              <a:spcAft>
                <a:spcPts val="0"/>
              </a:spcAft>
              <a:buClr>
                <a:srgbClr val="612491"/>
              </a:buClr>
              <a:buSzPts val="900"/>
              <a:buFont typeface="Arial" panose="020B0604020202020204" pitchFamily="34" charset="0"/>
              <a:buChar char="•"/>
            </a:pPr>
            <a:r>
              <a:rPr lang="fr-FR" sz="800" dirty="0">
                <a:solidFill>
                  <a:srgbClr val="612491"/>
                </a:solidFill>
                <a:latin typeface="Marianne" panose="02000000000000000000" pitchFamily="2" charset="0"/>
                <a:ea typeface="Montserrat"/>
                <a:cs typeface="Montserrat"/>
                <a:sym typeface="Montserrat"/>
              </a:rPr>
              <a:t>Le concentrateur pour l’exercice des droits</a:t>
            </a:r>
          </a:p>
          <a:p>
            <a:pPr marL="182700" lvl="0" indent="-171450" algn="l" rtl="0">
              <a:spcBef>
                <a:spcPts val="0"/>
              </a:spcBef>
              <a:spcAft>
                <a:spcPts val="0"/>
              </a:spcAft>
              <a:buClr>
                <a:srgbClr val="612491"/>
              </a:buClr>
              <a:buSzPts val="900"/>
              <a:buFont typeface="Arial" panose="020B0604020202020204" pitchFamily="34" charset="0"/>
              <a:buChar char="•"/>
            </a:pPr>
            <a:r>
              <a:rPr lang="fr-FR" sz="800" dirty="0">
                <a:solidFill>
                  <a:srgbClr val="612491"/>
                </a:solidFill>
                <a:latin typeface="Marianne" panose="02000000000000000000" pitchFamily="2" charset="0"/>
                <a:ea typeface="Montserrat"/>
                <a:cs typeface="Montserrat"/>
                <a:sym typeface="Montserrat"/>
              </a:rPr>
              <a:t>Des alignements OMOP</a:t>
            </a:r>
            <a:endParaRPr lang="fr-FR" sz="800" dirty="0">
              <a:solidFill>
                <a:srgbClr val="2B2F4D"/>
              </a:solidFill>
              <a:latin typeface="Marianne" panose="02000000000000000000" pitchFamily="2" charset="0"/>
              <a:ea typeface="Montserrat"/>
              <a:cs typeface="Montserrat"/>
              <a:sym typeface="Montserrat"/>
            </a:endParaRPr>
          </a:p>
        </p:txBody>
      </p:sp>
      <p:sp>
        <p:nvSpPr>
          <p:cNvPr id="82" name="ZoneTexte 81">
            <a:extLst>
              <a:ext uri="{FF2B5EF4-FFF2-40B4-BE49-F238E27FC236}">
                <a16:creationId xmlns:a16="http://schemas.microsoft.com/office/drawing/2014/main" id="{49DABC78-0B8B-CEA7-A33D-057E46C7EF9C}"/>
              </a:ext>
            </a:extLst>
          </p:cNvPr>
          <p:cNvSpPr txBox="1"/>
          <p:nvPr/>
        </p:nvSpPr>
        <p:spPr>
          <a:xfrm>
            <a:off x="1697075" y="1704638"/>
            <a:ext cx="2131047" cy="869469"/>
          </a:xfrm>
          <a:prstGeom prst="rect">
            <a:avLst/>
          </a:prstGeom>
          <a:noFill/>
        </p:spPr>
        <p:txBody>
          <a:bodyPr wrap="square">
            <a:spAutoFit/>
          </a:bodyPr>
          <a:lstStyle/>
          <a:p>
            <a:pPr marL="0" lvl="0" indent="0" algn="r" rtl="0">
              <a:spcBef>
                <a:spcPts val="300"/>
              </a:spcBef>
              <a:spcAft>
                <a:spcPts val="0"/>
              </a:spcAft>
              <a:buNone/>
            </a:pPr>
            <a:r>
              <a:rPr lang="fr-FR" sz="800" dirty="0">
                <a:solidFill>
                  <a:srgbClr val="612491"/>
                </a:solidFill>
                <a:latin typeface="Marianne" panose="02000000000000000000" pitchFamily="2" charset="0"/>
                <a:ea typeface="Montserrat"/>
                <a:cs typeface="Montserrat"/>
                <a:sym typeface="Montserrat"/>
              </a:rPr>
              <a:t>Le HDH travaille avec </a:t>
            </a:r>
            <a:r>
              <a:rPr lang="fr-FR" sz="800" b="1" dirty="0">
                <a:solidFill>
                  <a:srgbClr val="612491"/>
                </a:solidFill>
                <a:latin typeface="Marianne" panose="02000000000000000000" pitchFamily="2" charset="0"/>
                <a:ea typeface="Montserrat"/>
                <a:cs typeface="Montserrat"/>
                <a:sym typeface="Montserrat"/>
              </a:rPr>
              <a:t>14 organismes d’accès aux données de santé</a:t>
            </a:r>
            <a:r>
              <a:rPr lang="fr-FR" sz="800" dirty="0">
                <a:solidFill>
                  <a:srgbClr val="612491"/>
                </a:solidFill>
                <a:latin typeface="Marianne" panose="02000000000000000000" pitchFamily="2" charset="0"/>
                <a:ea typeface="Montserrat"/>
                <a:cs typeface="Montserrat"/>
                <a:sym typeface="Montserrat"/>
              </a:rPr>
              <a:t>, créés ou en cours de création</a:t>
            </a:r>
          </a:p>
          <a:p>
            <a:pPr marL="0" lvl="0" indent="0" algn="r" rtl="0">
              <a:spcBef>
                <a:spcPts val="300"/>
              </a:spcBef>
              <a:spcAft>
                <a:spcPts val="0"/>
              </a:spcAft>
              <a:buNone/>
            </a:pPr>
            <a:r>
              <a:rPr lang="fr-FR" sz="800" dirty="0">
                <a:solidFill>
                  <a:srgbClr val="612491"/>
                </a:solidFill>
                <a:latin typeface="Marianne" panose="02000000000000000000" pitchFamily="2" charset="0"/>
                <a:ea typeface="Montserrat"/>
                <a:cs typeface="Montserrat"/>
                <a:sym typeface="Montserrat"/>
              </a:rPr>
              <a:t>Au sein de le “</a:t>
            </a:r>
            <a:r>
              <a:rPr lang="fr-FR" sz="800" b="1" dirty="0">
                <a:solidFill>
                  <a:srgbClr val="612491"/>
                </a:solidFill>
                <a:latin typeface="Marianne" panose="02000000000000000000" pitchFamily="2" charset="0"/>
                <a:ea typeface="Montserrat"/>
                <a:cs typeface="Montserrat"/>
                <a:sym typeface="Montserrat"/>
              </a:rPr>
              <a:t>Community of Practice</a:t>
            </a:r>
            <a:r>
              <a:rPr lang="fr-FR" sz="800" dirty="0">
                <a:solidFill>
                  <a:srgbClr val="612491"/>
                </a:solidFill>
                <a:latin typeface="Marianne" panose="02000000000000000000" pitchFamily="2" charset="0"/>
                <a:ea typeface="Montserrat"/>
                <a:cs typeface="Montserrat"/>
                <a:sym typeface="Montserrat"/>
              </a:rPr>
              <a:t>” le HDH interagit avec l’ensemble des </a:t>
            </a:r>
            <a:r>
              <a:rPr lang="fr-FR" sz="800" dirty="0" err="1">
                <a:solidFill>
                  <a:srgbClr val="612491"/>
                </a:solidFill>
                <a:latin typeface="Marianne" panose="02000000000000000000" pitchFamily="2" charset="0"/>
                <a:ea typeface="Montserrat"/>
                <a:cs typeface="Montserrat"/>
                <a:sym typeface="Montserrat"/>
              </a:rPr>
              <a:t>HDABs</a:t>
            </a:r>
            <a:r>
              <a:rPr lang="fr-FR" sz="800" dirty="0">
                <a:solidFill>
                  <a:srgbClr val="612491"/>
                </a:solidFill>
                <a:latin typeface="Marianne" panose="02000000000000000000" pitchFamily="2" charset="0"/>
                <a:ea typeface="Montserrat"/>
                <a:cs typeface="Montserrat"/>
                <a:sym typeface="Montserrat"/>
              </a:rPr>
              <a:t> européens.</a:t>
            </a:r>
          </a:p>
        </p:txBody>
      </p:sp>
      <p:sp>
        <p:nvSpPr>
          <p:cNvPr id="85" name="Rectangle 84">
            <a:extLst>
              <a:ext uri="{FF2B5EF4-FFF2-40B4-BE49-F238E27FC236}">
                <a16:creationId xmlns:a16="http://schemas.microsoft.com/office/drawing/2014/main" id="{9C00E474-E8D6-5182-9EEA-C78BFC114323}"/>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86" name="Google Shape;455;g2e578654361_1_0">
            <a:extLst>
              <a:ext uri="{FF2B5EF4-FFF2-40B4-BE49-F238E27FC236}">
                <a16:creationId xmlns:a16="http://schemas.microsoft.com/office/drawing/2014/main" id="{8386152B-A031-A0F2-C720-016457894A2B}"/>
              </a:ext>
            </a:extLst>
          </p:cNvPr>
          <p:cNvSpPr/>
          <p:nvPr/>
        </p:nvSpPr>
        <p:spPr>
          <a:xfrm>
            <a:off x="646595" y="2915091"/>
            <a:ext cx="3329505" cy="2045377"/>
          </a:xfrm>
          <a:prstGeom prst="roundRect">
            <a:avLst>
              <a:gd name="adj" fmla="val 8066"/>
            </a:avLst>
          </a:prstGeom>
          <a:solidFill>
            <a:srgbClr val="E7F6F9"/>
          </a:solidFill>
          <a:ln>
            <a:noFill/>
          </a:ln>
        </p:spPr>
        <p:txBody>
          <a:bodyPr spcFirstLastPara="1" wrap="square" lIns="67500" tIns="68575" rIns="68575" bIns="68575" anchor="t" anchorCtr="0">
            <a:noAutofit/>
          </a:bodyPr>
          <a:lstStyle/>
          <a:p>
            <a:pPr marL="338400" lvl="0" indent="-50399" algn="r" rtl="0">
              <a:spcBef>
                <a:spcPts val="300"/>
              </a:spcBef>
              <a:spcAft>
                <a:spcPts val="0"/>
              </a:spcAft>
              <a:buNone/>
            </a:pPr>
            <a:endParaRPr sz="700" dirty="0">
              <a:solidFill>
                <a:srgbClr val="1D7293"/>
              </a:solidFill>
              <a:latin typeface="Marianne" panose="02000000000000000000" pitchFamily="2" charset="0"/>
              <a:ea typeface="Montserrat"/>
              <a:cs typeface="Montserrat"/>
              <a:sym typeface="Montserrat"/>
            </a:endParaRPr>
          </a:p>
        </p:txBody>
      </p:sp>
      <p:sp>
        <p:nvSpPr>
          <p:cNvPr id="87" name="Google Shape;459;g2e578654361_1_0">
            <a:extLst>
              <a:ext uri="{FF2B5EF4-FFF2-40B4-BE49-F238E27FC236}">
                <a16:creationId xmlns:a16="http://schemas.microsoft.com/office/drawing/2014/main" id="{711AB57B-3F3F-0145-1B7A-8ED18DF6676D}"/>
              </a:ext>
            </a:extLst>
          </p:cNvPr>
          <p:cNvSpPr txBox="1"/>
          <p:nvPr/>
        </p:nvSpPr>
        <p:spPr>
          <a:xfrm>
            <a:off x="2192881" y="3019641"/>
            <a:ext cx="1650607" cy="415488"/>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fr-FR" sz="900" b="1" dirty="0">
                <a:solidFill>
                  <a:srgbClr val="1D7293"/>
                </a:solidFill>
                <a:latin typeface="Marianne" panose="02000000000000000000" pitchFamily="2" charset="0"/>
                <a:ea typeface="Montserrat"/>
                <a:cs typeface="Montserrat"/>
                <a:sym typeface="Montserrat"/>
              </a:rPr>
              <a:t>Mobilisation de l’écosystème national</a:t>
            </a:r>
            <a:endParaRPr sz="900" b="1" dirty="0">
              <a:solidFill>
                <a:srgbClr val="1D7293"/>
              </a:solidFill>
              <a:latin typeface="Marianne" panose="02000000000000000000" pitchFamily="2" charset="0"/>
              <a:ea typeface="Montserrat"/>
              <a:cs typeface="Montserrat"/>
              <a:sym typeface="Montserrat"/>
            </a:endParaRPr>
          </a:p>
        </p:txBody>
      </p:sp>
      <p:grpSp>
        <p:nvGrpSpPr>
          <p:cNvPr id="88" name="Google Shape;463;g2e578654361_1_0">
            <a:extLst>
              <a:ext uri="{FF2B5EF4-FFF2-40B4-BE49-F238E27FC236}">
                <a16:creationId xmlns:a16="http://schemas.microsoft.com/office/drawing/2014/main" id="{62B9A5D4-2A33-B7FA-5D74-61A326E4097D}"/>
              </a:ext>
            </a:extLst>
          </p:cNvPr>
          <p:cNvGrpSpPr/>
          <p:nvPr/>
        </p:nvGrpSpPr>
        <p:grpSpPr>
          <a:xfrm>
            <a:off x="570344" y="2609405"/>
            <a:ext cx="1132509" cy="894966"/>
            <a:chOff x="-264975" y="3613775"/>
            <a:chExt cx="2041800" cy="1488900"/>
          </a:xfrm>
        </p:grpSpPr>
        <p:sp>
          <p:nvSpPr>
            <p:cNvPr id="89" name="Google Shape;464;g2e578654361_1_0">
              <a:extLst>
                <a:ext uri="{FF2B5EF4-FFF2-40B4-BE49-F238E27FC236}">
                  <a16:creationId xmlns:a16="http://schemas.microsoft.com/office/drawing/2014/main" id="{47C30D36-A67D-201F-3E40-B3944C16B22A}"/>
                </a:ext>
              </a:extLst>
            </p:cNvPr>
            <p:cNvSpPr/>
            <p:nvPr/>
          </p:nvSpPr>
          <p:spPr>
            <a:xfrm>
              <a:off x="-264975" y="3613775"/>
              <a:ext cx="2041800" cy="1488900"/>
            </a:xfrm>
            <a:prstGeom prst="roundRect">
              <a:avLst>
                <a:gd name="adj" fmla="val 577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90" name="Google Shape;465;g2e578654361_1_0">
              <a:extLst>
                <a:ext uri="{FF2B5EF4-FFF2-40B4-BE49-F238E27FC236}">
                  <a16:creationId xmlns:a16="http://schemas.microsoft.com/office/drawing/2014/main" id="{E39D8E0E-5EDB-F7B1-D9E6-51D9A1D1B8C0}"/>
                </a:ext>
              </a:extLst>
            </p:cNvPr>
            <p:cNvGrpSpPr/>
            <p:nvPr/>
          </p:nvGrpSpPr>
          <p:grpSpPr>
            <a:xfrm>
              <a:off x="-129460" y="3687257"/>
              <a:ext cx="1782808" cy="1333443"/>
              <a:chOff x="1212018" y="1703973"/>
              <a:chExt cx="3214583" cy="2404333"/>
            </a:xfrm>
          </p:grpSpPr>
          <p:pic>
            <p:nvPicPr>
              <p:cNvPr id="91" name="Google Shape;466;g2e578654361_1_0">
                <a:extLst>
                  <a:ext uri="{FF2B5EF4-FFF2-40B4-BE49-F238E27FC236}">
                    <a16:creationId xmlns:a16="http://schemas.microsoft.com/office/drawing/2014/main" id="{EB8F84BF-D5EB-A26D-BAAB-82D15AF666AD}"/>
                  </a:ext>
                </a:extLst>
              </p:cNvPr>
              <p:cNvPicPr preferRelativeResize="0"/>
              <p:nvPr/>
            </p:nvPicPr>
            <p:blipFill>
              <a:blip r:embed="rId17">
                <a:alphaModFix/>
              </a:blip>
              <a:stretch>
                <a:fillRect/>
              </a:stretch>
            </p:blipFill>
            <p:spPr>
              <a:xfrm>
                <a:off x="1212018" y="2094860"/>
                <a:ext cx="570386" cy="235086"/>
              </a:xfrm>
              <a:prstGeom prst="rect">
                <a:avLst/>
              </a:prstGeom>
              <a:noFill/>
              <a:ln w="9525" cap="flat" cmpd="sng">
                <a:solidFill>
                  <a:srgbClr val="FFFFFF"/>
                </a:solidFill>
                <a:prstDash val="solid"/>
                <a:round/>
                <a:headEnd type="none" w="sm" len="sm"/>
                <a:tailEnd type="none" w="sm" len="sm"/>
              </a:ln>
            </p:spPr>
          </p:pic>
          <p:pic>
            <p:nvPicPr>
              <p:cNvPr id="92" name="Google Shape;467;g2e578654361_1_0">
                <a:extLst>
                  <a:ext uri="{FF2B5EF4-FFF2-40B4-BE49-F238E27FC236}">
                    <a16:creationId xmlns:a16="http://schemas.microsoft.com/office/drawing/2014/main" id="{3B93FD33-36E0-4C4B-2726-1B220E59E5FA}"/>
                  </a:ext>
                </a:extLst>
              </p:cNvPr>
              <p:cNvPicPr preferRelativeResize="0"/>
              <p:nvPr/>
            </p:nvPicPr>
            <p:blipFill>
              <a:blip r:embed="rId18">
                <a:alphaModFix/>
              </a:blip>
              <a:stretch>
                <a:fillRect/>
              </a:stretch>
            </p:blipFill>
            <p:spPr>
              <a:xfrm>
                <a:off x="3929225" y="3762223"/>
                <a:ext cx="497376" cy="277401"/>
              </a:xfrm>
              <a:prstGeom prst="rect">
                <a:avLst/>
              </a:prstGeom>
              <a:noFill/>
              <a:ln w="9525" cap="flat" cmpd="sng">
                <a:solidFill>
                  <a:srgbClr val="FFFFFF"/>
                </a:solidFill>
                <a:prstDash val="solid"/>
                <a:round/>
                <a:headEnd type="none" w="sm" len="sm"/>
                <a:tailEnd type="none" w="sm" len="sm"/>
              </a:ln>
            </p:spPr>
          </p:pic>
          <p:pic>
            <p:nvPicPr>
              <p:cNvPr id="93" name="Google Shape;468;g2e578654361_1_0">
                <a:extLst>
                  <a:ext uri="{FF2B5EF4-FFF2-40B4-BE49-F238E27FC236}">
                    <a16:creationId xmlns:a16="http://schemas.microsoft.com/office/drawing/2014/main" id="{56F9BA78-4636-7A11-3089-1AD8FDE419BF}"/>
                  </a:ext>
                </a:extLst>
              </p:cNvPr>
              <p:cNvPicPr preferRelativeResize="0"/>
              <p:nvPr/>
            </p:nvPicPr>
            <p:blipFill>
              <a:blip r:embed="rId19">
                <a:alphaModFix/>
              </a:blip>
              <a:stretch>
                <a:fillRect/>
              </a:stretch>
            </p:blipFill>
            <p:spPr>
              <a:xfrm>
                <a:off x="2093030" y="2073702"/>
                <a:ext cx="533881" cy="277401"/>
              </a:xfrm>
              <a:prstGeom prst="rect">
                <a:avLst/>
              </a:prstGeom>
              <a:noFill/>
              <a:ln w="9525" cap="flat" cmpd="sng">
                <a:solidFill>
                  <a:srgbClr val="FFFFFF"/>
                </a:solidFill>
                <a:prstDash val="solid"/>
                <a:round/>
                <a:headEnd type="none" w="sm" len="sm"/>
                <a:tailEnd type="none" w="sm" len="sm"/>
              </a:ln>
            </p:spPr>
          </p:pic>
          <p:pic>
            <p:nvPicPr>
              <p:cNvPr id="94" name="Google Shape;469;g2e578654361_1_0">
                <a:extLst>
                  <a:ext uri="{FF2B5EF4-FFF2-40B4-BE49-F238E27FC236}">
                    <a16:creationId xmlns:a16="http://schemas.microsoft.com/office/drawing/2014/main" id="{DAF99780-AFB0-E96A-4AAD-BF583C129813}"/>
                  </a:ext>
                </a:extLst>
              </p:cNvPr>
              <p:cNvPicPr preferRelativeResize="0"/>
              <p:nvPr/>
            </p:nvPicPr>
            <p:blipFill>
              <a:blip r:embed="rId20">
                <a:alphaModFix/>
              </a:blip>
              <a:stretch>
                <a:fillRect/>
              </a:stretch>
            </p:blipFill>
            <p:spPr>
              <a:xfrm>
                <a:off x="1926256" y="1703973"/>
                <a:ext cx="497376" cy="343225"/>
              </a:xfrm>
              <a:prstGeom prst="rect">
                <a:avLst/>
              </a:prstGeom>
              <a:noFill/>
              <a:ln w="9525" cap="flat" cmpd="sng">
                <a:solidFill>
                  <a:srgbClr val="FFFFFF"/>
                </a:solidFill>
                <a:prstDash val="solid"/>
                <a:round/>
                <a:headEnd type="none" w="sm" len="sm"/>
                <a:tailEnd type="none" w="sm" len="sm"/>
              </a:ln>
            </p:spPr>
          </p:pic>
          <p:pic>
            <p:nvPicPr>
              <p:cNvPr id="95" name="Google Shape;470;g2e578654361_1_0">
                <a:extLst>
                  <a:ext uri="{FF2B5EF4-FFF2-40B4-BE49-F238E27FC236}">
                    <a16:creationId xmlns:a16="http://schemas.microsoft.com/office/drawing/2014/main" id="{D49754AF-940B-F923-0FB6-A5FABBE8A2D4}"/>
                  </a:ext>
                </a:extLst>
              </p:cNvPr>
              <p:cNvPicPr preferRelativeResize="0"/>
              <p:nvPr/>
            </p:nvPicPr>
            <p:blipFill>
              <a:blip r:embed="rId21">
                <a:alphaModFix/>
              </a:blip>
              <a:stretch>
                <a:fillRect/>
              </a:stretch>
            </p:blipFill>
            <p:spPr>
              <a:xfrm>
                <a:off x="3164355" y="3755170"/>
                <a:ext cx="634269" cy="291506"/>
              </a:xfrm>
              <a:prstGeom prst="rect">
                <a:avLst/>
              </a:prstGeom>
              <a:noFill/>
              <a:ln w="9525" cap="flat" cmpd="sng">
                <a:solidFill>
                  <a:srgbClr val="FFFFFF"/>
                </a:solidFill>
                <a:prstDash val="solid"/>
                <a:round/>
                <a:headEnd type="none" w="sm" len="sm"/>
                <a:tailEnd type="none" w="sm" len="sm"/>
              </a:ln>
            </p:spPr>
          </p:pic>
          <p:pic>
            <p:nvPicPr>
              <p:cNvPr id="96" name="Google Shape;471;g2e578654361_1_0">
                <a:extLst>
                  <a:ext uri="{FF2B5EF4-FFF2-40B4-BE49-F238E27FC236}">
                    <a16:creationId xmlns:a16="http://schemas.microsoft.com/office/drawing/2014/main" id="{FACD863B-045B-60D8-1AD6-8A3491F67912}"/>
                  </a:ext>
                </a:extLst>
              </p:cNvPr>
              <p:cNvPicPr preferRelativeResize="0"/>
              <p:nvPr/>
            </p:nvPicPr>
            <p:blipFill rotWithShape="1">
              <a:blip r:embed="rId22">
                <a:alphaModFix/>
              </a:blip>
              <a:srcRect l="5962" t="18961" b="15313"/>
              <a:stretch/>
            </p:blipFill>
            <p:spPr>
              <a:xfrm>
                <a:off x="2937538" y="2066650"/>
                <a:ext cx="775724" cy="291506"/>
              </a:xfrm>
              <a:prstGeom prst="rect">
                <a:avLst/>
              </a:prstGeom>
              <a:noFill/>
              <a:ln w="9525" cap="flat" cmpd="sng">
                <a:solidFill>
                  <a:srgbClr val="FFFFFF"/>
                </a:solidFill>
                <a:prstDash val="solid"/>
                <a:round/>
                <a:headEnd type="none" w="sm" len="sm"/>
                <a:tailEnd type="none" w="sm" len="sm"/>
              </a:ln>
            </p:spPr>
          </p:pic>
          <p:pic>
            <p:nvPicPr>
              <p:cNvPr id="97" name="Google Shape;472;g2e578654361_1_0">
                <a:extLst>
                  <a:ext uri="{FF2B5EF4-FFF2-40B4-BE49-F238E27FC236}">
                    <a16:creationId xmlns:a16="http://schemas.microsoft.com/office/drawing/2014/main" id="{8DE9633E-668B-E647-7AF5-CFFAF181BE9F}"/>
                  </a:ext>
                </a:extLst>
              </p:cNvPr>
              <p:cNvPicPr preferRelativeResize="0"/>
              <p:nvPr/>
            </p:nvPicPr>
            <p:blipFill>
              <a:blip r:embed="rId23">
                <a:alphaModFix/>
              </a:blip>
              <a:stretch>
                <a:fillRect/>
              </a:stretch>
            </p:blipFill>
            <p:spPr>
              <a:xfrm>
                <a:off x="2463766" y="2472947"/>
                <a:ext cx="479124" cy="329120"/>
              </a:xfrm>
              <a:prstGeom prst="rect">
                <a:avLst/>
              </a:prstGeom>
              <a:noFill/>
              <a:ln w="9525" cap="flat" cmpd="sng">
                <a:solidFill>
                  <a:srgbClr val="FFFFFF"/>
                </a:solidFill>
                <a:prstDash val="solid"/>
                <a:round/>
                <a:headEnd type="none" w="sm" len="sm"/>
                <a:tailEnd type="none" w="sm" len="sm"/>
              </a:ln>
            </p:spPr>
          </p:pic>
          <p:pic>
            <p:nvPicPr>
              <p:cNvPr id="98" name="Google Shape;473;g2e578654361_1_0">
                <a:extLst>
                  <a:ext uri="{FF2B5EF4-FFF2-40B4-BE49-F238E27FC236}">
                    <a16:creationId xmlns:a16="http://schemas.microsoft.com/office/drawing/2014/main" id="{3D39A30E-DBF6-D1B3-29C9-83CABCC52091}"/>
                  </a:ext>
                </a:extLst>
              </p:cNvPr>
              <p:cNvPicPr preferRelativeResize="0"/>
              <p:nvPr/>
            </p:nvPicPr>
            <p:blipFill>
              <a:blip r:embed="rId24">
                <a:alphaModFix/>
              </a:blip>
              <a:stretch>
                <a:fillRect/>
              </a:stretch>
            </p:blipFill>
            <p:spPr>
              <a:xfrm>
                <a:off x="1910396" y="3746587"/>
                <a:ext cx="570386" cy="258594"/>
              </a:xfrm>
              <a:prstGeom prst="rect">
                <a:avLst/>
              </a:prstGeom>
              <a:noFill/>
              <a:ln w="9525" cap="flat" cmpd="sng">
                <a:solidFill>
                  <a:srgbClr val="FFFFFF"/>
                </a:solidFill>
                <a:prstDash val="solid"/>
                <a:round/>
                <a:headEnd type="none" w="sm" len="sm"/>
                <a:tailEnd type="none" w="sm" len="sm"/>
              </a:ln>
            </p:spPr>
          </p:pic>
          <p:pic>
            <p:nvPicPr>
              <p:cNvPr id="99" name="Google Shape;474;g2e578654361_1_0">
                <a:extLst>
                  <a:ext uri="{FF2B5EF4-FFF2-40B4-BE49-F238E27FC236}">
                    <a16:creationId xmlns:a16="http://schemas.microsoft.com/office/drawing/2014/main" id="{E281BEE9-73DA-FBB0-9131-07F22F2D962E}"/>
                  </a:ext>
                </a:extLst>
              </p:cNvPr>
              <p:cNvPicPr preferRelativeResize="0"/>
              <p:nvPr/>
            </p:nvPicPr>
            <p:blipFill>
              <a:blip r:embed="rId25">
                <a:alphaModFix/>
              </a:blip>
              <a:stretch>
                <a:fillRect/>
              </a:stretch>
            </p:blipFill>
            <p:spPr>
              <a:xfrm>
                <a:off x="2998378" y="2498806"/>
                <a:ext cx="666210" cy="277401"/>
              </a:xfrm>
              <a:prstGeom prst="rect">
                <a:avLst/>
              </a:prstGeom>
              <a:noFill/>
              <a:ln w="9525" cap="flat" cmpd="sng">
                <a:solidFill>
                  <a:srgbClr val="FFFFFF"/>
                </a:solidFill>
                <a:prstDash val="solid"/>
                <a:round/>
                <a:headEnd type="none" w="sm" len="sm"/>
                <a:tailEnd type="none" w="sm" len="sm"/>
              </a:ln>
            </p:spPr>
          </p:pic>
          <p:pic>
            <p:nvPicPr>
              <p:cNvPr id="100" name="Google Shape;475;g2e578654361_1_0">
                <a:extLst>
                  <a:ext uri="{FF2B5EF4-FFF2-40B4-BE49-F238E27FC236}">
                    <a16:creationId xmlns:a16="http://schemas.microsoft.com/office/drawing/2014/main" id="{FC7B3893-DD02-9F22-BB69-A8432A6EDA33}"/>
                  </a:ext>
                </a:extLst>
              </p:cNvPr>
              <p:cNvPicPr preferRelativeResize="0"/>
              <p:nvPr/>
            </p:nvPicPr>
            <p:blipFill>
              <a:blip r:embed="rId26">
                <a:alphaModFix/>
              </a:blip>
              <a:stretch>
                <a:fillRect/>
              </a:stretch>
            </p:blipFill>
            <p:spPr>
              <a:xfrm>
                <a:off x="1837892" y="2496455"/>
                <a:ext cx="570386" cy="282103"/>
              </a:xfrm>
              <a:prstGeom prst="rect">
                <a:avLst/>
              </a:prstGeom>
              <a:noFill/>
              <a:ln w="9525" cap="flat" cmpd="sng">
                <a:solidFill>
                  <a:srgbClr val="FFFFFF"/>
                </a:solidFill>
                <a:prstDash val="solid"/>
                <a:round/>
                <a:headEnd type="none" w="sm" len="sm"/>
                <a:tailEnd type="none" w="sm" len="sm"/>
              </a:ln>
            </p:spPr>
          </p:pic>
          <p:pic>
            <p:nvPicPr>
              <p:cNvPr id="105" name="Google Shape;476;g2e578654361_1_0">
                <a:extLst>
                  <a:ext uri="{FF2B5EF4-FFF2-40B4-BE49-F238E27FC236}">
                    <a16:creationId xmlns:a16="http://schemas.microsoft.com/office/drawing/2014/main" id="{8531A116-9678-A116-A3C9-3A44079A80B9}"/>
                  </a:ext>
                </a:extLst>
              </p:cNvPr>
              <p:cNvPicPr preferRelativeResize="0"/>
              <p:nvPr/>
            </p:nvPicPr>
            <p:blipFill>
              <a:blip r:embed="rId27">
                <a:alphaModFix/>
              </a:blip>
              <a:stretch>
                <a:fillRect/>
              </a:stretch>
            </p:blipFill>
            <p:spPr>
              <a:xfrm>
                <a:off x="1212018" y="2472947"/>
                <a:ext cx="570386" cy="329120"/>
              </a:xfrm>
              <a:prstGeom prst="rect">
                <a:avLst/>
              </a:prstGeom>
              <a:noFill/>
              <a:ln w="9525" cap="flat" cmpd="sng">
                <a:solidFill>
                  <a:srgbClr val="FFFFFF"/>
                </a:solidFill>
                <a:prstDash val="solid"/>
                <a:round/>
                <a:headEnd type="none" w="sm" len="sm"/>
                <a:tailEnd type="none" w="sm" len="sm"/>
              </a:ln>
            </p:spPr>
          </p:pic>
          <p:pic>
            <p:nvPicPr>
              <p:cNvPr id="106" name="Google Shape;477;g2e578654361_1_0">
                <a:extLst>
                  <a:ext uri="{FF2B5EF4-FFF2-40B4-BE49-F238E27FC236}">
                    <a16:creationId xmlns:a16="http://schemas.microsoft.com/office/drawing/2014/main" id="{DB812782-20D1-0260-4D96-3F43CF4DA1AD}"/>
                  </a:ext>
                </a:extLst>
              </p:cNvPr>
              <p:cNvPicPr preferRelativeResize="0"/>
              <p:nvPr/>
            </p:nvPicPr>
            <p:blipFill>
              <a:blip r:embed="rId28">
                <a:alphaModFix/>
              </a:blip>
              <a:stretch>
                <a:fillRect/>
              </a:stretch>
            </p:blipFill>
            <p:spPr>
              <a:xfrm>
                <a:off x="1212018" y="3266736"/>
                <a:ext cx="346794" cy="329120"/>
              </a:xfrm>
              <a:prstGeom prst="rect">
                <a:avLst/>
              </a:prstGeom>
              <a:noFill/>
              <a:ln w="9525" cap="flat" cmpd="sng">
                <a:solidFill>
                  <a:srgbClr val="FFFFFF"/>
                </a:solidFill>
                <a:prstDash val="solid"/>
                <a:round/>
                <a:headEnd type="none" w="sm" len="sm"/>
                <a:tailEnd type="none" w="sm" len="sm"/>
              </a:ln>
            </p:spPr>
          </p:pic>
          <p:pic>
            <p:nvPicPr>
              <p:cNvPr id="107" name="Google Shape;478;g2e578654361_1_0">
                <a:extLst>
                  <a:ext uri="{FF2B5EF4-FFF2-40B4-BE49-F238E27FC236}">
                    <a16:creationId xmlns:a16="http://schemas.microsoft.com/office/drawing/2014/main" id="{24479157-60C5-AEAE-E84E-BFAD1661384F}"/>
                  </a:ext>
                </a:extLst>
              </p:cNvPr>
              <p:cNvPicPr preferRelativeResize="0"/>
              <p:nvPr/>
            </p:nvPicPr>
            <p:blipFill>
              <a:blip r:embed="rId29">
                <a:alphaModFix/>
              </a:blip>
              <a:stretch>
                <a:fillRect/>
              </a:stretch>
            </p:blipFill>
            <p:spPr>
              <a:xfrm>
                <a:off x="1813398" y="2756722"/>
                <a:ext cx="844171" cy="206875"/>
              </a:xfrm>
              <a:prstGeom prst="rect">
                <a:avLst/>
              </a:prstGeom>
              <a:noFill/>
              <a:ln w="9525" cap="flat" cmpd="sng">
                <a:solidFill>
                  <a:srgbClr val="FFFFFF"/>
                </a:solidFill>
                <a:prstDash val="solid"/>
                <a:round/>
                <a:headEnd type="none" w="sm" len="sm"/>
                <a:tailEnd type="none" w="sm" len="sm"/>
              </a:ln>
            </p:spPr>
          </p:pic>
          <p:pic>
            <p:nvPicPr>
              <p:cNvPr id="108" name="Google Shape;479;g2e578654361_1_0">
                <a:extLst>
                  <a:ext uri="{FF2B5EF4-FFF2-40B4-BE49-F238E27FC236}">
                    <a16:creationId xmlns:a16="http://schemas.microsoft.com/office/drawing/2014/main" id="{D07AAE89-6EF5-AC20-F5A7-0DB9F2328DE0}"/>
                  </a:ext>
                </a:extLst>
              </p:cNvPr>
              <p:cNvPicPr preferRelativeResize="0"/>
              <p:nvPr/>
            </p:nvPicPr>
            <p:blipFill>
              <a:blip r:embed="rId30">
                <a:alphaModFix/>
              </a:blip>
              <a:stretch>
                <a:fillRect/>
              </a:stretch>
            </p:blipFill>
            <p:spPr>
              <a:xfrm>
                <a:off x="2653456" y="3266736"/>
                <a:ext cx="479124" cy="329120"/>
              </a:xfrm>
              <a:prstGeom prst="rect">
                <a:avLst/>
              </a:prstGeom>
              <a:noFill/>
              <a:ln w="9525" cap="flat" cmpd="sng">
                <a:solidFill>
                  <a:srgbClr val="FFFFFF"/>
                </a:solidFill>
                <a:prstDash val="solid"/>
                <a:round/>
                <a:headEnd type="none" w="sm" len="sm"/>
                <a:tailEnd type="none" w="sm" len="sm"/>
              </a:ln>
            </p:spPr>
          </p:pic>
          <p:pic>
            <p:nvPicPr>
              <p:cNvPr id="109" name="Google Shape;480;g2e578654361_1_0">
                <a:extLst>
                  <a:ext uri="{FF2B5EF4-FFF2-40B4-BE49-F238E27FC236}">
                    <a16:creationId xmlns:a16="http://schemas.microsoft.com/office/drawing/2014/main" id="{D51C375B-B2C6-D64F-B7DA-25099729D90E}"/>
                  </a:ext>
                </a:extLst>
              </p:cNvPr>
              <p:cNvPicPr preferRelativeResize="0"/>
              <p:nvPr/>
            </p:nvPicPr>
            <p:blipFill>
              <a:blip r:embed="rId31">
                <a:alphaModFix/>
              </a:blip>
              <a:stretch>
                <a:fillRect/>
              </a:stretch>
            </p:blipFill>
            <p:spPr>
              <a:xfrm>
                <a:off x="3078891" y="2913763"/>
                <a:ext cx="625143" cy="329120"/>
              </a:xfrm>
              <a:prstGeom prst="rect">
                <a:avLst/>
              </a:prstGeom>
              <a:noFill/>
              <a:ln w="9525" cap="flat" cmpd="sng">
                <a:solidFill>
                  <a:srgbClr val="FFFFFF"/>
                </a:solidFill>
                <a:prstDash val="solid"/>
                <a:round/>
                <a:headEnd type="none" w="sm" len="sm"/>
                <a:tailEnd type="none" w="sm" len="sm"/>
              </a:ln>
            </p:spPr>
          </p:pic>
          <p:pic>
            <p:nvPicPr>
              <p:cNvPr id="110" name="Google Shape;481;g2e578654361_1_0">
                <a:extLst>
                  <a:ext uri="{FF2B5EF4-FFF2-40B4-BE49-F238E27FC236}">
                    <a16:creationId xmlns:a16="http://schemas.microsoft.com/office/drawing/2014/main" id="{BA51899F-79C3-7324-76FB-469CE139459D}"/>
                  </a:ext>
                </a:extLst>
              </p:cNvPr>
              <p:cNvPicPr preferRelativeResize="0"/>
              <p:nvPr/>
            </p:nvPicPr>
            <p:blipFill>
              <a:blip r:embed="rId32">
                <a:alphaModFix/>
              </a:blip>
              <a:stretch>
                <a:fillRect/>
              </a:stretch>
            </p:blipFill>
            <p:spPr>
              <a:xfrm>
                <a:off x="1212018" y="2860323"/>
                <a:ext cx="319416" cy="329120"/>
              </a:xfrm>
              <a:prstGeom prst="rect">
                <a:avLst/>
              </a:prstGeom>
              <a:noFill/>
              <a:ln w="9525" cap="flat" cmpd="sng">
                <a:solidFill>
                  <a:srgbClr val="FFFFFF"/>
                </a:solidFill>
                <a:prstDash val="solid"/>
                <a:round/>
                <a:headEnd type="none" w="sm" len="sm"/>
                <a:tailEnd type="none" w="sm" len="sm"/>
              </a:ln>
            </p:spPr>
          </p:pic>
          <p:pic>
            <p:nvPicPr>
              <p:cNvPr id="111" name="Google Shape;482;g2e578654361_1_0">
                <a:extLst>
                  <a:ext uri="{FF2B5EF4-FFF2-40B4-BE49-F238E27FC236}">
                    <a16:creationId xmlns:a16="http://schemas.microsoft.com/office/drawing/2014/main" id="{06E43EBE-1656-0FE7-F22D-494D1DD74364}"/>
                  </a:ext>
                </a:extLst>
              </p:cNvPr>
              <p:cNvPicPr preferRelativeResize="0"/>
              <p:nvPr/>
            </p:nvPicPr>
            <p:blipFill>
              <a:blip r:embed="rId33">
                <a:alphaModFix/>
              </a:blip>
              <a:stretch>
                <a:fillRect/>
              </a:stretch>
            </p:blipFill>
            <p:spPr>
              <a:xfrm>
                <a:off x="1212018" y="1703973"/>
                <a:ext cx="352285" cy="233111"/>
              </a:xfrm>
              <a:prstGeom prst="rect">
                <a:avLst/>
              </a:prstGeom>
              <a:noFill/>
              <a:ln w="9525" cap="flat" cmpd="sng">
                <a:solidFill>
                  <a:srgbClr val="FFFFFF"/>
                </a:solidFill>
                <a:prstDash val="solid"/>
                <a:round/>
                <a:headEnd type="none" w="sm" len="sm"/>
                <a:tailEnd type="none" w="sm" len="sm"/>
              </a:ln>
            </p:spPr>
          </p:pic>
          <p:pic>
            <p:nvPicPr>
              <p:cNvPr id="112" name="Google Shape;483;g2e578654361_1_0">
                <a:extLst>
                  <a:ext uri="{FF2B5EF4-FFF2-40B4-BE49-F238E27FC236}">
                    <a16:creationId xmlns:a16="http://schemas.microsoft.com/office/drawing/2014/main" id="{83B36FAD-80E8-17EA-8F3A-CA4D778F2313}"/>
                  </a:ext>
                </a:extLst>
              </p:cNvPr>
              <p:cNvPicPr preferRelativeResize="0"/>
              <p:nvPr/>
            </p:nvPicPr>
            <p:blipFill>
              <a:blip r:embed="rId34">
                <a:alphaModFix/>
              </a:blip>
              <a:stretch>
                <a:fillRect/>
              </a:stretch>
            </p:blipFill>
            <p:spPr>
              <a:xfrm>
                <a:off x="1883077" y="2934191"/>
                <a:ext cx="844171" cy="178665"/>
              </a:xfrm>
              <a:prstGeom prst="rect">
                <a:avLst/>
              </a:prstGeom>
              <a:noFill/>
              <a:ln w="9525" cap="flat" cmpd="sng">
                <a:solidFill>
                  <a:srgbClr val="FFFFFF"/>
                </a:solidFill>
                <a:prstDash val="solid"/>
                <a:round/>
                <a:headEnd type="none" w="sm" len="sm"/>
                <a:tailEnd type="none" w="sm" len="sm"/>
              </a:ln>
            </p:spPr>
          </p:pic>
          <p:pic>
            <p:nvPicPr>
              <p:cNvPr id="113" name="Google Shape;484;g2e578654361_1_0">
                <a:extLst>
                  <a:ext uri="{FF2B5EF4-FFF2-40B4-BE49-F238E27FC236}">
                    <a16:creationId xmlns:a16="http://schemas.microsoft.com/office/drawing/2014/main" id="{3E9C7459-DBFF-B7AF-F36C-3D8F03D97A68}"/>
                  </a:ext>
                </a:extLst>
              </p:cNvPr>
              <p:cNvPicPr preferRelativeResize="0"/>
              <p:nvPr/>
            </p:nvPicPr>
            <p:blipFill>
              <a:blip r:embed="rId35">
                <a:alphaModFix/>
              </a:blip>
              <a:stretch>
                <a:fillRect/>
              </a:stretch>
            </p:blipFill>
            <p:spPr>
              <a:xfrm>
                <a:off x="2785585" y="1703973"/>
                <a:ext cx="701495" cy="152371"/>
              </a:xfrm>
              <a:prstGeom prst="rect">
                <a:avLst/>
              </a:prstGeom>
              <a:noFill/>
              <a:ln w="9525" cap="flat" cmpd="sng">
                <a:solidFill>
                  <a:srgbClr val="FFFFFF"/>
                </a:solidFill>
                <a:prstDash val="solid"/>
                <a:round/>
                <a:headEnd type="none" w="sm" len="sm"/>
                <a:tailEnd type="none" w="sm" len="sm"/>
              </a:ln>
            </p:spPr>
          </p:pic>
          <p:pic>
            <p:nvPicPr>
              <p:cNvPr id="114" name="Google Shape;485;g2e578654361_1_0">
                <a:extLst>
                  <a:ext uri="{FF2B5EF4-FFF2-40B4-BE49-F238E27FC236}">
                    <a16:creationId xmlns:a16="http://schemas.microsoft.com/office/drawing/2014/main" id="{852D10F2-58A6-6ABF-E43C-70DD36F115B0}"/>
                  </a:ext>
                </a:extLst>
              </p:cNvPr>
              <p:cNvPicPr preferRelativeResize="0"/>
              <p:nvPr/>
            </p:nvPicPr>
            <p:blipFill>
              <a:blip r:embed="rId36">
                <a:alphaModFix/>
              </a:blip>
              <a:stretch>
                <a:fillRect/>
              </a:stretch>
            </p:blipFill>
            <p:spPr>
              <a:xfrm>
                <a:off x="1827727" y="3311944"/>
                <a:ext cx="556815" cy="208426"/>
              </a:xfrm>
              <a:prstGeom prst="rect">
                <a:avLst/>
              </a:prstGeom>
              <a:noFill/>
              <a:ln>
                <a:noFill/>
              </a:ln>
            </p:spPr>
          </p:pic>
          <p:pic>
            <p:nvPicPr>
              <p:cNvPr id="115" name="Google Shape;486;g2e578654361_1_0">
                <a:extLst>
                  <a:ext uri="{FF2B5EF4-FFF2-40B4-BE49-F238E27FC236}">
                    <a16:creationId xmlns:a16="http://schemas.microsoft.com/office/drawing/2014/main" id="{814B3B5A-274B-1653-9015-95DAEEC5462A}"/>
                  </a:ext>
                </a:extLst>
              </p:cNvPr>
              <p:cNvPicPr preferRelativeResize="0"/>
              <p:nvPr/>
            </p:nvPicPr>
            <p:blipFill>
              <a:blip r:embed="rId37">
                <a:alphaModFix/>
              </a:blip>
              <a:stretch>
                <a:fillRect/>
              </a:stretch>
            </p:blipFill>
            <p:spPr>
              <a:xfrm>
                <a:off x="1212018" y="3719452"/>
                <a:ext cx="567776" cy="359900"/>
              </a:xfrm>
              <a:prstGeom prst="rect">
                <a:avLst/>
              </a:prstGeom>
              <a:noFill/>
              <a:ln>
                <a:noFill/>
              </a:ln>
            </p:spPr>
          </p:pic>
          <p:pic>
            <p:nvPicPr>
              <p:cNvPr id="116" name="Google Shape;487;g2e578654361_1_0">
                <a:extLst>
                  <a:ext uri="{FF2B5EF4-FFF2-40B4-BE49-F238E27FC236}">
                    <a16:creationId xmlns:a16="http://schemas.microsoft.com/office/drawing/2014/main" id="{05FA6FA2-E751-5C8F-2599-8DECE94C8E31}"/>
                  </a:ext>
                </a:extLst>
              </p:cNvPr>
              <p:cNvPicPr preferRelativeResize="0"/>
              <p:nvPr/>
            </p:nvPicPr>
            <p:blipFill>
              <a:blip r:embed="rId38">
                <a:alphaModFix/>
              </a:blip>
              <a:stretch>
                <a:fillRect/>
              </a:stretch>
            </p:blipFill>
            <p:spPr>
              <a:xfrm>
                <a:off x="4048494" y="3327454"/>
                <a:ext cx="378107" cy="279196"/>
              </a:xfrm>
              <a:prstGeom prst="rect">
                <a:avLst/>
              </a:prstGeom>
              <a:noFill/>
              <a:ln>
                <a:noFill/>
              </a:ln>
            </p:spPr>
          </p:pic>
          <p:pic>
            <p:nvPicPr>
              <p:cNvPr id="117" name="Google Shape;488;g2e578654361_1_0">
                <a:extLst>
                  <a:ext uri="{FF2B5EF4-FFF2-40B4-BE49-F238E27FC236}">
                    <a16:creationId xmlns:a16="http://schemas.microsoft.com/office/drawing/2014/main" id="{ECD72CE9-9ACB-766A-8074-DA62CE732D7D}"/>
                  </a:ext>
                </a:extLst>
              </p:cNvPr>
              <p:cNvPicPr preferRelativeResize="0"/>
              <p:nvPr/>
            </p:nvPicPr>
            <p:blipFill>
              <a:blip r:embed="rId39">
                <a:alphaModFix/>
              </a:blip>
              <a:stretch>
                <a:fillRect/>
              </a:stretch>
            </p:blipFill>
            <p:spPr>
              <a:xfrm>
                <a:off x="3401494" y="3266744"/>
                <a:ext cx="378087" cy="379198"/>
              </a:xfrm>
              <a:prstGeom prst="rect">
                <a:avLst/>
              </a:prstGeom>
              <a:noFill/>
              <a:ln>
                <a:noFill/>
              </a:ln>
            </p:spPr>
          </p:pic>
          <p:pic>
            <p:nvPicPr>
              <p:cNvPr id="118" name="Google Shape;489;g2e578654361_1_0">
                <a:extLst>
                  <a:ext uri="{FF2B5EF4-FFF2-40B4-BE49-F238E27FC236}">
                    <a16:creationId xmlns:a16="http://schemas.microsoft.com/office/drawing/2014/main" id="{DA0E2D6B-0221-7C0F-EF1C-7197237FBF9F}"/>
                  </a:ext>
                </a:extLst>
              </p:cNvPr>
              <p:cNvPicPr preferRelativeResize="0"/>
              <p:nvPr/>
            </p:nvPicPr>
            <p:blipFill>
              <a:blip r:embed="rId40">
                <a:alphaModFix/>
              </a:blip>
              <a:stretch>
                <a:fillRect/>
              </a:stretch>
            </p:blipFill>
            <p:spPr>
              <a:xfrm>
                <a:off x="2611383" y="3688890"/>
                <a:ext cx="422369" cy="419416"/>
              </a:xfrm>
              <a:prstGeom prst="rect">
                <a:avLst/>
              </a:prstGeom>
              <a:noFill/>
              <a:ln>
                <a:noFill/>
              </a:ln>
            </p:spPr>
          </p:pic>
          <p:pic>
            <p:nvPicPr>
              <p:cNvPr id="119" name="Google Shape;490;g2e578654361_1_0">
                <a:extLst>
                  <a:ext uri="{FF2B5EF4-FFF2-40B4-BE49-F238E27FC236}">
                    <a16:creationId xmlns:a16="http://schemas.microsoft.com/office/drawing/2014/main" id="{E22DB952-481A-980B-AF8A-5292D1B08EB2}"/>
                  </a:ext>
                </a:extLst>
              </p:cNvPr>
              <p:cNvPicPr preferRelativeResize="0"/>
              <p:nvPr/>
            </p:nvPicPr>
            <p:blipFill>
              <a:blip r:embed="rId41">
                <a:alphaModFix/>
              </a:blip>
              <a:stretch>
                <a:fillRect/>
              </a:stretch>
            </p:blipFill>
            <p:spPr>
              <a:xfrm>
                <a:off x="3720077" y="2460904"/>
                <a:ext cx="706524" cy="368333"/>
              </a:xfrm>
              <a:prstGeom prst="rect">
                <a:avLst/>
              </a:prstGeom>
              <a:noFill/>
              <a:ln>
                <a:noFill/>
              </a:ln>
            </p:spPr>
          </p:pic>
          <p:pic>
            <p:nvPicPr>
              <p:cNvPr id="120" name="Google Shape;491;g2e578654361_1_0">
                <a:extLst>
                  <a:ext uri="{FF2B5EF4-FFF2-40B4-BE49-F238E27FC236}">
                    <a16:creationId xmlns:a16="http://schemas.microsoft.com/office/drawing/2014/main" id="{64118705-B22B-194C-D5D6-DAF38EB04BE5}"/>
                  </a:ext>
                </a:extLst>
              </p:cNvPr>
              <p:cNvPicPr preferRelativeResize="0"/>
              <p:nvPr/>
            </p:nvPicPr>
            <p:blipFill>
              <a:blip r:embed="rId42">
                <a:alphaModFix/>
              </a:blip>
              <a:stretch>
                <a:fillRect/>
              </a:stretch>
            </p:blipFill>
            <p:spPr>
              <a:xfrm>
                <a:off x="4023888" y="1974796"/>
                <a:ext cx="402713" cy="475228"/>
              </a:xfrm>
              <a:prstGeom prst="rect">
                <a:avLst/>
              </a:prstGeom>
              <a:noFill/>
              <a:ln>
                <a:noFill/>
              </a:ln>
            </p:spPr>
          </p:pic>
          <p:pic>
            <p:nvPicPr>
              <p:cNvPr id="121" name="Google Shape;492;g2e578654361_1_0">
                <a:extLst>
                  <a:ext uri="{FF2B5EF4-FFF2-40B4-BE49-F238E27FC236}">
                    <a16:creationId xmlns:a16="http://schemas.microsoft.com/office/drawing/2014/main" id="{65F5DDE9-651D-4D24-2CED-E32254D928AF}"/>
                  </a:ext>
                </a:extLst>
              </p:cNvPr>
              <p:cNvPicPr preferRelativeResize="0"/>
              <p:nvPr/>
            </p:nvPicPr>
            <p:blipFill>
              <a:blip r:embed="rId32">
                <a:alphaModFix/>
              </a:blip>
              <a:stretch>
                <a:fillRect/>
              </a:stretch>
            </p:blipFill>
            <p:spPr>
              <a:xfrm>
                <a:off x="4055676" y="2894167"/>
                <a:ext cx="370925" cy="368333"/>
              </a:xfrm>
              <a:prstGeom prst="rect">
                <a:avLst/>
              </a:prstGeom>
              <a:noFill/>
              <a:ln>
                <a:noFill/>
              </a:ln>
            </p:spPr>
          </p:pic>
          <p:pic>
            <p:nvPicPr>
              <p:cNvPr id="122" name="Google Shape;493;g2e578654361_1_0">
                <a:extLst>
                  <a:ext uri="{FF2B5EF4-FFF2-40B4-BE49-F238E27FC236}">
                    <a16:creationId xmlns:a16="http://schemas.microsoft.com/office/drawing/2014/main" id="{31286A4A-6D79-F52C-797C-F0A479B9BBAF}"/>
                  </a:ext>
                </a:extLst>
              </p:cNvPr>
              <p:cNvPicPr preferRelativeResize="0"/>
              <p:nvPr/>
            </p:nvPicPr>
            <p:blipFill>
              <a:blip r:embed="rId43">
                <a:alphaModFix/>
              </a:blip>
              <a:stretch>
                <a:fillRect/>
              </a:stretch>
            </p:blipFill>
            <p:spPr>
              <a:xfrm>
                <a:off x="3849032" y="1703973"/>
                <a:ext cx="577569" cy="286767"/>
              </a:xfrm>
              <a:prstGeom prst="rect">
                <a:avLst/>
              </a:prstGeom>
              <a:noFill/>
              <a:ln>
                <a:noFill/>
              </a:ln>
            </p:spPr>
          </p:pic>
        </p:grpSp>
      </p:grpSp>
      <p:sp>
        <p:nvSpPr>
          <p:cNvPr id="124" name="ZoneTexte 123">
            <a:extLst>
              <a:ext uri="{FF2B5EF4-FFF2-40B4-BE49-F238E27FC236}">
                <a16:creationId xmlns:a16="http://schemas.microsoft.com/office/drawing/2014/main" id="{2AA23264-3D1A-91DF-077C-9B557177BFF6}"/>
              </a:ext>
            </a:extLst>
          </p:cNvPr>
          <p:cNvSpPr txBox="1"/>
          <p:nvPr/>
        </p:nvSpPr>
        <p:spPr>
          <a:xfrm>
            <a:off x="1006196" y="3549192"/>
            <a:ext cx="2863104" cy="1361911"/>
          </a:xfrm>
          <a:prstGeom prst="rect">
            <a:avLst/>
          </a:prstGeom>
          <a:noFill/>
        </p:spPr>
        <p:txBody>
          <a:bodyPr wrap="square">
            <a:spAutoFit/>
          </a:bodyPr>
          <a:lstStyle/>
          <a:p>
            <a:pPr marL="288001" lvl="0" algn="r" rtl="0">
              <a:spcBef>
                <a:spcPts val="300"/>
              </a:spcBef>
              <a:spcAft>
                <a:spcPts val="0"/>
              </a:spcAft>
            </a:pPr>
            <a:r>
              <a:rPr lang="fr-FR" sz="800" dirty="0">
                <a:solidFill>
                  <a:srgbClr val="1D7293"/>
                </a:solidFill>
                <a:latin typeface="Marianne" panose="02000000000000000000" pitchFamily="2" charset="0"/>
                <a:ea typeface="Montserrat"/>
                <a:cs typeface="Montserrat"/>
                <a:sym typeface="Montserrat"/>
              </a:rPr>
              <a:t>Le HDH a facilité la mobilisation de </a:t>
            </a:r>
            <a:r>
              <a:rPr lang="fr-FR" sz="800" b="1" dirty="0">
                <a:solidFill>
                  <a:srgbClr val="1D7293"/>
                </a:solidFill>
                <a:latin typeface="Marianne" panose="02000000000000000000" pitchFamily="2" charset="0"/>
                <a:ea typeface="Montserrat"/>
                <a:cs typeface="Montserrat"/>
                <a:sym typeface="Montserrat"/>
              </a:rPr>
              <a:t>&gt;25 partenaires FR </a:t>
            </a:r>
            <a:r>
              <a:rPr lang="fr-FR" sz="800" dirty="0">
                <a:solidFill>
                  <a:srgbClr val="1D7293"/>
                </a:solidFill>
                <a:latin typeface="Marianne" panose="02000000000000000000" pitchFamily="2" charset="0"/>
                <a:ea typeface="Montserrat"/>
                <a:cs typeface="Montserrat"/>
                <a:sym typeface="Montserrat"/>
              </a:rPr>
              <a:t>pour </a:t>
            </a:r>
            <a:r>
              <a:rPr lang="fr-FR" sz="800" b="1" dirty="0">
                <a:solidFill>
                  <a:srgbClr val="1D7293"/>
                </a:solidFill>
                <a:latin typeface="Marianne" panose="02000000000000000000" pitchFamily="2" charset="0"/>
                <a:ea typeface="Montserrat"/>
                <a:cs typeface="Montserrat"/>
                <a:sym typeface="Montserrat"/>
              </a:rPr>
              <a:t>des projets et des cas d’usage</a:t>
            </a:r>
            <a:r>
              <a:rPr lang="fr-FR" sz="800" dirty="0">
                <a:solidFill>
                  <a:srgbClr val="1D7293"/>
                </a:solidFill>
                <a:latin typeface="Marianne" panose="02000000000000000000" pitchFamily="2" charset="0"/>
                <a:ea typeface="Montserrat"/>
                <a:cs typeface="Montserrat"/>
                <a:sym typeface="Montserrat"/>
              </a:rPr>
              <a:t> UE:</a:t>
            </a:r>
          </a:p>
          <a:p>
            <a:pPr marL="402301" lvl="0" indent="-171450" algn="r" rtl="0">
              <a:spcBef>
                <a:spcPts val="300"/>
              </a:spcBef>
              <a:spcAft>
                <a:spcPts val="0"/>
              </a:spcAft>
              <a:buClr>
                <a:srgbClr val="1D7293"/>
              </a:buClr>
              <a:buSzPts val="900"/>
              <a:buFont typeface="Arial" panose="020B0604020202020204" pitchFamily="34" charset="0"/>
              <a:buChar char="•"/>
            </a:pPr>
            <a:r>
              <a:rPr lang="fr-FR" sz="800" dirty="0">
                <a:solidFill>
                  <a:srgbClr val="1D7293"/>
                </a:solidFill>
                <a:latin typeface="Marianne" panose="02000000000000000000" pitchFamily="2" charset="0"/>
                <a:ea typeface="Montserrat"/>
                <a:cs typeface="Montserrat"/>
                <a:sym typeface="Montserrat"/>
              </a:rPr>
              <a:t>5 cas d’usage dans le cadre de EHDS Pilot</a:t>
            </a:r>
          </a:p>
          <a:p>
            <a:pPr marL="402301" lvl="0" indent="-171450" algn="r" rtl="0">
              <a:spcBef>
                <a:spcPts val="0"/>
              </a:spcBef>
              <a:spcAft>
                <a:spcPts val="0"/>
              </a:spcAft>
              <a:buClr>
                <a:srgbClr val="1D7293"/>
              </a:buClr>
              <a:buSzPts val="900"/>
              <a:buFont typeface="Arial" panose="020B0604020202020204" pitchFamily="34" charset="0"/>
              <a:buChar char="•"/>
            </a:pPr>
            <a:r>
              <a:rPr lang="fr-FR" sz="800" dirty="0">
                <a:solidFill>
                  <a:srgbClr val="1D7293"/>
                </a:solidFill>
                <a:latin typeface="Marianne" panose="02000000000000000000" pitchFamily="2" charset="0"/>
                <a:ea typeface="Montserrat"/>
                <a:cs typeface="Montserrat"/>
                <a:sym typeface="Montserrat"/>
              </a:rPr>
              <a:t>Réglementaire: DARWIN EU (données de vie réelle pour EMA)</a:t>
            </a:r>
          </a:p>
          <a:p>
            <a:pPr marL="402301" lvl="0" indent="-171450" algn="r" rtl="0">
              <a:spcBef>
                <a:spcPts val="0"/>
              </a:spcBef>
              <a:spcAft>
                <a:spcPts val="0"/>
              </a:spcAft>
              <a:buClr>
                <a:srgbClr val="1D7293"/>
              </a:buClr>
              <a:buSzPts val="900"/>
              <a:buFont typeface="Arial" panose="020B0604020202020204" pitchFamily="34" charset="0"/>
              <a:buChar char="•"/>
            </a:pPr>
            <a:r>
              <a:rPr lang="fr-FR" sz="800" dirty="0">
                <a:solidFill>
                  <a:srgbClr val="1D7293"/>
                </a:solidFill>
                <a:latin typeface="Marianne" panose="02000000000000000000" pitchFamily="2" charset="0"/>
                <a:ea typeface="Montserrat"/>
                <a:cs typeface="Montserrat"/>
                <a:sym typeface="Montserrat"/>
              </a:rPr>
              <a:t>Innovation: TEF </a:t>
            </a:r>
            <a:r>
              <a:rPr lang="fr-FR" sz="800" dirty="0" err="1">
                <a:solidFill>
                  <a:srgbClr val="1D7293"/>
                </a:solidFill>
                <a:latin typeface="Marianne" panose="02000000000000000000" pitchFamily="2" charset="0"/>
                <a:ea typeface="Montserrat"/>
                <a:cs typeface="Montserrat"/>
                <a:sym typeface="Montserrat"/>
              </a:rPr>
              <a:t>Health</a:t>
            </a:r>
            <a:r>
              <a:rPr lang="fr-FR" sz="800" dirty="0">
                <a:solidFill>
                  <a:srgbClr val="1D7293"/>
                </a:solidFill>
                <a:latin typeface="Marianne" panose="02000000000000000000" pitchFamily="2" charset="0"/>
                <a:ea typeface="Montserrat"/>
                <a:cs typeface="Montserrat"/>
                <a:sym typeface="Montserrat"/>
              </a:rPr>
              <a:t> facilite la mise sur le marché de solutions IA</a:t>
            </a:r>
          </a:p>
          <a:p>
            <a:pPr marL="402301" lvl="0" indent="-171450" algn="r" rtl="0">
              <a:spcBef>
                <a:spcPts val="0"/>
              </a:spcBef>
              <a:spcAft>
                <a:spcPts val="0"/>
              </a:spcAft>
              <a:buClr>
                <a:srgbClr val="1D7293"/>
              </a:buClr>
              <a:buSzPts val="900"/>
              <a:buFont typeface="Arial" panose="020B0604020202020204" pitchFamily="34" charset="0"/>
              <a:buChar char="•"/>
            </a:pPr>
            <a:r>
              <a:rPr lang="fr-FR" sz="800" dirty="0">
                <a:solidFill>
                  <a:srgbClr val="1D7293"/>
                </a:solidFill>
                <a:latin typeface="Marianne" panose="02000000000000000000" pitchFamily="2" charset="0"/>
                <a:ea typeface="Montserrat"/>
                <a:cs typeface="Montserrat"/>
                <a:sym typeface="Montserrat"/>
              </a:rPr>
              <a:t>Surveillance: ORCHIDEE, mise en place d’un système de surveillance hospitalier en France</a:t>
            </a:r>
          </a:p>
        </p:txBody>
      </p:sp>
    </p:spTree>
    <p:extLst>
      <p:ext uri="{BB962C8B-B14F-4D97-AF65-F5344CB8AC3E}">
        <p14:creationId xmlns:p14="http://schemas.microsoft.com/office/powerpoint/2010/main" val="36878461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34B2B8"/>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4</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118</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Données de santé @UE</a:t>
            </a:r>
          </a:p>
        </p:txBody>
      </p:sp>
    </p:spTree>
    <p:extLst>
      <p:ext uri="{BB962C8B-B14F-4D97-AF65-F5344CB8AC3E}">
        <p14:creationId xmlns:p14="http://schemas.microsoft.com/office/powerpoint/2010/main" val="1499886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119</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60" name="Google Shape;140;p30">
            <a:extLst>
              <a:ext uri="{FF2B5EF4-FFF2-40B4-BE49-F238E27FC236}">
                <a16:creationId xmlns:a16="http://schemas.microsoft.com/office/drawing/2014/main" id="{8B3BF166-3B49-DEBD-7822-72DDD9D3C606}"/>
              </a:ext>
            </a:extLst>
          </p:cNvPr>
          <p:cNvSpPr txBox="1"/>
          <p:nvPr/>
        </p:nvSpPr>
        <p:spPr>
          <a:xfrm>
            <a:off x="5533311" y="4562465"/>
            <a:ext cx="1532730" cy="255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a:ln>
                  <a:noFill/>
                </a:ln>
                <a:solidFill>
                  <a:schemeClr val="bg1"/>
                </a:solidFill>
                <a:effectLst/>
                <a:uLnTx/>
                <a:uFillTx/>
                <a:latin typeface="Marianne" panose="02000000000000000000" pitchFamily="2" charset="0"/>
                <a:ea typeface="Bebas Neue Bold"/>
                <a:cs typeface="Bebas Neue Bold"/>
                <a:sym typeface="Bebas Neue"/>
              </a:rPr>
              <a:t>96,27%</a:t>
            </a: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5" y="1240499"/>
            <a:ext cx="7350657" cy="492443"/>
          </a:xfrm>
          <a:prstGeom prst="rect">
            <a:avLst/>
          </a:prstGeom>
          <a:noFill/>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lang="fr-FR" sz="1600" b="1" dirty="0">
                <a:solidFill>
                  <a:srgbClr val="374C62"/>
                </a:solidFill>
                <a:latin typeface="Marianne" panose="02000000000000000000" pitchFamily="2" charset="0"/>
              </a:rPr>
              <a:t>L’arrivée du règlement relatif à l’espace européen des données de santé : bénéfices attendus</a:t>
            </a:r>
          </a:p>
        </p:txBody>
      </p:sp>
      <p:sp>
        <p:nvSpPr>
          <p:cNvPr id="12" name="Rectangle : coins arrondis 11">
            <a:extLst>
              <a:ext uri="{FF2B5EF4-FFF2-40B4-BE49-F238E27FC236}">
                <a16:creationId xmlns:a16="http://schemas.microsoft.com/office/drawing/2014/main" id="{E06934E0-7E73-ABF1-5B0D-93291BE8A24E}"/>
              </a:ext>
            </a:extLst>
          </p:cNvPr>
          <p:cNvSpPr/>
          <p:nvPr/>
        </p:nvSpPr>
        <p:spPr>
          <a:xfrm>
            <a:off x="646596" y="1838528"/>
            <a:ext cx="3351472" cy="330740"/>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panose="02000000000000000000" pitchFamily="2" charset="0"/>
                <a:ea typeface="+mn-ea"/>
                <a:cs typeface="+mn-cs"/>
              </a:rPr>
              <a:t>Pour les patients et les citoyens</a:t>
            </a:r>
          </a:p>
        </p:txBody>
      </p:sp>
      <p:sp>
        <p:nvSpPr>
          <p:cNvPr id="15" name="Rectangle : coins arrondis 14">
            <a:extLst>
              <a:ext uri="{FF2B5EF4-FFF2-40B4-BE49-F238E27FC236}">
                <a16:creationId xmlns:a16="http://schemas.microsoft.com/office/drawing/2014/main" id="{7CE412B0-BAA2-E901-48E3-507C34E1FE51}"/>
              </a:ext>
            </a:extLst>
          </p:cNvPr>
          <p:cNvSpPr/>
          <p:nvPr/>
        </p:nvSpPr>
        <p:spPr>
          <a:xfrm>
            <a:off x="4700624" y="1830365"/>
            <a:ext cx="3351472" cy="330740"/>
          </a:xfrm>
          <a:prstGeom prst="roundRect">
            <a:avLst>
              <a:gd name="adj" fmla="val 50000"/>
            </a:avLst>
          </a:prstGeom>
          <a:solidFill>
            <a:srgbClr val="FF49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a:ea typeface="+mn-ea"/>
                <a:cs typeface="+mn-cs"/>
              </a:rPr>
              <a:t>Pour les professionnels</a:t>
            </a:r>
            <a:endParaRPr lang="fr-FR" sz="1100" b="1" kern="1200" dirty="0">
              <a:solidFill>
                <a:schemeClr val="bg1"/>
              </a:solidFill>
              <a:latin typeface="Marianne" panose="02000000000000000000" pitchFamily="2" charset="0"/>
              <a:ea typeface="+mn-ea"/>
              <a:cs typeface="+mn-cs"/>
            </a:endParaRPr>
          </a:p>
        </p:txBody>
      </p:sp>
      <p:pic>
        <p:nvPicPr>
          <p:cNvPr id="22" name="Graphique 21" descr="Porte-documents contour">
            <a:extLst>
              <a:ext uri="{FF2B5EF4-FFF2-40B4-BE49-F238E27FC236}">
                <a16:creationId xmlns:a16="http://schemas.microsoft.com/office/drawing/2014/main" id="{CF28933A-6742-059C-8314-FEFAB161E7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8678" y="1860670"/>
            <a:ext cx="270130" cy="270130"/>
          </a:xfrm>
          <a:prstGeom prst="rect">
            <a:avLst/>
          </a:prstGeom>
        </p:spPr>
      </p:pic>
      <p:pic>
        <p:nvPicPr>
          <p:cNvPr id="24" name="Graphique 23" descr="Profil mâle contour">
            <a:extLst>
              <a:ext uri="{FF2B5EF4-FFF2-40B4-BE49-F238E27FC236}">
                <a16:creationId xmlns:a16="http://schemas.microsoft.com/office/drawing/2014/main" id="{37DE268A-5772-CE5F-D455-ED10F1BC3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5327" y="1860670"/>
            <a:ext cx="287990" cy="287990"/>
          </a:xfrm>
          <a:prstGeom prst="rect">
            <a:avLst/>
          </a:prstGeom>
        </p:spPr>
      </p:pic>
      <p:sp>
        <p:nvSpPr>
          <p:cNvPr id="26" name="ZoneTexte 25">
            <a:extLst>
              <a:ext uri="{FF2B5EF4-FFF2-40B4-BE49-F238E27FC236}">
                <a16:creationId xmlns:a16="http://schemas.microsoft.com/office/drawing/2014/main" id="{278DACAE-6D59-C88A-7B9C-77A6DCA5DD99}"/>
              </a:ext>
            </a:extLst>
          </p:cNvPr>
          <p:cNvSpPr txBox="1"/>
          <p:nvPr/>
        </p:nvSpPr>
        <p:spPr>
          <a:xfrm>
            <a:off x="646594" y="2295331"/>
            <a:ext cx="3351469" cy="2031325"/>
          </a:xfrm>
          <a:prstGeom prst="rect">
            <a:avLst/>
          </a:prstGeom>
          <a:noFill/>
        </p:spPr>
        <p:txBody>
          <a:bodyPr wrap="square">
            <a:spAutoFit/>
          </a:bodyPr>
          <a:lstStyle/>
          <a:p>
            <a:pPr marL="138113" indent="-138113" defTabSz="685800">
              <a:buClr>
                <a:srgbClr val="34B2B8"/>
              </a:buClr>
              <a:buFont typeface="Arial" panose="020B0604020202020204" pitchFamily="34" charset="0"/>
              <a:buChar char="•"/>
            </a:pPr>
            <a:r>
              <a:rPr lang="fr-FR" sz="900" kern="1200" dirty="0">
                <a:solidFill>
                  <a:srgbClr val="374C62"/>
                </a:solidFill>
                <a:latin typeface="Marianne"/>
                <a:ea typeface="+mn-ea"/>
                <a:cs typeface="+mn-cs"/>
              </a:rPr>
              <a:t>Améliorer </a:t>
            </a:r>
            <a:r>
              <a:rPr lang="fr-FR" sz="900" b="1" kern="1200" dirty="0">
                <a:solidFill>
                  <a:srgbClr val="374C62"/>
                </a:solidFill>
                <a:latin typeface="Marianne"/>
                <a:ea typeface="+mn-ea"/>
                <a:cs typeface="+mn-cs"/>
              </a:rPr>
              <a:t>la prise en charge transfrontalière des patients </a:t>
            </a:r>
            <a:r>
              <a:rPr lang="fr-FR" sz="900" kern="1200" dirty="0">
                <a:solidFill>
                  <a:srgbClr val="374C62"/>
                </a:solidFill>
                <a:latin typeface="Marianne"/>
                <a:ea typeface="+mn-ea"/>
                <a:cs typeface="+mn-cs"/>
              </a:rPr>
              <a:t>par les professionnels de santé partout en Europe, en rendant possible le partage de données</a:t>
            </a:r>
            <a:endParaRPr lang="fr-FR" sz="900" kern="1200" dirty="0">
              <a:solidFill>
                <a:srgbClr val="374C62"/>
              </a:solidFill>
              <a:latin typeface="Marianne" panose="02000000000000000000" pitchFamily="2" charset="0"/>
              <a:ea typeface="+mn-ea"/>
              <a:cs typeface="+mn-cs"/>
            </a:endParaRPr>
          </a:p>
          <a:p>
            <a:pPr marL="138113" indent="-138113" defTabSz="685800">
              <a:buClr>
                <a:srgbClr val="34B2B8"/>
              </a:buClr>
              <a:buFont typeface="Arial" panose="020B0604020202020204" pitchFamily="34" charset="0"/>
              <a:buChar char="•"/>
            </a:pPr>
            <a:endParaRPr lang="fr-FR" sz="900" kern="1200" dirty="0">
              <a:solidFill>
                <a:srgbClr val="374C62"/>
              </a:solidFill>
              <a:latin typeface="Marianne" panose="02000000000000000000" pitchFamily="2" charset="0"/>
              <a:ea typeface="+mn-ea"/>
              <a:cs typeface="+mn-cs"/>
            </a:endParaRPr>
          </a:p>
          <a:p>
            <a:pPr marL="138113" indent="-138113" defTabSz="685800">
              <a:buClr>
                <a:srgbClr val="34B2B8"/>
              </a:buClr>
              <a:buFont typeface="Arial" panose="020B0604020202020204" pitchFamily="34" charset="0"/>
              <a:buChar char="•"/>
            </a:pPr>
            <a:r>
              <a:rPr lang="fr-FR" sz="900" b="1" kern="1200" dirty="0">
                <a:solidFill>
                  <a:srgbClr val="374C62"/>
                </a:solidFill>
                <a:latin typeface="Marianne"/>
                <a:ea typeface="+mn-ea"/>
                <a:cs typeface="+mn-cs"/>
              </a:rPr>
              <a:t>Donner le contrôle sur leurs données aux personnes</a:t>
            </a:r>
            <a:r>
              <a:rPr lang="fr-FR" sz="900" kern="1200" dirty="0">
                <a:solidFill>
                  <a:srgbClr val="374C62"/>
                </a:solidFill>
                <a:latin typeface="Marianne"/>
                <a:ea typeface="+mn-ea"/>
                <a:cs typeface="+mn-cs"/>
              </a:rPr>
              <a:t>, en améliorant l'accès aux données de santé, en prévoyant un droit de s'opposer à leur traitement, et en permettant aux personnes de restreindre l'accès à certaines données et de compléter leur dossier médical</a:t>
            </a:r>
          </a:p>
          <a:p>
            <a:pPr marL="138113" indent="-138113" defTabSz="685800">
              <a:buClr>
                <a:srgbClr val="34B2B8"/>
              </a:buClr>
              <a:buFont typeface="Arial" panose="020B0604020202020204" pitchFamily="34" charset="0"/>
              <a:buChar char="•"/>
            </a:pPr>
            <a:endParaRPr lang="fr-FR" sz="900" kern="1200" dirty="0">
              <a:solidFill>
                <a:srgbClr val="374C62"/>
              </a:solidFill>
              <a:latin typeface="Marianne"/>
              <a:ea typeface="+mn-ea"/>
              <a:cs typeface="+mn-cs"/>
            </a:endParaRPr>
          </a:p>
          <a:p>
            <a:pPr marL="138113" indent="-138113" defTabSz="685800">
              <a:buClr>
                <a:srgbClr val="34B2B8"/>
              </a:buClr>
              <a:buFont typeface="Arial" panose="020B0604020202020204" pitchFamily="34" charset="0"/>
              <a:buChar char="•"/>
            </a:pPr>
            <a:r>
              <a:rPr lang="fr-FR" sz="900" kern="1200" dirty="0">
                <a:solidFill>
                  <a:srgbClr val="374C62"/>
                </a:solidFill>
                <a:latin typeface="Marianne"/>
                <a:ea typeface="+mn-ea"/>
                <a:cs typeface="+mn-cs"/>
              </a:rPr>
              <a:t>Permettre aux personnes de </a:t>
            </a:r>
            <a:r>
              <a:rPr lang="fr-FR" sz="900" b="1" kern="1200" dirty="0">
                <a:solidFill>
                  <a:srgbClr val="374C62"/>
                </a:solidFill>
                <a:latin typeface="Marianne"/>
                <a:ea typeface="+mn-ea"/>
                <a:cs typeface="+mn-cs"/>
              </a:rPr>
              <a:t>bénéficier des progrès scientifiques </a:t>
            </a:r>
            <a:r>
              <a:rPr lang="fr-FR" sz="900" kern="1200" dirty="0">
                <a:solidFill>
                  <a:srgbClr val="374C62"/>
                </a:solidFill>
                <a:latin typeface="Marianne"/>
                <a:ea typeface="+mn-ea"/>
                <a:cs typeface="+mn-cs"/>
              </a:rPr>
              <a:t>(recherche, innovation) dans un cadre respectueux de la protection de leurs données </a:t>
            </a:r>
          </a:p>
        </p:txBody>
      </p:sp>
      <p:sp>
        <p:nvSpPr>
          <p:cNvPr id="28" name="ZoneTexte 27">
            <a:extLst>
              <a:ext uri="{FF2B5EF4-FFF2-40B4-BE49-F238E27FC236}">
                <a16:creationId xmlns:a16="http://schemas.microsoft.com/office/drawing/2014/main" id="{A1B71103-07F7-E8BF-3AA4-F7DA76005628}"/>
              </a:ext>
            </a:extLst>
          </p:cNvPr>
          <p:cNvSpPr txBox="1"/>
          <p:nvPr/>
        </p:nvSpPr>
        <p:spPr>
          <a:xfrm>
            <a:off x="4700624" y="2295331"/>
            <a:ext cx="3351469" cy="1892826"/>
          </a:xfrm>
          <a:prstGeom prst="rect">
            <a:avLst/>
          </a:prstGeom>
          <a:noFill/>
        </p:spPr>
        <p:txBody>
          <a:bodyPr wrap="square">
            <a:spAutoFit/>
          </a:bodyPr>
          <a:lstStyle/>
          <a:p>
            <a:pPr marL="138113" indent="-138113" defTabSz="685800">
              <a:buClr>
                <a:srgbClr val="FF497A"/>
              </a:buClr>
              <a:buFont typeface="Arial" panose="020B0604020202020204" pitchFamily="34" charset="0"/>
              <a:buChar char="•"/>
            </a:pPr>
            <a:r>
              <a:rPr lang="fr-FR" sz="900" b="1" kern="1200" dirty="0">
                <a:solidFill>
                  <a:srgbClr val="374C62"/>
                </a:solidFill>
                <a:latin typeface="Marianne"/>
                <a:ea typeface="+mn-ea"/>
                <a:cs typeface="+mn-cs"/>
              </a:rPr>
              <a:t>Professionnels de santé </a:t>
            </a:r>
            <a:r>
              <a:rPr lang="fr-FR" sz="900" kern="1200" dirty="0">
                <a:solidFill>
                  <a:srgbClr val="374C62"/>
                </a:solidFill>
                <a:latin typeface="Marianne"/>
                <a:ea typeface="+mn-ea"/>
                <a:cs typeface="+mn-cs"/>
              </a:rPr>
              <a:t>: bénéficier d'un accès simplifié aux dossiers médicaux provenant de différents systèmes, y compris par-delà les frontières</a:t>
            </a:r>
            <a:endParaRPr lang="fr-FR" sz="900" kern="1200" dirty="0">
              <a:solidFill>
                <a:srgbClr val="374C62"/>
              </a:solidFill>
              <a:latin typeface="Marianne" panose="02000000000000000000" pitchFamily="2" charset="0"/>
              <a:ea typeface="+mn-ea"/>
              <a:cs typeface="+mn-cs"/>
            </a:endParaRPr>
          </a:p>
          <a:p>
            <a:pPr marL="138113" indent="-138113" defTabSz="685800">
              <a:buClr>
                <a:srgbClr val="FF497A"/>
              </a:buClr>
              <a:buFont typeface="Arial" panose="020B0604020202020204" pitchFamily="34" charset="0"/>
              <a:buChar char="•"/>
            </a:pPr>
            <a:endParaRPr lang="fr-FR" sz="900" kern="1200" dirty="0">
              <a:solidFill>
                <a:srgbClr val="374C62"/>
              </a:solidFill>
              <a:latin typeface="Marianne"/>
              <a:ea typeface="+mn-ea"/>
              <a:cs typeface="+mn-cs"/>
            </a:endParaRPr>
          </a:p>
          <a:p>
            <a:pPr marL="138113" indent="-138113" defTabSz="685800">
              <a:buClr>
                <a:srgbClr val="FF497A"/>
              </a:buClr>
              <a:buFont typeface="Arial" panose="020B0604020202020204" pitchFamily="34" charset="0"/>
              <a:buChar char="•"/>
            </a:pPr>
            <a:r>
              <a:rPr lang="fr-FR" sz="900" b="1" kern="1200" dirty="0">
                <a:solidFill>
                  <a:srgbClr val="374C62"/>
                </a:solidFill>
                <a:latin typeface="Marianne"/>
                <a:ea typeface="+mn-ea"/>
                <a:cs typeface="+mn-cs"/>
              </a:rPr>
              <a:t>Chercheurs </a:t>
            </a:r>
            <a:r>
              <a:rPr lang="fr-FR" sz="900" kern="1200" dirty="0">
                <a:solidFill>
                  <a:srgbClr val="374C62"/>
                </a:solidFill>
                <a:latin typeface="Marianne"/>
                <a:ea typeface="+mn-ea"/>
                <a:cs typeface="+mn-cs"/>
              </a:rPr>
              <a:t>: avoir accès à une grande quantité de données disponibles, savoir où elles sont disponibles et bénéficier d'un accès effectif et rapide, y compris provenant de sources différentes</a:t>
            </a:r>
          </a:p>
          <a:p>
            <a:pPr marL="138113" indent="-138113" defTabSz="685800">
              <a:buClr>
                <a:srgbClr val="FF497A"/>
              </a:buClr>
              <a:buFont typeface="Arial" panose="020B0604020202020204" pitchFamily="34" charset="0"/>
              <a:buChar char="•"/>
            </a:pPr>
            <a:endParaRPr lang="fr-FR" sz="900" kern="1200" dirty="0">
              <a:solidFill>
                <a:srgbClr val="374C62"/>
              </a:solidFill>
              <a:latin typeface="Marianne"/>
              <a:ea typeface="+mn-ea"/>
              <a:cs typeface="+mn-cs"/>
            </a:endParaRPr>
          </a:p>
          <a:p>
            <a:pPr marL="138113" indent="-138113" defTabSz="685800">
              <a:buClr>
                <a:srgbClr val="FF497A"/>
              </a:buClr>
              <a:buFont typeface="Arial" panose="020B0604020202020204" pitchFamily="34" charset="0"/>
              <a:buChar char="•"/>
            </a:pPr>
            <a:r>
              <a:rPr lang="fr-FR" sz="900" b="1" kern="1200" dirty="0">
                <a:solidFill>
                  <a:srgbClr val="374C62"/>
                </a:solidFill>
                <a:latin typeface="Marianne"/>
                <a:ea typeface="+mn-ea"/>
                <a:cs typeface="+mn-cs"/>
              </a:rPr>
              <a:t>Industriels </a:t>
            </a:r>
            <a:r>
              <a:rPr lang="fr-FR" sz="900" kern="1200" dirty="0">
                <a:solidFill>
                  <a:srgbClr val="374C62"/>
                </a:solidFill>
                <a:latin typeface="Marianne"/>
                <a:ea typeface="+mn-ea"/>
                <a:cs typeface="+mn-cs"/>
              </a:rPr>
              <a:t>:  faciliter l’accès au marché européen pour les éditeurs de dossiers médicaux électroniques, bénéficier de l'usage secondaire des données de santé à des fins d'innovation </a:t>
            </a:r>
          </a:p>
        </p:txBody>
      </p:sp>
      <p:sp>
        <p:nvSpPr>
          <p:cNvPr id="29" name="Ellipse 28">
            <a:extLst>
              <a:ext uri="{FF2B5EF4-FFF2-40B4-BE49-F238E27FC236}">
                <a16:creationId xmlns:a16="http://schemas.microsoft.com/office/drawing/2014/main" id="{4AF9E510-773D-7707-1742-98BDD0ECD11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652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10D9723-695F-F0FF-2A84-AEDD86BBF362}"/>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12</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6" y="1240499"/>
            <a:ext cx="4625162" cy="43088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Profil des utilisateurs </a:t>
            </a:r>
            <a:r>
              <a:rPr lang="fr-FR" sz="1100" dirty="0">
                <a:solidFill>
                  <a:srgbClr val="374C62"/>
                </a:solidFill>
                <a:latin typeface="Marianne" panose="02000000000000000000" pitchFamily="2" charset="0"/>
              </a:rPr>
              <a:t>(2/3)</a:t>
            </a:r>
            <a:br>
              <a:rPr lang="fr-FR" sz="1100" dirty="0">
                <a:solidFill>
                  <a:srgbClr val="374C62"/>
                </a:solidFill>
                <a:latin typeface="Marianne" panose="02000000000000000000" pitchFamily="2" charset="0"/>
              </a:rPr>
            </a:br>
            <a:r>
              <a:rPr lang="fr-FR" sz="1200" b="1" dirty="0">
                <a:solidFill>
                  <a:srgbClr val="374C62"/>
                </a:solidFill>
                <a:latin typeface="Marianne" panose="02000000000000000000" pitchFamily="2" charset="0"/>
              </a:rPr>
              <a:t>Vue d'ensemble des comptes MES</a:t>
            </a:r>
            <a:endParaRPr lang="fr-FR" b="1" dirty="0">
              <a:solidFill>
                <a:srgbClr val="374C62"/>
              </a:solidFill>
              <a:latin typeface="Marianne" panose="02000000000000000000" pitchFamily="2" charset="0"/>
            </a:endParaRPr>
          </a:p>
        </p:txBody>
      </p:sp>
      <p:sp>
        <p:nvSpPr>
          <p:cNvPr id="13" name="Rectangle : coins arrondis 12">
            <a:extLst>
              <a:ext uri="{FF2B5EF4-FFF2-40B4-BE49-F238E27FC236}">
                <a16:creationId xmlns:a16="http://schemas.microsoft.com/office/drawing/2014/main" id="{461B20E2-AD7A-19AE-658E-D0D74BCE87D7}"/>
              </a:ext>
            </a:extLst>
          </p:cNvPr>
          <p:cNvSpPr/>
          <p:nvPr/>
        </p:nvSpPr>
        <p:spPr>
          <a:xfrm>
            <a:off x="6373411" y="2041387"/>
            <a:ext cx="3799569" cy="2190307"/>
          </a:xfrm>
          <a:prstGeom prst="roundRect">
            <a:avLst>
              <a:gd name="adj" fmla="val 5000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Chart 50">
            <a:extLst>
              <a:ext uri="{FF2B5EF4-FFF2-40B4-BE49-F238E27FC236}">
                <a16:creationId xmlns:a16="http://schemas.microsoft.com/office/drawing/2014/main" id="{210C4AB9-3A33-F1BE-1A83-98136320EEBB}"/>
              </a:ext>
            </a:extLst>
          </p:cNvPr>
          <p:cNvGraphicFramePr>
            <a:graphicFrameLocks/>
          </p:cNvGraphicFramePr>
          <p:nvPr>
            <p:extLst>
              <p:ext uri="{D42A27DB-BD31-4B8C-83A1-F6EECF244321}">
                <p14:modId xmlns:p14="http://schemas.microsoft.com/office/powerpoint/2010/main" val="1360969114"/>
              </p:ext>
            </p:extLst>
          </p:nvPr>
        </p:nvGraphicFramePr>
        <p:xfrm>
          <a:off x="6188629" y="2143207"/>
          <a:ext cx="3179658" cy="1986665"/>
        </p:xfrm>
        <a:graphic>
          <a:graphicData uri="http://schemas.openxmlformats.org/drawingml/2006/chart">
            <c:chart xmlns:c="http://schemas.openxmlformats.org/drawingml/2006/chart" xmlns:r="http://schemas.openxmlformats.org/officeDocument/2006/relationships" r:id="rId2"/>
          </a:graphicData>
        </a:graphic>
      </p:graphicFrame>
      <p:pic>
        <p:nvPicPr>
          <p:cNvPr id="17" name="Image 16" descr="Une image contenant Police, Graphique, graphisme, conception&#10;&#10;Description générée automatiquement">
            <a:extLst>
              <a:ext uri="{FF2B5EF4-FFF2-40B4-BE49-F238E27FC236}">
                <a16:creationId xmlns:a16="http://schemas.microsoft.com/office/drawing/2014/main" id="{69EFBE3E-D6E7-FEE9-BDF8-E970A30998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0877" y="3448043"/>
            <a:ext cx="903905" cy="610136"/>
          </a:xfrm>
          <a:prstGeom prst="rect">
            <a:avLst/>
          </a:prstGeom>
        </p:spPr>
      </p:pic>
      <p:sp>
        <p:nvSpPr>
          <p:cNvPr id="18" name="Rectangle : coins arrondis 17">
            <a:extLst>
              <a:ext uri="{FF2B5EF4-FFF2-40B4-BE49-F238E27FC236}">
                <a16:creationId xmlns:a16="http://schemas.microsoft.com/office/drawing/2014/main" id="{5FFF14CF-1743-5DDF-F9BE-66F79C1AEEE0}"/>
              </a:ext>
            </a:extLst>
          </p:cNvPr>
          <p:cNvSpPr/>
          <p:nvPr/>
        </p:nvSpPr>
        <p:spPr>
          <a:xfrm>
            <a:off x="646596" y="1942002"/>
            <a:ext cx="1540608" cy="408866"/>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 rtlCol="0" anchor="ctr"/>
          <a:lstStyle/>
          <a:p>
            <a:pPr defTabSz="685800">
              <a:buClrTx/>
              <a:defRPr/>
            </a:pP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Profils</a:t>
            </a:r>
            <a:r>
              <a:rPr lang="fr-FR" sz="1050" b="1" kern="1200" dirty="0">
                <a:solidFill>
                  <a:schemeClr val="bg1"/>
                </a:solidFill>
                <a:latin typeface="Marianne" panose="02000000000000000000" pitchFamily="2" charset="0"/>
                <a:ea typeface="+mn-ea"/>
                <a:cs typeface="+mn-cs"/>
              </a:rPr>
              <a:t> </a:t>
            </a: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Ouverts</a:t>
            </a:r>
          </a:p>
          <a:p>
            <a:pPr marL="177800" defTabSz="685800">
              <a:buClrTx/>
              <a:defRPr/>
            </a:pPr>
            <a:r>
              <a:rPr kumimoji="0" lang="fr-FR" sz="800"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69 044 367 </a:t>
            </a:r>
            <a:r>
              <a:rPr kumimoji="0" lang="fr-FR" sz="800" i="0" u="none" strike="noStrike" kern="1200" cap="none" spc="0" normalizeH="0" baseline="30000" noProof="0" dirty="0">
                <a:ln>
                  <a:noFill/>
                </a:ln>
                <a:solidFill>
                  <a:schemeClr val="bg1"/>
                </a:solidFill>
                <a:effectLst/>
                <a:uLnTx/>
                <a:uFillTx/>
                <a:latin typeface="Marianne" panose="02000000000000000000" pitchFamily="2" charset="0"/>
                <a:ea typeface="+mn-ea"/>
                <a:cs typeface="+mn-cs"/>
              </a:rPr>
              <a:t>(*)</a:t>
            </a:r>
            <a:endParaRPr kumimoji="0" lang="fr-FR" sz="900" i="0" u="none" strike="noStrike" kern="1200" cap="none" spc="0" normalizeH="0" baseline="30000" noProof="0" dirty="0">
              <a:ln>
                <a:noFill/>
              </a:ln>
              <a:solidFill>
                <a:schemeClr val="bg1"/>
              </a:solidFill>
              <a:effectLst/>
              <a:uLnTx/>
              <a:uFillTx/>
              <a:latin typeface="Marianne" panose="02000000000000000000" pitchFamily="2" charset="0"/>
              <a:ea typeface="+mn-ea"/>
              <a:cs typeface="+mn-cs"/>
            </a:endParaRPr>
          </a:p>
        </p:txBody>
      </p:sp>
      <p:sp>
        <p:nvSpPr>
          <p:cNvPr id="27" name="ZoneTexte 26">
            <a:extLst>
              <a:ext uri="{FF2B5EF4-FFF2-40B4-BE49-F238E27FC236}">
                <a16:creationId xmlns:a16="http://schemas.microsoft.com/office/drawing/2014/main" id="{41F44467-9FB5-991F-1214-96A85DD6910B}"/>
              </a:ext>
            </a:extLst>
          </p:cNvPr>
          <p:cNvSpPr txBox="1"/>
          <p:nvPr/>
        </p:nvSpPr>
        <p:spPr>
          <a:xfrm>
            <a:off x="3093361" y="1977158"/>
            <a:ext cx="3078194" cy="338554"/>
          </a:xfrm>
          <a:prstGeom prst="rect">
            <a:avLst/>
          </a:prstGeom>
          <a:noFill/>
        </p:spPr>
        <p:txBody>
          <a:bodyPr wrap="square">
            <a:spAutoFit/>
          </a:bodyPr>
          <a:lstStyle/>
          <a:p>
            <a:pPr defTabSz="685800">
              <a:spcBef>
                <a:spcPts val="300"/>
              </a:spcBef>
              <a:buClrTx/>
              <a:defRPr/>
            </a:pPr>
            <a:r>
              <a:rPr lang="fr-FR" sz="800" kern="1200" dirty="0">
                <a:solidFill>
                  <a:srgbClr val="374C62"/>
                </a:solidFill>
                <a:latin typeface="Marianne" panose="02000000000000000000" pitchFamily="2" charset="0"/>
                <a:ea typeface="+mn-ea"/>
                <a:cs typeface="+mn-cs"/>
              </a:rPr>
              <a:t>Les profils ouverts représentent les profils des usagers crées automatiquement et les profils activés.</a:t>
            </a:r>
          </a:p>
        </p:txBody>
      </p:sp>
      <p:pic>
        <p:nvPicPr>
          <p:cNvPr id="43" name="Graphique 42" descr="Flèche vers la droite contour">
            <a:extLst>
              <a:ext uri="{FF2B5EF4-FFF2-40B4-BE49-F238E27FC236}">
                <a16:creationId xmlns:a16="http://schemas.microsoft.com/office/drawing/2014/main" id="{A3B5CF02-4536-4035-714F-9D9F894F31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885" y="2155534"/>
            <a:ext cx="141272" cy="141272"/>
          </a:xfrm>
          <a:prstGeom prst="rect">
            <a:avLst/>
          </a:prstGeom>
        </p:spPr>
      </p:pic>
      <p:sp>
        <p:nvSpPr>
          <p:cNvPr id="46" name="Rectangle : coins arrondis 45">
            <a:extLst>
              <a:ext uri="{FF2B5EF4-FFF2-40B4-BE49-F238E27FC236}">
                <a16:creationId xmlns:a16="http://schemas.microsoft.com/office/drawing/2014/main" id="{91155934-CE02-DC4B-D170-6C9276839070}"/>
              </a:ext>
            </a:extLst>
          </p:cNvPr>
          <p:cNvSpPr/>
          <p:nvPr/>
        </p:nvSpPr>
        <p:spPr>
          <a:xfrm>
            <a:off x="646596" y="2594693"/>
            <a:ext cx="1540608" cy="408866"/>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 rtlCol="0" anchor="ctr"/>
          <a:lstStyle/>
          <a:p>
            <a:pPr defTabSz="685800">
              <a:buClrTx/>
              <a:defRPr/>
            </a:pP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Profils</a:t>
            </a:r>
            <a:r>
              <a:rPr lang="fr-FR" sz="1050" b="1" kern="1200" dirty="0">
                <a:solidFill>
                  <a:schemeClr val="bg1"/>
                </a:solidFill>
                <a:latin typeface="Marianne" panose="02000000000000000000" pitchFamily="2" charset="0"/>
                <a:ea typeface="+mn-ea"/>
                <a:cs typeface="+mn-cs"/>
              </a:rPr>
              <a:t> </a:t>
            </a: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Activés</a:t>
            </a:r>
          </a:p>
          <a:p>
            <a:pPr marL="177800" defTabSz="685800">
              <a:buClrTx/>
              <a:defRPr/>
            </a:pPr>
            <a:r>
              <a:rPr kumimoji="0" lang="fr-FR" sz="800"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12 988 182 </a:t>
            </a:r>
            <a:r>
              <a:rPr lang="fr-FR" sz="800" kern="1200" baseline="30000" dirty="0">
                <a:solidFill>
                  <a:schemeClr val="bg1"/>
                </a:solidFill>
                <a:latin typeface="Marianne" panose="02000000000000000000" pitchFamily="2" charset="0"/>
              </a:rPr>
              <a:t>(*)</a:t>
            </a:r>
          </a:p>
        </p:txBody>
      </p:sp>
      <p:pic>
        <p:nvPicPr>
          <p:cNvPr id="48" name="Graphique 47" descr="Flèche vers la droite contour">
            <a:extLst>
              <a:ext uri="{FF2B5EF4-FFF2-40B4-BE49-F238E27FC236}">
                <a16:creationId xmlns:a16="http://schemas.microsoft.com/office/drawing/2014/main" id="{51ED7981-E62E-BEEA-940D-3C3ED3D830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885" y="2808225"/>
            <a:ext cx="141272" cy="141272"/>
          </a:xfrm>
          <a:prstGeom prst="rect">
            <a:avLst/>
          </a:prstGeom>
        </p:spPr>
      </p:pic>
      <p:sp>
        <p:nvSpPr>
          <p:cNvPr id="50" name="ZoneTexte 49">
            <a:extLst>
              <a:ext uri="{FF2B5EF4-FFF2-40B4-BE49-F238E27FC236}">
                <a16:creationId xmlns:a16="http://schemas.microsoft.com/office/drawing/2014/main" id="{FE99D23A-7183-CC3D-5F33-33346C7C70B1}"/>
              </a:ext>
            </a:extLst>
          </p:cNvPr>
          <p:cNvSpPr txBox="1"/>
          <p:nvPr/>
        </p:nvSpPr>
        <p:spPr>
          <a:xfrm>
            <a:off x="3093361" y="2561641"/>
            <a:ext cx="3065316" cy="461665"/>
          </a:xfrm>
          <a:prstGeom prst="rect">
            <a:avLst/>
          </a:prstGeom>
          <a:noFill/>
        </p:spPr>
        <p:txBody>
          <a:bodyPr wrap="square">
            <a:spAutoFit/>
          </a:bodyPr>
          <a:lstStyle/>
          <a:p>
            <a:pPr marL="0" lvl="0" indent="0" defTabSz="685800" eaLnBrk="1" fontAlgn="auto" latinLnBrk="0" hangingPunct="1">
              <a:buClrTx/>
              <a:buSzTx/>
              <a:buFont typeface="Arial"/>
              <a:buNone/>
              <a:tabLst/>
              <a:defRPr/>
            </a:pPr>
            <a:r>
              <a:rPr lang="fr-FR" sz="800" kern="1200" dirty="0">
                <a:solidFill>
                  <a:srgbClr val="374C62"/>
                </a:solidFill>
                <a:latin typeface="Marianne" panose="02000000000000000000" pitchFamily="2" charset="0"/>
                <a:ea typeface="+mn-ea"/>
                <a:cs typeface="+mn-cs"/>
              </a:rPr>
              <a:t>Les profils Mon espace santé activés concernent les usagers ayant un profil activé par eux même ou par leurs responsables.</a:t>
            </a:r>
          </a:p>
        </p:txBody>
      </p:sp>
      <p:sp>
        <p:nvSpPr>
          <p:cNvPr id="51" name="Rectangle : coins arrondis 50">
            <a:extLst>
              <a:ext uri="{FF2B5EF4-FFF2-40B4-BE49-F238E27FC236}">
                <a16:creationId xmlns:a16="http://schemas.microsoft.com/office/drawing/2014/main" id="{7D77E4E1-D178-4DE7-9FF4-7D688CB3999D}"/>
              </a:ext>
            </a:extLst>
          </p:cNvPr>
          <p:cNvSpPr/>
          <p:nvPr/>
        </p:nvSpPr>
        <p:spPr>
          <a:xfrm>
            <a:off x="646596" y="3249417"/>
            <a:ext cx="1540609" cy="408866"/>
          </a:xfrm>
          <a:prstGeom prst="roundRect">
            <a:avLst>
              <a:gd name="adj" fmla="val 50000"/>
            </a:avLst>
          </a:prstGeom>
          <a:solidFill>
            <a:srgbClr val="374C6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08000" rIns="36000" rtlCol="0" anchor="ctr"/>
          <a:lstStyle/>
          <a:p>
            <a:pPr defTabSz="685800">
              <a:buClrTx/>
              <a:defRPr/>
            </a:pP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Profils</a:t>
            </a:r>
            <a:r>
              <a:rPr lang="fr-FR" sz="1050" b="1" kern="1200" dirty="0">
                <a:solidFill>
                  <a:schemeClr val="bg1"/>
                </a:solidFill>
                <a:latin typeface="Marianne" panose="02000000000000000000" pitchFamily="2" charset="0"/>
                <a:ea typeface="+mn-ea"/>
                <a:cs typeface="+mn-cs"/>
              </a:rPr>
              <a:t> </a:t>
            </a: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Fermés</a:t>
            </a:r>
          </a:p>
          <a:p>
            <a:pPr marL="177800" defTabSz="685800">
              <a:buClrTx/>
              <a:defRPr/>
            </a:pPr>
            <a:r>
              <a:rPr kumimoji="0" lang="fr-FR" sz="800"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921 740</a:t>
            </a:r>
            <a:endParaRPr lang="fr-FR" sz="800" kern="1200" baseline="30000" dirty="0">
              <a:solidFill>
                <a:schemeClr val="bg1"/>
              </a:solidFill>
              <a:latin typeface="Marianne" panose="02000000000000000000" pitchFamily="2" charset="0"/>
            </a:endParaRPr>
          </a:p>
        </p:txBody>
      </p:sp>
      <p:pic>
        <p:nvPicPr>
          <p:cNvPr id="53" name="Graphique 52" descr="Flèche vers la droite contour">
            <a:extLst>
              <a:ext uri="{FF2B5EF4-FFF2-40B4-BE49-F238E27FC236}">
                <a16:creationId xmlns:a16="http://schemas.microsoft.com/office/drawing/2014/main" id="{39AD3882-1014-2A66-CF4A-436FC133AC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885" y="3462949"/>
            <a:ext cx="141272" cy="141272"/>
          </a:xfrm>
          <a:prstGeom prst="rect">
            <a:avLst/>
          </a:prstGeom>
        </p:spPr>
      </p:pic>
      <p:sp>
        <p:nvSpPr>
          <p:cNvPr id="54" name="ZoneTexte 53">
            <a:extLst>
              <a:ext uri="{FF2B5EF4-FFF2-40B4-BE49-F238E27FC236}">
                <a16:creationId xmlns:a16="http://schemas.microsoft.com/office/drawing/2014/main" id="{0912534B-3FE6-BB7A-6DBB-FFD544932844}"/>
              </a:ext>
            </a:extLst>
          </p:cNvPr>
          <p:cNvSpPr txBox="1"/>
          <p:nvPr/>
        </p:nvSpPr>
        <p:spPr>
          <a:xfrm>
            <a:off x="3093361" y="3217210"/>
            <a:ext cx="3065316" cy="461665"/>
          </a:xfrm>
          <a:prstGeom prst="rect">
            <a:avLst/>
          </a:prstGeom>
          <a:noFill/>
        </p:spPr>
        <p:txBody>
          <a:bodyPr wrap="square">
            <a:spAutoFit/>
          </a:bodyPr>
          <a:lstStyle/>
          <a:p>
            <a:pPr marL="0" lvl="0" indent="0" defTabSz="685800" eaLnBrk="1" fontAlgn="auto" latinLnBrk="0" hangingPunct="1">
              <a:spcBef>
                <a:spcPts val="300"/>
              </a:spcBef>
              <a:buClrTx/>
              <a:buSzTx/>
              <a:buFont typeface="Arial"/>
              <a:buNone/>
              <a:tabLst/>
              <a:defRPr/>
            </a:pPr>
            <a:r>
              <a:rPr lang="fr-FR" sz="800" kern="1200" dirty="0">
                <a:solidFill>
                  <a:srgbClr val="374C62"/>
                </a:solidFill>
                <a:latin typeface="Marianne" panose="02000000000000000000" pitchFamily="2" charset="0"/>
                <a:ea typeface="+mn-ea"/>
                <a:cs typeface="+mn-cs"/>
              </a:rPr>
              <a:t>Les profils fermés représentent les usagers ayant clôturé leur profil après création automatique ou après activation de leur profil.</a:t>
            </a:r>
            <a:endParaRPr lang="fr-FR" sz="800" b="1" kern="1200" dirty="0">
              <a:solidFill>
                <a:srgbClr val="374C62"/>
              </a:solidFill>
              <a:latin typeface="Marianne" panose="02000000000000000000" pitchFamily="2" charset="0"/>
              <a:ea typeface="+mn-ea"/>
              <a:cs typeface="+mn-cs"/>
            </a:endParaRPr>
          </a:p>
        </p:txBody>
      </p:sp>
      <p:sp>
        <p:nvSpPr>
          <p:cNvPr id="60" name="Rectangle : coins arrondis 59">
            <a:extLst>
              <a:ext uri="{FF2B5EF4-FFF2-40B4-BE49-F238E27FC236}">
                <a16:creationId xmlns:a16="http://schemas.microsoft.com/office/drawing/2014/main" id="{4F22E62B-0AFB-7B8B-E54A-CDCB2A247CC8}"/>
              </a:ext>
            </a:extLst>
          </p:cNvPr>
          <p:cNvSpPr/>
          <p:nvPr/>
        </p:nvSpPr>
        <p:spPr>
          <a:xfrm>
            <a:off x="646596" y="3905955"/>
            <a:ext cx="1540608" cy="408866"/>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 rtlCol="0" anchor="ctr"/>
          <a:lstStyle/>
          <a:p>
            <a:pPr defTabSz="685800">
              <a:buClrTx/>
              <a:defRPr/>
            </a:pPr>
            <a:r>
              <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Profils</a:t>
            </a:r>
            <a:r>
              <a:rPr lang="fr-FR" sz="1050" b="1" kern="1200" dirty="0">
                <a:solidFill>
                  <a:schemeClr val="bg1"/>
                </a:solidFill>
                <a:latin typeface="Marianne" panose="02000000000000000000" pitchFamily="2" charset="0"/>
                <a:ea typeface="+mn-ea"/>
                <a:cs typeface="+mn-cs"/>
              </a:rPr>
              <a:t> </a:t>
            </a:r>
            <a:r>
              <a:rPr lang="fr-FR" sz="1050" b="1" kern="1200" dirty="0" err="1">
                <a:solidFill>
                  <a:schemeClr val="bg1"/>
                </a:solidFill>
                <a:latin typeface="Marianne" panose="02000000000000000000" pitchFamily="2" charset="0"/>
              </a:rPr>
              <a:t>Oppos</a:t>
            </a:r>
            <a:r>
              <a:rPr kumimoji="0" lang="fr-FR" sz="1050" b="1" i="0" u="none" strike="noStrike" kern="1200" cap="none" spc="0" normalizeH="0" baseline="0" noProof="0" dirty="0" err="1">
                <a:ln>
                  <a:noFill/>
                </a:ln>
                <a:solidFill>
                  <a:schemeClr val="bg1"/>
                </a:solidFill>
                <a:effectLst/>
                <a:uLnTx/>
                <a:uFillTx/>
                <a:latin typeface="Marianne" panose="02000000000000000000" pitchFamily="2" charset="0"/>
                <a:ea typeface="+mn-ea"/>
                <a:cs typeface="+mn-cs"/>
              </a:rPr>
              <a:t>és</a:t>
            </a:r>
            <a:endParaRPr kumimoji="0" lang="fr-FR" sz="1050" b="1" i="0" u="none" strike="noStrike" kern="1200" cap="none" spc="0" normalizeH="0" baseline="0" noProof="0" dirty="0">
              <a:ln>
                <a:noFill/>
              </a:ln>
              <a:solidFill>
                <a:schemeClr val="bg1"/>
              </a:solidFill>
              <a:effectLst/>
              <a:uLnTx/>
              <a:uFillTx/>
              <a:latin typeface="Marianne" panose="02000000000000000000" pitchFamily="2" charset="0"/>
              <a:ea typeface="+mn-ea"/>
              <a:cs typeface="+mn-cs"/>
            </a:endParaRPr>
          </a:p>
          <a:p>
            <a:pPr marL="177800" defTabSz="685800">
              <a:buClrTx/>
              <a:defRPr/>
            </a:pPr>
            <a:r>
              <a:rPr kumimoji="0" lang="fr-FR" sz="800" i="0" u="none" strike="noStrike" kern="1200" cap="none" spc="0" normalizeH="0" baseline="0" noProof="0" dirty="0">
                <a:ln>
                  <a:noFill/>
                </a:ln>
                <a:solidFill>
                  <a:schemeClr val="bg1"/>
                </a:solidFill>
                <a:effectLst/>
                <a:uLnTx/>
                <a:uFillTx/>
                <a:latin typeface="Marianne" panose="02000000000000000000" pitchFamily="2" charset="0"/>
                <a:ea typeface="+mn-ea"/>
                <a:cs typeface="+mn-cs"/>
              </a:rPr>
              <a:t>1 005 198 </a:t>
            </a:r>
            <a:r>
              <a:rPr lang="fr-FR" sz="800" kern="1200" baseline="30000" dirty="0">
                <a:solidFill>
                  <a:schemeClr val="bg1"/>
                </a:solidFill>
                <a:latin typeface="Marianne" panose="02000000000000000000" pitchFamily="2" charset="0"/>
              </a:rPr>
              <a:t>(*)</a:t>
            </a:r>
          </a:p>
        </p:txBody>
      </p:sp>
      <p:pic>
        <p:nvPicPr>
          <p:cNvPr id="62" name="Graphique 61" descr="Flèche vers la droite contour">
            <a:extLst>
              <a:ext uri="{FF2B5EF4-FFF2-40B4-BE49-F238E27FC236}">
                <a16:creationId xmlns:a16="http://schemas.microsoft.com/office/drawing/2014/main" id="{9FD73357-20A2-03AD-FF5F-812D75C382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885" y="4119487"/>
            <a:ext cx="141272" cy="141272"/>
          </a:xfrm>
          <a:prstGeom prst="rect">
            <a:avLst/>
          </a:prstGeom>
        </p:spPr>
      </p:pic>
      <p:sp>
        <p:nvSpPr>
          <p:cNvPr id="63" name="ZoneTexte 62">
            <a:extLst>
              <a:ext uri="{FF2B5EF4-FFF2-40B4-BE49-F238E27FC236}">
                <a16:creationId xmlns:a16="http://schemas.microsoft.com/office/drawing/2014/main" id="{89DD687D-9B99-DFBE-CBFE-8BF8E49CB341}"/>
              </a:ext>
            </a:extLst>
          </p:cNvPr>
          <p:cNvSpPr txBox="1"/>
          <p:nvPr/>
        </p:nvSpPr>
        <p:spPr>
          <a:xfrm>
            <a:off x="3093361" y="3950210"/>
            <a:ext cx="3065316" cy="338554"/>
          </a:xfrm>
          <a:prstGeom prst="rect">
            <a:avLst/>
          </a:prstGeom>
          <a:noFill/>
        </p:spPr>
        <p:txBody>
          <a:bodyPr wrap="square">
            <a:spAutoFit/>
          </a:bodyPr>
          <a:lstStyle/>
          <a:p>
            <a:pPr defTabSz="685800">
              <a:buClrTx/>
              <a:defRPr/>
            </a:pPr>
            <a:r>
              <a:rPr lang="fr-FR" sz="800" kern="1200" dirty="0">
                <a:solidFill>
                  <a:srgbClr val="374C62"/>
                </a:solidFill>
                <a:latin typeface="Marianne" panose="02000000000000000000" pitchFamily="2" charset="0"/>
                <a:ea typeface="+mn-ea"/>
                <a:cs typeface="+mn-cs"/>
              </a:rPr>
              <a:t>Les profils opposés concernent les usagers s'étant opposés à la création automatique de leur MES.</a:t>
            </a:r>
          </a:p>
        </p:txBody>
      </p:sp>
      <p:sp>
        <p:nvSpPr>
          <p:cNvPr id="30" name="Rectangle : coins arrondis 29">
            <a:extLst>
              <a:ext uri="{FF2B5EF4-FFF2-40B4-BE49-F238E27FC236}">
                <a16:creationId xmlns:a16="http://schemas.microsoft.com/office/drawing/2014/main" id="{FBE169DF-B1AF-735F-0E56-BEC552BE792C}"/>
              </a:ext>
            </a:extLst>
          </p:cNvPr>
          <p:cNvSpPr/>
          <p:nvPr/>
        </p:nvSpPr>
        <p:spPr>
          <a:xfrm>
            <a:off x="2054536" y="1942002"/>
            <a:ext cx="814355" cy="408866"/>
          </a:xfrm>
          <a:prstGeom prst="roundRect">
            <a:avLst>
              <a:gd name="adj" fmla="val 50000"/>
            </a:avLst>
          </a:prstGeom>
          <a:solidFill>
            <a:srgbClr val="FEC81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0" rtlCol="0" anchor="ctr"/>
          <a:lstStyle/>
          <a:p>
            <a:r>
              <a:rPr lang="fr-FR" sz="1400" b="1" dirty="0">
                <a:solidFill>
                  <a:schemeClr val="bg1"/>
                </a:solidFill>
                <a:latin typeface="Marianne" panose="02000000000000000000" pitchFamily="2" charset="0"/>
              </a:rPr>
              <a:t>79 </a:t>
            </a:r>
            <a:r>
              <a:rPr lang="fr-FR" sz="1000" dirty="0">
                <a:solidFill>
                  <a:schemeClr val="bg1"/>
                </a:solidFill>
                <a:latin typeface="Marianne" panose="02000000000000000000" pitchFamily="2" charset="0"/>
              </a:rPr>
              <a:t>%</a:t>
            </a:r>
            <a:endParaRPr lang="fr-FR" sz="1400" dirty="0">
              <a:solidFill>
                <a:schemeClr val="bg1"/>
              </a:solidFill>
              <a:latin typeface="Marianne" panose="02000000000000000000" pitchFamily="2" charset="0"/>
            </a:endParaRPr>
          </a:p>
        </p:txBody>
      </p:sp>
      <p:sp>
        <p:nvSpPr>
          <p:cNvPr id="47" name="Rectangle : coins arrondis 46">
            <a:extLst>
              <a:ext uri="{FF2B5EF4-FFF2-40B4-BE49-F238E27FC236}">
                <a16:creationId xmlns:a16="http://schemas.microsoft.com/office/drawing/2014/main" id="{DF62179F-C8DB-7A31-5801-9D25D90E06C8}"/>
              </a:ext>
            </a:extLst>
          </p:cNvPr>
          <p:cNvSpPr/>
          <p:nvPr/>
        </p:nvSpPr>
        <p:spPr>
          <a:xfrm>
            <a:off x="2054536" y="2594176"/>
            <a:ext cx="814355" cy="407569"/>
          </a:xfrm>
          <a:prstGeom prst="roundRect">
            <a:avLst>
              <a:gd name="adj" fmla="val 50000"/>
            </a:avLst>
          </a:prstGeom>
          <a:solidFill>
            <a:srgbClr val="4888C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0" rtlCol="0" anchor="ctr"/>
          <a:lstStyle/>
          <a:p>
            <a:r>
              <a:rPr lang="fr-FR" sz="1400" b="1" dirty="0">
                <a:solidFill>
                  <a:schemeClr val="bg1"/>
                </a:solidFill>
                <a:latin typeface="Marianne" panose="02000000000000000000" pitchFamily="2" charset="0"/>
              </a:rPr>
              <a:t>18,3 </a:t>
            </a:r>
            <a:r>
              <a:rPr lang="fr-FR" sz="1000" dirty="0">
                <a:solidFill>
                  <a:schemeClr val="bg1"/>
                </a:solidFill>
                <a:latin typeface="Marianne" panose="02000000000000000000" pitchFamily="2" charset="0"/>
              </a:rPr>
              <a:t>%</a:t>
            </a:r>
          </a:p>
        </p:txBody>
      </p:sp>
      <p:sp>
        <p:nvSpPr>
          <p:cNvPr id="52" name="Rectangle : coins arrondis 51">
            <a:extLst>
              <a:ext uri="{FF2B5EF4-FFF2-40B4-BE49-F238E27FC236}">
                <a16:creationId xmlns:a16="http://schemas.microsoft.com/office/drawing/2014/main" id="{759EAA2C-49B1-B6C2-8889-14ECADCC9E47}"/>
              </a:ext>
            </a:extLst>
          </p:cNvPr>
          <p:cNvSpPr/>
          <p:nvPr/>
        </p:nvSpPr>
        <p:spPr>
          <a:xfrm>
            <a:off x="2054536" y="3245053"/>
            <a:ext cx="814355" cy="407569"/>
          </a:xfrm>
          <a:prstGeom prst="roundRect">
            <a:avLst>
              <a:gd name="adj" fmla="val 50000"/>
            </a:avLst>
          </a:prstGeom>
          <a:solidFill>
            <a:srgbClr val="374C62">
              <a:alpha val="8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0" rtlCol="0" anchor="ctr"/>
          <a:lstStyle/>
          <a:p>
            <a:r>
              <a:rPr lang="fr-FR" sz="1400" b="1" dirty="0">
                <a:solidFill>
                  <a:schemeClr val="bg1"/>
                </a:solidFill>
                <a:latin typeface="Marianne" panose="02000000000000000000" pitchFamily="2" charset="0"/>
              </a:rPr>
              <a:t>1,3 </a:t>
            </a:r>
            <a:r>
              <a:rPr lang="fr-FR" sz="1000" dirty="0">
                <a:solidFill>
                  <a:schemeClr val="bg1"/>
                </a:solidFill>
                <a:latin typeface="Marianne" panose="02000000000000000000" pitchFamily="2" charset="0"/>
              </a:rPr>
              <a:t>%</a:t>
            </a:r>
          </a:p>
        </p:txBody>
      </p:sp>
      <p:sp>
        <p:nvSpPr>
          <p:cNvPr id="61" name="Rectangle : coins arrondis 60">
            <a:extLst>
              <a:ext uri="{FF2B5EF4-FFF2-40B4-BE49-F238E27FC236}">
                <a16:creationId xmlns:a16="http://schemas.microsoft.com/office/drawing/2014/main" id="{E56F5216-9F49-7CAA-3B99-B9B7BECA0D70}"/>
              </a:ext>
            </a:extLst>
          </p:cNvPr>
          <p:cNvSpPr/>
          <p:nvPr/>
        </p:nvSpPr>
        <p:spPr>
          <a:xfrm>
            <a:off x="2054536" y="3904141"/>
            <a:ext cx="814355" cy="407569"/>
          </a:xfrm>
          <a:prstGeom prst="roundRect">
            <a:avLst>
              <a:gd name="adj" fmla="val 50000"/>
            </a:avLst>
          </a:prstGeom>
          <a:solidFill>
            <a:srgbClr val="36B1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0" rtlCol="0" anchor="ctr"/>
          <a:lstStyle/>
          <a:p>
            <a:r>
              <a:rPr lang="fr-FR" sz="1400" b="1" dirty="0">
                <a:solidFill>
                  <a:schemeClr val="bg1"/>
                </a:solidFill>
                <a:latin typeface="Marianne" panose="02000000000000000000" pitchFamily="2" charset="0"/>
              </a:rPr>
              <a:t>1,4 </a:t>
            </a:r>
            <a:r>
              <a:rPr lang="fr-FR" sz="1000" dirty="0">
                <a:solidFill>
                  <a:schemeClr val="bg1"/>
                </a:solidFill>
                <a:latin typeface="Marianne" panose="02000000000000000000" pitchFamily="2" charset="0"/>
              </a:rPr>
              <a:t>%</a:t>
            </a:r>
            <a:endParaRPr lang="fr-FR" sz="1400" dirty="0">
              <a:solidFill>
                <a:schemeClr val="bg1"/>
              </a:solidFill>
              <a:latin typeface="Marianne" panose="02000000000000000000" pitchFamily="2" charset="0"/>
            </a:endParaRPr>
          </a:p>
        </p:txBody>
      </p:sp>
      <p:sp>
        <p:nvSpPr>
          <p:cNvPr id="66" name="ZoneTexte 65">
            <a:extLst>
              <a:ext uri="{FF2B5EF4-FFF2-40B4-BE49-F238E27FC236}">
                <a16:creationId xmlns:a16="http://schemas.microsoft.com/office/drawing/2014/main" id="{C48C9314-51E0-F21E-8682-26901F6BA565}"/>
              </a:ext>
            </a:extLst>
          </p:cNvPr>
          <p:cNvSpPr txBox="1"/>
          <p:nvPr/>
        </p:nvSpPr>
        <p:spPr>
          <a:xfrm>
            <a:off x="646596" y="4722648"/>
            <a:ext cx="933269" cy="200055"/>
          </a:xfrm>
          <a:prstGeom prst="rect">
            <a:avLst/>
          </a:prstGeom>
          <a:noFill/>
        </p:spPr>
        <p:txBody>
          <a:bodyPr wrap="none" rtlCol="0">
            <a:spAutoFit/>
          </a:bodyPr>
          <a:lstStyle/>
          <a:p>
            <a:r>
              <a:rPr kumimoji="0" lang="fr-FR" sz="700" b="0" u="none" strike="noStrike" kern="1200" cap="none" spc="0" normalizeH="0" baseline="0" noProof="0" dirty="0">
                <a:ln>
                  <a:noFill/>
                </a:ln>
                <a:solidFill>
                  <a:schemeClr val="bg1">
                    <a:lumMod val="65000"/>
                  </a:schemeClr>
                </a:solidFill>
                <a:effectLst/>
                <a:uLnTx/>
                <a:uFillTx/>
                <a:latin typeface="Marianne" panose="02000000000000000000" pitchFamily="2" charset="0"/>
                <a:ea typeface="+mn-ea"/>
                <a:cs typeface="+mn-cs"/>
              </a:rPr>
              <a:t>(*) au 02/06/2024</a:t>
            </a:r>
          </a:p>
        </p:txBody>
      </p:sp>
      <p:sp>
        <p:nvSpPr>
          <p:cNvPr id="3" name="ZoneTexte 2">
            <a:extLst>
              <a:ext uri="{FF2B5EF4-FFF2-40B4-BE49-F238E27FC236}">
                <a16:creationId xmlns:a16="http://schemas.microsoft.com/office/drawing/2014/main" id="{5241AC5F-ECAA-7710-9D14-4FDACFF6E7DA}"/>
              </a:ext>
            </a:extLst>
          </p:cNvPr>
          <p:cNvSpPr txBox="1"/>
          <p:nvPr/>
        </p:nvSpPr>
        <p:spPr>
          <a:xfrm>
            <a:off x="3093361" y="4503029"/>
            <a:ext cx="5368705" cy="307777"/>
          </a:xfrm>
          <a:prstGeom prst="rect">
            <a:avLst/>
          </a:prstGeom>
          <a:noFill/>
        </p:spPr>
        <p:txBody>
          <a:bodyPr wrap="square">
            <a:spAutoFit/>
          </a:bodyPr>
          <a:lstStyle/>
          <a:p>
            <a:pPr marL="180975" defTabSz="685800">
              <a:spcBef>
                <a:spcPts val="300"/>
              </a:spcBef>
              <a:buClrTx/>
              <a:defRPr/>
            </a:pPr>
            <a:r>
              <a:rPr lang="fr-FR" sz="700" b="1" kern="1200" dirty="0">
                <a:solidFill>
                  <a:srgbClr val="374C62"/>
                </a:solidFill>
                <a:latin typeface="Marianne" panose="02000000000000000000" pitchFamily="2" charset="0"/>
                <a:ea typeface="+mn-ea"/>
                <a:cs typeface="+mn-cs"/>
              </a:rPr>
              <a:t>La synchronisation de Mon espace santé avec le SNGI (Système national de gestion d’identité) a permis de corriger les changements de traits d’identité (hors sexe) et de fermer les profils de personnes décédées.</a:t>
            </a:r>
          </a:p>
        </p:txBody>
      </p:sp>
      <p:pic>
        <p:nvPicPr>
          <p:cNvPr id="6" name="Graphique 5" descr="Avertissement contour">
            <a:extLst>
              <a:ext uri="{FF2B5EF4-FFF2-40B4-BE49-F238E27FC236}">
                <a16:creationId xmlns:a16="http://schemas.microsoft.com/office/drawing/2014/main" id="{B112931C-F2F8-0B89-3FA7-8BB3374A40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57924" y="4553513"/>
            <a:ext cx="155076" cy="155076"/>
          </a:xfrm>
          <a:prstGeom prst="rect">
            <a:avLst/>
          </a:prstGeom>
        </p:spPr>
      </p:pic>
    </p:spTree>
    <p:extLst>
      <p:ext uri="{BB962C8B-B14F-4D97-AF65-F5344CB8AC3E}">
        <p14:creationId xmlns:p14="http://schemas.microsoft.com/office/powerpoint/2010/main" val="37374404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120</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5" y="1240499"/>
            <a:ext cx="7350657" cy="492443"/>
          </a:xfrm>
          <a:prstGeom prst="rect">
            <a:avLst/>
          </a:prstGeom>
          <a:noFill/>
        </p:spPr>
        <p:txBody>
          <a:bodyPr wrap="square" lIns="0" tIns="0" rIns="0" bIns="0">
            <a:spAutoFit/>
          </a:bodyPr>
          <a:lstStyle/>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Les 2 piliers du règlement relatif à l’espace européen des données de santé</a:t>
            </a:r>
          </a:p>
        </p:txBody>
      </p:sp>
      <p:sp>
        <p:nvSpPr>
          <p:cNvPr id="3" name="Rectangle : coins arrondis 2">
            <a:extLst>
              <a:ext uri="{FF2B5EF4-FFF2-40B4-BE49-F238E27FC236}">
                <a16:creationId xmlns:a16="http://schemas.microsoft.com/office/drawing/2014/main" id="{9161EA09-B831-8C4D-97D7-EA101318CA8D}"/>
              </a:ext>
            </a:extLst>
          </p:cNvPr>
          <p:cNvSpPr/>
          <p:nvPr/>
        </p:nvSpPr>
        <p:spPr>
          <a:xfrm>
            <a:off x="646596" y="1838528"/>
            <a:ext cx="3351472" cy="330740"/>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panose="02000000000000000000" pitchFamily="2" charset="0"/>
                <a:ea typeface="+mn-ea"/>
                <a:cs typeface="+mn-cs"/>
              </a:rPr>
              <a:t>Utilisation primaire des données de santé</a:t>
            </a:r>
          </a:p>
        </p:txBody>
      </p:sp>
      <p:sp>
        <p:nvSpPr>
          <p:cNvPr id="4" name="Rectangle : coins arrondis 3">
            <a:extLst>
              <a:ext uri="{FF2B5EF4-FFF2-40B4-BE49-F238E27FC236}">
                <a16:creationId xmlns:a16="http://schemas.microsoft.com/office/drawing/2014/main" id="{C53688BA-63EC-DE42-168B-44ACFF566B27}"/>
              </a:ext>
            </a:extLst>
          </p:cNvPr>
          <p:cNvSpPr/>
          <p:nvPr/>
        </p:nvSpPr>
        <p:spPr>
          <a:xfrm>
            <a:off x="4700624" y="1830365"/>
            <a:ext cx="3351472" cy="330740"/>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a:ea typeface="+mn-ea"/>
                <a:cs typeface="+mn-cs"/>
              </a:rPr>
              <a:t>Utilisation secondaire des données de santé</a:t>
            </a:r>
          </a:p>
        </p:txBody>
      </p:sp>
      <p:sp>
        <p:nvSpPr>
          <p:cNvPr id="11" name="ZoneTexte 10">
            <a:extLst>
              <a:ext uri="{FF2B5EF4-FFF2-40B4-BE49-F238E27FC236}">
                <a16:creationId xmlns:a16="http://schemas.microsoft.com/office/drawing/2014/main" id="{D339AC90-6CF5-2A94-B13C-265F75C6C21C}"/>
              </a:ext>
            </a:extLst>
          </p:cNvPr>
          <p:cNvSpPr txBox="1"/>
          <p:nvPr/>
        </p:nvSpPr>
        <p:spPr>
          <a:xfrm>
            <a:off x="646599" y="2300620"/>
            <a:ext cx="3651933" cy="782907"/>
          </a:xfrm>
          <a:prstGeom prst="rect">
            <a:avLst/>
          </a:prstGeom>
          <a:noFill/>
        </p:spPr>
        <p:txBody>
          <a:bodyPr wrap="square" lIns="0" tIns="0" rIns="0" bIns="0">
            <a:spAutoFit/>
          </a:bodyPr>
          <a:lstStyle/>
          <a:p>
            <a:pPr marL="7938" defTabSz="308075" hangingPunct="0">
              <a:lnSpc>
                <a:spcPct val="130000"/>
              </a:lnSpc>
              <a:spcAft>
                <a:spcPts val="225"/>
              </a:spcAft>
              <a:buClrTx/>
              <a:defRPr/>
            </a:pPr>
            <a:r>
              <a:rPr lang="fr-FR" sz="800" b="1" dirty="0">
                <a:solidFill>
                  <a:srgbClr val="374C62"/>
                </a:solidFill>
                <a:latin typeface="Marianne" panose="02000000000000000000" pitchFamily="2" charset="0"/>
                <a:ea typeface="+mn-ea"/>
                <a:cs typeface="+mn-cs"/>
                <a:sym typeface="Helvetica Neue"/>
              </a:rPr>
              <a:t>Le traitement de données de santé électroniques pour la prise en charge des patients</a:t>
            </a:r>
            <a:r>
              <a:rPr lang="fr-FR" sz="800" dirty="0">
                <a:solidFill>
                  <a:srgbClr val="374C62"/>
                </a:solidFill>
                <a:latin typeface="Marianne" panose="02000000000000000000" pitchFamily="2" charset="0"/>
                <a:ea typeface="+mn-ea"/>
                <a:cs typeface="+mn-cs"/>
                <a:sym typeface="Helvetica Neue"/>
              </a:rPr>
              <a:t>, en permettant l’échange de données relatives aux dossiers médicaux électroniques des patients européens, y compris le volet de synthèse médicale, la radiologie, la biologie, la prescription et la dispensation de médicaments .</a:t>
            </a:r>
          </a:p>
        </p:txBody>
      </p:sp>
      <p:sp>
        <p:nvSpPr>
          <p:cNvPr id="14" name="ZoneTexte 13">
            <a:extLst>
              <a:ext uri="{FF2B5EF4-FFF2-40B4-BE49-F238E27FC236}">
                <a16:creationId xmlns:a16="http://schemas.microsoft.com/office/drawing/2014/main" id="{FF01435F-3B5A-176D-F667-77B921A16862}"/>
              </a:ext>
            </a:extLst>
          </p:cNvPr>
          <p:cNvSpPr txBox="1"/>
          <p:nvPr/>
        </p:nvSpPr>
        <p:spPr>
          <a:xfrm>
            <a:off x="654344" y="3702614"/>
            <a:ext cx="3343724" cy="1019895"/>
          </a:xfrm>
          <a:prstGeom prst="rect">
            <a:avLst/>
          </a:prstGeom>
          <a:noFill/>
        </p:spPr>
        <p:txBody>
          <a:bodyPr wrap="square" lIns="0" tIns="0" rIns="0" bIns="0">
            <a:spAutoFit/>
          </a:bodyPr>
          <a:lstStyle/>
          <a:p>
            <a:pPr marL="7938" defTabSz="308075" hangingPunct="0">
              <a:lnSpc>
                <a:spcPct val="130000"/>
              </a:lnSpc>
              <a:spcAft>
                <a:spcPts val="225"/>
              </a:spcAft>
              <a:buClrTx/>
              <a:defRPr/>
            </a:pPr>
            <a:r>
              <a:rPr lang="fr-FR" sz="800" u="sng" dirty="0">
                <a:solidFill>
                  <a:srgbClr val="374C62"/>
                </a:solidFill>
                <a:latin typeface="Marianne"/>
                <a:ea typeface="+mn-ea"/>
                <a:cs typeface="+mn-cs"/>
                <a:sym typeface="Helvetica Neue"/>
              </a:rPr>
              <a:t>Infrastructure de partage au niveau européen</a:t>
            </a:r>
            <a:r>
              <a:rPr lang="fr-FR" sz="800" dirty="0">
                <a:solidFill>
                  <a:srgbClr val="374C62"/>
                </a:solidFill>
                <a:latin typeface="Marianne"/>
                <a:ea typeface="+mn-ea"/>
                <a:cs typeface="+mn-cs"/>
                <a:sym typeface="Helvetica Neue"/>
              </a:rPr>
              <a:t> : </a:t>
            </a:r>
            <a:r>
              <a:rPr lang="fr-FR" sz="800" i="1" dirty="0" err="1">
                <a:solidFill>
                  <a:srgbClr val="374C62"/>
                </a:solidFill>
                <a:latin typeface="Marianne"/>
                <a:ea typeface="+mn-ea"/>
                <a:cs typeface="+mn-cs"/>
                <a:sym typeface="Helvetica Neue"/>
              </a:rPr>
              <a:t>MyHealth@EU</a:t>
            </a:r>
            <a:endParaRPr lang="fr-FR" sz="800" i="1" dirty="0">
              <a:solidFill>
                <a:srgbClr val="374C62"/>
              </a:solidFill>
              <a:latin typeface="Marianne"/>
              <a:ea typeface="+mn-ea"/>
              <a:cs typeface="+mn-cs"/>
              <a:sym typeface="Helvetica Neue"/>
            </a:endParaRPr>
          </a:p>
          <a:p>
            <a:pPr marL="271463" indent="-169863" defTabSz="308075" hangingPunct="0">
              <a:lnSpc>
                <a:spcPct val="130000"/>
              </a:lnSpc>
              <a:spcAft>
                <a:spcPts val="225"/>
              </a:spcAft>
              <a:buClr>
                <a:srgbClr val="4888C7"/>
              </a:buClr>
              <a:buFont typeface="Arial" panose="020B0604020202020204" pitchFamily="34" charset="0"/>
              <a:buChar char="•"/>
              <a:defRPr/>
            </a:pPr>
            <a:r>
              <a:rPr lang="fr-FR" sz="800" dirty="0">
                <a:solidFill>
                  <a:srgbClr val="374C62"/>
                </a:solidFill>
                <a:latin typeface="Marianne"/>
                <a:ea typeface="+mn-ea"/>
                <a:cs typeface="+mn-cs"/>
                <a:sym typeface="Helvetica Neue"/>
              </a:rPr>
              <a:t>Infrastructure </a:t>
            </a:r>
            <a:r>
              <a:rPr lang="fr-FR" sz="800" b="1" dirty="0">
                <a:solidFill>
                  <a:srgbClr val="374C62"/>
                </a:solidFill>
                <a:latin typeface="Marianne"/>
                <a:ea typeface="+mn-ea"/>
                <a:cs typeface="+mn-cs"/>
                <a:sym typeface="Helvetica Neue"/>
              </a:rPr>
              <a:t>existante</a:t>
            </a:r>
            <a:r>
              <a:rPr lang="fr-FR" sz="800" dirty="0">
                <a:solidFill>
                  <a:srgbClr val="374C62"/>
                </a:solidFill>
                <a:latin typeface="Marianne"/>
                <a:ea typeface="+mn-ea"/>
                <a:cs typeface="+mn-cs"/>
                <a:sym typeface="Helvetica Neue"/>
              </a:rPr>
              <a:t> au niveau européen</a:t>
            </a:r>
            <a:endParaRPr lang="fr-FR" sz="800" dirty="0">
              <a:solidFill>
                <a:srgbClr val="374C62"/>
              </a:solidFill>
              <a:latin typeface="Marianne"/>
              <a:ea typeface="+mn-ea"/>
              <a:cs typeface="+mn-cs"/>
            </a:endParaRPr>
          </a:p>
          <a:p>
            <a:pPr marL="271463" indent="-169863" defTabSz="308075" hangingPunct="0">
              <a:lnSpc>
                <a:spcPct val="130000"/>
              </a:lnSpc>
              <a:spcAft>
                <a:spcPts val="225"/>
              </a:spcAft>
              <a:buClr>
                <a:srgbClr val="4888C7"/>
              </a:buClr>
              <a:buFont typeface="Arial" panose="020B0604020202020204" pitchFamily="34" charset="0"/>
              <a:buChar char="•"/>
              <a:defRPr/>
            </a:pPr>
            <a:r>
              <a:rPr lang="fr-FR" sz="800" dirty="0">
                <a:solidFill>
                  <a:srgbClr val="374C62"/>
                </a:solidFill>
                <a:latin typeface="Marianne"/>
                <a:ea typeface="+mn-ea"/>
                <a:cs typeface="+mn-cs"/>
                <a:sym typeface="Helvetica Neue"/>
              </a:rPr>
              <a:t>Le point de contact national de la France connecté à </a:t>
            </a:r>
            <a:r>
              <a:rPr lang="fr-FR" sz="800" dirty="0" err="1">
                <a:solidFill>
                  <a:srgbClr val="374C62"/>
                </a:solidFill>
                <a:latin typeface="Marianne"/>
                <a:ea typeface="+mn-ea"/>
                <a:cs typeface="+mn-cs"/>
                <a:sym typeface="Helvetica Neue"/>
              </a:rPr>
              <a:t>MyHealth@EU</a:t>
            </a:r>
            <a:r>
              <a:rPr lang="fr-FR" sz="800" dirty="0">
                <a:solidFill>
                  <a:srgbClr val="374C62"/>
                </a:solidFill>
                <a:latin typeface="Marianne"/>
                <a:ea typeface="+mn-ea"/>
                <a:cs typeface="+mn-cs"/>
                <a:sym typeface="Helvetica Neue"/>
              </a:rPr>
              <a:t> est SESALI (Service européen de santé en ligne)</a:t>
            </a:r>
            <a:endParaRPr lang="fr-FR" sz="800" dirty="0">
              <a:solidFill>
                <a:srgbClr val="374C62"/>
              </a:solidFill>
              <a:latin typeface="Marianne"/>
              <a:ea typeface="+mn-ea"/>
              <a:cs typeface="+mn-cs"/>
            </a:endParaRPr>
          </a:p>
          <a:p>
            <a:pPr marL="271463" indent="-169863" defTabSz="308075" hangingPunct="0">
              <a:lnSpc>
                <a:spcPct val="130000"/>
              </a:lnSpc>
              <a:spcAft>
                <a:spcPts val="225"/>
              </a:spcAft>
              <a:buClr>
                <a:srgbClr val="4888C7"/>
              </a:buClr>
              <a:buFont typeface="Arial" panose="020B0604020202020204" pitchFamily="34" charset="0"/>
              <a:buChar char="•"/>
              <a:defRPr/>
            </a:pPr>
            <a:r>
              <a:rPr lang="fr-FR" sz="800" dirty="0">
                <a:solidFill>
                  <a:srgbClr val="374C62"/>
                </a:solidFill>
                <a:latin typeface="Marianne"/>
                <a:ea typeface="+mn-ea"/>
                <a:cs typeface="+mn-cs"/>
                <a:sym typeface="Helvetica Neue"/>
              </a:rPr>
              <a:t>Deux services disponibles : partage de la  e-prescription et du patient </a:t>
            </a:r>
            <a:r>
              <a:rPr lang="fr-FR" sz="800" dirty="0" err="1">
                <a:solidFill>
                  <a:srgbClr val="374C62"/>
                </a:solidFill>
                <a:latin typeface="Marianne"/>
                <a:ea typeface="+mn-ea"/>
                <a:cs typeface="+mn-cs"/>
                <a:sym typeface="Helvetica Neue"/>
              </a:rPr>
              <a:t>summary</a:t>
            </a:r>
            <a:r>
              <a:rPr lang="fr-FR" sz="800" dirty="0">
                <a:solidFill>
                  <a:srgbClr val="374C62"/>
                </a:solidFill>
                <a:latin typeface="Marianne"/>
                <a:ea typeface="+mn-ea"/>
                <a:cs typeface="+mn-cs"/>
                <a:sym typeface="Helvetica Neue"/>
              </a:rPr>
              <a:t> (volet de synthèse médicale).</a:t>
            </a:r>
            <a:endParaRPr lang="fr-FR" sz="800" dirty="0">
              <a:solidFill>
                <a:srgbClr val="374C62"/>
              </a:solidFill>
              <a:latin typeface="Marianne" panose="02000000000000000000" pitchFamily="2" charset="0"/>
              <a:ea typeface="+mn-ea"/>
              <a:cs typeface="+mn-cs"/>
            </a:endParaRPr>
          </a:p>
        </p:txBody>
      </p:sp>
      <p:sp>
        <p:nvSpPr>
          <p:cNvPr id="21" name="ZoneTexte 20">
            <a:extLst>
              <a:ext uri="{FF2B5EF4-FFF2-40B4-BE49-F238E27FC236}">
                <a16:creationId xmlns:a16="http://schemas.microsoft.com/office/drawing/2014/main" id="{225BADE8-09B8-7053-F1B3-B8F75CEB9918}"/>
              </a:ext>
            </a:extLst>
          </p:cNvPr>
          <p:cNvSpPr txBox="1"/>
          <p:nvPr/>
        </p:nvSpPr>
        <p:spPr>
          <a:xfrm>
            <a:off x="4700631" y="2300620"/>
            <a:ext cx="3651929" cy="1263038"/>
          </a:xfrm>
          <a:prstGeom prst="rect">
            <a:avLst/>
          </a:prstGeom>
          <a:noFill/>
        </p:spPr>
        <p:txBody>
          <a:bodyPr wrap="square" lIns="0" tIns="0" rIns="0" bIns="0">
            <a:spAutoFit/>
          </a:bodyPr>
          <a:lstStyle/>
          <a:p>
            <a:pPr marL="7938" defTabSz="308075" hangingPunct="0">
              <a:lnSpc>
                <a:spcPct val="130000"/>
              </a:lnSpc>
              <a:spcAft>
                <a:spcPts val="225"/>
              </a:spcAft>
              <a:buClrTx/>
              <a:defRPr/>
            </a:pPr>
            <a:r>
              <a:rPr lang="fr-FR" sz="800" b="1" dirty="0">
                <a:solidFill>
                  <a:srgbClr val="374C62"/>
                </a:solidFill>
                <a:latin typeface="Marianne" panose="02000000000000000000" pitchFamily="2" charset="0"/>
                <a:ea typeface="+mn-ea"/>
                <a:cs typeface="+mn-cs"/>
                <a:sym typeface="Helvetica Neue"/>
              </a:rPr>
              <a:t>Le traitement ultérieur (secondaire) de données de santé électroniques (personnelles ou non personnelles) </a:t>
            </a:r>
            <a:r>
              <a:rPr lang="fr-FR" sz="800" dirty="0">
                <a:solidFill>
                  <a:srgbClr val="374C62"/>
                </a:solidFill>
                <a:latin typeface="Marianne" panose="02000000000000000000" pitchFamily="2" charset="0"/>
                <a:ea typeface="+mn-ea"/>
                <a:cs typeface="+mn-cs"/>
                <a:sym typeface="Helvetica Neue"/>
              </a:rPr>
              <a:t>pour permettre de faire des </a:t>
            </a:r>
            <a:r>
              <a:rPr lang="fr-FR" sz="800" b="1" dirty="0">
                <a:solidFill>
                  <a:srgbClr val="374C62"/>
                </a:solidFill>
                <a:latin typeface="Marianne" panose="02000000000000000000" pitchFamily="2" charset="0"/>
                <a:ea typeface="+mn-ea"/>
                <a:cs typeface="+mn-cs"/>
                <a:sym typeface="Helvetica Neue"/>
              </a:rPr>
              <a:t>statistiques, </a:t>
            </a:r>
            <a:r>
              <a:rPr lang="fr-FR" sz="800" dirty="0">
                <a:solidFill>
                  <a:srgbClr val="374C62"/>
                </a:solidFill>
                <a:latin typeface="Marianne" panose="02000000000000000000" pitchFamily="2" charset="0"/>
                <a:ea typeface="+mn-ea"/>
                <a:cs typeface="+mn-cs"/>
                <a:sym typeface="Helvetica Neue"/>
              </a:rPr>
              <a:t>des  </a:t>
            </a:r>
            <a:r>
              <a:rPr lang="fr-FR" sz="800" b="1" dirty="0">
                <a:solidFill>
                  <a:srgbClr val="374C62"/>
                </a:solidFill>
                <a:latin typeface="Marianne" panose="02000000000000000000" pitchFamily="2" charset="0"/>
                <a:ea typeface="+mn-ea"/>
                <a:cs typeface="+mn-cs"/>
                <a:sym typeface="Helvetica Neue"/>
              </a:rPr>
              <a:t>activités d’intérêt public </a:t>
            </a:r>
            <a:r>
              <a:rPr lang="fr-FR" sz="800" dirty="0">
                <a:solidFill>
                  <a:srgbClr val="374C62"/>
                </a:solidFill>
                <a:latin typeface="Marianne" panose="02000000000000000000" pitchFamily="2" charset="0"/>
                <a:ea typeface="+mn-ea"/>
                <a:cs typeface="+mn-cs"/>
                <a:sym typeface="Helvetica Neue"/>
              </a:rPr>
              <a:t>dans le domaine de la santé, de la </a:t>
            </a:r>
            <a:r>
              <a:rPr lang="fr-FR" sz="800" b="1" dirty="0">
                <a:solidFill>
                  <a:srgbClr val="374C62"/>
                </a:solidFill>
                <a:latin typeface="Marianne" panose="02000000000000000000" pitchFamily="2" charset="0"/>
                <a:ea typeface="+mn-ea"/>
                <a:cs typeface="+mn-cs"/>
                <a:sym typeface="Helvetica Neue"/>
              </a:rPr>
              <a:t>recherche scientifique </a:t>
            </a:r>
            <a:r>
              <a:rPr lang="fr-FR" sz="800" dirty="0">
                <a:solidFill>
                  <a:srgbClr val="374C62"/>
                </a:solidFill>
                <a:latin typeface="Marianne" panose="02000000000000000000" pitchFamily="2" charset="0"/>
                <a:ea typeface="+mn-ea"/>
                <a:cs typeface="+mn-cs"/>
                <a:sym typeface="Helvetica Neue"/>
              </a:rPr>
              <a:t>ayant trait aux secteurs de la santé, des activités de </a:t>
            </a:r>
            <a:r>
              <a:rPr lang="fr-FR" sz="800" b="1" dirty="0">
                <a:solidFill>
                  <a:srgbClr val="374C62"/>
                </a:solidFill>
                <a:latin typeface="Marianne" panose="02000000000000000000" pitchFamily="2" charset="0"/>
                <a:ea typeface="+mn-ea"/>
                <a:cs typeface="+mn-cs"/>
                <a:sym typeface="Helvetica Neue"/>
              </a:rPr>
              <a:t>développement et d’innovation</a:t>
            </a:r>
            <a:r>
              <a:rPr lang="fr-FR" sz="800" dirty="0">
                <a:solidFill>
                  <a:srgbClr val="374C62"/>
                </a:solidFill>
                <a:latin typeface="Marianne" panose="02000000000000000000" pitchFamily="2" charset="0"/>
                <a:ea typeface="+mn-ea"/>
                <a:cs typeface="+mn-cs"/>
                <a:sym typeface="Helvetica Neue"/>
              </a:rPr>
              <a:t> de produits ou services contribuant à la santé publique ou à la sécurité des soins de santé, des médicaments ou des dispositifs médicaux ou des </a:t>
            </a:r>
            <a:r>
              <a:rPr lang="fr-FR" sz="800" b="1" dirty="0">
                <a:solidFill>
                  <a:srgbClr val="374C62"/>
                </a:solidFill>
                <a:latin typeface="Marianne" panose="02000000000000000000" pitchFamily="2" charset="0"/>
                <a:ea typeface="+mn-ea"/>
                <a:cs typeface="+mn-cs"/>
                <a:sym typeface="Helvetica Neue"/>
              </a:rPr>
              <a:t>activités d’éducation </a:t>
            </a:r>
            <a:r>
              <a:rPr lang="fr-FR" sz="800" dirty="0">
                <a:solidFill>
                  <a:srgbClr val="374C62"/>
                </a:solidFill>
                <a:latin typeface="Marianne" panose="02000000000000000000" pitchFamily="2" charset="0"/>
                <a:ea typeface="+mn-ea"/>
                <a:cs typeface="+mn-cs"/>
                <a:sym typeface="Helvetica Neue"/>
              </a:rPr>
              <a:t>dans le secteur de la santé.</a:t>
            </a:r>
          </a:p>
        </p:txBody>
      </p:sp>
      <p:sp>
        <p:nvSpPr>
          <p:cNvPr id="25" name="ZoneTexte 24">
            <a:extLst>
              <a:ext uri="{FF2B5EF4-FFF2-40B4-BE49-F238E27FC236}">
                <a16:creationId xmlns:a16="http://schemas.microsoft.com/office/drawing/2014/main" id="{F92E41F2-4AFB-35CB-44BA-FF5F2940FE4A}"/>
              </a:ext>
            </a:extLst>
          </p:cNvPr>
          <p:cNvSpPr txBox="1"/>
          <p:nvPr/>
        </p:nvSpPr>
        <p:spPr>
          <a:xfrm>
            <a:off x="4700624" y="3888306"/>
            <a:ext cx="3343724" cy="834203"/>
          </a:xfrm>
          <a:prstGeom prst="rect">
            <a:avLst/>
          </a:prstGeom>
          <a:noFill/>
        </p:spPr>
        <p:txBody>
          <a:bodyPr wrap="square" lIns="0" tIns="0" rIns="0" bIns="0">
            <a:spAutoFit/>
          </a:bodyPr>
          <a:lstStyle/>
          <a:p>
            <a:pPr marL="7938" defTabSz="308075" hangingPunct="0">
              <a:lnSpc>
                <a:spcPct val="130000"/>
              </a:lnSpc>
              <a:spcAft>
                <a:spcPts val="225"/>
              </a:spcAft>
              <a:buClrTx/>
              <a:defRPr/>
            </a:pPr>
            <a:r>
              <a:rPr lang="fr-FR" sz="800" u="sng" dirty="0">
                <a:solidFill>
                  <a:srgbClr val="374C62"/>
                </a:solidFill>
                <a:latin typeface="Marianne"/>
                <a:ea typeface="+mn-ea"/>
                <a:cs typeface="+mn-cs"/>
                <a:sym typeface="Helvetica Neue"/>
              </a:rPr>
              <a:t>Infrastructure de partage au niveau européen</a:t>
            </a:r>
            <a:r>
              <a:rPr lang="fr-FR" sz="800" dirty="0">
                <a:solidFill>
                  <a:srgbClr val="374C62"/>
                </a:solidFill>
                <a:latin typeface="Marianne"/>
                <a:ea typeface="+mn-ea"/>
                <a:cs typeface="+mn-cs"/>
                <a:sym typeface="Helvetica Neue"/>
              </a:rPr>
              <a:t> : </a:t>
            </a:r>
            <a:r>
              <a:rPr lang="fr-FR" sz="800" i="1" dirty="0" err="1">
                <a:solidFill>
                  <a:srgbClr val="374C62"/>
                </a:solidFill>
                <a:latin typeface="Marianne"/>
                <a:ea typeface="+mn-ea"/>
                <a:cs typeface="+mn-cs"/>
                <a:sym typeface="Helvetica Neue"/>
              </a:rPr>
              <a:t>HealthData@EU</a:t>
            </a:r>
            <a:endParaRPr lang="fr-FR" sz="800" i="1" dirty="0">
              <a:solidFill>
                <a:srgbClr val="374C62"/>
              </a:solidFill>
              <a:latin typeface="Marianne"/>
              <a:ea typeface="+mn-ea"/>
              <a:cs typeface="+mn-cs"/>
              <a:sym typeface="Helvetica Neue"/>
            </a:endParaRPr>
          </a:p>
          <a:p>
            <a:pPr marL="134938" indent="-134938" defTabSz="308075" hangingPunct="0">
              <a:lnSpc>
                <a:spcPct val="130000"/>
              </a:lnSpc>
              <a:spcAft>
                <a:spcPts val="225"/>
              </a:spcAft>
              <a:buClr>
                <a:srgbClr val="34B2B8"/>
              </a:buClr>
              <a:buFont typeface="Arial" panose="020B0604020202020204" pitchFamily="34" charset="0"/>
              <a:buChar char="•"/>
              <a:defRPr/>
            </a:pPr>
            <a:r>
              <a:rPr lang="fr-FR" sz="800" dirty="0">
                <a:solidFill>
                  <a:srgbClr val="374C62"/>
                </a:solidFill>
                <a:latin typeface="Marianne"/>
                <a:ea typeface="+mn-ea"/>
                <a:cs typeface="+mn-cs"/>
                <a:sym typeface="Helvetica Neue"/>
              </a:rPr>
              <a:t>Infrastructure </a:t>
            </a:r>
            <a:r>
              <a:rPr lang="fr-FR" sz="800" b="1" dirty="0">
                <a:solidFill>
                  <a:srgbClr val="374C62"/>
                </a:solidFill>
                <a:latin typeface="Marianne"/>
                <a:ea typeface="+mn-ea"/>
                <a:cs typeface="+mn-cs"/>
                <a:sym typeface="Helvetica Neue"/>
              </a:rPr>
              <a:t>inexistante</a:t>
            </a:r>
            <a:r>
              <a:rPr lang="fr-FR" sz="800" dirty="0">
                <a:solidFill>
                  <a:srgbClr val="374C62"/>
                </a:solidFill>
                <a:latin typeface="Marianne"/>
                <a:ea typeface="+mn-ea"/>
                <a:cs typeface="+mn-cs"/>
                <a:sym typeface="Helvetica Neue"/>
              </a:rPr>
              <a:t> au niveau européen</a:t>
            </a:r>
            <a:endParaRPr lang="fr-FR" sz="800" dirty="0">
              <a:solidFill>
                <a:srgbClr val="374C62"/>
              </a:solidFill>
              <a:latin typeface="Marianne"/>
              <a:ea typeface="+mn-ea"/>
              <a:cs typeface="+mn-cs"/>
            </a:endParaRPr>
          </a:p>
          <a:p>
            <a:pPr marL="134938" indent="-134938" defTabSz="308075" hangingPunct="0">
              <a:lnSpc>
                <a:spcPct val="130000"/>
              </a:lnSpc>
              <a:spcAft>
                <a:spcPts val="225"/>
              </a:spcAft>
              <a:buClr>
                <a:srgbClr val="34B2B8"/>
              </a:buClr>
              <a:buFont typeface="Arial" panose="020B0604020202020204" pitchFamily="34" charset="0"/>
              <a:buChar char="•"/>
              <a:defRPr/>
            </a:pPr>
            <a:r>
              <a:rPr lang="fr-FR" sz="800" dirty="0">
                <a:solidFill>
                  <a:srgbClr val="374C62"/>
                </a:solidFill>
                <a:latin typeface="Marianne"/>
                <a:ea typeface="+mn-ea"/>
                <a:cs typeface="+mn-cs"/>
                <a:sym typeface="Helvetica Neue"/>
              </a:rPr>
              <a:t>Projet pilote lancé fin 2022 par un consortium fédérant 17 entités partenaires et piloté par la plateforme des données de santé (HDH)</a:t>
            </a:r>
            <a:endParaRPr lang="fr-FR" sz="800" dirty="0">
              <a:solidFill>
                <a:srgbClr val="374C62"/>
              </a:solidFill>
              <a:latin typeface="Marianne"/>
              <a:ea typeface="+mn-ea"/>
              <a:cs typeface="+mn-cs"/>
            </a:endParaRPr>
          </a:p>
        </p:txBody>
      </p:sp>
    </p:spTree>
    <p:extLst>
      <p:ext uri="{BB962C8B-B14F-4D97-AF65-F5344CB8AC3E}">
        <p14:creationId xmlns:p14="http://schemas.microsoft.com/office/powerpoint/2010/main" val="230171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121</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5" y="1240499"/>
            <a:ext cx="7350657" cy="492443"/>
          </a:xfrm>
          <a:prstGeom prst="rect">
            <a:avLst/>
          </a:prstGeom>
          <a:noFill/>
        </p:spPr>
        <p:txBody>
          <a:bodyPr wrap="square" lIns="0" tIns="0" rIns="0" bIns="0">
            <a:spAutoFit/>
          </a:bodyPr>
          <a:lstStyle/>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Utilisation primaire des données de santé : un partage transfrontalier déjà lancé - Collaboration ANS/CNAM/DNS</a:t>
            </a:r>
          </a:p>
        </p:txBody>
      </p:sp>
      <p:sp>
        <p:nvSpPr>
          <p:cNvPr id="12" name="ZoneTexte 11">
            <a:extLst>
              <a:ext uri="{FF2B5EF4-FFF2-40B4-BE49-F238E27FC236}">
                <a16:creationId xmlns:a16="http://schemas.microsoft.com/office/drawing/2014/main" id="{18D4816C-C25E-F426-8B3E-2FCFCBB0A29D}"/>
              </a:ext>
            </a:extLst>
          </p:cNvPr>
          <p:cNvSpPr txBox="1"/>
          <p:nvPr/>
        </p:nvSpPr>
        <p:spPr>
          <a:xfrm>
            <a:off x="646595" y="1896629"/>
            <a:ext cx="2352978" cy="169277"/>
          </a:xfrm>
          <a:prstGeom prst="rect">
            <a:avLst/>
          </a:prstGeom>
          <a:noFill/>
        </p:spPr>
        <p:txBody>
          <a:bodyPr wrap="square" lIns="0" tIns="0" rIns="0" bIns="0">
            <a:spAutoFit/>
          </a:bodyPr>
          <a:lstStyle/>
          <a:p>
            <a:pPr defTabSz="685783">
              <a:buClrTx/>
              <a:defRPr/>
            </a:pPr>
            <a:r>
              <a:rPr lang="fr-FR" sz="1100" b="1" kern="1200" dirty="0">
                <a:solidFill>
                  <a:srgbClr val="4888C7"/>
                </a:solidFill>
                <a:latin typeface="Marianne" panose="02000000000000000000" pitchFamily="2" charset="0"/>
                <a:ea typeface="+mn-ea"/>
                <a:cs typeface="+mn-cs"/>
              </a:rPr>
              <a:t>Déploiement de </a:t>
            </a:r>
            <a:r>
              <a:rPr lang="fr-FR" sz="1100" b="1" kern="1200" dirty="0" err="1">
                <a:solidFill>
                  <a:srgbClr val="4888C7"/>
                </a:solidFill>
                <a:latin typeface="Marianne" panose="02000000000000000000" pitchFamily="2" charset="0"/>
                <a:ea typeface="+mn-ea"/>
                <a:cs typeface="+mn-cs"/>
              </a:rPr>
              <a:t>MaSanté@UE</a:t>
            </a:r>
            <a:r>
              <a:rPr lang="fr-FR" sz="1100" b="1" kern="1200" dirty="0">
                <a:solidFill>
                  <a:srgbClr val="4888C7"/>
                </a:solidFill>
                <a:latin typeface="Marianne" panose="02000000000000000000" pitchFamily="2" charset="0"/>
                <a:ea typeface="+mn-ea"/>
                <a:cs typeface="+mn-cs"/>
              </a:rPr>
              <a:t> </a:t>
            </a:r>
          </a:p>
        </p:txBody>
      </p:sp>
      <p:grpSp>
        <p:nvGrpSpPr>
          <p:cNvPr id="13" name="Groupe 15">
            <a:extLst>
              <a:ext uri="{FF2B5EF4-FFF2-40B4-BE49-F238E27FC236}">
                <a16:creationId xmlns:a16="http://schemas.microsoft.com/office/drawing/2014/main" id="{F61F4121-946F-FCE9-941A-12C68F0ADB3E}"/>
              </a:ext>
            </a:extLst>
          </p:cNvPr>
          <p:cNvGrpSpPr/>
          <p:nvPr>
            <p:custDataLst>
              <p:tags r:id="rId1"/>
            </p:custDataLst>
          </p:nvPr>
        </p:nvGrpSpPr>
        <p:grpSpPr>
          <a:xfrm>
            <a:off x="2771397" y="3573157"/>
            <a:ext cx="1406618" cy="1458787"/>
            <a:chOff x="2362448" y="0"/>
            <a:chExt cx="6959071" cy="6858000"/>
          </a:xfrm>
        </p:grpSpPr>
        <p:pic>
          <p:nvPicPr>
            <p:cNvPr id="15" name="Image 16">
              <a:extLst>
                <a:ext uri="{FF2B5EF4-FFF2-40B4-BE49-F238E27FC236}">
                  <a16:creationId xmlns:a16="http://schemas.microsoft.com/office/drawing/2014/main" id="{18CC5319-D006-07D5-61D4-CF186D2ACD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2552" y="0"/>
              <a:ext cx="5058967" cy="6858000"/>
            </a:xfrm>
            <a:prstGeom prst="rect">
              <a:avLst/>
            </a:prstGeom>
          </p:spPr>
        </p:pic>
        <p:sp>
          <p:nvSpPr>
            <p:cNvPr id="20" name="Ellipse 17">
              <a:extLst>
                <a:ext uri="{FF2B5EF4-FFF2-40B4-BE49-F238E27FC236}">
                  <a16:creationId xmlns:a16="http://schemas.microsoft.com/office/drawing/2014/main" id="{19F74061-1BBD-F08A-0520-1A0EAEFC737B}"/>
                </a:ext>
              </a:extLst>
            </p:cNvPr>
            <p:cNvSpPr/>
            <p:nvPr/>
          </p:nvSpPr>
          <p:spPr>
            <a:xfrm>
              <a:off x="2789244" y="1331420"/>
              <a:ext cx="1649261" cy="1649261"/>
            </a:xfrm>
            <a:prstGeom prst="ellipse">
              <a:avLst/>
            </a:prstGeom>
            <a:solidFill>
              <a:srgbClr val="2A7C8C"/>
            </a:solidFill>
            <a:ln w="12700" cap="flat" cmpd="sng" algn="ctr">
              <a:noFill/>
              <a:prstDash val="solid"/>
              <a:miter lim="800000"/>
            </a:ln>
            <a:effectLst/>
          </p:spPr>
          <p:txBody>
            <a:bodyPr rtlCol="0" anchor="ctr"/>
            <a:lstStyle/>
            <a:p>
              <a:pPr algn="ctr" defTabSz="685783">
                <a:buClrTx/>
                <a:defRPr/>
              </a:pPr>
              <a:endParaRPr lang="fr-FR" sz="600" kern="1200">
                <a:solidFill>
                  <a:prstClr val="white"/>
                </a:solidFill>
                <a:ea typeface="+mn-ea"/>
                <a:cs typeface="+mn-cs"/>
              </a:endParaRPr>
            </a:p>
          </p:txBody>
        </p:sp>
        <p:sp>
          <p:nvSpPr>
            <p:cNvPr id="22" name="ZoneTexte 18">
              <a:extLst>
                <a:ext uri="{FF2B5EF4-FFF2-40B4-BE49-F238E27FC236}">
                  <a16:creationId xmlns:a16="http://schemas.microsoft.com/office/drawing/2014/main" id="{F89A7902-7391-4248-8E0F-1E713B4C29C9}"/>
                </a:ext>
              </a:extLst>
            </p:cNvPr>
            <p:cNvSpPr txBox="1"/>
            <p:nvPr/>
          </p:nvSpPr>
          <p:spPr>
            <a:xfrm>
              <a:off x="2362448" y="561864"/>
              <a:ext cx="1480867" cy="584152"/>
            </a:xfrm>
            <a:prstGeom prst="rect">
              <a:avLst/>
            </a:prstGeom>
            <a:noFill/>
          </p:spPr>
          <p:txBody>
            <a:bodyPr wrap="square" rtlCol="0">
              <a:spAutoFit/>
            </a:bodyPr>
            <a:lstStyle/>
            <a:p>
              <a:pPr defTabSz="685783">
                <a:buClrTx/>
                <a:defRPr/>
              </a:pPr>
              <a:r>
                <a:rPr lang="fr-FR" sz="600" kern="1200">
                  <a:solidFill>
                    <a:srgbClr val="2A7C8C"/>
                  </a:solidFill>
                  <a:latin typeface="Arial" panose="020B0604020202020204" pitchFamily="34" charset="0"/>
                  <a:ea typeface="+mn-ea"/>
                  <a:cs typeface="Arial" panose="020B0604020202020204" pitchFamily="34" charset="0"/>
                </a:rPr>
                <a:t>CE</a:t>
              </a:r>
            </a:p>
          </p:txBody>
        </p:sp>
        <p:pic>
          <p:nvPicPr>
            <p:cNvPr id="23" name="Image 27">
              <a:extLst>
                <a:ext uri="{FF2B5EF4-FFF2-40B4-BE49-F238E27FC236}">
                  <a16:creationId xmlns:a16="http://schemas.microsoft.com/office/drawing/2014/main" id="{66DA1EC1-5BBB-A3DB-4A6C-98F89B6854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7987" y="1020997"/>
              <a:ext cx="893809" cy="893809"/>
            </a:xfrm>
            <a:prstGeom prst="ellipse">
              <a:avLst/>
            </a:prstGeom>
            <a:ln>
              <a:noFill/>
            </a:ln>
            <a:effectLst/>
          </p:spPr>
        </p:pic>
        <p:pic>
          <p:nvPicPr>
            <p:cNvPr id="24" name="Image 28">
              <a:extLst>
                <a:ext uri="{FF2B5EF4-FFF2-40B4-BE49-F238E27FC236}">
                  <a16:creationId xmlns:a16="http://schemas.microsoft.com/office/drawing/2014/main" id="{BB35A709-3A70-F361-9E40-320E033068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8133" y="4159032"/>
              <a:ext cx="1125478" cy="1125478"/>
            </a:xfrm>
            <a:prstGeom prst="rect">
              <a:avLst/>
            </a:prstGeom>
          </p:spPr>
        </p:pic>
        <p:sp>
          <p:nvSpPr>
            <p:cNvPr id="26" name="ZoneTexte 29">
              <a:extLst>
                <a:ext uri="{FF2B5EF4-FFF2-40B4-BE49-F238E27FC236}">
                  <a16:creationId xmlns:a16="http://schemas.microsoft.com/office/drawing/2014/main" id="{BCACB008-9B27-4FAA-C361-8CC59248A3E4}"/>
                </a:ext>
              </a:extLst>
            </p:cNvPr>
            <p:cNvSpPr txBox="1"/>
            <p:nvPr/>
          </p:nvSpPr>
          <p:spPr>
            <a:xfrm>
              <a:off x="2538087" y="4945234"/>
              <a:ext cx="1340485" cy="535472"/>
            </a:xfrm>
            <a:prstGeom prst="rect">
              <a:avLst/>
            </a:prstGeom>
            <a:noFill/>
          </p:spPr>
          <p:txBody>
            <a:bodyPr wrap="none" rtlCol="0">
              <a:spAutoFit/>
            </a:bodyPr>
            <a:lstStyle/>
            <a:p>
              <a:pPr defTabSz="685783">
                <a:buClrTx/>
                <a:defRPr/>
              </a:pPr>
              <a:r>
                <a:rPr lang="fr-FR" sz="500" b="1" kern="1200">
                  <a:solidFill>
                    <a:srgbClr val="F4744B"/>
                  </a:solidFill>
                  <a:latin typeface="Arial" panose="020B0604020202020204" pitchFamily="34" charset="0"/>
                  <a:ea typeface="+mn-ea"/>
                  <a:cs typeface="Arial" panose="020B0604020202020204" pitchFamily="34" charset="0"/>
                </a:rPr>
                <a:t>NCPeH</a:t>
              </a:r>
            </a:p>
          </p:txBody>
        </p:sp>
        <p:sp>
          <p:nvSpPr>
            <p:cNvPr id="27" name="ZoneTexte 30">
              <a:extLst>
                <a:ext uri="{FF2B5EF4-FFF2-40B4-BE49-F238E27FC236}">
                  <a16:creationId xmlns:a16="http://schemas.microsoft.com/office/drawing/2014/main" id="{6D59151E-DF51-EF17-7C69-9ABD1048739B}"/>
                </a:ext>
              </a:extLst>
            </p:cNvPr>
            <p:cNvSpPr txBox="1"/>
            <p:nvPr/>
          </p:nvSpPr>
          <p:spPr>
            <a:xfrm>
              <a:off x="6486761" y="500986"/>
              <a:ext cx="1340485" cy="535472"/>
            </a:xfrm>
            <a:prstGeom prst="rect">
              <a:avLst/>
            </a:prstGeom>
            <a:noFill/>
          </p:spPr>
          <p:txBody>
            <a:bodyPr wrap="none" rtlCol="0">
              <a:spAutoFit/>
            </a:bodyPr>
            <a:lstStyle/>
            <a:p>
              <a:pPr defTabSz="685783">
                <a:buClrTx/>
                <a:defRPr/>
              </a:pPr>
              <a:r>
                <a:rPr lang="fr-FR" sz="500" b="1" kern="1200">
                  <a:solidFill>
                    <a:srgbClr val="F4744B"/>
                  </a:solidFill>
                  <a:latin typeface="Arial" panose="020B0604020202020204" pitchFamily="34" charset="0"/>
                  <a:ea typeface="+mn-ea"/>
                  <a:cs typeface="Arial" panose="020B0604020202020204" pitchFamily="34" charset="0"/>
                </a:rPr>
                <a:t>NCPeH</a:t>
              </a:r>
            </a:p>
          </p:txBody>
        </p:sp>
        <p:pic>
          <p:nvPicPr>
            <p:cNvPr id="28" name="Image 31">
              <a:extLst>
                <a:ext uri="{FF2B5EF4-FFF2-40B4-BE49-F238E27FC236}">
                  <a16:creationId xmlns:a16="http://schemas.microsoft.com/office/drawing/2014/main" id="{99F538F0-C238-035C-D318-3037C47D71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082" y="685657"/>
              <a:ext cx="1125478" cy="1125478"/>
            </a:xfrm>
            <a:prstGeom prst="rect">
              <a:avLst/>
            </a:prstGeom>
          </p:spPr>
        </p:pic>
        <p:sp>
          <p:nvSpPr>
            <p:cNvPr id="29" name="Arc 28">
              <a:extLst>
                <a:ext uri="{FF2B5EF4-FFF2-40B4-BE49-F238E27FC236}">
                  <a16:creationId xmlns:a16="http://schemas.microsoft.com/office/drawing/2014/main" id="{CE31F0D7-1526-4CB0-21A6-BFC974E53697}"/>
                </a:ext>
              </a:extLst>
            </p:cNvPr>
            <p:cNvSpPr/>
            <p:nvPr/>
          </p:nvSpPr>
          <p:spPr>
            <a:xfrm rot="14400000">
              <a:off x="3897976" y="1182020"/>
              <a:ext cx="4289322" cy="4289322"/>
            </a:xfrm>
            <a:prstGeom prst="arc">
              <a:avLst>
                <a:gd name="adj1" fmla="val 16465373"/>
                <a:gd name="adj2" fmla="val 1313137"/>
              </a:avLst>
            </a:prstGeom>
            <a:noFill/>
            <a:ln w="28575" cap="flat" cmpd="sng" algn="ctr">
              <a:solidFill>
                <a:srgbClr val="F4744B"/>
              </a:solidFill>
              <a:prstDash val="sysDot"/>
              <a:miter lim="800000"/>
            </a:ln>
            <a:effectLst/>
          </p:spPr>
          <p:txBody>
            <a:bodyPr rtlCol="0" anchor="ctr"/>
            <a:lstStyle/>
            <a:p>
              <a:pPr algn="ctr" defTabSz="685783">
                <a:buClrTx/>
                <a:defRPr/>
              </a:pPr>
              <a:endParaRPr lang="fr-FR" sz="600" kern="1200">
                <a:solidFill>
                  <a:prstClr val="black"/>
                </a:solidFill>
                <a:ea typeface="+mn-ea"/>
                <a:cs typeface="+mn-cs"/>
              </a:endParaRPr>
            </a:p>
          </p:txBody>
        </p:sp>
        <p:sp>
          <p:nvSpPr>
            <p:cNvPr id="31" name="ZoneTexte 33">
              <a:extLst>
                <a:ext uri="{FF2B5EF4-FFF2-40B4-BE49-F238E27FC236}">
                  <a16:creationId xmlns:a16="http://schemas.microsoft.com/office/drawing/2014/main" id="{65F444C1-C297-7F27-2E0D-EC38C23BA139}"/>
                </a:ext>
              </a:extLst>
            </p:cNvPr>
            <p:cNvSpPr txBox="1"/>
            <p:nvPr/>
          </p:nvSpPr>
          <p:spPr>
            <a:xfrm>
              <a:off x="2560664" y="1722092"/>
              <a:ext cx="1585956" cy="535472"/>
            </a:xfrm>
            <a:prstGeom prst="rect">
              <a:avLst/>
            </a:prstGeom>
            <a:noFill/>
          </p:spPr>
          <p:txBody>
            <a:bodyPr wrap="none" rtlCol="0">
              <a:spAutoFit/>
            </a:bodyPr>
            <a:lstStyle/>
            <a:p>
              <a:pPr defTabSz="685783">
                <a:buClrTx/>
                <a:defRPr/>
              </a:pPr>
              <a:r>
                <a:rPr lang="fr-FR" sz="500" kern="1200">
                  <a:solidFill>
                    <a:prstClr val="white"/>
                  </a:solidFill>
                  <a:latin typeface="Arial" panose="020B0604020202020204" pitchFamily="34" charset="0"/>
                  <a:ea typeface="+mn-ea"/>
                  <a:cs typeface="Arial" panose="020B0604020202020204" pitchFamily="34" charset="0"/>
                </a:rPr>
                <a:t>OpenNCP</a:t>
              </a:r>
            </a:p>
          </p:txBody>
        </p:sp>
        <p:sp>
          <p:nvSpPr>
            <p:cNvPr id="32" name="ZoneTexte 34">
              <a:extLst>
                <a:ext uri="{FF2B5EF4-FFF2-40B4-BE49-F238E27FC236}">
                  <a16:creationId xmlns:a16="http://schemas.microsoft.com/office/drawing/2014/main" id="{3B000AF7-9807-8819-0BF0-346F8D943CBF}"/>
                </a:ext>
              </a:extLst>
            </p:cNvPr>
            <p:cNvSpPr txBox="1"/>
            <p:nvPr/>
          </p:nvSpPr>
          <p:spPr>
            <a:xfrm>
              <a:off x="2597183" y="2133680"/>
              <a:ext cx="1404521" cy="438112"/>
            </a:xfrm>
            <a:prstGeom prst="rect">
              <a:avLst/>
            </a:prstGeom>
            <a:noFill/>
          </p:spPr>
          <p:txBody>
            <a:bodyPr wrap="none" rtlCol="0">
              <a:spAutoFit/>
            </a:bodyPr>
            <a:lstStyle/>
            <a:p>
              <a:pPr defTabSz="685783">
                <a:buClrTx/>
                <a:defRPr/>
              </a:pPr>
              <a:r>
                <a:rPr lang="fr-FR" sz="300" kern="1200">
                  <a:solidFill>
                    <a:prstClr val="white"/>
                  </a:solidFill>
                  <a:latin typeface="Arial" panose="020B0604020202020204" pitchFamily="34" charset="0"/>
                  <a:ea typeface="+mn-ea"/>
                  <a:cs typeface="Arial" panose="020B0604020202020204" pitchFamily="34" charset="0"/>
                </a:rPr>
                <a:t>Terminologies</a:t>
              </a:r>
            </a:p>
          </p:txBody>
        </p:sp>
        <p:sp>
          <p:nvSpPr>
            <p:cNvPr id="33" name="Ellipse 35">
              <a:extLst>
                <a:ext uri="{FF2B5EF4-FFF2-40B4-BE49-F238E27FC236}">
                  <a16:creationId xmlns:a16="http://schemas.microsoft.com/office/drawing/2014/main" id="{A07D9F68-C225-42A9-303D-D9DA2642D82C}"/>
                </a:ext>
              </a:extLst>
            </p:cNvPr>
            <p:cNvSpPr/>
            <p:nvPr/>
          </p:nvSpPr>
          <p:spPr>
            <a:xfrm>
              <a:off x="4034606" y="4144695"/>
              <a:ext cx="114766" cy="114766"/>
            </a:xfrm>
            <a:prstGeom prst="ellipse">
              <a:avLst/>
            </a:prstGeom>
            <a:solidFill>
              <a:srgbClr val="F4744B"/>
            </a:solidFill>
            <a:ln w="12700" cap="flat" cmpd="sng" algn="ctr">
              <a:noFill/>
              <a:prstDash val="solid"/>
              <a:miter lim="800000"/>
            </a:ln>
            <a:effectLst/>
          </p:spPr>
          <p:txBody>
            <a:bodyPr rtlCol="0" anchor="ctr"/>
            <a:lstStyle/>
            <a:p>
              <a:pPr algn="ctr" defTabSz="685783">
                <a:buClrTx/>
                <a:defRPr/>
              </a:pPr>
              <a:endParaRPr lang="fr-FR" sz="600" kern="1200">
                <a:solidFill>
                  <a:prstClr val="white"/>
                </a:solidFill>
                <a:ea typeface="+mn-ea"/>
                <a:cs typeface="+mn-cs"/>
              </a:endParaRPr>
            </a:p>
          </p:txBody>
        </p:sp>
        <p:sp>
          <p:nvSpPr>
            <p:cNvPr id="34" name="Ellipse 36">
              <a:extLst>
                <a:ext uri="{FF2B5EF4-FFF2-40B4-BE49-F238E27FC236}">
                  <a16:creationId xmlns:a16="http://schemas.microsoft.com/office/drawing/2014/main" id="{52E9EB50-43AD-17CC-8D76-3C00CBACDDC7}"/>
                </a:ext>
              </a:extLst>
            </p:cNvPr>
            <p:cNvSpPr/>
            <p:nvPr/>
          </p:nvSpPr>
          <p:spPr>
            <a:xfrm>
              <a:off x="5530699" y="1183639"/>
              <a:ext cx="114766" cy="114766"/>
            </a:xfrm>
            <a:prstGeom prst="ellipse">
              <a:avLst/>
            </a:prstGeom>
            <a:solidFill>
              <a:srgbClr val="F4744B"/>
            </a:solidFill>
            <a:ln w="12700" cap="flat" cmpd="sng" algn="ctr">
              <a:noFill/>
              <a:prstDash val="solid"/>
              <a:miter lim="800000"/>
            </a:ln>
            <a:effectLst/>
          </p:spPr>
          <p:txBody>
            <a:bodyPr rtlCol="0" anchor="ctr"/>
            <a:lstStyle/>
            <a:p>
              <a:pPr algn="ctr" defTabSz="685783">
                <a:buClrTx/>
                <a:defRPr/>
              </a:pPr>
              <a:endParaRPr lang="fr-FR" sz="600" kern="1200">
                <a:solidFill>
                  <a:prstClr val="white"/>
                </a:solidFill>
                <a:ea typeface="+mn-ea"/>
                <a:cs typeface="+mn-cs"/>
              </a:endParaRPr>
            </a:p>
          </p:txBody>
        </p:sp>
        <p:sp>
          <p:nvSpPr>
            <p:cNvPr id="35" name="ZoneTexte 37">
              <a:extLst>
                <a:ext uri="{FF2B5EF4-FFF2-40B4-BE49-F238E27FC236}">
                  <a16:creationId xmlns:a16="http://schemas.microsoft.com/office/drawing/2014/main" id="{CB5B1BB5-B093-4DAA-2C5D-A68CD19687B7}"/>
                </a:ext>
              </a:extLst>
            </p:cNvPr>
            <p:cNvSpPr txBox="1"/>
            <p:nvPr/>
          </p:nvSpPr>
          <p:spPr>
            <a:xfrm>
              <a:off x="3187763" y="3043041"/>
              <a:ext cx="1303134" cy="535472"/>
            </a:xfrm>
            <a:prstGeom prst="rect">
              <a:avLst/>
            </a:prstGeom>
            <a:noFill/>
          </p:spPr>
          <p:txBody>
            <a:bodyPr wrap="none" rtlCol="0">
              <a:spAutoFit/>
            </a:bodyPr>
            <a:lstStyle/>
            <a:p>
              <a:pPr defTabSz="685783">
                <a:buClrTx/>
                <a:defRPr/>
              </a:pPr>
              <a:r>
                <a:rPr lang="fr-FR" sz="500" kern="1200">
                  <a:solidFill>
                    <a:srgbClr val="2A7C8C"/>
                  </a:solidFill>
                  <a:latin typeface="Arial" panose="020B0604020202020204" pitchFamily="34" charset="0"/>
                  <a:ea typeface="+mn-ea"/>
                  <a:cs typeface="Arial" panose="020B0604020202020204" pitchFamily="34" charset="0"/>
                </a:rPr>
                <a:t>TESTA</a:t>
              </a:r>
            </a:p>
          </p:txBody>
        </p:sp>
        <p:sp>
          <p:nvSpPr>
            <p:cNvPr id="36" name="ZoneTexte 38">
              <a:extLst>
                <a:ext uri="{FF2B5EF4-FFF2-40B4-BE49-F238E27FC236}">
                  <a16:creationId xmlns:a16="http://schemas.microsoft.com/office/drawing/2014/main" id="{602FEA01-1F34-4199-D50F-C3B0D93AC5FE}"/>
                </a:ext>
              </a:extLst>
            </p:cNvPr>
            <p:cNvSpPr txBox="1"/>
            <p:nvPr/>
          </p:nvSpPr>
          <p:spPr>
            <a:xfrm>
              <a:off x="4351677" y="1659373"/>
              <a:ext cx="1468557" cy="584152"/>
            </a:xfrm>
            <a:prstGeom prst="rect">
              <a:avLst/>
            </a:prstGeom>
            <a:noFill/>
          </p:spPr>
          <p:txBody>
            <a:bodyPr wrap="none" rtlCol="0">
              <a:spAutoFit/>
            </a:bodyPr>
            <a:lstStyle/>
            <a:p>
              <a:pPr defTabSz="685783">
                <a:buClrTx/>
                <a:defRPr/>
              </a:pPr>
              <a:r>
                <a:rPr lang="fr-FR" sz="300" kern="1200">
                  <a:solidFill>
                    <a:srgbClr val="2A7C8C"/>
                  </a:solidFill>
                  <a:latin typeface="Arial" panose="020B0604020202020204" pitchFamily="34" charset="0"/>
                  <a:ea typeface="+mn-ea"/>
                  <a:cs typeface="Arial" panose="020B0604020202020204" pitchFamily="34" charset="0"/>
                </a:rPr>
                <a:t>SERVICES</a:t>
              </a:r>
            </a:p>
            <a:p>
              <a:pPr defTabSz="685783">
                <a:buClrTx/>
                <a:defRPr/>
              </a:pPr>
              <a:r>
                <a:rPr lang="fr-FR" sz="300" kern="1200">
                  <a:solidFill>
                    <a:srgbClr val="2A7C8C"/>
                  </a:solidFill>
                  <a:latin typeface="Arial" panose="020B0604020202020204" pitchFamily="34" charset="0"/>
                  <a:ea typeface="+mn-ea"/>
                  <a:cs typeface="Arial" panose="020B0604020202020204" pitchFamily="34" charset="0"/>
                </a:rPr>
                <a:t>GENERIQUES</a:t>
              </a:r>
            </a:p>
          </p:txBody>
        </p:sp>
      </p:grpSp>
      <p:sp>
        <p:nvSpPr>
          <p:cNvPr id="37" name="Rectangle 36">
            <a:extLst>
              <a:ext uri="{FF2B5EF4-FFF2-40B4-BE49-F238E27FC236}">
                <a16:creationId xmlns:a16="http://schemas.microsoft.com/office/drawing/2014/main" id="{68C8C87D-6887-2C87-416A-F4DE9E99CE8E}"/>
              </a:ext>
            </a:extLst>
          </p:cNvPr>
          <p:cNvSpPr/>
          <p:nvPr/>
        </p:nvSpPr>
        <p:spPr>
          <a:xfrm>
            <a:off x="701559" y="2302511"/>
            <a:ext cx="2105064" cy="366002"/>
          </a:xfrm>
          <a:prstGeom prst="rect">
            <a:avLst/>
          </a:prstGeom>
          <a:solidFill>
            <a:srgbClr val="95C01F"/>
          </a:solidFill>
          <a:ln w="12700" cap="flat" cmpd="sng" algn="ctr">
            <a:noFill/>
            <a:prstDash val="solid"/>
            <a:miter lim="800000"/>
          </a:ln>
          <a:effectLst>
            <a:outerShdw blurRad="152400" dist="38100" dir="8100000" algn="tr" rotWithShape="0">
              <a:srgbClr val="364C62">
                <a:alpha val="20000"/>
              </a:srgbClr>
            </a:outerShdw>
          </a:effectLst>
        </p:spPr>
        <p:txBody>
          <a:bodyPr rtlCol="0" anchor="ctr"/>
          <a:lstStyle/>
          <a:p>
            <a:pPr algn="ctr" defTabSz="685783">
              <a:buClrTx/>
              <a:defRPr/>
            </a:pPr>
            <a:r>
              <a:rPr lang="fr-FR" sz="900" b="1" kern="1200" err="1">
                <a:solidFill>
                  <a:prstClr val="white"/>
                </a:solidFill>
                <a:latin typeface="Marianne" panose="02000000000000000000" pitchFamily="2" charset="0"/>
                <a:ea typeface="+mn-ea"/>
                <a:cs typeface="+mn-cs"/>
              </a:rPr>
              <a:t>MyHealth@EU</a:t>
            </a:r>
            <a:endParaRPr lang="fr-FR" sz="900" b="1" kern="1200">
              <a:solidFill>
                <a:prstClr val="white"/>
              </a:solidFill>
              <a:latin typeface="Marianne" panose="02000000000000000000" pitchFamily="2" charset="0"/>
              <a:ea typeface="+mn-ea"/>
              <a:cs typeface="+mn-cs"/>
            </a:endParaRPr>
          </a:p>
          <a:p>
            <a:pPr algn="ctr" defTabSz="685783">
              <a:buClrTx/>
              <a:defRPr/>
            </a:pPr>
            <a:r>
              <a:rPr lang="fr-FR" sz="900" b="1" kern="1200">
                <a:solidFill>
                  <a:prstClr val="white"/>
                </a:solidFill>
                <a:latin typeface="Marianne" panose="02000000000000000000" pitchFamily="2" charset="0"/>
                <a:ea typeface="+mn-ea"/>
                <a:cs typeface="+mn-cs"/>
              </a:rPr>
              <a:t>En France</a:t>
            </a:r>
          </a:p>
        </p:txBody>
      </p:sp>
      <p:sp>
        <p:nvSpPr>
          <p:cNvPr id="38" name="Rectangle 37">
            <a:extLst>
              <a:ext uri="{FF2B5EF4-FFF2-40B4-BE49-F238E27FC236}">
                <a16:creationId xmlns:a16="http://schemas.microsoft.com/office/drawing/2014/main" id="{EEA687D8-03C1-ADCC-915D-6BDE7B20889C}"/>
              </a:ext>
            </a:extLst>
          </p:cNvPr>
          <p:cNvSpPr/>
          <p:nvPr/>
        </p:nvSpPr>
        <p:spPr>
          <a:xfrm>
            <a:off x="720682" y="2730739"/>
            <a:ext cx="2061008" cy="1827859"/>
          </a:xfrm>
          <a:prstGeom prst="rect">
            <a:avLst/>
          </a:prstGeom>
          <a:solidFill>
            <a:sysClr val="window" lastClr="FFFFFF"/>
          </a:solidFill>
          <a:ln w="12700" cap="flat" cmpd="sng" algn="ctr">
            <a:noFill/>
            <a:prstDash val="solid"/>
            <a:miter lim="800000"/>
          </a:ln>
          <a:effectLst>
            <a:outerShdw blurRad="152400" dist="38100" dir="8100000" algn="tr" rotWithShape="0">
              <a:srgbClr val="364C62">
                <a:alpha val="20000"/>
              </a:srgbClr>
            </a:outerShdw>
          </a:effectLst>
        </p:spPr>
        <p:txBody>
          <a:bodyPr rtlCol="0" anchor="ctr"/>
          <a:lstStyle/>
          <a:p>
            <a:pPr algn="ctr" defTabSz="685783">
              <a:buClrTx/>
              <a:defRPr/>
            </a:pPr>
            <a:endParaRPr lang="fr-FR" sz="900" b="1" kern="1200">
              <a:solidFill>
                <a:srgbClr val="364C62"/>
              </a:solidFill>
              <a:ea typeface="+mn-ea"/>
              <a:cs typeface="+mn-cs"/>
            </a:endParaRPr>
          </a:p>
        </p:txBody>
      </p:sp>
      <p:sp>
        <p:nvSpPr>
          <p:cNvPr id="39" name="Rectangle 38">
            <a:extLst>
              <a:ext uri="{FF2B5EF4-FFF2-40B4-BE49-F238E27FC236}">
                <a16:creationId xmlns:a16="http://schemas.microsoft.com/office/drawing/2014/main" id="{11137988-BE13-B3CE-BB06-96DCC453681A}"/>
              </a:ext>
            </a:extLst>
          </p:cNvPr>
          <p:cNvSpPr/>
          <p:nvPr/>
        </p:nvSpPr>
        <p:spPr>
          <a:xfrm>
            <a:off x="776635" y="2730738"/>
            <a:ext cx="1963339" cy="1917137"/>
          </a:xfrm>
          <a:prstGeom prst="rect">
            <a:avLst/>
          </a:prstGeom>
          <a:noFill/>
          <a:ln w="12700" cap="flat" cmpd="sng" algn="ctr">
            <a:noFill/>
            <a:prstDash val="solid"/>
            <a:miter lim="800000"/>
          </a:ln>
          <a:effectLst/>
        </p:spPr>
        <p:txBody>
          <a:bodyPr wrap="square" lIns="0" tIns="0" rIns="0" bIns="0" rtlCol="0" anchor="t">
            <a:noAutofit/>
          </a:bodyPr>
          <a:lstStyle/>
          <a:p>
            <a:pPr marL="90486" lvl="1" indent="-90486" defTabSz="685783">
              <a:spcAft>
                <a:spcPts val="450"/>
              </a:spcAft>
              <a:buClrTx/>
              <a:buBlip>
                <a:blip r:embed="rId6"/>
              </a:buBlip>
              <a:defRPr/>
            </a:pPr>
            <a:r>
              <a:rPr lang="fr-FR" sz="750" kern="1200" dirty="0">
                <a:solidFill>
                  <a:srgbClr val="364C62"/>
                </a:solidFill>
                <a:latin typeface="Marianne" panose="02000000000000000000" pitchFamily="2" charset="0"/>
                <a:ea typeface="+mn-ea"/>
                <a:cs typeface="+mn-cs"/>
              </a:rPr>
              <a:t> Juillet 2021 : ouverture de SESALI pour l’accès au </a:t>
            </a:r>
            <a:r>
              <a:rPr lang="fr-FR" sz="750" b="1" kern="1200" dirty="0">
                <a:solidFill>
                  <a:srgbClr val="364C62"/>
                </a:solidFill>
                <a:latin typeface="Marianne" panose="02000000000000000000" pitchFamily="2" charset="0"/>
                <a:ea typeface="+mn-ea"/>
                <a:cs typeface="+mn-cs"/>
              </a:rPr>
              <a:t>volet de synthèse médicale </a:t>
            </a:r>
            <a:r>
              <a:rPr lang="fr-FR" sz="750" kern="1200" dirty="0">
                <a:solidFill>
                  <a:srgbClr val="364C62"/>
                </a:solidFill>
                <a:latin typeface="Marianne" panose="02000000000000000000" pitchFamily="2" charset="0"/>
                <a:ea typeface="+mn-ea"/>
                <a:cs typeface="+mn-cs"/>
              </a:rPr>
              <a:t>du patient européen en France.</a:t>
            </a:r>
          </a:p>
          <a:p>
            <a:pPr marL="90486" lvl="1" indent="-90486" defTabSz="685783">
              <a:spcAft>
                <a:spcPts val="450"/>
              </a:spcAft>
              <a:buClrTx/>
              <a:buBlip>
                <a:blip r:embed="rId6"/>
              </a:buBlip>
              <a:defRPr/>
            </a:pPr>
            <a:r>
              <a:rPr lang="fr-FR" sz="750" kern="1200" dirty="0">
                <a:solidFill>
                  <a:srgbClr val="364C62"/>
                </a:solidFill>
                <a:latin typeface="Marianne" panose="02000000000000000000" pitchFamily="2" charset="0"/>
                <a:ea typeface="+mn-ea"/>
                <a:cs typeface="+mn-cs"/>
              </a:rPr>
              <a:t> S1 2024 : Mise à disposition de </a:t>
            </a:r>
            <a:r>
              <a:rPr lang="fr-FR" sz="750" b="1" kern="1200" dirty="0">
                <a:solidFill>
                  <a:srgbClr val="364C62"/>
                </a:solidFill>
                <a:latin typeface="Marianne" panose="02000000000000000000" pitchFamily="2" charset="0"/>
                <a:ea typeface="+mn-ea"/>
                <a:cs typeface="+mn-cs"/>
              </a:rPr>
              <a:t>l’API </a:t>
            </a:r>
            <a:r>
              <a:rPr lang="fr-FR" sz="750" b="1" kern="1200" dirty="0" err="1">
                <a:solidFill>
                  <a:srgbClr val="364C62"/>
                </a:solidFill>
                <a:latin typeface="Marianne" panose="02000000000000000000" pitchFamily="2" charset="0"/>
                <a:ea typeface="+mn-ea"/>
                <a:cs typeface="+mn-cs"/>
              </a:rPr>
              <a:t>Sesali</a:t>
            </a:r>
            <a:r>
              <a:rPr lang="fr-FR" sz="750" kern="1200" dirty="0">
                <a:solidFill>
                  <a:srgbClr val="364C62"/>
                </a:solidFill>
                <a:latin typeface="Marianne" panose="02000000000000000000" pitchFamily="2" charset="0"/>
                <a:ea typeface="+mn-ea"/>
                <a:cs typeface="+mn-cs"/>
              </a:rPr>
              <a:t> pour les entreprises du numérique en santé sur </a:t>
            </a:r>
            <a:r>
              <a:rPr lang="fr-FR" sz="750" kern="1200" dirty="0" err="1">
                <a:solidFill>
                  <a:srgbClr val="364C62"/>
                </a:solidFill>
                <a:latin typeface="Marianne" panose="02000000000000000000" pitchFamily="2" charset="0"/>
                <a:ea typeface="+mn-ea"/>
                <a:cs typeface="+mn-cs"/>
              </a:rPr>
              <a:t>API.gouv</a:t>
            </a:r>
            <a:r>
              <a:rPr lang="fr-FR" sz="750" kern="1200" dirty="0">
                <a:solidFill>
                  <a:srgbClr val="364C62"/>
                </a:solidFill>
                <a:latin typeface="Marianne" panose="02000000000000000000" pitchFamily="2" charset="0"/>
                <a:ea typeface="+mn-ea"/>
                <a:cs typeface="+mn-cs"/>
              </a:rPr>
              <a:t> et le portail industriel de l’ANS</a:t>
            </a:r>
          </a:p>
          <a:p>
            <a:pPr marL="90486" lvl="1" indent="-90486" defTabSz="685783">
              <a:spcAft>
                <a:spcPts val="450"/>
              </a:spcAft>
              <a:buClrTx/>
              <a:buBlip>
                <a:blip r:embed="rId6"/>
              </a:buBlip>
              <a:defRPr/>
            </a:pPr>
            <a:r>
              <a:rPr lang="fr-FR" sz="750" kern="1200" dirty="0">
                <a:solidFill>
                  <a:srgbClr val="364C62"/>
                </a:solidFill>
                <a:latin typeface="Marianne" panose="02000000000000000000" pitchFamily="2" charset="0"/>
                <a:ea typeface="+mn-ea"/>
                <a:cs typeface="+mn-cs"/>
              </a:rPr>
              <a:t> S2 2025 : Ouverture du cas d’usage du partage de la </a:t>
            </a:r>
            <a:r>
              <a:rPr lang="fr-FR" sz="750" b="1" kern="1200" dirty="0">
                <a:solidFill>
                  <a:srgbClr val="364C62"/>
                </a:solidFill>
                <a:latin typeface="Marianne" panose="02000000000000000000" pitchFamily="2" charset="0"/>
                <a:ea typeface="+mn-ea"/>
                <a:cs typeface="+mn-cs"/>
              </a:rPr>
              <a:t>e-Prescription </a:t>
            </a:r>
            <a:r>
              <a:rPr lang="fr-FR" sz="750" kern="1200" dirty="0">
                <a:solidFill>
                  <a:srgbClr val="364C62"/>
                </a:solidFill>
                <a:latin typeface="Marianne" panose="02000000000000000000" pitchFamily="2" charset="0"/>
                <a:ea typeface="+mn-ea"/>
                <a:cs typeface="+mn-cs"/>
              </a:rPr>
              <a:t>sur </a:t>
            </a:r>
            <a:r>
              <a:rPr lang="fr-FR" sz="750" kern="1200" dirty="0" err="1">
                <a:solidFill>
                  <a:srgbClr val="364C62"/>
                </a:solidFill>
                <a:latin typeface="Marianne" panose="02000000000000000000" pitchFamily="2" charset="0"/>
                <a:ea typeface="+mn-ea"/>
                <a:cs typeface="+mn-cs"/>
              </a:rPr>
              <a:t>Sesali</a:t>
            </a:r>
            <a:r>
              <a:rPr lang="fr-FR" sz="750" kern="1200" dirty="0">
                <a:solidFill>
                  <a:srgbClr val="364C62"/>
                </a:solidFill>
                <a:latin typeface="Marianne" panose="02000000000000000000" pitchFamily="2" charset="0"/>
                <a:ea typeface="+mn-ea"/>
                <a:cs typeface="+mn-cs"/>
              </a:rPr>
              <a:t> pour le patient européen en France</a:t>
            </a:r>
            <a:endParaRPr lang="fr-FR" sz="750" kern="1200" dirty="0">
              <a:solidFill>
                <a:srgbClr val="364C62"/>
              </a:solidFill>
              <a:highlight>
                <a:srgbClr val="C0C0C0"/>
              </a:highlight>
              <a:latin typeface="Marianne" panose="02000000000000000000" pitchFamily="2" charset="0"/>
              <a:ea typeface="+mn-ea"/>
              <a:cs typeface="+mn-cs"/>
            </a:endParaRPr>
          </a:p>
          <a:p>
            <a:pPr marL="90486" lvl="1" indent="-90486" defTabSz="685783">
              <a:spcAft>
                <a:spcPts val="450"/>
              </a:spcAft>
              <a:buClrTx/>
              <a:buBlip>
                <a:blip r:embed="rId6"/>
              </a:buBlip>
              <a:defRPr/>
            </a:pPr>
            <a:r>
              <a:rPr lang="fr-FR" sz="750" kern="1200" dirty="0">
                <a:solidFill>
                  <a:srgbClr val="364C62"/>
                </a:solidFill>
                <a:latin typeface="Marianne" panose="02000000000000000000" pitchFamily="2" charset="0"/>
                <a:ea typeface="+mn-ea"/>
                <a:cs typeface="+mn-cs"/>
              </a:rPr>
              <a:t> S2 2026 : Ouverture du cas d’usage de la e-Prescription sur </a:t>
            </a:r>
            <a:r>
              <a:rPr lang="fr-FR" sz="750" kern="1200" dirty="0" err="1">
                <a:solidFill>
                  <a:srgbClr val="364C62"/>
                </a:solidFill>
                <a:latin typeface="Marianne" panose="02000000000000000000" pitchFamily="2" charset="0"/>
                <a:ea typeface="+mn-ea"/>
                <a:cs typeface="+mn-cs"/>
              </a:rPr>
              <a:t>Sesali</a:t>
            </a:r>
            <a:r>
              <a:rPr lang="fr-FR" sz="750" kern="1200" dirty="0">
                <a:solidFill>
                  <a:srgbClr val="364C62"/>
                </a:solidFill>
                <a:latin typeface="Marianne" panose="02000000000000000000" pitchFamily="2" charset="0"/>
                <a:ea typeface="+mn-ea"/>
                <a:cs typeface="+mn-cs"/>
              </a:rPr>
              <a:t> pour le patient français dans un autre Etat membre</a:t>
            </a:r>
          </a:p>
        </p:txBody>
      </p:sp>
      <p:pic>
        <p:nvPicPr>
          <p:cNvPr id="40" name="Image 98">
            <a:extLst>
              <a:ext uri="{FF2B5EF4-FFF2-40B4-BE49-F238E27FC236}">
                <a16:creationId xmlns:a16="http://schemas.microsoft.com/office/drawing/2014/main" id="{9393284D-25D6-C73F-35BF-EA75A4614E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93123" y="2384532"/>
            <a:ext cx="261353" cy="174270"/>
          </a:xfrm>
          <a:prstGeom prst="rect">
            <a:avLst/>
          </a:prstGeom>
        </p:spPr>
      </p:pic>
      <p:sp>
        <p:nvSpPr>
          <p:cNvPr id="41" name="ZoneTexte 40">
            <a:extLst>
              <a:ext uri="{FF2B5EF4-FFF2-40B4-BE49-F238E27FC236}">
                <a16:creationId xmlns:a16="http://schemas.microsoft.com/office/drawing/2014/main" id="{85FCF4AF-9200-2669-28D6-17F66C8807B0}"/>
              </a:ext>
            </a:extLst>
          </p:cNvPr>
          <p:cNvSpPr txBox="1"/>
          <p:nvPr/>
        </p:nvSpPr>
        <p:spPr>
          <a:xfrm>
            <a:off x="4118779" y="1896629"/>
            <a:ext cx="3392973" cy="169277"/>
          </a:xfrm>
          <a:prstGeom prst="rect">
            <a:avLst/>
          </a:prstGeom>
          <a:noFill/>
        </p:spPr>
        <p:txBody>
          <a:bodyPr wrap="square" lIns="0" tIns="0" rIns="0" bIns="0">
            <a:spAutoFit/>
          </a:bodyPr>
          <a:lstStyle/>
          <a:p>
            <a:pPr defTabSz="685783">
              <a:buClrTx/>
              <a:defRPr/>
            </a:pPr>
            <a:r>
              <a:rPr lang="fr-FR" sz="1100" b="1" kern="1200" dirty="0">
                <a:solidFill>
                  <a:srgbClr val="4888C7"/>
                </a:solidFill>
                <a:latin typeface="Marianne" panose="02000000000000000000" pitchFamily="2" charset="0"/>
                <a:ea typeface="+mn-ea"/>
                <a:cs typeface="+mn-cs"/>
              </a:rPr>
              <a:t>Raccordement des Etats membres et cas d’usage</a:t>
            </a:r>
          </a:p>
        </p:txBody>
      </p:sp>
      <p:grpSp>
        <p:nvGrpSpPr>
          <p:cNvPr id="42" name="Groupe 41">
            <a:extLst>
              <a:ext uri="{FF2B5EF4-FFF2-40B4-BE49-F238E27FC236}">
                <a16:creationId xmlns:a16="http://schemas.microsoft.com/office/drawing/2014/main" id="{F6E8112D-E019-F52A-8633-A5C227E3435C}"/>
              </a:ext>
            </a:extLst>
          </p:cNvPr>
          <p:cNvGrpSpPr/>
          <p:nvPr/>
        </p:nvGrpSpPr>
        <p:grpSpPr>
          <a:xfrm>
            <a:off x="4633969" y="2089283"/>
            <a:ext cx="4359027" cy="1914556"/>
            <a:chOff x="6713669" y="1808157"/>
            <a:chExt cx="4359027" cy="2773116"/>
          </a:xfrm>
        </p:grpSpPr>
        <p:cxnSp>
          <p:nvCxnSpPr>
            <p:cNvPr id="43" name="Connecteur droit 42">
              <a:extLst>
                <a:ext uri="{FF2B5EF4-FFF2-40B4-BE49-F238E27FC236}">
                  <a16:creationId xmlns:a16="http://schemas.microsoft.com/office/drawing/2014/main" id="{531DC9FD-21DA-9464-3861-AB40482F64F4}"/>
                </a:ext>
              </a:extLst>
            </p:cNvPr>
            <p:cNvCxnSpPr>
              <a:cxnSpLocks/>
            </p:cNvCxnSpPr>
            <p:nvPr/>
          </p:nvCxnSpPr>
          <p:spPr>
            <a:xfrm>
              <a:off x="8187045" y="2407854"/>
              <a:ext cx="1" cy="2078415"/>
            </a:xfrm>
            <a:prstGeom prst="line">
              <a:avLst/>
            </a:prstGeom>
            <a:noFill/>
            <a:ln w="19050" cap="flat" cmpd="sng" algn="ctr">
              <a:solidFill>
                <a:srgbClr val="44546A"/>
              </a:solidFill>
              <a:prstDash val="solid"/>
              <a:miter lim="800000"/>
            </a:ln>
            <a:effectLst/>
          </p:spPr>
        </p:cxnSp>
        <p:sp>
          <p:nvSpPr>
            <p:cNvPr id="44" name="Rectangle 43">
              <a:extLst>
                <a:ext uri="{FF2B5EF4-FFF2-40B4-BE49-F238E27FC236}">
                  <a16:creationId xmlns:a16="http://schemas.microsoft.com/office/drawing/2014/main" id="{86D98B77-E597-5123-0761-FF93B9FF0A77}"/>
                </a:ext>
              </a:extLst>
            </p:cNvPr>
            <p:cNvSpPr/>
            <p:nvPr/>
          </p:nvSpPr>
          <p:spPr>
            <a:xfrm>
              <a:off x="9214637" y="4219453"/>
              <a:ext cx="801707" cy="307776"/>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b="1" kern="1200">
                  <a:solidFill>
                    <a:srgbClr val="364C62"/>
                  </a:solidFill>
                  <a:latin typeface="Marianne" panose="02000000000000000000" pitchFamily="2" charset="0"/>
                  <a:ea typeface="+mn-ea"/>
                </a:rPr>
                <a:t>CR Imagerie + images</a:t>
              </a:r>
              <a:endParaRPr lang="fr-FR" sz="750" kern="1200">
                <a:solidFill>
                  <a:srgbClr val="364C62"/>
                </a:solidFill>
                <a:latin typeface="Marianne" panose="02000000000000000000" pitchFamily="2" charset="0"/>
                <a:ea typeface="+mn-ea"/>
              </a:endParaRPr>
            </a:p>
          </p:txBody>
        </p:sp>
        <p:sp>
          <p:nvSpPr>
            <p:cNvPr id="45" name="Rectangle 44">
              <a:extLst>
                <a:ext uri="{FF2B5EF4-FFF2-40B4-BE49-F238E27FC236}">
                  <a16:creationId xmlns:a16="http://schemas.microsoft.com/office/drawing/2014/main" id="{5D00D3DC-F47C-3D57-4B28-CD62D2CF10A9}"/>
                </a:ext>
              </a:extLst>
            </p:cNvPr>
            <p:cNvSpPr/>
            <p:nvPr/>
          </p:nvSpPr>
          <p:spPr>
            <a:xfrm>
              <a:off x="10103816" y="4215369"/>
              <a:ext cx="968880" cy="307776"/>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b="1" kern="1200">
                  <a:solidFill>
                    <a:srgbClr val="364C62"/>
                  </a:solidFill>
                  <a:latin typeface="Marianne" panose="02000000000000000000" pitchFamily="2" charset="0"/>
                  <a:ea typeface="+mn-ea"/>
                </a:rPr>
                <a:t>Lettre de sortie d’hôpital</a:t>
              </a:r>
              <a:endParaRPr lang="fr-FR" sz="750" kern="1200">
                <a:solidFill>
                  <a:srgbClr val="364C62"/>
                </a:solidFill>
                <a:latin typeface="Marianne" panose="02000000000000000000" pitchFamily="2" charset="0"/>
                <a:ea typeface="+mn-ea"/>
              </a:endParaRPr>
            </a:p>
          </p:txBody>
        </p:sp>
        <p:sp>
          <p:nvSpPr>
            <p:cNvPr id="46" name="Rectangle 45">
              <a:extLst>
                <a:ext uri="{FF2B5EF4-FFF2-40B4-BE49-F238E27FC236}">
                  <a16:creationId xmlns:a16="http://schemas.microsoft.com/office/drawing/2014/main" id="{D38B7FD4-8CEB-D155-9829-D58F70E7A34F}"/>
                </a:ext>
              </a:extLst>
            </p:cNvPr>
            <p:cNvSpPr/>
            <p:nvPr/>
          </p:nvSpPr>
          <p:spPr>
            <a:xfrm>
              <a:off x="9085073" y="3102850"/>
              <a:ext cx="968880" cy="153888"/>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b="1" kern="1200">
                  <a:solidFill>
                    <a:srgbClr val="364C62"/>
                  </a:solidFill>
                  <a:latin typeface="Marianne" panose="02000000000000000000" pitchFamily="2" charset="0"/>
                  <a:ea typeface="+mn-ea"/>
                </a:rPr>
                <a:t>CR Biologie </a:t>
              </a:r>
              <a:endParaRPr lang="fr-FR" sz="750" kern="1200">
                <a:solidFill>
                  <a:srgbClr val="364C62"/>
                </a:solidFill>
                <a:latin typeface="Marianne" panose="02000000000000000000" pitchFamily="2" charset="0"/>
                <a:ea typeface="+mn-ea"/>
              </a:endParaRPr>
            </a:p>
          </p:txBody>
        </p:sp>
        <p:sp>
          <p:nvSpPr>
            <p:cNvPr id="47" name="Rectangle 46">
              <a:extLst>
                <a:ext uri="{FF2B5EF4-FFF2-40B4-BE49-F238E27FC236}">
                  <a16:creationId xmlns:a16="http://schemas.microsoft.com/office/drawing/2014/main" id="{D0657A66-D115-2B45-3C4F-12F889CF2D33}"/>
                </a:ext>
              </a:extLst>
            </p:cNvPr>
            <p:cNvSpPr/>
            <p:nvPr/>
          </p:nvSpPr>
          <p:spPr>
            <a:xfrm>
              <a:off x="10172377" y="3099244"/>
              <a:ext cx="756839" cy="307776"/>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b="1" kern="1200">
                  <a:solidFill>
                    <a:srgbClr val="364C62"/>
                  </a:solidFill>
                  <a:latin typeface="Marianne" panose="02000000000000000000" pitchFamily="2" charset="0"/>
                  <a:ea typeface="+mn-ea"/>
                </a:rPr>
                <a:t>Maladies rares</a:t>
              </a:r>
              <a:endParaRPr lang="fr-FR" sz="750" kern="1200">
                <a:solidFill>
                  <a:srgbClr val="364C62"/>
                </a:solidFill>
                <a:latin typeface="Marianne" panose="02000000000000000000" pitchFamily="2" charset="0"/>
                <a:ea typeface="+mn-ea"/>
              </a:endParaRPr>
            </a:p>
          </p:txBody>
        </p:sp>
        <p:grpSp>
          <p:nvGrpSpPr>
            <p:cNvPr id="48" name="Groupe 47">
              <a:extLst>
                <a:ext uri="{FF2B5EF4-FFF2-40B4-BE49-F238E27FC236}">
                  <a16:creationId xmlns:a16="http://schemas.microsoft.com/office/drawing/2014/main" id="{86ECDB7C-65D7-DEF4-B0F5-9C74DF08A20C}"/>
                </a:ext>
              </a:extLst>
            </p:cNvPr>
            <p:cNvGrpSpPr/>
            <p:nvPr/>
          </p:nvGrpSpPr>
          <p:grpSpPr>
            <a:xfrm>
              <a:off x="6956768" y="2435947"/>
              <a:ext cx="692563" cy="674799"/>
              <a:chOff x="6908674" y="2496695"/>
              <a:chExt cx="716744" cy="698360"/>
            </a:xfrm>
          </p:grpSpPr>
          <p:pic>
            <p:nvPicPr>
              <p:cNvPr id="65" name="Image 64">
                <a:extLst>
                  <a:ext uri="{FF2B5EF4-FFF2-40B4-BE49-F238E27FC236}">
                    <a16:creationId xmlns:a16="http://schemas.microsoft.com/office/drawing/2014/main" id="{401D035E-494A-B566-7272-3F32827CFFB3}"/>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6953059" y="2496695"/>
                <a:ext cx="672359" cy="698360"/>
              </a:xfrm>
              <a:prstGeom prst="rect">
                <a:avLst/>
              </a:prstGeom>
            </p:spPr>
          </p:pic>
          <p:pic>
            <p:nvPicPr>
              <p:cNvPr id="66" name="Image 65">
                <a:extLst>
                  <a:ext uri="{FF2B5EF4-FFF2-40B4-BE49-F238E27FC236}">
                    <a16:creationId xmlns:a16="http://schemas.microsoft.com/office/drawing/2014/main" id="{14DDC227-9048-0C85-FE25-5437C413CDD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08674" y="2496695"/>
                <a:ext cx="236593" cy="245742"/>
              </a:xfrm>
              <a:prstGeom prst="rect">
                <a:avLst/>
              </a:prstGeom>
            </p:spPr>
          </p:pic>
        </p:grpSp>
        <p:grpSp>
          <p:nvGrpSpPr>
            <p:cNvPr id="49" name="Groupe 48">
              <a:extLst>
                <a:ext uri="{FF2B5EF4-FFF2-40B4-BE49-F238E27FC236}">
                  <a16:creationId xmlns:a16="http://schemas.microsoft.com/office/drawing/2014/main" id="{7C5A33CD-BBAF-3022-D2FC-F1C484832A6F}"/>
                </a:ext>
              </a:extLst>
            </p:cNvPr>
            <p:cNvGrpSpPr/>
            <p:nvPr/>
          </p:nvGrpSpPr>
          <p:grpSpPr>
            <a:xfrm>
              <a:off x="6956768" y="3563426"/>
              <a:ext cx="692563" cy="674799"/>
              <a:chOff x="6908674" y="3663542"/>
              <a:chExt cx="716744" cy="698360"/>
            </a:xfrm>
          </p:grpSpPr>
          <p:pic>
            <p:nvPicPr>
              <p:cNvPr id="63" name="Image 62">
                <a:extLst>
                  <a:ext uri="{FF2B5EF4-FFF2-40B4-BE49-F238E27FC236}">
                    <a16:creationId xmlns:a16="http://schemas.microsoft.com/office/drawing/2014/main" id="{2DD162F3-22E6-8C51-3B84-FE71F90F6EBF}"/>
                  </a:ext>
                </a:extLst>
              </p:cNvPr>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rot="10800000" flipV="1">
                <a:off x="6953059" y="3663542"/>
                <a:ext cx="672359" cy="698360"/>
              </a:xfrm>
              <a:prstGeom prst="rect">
                <a:avLst/>
              </a:prstGeom>
            </p:spPr>
          </p:pic>
          <p:pic>
            <p:nvPicPr>
              <p:cNvPr id="64" name="Image 63">
                <a:extLst>
                  <a:ext uri="{FF2B5EF4-FFF2-40B4-BE49-F238E27FC236}">
                    <a16:creationId xmlns:a16="http://schemas.microsoft.com/office/drawing/2014/main" id="{2955E119-F053-859A-38ED-E0181DD32B4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08674" y="3699465"/>
                <a:ext cx="234434" cy="243500"/>
              </a:xfrm>
              <a:prstGeom prst="rect">
                <a:avLst/>
              </a:prstGeom>
            </p:spPr>
          </p:pic>
        </p:grpSp>
        <p:sp>
          <p:nvSpPr>
            <p:cNvPr id="50" name="Rectangle 49">
              <a:extLst>
                <a:ext uri="{FF2B5EF4-FFF2-40B4-BE49-F238E27FC236}">
                  <a16:creationId xmlns:a16="http://schemas.microsoft.com/office/drawing/2014/main" id="{15B3E89C-F842-FB70-79DA-EC637D99C433}"/>
                </a:ext>
              </a:extLst>
            </p:cNvPr>
            <p:cNvSpPr/>
            <p:nvPr/>
          </p:nvSpPr>
          <p:spPr>
            <a:xfrm>
              <a:off x="6892742" y="3127249"/>
              <a:ext cx="943531" cy="307776"/>
            </a:xfrm>
            <a:prstGeom prst="rect">
              <a:avLst/>
            </a:prstGeom>
            <a:noFill/>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b="1" kern="1200" err="1">
                  <a:solidFill>
                    <a:srgbClr val="364C62"/>
                  </a:solidFill>
                  <a:latin typeface="Marianne" panose="02000000000000000000" pitchFamily="2" charset="0"/>
                  <a:ea typeface="+mn-ea"/>
                </a:rPr>
                <a:t>ePrescription</a:t>
              </a:r>
              <a:r>
                <a:rPr lang="fr-FR" sz="750" b="1" kern="1200">
                  <a:solidFill>
                    <a:srgbClr val="364C62"/>
                  </a:solidFill>
                  <a:latin typeface="Marianne" panose="02000000000000000000" pitchFamily="2" charset="0"/>
                  <a:ea typeface="+mn-ea"/>
                </a:rPr>
                <a:t> / </a:t>
              </a:r>
              <a:r>
                <a:rPr lang="fr-FR" sz="750" b="1" kern="1200" err="1">
                  <a:solidFill>
                    <a:srgbClr val="364C62"/>
                  </a:solidFill>
                  <a:latin typeface="Marianne" panose="02000000000000000000" pitchFamily="2" charset="0"/>
                  <a:ea typeface="+mn-ea"/>
                </a:rPr>
                <a:t>eDispensation</a:t>
              </a:r>
              <a:endParaRPr lang="fr-FR" sz="750" b="1" kern="1200">
                <a:solidFill>
                  <a:srgbClr val="364C62"/>
                </a:solidFill>
                <a:latin typeface="Marianne" panose="02000000000000000000" pitchFamily="2" charset="0"/>
                <a:ea typeface="+mn-ea"/>
              </a:endParaRPr>
            </a:p>
          </p:txBody>
        </p:sp>
        <p:sp>
          <p:nvSpPr>
            <p:cNvPr id="51" name="Rectangle 50">
              <a:extLst>
                <a:ext uri="{FF2B5EF4-FFF2-40B4-BE49-F238E27FC236}">
                  <a16:creationId xmlns:a16="http://schemas.microsoft.com/office/drawing/2014/main" id="{27BFDB1F-3D52-C1F4-9152-349A6462BC47}"/>
                </a:ext>
              </a:extLst>
            </p:cNvPr>
            <p:cNvSpPr/>
            <p:nvPr/>
          </p:nvSpPr>
          <p:spPr>
            <a:xfrm>
              <a:off x="6910648" y="4273497"/>
              <a:ext cx="827691" cy="307776"/>
            </a:xfrm>
            <a:prstGeom prst="rect">
              <a:avLst/>
            </a:prstGeom>
            <a:noFill/>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b="1" kern="1200">
                  <a:solidFill>
                    <a:srgbClr val="364C62"/>
                  </a:solidFill>
                  <a:latin typeface="Marianne" panose="02000000000000000000" pitchFamily="2" charset="0"/>
                  <a:ea typeface="+mn-ea"/>
                </a:rPr>
                <a:t>VSM/ Dossier Patient</a:t>
              </a:r>
            </a:p>
          </p:txBody>
        </p:sp>
        <p:cxnSp>
          <p:nvCxnSpPr>
            <p:cNvPr id="52" name="Connecteur droit avec flèche 51">
              <a:extLst>
                <a:ext uri="{FF2B5EF4-FFF2-40B4-BE49-F238E27FC236}">
                  <a16:creationId xmlns:a16="http://schemas.microsoft.com/office/drawing/2014/main" id="{1AA29737-7CC8-903A-3C4C-8F4A626A8AB9}"/>
                </a:ext>
              </a:extLst>
            </p:cNvPr>
            <p:cNvCxnSpPr>
              <a:cxnSpLocks/>
            </p:cNvCxnSpPr>
            <p:nvPr/>
          </p:nvCxnSpPr>
          <p:spPr>
            <a:xfrm>
              <a:off x="6713669" y="2021464"/>
              <a:ext cx="4215548" cy="0"/>
            </a:xfrm>
            <a:prstGeom prst="straightConnector1">
              <a:avLst/>
            </a:prstGeom>
            <a:noFill/>
            <a:ln w="19050" cap="flat" cmpd="sng" algn="ctr">
              <a:solidFill>
                <a:srgbClr val="36A8E1"/>
              </a:solidFill>
              <a:prstDash val="solid"/>
              <a:miter lim="800000"/>
              <a:tailEnd type="triangle"/>
            </a:ln>
            <a:effectLst/>
          </p:spPr>
        </p:cxnSp>
        <p:sp>
          <p:nvSpPr>
            <p:cNvPr id="53" name="ZoneTexte 61">
              <a:extLst>
                <a:ext uri="{FF2B5EF4-FFF2-40B4-BE49-F238E27FC236}">
                  <a16:creationId xmlns:a16="http://schemas.microsoft.com/office/drawing/2014/main" id="{0E3A7D58-1C66-9001-CD32-19069838D9EC}"/>
                </a:ext>
              </a:extLst>
            </p:cNvPr>
            <p:cNvSpPr txBox="1"/>
            <p:nvPr/>
          </p:nvSpPr>
          <p:spPr>
            <a:xfrm>
              <a:off x="10456444" y="1808157"/>
              <a:ext cx="447673" cy="1538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50" kern="1200">
                  <a:solidFill>
                    <a:srgbClr val="364C62"/>
                  </a:solidFill>
                  <a:latin typeface="Marianne" panose="02000000000000000000" pitchFamily="2" charset="0"/>
                  <a:ea typeface="+mn-ea"/>
                </a:rPr>
                <a:t>2028</a:t>
              </a:r>
            </a:p>
          </p:txBody>
        </p:sp>
        <p:pic>
          <p:nvPicPr>
            <p:cNvPr id="54" name="Image 53">
              <a:extLst>
                <a:ext uri="{FF2B5EF4-FFF2-40B4-BE49-F238E27FC236}">
                  <a16:creationId xmlns:a16="http://schemas.microsoft.com/office/drawing/2014/main" id="{EDC6B4FE-AC83-2AC7-38F7-375DFC9586D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84981" y="2933407"/>
              <a:ext cx="593903" cy="593903"/>
            </a:xfrm>
            <a:prstGeom prst="rect">
              <a:avLst/>
            </a:prstGeom>
          </p:spPr>
        </p:pic>
        <p:sp>
          <p:nvSpPr>
            <p:cNvPr id="55" name="Rectangle 54">
              <a:extLst>
                <a:ext uri="{FF2B5EF4-FFF2-40B4-BE49-F238E27FC236}">
                  <a16:creationId xmlns:a16="http://schemas.microsoft.com/office/drawing/2014/main" id="{16886CDD-EE10-BE57-05E5-F857A68662F9}"/>
                </a:ext>
              </a:extLst>
            </p:cNvPr>
            <p:cNvSpPr/>
            <p:nvPr/>
          </p:nvSpPr>
          <p:spPr>
            <a:xfrm>
              <a:off x="8093850" y="3532726"/>
              <a:ext cx="1005844" cy="485005"/>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788" b="1" kern="1200">
                  <a:solidFill>
                    <a:srgbClr val="364C62"/>
                  </a:solidFill>
                  <a:latin typeface="Marianne" panose="02000000000000000000" pitchFamily="2" charset="0"/>
                  <a:ea typeface="+mn-ea"/>
                </a:rPr>
                <a:t>Documents cliniques originaux</a:t>
              </a:r>
            </a:p>
          </p:txBody>
        </p:sp>
        <p:cxnSp>
          <p:nvCxnSpPr>
            <p:cNvPr id="56" name="Connecteur droit avec flèche 55">
              <a:extLst>
                <a:ext uri="{FF2B5EF4-FFF2-40B4-BE49-F238E27FC236}">
                  <a16:creationId xmlns:a16="http://schemas.microsoft.com/office/drawing/2014/main" id="{1F53B37D-8F0E-B5C2-E2C7-0B4B182A5F49}"/>
                </a:ext>
              </a:extLst>
            </p:cNvPr>
            <p:cNvCxnSpPr>
              <a:cxnSpLocks/>
              <a:stCxn id="58" idx="3"/>
              <a:endCxn id="57" idx="1"/>
            </p:cNvCxnSpPr>
            <p:nvPr/>
          </p:nvCxnSpPr>
          <p:spPr>
            <a:xfrm flipV="1">
              <a:off x="7844609" y="2213480"/>
              <a:ext cx="2078763" cy="4495"/>
            </a:xfrm>
            <a:prstGeom prst="straightConnector1">
              <a:avLst/>
            </a:prstGeom>
            <a:noFill/>
            <a:ln w="9525" cap="flat" cmpd="sng" algn="ctr">
              <a:solidFill>
                <a:srgbClr val="44546A"/>
              </a:solidFill>
              <a:prstDash val="solid"/>
              <a:tailEnd type="triangle"/>
            </a:ln>
            <a:effectLst/>
          </p:spPr>
        </p:cxnSp>
        <p:sp>
          <p:nvSpPr>
            <p:cNvPr id="57" name="Rectangle 56">
              <a:extLst>
                <a:ext uri="{FF2B5EF4-FFF2-40B4-BE49-F238E27FC236}">
                  <a16:creationId xmlns:a16="http://schemas.microsoft.com/office/drawing/2014/main" id="{DDC5195F-C7A4-E058-B3C2-02D341CA5052}"/>
                </a:ext>
              </a:extLst>
            </p:cNvPr>
            <p:cNvSpPr/>
            <p:nvPr/>
          </p:nvSpPr>
          <p:spPr>
            <a:xfrm>
              <a:off x="9923372" y="2067285"/>
              <a:ext cx="1005844" cy="292388"/>
            </a:xfrm>
            <a:prstGeom prst="rect">
              <a:avLst/>
            </a:prstGeom>
            <a:solidFill>
              <a:srgbClr val="36A8E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825" b="1" kern="1200">
                  <a:solidFill>
                    <a:prstClr val="white"/>
                  </a:solidFill>
                  <a:latin typeface="Marianne" panose="02000000000000000000" pitchFamily="2" charset="0"/>
                  <a:ea typeface="+mn-ea"/>
                </a:rPr>
                <a:t>27 + 2  pays</a:t>
              </a:r>
            </a:p>
          </p:txBody>
        </p:sp>
        <p:sp>
          <p:nvSpPr>
            <p:cNvPr id="58" name="Rectangle 57">
              <a:extLst>
                <a:ext uri="{FF2B5EF4-FFF2-40B4-BE49-F238E27FC236}">
                  <a16:creationId xmlns:a16="http://schemas.microsoft.com/office/drawing/2014/main" id="{A9EDE2A6-0D9B-3560-EADF-3C1EFE464EB9}"/>
                </a:ext>
              </a:extLst>
            </p:cNvPr>
            <p:cNvSpPr/>
            <p:nvPr/>
          </p:nvSpPr>
          <p:spPr>
            <a:xfrm>
              <a:off x="6838765" y="2071780"/>
              <a:ext cx="1005844" cy="292388"/>
            </a:xfrm>
            <a:prstGeom prst="rect">
              <a:avLst/>
            </a:prstGeom>
            <a:solidFill>
              <a:srgbClr val="36A8E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14337">
                <a:buClrTx/>
                <a:defRPr/>
              </a:pPr>
              <a:r>
                <a:rPr lang="fr-FR" sz="825" b="1" kern="1200">
                  <a:solidFill>
                    <a:prstClr val="white"/>
                  </a:solidFill>
                  <a:latin typeface="Marianne" panose="02000000000000000000" pitchFamily="2" charset="0"/>
                  <a:ea typeface="+mn-ea"/>
                </a:rPr>
                <a:t>13 pays</a:t>
              </a:r>
            </a:p>
          </p:txBody>
        </p:sp>
        <p:pic>
          <p:nvPicPr>
            <p:cNvPr id="59" name="Graphique 13" descr="Boîte de Pétri avec un remplissage uni">
              <a:extLst>
                <a:ext uri="{FF2B5EF4-FFF2-40B4-BE49-F238E27FC236}">
                  <a16:creationId xmlns:a16="http://schemas.microsoft.com/office/drawing/2014/main" id="{33722A1D-7FF5-08AA-53DC-56294191C1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77927" y="2548215"/>
              <a:ext cx="544588" cy="544588"/>
            </a:xfrm>
            <a:prstGeom prst="rect">
              <a:avLst/>
            </a:prstGeom>
          </p:spPr>
        </p:pic>
        <p:pic>
          <p:nvPicPr>
            <p:cNvPr id="60" name="Graphique 23" descr="Enveloppe ouverte avec un remplissage uni">
              <a:extLst>
                <a:ext uri="{FF2B5EF4-FFF2-40B4-BE49-F238E27FC236}">
                  <a16:creationId xmlns:a16="http://schemas.microsoft.com/office/drawing/2014/main" id="{5B9AEDA0-A2A8-F83B-FCE3-A3DC8104285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56537" y="3660272"/>
              <a:ext cx="463435" cy="463435"/>
            </a:xfrm>
            <a:prstGeom prst="rect">
              <a:avLst/>
            </a:prstGeom>
          </p:spPr>
        </p:pic>
        <p:pic>
          <p:nvPicPr>
            <p:cNvPr id="61" name="Graphique 26" descr="Microscope avec un remplissage uni">
              <a:extLst>
                <a:ext uri="{FF2B5EF4-FFF2-40B4-BE49-F238E27FC236}">
                  <a16:creationId xmlns:a16="http://schemas.microsoft.com/office/drawing/2014/main" id="{8A13C93E-A680-E40A-5FB8-0C03E9233E8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2533" y="2516419"/>
              <a:ext cx="602935" cy="602935"/>
            </a:xfrm>
            <a:prstGeom prst="rect">
              <a:avLst/>
            </a:prstGeom>
          </p:spPr>
        </p:pic>
        <p:pic>
          <p:nvPicPr>
            <p:cNvPr id="62" name="Graphique 80">
              <a:extLst>
                <a:ext uri="{FF2B5EF4-FFF2-40B4-BE49-F238E27FC236}">
                  <a16:creationId xmlns:a16="http://schemas.microsoft.com/office/drawing/2014/main" id="{D9A081FC-5400-D59E-434A-C1588F5703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59656" y="3497590"/>
              <a:ext cx="481224" cy="687463"/>
            </a:xfrm>
            <a:prstGeom prst="rect">
              <a:avLst/>
            </a:prstGeom>
          </p:spPr>
        </p:pic>
      </p:grpSp>
      <p:grpSp>
        <p:nvGrpSpPr>
          <p:cNvPr id="67" name="Group 1">
            <a:extLst>
              <a:ext uri="{FF2B5EF4-FFF2-40B4-BE49-F238E27FC236}">
                <a16:creationId xmlns:a16="http://schemas.microsoft.com/office/drawing/2014/main" id="{3E6795F6-BAF8-229B-9357-7A0E029C5C3D}"/>
              </a:ext>
            </a:extLst>
          </p:cNvPr>
          <p:cNvGrpSpPr/>
          <p:nvPr/>
        </p:nvGrpSpPr>
        <p:grpSpPr>
          <a:xfrm>
            <a:off x="4851436" y="4403499"/>
            <a:ext cx="1220443" cy="206862"/>
            <a:chOff x="3731041" y="6152236"/>
            <a:chExt cx="1627256" cy="275817"/>
          </a:xfrm>
        </p:grpSpPr>
        <p:sp>
          <p:nvSpPr>
            <p:cNvPr id="68" name="Rectangle 67">
              <a:hlinkClick r:id="rId21"/>
              <a:extLst>
                <a:ext uri="{FF2B5EF4-FFF2-40B4-BE49-F238E27FC236}">
                  <a16:creationId xmlns:a16="http://schemas.microsoft.com/office/drawing/2014/main" id="{B40AF6B8-4DA3-943E-EFB1-626272D29478}"/>
                </a:ext>
              </a:extLst>
            </p:cNvPr>
            <p:cNvSpPr/>
            <p:nvPr/>
          </p:nvSpPr>
          <p:spPr>
            <a:xfrm>
              <a:off x="3868951" y="6152236"/>
              <a:ext cx="1489346" cy="233395"/>
            </a:xfrm>
            <a:prstGeom prst="rect">
              <a:avLst/>
            </a:prstGeom>
            <a:solidFill>
              <a:srgbClr val="36A8E1"/>
            </a:solidFill>
            <a:ln w="12700" cap="flat" cmpd="sng" algn="ctr">
              <a:noFill/>
              <a:prstDash val="solid"/>
              <a:miter lim="800000"/>
            </a:ln>
            <a:effectLst/>
          </p:spPr>
          <p:txBody>
            <a:bodyPr lIns="175500" tIns="0" rIns="0" bIns="0" rtlCol="0" anchor="ctr"/>
            <a:lstStyle/>
            <a:p>
              <a:pPr defTabSz="685783">
                <a:buClrTx/>
                <a:defRPr/>
              </a:pPr>
              <a:r>
                <a:rPr lang="fr-FR" sz="900" kern="1200">
                  <a:solidFill>
                    <a:prstClr val="white"/>
                  </a:solidFill>
                  <a:ea typeface="+mn-ea"/>
                  <a:cs typeface="+mn-cs"/>
                </a:rPr>
                <a:t>www.sesali.fr</a:t>
              </a:r>
            </a:p>
          </p:txBody>
        </p:sp>
        <p:pic>
          <p:nvPicPr>
            <p:cNvPr id="69" name="Graphic 119">
              <a:extLst>
                <a:ext uri="{FF2B5EF4-FFF2-40B4-BE49-F238E27FC236}">
                  <a16:creationId xmlns:a16="http://schemas.microsoft.com/office/drawing/2014/main" id="{5164EBBB-2043-849F-7722-C3714BC96B0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31041" y="6152236"/>
              <a:ext cx="275817" cy="275817"/>
            </a:xfrm>
            <a:prstGeom prst="rect">
              <a:avLst/>
            </a:prstGeom>
          </p:spPr>
        </p:pic>
      </p:grpSp>
      <p:pic>
        <p:nvPicPr>
          <p:cNvPr id="70" name="Picture 17">
            <a:hlinkClick r:id="rId21"/>
            <a:extLst>
              <a:ext uri="{FF2B5EF4-FFF2-40B4-BE49-F238E27FC236}">
                <a16:creationId xmlns:a16="http://schemas.microsoft.com/office/drawing/2014/main" id="{5BD89A7F-E325-A4D1-B420-D59D8A1FA3D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848525" y="4181588"/>
            <a:ext cx="1403072" cy="824426"/>
          </a:xfrm>
          <a:prstGeom prst="rect">
            <a:avLst/>
          </a:prstGeom>
        </p:spPr>
      </p:pic>
      <p:pic>
        <p:nvPicPr>
          <p:cNvPr id="71" name="Image 70">
            <a:extLst>
              <a:ext uri="{FF2B5EF4-FFF2-40B4-BE49-F238E27FC236}">
                <a16:creationId xmlns:a16="http://schemas.microsoft.com/office/drawing/2014/main" id="{303C7CE6-E2E2-DB8C-7521-6FEA1C350EC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283655" y="4391355"/>
            <a:ext cx="630313" cy="424372"/>
          </a:xfrm>
          <a:prstGeom prst="rect">
            <a:avLst/>
          </a:prstGeom>
        </p:spPr>
      </p:pic>
      <p:sp>
        <p:nvSpPr>
          <p:cNvPr id="72" name="ZoneTexte 71">
            <a:extLst>
              <a:ext uri="{FF2B5EF4-FFF2-40B4-BE49-F238E27FC236}">
                <a16:creationId xmlns:a16="http://schemas.microsoft.com/office/drawing/2014/main" id="{A326A2D6-F2DC-421F-D5E3-D2F90C894A51}"/>
              </a:ext>
            </a:extLst>
          </p:cNvPr>
          <p:cNvSpPr txBox="1"/>
          <p:nvPr/>
        </p:nvSpPr>
        <p:spPr>
          <a:xfrm>
            <a:off x="4178431" y="4596470"/>
            <a:ext cx="1860242" cy="213585"/>
          </a:xfrm>
          <a:prstGeom prst="rect">
            <a:avLst/>
          </a:prstGeom>
          <a:noFill/>
        </p:spPr>
        <p:txBody>
          <a:bodyPr wrap="square" rtlCol="0">
            <a:spAutoFit/>
          </a:bodyPr>
          <a:lstStyle/>
          <a:p>
            <a:pPr defTabSz="685800">
              <a:buClrTx/>
            </a:pPr>
            <a:r>
              <a:rPr lang="fr-FR" sz="788" b="1" i="1" kern="1200">
                <a:solidFill>
                  <a:srgbClr val="00B0F0"/>
                </a:solidFill>
                <a:latin typeface="Marianne" panose="02000000000000000000" pitchFamily="2" charset="0"/>
                <a:ea typeface="+mn-ea"/>
                <a:cs typeface="+mn-cs"/>
              </a:rPr>
              <a:t>Service Européen de </a:t>
            </a:r>
            <a:r>
              <a:rPr lang="fr-FR" sz="788" b="1" i="1" kern="1200" err="1">
                <a:solidFill>
                  <a:srgbClr val="00B0F0"/>
                </a:solidFill>
                <a:latin typeface="Marianne" panose="02000000000000000000" pitchFamily="2" charset="0"/>
                <a:ea typeface="+mn-ea"/>
                <a:cs typeface="+mn-cs"/>
              </a:rPr>
              <a:t>SAnté</a:t>
            </a:r>
            <a:r>
              <a:rPr lang="fr-FR" sz="788" b="1" i="1" kern="1200">
                <a:solidFill>
                  <a:srgbClr val="00B0F0"/>
                </a:solidFill>
                <a:latin typeface="Marianne" panose="02000000000000000000" pitchFamily="2" charset="0"/>
                <a:ea typeface="+mn-ea"/>
                <a:cs typeface="+mn-cs"/>
              </a:rPr>
              <a:t> en </a:t>
            </a:r>
            <a:r>
              <a:rPr lang="fr-FR" sz="788" b="1" i="1" kern="1200" err="1">
                <a:solidFill>
                  <a:srgbClr val="00B0F0"/>
                </a:solidFill>
                <a:latin typeface="Marianne" panose="02000000000000000000" pitchFamily="2" charset="0"/>
                <a:ea typeface="+mn-ea"/>
                <a:cs typeface="+mn-cs"/>
              </a:rPr>
              <a:t>LIgne</a:t>
            </a:r>
            <a:endParaRPr lang="fr-FR" sz="788" b="1" i="1" kern="1200">
              <a:solidFill>
                <a:srgbClr val="00B0F0"/>
              </a:solidFill>
              <a:latin typeface="Marianne" panose="02000000000000000000" pitchFamily="2" charset="0"/>
              <a:ea typeface="+mn-ea"/>
              <a:cs typeface="+mn-cs"/>
            </a:endParaRPr>
          </a:p>
        </p:txBody>
      </p:sp>
    </p:spTree>
    <p:extLst>
      <p:ext uri="{BB962C8B-B14F-4D97-AF65-F5344CB8AC3E}">
        <p14:creationId xmlns:p14="http://schemas.microsoft.com/office/powerpoint/2010/main" val="32138231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122</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40499"/>
            <a:ext cx="7053166" cy="492443"/>
          </a:xfrm>
          <a:prstGeom prst="rect">
            <a:avLst/>
          </a:prstGeom>
          <a:noFill/>
        </p:spPr>
        <p:txBody>
          <a:bodyPr wrap="square" lIns="0" tIns="0" rIns="0" bIns="0">
            <a:spAutoFit/>
          </a:bodyPr>
          <a:lstStyle/>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Une procédure de certification des dossiers médicaux électroniques : vers un marché unique </a:t>
            </a:r>
          </a:p>
        </p:txBody>
      </p:sp>
      <p:sp>
        <p:nvSpPr>
          <p:cNvPr id="11" name="ZoneTexte 10">
            <a:extLst>
              <a:ext uri="{FF2B5EF4-FFF2-40B4-BE49-F238E27FC236}">
                <a16:creationId xmlns:a16="http://schemas.microsoft.com/office/drawing/2014/main" id="{9B911B52-CC6F-F232-2963-F25DD6FA0ED9}"/>
              </a:ext>
            </a:extLst>
          </p:cNvPr>
          <p:cNvSpPr txBox="1"/>
          <p:nvPr/>
        </p:nvSpPr>
        <p:spPr>
          <a:xfrm>
            <a:off x="613864" y="1905327"/>
            <a:ext cx="7085897" cy="2657138"/>
          </a:xfrm>
          <a:prstGeom prst="rect">
            <a:avLst/>
          </a:prstGeom>
          <a:noFill/>
        </p:spPr>
        <p:txBody>
          <a:bodyPr wrap="square" lIns="0" tIns="0" rIns="0" bIns="0">
            <a:spAutoFit/>
          </a:bodyPr>
          <a:lstStyle/>
          <a:p>
            <a:pPr defTabSz="685800">
              <a:buClrTx/>
            </a:pPr>
            <a:r>
              <a:rPr lang="fr-FR" sz="1000" b="1" dirty="0">
                <a:solidFill>
                  <a:srgbClr val="4888C7"/>
                </a:solidFill>
                <a:latin typeface="Marianne"/>
              </a:rPr>
              <a:t>A qui s’appliquera cette certification ? </a:t>
            </a:r>
          </a:p>
          <a:p>
            <a:pPr defTabSz="685800">
              <a:buClrTx/>
            </a:pPr>
            <a:r>
              <a:rPr lang="fr-FR" sz="1000" b="0" dirty="0">
                <a:solidFill>
                  <a:srgbClr val="374C62"/>
                </a:solidFill>
                <a:latin typeface="Marianne"/>
              </a:rPr>
              <a:t>Aux fabricants/éditeurs de dossiers médicaux électroniques et de dispositifs médicaux interopérables avec des dossiers médicaux </a:t>
            </a:r>
          </a:p>
          <a:p>
            <a:pPr defTabSz="685800">
              <a:buClrTx/>
            </a:pPr>
            <a:endParaRPr lang="fr-FR" sz="1000" dirty="0">
              <a:solidFill>
                <a:srgbClr val="374C62"/>
              </a:solidFill>
              <a:latin typeface="Marianne"/>
            </a:endParaRPr>
          </a:p>
          <a:p>
            <a:pPr defTabSz="685800">
              <a:buClrTx/>
            </a:pPr>
            <a:r>
              <a:rPr lang="fr-FR" sz="1000" b="1" dirty="0">
                <a:solidFill>
                  <a:srgbClr val="4888C7"/>
                </a:solidFill>
                <a:latin typeface="Marianne"/>
              </a:rPr>
              <a:t>Quelles exigences de conformité ? </a:t>
            </a:r>
          </a:p>
          <a:p>
            <a:pPr defTabSz="685800">
              <a:buClrTx/>
            </a:pPr>
            <a:r>
              <a:rPr lang="fr-FR" sz="1000" b="0" dirty="0">
                <a:solidFill>
                  <a:srgbClr val="374C62"/>
                </a:solidFill>
                <a:latin typeface="Marianne"/>
              </a:rPr>
              <a:t>Interopérabilité et traçabilité des accès</a:t>
            </a:r>
          </a:p>
          <a:p>
            <a:pPr defTabSz="685800">
              <a:buClrTx/>
            </a:pPr>
            <a:endParaRPr lang="fr-FR" sz="1000" dirty="0">
              <a:solidFill>
                <a:srgbClr val="374C62"/>
              </a:solidFill>
              <a:latin typeface="Marianne"/>
            </a:endParaRPr>
          </a:p>
          <a:p>
            <a:pPr defTabSz="685800">
              <a:buClrTx/>
            </a:pPr>
            <a:r>
              <a:rPr lang="fr-FR" sz="1000" b="1" dirty="0">
                <a:solidFill>
                  <a:srgbClr val="4888C7"/>
                </a:solidFill>
                <a:latin typeface="Marianne"/>
              </a:rPr>
              <a:t>Quelle procédure de certification ?</a:t>
            </a:r>
          </a:p>
          <a:p>
            <a:pPr marL="26670" lvl="3" defTabSz="685800">
              <a:spcBef>
                <a:spcPts val="375"/>
              </a:spcBef>
              <a:buClrTx/>
            </a:pPr>
            <a:r>
              <a:rPr lang="fr-FR" sz="1000" b="1" dirty="0">
                <a:solidFill>
                  <a:srgbClr val="374C62"/>
                </a:solidFill>
                <a:latin typeface="Marianne"/>
              </a:rPr>
              <a:t>Auto-certification :</a:t>
            </a:r>
          </a:p>
          <a:p>
            <a:pPr marL="673894" lvl="4" indent="-264319" defTabSz="685800">
              <a:spcBef>
                <a:spcPts val="375"/>
              </a:spcBef>
              <a:buClrTx/>
              <a:buFont typeface="Wingdings" panose="05000000000000000000" pitchFamily="2" charset="2"/>
              <a:buChar char="§"/>
            </a:pPr>
            <a:r>
              <a:rPr lang="fr-FR" sz="1000" dirty="0">
                <a:solidFill>
                  <a:srgbClr val="374C62"/>
                </a:solidFill>
                <a:latin typeface="Marianne"/>
              </a:rPr>
              <a:t>Transparence à la charge des industriels (publication de documentation)</a:t>
            </a:r>
          </a:p>
          <a:p>
            <a:pPr marL="673894" lvl="4" indent="-264319" defTabSz="685800">
              <a:spcBef>
                <a:spcPts val="375"/>
              </a:spcBef>
              <a:buClrTx/>
              <a:buFont typeface="Wingdings" panose="05000000000000000000" pitchFamily="2" charset="2"/>
              <a:buChar char="§"/>
            </a:pPr>
            <a:r>
              <a:rPr lang="fr-FR" sz="1000" dirty="0">
                <a:solidFill>
                  <a:srgbClr val="374C62"/>
                </a:solidFill>
                <a:latin typeface="Marianne"/>
              </a:rPr>
              <a:t>Recours obligatoire à un environnement de test de conformité avec publication des résultats</a:t>
            </a:r>
          </a:p>
          <a:p>
            <a:pPr marL="673894" lvl="4" indent="-264319" defTabSz="685800">
              <a:spcBef>
                <a:spcPts val="375"/>
              </a:spcBef>
              <a:buClrTx/>
              <a:buFont typeface="Wingdings" panose="05000000000000000000" pitchFamily="2" charset="2"/>
              <a:buChar char="§"/>
            </a:pPr>
            <a:r>
              <a:rPr lang="fr-FR" sz="1000" dirty="0">
                <a:solidFill>
                  <a:srgbClr val="374C62"/>
                </a:solidFill>
                <a:latin typeface="Marianne"/>
              </a:rPr>
              <a:t>Contrôle par une autorité de surveillance du marché</a:t>
            </a:r>
          </a:p>
          <a:p>
            <a:pPr defTabSz="685800">
              <a:buClrTx/>
            </a:pPr>
            <a:endParaRPr lang="fr-FR" sz="1000" b="1" dirty="0">
              <a:solidFill>
                <a:srgbClr val="4888C7"/>
              </a:solidFill>
              <a:latin typeface="Marianne"/>
            </a:endParaRPr>
          </a:p>
          <a:p>
            <a:pPr defTabSz="685800">
              <a:buClrTx/>
            </a:pPr>
            <a:r>
              <a:rPr lang="fr-FR" sz="1000" b="1" dirty="0">
                <a:solidFill>
                  <a:srgbClr val="4888C7"/>
                </a:solidFill>
                <a:latin typeface="Marianne"/>
              </a:rPr>
              <a:t>Quelle conséquence une fois certifié ?</a:t>
            </a:r>
          </a:p>
          <a:p>
            <a:pPr marL="26670" lvl="3" defTabSz="685800">
              <a:spcBef>
                <a:spcPts val="375"/>
              </a:spcBef>
              <a:buClrTx/>
            </a:pPr>
            <a:r>
              <a:rPr lang="fr-FR" sz="1000" dirty="0">
                <a:solidFill>
                  <a:srgbClr val="374C62"/>
                </a:solidFill>
                <a:latin typeface="Marianne"/>
              </a:rPr>
              <a:t>Accès au marché des 27 Etats membres de l’UE pour industriels bénéficiant de la certification</a:t>
            </a:r>
            <a:endParaRPr lang="fr-FR" sz="1000" dirty="0">
              <a:solidFill>
                <a:srgbClr val="374C62"/>
              </a:solidFill>
              <a:latin typeface="Marianne" panose="02000000000000000000" pitchFamily="2" charset="0"/>
            </a:endParaRPr>
          </a:p>
        </p:txBody>
      </p:sp>
    </p:spTree>
    <p:extLst>
      <p:ext uri="{BB962C8B-B14F-4D97-AF65-F5344CB8AC3E}">
        <p14:creationId xmlns:p14="http://schemas.microsoft.com/office/powerpoint/2010/main" val="25826107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123</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40499"/>
            <a:ext cx="7053166" cy="492443"/>
          </a:xfrm>
          <a:prstGeom prst="rect">
            <a:avLst/>
          </a:prstGeom>
          <a:noFill/>
        </p:spPr>
        <p:txBody>
          <a:bodyPr wrap="square" lIns="0" tIns="0" rIns="0" bIns="0">
            <a:spAutoFit/>
          </a:bodyPr>
          <a:lstStyle/>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Utilisation secondaire des données de santé : les points clés du règlement</a:t>
            </a:r>
          </a:p>
        </p:txBody>
      </p:sp>
      <p:sp>
        <p:nvSpPr>
          <p:cNvPr id="3" name="Rectangle : coins arrondis 2">
            <a:extLst>
              <a:ext uri="{FF2B5EF4-FFF2-40B4-BE49-F238E27FC236}">
                <a16:creationId xmlns:a16="http://schemas.microsoft.com/office/drawing/2014/main" id="{F5362647-B7E8-DAA0-950E-AB7EFACADFE1}"/>
              </a:ext>
            </a:extLst>
          </p:cNvPr>
          <p:cNvSpPr/>
          <p:nvPr/>
        </p:nvSpPr>
        <p:spPr>
          <a:xfrm>
            <a:off x="646596" y="1838528"/>
            <a:ext cx="3351472" cy="330740"/>
          </a:xfrm>
          <a:prstGeom prst="roundRect">
            <a:avLst>
              <a:gd name="adj" fmla="val 50000"/>
            </a:avLst>
          </a:prstGeom>
          <a:solidFill>
            <a:srgbClr val="34B2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a:rPr>
              <a:t>Pour les détenteurs de données</a:t>
            </a:r>
          </a:p>
        </p:txBody>
      </p:sp>
      <p:sp>
        <p:nvSpPr>
          <p:cNvPr id="4" name="Rectangle : coins arrondis 3">
            <a:extLst>
              <a:ext uri="{FF2B5EF4-FFF2-40B4-BE49-F238E27FC236}">
                <a16:creationId xmlns:a16="http://schemas.microsoft.com/office/drawing/2014/main" id="{38264422-DA72-C31A-B98E-CFC4DF5CF474}"/>
              </a:ext>
            </a:extLst>
          </p:cNvPr>
          <p:cNvSpPr/>
          <p:nvPr/>
        </p:nvSpPr>
        <p:spPr>
          <a:xfrm>
            <a:off x="4700624" y="1830365"/>
            <a:ext cx="3351472" cy="330740"/>
          </a:xfrm>
          <a:prstGeom prst="roundRect">
            <a:avLst>
              <a:gd name="adj" fmla="val 50000"/>
            </a:avLst>
          </a:prstGeom>
          <a:solidFill>
            <a:srgbClr val="FF49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a:ea typeface="+mn-ea"/>
                <a:cs typeface="+mn-cs"/>
              </a:rPr>
              <a:t>Pour les utilisateurs de données</a:t>
            </a:r>
          </a:p>
        </p:txBody>
      </p:sp>
      <p:pic>
        <p:nvPicPr>
          <p:cNvPr id="14" name="Graphique 13" descr="Base de données contour">
            <a:extLst>
              <a:ext uri="{FF2B5EF4-FFF2-40B4-BE49-F238E27FC236}">
                <a16:creationId xmlns:a16="http://schemas.microsoft.com/office/drawing/2014/main" id="{1D3DC178-CF64-E18D-0C0D-608DEBC4AA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5278" y="1878504"/>
            <a:ext cx="234809" cy="234809"/>
          </a:xfrm>
          <a:prstGeom prst="rect">
            <a:avLst/>
          </a:prstGeom>
        </p:spPr>
      </p:pic>
      <p:pic>
        <p:nvPicPr>
          <p:cNvPr id="20" name="Graphique 19" descr="Croissance de l'activité contour">
            <a:extLst>
              <a:ext uri="{FF2B5EF4-FFF2-40B4-BE49-F238E27FC236}">
                <a16:creationId xmlns:a16="http://schemas.microsoft.com/office/drawing/2014/main" id="{9FDF0AEB-A4B3-D9AC-39B7-FC718942B2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9762" y="1874785"/>
            <a:ext cx="271423" cy="271423"/>
          </a:xfrm>
          <a:prstGeom prst="rect">
            <a:avLst/>
          </a:prstGeom>
        </p:spPr>
      </p:pic>
      <p:sp>
        <p:nvSpPr>
          <p:cNvPr id="22" name="ZoneTexte 21">
            <a:extLst>
              <a:ext uri="{FF2B5EF4-FFF2-40B4-BE49-F238E27FC236}">
                <a16:creationId xmlns:a16="http://schemas.microsoft.com/office/drawing/2014/main" id="{2BDA492D-3D2C-4330-3B33-279B3D3BA448}"/>
              </a:ext>
            </a:extLst>
          </p:cNvPr>
          <p:cNvSpPr txBox="1"/>
          <p:nvPr/>
        </p:nvSpPr>
        <p:spPr>
          <a:xfrm>
            <a:off x="646594" y="2364893"/>
            <a:ext cx="3728331" cy="2064668"/>
          </a:xfrm>
          <a:prstGeom prst="rect">
            <a:avLst/>
          </a:prstGeom>
          <a:noFill/>
        </p:spPr>
        <p:txBody>
          <a:bodyPr wrap="square" lIns="0" tIns="0" rIns="0" bIns="0">
            <a:spAutoFit/>
          </a:bodyPr>
          <a:lstStyle/>
          <a:p>
            <a:pPr marL="177800" indent="-177800" defTabSz="685800">
              <a:buClr>
                <a:srgbClr val="4888C7"/>
              </a:buClr>
              <a:buFont typeface="Arial" panose="020B0604020202020204" pitchFamily="34" charset="0"/>
              <a:buChar char="•"/>
            </a:pPr>
            <a:r>
              <a:rPr lang="fr-FR" sz="1000" b="1" kern="1200" dirty="0">
                <a:solidFill>
                  <a:srgbClr val="374C62"/>
                </a:solidFill>
                <a:latin typeface="Marianne"/>
                <a:ea typeface="+mn-ea"/>
                <a:cs typeface="+mn-cs"/>
              </a:rPr>
              <a:t>Obligation de mettre à disposition les données sur demande </a:t>
            </a:r>
            <a:r>
              <a:rPr lang="fr-FR" sz="1000" kern="1200" dirty="0">
                <a:solidFill>
                  <a:srgbClr val="374C62"/>
                </a:solidFill>
                <a:latin typeface="Marianne"/>
                <a:ea typeface="+mn-ea"/>
                <a:cs typeface="+mn-cs"/>
              </a:rPr>
              <a:t>pour permettre leur réutilisation</a:t>
            </a:r>
          </a:p>
          <a:p>
            <a:pPr defTabSz="685800">
              <a:buClrTx/>
            </a:pPr>
            <a:endParaRPr lang="fr-FR" sz="1000" kern="1200" dirty="0">
              <a:solidFill>
                <a:srgbClr val="374C62"/>
              </a:solidFill>
              <a:latin typeface="Marianne"/>
              <a:ea typeface="+mn-ea"/>
              <a:cs typeface="+mn-cs"/>
            </a:endParaRPr>
          </a:p>
          <a:p>
            <a:pPr defTabSz="685800">
              <a:buClrTx/>
            </a:pPr>
            <a:r>
              <a:rPr lang="fr-FR" sz="1000" b="1" kern="1200" dirty="0">
                <a:solidFill>
                  <a:srgbClr val="374C62"/>
                </a:solidFill>
                <a:latin typeface="Marianne"/>
                <a:ea typeface="+mn-ea"/>
                <a:cs typeface="+mn-cs"/>
              </a:rPr>
              <a:t>! Sur un périmètre très large de données : toutes données en lien avec la santé </a:t>
            </a:r>
            <a:r>
              <a:rPr lang="fr-FR" sz="1000" kern="1200" dirty="0">
                <a:solidFill>
                  <a:srgbClr val="374C62"/>
                </a:solidFill>
                <a:latin typeface="Marianne"/>
                <a:ea typeface="+mn-ea"/>
                <a:cs typeface="+mn-cs"/>
              </a:rPr>
              <a:t>(pas seulement des données relatives aux patients)</a:t>
            </a:r>
          </a:p>
          <a:p>
            <a:pPr defTabSz="685800">
              <a:buClrTx/>
            </a:pPr>
            <a:endParaRPr lang="fr-FR" sz="1000" kern="1200" dirty="0">
              <a:solidFill>
                <a:srgbClr val="374C62"/>
              </a:solidFill>
              <a:latin typeface="Marianne"/>
              <a:ea typeface="+mn-ea"/>
              <a:cs typeface="+mn-cs"/>
            </a:endParaRPr>
          </a:p>
          <a:p>
            <a:pPr marL="177800" indent="-177800" defTabSz="685800">
              <a:buClr>
                <a:srgbClr val="4888C7"/>
              </a:buClr>
              <a:buFont typeface="Arial" panose="020B0604020202020204" pitchFamily="34" charset="0"/>
              <a:buChar char="•"/>
            </a:pPr>
            <a:r>
              <a:rPr lang="fr-FR" sz="1000" b="1" kern="1200" dirty="0">
                <a:solidFill>
                  <a:srgbClr val="374C62"/>
                </a:solidFill>
                <a:latin typeface="Marianne"/>
                <a:ea typeface="+mn-ea"/>
                <a:cs typeface="+mn-cs"/>
              </a:rPr>
              <a:t>Moyennant des garanties : </a:t>
            </a:r>
          </a:p>
          <a:p>
            <a:pPr marL="406400" lvl="2" indent="-138113" defTabSz="685800">
              <a:spcAft>
                <a:spcPts val="450"/>
              </a:spcAft>
              <a:buClrTx/>
              <a:buFont typeface="Wingdings"/>
              <a:buChar char="§"/>
            </a:pPr>
            <a:r>
              <a:rPr lang="fr-FR" sz="1000" kern="1200" dirty="0">
                <a:solidFill>
                  <a:srgbClr val="374C62"/>
                </a:solidFill>
                <a:latin typeface="Marianne"/>
                <a:ea typeface="+mn-ea"/>
                <a:cs typeface="+mn-cs"/>
              </a:rPr>
              <a:t>respect de la protection des droits de propriété intellectuelle </a:t>
            </a:r>
          </a:p>
          <a:p>
            <a:pPr marL="406400" lvl="2" indent="-138113" defTabSz="685800">
              <a:spcAft>
                <a:spcPts val="450"/>
              </a:spcAft>
              <a:buClrTx/>
              <a:buFont typeface="Wingdings"/>
              <a:buChar char="§"/>
            </a:pPr>
            <a:r>
              <a:rPr lang="fr-FR" sz="1000" kern="1200" dirty="0">
                <a:solidFill>
                  <a:srgbClr val="374C62"/>
                </a:solidFill>
                <a:latin typeface="Marianne"/>
                <a:ea typeface="+mn-ea"/>
                <a:cs typeface="+mn-cs"/>
              </a:rPr>
              <a:t>perception de redevances pour compenser les coûts induits  (avec dérogation au DGA pour les organismes publics détenteurs de données)</a:t>
            </a:r>
          </a:p>
        </p:txBody>
      </p:sp>
      <p:sp>
        <p:nvSpPr>
          <p:cNvPr id="24" name="ZoneTexte 23">
            <a:extLst>
              <a:ext uri="{FF2B5EF4-FFF2-40B4-BE49-F238E27FC236}">
                <a16:creationId xmlns:a16="http://schemas.microsoft.com/office/drawing/2014/main" id="{C2B96282-1BF1-FFEF-CD04-A5B6A994D3C6}"/>
              </a:ext>
            </a:extLst>
          </p:cNvPr>
          <p:cNvSpPr txBox="1"/>
          <p:nvPr/>
        </p:nvSpPr>
        <p:spPr>
          <a:xfrm>
            <a:off x="4700018" y="2364893"/>
            <a:ext cx="3864318" cy="2462213"/>
          </a:xfrm>
          <a:prstGeom prst="rect">
            <a:avLst/>
          </a:prstGeom>
          <a:noFill/>
        </p:spPr>
        <p:txBody>
          <a:bodyPr wrap="square" lIns="0" tIns="0" rIns="0" bIns="0">
            <a:spAutoFit/>
          </a:bodyPr>
          <a:lstStyle/>
          <a:p>
            <a:pPr marL="138113" indent="-138113" defTabSz="685800">
              <a:buClr>
                <a:srgbClr val="4888C7"/>
              </a:buClr>
              <a:buFont typeface="Arial" panose="020B0604020202020204" pitchFamily="34" charset="0"/>
              <a:buChar char="•"/>
            </a:pPr>
            <a:r>
              <a:rPr lang="fr-FR" sz="1000" b="1" kern="1200" dirty="0">
                <a:solidFill>
                  <a:srgbClr val="374C62"/>
                </a:solidFill>
                <a:latin typeface="Marianne"/>
                <a:ea typeface="+mn-ea"/>
                <a:cs typeface="+mn-cs"/>
              </a:rPr>
              <a:t>Respecter les procédures d’accès aux données </a:t>
            </a:r>
            <a:r>
              <a:rPr lang="fr-FR" sz="1000" kern="1200" dirty="0">
                <a:solidFill>
                  <a:srgbClr val="374C62"/>
                </a:solidFill>
                <a:latin typeface="Marianne"/>
                <a:ea typeface="+mn-ea"/>
                <a:cs typeface="+mn-cs"/>
              </a:rPr>
              <a:t>: </a:t>
            </a:r>
          </a:p>
          <a:p>
            <a:pPr marL="557213" lvl="1" indent="-214313" defTabSz="685800">
              <a:buClrTx/>
              <a:buFont typeface="Arial" panose="020B0604020202020204" pitchFamily="34" charset="0"/>
              <a:buChar char="•"/>
            </a:pPr>
            <a:r>
              <a:rPr lang="fr-FR" sz="1000" kern="1200" dirty="0">
                <a:solidFill>
                  <a:srgbClr val="374C62"/>
                </a:solidFill>
                <a:latin typeface="Marianne"/>
                <a:ea typeface="+mn-ea"/>
                <a:cs typeface="+mn-cs"/>
              </a:rPr>
              <a:t>Demandes à déposer auprès du HDAB : avec justification de la finalité de l’utilisation souhaitée, des données nécessaires, de leur durée de conservation, etc.</a:t>
            </a:r>
          </a:p>
          <a:p>
            <a:pPr marL="557213" lvl="1" indent="-214313" defTabSz="685800">
              <a:buClrTx/>
              <a:buFont typeface="Arial" panose="020B0604020202020204" pitchFamily="34" charset="0"/>
              <a:buChar char="•"/>
            </a:pPr>
            <a:r>
              <a:rPr lang="fr-FR" sz="1000" kern="1200" dirty="0">
                <a:solidFill>
                  <a:srgbClr val="374C62"/>
                </a:solidFill>
                <a:latin typeface="Marianne"/>
                <a:ea typeface="+mn-ea"/>
                <a:cs typeface="+mn-cs"/>
              </a:rPr>
              <a:t>Accès aux données à travers un environnement sécurisé</a:t>
            </a:r>
          </a:p>
          <a:p>
            <a:pPr marL="214313" indent="-214313" defTabSz="685800">
              <a:buClrTx/>
              <a:buFont typeface="Wingdings" panose="05000000000000000000" pitchFamily="2" charset="2"/>
              <a:buChar char="q"/>
            </a:pPr>
            <a:endParaRPr lang="fr-FR" sz="1000" kern="1200" dirty="0">
              <a:solidFill>
                <a:srgbClr val="374C62"/>
              </a:solidFill>
              <a:latin typeface="Marianne"/>
              <a:ea typeface="+mn-ea"/>
              <a:cs typeface="+mn-cs"/>
            </a:endParaRPr>
          </a:p>
          <a:p>
            <a:pPr marL="138113" indent="-138113" defTabSz="685800">
              <a:buClr>
                <a:srgbClr val="4888C7"/>
              </a:buClr>
              <a:buFont typeface="Arial" panose="020B0604020202020204" pitchFamily="34" charset="0"/>
              <a:buChar char="•"/>
            </a:pPr>
            <a:r>
              <a:rPr lang="fr-FR" sz="1000" b="1" kern="1200" dirty="0">
                <a:solidFill>
                  <a:srgbClr val="374C62"/>
                </a:solidFill>
                <a:latin typeface="Marianne"/>
                <a:ea typeface="+mn-ea"/>
                <a:cs typeface="+mn-cs"/>
              </a:rPr>
              <a:t>Bénéficier d’un accès aux données dans des délais  contraints </a:t>
            </a:r>
            <a:endParaRPr lang="fr-FR" sz="1000" kern="1200" dirty="0">
              <a:solidFill>
                <a:srgbClr val="374C62"/>
              </a:solidFill>
              <a:latin typeface="Marianne"/>
              <a:ea typeface="+mn-ea"/>
              <a:cs typeface="+mn-cs"/>
            </a:endParaRPr>
          </a:p>
          <a:p>
            <a:pPr marL="138113" indent="-138113" defTabSz="685800">
              <a:buClr>
                <a:srgbClr val="4888C7"/>
              </a:buClr>
              <a:buFont typeface="Arial" panose="020B0604020202020204" pitchFamily="34" charset="0"/>
              <a:buChar char="•"/>
            </a:pPr>
            <a:endParaRPr lang="fr-FR" sz="1000" kern="1200" dirty="0">
              <a:solidFill>
                <a:srgbClr val="374C62"/>
              </a:solidFill>
              <a:latin typeface="Marianne"/>
              <a:ea typeface="+mn-ea"/>
              <a:cs typeface="+mn-cs"/>
            </a:endParaRPr>
          </a:p>
          <a:p>
            <a:pPr marL="138113" indent="-138113" defTabSz="685800">
              <a:buClr>
                <a:srgbClr val="4888C7"/>
              </a:buClr>
              <a:buFont typeface="Arial" panose="020B0604020202020204" pitchFamily="34" charset="0"/>
              <a:buChar char="•"/>
            </a:pPr>
            <a:r>
              <a:rPr lang="fr-FR" sz="1000" kern="1200" dirty="0">
                <a:solidFill>
                  <a:srgbClr val="374C62"/>
                </a:solidFill>
                <a:latin typeface="Marianne"/>
                <a:ea typeface="+mn-ea"/>
                <a:cs typeface="+mn-cs"/>
              </a:rPr>
              <a:t>Continuer de bénéficier des </a:t>
            </a:r>
            <a:r>
              <a:rPr lang="fr-FR" sz="1000" b="1" kern="1200" dirty="0">
                <a:solidFill>
                  <a:srgbClr val="374C62"/>
                </a:solidFill>
                <a:latin typeface="Marianne"/>
                <a:ea typeface="+mn-ea"/>
                <a:cs typeface="+mn-cs"/>
              </a:rPr>
              <a:t>procédures d’accès nationales</a:t>
            </a:r>
            <a:r>
              <a:rPr lang="fr-FR" sz="1000" kern="1200" dirty="0">
                <a:solidFill>
                  <a:srgbClr val="374C62"/>
                </a:solidFill>
                <a:latin typeface="Marianne"/>
                <a:ea typeface="+mn-ea"/>
                <a:cs typeface="+mn-cs"/>
              </a:rPr>
              <a:t> qui fonctionnent (ex. : MR ou accès permanents au SNDS)</a:t>
            </a:r>
          </a:p>
          <a:p>
            <a:pPr marL="138113" indent="-138113" defTabSz="685800">
              <a:buClr>
                <a:srgbClr val="4888C7"/>
              </a:buClr>
              <a:buFont typeface="Arial" panose="020B0604020202020204" pitchFamily="34" charset="0"/>
              <a:buChar char="•"/>
            </a:pPr>
            <a:endParaRPr lang="fr-FR" sz="1000" kern="1200" dirty="0">
              <a:solidFill>
                <a:srgbClr val="374C62"/>
              </a:solidFill>
              <a:latin typeface="Marianne"/>
              <a:ea typeface="+mn-ea"/>
              <a:cs typeface="+mn-cs"/>
            </a:endParaRPr>
          </a:p>
          <a:p>
            <a:pPr marL="138113" indent="-138113" defTabSz="685800">
              <a:buClr>
                <a:srgbClr val="4888C7"/>
              </a:buClr>
              <a:buFont typeface="Arial" panose="020B0604020202020204" pitchFamily="34" charset="0"/>
              <a:buChar char="•"/>
            </a:pPr>
            <a:r>
              <a:rPr lang="fr-FR" sz="1000" kern="1200" dirty="0">
                <a:solidFill>
                  <a:srgbClr val="374C62"/>
                </a:solidFill>
                <a:latin typeface="Marianne"/>
                <a:ea typeface="+mn-ea"/>
                <a:cs typeface="+mn-cs"/>
              </a:rPr>
              <a:t>Avoir la visibilité sur les données disponibles : </a:t>
            </a:r>
            <a:r>
              <a:rPr lang="fr-FR" sz="1000" b="1" kern="1200" dirty="0">
                <a:solidFill>
                  <a:srgbClr val="374C62"/>
                </a:solidFill>
                <a:latin typeface="Marianne"/>
                <a:ea typeface="+mn-ea"/>
                <a:cs typeface="+mn-cs"/>
              </a:rPr>
              <a:t>catalogue</a:t>
            </a:r>
            <a:r>
              <a:rPr lang="fr-FR" sz="1000" kern="1200" dirty="0">
                <a:solidFill>
                  <a:srgbClr val="374C62"/>
                </a:solidFill>
                <a:latin typeface="Marianne"/>
                <a:ea typeface="+mn-ea"/>
                <a:cs typeface="+mn-cs"/>
              </a:rPr>
              <a:t> national dans chaque Etat membre + catalogue européen</a:t>
            </a:r>
          </a:p>
        </p:txBody>
      </p:sp>
    </p:spTree>
    <p:extLst>
      <p:ext uri="{BB962C8B-B14F-4D97-AF65-F5344CB8AC3E}">
        <p14:creationId xmlns:p14="http://schemas.microsoft.com/office/powerpoint/2010/main" val="19444000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124</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40499"/>
            <a:ext cx="7053166" cy="677108"/>
          </a:xfrm>
          <a:prstGeom prst="rect">
            <a:avLst/>
          </a:prstGeom>
          <a:noFill/>
        </p:spPr>
        <p:txBody>
          <a:bodyPr wrap="square" lIns="0" tIns="0" rIns="0" bIns="0">
            <a:spAutoFit/>
          </a:bodyPr>
          <a:lstStyle/>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Utilisation secondaire des données de santé : la logique d’un guichet unique national </a:t>
            </a:r>
          </a:p>
          <a:p>
            <a:pPr defTabSz="685800">
              <a:buClrTx/>
            </a:pPr>
            <a:r>
              <a:rPr lang="fr-FR" sz="1200" b="1" kern="1200" dirty="0">
                <a:solidFill>
                  <a:srgbClr val="4888C7"/>
                </a:solidFill>
                <a:latin typeface="Marianne" panose="02000000000000000000" pitchFamily="2" charset="0"/>
                <a:ea typeface="+mn-ea"/>
                <a:cs typeface="Arial" panose="020B0604020202020204" pitchFamily="34" charset="0"/>
              </a:rPr>
              <a:t>Chaque Etat membre doit désigner un organisme responsable de l’accès aux données (HDAB) </a:t>
            </a:r>
          </a:p>
        </p:txBody>
      </p:sp>
      <p:sp>
        <p:nvSpPr>
          <p:cNvPr id="21" name="ZoneTexte 20">
            <a:extLst>
              <a:ext uri="{FF2B5EF4-FFF2-40B4-BE49-F238E27FC236}">
                <a16:creationId xmlns:a16="http://schemas.microsoft.com/office/drawing/2014/main" id="{F33EF09C-3FB3-E432-40AE-49DE1B7A4F02}"/>
              </a:ext>
            </a:extLst>
          </p:cNvPr>
          <p:cNvSpPr txBox="1"/>
          <p:nvPr/>
        </p:nvSpPr>
        <p:spPr>
          <a:xfrm>
            <a:off x="646595" y="2173046"/>
            <a:ext cx="7358679" cy="2261068"/>
          </a:xfrm>
          <a:prstGeom prst="rect">
            <a:avLst/>
          </a:prstGeom>
          <a:noFill/>
        </p:spPr>
        <p:txBody>
          <a:bodyPr wrap="square" lIns="0" tIns="0" rIns="0" bIns="0">
            <a:spAutoFit/>
          </a:bodyPr>
          <a:lstStyle/>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1" i="0" u="none" strike="noStrike" kern="0" cap="none" spc="0" normalizeH="0" baseline="0" noProof="0" dirty="0">
                <a:ln>
                  <a:noFill/>
                </a:ln>
                <a:solidFill>
                  <a:srgbClr val="374C62"/>
                </a:solidFill>
                <a:effectLst/>
                <a:uLnTx/>
                <a:uFillTx/>
                <a:latin typeface="Marianne"/>
                <a:cs typeface="Arial"/>
                <a:sym typeface="Helvetica Neue"/>
              </a:rPr>
              <a:t>Quelles missions ?</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Instruire et délivrer les autorisations d’accès aux données</a:t>
            </a:r>
          </a:p>
          <a:p>
            <a:pPr marL="138113" marR="0" lvl="1" indent="-130175" defTabSz="308075" rtl="0" eaLnBrk="1" fontAlgn="auto" latinLnBrk="0" hangingPunct="1">
              <a:lnSpc>
                <a:spcPct val="130000"/>
              </a:lnSpc>
              <a:spcAft>
                <a:spcPts val="225"/>
              </a:spcAft>
              <a:buClr>
                <a:srgbClr val="4888C7"/>
              </a:buClr>
              <a:buSzTx/>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Assurer l’accès effectif aux données pour les utilisateurs autorisés</a:t>
            </a:r>
          </a:p>
          <a:p>
            <a:pPr marL="138113" marR="0" lvl="1" indent="-130175" defTabSz="308075" rtl="0" eaLnBrk="1" fontAlgn="auto" latinLnBrk="0" hangingPunct="1">
              <a:lnSpc>
                <a:spcPct val="130000"/>
              </a:lnSpc>
              <a:spcAft>
                <a:spcPts val="225"/>
              </a:spcAft>
              <a:buClr>
                <a:srgbClr val="4888C7"/>
              </a:buClr>
              <a:buSzTx/>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Informer les personnes concernées de leurs droits (portail de transparence)</a:t>
            </a:r>
          </a:p>
          <a:p>
            <a:pPr marL="138113" marR="0" lvl="1" indent="-130175" defTabSz="308075" rtl="0" eaLnBrk="1" fontAlgn="auto" latinLnBrk="0" hangingPunct="1">
              <a:lnSpc>
                <a:spcPct val="130000"/>
              </a:lnSpc>
              <a:spcAft>
                <a:spcPts val="225"/>
              </a:spcAft>
              <a:buClr>
                <a:srgbClr val="4888C7"/>
              </a:buClr>
              <a:buSzTx/>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Contrôler l’application du règlement/sanctionner les manquements relevés</a:t>
            </a:r>
          </a:p>
          <a:p>
            <a:pPr marL="138113" marR="0" lvl="1" indent="-130175" defTabSz="308075" rtl="0" eaLnBrk="1" fontAlgn="auto" latinLnBrk="0" hangingPunct="1">
              <a:lnSpc>
                <a:spcPct val="130000"/>
              </a:lnSpc>
              <a:spcAft>
                <a:spcPts val="225"/>
              </a:spcAft>
              <a:buClr>
                <a:srgbClr val="4888C7"/>
              </a:buClr>
              <a:buSzTx/>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Coopérer avec les autres autorités compétentes (nationales et européennes)</a:t>
            </a:r>
          </a:p>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1" i="0" u="none" strike="noStrike" kern="0" cap="none" spc="0" normalizeH="0" baseline="0" noProof="0" dirty="0">
                <a:ln>
                  <a:noFill/>
                </a:ln>
                <a:solidFill>
                  <a:srgbClr val="374C62"/>
                </a:solidFill>
                <a:effectLst/>
                <a:uLnTx/>
                <a:uFillTx/>
                <a:latin typeface="Marianne"/>
                <a:cs typeface="Arial"/>
                <a:sym typeface="Arial"/>
              </a:rPr>
              <a:t>Quel organisme ?</a:t>
            </a:r>
          </a:p>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0" i="0" u="none" strike="noStrike" kern="0" cap="none" spc="0" normalizeH="0" baseline="0" noProof="0" dirty="0">
                <a:ln>
                  <a:noFill/>
                </a:ln>
                <a:solidFill>
                  <a:srgbClr val="374C62"/>
                </a:solidFill>
                <a:effectLst/>
                <a:uLnTx/>
                <a:uFillTx/>
                <a:latin typeface="Marianne"/>
                <a:cs typeface="Arial"/>
                <a:sym typeface="Arial"/>
              </a:rPr>
              <a:t>Ces missions peuvent être réparties entre plusieurs organismes (avec un </a:t>
            </a:r>
            <a:r>
              <a:rPr kumimoji="0" lang="fr-FR" sz="1000" b="1" i="0" u="none" strike="noStrike" kern="0" cap="none" spc="0" normalizeH="0" baseline="0" noProof="0" dirty="0">
                <a:ln>
                  <a:noFill/>
                </a:ln>
                <a:solidFill>
                  <a:srgbClr val="374C62"/>
                </a:solidFill>
                <a:effectLst/>
                <a:uLnTx/>
                <a:uFillTx/>
                <a:latin typeface="Marianne"/>
                <a:cs typeface="Arial"/>
                <a:sym typeface="Arial"/>
              </a:rPr>
              <a:t>coordinateur</a:t>
            </a:r>
            <a:r>
              <a:rPr kumimoji="0" lang="fr-FR" sz="1000" b="0" i="0" u="none" strike="noStrike" kern="0" cap="none" spc="0" normalizeH="0" baseline="0" noProof="0" dirty="0">
                <a:ln>
                  <a:noFill/>
                </a:ln>
                <a:solidFill>
                  <a:srgbClr val="374C62"/>
                </a:solidFill>
                <a:effectLst/>
                <a:uLnTx/>
                <a:uFillTx/>
                <a:latin typeface="Marianne"/>
                <a:cs typeface="Arial"/>
                <a:sym typeface="Arial"/>
              </a:rPr>
              <a:t> dans une telle hypothèse) et elles peuvent également s’articuler avec des </a:t>
            </a:r>
            <a:r>
              <a:rPr kumimoji="0" lang="fr-FR" sz="1000" b="1" i="0" u="none" strike="noStrike" kern="0" cap="none" spc="0" normalizeH="0" baseline="0" noProof="0" dirty="0">
                <a:ln>
                  <a:noFill/>
                </a:ln>
                <a:solidFill>
                  <a:srgbClr val="374C62"/>
                </a:solidFill>
                <a:effectLst/>
                <a:uLnTx/>
                <a:uFillTx/>
                <a:latin typeface="Marianne"/>
                <a:cs typeface="Arial"/>
                <a:sym typeface="Arial"/>
              </a:rPr>
              <a:t>détenteurs de données de confiance </a:t>
            </a:r>
            <a:r>
              <a:rPr kumimoji="0" lang="fr-FR" sz="1000" b="0" i="0" u="none" strike="noStrike" kern="0" cap="none" spc="0" normalizeH="0" baseline="0" noProof="0" dirty="0">
                <a:ln>
                  <a:noFill/>
                </a:ln>
                <a:solidFill>
                  <a:srgbClr val="374C62"/>
                </a:solidFill>
                <a:effectLst/>
                <a:uLnTx/>
                <a:uFillTx/>
                <a:latin typeface="Marianne"/>
                <a:cs typeface="Arial"/>
                <a:sym typeface="Arial"/>
              </a:rPr>
              <a:t>qui peuvent être désignés par les Etats membres.</a:t>
            </a:r>
          </a:p>
        </p:txBody>
      </p:sp>
      <p:sp>
        <p:nvSpPr>
          <p:cNvPr id="23" name="Rectangle : coins arrondis 22">
            <a:extLst>
              <a:ext uri="{FF2B5EF4-FFF2-40B4-BE49-F238E27FC236}">
                <a16:creationId xmlns:a16="http://schemas.microsoft.com/office/drawing/2014/main" id="{69E4B353-50C6-7043-2A9F-745DBDB801F3}"/>
              </a:ext>
            </a:extLst>
          </p:cNvPr>
          <p:cNvSpPr/>
          <p:nvPr/>
        </p:nvSpPr>
        <p:spPr>
          <a:xfrm>
            <a:off x="6247758" y="2173046"/>
            <a:ext cx="3886200" cy="1305075"/>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E11D7E07-46D7-FD95-83B0-CF9B9B43E45B}"/>
              </a:ext>
            </a:extLst>
          </p:cNvPr>
          <p:cNvSpPr txBox="1"/>
          <p:nvPr/>
        </p:nvSpPr>
        <p:spPr>
          <a:xfrm>
            <a:off x="6537860" y="2471640"/>
            <a:ext cx="2312534" cy="707886"/>
          </a:xfrm>
          <a:prstGeom prst="rect">
            <a:avLst/>
          </a:prstGeom>
          <a:noFill/>
        </p:spPr>
        <p:txBody>
          <a:bodyPr wrap="square">
            <a:spAutoFit/>
          </a:bodyPr>
          <a:lstStyle/>
          <a:p>
            <a:pPr defTabSz="685800">
              <a:buClrTx/>
            </a:pPr>
            <a:r>
              <a:rPr lang="fr-FR" sz="1000" b="1" kern="1200" dirty="0">
                <a:solidFill>
                  <a:schemeClr val="bg1"/>
                </a:solidFill>
                <a:latin typeface="Marianne" panose="02000000000000000000" pitchFamily="2" charset="0"/>
              </a:rPr>
              <a:t>Souveraineté des données : obligation pour chaque HDAB de stocker et traiter les données sur le territoire de l’UE</a:t>
            </a:r>
          </a:p>
        </p:txBody>
      </p:sp>
      <p:pic>
        <p:nvPicPr>
          <p:cNvPr id="27" name="Google Shape;470;p58">
            <a:extLst>
              <a:ext uri="{FF2B5EF4-FFF2-40B4-BE49-F238E27FC236}">
                <a16:creationId xmlns:a16="http://schemas.microsoft.com/office/drawing/2014/main" id="{E48C1388-E6E9-FA74-B297-D4FD1E38DE78}"/>
              </a:ext>
            </a:extLst>
          </p:cNvPr>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091507" y="3250241"/>
            <a:ext cx="567188" cy="377177"/>
          </a:xfrm>
          <a:prstGeom prst="rect">
            <a:avLst/>
          </a:prstGeom>
          <a:noFill/>
          <a:ln w="28575">
            <a:solidFill>
              <a:schemeClr val="bg1"/>
            </a:solidFill>
          </a:ln>
        </p:spPr>
      </p:pic>
    </p:spTree>
    <p:extLst>
      <p:ext uri="{BB962C8B-B14F-4D97-AF65-F5344CB8AC3E}">
        <p14:creationId xmlns:p14="http://schemas.microsoft.com/office/powerpoint/2010/main" val="21661894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125</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5" y="467656"/>
            <a:ext cx="243706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Développer la recherche en santé numérique et en particulier l’utilisation secondaire des données de santé</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18</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Données de </a:t>
            </a:r>
            <a:r>
              <a:rPr lang="fr-FR" sz="1000">
                <a:latin typeface="Marianne" panose="02000000000000000000" pitchFamily="2" charset="0"/>
              </a:rPr>
              <a:t>santé @</a:t>
            </a:r>
            <a:r>
              <a:rPr lang="fr-FR" sz="1000" dirty="0" err="1">
                <a:latin typeface="Marianne" panose="02000000000000000000" pitchFamily="2" charset="0"/>
              </a:rPr>
              <a:t>UE</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18.3</a:t>
            </a:r>
            <a:endParaRPr lang="fr-FR" dirty="0">
              <a:solidFill>
                <a:srgbClr val="36B1B8"/>
              </a:solidFill>
              <a:latin typeface="Marianne" panose="02000000000000000000" pitchFamily="2" charset="0"/>
            </a:endParaRP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40499"/>
            <a:ext cx="7053166" cy="246221"/>
          </a:xfrm>
          <a:prstGeom prst="rect">
            <a:avLst/>
          </a:prstGeom>
          <a:noFill/>
        </p:spPr>
        <p:txBody>
          <a:bodyPr wrap="square" lIns="0" tIns="0" rIns="0" bIns="0">
            <a:spAutoFit/>
          </a:bodyPr>
          <a:lstStyle/>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Nous devons collectivement nous  préparer à l’arrivée du règlement </a:t>
            </a:r>
          </a:p>
        </p:txBody>
      </p:sp>
      <p:sp>
        <p:nvSpPr>
          <p:cNvPr id="21" name="ZoneTexte 20">
            <a:extLst>
              <a:ext uri="{FF2B5EF4-FFF2-40B4-BE49-F238E27FC236}">
                <a16:creationId xmlns:a16="http://schemas.microsoft.com/office/drawing/2014/main" id="{F33EF09C-3FB3-E432-40AE-49DE1B7A4F02}"/>
              </a:ext>
            </a:extLst>
          </p:cNvPr>
          <p:cNvSpPr txBox="1"/>
          <p:nvPr/>
        </p:nvSpPr>
        <p:spPr>
          <a:xfrm>
            <a:off x="646596" y="1672154"/>
            <a:ext cx="5305178" cy="2635530"/>
          </a:xfrm>
          <a:prstGeom prst="rect">
            <a:avLst/>
          </a:prstGeom>
          <a:noFill/>
        </p:spPr>
        <p:txBody>
          <a:bodyPr wrap="square" lIns="0" tIns="0" rIns="0" bIns="0">
            <a:spAutoFit/>
          </a:bodyPr>
          <a:lstStyle/>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1" i="0" u="none" strike="noStrike" kern="0" cap="none" spc="0" normalizeH="0" baseline="0" noProof="0" dirty="0">
                <a:ln>
                  <a:noFill/>
                </a:ln>
                <a:solidFill>
                  <a:srgbClr val="374C62"/>
                </a:solidFill>
                <a:effectLst/>
                <a:uLnTx/>
                <a:uFillTx/>
                <a:latin typeface="Marianne"/>
                <a:cs typeface="Arial"/>
                <a:sym typeface="Helvetica Neue"/>
              </a:rPr>
              <a:t>Comment ?</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En capitalisant sur l’existant sur l’usage primaire (avec Mon espace santé et SESALI) et l’utilisation secondaire (avec l’</a:t>
            </a:r>
            <a:r>
              <a:rPr kumimoji="0" lang="fr-FR" sz="1000" b="0" i="0" u="none" strike="noStrike" kern="0" cap="none" spc="0" normalizeH="0" baseline="0" noProof="0" dirty="0" err="1">
                <a:ln>
                  <a:noFill/>
                </a:ln>
                <a:solidFill>
                  <a:srgbClr val="374C62"/>
                </a:solidFill>
                <a:effectLst/>
                <a:uLnTx/>
                <a:uFillTx/>
                <a:latin typeface="Marianne"/>
                <a:cs typeface="Arial"/>
                <a:sym typeface="Helvetica Neue"/>
              </a:rPr>
              <a:t>experience</a:t>
            </a: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 de la plateforme des données de santé)</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En évaluant finement les impacts du règlement et les adaptations à faire dans le droit national (en cours)</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En collaborant activement à la préparation des actes d’exécution nombreux qui doivent être pris par la Commission européenne après avis des EM</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a:cs typeface="Arial"/>
                <a:sym typeface="Helvetica Neue"/>
              </a:rPr>
              <a:t>En concertant l’ensemble des parties prenantes</a:t>
            </a:r>
          </a:p>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1" i="0" u="none" strike="noStrike" kern="0" cap="none" spc="0" normalizeH="0" baseline="0" noProof="0" dirty="0">
                <a:ln>
                  <a:noFill/>
                </a:ln>
                <a:solidFill>
                  <a:srgbClr val="374C62"/>
                </a:solidFill>
                <a:effectLst/>
                <a:uLnTx/>
                <a:uFillTx/>
                <a:latin typeface="Marianne"/>
                <a:cs typeface="Arial"/>
                <a:sym typeface="Arial"/>
              </a:rPr>
              <a:t>Quand ?</a:t>
            </a:r>
          </a:p>
          <a:p>
            <a:pPr marL="7938" lvl="1" indent="0" defTabSz="308075">
              <a:lnSpc>
                <a:spcPct val="130000"/>
              </a:lnSpc>
              <a:spcBef>
                <a:spcPts val="375"/>
              </a:spcBef>
              <a:spcAft>
                <a:spcPts val="225"/>
              </a:spcAft>
              <a:buClrTx/>
              <a:defRPr/>
            </a:pPr>
            <a:r>
              <a:rPr lang="fr-FR" sz="1000" dirty="0">
                <a:solidFill>
                  <a:srgbClr val="374C62"/>
                </a:solidFill>
                <a:latin typeface="Marianne"/>
              </a:rPr>
              <a:t>Le règlement EEDS entrera en vigueur fin 2024/début 2025. Son entrée en application partout en Europe s’échelonne ensuite sur plusieurs périodes, en fonction des sujets : + 2 ans, + 4 ans, + 6 ans, + 10 ans.</a:t>
            </a:r>
          </a:p>
        </p:txBody>
      </p:sp>
      <p:sp>
        <p:nvSpPr>
          <p:cNvPr id="3" name="Rectangle : coins arrondis 2">
            <a:extLst>
              <a:ext uri="{FF2B5EF4-FFF2-40B4-BE49-F238E27FC236}">
                <a16:creationId xmlns:a16="http://schemas.microsoft.com/office/drawing/2014/main" id="{40315C45-E8BC-AFAB-839F-9FD8D2F8DAC0}"/>
              </a:ext>
            </a:extLst>
          </p:cNvPr>
          <p:cNvSpPr/>
          <p:nvPr/>
        </p:nvSpPr>
        <p:spPr>
          <a:xfrm>
            <a:off x="6252225" y="1672154"/>
            <a:ext cx="2245179" cy="3951514"/>
          </a:xfrm>
          <a:prstGeom prst="roundRect">
            <a:avLst>
              <a:gd name="adj" fmla="val 14485"/>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27899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34B2B8"/>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4</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126</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a:defRPr/>
            </a:pPr>
            <a:r>
              <a:rPr lang="fr-FR" sz="4000" b="1" dirty="0">
                <a:solidFill>
                  <a:schemeClr val="bg1"/>
                </a:solidFill>
                <a:latin typeface="Marianne" panose="02000000000000000000" pitchFamily="2" charset="0"/>
              </a:rPr>
              <a:t>Préparation aux futures crises</a:t>
            </a:r>
          </a:p>
        </p:txBody>
      </p:sp>
    </p:spTree>
    <p:extLst>
      <p:ext uri="{BB962C8B-B14F-4D97-AF65-F5344CB8AC3E}">
        <p14:creationId xmlns:p14="http://schemas.microsoft.com/office/powerpoint/2010/main" val="3271149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127</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6" name="Titre 1">
            <a:extLst>
              <a:ext uri="{FF2B5EF4-FFF2-40B4-BE49-F238E27FC236}">
                <a16:creationId xmlns:a16="http://schemas.microsoft.com/office/drawing/2014/main" id="{276B93A9-6077-A171-A01B-22896FD02D9A}"/>
              </a:ext>
            </a:extLst>
          </p:cNvPr>
          <p:cNvSpPr txBox="1">
            <a:spLocks/>
          </p:cNvSpPr>
          <p:nvPr/>
        </p:nvSpPr>
        <p:spPr>
          <a:xfrm>
            <a:off x="646596" y="467656"/>
            <a:ext cx="2349856"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Renforcer massivement la cyber dans les établissements, notre souveraineté sur l’hébergement et notre résilience </a:t>
            </a:r>
            <a:br>
              <a:rPr lang="fr-FR" sz="900" dirty="0">
                <a:latin typeface="Marianne" panose="02000000000000000000" pitchFamily="2" charset="0"/>
              </a:rPr>
            </a:br>
            <a:r>
              <a:rPr lang="fr-FR" sz="900" dirty="0">
                <a:latin typeface="Marianne" panose="02000000000000000000" pitchFamily="2" charset="0"/>
              </a:rPr>
              <a:t>face aux futures crises sanitaires</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15</a:t>
            </a:r>
          </a:p>
        </p:txBody>
      </p:sp>
      <p:sp>
        <p:nvSpPr>
          <p:cNvPr id="18" name="Titre 1">
            <a:extLst>
              <a:ext uri="{FF2B5EF4-FFF2-40B4-BE49-F238E27FC236}">
                <a16:creationId xmlns:a16="http://schemas.microsoft.com/office/drawing/2014/main" id="{C5096425-6181-58CF-684C-DB566E292F36}"/>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Préparation aux futures crises</a:t>
            </a: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15.6</a:t>
            </a:r>
            <a:endParaRPr lang="fr-FR" dirty="0">
              <a:solidFill>
                <a:srgbClr val="36B1B8"/>
              </a:solidFill>
              <a:latin typeface="Marianne" panose="02000000000000000000" pitchFamily="2" charset="0"/>
            </a:endParaRPr>
          </a:p>
        </p:txBody>
      </p:sp>
      <p:sp>
        <p:nvSpPr>
          <p:cNvPr id="6" name="ZoneTexte 5">
            <a:extLst>
              <a:ext uri="{FF2B5EF4-FFF2-40B4-BE49-F238E27FC236}">
                <a16:creationId xmlns:a16="http://schemas.microsoft.com/office/drawing/2014/main" id="{BD04124B-EE36-664F-3C58-81D43E07A66B}"/>
              </a:ext>
            </a:extLst>
          </p:cNvPr>
          <p:cNvSpPr txBox="1"/>
          <p:nvPr/>
        </p:nvSpPr>
        <p:spPr>
          <a:xfrm>
            <a:off x="646596" y="1240499"/>
            <a:ext cx="4333616" cy="3016210"/>
          </a:xfrm>
          <a:prstGeom prst="rect">
            <a:avLst/>
          </a:prstGeom>
          <a:noFill/>
        </p:spPr>
        <p:txBody>
          <a:bodyPr wrap="square" lIns="0" tIns="0" rIns="0" bIns="0">
            <a:spAutoFit/>
          </a:bodyPr>
          <a:lstStyle/>
          <a:p>
            <a:r>
              <a:rPr lang="fr-FR" sz="1000" dirty="0">
                <a:solidFill>
                  <a:srgbClr val="374C62"/>
                </a:solidFill>
                <a:latin typeface="Marianne" panose="02000000000000000000" pitchFamily="2" charset="0"/>
              </a:rPr>
              <a:t>Retours d’expérience de la crise COVID et des dernières alertes et crises sanitaires, de plus en plus nombreuses, complexes et variées : </a:t>
            </a:r>
          </a:p>
          <a:p>
            <a:pPr marL="171450" indent="-171450">
              <a:buClr>
                <a:srgbClr val="96C01F"/>
              </a:buClr>
              <a:buFont typeface="Arial" panose="020B0604020202020204" pitchFamily="34" charset="0"/>
              <a:buChar char="•"/>
            </a:pPr>
            <a:r>
              <a:rPr lang="fr-FR" sz="1000" b="1" dirty="0">
                <a:solidFill>
                  <a:srgbClr val="374C62"/>
                </a:solidFill>
                <a:latin typeface="Marianne" panose="02000000000000000000" pitchFamily="2" charset="0"/>
              </a:rPr>
              <a:t>des SI d’information manquants &amp; de nombreux SI créés ad hoc</a:t>
            </a:r>
          </a:p>
          <a:p>
            <a:pPr marL="285750" indent="-285750">
              <a:buFont typeface="Wingdings" panose="05000000000000000000" pitchFamily="2" charset="2"/>
              <a:buChar char="§"/>
            </a:pPr>
            <a:endParaRPr lang="fr-FR" sz="1000" dirty="0">
              <a:solidFill>
                <a:srgbClr val="374C62"/>
              </a:solidFill>
              <a:latin typeface="Marianne" panose="02000000000000000000" pitchFamily="2" charset="0"/>
            </a:endParaRPr>
          </a:p>
          <a:p>
            <a:pPr marL="285750" indent="-285750">
              <a:buFont typeface="Wingdings" panose="05000000000000000000" pitchFamily="2" charset="2"/>
              <a:buChar char="§"/>
            </a:pPr>
            <a:endParaRPr lang="fr-FR" sz="1000" dirty="0">
              <a:solidFill>
                <a:srgbClr val="374C62"/>
              </a:solidFill>
              <a:latin typeface="Marianne" panose="02000000000000000000" pitchFamily="2" charset="0"/>
            </a:endParaRPr>
          </a:p>
          <a:p>
            <a:r>
              <a:rPr lang="fr-FR" sz="1000" dirty="0">
                <a:solidFill>
                  <a:srgbClr val="374C62"/>
                </a:solidFill>
                <a:latin typeface="Marianne" panose="02000000000000000000" pitchFamily="2" charset="0"/>
              </a:rPr>
              <a:t>Besoin de capitaliser et d’urbaniser nos systèmes d’informations sur la veille et la sécurité sanitaire (VSS), et la gestion de crise </a:t>
            </a:r>
            <a:r>
              <a:rPr lang="fr-FR" sz="1000" b="1" dirty="0">
                <a:solidFill>
                  <a:srgbClr val="374C62"/>
                </a:solidFill>
                <a:latin typeface="Marianne" panose="02000000000000000000" pitchFamily="2" charset="0"/>
              </a:rPr>
              <a:t>nécessité de simplifier l'usage des SI pour nos partenaires dont les ARS  </a:t>
            </a:r>
          </a:p>
          <a:p>
            <a:pPr marL="285750" indent="-285750">
              <a:buFont typeface="Wingdings" panose="05000000000000000000" pitchFamily="2" charset="2"/>
              <a:buChar char="§"/>
            </a:pPr>
            <a:endParaRPr lang="fr-FR" sz="1000" dirty="0">
              <a:solidFill>
                <a:srgbClr val="374C62"/>
              </a:solidFill>
              <a:latin typeface="Marianne" panose="02000000000000000000" pitchFamily="2" charset="0"/>
            </a:endParaRPr>
          </a:p>
          <a:p>
            <a:pPr marL="285750" indent="-285750">
              <a:buFont typeface="Wingdings" panose="05000000000000000000" pitchFamily="2" charset="2"/>
              <a:buChar char="§"/>
            </a:pPr>
            <a:endParaRPr lang="fr-FR" sz="1000" dirty="0">
              <a:solidFill>
                <a:srgbClr val="374C62"/>
              </a:solidFill>
              <a:latin typeface="Marianne" panose="02000000000000000000" pitchFamily="2" charset="0"/>
            </a:endParaRPr>
          </a:p>
          <a:p>
            <a:r>
              <a:rPr lang="fr-FR" sz="1000" dirty="0">
                <a:solidFill>
                  <a:srgbClr val="374C62"/>
                </a:solidFill>
                <a:latin typeface="Marianne" panose="02000000000000000000" pitchFamily="2" charset="0"/>
              </a:rPr>
              <a:t>Création au 1</a:t>
            </a:r>
            <a:r>
              <a:rPr lang="fr-FR" sz="1000" baseline="30000" dirty="0">
                <a:solidFill>
                  <a:srgbClr val="374C62"/>
                </a:solidFill>
                <a:latin typeface="Marianne" panose="02000000000000000000" pitchFamily="2" charset="0"/>
              </a:rPr>
              <a:t>er</a:t>
            </a:r>
            <a:r>
              <a:rPr lang="fr-FR" sz="1000" dirty="0">
                <a:solidFill>
                  <a:srgbClr val="374C62"/>
                </a:solidFill>
                <a:latin typeface="Marianne" panose="02000000000000000000" pitchFamily="2" charset="0"/>
              </a:rPr>
              <a:t> mars 2024 du Centre de crises sanitaires (CCS) avec une </a:t>
            </a:r>
            <a:r>
              <a:rPr lang="fr-FR" sz="1000" b="1" dirty="0">
                <a:solidFill>
                  <a:srgbClr val="374C62"/>
                </a:solidFill>
                <a:latin typeface="Marianne" panose="02000000000000000000" pitchFamily="2" charset="0"/>
              </a:rPr>
              <a:t>mission transversale dédiée aux SI VSS et crise</a:t>
            </a:r>
          </a:p>
          <a:p>
            <a:pPr marL="285750" indent="-285750">
              <a:buFont typeface="Wingdings" panose="05000000000000000000" pitchFamily="2" charset="2"/>
              <a:buChar char="§"/>
            </a:pPr>
            <a:endParaRPr lang="fr-FR" sz="1000" b="1" dirty="0">
              <a:solidFill>
                <a:srgbClr val="374C62"/>
              </a:solidFill>
              <a:latin typeface="Marianne" panose="02000000000000000000" pitchFamily="2" charset="0"/>
            </a:endParaRPr>
          </a:p>
          <a:p>
            <a:pPr marL="138113" lvl="1" indent="-138113">
              <a:buClr>
                <a:srgbClr val="96C01F"/>
              </a:buClr>
              <a:buFont typeface="Arial" panose="020B0604020202020204" pitchFamily="34" charset="0"/>
              <a:buChar char="•"/>
            </a:pPr>
            <a:r>
              <a:rPr lang="fr-FR" sz="1000" b="1" i="1" dirty="0">
                <a:solidFill>
                  <a:srgbClr val="374C62"/>
                </a:solidFill>
                <a:latin typeface="Marianne" panose="02000000000000000000" pitchFamily="2" charset="0"/>
              </a:rPr>
              <a:t>« A froid » </a:t>
            </a:r>
            <a:r>
              <a:rPr lang="fr-FR" sz="1000" dirty="0">
                <a:solidFill>
                  <a:srgbClr val="374C62"/>
                </a:solidFill>
                <a:latin typeface="Marianne" panose="02000000000000000000" pitchFamily="2" charset="0"/>
                <a:sym typeface="Wingdings" panose="05000000000000000000" pitchFamily="2" charset="2"/>
              </a:rPr>
              <a:t></a:t>
            </a:r>
            <a:r>
              <a:rPr lang="fr-FR" sz="1000" dirty="0">
                <a:solidFill>
                  <a:srgbClr val="374C62"/>
                </a:solidFill>
                <a:latin typeface="Marianne" panose="02000000000000000000" pitchFamily="2" charset="0"/>
              </a:rPr>
              <a:t> Bureau du pilotage et de la performance du CCS (en lien avec la DNS, la DREES, la DAJ, et tous les partenaires de la sécurité sanitaire : agences sanitaires, ARS…) pour </a:t>
            </a:r>
            <a:r>
              <a:rPr lang="fr-FR" sz="1000" b="1" dirty="0">
                <a:solidFill>
                  <a:srgbClr val="374C62"/>
                </a:solidFill>
                <a:latin typeface="Marianne" panose="02000000000000000000" pitchFamily="2" charset="0"/>
              </a:rPr>
              <a:t>définir les besoins et les SI associés</a:t>
            </a:r>
          </a:p>
          <a:p>
            <a:pPr marL="138113" lvl="1" indent="-138113">
              <a:buClr>
                <a:srgbClr val="96C01F"/>
              </a:buClr>
              <a:buFont typeface="Arial" panose="020B0604020202020204" pitchFamily="34" charset="0"/>
              <a:buChar char="•"/>
            </a:pPr>
            <a:r>
              <a:rPr lang="fr-FR" sz="1000" b="1" i="1" dirty="0">
                <a:solidFill>
                  <a:srgbClr val="374C62"/>
                </a:solidFill>
                <a:latin typeface="Marianne" panose="02000000000000000000" pitchFamily="2" charset="0"/>
              </a:rPr>
              <a:t>« A chaud » </a:t>
            </a:r>
            <a:r>
              <a:rPr lang="fr-FR" sz="1000" dirty="0">
                <a:solidFill>
                  <a:srgbClr val="374C62"/>
                </a:solidFill>
                <a:latin typeface="Marianne" panose="02000000000000000000" pitchFamily="2" charset="0"/>
                <a:sym typeface="Wingdings" panose="05000000000000000000" pitchFamily="2" charset="2"/>
              </a:rPr>
              <a:t></a:t>
            </a:r>
            <a:r>
              <a:rPr lang="fr-FR" sz="1000" dirty="0">
                <a:solidFill>
                  <a:srgbClr val="374C62"/>
                </a:solidFill>
                <a:latin typeface="Marianne" panose="02000000000000000000" pitchFamily="2" charset="0"/>
              </a:rPr>
              <a:t> Présence de la DNS et de la DREES au sein des </a:t>
            </a:r>
            <a:r>
              <a:rPr lang="fr-FR" sz="1000" b="1" dirty="0">
                <a:solidFill>
                  <a:srgbClr val="374C62"/>
                </a:solidFill>
                <a:latin typeface="Marianne" panose="02000000000000000000" pitchFamily="2" charset="0"/>
              </a:rPr>
              <a:t>cellules de crise</a:t>
            </a:r>
            <a:r>
              <a:rPr lang="fr-FR" sz="1000" dirty="0">
                <a:solidFill>
                  <a:srgbClr val="374C62"/>
                </a:solidFill>
                <a:latin typeface="Marianne" panose="02000000000000000000" pitchFamily="2" charset="0"/>
              </a:rPr>
              <a:t> du CCS, pour traiter des enjeux SI et Data</a:t>
            </a:r>
          </a:p>
        </p:txBody>
      </p:sp>
      <p:sp>
        <p:nvSpPr>
          <p:cNvPr id="11" name="Rectangle : coins arrondis 10">
            <a:extLst>
              <a:ext uri="{FF2B5EF4-FFF2-40B4-BE49-F238E27FC236}">
                <a16:creationId xmlns:a16="http://schemas.microsoft.com/office/drawing/2014/main" id="{E09CBE62-C8EB-C2E6-8930-8F878FA736B3}"/>
              </a:ext>
            </a:extLst>
          </p:cNvPr>
          <p:cNvSpPr/>
          <p:nvPr/>
        </p:nvSpPr>
        <p:spPr>
          <a:xfrm>
            <a:off x="5870146" y="1228604"/>
            <a:ext cx="2669698" cy="4698667"/>
          </a:xfrm>
          <a:prstGeom prst="roundRect">
            <a:avLst>
              <a:gd name="adj" fmla="val 14485"/>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132716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167932E-F295-D2D0-9734-E81381602AC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128</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15</a:t>
            </a: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15.6</a:t>
            </a:r>
            <a:endParaRPr lang="fr-FR" dirty="0">
              <a:solidFill>
                <a:srgbClr val="36B1B8"/>
              </a:solidFill>
              <a:latin typeface="Marianne" panose="02000000000000000000" pitchFamily="2" charset="0"/>
            </a:endParaRPr>
          </a:p>
        </p:txBody>
      </p:sp>
      <p:sp>
        <p:nvSpPr>
          <p:cNvPr id="2" name="Espace réservé du numéro de diapositive 7">
            <a:extLst>
              <a:ext uri="{FF2B5EF4-FFF2-40B4-BE49-F238E27FC236}">
                <a16:creationId xmlns:a16="http://schemas.microsoft.com/office/drawing/2014/main" id="{9871BABF-ACE4-5F0E-3CDB-7A9F3D279238}"/>
              </a:ext>
            </a:extLst>
          </p:cNvPr>
          <p:cNvSpPr txBox="1">
            <a:spLocks/>
          </p:cNvSpPr>
          <p:nvPr/>
        </p:nvSpPr>
        <p:spPr>
          <a:xfrm>
            <a:off x="8142973" y="4562466"/>
            <a:ext cx="372377" cy="273844"/>
          </a:xfrm>
          <a:prstGeom prst="rect">
            <a:avLst/>
          </a:prstGeom>
          <a:noFill/>
          <a:ln>
            <a:noFill/>
          </a:ln>
        </p:spPr>
        <p:txBody>
          <a:bodyPr spcFirstLastPara="1" wrap="square" lIns="68575" tIns="34275" rIns="0"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374C62"/>
                </a:solidFill>
                <a:latin typeface="Arial"/>
                <a:ea typeface="Arial"/>
                <a:cs typeface="Arial"/>
                <a:sym typeface="Arial"/>
              </a:defRPr>
            </a:lvl9pPr>
          </a:lstStyle>
          <a:p>
            <a:fld id="{1DDB1A13-572D-334A-8257-ACAC7A473C03}" type="slidenum">
              <a:rPr lang="fr-FR" smtClean="0"/>
              <a:pPr/>
              <a:t>128</a:t>
            </a:fld>
            <a:endParaRPr lang="fr-FR"/>
          </a:p>
        </p:txBody>
      </p:sp>
      <p:grpSp>
        <p:nvGrpSpPr>
          <p:cNvPr id="3" name="Groupe 2">
            <a:extLst>
              <a:ext uri="{FF2B5EF4-FFF2-40B4-BE49-F238E27FC236}">
                <a16:creationId xmlns:a16="http://schemas.microsoft.com/office/drawing/2014/main" id="{807C033B-2163-251B-A981-23BAF9433F44}"/>
              </a:ext>
            </a:extLst>
          </p:cNvPr>
          <p:cNvGrpSpPr/>
          <p:nvPr/>
        </p:nvGrpSpPr>
        <p:grpSpPr>
          <a:xfrm>
            <a:off x="813223" y="1195165"/>
            <a:ext cx="7517553" cy="3265367"/>
            <a:chOff x="359569" y="1275606"/>
            <a:chExt cx="8424862" cy="3507894"/>
          </a:xfrm>
          <a:effectLst/>
        </p:grpSpPr>
        <p:cxnSp>
          <p:nvCxnSpPr>
            <p:cNvPr id="4" name="Connecteur droit 3">
              <a:extLst>
                <a:ext uri="{FF2B5EF4-FFF2-40B4-BE49-F238E27FC236}">
                  <a16:creationId xmlns:a16="http://schemas.microsoft.com/office/drawing/2014/main" id="{5C181F28-BADE-3DAA-E39A-16E6B18FBBE1}"/>
                </a:ext>
              </a:extLst>
            </p:cNvPr>
            <p:cNvCxnSpPr/>
            <p:nvPr/>
          </p:nvCxnSpPr>
          <p:spPr>
            <a:xfrm>
              <a:off x="827584" y="2988942"/>
              <a:ext cx="2556000" cy="0"/>
            </a:xfrm>
            <a:prstGeom prst="line">
              <a:avLst/>
            </a:prstGeom>
            <a:noFill/>
            <a:ln w="19050" cap="flat" cmpd="sng" algn="ctr">
              <a:solidFill>
                <a:srgbClr val="002060"/>
              </a:solidFill>
              <a:prstDash val="solid"/>
            </a:ln>
            <a:effectLst/>
          </p:spPr>
        </p:cxnSp>
        <p:graphicFrame>
          <p:nvGraphicFramePr>
            <p:cNvPr id="12" name="Diagramme 11">
              <a:extLst>
                <a:ext uri="{FF2B5EF4-FFF2-40B4-BE49-F238E27FC236}">
                  <a16:creationId xmlns:a16="http://schemas.microsoft.com/office/drawing/2014/main" id="{A690155B-17B7-C702-2D30-557A6D0A085C}"/>
                </a:ext>
              </a:extLst>
            </p:cNvPr>
            <p:cNvGraphicFramePr/>
            <p:nvPr/>
          </p:nvGraphicFramePr>
          <p:xfrm>
            <a:off x="359569" y="1275606"/>
            <a:ext cx="8424862" cy="3507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graphicFrame>
        <p:nvGraphicFramePr>
          <p:cNvPr id="13" name="Diagramme 12">
            <a:extLst>
              <a:ext uri="{FF2B5EF4-FFF2-40B4-BE49-F238E27FC236}">
                <a16:creationId xmlns:a16="http://schemas.microsoft.com/office/drawing/2014/main" id="{AD9FFB23-F64E-079D-DC5E-97B9588425C6}"/>
              </a:ext>
            </a:extLst>
          </p:cNvPr>
          <p:cNvGraphicFramePr/>
          <p:nvPr/>
        </p:nvGraphicFramePr>
        <p:xfrm>
          <a:off x="4186389" y="4121545"/>
          <a:ext cx="4957611" cy="1155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ZoneTexte 13">
            <a:extLst>
              <a:ext uri="{FF2B5EF4-FFF2-40B4-BE49-F238E27FC236}">
                <a16:creationId xmlns:a16="http://schemas.microsoft.com/office/drawing/2014/main" id="{0F85716E-A335-5CE8-FAE8-1CC92E6296E7}"/>
              </a:ext>
            </a:extLst>
          </p:cNvPr>
          <p:cNvSpPr txBox="1"/>
          <p:nvPr/>
        </p:nvSpPr>
        <p:spPr>
          <a:xfrm>
            <a:off x="526395" y="1986822"/>
            <a:ext cx="1762537" cy="692497"/>
          </a:xfrm>
          <a:prstGeom prst="rect">
            <a:avLst/>
          </a:prstGeom>
          <a:noFill/>
        </p:spPr>
        <p:txBody>
          <a:bodyPr wrap="square" rtlCol="0">
            <a:spAutoFit/>
          </a:bodyPr>
          <a:lstStyle/>
          <a:p>
            <a:pPr algn="ctr"/>
            <a:r>
              <a:rPr lang="fr-FR" sz="1300" b="1" dirty="0">
                <a:solidFill>
                  <a:srgbClr val="4888C7"/>
                </a:solidFill>
                <a:latin typeface="Marianne" panose="02000000000000000000" pitchFamily="2" charset="0"/>
              </a:rPr>
              <a:t>Missions transversales </a:t>
            </a:r>
          </a:p>
          <a:p>
            <a:pPr algn="ctr"/>
            <a:r>
              <a:rPr lang="fr-FR" sz="1300" b="1" dirty="0">
                <a:solidFill>
                  <a:srgbClr val="4888C7"/>
                </a:solidFill>
                <a:latin typeface="Marianne" panose="02000000000000000000" pitchFamily="2" charset="0"/>
              </a:rPr>
              <a:t>dont les SI</a:t>
            </a:r>
          </a:p>
        </p:txBody>
      </p:sp>
      <p:sp>
        <p:nvSpPr>
          <p:cNvPr id="6" name="Titre 1">
            <a:extLst>
              <a:ext uri="{FF2B5EF4-FFF2-40B4-BE49-F238E27FC236}">
                <a16:creationId xmlns:a16="http://schemas.microsoft.com/office/drawing/2014/main" id="{D76C94E1-332F-3D20-5E40-21C36A33087B}"/>
              </a:ext>
            </a:extLst>
          </p:cNvPr>
          <p:cNvSpPr txBox="1">
            <a:spLocks/>
          </p:cNvSpPr>
          <p:nvPr/>
        </p:nvSpPr>
        <p:spPr>
          <a:xfrm>
            <a:off x="646596" y="467656"/>
            <a:ext cx="2425218"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Renforcer massivement la cyber dans les établissements, notre souveraineté sur l’hébergement et notre résilience </a:t>
            </a:r>
            <a:br>
              <a:rPr lang="fr-FR" sz="900" dirty="0">
                <a:latin typeface="Marianne" panose="02000000000000000000" pitchFamily="2" charset="0"/>
              </a:rPr>
            </a:br>
            <a:r>
              <a:rPr lang="fr-FR" sz="900" dirty="0">
                <a:latin typeface="Marianne" panose="02000000000000000000" pitchFamily="2" charset="0"/>
              </a:rPr>
              <a:t>face aux futures crises sanitaires</a:t>
            </a:r>
          </a:p>
        </p:txBody>
      </p:sp>
      <p:sp>
        <p:nvSpPr>
          <p:cNvPr id="11" name="Titre 1">
            <a:extLst>
              <a:ext uri="{FF2B5EF4-FFF2-40B4-BE49-F238E27FC236}">
                <a16:creationId xmlns:a16="http://schemas.microsoft.com/office/drawing/2014/main" id="{06294FFD-1EF9-9981-9849-C399435EAB5E}"/>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Préparation aux futures crises</a:t>
            </a:r>
          </a:p>
        </p:txBody>
      </p:sp>
    </p:spTree>
    <p:extLst>
      <p:ext uri="{BB962C8B-B14F-4D97-AF65-F5344CB8AC3E}">
        <p14:creationId xmlns:p14="http://schemas.microsoft.com/office/powerpoint/2010/main" val="5616061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t>129</a:t>
            </a:fld>
            <a:endParaRPr lang="fr-FR" dirty="0"/>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PRIORITÉ 15</a:t>
            </a: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a:t>
            </a:r>
            <a:r>
              <a:rPr lang="fr-FR">
                <a:solidFill>
                  <a:srgbClr val="36B1B8"/>
                </a:solidFill>
                <a:latin typeface="Marianne" panose="02000000000000000000" pitchFamily="2" charset="0"/>
              </a:rPr>
              <a:t>15.6</a:t>
            </a:r>
            <a:endParaRPr lang="fr-FR" dirty="0">
              <a:solidFill>
                <a:srgbClr val="36B1B8"/>
              </a:solidFill>
              <a:latin typeface="Marianne" panose="02000000000000000000" pitchFamily="2" charset="0"/>
            </a:endParaRPr>
          </a:p>
        </p:txBody>
      </p:sp>
      <p:sp>
        <p:nvSpPr>
          <p:cNvPr id="11" name="ZoneTexte 10">
            <a:extLst>
              <a:ext uri="{FF2B5EF4-FFF2-40B4-BE49-F238E27FC236}">
                <a16:creationId xmlns:a16="http://schemas.microsoft.com/office/drawing/2014/main" id="{95028ADD-3E0E-DF5A-B530-2E2FC3797BAB}"/>
              </a:ext>
            </a:extLst>
          </p:cNvPr>
          <p:cNvSpPr txBox="1"/>
          <p:nvPr/>
        </p:nvSpPr>
        <p:spPr>
          <a:xfrm>
            <a:off x="728662" y="1240499"/>
            <a:ext cx="4235224" cy="3062377"/>
          </a:xfrm>
          <a:prstGeom prst="rect">
            <a:avLst/>
          </a:prstGeom>
          <a:noFill/>
        </p:spPr>
        <p:txBody>
          <a:bodyPr wrap="square" lIns="0" tIns="0" rIns="0" bIns="0">
            <a:spAutoFit/>
          </a:bodyPr>
          <a:lstStyle/>
          <a:p>
            <a:r>
              <a:rPr lang="fr-FR" sz="1200" b="1" dirty="0">
                <a:solidFill>
                  <a:srgbClr val="4888C7"/>
                </a:solidFill>
                <a:latin typeface="Marianne" panose="02000000000000000000" pitchFamily="2" charset="0"/>
              </a:rPr>
              <a:t>Deux principes :</a:t>
            </a:r>
          </a:p>
          <a:p>
            <a:pPr marL="138113" indent="-138113">
              <a:spcBef>
                <a:spcPts val="600"/>
              </a:spcBef>
              <a:buClr>
                <a:srgbClr val="4888C7"/>
              </a:buClr>
              <a:buFont typeface="Arial" panose="020B0604020202020204" pitchFamily="34" charset="0"/>
              <a:buChar char="•"/>
            </a:pPr>
            <a:r>
              <a:rPr lang="fr-FR" sz="1000" dirty="0">
                <a:solidFill>
                  <a:srgbClr val="374C62"/>
                </a:solidFill>
                <a:latin typeface="Marianne" panose="02000000000000000000" pitchFamily="2" charset="0"/>
              </a:rPr>
              <a:t>Ne pas saisir deux fois la même information / assurer l’interopérabilité des SI</a:t>
            </a:r>
          </a:p>
          <a:p>
            <a:pPr marL="138113" indent="-138113">
              <a:spcBef>
                <a:spcPts val="600"/>
              </a:spcBef>
              <a:buClr>
                <a:srgbClr val="4888C7"/>
              </a:buClr>
              <a:buFont typeface="Arial" panose="020B0604020202020204" pitchFamily="34" charset="0"/>
              <a:buChar char="•"/>
            </a:pPr>
            <a:r>
              <a:rPr lang="fr-FR" sz="1000" dirty="0">
                <a:solidFill>
                  <a:srgbClr val="374C62"/>
                </a:solidFill>
                <a:latin typeface="Marianne" panose="02000000000000000000" pitchFamily="2" charset="0"/>
              </a:rPr>
              <a:t>Prioriser les SI utilisés au quotidien</a:t>
            </a:r>
          </a:p>
          <a:p>
            <a:endParaRPr lang="fr-FR" sz="1000" dirty="0">
              <a:solidFill>
                <a:srgbClr val="374C62"/>
              </a:solidFill>
              <a:latin typeface="Marianne" panose="02000000000000000000" pitchFamily="2" charset="0"/>
            </a:endParaRPr>
          </a:p>
          <a:p>
            <a:endParaRPr lang="fr-FR" sz="1000" dirty="0">
              <a:solidFill>
                <a:srgbClr val="374C62"/>
              </a:solidFill>
              <a:latin typeface="Marianne" panose="02000000000000000000" pitchFamily="2" charset="0"/>
            </a:endParaRPr>
          </a:p>
          <a:p>
            <a:r>
              <a:rPr lang="fr-FR" sz="1200" b="1" dirty="0">
                <a:solidFill>
                  <a:srgbClr val="96C01F"/>
                </a:solidFill>
                <a:latin typeface="Marianne" panose="02000000000000000000" pitchFamily="2" charset="0"/>
              </a:rPr>
              <a:t>Nos priorités pour 2024 :</a:t>
            </a:r>
          </a:p>
          <a:p>
            <a:pPr marL="138113" indent="-138113">
              <a:spcBef>
                <a:spcPts val="600"/>
              </a:spcBef>
              <a:buClr>
                <a:srgbClr val="96C01F"/>
              </a:buClr>
              <a:buFont typeface="Arial" panose="020B0604020202020204" pitchFamily="34" charset="0"/>
              <a:buChar char="•"/>
            </a:pPr>
            <a:r>
              <a:rPr lang="fr-FR" sz="1000" dirty="0">
                <a:solidFill>
                  <a:srgbClr val="374C62"/>
                </a:solidFill>
                <a:latin typeface="Marianne" panose="02000000000000000000" pitchFamily="2" charset="0"/>
              </a:rPr>
              <a:t>Préciser les besoins métiers (ARS, CCS, DAC, agences sanitaires, professionnels de santé…) </a:t>
            </a:r>
          </a:p>
          <a:p>
            <a:pPr marL="138113" indent="-138113">
              <a:spcBef>
                <a:spcPts val="600"/>
              </a:spcBef>
              <a:buClr>
                <a:srgbClr val="96C01F"/>
              </a:buClr>
              <a:buFont typeface="Arial" panose="020B0604020202020204" pitchFamily="34" charset="0"/>
              <a:buChar char="•"/>
            </a:pPr>
            <a:r>
              <a:rPr lang="fr-FR" sz="1000" dirty="0">
                <a:solidFill>
                  <a:srgbClr val="374C62"/>
                </a:solidFill>
                <a:latin typeface="Marianne" panose="02000000000000000000" pitchFamily="2" charset="0"/>
              </a:rPr>
              <a:t>Etablir un schéma directeur des SI concourants à la VSS et à la gestion des situations  sanitaires exceptionnelles (SSE) </a:t>
            </a:r>
          </a:p>
          <a:p>
            <a:pPr marL="138113" indent="-138113">
              <a:spcBef>
                <a:spcPts val="600"/>
              </a:spcBef>
              <a:buClr>
                <a:srgbClr val="96C01F"/>
              </a:buClr>
              <a:buFont typeface="Arial" panose="020B0604020202020204" pitchFamily="34" charset="0"/>
              <a:buChar char="•"/>
            </a:pPr>
            <a:r>
              <a:rPr lang="fr-FR" sz="1000" dirty="0">
                <a:solidFill>
                  <a:srgbClr val="374C62"/>
                </a:solidFill>
                <a:latin typeface="Marianne" panose="02000000000000000000" pitchFamily="2" charset="0"/>
              </a:rPr>
              <a:t>Etablir la feuille de route pour les développements à réaliser</a:t>
            </a:r>
          </a:p>
          <a:p>
            <a:pPr marL="138113" indent="-138113">
              <a:spcBef>
                <a:spcPts val="600"/>
              </a:spcBef>
              <a:buClr>
                <a:srgbClr val="96C01F"/>
              </a:buClr>
              <a:buFont typeface="Arial" panose="020B0604020202020204" pitchFamily="34" charset="0"/>
              <a:buChar char="•"/>
            </a:pPr>
            <a:r>
              <a:rPr lang="fr-FR" sz="1000" dirty="0">
                <a:solidFill>
                  <a:srgbClr val="374C62"/>
                </a:solidFill>
                <a:latin typeface="Marianne" panose="02000000000000000000" pitchFamily="2" charset="0"/>
              </a:rPr>
              <a:t>Déployer la solution de gestion de crise « </a:t>
            </a:r>
            <a:r>
              <a:rPr lang="fr-FR" sz="1000" dirty="0" err="1">
                <a:solidFill>
                  <a:srgbClr val="374C62"/>
                </a:solidFill>
                <a:latin typeface="Marianne" panose="02000000000000000000" pitchFamily="2" charset="0"/>
              </a:rPr>
              <a:t>easylience</a:t>
            </a:r>
            <a:r>
              <a:rPr lang="fr-FR" sz="1000" dirty="0">
                <a:solidFill>
                  <a:srgbClr val="374C62"/>
                </a:solidFill>
                <a:latin typeface="Marianne" panose="02000000000000000000" pitchFamily="2" charset="0"/>
              </a:rPr>
              <a:t> » (1er lot pour les JOP)</a:t>
            </a:r>
          </a:p>
          <a:p>
            <a:pPr marL="138113" indent="-138113">
              <a:spcBef>
                <a:spcPts val="600"/>
              </a:spcBef>
              <a:buClr>
                <a:srgbClr val="96C01F"/>
              </a:buClr>
              <a:buFont typeface="Arial" panose="020B0604020202020204" pitchFamily="34" charset="0"/>
              <a:buChar char="•"/>
            </a:pPr>
            <a:r>
              <a:rPr lang="fr-FR" sz="1000" dirty="0">
                <a:solidFill>
                  <a:srgbClr val="374C62"/>
                </a:solidFill>
                <a:latin typeface="Marianne" panose="02000000000000000000" pitchFamily="2" charset="0"/>
              </a:rPr>
              <a:t>Lancer une réflexion sur l’intégration ou les contributions de la société civile</a:t>
            </a:r>
          </a:p>
        </p:txBody>
      </p:sp>
      <p:sp>
        <p:nvSpPr>
          <p:cNvPr id="20" name="Rectangle : coins arrondis 19">
            <a:extLst>
              <a:ext uri="{FF2B5EF4-FFF2-40B4-BE49-F238E27FC236}">
                <a16:creationId xmlns:a16="http://schemas.microsoft.com/office/drawing/2014/main" id="{3DB934FC-6041-6E7A-D8D8-F81F808CC556}"/>
              </a:ext>
            </a:extLst>
          </p:cNvPr>
          <p:cNvSpPr/>
          <p:nvPr/>
        </p:nvSpPr>
        <p:spPr>
          <a:xfrm>
            <a:off x="5870146" y="1228604"/>
            <a:ext cx="2669698" cy="4698667"/>
          </a:xfrm>
          <a:prstGeom prst="roundRect">
            <a:avLst>
              <a:gd name="adj" fmla="val 14485"/>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645385D-825A-9099-70B7-7E55805810B0}"/>
              </a:ext>
            </a:extLst>
          </p:cNvPr>
          <p:cNvSpPr txBox="1">
            <a:spLocks/>
          </p:cNvSpPr>
          <p:nvPr/>
        </p:nvSpPr>
        <p:spPr>
          <a:xfrm>
            <a:off x="646596" y="467656"/>
            <a:ext cx="2296630"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Renforcer massivement la cyber dans les établissements, notre souveraineté sur l’hébergement et notre résilience </a:t>
            </a:r>
            <a:br>
              <a:rPr lang="fr-FR" sz="900" dirty="0">
                <a:latin typeface="Marianne" panose="02000000000000000000" pitchFamily="2" charset="0"/>
              </a:rPr>
            </a:br>
            <a:r>
              <a:rPr lang="fr-FR" sz="900" dirty="0">
                <a:latin typeface="Marianne" panose="02000000000000000000" pitchFamily="2" charset="0"/>
              </a:rPr>
              <a:t>face aux futures crises sanitaires</a:t>
            </a:r>
          </a:p>
        </p:txBody>
      </p:sp>
      <p:sp>
        <p:nvSpPr>
          <p:cNvPr id="3" name="Titre 1">
            <a:extLst>
              <a:ext uri="{FF2B5EF4-FFF2-40B4-BE49-F238E27FC236}">
                <a16:creationId xmlns:a16="http://schemas.microsoft.com/office/drawing/2014/main" id="{4BD100CE-0103-5382-0736-5459B573B074}"/>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Préparation aux futures crises</a:t>
            </a:r>
          </a:p>
        </p:txBody>
      </p:sp>
    </p:spTree>
    <p:extLst>
      <p:ext uri="{BB962C8B-B14F-4D97-AF65-F5344CB8AC3E}">
        <p14:creationId xmlns:p14="http://schemas.microsoft.com/office/powerpoint/2010/main" val="135867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0C47464-DE7B-4E98-6E5E-B793B3EA603C}"/>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562465"/>
            <a:ext cx="370298" cy="272315"/>
          </a:xfrm>
        </p:spPr>
        <p:txBody>
          <a:bodyPr/>
          <a:lstStyle/>
          <a:p>
            <a:pPr marL="0" lvl="0" indent="0" algn="r" rtl="0">
              <a:spcBef>
                <a:spcPts val="0"/>
              </a:spcBef>
              <a:spcAft>
                <a:spcPts val="0"/>
              </a:spcAft>
              <a:buNone/>
            </a:pPr>
            <a:fld id="{00000000-1234-1234-1234-123412341234}" type="slidenum">
              <a:rPr lang="fr-FR" smtClean="0"/>
              <a:t>13</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6" y="1240499"/>
            <a:ext cx="4625162" cy="43088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Profil des utilisateurs </a:t>
            </a:r>
            <a:r>
              <a:rPr lang="fr-FR" sz="1100" dirty="0">
                <a:solidFill>
                  <a:srgbClr val="374C62"/>
                </a:solidFill>
                <a:latin typeface="Marianne" panose="02000000000000000000" pitchFamily="2" charset="0"/>
              </a:rPr>
              <a:t>(3/3)</a:t>
            </a:r>
            <a:br>
              <a:rPr lang="fr-FR" sz="1100" dirty="0">
                <a:solidFill>
                  <a:srgbClr val="374C62"/>
                </a:solidFill>
                <a:latin typeface="Marianne" panose="02000000000000000000" pitchFamily="2" charset="0"/>
              </a:rPr>
            </a:br>
            <a:r>
              <a:rPr lang="fr-FR" sz="1200" b="1" dirty="0">
                <a:solidFill>
                  <a:srgbClr val="374C62"/>
                </a:solidFill>
                <a:latin typeface="Marianne" panose="02000000000000000000" pitchFamily="2" charset="0"/>
              </a:rPr>
              <a:t>Vue d'ensemble des comptes MES</a:t>
            </a:r>
            <a:endParaRPr lang="fr-FR" b="1" dirty="0">
              <a:solidFill>
                <a:srgbClr val="374C62"/>
              </a:solidFill>
              <a:latin typeface="Marianne" panose="02000000000000000000" pitchFamily="2" charset="0"/>
            </a:endParaRPr>
          </a:p>
        </p:txBody>
      </p:sp>
      <p:sp>
        <p:nvSpPr>
          <p:cNvPr id="7" name="TextBox 46">
            <a:extLst>
              <a:ext uri="{FF2B5EF4-FFF2-40B4-BE49-F238E27FC236}">
                <a16:creationId xmlns:a16="http://schemas.microsoft.com/office/drawing/2014/main" id="{F86EBB03-0E02-5B29-0ECA-0EED208E9369}"/>
              </a:ext>
            </a:extLst>
          </p:cNvPr>
          <p:cNvSpPr txBox="1"/>
          <p:nvPr/>
        </p:nvSpPr>
        <p:spPr>
          <a:xfrm>
            <a:off x="7031294" y="2036408"/>
            <a:ext cx="1819100" cy="600164"/>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Démographie &amp; MES par tranche d’âge </a:t>
            </a:r>
          </a:p>
          <a:p>
            <a:pPr marL="0" marR="0" lvl="0" indent="0" defTabSz="685800" rtl="0" eaLnBrk="1" fontAlgn="auto" latinLnBrk="0" hangingPunct="1">
              <a:lnSpc>
                <a:spcPct val="100000"/>
              </a:lnSpc>
              <a:spcBef>
                <a:spcPts val="0"/>
              </a:spcBef>
              <a:spcAft>
                <a:spcPts val="0"/>
              </a:spcAft>
              <a:buClrTx/>
              <a:buSzTx/>
              <a:buFontTx/>
              <a:buNone/>
              <a:tabLst/>
              <a:defRPr/>
            </a:pPr>
            <a:r>
              <a:rPr kumimoji="0" lang="fr-FR" sz="9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(au 06/06/2024) </a:t>
            </a:r>
            <a:endParaRPr kumimoji="0" lang="fr-FR" sz="120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graphicFrame>
        <p:nvGraphicFramePr>
          <p:cNvPr id="10" name="Chart 6">
            <a:extLst>
              <a:ext uri="{FF2B5EF4-FFF2-40B4-BE49-F238E27FC236}">
                <a16:creationId xmlns:a16="http://schemas.microsoft.com/office/drawing/2014/main" id="{EE92B92D-7B92-EB6A-A139-0AA5D4F09412}"/>
              </a:ext>
            </a:extLst>
          </p:cNvPr>
          <p:cNvGraphicFramePr>
            <a:graphicFrameLocks/>
          </p:cNvGraphicFramePr>
          <p:nvPr>
            <p:extLst>
              <p:ext uri="{D42A27DB-BD31-4B8C-83A1-F6EECF244321}">
                <p14:modId xmlns:p14="http://schemas.microsoft.com/office/powerpoint/2010/main" val="2278430861"/>
              </p:ext>
            </p:extLst>
          </p:nvPr>
        </p:nvGraphicFramePr>
        <p:xfrm>
          <a:off x="597358" y="2022752"/>
          <a:ext cx="6077761" cy="277691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53">
            <a:extLst>
              <a:ext uri="{FF2B5EF4-FFF2-40B4-BE49-F238E27FC236}">
                <a16:creationId xmlns:a16="http://schemas.microsoft.com/office/drawing/2014/main" id="{84A5A64C-04BC-E006-5369-3E0F2AE030E9}"/>
              </a:ext>
            </a:extLst>
          </p:cNvPr>
          <p:cNvSpPr txBox="1"/>
          <p:nvPr/>
        </p:nvSpPr>
        <p:spPr>
          <a:xfrm>
            <a:off x="1257227" y="3156825"/>
            <a:ext cx="2592307" cy="523220"/>
          </a:xfrm>
          <a:prstGeom prst="rect">
            <a:avLst/>
          </a:prstGeom>
          <a:solidFill>
            <a:schemeClr val="bg1"/>
          </a:solidFill>
        </p:spPr>
        <p:txBody>
          <a:bodyPr wrap="square" lIns="0" tIns="0" rIns="0" bIns="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normalizeH="0" baseline="0" noProof="0" dirty="0">
                <a:ln>
                  <a:noFill/>
                </a:ln>
                <a:solidFill>
                  <a:srgbClr val="FEC817"/>
                </a:solidFill>
                <a:effectLst/>
                <a:uLnTx/>
                <a:uFillTx/>
                <a:latin typeface="Marianne" panose="02000000000000000000" pitchFamily="2" charset="0"/>
                <a:ea typeface="+mn-ea"/>
                <a:cs typeface="+mn-cs"/>
              </a:rPr>
              <a:t>22% à 24% </a:t>
            </a:r>
          </a:p>
          <a:p>
            <a:pPr marL="0" marR="0" lvl="0" indent="0" defTabSz="685800" rtl="0" eaLnBrk="1" fontAlgn="auto" latinLnBrk="0" hangingPunct="1">
              <a:lnSpc>
                <a:spcPct val="100000"/>
              </a:lnSpc>
              <a:spcBef>
                <a:spcPts val="0"/>
              </a:spcBef>
              <a:spcAft>
                <a:spcPts val="0"/>
              </a:spcAft>
              <a:buClrTx/>
              <a:buSzTx/>
              <a:buFontTx/>
              <a:buNone/>
              <a:tabLst/>
              <a:defRPr/>
            </a:pPr>
            <a:r>
              <a:rPr lang="fr-FR" sz="900" b="1" kern="1200" dirty="0">
                <a:solidFill>
                  <a:srgbClr val="374C62"/>
                </a:solidFill>
                <a:latin typeface="Marianne" panose="02000000000000000000" pitchFamily="2" charset="0"/>
                <a:ea typeface="+mn-ea"/>
                <a:cs typeface="+mn-cs"/>
              </a:rPr>
              <a:t>d</a:t>
            </a:r>
            <a:r>
              <a:rPr kumimoji="0" lang="fr-FR" sz="900" b="1" i="0" u="none" strike="noStrike" kern="1200" cap="none" normalizeH="0" baseline="0" noProof="0" dirty="0">
                <a:ln>
                  <a:noFill/>
                </a:ln>
                <a:solidFill>
                  <a:srgbClr val="374C62"/>
                </a:solidFill>
                <a:effectLst/>
                <a:uLnTx/>
                <a:uFillTx/>
                <a:latin typeface="Marianne" panose="02000000000000000000" pitchFamily="2" charset="0"/>
                <a:ea typeface="+mn-ea"/>
                <a:cs typeface="+mn-cs"/>
              </a:rPr>
              <a:t>e </a:t>
            </a:r>
            <a:r>
              <a:rPr kumimoji="0" lang="fr-FR" sz="1000" b="1" i="0" u="none" strike="noStrike" kern="1200" cap="none" normalizeH="0" baseline="0" noProof="0" dirty="0">
                <a:ln>
                  <a:noFill/>
                </a:ln>
                <a:solidFill>
                  <a:srgbClr val="374C62"/>
                </a:solidFill>
                <a:effectLst/>
                <a:uLnTx/>
                <a:uFillTx/>
                <a:latin typeface="Marianne" panose="02000000000000000000" pitchFamily="2" charset="0"/>
                <a:ea typeface="+mn-ea"/>
                <a:cs typeface="+mn-cs"/>
              </a:rPr>
              <a:t>Profils Mon espace santé activés</a:t>
            </a:r>
            <a:endParaRPr kumimoji="0" lang="fr-FR" sz="900" b="1" i="0" u="none" strike="noStrike" kern="1200" cap="none" normalizeH="0" baseline="0" noProof="0" dirty="0">
              <a:ln>
                <a:noFill/>
              </a:ln>
              <a:solidFill>
                <a:srgbClr val="374C62"/>
              </a:solidFill>
              <a:effectLst/>
              <a:uLnTx/>
              <a:uFillTx/>
              <a:latin typeface="Marianne" panose="02000000000000000000" pitchFamily="2" charset="0"/>
              <a:ea typeface="+mn-ea"/>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fr-FR" sz="800" i="0" u="none" strike="noStrike" kern="1200" cap="none" normalizeH="0" baseline="0" noProof="0" dirty="0">
                <a:ln>
                  <a:noFill/>
                </a:ln>
                <a:solidFill>
                  <a:srgbClr val="374C62"/>
                </a:solidFill>
                <a:effectLst/>
                <a:uLnTx/>
                <a:uFillTx/>
                <a:latin typeface="Marianne" panose="02000000000000000000" pitchFamily="2" charset="0"/>
                <a:ea typeface="+mn-ea"/>
                <a:cs typeface="+mn-cs"/>
              </a:rPr>
              <a:t>pour les personnes dans la tranche d’âge 25-69 ans.</a:t>
            </a:r>
            <a:endParaRPr kumimoji="0" lang="fr-FR" sz="900" i="0" u="none" strike="noStrike" kern="1200" cap="none" normalizeH="0" baseline="0" noProof="0" dirty="0">
              <a:ln>
                <a:noFill/>
              </a:ln>
              <a:solidFill>
                <a:srgbClr val="374C62"/>
              </a:solidFill>
              <a:effectLst/>
              <a:uLnTx/>
              <a:uFillTx/>
              <a:latin typeface="Marianne" panose="02000000000000000000" pitchFamily="2" charset="0"/>
              <a:ea typeface="+mn-ea"/>
              <a:cs typeface="+mn-cs"/>
            </a:endParaRPr>
          </a:p>
        </p:txBody>
      </p:sp>
      <p:sp>
        <p:nvSpPr>
          <p:cNvPr id="46" name="Rectangle : coins arrondis 45">
            <a:extLst>
              <a:ext uri="{FF2B5EF4-FFF2-40B4-BE49-F238E27FC236}">
                <a16:creationId xmlns:a16="http://schemas.microsoft.com/office/drawing/2014/main" id="{92C293AF-9709-8EDB-382A-5786AF462DE4}"/>
              </a:ext>
            </a:extLst>
          </p:cNvPr>
          <p:cNvSpPr/>
          <p:nvPr/>
        </p:nvSpPr>
        <p:spPr>
          <a:xfrm>
            <a:off x="7090755" y="3160298"/>
            <a:ext cx="177714" cy="117008"/>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C0F64925-98C7-7B88-B842-779E5313EE2F}"/>
              </a:ext>
            </a:extLst>
          </p:cNvPr>
          <p:cNvSpPr txBox="1"/>
          <p:nvPr/>
        </p:nvSpPr>
        <p:spPr>
          <a:xfrm>
            <a:off x="7286222" y="3011053"/>
            <a:ext cx="1584249" cy="4154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700" kern="1200" dirty="0">
                <a:solidFill>
                  <a:srgbClr val="374C62"/>
                </a:solidFill>
                <a:latin typeface="Marianne" panose="02000000000000000000" pitchFamily="2" charset="0"/>
                <a:ea typeface="+mn-ea"/>
                <a:cs typeface="+mn-cs"/>
              </a:rPr>
              <a:t>% de la population française ayant un MES activés (x/ Nb total de la population française)</a:t>
            </a:r>
            <a:endParaRPr kumimoji="0" lang="fr-FR" sz="1400" b="0" i="0" u="none" strike="noStrike" kern="1200" cap="none" spc="0" normalizeH="0" baseline="0" noProof="0" dirty="0">
              <a:ln>
                <a:noFill/>
              </a:ln>
              <a:solidFill>
                <a:srgbClr val="0C419A"/>
              </a:solidFill>
              <a:effectLst/>
              <a:uLnTx/>
              <a:uFillTx/>
              <a:latin typeface="Arial" panose="020B0604020202020204"/>
              <a:ea typeface="+mn-ea"/>
              <a:cs typeface="+mn-cs"/>
            </a:endParaRPr>
          </a:p>
        </p:txBody>
      </p:sp>
      <p:sp>
        <p:nvSpPr>
          <p:cNvPr id="49" name="Rectangle : coins arrondis 48">
            <a:extLst>
              <a:ext uri="{FF2B5EF4-FFF2-40B4-BE49-F238E27FC236}">
                <a16:creationId xmlns:a16="http://schemas.microsoft.com/office/drawing/2014/main" id="{ACC81292-5F09-09D0-B875-1F1FC647E31F}"/>
              </a:ext>
            </a:extLst>
          </p:cNvPr>
          <p:cNvSpPr/>
          <p:nvPr/>
        </p:nvSpPr>
        <p:spPr>
          <a:xfrm>
            <a:off x="7090755" y="3706124"/>
            <a:ext cx="177714" cy="117008"/>
          </a:xfrm>
          <a:prstGeom prst="roundRect">
            <a:avLst>
              <a:gd name="adj" fmla="val 50000"/>
            </a:avLst>
          </a:prstGeom>
          <a:solidFill>
            <a:srgbClr val="37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a:extLst>
              <a:ext uri="{FF2B5EF4-FFF2-40B4-BE49-F238E27FC236}">
                <a16:creationId xmlns:a16="http://schemas.microsoft.com/office/drawing/2014/main" id="{40C7ECF3-C277-AF42-34BA-B514C62A63F6}"/>
              </a:ext>
            </a:extLst>
          </p:cNvPr>
          <p:cNvSpPr txBox="1"/>
          <p:nvPr/>
        </p:nvSpPr>
        <p:spPr>
          <a:xfrm>
            <a:off x="7286222" y="3627200"/>
            <a:ext cx="1584249" cy="307777"/>
          </a:xfrm>
          <a:prstGeom prst="rect">
            <a:avLst/>
          </a:prstGeom>
          <a:noFill/>
        </p:spPr>
        <p:txBody>
          <a:bodyPr wrap="square">
            <a:spAutoFit/>
          </a:bodyPr>
          <a:lstStyle/>
          <a:p>
            <a:pPr defTabSz="685800">
              <a:buClrTx/>
              <a:defRPr/>
            </a:pPr>
            <a:r>
              <a:rPr lang="fr-FR" sz="700" kern="1200" dirty="0">
                <a:solidFill>
                  <a:srgbClr val="374C62"/>
                </a:solidFill>
                <a:latin typeface="Marianne" panose="02000000000000000000" pitchFamily="2" charset="0"/>
                <a:ea typeface="+mn-ea"/>
                <a:cs typeface="+mn-cs"/>
              </a:rPr>
              <a:t>% des MES activés (x/ Nb total de MES activés)</a:t>
            </a:r>
          </a:p>
        </p:txBody>
      </p:sp>
      <p:sp>
        <p:nvSpPr>
          <p:cNvPr id="3" name="Rectangle : coins arrondis 2">
            <a:extLst>
              <a:ext uri="{FF2B5EF4-FFF2-40B4-BE49-F238E27FC236}">
                <a16:creationId xmlns:a16="http://schemas.microsoft.com/office/drawing/2014/main" id="{F81C13B8-2BC8-A50C-5B18-0546AAE3F924}"/>
              </a:ext>
            </a:extLst>
          </p:cNvPr>
          <p:cNvSpPr/>
          <p:nvPr/>
        </p:nvSpPr>
        <p:spPr>
          <a:xfrm flipV="1">
            <a:off x="2496456" y="2222015"/>
            <a:ext cx="2685143" cy="699470"/>
          </a:xfrm>
          <a:prstGeom prst="roundRect">
            <a:avLst>
              <a:gd name="adj" fmla="val 50000"/>
            </a:avLst>
          </a:prstGeom>
          <a:noFill/>
          <a:ln>
            <a:solidFill>
              <a:srgbClr val="374C6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Graphique 12" descr="Ligne fléchée : incurvée dans le sens des aiguilles d’une montre contour">
            <a:extLst>
              <a:ext uri="{FF2B5EF4-FFF2-40B4-BE49-F238E27FC236}">
                <a16:creationId xmlns:a16="http://schemas.microsoft.com/office/drawing/2014/main" id="{5A0A7834-80EE-24E0-4BCA-E48CDC65B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300000">
            <a:off x="2179032" y="2832234"/>
            <a:ext cx="336531" cy="336531"/>
          </a:xfrm>
          <a:prstGeom prst="rect">
            <a:avLst/>
          </a:prstGeom>
        </p:spPr>
      </p:pic>
    </p:spTree>
    <p:extLst>
      <p:ext uri="{BB962C8B-B14F-4D97-AF65-F5344CB8AC3E}">
        <p14:creationId xmlns:p14="http://schemas.microsoft.com/office/powerpoint/2010/main" val="8866719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34B2B8"/>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4</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130</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10030"/>
            <a:ext cx="8295265" cy="1323439"/>
          </a:xfrm>
          <a:prstGeom prst="rect">
            <a:avLst/>
          </a:prstGeom>
          <a:noFill/>
        </p:spPr>
        <p:txBody>
          <a:bodyPr wrap="square">
            <a:spAutoFit/>
          </a:bodyPr>
          <a:lstStyle/>
          <a:p>
            <a:pPr>
              <a:defRPr/>
            </a:pPr>
            <a:r>
              <a:rPr lang="fr-FR" sz="4000" b="1" dirty="0">
                <a:solidFill>
                  <a:schemeClr val="bg1"/>
                </a:solidFill>
                <a:latin typeface="Marianne" panose="02000000000000000000" pitchFamily="2" charset="0"/>
              </a:rPr>
              <a:t>Référentiel de sécurité, d'interopérabilité et d'éthique</a:t>
            </a:r>
          </a:p>
        </p:txBody>
      </p:sp>
    </p:spTree>
    <p:extLst>
      <p:ext uri="{BB962C8B-B14F-4D97-AF65-F5344CB8AC3E}">
        <p14:creationId xmlns:p14="http://schemas.microsoft.com/office/powerpoint/2010/main" val="7365099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131</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36B1B8"/>
                </a:solidFill>
                <a:latin typeface="Marianne" panose="02000000000000000000" pitchFamily="2" charset="0"/>
              </a:rPr>
              <a:t>ECOSCORE</a:t>
            </a:r>
            <a:endParaRPr lang="fr-FR" dirty="0">
              <a:solidFill>
                <a:srgbClr val="36B1B8"/>
              </a:solidFill>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16.3</a:t>
            </a: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26138"/>
            <a:ext cx="4194908" cy="492443"/>
          </a:xfrm>
          <a:prstGeom prst="rect">
            <a:avLst/>
          </a:prstGeom>
          <a:noFill/>
        </p:spPr>
        <p:txBody>
          <a:bodyPr wrap="square" lIns="0" tIns="0" rIns="0" bIns="0">
            <a:spAutoFit/>
          </a:bodyPr>
          <a:lstStyle/>
          <a:p>
            <a:pPr defTabSz="685800">
              <a:buClrTx/>
            </a:pPr>
            <a:r>
              <a:rPr lang="fr-FR" sz="1600" kern="1200" dirty="0">
                <a:solidFill>
                  <a:srgbClr val="374C62"/>
                </a:solidFill>
                <a:latin typeface="Marianne" panose="02000000000000000000" pitchFamily="2" charset="0"/>
                <a:ea typeface="+mn-ea"/>
                <a:cs typeface="Arial" panose="020B0604020202020204" pitchFamily="34" charset="0"/>
              </a:rPr>
              <a:t>Le</a:t>
            </a:r>
            <a:r>
              <a:rPr lang="fr-FR" sz="1600" b="1" kern="1200" dirty="0">
                <a:solidFill>
                  <a:srgbClr val="374C62"/>
                </a:solidFill>
                <a:latin typeface="Marianne" panose="02000000000000000000" pitchFamily="2" charset="0"/>
                <a:ea typeface="+mn-ea"/>
                <a:cs typeface="Arial" panose="020B0604020202020204" pitchFamily="34" charset="0"/>
              </a:rPr>
              <a:t> référentiel de sécurité, d’interopérabilité et d’éthique </a:t>
            </a:r>
          </a:p>
        </p:txBody>
      </p:sp>
      <p:sp>
        <p:nvSpPr>
          <p:cNvPr id="21" name="ZoneTexte 20">
            <a:extLst>
              <a:ext uri="{FF2B5EF4-FFF2-40B4-BE49-F238E27FC236}">
                <a16:creationId xmlns:a16="http://schemas.microsoft.com/office/drawing/2014/main" id="{F33EF09C-3FB3-E432-40AE-49DE1B7A4F02}"/>
              </a:ext>
            </a:extLst>
          </p:cNvPr>
          <p:cNvSpPr txBox="1"/>
          <p:nvPr/>
        </p:nvSpPr>
        <p:spPr>
          <a:xfrm>
            <a:off x="646596" y="2083927"/>
            <a:ext cx="3405638" cy="1910588"/>
          </a:xfrm>
          <a:prstGeom prst="rect">
            <a:avLst/>
          </a:prstGeom>
          <a:noFill/>
        </p:spPr>
        <p:txBody>
          <a:bodyPr wrap="square" lIns="0" tIns="0" rIns="0" bIns="0">
            <a:spAutoFit/>
          </a:bodyPr>
          <a:lstStyle/>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Helvetica Neue"/>
              </a:rPr>
              <a:t>Pour pouvoir facturer les actes de téléconsultation réalisés en tant que société de téléconsultation il faut :</a:t>
            </a:r>
          </a:p>
          <a:p>
            <a:pPr marL="7938" marR="0" lvl="1" defTabSz="308075" rtl="0" eaLnBrk="1" fontAlgn="auto" latinLnBrk="0" hangingPunct="1">
              <a:lnSpc>
                <a:spcPct val="130000"/>
              </a:lnSpc>
              <a:spcBef>
                <a:spcPts val="375"/>
              </a:spcBef>
              <a:spcAft>
                <a:spcPts val="225"/>
              </a:spcAft>
              <a:buClrTx/>
              <a:buSzTx/>
              <a:buFont typeface="Arial"/>
              <a:buNone/>
              <a:defRPr/>
            </a:pP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Helvetica Neue"/>
            </a:endParaRP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Être agréé par les ministres chargés de la Sécurité sociale et de la Santé  </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Que les éditeurs du système d’information concerné aient fait certifier la solution au référentiel d’interopérabilité, de sécurité et d’éthique des SI de téléconsultation auprès de l’ANS. </a:t>
            </a: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endParaRPr>
          </a:p>
        </p:txBody>
      </p:sp>
      <p:sp>
        <p:nvSpPr>
          <p:cNvPr id="4" name="ZoneTexte 3">
            <a:extLst>
              <a:ext uri="{FF2B5EF4-FFF2-40B4-BE49-F238E27FC236}">
                <a16:creationId xmlns:a16="http://schemas.microsoft.com/office/drawing/2014/main" id="{4541B0B5-15A9-14BF-3F57-5B7FD10E337A}"/>
              </a:ext>
            </a:extLst>
          </p:cNvPr>
          <p:cNvSpPr txBox="1"/>
          <p:nvPr/>
        </p:nvSpPr>
        <p:spPr>
          <a:xfrm>
            <a:off x="4918677" y="4386452"/>
            <a:ext cx="3405638" cy="381964"/>
          </a:xfrm>
          <a:prstGeom prst="rect">
            <a:avLst/>
          </a:prstGeom>
          <a:noFill/>
        </p:spPr>
        <p:txBody>
          <a:bodyPr wrap="square" lIns="0" tIns="0" rIns="0" bIns="0">
            <a:spAutoFit/>
          </a:bodyPr>
          <a:lstStyle/>
          <a:p>
            <a:pPr marL="7938" marR="0" lvl="1" defTabSz="308075" rtl="0" eaLnBrk="1" fontAlgn="auto" latinLnBrk="0" hangingPunct="1">
              <a:lnSpc>
                <a:spcPct val="130000"/>
              </a:lnSpc>
              <a:spcBef>
                <a:spcPts val="375"/>
              </a:spcBef>
              <a:spcAft>
                <a:spcPts val="225"/>
              </a:spcAft>
              <a:buClrTx/>
              <a:buSzTx/>
              <a:buFont typeface="Arial"/>
              <a:buNone/>
              <a:defRPr/>
            </a:pP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Helvetica Neue"/>
              </a:rPr>
              <a:t>Dont un nécessaire référentiel éthique incluant notamment le calcul de l’</a:t>
            </a:r>
            <a:r>
              <a:rPr kumimoji="0" lang="fr-FR" sz="1000" b="1" i="0" u="none" strike="noStrike" kern="0" cap="none" spc="0" normalizeH="0" baseline="0" noProof="0" dirty="0" err="1">
                <a:ln>
                  <a:noFill/>
                </a:ln>
                <a:solidFill>
                  <a:srgbClr val="374C62"/>
                </a:solidFill>
                <a:effectLst/>
                <a:uLnTx/>
                <a:uFillTx/>
                <a:latin typeface="Marianne" panose="02000000000000000000" pitchFamily="2" charset="0"/>
                <a:sym typeface="Helvetica Neue"/>
              </a:rPr>
              <a:t>écoscore</a:t>
            </a: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Helvetica Neue"/>
              </a:rPr>
              <a:t> ! </a:t>
            </a: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endParaRPr>
          </a:p>
        </p:txBody>
      </p:sp>
      <p:sp>
        <p:nvSpPr>
          <p:cNvPr id="6" name="Rectangle : coins arrondis 5">
            <a:extLst>
              <a:ext uri="{FF2B5EF4-FFF2-40B4-BE49-F238E27FC236}">
                <a16:creationId xmlns:a16="http://schemas.microsoft.com/office/drawing/2014/main" id="{D7B4E7A4-AF4A-52A4-2199-C0D42A9E440D}"/>
              </a:ext>
            </a:extLst>
          </p:cNvPr>
          <p:cNvSpPr/>
          <p:nvPr/>
        </p:nvSpPr>
        <p:spPr>
          <a:xfrm>
            <a:off x="4609748" y="1437664"/>
            <a:ext cx="3887655" cy="2553650"/>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1350" b="1" kern="1200" dirty="0">
                <a:solidFill>
                  <a:srgbClr val="374C62"/>
                </a:solidFill>
                <a:latin typeface="Marianne" panose="02000000000000000000" pitchFamily="2" charset="0"/>
              </a:rPr>
              <a:t>La certification comprend 9 sections :</a:t>
            </a:r>
          </a:p>
          <a:p>
            <a:pPr defTabSz="685800">
              <a:spcBef>
                <a:spcPts val="750"/>
              </a:spcBef>
              <a:spcAft>
                <a:spcPts val="375"/>
              </a:spcAft>
              <a:buClrTx/>
              <a:defRPr/>
            </a:pPr>
            <a:endParaRPr lang="fr-FR" sz="1350" b="1" kern="1200" dirty="0">
              <a:solidFill>
                <a:srgbClr val="374C62"/>
              </a:solidFill>
              <a:latin typeface="Marianne" panose="02000000000000000000" pitchFamily="2" charset="0"/>
            </a:endParaRPr>
          </a:p>
          <a:p>
            <a:pPr defTabSz="685800">
              <a:spcBef>
                <a:spcPts val="750"/>
              </a:spcBef>
              <a:spcAft>
                <a:spcPts val="375"/>
              </a:spcAft>
              <a:buClrTx/>
              <a:defRPr/>
            </a:pPr>
            <a:endParaRPr lang="fr-FR" sz="1350" b="1" kern="1200" dirty="0">
              <a:solidFill>
                <a:srgbClr val="374C62"/>
              </a:solidFill>
              <a:latin typeface="Marianne" panose="02000000000000000000" pitchFamily="2" charset="0"/>
            </a:endParaRPr>
          </a:p>
          <a:p>
            <a:pPr defTabSz="685800">
              <a:spcBef>
                <a:spcPts val="750"/>
              </a:spcBef>
              <a:spcAft>
                <a:spcPts val="375"/>
              </a:spcAft>
              <a:buClrTx/>
              <a:defRPr/>
            </a:pPr>
            <a:r>
              <a:rPr lang="fr-FR" sz="1350" b="1" kern="1200" dirty="0">
                <a:solidFill>
                  <a:srgbClr val="374C62"/>
                </a:solidFill>
                <a:latin typeface="Marianne" panose="02000000000000000000" pitchFamily="2" charset="0"/>
              </a:rPr>
              <a:t> </a:t>
            </a:r>
          </a:p>
          <a:p>
            <a:pPr defTabSz="685800">
              <a:spcBef>
                <a:spcPts val="750"/>
              </a:spcBef>
              <a:spcAft>
                <a:spcPts val="375"/>
              </a:spcAft>
              <a:buClrTx/>
              <a:defRPr/>
            </a:pPr>
            <a:endParaRPr lang="fr-FR" sz="1350" b="1" kern="1200" dirty="0">
              <a:solidFill>
                <a:srgbClr val="374C62"/>
              </a:solidFill>
              <a:latin typeface="Marianne" panose="02000000000000000000" pitchFamily="2" charset="0"/>
            </a:endParaRPr>
          </a:p>
          <a:p>
            <a:pPr defTabSz="685800">
              <a:spcBef>
                <a:spcPts val="750"/>
              </a:spcBef>
              <a:spcAft>
                <a:spcPts val="375"/>
              </a:spcAft>
              <a:buClrTx/>
              <a:defRPr/>
            </a:pPr>
            <a:endParaRPr lang="fr-FR" sz="1350" b="1" kern="1200" dirty="0">
              <a:solidFill>
                <a:srgbClr val="374C62"/>
              </a:solidFill>
              <a:latin typeface="Marianne" panose="02000000000000000000" pitchFamily="2" charset="0"/>
            </a:endParaRPr>
          </a:p>
          <a:p>
            <a:pPr defTabSz="685800">
              <a:spcBef>
                <a:spcPts val="750"/>
              </a:spcBef>
              <a:spcAft>
                <a:spcPts val="375"/>
              </a:spcAft>
              <a:buClrTx/>
              <a:defRPr/>
            </a:pPr>
            <a:endParaRPr lang="fr-FR" sz="1350" b="1" kern="1200" dirty="0">
              <a:solidFill>
                <a:srgbClr val="374C62"/>
              </a:solidFill>
              <a:latin typeface="Marianne" panose="02000000000000000000" pitchFamily="2" charset="0"/>
            </a:endParaRPr>
          </a:p>
        </p:txBody>
      </p:sp>
      <p:pic>
        <p:nvPicPr>
          <p:cNvPr id="11" name="Image 10">
            <a:extLst>
              <a:ext uri="{FF2B5EF4-FFF2-40B4-BE49-F238E27FC236}">
                <a16:creationId xmlns:a16="http://schemas.microsoft.com/office/drawing/2014/main" id="{0B898947-6499-F988-C74B-2A17F7EA7E0F}"/>
              </a:ext>
            </a:extLst>
          </p:cNvPr>
          <p:cNvPicPr>
            <a:picLocks noChangeAspect="1"/>
          </p:cNvPicPr>
          <p:nvPr/>
        </p:nvPicPr>
        <p:blipFill rotWithShape="1">
          <a:blip r:embed="rId2"/>
          <a:srcRect r="43018" b="17002"/>
          <a:stretch/>
        </p:blipFill>
        <p:spPr>
          <a:xfrm>
            <a:off x="4723016" y="1901456"/>
            <a:ext cx="3321648" cy="932617"/>
          </a:xfrm>
          <a:prstGeom prst="rect">
            <a:avLst/>
          </a:prstGeom>
        </p:spPr>
      </p:pic>
      <p:pic>
        <p:nvPicPr>
          <p:cNvPr id="12" name="Image 11">
            <a:extLst>
              <a:ext uri="{FF2B5EF4-FFF2-40B4-BE49-F238E27FC236}">
                <a16:creationId xmlns:a16="http://schemas.microsoft.com/office/drawing/2014/main" id="{40023176-E7D5-EF73-942A-D70C9DBEB5EC}"/>
              </a:ext>
            </a:extLst>
          </p:cNvPr>
          <p:cNvPicPr>
            <a:picLocks noChangeAspect="1"/>
          </p:cNvPicPr>
          <p:nvPr/>
        </p:nvPicPr>
        <p:blipFill rotWithShape="1">
          <a:blip r:embed="rId2"/>
          <a:srcRect l="56497" b="25310"/>
          <a:stretch/>
        </p:blipFill>
        <p:spPr>
          <a:xfrm>
            <a:off x="4868010" y="2923618"/>
            <a:ext cx="2535922" cy="839268"/>
          </a:xfrm>
          <a:prstGeom prst="rect">
            <a:avLst/>
          </a:prstGeom>
        </p:spPr>
      </p:pic>
      <p:grpSp>
        <p:nvGrpSpPr>
          <p:cNvPr id="13" name="Groupe 12">
            <a:extLst>
              <a:ext uri="{FF2B5EF4-FFF2-40B4-BE49-F238E27FC236}">
                <a16:creationId xmlns:a16="http://schemas.microsoft.com/office/drawing/2014/main" id="{A5D42521-2796-F9C1-CAC1-79B32BFA766B}"/>
              </a:ext>
            </a:extLst>
          </p:cNvPr>
          <p:cNvGrpSpPr/>
          <p:nvPr/>
        </p:nvGrpSpPr>
        <p:grpSpPr>
          <a:xfrm>
            <a:off x="6882518" y="2825092"/>
            <a:ext cx="1420407" cy="1389875"/>
            <a:chOff x="6849616" y="4913483"/>
            <a:chExt cx="1142512" cy="1105195"/>
          </a:xfrm>
        </p:grpSpPr>
        <p:sp>
          <p:nvSpPr>
            <p:cNvPr id="14" name="Ellipse 13">
              <a:extLst>
                <a:ext uri="{FF2B5EF4-FFF2-40B4-BE49-F238E27FC236}">
                  <a16:creationId xmlns:a16="http://schemas.microsoft.com/office/drawing/2014/main" id="{26C30CBE-F5C7-6B54-34C1-274BDCED1C86}"/>
                </a:ext>
              </a:extLst>
            </p:cNvPr>
            <p:cNvSpPr/>
            <p:nvPr/>
          </p:nvSpPr>
          <p:spPr>
            <a:xfrm>
              <a:off x="6849616" y="4913483"/>
              <a:ext cx="1142512" cy="1105195"/>
            </a:xfrm>
            <a:prstGeom prst="ellipse">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srgbClr val="FFFFFF"/>
                </a:solidFill>
                <a:latin typeface="Marianne" panose="02000000000000000000" pitchFamily="2" charset="0"/>
              </a:endParaRPr>
            </a:p>
          </p:txBody>
        </p:sp>
        <p:pic>
          <p:nvPicPr>
            <p:cNvPr id="15" name="Image 14">
              <a:extLst>
                <a:ext uri="{FF2B5EF4-FFF2-40B4-BE49-F238E27FC236}">
                  <a16:creationId xmlns:a16="http://schemas.microsoft.com/office/drawing/2014/main" id="{831BE1A9-4C6A-4476-7902-5D77C04D5E5B}"/>
                </a:ext>
              </a:extLst>
            </p:cNvPr>
            <p:cNvPicPr>
              <a:picLocks noChangeAspect="1"/>
            </p:cNvPicPr>
            <p:nvPr/>
          </p:nvPicPr>
          <p:blipFill rotWithShape="1">
            <a:blip r:embed="rId3"/>
            <a:srcRect l="12397" t="14128" r="26641" b="12340"/>
            <a:stretch/>
          </p:blipFill>
          <p:spPr>
            <a:xfrm>
              <a:off x="7189904" y="5160528"/>
              <a:ext cx="425818" cy="635027"/>
            </a:xfrm>
            <a:prstGeom prst="rect">
              <a:avLst/>
            </a:prstGeom>
          </p:spPr>
        </p:pic>
      </p:grpSp>
      <p:sp>
        <p:nvSpPr>
          <p:cNvPr id="3" name="Titre 1">
            <a:extLst>
              <a:ext uri="{FF2B5EF4-FFF2-40B4-BE49-F238E27FC236}">
                <a16:creationId xmlns:a16="http://schemas.microsoft.com/office/drawing/2014/main" id="{B9C2EC16-1591-EF34-02F6-A5B0044E7581}"/>
              </a:ext>
            </a:extLst>
          </p:cNvPr>
          <p:cNvSpPr txBox="1">
            <a:spLocks/>
          </p:cNvSpPr>
          <p:nvPr/>
        </p:nvSpPr>
        <p:spPr>
          <a:xfrm>
            <a:off x="646596" y="509131"/>
            <a:ext cx="2512240"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Synthétiser la co-construction de référentiels d’exigences, secteur par secteur, en sécurisant la conformité des solutions utilisées par les acteurs de santé</a:t>
            </a:r>
          </a:p>
        </p:txBody>
      </p:sp>
      <p:sp>
        <p:nvSpPr>
          <p:cNvPr id="20" name="Titre 1">
            <a:extLst>
              <a:ext uri="{FF2B5EF4-FFF2-40B4-BE49-F238E27FC236}">
                <a16:creationId xmlns:a16="http://schemas.microsoft.com/office/drawing/2014/main" id="{3CF63792-E4F3-7452-97BC-DA6994EFB4E6}"/>
              </a:ext>
            </a:extLst>
          </p:cNvPr>
          <p:cNvSpPr txBox="1">
            <a:spLocks/>
          </p:cNvSpPr>
          <p:nvPr/>
        </p:nvSpPr>
        <p:spPr>
          <a:xfrm>
            <a:off x="3346296" y="422452"/>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Faire respecter les référentiels</a:t>
            </a:r>
          </a:p>
        </p:txBody>
      </p:sp>
    </p:spTree>
    <p:extLst>
      <p:ext uri="{BB962C8B-B14F-4D97-AF65-F5344CB8AC3E}">
        <p14:creationId xmlns:p14="http://schemas.microsoft.com/office/powerpoint/2010/main" val="22499673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132</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36B1B8"/>
                </a:solidFill>
                <a:latin typeface="Marianne" panose="02000000000000000000" pitchFamily="2" charset="0"/>
              </a:rPr>
              <a:t>ECOSCORE</a:t>
            </a:r>
            <a:endParaRPr lang="fr-FR" dirty="0">
              <a:solidFill>
                <a:srgbClr val="36B1B8"/>
              </a:solidFill>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16.3</a:t>
            </a: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50045"/>
            <a:ext cx="4194908" cy="492443"/>
          </a:xfrm>
          <a:prstGeom prst="rect">
            <a:avLst/>
          </a:prstGeom>
          <a:noFill/>
        </p:spPr>
        <p:txBody>
          <a:bodyPr wrap="square" lIns="0" tIns="0" rIns="0" bIns="0">
            <a:spAutoFit/>
          </a:bodyPr>
          <a:lstStyle/>
          <a:p>
            <a:pPr defTabSz="685800">
              <a:buClrTx/>
            </a:pPr>
            <a:r>
              <a:rPr lang="fr-FR" sz="1600" kern="1200" dirty="0">
                <a:solidFill>
                  <a:srgbClr val="374C62"/>
                </a:solidFill>
                <a:latin typeface="Marianne" panose="02000000000000000000" pitchFamily="2" charset="0"/>
                <a:ea typeface="+mn-ea"/>
                <a:cs typeface="Arial" panose="020B0604020202020204" pitchFamily="34" charset="0"/>
              </a:rPr>
              <a:t>Réaliser</a:t>
            </a:r>
            <a:r>
              <a:rPr lang="fr-FR" sz="1600" b="1" kern="1200" dirty="0">
                <a:solidFill>
                  <a:srgbClr val="374C62"/>
                </a:solidFill>
                <a:latin typeface="Marianne" panose="02000000000000000000" pitchFamily="2" charset="0"/>
                <a:ea typeface="+mn-ea"/>
                <a:cs typeface="Arial" panose="020B0604020202020204" pitchFamily="34" charset="0"/>
              </a:rPr>
              <a:t> l’</a:t>
            </a:r>
            <a:r>
              <a:rPr lang="fr-FR" sz="1600" b="1" kern="1200" dirty="0" err="1">
                <a:solidFill>
                  <a:srgbClr val="374C62"/>
                </a:solidFill>
                <a:latin typeface="Marianne" panose="02000000000000000000" pitchFamily="2" charset="0"/>
                <a:ea typeface="+mn-ea"/>
                <a:cs typeface="Arial" panose="020B0604020202020204" pitchFamily="34" charset="0"/>
              </a:rPr>
              <a:t>écoscore</a:t>
            </a:r>
            <a:r>
              <a:rPr lang="fr-FR" sz="1600" b="1" kern="1200" dirty="0">
                <a:solidFill>
                  <a:srgbClr val="374C62"/>
                </a:solidFill>
                <a:latin typeface="Marianne" panose="02000000000000000000" pitchFamily="2" charset="0"/>
                <a:ea typeface="+mn-ea"/>
                <a:cs typeface="Arial" panose="020B0604020202020204" pitchFamily="34" charset="0"/>
              </a:rPr>
              <a:t> de l’ANS : </a:t>
            </a:r>
          </a:p>
          <a:p>
            <a:pPr defTabSz="685800">
              <a:buClrTx/>
            </a:pPr>
            <a:r>
              <a:rPr lang="fr-FR" sz="1600" kern="1200" dirty="0">
                <a:solidFill>
                  <a:srgbClr val="374C62"/>
                </a:solidFill>
                <a:latin typeface="Marianne" panose="02000000000000000000" pitchFamily="2" charset="0"/>
                <a:ea typeface="+mn-ea"/>
                <a:cs typeface="Arial" panose="020B0604020202020204" pitchFamily="34" charset="0"/>
              </a:rPr>
              <a:t>se mesurer pour </a:t>
            </a:r>
            <a:r>
              <a:rPr lang="fr-FR" sz="1600" b="1" kern="1200" dirty="0">
                <a:solidFill>
                  <a:srgbClr val="374C62"/>
                </a:solidFill>
                <a:latin typeface="Marianne" panose="02000000000000000000" pitchFamily="2" charset="0"/>
                <a:ea typeface="+mn-ea"/>
                <a:cs typeface="Arial" panose="020B0604020202020204" pitchFamily="34" charset="0"/>
              </a:rPr>
              <a:t>se conformer </a:t>
            </a:r>
          </a:p>
        </p:txBody>
      </p:sp>
      <p:sp>
        <p:nvSpPr>
          <p:cNvPr id="21" name="ZoneTexte 20">
            <a:extLst>
              <a:ext uri="{FF2B5EF4-FFF2-40B4-BE49-F238E27FC236}">
                <a16:creationId xmlns:a16="http://schemas.microsoft.com/office/drawing/2014/main" id="{F33EF09C-3FB3-E432-40AE-49DE1B7A4F02}"/>
              </a:ext>
            </a:extLst>
          </p:cNvPr>
          <p:cNvSpPr txBox="1"/>
          <p:nvPr/>
        </p:nvSpPr>
        <p:spPr>
          <a:xfrm>
            <a:off x="646595" y="1973165"/>
            <a:ext cx="4194902" cy="2376356"/>
          </a:xfrm>
          <a:prstGeom prst="rect">
            <a:avLst/>
          </a:prstGeom>
          <a:noFill/>
        </p:spPr>
        <p:txBody>
          <a:bodyPr wrap="square" lIns="0" tIns="0" rIns="0" bIns="0">
            <a:spAutoFit/>
          </a:bodyPr>
          <a:lstStyle/>
          <a:p>
            <a:pPr marL="7938" marR="0" lvl="1" defTabSz="308075" rtl="0" eaLnBrk="1" fontAlgn="auto" latinLnBrk="0" hangingPunct="1">
              <a:lnSpc>
                <a:spcPct val="130000"/>
              </a:lnSpc>
              <a:spcBef>
                <a:spcPts val="375"/>
              </a:spcBef>
              <a:spcAft>
                <a:spcPts val="225"/>
              </a:spcAft>
              <a:buClrTx/>
              <a:buSzTx/>
              <a:buFont typeface="Arial"/>
              <a:buNone/>
              <a:defRPr/>
            </a:pPr>
            <a:r>
              <a:rPr lang="fr-FR" sz="1200" b="1" dirty="0">
                <a:solidFill>
                  <a:srgbClr val="96C01F"/>
                </a:solidFill>
                <a:latin typeface="Marianne" panose="02000000000000000000" pitchFamily="2" charset="0"/>
                <a:sym typeface="Helvetica Neue"/>
              </a:rPr>
              <a:t>U</a:t>
            </a:r>
            <a:r>
              <a:rPr kumimoji="0" lang="fr-FR" sz="1200" b="1" i="0" u="none" strike="noStrike" kern="0" cap="none" spc="0" normalizeH="0" baseline="0" noProof="0" dirty="0">
                <a:ln>
                  <a:noFill/>
                </a:ln>
                <a:solidFill>
                  <a:srgbClr val="96C01F"/>
                </a:solidFill>
                <a:effectLst/>
                <a:uLnTx/>
                <a:uFillTx/>
                <a:latin typeface="Marianne" panose="02000000000000000000" pitchFamily="2" charset="0"/>
                <a:sym typeface="Helvetica Neue"/>
              </a:rPr>
              <a:t>ne démarche bénéfique et règlementaire</a:t>
            </a:r>
          </a:p>
          <a:p>
            <a:pPr marL="7938" lvl="1" defTabSz="308075">
              <a:lnSpc>
                <a:spcPct val="130000"/>
              </a:lnSpc>
              <a:spcBef>
                <a:spcPts val="375"/>
              </a:spcBef>
              <a:spcAft>
                <a:spcPts val="225"/>
              </a:spcAft>
              <a:buClrTx/>
              <a:defRPr/>
            </a:pPr>
            <a:r>
              <a:rPr lang="fr-FR" sz="1000" b="1" kern="1200" dirty="0">
                <a:solidFill>
                  <a:srgbClr val="374C62"/>
                </a:solidFill>
                <a:latin typeface="Marianne" panose="02000000000000000000" pitchFamily="2" charset="0"/>
                <a:ea typeface="+mn-ea"/>
                <a:cs typeface="+mn-cs"/>
              </a:rPr>
              <a:t>Se mesurer pour améliorer la consommation énergie-ressources de nos services numériques et ainsi diminuer l’impact environnemental de l’usage de nos applications :</a:t>
            </a:r>
            <a:br>
              <a:rPr lang="fr-FR" sz="1000" kern="1200" dirty="0">
                <a:solidFill>
                  <a:srgbClr val="374C62"/>
                </a:solidFill>
                <a:latin typeface="Marianne" panose="02000000000000000000" pitchFamily="2" charset="0"/>
                <a:ea typeface="+mn-ea"/>
                <a:cs typeface="+mn-cs"/>
              </a:rPr>
            </a:b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Helvetica Neue"/>
            </a:endParaRP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Une démarche citoyenne responsable dans une logique de minimiser l’impact négatif du numérique  </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Une nécessaire interrogation  sur nos modes de développement et l’intégration de bonnes pratiques au quotidien  </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Un chapitre éthique indispensable dans le référentiel de conformité </a:t>
            </a: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endParaRPr>
          </a:p>
        </p:txBody>
      </p:sp>
      <p:sp>
        <p:nvSpPr>
          <p:cNvPr id="6" name="Rectangle : coins arrondis 5">
            <a:extLst>
              <a:ext uri="{FF2B5EF4-FFF2-40B4-BE49-F238E27FC236}">
                <a16:creationId xmlns:a16="http://schemas.microsoft.com/office/drawing/2014/main" id="{D7B4E7A4-AF4A-52A4-2199-C0D42A9E440D}"/>
              </a:ext>
            </a:extLst>
          </p:cNvPr>
          <p:cNvSpPr/>
          <p:nvPr/>
        </p:nvSpPr>
        <p:spPr>
          <a:xfrm>
            <a:off x="5486399" y="1269291"/>
            <a:ext cx="3056574" cy="861331"/>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1200" b="1" kern="1200" dirty="0">
                <a:solidFill>
                  <a:srgbClr val="374C62"/>
                </a:solidFill>
                <a:latin typeface="Marianne" panose="02000000000000000000" pitchFamily="2" charset="0"/>
              </a:rPr>
              <a:t>Evaluer l’indice de sobriété environnementale de notre solution numérique </a:t>
            </a:r>
          </a:p>
        </p:txBody>
      </p:sp>
      <p:sp>
        <p:nvSpPr>
          <p:cNvPr id="3" name="Rectangle : coins arrondis 2">
            <a:extLst>
              <a:ext uri="{FF2B5EF4-FFF2-40B4-BE49-F238E27FC236}">
                <a16:creationId xmlns:a16="http://schemas.microsoft.com/office/drawing/2014/main" id="{545278D2-8434-37AA-DAC8-BFC530AE8884}"/>
              </a:ext>
            </a:extLst>
          </p:cNvPr>
          <p:cNvSpPr/>
          <p:nvPr/>
        </p:nvSpPr>
        <p:spPr>
          <a:xfrm>
            <a:off x="5486399" y="2198591"/>
            <a:ext cx="3056573" cy="892073"/>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1200" b="1" kern="1200" dirty="0">
                <a:solidFill>
                  <a:srgbClr val="374C62"/>
                </a:solidFill>
                <a:latin typeface="Marianne" panose="02000000000000000000" pitchFamily="2" charset="0"/>
              </a:rPr>
              <a:t>Se conformer au critère </a:t>
            </a:r>
            <a:br>
              <a:rPr lang="fr-FR" sz="1200" b="1" kern="1200" dirty="0">
                <a:solidFill>
                  <a:srgbClr val="374C62"/>
                </a:solidFill>
                <a:latin typeface="Marianne" panose="02000000000000000000" pitchFamily="2" charset="0"/>
              </a:rPr>
            </a:br>
            <a:r>
              <a:rPr lang="fr-FR" sz="1200" b="1" kern="1200" dirty="0">
                <a:solidFill>
                  <a:srgbClr val="374C62"/>
                </a:solidFill>
                <a:latin typeface="Marianne" panose="02000000000000000000" pitchFamily="2" charset="0"/>
              </a:rPr>
              <a:t>éthique du référentiel </a:t>
            </a:r>
          </a:p>
        </p:txBody>
      </p:sp>
      <p:sp>
        <p:nvSpPr>
          <p:cNvPr id="20" name="Rectangle : coins arrondis 19">
            <a:extLst>
              <a:ext uri="{FF2B5EF4-FFF2-40B4-BE49-F238E27FC236}">
                <a16:creationId xmlns:a16="http://schemas.microsoft.com/office/drawing/2014/main" id="{6ED111C5-2E1A-9CB1-8C72-A8E7F40BF1EA}"/>
              </a:ext>
            </a:extLst>
          </p:cNvPr>
          <p:cNvSpPr/>
          <p:nvPr/>
        </p:nvSpPr>
        <p:spPr>
          <a:xfrm>
            <a:off x="5486399" y="3158633"/>
            <a:ext cx="3056572" cy="884437"/>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2000" b="1" kern="1200" dirty="0">
                <a:solidFill>
                  <a:srgbClr val="374C62"/>
                </a:solidFill>
                <a:latin typeface="Marianne" panose="02000000000000000000" pitchFamily="2" charset="0"/>
              </a:rPr>
              <a:t>8%</a:t>
            </a:r>
            <a:r>
              <a:rPr lang="fr-FR" sz="1200" b="1" kern="1200" dirty="0">
                <a:solidFill>
                  <a:srgbClr val="374C62"/>
                </a:solidFill>
                <a:latin typeface="Marianne" panose="02000000000000000000" pitchFamily="2" charset="0"/>
              </a:rPr>
              <a:t> des émissions de gaz </a:t>
            </a:r>
            <a:br>
              <a:rPr lang="fr-FR" sz="1200" b="1" kern="1200" dirty="0">
                <a:solidFill>
                  <a:srgbClr val="374C62"/>
                </a:solidFill>
                <a:latin typeface="Marianne" panose="02000000000000000000" pitchFamily="2" charset="0"/>
              </a:rPr>
            </a:br>
            <a:r>
              <a:rPr lang="fr-FR" sz="1200" b="1" kern="1200" dirty="0">
                <a:solidFill>
                  <a:srgbClr val="374C62"/>
                </a:solidFill>
                <a:latin typeface="Marianne" panose="02000000000000000000" pitchFamily="2" charset="0"/>
              </a:rPr>
              <a:t>à effets de serre sont générées par le système de soins français </a:t>
            </a:r>
          </a:p>
        </p:txBody>
      </p:sp>
      <p:pic>
        <p:nvPicPr>
          <p:cNvPr id="22" name="Picture 2" descr="Concertations du numérique en santé - Référentiel de sécurité, d' interopérabilité et d'éthique des SI de téléconsultation - Présentation">
            <a:extLst>
              <a:ext uri="{FF2B5EF4-FFF2-40B4-BE49-F238E27FC236}">
                <a16:creationId xmlns:a16="http://schemas.microsoft.com/office/drawing/2014/main" id="{7007B9A9-DF35-0430-DDE3-CE55A8B95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033" y="4180953"/>
            <a:ext cx="984825" cy="655356"/>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2FE9EE3B-1DB4-DB52-5E9D-A0CB3F334171}"/>
              </a:ext>
            </a:extLst>
          </p:cNvPr>
          <p:cNvSpPr txBox="1">
            <a:spLocks/>
          </p:cNvSpPr>
          <p:nvPr/>
        </p:nvSpPr>
        <p:spPr>
          <a:xfrm>
            <a:off x="3357585" y="406178"/>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Faire respecter les référentiels</a:t>
            </a:r>
          </a:p>
        </p:txBody>
      </p:sp>
      <p:sp>
        <p:nvSpPr>
          <p:cNvPr id="4" name="Titre 1">
            <a:extLst>
              <a:ext uri="{FF2B5EF4-FFF2-40B4-BE49-F238E27FC236}">
                <a16:creationId xmlns:a16="http://schemas.microsoft.com/office/drawing/2014/main" id="{A9240F71-8BCC-B5C8-E76B-F7A0174C1F63}"/>
              </a:ext>
            </a:extLst>
          </p:cNvPr>
          <p:cNvSpPr txBox="1">
            <a:spLocks/>
          </p:cNvSpPr>
          <p:nvPr/>
        </p:nvSpPr>
        <p:spPr>
          <a:xfrm>
            <a:off x="646596" y="509131"/>
            <a:ext cx="2512240"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Synthétiser la co-construction de référentiels d’exigences, secteur par secteur, en sécurisant la conformité des solutions utilisées par les acteurs de santé</a:t>
            </a:r>
          </a:p>
        </p:txBody>
      </p:sp>
    </p:spTree>
    <p:extLst>
      <p:ext uri="{BB962C8B-B14F-4D97-AF65-F5344CB8AC3E}">
        <p14:creationId xmlns:p14="http://schemas.microsoft.com/office/powerpoint/2010/main" val="40923453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133</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36B1B8"/>
                </a:solidFill>
                <a:latin typeface="Marianne" panose="02000000000000000000" pitchFamily="2" charset="0"/>
              </a:rPr>
              <a:t>ECOSCORE</a:t>
            </a:r>
            <a:endParaRPr lang="fr-FR" dirty="0">
              <a:solidFill>
                <a:srgbClr val="36B1B8"/>
              </a:solidFill>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16.3</a:t>
            </a: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6" y="1250045"/>
            <a:ext cx="3251633" cy="492443"/>
          </a:xfrm>
          <a:prstGeom prst="rect">
            <a:avLst/>
          </a:prstGeom>
          <a:noFill/>
        </p:spPr>
        <p:txBody>
          <a:bodyPr wrap="square" lIns="0" tIns="0" rIns="0" bIns="0">
            <a:spAutoFit/>
          </a:bodyPr>
          <a:lstStyle/>
          <a:p>
            <a:pPr defTabSz="685800">
              <a:buClrTx/>
            </a:pPr>
            <a:r>
              <a:rPr lang="fr-FR" sz="1600" kern="1200" dirty="0">
                <a:solidFill>
                  <a:srgbClr val="374C62"/>
                </a:solidFill>
                <a:latin typeface="Marianne" panose="02000000000000000000" pitchFamily="2" charset="0"/>
                <a:ea typeface="+mn-ea"/>
                <a:cs typeface="Arial" panose="020B0604020202020204" pitchFamily="34" charset="0"/>
              </a:rPr>
              <a:t>Réaliser</a:t>
            </a:r>
            <a:r>
              <a:rPr lang="fr-FR" sz="1600" b="1" kern="1200" dirty="0">
                <a:solidFill>
                  <a:srgbClr val="374C62"/>
                </a:solidFill>
                <a:latin typeface="Marianne" panose="02000000000000000000" pitchFamily="2" charset="0"/>
                <a:ea typeface="+mn-ea"/>
                <a:cs typeface="Arial" panose="020B0604020202020204" pitchFamily="34" charset="0"/>
              </a:rPr>
              <a:t> l’</a:t>
            </a:r>
            <a:r>
              <a:rPr lang="fr-FR" sz="1600" b="1" kern="1200" dirty="0" err="1">
                <a:solidFill>
                  <a:srgbClr val="374C62"/>
                </a:solidFill>
                <a:latin typeface="Marianne" panose="02000000000000000000" pitchFamily="2" charset="0"/>
                <a:ea typeface="+mn-ea"/>
                <a:cs typeface="Arial" panose="020B0604020202020204" pitchFamily="34" charset="0"/>
              </a:rPr>
              <a:t>écoscore</a:t>
            </a:r>
            <a:r>
              <a:rPr lang="fr-FR" sz="1600" b="1" kern="1200" dirty="0">
                <a:solidFill>
                  <a:srgbClr val="374C62"/>
                </a:solidFill>
                <a:latin typeface="Marianne" panose="02000000000000000000" pitchFamily="2" charset="0"/>
                <a:ea typeface="+mn-ea"/>
                <a:cs typeface="Arial" panose="020B0604020202020204" pitchFamily="34" charset="0"/>
              </a:rPr>
              <a:t> de l’ANS : </a:t>
            </a:r>
          </a:p>
          <a:p>
            <a:pPr defTabSz="685800">
              <a:buClrTx/>
            </a:pPr>
            <a:r>
              <a:rPr lang="fr-FR" sz="1600" kern="1200" dirty="0">
                <a:solidFill>
                  <a:srgbClr val="374C62"/>
                </a:solidFill>
                <a:latin typeface="Marianne" panose="02000000000000000000" pitchFamily="2" charset="0"/>
                <a:ea typeface="+mn-ea"/>
                <a:cs typeface="Arial" panose="020B0604020202020204" pitchFamily="34" charset="0"/>
              </a:rPr>
              <a:t>se mesurer pour </a:t>
            </a:r>
            <a:r>
              <a:rPr lang="fr-FR" sz="1600" b="1" kern="1200" dirty="0">
                <a:solidFill>
                  <a:srgbClr val="374C62"/>
                </a:solidFill>
                <a:latin typeface="Marianne" panose="02000000000000000000" pitchFamily="2" charset="0"/>
                <a:ea typeface="+mn-ea"/>
                <a:cs typeface="Arial" panose="020B0604020202020204" pitchFamily="34" charset="0"/>
              </a:rPr>
              <a:t>s’améliorer</a:t>
            </a:r>
          </a:p>
        </p:txBody>
      </p:sp>
      <p:sp>
        <p:nvSpPr>
          <p:cNvPr id="21" name="ZoneTexte 20">
            <a:extLst>
              <a:ext uri="{FF2B5EF4-FFF2-40B4-BE49-F238E27FC236}">
                <a16:creationId xmlns:a16="http://schemas.microsoft.com/office/drawing/2014/main" id="{F33EF09C-3FB3-E432-40AE-49DE1B7A4F02}"/>
              </a:ext>
            </a:extLst>
          </p:cNvPr>
          <p:cNvSpPr txBox="1"/>
          <p:nvPr/>
        </p:nvSpPr>
        <p:spPr>
          <a:xfrm>
            <a:off x="646595" y="1973165"/>
            <a:ext cx="4069784" cy="2150653"/>
          </a:xfrm>
          <a:prstGeom prst="rect">
            <a:avLst/>
          </a:prstGeom>
          <a:noFill/>
        </p:spPr>
        <p:txBody>
          <a:bodyPr wrap="square" lIns="0" tIns="0" rIns="0" bIns="0">
            <a:spAutoFit/>
          </a:bodyPr>
          <a:lstStyle/>
          <a:p>
            <a:pPr marL="7938" marR="0" lvl="1" defTabSz="308075" rtl="0" eaLnBrk="1" fontAlgn="auto" latinLnBrk="0" hangingPunct="1">
              <a:lnSpc>
                <a:spcPct val="130000"/>
              </a:lnSpc>
              <a:spcBef>
                <a:spcPts val="375"/>
              </a:spcBef>
              <a:spcAft>
                <a:spcPts val="225"/>
              </a:spcAft>
              <a:buClrTx/>
              <a:buSzTx/>
              <a:buFont typeface="Arial"/>
              <a:buNone/>
              <a:defRPr/>
            </a:pPr>
            <a:r>
              <a:rPr lang="fr-FR" sz="1200" b="1" dirty="0">
                <a:solidFill>
                  <a:srgbClr val="96C01F"/>
                </a:solidFill>
                <a:latin typeface="Marianne" panose="02000000000000000000" pitchFamily="2" charset="0"/>
                <a:sym typeface="Helvetica Neue"/>
              </a:rPr>
              <a:t>Une démarche simple et bien accompagnée </a:t>
            </a:r>
          </a:p>
          <a:p>
            <a:pPr marL="7938" marR="0" lvl="1" defTabSz="308075" rtl="0" eaLnBrk="1" fontAlgn="auto" latinLnBrk="0" hangingPunct="1">
              <a:lnSpc>
                <a:spcPct val="130000"/>
              </a:lnSpc>
              <a:spcBef>
                <a:spcPts val="375"/>
              </a:spcBef>
              <a:spcAft>
                <a:spcPts val="225"/>
              </a:spcAft>
              <a:buClrTx/>
              <a:buSzTx/>
              <a:buFont typeface="Arial"/>
              <a:buNone/>
              <a:defRPr/>
            </a:pPr>
            <a:r>
              <a:rPr lang="fr-FR" sz="1000" b="1" kern="1200" dirty="0">
                <a:solidFill>
                  <a:srgbClr val="374C62"/>
                </a:solidFill>
                <a:latin typeface="Marianne" panose="02000000000000000000" pitchFamily="2" charset="0"/>
                <a:ea typeface="+mn-ea"/>
                <a:cs typeface="+mn-cs"/>
              </a:rPr>
              <a:t>Loin d’être une simple formalité administrative, la réalisation </a:t>
            </a:r>
            <a:br>
              <a:rPr lang="fr-FR" sz="1000" b="1" kern="1200" dirty="0">
                <a:solidFill>
                  <a:srgbClr val="374C62"/>
                </a:solidFill>
                <a:latin typeface="Marianne" panose="02000000000000000000" pitchFamily="2" charset="0"/>
                <a:ea typeface="+mn-ea"/>
                <a:cs typeface="+mn-cs"/>
              </a:rPr>
            </a:br>
            <a:r>
              <a:rPr lang="fr-FR" sz="1000" b="1" kern="1200" dirty="0">
                <a:solidFill>
                  <a:srgbClr val="374C62"/>
                </a:solidFill>
                <a:latin typeface="Marianne" panose="02000000000000000000" pitchFamily="2" charset="0"/>
                <a:ea typeface="+mn-ea"/>
                <a:cs typeface="+mn-cs"/>
              </a:rPr>
              <a:t>de l’</a:t>
            </a:r>
            <a:r>
              <a:rPr lang="fr-FR" sz="1000" b="1" kern="1200" dirty="0" err="1">
                <a:solidFill>
                  <a:srgbClr val="374C62"/>
                </a:solidFill>
                <a:latin typeface="Marianne" panose="02000000000000000000" pitchFamily="2" charset="0"/>
                <a:ea typeface="+mn-ea"/>
                <a:cs typeface="+mn-cs"/>
              </a:rPr>
              <a:t>écoscore</a:t>
            </a:r>
            <a:r>
              <a:rPr lang="fr-FR" sz="1000" b="1" kern="1200" dirty="0">
                <a:solidFill>
                  <a:srgbClr val="374C62"/>
                </a:solidFill>
                <a:latin typeface="Marianne" panose="02000000000000000000" pitchFamily="2" charset="0"/>
                <a:ea typeface="+mn-ea"/>
                <a:cs typeface="+mn-cs"/>
              </a:rPr>
              <a:t> est une prise de recul de nos modèles. </a:t>
            </a:r>
            <a:br>
              <a:rPr lang="fr-FR" sz="1000" b="1" kern="1200" dirty="0">
                <a:solidFill>
                  <a:srgbClr val="374C62"/>
                </a:solidFill>
                <a:latin typeface="Marianne" panose="02000000000000000000" pitchFamily="2" charset="0"/>
                <a:ea typeface="+mn-ea"/>
                <a:cs typeface="+mn-cs"/>
              </a:rPr>
            </a:br>
            <a:r>
              <a:rPr lang="fr-FR" sz="1000" b="1" kern="1200" dirty="0">
                <a:solidFill>
                  <a:srgbClr val="374C62"/>
                </a:solidFill>
                <a:latin typeface="Marianne" panose="02000000000000000000" pitchFamily="2" charset="0"/>
                <a:ea typeface="+mn-ea"/>
                <a:cs typeface="+mn-cs"/>
              </a:rPr>
              <a:t>Bien accompagné il nous a permis : </a:t>
            </a:r>
            <a:br>
              <a:rPr lang="fr-FR" sz="1000" kern="1200" dirty="0">
                <a:solidFill>
                  <a:srgbClr val="374C62"/>
                </a:solidFill>
                <a:latin typeface="Marianne" panose="02000000000000000000" pitchFamily="2" charset="0"/>
                <a:ea typeface="+mn-ea"/>
                <a:cs typeface="+mn-cs"/>
              </a:rPr>
            </a:b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Helvetica Neue"/>
            </a:endParaRP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D’identifier les étapes des parcours utilisateurs susceptibles </a:t>
            </a:r>
            <a:b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b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de nuire à l’expérience patient ou praticien  </a:t>
            </a:r>
          </a:p>
          <a:p>
            <a:pPr marL="138113" indent="-130175" defTabSz="308075">
              <a:lnSpc>
                <a:spcPct val="130000"/>
              </a:lnSpc>
              <a:spcAft>
                <a:spcPts val="225"/>
              </a:spcAft>
              <a:buClr>
                <a:srgbClr val="4888C7"/>
              </a:buClr>
              <a:buFont typeface="Arial" panose="020B0604020202020204" pitchFamily="34" charset="0"/>
              <a:buChar char="•"/>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D’optimiser nos scénarios d’utilisation pour améliorer </a:t>
            </a:r>
            <a:b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b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la performance donc optimiser la durée de vie de la batterie </a:t>
            </a:r>
            <a:b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b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Helvetica Neue"/>
              </a:rPr>
              <a:t>de nos utilisateurs </a:t>
            </a: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endParaRPr>
          </a:p>
        </p:txBody>
      </p:sp>
      <p:sp>
        <p:nvSpPr>
          <p:cNvPr id="6" name="Rectangle : coins arrondis 5">
            <a:extLst>
              <a:ext uri="{FF2B5EF4-FFF2-40B4-BE49-F238E27FC236}">
                <a16:creationId xmlns:a16="http://schemas.microsoft.com/office/drawing/2014/main" id="{D7B4E7A4-AF4A-52A4-2199-C0D42A9E440D}"/>
              </a:ext>
            </a:extLst>
          </p:cNvPr>
          <p:cNvSpPr/>
          <p:nvPr/>
        </p:nvSpPr>
        <p:spPr>
          <a:xfrm>
            <a:off x="5496026" y="1292462"/>
            <a:ext cx="3046946" cy="882847"/>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1200" b="1" kern="1200" dirty="0">
                <a:solidFill>
                  <a:srgbClr val="374C62"/>
                </a:solidFill>
                <a:latin typeface="Marianne" panose="02000000000000000000" pitchFamily="2" charset="0"/>
              </a:rPr>
              <a:t>Réfléchir à des parcours utilisateurs fluides </a:t>
            </a:r>
            <a:br>
              <a:rPr lang="fr-FR" sz="1200" b="1" kern="1200" dirty="0">
                <a:solidFill>
                  <a:srgbClr val="374C62"/>
                </a:solidFill>
                <a:latin typeface="Marianne" panose="02000000000000000000" pitchFamily="2" charset="0"/>
              </a:rPr>
            </a:br>
            <a:r>
              <a:rPr lang="fr-FR" sz="1200" b="1" kern="1200" dirty="0">
                <a:solidFill>
                  <a:srgbClr val="374C62"/>
                </a:solidFill>
                <a:latin typeface="Marianne" panose="02000000000000000000" pitchFamily="2" charset="0"/>
              </a:rPr>
              <a:t>pour + de sobriété </a:t>
            </a:r>
          </a:p>
        </p:txBody>
      </p:sp>
      <p:sp>
        <p:nvSpPr>
          <p:cNvPr id="3" name="Rectangle : coins arrondis 2">
            <a:extLst>
              <a:ext uri="{FF2B5EF4-FFF2-40B4-BE49-F238E27FC236}">
                <a16:creationId xmlns:a16="http://schemas.microsoft.com/office/drawing/2014/main" id="{545278D2-8434-37AA-DAC8-BFC530AE8884}"/>
              </a:ext>
            </a:extLst>
          </p:cNvPr>
          <p:cNvSpPr/>
          <p:nvPr/>
        </p:nvSpPr>
        <p:spPr>
          <a:xfrm>
            <a:off x="5495524" y="2248959"/>
            <a:ext cx="3046945" cy="882846"/>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1200" b="1" kern="1200" dirty="0">
                <a:solidFill>
                  <a:srgbClr val="374C62"/>
                </a:solidFill>
                <a:latin typeface="Marianne" panose="02000000000000000000" pitchFamily="2" charset="0"/>
              </a:rPr>
              <a:t>Être conscient  de notre </a:t>
            </a:r>
            <a:br>
              <a:rPr lang="fr-FR" sz="1200" b="1" kern="1200" dirty="0">
                <a:solidFill>
                  <a:srgbClr val="374C62"/>
                </a:solidFill>
                <a:latin typeface="Marianne" panose="02000000000000000000" pitchFamily="2" charset="0"/>
              </a:rPr>
            </a:br>
            <a:r>
              <a:rPr lang="fr-FR" sz="1200" b="1" kern="1200" dirty="0">
                <a:solidFill>
                  <a:srgbClr val="374C62"/>
                </a:solidFill>
                <a:latin typeface="Marianne" panose="02000000000000000000" pitchFamily="2" charset="0"/>
              </a:rPr>
              <a:t>impact pour un système </a:t>
            </a:r>
            <a:br>
              <a:rPr lang="fr-FR" sz="1200" b="1" kern="1200" dirty="0">
                <a:solidFill>
                  <a:srgbClr val="374C62"/>
                </a:solidFill>
                <a:latin typeface="Marianne" panose="02000000000000000000" pitchFamily="2" charset="0"/>
              </a:rPr>
            </a:br>
            <a:r>
              <a:rPr lang="fr-FR" sz="1200" b="1" kern="1200" dirty="0">
                <a:solidFill>
                  <a:srgbClr val="374C62"/>
                </a:solidFill>
                <a:latin typeface="Marianne" panose="02000000000000000000" pitchFamily="2" charset="0"/>
              </a:rPr>
              <a:t>de santé durable </a:t>
            </a:r>
          </a:p>
        </p:txBody>
      </p:sp>
      <p:sp>
        <p:nvSpPr>
          <p:cNvPr id="20" name="Rectangle : coins arrondis 19">
            <a:extLst>
              <a:ext uri="{FF2B5EF4-FFF2-40B4-BE49-F238E27FC236}">
                <a16:creationId xmlns:a16="http://schemas.microsoft.com/office/drawing/2014/main" id="{6ED111C5-2E1A-9CB1-8C72-A8E7F40BF1EA}"/>
              </a:ext>
            </a:extLst>
          </p:cNvPr>
          <p:cNvSpPr/>
          <p:nvPr/>
        </p:nvSpPr>
        <p:spPr>
          <a:xfrm>
            <a:off x="5495524" y="3215828"/>
            <a:ext cx="3046945" cy="882847"/>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r>
              <a:rPr lang="fr-FR" sz="2000" b="1" kern="1200" dirty="0">
                <a:solidFill>
                  <a:srgbClr val="374C62"/>
                </a:solidFill>
                <a:latin typeface="Marianne" panose="02000000000000000000" pitchFamily="2" charset="0"/>
              </a:rPr>
              <a:t>4%</a:t>
            </a:r>
            <a:r>
              <a:rPr lang="fr-FR" sz="1200" b="1" kern="1200" dirty="0">
                <a:solidFill>
                  <a:srgbClr val="374C62"/>
                </a:solidFill>
                <a:latin typeface="Marianne" panose="02000000000000000000" pitchFamily="2" charset="0"/>
              </a:rPr>
              <a:t> des émissions mondiales d’équivalents CO2 sont générées par les systèmes numériques </a:t>
            </a:r>
          </a:p>
        </p:txBody>
      </p:sp>
      <p:pic>
        <p:nvPicPr>
          <p:cNvPr id="4" name="Image 3">
            <a:extLst>
              <a:ext uri="{FF2B5EF4-FFF2-40B4-BE49-F238E27FC236}">
                <a16:creationId xmlns:a16="http://schemas.microsoft.com/office/drawing/2014/main" id="{FB94FF76-DC0B-B6C8-6A9D-60DBD24AF269}"/>
              </a:ext>
            </a:extLst>
          </p:cNvPr>
          <p:cNvPicPr>
            <a:picLocks noChangeAspect="1"/>
          </p:cNvPicPr>
          <p:nvPr/>
        </p:nvPicPr>
        <p:blipFill>
          <a:blip r:embed="rId3"/>
          <a:stretch>
            <a:fillRect/>
          </a:stretch>
        </p:blipFill>
        <p:spPr>
          <a:xfrm>
            <a:off x="5894322" y="4186664"/>
            <a:ext cx="2230098" cy="460305"/>
          </a:xfrm>
          <a:prstGeom prst="rect">
            <a:avLst/>
          </a:prstGeom>
        </p:spPr>
      </p:pic>
      <p:sp>
        <p:nvSpPr>
          <p:cNvPr id="12" name="Titre 1">
            <a:extLst>
              <a:ext uri="{FF2B5EF4-FFF2-40B4-BE49-F238E27FC236}">
                <a16:creationId xmlns:a16="http://schemas.microsoft.com/office/drawing/2014/main" id="{8C6520A4-36B9-EB7D-F802-600F68809013}"/>
              </a:ext>
            </a:extLst>
          </p:cNvPr>
          <p:cNvSpPr txBox="1">
            <a:spLocks/>
          </p:cNvSpPr>
          <p:nvPr/>
        </p:nvSpPr>
        <p:spPr>
          <a:xfrm>
            <a:off x="3346296" y="40062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Faire respecter les référentiels</a:t>
            </a:r>
          </a:p>
        </p:txBody>
      </p:sp>
      <p:sp>
        <p:nvSpPr>
          <p:cNvPr id="13" name="Titre 1">
            <a:extLst>
              <a:ext uri="{FF2B5EF4-FFF2-40B4-BE49-F238E27FC236}">
                <a16:creationId xmlns:a16="http://schemas.microsoft.com/office/drawing/2014/main" id="{E0CBE34C-6C1B-3A3C-0DBF-06891CE8C554}"/>
              </a:ext>
            </a:extLst>
          </p:cNvPr>
          <p:cNvSpPr txBox="1">
            <a:spLocks/>
          </p:cNvSpPr>
          <p:nvPr/>
        </p:nvSpPr>
        <p:spPr>
          <a:xfrm>
            <a:off x="646596" y="509131"/>
            <a:ext cx="2512240"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Synthétiser la co-construction de référentiels d’exigences, secteur par secteur, en sécurisant la conformité des solutions utilisées par les acteurs de santé</a:t>
            </a:r>
          </a:p>
        </p:txBody>
      </p:sp>
    </p:spTree>
    <p:extLst>
      <p:ext uri="{BB962C8B-B14F-4D97-AF65-F5344CB8AC3E}">
        <p14:creationId xmlns:p14="http://schemas.microsoft.com/office/powerpoint/2010/main" val="3532582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134</a:t>
            </a:fld>
            <a:endParaRPr lang="fr-FR">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10" y="-27118"/>
            <a:ext cx="0" cy="4016774"/>
          </a:xfrm>
          <a:prstGeom prst="line">
            <a:avLst/>
          </a:prstGeom>
          <a:ln w="12700" cap="rnd">
            <a:solidFill>
              <a:srgbClr val="36B1B8"/>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AF0D235A-255C-992F-CA8E-9544BD27057F}"/>
              </a:ext>
            </a:extLst>
          </p:cNvPr>
          <p:cNvSpPr/>
          <p:nvPr/>
        </p:nvSpPr>
        <p:spPr>
          <a:xfrm>
            <a:off x="438207" y="3968790"/>
            <a:ext cx="45719" cy="45719"/>
          </a:xfrm>
          <a:prstGeom prst="ellipse">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9" name="Rectangle : coins arrondis 8">
            <a:extLst>
              <a:ext uri="{FF2B5EF4-FFF2-40B4-BE49-F238E27FC236}">
                <a16:creationId xmlns:a16="http://schemas.microsoft.com/office/drawing/2014/main" id="{A829CE2E-69BE-65FF-0110-0FBDEAF1A048}"/>
              </a:ext>
            </a:extLst>
          </p:cNvPr>
          <p:cNvSpPr/>
          <p:nvPr/>
        </p:nvSpPr>
        <p:spPr>
          <a:xfrm>
            <a:off x="-103021" y="39192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0" name="ZoneTexte 9">
            <a:extLst>
              <a:ext uri="{FF2B5EF4-FFF2-40B4-BE49-F238E27FC236}">
                <a16:creationId xmlns:a16="http://schemas.microsoft.com/office/drawing/2014/main" id="{8A63D1B9-E8F6-1840-F10D-C032B0E9FCD1}"/>
              </a:ext>
            </a:extLst>
          </p:cNvPr>
          <p:cNvSpPr txBox="1"/>
          <p:nvPr/>
        </p:nvSpPr>
        <p:spPr>
          <a:xfrm>
            <a:off x="115217" y="3957673"/>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4</a:t>
            </a:r>
          </a:p>
        </p:txBody>
      </p:sp>
      <p:sp>
        <p:nvSpPr>
          <p:cNvPr id="17" name="Espace réservé du texte 3">
            <a:extLst>
              <a:ext uri="{FF2B5EF4-FFF2-40B4-BE49-F238E27FC236}">
                <a16:creationId xmlns:a16="http://schemas.microsoft.com/office/drawing/2014/main" id="{54CB73EC-E1A3-2A66-D385-C8056D8473F0}"/>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36B1B8"/>
                </a:solidFill>
                <a:latin typeface="Marianne" panose="02000000000000000000" pitchFamily="2" charset="0"/>
              </a:rPr>
              <a:t>ECOSCORE</a:t>
            </a:r>
            <a:endParaRPr lang="fr-FR" dirty="0">
              <a:solidFill>
                <a:srgbClr val="36B1B8"/>
              </a:solidFill>
              <a:latin typeface="Marianne" panose="02000000000000000000" pitchFamily="2" charset="0"/>
            </a:endParaRPr>
          </a:p>
        </p:txBody>
      </p:sp>
      <p:sp>
        <p:nvSpPr>
          <p:cNvPr id="19" name="Espace réservé du texte 3">
            <a:extLst>
              <a:ext uri="{FF2B5EF4-FFF2-40B4-BE49-F238E27FC236}">
                <a16:creationId xmlns:a16="http://schemas.microsoft.com/office/drawing/2014/main" id="{36477A6A-AAAE-681E-DC9A-AECBFD8390D4}"/>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36B1B8"/>
                </a:solidFill>
                <a:latin typeface="Marianne" panose="02000000000000000000" pitchFamily="2" charset="0"/>
              </a:rPr>
              <a:t>OBJECTIF 16.3</a:t>
            </a:r>
          </a:p>
        </p:txBody>
      </p:sp>
      <p:sp>
        <p:nvSpPr>
          <p:cNvPr id="2" name="ZoneTexte 1">
            <a:extLst>
              <a:ext uri="{FF2B5EF4-FFF2-40B4-BE49-F238E27FC236}">
                <a16:creationId xmlns:a16="http://schemas.microsoft.com/office/drawing/2014/main" id="{38AB44E7-7DFF-545E-05C9-6D7C30F8BB0D}"/>
              </a:ext>
            </a:extLst>
          </p:cNvPr>
          <p:cNvSpPr txBox="1"/>
          <p:nvPr/>
        </p:nvSpPr>
        <p:spPr>
          <a:xfrm>
            <a:off x="646597" y="1250045"/>
            <a:ext cx="2991752" cy="738664"/>
          </a:xfrm>
          <a:prstGeom prst="rect">
            <a:avLst/>
          </a:prstGeom>
          <a:noFill/>
        </p:spPr>
        <p:txBody>
          <a:bodyPr wrap="square" lIns="0" tIns="0" rIns="0" bIns="0">
            <a:spAutoFit/>
          </a:bodyPr>
          <a:lstStyle/>
          <a:p>
            <a:pPr defTabSz="685800">
              <a:buClrTx/>
            </a:pPr>
            <a:r>
              <a:rPr lang="fr-FR" sz="1600" kern="1200" dirty="0">
                <a:solidFill>
                  <a:srgbClr val="374C62"/>
                </a:solidFill>
                <a:latin typeface="Marianne" panose="02000000000000000000" pitchFamily="2" charset="0"/>
                <a:ea typeface="+mn-ea"/>
                <a:cs typeface="Arial" panose="020B0604020202020204" pitchFamily="34" charset="0"/>
              </a:rPr>
              <a:t>Ce que nous apprend </a:t>
            </a:r>
            <a:r>
              <a:rPr lang="fr-FR" sz="1600" b="1" kern="1200" dirty="0">
                <a:solidFill>
                  <a:srgbClr val="374C62"/>
                </a:solidFill>
                <a:latin typeface="Marianne" panose="02000000000000000000" pitchFamily="2" charset="0"/>
                <a:ea typeface="+mn-ea"/>
                <a:cs typeface="Arial" panose="020B0604020202020204" pitchFamily="34" charset="0"/>
              </a:rPr>
              <a:t>notre </a:t>
            </a:r>
          </a:p>
          <a:p>
            <a:pPr defTabSz="685800">
              <a:buClrTx/>
            </a:pPr>
            <a:r>
              <a:rPr lang="fr-FR" sz="1600" b="1" kern="1200" dirty="0" err="1">
                <a:solidFill>
                  <a:srgbClr val="374C62"/>
                </a:solidFill>
                <a:latin typeface="Marianne" panose="02000000000000000000" pitchFamily="2" charset="0"/>
                <a:ea typeface="+mn-ea"/>
                <a:cs typeface="Arial" panose="020B0604020202020204" pitchFamily="34" charset="0"/>
              </a:rPr>
              <a:t>écoscore</a:t>
            </a:r>
            <a:r>
              <a:rPr lang="fr-FR" sz="1600" b="1" kern="1200" dirty="0">
                <a:solidFill>
                  <a:srgbClr val="374C62"/>
                </a:solidFill>
                <a:latin typeface="Marianne" panose="02000000000000000000" pitchFamily="2" charset="0"/>
                <a:ea typeface="+mn-ea"/>
                <a:cs typeface="Arial" panose="020B0604020202020204" pitchFamily="34" charset="0"/>
              </a:rPr>
              <a:t> </a:t>
            </a:r>
            <a:r>
              <a:rPr lang="fr-FR" sz="1600" kern="1200" dirty="0">
                <a:solidFill>
                  <a:srgbClr val="374C62"/>
                </a:solidFill>
                <a:latin typeface="Marianne" panose="02000000000000000000" pitchFamily="2" charset="0"/>
                <a:ea typeface="+mn-ea"/>
                <a:cs typeface="Arial" panose="020B0604020202020204" pitchFamily="34" charset="0"/>
              </a:rPr>
              <a:t>pour </a:t>
            </a:r>
            <a:r>
              <a:rPr lang="fr-FR" sz="1600" b="1" kern="1200" dirty="0">
                <a:solidFill>
                  <a:srgbClr val="374C62"/>
                </a:solidFill>
                <a:latin typeface="Marianne" panose="02000000000000000000" pitchFamily="2" charset="0"/>
                <a:ea typeface="+mn-ea"/>
                <a:cs typeface="Arial" panose="020B0604020202020204" pitchFamily="34" charset="0"/>
              </a:rPr>
              <a:t>aujourd’hui </a:t>
            </a:r>
          </a:p>
          <a:p>
            <a:pPr defTabSz="685800">
              <a:buClrTx/>
            </a:pPr>
            <a:r>
              <a:rPr lang="fr-FR" sz="1600" b="1" kern="1200" dirty="0">
                <a:solidFill>
                  <a:srgbClr val="374C62"/>
                </a:solidFill>
                <a:latin typeface="Marianne" panose="02000000000000000000" pitchFamily="2" charset="0"/>
                <a:ea typeface="+mn-ea"/>
                <a:cs typeface="Arial" panose="020B0604020202020204" pitchFamily="34" charset="0"/>
              </a:rPr>
              <a:t>et demain</a:t>
            </a:r>
          </a:p>
        </p:txBody>
      </p:sp>
      <p:grpSp>
        <p:nvGrpSpPr>
          <p:cNvPr id="27" name="Groupe 26">
            <a:extLst>
              <a:ext uri="{FF2B5EF4-FFF2-40B4-BE49-F238E27FC236}">
                <a16:creationId xmlns:a16="http://schemas.microsoft.com/office/drawing/2014/main" id="{6EC1BE15-DE82-AA25-0CA0-2EE0C42DD769}"/>
              </a:ext>
            </a:extLst>
          </p:cNvPr>
          <p:cNvGrpSpPr/>
          <p:nvPr/>
        </p:nvGrpSpPr>
        <p:grpSpPr>
          <a:xfrm>
            <a:off x="4432667" y="1419980"/>
            <a:ext cx="4277387" cy="1613187"/>
            <a:chOff x="4658455" y="1264323"/>
            <a:chExt cx="3707231" cy="1613187"/>
          </a:xfrm>
        </p:grpSpPr>
        <p:sp>
          <p:nvSpPr>
            <p:cNvPr id="11" name="ZoneTexte 10">
              <a:extLst>
                <a:ext uri="{FF2B5EF4-FFF2-40B4-BE49-F238E27FC236}">
                  <a16:creationId xmlns:a16="http://schemas.microsoft.com/office/drawing/2014/main" id="{36C9DE3B-4963-9DCD-7FDF-7BB2F03C5234}"/>
                </a:ext>
              </a:extLst>
            </p:cNvPr>
            <p:cNvSpPr txBox="1"/>
            <p:nvPr/>
          </p:nvSpPr>
          <p:spPr>
            <a:xfrm>
              <a:off x="4849200" y="1935117"/>
              <a:ext cx="2061478" cy="651269"/>
            </a:xfrm>
            <a:prstGeom prst="rect">
              <a:avLst/>
            </a:prstGeom>
            <a:noFill/>
          </p:spPr>
          <p:txBody>
            <a:bodyPr wrap="square" lIns="0" tIns="0" rIns="0" bIns="0">
              <a:spAutoFit/>
            </a:bodyPr>
            <a:lstStyle/>
            <a:p>
              <a:pPr marL="179388" indent="-171450" defTabSz="308075">
                <a:lnSpc>
                  <a:spcPct val="130000"/>
                </a:lnSpc>
                <a:spcAft>
                  <a:spcPts val="225"/>
                </a:spcAft>
                <a:buClr>
                  <a:srgbClr val="34B2B8"/>
                </a:buClr>
                <a:buFont typeface="Arial" panose="020B0604020202020204"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sym typeface="Helvetica Neue"/>
                </a:rPr>
                <a:t>Développer encore plus de tests utilisateurs pour limiter les « errances » de navigation  </a:t>
              </a:r>
            </a:p>
            <a:p>
              <a:pPr marL="179388" indent="-171450" defTabSz="308075">
                <a:lnSpc>
                  <a:spcPct val="130000"/>
                </a:lnSpc>
                <a:spcAft>
                  <a:spcPts val="225"/>
                </a:spcAft>
                <a:buClr>
                  <a:srgbClr val="34B2B8"/>
                </a:buClr>
                <a:buFont typeface="Arial" panose="020B0604020202020204"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sym typeface="Helvetica Neue"/>
                </a:rPr>
                <a:t>Rédiger des user story qui prennent en compte les critères de sobriété </a:t>
              </a:r>
              <a:endParaRPr kumimoji="0" lang="fr-FR" sz="800" b="1" i="0" u="none" strike="noStrike" kern="0" cap="none" spc="0" normalizeH="0" baseline="0" noProof="0" dirty="0">
                <a:ln>
                  <a:noFill/>
                </a:ln>
                <a:solidFill>
                  <a:srgbClr val="374C62"/>
                </a:solidFill>
                <a:effectLst/>
                <a:uLnTx/>
                <a:uFillTx/>
                <a:latin typeface="Marianne" panose="02000000000000000000" pitchFamily="2" charset="0"/>
                <a:sym typeface="Arial"/>
              </a:endParaRPr>
            </a:p>
          </p:txBody>
        </p:sp>
        <p:pic>
          <p:nvPicPr>
            <p:cNvPr id="12" name="Picture 2" descr="Filière d'innovation Santé du futur de Nantes Université">
              <a:extLst>
                <a:ext uri="{FF2B5EF4-FFF2-40B4-BE49-F238E27FC236}">
                  <a16:creationId xmlns:a16="http://schemas.microsoft.com/office/drawing/2014/main" id="{41565B29-5A82-8E9C-846E-BF3ABB94F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966" y="1887523"/>
              <a:ext cx="1034478" cy="9162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 coins arrondis 21">
              <a:extLst>
                <a:ext uri="{FF2B5EF4-FFF2-40B4-BE49-F238E27FC236}">
                  <a16:creationId xmlns:a16="http://schemas.microsoft.com/office/drawing/2014/main" id="{817B3BAD-D385-1F48-51E5-38FE5CA191E7}"/>
                </a:ext>
              </a:extLst>
            </p:cNvPr>
            <p:cNvSpPr/>
            <p:nvPr/>
          </p:nvSpPr>
          <p:spPr>
            <a:xfrm>
              <a:off x="4658455" y="1264323"/>
              <a:ext cx="3707231" cy="1613187"/>
            </a:xfrm>
            <a:prstGeom prst="roundRect">
              <a:avLst>
                <a:gd name="adj" fmla="val 10100"/>
              </a:avLst>
            </a:prstGeom>
            <a:no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endParaRPr lang="fr-FR" sz="1200" b="1" kern="1200" dirty="0">
                <a:solidFill>
                  <a:srgbClr val="374C62"/>
                </a:solidFill>
                <a:latin typeface="Marianne" panose="02000000000000000000" pitchFamily="2" charset="0"/>
              </a:endParaRPr>
            </a:p>
          </p:txBody>
        </p:sp>
        <p:sp>
          <p:nvSpPr>
            <p:cNvPr id="25" name="ZoneTexte 24">
              <a:extLst>
                <a:ext uri="{FF2B5EF4-FFF2-40B4-BE49-F238E27FC236}">
                  <a16:creationId xmlns:a16="http://schemas.microsoft.com/office/drawing/2014/main" id="{B74B2B4B-4E52-2961-354D-7B1B3A6D49AD}"/>
                </a:ext>
              </a:extLst>
            </p:cNvPr>
            <p:cNvSpPr txBox="1"/>
            <p:nvPr/>
          </p:nvSpPr>
          <p:spPr>
            <a:xfrm>
              <a:off x="4834743" y="1382693"/>
              <a:ext cx="3320678" cy="557910"/>
            </a:xfrm>
            <a:prstGeom prst="rect">
              <a:avLst/>
            </a:prstGeom>
            <a:noFill/>
          </p:spPr>
          <p:txBody>
            <a:bodyPr wrap="square">
              <a:spAutoFit/>
            </a:bodyPr>
            <a:lstStyle/>
            <a:p>
              <a:pPr marL="7938" defTabSz="308075">
                <a:lnSpc>
                  <a:spcPct val="130000"/>
                </a:lnSpc>
                <a:spcAft>
                  <a:spcPts val="225"/>
                </a:spcAft>
                <a:buClr>
                  <a:srgbClr val="4888C7"/>
                </a:buClr>
                <a:defRPr/>
              </a:pPr>
              <a:r>
                <a:rPr kumimoji="0" lang="fr-FR" sz="800" b="1" i="0" u="none" strike="noStrike" kern="0" cap="none" spc="0" normalizeH="0" baseline="0" noProof="0" dirty="0">
                  <a:ln>
                    <a:noFill/>
                  </a:ln>
                  <a:solidFill>
                    <a:srgbClr val="374C62"/>
                  </a:solidFill>
                  <a:effectLst/>
                  <a:uLnTx/>
                  <a:uFillTx/>
                  <a:latin typeface="Marianne" panose="02000000000000000000" pitchFamily="2" charset="0"/>
                  <a:sym typeface="Helvetica Neue"/>
                </a:rPr>
                <a:t>Questionner nos modes de développement au quotidien et mettre en place de bonnes pratiques au sein de notre équipe technique passent par</a:t>
              </a:r>
              <a:r>
                <a:rPr kumimoji="0" lang="fr-FR" sz="800" b="0" i="0" u="none" strike="noStrike" kern="0" cap="none" spc="0" normalizeH="0" baseline="0" noProof="0" dirty="0">
                  <a:ln>
                    <a:noFill/>
                  </a:ln>
                  <a:solidFill>
                    <a:srgbClr val="374C62"/>
                  </a:solidFill>
                  <a:effectLst/>
                  <a:uLnTx/>
                  <a:uFillTx/>
                  <a:latin typeface="Marianne" panose="02000000000000000000" pitchFamily="2" charset="0"/>
                  <a:sym typeface="Helvetica Neue"/>
                </a:rPr>
                <a:t>:</a:t>
              </a:r>
            </a:p>
          </p:txBody>
        </p:sp>
      </p:grpSp>
      <p:sp>
        <p:nvSpPr>
          <p:cNvPr id="26" name="ZoneTexte 25">
            <a:extLst>
              <a:ext uri="{FF2B5EF4-FFF2-40B4-BE49-F238E27FC236}">
                <a16:creationId xmlns:a16="http://schemas.microsoft.com/office/drawing/2014/main" id="{FD966C04-70A7-29F7-7702-A526765ED12B}"/>
              </a:ext>
            </a:extLst>
          </p:cNvPr>
          <p:cNvSpPr txBox="1"/>
          <p:nvPr/>
        </p:nvSpPr>
        <p:spPr>
          <a:xfrm>
            <a:off x="1209372" y="2125950"/>
            <a:ext cx="2104977" cy="1261884"/>
          </a:xfrm>
          <a:prstGeom prst="rect">
            <a:avLst/>
          </a:prstGeom>
          <a:noFill/>
        </p:spPr>
        <p:txBody>
          <a:bodyPr wrap="square">
            <a:spAutoFit/>
          </a:bodyPr>
          <a:lstStyle/>
          <a:p>
            <a:pPr algn="ctr" defTabSz="685800">
              <a:buClrTx/>
            </a:pPr>
            <a:r>
              <a:rPr lang="fr-FR" sz="4600" b="1" kern="1200" spc="-113" dirty="0">
                <a:solidFill>
                  <a:srgbClr val="374C62"/>
                </a:solidFill>
                <a:latin typeface="Marianne" panose="02000000000000000000" pitchFamily="2" charset="0"/>
                <a:ea typeface="+mn-ea"/>
                <a:cs typeface="+mn-cs"/>
              </a:rPr>
              <a:t>68% !</a:t>
            </a:r>
          </a:p>
          <a:p>
            <a:pPr algn="ctr" defTabSz="685800">
              <a:buClrTx/>
            </a:pPr>
            <a:r>
              <a:rPr lang="fr-FR" sz="1000" kern="1200" dirty="0">
                <a:solidFill>
                  <a:srgbClr val="374C62"/>
                </a:solidFill>
                <a:latin typeface="Marianne" panose="02000000000000000000" pitchFamily="2" charset="0"/>
                <a:ea typeface="+mn-ea"/>
                <a:cs typeface="+mn-cs"/>
              </a:rPr>
              <a:t>C’est le score obtenu par </a:t>
            </a:r>
            <a:r>
              <a:rPr lang="fr-FR" sz="1000" kern="1200" dirty="0" err="1">
                <a:solidFill>
                  <a:srgbClr val="374C62"/>
                </a:solidFill>
                <a:latin typeface="Marianne" panose="02000000000000000000" pitchFamily="2" charset="0"/>
                <a:ea typeface="+mn-ea"/>
                <a:cs typeface="+mn-cs"/>
              </a:rPr>
              <a:t>Rofim</a:t>
            </a:r>
            <a:r>
              <a:rPr lang="fr-FR" sz="1000" kern="1200" dirty="0">
                <a:solidFill>
                  <a:srgbClr val="374C62"/>
                </a:solidFill>
                <a:latin typeface="Marianne" panose="02000000000000000000" pitchFamily="2" charset="0"/>
                <a:ea typeface="+mn-ea"/>
                <a:cs typeface="+mn-cs"/>
              </a:rPr>
              <a:t> à l’issue de la réalisation de l’</a:t>
            </a:r>
            <a:r>
              <a:rPr lang="fr-FR" sz="1000" kern="1200" dirty="0" err="1">
                <a:solidFill>
                  <a:srgbClr val="374C62"/>
                </a:solidFill>
                <a:latin typeface="Marianne" panose="02000000000000000000" pitchFamily="2" charset="0"/>
                <a:ea typeface="+mn-ea"/>
                <a:cs typeface="+mn-cs"/>
              </a:rPr>
              <a:t>écoscore</a:t>
            </a:r>
            <a:r>
              <a:rPr lang="fr-FR" sz="1000" kern="1200" dirty="0">
                <a:solidFill>
                  <a:srgbClr val="374C62"/>
                </a:solidFill>
                <a:latin typeface="Marianne" panose="02000000000000000000" pitchFamily="2" charset="0"/>
                <a:ea typeface="+mn-ea"/>
                <a:cs typeface="+mn-cs"/>
              </a:rPr>
              <a:t>!</a:t>
            </a:r>
          </a:p>
        </p:txBody>
      </p:sp>
      <p:sp>
        <p:nvSpPr>
          <p:cNvPr id="30" name="Rectangle 29">
            <a:extLst>
              <a:ext uri="{FF2B5EF4-FFF2-40B4-BE49-F238E27FC236}">
                <a16:creationId xmlns:a16="http://schemas.microsoft.com/office/drawing/2014/main" id="{400611C7-E7E1-E1E3-1A3D-64417E7A172B}"/>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grpSp>
        <p:nvGrpSpPr>
          <p:cNvPr id="31" name="Groupe 30">
            <a:extLst>
              <a:ext uri="{FF2B5EF4-FFF2-40B4-BE49-F238E27FC236}">
                <a16:creationId xmlns:a16="http://schemas.microsoft.com/office/drawing/2014/main" id="{31E4F395-5ABD-C53F-28A8-33277E4317D6}"/>
              </a:ext>
            </a:extLst>
          </p:cNvPr>
          <p:cNvGrpSpPr/>
          <p:nvPr/>
        </p:nvGrpSpPr>
        <p:grpSpPr>
          <a:xfrm>
            <a:off x="675470" y="3566930"/>
            <a:ext cx="3473017" cy="1016957"/>
            <a:chOff x="5142083" y="1464686"/>
            <a:chExt cx="3132159" cy="1016957"/>
          </a:xfrm>
        </p:grpSpPr>
        <p:sp>
          <p:nvSpPr>
            <p:cNvPr id="32" name="Rectangle : coins arrondis 31">
              <a:extLst>
                <a:ext uri="{FF2B5EF4-FFF2-40B4-BE49-F238E27FC236}">
                  <a16:creationId xmlns:a16="http://schemas.microsoft.com/office/drawing/2014/main" id="{900023C8-5058-F61C-D189-635CED121B30}"/>
                </a:ext>
              </a:extLst>
            </p:cNvPr>
            <p:cNvSpPr/>
            <p:nvPr/>
          </p:nvSpPr>
          <p:spPr>
            <a:xfrm>
              <a:off x="5142083" y="1464686"/>
              <a:ext cx="3132159" cy="1016957"/>
            </a:xfrm>
            <a:prstGeom prst="roundRect">
              <a:avLst>
                <a:gd name="adj" fmla="val 10100"/>
              </a:avLst>
            </a:prstGeom>
            <a:solidFill>
              <a:schemeClr val="bg1"/>
            </a:solid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endParaRPr lang="fr-FR" sz="1200" b="1" kern="1200" dirty="0">
                <a:solidFill>
                  <a:srgbClr val="374C62"/>
                </a:solidFill>
                <a:latin typeface="Marianne" panose="02000000000000000000" pitchFamily="2" charset="0"/>
              </a:endParaRPr>
            </a:p>
          </p:txBody>
        </p:sp>
        <p:sp>
          <p:nvSpPr>
            <p:cNvPr id="33" name="Espace réservé du contenu 1">
              <a:extLst>
                <a:ext uri="{FF2B5EF4-FFF2-40B4-BE49-F238E27FC236}">
                  <a16:creationId xmlns:a16="http://schemas.microsoft.com/office/drawing/2014/main" id="{BE20B35E-637B-61F4-04CB-21FE8032EFBB}"/>
                </a:ext>
              </a:extLst>
            </p:cNvPr>
            <p:cNvSpPr txBox="1">
              <a:spLocks/>
            </p:cNvSpPr>
            <p:nvPr/>
          </p:nvSpPr>
          <p:spPr>
            <a:xfrm>
              <a:off x="6347367" y="1592533"/>
              <a:ext cx="1755330" cy="738664"/>
            </a:xfrm>
            <a:prstGeom prst="rect">
              <a:avLst/>
            </a:prstGeom>
          </p:spPr>
          <p:txBody>
            <a:bodyPr vert="horz" wrap="square" lIns="0" tIns="0" rIns="0" bIns="0" rtlCol="0">
              <a:spAutoFit/>
            </a:bodyPr>
            <a:lstStyle>
              <a:lvl1pPr marL="228600" indent="-230400" algn="l" defTabSz="914400" rtl="0" eaLnBrk="1" latinLnBrk="0" hangingPunct="1">
                <a:lnSpc>
                  <a:spcPct val="100000"/>
                </a:lnSpc>
                <a:spcBef>
                  <a:spcPts val="400"/>
                </a:spcBef>
                <a:spcAft>
                  <a:spcPts val="500"/>
                </a:spcAft>
                <a:buFontTx/>
                <a:buBlip>
                  <a:blip r:embed="rId4"/>
                </a:buBlip>
                <a:defRPr sz="1400" b="0" i="0" kern="1200">
                  <a:solidFill>
                    <a:schemeClr val="accent4"/>
                  </a:solidFill>
                  <a:latin typeface="LABGROTESQUE-LIGHT" pitchFamily="2" charset="0"/>
                  <a:ea typeface="+mn-ea"/>
                  <a:cs typeface="+mn-cs"/>
                </a:defRPr>
              </a:lvl1pPr>
              <a:lvl2pPr marL="685800" indent="-230400" algn="l" defTabSz="914400" rtl="0" eaLnBrk="1" latinLnBrk="0" hangingPunct="1">
                <a:lnSpc>
                  <a:spcPct val="100000"/>
                </a:lnSpc>
                <a:spcBef>
                  <a:spcPts val="0"/>
                </a:spcBef>
                <a:spcAft>
                  <a:spcPts val="500"/>
                </a:spcAft>
                <a:buFontTx/>
                <a:buBlip>
                  <a:blip r:embed="rId4"/>
                </a:buBlip>
                <a:defRPr sz="1400" b="0" i="0" kern="1200">
                  <a:solidFill>
                    <a:schemeClr val="accent4"/>
                  </a:solidFill>
                  <a:latin typeface="LABGROTESQUE-LIGHT" pitchFamily="2" charset="0"/>
                  <a:ea typeface="+mn-ea"/>
                  <a:cs typeface="+mn-cs"/>
                </a:defRPr>
              </a:lvl2pPr>
              <a:lvl3pPr marL="1143000" indent="-230400" algn="l" defTabSz="914400" rtl="0" eaLnBrk="1" latinLnBrk="0" hangingPunct="1">
                <a:lnSpc>
                  <a:spcPct val="100000"/>
                </a:lnSpc>
                <a:spcBef>
                  <a:spcPts val="500"/>
                </a:spcBef>
                <a:spcAft>
                  <a:spcPts val="500"/>
                </a:spcAft>
                <a:buFontTx/>
                <a:buBlip>
                  <a:blip r:embed="rId4"/>
                </a:buBlip>
                <a:defRPr sz="1200" b="0" i="0" kern="1200">
                  <a:solidFill>
                    <a:schemeClr val="accent4"/>
                  </a:solidFill>
                  <a:latin typeface="LABGROTESQUE-LIGHT" pitchFamily="2" charset="0"/>
                  <a:ea typeface="+mn-ea"/>
                  <a:cs typeface="+mn-cs"/>
                </a:defRPr>
              </a:lvl3pPr>
              <a:lvl4pPr marL="1600200" indent="-230400" algn="l" defTabSz="914400" rtl="0" eaLnBrk="1" latinLnBrk="0" hangingPunct="1">
                <a:lnSpc>
                  <a:spcPct val="100000"/>
                </a:lnSpc>
                <a:spcBef>
                  <a:spcPts val="500"/>
                </a:spcBef>
                <a:spcAft>
                  <a:spcPts val="500"/>
                </a:spcAft>
                <a:buFontTx/>
                <a:buBlip>
                  <a:blip r:embed="rId4"/>
                </a:buBlip>
                <a:defRPr sz="1100" b="0" i="0" kern="1200">
                  <a:solidFill>
                    <a:schemeClr val="accent4"/>
                  </a:solidFill>
                  <a:latin typeface="LABGROTESQUE-LIGHT" pitchFamily="2" charset="0"/>
                  <a:ea typeface="+mn-ea"/>
                  <a:cs typeface="+mn-cs"/>
                </a:defRPr>
              </a:lvl4pPr>
              <a:lvl5pPr marL="2057400" indent="-230400" algn="l" defTabSz="914400" rtl="0" eaLnBrk="1" latinLnBrk="0" hangingPunct="1">
                <a:lnSpc>
                  <a:spcPct val="100000"/>
                </a:lnSpc>
                <a:spcBef>
                  <a:spcPts val="500"/>
                </a:spcBef>
                <a:spcAft>
                  <a:spcPts val="500"/>
                </a:spcAft>
                <a:buFontTx/>
                <a:buBlip>
                  <a:blip r:embed="rId4"/>
                </a:buBlip>
                <a:defRPr sz="1050" b="0" i="0" kern="1200">
                  <a:solidFill>
                    <a:schemeClr val="accent4"/>
                  </a:solidFill>
                  <a:latin typeface="LABGROTESQUE-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300"/>
                </a:spcBef>
                <a:spcAft>
                  <a:spcPts val="375"/>
                </a:spcAft>
                <a:buClrTx/>
                <a:buNone/>
              </a:pPr>
              <a:r>
                <a:rPr lang="fr-FR" sz="800" dirty="0">
                  <a:solidFill>
                    <a:srgbClr val="374C62"/>
                  </a:solidFill>
                  <a:latin typeface="Marianne" panose="02000000000000000000" pitchFamily="2" charset="0"/>
                </a:rPr>
                <a:t>Grâce à cet </a:t>
              </a:r>
              <a:r>
                <a:rPr lang="fr-FR" sz="800" dirty="0" err="1">
                  <a:solidFill>
                    <a:srgbClr val="374C62"/>
                  </a:solidFill>
                  <a:latin typeface="Marianne" panose="02000000000000000000" pitchFamily="2" charset="0"/>
                </a:rPr>
                <a:t>écoscore</a:t>
              </a:r>
              <a:r>
                <a:rPr lang="fr-FR" sz="800" dirty="0">
                  <a:solidFill>
                    <a:srgbClr val="374C62"/>
                  </a:solidFill>
                  <a:latin typeface="Marianne" panose="02000000000000000000" pitchFamily="2" charset="0"/>
                </a:rPr>
                <a:t>, les éditeurs de logiciels de santé s’inscrivent aussi dans la Feuille de route « planification écologique du système de santé » pour </a:t>
              </a:r>
              <a:r>
                <a:rPr lang="fr-FR" sz="800" b="1" dirty="0">
                  <a:solidFill>
                    <a:srgbClr val="374C62"/>
                  </a:solidFill>
                  <a:latin typeface="Marianne" panose="02000000000000000000" pitchFamily="2" charset="0"/>
                </a:rPr>
                <a:t>verdir le numérique en santé.</a:t>
              </a:r>
            </a:p>
          </p:txBody>
        </p:sp>
        <p:pic>
          <p:nvPicPr>
            <p:cNvPr id="34" name="Picture 2" descr="Le Studio eSanté | Accompagnement et Expertise eSanté">
              <a:extLst>
                <a:ext uri="{FF2B5EF4-FFF2-40B4-BE49-F238E27FC236}">
                  <a16:creationId xmlns:a16="http://schemas.microsoft.com/office/drawing/2014/main" id="{B92F5490-C8D0-B8C6-D5CF-B8399B848E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83754" y="1609762"/>
              <a:ext cx="805855" cy="7868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e 36">
            <a:extLst>
              <a:ext uri="{FF2B5EF4-FFF2-40B4-BE49-F238E27FC236}">
                <a16:creationId xmlns:a16="http://schemas.microsoft.com/office/drawing/2014/main" id="{E97BAAE1-4FB3-8A29-F112-08D2CC1F72CF}"/>
              </a:ext>
            </a:extLst>
          </p:cNvPr>
          <p:cNvGrpSpPr/>
          <p:nvPr/>
        </p:nvGrpSpPr>
        <p:grpSpPr>
          <a:xfrm>
            <a:off x="4419774" y="3145502"/>
            <a:ext cx="4402263" cy="668363"/>
            <a:chOff x="4419774" y="3184002"/>
            <a:chExt cx="4402263" cy="668363"/>
          </a:xfrm>
        </p:grpSpPr>
        <p:sp>
          <p:nvSpPr>
            <p:cNvPr id="14" name="Espace réservé du contenu 1">
              <a:extLst>
                <a:ext uri="{FF2B5EF4-FFF2-40B4-BE49-F238E27FC236}">
                  <a16:creationId xmlns:a16="http://schemas.microsoft.com/office/drawing/2014/main" id="{DCFD146A-E890-56BE-05B5-AF8991123673}"/>
                </a:ext>
              </a:extLst>
            </p:cNvPr>
            <p:cNvSpPr txBox="1">
              <a:spLocks/>
            </p:cNvSpPr>
            <p:nvPr/>
          </p:nvSpPr>
          <p:spPr>
            <a:xfrm>
              <a:off x="4724321" y="3307585"/>
              <a:ext cx="4097716" cy="420628"/>
            </a:xfrm>
            <a:prstGeom prst="rect">
              <a:avLst/>
            </a:prstGeom>
          </p:spPr>
          <p:txBody>
            <a:bodyPr vert="horz" wrap="square" lIns="0" tIns="0" rIns="0" bIns="0" rtlCol="0">
              <a:spAutoFit/>
            </a:bodyPr>
            <a:lstStyle>
              <a:lvl1pPr marL="228600" indent="-230400" algn="l" defTabSz="914400" rtl="0" eaLnBrk="1" latinLnBrk="0" hangingPunct="1">
                <a:lnSpc>
                  <a:spcPct val="100000"/>
                </a:lnSpc>
                <a:spcBef>
                  <a:spcPts val="400"/>
                </a:spcBef>
                <a:spcAft>
                  <a:spcPts val="500"/>
                </a:spcAft>
                <a:buFontTx/>
                <a:buBlip>
                  <a:blip r:embed="rId4"/>
                </a:buBlip>
                <a:defRPr sz="1400" b="0" i="0" kern="1200">
                  <a:solidFill>
                    <a:schemeClr val="accent4"/>
                  </a:solidFill>
                  <a:latin typeface="LABGROTESQUE-LIGHT" pitchFamily="2" charset="0"/>
                  <a:ea typeface="+mn-ea"/>
                  <a:cs typeface="+mn-cs"/>
                </a:defRPr>
              </a:lvl1pPr>
              <a:lvl2pPr marL="685800" indent="-230400" algn="l" defTabSz="914400" rtl="0" eaLnBrk="1" latinLnBrk="0" hangingPunct="1">
                <a:lnSpc>
                  <a:spcPct val="100000"/>
                </a:lnSpc>
                <a:spcBef>
                  <a:spcPts val="0"/>
                </a:spcBef>
                <a:spcAft>
                  <a:spcPts val="500"/>
                </a:spcAft>
                <a:buFontTx/>
                <a:buBlip>
                  <a:blip r:embed="rId4"/>
                </a:buBlip>
                <a:defRPr sz="1400" b="0" i="0" kern="1200">
                  <a:solidFill>
                    <a:schemeClr val="accent4"/>
                  </a:solidFill>
                  <a:latin typeface="LABGROTESQUE-LIGHT" pitchFamily="2" charset="0"/>
                  <a:ea typeface="+mn-ea"/>
                  <a:cs typeface="+mn-cs"/>
                </a:defRPr>
              </a:lvl2pPr>
              <a:lvl3pPr marL="1143000" indent="-230400" algn="l" defTabSz="914400" rtl="0" eaLnBrk="1" latinLnBrk="0" hangingPunct="1">
                <a:lnSpc>
                  <a:spcPct val="100000"/>
                </a:lnSpc>
                <a:spcBef>
                  <a:spcPts val="500"/>
                </a:spcBef>
                <a:spcAft>
                  <a:spcPts val="500"/>
                </a:spcAft>
                <a:buFontTx/>
                <a:buBlip>
                  <a:blip r:embed="rId4"/>
                </a:buBlip>
                <a:defRPr sz="1200" b="0" i="0" kern="1200">
                  <a:solidFill>
                    <a:schemeClr val="accent4"/>
                  </a:solidFill>
                  <a:latin typeface="LABGROTESQUE-LIGHT" pitchFamily="2" charset="0"/>
                  <a:ea typeface="+mn-ea"/>
                  <a:cs typeface="+mn-cs"/>
                </a:defRPr>
              </a:lvl3pPr>
              <a:lvl4pPr marL="1600200" indent="-230400" algn="l" defTabSz="914400" rtl="0" eaLnBrk="1" latinLnBrk="0" hangingPunct="1">
                <a:lnSpc>
                  <a:spcPct val="100000"/>
                </a:lnSpc>
                <a:spcBef>
                  <a:spcPts val="500"/>
                </a:spcBef>
                <a:spcAft>
                  <a:spcPts val="500"/>
                </a:spcAft>
                <a:buFontTx/>
                <a:buBlip>
                  <a:blip r:embed="rId4"/>
                </a:buBlip>
                <a:defRPr sz="1100" b="0" i="0" kern="1200">
                  <a:solidFill>
                    <a:schemeClr val="accent4"/>
                  </a:solidFill>
                  <a:latin typeface="LABGROTESQUE-LIGHT" pitchFamily="2" charset="0"/>
                  <a:ea typeface="+mn-ea"/>
                  <a:cs typeface="+mn-cs"/>
                </a:defRPr>
              </a:lvl4pPr>
              <a:lvl5pPr marL="2057400" indent="-230400" algn="l" defTabSz="914400" rtl="0" eaLnBrk="1" latinLnBrk="0" hangingPunct="1">
                <a:lnSpc>
                  <a:spcPct val="100000"/>
                </a:lnSpc>
                <a:spcBef>
                  <a:spcPts val="500"/>
                </a:spcBef>
                <a:spcAft>
                  <a:spcPts val="500"/>
                </a:spcAft>
                <a:buFontTx/>
                <a:buBlip>
                  <a:blip r:embed="rId4"/>
                </a:buBlip>
                <a:defRPr sz="1050" b="0" i="0" kern="1200">
                  <a:solidFill>
                    <a:schemeClr val="accent4"/>
                  </a:solidFill>
                  <a:latin typeface="LABGROTESQUE-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225"/>
                </a:spcAft>
                <a:buClrTx/>
                <a:buNone/>
              </a:pPr>
              <a:r>
                <a:rPr lang="fr-FR" sz="800" dirty="0">
                  <a:solidFill>
                    <a:srgbClr val="374C62"/>
                  </a:solidFill>
                  <a:latin typeface="Marianne" panose="02000000000000000000" pitchFamily="2" charset="0"/>
                </a:rPr>
                <a:t>Être </a:t>
              </a:r>
              <a:r>
                <a:rPr lang="fr-FR" sz="800" b="1" dirty="0">
                  <a:solidFill>
                    <a:srgbClr val="374C62"/>
                  </a:solidFill>
                  <a:latin typeface="Marianne" panose="02000000000000000000" pitchFamily="2" charset="0"/>
                </a:rPr>
                <a:t>engagé pour l’impact </a:t>
              </a:r>
              <a:r>
                <a:rPr lang="fr-FR" sz="800" dirty="0">
                  <a:solidFill>
                    <a:srgbClr val="374C62"/>
                  </a:solidFill>
                  <a:latin typeface="Marianne" panose="02000000000000000000" pitchFamily="2" charset="0"/>
                </a:rPr>
                <a:t>c’est aussi avoir un : </a:t>
              </a:r>
            </a:p>
            <a:p>
              <a:pPr marL="171450" indent="-172800" defTabSz="685800">
                <a:spcBef>
                  <a:spcPts val="0"/>
                </a:spcBef>
                <a:spcAft>
                  <a:spcPts val="225"/>
                </a:spcAft>
                <a:buClr>
                  <a:srgbClr val="34B2B8"/>
                </a:buClr>
                <a:buFont typeface="Arial" panose="020B0604020202020204" pitchFamily="34" charset="0"/>
                <a:buChar char="•"/>
              </a:pPr>
              <a:r>
                <a:rPr lang="fr-FR" sz="800" dirty="0">
                  <a:solidFill>
                    <a:srgbClr val="374C62"/>
                  </a:solidFill>
                  <a:latin typeface="Marianne" panose="02000000000000000000" pitchFamily="2" charset="0"/>
                </a:rPr>
                <a:t>Impact maximal de nos actions sur l’amélioration du système de santé</a:t>
              </a:r>
            </a:p>
            <a:p>
              <a:pPr marL="171450" indent="-172800" defTabSz="685800">
                <a:spcBef>
                  <a:spcPts val="0"/>
                </a:spcBef>
                <a:spcAft>
                  <a:spcPts val="225"/>
                </a:spcAft>
                <a:buClr>
                  <a:srgbClr val="34B2B8"/>
                </a:buClr>
                <a:buFont typeface="Arial" panose="020B0604020202020204" pitchFamily="34" charset="0"/>
                <a:buChar char="•"/>
              </a:pPr>
              <a:r>
                <a:rPr lang="fr-FR" sz="800" dirty="0">
                  <a:solidFill>
                    <a:srgbClr val="374C62"/>
                  </a:solidFill>
                  <a:latin typeface="Marianne" panose="02000000000000000000" pitchFamily="2" charset="0"/>
                </a:rPr>
                <a:t>Impact minimal de nos solutions sur l’environnement</a:t>
              </a:r>
            </a:p>
          </p:txBody>
        </p:sp>
        <p:sp>
          <p:nvSpPr>
            <p:cNvPr id="35" name="Rectangle : coins arrondis 34">
              <a:extLst>
                <a:ext uri="{FF2B5EF4-FFF2-40B4-BE49-F238E27FC236}">
                  <a16:creationId xmlns:a16="http://schemas.microsoft.com/office/drawing/2014/main" id="{17285E55-B888-45C0-509E-BAB856B51006}"/>
                </a:ext>
              </a:extLst>
            </p:cNvPr>
            <p:cNvSpPr/>
            <p:nvPr/>
          </p:nvSpPr>
          <p:spPr>
            <a:xfrm>
              <a:off x="4419774" y="3184002"/>
              <a:ext cx="4277371" cy="668363"/>
            </a:xfrm>
            <a:prstGeom prst="roundRect">
              <a:avLst>
                <a:gd name="adj" fmla="val 10100"/>
              </a:avLst>
            </a:prstGeom>
            <a:no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endParaRPr lang="fr-FR" sz="1200" b="1" kern="1200" dirty="0">
                <a:solidFill>
                  <a:srgbClr val="374C62"/>
                </a:solidFill>
                <a:latin typeface="Marianne" panose="02000000000000000000" pitchFamily="2" charset="0"/>
              </a:endParaRPr>
            </a:p>
          </p:txBody>
        </p:sp>
      </p:grpSp>
      <p:grpSp>
        <p:nvGrpSpPr>
          <p:cNvPr id="38" name="Groupe 37">
            <a:extLst>
              <a:ext uri="{FF2B5EF4-FFF2-40B4-BE49-F238E27FC236}">
                <a16:creationId xmlns:a16="http://schemas.microsoft.com/office/drawing/2014/main" id="{04584983-0AFB-E54F-0A50-A0FF0C89848E}"/>
              </a:ext>
            </a:extLst>
          </p:cNvPr>
          <p:cNvGrpSpPr/>
          <p:nvPr/>
        </p:nvGrpSpPr>
        <p:grpSpPr>
          <a:xfrm>
            <a:off x="4419774" y="3915524"/>
            <a:ext cx="4277371" cy="668363"/>
            <a:chOff x="4419774" y="3982899"/>
            <a:chExt cx="4277371" cy="668363"/>
          </a:xfrm>
        </p:grpSpPr>
        <p:sp>
          <p:nvSpPr>
            <p:cNvPr id="15" name="Espace réservé du contenu 1">
              <a:extLst>
                <a:ext uri="{FF2B5EF4-FFF2-40B4-BE49-F238E27FC236}">
                  <a16:creationId xmlns:a16="http://schemas.microsoft.com/office/drawing/2014/main" id="{CD6C7CDB-DB56-067C-F44D-3D43E6F74777}"/>
                </a:ext>
              </a:extLst>
            </p:cNvPr>
            <p:cNvSpPr txBox="1">
              <a:spLocks/>
            </p:cNvSpPr>
            <p:nvPr/>
          </p:nvSpPr>
          <p:spPr>
            <a:xfrm>
              <a:off x="4689401" y="4130716"/>
              <a:ext cx="3949332" cy="369332"/>
            </a:xfrm>
            <a:prstGeom prst="rect">
              <a:avLst/>
            </a:prstGeom>
          </p:spPr>
          <p:txBody>
            <a:bodyPr vert="horz" wrap="square" lIns="0" tIns="0" rIns="0" bIns="0" rtlCol="0">
              <a:spAutoFit/>
            </a:bodyPr>
            <a:lstStyle>
              <a:lvl1pPr marL="228600" indent="-230400" algn="l" defTabSz="914400" rtl="0" eaLnBrk="1" latinLnBrk="0" hangingPunct="1">
                <a:lnSpc>
                  <a:spcPct val="100000"/>
                </a:lnSpc>
                <a:spcBef>
                  <a:spcPts val="400"/>
                </a:spcBef>
                <a:spcAft>
                  <a:spcPts val="500"/>
                </a:spcAft>
                <a:buFontTx/>
                <a:buBlip>
                  <a:blip r:embed="rId4"/>
                </a:buBlip>
                <a:defRPr sz="1400" b="0" i="0" kern="1200">
                  <a:solidFill>
                    <a:schemeClr val="accent4"/>
                  </a:solidFill>
                  <a:latin typeface="LABGROTESQUE-LIGHT" pitchFamily="2" charset="0"/>
                  <a:ea typeface="+mn-ea"/>
                  <a:cs typeface="+mn-cs"/>
                </a:defRPr>
              </a:lvl1pPr>
              <a:lvl2pPr marL="685800" indent="-230400" algn="l" defTabSz="914400" rtl="0" eaLnBrk="1" latinLnBrk="0" hangingPunct="1">
                <a:lnSpc>
                  <a:spcPct val="100000"/>
                </a:lnSpc>
                <a:spcBef>
                  <a:spcPts val="0"/>
                </a:spcBef>
                <a:spcAft>
                  <a:spcPts val="500"/>
                </a:spcAft>
                <a:buFontTx/>
                <a:buBlip>
                  <a:blip r:embed="rId4"/>
                </a:buBlip>
                <a:defRPr sz="1400" b="0" i="0" kern="1200">
                  <a:solidFill>
                    <a:schemeClr val="accent4"/>
                  </a:solidFill>
                  <a:latin typeface="LABGROTESQUE-LIGHT" pitchFamily="2" charset="0"/>
                  <a:ea typeface="+mn-ea"/>
                  <a:cs typeface="+mn-cs"/>
                </a:defRPr>
              </a:lvl2pPr>
              <a:lvl3pPr marL="1143000" indent="-230400" algn="l" defTabSz="914400" rtl="0" eaLnBrk="1" latinLnBrk="0" hangingPunct="1">
                <a:lnSpc>
                  <a:spcPct val="100000"/>
                </a:lnSpc>
                <a:spcBef>
                  <a:spcPts val="500"/>
                </a:spcBef>
                <a:spcAft>
                  <a:spcPts val="500"/>
                </a:spcAft>
                <a:buFontTx/>
                <a:buBlip>
                  <a:blip r:embed="rId4"/>
                </a:buBlip>
                <a:defRPr sz="1200" b="0" i="0" kern="1200">
                  <a:solidFill>
                    <a:schemeClr val="accent4"/>
                  </a:solidFill>
                  <a:latin typeface="LABGROTESQUE-LIGHT" pitchFamily="2" charset="0"/>
                  <a:ea typeface="+mn-ea"/>
                  <a:cs typeface="+mn-cs"/>
                </a:defRPr>
              </a:lvl3pPr>
              <a:lvl4pPr marL="1600200" indent="-230400" algn="l" defTabSz="914400" rtl="0" eaLnBrk="1" latinLnBrk="0" hangingPunct="1">
                <a:lnSpc>
                  <a:spcPct val="100000"/>
                </a:lnSpc>
                <a:spcBef>
                  <a:spcPts val="500"/>
                </a:spcBef>
                <a:spcAft>
                  <a:spcPts val="500"/>
                </a:spcAft>
                <a:buFontTx/>
                <a:buBlip>
                  <a:blip r:embed="rId4"/>
                </a:buBlip>
                <a:defRPr sz="1100" b="0" i="0" kern="1200">
                  <a:solidFill>
                    <a:schemeClr val="accent4"/>
                  </a:solidFill>
                  <a:latin typeface="LABGROTESQUE-LIGHT" pitchFamily="2" charset="0"/>
                  <a:ea typeface="+mn-ea"/>
                  <a:cs typeface="+mn-cs"/>
                </a:defRPr>
              </a:lvl4pPr>
              <a:lvl5pPr marL="2057400" indent="-230400" algn="l" defTabSz="914400" rtl="0" eaLnBrk="1" latinLnBrk="0" hangingPunct="1">
                <a:lnSpc>
                  <a:spcPct val="100000"/>
                </a:lnSpc>
                <a:spcBef>
                  <a:spcPts val="500"/>
                </a:spcBef>
                <a:spcAft>
                  <a:spcPts val="500"/>
                </a:spcAft>
                <a:buFontTx/>
                <a:buBlip>
                  <a:blip r:embed="rId4"/>
                </a:buBlip>
                <a:defRPr sz="1050" b="0" i="0" kern="1200">
                  <a:solidFill>
                    <a:schemeClr val="accent4"/>
                  </a:solidFill>
                  <a:latin typeface="LABGROTESQUE-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225"/>
                </a:spcAft>
                <a:buClrTx/>
                <a:buNone/>
              </a:pPr>
              <a:r>
                <a:rPr lang="fr-FR" sz="800" dirty="0">
                  <a:solidFill>
                    <a:srgbClr val="374C62"/>
                  </a:solidFill>
                  <a:latin typeface="Marianne" panose="02000000000000000000" pitchFamily="2" charset="0"/>
                </a:rPr>
                <a:t>Œuvrer pour la </a:t>
              </a:r>
              <a:r>
                <a:rPr lang="fr-FR" sz="800" b="1" dirty="0">
                  <a:solidFill>
                    <a:srgbClr val="374C62"/>
                  </a:solidFill>
                  <a:latin typeface="Marianne" panose="02000000000000000000" pitchFamily="2" charset="0"/>
                </a:rPr>
                <a:t>sobriété de nos services numériques </a:t>
              </a:r>
              <a:r>
                <a:rPr lang="fr-FR" sz="800" dirty="0">
                  <a:solidFill>
                    <a:srgbClr val="374C62"/>
                  </a:solidFill>
                  <a:latin typeface="Marianne" panose="02000000000000000000" pitchFamily="2" charset="0"/>
                </a:rPr>
                <a:t>rentre aussi </a:t>
              </a:r>
              <a:br>
                <a:rPr lang="fr-FR" sz="800" dirty="0">
                  <a:solidFill>
                    <a:srgbClr val="374C62"/>
                  </a:solidFill>
                  <a:latin typeface="Marianne" panose="02000000000000000000" pitchFamily="2" charset="0"/>
                </a:rPr>
              </a:br>
              <a:r>
                <a:rPr lang="fr-FR" sz="800" dirty="0">
                  <a:solidFill>
                    <a:srgbClr val="374C62"/>
                  </a:solidFill>
                  <a:latin typeface="Marianne" panose="02000000000000000000" pitchFamily="2" charset="0"/>
                </a:rPr>
                <a:t>dans une démarche de </a:t>
              </a:r>
              <a:r>
                <a:rPr lang="fr-FR" sz="800" b="1" dirty="0">
                  <a:solidFill>
                    <a:srgbClr val="374C62"/>
                  </a:solidFill>
                  <a:latin typeface="Marianne" panose="02000000000000000000" pitchFamily="2" charset="0"/>
                </a:rPr>
                <a:t>délivrance d’un service de qualité </a:t>
              </a:r>
              <a:r>
                <a:rPr lang="fr-FR" sz="800" dirty="0">
                  <a:solidFill>
                    <a:srgbClr val="374C62"/>
                  </a:solidFill>
                  <a:latin typeface="Marianne" panose="02000000000000000000" pitchFamily="2" charset="0"/>
                </a:rPr>
                <a:t>qui, in fine, </a:t>
              </a:r>
              <a:br>
                <a:rPr lang="fr-FR" sz="800" dirty="0">
                  <a:solidFill>
                    <a:srgbClr val="374C62"/>
                  </a:solidFill>
                  <a:latin typeface="Marianne" panose="02000000000000000000" pitchFamily="2" charset="0"/>
                </a:rPr>
              </a:br>
              <a:r>
                <a:rPr lang="fr-FR" sz="800" b="1" dirty="0">
                  <a:solidFill>
                    <a:srgbClr val="374C62"/>
                  </a:solidFill>
                  <a:latin typeface="Marianne" panose="02000000000000000000" pitchFamily="2" charset="0"/>
                </a:rPr>
                <a:t>fidélise nos utilisateurs. </a:t>
              </a:r>
            </a:p>
          </p:txBody>
        </p:sp>
        <p:sp>
          <p:nvSpPr>
            <p:cNvPr id="36" name="Rectangle : coins arrondis 35">
              <a:extLst>
                <a:ext uri="{FF2B5EF4-FFF2-40B4-BE49-F238E27FC236}">
                  <a16:creationId xmlns:a16="http://schemas.microsoft.com/office/drawing/2014/main" id="{73D2D725-F831-6F7E-6184-06DB8CFF68DE}"/>
                </a:ext>
              </a:extLst>
            </p:cNvPr>
            <p:cNvSpPr/>
            <p:nvPr/>
          </p:nvSpPr>
          <p:spPr>
            <a:xfrm>
              <a:off x="4419774" y="3982899"/>
              <a:ext cx="4277371" cy="668363"/>
            </a:xfrm>
            <a:prstGeom prst="roundRect">
              <a:avLst>
                <a:gd name="adj" fmla="val 10100"/>
              </a:avLst>
            </a:prstGeom>
            <a:noFill/>
            <a:ln w="12700">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lIns="270000" rIns="270000" rtlCol="0" anchor="ctr"/>
            <a:lstStyle/>
            <a:p>
              <a:pPr defTabSz="685800">
                <a:spcBef>
                  <a:spcPts val="750"/>
                </a:spcBef>
                <a:spcAft>
                  <a:spcPts val="375"/>
                </a:spcAft>
                <a:buClrTx/>
                <a:defRPr/>
              </a:pPr>
              <a:endParaRPr lang="fr-FR" sz="1200" b="1" kern="1200" dirty="0">
                <a:solidFill>
                  <a:srgbClr val="374C62"/>
                </a:solidFill>
                <a:latin typeface="Marianne" panose="02000000000000000000" pitchFamily="2" charset="0"/>
              </a:endParaRPr>
            </a:p>
          </p:txBody>
        </p:sp>
      </p:grpSp>
      <p:sp>
        <p:nvSpPr>
          <p:cNvPr id="3" name="Titre 1">
            <a:extLst>
              <a:ext uri="{FF2B5EF4-FFF2-40B4-BE49-F238E27FC236}">
                <a16:creationId xmlns:a16="http://schemas.microsoft.com/office/drawing/2014/main" id="{AA714AC0-9BE2-C540-D1F8-AADE5B9CCE74}"/>
              </a:ext>
            </a:extLst>
          </p:cNvPr>
          <p:cNvSpPr txBox="1">
            <a:spLocks/>
          </p:cNvSpPr>
          <p:nvPr/>
        </p:nvSpPr>
        <p:spPr>
          <a:xfrm>
            <a:off x="611188" y="490171"/>
            <a:ext cx="2349849" cy="3428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900" dirty="0">
                <a:latin typeface="Marianne" panose="02000000000000000000" pitchFamily="2" charset="0"/>
              </a:rPr>
              <a:t>Synthétiser la co-construction de référentiels d’exigences, secteur par secteur, en sécurisant la conformité des solutions utilisées par les acteurs de santé</a:t>
            </a:r>
          </a:p>
        </p:txBody>
      </p:sp>
      <p:sp>
        <p:nvSpPr>
          <p:cNvPr id="4" name="Titre 1">
            <a:extLst>
              <a:ext uri="{FF2B5EF4-FFF2-40B4-BE49-F238E27FC236}">
                <a16:creationId xmlns:a16="http://schemas.microsoft.com/office/drawing/2014/main" id="{DFADD0B8-A77C-961F-D27E-06526CB17F21}"/>
              </a:ext>
            </a:extLst>
          </p:cNvPr>
          <p:cNvSpPr txBox="1">
            <a:spLocks/>
          </p:cNvSpPr>
          <p:nvPr/>
        </p:nvSpPr>
        <p:spPr>
          <a:xfrm>
            <a:off x="3346296" y="396297"/>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Faire respecter les référentiels</a:t>
            </a:r>
          </a:p>
        </p:txBody>
      </p:sp>
    </p:spTree>
    <p:extLst>
      <p:ext uri="{BB962C8B-B14F-4D97-AF65-F5344CB8AC3E}">
        <p14:creationId xmlns:p14="http://schemas.microsoft.com/office/powerpoint/2010/main" val="18892559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09F5FA-5BB7-2087-8A86-0C655431026C}"/>
              </a:ext>
            </a:extLst>
          </p:cNvPr>
          <p:cNvSpPr>
            <a:spLocks noGrp="1"/>
          </p:cNvSpPr>
          <p:nvPr>
            <p:ph type="body" idx="1"/>
          </p:nvPr>
        </p:nvSpPr>
        <p:spPr/>
        <p:txBody>
          <a:bodyPr/>
          <a:lstStyle/>
          <a:p>
            <a:pPr marL="0" marR="0" lvl="0" indent="0" algn="l" defTabSz="914400" rtl="0" eaLnBrk="1" fontAlgn="auto" latinLnBrk="0" hangingPunct="1">
              <a:lnSpc>
                <a:spcPct val="21000"/>
              </a:lnSpc>
              <a:spcBef>
                <a:spcPts val="0"/>
              </a:spcBef>
              <a:spcAft>
                <a:spcPts val="0"/>
              </a:spcAft>
              <a:buClr>
                <a:srgbClr val="FFFFFF"/>
              </a:buClr>
              <a:buSzPts val="6000"/>
              <a:buFont typeface="Arial"/>
              <a:buNone/>
              <a:tabLst/>
              <a:defRPr/>
            </a:pPr>
            <a:r>
              <a:rPr kumimoji="0" lang="fr-FR" sz="6000" b="1" i="0" u="none" strike="noStrike" kern="0" cap="none" spc="0" normalizeH="0" baseline="0" noProof="0" dirty="0">
                <a:ln>
                  <a:noFill/>
                </a:ln>
                <a:solidFill>
                  <a:srgbClr val="FFFFFF"/>
                </a:solidFill>
                <a:effectLst/>
                <a:uLnTx/>
                <a:uFillTx/>
                <a:latin typeface="Marianne" panose="02000000000000000000" pitchFamily="2" charset="0"/>
                <a:sym typeface="Arial"/>
              </a:rPr>
              <a:t>Merci !</a:t>
            </a:r>
            <a:endParaRPr kumimoji="0" lang="fr-FR" sz="1100" b="0" i="0" u="none" strike="noStrike" kern="0" cap="none" spc="0" normalizeH="0" baseline="0" noProof="0" dirty="0">
              <a:ln>
                <a:noFill/>
              </a:ln>
              <a:solidFill>
                <a:srgbClr val="FFFFFF"/>
              </a:solidFill>
              <a:effectLst/>
              <a:uLnTx/>
              <a:uFillTx/>
              <a:latin typeface="Marianne" panose="02000000000000000000" pitchFamily="2" charset="0"/>
              <a:sym typeface="Arial"/>
            </a:endParaRPr>
          </a:p>
        </p:txBody>
      </p:sp>
      <p:pic>
        <p:nvPicPr>
          <p:cNvPr id="3" name="Google Shape;79;p16">
            <a:extLst>
              <a:ext uri="{FF2B5EF4-FFF2-40B4-BE49-F238E27FC236}">
                <a16:creationId xmlns:a16="http://schemas.microsoft.com/office/drawing/2014/main" id="{16C3535A-4FDA-B606-E6FF-4B21897F07F4}"/>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385517" y="2026920"/>
            <a:ext cx="4758484" cy="3116580"/>
          </a:xfrm>
          <a:prstGeom prst="rect">
            <a:avLst/>
          </a:prstGeom>
          <a:noFill/>
          <a:ln>
            <a:noFill/>
          </a:ln>
        </p:spPr>
      </p:pic>
      <p:sp>
        <p:nvSpPr>
          <p:cNvPr id="4" name="ZoneTexte 3">
            <a:extLst>
              <a:ext uri="{FF2B5EF4-FFF2-40B4-BE49-F238E27FC236}">
                <a16:creationId xmlns:a16="http://schemas.microsoft.com/office/drawing/2014/main" id="{EA602B11-23A3-5867-31CC-A25CF58B40AA}"/>
              </a:ext>
            </a:extLst>
          </p:cNvPr>
          <p:cNvSpPr txBox="1"/>
          <p:nvPr/>
        </p:nvSpPr>
        <p:spPr>
          <a:xfrm>
            <a:off x="2980266" y="1387450"/>
            <a:ext cx="6254045" cy="1569660"/>
          </a:xfrm>
          <a:prstGeom prst="rect">
            <a:avLst/>
          </a:prstGeom>
          <a:noFill/>
        </p:spPr>
        <p:txBody>
          <a:bodyPr wrap="square" rtlCol="0">
            <a:spAutoFit/>
          </a:bodyPr>
          <a:lstStyle/>
          <a:p>
            <a:r>
              <a:rPr lang="fr-FR" sz="4800" b="1" dirty="0">
                <a:solidFill>
                  <a:schemeClr val="bg1"/>
                </a:solidFill>
              </a:rPr>
              <a:t>PROCHAIN CNS </a:t>
            </a:r>
          </a:p>
          <a:p>
            <a:r>
              <a:rPr lang="fr-FR" sz="4800" b="1" dirty="0">
                <a:solidFill>
                  <a:schemeClr val="bg1"/>
                </a:solidFill>
              </a:rPr>
              <a:t>LE 17 DECEMBRE !</a:t>
            </a:r>
          </a:p>
        </p:txBody>
      </p:sp>
    </p:spTree>
    <p:extLst>
      <p:ext uri="{BB962C8B-B14F-4D97-AF65-F5344CB8AC3E}">
        <p14:creationId xmlns:p14="http://schemas.microsoft.com/office/powerpoint/2010/main" val="2659775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14</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756142"/>
            <a:ext cx="5894907" cy="1631216"/>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Les citoyens au cœur des expérimentations Mon espace santé</a:t>
            </a:r>
          </a:p>
        </p:txBody>
      </p:sp>
    </p:spTree>
    <p:extLst>
      <p:ext uri="{BB962C8B-B14F-4D97-AF65-F5344CB8AC3E}">
        <p14:creationId xmlns:p14="http://schemas.microsoft.com/office/powerpoint/2010/main" val="166562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766831"/>
            <a:ext cx="370298" cy="272315"/>
          </a:xfrm>
        </p:spPr>
        <p:txBody>
          <a:bodyPr/>
          <a:lstStyle/>
          <a:p>
            <a:pPr marL="0" lvl="0" indent="0" algn="r" rtl="0">
              <a:spcBef>
                <a:spcPts val="0"/>
              </a:spcBef>
              <a:spcAft>
                <a:spcPts val="0"/>
              </a:spcAft>
              <a:buNone/>
            </a:pPr>
            <a:fld id="{00000000-1234-1234-1234-123412341234}" type="slidenum">
              <a:rPr lang="fr-FR" smtClean="0"/>
              <a:t>15</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8497405"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Récapitulatif des expérimentations Mon espace santé</a:t>
            </a:r>
          </a:p>
        </p:txBody>
      </p:sp>
      <p:sp>
        <p:nvSpPr>
          <p:cNvPr id="6" name="Rectangle 5">
            <a:extLst>
              <a:ext uri="{FF2B5EF4-FFF2-40B4-BE49-F238E27FC236}">
                <a16:creationId xmlns:a16="http://schemas.microsoft.com/office/drawing/2014/main" id="{4BDB8DE8-BC04-08FE-DD89-1ABA21DD1B9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5">
            <a:extLst>
              <a:ext uri="{FF2B5EF4-FFF2-40B4-BE49-F238E27FC236}">
                <a16:creationId xmlns:a16="http://schemas.microsoft.com/office/drawing/2014/main" id="{13DB2132-956E-19F7-4BD4-46489A3F9BAF}"/>
              </a:ext>
            </a:extLst>
          </p:cNvPr>
          <p:cNvGraphicFramePr>
            <a:graphicFrameLocks noGrp="1"/>
          </p:cNvGraphicFramePr>
          <p:nvPr>
            <p:extLst>
              <p:ext uri="{D42A27DB-BD31-4B8C-83A1-F6EECF244321}">
                <p14:modId xmlns:p14="http://schemas.microsoft.com/office/powerpoint/2010/main" val="228434574"/>
              </p:ext>
            </p:extLst>
          </p:nvPr>
        </p:nvGraphicFramePr>
        <p:xfrm>
          <a:off x="646596" y="1557282"/>
          <a:ext cx="8203798" cy="3411302"/>
        </p:xfrm>
        <a:graphic>
          <a:graphicData uri="http://schemas.openxmlformats.org/drawingml/2006/table">
            <a:tbl>
              <a:tblPr firstRow="1" bandRow="1">
                <a:tableStyleId>{912C8C85-51F0-491E-9774-3900AFEF0FD7}</a:tableStyleId>
              </a:tblPr>
              <a:tblGrid>
                <a:gridCol w="1072717">
                  <a:extLst>
                    <a:ext uri="{9D8B030D-6E8A-4147-A177-3AD203B41FA5}">
                      <a16:colId xmlns:a16="http://schemas.microsoft.com/office/drawing/2014/main" val="3083959202"/>
                    </a:ext>
                  </a:extLst>
                </a:gridCol>
                <a:gridCol w="2375784">
                  <a:extLst>
                    <a:ext uri="{9D8B030D-6E8A-4147-A177-3AD203B41FA5}">
                      <a16:colId xmlns:a16="http://schemas.microsoft.com/office/drawing/2014/main" val="3574569015"/>
                    </a:ext>
                  </a:extLst>
                </a:gridCol>
                <a:gridCol w="1406942">
                  <a:extLst>
                    <a:ext uri="{9D8B030D-6E8A-4147-A177-3AD203B41FA5}">
                      <a16:colId xmlns:a16="http://schemas.microsoft.com/office/drawing/2014/main" val="2445100829"/>
                    </a:ext>
                  </a:extLst>
                </a:gridCol>
                <a:gridCol w="1167935">
                  <a:extLst>
                    <a:ext uri="{9D8B030D-6E8A-4147-A177-3AD203B41FA5}">
                      <a16:colId xmlns:a16="http://schemas.microsoft.com/office/drawing/2014/main" val="2599478175"/>
                    </a:ext>
                  </a:extLst>
                </a:gridCol>
                <a:gridCol w="2180420">
                  <a:extLst>
                    <a:ext uri="{9D8B030D-6E8A-4147-A177-3AD203B41FA5}">
                      <a16:colId xmlns:a16="http://schemas.microsoft.com/office/drawing/2014/main" val="3761228099"/>
                    </a:ext>
                  </a:extLst>
                </a:gridCol>
              </a:tblGrid>
              <a:tr h="217487">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l"/>
                      <a:r>
                        <a:rPr lang="fr-FR" sz="900">
                          <a:latin typeface="Marianne" panose="02000000000000000000" pitchFamily="2" charset="0"/>
                        </a:rPr>
                        <a:t>Expérimentation</a:t>
                      </a:r>
                      <a:endParaRPr lang="fr-FR" sz="900" dirty="0">
                        <a:latin typeface="Marianne" panose="02000000000000000000" pitchFamily="2" charset="0"/>
                      </a:endParaRPr>
                    </a:p>
                  </a:txBody>
                  <a:tcPr marL="68580" marR="68580" marT="34290" marB="34290" anchor="ctr">
                    <a:lnL w="9525" cap="flat" cmpd="sng" algn="ctr">
                      <a:noFill/>
                      <a:prstDash val="solid"/>
                    </a:lnL>
                    <a:lnR>
                      <a:noFill/>
                    </a:lnR>
                    <a:lnT w="9525" cap="flat" cmpd="sng" algn="ctr">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888C7"/>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l"/>
                      <a:r>
                        <a:rPr lang="fr-FR" sz="900">
                          <a:latin typeface="Marianne" panose="02000000000000000000" pitchFamily="2" charset="0"/>
                        </a:rPr>
                        <a:t>Objectifs</a:t>
                      </a:r>
                      <a:endParaRPr lang="fr-FR" sz="900" dirty="0">
                        <a:latin typeface="Marianne" panose="02000000000000000000" pitchFamily="2" charset="0"/>
                      </a:endParaRPr>
                    </a:p>
                  </a:txBody>
                  <a:tcPr marL="68580" marR="68580" marT="34290" marB="34290" anchor="ctr">
                    <a:lnL>
                      <a:noFill/>
                    </a:lnL>
                    <a:lnR>
                      <a:noFill/>
                    </a:lnR>
                    <a:lnT w="9525" cap="flat" cmpd="sng" algn="ctr">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888C7"/>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l"/>
                      <a:r>
                        <a:rPr lang="fr-FR" sz="900">
                          <a:latin typeface="Marianne" panose="02000000000000000000" pitchFamily="2" charset="0"/>
                        </a:rPr>
                        <a:t>Cible </a:t>
                      </a:r>
                      <a:endParaRPr lang="fr-FR" sz="900" dirty="0">
                        <a:latin typeface="Marianne" panose="02000000000000000000" pitchFamily="2" charset="0"/>
                      </a:endParaRPr>
                    </a:p>
                  </a:txBody>
                  <a:tcPr marL="68580" marR="68580" marT="34290" marB="34290" anchor="ctr">
                    <a:lnL>
                      <a:noFill/>
                    </a:lnL>
                    <a:lnR>
                      <a:noFill/>
                    </a:lnR>
                    <a:lnT w="9525" cap="flat" cmpd="sng" algn="ctr">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888C7"/>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l"/>
                      <a:r>
                        <a:rPr lang="fr-FR" sz="900">
                          <a:latin typeface="Marianne" panose="02000000000000000000" pitchFamily="2" charset="0"/>
                        </a:rPr>
                        <a:t>Statut</a:t>
                      </a:r>
                      <a:endParaRPr lang="fr-FR" sz="900" dirty="0">
                        <a:latin typeface="Marianne" panose="02000000000000000000" pitchFamily="2" charset="0"/>
                      </a:endParaRPr>
                    </a:p>
                  </a:txBody>
                  <a:tcPr marL="68580" marR="68580" marT="34290" marB="34290" anchor="ctr">
                    <a:lnL>
                      <a:noFill/>
                    </a:lnL>
                    <a:lnR>
                      <a:noFill/>
                    </a:lnR>
                    <a:lnT w="9525" cap="flat" cmpd="sng" algn="ctr">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888C7"/>
                    </a:solidFill>
                  </a:tcPr>
                </a:tc>
                <a:tc>
                  <a:txBody>
                    <a:bodyPr/>
                    <a:lstStyle>
                      <a:lvl1pPr marL="0" algn="l" defTabSz="914400" rtl="0" eaLnBrk="1" latinLnBrk="0" hangingPunct="1">
                        <a:defRPr sz="1800" b="1" kern="1200">
                          <a:solidFill>
                            <a:schemeClr val="lt1"/>
                          </a:solidFill>
                          <a:latin typeface="Helvetica Neue"/>
                          <a:ea typeface="Helvetica Neue"/>
                          <a:cs typeface="Helvetica Neue"/>
                        </a:defRPr>
                      </a:lvl1pPr>
                      <a:lvl2pPr marL="457200" algn="l" defTabSz="914400" rtl="0" eaLnBrk="1" latinLnBrk="0" hangingPunct="1">
                        <a:defRPr sz="1800" b="1" kern="1200">
                          <a:solidFill>
                            <a:schemeClr val="lt1"/>
                          </a:solidFill>
                          <a:latin typeface="Helvetica Neue"/>
                          <a:ea typeface="Helvetica Neue"/>
                          <a:cs typeface="Helvetica Neue"/>
                        </a:defRPr>
                      </a:lvl2pPr>
                      <a:lvl3pPr marL="914400" algn="l" defTabSz="914400" rtl="0" eaLnBrk="1" latinLnBrk="0" hangingPunct="1">
                        <a:defRPr sz="1800" b="1" kern="1200">
                          <a:solidFill>
                            <a:schemeClr val="lt1"/>
                          </a:solidFill>
                          <a:latin typeface="Helvetica Neue"/>
                          <a:ea typeface="Helvetica Neue"/>
                          <a:cs typeface="Helvetica Neue"/>
                        </a:defRPr>
                      </a:lvl3pPr>
                      <a:lvl4pPr marL="1371600" algn="l" defTabSz="914400" rtl="0" eaLnBrk="1" latinLnBrk="0" hangingPunct="1">
                        <a:defRPr sz="1800" b="1" kern="1200">
                          <a:solidFill>
                            <a:schemeClr val="lt1"/>
                          </a:solidFill>
                          <a:latin typeface="Helvetica Neue"/>
                          <a:ea typeface="Helvetica Neue"/>
                          <a:cs typeface="Helvetica Neue"/>
                        </a:defRPr>
                      </a:lvl4pPr>
                      <a:lvl5pPr marL="1828800" algn="l" defTabSz="914400" rtl="0" eaLnBrk="1" latinLnBrk="0" hangingPunct="1">
                        <a:defRPr sz="1800" b="1" kern="1200">
                          <a:solidFill>
                            <a:schemeClr val="lt1"/>
                          </a:solidFill>
                          <a:latin typeface="Helvetica Neue"/>
                          <a:ea typeface="Helvetica Neue"/>
                          <a:cs typeface="Helvetica Neue"/>
                        </a:defRPr>
                      </a:lvl5pPr>
                      <a:lvl6pPr marL="2286000" algn="l" defTabSz="914400" rtl="0" eaLnBrk="1" latinLnBrk="0" hangingPunct="1">
                        <a:defRPr sz="1800" b="1" kern="1200">
                          <a:solidFill>
                            <a:schemeClr val="lt1"/>
                          </a:solidFill>
                          <a:latin typeface="Helvetica Neue"/>
                          <a:ea typeface="Helvetica Neue"/>
                          <a:cs typeface="Helvetica Neue"/>
                        </a:defRPr>
                      </a:lvl6pPr>
                      <a:lvl7pPr marL="2743200" algn="l" defTabSz="914400" rtl="0" eaLnBrk="1" latinLnBrk="0" hangingPunct="1">
                        <a:defRPr sz="1800" b="1" kern="1200">
                          <a:solidFill>
                            <a:schemeClr val="lt1"/>
                          </a:solidFill>
                          <a:latin typeface="Helvetica Neue"/>
                          <a:ea typeface="Helvetica Neue"/>
                          <a:cs typeface="Helvetica Neue"/>
                        </a:defRPr>
                      </a:lvl7pPr>
                      <a:lvl8pPr marL="3200400" algn="l" defTabSz="914400" rtl="0" eaLnBrk="1" latinLnBrk="0" hangingPunct="1">
                        <a:defRPr sz="1800" b="1" kern="1200">
                          <a:solidFill>
                            <a:schemeClr val="lt1"/>
                          </a:solidFill>
                          <a:latin typeface="Helvetica Neue"/>
                          <a:ea typeface="Helvetica Neue"/>
                          <a:cs typeface="Helvetica Neue"/>
                        </a:defRPr>
                      </a:lvl8pPr>
                      <a:lvl9pPr marL="3657600" algn="l" defTabSz="914400" rtl="0" eaLnBrk="1" latinLnBrk="0" hangingPunct="1">
                        <a:defRPr sz="1800" b="1" kern="1200">
                          <a:solidFill>
                            <a:schemeClr val="lt1"/>
                          </a:solidFill>
                          <a:latin typeface="Helvetica Neue"/>
                          <a:ea typeface="Helvetica Neue"/>
                          <a:cs typeface="Helvetica Neue"/>
                        </a:defRPr>
                      </a:lvl9pPr>
                    </a:lstStyle>
                    <a:p>
                      <a:pPr algn="l"/>
                      <a:r>
                        <a:rPr lang="fr-FR" sz="900" dirty="0">
                          <a:latin typeface="Marianne" panose="02000000000000000000" pitchFamily="2" charset="0"/>
                        </a:rPr>
                        <a:t>Calendrier</a:t>
                      </a:r>
                      <a:r>
                        <a:rPr lang="fr-FR" sz="900" baseline="0" dirty="0">
                          <a:latin typeface="Marianne" panose="02000000000000000000" pitchFamily="2" charset="0"/>
                        </a:rPr>
                        <a:t> </a:t>
                      </a:r>
                      <a:endParaRPr lang="fr-FR" sz="900" dirty="0">
                        <a:latin typeface="Marianne" panose="02000000000000000000" pitchFamily="2" charset="0"/>
                      </a:endParaRPr>
                    </a:p>
                  </a:txBody>
                  <a:tcPr marL="68580" marR="68580" marT="34290" marB="34290" anchor="ctr">
                    <a:lnL>
                      <a:noFill/>
                    </a:lnL>
                    <a:lnR w="9525" cap="flat" cmpd="sng" algn="ctr">
                      <a:noFill/>
                      <a:prstDash val="solid"/>
                    </a:lnR>
                    <a:lnT w="9525" cap="flat" cmpd="sng" algn="ctr">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888C7"/>
                    </a:solidFill>
                  </a:tcPr>
                </a:tc>
                <a:extLst>
                  <a:ext uri="{0D108BD9-81ED-4DB2-BD59-A6C34878D82A}">
                    <a16:rowId xmlns:a16="http://schemas.microsoft.com/office/drawing/2014/main" val="511750465"/>
                  </a:ext>
                </a:extLst>
              </a:tr>
              <a:tr h="752176">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fr-FR" sz="700" b="1">
                          <a:solidFill>
                            <a:schemeClr val="bg2">
                              <a:lumMod val="10000"/>
                            </a:schemeClr>
                          </a:solidFill>
                          <a:latin typeface="Marianne" panose="02000000000000000000" pitchFamily="2" charset="0"/>
                        </a:rPr>
                        <a:t>Patients atteints </a:t>
                      </a:r>
                    </a:p>
                    <a:p>
                      <a:pPr algn="l"/>
                      <a:r>
                        <a:rPr lang="fr-FR" sz="700" b="1">
                          <a:solidFill>
                            <a:schemeClr val="bg2">
                              <a:lumMod val="10000"/>
                            </a:schemeClr>
                          </a:solidFill>
                          <a:latin typeface="Marianne" panose="02000000000000000000" pitchFamily="2" charset="0"/>
                        </a:rPr>
                        <a:t>de pathologies chroniques</a:t>
                      </a:r>
                      <a:endParaRPr lang="fr-FR" sz="700" b="1" dirty="0">
                        <a:solidFill>
                          <a:schemeClr val="bg2">
                            <a:lumMod val="10000"/>
                          </a:schemeClr>
                        </a:solidFill>
                        <a:latin typeface="Marianne" panose="02000000000000000000" pitchFamily="2" charset="0"/>
                      </a:endParaRPr>
                    </a:p>
                  </a:txBody>
                  <a:tcPr marL="68580" marR="68580" marT="34290" marB="34290" anchor="ctr">
                    <a:lnL w="9525" cap="flat" cmpd="sng" algn="ctr">
                      <a:noFill/>
                      <a:prstDash val="solid"/>
                    </a:lnL>
                    <a:lnR>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marL="0" marR="0" indent="0" algn="l" defTabSz="292100" rtl="0" eaLnBrk="1" latinLnBrk="0" hangingPunct="1">
                        <a:lnSpc>
                          <a:spcPct val="100000"/>
                        </a:lnSpc>
                        <a:spcBef>
                          <a:spcPts val="300"/>
                        </a:spcBef>
                        <a:spcAft>
                          <a:spcPts val="0"/>
                        </a:spcAft>
                        <a:buClr>
                          <a:srgbClr val="FEC817"/>
                        </a:buClr>
                        <a:buSzTx/>
                        <a:buFont typeface="Arial" panose="020B0604020202020204" pitchFamily="34" charset="0"/>
                        <a:buNone/>
                        <a:tabLst/>
                      </a:pPr>
                      <a:r>
                        <a:rPr lang="fr-FR" sz="700" b="0" i="0" u="none" strike="noStrike" kern="1200" cap="none">
                          <a:solidFill>
                            <a:schemeClr val="bg2">
                              <a:lumMod val="10000"/>
                            </a:schemeClr>
                          </a:solidFill>
                          <a:latin typeface="Marianne Light" panose="02000000000000000000" pitchFamily="2" charset="0"/>
                          <a:ea typeface="Helvetica Neue"/>
                          <a:cs typeface="Helvetica Neue"/>
                          <a:sym typeface="Arial"/>
                        </a:rPr>
                        <a:t>Identifier comment Mon espace santé leur est utile aujourd'hui et quelles évolutions seraient nécessaires pour améliorer le service rendu en fonction de leur parcours spécifique  </a:t>
                      </a:r>
                      <a:endPar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endParaRPr>
                    </a:p>
                  </a:txBody>
                  <a:tcPr marL="68580" marR="68580" marT="34290" marB="34290" anchor="ctr">
                    <a:lnL>
                      <a:noFill/>
                    </a:lnL>
                    <a:lnR>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marL="0" marR="0" lvl="0" indent="0" algn="l" defTabSz="292100" eaLnBrk="1" fontAlgn="auto" latinLnBrk="0" hangingPunct="1">
                        <a:lnSpc>
                          <a:spcPct val="100000"/>
                        </a:lnSpc>
                        <a:spcBef>
                          <a:spcPts val="0"/>
                        </a:spcBef>
                        <a:spcAft>
                          <a:spcPts val="0"/>
                        </a:spcAft>
                        <a:buClrTx/>
                        <a:buSzTx/>
                        <a:buFontTx/>
                        <a:buNone/>
                        <a:tabLst/>
                        <a:defRPr/>
                      </a:pPr>
                      <a:r>
                        <a:rPr lang="fr-FR" sz="700" b="0" i="0">
                          <a:solidFill>
                            <a:schemeClr val="bg2">
                              <a:lumMod val="10000"/>
                            </a:schemeClr>
                          </a:solidFill>
                          <a:latin typeface="Marianne Light" panose="02000000000000000000" pitchFamily="2" charset="0"/>
                        </a:rPr>
                        <a:t>Patients atteints de maladies chroniques</a:t>
                      </a:r>
                      <a:endParaRPr lang="fr-FR" sz="700" b="0" i="0" dirty="0">
                        <a:solidFill>
                          <a:schemeClr val="bg2">
                            <a:lumMod val="10000"/>
                          </a:schemeClr>
                        </a:solidFill>
                        <a:latin typeface="Marianne Light" panose="02000000000000000000" pitchFamily="2" charset="0"/>
                      </a:endParaRPr>
                    </a:p>
                  </a:txBody>
                  <a:tcPr marL="68580" marR="68580" marT="34290" marB="34290" anchor="ctr">
                    <a:lnL>
                      <a:noFill/>
                    </a:lnL>
                    <a:lnR>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algn="l"/>
                      <a:r>
                        <a:rPr lang="fr-FR" sz="700" b="0" i="0" dirty="0">
                          <a:solidFill>
                            <a:schemeClr val="bg2">
                              <a:lumMod val="10000"/>
                            </a:schemeClr>
                          </a:solidFill>
                          <a:latin typeface="Marianne Light" panose="02000000000000000000" pitchFamily="2" charset="0"/>
                        </a:rPr>
                        <a:t>Lancé</a:t>
                      </a:r>
                    </a:p>
                  </a:txBody>
                  <a:tcPr marL="68580" marR="68580" marT="34290" marB="34290" anchor="ctr">
                    <a:lnL>
                      <a:noFill/>
                    </a:lnL>
                    <a:lnR>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Helvetica Neue"/>
                          <a:ea typeface="Helvetica Neue"/>
                          <a:cs typeface="Helvetica Neue"/>
                        </a:defRPr>
                      </a:lvl1pPr>
                      <a:lvl2pPr marL="457200" algn="l" defTabSz="914400" rtl="0" eaLnBrk="1" latinLnBrk="0" hangingPunct="1">
                        <a:defRPr sz="1800" kern="1200">
                          <a:solidFill>
                            <a:schemeClr val="dk1"/>
                          </a:solidFill>
                          <a:latin typeface="Helvetica Neue"/>
                          <a:ea typeface="Helvetica Neue"/>
                          <a:cs typeface="Helvetica Neue"/>
                        </a:defRPr>
                      </a:lvl2pPr>
                      <a:lvl3pPr marL="914400" algn="l" defTabSz="914400" rtl="0" eaLnBrk="1" latinLnBrk="0" hangingPunct="1">
                        <a:defRPr sz="1800" kern="1200">
                          <a:solidFill>
                            <a:schemeClr val="dk1"/>
                          </a:solidFill>
                          <a:latin typeface="Helvetica Neue"/>
                          <a:ea typeface="Helvetica Neue"/>
                          <a:cs typeface="Helvetica Neue"/>
                        </a:defRPr>
                      </a:lvl3pPr>
                      <a:lvl4pPr marL="1371600" algn="l" defTabSz="914400" rtl="0" eaLnBrk="1" latinLnBrk="0" hangingPunct="1">
                        <a:defRPr sz="1800" kern="1200">
                          <a:solidFill>
                            <a:schemeClr val="dk1"/>
                          </a:solidFill>
                          <a:latin typeface="Helvetica Neue"/>
                          <a:ea typeface="Helvetica Neue"/>
                          <a:cs typeface="Helvetica Neue"/>
                        </a:defRPr>
                      </a:lvl4pPr>
                      <a:lvl5pPr marL="1828800" algn="l" defTabSz="914400" rtl="0" eaLnBrk="1" latinLnBrk="0" hangingPunct="1">
                        <a:defRPr sz="1800" kern="1200">
                          <a:solidFill>
                            <a:schemeClr val="dk1"/>
                          </a:solidFill>
                          <a:latin typeface="Helvetica Neue"/>
                          <a:ea typeface="Helvetica Neue"/>
                          <a:cs typeface="Helvetica Neue"/>
                        </a:defRPr>
                      </a:lvl5pPr>
                      <a:lvl6pPr marL="2286000" algn="l" defTabSz="914400" rtl="0" eaLnBrk="1" latinLnBrk="0" hangingPunct="1">
                        <a:defRPr sz="1800" kern="1200">
                          <a:solidFill>
                            <a:schemeClr val="dk1"/>
                          </a:solidFill>
                          <a:latin typeface="Helvetica Neue"/>
                          <a:ea typeface="Helvetica Neue"/>
                          <a:cs typeface="Helvetica Neue"/>
                        </a:defRPr>
                      </a:lvl6pPr>
                      <a:lvl7pPr marL="2743200" algn="l" defTabSz="914400" rtl="0" eaLnBrk="1" latinLnBrk="0" hangingPunct="1">
                        <a:defRPr sz="1800" kern="1200">
                          <a:solidFill>
                            <a:schemeClr val="dk1"/>
                          </a:solidFill>
                          <a:latin typeface="Helvetica Neue"/>
                          <a:ea typeface="Helvetica Neue"/>
                          <a:cs typeface="Helvetica Neue"/>
                        </a:defRPr>
                      </a:lvl7pPr>
                      <a:lvl8pPr marL="3200400" algn="l" defTabSz="914400" rtl="0" eaLnBrk="1" latinLnBrk="0" hangingPunct="1">
                        <a:defRPr sz="1800" kern="1200">
                          <a:solidFill>
                            <a:schemeClr val="dk1"/>
                          </a:solidFill>
                          <a:latin typeface="Helvetica Neue"/>
                          <a:ea typeface="Helvetica Neue"/>
                          <a:cs typeface="Helvetica Neue"/>
                        </a:defRPr>
                      </a:lvl8pPr>
                      <a:lvl9pPr marL="3657600" algn="l" defTabSz="914400" rtl="0" eaLnBrk="1" latinLnBrk="0" hangingPunct="1">
                        <a:defRPr sz="1800" kern="1200">
                          <a:solidFill>
                            <a:schemeClr val="dk1"/>
                          </a:solidFill>
                          <a:latin typeface="Helvetica Neue"/>
                          <a:ea typeface="Helvetica Neue"/>
                          <a:cs typeface="Helvetica Neue"/>
                        </a:defRPr>
                      </a:lvl9p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Cadrage de décembre 2023 à janvier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Délai pour la publication de l’arrêté </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Lancement en juin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Réalisation de l’expérimentation de juin à décembre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Restitution au S1 2025</a:t>
                      </a:r>
                    </a:p>
                  </a:txBody>
                  <a:tcPr marL="68580" marR="68580" marT="34290" marB="34290" anchor="ctr">
                    <a:lnL>
                      <a:noFill/>
                    </a:lnL>
                    <a:lnR w="9525" cap="flat" cmpd="sng" algn="ctr">
                      <a:noFill/>
                      <a:prstDash val="soli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4298790"/>
                  </a:ext>
                </a:extLst>
              </a:tr>
              <a:tr h="855067">
                <a:tc>
                  <a:txBody>
                    <a:bodyPr/>
                    <a:lstStyle/>
                    <a:p>
                      <a:pPr algn="l"/>
                      <a:r>
                        <a:rPr lang="fr-FR" sz="700" b="1">
                          <a:latin typeface="Marianne" panose="02000000000000000000" pitchFamily="2" charset="0"/>
                        </a:rPr>
                        <a:t>ESMS</a:t>
                      </a:r>
                      <a:endParaRPr lang="fr-FR" sz="700" b="1" dirty="0">
                        <a:latin typeface="Marianne" panose="02000000000000000000" pitchFamily="2" charset="0"/>
                      </a:endParaRPr>
                    </a:p>
                  </a:txBody>
                  <a:tcPr marL="68580" marR="68580" marT="34290" marB="34290" anchor="ctr">
                    <a:lnL w="9525" cap="flat" cmpd="sng" algn="ctr">
                      <a:noFill/>
                      <a:prstDash val="soli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292100" rtl="0" eaLnBrk="1" latinLnBrk="0" hangingPunct="1">
                        <a:lnSpc>
                          <a:spcPct val="100000"/>
                        </a:lnSpc>
                        <a:spcBef>
                          <a:spcPts val="300"/>
                        </a:spcBef>
                        <a:spcAft>
                          <a:spcPts val="0"/>
                        </a:spcAft>
                        <a:buClr>
                          <a:srgbClr val="FEC817"/>
                        </a:buClr>
                        <a:buSzTx/>
                        <a:buFont typeface="Arial" panose="020B0604020202020204" pitchFamily="34" charset="0"/>
                        <a:buNone/>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Identifier les parcours des professionnels et des usagers permettant de déployer des cas d’usages autour de Mon espace santé via :</a:t>
                      </a:r>
                    </a:p>
                    <a:p>
                      <a:pPr marL="90488" marR="0" indent="-90488" algn="l" defTabSz="292100" rtl="0" eaLnBrk="1" latinLnBrk="0" hangingPunct="1">
                        <a:lnSpc>
                          <a:spcPct val="100000"/>
                        </a:lnSpc>
                        <a:spcBef>
                          <a:spcPts val="30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l’alimentation et la consultation du DMP de l’usager</a:t>
                      </a:r>
                    </a:p>
                    <a:p>
                      <a:pPr marL="90488" marR="0" indent="-90488" algn="l" defTabSz="292100" rtl="0" eaLnBrk="1" latinLnBrk="0" hangingPunct="1">
                        <a:lnSpc>
                          <a:spcPct val="100000"/>
                        </a:lnSpc>
                        <a:spcBef>
                          <a:spcPts val="30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le développement des échanges entre le professionnel et l’usager par messagerie sécurisée</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300"/>
                        </a:spcBef>
                        <a:spcAft>
                          <a:spcPts val="0"/>
                        </a:spcAft>
                        <a:buClr>
                          <a:srgbClr val="FEC817"/>
                        </a:buClr>
                        <a:buSzTx/>
                        <a:buFont typeface="Arial" panose="020B0604020202020204" pitchFamily="34" charset="0"/>
                        <a:buChar char="•"/>
                        <a:tabLst/>
                      </a:pPr>
                      <a:r>
                        <a:rPr lang="fr-FR" sz="700" b="0" i="0" u="none" strike="noStrike" kern="1200" cap="none">
                          <a:solidFill>
                            <a:schemeClr val="bg2">
                              <a:lumMod val="10000"/>
                            </a:schemeClr>
                          </a:solidFill>
                          <a:latin typeface="Marianne Light" panose="02000000000000000000" pitchFamily="2" charset="0"/>
                          <a:ea typeface="Helvetica Neue"/>
                          <a:cs typeface="Helvetica Neue"/>
                          <a:sym typeface="Arial"/>
                        </a:rPr>
                        <a:t>Etablissements et services médico-sociaux</a:t>
                      </a:r>
                      <a:endPar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endParaRP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700" b="0" i="0" dirty="0">
                          <a:solidFill>
                            <a:schemeClr val="bg2">
                              <a:lumMod val="10000"/>
                            </a:schemeClr>
                          </a:solidFill>
                          <a:latin typeface="Marianne Light" panose="02000000000000000000" pitchFamily="2" charset="0"/>
                        </a:rPr>
                        <a:t>Lancé</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Sélection des pilotes : septembre à décembre 2023</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Lancement : 31 janvier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Suivi de l’expérimentation : février à octobre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Bilan intermédiaire régional : mi-juillet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Bilan final : mi-décembre 2024</a:t>
                      </a:r>
                    </a:p>
                  </a:txBody>
                  <a:tcPr marL="68580" marR="68580" marT="34290" marB="34290" anchor="ctr">
                    <a:lnL>
                      <a:noFill/>
                    </a:lnL>
                    <a:lnR w="9525" cap="flat" cmpd="sng" algn="ctr">
                      <a:noFill/>
                      <a:prstDash val="soli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638815"/>
                  </a:ext>
                </a:extLst>
              </a:tr>
              <a:tr h="855067">
                <a:tc>
                  <a:txBody>
                    <a:bodyPr/>
                    <a:lstStyle/>
                    <a:p>
                      <a:pPr algn="l"/>
                      <a:r>
                        <a:rPr lang="fr-FR" sz="700" b="1" dirty="0">
                          <a:latin typeface="Marianne" panose="02000000000000000000" pitchFamily="2" charset="0"/>
                        </a:rPr>
                        <a:t>Expérimentation consultation en ES</a:t>
                      </a:r>
                    </a:p>
                  </a:txBody>
                  <a:tcPr marL="68580" marR="68580" marT="34290" marB="34290" anchor="ctr">
                    <a:lnL w="9525" cap="flat" cmpd="sng" algn="ctr">
                      <a:noFill/>
                      <a:prstDash val="soli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30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Développer des premiers usages de la consultation de MES avant l'arrivée de la Vague 2 sur le terrain</a:t>
                      </a:r>
                    </a:p>
                    <a:p>
                      <a:pPr marL="90488" marR="0" indent="-90488" algn="l" defTabSz="292100" rtl="0" eaLnBrk="1" latinLnBrk="0" hangingPunct="1">
                        <a:lnSpc>
                          <a:spcPct val="100000"/>
                        </a:lnSpc>
                        <a:spcBef>
                          <a:spcPts val="30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Etablir une stratégie de déploiement transitoire en attendant l'arrivée de la vague 2</a:t>
                      </a:r>
                    </a:p>
                    <a:p>
                      <a:pPr marL="90488" marR="0" indent="-90488" algn="l" defTabSz="292100" rtl="0" eaLnBrk="1" latinLnBrk="0" hangingPunct="1">
                        <a:lnSpc>
                          <a:spcPct val="100000"/>
                        </a:lnSpc>
                        <a:spcBef>
                          <a:spcPts val="30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Apporter des retours terrain opérationnels sur les enjeux organisationnels et les attentes métiers</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292100" eaLnBrk="1" fontAlgn="auto" latinLnBrk="0" hangingPunct="1">
                        <a:lnSpc>
                          <a:spcPct val="100000"/>
                        </a:lnSpc>
                        <a:spcBef>
                          <a:spcPts val="0"/>
                        </a:spcBef>
                        <a:spcAft>
                          <a:spcPts val="0"/>
                        </a:spcAft>
                        <a:buClrTx/>
                        <a:buSzTx/>
                        <a:buFontTx/>
                        <a:buNone/>
                        <a:tabLst/>
                        <a:defRPr/>
                      </a:pPr>
                      <a:r>
                        <a:rPr lang="fr-FR" sz="700" b="0" i="0">
                          <a:latin typeface="Marianne Light" panose="02000000000000000000" pitchFamily="2" charset="0"/>
                        </a:rPr>
                        <a:t>Activités : HAD, SSR, PSY, Cancérologie, Dialyse, MCO</a:t>
                      </a:r>
                      <a:endParaRPr lang="fr-FR" sz="700" b="0" i="0" dirty="0">
                        <a:latin typeface="Marianne Light" panose="02000000000000000000" pitchFamily="2" charset="0"/>
                      </a:endParaRP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700" b="0" i="0" dirty="0">
                          <a:solidFill>
                            <a:schemeClr val="bg2">
                              <a:lumMod val="10000"/>
                            </a:schemeClr>
                          </a:solidFill>
                          <a:latin typeface="Marianne Light" panose="02000000000000000000" pitchFamily="2" charset="0"/>
                        </a:rPr>
                        <a:t>Lancé</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1er cycle d’ateliers en septembre 2023</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2ème cycle d’ateliers en décembre 2023</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Livrables diffusés en mai 2024</a:t>
                      </a:r>
                    </a:p>
                  </a:txBody>
                  <a:tcPr marL="68580" marR="68580" marT="34290" marB="34290" anchor="ctr">
                    <a:lnL>
                      <a:noFill/>
                    </a:lnL>
                    <a:lnR w="9525" cap="flat" cmpd="sng" algn="ctr">
                      <a:noFill/>
                      <a:prstDash val="soli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109790"/>
                  </a:ext>
                </a:extLst>
              </a:tr>
              <a:tr h="658559">
                <a:tc>
                  <a:txBody>
                    <a:bodyPr/>
                    <a:lstStyle/>
                    <a:p>
                      <a:pPr algn="l"/>
                      <a:r>
                        <a:rPr lang="fr-FR" sz="700" b="1" dirty="0">
                          <a:latin typeface="Marianne" panose="02000000000000000000" pitchFamily="2" charset="0"/>
                        </a:rPr>
                        <a:t>Etude terrain en officines</a:t>
                      </a:r>
                    </a:p>
                  </a:txBody>
                  <a:tcPr marL="68580" marR="68580" marT="34290" marB="34290" anchor="ctr">
                    <a:lnL w="9525" cap="flat" cmpd="sng" algn="ctr">
                      <a:noFill/>
                      <a:prstDash val="solid"/>
                    </a:lnL>
                    <a:lnR>
                      <a:noFill/>
                    </a:lnR>
                    <a:lnT w="3175" cap="flat" cmpd="sng" algn="ctr">
                      <a:solidFill>
                        <a:schemeClr val="bg1">
                          <a:lumMod val="85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marR="0" indent="0" algn="l" defTabSz="292100" rtl="0" eaLnBrk="1" latinLnBrk="0" hangingPunct="1">
                        <a:lnSpc>
                          <a:spcPct val="100000"/>
                        </a:lnSpc>
                        <a:spcBef>
                          <a:spcPts val="300"/>
                        </a:spcBef>
                        <a:spcAft>
                          <a:spcPts val="0"/>
                        </a:spcAft>
                        <a:buClr>
                          <a:srgbClr val="FEC817"/>
                        </a:buClr>
                        <a:buSzTx/>
                        <a:buFont typeface="Arial" panose="020B0604020202020204" pitchFamily="34" charset="0"/>
                        <a:buNone/>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Apporter des retours terrain opérationnels sur </a:t>
                      </a:r>
                    </a:p>
                    <a:p>
                      <a:pPr marL="228600" marR="0" indent="-228600" algn="l" defTabSz="292100" rtl="0" eaLnBrk="1" latinLnBrk="0" hangingPunct="1">
                        <a:lnSpc>
                          <a:spcPct val="100000"/>
                        </a:lnSpc>
                        <a:spcBef>
                          <a:spcPts val="300"/>
                        </a:spcBef>
                        <a:spcAft>
                          <a:spcPts val="0"/>
                        </a:spcAft>
                        <a:buClr>
                          <a:srgbClr val="FEC817"/>
                        </a:buClr>
                        <a:buSzTx/>
                        <a:buFont typeface="+mj-lt"/>
                        <a:buAutoNum type="arabicPeriod"/>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les enjeux organisationnels autour des BAL</a:t>
                      </a:r>
                    </a:p>
                    <a:p>
                      <a:pPr marL="228600" marR="0" indent="-228600" algn="l" defTabSz="292100" rtl="0" eaLnBrk="1" latinLnBrk="0" hangingPunct="1">
                        <a:lnSpc>
                          <a:spcPct val="100000"/>
                        </a:lnSpc>
                        <a:spcBef>
                          <a:spcPts val="300"/>
                        </a:spcBef>
                        <a:spcAft>
                          <a:spcPts val="0"/>
                        </a:spcAft>
                        <a:buClr>
                          <a:srgbClr val="FEC817"/>
                        </a:buClr>
                        <a:buSzTx/>
                        <a:buFont typeface="+mj-lt"/>
                        <a:buAutoNum type="arabicPeriod"/>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les usages concrets et les attentes métiers </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292100" eaLnBrk="1" fontAlgn="auto" latinLnBrk="0" hangingPunct="1">
                        <a:lnSpc>
                          <a:spcPct val="100000"/>
                        </a:lnSpc>
                        <a:spcBef>
                          <a:spcPts val="0"/>
                        </a:spcBef>
                        <a:spcAft>
                          <a:spcPts val="0"/>
                        </a:spcAft>
                        <a:buClrTx/>
                        <a:buSzTx/>
                        <a:buFontTx/>
                        <a:buNone/>
                        <a:tabLst/>
                        <a:defRPr/>
                      </a:pPr>
                      <a:r>
                        <a:rPr lang="fr-FR" sz="700" b="0" i="0" dirty="0">
                          <a:latin typeface="Marianne Light" panose="02000000000000000000" pitchFamily="2" charset="0"/>
                        </a:rPr>
                        <a:t>Officines</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292100" rtl="0" eaLnBrk="1" fontAlgn="auto" latinLnBrk="0" hangingPunct="1">
                        <a:lnSpc>
                          <a:spcPct val="100000"/>
                        </a:lnSpc>
                        <a:spcBef>
                          <a:spcPts val="0"/>
                        </a:spcBef>
                        <a:spcAft>
                          <a:spcPts val="0"/>
                        </a:spcAft>
                        <a:buClr>
                          <a:srgbClr val="000000"/>
                        </a:buClr>
                        <a:buSzTx/>
                        <a:buFont typeface="Arial"/>
                        <a:buNone/>
                        <a:tabLst/>
                        <a:defRPr/>
                      </a:pPr>
                      <a:r>
                        <a:rPr lang="fr-FR" sz="700" b="0" i="0" u="none" strike="noStrike" cap="none" dirty="0">
                          <a:solidFill>
                            <a:schemeClr val="bg2">
                              <a:lumMod val="10000"/>
                            </a:schemeClr>
                          </a:solidFill>
                          <a:latin typeface="Marianne Light" panose="02000000000000000000" pitchFamily="2" charset="0"/>
                          <a:ea typeface="+mn-ea"/>
                          <a:cs typeface="+mn-cs"/>
                          <a:sym typeface="Arial"/>
                        </a:rPr>
                        <a:t>À lancer</a:t>
                      </a:r>
                    </a:p>
                  </a:txBody>
                  <a:tcPr marL="68580" marR="68580" marT="34290" marB="34290" anchor="ctr">
                    <a:lnL>
                      <a:noFill/>
                    </a:lnL>
                    <a:lnR>
                      <a:noFill/>
                    </a:lnR>
                    <a:lnT w="3175" cap="flat" cmpd="sng" algn="ctr">
                      <a:solidFill>
                        <a:schemeClr val="bg1">
                          <a:lumMod val="85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Appel à manifestation juin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Collecte des retours jusqu’en octobre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7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Bilan en novembre 2024</a:t>
                      </a:r>
                    </a:p>
                  </a:txBody>
                  <a:tcPr marL="68580" marR="68580" marT="34290" marB="34290" anchor="ctr">
                    <a:lnL>
                      <a:noFill/>
                    </a:lnL>
                    <a:lnR w="9525" cap="flat" cmpd="sng" algn="ctr">
                      <a:noFill/>
                      <a:prstDash val="solid"/>
                    </a:lnR>
                    <a:lnT w="3175" cap="flat" cmpd="sng" algn="ctr">
                      <a:solidFill>
                        <a:schemeClr val="bg1">
                          <a:lumMod val="85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52923800"/>
                  </a:ext>
                </a:extLst>
              </a:tr>
            </a:tbl>
          </a:graphicData>
        </a:graphic>
      </p:graphicFrame>
    </p:spTree>
    <p:extLst>
      <p:ext uri="{BB962C8B-B14F-4D97-AF65-F5344CB8AC3E}">
        <p14:creationId xmlns:p14="http://schemas.microsoft.com/office/powerpoint/2010/main" val="2189861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766831"/>
            <a:ext cx="370298" cy="272315"/>
          </a:xfrm>
        </p:spPr>
        <p:txBody>
          <a:bodyPr/>
          <a:lstStyle/>
          <a:p>
            <a:pPr marL="0" lvl="0" indent="0" algn="r" rtl="0">
              <a:spcBef>
                <a:spcPts val="0"/>
              </a:spcBef>
              <a:spcAft>
                <a:spcPts val="0"/>
              </a:spcAft>
              <a:buNone/>
            </a:pPr>
            <a:fld id="{00000000-1234-1234-1234-123412341234}" type="slidenum">
              <a:rPr lang="fr-FR" smtClean="0"/>
              <a:t>16</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494793" cy="492443"/>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Expérimentation de Mon espace santé auprès des patients atteints de pathologies chroniques</a:t>
            </a:r>
            <a:endParaRPr lang="fr-FR" b="1" dirty="0">
              <a:solidFill>
                <a:srgbClr val="374C62"/>
              </a:solidFill>
              <a:latin typeface="Marianne" panose="02000000000000000000" pitchFamily="2" charset="0"/>
            </a:endParaRPr>
          </a:p>
        </p:txBody>
      </p:sp>
      <p:sp>
        <p:nvSpPr>
          <p:cNvPr id="10" name="Rectangle 9">
            <a:extLst>
              <a:ext uri="{FF2B5EF4-FFF2-40B4-BE49-F238E27FC236}">
                <a16:creationId xmlns:a16="http://schemas.microsoft.com/office/drawing/2014/main" id="{E46E63FD-FA57-103C-24CA-948352D260EE}"/>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6254B853-A28D-A3AA-6293-E6902D885667}"/>
              </a:ext>
            </a:extLst>
          </p:cNvPr>
          <p:cNvSpPr/>
          <p:nvPr/>
        </p:nvSpPr>
        <p:spPr>
          <a:xfrm>
            <a:off x="7187117" y="994377"/>
            <a:ext cx="2339454" cy="3784827"/>
          </a:xfrm>
          <a:prstGeom prst="roundRect">
            <a:avLst>
              <a:gd name="adj" fmla="val 6877"/>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6B0A0E7A-C5F4-4D6D-CE20-178625A49D10}"/>
              </a:ext>
            </a:extLst>
          </p:cNvPr>
          <p:cNvSpPr txBox="1"/>
          <p:nvPr/>
        </p:nvSpPr>
        <p:spPr>
          <a:xfrm>
            <a:off x="877016" y="1864463"/>
            <a:ext cx="3197899" cy="246221"/>
          </a:xfrm>
          <a:prstGeom prst="rect">
            <a:avLst/>
          </a:prstGeom>
          <a:noFill/>
        </p:spPr>
        <p:txBody>
          <a:bodyPr wrap="square" lIns="0" rIns="0">
            <a:spAutoFit/>
          </a:bodyPr>
          <a:lstStyle/>
          <a:p>
            <a:pPr marL="0" marR="0" lvl="0" indent="0" algn="l" defTabSz="1828754" rtl="0" eaLnBrk="1" fontAlgn="auto" latinLnBrk="0" hangingPunct="0">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4888C7"/>
                </a:solidFill>
                <a:effectLst/>
                <a:uLnTx/>
                <a:uFillTx/>
                <a:latin typeface="Marianne" panose="02000000000000000000" pitchFamily="2" charset="0"/>
                <a:ea typeface="+mn-ea"/>
                <a:cs typeface="+mn-cs"/>
                <a:sym typeface="Helvetica Neue"/>
              </a:rPr>
              <a:t>Pourquoi cette expérimentation ?</a:t>
            </a:r>
          </a:p>
        </p:txBody>
      </p:sp>
      <p:pic>
        <p:nvPicPr>
          <p:cNvPr id="19" name="Graphique 18" descr="Ligne fléchée : droite contour">
            <a:extLst>
              <a:ext uri="{FF2B5EF4-FFF2-40B4-BE49-F238E27FC236}">
                <a16:creationId xmlns:a16="http://schemas.microsoft.com/office/drawing/2014/main" id="{07950582-D8EE-1D9B-94AC-915DB010AF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35746" y="1890362"/>
            <a:ext cx="194421" cy="194421"/>
          </a:xfrm>
          <a:prstGeom prst="rect">
            <a:avLst/>
          </a:prstGeom>
        </p:spPr>
      </p:pic>
      <p:sp>
        <p:nvSpPr>
          <p:cNvPr id="21" name="ZoneTexte 20">
            <a:extLst>
              <a:ext uri="{FF2B5EF4-FFF2-40B4-BE49-F238E27FC236}">
                <a16:creationId xmlns:a16="http://schemas.microsoft.com/office/drawing/2014/main" id="{A91992D2-466F-2605-B753-539C3F49DE99}"/>
              </a:ext>
            </a:extLst>
          </p:cNvPr>
          <p:cNvSpPr txBox="1"/>
          <p:nvPr/>
        </p:nvSpPr>
        <p:spPr>
          <a:xfrm>
            <a:off x="877016" y="2111951"/>
            <a:ext cx="2540728" cy="897682"/>
          </a:xfrm>
          <a:prstGeom prst="rect">
            <a:avLst/>
          </a:prstGeom>
          <a:noFill/>
        </p:spPr>
        <p:txBody>
          <a:bodyPr wrap="square" lIns="0">
            <a:spAutoFit/>
          </a:bodyPr>
          <a:lstStyle/>
          <a:p>
            <a:pPr marL="0" marR="0" lvl="0" indent="0" defTabSz="914400" rtl="0" eaLnBrk="1" fontAlgn="auto" latinLnBrk="0" hangingPunct="1">
              <a:lnSpc>
                <a:spcPct val="100000"/>
              </a:lnSpc>
              <a:spcBef>
                <a:spcPts val="400"/>
              </a:spcBef>
              <a:spcAft>
                <a:spcPts val="0"/>
              </a:spcAft>
              <a:buClrTx/>
              <a:buSzTx/>
              <a:buFontTx/>
              <a:buNone/>
              <a:tabLst/>
              <a:defRPr/>
            </a:pP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Pour tester et améliorer les usages de Mon espace santé, le Ministère chargé de la Santé et de la Prévention et l'Assurance Maladie réalisent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des expérimentations auprès des professionnels de santé</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 </a:t>
            </a:r>
            <a:endPar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a:p>
            <a:pPr marL="0" marR="0" lvl="0" indent="0" defTabSz="914400" rtl="0" eaLnBrk="1" fontAlgn="auto" latinLnBrk="0" hangingPunct="1">
              <a:lnSpc>
                <a:spcPct val="100000"/>
              </a:lnSpc>
              <a:spcBef>
                <a:spcPts val="400"/>
              </a:spcBef>
              <a:spcAft>
                <a:spcPts val="0"/>
              </a:spcAft>
              <a:buClrTx/>
              <a:buSzTx/>
              <a:buFontTx/>
              <a:buNone/>
              <a:tabLst/>
              <a:defRPr/>
            </a:pP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Afin de collecter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le retour des patients, une nouvelle expérimentation cible 3 maladies chroniques :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le diabète, la maladie de Parkinson et l’insuffisance rénale.</a:t>
            </a:r>
          </a:p>
        </p:txBody>
      </p:sp>
      <p:sp>
        <p:nvSpPr>
          <p:cNvPr id="23" name="ZoneTexte 22">
            <a:extLst>
              <a:ext uri="{FF2B5EF4-FFF2-40B4-BE49-F238E27FC236}">
                <a16:creationId xmlns:a16="http://schemas.microsoft.com/office/drawing/2014/main" id="{6314C1A2-C8E3-A3BE-9B85-E321512FD2B8}"/>
              </a:ext>
            </a:extLst>
          </p:cNvPr>
          <p:cNvSpPr txBox="1"/>
          <p:nvPr/>
        </p:nvSpPr>
        <p:spPr>
          <a:xfrm>
            <a:off x="3727465" y="3817095"/>
            <a:ext cx="844535" cy="215444"/>
          </a:xfrm>
          <a:prstGeom prst="rect">
            <a:avLst/>
          </a:prstGeom>
          <a:noFill/>
        </p:spPr>
        <p:txBody>
          <a:bodyPr wrap="square" lIns="0" rIns="0">
            <a:spAutoFit/>
          </a:bodyPr>
          <a:lstStyle/>
          <a:p>
            <a:pPr defTabSz="1828754" hangingPunct="0">
              <a:buClrTx/>
              <a:defRPr/>
            </a:pPr>
            <a:r>
              <a:rPr lang="fr-FR" sz="800" b="1" kern="1200" dirty="0">
                <a:solidFill>
                  <a:schemeClr val="bg1"/>
                </a:solidFill>
                <a:highlight>
                  <a:srgbClr val="4888C7"/>
                </a:highlight>
                <a:latin typeface="Marianne" panose="02000000000000000000" pitchFamily="2" charset="0"/>
                <a:ea typeface="+mn-ea"/>
                <a:cs typeface="+mn-cs"/>
                <a:sym typeface="Helvetica Neue"/>
              </a:rPr>
              <a:t>Objectifs</a:t>
            </a:r>
          </a:p>
        </p:txBody>
      </p:sp>
      <p:sp>
        <p:nvSpPr>
          <p:cNvPr id="27" name="ZoneTexte 26">
            <a:extLst>
              <a:ext uri="{FF2B5EF4-FFF2-40B4-BE49-F238E27FC236}">
                <a16:creationId xmlns:a16="http://schemas.microsoft.com/office/drawing/2014/main" id="{1A0E3CCA-066F-1BE7-4FEE-B4B46E367E38}"/>
              </a:ext>
            </a:extLst>
          </p:cNvPr>
          <p:cNvSpPr txBox="1"/>
          <p:nvPr/>
        </p:nvSpPr>
        <p:spPr>
          <a:xfrm>
            <a:off x="3727465" y="4033554"/>
            <a:ext cx="3308055" cy="733534"/>
          </a:xfrm>
          <a:prstGeom prst="rect">
            <a:avLst/>
          </a:prstGeom>
          <a:noFill/>
        </p:spPr>
        <p:txBody>
          <a:bodyPr wrap="square" lIns="0">
            <a:spAutoFit/>
          </a:bodyPr>
          <a:lstStyle/>
          <a:p>
            <a:pPr marL="92075" marR="0" lvl="0" indent="-92075" defTabSz="914400" rtl="0" eaLnBrk="1" fontAlgn="base" latinLnBrk="0" hangingPunct="1">
              <a:lnSpc>
                <a:spcPct val="100000"/>
              </a:lnSpc>
              <a:spcBef>
                <a:spcPts val="0"/>
              </a:spcBef>
              <a:spcAft>
                <a:spcPts val="400"/>
              </a:spcAft>
              <a:buClrTx/>
              <a:buSzPct val="100000"/>
              <a:buFont typeface="Police système Courant"/>
              <a:buChar char="‣"/>
              <a:defRPr/>
            </a:pP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Analyser l’impact de Mon espace santé et son rôle/utilisation dans les parcours de soin des patients chroniques </a:t>
            </a:r>
            <a:endPar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a:p>
            <a:pPr marL="92075" marR="0" lvl="0" indent="-92075" defTabSz="914400" rtl="0" eaLnBrk="1" fontAlgn="base" latinLnBrk="0" hangingPunct="1">
              <a:lnSpc>
                <a:spcPct val="100000"/>
              </a:lnSpc>
              <a:spcBef>
                <a:spcPts val="0"/>
              </a:spcBef>
              <a:spcAft>
                <a:spcPts val="400"/>
              </a:spcAft>
              <a:buClrTx/>
              <a:buSzPct val="100000"/>
              <a:buFont typeface="Police système Courant"/>
              <a:buChar char="‣"/>
              <a:defRPr/>
            </a:pP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Identifier, à chaque étape de parcours du patient chronique les fonctionnalités utiles et / ou à faire évoluer sur Mon espace santé</a:t>
            </a:r>
            <a:endPar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a:p>
            <a:pPr marL="92075" marR="0" lvl="0" indent="-92075" defTabSz="914400" rtl="0" eaLnBrk="1" fontAlgn="base" latinLnBrk="0" hangingPunct="1">
              <a:lnSpc>
                <a:spcPct val="100000"/>
              </a:lnSpc>
              <a:spcBef>
                <a:spcPts val="0"/>
              </a:spcBef>
              <a:spcAft>
                <a:spcPts val="400"/>
              </a:spcAft>
              <a:buClrTx/>
              <a:buSzPct val="100000"/>
              <a:buFont typeface="Police système Courant"/>
              <a:buChar char="‣"/>
              <a:defRPr/>
            </a:pP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Adapter les outils de communication</a:t>
            </a:r>
            <a:endPar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pic>
        <p:nvPicPr>
          <p:cNvPr id="7" name="Image 6" descr="Une image contenant Police, Graphique, graphisme, conception&#10;&#10;Description générée automatiquement">
            <a:extLst>
              <a:ext uri="{FF2B5EF4-FFF2-40B4-BE49-F238E27FC236}">
                <a16:creationId xmlns:a16="http://schemas.microsoft.com/office/drawing/2014/main" id="{5AF6DE0C-D041-2CC6-3430-3397B7A5A4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07208" y="4059568"/>
            <a:ext cx="713289" cy="481470"/>
          </a:xfrm>
          <a:prstGeom prst="rect">
            <a:avLst/>
          </a:prstGeom>
        </p:spPr>
      </p:pic>
      <p:sp>
        <p:nvSpPr>
          <p:cNvPr id="28" name="ZoneTexte 27">
            <a:extLst>
              <a:ext uri="{FF2B5EF4-FFF2-40B4-BE49-F238E27FC236}">
                <a16:creationId xmlns:a16="http://schemas.microsoft.com/office/drawing/2014/main" id="{CAE99BF7-B6C5-B44B-98A1-2FD11CC53912}"/>
              </a:ext>
            </a:extLst>
          </p:cNvPr>
          <p:cNvSpPr txBox="1"/>
          <p:nvPr/>
        </p:nvSpPr>
        <p:spPr>
          <a:xfrm>
            <a:off x="3727465" y="1869339"/>
            <a:ext cx="844535" cy="215444"/>
          </a:xfrm>
          <a:prstGeom prst="rect">
            <a:avLst/>
          </a:prstGeom>
          <a:noFill/>
        </p:spPr>
        <p:txBody>
          <a:bodyPr wrap="square" lIns="0" rIns="0">
            <a:spAutoFit/>
          </a:bodyPr>
          <a:lstStyle/>
          <a:p>
            <a:pPr marL="0" marR="0" lvl="0" indent="0" algn="l" defTabSz="1828754" rtl="0" eaLnBrk="1" fontAlgn="auto" latinLnBrk="0" hangingPunct="0">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chemeClr val="bg1"/>
                </a:solidFill>
                <a:effectLst/>
                <a:highlight>
                  <a:srgbClr val="4888C7"/>
                </a:highlight>
                <a:uLnTx/>
                <a:uFillTx/>
                <a:latin typeface="Marianne" panose="02000000000000000000" pitchFamily="2" charset="0"/>
                <a:ea typeface="+mn-ea"/>
                <a:cs typeface="+mn-cs"/>
                <a:sym typeface="Helvetica Neue"/>
              </a:rPr>
              <a:t>Principes clés</a:t>
            </a:r>
          </a:p>
        </p:txBody>
      </p:sp>
      <p:sp>
        <p:nvSpPr>
          <p:cNvPr id="29" name="ZoneTexte 28">
            <a:extLst>
              <a:ext uri="{FF2B5EF4-FFF2-40B4-BE49-F238E27FC236}">
                <a16:creationId xmlns:a16="http://schemas.microsoft.com/office/drawing/2014/main" id="{54FD39E2-290C-72A8-60C9-46B8072E75AE}"/>
              </a:ext>
            </a:extLst>
          </p:cNvPr>
          <p:cNvSpPr txBox="1"/>
          <p:nvPr/>
        </p:nvSpPr>
        <p:spPr>
          <a:xfrm>
            <a:off x="3727465" y="2085798"/>
            <a:ext cx="3197899" cy="1431161"/>
          </a:xfrm>
          <a:prstGeom prst="rect">
            <a:avLst/>
          </a:prstGeom>
          <a:noFill/>
        </p:spPr>
        <p:txBody>
          <a:bodyPr wrap="square" lIns="0">
            <a:spAutoFit/>
          </a:bodyPr>
          <a:lstStyle/>
          <a:p>
            <a:pPr marL="92075" marR="0" lvl="0" indent="-92075" defTabSz="1219109" rtl="0" eaLnBrk="1" fontAlgn="auto" latinLnBrk="0" hangingPunct="1">
              <a:lnSpc>
                <a:spcPct val="100000"/>
              </a:lnSpc>
              <a:spcBef>
                <a:spcPts val="400"/>
              </a:spcBef>
              <a:spcAft>
                <a:spcPts val="0"/>
              </a:spcAft>
              <a:buClrTx/>
              <a:buSzPct val="80000"/>
              <a:buFont typeface="Police système Courant"/>
              <a:buChar char="‣"/>
              <a:defRPr/>
            </a:pP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Un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pilotage de l’expérimentation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par l’ensemble des parties prenantes à l’échelon national (DNS, ANS </a:t>
            </a:r>
            <a:r>
              <a:rPr lang="fr-FR" sz="700" kern="1200" dirty="0">
                <a:solidFill>
                  <a:srgbClr val="374C62"/>
                </a:solidFill>
                <a:latin typeface="Marianne" panose="02000000000000000000" pitchFamily="2" charset="0"/>
                <a:ea typeface="Tahoma"/>
                <a:cs typeface="Tahoma"/>
              </a:rPr>
              <a:t>et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CNAM) et à l’échelon local (CPAM, ARS, </a:t>
            </a:r>
            <a:r>
              <a:rPr kumimoji="0" lang="fr-FR" sz="700" b="0" i="0" u="none" strike="noStrike" kern="1200" cap="none" spc="0" normalizeH="0" baseline="0" noProof="0" dirty="0" err="1">
                <a:ln>
                  <a:noFill/>
                </a:ln>
                <a:solidFill>
                  <a:srgbClr val="374C62"/>
                </a:solidFill>
                <a:effectLst/>
                <a:uLnTx/>
                <a:uFillTx/>
                <a:latin typeface="Marianne" panose="02000000000000000000" pitchFamily="2" charset="0"/>
                <a:ea typeface="Tahoma"/>
                <a:cs typeface="Tahoma"/>
              </a:rPr>
              <a:t>GRADeS</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a:t>
            </a:r>
          </a:p>
          <a:p>
            <a:pPr marL="92075" marR="0" lvl="0" indent="-92075" defTabSz="1219109" rtl="0" eaLnBrk="1" fontAlgn="auto" latinLnBrk="0" hangingPunct="1">
              <a:lnSpc>
                <a:spcPct val="100000"/>
              </a:lnSpc>
              <a:spcBef>
                <a:spcPts val="400"/>
              </a:spcBef>
              <a:spcAft>
                <a:spcPts val="0"/>
              </a:spcAft>
              <a:buClrTx/>
              <a:buSzPct val="80000"/>
              <a:buFont typeface="Police système Courant"/>
              <a:buChar char="‣"/>
              <a:defRPr/>
            </a:pP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Une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expérimentation basée sur des retours concrets de patients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(15 patients par pathologie)</a:t>
            </a:r>
          </a:p>
          <a:p>
            <a:pPr marL="92075" marR="0" lvl="0" indent="-92075" defTabSz="1219109" rtl="0" eaLnBrk="1" fontAlgn="auto" latinLnBrk="0" hangingPunct="1">
              <a:lnSpc>
                <a:spcPct val="100000"/>
              </a:lnSpc>
              <a:spcBef>
                <a:spcPts val="400"/>
              </a:spcBef>
              <a:spcAft>
                <a:spcPts val="0"/>
              </a:spcAft>
              <a:buClrTx/>
              <a:buSzPct val="80000"/>
              <a:buFont typeface="Police système Courant"/>
              <a:buChar char="‣"/>
              <a:defRPr/>
            </a:pP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Des patients volontaires identifiés grâce à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l’appui des associations de patients référentes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et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localisés dans des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territoires ciblés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(Pays de la Loire, Nouvelle Aquitaine, Occitanie) </a:t>
            </a:r>
          </a:p>
          <a:p>
            <a:pPr marL="92075" marR="0" lvl="0" indent="-92075" defTabSz="1219109" rtl="0" eaLnBrk="1" fontAlgn="auto" latinLnBrk="0" hangingPunct="1">
              <a:lnSpc>
                <a:spcPct val="100000"/>
              </a:lnSpc>
              <a:spcBef>
                <a:spcPts val="400"/>
              </a:spcBef>
              <a:spcAft>
                <a:spcPts val="0"/>
              </a:spcAft>
              <a:buClrTx/>
              <a:buSzPct val="80000"/>
              <a:buFont typeface="Police système Courant"/>
              <a:buChar char="‣"/>
              <a:defRPr/>
            </a:pP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Une </a:t>
            </a:r>
            <a:r>
              <a:rPr kumimoji="0" lang="fr-FR" sz="700" b="1"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implication des coordinateurs régionaux </a:t>
            </a:r>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Tahoma"/>
                <a:cs typeface="Tahoma"/>
              </a:rPr>
              <a:t>Mon espace santé afin d’accompagner de manière personnalisée les usagers durant l’expérimentation</a:t>
            </a:r>
          </a:p>
        </p:txBody>
      </p:sp>
      <p:sp>
        <p:nvSpPr>
          <p:cNvPr id="30" name="Rectangle : coins arrondis 29">
            <a:extLst>
              <a:ext uri="{FF2B5EF4-FFF2-40B4-BE49-F238E27FC236}">
                <a16:creationId xmlns:a16="http://schemas.microsoft.com/office/drawing/2014/main" id="{583200F3-FEF4-FC34-5949-C0D597C06AC7}"/>
              </a:ext>
            </a:extLst>
          </p:cNvPr>
          <p:cNvSpPr/>
          <p:nvPr/>
        </p:nvSpPr>
        <p:spPr>
          <a:xfrm>
            <a:off x="-611663" y="4117605"/>
            <a:ext cx="3993367" cy="661599"/>
          </a:xfrm>
          <a:prstGeom prst="roundRect">
            <a:avLst>
              <a:gd name="adj" fmla="val 50000"/>
            </a:avLst>
          </a:prstGeom>
          <a:solidFill>
            <a:srgbClr val="374C62"/>
          </a:solidFill>
          <a:ln>
            <a:noFill/>
          </a:ln>
          <a:effectLst>
            <a:outerShdw blurRad="50800" dist="38100" dir="2700000" algn="tl"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A9E44914-EE0E-6A8B-240A-A51465C71986}"/>
              </a:ext>
            </a:extLst>
          </p:cNvPr>
          <p:cNvSpPr txBox="1"/>
          <p:nvPr/>
        </p:nvSpPr>
        <p:spPr>
          <a:xfrm>
            <a:off x="635746" y="4279127"/>
            <a:ext cx="2520000" cy="338554"/>
          </a:xfrm>
          <a:prstGeom prst="rect">
            <a:avLst/>
          </a:prstGeom>
          <a:noFill/>
        </p:spPr>
        <p:txBody>
          <a:bodyPr wrap="square" l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chemeClr val="bg1"/>
                </a:solidFill>
                <a:effectLst/>
                <a:uLnTx/>
                <a:uFillTx/>
                <a:latin typeface="Marianne" panose="02000000000000000000" pitchFamily="2" charset="0"/>
                <a:cs typeface="Segoe UI" panose="020B0502040204020203" pitchFamily="34" charset="0"/>
                <a:sym typeface="Arial"/>
              </a:rPr>
              <a:t>L’expérimentation va d’améliorer les </a:t>
            </a:r>
            <a:r>
              <a:rPr kumimoji="0" lang="fr-FR" sz="800" b="1" i="0" u="none" strike="noStrike" kern="1200" cap="none" spc="0" normalizeH="0" baseline="0" noProof="0" dirty="0">
                <a:ln>
                  <a:noFill/>
                </a:ln>
                <a:solidFill>
                  <a:schemeClr val="bg1"/>
                </a:solidFill>
                <a:effectLst/>
                <a:uLnTx/>
                <a:uFillTx/>
                <a:latin typeface="Marianne" panose="02000000000000000000" pitchFamily="2" charset="0"/>
                <a:cs typeface="Segoe UI" panose="020B0502040204020203" pitchFamily="34" charset="0"/>
                <a:sym typeface="Arial"/>
              </a:rPr>
              <a:t>parcours de santé au sein de Mon espace santé</a:t>
            </a:r>
            <a:r>
              <a:rPr kumimoji="0" lang="fr-FR" sz="800" b="0" i="0" u="none" strike="noStrike" kern="1200" cap="none" spc="0" normalizeH="0" baseline="0" noProof="0" dirty="0">
                <a:ln>
                  <a:noFill/>
                </a:ln>
                <a:solidFill>
                  <a:schemeClr val="bg1"/>
                </a:solidFill>
                <a:effectLst/>
                <a:uLnTx/>
                <a:uFillTx/>
                <a:latin typeface="Marianne" panose="02000000000000000000" pitchFamily="2" charset="0"/>
                <a:cs typeface="Segoe UI" panose="020B0502040204020203" pitchFamily="34" charset="0"/>
                <a:sym typeface="Arial"/>
              </a:rPr>
              <a:t>. </a:t>
            </a:r>
          </a:p>
        </p:txBody>
      </p:sp>
      <p:sp>
        <p:nvSpPr>
          <p:cNvPr id="6" name="ZoneTexte 5">
            <a:extLst>
              <a:ext uri="{FF2B5EF4-FFF2-40B4-BE49-F238E27FC236}">
                <a16:creationId xmlns:a16="http://schemas.microsoft.com/office/drawing/2014/main" id="{72E51F45-E1CA-AB1E-A4C4-AD97BF1C6429}"/>
              </a:ext>
            </a:extLst>
          </p:cNvPr>
          <p:cNvSpPr txBox="1"/>
          <p:nvPr/>
        </p:nvSpPr>
        <p:spPr>
          <a:xfrm>
            <a:off x="877016" y="3188130"/>
            <a:ext cx="2504688" cy="107722"/>
          </a:xfrm>
          <a:prstGeom prst="rect">
            <a:avLst/>
          </a:prstGeom>
          <a:noFill/>
        </p:spPr>
        <p:txBody>
          <a:bodyPr wrap="square" lIns="0" tIns="0" rIns="0" bIns="0">
            <a:spAutoFit/>
          </a:bodyPr>
          <a:lstStyle/>
          <a:p>
            <a:r>
              <a:rPr kumimoji="0" lang="fr-FR" sz="7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En partenariat avec </a:t>
            </a:r>
            <a:endParaRPr lang="fr-FR" sz="700" dirty="0"/>
          </a:p>
        </p:txBody>
      </p:sp>
      <p:pic>
        <p:nvPicPr>
          <p:cNvPr id="15" name="Image 14" descr="Une image contenant Graphique, graphisme, logo, Police&#10;&#10;Description générée automatiquement">
            <a:extLst>
              <a:ext uri="{FF2B5EF4-FFF2-40B4-BE49-F238E27FC236}">
                <a16:creationId xmlns:a16="http://schemas.microsoft.com/office/drawing/2014/main" id="{6227F779-D82B-A242-5146-7FBC8AE0E519}"/>
              </a:ext>
            </a:extLst>
          </p:cNvPr>
          <p:cNvPicPr>
            <a:picLocks noChangeAspect="1"/>
          </p:cNvPicPr>
          <p:nvPr/>
        </p:nvPicPr>
        <p:blipFill>
          <a:blip r:embed="rId6"/>
          <a:stretch>
            <a:fillRect/>
          </a:stretch>
        </p:blipFill>
        <p:spPr>
          <a:xfrm>
            <a:off x="877017" y="3475371"/>
            <a:ext cx="465446" cy="244844"/>
          </a:xfrm>
          <a:prstGeom prst="rect">
            <a:avLst/>
          </a:prstGeom>
        </p:spPr>
      </p:pic>
      <p:pic>
        <p:nvPicPr>
          <p:cNvPr id="18" name="Image 17" descr="Une image contenant Graphique, graphisme, logo, Police&#10;&#10;Description générée automatiquement">
            <a:extLst>
              <a:ext uri="{FF2B5EF4-FFF2-40B4-BE49-F238E27FC236}">
                <a16:creationId xmlns:a16="http://schemas.microsoft.com/office/drawing/2014/main" id="{85A4F604-8A1C-09B0-6F28-561F483A8DD4}"/>
              </a:ext>
            </a:extLst>
          </p:cNvPr>
          <p:cNvPicPr>
            <a:picLocks noChangeAspect="1"/>
          </p:cNvPicPr>
          <p:nvPr/>
        </p:nvPicPr>
        <p:blipFill>
          <a:blip r:embed="rId7"/>
          <a:stretch>
            <a:fillRect/>
          </a:stretch>
        </p:blipFill>
        <p:spPr>
          <a:xfrm>
            <a:off x="1453510" y="3347597"/>
            <a:ext cx="653161" cy="500393"/>
          </a:xfrm>
          <a:prstGeom prst="rect">
            <a:avLst/>
          </a:prstGeom>
        </p:spPr>
      </p:pic>
      <p:pic>
        <p:nvPicPr>
          <p:cNvPr id="22" name="Image 21" descr="Une image contenant texte, Graphique, Police, graphisme&#10;&#10;Description générée automatiquement">
            <a:extLst>
              <a:ext uri="{FF2B5EF4-FFF2-40B4-BE49-F238E27FC236}">
                <a16:creationId xmlns:a16="http://schemas.microsoft.com/office/drawing/2014/main" id="{F8EE31E5-A45F-3EF4-0199-36A799E96F35}"/>
              </a:ext>
            </a:extLst>
          </p:cNvPr>
          <p:cNvPicPr>
            <a:picLocks noChangeAspect="1"/>
          </p:cNvPicPr>
          <p:nvPr/>
        </p:nvPicPr>
        <p:blipFill>
          <a:blip r:embed="rId8"/>
          <a:stretch>
            <a:fillRect/>
          </a:stretch>
        </p:blipFill>
        <p:spPr>
          <a:xfrm>
            <a:off x="2106671" y="3440513"/>
            <a:ext cx="430086" cy="314561"/>
          </a:xfrm>
          <a:prstGeom prst="rect">
            <a:avLst/>
          </a:prstGeom>
        </p:spPr>
      </p:pic>
      <p:pic>
        <p:nvPicPr>
          <p:cNvPr id="32" name="Image 31" descr="Une image contenant Graphique, symbole, logo, Police&#10;&#10;Description générée automatiquement">
            <a:extLst>
              <a:ext uri="{FF2B5EF4-FFF2-40B4-BE49-F238E27FC236}">
                <a16:creationId xmlns:a16="http://schemas.microsoft.com/office/drawing/2014/main" id="{6FFC9467-21E1-B015-B24B-1DF58BF9B836}"/>
              </a:ext>
            </a:extLst>
          </p:cNvPr>
          <p:cNvPicPr>
            <a:picLocks noChangeAspect="1"/>
          </p:cNvPicPr>
          <p:nvPr/>
        </p:nvPicPr>
        <p:blipFill>
          <a:blip r:embed="rId9"/>
          <a:stretch>
            <a:fillRect/>
          </a:stretch>
        </p:blipFill>
        <p:spPr>
          <a:xfrm>
            <a:off x="2638162" y="3475371"/>
            <a:ext cx="716580" cy="244845"/>
          </a:xfrm>
          <a:prstGeom prst="rect">
            <a:avLst/>
          </a:prstGeom>
        </p:spPr>
      </p:pic>
    </p:spTree>
    <p:extLst>
      <p:ext uri="{BB962C8B-B14F-4D97-AF65-F5344CB8AC3E}">
        <p14:creationId xmlns:p14="http://schemas.microsoft.com/office/powerpoint/2010/main" val="100401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17</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012622"/>
            <a:ext cx="5894907" cy="1118255"/>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Mécanisme de </a:t>
            </a:r>
            <a:r>
              <a:rPr lang="fr-FR" sz="4000" b="1" dirty="0" err="1">
                <a:solidFill>
                  <a:schemeClr val="bg1"/>
                </a:solidFill>
                <a:latin typeface="Marianne" panose="02000000000000000000" pitchFamily="2" charset="0"/>
              </a:rPr>
              <a:t>désinvisibilisation</a:t>
            </a:r>
            <a:endParaRPr lang="fr-FR" sz="4000" b="1" dirty="0">
              <a:solidFill>
                <a:schemeClr val="bg1"/>
              </a:solidFill>
              <a:latin typeface="Marianne" panose="02000000000000000000" pitchFamily="2" charset="0"/>
            </a:endParaRPr>
          </a:p>
        </p:txBody>
      </p:sp>
    </p:spTree>
    <p:extLst>
      <p:ext uri="{BB962C8B-B14F-4D97-AF65-F5344CB8AC3E}">
        <p14:creationId xmlns:p14="http://schemas.microsoft.com/office/powerpoint/2010/main" val="370411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 coins arrondis 63">
            <a:extLst>
              <a:ext uri="{FF2B5EF4-FFF2-40B4-BE49-F238E27FC236}">
                <a16:creationId xmlns:a16="http://schemas.microsoft.com/office/drawing/2014/main" id="{1DBEAA78-AC84-6815-69DA-0EBB788100B6}"/>
              </a:ext>
            </a:extLst>
          </p:cNvPr>
          <p:cNvSpPr/>
          <p:nvPr/>
        </p:nvSpPr>
        <p:spPr>
          <a:xfrm>
            <a:off x="5092022" y="3657842"/>
            <a:ext cx="4408379" cy="1776253"/>
          </a:xfrm>
          <a:prstGeom prst="roundRect">
            <a:avLst>
              <a:gd name="adj" fmla="val 12468"/>
            </a:avLst>
          </a:prstGeom>
          <a:solidFill>
            <a:srgbClr val="374C62"/>
          </a:solidFill>
          <a:ln>
            <a:noFill/>
          </a:ln>
          <a:effectLst>
            <a:outerShdw blurRad="50800" dist="38100" dir="2700000" algn="tl"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766831"/>
            <a:ext cx="370298" cy="272315"/>
          </a:xfrm>
        </p:spPr>
        <p:txBody>
          <a:bodyPr/>
          <a:lstStyle/>
          <a:p>
            <a:pPr marL="0" lvl="0" indent="0" algn="r" rtl="0">
              <a:spcBef>
                <a:spcPts val="0"/>
              </a:spcBef>
              <a:spcAft>
                <a:spcPts val="0"/>
              </a:spcAft>
              <a:buNone/>
            </a:pPr>
            <a:fld id="{00000000-1234-1234-1234-123412341234}" type="slidenum">
              <a:rPr lang="fr-FR" smtClean="0"/>
              <a:t>18</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494793" cy="492443"/>
          </a:xfrm>
          <a:prstGeom prst="rect">
            <a:avLst/>
          </a:prstGeom>
          <a:noFill/>
        </p:spPr>
        <p:txBody>
          <a:bodyPr wrap="square" lIns="0" tIns="0" rIns="0" bIns="0">
            <a:spAutoFit/>
          </a:bodyPr>
          <a:lstStyle/>
          <a:p>
            <a:r>
              <a:rPr lang="fr" sz="1600" b="1" dirty="0">
                <a:solidFill>
                  <a:srgbClr val="374C62"/>
                </a:solidFill>
                <a:latin typeface="Marianne" panose="02000000000000000000" pitchFamily="2" charset="0"/>
              </a:rPr>
              <a:t>Aujourd’hui, des documents sont présents dans MES sans être visibles par l’usager</a:t>
            </a:r>
            <a:endParaRPr lang="fr-FR" b="1" dirty="0">
              <a:solidFill>
                <a:srgbClr val="374C62"/>
              </a:solidFill>
              <a:latin typeface="Marianne" panose="02000000000000000000" pitchFamily="2" charset="0"/>
            </a:endParaRPr>
          </a:p>
        </p:txBody>
      </p:sp>
      <p:graphicFrame>
        <p:nvGraphicFramePr>
          <p:cNvPr id="3" name="Table 16">
            <a:extLst>
              <a:ext uri="{FF2B5EF4-FFF2-40B4-BE49-F238E27FC236}">
                <a16:creationId xmlns:a16="http://schemas.microsoft.com/office/drawing/2014/main" id="{D855AE5F-F770-53A1-F4A1-4EE5015D49E4}"/>
              </a:ext>
            </a:extLst>
          </p:cNvPr>
          <p:cNvGraphicFramePr>
            <a:graphicFrameLocks noGrp="1"/>
          </p:cNvGraphicFramePr>
          <p:nvPr>
            <p:extLst>
              <p:ext uri="{D42A27DB-BD31-4B8C-83A1-F6EECF244321}">
                <p14:modId xmlns:p14="http://schemas.microsoft.com/office/powerpoint/2010/main" val="36674460"/>
              </p:ext>
            </p:extLst>
          </p:nvPr>
        </p:nvGraphicFramePr>
        <p:xfrm>
          <a:off x="5092022" y="1995718"/>
          <a:ext cx="3327264" cy="1293630"/>
        </p:xfrm>
        <a:graphic>
          <a:graphicData uri="http://schemas.openxmlformats.org/drawingml/2006/table">
            <a:tbl>
              <a:tblPr firstRow="1" bandRow="1">
                <a:tableStyleId>{5C22544A-7EE6-4342-B048-85BDC9FD1C3A}</a:tableStyleId>
              </a:tblPr>
              <a:tblGrid>
                <a:gridCol w="1109088">
                  <a:extLst>
                    <a:ext uri="{9D8B030D-6E8A-4147-A177-3AD203B41FA5}">
                      <a16:colId xmlns:a16="http://schemas.microsoft.com/office/drawing/2014/main" val="3189167624"/>
                    </a:ext>
                  </a:extLst>
                </a:gridCol>
                <a:gridCol w="1109088">
                  <a:extLst>
                    <a:ext uri="{9D8B030D-6E8A-4147-A177-3AD203B41FA5}">
                      <a16:colId xmlns:a16="http://schemas.microsoft.com/office/drawing/2014/main" val="3062523711"/>
                    </a:ext>
                  </a:extLst>
                </a:gridCol>
                <a:gridCol w="1109088">
                  <a:extLst>
                    <a:ext uri="{9D8B030D-6E8A-4147-A177-3AD203B41FA5}">
                      <a16:colId xmlns:a16="http://schemas.microsoft.com/office/drawing/2014/main" val="496381336"/>
                    </a:ext>
                  </a:extLst>
                </a:gridCol>
              </a:tblGrid>
              <a:tr h="222930">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800" b="1" i="0" u="none" strike="noStrike" kern="1200" cap="none" dirty="0">
                          <a:solidFill>
                            <a:schemeClr val="lt1"/>
                          </a:solidFill>
                          <a:latin typeface="Marianne" panose="02000000000000000000" pitchFamily="2" charset="0"/>
                          <a:ea typeface="Helvetica Neue"/>
                          <a:cs typeface="Helvetica Neue"/>
                          <a:sym typeface="Arial"/>
                        </a:rPr>
                        <a:t>Acteurs</a:t>
                      </a:r>
                    </a:p>
                  </a:txBody>
                  <a:tcPr marL="68580" marR="68580" marT="34290" marB="34290">
                    <a:solidFill>
                      <a:srgbClr val="374C62"/>
                    </a:solidFill>
                  </a:tcPr>
                </a:tc>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800" b="1" i="0" u="none" strike="noStrike" kern="1200" cap="none" dirty="0">
                          <a:solidFill>
                            <a:schemeClr val="lt1"/>
                          </a:solidFill>
                          <a:latin typeface="Marianne" panose="02000000000000000000" pitchFamily="2" charset="0"/>
                          <a:ea typeface="Helvetica Neue"/>
                          <a:cs typeface="Helvetica Neue"/>
                          <a:sym typeface="Arial"/>
                        </a:rPr>
                        <a:t>Masquage</a:t>
                      </a:r>
                    </a:p>
                  </a:txBody>
                  <a:tcPr marL="68580" marR="68580" marT="34290" marB="34290">
                    <a:solidFill>
                      <a:srgbClr val="374C62"/>
                    </a:solidFill>
                  </a:tcPr>
                </a:tc>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800" b="1" i="0" u="none" strike="noStrike" kern="1200" cap="none" dirty="0">
                          <a:solidFill>
                            <a:schemeClr val="lt1"/>
                          </a:solidFill>
                          <a:latin typeface="Marianne" panose="02000000000000000000" pitchFamily="2" charset="0"/>
                          <a:ea typeface="Helvetica Neue"/>
                          <a:cs typeface="Helvetica Neue"/>
                          <a:sym typeface="Arial"/>
                        </a:rPr>
                        <a:t>Invisibilisation</a:t>
                      </a:r>
                    </a:p>
                  </a:txBody>
                  <a:tcPr marL="68580" marR="68580" marT="34290" marB="34290">
                    <a:solidFill>
                      <a:srgbClr val="374C62"/>
                    </a:solidFill>
                  </a:tcPr>
                </a:tc>
                <a:extLst>
                  <a:ext uri="{0D108BD9-81ED-4DB2-BD59-A6C34878D82A}">
                    <a16:rowId xmlns:a16="http://schemas.microsoft.com/office/drawing/2014/main" val="3394029730"/>
                  </a:ext>
                </a:extLst>
              </a:tr>
              <a:tr h="222930">
                <a:tc>
                  <a:txBody>
                    <a:bodyPr/>
                    <a:lstStyle/>
                    <a:p>
                      <a:pPr algn="l"/>
                      <a:r>
                        <a:rPr lang="fr-FR" sz="800" b="1" i="0" dirty="0">
                          <a:latin typeface="Marianne" panose="02000000000000000000" pitchFamily="2" charset="0"/>
                        </a:rPr>
                        <a:t>Patient</a:t>
                      </a:r>
                    </a:p>
                  </a:txBody>
                  <a:tcPr marL="68580" marR="68580" marT="34290" marB="34290">
                    <a:lnB w="3175" cap="flat" cmpd="sng" algn="ctr">
                      <a:solidFill>
                        <a:schemeClr val="bg1">
                          <a:lumMod val="85000"/>
                        </a:schemeClr>
                      </a:solidFill>
                      <a:prstDash val="solid"/>
                      <a:round/>
                      <a:headEnd type="none" w="med" len="med"/>
                      <a:tailEnd type="none" w="med" len="med"/>
                    </a:lnB>
                    <a:noFill/>
                  </a:tcPr>
                </a:tc>
                <a:tc>
                  <a:txBody>
                    <a:bodyPr/>
                    <a:lstStyle/>
                    <a:p>
                      <a:pPr algn="l"/>
                      <a:r>
                        <a:rPr lang="fr-FR" sz="800" b="0" i="0" dirty="0">
                          <a:solidFill>
                            <a:srgbClr val="96C01F"/>
                          </a:solidFill>
                          <a:latin typeface="Marianne Light" panose="02000000000000000000" pitchFamily="2" charset="0"/>
                        </a:rPr>
                        <a:t>visible </a:t>
                      </a:r>
                    </a:p>
                  </a:txBody>
                  <a:tcPr marL="68580" marR="68580" marT="34290" marB="34290">
                    <a:lnB w="3175" cap="flat" cmpd="sng" algn="ctr">
                      <a:solidFill>
                        <a:schemeClr val="bg1">
                          <a:lumMod val="85000"/>
                        </a:schemeClr>
                      </a:solidFill>
                      <a:prstDash val="solid"/>
                      <a:round/>
                      <a:headEnd type="none" w="med" len="med"/>
                      <a:tailEnd type="none" w="med" len="med"/>
                    </a:lnB>
                    <a:noFill/>
                  </a:tcPr>
                </a:tc>
                <a:tc>
                  <a:txBody>
                    <a:bodyPr/>
                    <a:lstStyle/>
                    <a:p>
                      <a:pPr marR="0" algn="l" rtl="0">
                        <a:lnSpc>
                          <a:spcPct val="100000"/>
                        </a:lnSpc>
                        <a:spcBef>
                          <a:spcPts val="0"/>
                        </a:spcBef>
                        <a:spcAft>
                          <a:spcPts val="0"/>
                        </a:spcAft>
                        <a:buClr>
                          <a:srgbClr val="000000"/>
                        </a:buClr>
                        <a:buFont typeface="Arial"/>
                      </a:pPr>
                      <a:r>
                        <a:rPr lang="fr-FR" sz="800" b="0" i="0" u="none" strike="noStrike" cap="none" dirty="0">
                          <a:solidFill>
                            <a:srgbClr val="FF497A"/>
                          </a:solidFill>
                          <a:latin typeface="Marianne Light" panose="02000000000000000000" pitchFamily="2" charset="0"/>
                          <a:ea typeface="+mn-ea"/>
                          <a:cs typeface="+mn-cs"/>
                          <a:sym typeface="Arial"/>
                        </a:rPr>
                        <a:t>invisible</a:t>
                      </a:r>
                    </a:p>
                  </a:txBody>
                  <a:tcPr marL="68580" marR="68580" marT="34290" marB="34290">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31871611"/>
                  </a:ext>
                </a:extLst>
              </a:tr>
              <a:tr h="222930">
                <a:tc>
                  <a:txBody>
                    <a:bodyPr/>
                    <a:lstStyle/>
                    <a:p>
                      <a:pPr algn="l"/>
                      <a:r>
                        <a:rPr lang="fr-FR" sz="800" b="1" i="0" dirty="0">
                          <a:latin typeface="Marianne" panose="02000000000000000000" pitchFamily="2" charset="0"/>
                        </a:rPr>
                        <a:t>Autres PS / ES</a:t>
                      </a:r>
                    </a:p>
                  </a:txBody>
                  <a:tcPr marL="68580" marR="68580" marT="34290" marB="34290">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l"/>
                      <a:r>
                        <a:rPr lang="fr-FR" sz="800" b="0" i="0" dirty="0">
                          <a:solidFill>
                            <a:srgbClr val="FF497A"/>
                          </a:solidFill>
                          <a:latin typeface="Marianne Light" panose="02000000000000000000" pitchFamily="2" charset="0"/>
                        </a:rPr>
                        <a:t>masqué</a:t>
                      </a:r>
                    </a:p>
                  </a:txBody>
                  <a:tcPr marL="68580" marR="68580" marT="34290" marB="34290">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b="0" i="0" u="none" strike="noStrike" cap="none" dirty="0">
                          <a:solidFill>
                            <a:srgbClr val="96C01F"/>
                          </a:solidFill>
                          <a:latin typeface="Marianne Light" panose="02000000000000000000" pitchFamily="2" charset="0"/>
                          <a:ea typeface="+mn-ea"/>
                          <a:cs typeface="+mn-cs"/>
                          <a:sym typeface="Arial"/>
                        </a:rPr>
                        <a:t>visible</a:t>
                      </a:r>
                    </a:p>
                  </a:txBody>
                  <a:tcPr marL="68580" marR="68580" marT="34290" marB="34290">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24822933"/>
                  </a:ext>
                </a:extLst>
              </a:tr>
              <a:tr h="222930">
                <a:tc>
                  <a:txBody>
                    <a:bodyPr/>
                    <a:lstStyle/>
                    <a:p>
                      <a:pPr algn="l"/>
                      <a:r>
                        <a:rPr lang="fr-FR" sz="800" b="1" i="0" dirty="0">
                          <a:latin typeface="Marianne" panose="02000000000000000000" pitchFamily="2" charset="0"/>
                        </a:rPr>
                        <a:t>Médecin traitant (DMP)</a:t>
                      </a:r>
                    </a:p>
                  </a:txBody>
                  <a:tcPr marL="68580" marR="68580" marT="34290" marB="34290">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algn="l"/>
                      <a:r>
                        <a:rPr lang="fr-FR" sz="800" b="0" i="0" u="none" strike="noStrike" cap="none" dirty="0">
                          <a:solidFill>
                            <a:srgbClr val="96C01F"/>
                          </a:solidFill>
                          <a:latin typeface="Marianne Light" panose="02000000000000000000" pitchFamily="2" charset="0"/>
                          <a:ea typeface="+mn-ea"/>
                          <a:cs typeface="+mn-cs"/>
                          <a:sym typeface="Arial"/>
                        </a:rPr>
                        <a:t>visible</a:t>
                      </a:r>
                    </a:p>
                  </a:txBody>
                  <a:tcPr marL="68580" marR="68580" marT="34290" marB="34290">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b="0" i="0" u="none" strike="noStrike" cap="none" noProof="0" dirty="0">
                          <a:solidFill>
                            <a:srgbClr val="96C01F"/>
                          </a:solidFill>
                          <a:latin typeface="Marianne Light" panose="02000000000000000000" pitchFamily="2" charset="0"/>
                          <a:ea typeface="+mn-ea"/>
                          <a:cs typeface="+mn-cs"/>
                          <a:sym typeface="Arial"/>
                        </a:rPr>
                        <a:t>visible</a:t>
                      </a:r>
                    </a:p>
                  </a:txBody>
                  <a:tcPr marL="68580" marR="68580" marT="34290" marB="34290">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80565182"/>
                  </a:ext>
                </a:extLst>
              </a:tr>
              <a:tr h="222930">
                <a:tc>
                  <a:txBody>
                    <a:bodyPr/>
                    <a:lstStyle/>
                    <a:p>
                      <a:pPr algn="l"/>
                      <a:r>
                        <a:rPr lang="fr-FR" sz="800" b="1" i="0" dirty="0">
                          <a:latin typeface="Marianne" panose="02000000000000000000" pitchFamily="2" charset="0"/>
                        </a:rPr>
                        <a:t>Auteur du document</a:t>
                      </a:r>
                    </a:p>
                  </a:txBody>
                  <a:tcPr marL="68580" marR="68580" marT="34290" marB="34290">
                    <a:lnT w="3175" cap="flat" cmpd="sng" algn="ctr">
                      <a:solidFill>
                        <a:schemeClr val="bg1">
                          <a:lumMod val="85000"/>
                        </a:schemeClr>
                      </a:solidFill>
                      <a:prstDash val="solid"/>
                      <a:round/>
                      <a:headEnd type="none" w="med" len="med"/>
                      <a:tailEnd type="none" w="med" len="med"/>
                    </a:lnT>
                    <a:noFill/>
                  </a:tcPr>
                </a:tc>
                <a:tc>
                  <a:txBody>
                    <a:bodyPr/>
                    <a:lstStyle/>
                    <a:p>
                      <a:pPr marR="0" algn="l" rtl="0">
                        <a:lnSpc>
                          <a:spcPct val="100000"/>
                        </a:lnSpc>
                        <a:spcBef>
                          <a:spcPts val="0"/>
                        </a:spcBef>
                        <a:spcAft>
                          <a:spcPts val="0"/>
                        </a:spcAft>
                        <a:buClr>
                          <a:srgbClr val="000000"/>
                        </a:buClr>
                        <a:buFont typeface="Arial"/>
                      </a:pPr>
                      <a:r>
                        <a:rPr lang="fr-FR" sz="800" b="0" i="0" u="none" strike="noStrike" cap="none" dirty="0">
                          <a:solidFill>
                            <a:srgbClr val="96C01F"/>
                          </a:solidFill>
                          <a:latin typeface="Marianne Light" panose="02000000000000000000" pitchFamily="2" charset="0"/>
                          <a:ea typeface="+mn-ea"/>
                          <a:cs typeface="+mn-cs"/>
                          <a:sym typeface="Arial"/>
                        </a:rPr>
                        <a:t>visible</a:t>
                      </a:r>
                    </a:p>
                  </a:txBody>
                  <a:tcPr marL="68580" marR="68580" marT="34290" marB="34290">
                    <a:lnT w="3175" cap="flat" cmpd="sng" algn="ctr">
                      <a:solidFill>
                        <a:schemeClr val="bg1">
                          <a:lumMod val="85000"/>
                        </a:schemeClr>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b="0" i="0" u="none" strike="noStrike" cap="none" noProof="0" dirty="0">
                          <a:solidFill>
                            <a:srgbClr val="96C01F"/>
                          </a:solidFill>
                          <a:latin typeface="Marianne Light" panose="02000000000000000000" pitchFamily="2" charset="0"/>
                          <a:ea typeface="+mn-ea"/>
                          <a:cs typeface="+mn-cs"/>
                          <a:sym typeface="Arial"/>
                        </a:rPr>
                        <a:t>visible</a:t>
                      </a:r>
                    </a:p>
                  </a:txBody>
                  <a:tcPr marL="68580" marR="68580" marT="34290" marB="34290">
                    <a:lnT w="3175"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3500732770"/>
                  </a:ext>
                </a:extLst>
              </a:tr>
            </a:tbl>
          </a:graphicData>
        </a:graphic>
      </p:graphicFrame>
      <p:sp>
        <p:nvSpPr>
          <p:cNvPr id="15" name="ZoneTexte 14">
            <a:extLst>
              <a:ext uri="{FF2B5EF4-FFF2-40B4-BE49-F238E27FC236}">
                <a16:creationId xmlns:a16="http://schemas.microsoft.com/office/drawing/2014/main" id="{C1054929-9596-BC02-F4E5-4FA65E492C6C}"/>
              </a:ext>
            </a:extLst>
          </p:cNvPr>
          <p:cNvSpPr txBox="1"/>
          <p:nvPr/>
        </p:nvSpPr>
        <p:spPr>
          <a:xfrm>
            <a:off x="1177834" y="2279613"/>
            <a:ext cx="2810813" cy="725840"/>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pitchFamily="2" charset="0"/>
                <a:cs typeface="Arial"/>
                <a:sym typeface="Arial"/>
              </a:rPr>
              <a:t>Le patient peut : </a:t>
            </a:r>
          </a:p>
          <a:p>
            <a:pPr marL="270000" marR="0" lvl="0" indent="-270000" algn="l" defTabSz="914400" rtl="0" eaLnBrk="1" fontAlgn="auto" latinLnBrk="0" hangingPunct="1">
              <a:lnSpc>
                <a:spcPct val="100000"/>
              </a:lnSpc>
              <a:spcBef>
                <a:spcPts val="400"/>
              </a:spcBef>
              <a:spcAft>
                <a:spcPts val="0"/>
              </a:spcAft>
              <a:buClr>
                <a:srgbClr val="374C62"/>
              </a:buClr>
              <a:buSzPct val="123000"/>
              <a:buFont typeface="Arial" panose="020B0604020202020204" pitchFamily="34" charset="0"/>
              <a:buChar char="→"/>
              <a:tabLst/>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De manière générale décider de </a:t>
            </a:r>
            <a:r>
              <a:rPr kumimoji="0" lang="fr-FR" sz="10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masquer les documents aux professionnels</a:t>
            </a:r>
          </a:p>
          <a:p>
            <a:pPr marL="270000" marR="0" lvl="0" indent="-270000" algn="l" defTabSz="914400" rtl="0" eaLnBrk="1" fontAlgn="auto" latinLnBrk="0" hangingPunct="1">
              <a:lnSpc>
                <a:spcPct val="100000"/>
              </a:lnSpc>
              <a:spcBef>
                <a:spcPts val="400"/>
              </a:spcBef>
              <a:spcAft>
                <a:spcPts val="0"/>
              </a:spcAft>
              <a:buClr>
                <a:srgbClr val="374C62"/>
              </a:buClr>
              <a:buSzPct val="123000"/>
              <a:buFont typeface="Arial" panose="020B0604020202020204" pitchFamily="34" charset="0"/>
              <a:buChar char="→"/>
              <a:tabLst/>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Le faire au niveau de chaque document </a:t>
            </a:r>
            <a:endParaRPr lang="fr-FR" sz="1000" dirty="0">
              <a:solidFill>
                <a:srgbClr val="374C62"/>
              </a:solidFill>
            </a:endParaRPr>
          </a:p>
        </p:txBody>
      </p:sp>
      <p:grpSp>
        <p:nvGrpSpPr>
          <p:cNvPr id="16" name="Group 12">
            <a:extLst>
              <a:ext uri="{FF2B5EF4-FFF2-40B4-BE49-F238E27FC236}">
                <a16:creationId xmlns:a16="http://schemas.microsoft.com/office/drawing/2014/main" id="{EEF3DDF7-B304-9BCB-C323-402FC88CBB7E}"/>
              </a:ext>
            </a:extLst>
          </p:cNvPr>
          <p:cNvGrpSpPr>
            <a:grpSpLocks noChangeAspect="1"/>
          </p:cNvGrpSpPr>
          <p:nvPr/>
        </p:nvGrpSpPr>
        <p:grpSpPr>
          <a:xfrm>
            <a:off x="646595" y="2273825"/>
            <a:ext cx="536477" cy="625388"/>
            <a:chOff x="2438621" y="1977075"/>
            <a:chExt cx="774435" cy="902784"/>
          </a:xfrm>
        </p:grpSpPr>
        <p:sp>
          <p:nvSpPr>
            <p:cNvPr id="18" name="Rectangle 17">
              <a:extLst>
                <a:ext uri="{FF2B5EF4-FFF2-40B4-BE49-F238E27FC236}">
                  <a16:creationId xmlns:a16="http://schemas.microsoft.com/office/drawing/2014/main" id="{9E99A111-A6EC-22BC-105F-9E0F08EBB2C5}"/>
                </a:ext>
              </a:extLst>
            </p:cNvPr>
            <p:cNvSpPr/>
            <p:nvPr/>
          </p:nvSpPr>
          <p:spPr>
            <a:xfrm>
              <a:off x="2438836" y="1977075"/>
              <a:ext cx="774000" cy="900000"/>
            </a:xfrm>
            <a:prstGeom prst="rect">
              <a:avLst/>
            </a:prstGeom>
            <a:no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a:ln>
                  <a:noFill/>
                </a:ln>
                <a:solidFill>
                  <a:prstClr val="white"/>
                </a:solidFill>
                <a:effectLst/>
                <a:uLnTx/>
                <a:uFillTx/>
                <a:latin typeface="Marianne" panose="02000000000000000000" pitchFamily="2" charset="0"/>
                <a:ea typeface="Geneva" charset="-128"/>
                <a:cs typeface="Arial"/>
                <a:sym typeface="Arial"/>
              </a:endParaRPr>
            </a:p>
          </p:txBody>
        </p:sp>
        <p:grpSp>
          <p:nvGrpSpPr>
            <p:cNvPr id="20" name="Group 27">
              <a:extLst>
                <a:ext uri="{FF2B5EF4-FFF2-40B4-BE49-F238E27FC236}">
                  <a16:creationId xmlns:a16="http://schemas.microsoft.com/office/drawing/2014/main" id="{980FE7CD-5370-8802-27A9-608DCA8B9F14}"/>
                </a:ext>
              </a:extLst>
            </p:cNvPr>
            <p:cNvGrpSpPr>
              <a:grpSpLocks noChangeAspect="1"/>
            </p:cNvGrpSpPr>
            <p:nvPr/>
          </p:nvGrpSpPr>
          <p:grpSpPr>
            <a:xfrm>
              <a:off x="2438621" y="1977657"/>
              <a:ext cx="774435" cy="902202"/>
              <a:chOff x="7217946" y="2881108"/>
              <a:chExt cx="1521531" cy="1772557"/>
            </a:xfrm>
          </p:grpSpPr>
          <p:grpSp>
            <p:nvGrpSpPr>
              <p:cNvPr id="22" name="Group 53">
                <a:extLst>
                  <a:ext uri="{FF2B5EF4-FFF2-40B4-BE49-F238E27FC236}">
                    <a16:creationId xmlns:a16="http://schemas.microsoft.com/office/drawing/2014/main" id="{0C2FDC57-6985-FDA1-DE23-3BE04E02CEE3}"/>
                  </a:ext>
                </a:extLst>
              </p:cNvPr>
              <p:cNvGrpSpPr>
                <a:grpSpLocks noChangeAspect="1"/>
              </p:cNvGrpSpPr>
              <p:nvPr/>
            </p:nvGrpSpPr>
            <p:grpSpPr bwMode="auto">
              <a:xfrm>
                <a:off x="7217946" y="2881108"/>
                <a:ext cx="1306622" cy="1439863"/>
                <a:chOff x="429" y="3030"/>
                <a:chExt cx="690" cy="907"/>
              </a:xfrm>
              <a:solidFill>
                <a:srgbClr val="545859"/>
              </a:solidFill>
            </p:grpSpPr>
            <p:sp>
              <p:nvSpPr>
                <p:cNvPr id="42" name="Freeform 54">
                  <a:extLst>
                    <a:ext uri="{FF2B5EF4-FFF2-40B4-BE49-F238E27FC236}">
                      <a16:creationId xmlns:a16="http://schemas.microsoft.com/office/drawing/2014/main" id="{E43C38FA-D16B-BCC2-3E00-7E758E77B5A9}"/>
                    </a:ext>
                  </a:extLst>
                </p:cNvPr>
                <p:cNvSpPr>
                  <a:spLocks noEditPoints="1"/>
                </p:cNvSpPr>
                <p:nvPr/>
              </p:nvSpPr>
              <p:spPr bwMode="auto">
                <a:xfrm>
                  <a:off x="611" y="3190"/>
                  <a:ext cx="327" cy="327"/>
                </a:xfrm>
                <a:custGeom>
                  <a:avLst/>
                  <a:gdLst>
                    <a:gd name="T0" fmla="*/ 399 w 799"/>
                    <a:gd name="T1" fmla="*/ 803 h 803"/>
                    <a:gd name="T2" fmla="*/ 0 w 799"/>
                    <a:gd name="T3" fmla="*/ 321 h 803"/>
                    <a:gd name="T4" fmla="*/ 0 w 799"/>
                    <a:gd name="T5" fmla="*/ 306 h 803"/>
                    <a:gd name="T6" fmla="*/ 12 w 799"/>
                    <a:gd name="T7" fmla="*/ 299 h 803"/>
                    <a:gd name="T8" fmla="*/ 351 w 799"/>
                    <a:gd name="T9" fmla="*/ 27 h 803"/>
                    <a:gd name="T10" fmla="*/ 411 w 799"/>
                    <a:gd name="T11" fmla="*/ 1 h 803"/>
                    <a:gd name="T12" fmla="*/ 472 w 799"/>
                    <a:gd name="T13" fmla="*/ 31 h 803"/>
                    <a:gd name="T14" fmla="*/ 783 w 799"/>
                    <a:gd name="T15" fmla="*/ 297 h 803"/>
                    <a:gd name="T16" fmla="*/ 799 w 799"/>
                    <a:gd name="T17" fmla="*/ 304 h 803"/>
                    <a:gd name="T18" fmla="*/ 799 w 799"/>
                    <a:gd name="T19" fmla="*/ 321 h 803"/>
                    <a:gd name="T20" fmla="*/ 399 w 799"/>
                    <a:gd name="T21" fmla="*/ 803 h 803"/>
                    <a:gd name="T22" fmla="*/ 52 w 799"/>
                    <a:gd name="T23" fmla="*/ 335 h 803"/>
                    <a:gd name="T24" fmla="*/ 399 w 799"/>
                    <a:gd name="T25" fmla="*/ 751 h 803"/>
                    <a:gd name="T26" fmla="*/ 746 w 799"/>
                    <a:gd name="T27" fmla="*/ 337 h 803"/>
                    <a:gd name="T28" fmla="*/ 431 w 799"/>
                    <a:gd name="T29" fmla="*/ 63 h 803"/>
                    <a:gd name="T30" fmla="*/ 410 w 799"/>
                    <a:gd name="T31" fmla="*/ 53 h 803"/>
                    <a:gd name="T32" fmla="*/ 390 w 799"/>
                    <a:gd name="T33" fmla="*/ 62 h 803"/>
                    <a:gd name="T34" fmla="*/ 52 w 799"/>
                    <a:gd name="T35" fmla="*/ 335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9" h="803">
                      <a:moveTo>
                        <a:pt x="399" y="803"/>
                      </a:moveTo>
                      <a:cubicBezTo>
                        <a:pt x="179" y="803"/>
                        <a:pt x="0" y="586"/>
                        <a:pt x="0" y="321"/>
                      </a:cubicBezTo>
                      <a:cubicBezTo>
                        <a:pt x="0" y="306"/>
                        <a:pt x="0" y="306"/>
                        <a:pt x="0" y="306"/>
                      </a:cubicBezTo>
                      <a:cubicBezTo>
                        <a:pt x="12" y="299"/>
                        <a:pt x="12" y="299"/>
                        <a:pt x="12" y="299"/>
                      </a:cubicBezTo>
                      <a:cubicBezTo>
                        <a:pt x="14" y="297"/>
                        <a:pt x="237" y="154"/>
                        <a:pt x="351" y="27"/>
                      </a:cubicBezTo>
                      <a:cubicBezTo>
                        <a:pt x="366" y="10"/>
                        <a:pt x="388" y="0"/>
                        <a:pt x="411" y="1"/>
                      </a:cubicBezTo>
                      <a:cubicBezTo>
                        <a:pt x="435" y="1"/>
                        <a:pt x="457" y="12"/>
                        <a:pt x="472" y="31"/>
                      </a:cubicBezTo>
                      <a:cubicBezTo>
                        <a:pt x="532" y="105"/>
                        <a:pt x="653" y="238"/>
                        <a:pt x="783" y="297"/>
                      </a:cubicBezTo>
                      <a:cubicBezTo>
                        <a:pt x="799" y="304"/>
                        <a:pt x="799" y="304"/>
                        <a:pt x="799" y="304"/>
                      </a:cubicBezTo>
                      <a:cubicBezTo>
                        <a:pt x="799" y="321"/>
                        <a:pt x="799" y="321"/>
                        <a:pt x="799" y="321"/>
                      </a:cubicBezTo>
                      <a:cubicBezTo>
                        <a:pt x="799" y="586"/>
                        <a:pt x="619" y="803"/>
                        <a:pt x="399" y="803"/>
                      </a:cubicBezTo>
                      <a:close/>
                      <a:moveTo>
                        <a:pt x="52" y="335"/>
                      </a:moveTo>
                      <a:cubicBezTo>
                        <a:pt x="58" y="565"/>
                        <a:pt x="211" y="751"/>
                        <a:pt x="399" y="751"/>
                      </a:cubicBezTo>
                      <a:cubicBezTo>
                        <a:pt x="586" y="751"/>
                        <a:pt x="739" y="567"/>
                        <a:pt x="746" y="337"/>
                      </a:cubicBezTo>
                      <a:cubicBezTo>
                        <a:pt x="612" y="271"/>
                        <a:pt x="492" y="138"/>
                        <a:pt x="431" y="63"/>
                      </a:cubicBezTo>
                      <a:cubicBezTo>
                        <a:pt x="426" y="57"/>
                        <a:pt x="418" y="53"/>
                        <a:pt x="410" y="53"/>
                      </a:cubicBezTo>
                      <a:cubicBezTo>
                        <a:pt x="400" y="53"/>
                        <a:pt x="395" y="56"/>
                        <a:pt x="390" y="62"/>
                      </a:cubicBezTo>
                      <a:cubicBezTo>
                        <a:pt x="286" y="179"/>
                        <a:pt x="102" y="302"/>
                        <a:pt x="52" y="3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43" name="Freeform 55">
                  <a:extLst>
                    <a:ext uri="{FF2B5EF4-FFF2-40B4-BE49-F238E27FC236}">
                      <a16:creationId xmlns:a16="http://schemas.microsoft.com/office/drawing/2014/main" id="{0550AF7C-0224-27E9-A886-A5B02039D5EB}"/>
                    </a:ext>
                  </a:extLst>
                </p:cNvPr>
                <p:cNvSpPr>
                  <a:spLocks/>
                </p:cNvSpPr>
                <p:nvPr/>
              </p:nvSpPr>
              <p:spPr bwMode="auto">
                <a:xfrm>
                  <a:off x="546" y="3030"/>
                  <a:ext cx="457" cy="527"/>
                </a:xfrm>
                <a:custGeom>
                  <a:avLst/>
                  <a:gdLst>
                    <a:gd name="T0" fmla="*/ 750 w 1117"/>
                    <a:gd name="T1" fmla="*/ 1287 h 1294"/>
                    <a:gd name="T2" fmla="*/ 724 w 1117"/>
                    <a:gd name="T3" fmla="*/ 1242 h 1294"/>
                    <a:gd name="T4" fmla="*/ 1062 w 1117"/>
                    <a:gd name="T5" fmla="*/ 1067 h 1294"/>
                    <a:gd name="T6" fmla="*/ 1023 w 1117"/>
                    <a:gd name="T7" fmla="*/ 518 h 1294"/>
                    <a:gd name="T8" fmla="*/ 558 w 1117"/>
                    <a:gd name="T9" fmla="*/ 52 h 1294"/>
                    <a:gd name="T10" fmla="*/ 94 w 1117"/>
                    <a:gd name="T11" fmla="*/ 516 h 1294"/>
                    <a:gd name="T12" fmla="*/ 54 w 1117"/>
                    <a:gd name="T13" fmla="*/ 1067 h 1294"/>
                    <a:gd name="T14" fmla="*/ 396 w 1117"/>
                    <a:gd name="T15" fmla="*/ 1248 h 1294"/>
                    <a:gd name="T16" fmla="*/ 370 w 1117"/>
                    <a:gd name="T17" fmla="*/ 1294 h 1294"/>
                    <a:gd name="T18" fmla="*/ 0 w 1117"/>
                    <a:gd name="T19" fmla="*/ 1096 h 1294"/>
                    <a:gd name="T20" fmla="*/ 42 w 1117"/>
                    <a:gd name="T21" fmla="*/ 514 h 1294"/>
                    <a:gd name="T22" fmla="*/ 558 w 1117"/>
                    <a:gd name="T23" fmla="*/ 0 h 1294"/>
                    <a:gd name="T24" fmla="*/ 1075 w 1117"/>
                    <a:gd name="T25" fmla="*/ 516 h 1294"/>
                    <a:gd name="T26" fmla="*/ 1117 w 1117"/>
                    <a:gd name="T27" fmla="*/ 1096 h 1294"/>
                    <a:gd name="T28" fmla="*/ 750 w 1117"/>
                    <a:gd name="T29" fmla="*/ 1287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7" h="1294">
                      <a:moveTo>
                        <a:pt x="750" y="1287"/>
                      </a:moveTo>
                      <a:cubicBezTo>
                        <a:pt x="724" y="1242"/>
                        <a:pt x="724" y="1242"/>
                        <a:pt x="724" y="1242"/>
                      </a:cubicBezTo>
                      <a:cubicBezTo>
                        <a:pt x="1062" y="1067"/>
                        <a:pt x="1062" y="1067"/>
                        <a:pt x="1062" y="1067"/>
                      </a:cubicBezTo>
                      <a:cubicBezTo>
                        <a:pt x="1023" y="518"/>
                        <a:pt x="1023" y="518"/>
                        <a:pt x="1023" y="518"/>
                      </a:cubicBezTo>
                      <a:cubicBezTo>
                        <a:pt x="1023" y="260"/>
                        <a:pt x="814" y="52"/>
                        <a:pt x="558" y="52"/>
                      </a:cubicBezTo>
                      <a:cubicBezTo>
                        <a:pt x="302" y="52"/>
                        <a:pt x="94" y="260"/>
                        <a:pt x="94" y="516"/>
                      </a:cubicBezTo>
                      <a:cubicBezTo>
                        <a:pt x="54" y="1067"/>
                        <a:pt x="54" y="1067"/>
                        <a:pt x="54" y="1067"/>
                      </a:cubicBezTo>
                      <a:cubicBezTo>
                        <a:pt x="396" y="1248"/>
                        <a:pt x="396" y="1248"/>
                        <a:pt x="396" y="1248"/>
                      </a:cubicBezTo>
                      <a:cubicBezTo>
                        <a:pt x="370" y="1294"/>
                        <a:pt x="370" y="1294"/>
                        <a:pt x="370" y="1294"/>
                      </a:cubicBezTo>
                      <a:cubicBezTo>
                        <a:pt x="0" y="1096"/>
                        <a:pt x="0" y="1096"/>
                        <a:pt x="0" y="1096"/>
                      </a:cubicBezTo>
                      <a:cubicBezTo>
                        <a:pt x="42" y="514"/>
                        <a:pt x="42" y="514"/>
                        <a:pt x="42" y="514"/>
                      </a:cubicBezTo>
                      <a:cubicBezTo>
                        <a:pt x="42" y="231"/>
                        <a:pt x="273" y="0"/>
                        <a:pt x="558" y="0"/>
                      </a:cubicBezTo>
                      <a:cubicBezTo>
                        <a:pt x="843" y="0"/>
                        <a:pt x="1075" y="231"/>
                        <a:pt x="1075" y="516"/>
                      </a:cubicBezTo>
                      <a:cubicBezTo>
                        <a:pt x="1117" y="1096"/>
                        <a:pt x="1117" y="1096"/>
                        <a:pt x="1117" y="1096"/>
                      </a:cubicBezTo>
                      <a:lnTo>
                        <a:pt x="750" y="1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44" name="Freeform 56">
                  <a:extLst>
                    <a:ext uri="{FF2B5EF4-FFF2-40B4-BE49-F238E27FC236}">
                      <a16:creationId xmlns:a16="http://schemas.microsoft.com/office/drawing/2014/main" id="{5A432CBB-0787-A760-A507-B15EF1760107}"/>
                    </a:ext>
                  </a:extLst>
                </p:cNvPr>
                <p:cNvSpPr>
                  <a:spLocks/>
                </p:cNvSpPr>
                <p:nvPr/>
              </p:nvSpPr>
              <p:spPr bwMode="auto">
                <a:xfrm>
                  <a:off x="691" y="3488"/>
                  <a:ext cx="167" cy="150"/>
                </a:xfrm>
                <a:custGeom>
                  <a:avLst/>
                  <a:gdLst>
                    <a:gd name="T0" fmla="*/ 201 w 408"/>
                    <a:gd name="T1" fmla="*/ 365 h 368"/>
                    <a:gd name="T2" fmla="*/ 48 w 408"/>
                    <a:gd name="T3" fmla="*/ 306 h 368"/>
                    <a:gd name="T4" fmla="*/ 5 w 408"/>
                    <a:gd name="T5" fmla="*/ 162 h 368"/>
                    <a:gd name="T6" fmla="*/ 23 w 408"/>
                    <a:gd name="T7" fmla="*/ 0 h 368"/>
                    <a:gd name="T8" fmla="*/ 66 w 408"/>
                    <a:gd name="T9" fmla="*/ 5 h 368"/>
                    <a:gd name="T10" fmla="*/ 48 w 408"/>
                    <a:gd name="T11" fmla="*/ 166 h 368"/>
                    <a:gd name="T12" fmla="*/ 79 w 408"/>
                    <a:gd name="T13" fmla="*/ 276 h 368"/>
                    <a:gd name="T14" fmla="*/ 204 w 408"/>
                    <a:gd name="T15" fmla="*/ 322 h 368"/>
                    <a:gd name="T16" fmla="*/ 329 w 408"/>
                    <a:gd name="T17" fmla="*/ 276 h 368"/>
                    <a:gd name="T18" fmla="*/ 361 w 408"/>
                    <a:gd name="T19" fmla="*/ 165 h 368"/>
                    <a:gd name="T20" fmla="*/ 342 w 408"/>
                    <a:gd name="T21" fmla="*/ 5 h 368"/>
                    <a:gd name="T22" fmla="*/ 385 w 408"/>
                    <a:gd name="T23" fmla="*/ 0 h 368"/>
                    <a:gd name="T24" fmla="*/ 403 w 408"/>
                    <a:gd name="T25" fmla="*/ 161 h 368"/>
                    <a:gd name="T26" fmla="*/ 360 w 408"/>
                    <a:gd name="T27" fmla="*/ 306 h 368"/>
                    <a:gd name="T28" fmla="*/ 204 w 408"/>
                    <a:gd name="T29" fmla="*/ 365 h 368"/>
                    <a:gd name="T30" fmla="*/ 201 w 408"/>
                    <a:gd name="T31" fmla="*/ 3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68">
                      <a:moveTo>
                        <a:pt x="201" y="365"/>
                      </a:moveTo>
                      <a:cubicBezTo>
                        <a:pt x="184" y="365"/>
                        <a:pt x="101" y="362"/>
                        <a:pt x="48" y="306"/>
                      </a:cubicBezTo>
                      <a:cubicBezTo>
                        <a:pt x="14" y="270"/>
                        <a:pt x="0" y="222"/>
                        <a:pt x="5" y="162"/>
                      </a:cubicBezTo>
                      <a:cubicBezTo>
                        <a:pt x="23" y="0"/>
                        <a:pt x="23" y="0"/>
                        <a:pt x="23" y="0"/>
                      </a:cubicBezTo>
                      <a:cubicBezTo>
                        <a:pt x="66" y="5"/>
                        <a:pt x="66" y="5"/>
                        <a:pt x="66" y="5"/>
                      </a:cubicBezTo>
                      <a:cubicBezTo>
                        <a:pt x="48" y="166"/>
                        <a:pt x="48" y="166"/>
                        <a:pt x="48" y="166"/>
                      </a:cubicBezTo>
                      <a:cubicBezTo>
                        <a:pt x="44" y="213"/>
                        <a:pt x="54" y="250"/>
                        <a:pt x="79" y="276"/>
                      </a:cubicBezTo>
                      <a:cubicBezTo>
                        <a:pt x="125" y="324"/>
                        <a:pt x="203" y="322"/>
                        <a:pt x="204" y="322"/>
                      </a:cubicBezTo>
                      <a:cubicBezTo>
                        <a:pt x="206" y="322"/>
                        <a:pt x="284" y="324"/>
                        <a:pt x="329" y="276"/>
                      </a:cubicBezTo>
                      <a:cubicBezTo>
                        <a:pt x="354" y="250"/>
                        <a:pt x="364" y="213"/>
                        <a:pt x="361" y="165"/>
                      </a:cubicBezTo>
                      <a:cubicBezTo>
                        <a:pt x="342" y="5"/>
                        <a:pt x="342" y="5"/>
                        <a:pt x="342" y="5"/>
                      </a:cubicBezTo>
                      <a:cubicBezTo>
                        <a:pt x="385" y="0"/>
                        <a:pt x="385" y="0"/>
                        <a:pt x="385" y="0"/>
                      </a:cubicBezTo>
                      <a:cubicBezTo>
                        <a:pt x="403" y="161"/>
                        <a:pt x="403" y="161"/>
                        <a:pt x="403" y="161"/>
                      </a:cubicBezTo>
                      <a:cubicBezTo>
                        <a:pt x="408" y="222"/>
                        <a:pt x="394" y="271"/>
                        <a:pt x="360" y="306"/>
                      </a:cubicBezTo>
                      <a:cubicBezTo>
                        <a:pt x="301" y="368"/>
                        <a:pt x="208" y="365"/>
                        <a:pt x="204" y="365"/>
                      </a:cubicBezTo>
                      <a:cubicBezTo>
                        <a:pt x="203" y="365"/>
                        <a:pt x="202" y="365"/>
                        <a:pt x="201" y="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45" name="Freeform 57">
                  <a:extLst>
                    <a:ext uri="{FF2B5EF4-FFF2-40B4-BE49-F238E27FC236}">
                      <a16:creationId xmlns:a16="http://schemas.microsoft.com/office/drawing/2014/main" id="{BE32F944-091F-E6D6-DD8C-5CE552AE9FE9}"/>
                    </a:ext>
                  </a:extLst>
                </p:cNvPr>
                <p:cNvSpPr>
                  <a:spLocks/>
                </p:cNvSpPr>
                <p:nvPr/>
              </p:nvSpPr>
              <p:spPr bwMode="auto">
                <a:xfrm>
                  <a:off x="429" y="3576"/>
                  <a:ext cx="274" cy="361"/>
                </a:xfrm>
                <a:custGeom>
                  <a:avLst/>
                  <a:gdLst>
                    <a:gd name="T0" fmla="*/ 42 w 669"/>
                    <a:gd name="T1" fmla="*/ 885 h 885"/>
                    <a:gd name="T2" fmla="*/ 0 w 669"/>
                    <a:gd name="T3" fmla="*/ 885 h 885"/>
                    <a:gd name="T4" fmla="*/ 657 w 669"/>
                    <a:gd name="T5" fmla="*/ 0 h 885"/>
                    <a:gd name="T6" fmla="*/ 669 w 669"/>
                    <a:gd name="T7" fmla="*/ 46 h 885"/>
                    <a:gd name="T8" fmla="*/ 42 w 669"/>
                    <a:gd name="T9" fmla="*/ 885 h 885"/>
                  </a:gdLst>
                  <a:ahLst/>
                  <a:cxnLst>
                    <a:cxn ang="0">
                      <a:pos x="T0" y="T1"/>
                    </a:cxn>
                    <a:cxn ang="0">
                      <a:pos x="T2" y="T3"/>
                    </a:cxn>
                    <a:cxn ang="0">
                      <a:pos x="T4" y="T5"/>
                    </a:cxn>
                    <a:cxn ang="0">
                      <a:pos x="T6" y="T7"/>
                    </a:cxn>
                    <a:cxn ang="0">
                      <a:pos x="T8" y="T9"/>
                    </a:cxn>
                  </a:cxnLst>
                  <a:rect l="0" t="0" r="r" b="b"/>
                  <a:pathLst>
                    <a:path w="669" h="885">
                      <a:moveTo>
                        <a:pt x="42" y="885"/>
                      </a:moveTo>
                      <a:cubicBezTo>
                        <a:pt x="0" y="885"/>
                        <a:pt x="0" y="885"/>
                        <a:pt x="0" y="885"/>
                      </a:cubicBezTo>
                      <a:cubicBezTo>
                        <a:pt x="71" y="481"/>
                        <a:pt x="357" y="94"/>
                        <a:pt x="657" y="0"/>
                      </a:cubicBezTo>
                      <a:cubicBezTo>
                        <a:pt x="669" y="46"/>
                        <a:pt x="669" y="46"/>
                        <a:pt x="669" y="46"/>
                      </a:cubicBezTo>
                      <a:cubicBezTo>
                        <a:pt x="384" y="136"/>
                        <a:pt x="110" y="499"/>
                        <a:pt x="42" y="8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46" name="Freeform 58">
                  <a:extLst>
                    <a:ext uri="{FF2B5EF4-FFF2-40B4-BE49-F238E27FC236}">
                      <a16:creationId xmlns:a16="http://schemas.microsoft.com/office/drawing/2014/main" id="{646A0A45-6D2D-AA41-145D-6233EBD97C06}"/>
                    </a:ext>
                  </a:extLst>
                </p:cNvPr>
                <p:cNvSpPr>
                  <a:spLocks/>
                </p:cNvSpPr>
                <p:nvPr/>
              </p:nvSpPr>
              <p:spPr bwMode="auto">
                <a:xfrm>
                  <a:off x="842" y="3575"/>
                  <a:ext cx="277" cy="362"/>
                </a:xfrm>
                <a:custGeom>
                  <a:avLst/>
                  <a:gdLst>
                    <a:gd name="T0" fmla="*/ 635 w 677"/>
                    <a:gd name="T1" fmla="*/ 888 h 888"/>
                    <a:gd name="T2" fmla="*/ 0 w 677"/>
                    <a:gd name="T3" fmla="*/ 46 h 888"/>
                    <a:gd name="T4" fmla="*/ 11 w 677"/>
                    <a:gd name="T5" fmla="*/ 0 h 888"/>
                    <a:gd name="T6" fmla="*/ 677 w 677"/>
                    <a:gd name="T7" fmla="*/ 888 h 888"/>
                    <a:gd name="T8" fmla="*/ 635 w 677"/>
                    <a:gd name="T9" fmla="*/ 888 h 888"/>
                  </a:gdLst>
                  <a:ahLst/>
                  <a:cxnLst>
                    <a:cxn ang="0">
                      <a:pos x="T0" y="T1"/>
                    </a:cxn>
                    <a:cxn ang="0">
                      <a:pos x="T2" y="T3"/>
                    </a:cxn>
                    <a:cxn ang="0">
                      <a:pos x="T4" y="T5"/>
                    </a:cxn>
                    <a:cxn ang="0">
                      <a:pos x="T6" y="T7"/>
                    </a:cxn>
                    <a:cxn ang="0">
                      <a:pos x="T8" y="T9"/>
                    </a:cxn>
                  </a:cxnLst>
                  <a:rect l="0" t="0" r="r" b="b"/>
                  <a:pathLst>
                    <a:path w="677" h="888">
                      <a:moveTo>
                        <a:pt x="635" y="888"/>
                      </a:moveTo>
                      <a:cubicBezTo>
                        <a:pt x="566" y="496"/>
                        <a:pt x="290" y="132"/>
                        <a:pt x="0" y="46"/>
                      </a:cubicBezTo>
                      <a:cubicBezTo>
                        <a:pt x="11" y="0"/>
                        <a:pt x="11" y="0"/>
                        <a:pt x="11" y="0"/>
                      </a:cubicBezTo>
                      <a:cubicBezTo>
                        <a:pt x="316" y="90"/>
                        <a:pt x="605" y="479"/>
                        <a:pt x="677" y="888"/>
                      </a:cubicBezTo>
                      <a:lnTo>
                        <a:pt x="635" y="8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grpSp>
          <p:sp>
            <p:nvSpPr>
              <p:cNvPr id="24" name="Oval 26">
                <a:extLst>
                  <a:ext uri="{FF2B5EF4-FFF2-40B4-BE49-F238E27FC236}">
                    <a16:creationId xmlns:a16="http://schemas.microsoft.com/office/drawing/2014/main" id="{9F12311D-F2F7-5E60-CEC1-20AFCF118E1F}"/>
                  </a:ext>
                </a:extLst>
              </p:cNvPr>
              <p:cNvSpPr/>
              <p:nvPr/>
            </p:nvSpPr>
            <p:spPr>
              <a:xfrm>
                <a:off x="8282940" y="3957978"/>
                <a:ext cx="422284" cy="49304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a:ln>
                    <a:noFill/>
                  </a:ln>
                  <a:solidFill>
                    <a:prstClr val="white"/>
                  </a:solidFill>
                  <a:effectLst/>
                  <a:uLnTx/>
                  <a:uFillTx/>
                  <a:latin typeface="Marianne" panose="02000000000000000000" pitchFamily="2" charset="0"/>
                  <a:ea typeface="Geneva" charset="-128"/>
                  <a:cs typeface="Arial"/>
                  <a:sym typeface="Arial"/>
                </a:endParaRPr>
              </a:p>
            </p:txBody>
          </p:sp>
          <p:grpSp>
            <p:nvGrpSpPr>
              <p:cNvPr id="32" name="Group 22">
                <a:extLst>
                  <a:ext uri="{FF2B5EF4-FFF2-40B4-BE49-F238E27FC236}">
                    <a16:creationId xmlns:a16="http://schemas.microsoft.com/office/drawing/2014/main" id="{0D38B2EF-FDC5-4683-C040-AC704DECA013}"/>
                  </a:ext>
                </a:extLst>
              </p:cNvPr>
              <p:cNvGrpSpPr>
                <a:grpSpLocks noChangeAspect="1"/>
              </p:cNvGrpSpPr>
              <p:nvPr/>
            </p:nvGrpSpPr>
            <p:grpSpPr>
              <a:xfrm>
                <a:off x="7915503" y="3951195"/>
                <a:ext cx="823974" cy="702470"/>
                <a:chOff x="2827355" y="4926013"/>
                <a:chExt cx="1327133" cy="1131435"/>
              </a:xfrm>
              <a:solidFill>
                <a:srgbClr val="C74E5A"/>
              </a:solidFill>
            </p:grpSpPr>
            <p:sp>
              <p:nvSpPr>
                <p:cNvPr id="34" name="Freeform 66">
                  <a:extLst>
                    <a:ext uri="{FF2B5EF4-FFF2-40B4-BE49-F238E27FC236}">
                      <a16:creationId xmlns:a16="http://schemas.microsoft.com/office/drawing/2014/main" id="{3AB852DB-C2F4-6CA8-C832-5BED6C18D50D}"/>
                    </a:ext>
                  </a:extLst>
                </p:cNvPr>
                <p:cNvSpPr>
                  <a:spLocks/>
                </p:cNvSpPr>
                <p:nvPr/>
              </p:nvSpPr>
              <p:spPr bwMode="auto">
                <a:xfrm>
                  <a:off x="2862263" y="4926013"/>
                  <a:ext cx="1263650" cy="561975"/>
                </a:xfrm>
                <a:custGeom>
                  <a:avLst/>
                  <a:gdLst>
                    <a:gd name="T0" fmla="*/ 48 w 796"/>
                    <a:gd name="T1" fmla="*/ 352 h 354"/>
                    <a:gd name="T2" fmla="*/ 34 w 796"/>
                    <a:gd name="T3" fmla="*/ 334 h 354"/>
                    <a:gd name="T4" fmla="*/ 8 w 796"/>
                    <a:gd name="T5" fmla="*/ 280 h 354"/>
                    <a:gd name="T6" fmla="*/ 0 w 796"/>
                    <a:gd name="T7" fmla="*/ 222 h 354"/>
                    <a:gd name="T8" fmla="*/ 6 w 796"/>
                    <a:gd name="T9" fmla="*/ 166 h 354"/>
                    <a:gd name="T10" fmla="*/ 28 w 796"/>
                    <a:gd name="T11" fmla="*/ 112 h 354"/>
                    <a:gd name="T12" fmla="*/ 64 w 796"/>
                    <a:gd name="T13" fmla="*/ 64 h 354"/>
                    <a:gd name="T14" fmla="*/ 98 w 796"/>
                    <a:gd name="T15" fmla="*/ 36 h 354"/>
                    <a:gd name="T16" fmla="*/ 154 w 796"/>
                    <a:gd name="T17" fmla="*/ 8 h 354"/>
                    <a:gd name="T18" fmla="*/ 218 w 796"/>
                    <a:gd name="T19" fmla="*/ 0 h 354"/>
                    <a:gd name="T20" fmla="*/ 262 w 796"/>
                    <a:gd name="T21" fmla="*/ 4 h 354"/>
                    <a:gd name="T22" fmla="*/ 322 w 796"/>
                    <a:gd name="T23" fmla="*/ 24 h 354"/>
                    <a:gd name="T24" fmla="*/ 372 w 796"/>
                    <a:gd name="T25" fmla="*/ 64 h 354"/>
                    <a:gd name="T26" fmla="*/ 398 w 796"/>
                    <a:gd name="T27" fmla="*/ 94 h 354"/>
                    <a:gd name="T28" fmla="*/ 422 w 796"/>
                    <a:gd name="T29" fmla="*/ 64 h 354"/>
                    <a:gd name="T30" fmla="*/ 456 w 796"/>
                    <a:gd name="T31" fmla="*/ 36 h 354"/>
                    <a:gd name="T32" fmla="*/ 514 w 796"/>
                    <a:gd name="T33" fmla="*/ 8 h 354"/>
                    <a:gd name="T34" fmla="*/ 576 w 796"/>
                    <a:gd name="T35" fmla="*/ 0 h 354"/>
                    <a:gd name="T36" fmla="*/ 638 w 796"/>
                    <a:gd name="T37" fmla="*/ 8 h 354"/>
                    <a:gd name="T38" fmla="*/ 696 w 796"/>
                    <a:gd name="T39" fmla="*/ 36 h 354"/>
                    <a:gd name="T40" fmla="*/ 730 w 796"/>
                    <a:gd name="T41" fmla="*/ 64 h 354"/>
                    <a:gd name="T42" fmla="*/ 766 w 796"/>
                    <a:gd name="T43" fmla="*/ 110 h 354"/>
                    <a:gd name="T44" fmla="*/ 788 w 796"/>
                    <a:gd name="T45" fmla="*/ 162 h 354"/>
                    <a:gd name="T46" fmla="*/ 796 w 796"/>
                    <a:gd name="T47" fmla="*/ 218 h 354"/>
                    <a:gd name="T48" fmla="*/ 788 w 796"/>
                    <a:gd name="T49" fmla="*/ 276 h 354"/>
                    <a:gd name="T50" fmla="*/ 764 w 796"/>
                    <a:gd name="T51" fmla="*/ 328 h 354"/>
                    <a:gd name="T52" fmla="*/ 752 w 796"/>
                    <a:gd name="T53" fmla="*/ 348 h 354"/>
                    <a:gd name="T54" fmla="*/ 742 w 796"/>
                    <a:gd name="T55" fmla="*/ 348 h 354"/>
                    <a:gd name="T56" fmla="*/ 738 w 796"/>
                    <a:gd name="T57" fmla="*/ 342 h 354"/>
                    <a:gd name="T58" fmla="*/ 740 w 796"/>
                    <a:gd name="T59" fmla="*/ 334 h 354"/>
                    <a:gd name="T60" fmla="*/ 764 w 796"/>
                    <a:gd name="T61" fmla="*/ 288 h 354"/>
                    <a:gd name="T62" fmla="*/ 776 w 796"/>
                    <a:gd name="T63" fmla="*/ 236 h 354"/>
                    <a:gd name="T64" fmla="*/ 774 w 796"/>
                    <a:gd name="T65" fmla="*/ 184 h 354"/>
                    <a:gd name="T66" fmla="*/ 758 w 796"/>
                    <a:gd name="T67" fmla="*/ 134 h 354"/>
                    <a:gd name="T68" fmla="*/ 730 w 796"/>
                    <a:gd name="T69" fmla="*/ 90 h 354"/>
                    <a:gd name="T70" fmla="*/ 702 w 796"/>
                    <a:gd name="T71" fmla="*/ 62 h 354"/>
                    <a:gd name="T72" fmla="*/ 652 w 796"/>
                    <a:gd name="T73" fmla="*/ 32 h 354"/>
                    <a:gd name="T74" fmla="*/ 596 w 796"/>
                    <a:gd name="T75" fmla="*/ 18 h 354"/>
                    <a:gd name="T76" fmla="*/ 538 w 796"/>
                    <a:gd name="T77" fmla="*/ 22 h 354"/>
                    <a:gd name="T78" fmla="*/ 484 w 796"/>
                    <a:gd name="T79" fmla="*/ 40 h 354"/>
                    <a:gd name="T80" fmla="*/ 434 w 796"/>
                    <a:gd name="T81" fmla="*/ 76 h 354"/>
                    <a:gd name="T82" fmla="*/ 406 w 796"/>
                    <a:gd name="T83" fmla="*/ 114 h 354"/>
                    <a:gd name="T84" fmla="*/ 390 w 796"/>
                    <a:gd name="T85" fmla="*/ 114 h 354"/>
                    <a:gd name="T86" fmla="*/ 360 w 796"/>
                    <a:gd name="T87" fmla="*/ 76 h 354"/>
                    <a:gd name="T88" fmla="*/ 312 w 796"/>
                    <a:gd name="T89" fmla="*/ 40 h 354"/>
                    <a:gd name="T90" fmla="*/ 258 w 796"/>
                    <a:gd name="T91" fmla="*/ 22 h 354"/>
                    <a:gd name="T92" fmla="*/ 218 w 796"/>
                    <a:gd name="T93" fmla="*/ 18 h 354"/>
                    <a:gd name="T94" fmla="*/ 160 w 796"/>
                    <a:gd name="T95" fmla="*/ 26 h 354"/>
                    <a:gd name="T96" fmla="*/ 108 w 796"/>
                    <a:gd name="T97" fmla="*/ 50 h 354"/>
                    <a:gd name="T98" fmla="*/ 76 w 796"/>
                    <a:gd name="T99" fmla="*/ 76 h 354"/>
                    <a:gd name="T100" fmla="*/ 44 w 796"/>
                    <a:gd name="T101" fmla="*/ 120 h 354"/>
                    <a:gd name="T102" fmla="*/ 24 w 796"/>
                    <a:gd name="T103" fmla="*/ 170 h 354"/>
                    <a:gd name="T104" fmla="*/ 18 w 796"/>
                    <a:gd name="T105" fmla="*/ 222 h 354"/>
                    <a:gd name="T106" fmla="*/ 26 w 796"/>
                    <a:gd name="T107" fmla="*/ 274 h 354"/>
                    <a:gd name="T108" fmla="*/ 48 w 796"/>
                    <a:gd name="T109" fmla="*/ 324 h 354"/>
                    <a:gd name="T110" fmla="*/ 60 w 796"/>
                    <a:gd name="T111" fmla="*/ 342 h 354"/>
                    <a:gd name="T112" fmla="*/ 58 w 796"/>
                    <a:gd name="T113" fmla="*/ 352 h 354"/>
                    <a:gd name="T114" fmla="*/ 52 w 796"/>
                    <a:gd name="T11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6" h="354">
                      <a:moveTo>
                        <a:pt x="52" y="354"/>
                      </a:moveTo>
                      <a:lnTo>
                        <a:pt x="52" y="354"/>
                      </a:lnTo>
                      <a:lnTo>
                        <a:pt x="48" y="352"/>
                      </a:lnTo>
                      <a:lnTo>
                        <a:pt x="44" y="350"/>
                      </a:lnTo>
                      <a:lnTo>
                        <a:pt x="44" y="350"/>
                      </a:lnTo>
                      <a:lnTo>
                        <a:pt x="34" y="334"/>
                      </a:lnTo>
                      <a:lnTo>
                        <a:pt x="24" y="316"/>
                      </a:lnTo>
                      <a:lnTo>
                        <a:pt x="16" y="298"/>
                      </a:lnTo>
                      <a:lnTo>
                        <a:pt x="8" y="280"/>
                      </a:lnTo>
                      <a:lnTo>
                        <a:pt x="4" y="260"/>
                      </a:lnTo>
                      <a:lnTo>
                        <a:pt x="2" y="242"/>
                      </a:lnTo>
                      <a:lnTo>
                        <a:pt x="0" y="222"/>
                      </a:lnTo>
                      <a:lnTo>
                        <a:pt x="0" y="204"/>
                      </a:lnTo>
                      <a:lnTo>
                        <a:pt x="2" y="184"/>
                      </a:lnTo>
                      <a:lnTo>
                        <a:pt x="6" y="166"/>
                      </a:lnTo>
                      <a:lnTo>
                        <a:pt x="12" y="146"/>
                      </a:lnTo>
                      <a:lnTo>
                        <a:pt x="18" y="128"/>
                      </a:lnTo>
                      <a:lnTo>
                        <a:pt x="28" y="112"/>
                      </a:lnTo>
                      <a:lnTo>
                        <a:pt x="38" y="94"/>
                      </a:lnTo>
                      <a:lnTo>
                        <a:pt x="50" y="78"/>
                      </a:lnTo>
                      <a:lnTo>
                        <a:pt x="64" y="64"/>
                      </a:lnTo>
                      <a:lnTo>
                        <a:pt x="64" y="64"/>
                      </a:lnTo>
                      <a:lnTo>
                        <a:pt x="80" y="48"/>
                      </a:lnTo>
                      <a:lnTo>
                        <a:pt x="98" y="36"/>
                      </a:lnTo>
                      <a:lnTo>
                        <a:pt x="116" y="24"/>
                      </a:lnTo>
                      <a:lnTo>
                        <a:pt x="134" y="16"/>
                      </a:lnTo>
                      <a:lnTo>
                        <a:pt x="154" y="8"/>
                      </a:lnTo>
                      <a:lnTo>
                        <a:pt x="176" y="4"/>
                      </a:lnTo>
                      <a:lnTo>
                        <a:pt x="196" y="0"/>
                      </a:lnTo>
                      <a:lnTo>
                        <a:pt x="218" y="0"/>
                      </a:lnTo>
                      <a:lnTo>
                        <a:pt x="218" y="0"/>
                      </a:lnTo>
                      <a:lnTo>
                        <a:pt x="240" y="0"/>
                      </a:lnTo>
                      <a:lnTo>
                        <a:pt x="262" y="4"/>
                      </a:lnTo>
                      <a:lnTo>
                        <a:pt x="282" y="8"/>
                      </a:lnTo>
                      <a:lnTo>
                        <a:pt x="302" y="16"/>
                      </a:lnTo>
                      <a:lnTo>
                        <a:pt x="322" y="24"/>
                      </a:lnTo>
                      <a:lnTo>
                        <a:pt x="340" y="36"/>
                      </a:lnTo>
                      <a:lnTo>
                        <a:pt x="356" y="48"/>
                      </a:lnTo>
                      <a:lnTo>
                        <a:pt x="372" y="64"/>
                      </a:lnTo>
                      <a:lnTo>
                        <a:pt x="372" y="64"/>
                      </a:lnTo>
                      <a:lnTo>
                        <a:pt x="386" y="78"/>
                      </a:lnTo>
                      <a:lnTo>
                        <a:pt x="398" y="94"/>
                      </a:lnTo>
                      <a:lnTo>
                        <a:pt x="398" y="94"/>
                      </a:lnTo>
                      <a:lnTo>
                        <a:pt x="410" y="78"/>
                      </a:lnTo>
                      <a:lnTo>
                        <a:pt x="422" y="64"/>
                      </a:lnTo>
                      <a:lnTo>
                        <a:pt x="422" y="64"/>
                      </a:lnTo>
                      <a:lnTo>
                        <a:pt x="438" y="48"/>
                      </a:lnTo>
                      <a:lnTo>
                        <a:pt x="456" y="36"/>
                      </a:lnTo>
                      <a:lnTo>
                        <a:pt x="474" y="24"/>
                      </a:lnTo>
                      <a:lnTo>
                        <a:pt x="494" y="16"/>
                      </a:lnTo>
                      <a:lnTo>
                        <a:pt x="514" y="8"/>
                      </a:lnTo>
                      <a:lnTo>
                        <a:pt x="534" y="4"/>
                      </a:lnTo>
                      <a:lnTo>
                        <a:pt x="556" y="0"/>
                      </a:lnTo>
                      <a:lnTo>
                        <a:pt x="576" y="0"/>
                      </a:lnTo>
                      <a:lnTo>
                        <a:pt x="598" y="0"/>
                      </a:lnTo>
                      <a:lnTo>
                        <a:pt x="618" y="4"/>
                      </a:lnTo>
                      <a:lnTo>
                        <a:pt x="638" y="8"/>
                      </a:lnTo>
                      <a:lnTo>
                        <a:pt x="658" y="16"/>
                      </a:lnTo>
                      <a:lnTo>
                        <a:pt x="678" y="24"/>
                      </a:lnTo>
                      <a:lnTo>
                        <a:pt x="696" y="36"/>
                      </a:lnTo>
                      <a:lnTo>
                        <a:pt x="714" y="48"/>
                      </a:lnTo>
                      <a:lnTo>
                        <a:pt x="730" y="64"/>
                      </a:lnTo>
                      <a:lnTo>
                        <a:pt x="730" y="64"/>
                      </a:lnTo>
                      <a:lnTo>
                        <a:pt x="744" y="78"/>
                      </a:lnTo>
                      <a:lnTo>
                        <a:pt x="756" y="94"/>
                      </a:lnTo>
                      <a:lnTo>
                        <a:pt x="766" y="110"/>
                      </a:lnTo>
                      <a:lnTo>
                        <a:pt x="776" y="128"/>
                      </a:lnTo>
                      <a:lnTo>
                        <a:pt x="782" y="144"/>
                      </a:lnTo>
                      <a:lnTo>
                        <a:pt x="788" y="162"/>
                      </a:lnTo>
                      <a:lnTo>
                        <a:pt x="792" y="182"/>
                      </a:lnTo>
                      <a:lnTo>
                        <a:pt x="794" y="200"/>
                      </a:lnTo>
                      <a:lnTo>
                        <a:pt x="796" y="218"/>
                      </a:lnTo>
                      <a:lnTo>
                        <a:pt x="794" y="238"/>
                      </a:lnTo>
                      <a:lnTo>
                        <a:pt x="792" y="256"/>
                      </a:lnTo>
                      <a:lnTo>
                        <a:pt x="788" y="276"/>
                      </a:lnTo>
                      <a:lnTo>
                        <a:pt x="782" y="294"/>
                      </a:lnTo>
                      <a:lnTo>
                        <a:pt x="774" y="312"/>
                      </a:lnTo>
                      <a:lnTo>
                        <a:pt x="764" y="328"/>
                      </a:lnTo>
                      <a:lnTo>
                        <a:pt x="754" y="346"/>
                      </a:lnTo>
                      <a:lnTo>
                        <a:pt x="754" y="346"/>
                      </a:lnTo>
                      <a:lnTo>
                        <a:pt x="752" y="348"/>
                      </a:lnTo>
                      <a:lnTo>
                        <a:pt x="748" y="348"/>
                      </a:lnTo>
                      <a:lnTo>
                        <a:pt x="744" y="348"/>
                      </a:lnTo>
                      <a:lnTo>
                        <a:pt x="742" y="348"/>
                      </a:lnTo>
                      <a:lnTo>
                        <a:pt x="742" y="348"/>
                      </a:lnTo>
                      <a:lnTo>
                        <a:pt x="738" y="344"/>
                      </a:lnTo>
                      <a:lnTo>
                        <a:pt x="738" y="342"/>
                      </a:lnTo>
                      <a:lnTo>
                        <a:pt x="738" y="338"/>
                      </a:lnTo>
                      <a:lnTo>
                        <a:pt x="740" y="334"/>
                      </a:lnTo>
                      <a:lnTo>
                        <a:pt x="740" y="334"/>
                      </a:lnTo>
                      <a:lnTo>
                        <a:pt x="750" y="320"/>
                      </a:lnTo>
                      <a:lnTo>
                        <a:pt x="758" y="304"/>
                      </a:lnTo>
                      <a:lnTo>
                        <a:pt x="764" y="288"/>
                      </a:lnTo>
                      <a:lnTo>
                        <a:pt x="770" y="270"/>
                      </a:lnTo>
                      <a:lnTo>
                        <a:pt x="774" y="254"/>
                      </a:lnTo>
                      <a:lnTo>
                        <a:pt x="776" y="236"/>
                      </a:lnTo>
                      <a:lnTo>
                        <a:pt x="778" y="218"/>
                      </a:lnTo>
                      <a:lnTo>
                        <a:pt x="776" y="202"/>
                      </a:lnTo>
                      <a:lnTo>
                        <a:pt x="774" y="184"/>
                      </a:lnTo>
                      <a:lnTo>
                        <a:pt x="770" y="168"/>
                      </a:lnTo>
                      <a:lnTo>
                        <a:pt x="766" y="150"/>
                      </a:lnTo>
                      <a:lnTo>
                        <a:pt x="758" y="134"/>
                      </a:lnTo>
                      <a:lnTo>
                        <a:pt x="750" y="118"/>
                      </a:lnTo>
                      <a:lnTo>
                        <a:pt x="742" y="104"/>
                      </a:lnTo>
                      <a:lnTo>
                        <a:pt x="730" y="90"/>
                      </a:lnTo>
                      <a:lnTo>
                        <a:pt x="718" y="76"/>
                      </a:lnTo>
                      <a:lnTo>
                        <a:pt x="718" y="76"/>
                      </a:lnTo>
                      <a:lnTo>
                        <a:pt x="702" y="62"/>
                      </a:lnTo>
                      <a:lnTo>
                        <a:pt x="686" y="50"/>
                      </a:lnTo>
                      <a:lnTo>
                        <a:pt x="670" y="40"/>
                      </a:lnTo>
                      <a:lnTo>
                        <a:pt x="652" y="32"/>
                      </a:lnTo>
                      <a:lnTo>
                        <a:pt x="634" y="26"/>
                      </a:lnTo>
                      <a:lnTo>
                        <a:pt x="614" y="22"/>
                      </a:lnTo>
                      <a:lnTo>
                        <a:pt x="596" y="18"/>
                      </a:lnTo>
                      <a:lnTo>
                        <a:pt x="576" y="18"/>
                      </a:lnTo>
                      <a:lnTo>
                        <a:pt x="558" y="18"/>
                      </a:lnTo>
                      <a:lnTo>
                        <a:pt x="538" y="22"/>
                      </a:lnTo>
                      <a:lnTo>
                        <a:pt x="520" y="26"/>
                      </a:lnTo>
                      <a:lnTo>
                        <a:pt x="502" y="32"/>
                      </a:lnTo>
                      <a:lnTo>
                        <a:pt x="484" y="40"/>
                      </a:lnTo>
                      <a:lnTo>
                        <a:pt x="466" y="50"/>
                      </a:lnTo>
                      <a:lnTo>
                        <a:pt x="450" y="62"/>
                      </a:lnTo>
                      <a:lnTo>
                        <a:pt x="434" y="76"/>
                      </a:lnTo>
                      <a:lnTo>
                        <a:pt x="434" y="76"/>
                      </a:lnTo>
                      <a:lnTo>
                        <a:pt x="418" y="94"/>
                      </a:lnTo>
                      <a:lnTo>
                        <a:pt x="406" y="114"/>
                      </a:lnTo>
                      <a:lnTo>
                        <a:pt x="398" y="128"/>
                      </a:lnTo>
                      <a:lnTo>
                        <a:pt x="390" y="114"/>
                      </a:lnTo>
                      <a:lnTo>
                        <a:pt x="390" y="114"/>
                      </a:lnTo>
                      <a:lnTo>
                        <a:pt x="376" y="94"/>
                      </a:lnTo>
                      <a:lnTo>
                        <a:pt x="360" y="76"/>
                      </a:lnTo>
                      <a:lnTo>
                        <a:pt x="360" y="76"/>
                      </a:lnTo>
                      <a:lnTo>
                        <a:pt x="346" y="62"/>
                      </a:lnTo>
                      <a:lnTo>
                        <a:pt x="330" y="50"/>
                      </a:lnTo>
                      <a:lnTo>
                        <a:pt x="312" y="40"/>
                      </a:lnTo>
                      <a:lnTo>
                        <a:pt x="294" y="32"/>
                      </a:lnTo>
                      <a:lnTo>
                        <a:pt x="276" y="26"/>
                      </a:lnTo>
                      <a:lnTo>
                        <a:pt x="258" y="22"/>
                      </a:lnTo>
                      <a:lnTo>
                        <a:pt x="238" y="18"/>
                      </a:lnTo>
                      <a:lnTo>
                        <a:pt x="218" y="18"/>
                      </a:lnTo>
                      <a:lnTo>
                        <a:pt x="218" y="18"/>
                      </a:lnTo>
                      <a:lnTo>
                        <a:pt x="198" y="18"/>
                      </a:lnTo>
                      <a:lnTo>
                        <a:pt x="178" y="22"/>
                      </a:lnTo>
                      <a:lnTo>
                        <a:pt x="160" y="26"/>
                      </a:lnTo>
                      <a:lnTo>
                        <a:pt x="142" y="32"/>
                      </a:lnTo>
                      <a:lnTo>
                        <a:pt x="124" y="40"/>
                      </a:lnTo>
                      <a:lnTo>
                        <a:pt x="108" y="50"/>
                      </a:lnTo>
                      <a:lnTo>
                        <a:pt x="92" y="62"/>
                      </a:lnTo>
                      <a:lnTo>
                        <a:pt x="76" y="76"/>
                      </a:lnTo>
                      <a:lnTo>
                        <a:pt x="76" y="76"/>
                      </a:lnTo>
                      <a:lnTo>
                        <a:pt x="64" y="90"/>
                      </a:lnTo>
                      <a:lnTo>
                        <a:pt x="52" y="104"/>
                      </a:lnTo>
                      <a:lnTo>
                        <a:pt x="44" y="120"/>
                      </a:lnTo>
                      <a:lnTo>
                        <a:pt x="36" y="136"/>
                      </a:lnTo>
                      <a:lnTo>
                        <a:pt x="28" y="152"/>
                      </a:lnTo>
                      <a:lnTo>
                        <a:pt x="24" y="170"/>
                      </a:lnTo>
                      <a:lnTo>
                        <a:pt x="20" y="186"/>
                      </a:lnTo>
                      <a:lnTo>
                        <a:pt x="18" y="204"/>
                      </a:lnTo>
                      <a:lnTo>
                        <a:pt x="18" y="222"/>
                      </a:lnTo>
                      <a:lnTo>
                        <a:pt x="20" y="240"/>
                      </a:lnTo>
                      <a:lnTo>
                        <a:pt x="22" y="258"/>
                      </a:lnTo>
                      <a:lnTo>
                        <a:pt x="26" y="274"/>
                      </a:lnTo>
                      <a:lnTo>
                        <a:pt x="32" y="292"/>
                      </a:lnTo>
                      <a:lnTo>
                        <a:pt x="40" y="308"/>
                      </a:lnTo>
                      <a:lnTo>
                        <a:pt x="48" y="324"/>
                      </a:lnTo>
                      <a:lnTo>
                        <a:pt x="58" y="340"/>
                      </a:lnTo>
                      <a:lnTo>
                        <a:pt x="58" y="340"/>
                      </a:lnTo>
                      <a:lnTo>
                        <a:pt x="60" y="342"/>
                      </a:lnTo>
                      <a:lnTo>
                        <a:pt x="60" y="346"/>
                      </a:lnTo>
                      <a:lnTo>
                        <a:pt x="60" y="350"/>
                      </a:lnTo>
                      <a:lnTo>
                        <a:pt x="58" y="352"/>
                      </a:lnTo>
                      <a:lnTo>
                        <a:pt x="58" y="352"/>
                      </a:lnTo>
                      <a:lnTo>
                        <a:pt x="52" y="354"/>
                      </a:lnTo>
                      <a:lnTo>
                        <a:pt x="52" y="35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35" name="Freeform 67">
                  <a:extLst>
                    <a:ext uri="{FF2B5EF4-FFF2-40B4-BE49-F238E27FC236}">
                      <a16:creationId xmlns:a16="http://schemas.microsoft.com/office/drawing/2014/main" id="{895EDE3C-3A39-C981-9732-32C7AB790D8C}"/>
                    </a:ext>
                  </a:extLst>
                </p:cNvPr>
                <p:cNvSpPr>
                  <a:spLocks/>
                </p:cNvSpPr>
                <p:nvPr/>
              </p:nvSpPr>
              <p:spPr bwMode="auto">
                <a:xfrm>
                  <a:off x="3005138" y="5538788"/>
                  <a:ext cx="971550" cy="508000"/>
                </a:xfrm>
                <a:custGeom>
                  <a:avLst/>
                  <a:gdLst>
                    <a:gd name="T0" fmla="*/ 308 w 612"/>
                    <a:gd name="T1" fmla="*/ 320 h 320"/>
                    <a:gd name="T2" fmla="*/ 2 w 612"/>
                    <a:gd name="T3" fmla="*/ 16 h 320"/>
                    <a:gd name="T4" fmla="*/ 2 w 612"/>
                    <a:gd name="T5" fmla="*/ 16 h 320"/>
                    <a:gd name="T6" fmla="*/ 0 w 612"/>
                    <a:gd name="T7" fmla="*/ 12 h 320"/>
                    <a:gd name="T8" fmla="*/ 0 w 612"/>
                    <a:gd name="T9" fmla="*/ 8 h 320"/>
                    <a:gd name="T10" fmla="*/ 0 w 612"/>
                    <a:gd name="T11" fmla="*/ 6 h 320"/>
                    <a:gd name="T12" fmla="*/ 2 w 612"/>
                    <a:gd name="T13" fmla="*/ 2 h 320"/>
                    <a:gd name="T14" fmla="*/ 2 w 612"/>
                    <a:gd name="T15" fmla="*/ 2 h 320"/>
                    <a:gd name="T16" fmla="*/ 6 w 612"/>
                    <a:gd name="T17" fmla="*/ 0 h 320"/>
                    <a:gd name="T18" fmla="*/ 10 w 612"/>
                    <a:gd name="T19" fmla="*/ 0 h 320"/>
                    <a:gd name="T20" fmla="*/ 12 w 612"/>
                    <a:gd name="T21" fmla="*/ 0 h 320"/>
                    <a:gd name="T22" fmla="*/ 16 w 612"/>
                    <a:gd name="T23" fmla="*/ 2 h 320"/>
                    <a:gd name="T24" fmla="*/ 308 w 612"/>
                    <a:gd name="T25" fmla="*/ 294 h 320"/>
                    <a:gd name="T26" fmla="*/ 596 w 612"/>
                    <a:gd name="T27" fmla="*/ 4 h 320"/>
                    <a:gd name="T28" fmla="*/ 596 w 612"/>
                    <a:gd name="T29" fmla="*/ 4 h 320"/>
                    <a:gd name="T30" fmla="*/ 600 w 612"/>
                    <a:gd name="T31" fmla="*/ 2 h 320"/>
                    <a:gd name="T32" fmla="*/ 604 w 612"/>
                    <a:gd name="T33" fmla="*/ 2 h 320"/>
                    <a:gd name="T34" fmla="*/ 606 w 612"/>
                    <a:gd name="T35" fmla="*/ 2 h 320"/>
                    <a:gd name="T36" fmla="*/ 610 w 612"/>
                    <a:gd name="T37" fmla="*/ 4 h 320"/>
                    <a:gd name="T38" fmla="*/ 610 w 612"/>
                    <a:gd name="T39" fmla="*/ 4 h 320"/>
                    <a:gd name="T40" fmla="*/ 612 w 612"/>
                    <a:gd name="T41" fmla="*/ 8 h 320"/>
                    <a:gd name="T42" fmla="*/ 612 w 612"/>
                    <a:gd name="T43" fmla="*/ 12 h 320"/>
                    <a:gd name="T44" fmla="*/ 612 w 612"/>
                    <a:gd name="T45" fmla="*/ 14 h 320"/>
                    <a:gd name="T46" fmla="*/ 610 w 612"/>
                    <a:gd name="T47" fmla="*/ 18 h 320"/>
                    <a:gd name="T48" fmla="*/ 308 w 612"/>
                    <a:gd name="T49"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20">
                      <a:moveTo>
                        <a:pt x="308" y="320"/>
                      </a:moveTo>
                      <a:lnTo>
                        <a:pt x="2" y="16"/>
                      </a:lnTo>
                      <a:lnTo>
                        <a:pt x="2" y="16"/>
                      </a:lnTo>
                      <a:lnTo>
                        <a:pt x="0" y="12"/>
                      </a:lnTo>
                      <a:lnTo>
                        <a:pt x="0" y="8"/>
                      </a:lnTo>
                      <a:lnTo>
                        <a:pt x="0" y="6"/>
                      </a:lnTo>
                      <a:lnTo>
                        <a:pt x="2" y="2"/>
                      </a:lnTo>
                      <a:lnTo>
                        <a:pt x="2" y="2"/>
                      </a:lnTo>
                      <a:lnTo>
                        <a:pt x="6" y="0"/>
                      </a:lnTo>
                      <a:lnTo>
                        <a:pt x="10" y="0"/>
                      </a:lnTo>
                      <a:lnTo>
                        <a:pt x="12" y="0"/>
                      </a:lnTo>
                      <a:lnTo>
                        <a:pt x="16" y="2"/>
                      </a:lnTo>
                      <a:lnTo>
                        <a:pt x="308" y="294"/>
                      </a:lnTo>
                      <a:lnTo>
                        <a:pt x="596" y="4"/>
                      </a:lnTo>
                      <a:lnTo>
                        <a:pt x="596" y="4"/>
                      </a:lnTo>
                      <a:lnTo>
                        <a:pt x="600" y="2"/>
                      </a:lnTo>
                      <a:lnTo>
                        <a:pt x="604" y="2"/>
                      </a:lnTo>
                      <a:lnTo>
                        <a:pt x="606" y="2"/>
                      </a:lnTo>
                      <a:lnTo>
                        <a:pt x="610" y="4"/>
                      </a:lnTo>
                      <a:lnTo>
                        <a:pt x="610" y="4"/>
                      </a:lnTo>
                      <a:lnTo>
                        <a:pt x="612" y="8"/>
                      </a:lnTo>
                      <a:lnTo>
                        <a:pt x="612" y="12"/>
                      </a:lnTo>
                      <a:lnTo>
                        <a:pt x="612" y="14"/>
                      </a:lnTo>
                      <a:lnTo>
                        <a:pt x="610" y="18"/>
                      </a:lnTo>
                      <a:lnTo>
                        <a:pt x="308" y="3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36" name="Freeform 68">
                  <a:extLst>
                    <a:ext uri="{FF2B5EF4-FFF2-40B4-BE49-F238E27FC236}">
                      <a16:creationId xmlns:a16="http://schemas.microsoft.com/office/drawing/2014/main" id="{F41FFF51-700B-BC07-BFB7-363206963AC3}"/>
                    </a:ext>
                  </a:extLst>
                </p:cNvPr>
                <p:cNvSpPr>
                  <a:spLocks/>
                </p:cNvSpPr>
                <p:nvPr/>
              </p:nvSpPr>
              <p:spPr bwMode="auto">
                <a:xfrm>
                  <a:off x="2830513" y="5246688"/>
                  <a:ext cx="1323975" cy="463550"/>
                </a:xfrm>
                <a:custGeom>
                  <a:avLst/>
                  <a:gdLst>
                    <a:gd name="T0" fmla="*/ 458 w 834"/>
                    <a:gd name="T1" fmla="*/ 292 h 292"/>
                    <a:gd name="T2" fmla="*/ 458 w 834"/>
                    <a:gd name="T3" fmla="*/ 292 h 292"/>
                    <a:gd name="T4" fmla="*/ 458 w 834"/>
                    <a:gd name="T5" fmla="*/ 292 h 292"/>
                    <a:gd name="T6" fmla="*/ 458 w 834"/>
                    <a:gd name="T7" fmla="*/ 292 h 292"/>
                    <a:gd name="T8" fmla="*/ 452 w 834"/>
                    <a:gd name="T9" fmla="*/ 292 h 292"/>
                    <a:gd name="T10" fmla="*/ 450 w 834"/>
                    <a:gd name="T11" fmla="*/ 288 h 292"/>
                    <a:gd name="T12" fmla="*/ 322 w 834"/>
                    <a:gd name="T13" fmla="*/ 30 h 292"/>
                    <a:gd name="T14" fmla="*/ 248 w 834"/>
                    <a:gd name="T15" fmla="*/ 170 h 292"/>
                    <a:gd name="T16" fmla="*/ 248 w 834"/>
                    <a:gd name="T17" fmla="*/ 170 h 292"/>
                    <a:gd name="T18" fmla="*/ 244 w 834"/>
                    <a:gd name="T19" fmla="*/ 174 h 292"/>
                    <a:gd name="T20" fmla="*/ 240 w 834"/>
                    <a:gd name="T21" fmla="*/ 174 h 292"/>
                    <a:gd name="T22" fmla="*/ 10 w 834"/>
                    <a:gd name="T23" fmla="*/ 174 h 292"/>
                    <a:gd name="T24" fmla="*/ 10 w 834"/>
                    <a:gd name="T25" fmla="*/ 174 h 292"/>
                    <a:gd name="T26" fmla="*/ 6 w 834"/>
                    <a:gd name="T27" fmla="*/ 174 h 292"/>
                    <a:gd name="T28" fmla="*/ 4 w 834"/>
                    <a:gd name="T29" fmla="*/ 172 h 292"/>
                    <a:gd name="T30" fmla="*/ 2 w 834"/>
                    <a:gd name="T31" fmla="*/ 170 h 292"/>
                    <a:gd name="T32" fmla="*/ 0 w 834"/>
                    <a:gd name="T33" fmla="*/ 166 h 292"/>
                    <a:gd name="T34" fmla="*/ 0 w 834"/>
                    <a:gd name="T35" fmla="*/ 166 h 292"/>
                    <a:gd name="T36" fmla="*/ 2 w 834"/>
                    <a:gd name="T37" fmla="*/ 162 h 292"/>
                    <a:gd name="T38" fmla="*/ 4 w 834"/>
                    <a:gd name="T39" fmla="*/ 160 h 292"/>
                    <a:gd name="T40" fmla="*/ 6 w 834"/>
                    <a:gd name="T41" fmla="*/ 158 h 292"/>
                    <a:gd name="T42" fmla="*/ 10 w 834"/>
                    <a:gd name="T43" fmla="*/ 156 h 292"/>
                    <a:gd name="T44" fmla="*/ 234 w 834"/>
                    <a:gd name="T45" fmla="*/ 156 h 292"/>
                    <a:gd name="T46" fmla="*/ 314 w 834"/>
                    <a:gd name="T47" fmla="*/ 6 h 292"/>
                    <a:gd name="T48" fmla="*/ 314 w 834"/>
                    <a:gd name="T49" fmla="*/ 6 h 292"/>
                    <a:gd name="T50" fmla="*/ 318 w 834"/>
                    <a:gd name="T51" fmla="*/ 2 h 292"/>
                    <a:gd name="T52" fmla="*/ 322 w 834"/>
                    <a:gd name="T53" fmla="*/ 0 h 292"/>
                    <a:gd name="T54" fmla="*/ 322 w 834"/>
                    <a:gd name="T55" fmla="*/ 0 h 292"/>
                    <a:gd name="T56" fmla="*/ 328 w 834"/>
                    <a:gd name="T57" fmla="*/ 2 h 292"/>
                    <a:gd name="T58" fmla="*/ 330 w 834"/>
                    <a:gd name="T59" fmla="*/ 6 h 292"/>
                    <a:gd name="T60" fmla="*/ 460 w 834"/>
                    <a:gd name="T61" fmla="*/ 266 h 292"/>
                    <a:gd name="T62" fmla="*/ 534 w 834"/>
                    <a:gd name="T63" fmla="*/ 160 h 292"/>
                    <a:gd name="T64" fmla="*/ 534 w 834"/>
                    <a:gd name="T65" fmla="*/ 160 h 292"/>
                    <a:gd name="T66" fmla="*/ 536 w 834"/>
                    <a:gd name="T67" fmla="*/ 158 h 292"/>
                    <a:gd name="T68" fmla="*/ 540 w 834"/>
                    <a:gd name="T69" fmla="*/ 156 h 292"/>
                    <a:gd name="T70" fmla="*/ 826 w 834"/>
                    <a:gd name="T71" fmla="*/ 156 h 292"/>
                    <a:gd name="T72" fmla="*/ 826 w 834"/>
                    <a:gd name="T73" fmla="*/ 156 h 292"/>
                    <a:gd name="T74" fmla="*/ 828 w 834"/>
                    <a:gd name="T75" fmla="*/ 158 h 292"/>
                    <a:gd name="T76" fmla="*/ 832 w 834"/>
                    <a:gd name="T77" fmla="*/ 160 h 292"/>
                    <a:gd name="T78" fmla="*/ 834 w 834"/>
                    <a:gd name="T79" fmla="*/ 162 h 292"/>
                    <a:gd name="T80" fmla="*/ 834 w 834"/>
                    <a:gd name="T81" fmla="*/ 166 h 292"/>
                    <a:gd name="T82" fmla="*/ 834 w 834"/>
                    <a:gd name="T83" fmla="*/ 166 h 292"/>
                    <a:gd name="T84" fmla="*/ 834 w 834"/>
                    <a:gd name="T85" fmla="*/ 170 h 292"/>
                    <a:gd name="T86" fmla="*/ 832 w 834"/>
                    <a:gd name="T87" fmla="*/ 172 h 292"/>
                    <a:gd name="T88" fmla="*/ 828 w 834"/>
                    <a:gd name="T89" fmla="*/ 174 h 292"/>
                    <a:gd name="T90" fmla="*/ 826 w 834"/>
                    <a:gd name="T91" fmla="*/ 174 h 292"/>
                    <a:gd name="T92" fmla="*/ 546 w 834"/>
                    <a:gd name="T93" fmla="*/ 174 h 292"/>
                    <a:gd name="T94" fmla="*/ 466 w 834"/>
                    <a:gd name="T95" fmla="*/ 288 h 292"/>
                    <a:gd name="T96" fmla="*/ 466 w 834"/>
                    <a:gd name="T97" fmla="*/ 288 h 292"/>
                    <a:gd name="T98" fmla="*/ 462 w 834"/>
                    <a:gd name="T99" fmla="*/ 292 h 292"/>
                    <a:gd name="T100" fmla="*/ 458 w 834"/>
                    <a:gd name="T101" fmla="*/ 292 h 292"/>
                    <a:gd name="T102" fmla="*/ 458 w 834"/>
                    <a:gd name="T10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4" h="292">
                      <a:moveTo>
                        <a:pt x="458" y="292"/>
                      </a:moveTo>
                      <a:lnTo>
                        <a:pt x="458" y="292"/>
                      </a:lnTo>
                      <a:lnTo>
                        <a:pt x="458" y="292"/>
                      </a:lnTo>
                      <a:lnTo>
                        <a:pt x="458" y="292"/>
                      </a:lnTo>
                      <a:lnTo>
                        <a:pt x="452" y="292"/>
                      </a:lnTo>
                      <a:lnTo>
                        <a:pt x="450" y="288"/>
                      </a:lnTo>
                      <a:lnTo>
                        <a:pt x="322" y="30"/>
                      </a:lnTo>
                      <a:lnTo>
                        <a:pt x="248" y="170"/>
                      </a:lnTo>
                      <a:lnTo>
                        <a:pt x="248" y="170"/>
                      </a:lnTo>
                      <a:lnTo>
                        <a:pt x="244" y="174"/>
                      </a:lnTo>
                      <a:lnTo>
                        <a:pt x="240" y="174"/>
                      </a:lnTo>
                      <a:lnTo>
                        <a:pt x="10" y="174"/>
                      </a:lnTo>
                      <a:lnTo>
                        <a:pt x="10" y="174"/>
                      </a:lnTo>
                      <a:lnTo>
                        <a:pt x="6" y="174"/>
                      </a:lnTo>
                      <a:lnTo>
                        <a:pt x="4" y="172"/>
                      </a:lnTo>
                      <a:lnTo>
                        <a:pt x="2" y="170"/>
                      </a:lnTo>
                      <a:lnTo>
                        <a:pt x="0" y="166"/>
                      </a:lnTo>
                      <a:lnTo>
                        <a:pt x="0" y="166"/>
                      </a:lnTo>
                      <a:lnTo>
                        <a:pt x="2" y="162"/>
                      </a:lnTo>
                      <a:lnTo>
                        <a:pt x="4" y="160"/>
                      </a:lnTo>
                      <a:lnTo>
                        <a:pt x="6" y="158"/>
                      </a:lnTo>
                      <a:lnTo>
                        <a:pt x="10" y="156"/>
                      </a:lnTo>
                      <a:lnTo>
                        <a:pt x="234" y="156"/>
                      </a:lnTo>
                      <a:lnTo>
                        <a:pt x="314" y="6"/>
                      </a:lnTo>
                      <a:lnTo>
                        <a:pt x="314" y="6"/>
                      </a:lnTo>
                      <a:lnTo>
                        <a:pt x="318" y="2"/>
                      </a:lnTo>
                      <a:lnTo>
                        <a:pt x="322" y="0"/>
                      </a:lnTo>
                      <a:lnTo>
                        <a:pt x="322" y="0"/>
                      </a:lnTo>
                      <a:lnTo>
                        <a:pt x="328" y="2"/>
                      </a:lnTo>
                      <a:lnTo>
                        <a:pt x="330" y="6"/>
                      </a:lnTo>
                      <a:lnTo>
                        <a:pt x="460" y="266"/>
                      </a:lnTo>
                      <a:lnTo>
                        <a:pt x="534" y="160"/>
                      </a:lnTo>
                      <a:lnTo>
                        <a:pt x="534" y="160"/>
                      </a:lnTo>
                      <a:lnTo>
                        <a:pt x="536" y="158"/>
                      </a:lnTo>
                      <a:lnTo>
                        <a:pt x="540" y="156"/>
                      </a:lnTo>
                      <a:lnTo>
                        <a:pt x="826" y="156"/>
                      </a:lnTo>
                      <a:lnTo>
                        <a:pt x="826" y="156"/>
                      </a:lnTo>
                      <a:lnTo>
                        <a:pt x="828" y="158"/>
                      </a:lnTo>
                      <a:lnTo>
                        <a:pt x="832" y="160"/>
                      </a:lnTo>
                      <a:lnTo>
                        <a:pt x="834" y="162"/>
                      </a:lnTo>
                      <a:lnTo>
                        <a:pt x="834" y="166"/>
                      </a:lnTo>
                      <a:lnTo>
                        <a:pt x="834" y="166"/>
                      </a:lnTo>
                      <a:lnTo>
                        <a:pt x="834" y="170"/>
                      </a:lnTo>
                      <a:lnTo>
                        <a:pt x="832" y="172"/>
                      </a:lnTo>
                      <a:lnTo>
                        <a:pt x="828" y="174"/>
                      </a:lnTo>
                      <a:lnTo>
                        <a:pt x="826" y="174"/>
                      </a:lnTo>
                      <a:lnTo>
                        <a:pt x="546" y="174"/>
                      </a:lnTo>
                      <a:lnTo>
                        <a:pt x="466" y="288"/>
                      </a:lnTo>
                      <a:lnTo>
                        <a:pt x="466" y="288"/>
                      </a:lnTo>
                      <a:lnTo>
                        <a:pt x="462" y="292"/>
                      </a:lnTo>
                      <a:lnTo>
                        <a:pt x="458" y="292"/>
                      </a:lnTo>
                      <a:lnTo>
                        <a:pt x="458" y="29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37" name="Freeform 67">
                  <a:extLst>
                    <a:ext uri="{FF2B5EF4-FFF2-40B4-BE49-F238E27FC236}">
                      <a16:creationId xmlns:a16="http://schemas.microsoft.com/office/drawing/2014/main" id="{3A12452D-1039-0066-32BE-9E1FD9E98DD5}"/>
                    </a:ext>
                  </a:extLst>
                </p:cNvPr>
                <p:cNvSpPr>
                  <a:spLocks/>
                </p:cNvSpPr>
                <p:nvPr/>
              </p:nvSpPr>
              <p:spPr bwMode="auto">
                <a:xfrm>
                  <a:off x="3004595" y="5548311"/>
                  <a:ext cx="971551" cy="507998"/>
                </a:xfrm>
                <a:custGeom>
                  <a:avLst/>
                  <a:gdLst>
                    <a:gd name="T0" fmla="*/ 308 w 612"/>
                    <a:gd name="T1" fmla="*/ 320 h 320"/>
                    <a:gd name="T2" fmla="*/ 2 w 612"/>
                    <a:gd name="T3" fmla="*/ 16 h 320"/>
                    <a:gd name="T4" fmla="*/ 2 w 612"/>
                    <a:gd name="T5" fmla="*/ 16 h 320"/>
                    <a:gd name="T6" fmla="*/ 0 w 612"/>
                    <a:gd name="T7" fmla="*/ 12 h 320"/>
                    <a:gd name="T8" fmla="*/ 0 w 612"/>
                    <a:gd name="T9" fmla="*/ 8 h 320"/>
                    <a:gd name="T10" fmla="*/ 0 w 612"/>
                    <a:gd name="T11" fmla="*/ 6 h 320"/>
                    <a:gd name="T12" fmla="*/ 2 w 612"/>
                    <a:gd name="T13" fmla="*/ 2 h 320"/>
                    <a:gd name="T14" fmla="*/ 2 w 612"/>
                    <a:gd name="T15" fmla="*/ 2 h 320"/>
                    <a:gd name="T16" fmla="*/ 6 w 612"/>
                    <a:gd name="T17" fmla="*/ 0 h 320"/>
                    <a:gd name="T18" fmla="*/ 10 w 612"/>
                    <a:gd name="T19" fmla="*/ 0 h 320"/>
                    <a:gd name="T20" fmla="*/ 12 w 612"/>
                    <a:gd name="T21" fmla="*/ 0 h 320"/>
                    <a:gd name="T22" fmla="*/ 16 w 612"/>
                    <a:gd name="T23" fmla="*/ 2 h 320"/>
                    <a:gd name="T24" fmla="*/ 308 w 612"/>
                    <a:gd name="T25" fmla="*/ 294 h 320"/>
                    <a:gd name="T26" fmla="*/ 596 w 612"/>
                    <a:gd name="T27" fmla="*/ 4 h 320"/>
                    <a:gd name="T28" fmla="*/ 596 w 612"/>
                    <a:gd name="T29" fmla="*/ 4 h 320"/>
                    <a:gd name="T30" fmla="*/ 600 w 612"/>
                    <a:gd name="T31" fmla="*/ 2 h 320"/>
                    <a:gd name="T32" fmla="*/ 604 w 612"/>
                    <a:gd name="T33" fmla="*/ 2 h 320"/>
                    <a:gd name="T34" fmla="*/ 606 w 612"/>
                    <a:gd name="T35" fmla="*/ 2 h 320"/>
                    <a:gd name="T36" fmla="*/ 610 w 612"/>
                    <a:gd name="T37" fmla="*/ 4 h 320"/>
                    <a:gd name="T38" fmla="*/ 610 w 612"/>
                    <a:gd name="T39" fmla="*/ 4 h 320"/>
                    <a:gd name="T40" fmla="*/ 612 w 612"/>
                    <a:gd name="T41" fmla="*/ 8 h 320"/>
                    <a:gd name="T42" fmla="*/ 612 w 612"/>
                    <a:gd name="T43" fmla="*/ 12 h 320"/>
                    <a:gd name="T44" fmla="*/ 612 w 612"/>
                    <a:gd name="T45" fmla="*/ 14 h 320"/>
                    <a:gd name="T46" fmla="*/ 610 w 612"/>
                    <a:gd name="T47" fmla="*/ 18 h 320"/>
                    <a:gd name="T48" fmla="*/ 308 w 612"/>
                    <a:gd name="T49"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20">
                      <a:moveTo>
                        <a:pt x="308" y="320"/>
                      </a:moveTo>
                      <a:lnTo>
                        <a:pt x="2" y="16"/>
                      </a:lnTo>
                      <a:lnTo>
                        <a:pt x="2" y="16"/>
                      </a:lnTo>
                      <a:lnTo>
                        <a:pt x="0" y="12"/>
                      </a:lnTo>
                      <a:lnTo>
                        <a:pt x="0" y="8"/>
                      </a:lnTo>
                      <a:lnTo>
                        <a:pt x="0" y="6"/>
                      </a:lnTo>
                      <a:lnTo>
                        <a:pt x="2" y="2"/>
                      </a:lnTo>
                      <a:lnTo>
                        <a:pt x="2" y="2"/>
                      </a:lnTo>
                      <a:lnTo>
                        <a:pt x="6" y="0"/>
                      </a:lnTo>
                      <a:lnTo>
                        <a:pt x="10" y="0"/>
                      </a:lnTo>
                      <a:lnTo>
                        <a:pt x="12" y="0"/>
                      </a:lnTo>
                      <a:lnTo>
                        <a:pt x="16" y="2"/>
                      </a:lnTo>
                      <a:lnTo>
                        <a:pt x="308" y="294"/>
                      </a:lnTo>
                      <a:lnTo>
                        <a:pt x="596" y="4"/>
                      </a:lnTo>
                      <a:lnTo>
                        <a:pt x="596" y="4"/>
                      </a:lnTo>
                      <a:lnTo>
                        <a:pt x="600" y="2"/>
                      </a:lnTo>
                      <a:lnTo>
                        <a:pt x="604" y="2"/>
                      </a:lnTo>
                      <a:lnTo>
                        <a:pt x="606" y="2"/>
                      </a:lnTo>
                      <a:lnTo>
                        <a:pt x="610" y="4"/>
                      </a:lnTo>
                      <a:lnTo>
                        <a:pt x="610" y="4"/>
                      </a:lnTo>
                      <a:lnTo>
                        <a:pt x="612" y="8"/>
                      </a:lnTo>
                      <a:lnTo>
                        <a:pt x="612" y="12"/>
                      </a:lnTo>
                      <a:lnTo>
                        <a:pt x="612" y="14"/>
                      </a:lnTo>
                      <a:lnTo>
                        <a:pt x="610" y="18"/>
                      </a:lnTo>
                      <a:lnTo>
                        <a:pt x="308" y="3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38" name="Freeform 68">
                  <a:extLst>
                    <a:ext uri="{FF2B5EF4-FFF2-40B4-BE49-F238E27FC236}">
                      <a16:creationId xmlns:a16="http://schemas.microsoft.com/office/drawing/2014/main" id="{1E19262D-9D4D-D9F8-E8B1-2F3F00CB67D6}"/>
                    </a:ext>
                  </a:extLst>
                </p:cNvPr>
                <p:cNvSpPr>
                  <a:spLocks/>
                </p:cNvSpPr>
                <p:nvPr/>
              </p:nvSpPr>
              <p:spPr bwMode="auto">
                <a:xfrm>
                  <a:off x="2829972" y="5256210"/>
                  <a:ext cx="1323975" cy="463550"/>
                </a:xfrm>
                <a:custGeom>
                  <a:avLst/>
                  <a:gdLst>
                    <a:gd name="T0" fmla="*/ 458 w 834"/>
                    <a:gd name="T1" fmla="*/ 292 h 292"/>
                    <a:gd name="T2" fmla="*/ 458 w 834"/>
                    <a:gd name="T3" fmla="*/ 292 h 292"/>
                    <a:gd name="T4" fmla="*/ 458 w 834"/>
                    <a:gd name="T5" fmla="*/ 292 h 292"/>
                    <a:gd name="T6" fmla="*/ 458 w 834"/>
                    <a:gd name="T7" fmla="*/ 292 h 292"/>
                    <a:gd name="T8" fmla="*/ 452 w 834"/>
                    <a:gd name="T9" fmla="*/ 292 h 292"/>
                    <a:gd name="T10" fmla="*/ 450 w 834"/>
                    <a:gd name="T11" fmla="*/ 288 h 292"/>
                    <a:gd name="T12" fmla="*/ 322 w 834"/>
                    <a:gd name="T13" fmla="*/ 30 h 292"/>
                    <a:gd name="T14" fmla="*/ 248 w 834"/>
                    <a:gd name="T15" fmla="*/ 170 h 292"/>
                    <a:gd name="T16" fmla="*/ 248 w 834"/>
                    <a:gd name="T17" fmla="*/ 170 h 292"/>
                    <a:gd name="T18" fmla="*/ 244 w 834"/>
                    <a:gd name="T19" fmla="*/ 174 h 292"/>
                    <a:gd name="T20" fmla="*/ 240 w 834"/>
                    <a:gd name="T21" fmla="*/ 174 h 292"/>
                    <a:gd name="T22" fmla="*/ 10 w 834"/>
                    <a:gd name="T23" fmla="*/ 174 h 292"/>
                    <a:gd name="T24" fmla="*/ 10 w 834"/>
                    <a:gd name="T25" fmla="*/ 174 h 292"/>
                    <a:gd name="T26" fmla="*/ 6 w 834"/>
                    <a:gd name="T27" fmla="*/ 174 h 292"/>
                    <a:gd name="T28" fmla="*/ 4 w 834"/>
                    <a:gd name="T29" fmla="*/ 172 h 292"/>
                    <a:gd name="T30" fmla="*/ 2 w 834"/>
                    <a:gd name="T31" fmla="*/ 170 h 292"/>
                    <a:gd name="T32" fmla="*/ 0 w 834"/>
                    <a:gd name="T33" fmla="*/ 166 h 292"/>
                    <a:gd name="T34" fmla="*/ 0 w 834"/>
                    <a:gd name="T35" fmla="*/ 166 h 292"/>
                    <a:gd name="T36" fmla="*/ 2 w 834"/>
                    <a:gd name="T37" fmla="*/ 162 h 292"/>
                    <a:gd name="T38" fmla="*/ 4 w 834"/>
                    <a:gd name="T39" fmla="*/ 160 h 292"/>
                    <a:gd name="T40" fmla="*/ 6 w 834"/>
                    <a:gd name="T41" fmla="*/ 158 h 292"/>
                    <a:gd name="T42" fmla="*/ 10 w 834"/>
                    <a:gd name="T43" fmla="*/ 156 h 292"/>
                    <a:gd name="T44" fmla="*/ 234 w 834"/>
                    <a:gd name="T45" fmla="*/ 156 h 292"/>
                    <a:gd name="T46" fmla="*/ 314 w 834"/>
                    <a:gd name="T47" fmla="*/ 6 h 292"/>
                    <a:gd name="T48" fmla="*/ 314 w 834"/>
                    <a:gd name="T49" fmla="*/ 6 h 292"/>
                    <a:gd name="T50" fmla="*/ 318 w 834"/>
                    <a:gd name="T51" fmla="*/ 2 h 292"/>
                    <a:gd name="T52" fmla="*/ 322 w 834"/>
                    <a:gd name="T53" fmla="*/ 0 h 292"/>
                    <a:gd name="T54" fmla="*/ 322 w 834"/>
                    <a:gd name="T55" fmla="*/ 0 h 292"/>
                    <a:gd name="T56" fmla="*/ 328 w 834"/>
                    <a:gd name="T57" fmla="*/ 2 h 292"/>
                    <a:gd name="T58" fmla="*/ 330 w 834"/>
                    <a:gd name="T59" fmla="*/ 6 h 292"/>
                    <a:gd name="T60" fmla="*/ 460 w 834"/>
                    <a:gd name="T61" fmla="*/ 266 h 292"/>
                    <a:gd name="T62" fmla="*/ 534 w 834"/>
                    <a:gd name="T63" fmla="*/ 160 h 292"/>
                    <a:gd name="T64" fmla="*/ 534 w 834"/>
                    <a:gd name="T65" fmla="*/ 160 h 292"/>
                    <a:gd name="T66" fmla="*/ 536 w 834"/>
                    <a:gd name="T67" fmla="*/ 158 h 292"/>
                    <a:gd name="T68" fmla="*/ 540 w 834"/>
                    <a:gd name="T69" fmla="*/ 156 h 292"/>
                    <a:gd name="T70" fmla="*/ 826 w 834"/>
                    <a:gd name="T71" fmla="*/ 156 h 292"/>
                    <a:gd name="T72" fmla="*/ 826 w 834"/>
                    <a:gd name="T73" fmla="*/ 156 h 292"/>
                    <a:gd name="T74" fmla="*/ 828 w 834"/>
                    <a:gd name="T75" fmla="*/ 158 h 292"/>
                    <a:gd name="T76" fmla="*/ 832 w 834"/>
                    <a:gd name="T77" fmla="*/ 160 h 292"/>
                    <a:gd name="T78" fmla="*/ 834 w 834"/>
                    <a:gd name="T79" fmla="*/ 162 h 292"/>
                    <a:gd name="T80" fmla="*/ 834 w 834"/>
                    <a:gd name="T81" fmla="*/ 166 h 292"/>
                    <a:gd name="T82" fmla="*/ 834 w 834"/>
                    <a:gd name="T83" fmla="*/ 166 h 292"/>
                    <a:gd name="T84" fmla="*/ 834 w 834"/>
                    <a:gd name="T85" fmla="*/ 170 h 292"/>
                    <a:gd name="T86" fmla="*/ 832 w 834"/>
                    <a:gd name="T87" fmla="*/ 172 h 292"/>
                    <a:gd name="T88" fmla="*/ 828 w 834"/>
                    <a:gd name="T89" fmla="*/ 174 h 292"/>
                    <a:gd name="T90" fmla="*/ 826 w 834"/>
                    <a:gd name="T91" fmla="*/ 174 h 292"/>
                    <a:gd name="T92" fmla="*/ 546 w 834"/>
                    <a:gd name="T93" fmla="*/ 174 h 292"/>
                    <a:gd name="T94" fmla="*/ 466 w 834"/>
                    <a:gd name="T95" fmla="*/ 288 h 292"/>
                    <a:gd name="T96" fmla="*/ 466 w 834"/>
                    <a:gd name="T97" fmla="*/ 288 h 292"/>
                    <a:gd name="T98" fmla="*/ 462 w 834"/>
                    <a:gd name="T99" fmla="*/ 292 h 292"/>
                    <a:gd name="T100" fmla="*/ 458 w 834"/>
                    <a:gd name="T101" fmla="*/ 292 h 292"/>
                    <a:gd name="T102" fmla="*/ 458 w 834"/>
                    <a:gd name="T10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4" h="292">
                      <a:moveTo>
                        <a:pt x="458" y="292"/>
                      </a:moveTo>
                      <a:lnTo>
                        <a:pt x="458" y="292"/>
                      </a:lnTo>
                      <a:lnTo>
                        <a:pt x="458" y="292"/>
                      </a:lnTo>
                      <a:lnTo>
                        <a:pt x="458" y="292"/>
                      </a:lnTo>
                      <a:lnTo>
                        <a:pt x="452" y="292"/>
                      </a:lnTo>
                      <a:lnTo>
                        <a:pt x="450" y="288"/>
                      </a:lnTo>
                      <a:lnTo>
                        <a:pt x="322" y="30"/>
                      </a:lnTo>
                      <a:lnTo>
                        <a:pt x="248" y="170"/>
                      </a:lnTo>
                      <a:lnTo>
                        <a:pt x="248" y="170"/>
                      </a:lnTo>
                      <a:lnTo>
                        <a:pt x="244" y="174"/>
                      </a:lnTo>
                      <a:lnTo>
                        <a:pt x="240" y="174"/>
                      </a:lnTo>
                      <a:lnTo>
                        <a:pt x="10" y="174"/>
                      </a:lnTo>
                      <a:lnTo>
                        <a:pt x="10" y="174"/>
                      </a:lnTo>
                      <a:lnTo>
                        <a:pt x="6" y="174"/>
                      </a:lnTo>
                      <a:lnTo>
                        <a:pt x="4" y="172"/>
                      </a:lnTo>
                      <a:lnTo>
                        <a:pt x="2" y="170"/>
                      </a:lnTo>
                      <a:lnTo>
                        <a:pt x="0" y="166"/>
                      </a:lnTo>
                      <a:lnTo>
                        <a:pt x="0" y="166"/>
                      </a:lnTo>
                      <a:lnTo>
                        <a:pt x="2" y="162"/>
                      </a:lnTo>
                      <a:lnTo>
                        <a:pt x="4" y="160"/>
                      </a:lnTo>
                      <a:lnTo>
                        <a:pt x="6" y="158"/>
                      </a:lnTo>
                      <a:lnTo>
                        <a:pt x="10" y="156"/>
                      </a:lnTo>
                      <a:lnTo>
                        <a:pt x="234" y="156"/>
                      </a:lnTo>
                      <a:lnTo>
                        <a:pt x="314" y="6"/>
                      </a:lnTo>
                      <a:lnTo>
                        <a:pt x="314" y="6"/>
                      </a:lnTo>
                      <a:lnTo>
                        <a:pt x="318" y="2"/>
                      </a:lnTo>
                      <a:lnTo>
                        <a:pt x="322" y="0"/>
                      </a:lnTo>
                      <a:lnTo>
                        <a:pt x="322" y="0"/>
                      </a:lnTo>
                      <a:lnTo>
                        <a:pt x="328" y="2"/>
                      </a:lnTo>
                      <a:lnTo>
                        <a:pt x="330" y="6"/>
                      </a:lnTo>
                      <a:lnTo>
                        <a:pt x="460" y="266"/>
                      </a:lnTo>
                      <a:lnTo>
                        <a:pt x="534" y="160"/>
                      </a:lnTo>
                      <a:lnTo>
                        <a:pt x="534" y="160"/>
                      </a:lnTo>
                      <a:lnTo>
                        <a:pt x="536" y="158"/>
                      </a:lnTo>
                      <a:lnTo>
                        <a:pt x="540" y="156"/>
                      </a:lnTo>
                      <a:lnTo>
                        <a:pt x="826" y="156"/>
                      </a:lnTo>
                      <a:lnTo>
                        <a:pt x="826" y="156"/>
                      </a:lnTo>
                      <a:lnTo>
                        <a:pt x="828" y="158"/>
                      </a:lnTo>
                      <a:lnTo>
                        <a:pt x="832" y="160"/>
                      </a:lnTo>
                      <a:lnTo>
                        <a:pt x="834" y="162"/>
                      </a:lnTo>
                      <a:lnTo>
                        <a:pt x="834" y="166"/>
                      </a:lnTo>
                      <a:lnTo>
                        <a:pt x="834" y="166"/>
                      </a:lnTo>
                      <a:lnTo>
                        <a:pt x="834" y="170"/>
                      </a:lnTo>
                      <a:lnTo>
                        <a:pt x="832" y="172"/>
                      </a:lnTo>
                      <a:lnTo>
                        <a:pt x="828" y="174"/>
                      </a:lnTo>
                      <a:lnTo>
                        <a:pt x="826" y="174"/>
                      </a:lnTo>
                      <a:lnTo>
                        <a:pt x="546" y="174"/>
                      </a:lnTo>
                      <a:lnTo>
                        <a:pt x="466" y="288"/>
                      </a:lnTo>
                      <a:lnTo>
                        <a:pt x="466" y="288"/>
                      </a:lnTo>
                      <a:lnTo>
                        <a:pt x="462" y="292"/>
                      </a:lnTo>
                      <a:lnTo>
                        <a:pt x="458" y="292"/>
                      </a:lnTo>
                      <a:lnTo>
                        <a:pt x="458" y="29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39" name="Freeform 66">
                  <a:extLst>
                    <a:ext uri="{FF2B5EF4-FFF2-40B4-BE49-F238E27FC236}">
                      <a16:creationId xmlns:a16="http://schemas.microsoft.com/office/drawing/2014/main" id="{1D5A61D8-4D69-53C4-7451-F766782D80F1}"/>
                    </a:ext>
                  </a:extLst>
                </p:cNvPr>
                <p:cNvSpPr>
                  <a:spLocks/>
                </p:cNvSpPr>
                <p:nvPr/>
              </p:nvSpPr>
              <p:spPr bwMode="auto">
                <a:xfrm>
                  <a:off x="2859645" y="4927152"/>
                  <a:ext cx="1263651" cy="561974"/>
                </a:xfrm>
                <a:custGeom>
                  <a:avLst/>
                  <a:gdLst>
                    <a:gd name="T0" fmla="*/ 48 w 796"/>
                    <a:gd name="T1" fmla="*/ 352 h 354"/>
                    <a:gd name="T2" fmla="*/ 34 w 796"/>
                    <a:gd name="T3" fmla="*/ 334 h 354"/>
                    <a:gd name="T4" fmla="*/ 8 w 796"/>
                    <a:gd name="T5" fmla="*/ 280 h 354"/>
                    <a:gd name="T6" fmla="*/ 0 w 796"/>
                    <a:gd name="T7" fmla="*/ 222 h 354"/>
                    <a:gd name="T8" fmla="*/ 6 w 796"/>
                    <a:gd name="T9" fmla="*/ 166 h 354"/>
                    <a:gd name="T10" fmla="*/ 28 w 796"/>
                    <a:gd name="T11" fmla="*/ 112 h 354"/>
                    <a:gd name="T12" fmla="*/ 64 w 796"/>
                    <a:gd name="T13" fmla="*/ 64 h 354"/>
                    <a:gd name="T14" fmla="*/ 98 w 796"/>
                    <a:gd name="T15" fmla="*/ 36 h 354"/>
                    <a:gd name="T16" fmla="*/ 154 w 796"/>
                    <a:gd name="T17" fmla="*/ 8 h 354"/>
                    <a:gd name="T18" fmla="*/ 218 w 796"/>
                    <a:gd name="T19" fmla="*/ 0 h 354"/>
                    <a:gd name="T20" fmla="*/ 262 w 796"/>
                    <a:gd name="T21" fmla="*/ 4 h 354"/>
                    <a:gd name="T22" fmla="*/ 322 w 796"/>
                    <a:gd name="T23" fmla="*/ 24 h 354"/>
                    <a:gd name="T24" fmla="*/ 372 w 796"/>
                    <a:gd name="T25" fmla="*/ 64 h 354"/>
                    <a:gd name="T26" fmla="*/ 398 w 796"/>
                    <a:gd name="T27" fmla="*/ 94 h 354"/>
                    <a:gd name="T28" fmla="*/ 422 w 796"/>
                    <a:gd name="T29" fmla="*/ 64 h 354"/>
                    <a:gd name="T30" fmla="*/ 456 w 796"/>
                    <a:gd name="T31" fmla="*/ 36 h 354"/>
                    <a:gd name="T32" fmla="*/ 514 w 796"/>
                    <a:gd name="T33" fmla="*/ 8 h 354"/>
                    <a:gd name="T34" fmla="*/ 576 w 796"/>
                    <a:gd name="T35" fmla="*/ 0 h 354"/>
                    <a:gd name="T36" fmla="*/ 638 w 796"/>
                    <a:gd name="T37" fmla="*/ 8 h 354"/>
                    <a:gd name="T38" fmla="*/ 696 w 796"/>
                    <a:gd name="T39" fmla="*/ 36 h 354"/>
                    <a:gd name="T40" fmla="*/ 730 w 796"/>
                    <a:gd name="T41" fmla="*/ 64 h 354"/>
                    <a:gd name="T42" fmla="*/ 766 w 796"/>
                    <a:gd name="T43" fmla="*/ 110 h 354"/>
                    <a:gd name="T44" fmla="*/ 788 w 796"/>
                    <a:gd name="T45" fmla="*/ 162 h 354"/>
                    <a:gd name="T46" fmla="*/ 796 w 796"/>
                    <a:gd name="T47" fmla="*/ 218 h 354"/>
                    <a:gd name="T48" fmla="*/ 788 w 796"/>
                    <a:gd name="T49" fmla="*/ 276 h 354"/>
                    <a:gd name="T50" fmla="*/ 764 w 796"/>
                    <a:gd name="T51" fmla="*/ 328 h 354"/>
                    <a:gd name="T52" fmla="*/ 752 w 796"/>
                    <a:gd name="T53" fmla="*/ 348 h 354"/>
                    <a:gd name="T54" fmla="*/ 742 w 796"/>
                    <a:gd name="T55" fmla="*/ 348 h 354"/>
                    <a:gd name="T56" fmla="*/ 738 w 796"/>
                    <a:gd name="T57" fmla="*/ 342 h 354"/>
                    <a:gd name="T58" fmla="*/ 740 w 796"/>
                    <a:gd name="T59" fmla="*/ 334 h 354"/>
                    <a:gd name="T60" fmla="*/ 764 w 796"/>
                    <a:gd name="T61" fmla="*/ 288 h 354"/>
                    <a:gd name="T62" fmla="*/ 776 w 796"/>
                    <a:gd name="T63" fmla="*/ 236 h 354"/>
                    <a:gd name="T64" fmla="*/ 774 w 796"/>
                    <a:gd name="T65" fmla="*/ 184 h 354"/>
                    <a:gd name="T66" fmla="*/ 758 w 796"/>
                    <a:gd name="T67" fmla="*/ 134 h 354"/>
                    <a:gd name="T68" fmla="*/ 730 w 796"/>
                    <a:gd name="T69" fmla="*/ 90 h 354"/>
                    <a:gd name="T70" fmla="*/ 702 w 796"/>
                    <a:gd name="T71" fmla="*/ 62 h 354"/>
                    <a:gd name="T72" fmla="*/ 652 w 796"/>
                    <a:gd name="T73" fmla="*/ 32 h 354"/>
                    <a:gd name="T74" fmla="*/ 596 w 796"/>
                    <a:gd name="T75" fmla="*/ 18 h 354"/>
                    <a:gd name="T76" fmla="*/ 538 w 796"/>
                    <a:gd name="T77" fmla="*/ 22 h 354"/>
                    <a:gd name="T78" fmla="*/ 484 w 796"/>
                    <a:gd name="T79" fmla="*/ 40 h 354"/>
                    <a:gd name="T80" fmla="*/ 434 w 796"/>
                    <a:gd name="T81" fmla="*/ 76 h 354"/>
                    <a:gd name="T82" fmla="*/ 406 w 796"/>
                    <a:gd name="T83" fmla="*/ 114 h 354"/>
                    <a:gd name="T84" fmla="*/ 390 w 796"/>
                    <a:gd name="T85" fmla="*/ 114 h 354"/>
                    <a:gd name="T86" fmla="*/ 360 w 796"/>
                    <a:gd name="T87" fmla="*/ 76 h 354"/>
                    <a:gd name="T88" fmla="*/ 312 w 796"/>
                    <a:gd name="T89" fmla="*/ 40 h 354"/>
                    <a:gd name="T90" fmla="*/ 258 w 796"/>
                    <a:gd name="T91" fmla="*/ 22 h 354"/>
                    <a:gd name="T92" fmla="*/ 218 w 796"/>
                    <a:gd name="T93" fmla="*/ 18 h 354"/>
                    <a:gd name="T94" fmla="*/ 160 w 796"/>
                    <a:gd name="T95" fmla="*/ 26 h 354"/>
                    <a:gd name="T96" fmla="*/ 108 w 796"/>
                    <a:gd name="T97" fmla="*/ 50 h 354"/>
                    <a:gd name="T98" fmla="*/ 76 w 796"/>
                    <a:gd name="T99" fmla="*/ 76 h 354"/>
                    <a:gd name="T100" fmla="*/ 44 w 796"/>
                    <a:gd name="T101" fmla="*/ 120 h 354"/>
                    <a:gd name="T102" fmla="*/ 24 w 796"/>
                    <a:gd name="T103" fmla="*/ 170 h 354"/>
                    <a:gd name="T104" fmla="*/ 18 w 796"/>
                    <a:gd name="T105" fmla="*/ 222 h 354"/>
                    <a:gd name="T106" fmla="*/ 26 w 796"/>
                    <a:gd name="T107" fmla="*/ 274 h 354"/>
                    <a:gd name="T108" fmla="*/ 48 w 796"/>
                    <a:gd name="T109" fmla="*/ 324 h 354"/>
                    <a:gd name="T110" fmla="*/ 60 w 796"/>
                    <a:gd name="T111" fmla="*/ 342 h 354"/>
                    <a:gd name="T112" fmla="*/ 58 w 796"/>
                    <a:gd name="T113" fmla="*/ 352 h 354"/>
                    <a:gd name="T114" fmla="*/ 52 w 796"/>
                    <a:gd name="T11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6" h="354">
                      <a:moveTo>
                        <a:pt x="52" y="354"/>
                      </a:moveTo>
                      <a:lnTo>
                        <a:pt x="52" y="354"/>
                      </a:lnTo>
                      <a:lnTo>
                        <a:pt x="48" y="352"/>
                      </a:lnTo>
                      <a:lnTo>
                        <a:pt x="44" y="350"/>
                      </a:lnTo>
                      <a:lnTo>
                        <a:pt x="44" y="350"/>
                      </a:lnTo>
                      <a:lnTo>
                        <a:pt x="34" y="334"/>
                      </a:lnTo>
                      <a:lnTo>
                        <a:pt x="24" y="316"/>
                      </a:lnTo>
                      <a:lnTo>
                        <a:pt x="16" y="298"/>
                      </a:lnTo>
                      <a:lnTo>
                        <a:pt x="8" y="280"/>
                      </a:lnTo>
                      <a:lnTo>
                        <a:pt x="4" y="260"/>
                      </a:lnTo>
                      <a:lnTo>
                        <a:pt x="2" y="242"/>
                      </a:lnTo>
                      <a:lnTo>
                        <a:pt x="0" y="222"/>
                      </a:lnTo>
                      <a:lnTo>
                        <a:pt x="0" y="204"/>
                      </a:lnTo>
                      <a:lnTo>
                        <a:pt x="2" y="184"/>
                      </a:lnTo>
                      <a:lnTo>
                        <a:pt x="6" y="166"/>
                      </a:lnTo>
                      <a:lnTo>
                        <a:pt x="12" y="146"/>
                      </a:lnTo>
                      <a:lnTo>
                        <a:pt x="18" y="128"/>
                      </a:lnTo>
                      <a:lnTo>
                        <a:pt x="28" y="112"/>
                      </a:lnTo>
                      <a:lnTo>
                        <a:pt x="38" y="94"/>
                      </a:lnTo>
                      <a:lnTo>
                        <a:pt x="50" y="78"/>
                      </a:lnTo>
                      <a:lnTo>
                        <a:pt x="64" y="64"/>
                      </a:lnTo>
                      <a:lnTo>
                        <a:pt x="64" y="64"/>
                      </a:lnTo>
                      <a:lnTo>
                        <a:pt x="80" y="48"/>
                      </a:lnTo>
                      <a:lnTo>
                        <a:pt x="98" y="36"/>
                      </a:lnTo>
                      <a:lnTo>
                        <a:pt x="116" y="24"/>
                      </a:lnTo>
                      <a:lnTo>
                        <a:pt x="134" y="16"/>
                      </a:lnTo>
                      <a:lnTo>
                        <a:pt x="154" y="8"/>
                      </a:lnTo>
                      <a:lnTo>
                        <a:pt x="176" y="4"/>
                      </a:lnTo>
                      <a:lnTo>
                        <a:pt x="196" y="0"/>
                      </a:lnTo>
                      <a:lnTo>
                        <a:pt x="218" y="0"/>
                      </a:lnTo>
                      <a:lnTo>
                        <a:pt x="218" y="0"/>
                      </a:lnTo>
                      <a:lnTo>
                        <a:pt x="240" y="0"/>
                      </a:lnTo>
                      <a:lnTo>
                        <a:pt x="262" y="4"/>
                      </a:lnTo>
                      <a:lnTo>
                        <a:pt x="282" y="8"/>
                      </a:lnTo>
                      <a:lnTo>
                        <a:pt x="302" y="16"/>
                      </a:lnTo>
                      <a:lnTo>
                        <a:pt x="322" y="24"/>
                      </a:lnTo>
                      <a:lnTo>
                        <a:pt x="340" y="36"/>
                      </a:lnTo>
                      <a:lnTo>
                        <a:pt x="356" y="48"/>
                      </a:lnTo>
                      <a:lnTo>
                        <a:pt x="372" y="64"/>
                      </a:lnTo>
                      <a:lnTo>
                        <a:pt x="372" y="64"/>
                      </a:lnTo>
                      <a:lnTo>
                        <a:pt x="386" y="78"/>
                      </a:lnTo>
                      <a:lnTo>
                        <a:pt x="398" y="94"/>
                      </a:lnTo>
                      <a:lnTo>
                        <a:pt x="398" y="94"/>
                      </a:lnTo>
                      <a:lnTo>
                        <a:pt x="410" y="78"/>
                      </a:lnTo>
                      <a:lnTo>
                        <a:pt x="422" y="64"/>
                      </a:lnTo>
                      <a:lnTo>
                        <a:pt x="422" y="64"/>
                      </a:lnTo>
                      <a:lnTo>
                        <a:pt x="438" y="48"/>
                      </a:lnTo>
                      <a:lnTo>
                        <a:pt x="456" y="36"/>
                      </a:lnTo>
                      <a:lnTo>
                        <a:pt x="474" y="24"/>
                      </a:lnTo>
                      <a:lnTo>
                        <a:pt x="494" y="16"/>
                      </a:lnTo>
                      <a:lnTo>
                        <a:pt x="514" y="8"/>
                      </a:lnTo>
                      <a:lnTo>
                        <a:pt x="534" y="4"/>
                      </a:lnTo>
                      <a:lnTo>
                        <a:pt x="556" y="0"/>
                      </a:lnTo>
                      <a:lnTo>
                        <a:pt x="576" y="0"/>
                      </a:lnTo>
                      <a:lnTo>
                        <a:pt x="598" y="0"/>
                      </a:lnTo>
                      <a:lnTo>
                        <a:pt x="618" y="4"/>
                      </a:lnTo>
                      <a:lnTo>
                        <a:pt x="638" y="8"/>
                      </a:lnTo>
                      <a:lnTo>
                        <a:pt x="658" y="16"/>
                      </a:lnTo>
                      <a:lnTo>
                        <a:pt x="678" y="24"/>
                      </a:lnTo>
                      <a:lnTo>
                        <a:pt x="696" y="36"/>
                      </a:lnTo>
                      <a:lnTo>
                        <a:pt x="714" y="48"/>
                      </a:lnTo>
                      <a:lnTo>
                        <a:pt x="730" y="64"/>
                      </a:lnTo>
                      <a:lnTo>
                        <a:pt x="730" y="64"/>
                      </a:lnTo>
                      <a:lnTo>
                        <a:pt x="744" y="78"/>
                      </a:lnTo>
                      <a:lnTo>
                        <a:pt x="756" y="94"/>
                      </a:lnTo>
                      <a:lnTo>
                        <a:pt x="766" y="110"/>
                      </a:lnTo>
                      <a:lnTo>
                        <a:pt x="776" y="128"/>
                      </a:lnTo>
                      <a:lnTo>
                        <a:pt x="782" y="144"/>
                      </a:lnTo>
                      <a:lnTo>
                        <a:pt x="788" y="162"/>
                      </a:lnTo>
                      <a:lnTo>
                        <a:pt x="792" y="182"/>
                      </a:lnTo>
                      <a:lnTo>
                        <a:pt x="794" y="200"/>
                      </a:lnTo>
                      <a:lnTo>
                        <a:pt x="796" y="218"/>
                      </a:lnTo>
                      <a:lnTo>
                        <a:pt x="794" y="238"/>
                      </a:lnTo>
                      <a:lnTo>
                        <a:pt x="792" y="256"/>
                      </a:lnTo>
                      <a:lnTo>
                        <a:pt x="788" y="276"/>
                      </a:lnTo>
                      <a:lnTo>
                        <a:pt x="782" y="294"/>
                      </a:lnTo>
                      <a:lnTo>
                        <a:pt x="774" y="312"/>
                      </a:lnTo>
                      <a:lnTo>
                        <a:pt x="764" y="328"/>
                      </a:lnTo>
                      <a:lnTo>
                        <a:pt x="754" y="346"/>
                      </a:lnTo>
                      <a:lnTo>
                        <a:pt x="754" y="346"/>
                      </a:lnTo>
                      <a:lnTo>
                        <a:pt x="752" y="348"/>
                      </a:lnTo>
                      <a:lnTo>
                        <a:pt x="748" y="348"/>
                      </a:lnTo>
                      <a:lnTo>
                        <a:pt x="744" y="348"/>
                      </a:lnTo>
                      <a:lnTo>
                        <a:pt x="742" y="348"/>
                      </a:lnTo>
                      <a:lnTo>
                        <a:pt x="742" y="348"/>
                      </a:lnTo>
                      <a:lnTo>
                        <a:pt x="738" y="344"/>
                      </a:lnTo>
                      <a:lnTo>
                        <a:pt x="738" y="342"/>
                      </a:lnTo>
                      <a:lnTo>
                        <a:pt x="738" y="338"/>
                      </a:lnTo>
                      <a:lnTo>
                        <a:pt x="740" y="334"/>
                      </a:lnTo>
                      <a:lnTo>
                        <a:pt x="740" y="334"/>
                      </a:lnTo>
                      <a:lnTo>
                        <a:pt x="750" y="320"/>
                      </a:lnTo>
                      <a:lnTo>
                        <a:pt x="758" y="304"/>
                      </a:lnTo>
                      <a:lnTo>
                        <a:pt x="764" y="288"/>
                      </a:lnTo>
                      <a:lnTo>
                        <a:pt x="770" y="270"/>
                      </a:lnTo>
                      <a:lnTo>
                        <a:pt x="774" y="254"/>
                      </a:lnTo>
                      <a:lnTo>
                        <a:pt x="776" y="236"/>
                      </a:lnTo>
                      <a:lnTo>
                        <a:pt x="778" y="218"/>
                      </a:lnTo>
                      <a:lnTo>
                        <a:pt x="776" y="202"/>
                      </a:lnTo>
                      <a:lnTo>
                        <a:pt x="774" y="184"/>
                      </a:lnTo>
                      <a:lnTo>
                        <a:pt x="770" y="168"/>
                      </a:lnTo>
                      <a:lnTo>
                        <a:pt x="766" y="150"/>
                      </a:lnTo>
                      <a:lnTo>
                        <a:pt x="758" y="134"/>
                      </a:lnTo>
                      <a:lnTo>
                        <a:pt x="750" y="118"/>
                      </a:lnTo>
                      <a:lnTo>
                        <a:pt x="742" y="104"/>
                      </a:lnTo>
                      <a:lnTo>
                        <a:pt x="730" y="90"/>
                      </a:lnTo>
                      <a:lnTo>
                        <a:pt x="718" y="76"/>
                      </a:lnTo>
                      <a:lnTo>
                        <a:pt x="718" y="76"/>
                      </a:lnTo>
                      <a:lnTo>
                        <a:pt x="702" y="62"/>
                      </a:lnTo>
                      <a:lnTo>
                        <a:pt x="686" y="50"/>
                      </a:lnTo>
                      <a:lnTo>
                        <a:pt x="670" y="40"/>
                      </a:lnTo>
                      <a:lnTo>
                        <a:pt x="652" y="32"/>
                      </a:lnTo>
                      <a:lnTo>
                        <a:pt x="634" y="26"/>
                      </a:lnTo>
                      <a:lnTo>
                        <a:pt x="614" y="22"/>
                      </a:lnTo>
                      <a:lnTo>
                        <a:pt x="596" y="18"/>
                      </a:lnTo>
                      <a:lnTo>
                        <a:pt x="576" y="18"/>
                      </a:lnTo>
                      <a:lnTo>
                        <a:pt x="558" y="18"/>
                      </a:lnTo>
                      <a:lnTo>
                        <a:pt x="538" y="22"/>
                      </a:lnTo>
                      <a:lnTo>
                        <a:pt x="520" y="26"/>
                      </a:lnTo>
                      <a:lnTo>
                        <a:pt x="502" y="32"/>
                      </a:lnTo>
                      <a:lnTo>
                        <a:pt x="484" y="40"/>
                      </a:lnTo>
                      <a:lnTo>
                        <a:pt x="466" y="50"/>
                      </a:lnTo>
                      <a:lnTo>
                        <a:pt x="450" y="62"/>
                      </a:lnTo>
                      <a:lnTo>
                        <a:pt x="434" y="76"/>
                      </a:lnTo>
                      <a:lnTo>
                        <a:pt x="434" y="76"/>
                      </a:lnTo>
                      <a:lnTo>
                        <a:pt x="418" y="94"/>
                      </a:lnTo>
                      <a:lnTo>
                        <a:pt x="406" y="114"/>
                      </a:lnTo>
                      <a:lnTo>
                        <a:pt x="398" y="128"/>
                      </a:lnTo>
                      <a:lnTo>
                        <a:pt x="390" y="114"/>
                      </a:lnTo>
                      <a:lnTo>
                        <a:pt x="390" y="114"/>
                      </a:lnTo>
                      <a:lnTo>
                        <a:pt x="376" y="94"/>
                      </a:lnTo>
                      <a:lnTo>
                        <a:pt x="360" y="76"/>
                      </a:lnTo>
                      <a:lnTo>
                        <a:pt x="360" y="76"/>
                      </a:lnTo>
                      <a:lnTo>
                        <a:pt x="346" y="62"/>
                      </a:lnTo>
                      <a:lnTo>
                        <a:pt x="330" y="50"/>
                      </a:lnTo>
                      <a:lnTo>
                        <a:pt x="312" y="40"/>
                      </a:lnTo>
                      <a:lnTo>
                        <a:pt x="294" y="32"/>
                      </a:lnTo>
                      <a:lnTo>
                        <a:pt x="276" y="26"/>
                      </a:lnTo>
                      <a:lnTo>
                        <a:pt x="258" y="22"/>
                      </a:lnTo>
                      <a:lnTo>
                        <a:pt x="238" y="18"/>
                      </a:lnTo>
                      <a:lnTo>
                        <a:pt x="218" y="18"/>
                      </a:lnTo>
                      <a:lnTo>
                        <a:pt x="218" y="18"/>
                      </a:lnTo>
                      <a:lnTo>
                        <a:pt x="198" y="18"/>
                      </a:lnTo>
                      <a:lnTo>
                        <a:pt x="178" y="22"/>
                      </a:lnTo>
                      <a:lnTo>
                        <a:pt x="160" y="26"/>
                      </a:lnTo>
                      <a:lnTo>
                        <a:pt x="142" y="32"/>
                      </a:lnTo>
                      <a:lnTo>
                        <a:pt x="124" y="40"/>
                      </a:lnTo>
                      <a:lnTo>
                        <a:pt x="108" y="50"/>
                      </a:lnTo>
                      <a:lnTo>
                        <a:pt x="92" y="62"/>
                      </a:lnTo>
                      <a:lnTo>
                        <a:pt x="76" y="76"/>
                      </a:lnTo>
                      <a:lnTo>
                        <a:pt x="76" y="76"/>
                      </a:lnTo>
                      <a:lnTo>
                        <a:pt x="64" y="90"/>
                      </a:lnTo>
                      <a:lnTo>
                        <a:pt x="52" y="104"/>
                      </a:lnTo>
                      <a:lnTo>
                        <a:pt x="44" y="120"/>
                      </a:lnTo>
                      <a:lnTo>
                        <a:pt x="36" y="136"/>
                      </a:lnTo>
                      <a:lnTo>
                        <a:pt x="28" y="152"/>
                      </a:lnTo>
                      <a:lnTo>
                        <a:pt x="24" y="170"/>
                      </a:lnTo>
                      <a:lnTo>
                        <a:pt x="20" y="186"/>
                      </a:lnTo>
                      <a:lnTo>
                        <a:pt x="18" y="204"/>
                      </a:lnTo>
                      <a:lnTo>
                        <a:pt x="18" y="222"/>
                      </a:lnTo>
                      <a:lnTo>
                        <a:pt x="20" y="240"/>
                      </a:lnTo>
                      <a:lnTo>
                        <a:pt x="22" y="258"/>
                      </a:lnTo>
                      <a:lnTo>
                        <a:pt x="26" y="274"/>
                      </a:lnTo>
                      <a:lnTo>
                        <a:pt x="32" y="292"/>
                      </a:lnTo>
                      <a:lnTo>
                        <a:pt x="40" y="308"/>
                      </a:lnTo>
                      <a:lnTo>
                        <a:pt x="48" y="324"/>
                      </a:lnTo>
                      <a:lnTo>
                        <a:pt x="58" y="340"/>
                      </a:lnTo>
                      <a:lnTo>
                        <a:pt x="58" y="340"/>
                      </a:lnTo>
                      <a:lnTo>
                        <a:pt x="60" y="342"/>
                      </a:lnTo>
                      <a:lnTo>
                        <a:pt x="60" y="346"/>
                      </a:lnTo>
                      <a:lnTo>
                        <a:pt x="60" y="350"/>
                      </a:lnTo>
                      <a:lnTo>
                        <a:pt x="58" y="352"/>
                      </a:lnTo>
                      <a:lnTo>
                        <a:pt x="58" y="352"/>
                      </a:lnTo>
                      <a:lnTo>
                        <a:pt x="52" y="354"/>
                      </a:lnTo>
                      <a:lnTo>
                        <a:pt x="52" y="354"/>
                      </a:lnTo>
                      <a:close/>
                    </a:path>
                  </a:pathLst>
                </a:custGeom>
                <a:solidFill>
                  <a:srgbClr val="E11A81"/>
                </a:solid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40" name="Freeform 67">
                  <a:extLst>
                    <a:ext uri="{FF2B5EF4-FFF2-40B4-BE49-F238E27FC236}">
                      <a16:creationId xmlns:a16="http://schemas.microsoft.com/office/drawing/2014/main" id="{685F7AD6-A37E-33C5-ED2B-F04B4F624963}"/>
                    </a:ext>
                  </a:extLst>
                </p:cNvPr>
                <p:cNvSpPr>
                  <a:spLocks/>
                </p:cNvSpPr>
                <p:nvPr/>
              </p:nvSpPr>
              <p:spPr bwMode="auto">
                <a:xfrm>
                  <a:off x="3001979" y="5549450"/>
                  <a:ext cx="971551" cy="507998"/>
                </a:xfrm>
                <a:custGeom>
                  <a:avLst/>
                  <a:gdLst>
                    <a:gd name="T0" fmla="*/ 308 w 612"/>
                    <a:gd name="T1" fmla="*/ 320 h 320"/>
                    <a:gd name="T2" fmla="*/ 2 w 612"/>
                    <a:gd name="T3" fmla="*/ 16 h 320"/>
                    <a:gd name="T4" fmla="*/ 2 w 612"/>
                    <a:gd name="T5" fmla="*/ 16 h 320"/>
                    <a:gd name="T6" fmla="*/ 0 w 612"/>
                    <a:gd name="T7" fmla="*/ 12 h 320"/>
                    <a:gd name="T8" fmla="*/ 0 w 612"/>
                    <a:gd name="T9" fmla="*/ 8 h 320"/>
                    <a:gd name="T10" fmla="*/ 0 w 612"/>
                    <a:gd name="T11" fmla="*/ 6 h 320"/>
                    <a:gd name="T12" fmla="*/ 2 w 612"/>
                    <a:gd name="T13" fmla="*/ 2 h 320"/>
                    <a:gd name="T14" fmla="*/ 2 w 612"/>
                    <a:gd name="T15" fmla="*/ 2 h 320"/>
                    <a:gd name="T16" fmla="*/ 6 w 612"/>
                    <a:gd name="T17" fmla="*/ 0 h 320"/>
                    <a:gd name="T18" fmla="*/ 10 w 612"/>
                    <a:gd name="T19" fmla="*/ 0 h 320"/>
                    <a:gd name="T20" fmla="*/ 12 w 612"/>
                    <a:gd name="T21" fmla="*/ 0 h 320"/>
                    <a:gd name="T22" fmla="*/ 16 w 612"/>
                    <a:gd name="T23" fmla="*/ 2 h 320"/>
                    <a:gd name="T24" fmla="*/ 308 w 612"/>
                    <a:gd name="T25" fmla="*/ 294 h 320"/>
                    <a:gd name="T26" fmla="*/ 596 w 612"/>
                    <a:gd name="T27" fmla="*/ 4 h 320"/>
                    <a:gd name="T28" fmla="*/ 596 w 612"/>
                    <a:gd name="T29" fmla="*/ 4 h 320"/>
                    <a:gd name="T30" fmla="*/ 600 w 612"/>
                    <a:gd name="T31" fmla="*/ 2 h 320"/>
                    <a:gd name="T32" fmla="*/ 604 w 612"/>
                    <a:gd name="T33" fmla="*/ 2 h 320"/>
                    <a:gd name="T34" fmla="*/ 606 w 612"/>
                    <a:gd name="T35" fmla="*/ 2 h 320"/>
                    <a:gd name="T36" fmla="*/ 610 w 612"/>
                    <a:gd name="T37" fmla="*/ 4 h 320"/>
                    <a:gd name="T38" fmla="*/ 610 w 612"/>
                    <a:gd name="T39" fmla="*/ 4 h 320"/>
                    <a:gd name="T40" fmla="*/ 612 w 612"/>
                    <a:gd name="T41" fmla="*/ 8 h 320"/>
                    <a:gd name="T42" fmla="*/ 612 w 612"/>
                    <a:gd name="T43" fmla="*/ 12 h 320"/>
                    <a:gd name="T44" fmla="*/ 612 w 612"/>
                    <a:gd name="T45" fmla="*/ 14 h 320"/>
                    <a:gd name="T46" fmla="*/ 610 w 612"/>
                    <a:gd name="T47" fmla="*/ 18 h 320"/>
                    <a:gd name="T48" fmla="*/ 308 w 612"/>
                    <a:gd name="T49"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20">
                      <a:moveTo>
                        <a:pt x="308" y="320"/>
                      </a:moveTo>
                      <a:lnTo>
                        <a:pt x="2" y="16"/>
                      </a:lnTo>
                      <a:lnTo>
                        <a:pt x="2" y="16"/>
                      </a:lnTo>
                      <a:lnTo>
                        <a:pt x="0" y="12"/>
                      </a:lnTo>
                      <a:lnTo>
                        <a:pt x="0" y="8"/>
                      </a:lnTo>
                      <a:lnTo>
                        <a:pt x="0" y="6"/>
                      </a:lnTo>
                      <a:lnTo>
                        <a:pt x="2" y="2"/>
                      </a:lnTo>
                      <a:lnTo>
                        <a:pt x="2" y="2"/>
                      </a:lnTo>
                      <a:lnTo>
                        <a:pt x="6" y="0"/>
                      </a:lnTo>
                      <a:lnTo>
                        <a:pt x="10" y="0"/>
                      </a:lnTo>
                      <a:lnTo>
                        <a:pt x="12" y="0"/>
                      </a:lnTo>
                      <a:lnTo>
                        <a:pt x="16" y="2"/>
                      </a:lnTo>
                      <a:lnTo>
                        <a:pt x="308" y="294"/>
                      </a:lnTo>
                      <a:lnTo>
                        <a:pt x="596" y="4"/>
                      </a:lnTo>
                      <a:lnTo>
                        <a:pt x="596" y="4"/>
                      </a:lnTo>
                      <a:lnTo>
                        <a:pt x="600" y="2"/>
                      </a:lnTo>
                      <a:lnTo>
                        <a:pt x="604" y="2"/>
                      </a:lnTo>
                      <a:lnTo>
                        <a:pt x="606" y="2"/>
                      </a:lnTo>
                      <a:lnTo>
                        <a:pt x="610" y="4"/>
                      </a:lnTo>
                      <a:lnTo>
                        <a:pt x="610" y="4"/>
                      </a:lnTo>
                      <a:lnTo>
                        <a:pt x="612" y="8"/>
                      </a:lnTo>
                      <a:lnTo>
                        <a:pt x="612" y="12"/>
                      </a:lnTo>
                      <a:lnTo>
                        <a:pt x="612" y="14"/>
                      </a:lnTo>
                      <a:lnTo>
                        <a:pt x="610" y="18"/>
                      </a:lnTo>
                      <a:lnTo>
                        <a:pt x="308" y="320"/>
                      </a:lnTo>
                      <a:close/>
                    </a:path>
                  </a:pathLst>
                </a:custGeom>
                <a:solidFill>
                  <a:srgbClr val="E11A81"/>
                </a:solid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41" name="Freeform 68">
                  <a:extLst>
                    <a:ext uri="{FF2B5EF4-FFF2-40B4-BE49-F238E27FC236}">
                      <a16:creationId xmlns:a16="http://schemas.microsoft.com/office/drawing/2014/main" id="{6A3AA67E-5259-7E72-3EB0-939961A833A6}"/>
                    </a:ext>
                  </a:extLst>
                </p:cNvPr>
                <p:cNvSpPr>
                  <a:spLocks/>
                </p:cNvSpPr>
                <p:nvPr/>
              </p:nvSpPr>
              <p:spPr bwMode="auto">
                <a:xfrm>
                  <a:off x="2827355" y="5257349"/>
                  <a:ext cx="1323975" cy="463550"/>
                </a:xfrm>
                <a:custGeom>
                  <a:avLst/>
                  <a:gdLst>
                    <a:gd name="T0" fmla="*/ 458 w 834"/>
                    <a:gd name="T1" fmla="*/ 292 h 292"/>
                    <a:gd name="T2" fmla="*/ 458 w 834"/>
                    <a:gd name="T3" fmla="*/ 292 h 292"/>
                    <a:gd name="T4" fmla="*/ 458 w 834"/>
                    <a:gd name="T5" fmla="*/ 292 h 292"/>
                    <a:gd name="T6" fmla="*/ 458 w 834"/>
                    <a:gd name="T7" fmla="*/ 292 h 292"/>
                    <a:gd name="T8" fmla="*/ 452 w 834"/>
                    <a:gd name="T9" fmla="*/ 292 h 292"/>
                    <a:gd name="T10" fmla="*/ 450 w 834"/>
                    <a:gd name="T11" fmla="*/ 288 h 292"/>
                    <a:gd name="T12" fmla="*/ 322 w 834"/>
                    <a:gd name="T13" fmla="*/ 30 h 292"/>
                    <a:gd name="T14" fmla="*/ 248 w 834"/>
                    <a:gd name="T15" fmla="*/ 170 h 292"/>
                    <a:gd name="T16" fmla="*/ 248 w 834"/>
                    <a:gd name="T17" fmla="*/ 170 h 292"/>
                    <a:gd name="T18" fmla="*/ 244 w 834"/>
                    <a:gd name="T19" fmla="*/ 174 h 292"/>
                    <a:gd name="T20" fmla="*/ 240 w 834"/>
                    <a:gd name="T21" fmla="*/ 174 h 292"/>
                    <a:gd name="T22" fmla="*/ 10 w 834"/>
                    <a:gd name="T23" fmla="*/ 174 h 292"/>
                    <a:gd name="T24" fmla="*/ 10 w 834"/>
                    <a:gd name="T25" fmla="*/ 174 h 292"/>
                    <a:gd name="T26" fmla="*/ 6 w 834"/>
                    <a:gd name="T27" fmla="*/ 174 h 292"/>
                    <a:gd name="T28" fmla="*/ 4 w 834"/>
                    <a:gd name="T29" fmla="*/ 172 h 292"/>
                    <a:gd name="T30" fmla="*/ 2 w 834"/>
                    <a:gd name="T31" fmla="*/ 170 h 292"/>
                    <a:gd name="T32" fmla="*/ 0 w 834"/>
                    <a:gd name="T33" fmla="*/ 166 h 292"/>
                    <a:gd name="T34" fmla="*/ 0 w 834"/>
                    <a:gd name="T35" fmla="*/ 166 h 292"/>
                    <a:gd name="T36" fmla="*/ 2 w 834"/>
                    <a:gd name="T37" fmla="*/ 162 h 292"/>
                    <a:gd name="T38" fmla="*/ 4 w 834"/>
                    <a:gd name="T39" fmla="*/ 160 h 292"/>
                    <a:gd name="T40" fmla="*/ 6 w 834"/>
                    <a:gd name="T41" fmla="*/ 158 h 292"/>
                    <a:gd name="T42" fmla="*/ 10 w 834"/>
                    <a:gd name="T43" fmla="*/ 156 h 292"/>
                    <a:gd name="T44" fmla="*/ 234 w 834"/>
                    <a:gd name="T45" fmla="*/ 156 h 292"/>
                    <a:gd name="T46" fmla="*/ 314 w 834"/>
                    <a:gd name="T47" fmla="*/ 6 h 292"/>
                    <a:gd name="T48" fmla="*/ 314 w 834"/>
                    <a:gd name="T49" fmla="*/ 6 h 292"/>
                    <a:gd name="T50" fmla="*/ 318 w 834"/>
                    <a:gd name="T51" fmla="*/ 2 h 292"/>
                    <a:gd name="T52" fmla="*/ 322 w 834"/>
                    <a:gd name="T53" fmla="*/ 0 h 292"/>
                    <a:gd name="T54" fmla="*/ 322 w 834"/>
                    <a:gd name="T55" fmla="*/ 0 h 292"/>
                    <a:gd name="T56" fmla="*/ 328 w 834"/>
                    <a:gd name="T57" fmla="*/ 2 h 292"/>
                    <a:gd name="T58" fmla="*/ 330 w 834"/>
                    <a:gd name="T59" fmla="*/ 6 h 292"/>
                    <a:gd name="T60" fmla="*/ 460 w 834"/>
                    <a:gd name="T61" fmla="*/ 266 h 292"/>
                    <a:gd name="T62" fmla="*/ 534 w 834"/>
                    <a:gd name="T63" fmla="*/ 160 h 292"/>
                    <a:gd name="T64" fmla="*/ 534 w 834"/>
                    <a:gd name="T65" fmla="*/ 160 h 292"/>
                    <a:gd name="T66" fmla="*/ 536 w 834"/>
                    <a:gd name="T67" fmla="*/ 158 h 292"/>
                    <a:gd name="T68" fmla="*/ 540 w 834"/>
                    <a:gd name="T69" fmla="*/ 156 h 292"/>
                    <a:gd name="T70" fmla="*/ 826 w 834"/>
                    <a:gd name="T71" fmla="*/ 156 h 292"/>
                    <a:gd name="T72" fmla="*/ 826 w 834"/>
                    <a:gd name="T73" fmla="*/ 156 h 292"/>
                    <a:gd name="T74" fmla="*/ 828 w 834"/>
                    <a:gd name="T75" fmla="*/ 158 h 292"/>
                    <a:gd name="T76" fmla="*/ 832 w 834"/>
                    <a:gd name="T77" fmla="*/ 160 h 292"/>
                    <a:gd name="T78" fmla="*/ 834 w 834"/>
                    <a:gd name="T79" fmla="*/ 162 h 292"/>
                    <a:gd name="T80" fmla="*/ 834 w 834"/>
                    <a:gd name="T81" fmla="*/ 166 h 292"/>
                    <a:gd name="T82" fmla="*/ 834 w 834"/>
                    <a:gd name="T83" fmla="*/ 166 h 292"/>
                    <a:gd name="T84" fmla="*/ 834 w 834"/>
                    <a:gd name="T85" fmla="*/ 170 h 292"/>
                    <a:gd name="T86" fmla="*/ 832 w 834"/>
                    <a:gd name="T87" fmla="*/ 172 h 292"/>
                    <a:gd name="T88" fmla="*/ 828 w 834"/>
                    <a:gd name="T89" fmla="*/ 174 h 292"/>
                    <a:gd name="T90" fmla="*/ 826 w 834"/>
                    <a:gd name="T91" fmla="*/ 174 h 292"/>
                    <a:gd name="T92" fmla="*/ 546 w 834"/>
                    <a:gd name="T93" fmla="*/ 174 h 292"/>
                    <a:gd name="T94" fmla="*/ 466 w 834"/>
                    <a:gd name="T95" fmla="*/ 288 h 292"/>
                    <a:gd name="T96" fmla="*/ 466 w 834"/>
                    <a:gd name="T97" fmla="*/ 288 h 292"/>
                    <a:gd name="T98" fmla="*/ 462 w 834"/>
                    <a:gd name="T99" fmla="*/ 292 h 292"/>
                    <a:gd name="T100" fmla="*/ 458 w 834"/>
                    <a:gd name="T101" fmla="*/ 292 h 292"/>
                    <a:gd name="T102" fmla="*/ 458 w 834"/>
                    <a:gd name="T10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4" h="292">
                      <a:moveTo>
                        <a:pt x="458" y="292"/>
                      </a:moveTo>
                      <a:lnTo>
                        <a:pt x="458" y="292"/>
                      </a:lnTo>
                      <a:lnTo>
                        <a:pt x="458" y="292"/>
                      </a:lnTo>
                      <a:lnTo>
                        <a:pt x="458" y="292"/>
                      </a:lnTo>
                      <a:lnTo>
                        <a:pt x="452" y="292"/>
                      </a:lnTo>
                      <a:lnTo>
                        <a:pt x="450" y="288"/>
                      </a:lnTo>
                      <a:lnTo>
                        <a:pt x="322" y="30"/>
                      </a:lnTo>
                      <a:lnTo>
                        <a:pt x="248" y="170"/>
                      </a:lnTo>
                      <a:lnTo>
                        <a:pt x="248" y="170"/>
                      </a:lnTo>
                      <a:lnTo>
                        <a:pt x="244" y="174"/>
                      </a:lnTo>
                      <a:lnTo>
                        <a:pt x="240" y="174"/>
                      </a:lnTo>
                      <a:lnTo>
                        <a:pt x="10" y="174"/>
                      </a:lnTo>
                      <a:lnTo>
                        <a:pt x="10" y="174"/>
                      </a:lnTo>
                      <a:lnTo>
                        <a:pt x="6" y="174"/>
                      </a:lnTo>
                      <a:lnTo>
                        <a:pt x="4" y="172"/>
                      </a:lnTo>
                      <a:lnTo>
                        <a:pt x="2" y="170"/>
                      </a:lnTo>
                      <a:lnTo>
                        <a:pt x="0" y="166"/>
                      </a:lnTo>
                      <a:lnTo>
                        <a:pt x="0" y="166"/>
                      </a:lnTo>
                      <a:lnTo>
                        <a:pt x="2" y="162"/>
                      </a:lnTo>
                      <a:lnTo>
                        <a:pt x="4" y="160"/>
                      </a:lnTo>
                      <a:lnTo>
                        <a:pt x="6" y="158"/>
                      </a:lnTo>
                      <a:lnTo>
                        <a:pt x="10" y="156"/>
                      </a:lnTo>
                      <a:lnTo>
                        <a:pt x="234" y="156"/>
                      </a:lnTo>
                      <a:lnTo>
                        <a:pt x="314" y="6"/>
                      </a:lnTo>
                      <a:lnTo>
                        <a:pt x="314" y="6"/>
                      </a:lnTo>
                      <a:lnTo>
                        <a:pt x="318" y="2"/>
                      </a:lnTo>
                      <a:lnTo>
                        <a:pt x="322" y="0"/>
                      </a:lnTo>
                      <a:lnTo>
                        <a:pt x="322" y="0"/>
                      </a:lnTo>
                      <a:lnTo>
                        <a:pt x="328" y="2"/>
                      </a:lnTo>
                      <a:lnTo>
                        <a:pt x="330" y="6"/>
                      </a:lnTo>
                      <a:lnTo>
                        <a:pt x="460" y="266"/>
                      </a:lnTo>
                      <a:lnTo>
                        <a:pt x="534" y="160"/>
                      </a:lnTo>
                      <a:lnTo>
                        <a:pt x="534" y="160"/>
                      </a:lnTo>
                      <a:lnTo>
                        <a:pt x="536" y="158"/>
                      </a:lnTo>
                      <a:lnTo>
                        <a:pt x="540" y="156"/>
                      </a:lnTo>
                      <a:lnTo>
                        <a:pt x="826" y="156"/>
                      </a:lnTo>
                      <a:lnTo>
                        <a:pt x="826" y="156"/>
                      </a:lnTo>
                      <a:lnTo>
                        <a:pt x="828" y="158"/>
                      </a:lnTo>
                      <a:lnTo>
                        <a:pt x="832" y="160"/>
                      </a:lnTo>
                      <a:lnTo>
                        <a:pt x="834" y="162"/>
                      </a:lnTo>
                      <a:lnTo>
                        <a:pt x="834" y="166"/>
                      </a:lnTo>
                      <a:lnTo>
                        <a:pt x="834" y="166"/>
                      </a:lnTo>
                      <a:lnTo>
                        <a:pt x="834" y="170"/>
                      </a:lnTo>
                      <a:lnTo>
                        <a:pt x="832" y="172"/>
                      </a:lnTo>
                      <a:lnTo>
                        <a:pt x="828" y="174"/>
                      </a:lnTo>
                      <a:lnTo>
                        <a:pt x="826" y="174"/>
                      </a:lnTo>
                      <a:lnTo>
                        <a:pt x="546" y="174"/>
                      </a:lnTo>
                      <a:lnTo>
                        <a:pt x="466" y="288"/>
                      </a:lnTo>
                      <a:lnTo>
                        <a:pt x="466" y="288"/>
                      </a:lnTo>
                      <a:lnTo>
                        <a:pt x="462" y="292"/>
                      </a:lnTo>
                      <a:lnTo>
                        <a:pt x="458" y="292"/>
                      </a:lnTo>
                      <a:lnTo>
                        <a:pt x="458" y="292"/>
                      </a:lnTo>
                      <a:close/>
                    </a:path>
                  </a:pathLst>
                </a:custGeom>
                <a:solidFill>
                  <a:srgbClr val="E11A81"/>
                </a:solidFill>
                <a:ln>
                  <a:noFill/>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grpSp>
        </p:grpSp>
      </p:grpSp>
      <p:grpSp>
        <p:nvGrpSpPr>
          <p:cNvPr id="47" name="Group 188">
            <a:extLst>
              <a:ext uri="{FF2B5EF4-FFF2-40B4-BE49-F238E27FC236}">
                <a16:creationId xmlns:a16="http://schemas.microsoft.com/office/drawing/2014/main" id="{44F62990-D43A-20AC-86A8-FA82F0D315ED}"/>
              </a:ext>
            </a:extLst>
          </p:cNvPr>
          <p:cNvGrpSpPr>
            <a:grpSpLocks noChangeAspect="1"/>
          </p:cNvGrpSpPr>
          <p:nvPr/>
        </p:nvGrpSpPr>
        <p:grpSpPr>
          <a:xfrm>
            <a:off x="646595" y="3277181"/>
            <a:ext cx="488687" cy="710033"/>
            <a:chOff x="7229336" y="3011905"/>
            <a:chExt cx="1296680" cy="1884001"/>
          </a:xfrm>
        </p:grpSpPr>
        <p:grpSp>
          <p:nvGrpSpPr>
            <p:cNvPr id="48" name="Group 189">
              <a:extLst>
                <a:ext uri="{FF2B5EF4-FFF2-40B4-BE49-F238E27FC236}">
                  <a16:creationId xmlns:a16="http://schemas.microsoft.com/office/drawing/2014/main" id="{6797F28F-E69F-E186-DBCF-50DC91243882}"/>
                </a:ext>
              </a:extLst>
            </p:cNvPr>
            <p:cNvGrpSpPr>
              <a:grpSpLocks noChangeAspect="1"/>
            </p:cNvGrpSpPr>
            <p:nvPr/>
          </p:nvGrpSpPr>
          <p:grpSpPr>
            <a:xfrm>
              <a:off x="7229336" y="3011905"/>
              <a:ext cx="1296680" cy="1440000"/>
              <a:chOff x="6278563" y="1503363"/>
              <a:chExt cx="603249" cy="669925"/>
            </a:xfrm>
            <a:solidFill>
              <a:srgbClr val="545859"/>
            </a:solidFill>
          </p:grpSpPr>
          <p:sp>
            <p:nvSpPr>
              <p:cNvPr id="58" name="Freeform 31">
                <a:extLst>
                  <a:ext uri="{FF2B5EF4-FFF2-40B4-BE49-F238E27FC236}">
                    <a16:creationId xmlns:a16="http://schemas.microsoft.com/office/drawing/2014/main" id="{DE6D0945-FFE1-C040-FE3D-0B640D18D408}"/>
                  </a:ext>
                </a:extLst>
              </p:cNvPr>
              <p:cNvSpPr>
                <a:spLocks noEditPoints="1"/>
              </p:cNvSpPr>
              <p:nvPr/>
            </p:nvSpPr>
            <p:spPr bwMode="auto">
              <a:xfrm>
                <a:off x="6451600" y="1636713"/>
                <a:ext cx="258763" cy="255588"/>
              </a:xfrm>
              <a:custGeom>
                <a:avLst/>
                <a:gdLst>
                  <a:gd name="T0" fmla="*/ 438 w 875"/>
                  <a:gd name="T1" fmla="*/ 872 h 872"/>
                  <a:gd name="T2" fmla="*/ 0 w 875"/>
                  <a:gd name="T3" fmla="*/ 344 h 872"/>
                  <a:gd name="T4" fmla="*/ 0 w 875"/>
                  <a:gd name="T5" fmla="*/ 153 h 872"/>
                  <a:gd name="T6" fmla="*/ 12 w 875"/>
                  <a:gd name="T7" fmla="*/ 146 h 872"/>
                  <a:gd name="T8" fmla="*/ 120 w 875"/>
                  <a:gd name="T9" fmla="*/ 39 h 872"/>
                  <a:gd name="T10" fmla="*/ 204 w 875"/>
                  <a:gd name="T11" fmla="*/ 17 h 872"/>
                  <a:gd name="T12" fmla="*/ 724 w 875"/>
                  <a:gd name="T13" fmla="*/ 103 h 872"/>
                  <a:gd name="T14" fmla="*/ 768 w 875"/>
                  <a:gd name="T15" fmla="*/ 106 h 872"/>
                  <a:gd name="T16" fmla="*/ 875 w 875"/>
                  <a:gd name="T17" fmla="*/ 200 h 872"/>
                  <a:gd name="T18" fmla="*/ 875 w 875"/>
                  <a:gd name="T19" fmla="*/ 344 h 872"/>
                  <a:gd name="T20" fmla="*/ 438 w 875"/>
                  <a:gd name="T21" fmla="*/ 872 h 872"/>
                  <a:gd name="T22" fmla="*/ 52 w 875"/>
                  <a:gd name="T23" fmla="*/ 181 h 872"/>
                  <a:gd name="T24" fmla="*/ 52 w 875"/>
                  <a:gd name="T25" fmla="*/ 344 h 872"/>
                  <a:gd name="T26" fmla="*/ 438 w 875"/>
                  <a:gd name="T27" fmla="*/ 821 h 872"/>
                  <a:gd name="T28" fmla="*/ 823 w 875"/>
                  <a:gd name="T29" fmla="*/ 344 h 872"/>
                  <a:gd name="T30" fmla="*/ 823 w 875"/>
                  <a:gd name="T31" fmla="*/ 200 h 872"/>
                  <a:gd name="T32" fmla="*/ 751 w 875"/>
                  <a:gd name="T33" fmla="*/ 154 h 872"/>
                  <a:gd name="T34" fmla="*/ 733 w 875"/>
                  <a:gd name="T35" fmla="*/ 153 h 872"/>
                  <a:gd name="T36" fmla="*/ 179 w 875"/>
                  <a:gd name="T37" fmla="*/ 62 h 872"/>
                  <a:gd name="T38" fmla="*/ 164 w 875"/>
                  <a:gd name="T39" fmla="*/ 65 h 872"/>
                  <a:gd name="T40" fmla="*/ 52 w 875"/>
                  <a:gd name="T41" fmla="*/ 181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5" h="872">
                    <a:moveTo>
                      <a:pt x="438" y="872"/>
                    </a:moveTo>
                    <a:cubicBezTo>
                      <a:pt x="197" y="872"/>
                      <a:pt x="0" y="635"/>
                      <a:pt x="0" y="344"/>
                    </a:cubicBezTo>
                    <a:cubicBezTo>
                      <a:pt x="0" y="153"/>
                      <a:pt x="0" y="153"/>
                      <a:pt x="0" y="153"/>
                    </a:cubicBezTo>
                    <a:cubicBezTo>
                      <a:pt x="12" y="146"/>
                      <a:pt x="12" y="146"/>
                      <a:pt x="12" y="146"/>
                    </a:cubicBezTo>
                    <a:cubicBezTo>
                      <a:pt x="13" y="145"/>
                      <a:pt x="85" y="98"/>
                      <a:pt x="120" y="39"/>
                    </a:cubicBezTo>
                    <a:cubicBezTo>
                      <a:pt x="136" y="10"/>
                      <a:pt x="174" y="0"/>
                      <a:pt x="204" y="17"/>
                    </a:cubicBezTo>
                    <a:cubicBezTo>
                      <a:pt x="277" y="58"/>
                      <a:pt x="473" y="148"/>
                      <a:pt x="724" y="103"/>
                    </a:cubicBezTo>
                    <a:cubicBezTo>
                      <a:pt x="739" y="100"/>
                      <a:pt x="754" y="101"/>
                      <a:pt x="768" y="106"/>
                    </a:cubicBezTo>
                    <a:cubicBezTo>
                      <a:pt x="817" y="123"/>
                      <a:pt x="875" y="153"/>
                      <a:pt x="875" y="200"/>
                    </a:cubicBezTo>
                    <a:cubicBezTo>
                      <a:pt x="875" y="344"/>
                      <a:pt x="875" y="344"/>
                      <a:pt x="875" y="344"/>
                    </a:cubicBezTo>
                    <a:cubicBezTo>
                      <a:pt x="875" y="635"/>
                      <a:pt x="679" y="872"/>
                      <a:pt x="438" y="872"/>
                    </a:cubicBezTo>
                    <a:close/>
                    <a:moveTo>
                      <a:pt x="52" y="181"/>
                    </a:moveTo>
                    <a:cubicBezTo>
                      <a:pt x="52" y="344"/>
                      <a:pt x="52" y="344"/>
                      <a:pt x="52" y="344"/>
                    </a:cubicBezTo>
                    <a:cubicBezTo>
                      <a:pt x="52" y="607"/>
                      <a:pt x="225" y="821"/>
                      <a:pt x="438" y="821"/>
                    </a:cubicBezTo>
                    <a:cubicBezTo>
                      <a:pt x="650" y="821"/>
                      <a:pt x="823" y="607"/>
                      <a:pt x="823" y="344"/>
                    </a:cubicBezTo>
                    <a:cubicBezTo>
                      <a:pt x="823" y="200"/>
                      <a:pt x="823" y="200"/>
                      <a:pt x="823" y="200"/>
                    </a:cubicBezTo>
                    <a:cubicBezTo>
                      <a:pt x="823" y="193"/>
                      <a:pt x="806" y="173"/>
                      <a:pt x="751" y="154"/>
                    </a:cubicBezTo>
                    <a:cubicBezTo>
                      <a:pt x="746" y="152"/>
                      <a:pt x="739" y="152"/>
                      <a:pt x="733" y="153"/>
                    </a:cubicBezTo>
                    <a:cubicBezTo>
                      <a:pt x="466" y="201"/>
                      <a:pt x="257" y="105"/>
                      <a:pt x="179" y="62"/>
                    </a:cubicBezTo>
                    <a:cubicBezTo>
                      <a:pt x="174" y="59"/>
                      <a:pt x="167" y="60"/>
                      <a:pt x="164" y="65"/>
                    </a:cubicBezTo>
                    <a:cubicBezTo>
                      <a:pt x="132" y="120"/>
                      <a:pt x="76" y="163"/>
                      <a:pt x="52"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59" name="Freeform 32">
                <a:extLst>
                  <a:ext uri="{FF2B5EF4-FFF2-40B4-BE49-F238E27FC236}">
                    <a16:creationId xmlns:a16="http://schemas.microsoft.com/office/drawing/2014/main" id="{83BA514E-5910-2978-7268-B5DE0239F6FC}"/>
                  </a:ext>
                </a:extLst>
              </p:cNvPr>
              <p:cNvSpPr>
                <a:spLocks/>
              </p:cNvSpPr>
              <p:nvPr/>
            </p:nvSpPr>
            <p:spPr bwMode="auto">
              <a:xfrm>
                <a:off x="6507163" y="1858963"/>
                <a:ext cx="146050" cy="114300"/>
              </a:xfrm>
              <a:custGeom>
                <a:avLst/>
                <a:gdLst>
                  <a:gd name="T0" fmla="*/ 249 w 497"/>
                  <a:gd name="T1" fmla="*/ 392 h 392"/>
                  <a:gd name="T2" fmla="*/ 0 w 497"/>
                  <a:gd name="T3" fmla="*/ 267 h 392"/>
                  <a:gd name="T4" fmla="*/ 0 w 497"/>
                  <a:gd name="T5" fmla="*/ 0 h 392"/>
                  <a:gd name="T6" fmla="*/ 47 w 497"/>
                  <a:gd name="T7" fmla="*/ 0 h 392"/>
                  <a:gd name="T8" fmla="*/ 47 w 497"/>
                  <a:gd name="T9" fmla="*/ 267 h 392"/>
                  <a:gd name="T10" fmla="*/ 249 w 497"/>
                  <a:gd name="T11" fmla="*/ 341 h 392"/>
                  <a:gd name="T12" fmla="*/ 450 w 497"/>
                  <a:gd name="T13" fmla="*/ 267 h 392"/>
                  <a:gd name="T14" fmla="*/ 450 w 497"/>
                  <a:gd name="T15" fmla="*/ 4 h 392"/>
                  <a:gd name="T16" fmla="*/ 497 w 497"/>
                  <a:gd name="T17" fmla="*/ 4 h 392"/>
                  <a:gd name="T18" fmla="*/ 497 w 497"/>
                  <a:gd name="T19" fmla="*/ 267 h 392"/>
                  <a:gd name="T20" fmla="*/ 249 w 497"/>
                  <a:gd name="T2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392">
                    <a:moveTo>
                      <a:pt x="249" y="392"/>
                    </a:moveTo>
                    <a:cubicBezTo>
                      <a:pt x="125" y="392"/>
                      <a:pt x="0" y="349"/>
                      <a:pt x="0" y="267"/>
                    </a:cubicBezTo>
                    <a:cubicBezTo>
                      <a:pt x="0" y="0"/>
                      <a:pt x="0" y="0"/>
                      <a:pt x="0" y="0"/>
                    </a:cubicBezTo>
                    <a:cubicBezTo>
                      <a:pt x="47" y="0"/>
                      <a:pt x="47" y="0"/>
                      <a:pt x="47" y="0"/>
                    </a:cubicBezTo>
                    <a:cubicBezTo>
                      <a:pt x="47" y="267"/>
                      <a:pt x="47" y="267"/>
                      <a:pt x="47" y="267"/>
                    </a:cubicBezTo>
                    <a:cubicBezTo>
                      <a:pt x="47" y="297"/>
                      <a:pt x="126" y="341"/>
                      <a:pt x="249" y="341"/>
                    </a:cubicBezTo>
                    <a:cubicBezTo>
                      <a:pt x="372" y="341"/>
                      <a:pt x="450" y="297"/>
                      <a:pt x="450" y="267"/>
                    </a:cubicBezTo>
                    <a:cubicBezTo>
                      <a:pt x="450" y="4"/>
                      <a:pt x="450" y="4"/>
                      <a:pt x="450" y="4"/>
                    </a:cubicBezTo>
                    <a:cubicBezTo>
                      <a:pt x="497" y="4"/>
                      <a:pt x="497" y="4"/>
                      <a:pt x="497" y="4"/>
                    </a:cubicBezTo>
                    <a:cubicBezTo>
                      <a:pt x="497" y="267"/>
                      <a:pt x="497" y="267"/>
                      <a:pt x="497" y="267"/>
                    </a:cubicBezTo>
                    <a:cubicBezTo>
                      <a:pt x="497" y="349"/>
                      <a:pt x="372" y="392"/>
                      <a:pt x="249" y="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60" name="Freeform 33">
                <a:extLst>
                  <a:ext uri="{FF2B5EF4-FFF2-40B4-BE49-F238E27FC236}">
                    <a16:creationId xmlns:a16="http://schemas.microsoft.com/office/drawing/2014/main" id="{F9BCDCF7-0F69-BD4E-88E7-6AADEE1B01A5}"/>
                  </a:ext>
                </a:extLst>
              </p:cNvPr>
              <p:cNvSpPr>
                <a:spLocks/>
              </p:cNvSpPr>
              <p:nvPr/>
            </p:nvSpPr>
            <p:spPr bwMode="auto">
              <a:xfrm>
                <a:off x="6430963" y="1503363"/>
                <a:ext cx="296863" cy="211138"/>
              </a:xfrm>
              <a:custGeom>
                <a:avLst/>
                <a:gdLst>
                  <a:gd name="T0" fmla="*/ 943 w 1008"/>
                  <a:gd name="T1" fmla="*/ 717 h 717"/>
                  <a:gd name="T2" fmla="*/ 908 w 1008"/>
                  <a:gd name="T3" fmla="*/ 643 h 717"/>
                  <a:gd name="T4" fmla="*/ 915 w 1008"/>
                  <a:gd name="T5" fmla="*/ 618 h 717"/>
                  <a:gd name="T6" fmla="*/ 875 w 1008"/>
                  <a:gd name="T7" fmla="*/ 234 h 717"/>
                  <a:gd name="T8" fmla="*/ 569 w 1008"/>
                  <a:gd name="T9" fmla="*/ 78 h 717"/>
                  <a:gd name="T10" fmla="*/ 222 w 1008"/>
                  <a:gd name="T11" fmla="*/ 232 h 717"/>
                  <a:gd name="T12" fmla="*/ 216 w 1008"/>
                  <a:gd name="T13" fmla="*/ 244 h 717"/>
                  <a:gd name="T14" fmla="*/ 202 w 1008"/>
                  <a:gd name="T15" fmla="*/ 246 h 717"/>
                  <a:gd name="T16" fmla="*/ 82 w 1008"/>
                  <a:gd name="T17" fmla="*/ 388 h 717"/>
                  <a:gd name="T18" fmla="*/ 129 w 1008"/>
                  <a:gd name="T19" fmla="*/ 602 h 717"/>
                  <a:gd name="T20" fmla="*/ 128 w 1008"/>
                  <a:gd name="T21" fmla="*/ 602 h 717"/>
                  <a:gd name="T22" fmla="*/ 109 w 1008"/>
                  <a:gd name="T23" fmla="*/ 655 h 717"/>
                  <a:gd name="T24" fmla="*/ 91 w 1008"/>
                  <a:gd name="T25" fmla="*/ 637 h 717"/>
                  <a:gd name="T26" fmla="*/ 31 w 1008"/>
                  <a:gd name="T27" fmla="*/ 378 h 717"/>
                  <a:gd name="T28" fmla="*/ 182 w 1008"/>
                  <a:gd name="T29" fmla="*/ 198 h 717"/>
                  <a:gd name="T30" fmla="*/ 574 w 1008"/>
                  <a:gd name="T31" fmla="*/ 27 h 717"/>
                  <a:gd name="T32" fmla="*/ 917 w 1008"/>
                  <a:gd name="T33" fmla="*/ 205 h 717"/>
                  <a:gd name="T34" fmla="*/ 964 w 1008"/>
                  <a:gd name="T35" fmla="*/ 630 h 717"/>
                  <a:gd name="T36" fmla="*/ 943 w 1008"/>
                  <a:gd name="T37" fmla="*/ 71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8" h="717">
                    <a:moveTo>
                      <a:pt x="943" y="717"/>
                    </a:moveTo>
                    <a:cubicBezTo>
                      <a:pt x="908" y="643"/>
                      <a:pt x="908" y="643"/>
                      <a:pt x="908" y="643"/>
                    </a:cubicBezTo>
                    <a:cubicBezTo>
                      <a:pt x="915" y="618"/>
                      <a:pt x="915" y="618"/>
                      <a:pt x="915" y="618"/>
                    </a:cubicBezTo>
                    <a:cubicBezTo>
                      <a:pt x="955" y="458"/>
                      <a:pt x="942" y="329"/>
                      <a:pt x="875" y="234"/>
                    </a:cubicBezTo>
                    <a:cubicBezTo>
                      <a:pt x="814" y="146"/>
                      <a:pt x="708" y="92"/>
                      <a:pt x="569" y="78"/>
                    </a:cubicBezTo>
                    <a:cubicBezTo>
                      <a:pt x="313" y="51"/>
                      <a:pt x="226" y="224"/>
                      <a:pt x="222" y="232"/>
                    </a:cubicBezTo>
                    <a:cubicBezTo>
                      <a:pt x="216" y="244"/>
                      <a:pt x="216" y="244"/>
                      <a:pt x="216" y="244"/>
                    </a:cubicBezTo>
                    <a:cubicBezTo>
                      <a:pt x="202" y="246"/>
                      <a:pt x="202" y="246"/>
                      <a:pt x="202" y="246"/>
                    </a:cubicBezTo>
                    <a:cubicBezTo>
                      <a:pt x="198" y="247"/>
                      <a:pt x="107" y="260"/>
                      <a:pt x="82" y="388"/>
                    </a:cubicBezTo>
                    <a:cubicBezTo>
                      <a:pt x="56" y="521"/>
                      <a:pt x="126" y="598"/>
                      <a:pt x="129" y="602"/>
                    </a:cubicBezTo>
                    <a:cubicBezTo>
                      <a:pt x="128" y="602"/>
                      <a:pt x="128" y="602"/>
                      <a:pt x="128" y="602"/>
                    </a:cubicBezTo>
                    <a:cubicBezTo>
                      <a:pt x="109" y="655"/>
                      <a:pt x="109" y="655"/>
                      <a:pt x="109" y="655"/>
                    </a:cubicBezTo>
                    <a:cubicBezTo>
                      <a:pt x="91" y="637"/>
                      <a:pt x="91" y="637"/>
                      <a:pt x="91" y="637"/>
                    </a:cubicBezTo>
                    <a:cubicBezTo>
                      <a:pt x="88" y="633"/>
                      <a:pt x="0" y="538"/>
                      <a:pt x="31" y="378"/>
                    </a:cubicBezTo>
                    <a:cubicBezTo>
                      <a:pt x="58" y="242"/>
                      <a:pt x="148" y="207"/>
                      <a:pt x="182" y="198"/>
                    </a:cubicBezTo>
                    <a:cubicBezTo>
                      <a:pt x="209" y="153"/>
                      <a:pt x="322" y="0"/>
                      <a:pt x="574" y="27"/>
                    </a:cubicBezTo>
                    <a:cubicBezTo>
                      <a:pt x="729" y="43"/>
                      <a:pt x="847" y="104"/>
                      <a:pt x="917" y="205"/>
                    </a:cubicBezTo>
                    <a:cubicBezTo>
                      <a:pt x="993" y="312"/>
                      <a:pt x="1008" y="455"/>
                      <a:pt x="964" y="630"/>
                    </a:cubicBezTo>
                    <a:lnTo>
                      <a:pt x="943" y="7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61" name="Freeform 34">
                <a:extLst>
                  <a:ext uri="{FF2B5EF4-FFF2-40B4-BE49-F238E27FC236}">
                    <a16:creationId xmlns:a16="http://schemas.microsoft.com/office/drawing/2014/main" id="{8A9B5705-43C5-4767-6F01-105A22791E4C}"/>
                  </a:ext>
                </a:extLst>
              </p:cNvPr>
              <p:cNvSpPr>
                <a:spLocks noEditPoints="1"/>
              </p:cNvSpPr>
              <p:nvPr/>
            </p:nvSpPr>
            <p:spPr bwMode="auto">
              <a:xfrm>
                <a:off x="6548438" y="1958975"/>
                <a:ext cx="63500" cy="120650"/>
              </a:xfrm>
              <a:custGeom>
                <a:avLst/>
                <a:gdLst>
                  <a:gd name="T0" fmla="*/ 107 w 213"/>
                  <a:gd name="T1" fmla="*/ 413 h 413"/>
                  <a:gd name="T2" fmla="*/ 37 w 213"/>
                  <a:gd name="T3" fmla="*/ 354 h 413"/>
                  <a:gd name="T4" fmla="*/ 1 w 213"/>
                  <a:gd name="T5" fmla="*/ 141 h 413"/>
                  <a:gd name="T6" fmla="*/ 0 w 213"/>
                  <a:gd name="T7" fmla="*/ 0 h 413"/>
                  <a:gd name="T8" fmla="*/ 213 w 213"/>
                  <a:gd name="T9" fmla="*/ 0 h 413"/>
                  <a:gd name="T10" fmla="*/ 213 w 213"/>
                  <a:gd name="T11" fmla="*/ 136 h 413"/>
                  <a:gd name="T12" fmla="*/ 176 w 213"/>
                  <a:gd name="T13" fmla="*/ 354 h 413"/>
                  <a:gd name="T14" fmla="*/ 107 w 213"/>
                  <a:gd name="T15" fmla="*/ 413 h 413"/>
                  <a:gd name="T16" fmla="*/ 52 w 213"/>
                  <a:gd name="T17" fmla="*/ 51 h 413"/>
                  <a:gd name="T18" fmla="*/ 52 w 213"/>
                  <a:gd name="T19" fmla="*/ 136 h 413"/>
                  <a:gd name="T20" fmla="*/ 88 w 213"/>
                  <a:gd name="T21" fmla="*/ 345 h 413"/>
                  <a:gd name="T22" fmla="*/ 107 w 213"/>
                  <a:gd name="T23" fmla="*/ 361 h 413"/>
                  <a:gd name="T24" fmla="*/ 125 w 213"/>
                  <a:gd name="T25" fmla="*/ 345 h 413"/>
                  <a:gd name="T26" fmla="*/ 162 w 213"/>
                  <a:gd name="T27" fmla="*/ 132 h 413"/>
                  <a:gd name="T28" fmla="*/ 162 w 213"/>
                  <a:gd name="T29" fmla="*/ 51 h 413"/>
                  <a:gd name="T30" fmla="*/ 52 w 213"/>
                  <a:gd name="T31" fmla="*/ 5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413">
                    <a:moveTo>
                      <a:pt x="107" y="413"/>
                    </a:moveTo>
                    <a:cubicBezTo>
                      <a:pt x="72" y="413"/>
                      <a:pt x="43" y="389"/>
                      <a:pt x="37" y="354"/>
                    </a:cubicBezTo>
                    <a:cubicBezTo>
                      <a:pt x="1" y="141"/>
                      <a:pt x="1" y="141"/>
                      <a:pt x="1" y="141"/>
                    </a:cubicBezTo>
                    <a:cubicBezTo>
                      <a:pt x="0" y="0"/>
                      <a:pt x="0" y="0"/>
                      <a:pt x="0" y="0"/>
                    </a:cubicBezTo>
                    <a:cubicBezTo>
                      <a:pt x="213" y="0"/>
                      <a:pt x="213" y="0"/>
                      <a:pt x="213" y="0"/>
                    </a:cubicBezTo>
                    <a:cubicBezTo>
                      <a:pt x="213" y="136"/>
                      <a:pt x="213" y="136"/>
                      <a:pt x="213" y="136"/>
                    </a:cubicBezTo>
                    <a:cubicBezTo>
                      <a:pt x="176" y="354"/>
                      <a:pt x="176" y="354"/>
                      <a:pt x="176" y="354"/>
                    </a:cubicBezTo>
                    <a:cubicBezTo>
                      <a:pt x="170" y="389"/>
                      <a:pt x="141" y="413"/>
                      <a:pt x="107" y="413"/>
                    </a:cubicBezTo>
                    <a:close/>
                    <a:moveTo>
                      <a:pt x="52" y="51"/>
                    </a:moveTo>
                    <a:cubicBezTo>
                      <a:pt x="52" y="136"/>
                      <a:pt x="52" y="136"/>
                      <a:pt x="52" y="136"/>
                    </a:cubicBezTo>
                    <a:cubicBezTo>
                      <a:pt x="88" y="345"/>
                      <a:pt x="88" y="345"/>
                      <a:pt x="88" y="345"/>
                    </a:cubicBezTo>
                    <a:cubicBezTo>
                      <a:pt x="90" y="360"/>
                      <a:pt x="103" y="361"/>
                      <a:pt x="107" y="361"/>
                    </a:cubicBezTo>
                    <a:cubicBezTo>
                      <a:pt x="110" y="361"/>
                      <a:pt x="123" y="360"/>
                      <a:pt x="125" y="345"/>
                    </a:cubicBezTo>
                    <a:cubicBezTo>
                      <a:pt x="162" y="132"/>
                      <a:pt x="162" y="132"/>
                      <a:pt x="162" y="132"/>
                    </a:cubicBezTo>
                    <a:cubicBezTo>
                      <a:pt x="162" y="51"/>
                      <a:pt x="162" y="51"/>
                      <a:pt x="162" y="51"/>
                    </a:cubicBezTo>
                    <a:lnTo>
                      <a:pt x="52"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62" name="Freeform 35">
                <a:extLst>
                  <a:ext uri="{FF2B5EF4-FFF2-40B4-BE49-F238E27FC236}">
                    <a16:creationId xmlns:a16="http://schemas.microsoft.com/office/drawing/2014/main" id="{BA2179CC-33D8-80A9-9F65-01F3EED04CE6}"/>
                  </a:ext>
                </a:extLst>
              </p:cNvPr>
              <p:cNvSpPr>
                <a:spLocks/>
              </p:cNvSpPr>
              <p:nvPr/>
            </p:nvSpPr>
            <p:spPr bwMode="auto">
              <a:xfrm>
                <a:off x="6646862" y="1936750"/>
                <a:ext cx="234950" cy="236538"/>
              </a:xfrm>
              <a:custGeom>
                <a:avLst/>
                <a:gdLst>
                  <a:gd name="T0" fmla="*/ 799 w 799"/>
                  <a:gd name="T1" fmla="*/ 808 h 808"/>
                  <a:gd name="T2" fmla="*/ 753 w 799"/>
                  <a:gd name="T3" fmla="*/ 808 h 808"/>
                  <a:gd name="T4" fmla="*/ 0 w 799"/>
                  <a:gd name="T5" fmla="*/ 47 h 808"/>
                  <a:gd name="T6" fmla="*/ 0 w 799"/>
                  <a:gd name="T7" fmla="*/ 0 h 808"/>
                  <a:gd name="T8" fmla="*/ 799 w 799"/>
                  <a:gd name="T9" fmla="*/ 808 h 808"/>
                </a:gdLst>
                <a:ahLst/>
                <a:cxnLst>
                  <a:cxn ang="0">
                    <a:pos x="T0" y="T1"/>
                  </a:cxn>
                  <a:cxn ang="0">
                    <a:pos x="T2" y="T3"/>
                  </a:cxn>
                  <a:cxn ang="0">
                    <a:pos x="T4" y="T5"/>
                  </a:cxn>
                  <a:cxn ang="0">
                    <a:pos x="T6" y="T7"/>
                  </a:cxn>
                  <a:cxn ang="0">
                    <a:pos x="T8" y="T9"/>
                  </a:cxn>
                </a:cxnLst>
                <a:rect l="0" t="0" r="r" b="b"/>
                <a:pathLst>
                  <a:path w="799" h="808">
                    <a:moveTo>
                      <a:pt x="799" y="808"/>
                    </a:moveTo>
                    <a:cubicBezTo>
                      <a:pt x="753" y="808"/>
                      <a:pt x="753" y="808"/>
                      <a:pt x="753" y="808"/>
                    </a:cubicBezTo>
                    <a:cubicBezTo>
                      <a:pt x="753" y="388"/>
                      <a:pt x="415" y="47"/>
                      <a:pt x="0" y="47"/>
                    </a:cubicBezTo>
                    <a:cubicBezTo>
                      <a:pt x="0" y="0"/>
                      <a:pt x="0" y="0"/>
                      <a:pt x="0" y="0"/>
                    </a:cubicBezTo>
                    <a:cubicBezTo>
                      <a:pt x="440" y="0"/>
                      <a:pt x="799" y="362"/>
                      <a:pt x="799" y="8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63" name="Freeform 36">
                <a:extLst>
                  <a:ext uri="{FF2B5EF4-FFF2-40B4-BE49-F238E27FC236}">
                    <a16:creationId xmlns:a16="http://schemas.microsoft.com/office/drawing/2014/main" id="{51929D15-52B6-D376-1FCD-FAB051AABE33}"/>
                  </a:ext>
                </a:extLst>
              </p:cNvPr>
              <p:cNvSpPr>
                <a:spLocks/>
              </p:cNvSpPr>
              <p:nvPr/>
            </p:nvSpPr>
            <p:spPr bwMode="auto">
              <a:xfrm>
                <a:off x="6278563" y="1936750"/>
                <a:ext cx="236538" cy="236538"/>
              </a:xfrm>
              <a:custGeom>
                <a:avLst/>
                <a:gdLst>
                  <a:gd name="T0" fmla="*/ 47 w 800"/>
                  <a:gd name="T1" fmla="*/ 808 h 808"/>
                  <a:gd name="T2" fmla="*/ 0 w 800"/>
                  <a:gd name="T3" fmla="*/ 808 h 808"/>
                  <a:gd name="T4" fmla="*/ 800 w 800"/>
                  <a:gd name="T5" fmla="*/ 0 h 808"/>
                  <a:gd name="T6" fmla="*/ 800 w 800"/>
                  <a:gd name="T7" fmla="*/ 47 h 808"/>
                  <a:gd name="T8" fmla="*/ 47 w 800"/>
                  <a:gd name="T9" fmla="*/ 808 h 808"/>
                </a:gdLst>
                <a:ahLst/>
                <a:cxnLst>
                  <a:cxn ang="0">
                    <a:pos x="T0" y="T1"/>
                  </a:cxn>
                  <a:cxn ang="0">
                    <a:pos x="T2" y="T3"/>
                  </a:cxn>
                  <a:cxn ang="0">
                    <a:pos x="T4" y="T5"/>
                  </a:cxn>
                  <a:cxn ang="0">
                    <a:pos x="T6" y="T7"/>
                  </a:cxn>
                  <a:cxn ang="0">
                    <a:pos x="T8" y="T9"/>
                  </a:cxn>
                </a:cxnLst>
                <a:rect l="0" t="0" r="r" b="b"/>
                <a:pathLst>
                  <a:path w="800" h="808">
                    <a:moveTo>
                      <a:pt x="47" y="808"/>
                    </a:moveTo>
                    <a:cubicBezTo>
                      <a:pt x="0" y="808"/>
                      <a:pt x="0" y="808"/>
                      <a:pt x="0" y="808"/>
                    </a:cubicBezTo>
                    <a:cubicBezTo>
                      <a:pt x="0" y="362"/>
                      <a:pt x="359" y="0"/>
                      <a:pt x="800" y="0"/>
                    </a:cubicBezTo>
                    <a:cubicBezTo>
                      <a:pt x="800" y="47"/>
                      <a:pt x="800" y="47"/>
                      <a:pt x="800" y="47"/>
                    </a:cubicBezTo>
                    <a:cubicBezTo>
                      <a:pt x="384" y="47"/>
                      <a:pt x="47" y="388"/>
                      <a:pt x="47" y="8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grpSp>
        <p:grpSp>
          <p:nvGrpSpPr>
            <p:cNvPr id="49" name="Group 36">
              <a:extLst>
                <a:ext uri="{FF2B5EF4-FFF2-40B4-BE49-F238E27FC236}">
                  <a16:creationId xmlns:a16="http://schemas.microsoft.com/office/drawing/2014/main" id="{FEBDCBB0-15CB-48F5-42DF-1469AC76E47D}"/>
                </a:ext>
              </a:extLst>
            </p:cNvPr>
            <p:cNvGrpSpPr>
              <a:grpSpLocks noChangeAspect="1"/>
            </p:cNvGrpSpPr>
            <p:nvPr/>
          </p:nvGrpSpPr>
          <p:grpSpPr bwMode="auto">
            <a:xfrm rot="10800000">
              <a:off x="7451235" y="3852968"/>
              <a:ext cx="936038" cy="1042938"/>
              <a:chOff x="595" y="1906"/>
              <a:chExt cx="718" cy="800"/>
            </a:xfrm>
            <a:solidFill>
              <a:srgbClr val="E87C54"/>
            </a:solidFill>
          </p:grpSpPr>
          <p:sp>
            <p:nvSpPr>
              <p:cNvPr id="52" name="Freeform 37">
                <a:extLst>
                  <a:ext uri="{FF2B5EF4-FFF2-40B4-BE49-F238E27FC236}">
                    <a16:creationId xmlns:a16="http://schemas.microsoft.com/office/drawing/2014/main" id="{208E0D30-DCDB-07E5-70D4-110F9D3DB5C9}"/>
                  </a:ext>
                </a:extLst>
              </p:cNvPr>
              <p:cNvSpPr>
                <a:spLocks noEditPoints="1"/>
              </p:cNvSpPr>
              <p:nvPr/>
            </p:nvSpPr>
            <p:spPr bwMode="auto">
              <a:xfrm>
                <a:off x="785" y="1906"/>
                <a:ext cx="70" cy="70"/>
              </a:xfrm>
              <a:custGeom>
                <a:avLst/>
                <a:gdLst>
                  <a:gd name="T0" fmla="*/ 42 w 70"/>
                  <a:gd name="T1" fmla="*/ 70 h 70"/>
                  <a:gd name="T2" fmla="*/ 42 w 70"/>
                  <a:gd name="T3" fmla="*/ 70 h 70"/>
                  <a:gd name="T4" fmla="*/ 38 w 70"/>
                  <a:gd name="T5" fmla="*/ 70 h 70"/>
                  <a:gd name="T6" fmla="*/ 20 w 70"/>
                  <a:gd name="T7" fmla="*/ 68 h 70"/>
                  <a:gd name="T8" fmla="*/ 20 w 70"/>
                  <a:gd name="T9" fmla="*/ 68 h 70"/>
                  <a:gd name="T10" fmla="*/ 10 w 70"/>
                  <a:gd name="T11" fmla="*/ 64 h 70"/>
                  <a:gd name="T12" fmla="*/ 4 w 70"/>
                  <a:gd name="T13" fmla="*/ 56 h 70"/>
                  <a:gd name="T14" fmla="*/ 4 w 70"/>
                  <a:gd name="T15" fmla="*/ 56 h 70"/>
                  <a:gd name="T16" fmla="*/ 0 w 70"/>
                  <a:gd name="T17" fmla="*/ 48 h 70"/>
                  <a:gd name="T18" fmla="*/ 0 w 70"/>
                  <a:gd name="T19" fmla="*/ 38 h 70"/>
                  <a:gd name="T20" fmla="*/ 2 w 70"/>
                  <a:gd name="T21" fmla="*/ 20 h 70"/>
                  <a:gd name="T22" fmla="*/ 2 w 70"/>
                  <a:gd name="T23" fmla="*/ 20 h 70"/>
                  <a:gd name="T24" fmla="*/ 6 w 70"/>
                  <a:gd name="T25" fmla="*/ 10 h 70"/>
                  <a:gd name="T26" fmla="*/ 14 w 70"/>
                  <a:gd name="T27" fmla="*/ 4 h 70"/>
                  <a:gd name="T28" fmla="*/ 14 w 70"/>
                  <a:gd name="T29" fmla="*/ 4 h 70"/>
                  <a:gd name="T30" fmla="*/ 22 w 70"/>
                  <a:gd name="T31" fmla="*/ 0 h 70"/>
                  <a:gd name="T32" fmla="*/ 32 w 70"/>
                  <a:gd name="T33" fmla="*/ 0 h 70"/>
                  <a:gd name="T34" fmla="*/ 50 w 70"/>
                  <a:gd name="T35" fmla="*/ 2 h 70"/>
                  <a:gd name="T36" fmla="*/ 50 w 70"/>
                  <a:gd name="T37" fmla="*/ 2 h 70"/>
                  <a:gd name="T38" fmla="*/ 60 w 70"/>
                  <a:gd name="T39" fmla="*/ 6 h 70"/>
                  <a:gd name="T40" fmla="*/ 66 w 70"/>
                  <a:gd name="T41" fmla="*/ 14 h 70"/>
                  <a:gd name="T42" fmla="*/ 66 w 70"/>
                  <a:gd name="T43" fmla="*/ 14 h 70"/>
                  <a:gd name="T44" fmla="*/ 70 w 70"/>
                  <a:gd name="T45" fmla="*/ 22 h 70"/>
                  <a:gd name="T46" fmla="*/ 70 w 70"/>
                  <a:gd name="T47" fmla="*/ 32 h 70"/>
                  <a:gd name="T48" fmla="*/ 68 w 70"/>
                  <a:gd name="T49" fmla="*/ 50 h 70"/>
                  <a:gd name="T50" fmla="*/ 68 w 70"/>
                  <a:gd name="T51" fmla="*/ 50 h 70"/>
                  <a:gd name="T52" fmla="*/ 64 w 70"/>
                  <a:gd name="T53" fmla="*/ 60 h 70"/>
                  <a:gd name="T54" fmla="*/ 56 w 70"/>
                  <a:gd name="T55" fmla="*/ 66 h 70"/>
                  <a:gd name="T56" fmla="*/ 56 w 70"/>
                  <a:gd name="T57" fmla="*/ 66 h 70"/>
                  <a:gd name="T58" fmla="*/ 50 w 70"/>
                  <a:gd name="T59" fmla="*/ 70 h 70"/>
                  <a:gd name="T60" fmla="*/ 42 w 70"/>
                  <a:gd name="T61" fmla="*/ 70 h 70"/>
                  <a:gd name="T62" fmla="*/ 42 w 70"/>
                  <a:gd name="T63" fmla="*/ 70 h 70"/>
                  <a:gd name="T64" fmla="*/ 28 w 70"/>
                  <a:gd name="T65" fmla="*/ 18 h 70"/>
                  <a:gd name="T66" fmla="*/ 28 w 70"/>
                  <a:gd name="T67" fmla="*/ 18 h 70"/>
                  <a:gd name="T68" fmla="*/ 22 w 70"/>
                  <a:gd name="T69" fmla="*/ 18 h 70"/>
                  <a:gd name="T70" fmla="*/ 20 w 70"/>
                  <a:gd name="T71" fmla="*/ 22 h 70"/>
                  <a:gd name="T72" fmla="*/ 18 w 70"/>
                  <a:gd name="T73" fmla="*/ 42 h 70"/>
                  <a:gd name="T74" fmla="*/ 18 w 70"/>
                  <a:gd name="T75" fmla="*/ 42 h 70"/>
                  <a:gd name="T76" fmla="*/ 18 w 70"/>
                  <a:gd name="T77" fmla="*/ 46 h 70"/>
                  <a:gd name="T78" fmla="*/ 18 w 70"/>
                  <a:gd name="T79" fmla="*/ 46 h 70"/>
                  <a:gd name="T80" fmla="*/ 22 w 70"/>
                  <a:gd name="T81" fmla="*/ 50 h 70"/>
                  <a:gd name="T82" fmla="*/ 42 w 70"/>
                  <a:gd name="T83" fmla="*/ 52 h 70"/>
                  <a:gd name="T84" fmla="*/ 42 w 70"/>
                  <a:gd name="T85" fmla="*/ 52 h 70"/>
                  <a:gd name="T86" fmla="*/ 46 w 70"/>
                  <a:gd name="T87" fmla="*/ 52 h 70"/>
                  <a:gd name="T88" fmla="*/ 46 w 70"/>
                  <a:gd name="T89" fmla="*/ 52 h 70"/>
                  <a:gd name="T90" fmla="*/ 50 w 70"/>
                  <a:gd name="T91" fmla="*/ 48 h 70"/>
                  <a:gd name="T92" fmla="*/ 52 w 70"/>
                  <a:gd name="T93" fmla="*/ 28 h 70"/>
                  <a:gd name="T94" fmla="*/ 52 w 70"/>
                  <a:gd name="T95" fmla="*/ 28 h 70"/>
                  <a:gd name="T96" fmla="*/ 52 w 70"/>
                  <a:gd name="T97" fmla="*/ 24 h 70"/>
                  <a:gd name="T98" fmla="*/ 46 w 70"/>
                  <a:gd name="T99" fmla="*/ 20 h 70"/>
                  <a:gd name="T100" fmla="*/ 28 w 70"/>
                  <a:gd name="T101" fmla="*/ 18 h 70"/>
                  <a:gd name="T102" fmla="*/ 28 w 70"/>
                  <a:gd name="T103" fmla="*/ 18 h 70"/>
                  <a:gd name="T104" fmla="*/ 28 w 70"/>
                  <a:gd name="T105" fmla="*/ 18 h 70"/>
                  <a:gd name="T106" fmla="*/ 28 w 70"/>
                  <a:gd name="T107"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70">
                    <a:moveTo>
                      <a:pt x="42" y="70"/>
                    </a:moveTo>
                    <a:lnTo>
                      <a:pt x="42" y="70"/>
                    </a:lnTo>
                    <a:lnTo>
                      <a:pt x="38" y="70"/>
                    </a:lnTo>
                    <a:lnTo>
                      <a:pt x="20" y="68"/>
                    </a:lnTo>
                    <a:lnTo>
                      <a:pt x="20" y="68"/>
                    </a:lnTo>
                    <a:lnTo>
                      <a:pt x="10" y="64"/>
                    </a:lnTo>
                    <a:lnTo>
                      <a:pt x="4" y="56"/>
                    </a:lnTo>
                    <a:lnTo>
                      <a:pt x="4" y="56"/>
                    </a:lnTo>
                    <a:lnTo>
                      <a:pt x="0" y="48"/>
                    </a:lnTo>
                    <a:lnTo>
                      <a:pt x="0" y="38"/>
                    </a:lnTo>
                    <a:lnTo>
                      <a:pt x="2" y="20"/>
                    </a:lnTo>
                    <a:lnTo>
                      <a:pt x="2" y="20"/>
                    </a:lnTo>
                    <a:lnTo>
                      <a:pt x="6" y="10"/>
                    </a:lnTo>
                    <a:lnTo>
                      <a:pt x="14" y="4"/>
                    </a:lnTo>
                    <a:lnTo>
                      <a:pt x="14" y="4"/>
                    </a:lnTo>
                    <a:lnTo>
                      <a:pt x="22" y="0"/>
                    </a:lnTo>
                    <a:lnTo>
                      <a:pt x="32" y="0"/>
                    </a:lnTo>
                    <a:lnTo>
                      <a:pt x="50" y="2"/>
                    </a:lnTo>
                    <a:lnTo>
                      <a:pt x="50" y="2"/>
                    </a:lnTo>
                    <a:lnTo>
                      <a:pt x="60" y="6"/>
                    </a:lnTo>
                    <a:lnTo>
                      <a:pt x="66" y="14"/>
                    </a:lnTo>
                    <a:lnTo>
                      <a:pt x="66" y="14"/>
                    </a:lnTo>
                    <a:lnTo>
                      <a:pt x="70" y="22"/>
                    </a:lnTo>
                    <a:lnTo>
                      <a:pt x="70" y="32"/>
                    </a:lnTo>
                    <a:lnTo>
                      <a:pt x="68" y="50"/>
                    </a:lnTo>
                    <a:lnTo>
                      <a:pt x="68" y="50"/>
                    </a:lnTo>
                    <a:lnTo>
                      <a:pt x="64" y="60"/>
                    </a:lnTo>
                    <a:lnTo>
                      <a:pt x="56" y="66"/>
                    </a:lnTo>
                    <a:lnTo>
                      <a:pt x="56" y="66"/>
                    </a:lnTo>
                    <a:lnTo>
                      <a:pt x="50" y="70"/>
                    </a:lnTo>
                    <a:lnTo>
                      <a:pt x="42" y="70"/>
                    </a:lnTo>
                    <a:lnTo>
                      <a:pt x="42" y="70"/>
                    </a:lnTo>
                    <a:close/>
                    <a:moveTo>
                      <a:pt x="28" y="18"/>
                    </a:moveTo>
                    <a:lnTo>
                      <a:pt x="28" y="18"/>
                    </a:lnTo>
                    <a:lnTo>
                      <a:pt x="22" y="18"/>
                    </a:lnTo>
                    <a:lnTo>
                      <a:pt x="20" y="22"/>
                    </a:lnTo>
                    <a:lnTo>
                      <a:pt x="18" y="42"/>
                    </a:lnTo>
                    <a:lnTo>
                      <a:pt x="18" y="42"/>
                    </a:lnTo>
                    <a:lnTo>
                      <a:pt x="18" y="46"/>
                    </a:lnTo>
                    <a:lnTo>
                      <a:pt x="18" y="46"/>
                    </a:lnTo>
                    <a:lnTo>
                      <a:pt x="22" y="50"/>
                    </a:lnTo>
                    <a:lnTo>
                      <a:pt x="42" y="52"/>
                    </a:lnTo>
                    <a:lnTo>
                      <a:pt x="42" y="52"/>
                    </a:lnTo>
                    <a:lnTo>
                      <a:pt x="46" y="52"/>
                    </a:lnTo>
                    <a:lnTo>
                      <a:pt x="46" y="52"/>
                    </a:lnTo>
                    <a:lnTo>
                      <a:pt x="50" y="48"/>
                    </a:lnTo>
                    <a:lnTo>
                      <a:pt x="52" y="28"/>
                    </a:lnTo>
                    <a:lnTo>
                      <a:pt x="52" y="28"/>
                    </a:lnTo>
                    <a:lnTo>
                      <a:pt x="52" y="24"/>
                    </a:lnTo>
                    <a:lnTo>
                      <a:pt x="46" y="20"/>
                    </a:lnTo>
                    <a:lnTo>
                      <a:pt x="28" y="18"/>
                    </a:lnTo>
                    <a:lnTo>
                      <a:pt x="28" y="18"/>
                    </a:lnTo>
                    <a:lnTo>
                      <a:pt x="28" y="18"/>
                    </a:lnTo>
                    <a:lnTo>
                      <a:pt x="28" y="18"/>
                    </a:lnTo>
                    <a:close/>
                  </a:path>
                </a:pathLst>
              </a:custGeom>
              <a:solidFill>
                <a:srgbClr val="2A9C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53" name="Freeform 38">
                <a:extLst>
                  <a:ext uri="{FF2B5EF4-FFF2-40B4-BE49-F238E27FC236}">
                    <a16:creationId xmlns:a16="http://schemas.microsoft.com/office/drawing/2014/main" id="{E55DF8DB-663F-B97C-CD94-60A6049B134D}"/>
                  </a:ext>
                </a:extLst>
              </p:cNvPr>
              <p:cNvSpPr>
                <a:spLocks noEditPoints="1"/>
              </p:cNvSpPr>
              <p:nvPr/>
            </p:nvSpPr>
            <p:spPr bwMode="auto">
              <a:xfrm>
                <a:off x="675" y="1906"/>
                <a:ext cx="72" cy="70"/>
              </a:xfrm>
              <a:custGeom>
                <a:avLst/>
                <a:gdLst>
                  <a:gd name="T0" fmla="*/ 28 w 72"/>
                  <a:gd name="T1" fmla="*/ 70 h 70"/>
                  <a:gd name="T2" fmla="*/ 28 w 72"/>
                  <a:gd name="T3" fmla="*/ 70 h 70"/>
                  <a:gd name="T4" fmla="*/ 20 w 72"/>
                  <a:gd name="T5" fmla="*/ 70 h 70"/>
                  <a:gd name="T6" fmla="*/ 12 w 72"/>
                  <a:gd name="T7" fmla="*/ 66 h 70"/>
                  <a:gd name="T8" fmla="*/ 8 w 72"/>
                  <a:gd name="T9" fmla="*/ 58 h 70"/>
                  <a:gd name="T10" fmla="*/ 4 w 72"/>
                  <a:gd name="T11" fmla="*/ 50 h 70"/>
                  <a:gd name="T12" fmla="*/ 0 w 72"/>
                  <a:gd name="T13" fmla="*/ 32 h 70"/>
                  <a:gd name="T14" fmla="*/ 0 w 72"/>
                  <a:gd name="T15" fmla="*/ 32 h 70"/>
                  <a:gd name="T16" fmla="*/ 0 w 72"/>
                  <a:gd name="T17" fmla="*/ 22 h 70"/>
                  <a:gd name="T18" fmla="*/ 4 w 72"/>
                  <a:gd name="T19" fmla="*/ 14 h 70"/>
                  <a:gd name="T20" fmla="*/ 4 w 72"/>
                  <a:gd name="T21" fmla="*/ 14 h 70"/>
                  <a:gd name="T22" fmla="*/ 12 w 72"/>
                  <a:gd name="T23" fmla="*/ 6 h 70"/>
                  <a:gd name="T24" fmla="*/ 20 w 72"/>
                  <a:gd name="T25" fmla="*/ 4 h 70"/>
                  <a:gd name="T26" fmla="*/ 38 w 72"/>
                  <a:gd name="T27" fmla="*/ 0 h 70"/>
                  <a:gd name="T28" fmla="*/ 38 w 72"/>
                  <a:gd name="T29" fmla="*/ 0 h 70"/>
                  <a:gd name="T30" fmla="*/ 48 w 72"/>
                  <a:gd name="T31" fmla="*/ 0 h 70"/>
                  <a:gd name="T32" fmla="*/ 58 w 72"/>
                  <a:gd name="T33" fmla="*/ 4 h 70"/>
                  <a:gd name="T34" fmla="*/ 64 w 72"/>
                  <a:gd name="T35" fmla="*/ 10 h 70"/>
                  <a:gd name="T36" fmla="*/ 68 w 72"/>
                  <a:gd name="T37" fmla="*/ 20 h 70"/>
                  <a:gd name="T38" fmla="*/ 72 w 72"/>
                  <a:gd name="T39" fmla="*/ 38 h 70"/>
                  <a:gd name="T40" fmla="*/ 72 w 72"/>
                  <a:gd name="T41" fmla="*/ 38 h 70"/>
                  <a:gd name="T42" fmla="*/ 72 w 72"/>
                  <a:gd name="T43" fmla="*/ 48 h 70"/>
                  <a:gd name="T44" fmla="*/ 68 w 72"/>
                  <a:gd name="T45" fmla="*/ 56 h 70"/>
                  <a:gd name="T46" fmla="*/ 68 w 72"/>
                  <a:gd name="T47" fmla="*/ 56 h 70"/>
                  <a:gd name="T48" fmla="*/ 60 w 72"/>
                  <a:gd name="T49" fmla="*/ 64 h 70"/>
                  <a:gd name="T50" fmla="*/ 52 w 72"/>
                  <a:gd name="T51" fmla="*/ 66 h 70"/>
                  <a:gd name="T52" fmla="*/ 34 w 72"/>
                  <a:gd name="T53" fmla="*/ 70 h 70"/>
                  <a:gd name="T54" fmla="*/ 34 w 72"/>
                  <a:gd name="T55" fmla="*/ 70 h 70"/>
                  <a:gd name="T56" fmla="*/ 28 w 72"/>
                  <a:gd name="T57" fmla="*/ 70 h 70"/>
                  <a:gd name="T58" fmla="*/ 28 w 72"/>
                  <a:gd name="T59" fmla="*/ 70 h 70"/>
                  <a:gd name="T60" fmla="*/ 44 w 72"/>
                  <a:gd name="T61" fmla="*/ 18 h 70"/>
                  <a:gd name="T62" fmla="*/ 44 w 72"/>
                  <a:gd name="T63" fmla="*/ 18 h 70"/>
                  <a:gd name="T64" fmla="*/ 42 w 72"/>
                  <a:gd name="T65" fmla="*/ 18 h 70"/>
                  <a:gd name="T66" fmla="*/ 24 w 72"/>
                  <a:gd name="T67" fmla="*/ 20 h 70"/>
                  <a:gd name="T68" fmla="*/ 24 w 72"/>
                  <a:gd name="T69" fmla="*/ 20 h 70"/>
                  <a:gd name="T70" fmla="*/ 20 w 72"/>
                  <a:gd name="T71" fmla="*/ 24 h 70"/>
                  <a:gd name="T72" fmla="*/ 20 w 72"/>
                  <a:gd name="T73" fmla="*/ 24 h 70"/>
                  <a:gd name="T74" fmla="*/ 18 w 72"/>
                  <a:gd name="T75" fmla="*/ 28 h 70"/>
                  <a:gd name="T76" fmla="*/ 22 w 72"/>
                  <a:gd name="T77" fmla="*/ 48 h 70"/>
                  <a:gd name="T78" fmla="*/ 22 w 72"/>
                  <a:gd name="T79" fmla="*/ 48 h 70"/>
                  <a:gd name="T80" fmla="*/ 24 w 72"/>
                  <a:gd name="T81" fmla="*/ 52 h 70"/>
                  <a:gd name="T82" fmla="*/ 30 w 72"/>
                  <a:gd name="T83" fmla="*/ 52 h 70"/>
                  <a:gd name="T84" fmla="*/ 48 w 72"/>
                  <a:gd name="T85" fmla="*/ 50 h 70"/>
                  <a:gd name="T86" fmla="*/ 48 w 72"/>
                  <a:gd name="T87" fmla="*/ 50 h 70"/>
                  <a:gd name="T88" fmla="*/ 52 w 72"/>
                  <a:gd name="T89" fmla="*/ 46 h 70"/>
                  <a:gd name="T90" fmla="*/ 52 w 72"/>
                  <a:gd name="T91" fmla="*/ 46 h 70"/>
                  <a:gd name="T92" fmla="*/ 54 w 72"/>
                  <a:gd name="T93" fmla="*/ 42 h 70"/>
                  <a:gd name="T94" fmla="*/ 50 w 72"/>
                  <a:gd name="T95" fmla="*/ 22 h 70"/>
                  <a:gd name="T96" fmla="*/ 50 w 72"/>
                  <a:gd name="T97" fmla="*/ 22 h 70"/>
                  <a:gd name="T98" fmla="*/ 48 w 72"/>
                  <a:gd name="T99" fmla="*/ 18 h 70"/>
                  <a:gd name="T100" fmla="*/ 48 w 72"/>
                  <a:gd name="T101" fmla="*/ 18 h 70"/>
                  <a:gd name="T102" fmla="*/ 44 w 72"/>
                  <a:gd name="T103" fmla="*/ 18 h 70"/>
                  <a:gd name="T104" fmla="*/ 44 w 72"/>
                  <a:gd name="T105"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70">
                    <a:moveTo>
                      <a:pt x="28" y="70"/>
                    </a:moveTo>
                    <a:lnTo>
                      <a:pt x="28" y="70"/>
                    </a:lnTo>
                    <a:lnTo>
                      <a:pt x="20" y="70"/>
                    </a:lnTo>
                    <a:lnTo>
                      <a:pt x="12" y="66"/>
                    </a:lnTo>
                    <a:lnTo>
                      <a:pt x="8" y="58"/>
                    </a:lnTo>
                    <a:lnTo>
                      <a:pt x="4" y="50"/>
                    </a:lnTo>
                    <a:lnTo>
                      <a:pt x="0" y="32"/>
                    </a:lnTo>
                    <a:lnTo>
                      <a:pt x="0" y="32"/>
                    </a:lnTo>
                    <a:lnTo>
                      <a:pt x="0" y="22"/>
                    </a:lnTo>
                    <a:lnTo>
                      <a:pt x="4" y="14"/>
                    </a:lnTo>
                    <a:lnTo>
                      <a:pt x="4" y="14"/>
                    </a:lnTo>
                    <a:lnTo>
                      <a:pt x="12" y="6"/>
                    </a:lnTo>
                    <a:lnTo>
                      <a:pt x="20" y="4"/>
                    </a:lnTo>
                    <a:lnTo>
                      <a:pt x="38" y="0"/>
                    </a:lnTo>
                    <a:lnTo>
                      <a:pt x="38" y="0"/>
                    </a:lnTo>
                    <a:lnTo>
                      <a:pt x="48" y="0"/>
                    </a:lnTo>
                    <a:lnTo>
                      <a:pt x="58" y="4"/>
                    </a:lnTo>
                    <a:lnTo>
                      <a:pt x="64" y="10"/>
                    </a:lnTo>
                    <a:lnTo>
                      <a:pt x="68" y="20"/>
                    </a:lnTo>
                    <a:lnTo>
                      <a:pt x="72" y="38"/>
                    </a:lnTo>
                    <a:lnTo>
                      <a:pt x="72" y="38"/>
                    </a:lnTo>
                    <a:lnTo>
                      <a:pt x="72" y="48"/>
                    </a:lnTo>
                    <a:lnTo>
                      <a:pt x="68" y="56"/>
                    </a:lnTo>
                    <a:lnTo>
                      <a:pt x="68" y="56"/>
                    </a:lnTo>
                    <a:lnTo>
                      <a:pt x="60" y="64"/>
                    </a:lnTo>
                    <a:lnTo>
                      <a:pt x="52" y="66"/>
                    </a:lnTo>
                    <a:lnTo>
                      <a:pt x="34" y="70"/>
                    </a:lnTo>
                    <a:lnTo>
                      <a:pt x="34" y="70"/>
                    </a:lnTo>
                    <a:lnTo>
                      <a:pt x="28" y="70"/>
                    </a:lnTo>
                    <a:lnTo>
                      <a:pt x="28" y="70"/>
                    </a:lnTo>
                    <a:close/>
                    <a:moveTo>
                      <a:pt x="44" y="18"/>
                    </a:moveTo>
                    <a:lnTo>
                      <a:pt x="44" y="18"/>
                    </a:lnTo>
                    <a:lnTo>
                      <a:pt x="42" y="18"/>
                    </a:lnTo>
                    <a:lnTo>
                      <a:pt x="24" y="20"/>
                    </a:lnTo>
                    <a:lnTo>
                      <a:pt x="24" y="20"/>
                    </a:lnTo>
                    <a:lnTo>
                      <a:pt x="20" y="24"/>
                    </a:lnTo>
                    <a:lnTo>
                      <a:pt x="20" y="24"/>
                    </a:lnTo>
                    <a:lnTo>
                      <a:pt x="18" y="28"/>
                    </a:lnTo>
                    <a:lnTo>
                      <a:pt x="22" y="48"/>
                    </a:lnTo>
                    <a:lnTo>
                      <a:pt x="22" y="48"/>
                    </a:lnTo>
                    <a:lnTo>
                      <a:pt x="24" y="52"/>
                    </a:lnTo>
                    <a:lnTo>
                      <a:pt x="30" y="52"/>
                    </a:lnTo>
                    <a:lnTo>
                      <a:pt x="48" y="50"/>
                    </a:lnTo>
                    <a:lnTo>
                      <a:pt x="48" y="50"/>
                    </a:lnTo>
                    <a:lnTo>
                      <a:pt x="52" y="46"/>
                    </a:lnTo>
                    <a:lnTo>
                      <a:pt x="52" y="46"/>
                    </a:lnTo>
                    <a:lnTo>
                      <a:pt x="54" y="42"/>
                    </a:lnTo>
                    <a:lnTo>
                      <a:pt x="50" y="22"/>
                    </a:lnTo>
                    <a:lnTo>
                      <a:pt x="50" y="22"/>
                    </a:lnTo>
                    <a:lnTo>
                      <a:pt x="48" y="18"/>
                    </a:lnTo>
                    <a:lnTo>
                      <a:pt x="48" y="18"/>
                    </a:lnTo>
                    <a:lnTo>
                      <a:pt x="44" y="18"/>
                    </a:lnTo>
                    <a:lnTo>
                      <a:pt x="44" y="18"/>
                    </a:lnTo>
                    <a:close/>
                  </a:path>
                </a:pathLst>
              </a:custGeom>
              <a:solidFill>
                <a:srgbClr val="2A9C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54" name="Freeform 39">
                <a:extLst>
                  <a:ext uri="{FF2B5EF4-FFF2-40B4-BE49-F238E27FC236}">
                    <a16:creationId xmlns:a16="http://schemas.microsoft.com/office/drawing/2014/main" id="{26DE3918-C432-3D00-14B0-07778BBFF42C}"/>
                  </a:ext>
                </a:extLst>
              </p:cNvPr>
              <p:cNvSpPr>
                <a:spLocks/>
              </p:cNvSpPr>
              <p:nvPr/>
            </p:nvSpPr>
            <p:spPr bwMode="auto">
              <a:xfrm>
                <a:off x="595" y="1936"/>
                <a:ext cx="344" cy="442"/>
              </a:xfrm>
              <a:custGeom>
                <a:avLst/>
                <a:gdLst>
                  <a:gd name="T0" fmla="*/ 166 w 344"/>
                  <a:gd name="T1" fmla="*/ 442 h 442"/>
                  <a:gd name="T2" fmla="*/ 142 w 344"/>
                  <a:gd name="T3" fmla="*/ 440 h 442"/>
                  <a:gd name="T4" fmla="*/ 100 w 344"/>
                  <a:gd name="T5" fmla="*/ 424 h 442"/>
                  <a:gd name="T6" fmla="*/ 64 w 344"/>
                  <a:gd name="T7" fmla="*/ 396 h 442"/>
                  <a:gd name="T8" fmla="*/ 42 w 344"/>
                  <a:gd name="T9" fmla="*/ 356 h 442"/>
                  <a:gd name="T10" fmla="*/ 2 w 344"/>
                  <a:gd name="T11" fmla="*/ 154 h 442"/>
                  <a:gd name="T12" fmla="*/ 0 w 344"/>
                  <a:gd name="T13" fmla="*/ 130 h 442"/>
                  <a:gd name="T14" fmla="*/ 8 w 344"/>
                  <a:gd name="T15" fmla="*/ 84 h 442"/>
                  <a:gd name="T16" fmla="*/ 30 w 344"/>
                  <a:gd name="T17" fmla="*/ 46 h 442"/>
                  <a:gd name="T18" fmla="*/ 64 w 344"/>
                  <a:gd name="T19" fmla="*/ 16 h 442"/>
                  <a:gd name="T20" fmla="*/ 94 w 344"/>
                  <a:gd name="T21" fmla="*/ 2 h 442"/>
                  <a:gd name="T22" fmla="*/ 92 w 344"/>
                  <a:gd name="T23" fmla="*/ 22 h 442"/>
                  <a:gd name="T24" fmla="*/ 74 w 344"/>
                  <a:gd name="T25" fmla="*/ 30 h 442"/>
                  <a:gd name="T26" fmla="*/ 44 w 344"/>
                  <a:gd name="T27" fmla="*/ 56 h 442"/>
                  <a:gd name="T28" fmla="*/ 24 w 344"/>
                  <a:gd name="T29" fmla="*/ 90 h 442"/>
                  <a:gd name="T30" fmla="*/ 18 w 344"/>
                  <a:gd name="T31" fmla="*/ 130 h 442"/>
                  <a:gd name="T32" fmla="*/ 54 w 344"/>
                  <a:gd name="T33" fmla="*/ 330 h 442"/>
                  <a:gd name="T34" fmla="*/ 58 w 344"/>
                  <a:gd name="T35" fmla="*/ 350 h 442"/>
                  <a:gd name="T36" fmla="*/ 78 w 344"/>
                  <a:gd name="T37" fmla="*/ 384 h 442"/>
                  <a:gd name="T38" fmla="*/ 108 w 344"/>
                  <a:gd name="T39" fmla="*/ 410 h 442"/>
                  <a:gd name="T40" fmla="*/ 146 w 344"/>
                  <a:gd name="T41" fmla="*/ 422 h 442"/>
                  <a:gd name="T42" fmla="*/ 178 w 344"/>
                  <a:gd name="T43" fmla="*/ 424 h 442"/>
                  <a:gd name="T44" fmla="*/ 198 w 344"/>
                  <a:gd name="T45" fmla="*/ 422 h 442"/>
                  <a:gd name="T46" fmla="*/ 236 w 344"/>
                  <a:gd name="T47" fmla="*/ 410 h 442"/>
                  <a:gd name="T48" fmla="*/ 266 w 344"/>
                  <a:gd name="T49" fmla="*/ 384 h 442"/>
                  <a:gd name="T50" fmla="*/ 286 w 344"/>
                  <a:gd name="T51" fmla="*/ 350 h 442"/>
                  <a:gd name="T52" fmla="*/ 324 w 344"/>
                  <a:gd name="T53" fmla="*/ 150 h 442"/>
                  <a:gd name="T54" fmla="*/ 326 w 344"/>
                  <a:gd name="T55" fmla="*/ 128 h 442"/>
                  <a:gd name="T56" fmla="*/ 320 w 344"/>
                  <a:gd name="T57" fmla="*/ 90 h 442"/>
                  <a:gd name="T58" fmla="*/ 300 w 344"/>
                  <a:gd name="T59" fmla="*/ 54 h 442"/>
                  <a:gd name="T60" fmla="*/ 268 w 344"/>
                  <a:gd name="T61" fmla="*/ 30 h 442"/>
                  <a:gd name="T62" fmla="*/ 242 w 344"/>
                  <a:gd name="T63" fmla="*/ 18 h 442"/>
                  <a:gd name="T64" fmla="*/ 256 w 344"/>
                  <a:gd name="T65" fmla="*/ 4 h 442"/>
                  <a:gd name="T66" fmla="*/ 278 w 344"/>
                  <a:gd name="T67" fmla="*/ 14 h 442"/>
                  <a:gd name="T68" fmla="*/ 314 w 344"/>
                  <a:gd name="T69" fmla="*/ 44 h 442"/>
                  <a:gd name="T70" fmla="*/ 336 w 344"/>
                  <a:gd name="T71" fmla="*/ 84 h 442"/>
                  <a:gd name="T72" fmla="*/ 344 w 344"/>
                  <a:gd name="T73" fmla="*/ 128 h 442"/>
                  <a:gd name="T74" fmla="*/ 308 w 344"/>
                  <a:gd name="T75" fmla="*/ 334 h 442"/>
                  <a:gd name="T76" fmla="*/ 302 w 344"/>
                  <a:gd name="T77" fmla="*/ 356 h 442"/>
                  <a:gd name="T78" fmla="*/ 280 w 344"/>
                  <a:gd name="T79" fmla="*/ 396 h 442"/>
                  <a:gd name="T80" fmla="*/ 244 w 344"/>
                  <a:gd name="T81" fmla="*/ 424 h 442"/>
                  <a:gd name="T82" fmla="*/ 202 w 344"/>
                  <a:gd name="T83" fmla="*/ 440 h 442"/>
                  <a:gd name="T84" fmla="*/ 178 w 344"/>
                  <a:gd name="T85"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4" h="442">
                    <a:moveTo>
                      <a:pt x="178" y="442"/>
                    </a:moveTo>
                    <a:lnTo>
                      <a:pt x="166" y="442"/>
                    </a:lnTo>
                    <a:lnTo>
                      <a:pt x="166" y="442"/>
                    </a:lnTo>
                    <a:lnTo>
                      <a:pt x="142" y="440"/>
                    </a:lnTo>
                    <a:lnTo>
                      <a:pt x="120" y="434"/>
                    </a:lnTo>
                    <a:lnTo>
                      <a:pt x="100" y="424"/>
                    </a:lnTo>
                    <a:lnTo>
                      <a:pt x="82" y="412"/>
                    </a:lnTo>
                    <a:lnTo>
                      <a:pt x="64" y="396"/>
                    </a:lnTo>
                    <a:lnTo>
                      <a:pt x="52" y="378"/>
                    </a:lnTo>
                    <a:lnTo>
                      <a:pt x="42" y="356"/>
                    </a:lnTo>
                    <a:lnTo>
                      <a:pt x="36" y="334"/>
                    </a:lnTo>
                    <a:lnTo>
                      <a:pt x="2" y="154"/>
                    </a:lnTo>
                    <a:lnTo>
                      <a:pt x="2" y="154"/>
                    </a:lnTo>
                    <a:lnTo>
                      <a:pt x="0" y="130"/>
                    </a:lnTo>
                    <a:lnTo>
                      <a:pt x="2" y="106"/>
                    </a:lnTo>
                    <a:lnTo>
                      <a:pt x="8" y="84"/>
                    </a:lnTo>
                    <a:lnTo>
                      <a:pt x="16" y="64"/>
                    </a:lnTo>
                    <a:lnTo>
                      <a:pt x="30" y="46"/>
                    </a:lnTo>
                    <a:lnTo>
                      <a:pt x="46" y="28"/>
                    </a:lnTo>
                    <a:lnTo>
                      <a:pt x="64" y="16"/>
                    </a:lnTo>
                    <a:lnTo>
                      <a:pt x="84" y="4"/>
                    </a:lnTo>
                    <a:lnTo>
                      <a:pt x="94" y="2"/>
                    </a:lnTo>
                    <a:lnTo>
                      <a:pt x="100" y="18"/>
                    </a:lnTo>
                    <a:lnTo>
                      <a:pt x="92" y="22"/>
                    </a:lnTo>
                    <a:lnTo>
                      <a:pt x="92" y="22"/>
                    </a:lnTo>
                    <a:lnTo>
                      <a:pt x="74" y="30"/>
                    </a:lnTo>
                    <a:lnTo>
                      <a:pt x="56" y="42"/>
                    </a:lnTo>
                    <a:lnTo>
                      <a:pt x="44" y="56"/>
                    </a:lnTo>
                    <a:lnTo>
                      <a:pt x="32" y="72"/>
                    </a:lnTo>
                    <a:lnTo>
                      <a:pt x="24" y="90"/>
                    </a:lnTo>
                    <a:lnTo>
                      <a:pt x="20" y="110"/>
                    </a:lnTo>
                    <a:lnTo>
                      <a:pt x="18" y="130"/>
                    </a:lnTo>
                    <a:lnTo>
                      <a:pt x="20" y="150"/>
                    </a:lnTo>
                    <a:lnTo>
                      <a:pt x="54" y="330"/>
                    </a:lnTo>
                    <a:lnTo>
                      <a:pt x="54" y="330"/>
                    </a:lnTo>
                    <a:lnTo>
                      <a:pt x="58" y="350"/>
                    </a:lnTo>
                    <a:lnTo>
                      <a:pt x="68" y="368"/>
                    </a:lnTo>
                    <a:lnTo>
                      <a:pt x="78" y="384"/>
                    </a:lnTo>
                    <a:lnTo>
                      <a:pt x="92" y="398"/>
                    </a:lnTo>
                    <a:lnTo>
                      <a:pt x="108" y="410"/>
                    </a:lnTo>
                    <a:lnTo>
                      <a:pt x="126" y="418"/>
                    </a:lnTo>
                    <a:lnTo>
                      <a:pt x="146" y="422"/>
                    </a:lnTo>
                    <a:lnTo>
                      <a:pt x="166" y="424"/>
                    </a:lnTo>
                    <a:lnTo>
                      <a:pt x="178" y="424"/>
                    </a:lnTo>
                    <a:lnTo>
                      <a:pt x="178" y="424"/>
                    </a:lnTo>
                    <a:lnTo>
                      <a:pt x="198" y="422"/>
                    </a:lnTo>
                    <a:lnTo>
                      <a:pt x="218" y="418"/>
                    </a:lnTo>
                    <a:lnTo>
                      <a:pt x="236" y="410"/>
                    </a:lnTo>
                    <a:lnTo>
                      <a:pt x="252" y="398"/>
                    </a:lnTo>
                    <a:lnTo>
                      <a:pt x="266" y="384"/>
                    </a:lnTo>
                    <a:lnTo>
                      <a:pt x="278" y="368"/>
                    </a:lnTo>
                    <a:lnTo>
                      <a:pt x="286" y="350"/>
                    </a:lnTo>
                    <a:lnTo>
                      <a:pt x="292" y="330"/>
                    </a:lnTo>
                    <a:lnTo>
                      <a:pt x="324" y="150"/>
                    </a:lnTo>
                    <a:lnTo>
                      <a:pt x="324" y="150"/>
                    </a:lnTo>
                    <a:lnTo>
                      <a:pt x="326" y="128"/>
                    </a:lnTo>
                    <a:lnTo>
                      <a:pt x="324" y="108"/>
                    </a:lnTo>
                    <a:lnTo>
                      <a:pt x="320" y="90"/>
                    </a:lnTo>
                    <a:lnTo>
                      <a:pt x="312" y="72"/>
                    </a:lnTo>
                    <a:lnTo>
                      <a:pt x="300" y="54"/>
                    </a:lnTo>
                    <a:lnTo>
                      <a:pt x="286" y="40"/>
                    </a:lnTo>
                    <a:lnTo>
                      <a:pt x="268" y="30"/>
                    </a:lnTo>
                    <a:lnTo>
                      <a:pt x="250" y="20"/>
                    </a:lnTo>
                    <a:lnTo>
                      <a:pt x="242" y="18"/>
                    </a:lnTo>
                    <a:lnTo>
                      <a:pt x="248" y="0"/>
                    </a:lnTo>
                    <a:lnTo>
                      <a:pt x="256" y="4"/>
                    </a:lnTo>
                    <a:lnTo>
                      <a:pt x="256" y="4"/>
                    </a:lnTo>
                    <a:lnTo>
                      <a:pt x="278" y="14"/>
                    </a:lnTo>
                    <a:lnTo>
                      <a:pt x="298" y="28"/>
                    </a:lnTo>
                    <a:lnTo>
                      <a:pt x="314" y="44"/>
                    </a:lnTo>
                    <a:lnTo>
                      <a:pt x="326" y="62"/>
                    </a:lnTo>
                    <a:lnTo>
                      <a:pt x="336" y="84"/>
                    </a:lnTo>
                    <a:lnTo>
                      <a:pt x="342" y="106"/>
                    </a:lnTo>
                    <a:lnTo>
                      <a:pt x="344" y="128"/>
                    </a:lnTo>
                    <a:lnTo>
                      <a:pt x="342" y="154"/>
                    </a:lnTo>
                    <a:lnTo>
                      <a:pt x="308" y="334"/>
                    </a:lnTo>
                    <a:lnTo>
                      <a:pt x="308" y="334"/>
                    </a:lnTo>
                    <a:lnTo>
                      <a:pt x="302" y="356"/>
                    </a:lnTo>
                    <a:lnTo>
                      <a:pt x="292" y="378"/>
                    </a:lnTo>
                    <a:lnTo>
                      <a:pt x="280" y="396"/>
                    </a:lnTo>
                    <a:lnTo>
                      <a:pt x="264" y="412"/>
                    </a:lnTo>
                    <a:lnTo>
                      <a:pt x="244" y="424"/>
                    </a:lnTo>
                    <a:lnTo>
                      <a:pt x="224" y="434"/>
                    </a:lnTo>
                    <a:lnTo>
                      <a:pt x="202" y="440"/>
                    </a:lnTo>
                    <a:lnTo>
                      <a:pt x="178" y="442"/>
                    </a:lnTo>
                    <a:lnTo>
                      <a:pt x="178" y="442"/>
                    </a:lnTo>
                    <a:close/>
                  </a:path>
                </a:pathLst>
              </a:custGeom>
              <a:solidFill>
                <a:srgbClr val="2A9C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55" name="Freeform 40">
                <a:extLst>
                  <a:ext uri="{FF2B5EF4-FFF2-40B4-BE49-F238E27FC236}">
                    <a16:creationId xmlns:a16="http://schemas.microsoft.com/office/drawing/2014/main" id="{7A7887F1-2950-8316-5F49-709A1B0DDA66}"/>
                  </a:ext>
                </a:extLst>
              </p:cNvPr>
              <p:cNvSpPr>
                <a:spLocks/>
              </p:cNvSpPr>
              <p:nvPr/>
            </p:nvSpPr>
            <p:spPr bwMode="auto">
              <a:xfrm>
                <a:off x="759" y="2264"/>
                <a:ext cx="458" cy="442"/>
              </a:xfrm>
              <a:custGeom>
                <a:avLst/>
                <a:gdLst>
                  <a:gd name="T0" fmla="*/ 172 w 458"/>
                  <a:gd name="T1" fmla="*/ 442 h 442"/>
                  <a:gd name="T2" fmla="*/ 156 w 458"/>
                  <a:gd name="T3" fmla="*/ 442 h 442"/>
                  <a:gd name="T4" fmla="*/ 122 w 458"/>
                  <a:gd name="T5" fmla="*/ 434 h 442"/>
                  <a:gd name="T6" fmla="*/ 90 w 458"/>
                  <a:gd name="T7" fmla="*/ 422 h 442"/>
                  <a:gd name="T8" fmla="*/ 62 w 458"/>
                  <a:gd name="T9" fmla="*/ 402 h 442"/>
                  <a:gd name="T10" fmla="*/ 38 w 458"/>
                  <a:gd name="T11" fmla="*/ 378 h 442"/>
                  <a:gd name="T12" fmla="*/ 20 w 458"/>
                  <a:gd name="T13" fmla="*/ 352 h 442"/>
                  <a:gd name="T14" fmla="*/ 6 w 458"/>
                  <a:gd name="T15" fmla="*/ 320 h 442"/>
                  <a:gd name="T16" fmla="*/ 0 w 458"/>
                  <a:gd name="T17" fmla="*/ 286 h 442"/>
                  <a:gd name="T18" fmla="*/ 0 w 458"/>
                  <a:gd name="T19" fmla="*/ 96 h 442"/>
                  <a:gd name="T20" fmla="*/ 18 w 458"/>
                  <a:gd name="T21" fmla="*/ 268 h 442"/>
                  <a:gd name="T22" fmla="*/ 18 w 458"/>
                  <a:gd name="T23" fmla="*/ 284 h 442"/>
                  <a:gd name="T24" fmla="*/ 24 w 458"/>
                  <a:gd name="T25" fmla="*/ 314 h 442"/>
                  <a:gd name="T26" fmla="*/ 36 w 458"/>
                  <a:gd name="T27" fmla="*/ 342 h 442"/>
                  <a:gd name="T28" fmla="*/ 52 w 458"/>
                  <a:gd name="T29" fmla="*/ 368 h 442"/>
                  <a:gd name="T30" fmla="*/ 74 w 458"/>
                  <a:gd name="T31" fmla="*/ 388 h 442"/>
                  <a:gd name="T32" fmla="*/ 98 w 458"/>
                  <a:gd name="T33" fmla="*/ 406 h 442"/>
                  <a:gd name="T34" fmla="*/ 126 w 458"/>
                  <a:gd name="T35" fmla="*/ 418 h 442"/>
                  <a:gd name="T36" fmla="*/ 156 w 458"/>
                  <a:gd name="T37" fmla="*/ 424 h 442"/>
                  <a:gd name="T38" fmla="*/ 284 w 458"/>
                  <a:gd name="T39" fmla="*/ 424 h 442"/>
                  <a:gd name="T40" fmla="*/ 300 w 458"/>
                  <a:gd name="T41" fmla="*/ 424 h 442"/>
                  <a:gd name="T42" fmla="*/ 330 w 458"/>
                  <a:gd name="T43" fmla="*/ 418 h 442"/>
                  <a:gd name="T44" fmla="*/ 358 w 458"/>
                  <a:gd name="T45" fmla="*/ 406 h 442"/>
                  <a:gd name="T46" fmla="*/ 382 w 458"/>
                  <a:gd name="T47" fmla="*/ 388 h 442"/>
                  <a:gd name="T48" fmla="*/ 404 w 458"/>
                  <a:gd name="T49" fmla="*/ 368 h 442"/>
                  <a:gd name="T50" fmla="*/ 420 w 458"/>
                  <a:gd name="T51" fmla="*/ 342 h 442"/>
                  <a:gd name="T52" fmla="*/ 432 w 458"/>
                  <a:gd name="T53" fmla="*/ 314 h 442"/>
                  <a:gd name="T54" fmla="*/ 438 w 458"/>
                  <a:gd name="T55" fmla="*/ 284 h 442"/>
                  <a:gd name="T56" fmla="*/ 440 w 458"/>
                  <a:gd name="T57" fmla="*/ 0 h 442"/>
                  <a:gd name="T58" fmla="*/ 458 w 458"/>
                  <a:gd name="T59" fmla="*/ 268 h 442"/>
                  <a:gd name="T60" fmla="*/ 456 w 458"/>
                  <a:gd name="T61" fmla="*/ 286 h 442"/>
                  <a:gd name="T62" fmla="*/ 450 w 458"/>
                  <a:gd name="T63" fmla="*/ 320 h 442"/>
                  <a:gd name="T64" fmla="*/ 436 w 458"/>
                  <a:gd name="T65" fmla="*/ 352 h 442"/>
                  <a:gd name="T66" fmla="*/ 418 w 458"/>
                  <a:gd name="T67" fmla="*/ 378 h 442"/>
                  <a:gd name="T68" fmla="*/ 394 w 458"/>
                  <a:gd name="T69" fmla="*/ 402 h 442"/>
                  <a:gd name="T70" fmla="*/ 366 w 458"/>
                  <a:gd name="T71" fmla="*/ 422 h 442"/>
                  <a:gd name="T72" fmla="*/ 336 w 458"/>
                  <a:gd name="T73" fmla="*/ 434 h 442"/>
                  <a:gd name="T74" fmla="*/ 302 w 458"/>
                  <a:gd name="T75" fmla="*/ 442 h 442"/>
                  <a:gd name="T76" fmla="*/ 284 w 458"/>
                  <a:gd name="T77"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8" h="442">
                    <a:moveTo>
                      <a:pt x="284" y="442"/>
                    </a:moveTo>
                    <a:lnTo>
                      <a:pt x="172" y="442"/>
                    </a:lnTo>
                    <a:lnTo>
                      <a:pt x="172" y="442"/>
                    </a:lnTo>
                    <a:lnTo>
                      <a:pt x="156" y="442"/>
                    </a:lnTo>
                    <a:lnTo>
                      <a:pt x="138" y="438"/>
                    </a:lnTo>
                    <a:lnTo>
                      <a:pt x="122" y="434"/>
                    </a:lnTo>
                    <a:lnTo>
                      <a:pt x="106" y="428"/>
                    </a:lnTo>
                    <a:lnTo>
                      <a:pt x="90" y="422"/>
                    </a:lnTo>
                    <a:lnTo>
                      <a:pt x="76" y="412"/>
                    </a:lnTo>
                    <a:lnTo>
                      <a:pt x="62" y="402"/>
                    </a:lnTo>
                    <a:lnTo>
                      <a:pt x="50" y="392"/>
                    </a:lnTo>
                    <a:lnTo>
                      <a:pt x="38" y="378"/>
                    </a:lnTo>
                    <a:lnTo>
                      <a:pt x="28" y="366"/>
                    </a:lnTo>
                    <a:lnTo>
                      <a:pt x="20" y="352"/>
                    </a:lnTo>
                    <a:lnTo>
                      <a:pt x="12" y="336"/>
                    </a:lnTo>
                    <a:lnTo>
                      <a:pt x="6" y="320"/>
                    </a:lnTo>
                    <a:lnTo>
                      <a:pt x="2" y="304"/>
                    </a:lnTo>
                    <a:lnTo>
                      <a:pt x="0" y="286"/>
                    </a:lnTo>
                    <a:lnTo>
                      <a:pt x="0" y="268"/>
                    </a:lnTo>
                    <a:lnTo>
                      <a:pt x="0" y="96"/>
                    </a:lnTo>
                    <a:lnTo>
                      <a:pt x="18" y="96"/>
                    </a:lnTo>
                    <a:lnTo>
                      <a:pt x="18" y="268"/>
                    </a:lnTo>
                    <a:lnTo>
                      <a:pt x="18" y="268"/>
                    </a:lnTo>
                    <a:lnTo>
                      <a:pt x="18" y="284"/>
                    </a:lnTo>
                    <a:lnTo>
                      <a:pt x="20" y="300"/>
                    </a:lnTo>
                    <a:lnTo>
                      <a:pt x="24" y="314"/>
                    </a:lnTo>
                    <a:lnTo>
                      <a:pt x="30" y="330"/>
                    </a:lnTo>
                    <a:lnTo>
                      <a:pt x="36" y="342"/>
                    </a:lnTo>
                    <a:lnTo>
                      <a:pt x="44" y="356"/>
                    </a:lnTo>
                    <a:lnTo>
                      <a:pt x="52" y="368"/>
                    </a:lnTo>
                    <a:lnTo>
                      <a:pt x="62" y="378"/>
                    </a:lnTo>
                    <a:lnTo>
                      <a:pt x="74" y="388"/>
                    </a:lnTo>
                    <a:lnTo>
                      <a:pt x="86" y="398"/>
                    </a:lnTo>
                    <a:lnTo>
                      <a:pt x="98" y="406"/>
                    </a:lnTo>
                    <a:lnTo>
                      <a:pt x="112" y="412"/>
                    </a:lnTo>
                    <a:lnTo>
                      <a:pt x="126" y="418"/>
                    </a:lnTo>
                    <a:lnTo>
                      <a:pt x="142" y="422"/>
                    </a:lnTo>
                    <a:lnTo>
                      <a:pt x="156" y="424"/>
                    </a:lnTo>
                    <a:lnTo>
                      <a:pt x="172" y="424"/>
                    </a:lnTo>
                    <a:lnTo>
                      <a:pt x="284" y="424"/>
                    </a:lnTo>
                    <a:lnTo>
                      <a:pt x="284" y="424"/>
                    </a:lnTo>
                    <a:lnTo>
                      <a:pt x="300" y="424"/>
                    </a:lnTo>
                    <a:lnTo>
                      <a:pt x="316" y="422"/>
                    </a:lnTo>
                    <a:lnTo>
                      <a:pt x="330" y="418"/>
                    </a:lnTo>
                    <a:lnTo>
                      <a:pt x="344" y="412"/>
                    </a:lnTo>
                    <a:lnTo>
                      <a:pt x="358" y="406"/>
                    </a:lnTo>
                    <a:lnTo>
                      <a:pt x="370" y="398"/>
                    </a:lnTo>
                    <a:lnTo>
                      <a:pt x="382" y="388"/>
                    </a:lnTo>
                    <a:lnTo>
                      <a:pt x="394" y="378"/>
                    </a:lnTo>
                    <a:lnTo>
                      <a:pt x="404" y="368"/>
                    </a:lnTo>
                    <a:lnTo>
                      <a:pt x="412" y="356"/>
                    </a:lnTo>
                    <a:lnTo>
                      <a:pt x="420" y="342"/>
                    </a:lnTo>
                    <a:lnTo>
                      <a:pt x="428" y="330"/>
                    </a:lnTo>
                    <a:lnTo>
                      <a:pt x="432" y="314"/>
                    </a:lnTo>
                    <a:lnTo>
                      <a:pt x="436" y="300"/>
                    </a:lnTo>
                    <a:lnTo>
                      <a:pt x="438" y="284"/>
                    </a:lnTo>
                    <a:lnTo>
                      <a:pt x="440" y="268"/>
                    </a:lnTo>
                    <a:lnTo>
                      <a:pt x="440" y="0"/>
                    </a:lnTo>
                    <a:lnTo>
                      <a:pt x="458" y="0"/>
                    </a:lnTo>
                    <a:lnTo>
                      <a:pt x="458" y="268"/>
                    </a:lnTo>
                    <a:lnTo>
                      <a:pt x="458" y="268"/>
                    </a:lnTo>
                    <a:lnTo>
                      <a:pt x="456" y="286"/>
                    </a:lnTo>
                    <a:lnTo>
                      <a:pt x="454" y="304"/>
                    </a:lnTo>
                    <a:lnTo>
                      <a:pt x="450" y="320"/>
                    </a:lnTo>
                    <a:lnTo>
                      <a:pt x="444" y="336"/>
                    </a:lnTo>
                    <a:lnTo>
                      <a:pt x="436" y="352"/>
                    </a:lnTo>
                    <a:lnTo>
                      <a:pt x="428" y="366"/>
                    </a:lnTo>
                    <a:lnTo>
                      <a:pt x="418" y="378"/>
                    </a:lnTo>
                    <a:lnTo>
                      <a:pt x="406" y="392"/>
                    </a:lnTo>
                    <a:lnTo>
                      <a:pt x="394" y="402"/>
                    </a:lnTo>
                    <a:lnTo>
                      <a:pt x="380" y="412"/>
                    </a:lnTo>
                    <a:lnTo>
                      <a:pt x="366" y="422"/>
                    </a:lnTo>
                    <a:lnTo>
                      <a:pt x="352" y="428"/>
                    </a:lnTo>
                    <a:lnTo>
                      <a:pt x="336" y="434"/>
                    </a:lnTo>
                    <a:lnTo>
                      <a:pt x="318" y="438"/>
                    </a:lnTo>
                    <a:lnTo>
                      <a:pt x="302" y="442"/>
                    </a:lnTo>
                    <a:lnTo>
                      <a:pt x="284" y="442"/>
                    </a:lnTo>
                    <a:lnTo>
                      <a:pt x="284" y="442"/>
                    </a:lnTo>
                    <a:close/>
                  </a:path>
                </a:pathLst>
              </a:custGeom>
              <a:solidFill>
                <a:srgbClr val="2A9C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56" name="Freeform 41">
                <a:extLst>
                  <a:ext uri="{FF2B5EF4-FFF2-40B4-BE49-F238E27FC236}">
                    <a16:creationId xmlns:a16="http://schemas.microsoft.com/office/drawing/2014/main" id="{E7FEC03E-8429-9B6A-D45A-930E117742DB}"/>
                  </a:ext>
                </a:extLst>
              </p:cNvPr>
              <p:cNvSpPr>
                <a:spLocks noEditPoints="1"/>
              </p:cNvSpPr>
              <p:nvPr/>
            </p:nvSpPr>
            <p:spPr bwMode="auto">
              <a:xfrm>
                <a:off x="1103" y="2066"/>
                <a:ext cx="210" cy="208"/>
              </a:xfrm>
              <a:custGeom>
                <a:avLst/>
                <a:gdLst>
                  <a:gd name="T0" fmla="*/ 104 w 210"/>
                  <a:gd name="T1" fmla="*/ 208 h 208"/>
                  <a:gd name="T2" fmla="*/ 64 w 210"/>
                  <a:gd name="T3" fmla="*/ 200 h 208"/>
                  <a:gd name="T4" fmla="*/ 30 w 210"/>
                  <a:gd name="T5" fmla="*/ 178 h 208"/>
                  <a:gd name="T6" fmla="*/ 8 w 210"/>
                  <a:gd name="T7" fmla="*/ 144 h 208"/>
                  <a:gd name="T8" fmla="*/ 0 w 210"/>
                  <a:gd name="T9" fmla="*/ 104 h 208"/>
                  <a:gd name="T10" fmla="*/ 2 w 210"/>
                  <a:gd name="T11" fmla="*/ 82 h 208"/>
                  <a:gd name="T12" fmla="*/ 18 w 210"/>
                  <a:gd name="T13" fmla="*/ 46 h 208"/>
                  <a:gd name="T14" fmla="*/ 46 w 210"/>
                  <a:gd name="T15" fmla="*/ 18 h 208"/>
                  <a:gd name="T16" fmla="*/ 84 w 210"/>
                  <a:gd name="T17" fmla="*/ 2 h 208"/>
                  <a:gd name="T18" fmla="*/ 104 w 210"/>
                  <a:gd name="T19" fmla="*/ 0 h 208"/>
                  <a:gd name="T20" fmla="*/ 146 w 210"/>
                  <a:gd name="T21" fmla="*/ 8 h 208"/>
                  <a:gd name="T22" fmla="*/ 178 w 210"/>
                  <a:gd name="T23" fmla="*/ 30 h 208"/>
                  <a:gd name="T24" fmla="*/ 200 w 210"/>
                  <a:gd name="T25" fmla="*/ 64 h 208"/>
                  <a:gd name="T26" fmla="*/ 210 w 210"/>
                  <a:gd name="T27" fmla="*/ 104 h 208"/>
                  <a:gd name="T28" fmla="*/ 206 w 210"/>
                  <a:gd name="T29" fmla="*/ 126 h 208"/>
                  <a:gd name="T30" fmla="*/ 192 w 210"/>
                  <a:gd name="T31" fmla="*/ 162 h 208"/>
                  <a:gd name="T32" fmla="*/ 162 w 210"/>
                  <a:gd name="T33" fmla="*/ 190 h 208"/>
                  <a:gd name="T34" fmla="*/ 126 w 210"/>
                  <a:gd name="T35" fmla="*/ 206 h 208"/>
                  <a:gd name="T36" fmla="*/ 104 w 210"/>
                  <a:gd name="T37" fmla="*/ 208 h 208"/>
                  <a:gd name="T38" fmla="*/ 104 w 210"/>
                  <a:gd name="T39" fmla="*/ 18 h 208"/>
                  <a:gd name="T40" fmla="*/ 70 w 210"/>
                  <a:gd name="T41" fmla="*/ 24 h 208"/>
                  <a:gd name="T42" fmla="*/ 44 w 210"/>
                  <a:gd name="T43" fmla="*/ 42 h 208"/>
                  <a:gd name="T44" fmla="*/ 24 w 210"/>
                  <a:gd name="T45" fmla="*/ 70 h 208"/>
                  <a:gd name="T46" fmla="*/ 18 w 210"/>
                  <a:gd name="T47" fmla="*/ 104 h 208"/>
                  <a:gd name="T48" fmla="*/ 20 w 210"/>
                  <a:gd name="T49" fmla="*/ 122 h 208"/>
                  <a:gd name="T50" fmla="*/ 32 w 210"/>
                  <a:gd name="T51" fmla="*/ 152 h 208"/>
                  <a:gd name="T52" fmla="*/ 56 w 210"/>
                  <a:gd name="T53" fmla="*/ 176 h 208"/>
                  <a:gd name="T54" fmla="*/ 86 w 210"/>
                  <a:gd name="T55" fmla="*/ 188 h 208"/>
                  <a:gd name="T56" fmla="*/ 104 w 210"/>
                  <a:gd name="T57" fmla="*/ 190 h 208"/>
                  <a:gd name="T58" fmla="*/ 138 w 210"/>
                  <a:gd name="T59" fmla="*/ 184 h 208"/>
                  <a:gd name="T60" fmla="*/ 166 w 210"/>
                  <a:gd name="T61" fmla="*/ 166 h 208"/>
                  <a:gd name="T62" fmla="*/ 184 w 210"/>
                  <a:gd name="T63" fmla="*/ 138 h 208"/>
                  <a:gd name="T64" fmla="*/ 192 w 210"/>
                  <a:gd name="T65" fmla="*/ 104 h 208"/>
                  <a:gd name="T66" fmla="*/ 190 w 210"/>
                  <a:gd name="T67" fmla="*/ 86 h 208"/>
                  <a:gd name="T68" fmla="*/ 176 w 210"/>
                  <a:gd name="T69" fmla="*/ 56 h 208"/>
                  <a:gd name="T70" fmla="*/ 152 w 210"/>
                  <a:gd name="T71" fmla="*/ 32 h 208"/>
                  <a:gd name="T72" fmla="*/ 122 w 210"/>
                  <a:gd name="T73" fmla="*/ 20 h 208"/>
                  <a:gd name="T74" fmla="*/ 104 w 210"/>
                  <a:gd name="T75" fmla="*/ 1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208">
                    <a:moveTo>
                      <a:pt x="104" y="208"/>
                    </a:moveTo>
                    <a:lnTo>
                      <a:pt x="104" y="208"/>
                    </a:lnTo>
                    <a:lnTo>
                      <a:pt x="84" y="206"/>
                    </a:lnTo>
                    <a:lnTo>
                      <a:pt x="64" y="200"/>
                    </a:lnTo>
                    <a:lnTo>
                      <a:pt x="46" y="190"/>
                    </a:lnTo>
                    <a:lnTo>
                      <a:pt x="30" y="178"/>
                    </a:lnTo>
                    <a:lnTo>
                      <a:pt x="18" y="162"/>
                    </a:lnTo>
                    <a:lnTo>
                      <a:pt x="8" y="144"/>
                    </a:lnTo>
                    <a:lnTo>
                      <a:pt x="2" y="126"/>
                    </a:lnTo>
                    <a:lnTo>
                      <a:pt x="0" y="104"/>
                    </a:lnTo>
                    <a:lnTo>
                      <a:pt x="0" y="104"/>
                    </a:lnTo>
                    <a:lnTo>
                      <a:pt x="2" y="82"/>
                    </a:lnTo>
                    <a:lnTo>
                      <a:pt x="8" y="64"/>
                    </a:lnTo>
                    <a:lnTo>
                      <a:pt x="18" y="46"/>
                    </a:lnTo>
                    <a:lnTo>
                      <a:pt x="30" y="30"/>
                    </a:lnTo>
                    <a:lnTo>
                      <a:pt x="46" y="18"/>
                    </a:lnTo>
                    <a:lnTo>
                      <a:pt x="64" y="8"/>
                    </a:lnTo>
                    <a:lnTo>
                      <a:pt x="84" y="2"/>
                    </a:lnTo>
                    <a:lnTo>
                      <a:pt x="104" y="0"/>
                    </a:lnTo>
                    <a:lnTo>
                      <a:pt x="104" y="0"/>
                    </a:lnTo>
                    <a:lnTo>
                      <a:pt x="126" y="2"/>
                    </a:lnTo>
                    <a:lnTo>
                      <a:pt x="146" y="8"/>
                    </a:lnTo>
                    <a:lnTo>
                      <a:pt x="162" y="18"/>
                    </a:lnTo>
                    <a:lnTo>
                      <a:pt x="178" y="30"/>
                    </a:lnTo>
                    <a:lnTo>
                      <a:pt x="192" y="46"/>
                    </a:lnTo>
                    <a:lnTo>
                      <a:pt x="200" y="64"/>
                    </a:lnTo>
                    <a:lnTo>
                      <a:pt x="206" y="82"/>
                    </a:lnTo>
                    <a:lnTo>
                      <a:pt x="210" y="104"/>
                    </a:lnTo>
                    <a:lnTo>
                      <a:pt x="210" y="104"/>
                    </a:lnTo>
                    <a:lnTo>
                      <a:pt x="206" y="126"/>
                    </a:lnTo>
                    <a:lnTo>
                      <a:pt x="200" y="144"/>
                    </a:lnTo>
                    <a:lnTo>
                      <a:pt x="192" y="162"/>
                    </a:lnTo>
                    <a:lnTo>
                      <a:pt x="178" y="178"/>
                    </a:lnTo>
                    <a:lnTo>
                      <a:pt x="162" y="190"/>
                    </a:lnTo>
                    <a:lnTo>
                      <a:pt x="146" y="200"/>
                    </a:lnTo>
                    <a:lnTo>
                      <a:pt x="126" y="206"/>
                    </a:lnTo>
                    <a:lnTo>
                      <a:pt x="104" y="208"/>
                    </a:lnTo>
                    <a:lnTo>
                      <a:pt x="104" y="208"/>
                    </a:lnTo>
                    <a:close/>
                    <a:moveTo>
                      <a:pt x="104" y="18"/>
                    </a:moveTo>
                    <a:lnTo>
                      <a:pt x="104" y="18"/>
                    </a:lnTo>
                    <a:lnTo>
                      <a:pt x="86" y="20"/>
                    </a:lnTo>
                    <a:lnTo>
                      <a:pt x="70" y="24"/>
                    </a:lnTo>
                    <a:lnTo>
                      <a:pt x="56" y="32"/>
                    </a:lnTo>
                    <a:lnTo>
                      <a:pt x="44" y="42"/>
                    </a:lnTo>
                    <a:lnTo>
                      <a:pt x="32" y="56"/>
                    </a:lnTo>
                    <a:lnTo>
                      <a:pt x="24" y="70"/>
                    </a:lnTo>
                    <a:lnTo>
                      <a:pt x="20" y="86"/>
                    </a:lnTo>
                    <a:lnTo>
                      <a:pt x="18" y="104"/>
                    </a:lnTo>
                    <a:lnTo>
                      <a:pt x="18" y="104"/>
                    </a:lnTo>
                    <a:lnTo>
                      <a:pt x="20" y="122"/>
                    </a:lnTo>
                    <a:lnTo>
                      <a:pt x="24" y="138"/>
                    </a:lnTo>
                    <a:lnTo>
                      <a:pt x="32" y="152"/>
                    </a:lnTo>
                    <a:lnTo>
                      <a:pt x="44" y="166"/>
                    </a:lnTo>
                    <a:lnTo>
                      <a:pt x="56" y="176"/>
                    </a:lnTo>
                    <a:lnTo>
                      <a:pt x="70" y="184"/>
                    </a:lnTo>
                    <a:lnTo>
                      <a:pt x="86" y="188"/>
                    </a:lnTo>
                    <a:lnTo>
                      <a:pt x="104" y="190"/>
                    </a:lnTo>
                    <a:lnTo>
                      <a:pt x="104" y="190"/>
                    </a:lnTo>
                    <a:lnTo>
                      <a:pt x="122" y="188"/>
                    </a:lnTo>
                    <a:lnTo>
                      <a:pt x="138" y="184"/>
                    </a:lnTo>
                    <a:lnTo>
                      <a:pt x="152" y="176"/>
                    </a:lnTo>
                    <a:lnTo>
                      <a:pt x="166" y="166"/>
                    </a:lnTo>
                    <a:lnTo>
                      <a:pt x="176" y="152"/>
                    </a:lnTo>
                    <a:lnTo>
                      <a:pt x="184" y="138"/>
                    </a:lnTo>
                    <a:lnTo>
                      <a:pt x="190" y="122"/>
                    </a:lnTo>
                    <a:lnTo>
                      <a:pt x="192" y="104"/>
                    </a:lnTo>
                    <a:lnTo>
                      <a:pt x="192" y="104"/>
                    </a:lnTo>
                    <a:lnTo>
                      <a:pt x="190" y="86"/>
                    </a:lnTo>
                    <a:lnTo>
                      <a:pt x="184" y="70"/>
                    </a:lnTo>
                    <a:lnTo>
                      <a:pt x="176" y="56"/>
                    </a:lnTo>
                    <a:lnTo>
                      <a:pt x="166" y="42"/>
                    </a:lnTo>
                    <a:lnTo>
                      <a:pt x="152" y="32"/>
                    </a:lnTo>
                    <a:lnTo>
                      <a:pt x="138" y="24"/>
                    </a:lnTo>
                    <a:lnTo>
                      <a:pt x="122" y="20"/>
                    </a:lnTo>
                    <a:lnTo>
                      <a:pt x="104" y="18"/>
                    </a:lnTo>
                    <a:lnTo>
                      <a:pt x="104" y="18"/>
                    </a:lnTo>
                    <a:close/>
                  </a:path>
                </a:pathLst>
              </a:custGeom>
              <a:solidFill>
                <a:srgbClr val="2A9C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sp>
            <p:nvSpPr>
              <p:cNvPr id="57" name="Freeform 42">
                <a:extLst>
                  <a:ext uri="{FF2B5EF4-FFF2-40B4-BE49-F238E27FC236}">
                    <a16:creationId xmlns:a16="http://schemas.microsoft.com/office/drawing/2014/main" id="{9F8F146B-9867-C6CA-5E22-AD7DB096A6BD}"/>
                  </a:ext>
                </a:extLst>
              </p:cNvPr>
              <p:cNvSpPr>
                <a:spLocks noEditPoints="1"/>
              </p:cNvSpPr>
              <p:nvPr/>
            </p:nvSpPr>
            <p:spPr bwMode="auto">
              <a:xfrm>
                <a:off x="1151" y="2112"/>
                <a:ext cx="114" cy="116"/>
              </a:xfrm>
              <a:custGeom>
                <a:avLst/>
                <a:gdLst>
                  <a:gd name="T0" fmla="*/ 56 w 114"/>
                  <a:gd name="T1" fmla="*/ 116 h 116"/>
                  <a:gd name="T2" fmla="*/ 34 w 114"/>
                  <a:gd name="T3" fmla="*/ 110 h 116"/>
                  <a:gd name="T4" fmla="*/ 16 w 114"/>
                  <a:gd name="T5" fmla="*/ 98 h 116"/>
                  <a:gd name="T6" fmla="*/ 4 w 114"/>
                  <a:gd name="T7" fmla="*/ 80 h 116"/>
                  <a:gd name="T8" fmla="*/ 0 w 114"/>
                  <a:gd name="T9" fmla="*/ 58 h 116"/>
                  <a:gd name="T10" fmla="*/ 0 w 114"/>
                  <a:gd name="T11" fmla="*/ 46 h 116"/>
                  <a:gd name="T12" fmla="*/ 8 w 114"/>
                  <a:gd name="T13" fmla="*/ 26 h 116"/>
                  <a:gd name="T14" fmla="*/ 24 w 114"/>
                  <a:gd name="T15" fmla="*/ 10 h 116"/>
                  <a:gd name="T16" fmla="*/ 44 w 114"/>
                  <a:gd name="T17" fmla="*/ 2 h 116"/>
                  <a:gd name="T18" fmla="*/ 56 w 114"/>
                  <a:gd name="T19" fmla="*/ 0 h 116"/>
                  <a:gd name="T20" fmla="*/ 78 w 114"/>
                  <a:gd name="T21" fmla="*/ 6 h 116"/>
                  <a:gd name="T22" fmla="*/ 96 w 114"/>
                  <a:gd name="T23" fmla="*/ 18 h 116"/>
                  <a:gd name="T24" fmla="*/ 110 w 114"/>
                  <a:gd name="T25" fmla="*/ 36 h 116"/>
                  <a:gd name="T26" fmla="*/ 114 w 114"/>
                  <a:gd name="T27" fmla="*/ 58 h 116"/>
                  <a:gd name="T28" fmla="*/ 112 w 114"/>
                  <a:gd name="T29" fmla="*/ 70 h 116"/>
                  <a:gd name="T30" fmla="*/ 104 w 114"/>
                  <a:gd name="T31" fmla="*/ 90 h 116"/>
                  <a:gd name="T32" fmla="*/ 88 w 114"/>
                  <a:gd name="T33" fmla="*/ 106 h 116"/>
                  <a:gd name="T34" fmla="*/ 68 w 114"/>
                  <a:gd name="T35" fmla="*/ 114 h 116"/>
                  <a:gd name="T36" fmla="*/ 56 w 114"/>
                  <a:gd name="T37" fmla="*/ 116 h 116"/>
                  <a:gd name="T38" fmla="*/ 56 w 114"/>
                  <a:gd name="T39" fmla="*/ 18 h 116"/>
                  <a:gd name="T40" fmla="*/ 42 w 114"/>
                  <a:gd name="T41" fmla="*/ 22 h 116"/>
                  <a:gd name="T42" fmla="*/ 28 w 114"/>
                  <a:gd name="T43" fmla="*/ 30 h 116"/>
                  <a:gd name="T44" fmla="*/ 20 w 114"/>
                  <a:gd name="T45" fmla="*/ 42 h 116"/>
                  <a:gd name="T46" fmla="*/ 18 w 114"/>
                  <a:gd name="T47" fmla="*/ 58 h 116"/>
                  <a:gd name="T48" fmla="*/ 18 w 114"/>
                  <a:gd name="T49" fmla="*/ 66 h 116"/>
                  <a:gd name="T50" fmla="*/ 24 w 114"/>
                  <a:gd name="T51" fmla="*/ 80 h 116"/>
                  <a:gd name="T52" fmla="*/ 34 w 114"/>
                  <a:gd name="T53" fmla="*/ 90 h 116"/>
                  <a:gd name="T54" fmla="*/ 48 w 114"/>
                  <a:gd name="T55" fmla="*/ 96 h 116"/>
                  <a:gd name="T56" fmla="*/ 56 w 114"/>
                  <a:gd name="T57" fmla="*/ 98 h 116"/>
                  <a:gd name="T58" fmla="*/ 72 w 114"/>
                  <a:gd name="T59" fmla="*/ 94 h 116"/>
                  <a:gd name="T60" fmla="*/ 84 w 114"/>
                  <a:gd name="T61" fmla="*/ 86 h 116"/>
                  <a:gd name="T62" fmla="*/ 92 w 114"/>
                  <a:gd name="T63" fmla="*/ 74 h 116"/>
                  <a:gd name="T64" fmla="*/ 96 w 114"/>
                  <a:gd name="T65" fmla="*/ 58 h 116"/>
                  <a:gd name="T66" fmla="*/ 94 w 114"/>
                  <a:gd name="T67" fmla="*/ 50 h 116"/>
                  <a:gd name="T68" fmla="*/ 88 w 114"/>
                  <a:gd name="T69" fmla="*/ 36 h 116"/>
                  <a:gd name="T70" fmla="*/ 78 w 114"/>
                  <a:gd name="T71" fmla="*/ 26 h 116"/>
                  <a:gd name="T72" fmla="*/ 64 w 114"/>
                  <a:gd name="T73" fmla="*/ 20 h 116"/>
                  <a:gd name="T74" fmla="*/ 56 w 114"/>
                  <a:gd name="T75"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16">
                    <a:moveTo>
                      <a:pt x="56" y="116"/>
                    </a:moveTo>
                    <a:lnTo>
                      <a:pt x="56" y="116"/>
                    </a:lnTo>
                    <a:lnTo>
                      <a:pt x="44" y="114"/>
                    </a:lnTo>
                    <a:lnTo>
                      <a:pt x="34" y="110"/>
                    </a:lnTo>
                    <a:lnTo>
                      <a:pt x="24" y="106"/>
                    </a:lnTo>
                    <a:lnTo>
                      <a:pt x="16" y="98"/>
                    </a:lnTo>
                    <a:lnTo>
                      <a:pt x="8" y="90"/>
                    </a:lnTo>
                    <a:lnTo>
                      <a:pt x="4" y="80"/>
                    </a:lnTo>
                    <a:lnTo>
                      <a:pt x="0" y="70"/>
                    </a:lnTo>
                    <a:lnTo>
                      <a:pt x="0" y="58"/>
                    </a:lnTo>
                    <a:lnTo>
                      <a:pt x="0" y="58"/>
                    </a:lnTo>
                    <a:lnTo>
                      <a:pt x="0" y="46"/>
                    </a:lnTo>
                    <a:lnTo>
                      <a:pt x="4" y="36"/>
                    </a:lnTo>
                    <a:lnTo>
                      <a:pt x="8" y="26"/>
                    </a:lnTo>
                    <a:lnTo>
                      <a:pt x="16" y="18"/>
                    </a:lnTo>
                    <a:lnTo>
                      <a:pt x="24" y="10"/>
                    </a:lnTo>
                    <a:lnTo>
                      <a:pt x="34" y="6"/>
                    </a:lnTo>
                    <a:lnTo>
                      <a:pt x="44" y="2"/>
                    </a:lnTo>
                    <a:lnTo>
                      <a:pt x="56" y="0"/>
                    </a:lnTo>
                    <a:lnTo>
                      <a:pt x="56" y="0"/>
                    </a:lnTo>
                    <a:lnTo>
                      <a:pt x="68" y="2"/>
                    </a:lnTo>
                    <a:lnTo>
                      <a:pt x="78" y="6"/>
                    </a:lnTo>
                    <a:lnTo>
                      <a:pt x="88" y="10"/>
                    </a:lnTo>
                    <a:lnTo>
                      <a:pt x="96" y="18"/>
                    </a:lnTo>
                    <a:lnTo>
                      <a:pt x="104" y="26"/>
                    </a:lnTo>
                    <a:lnTo>
                      <a:pt x="110" y="36"/>
                    </a:lnTo>
                    <a:lnTo>
                      <a:pt x="112" y="46"/>
                    </a:lnTo>
                    <a:lnTo>
                      <a:pt x="114" y="58"/>
                    </a:lnTo>
                    <a:lnTo>
                      <a:pt x="114" y="58"/>
                    </a:lnTo>
                    <a:lnTo>
                      <a:pt x="112" y="70"/>
                    </a:lnTo>
                    <a:lnTo>
                      <a:pt x="110" y="80"/>
                    </a:lnTo>
                    <a:lnTo>
                      <a:pt x="104" y="90"/>
                    </a:lnTo>
                    <a:lnTo>
                      <a:pt x="96" y="98"/>
                    </a:lnTo>
                    <a:lnTo>
                      <a:pt x="88" y="106"/>
                    </a:lnTo>
                    <a:lnTo>
                      <a:pt x="78" y="110"/>
                    </a:lnTo>
                    <a:lnTo>
                      <a:pt x="68" y="114"/>
                    </a:lnTo>
                    <a:lnTo>
                      <a:pt x="56" y="116"/>
                    </a:lnTo>
                    <a:lnTo>
                      <a:pt x="56" y="116"/>
                    </a:lnTo>
                    <a:close/>
                    <a:moveTo>
                      <a:pt x="56" y="18"/>
                    </a:moveTo>
                    <a:lnTo>
                      <a:pt x="56" y="18"/>
                    </a:lnTo>
                    <a:lnTo>
                      <a:pt x="48" y="20"/>
                    </a:lnTo>
                    <a:lnTo>
                      <a:pt x="42" y="22"/>
                    </a:lnTo>
                    <a:lnTo>
                      <a:pt x="34" y="26"/>
                    </a:lnTo>
                    <a:lnTo>
                      <a:pt x="28" y="30"/>
                    </a:lnTo>
                    <a:lnTo>
                      <a:pt x="24" y="36"/>
                    </a:lnTo>
                    <a:lnTo>
                      <a:pt x="20" y="42"/>
                    </a:lnTo>
                    <a:lnTo>
                      <a:pt x="18" y="50"/>
                    </a:lnTo>
                    <a:lnTo>
                      <a:pt x="18" y="58"/>
                    </a:lnTo>
                    <a:lnTo>
                      <a:pt x="18" y="58"/>
                    </a:lnTo>
                    <a:lnTo>
                      <a:pt x="18" y="66"/>
                    </a:lnTo>
                    <a:lnTo>
                      <a:pt x="20" y="74"/>
                    </a:lnTo>
                    <a:lnTo>
                      <a:pt x="24" y="80"/>
                    </a:lnTo>
                    <a:lnTo>
                      <a:pt x="28" y="86"/>
                    </a:lnTo>
                    <a:lnTo>
                      <a:pt x="34" y="90"/>
                    </a:lnTo>
                    <a:lnTo>
                      <a:pt x="42" y="94"/>
                    </a:lnTo>
                    <a:lnTo>
                      <a:pt x="48" y="96"/>
                    </a:lnTo>
                    <a:lnTo>
                      <a:pt x="56" y="98"/>
                    </a:lnTo>
                    <a:lnTo>
                      <a:pt x="56" y="98"/>
                    </a:lnTo>
                    <a:lnTo>
                      <a:pt x="64" y="96"/>
                    </a:lnTo>
                    <a:lnTo>
                      <a:pt x="72" y="94"/>
                    </a:lnTo>
                    <a:lnTo>
                      <a:pt x="78" y="90"/>
                    </a:lnTo>
                    <a:lnTo>
                      <a:pt x="84" y="86"/>
                    </a:lnTo>
                    <a:lnTo>
                      <a:pt x="88" y="80"/>
                    </a:lnTo>
                    <a:lnTo>
                      <a:pt x="92" y="74"/>
                    </a:lnTo>
                    <a:lnTo>
                      <a:pt x="94" y="66"/>
                    </a:lnTo>
                    <a:lnTo>
                      <a:pt x="96" y="58"/>
                    </a:lnTo>
                    <a:lnTo>
                      <a:pt x="96" y="58"/>
                    </a:lnTo>
                    <a:lnTo>
                      <a:pt x="94" y="50"/>
                    </a:lnTo>
                    <a:lnTo>
                      <a:pt x="92" y="42"/>
                    </a:lnTo>
                    <a:lnTo>
                      <a:pt x="88" y="36"/>
                    </a:lnTo>
                    <a:lnTo>
                      <a:pt x="84" y="30"/>
                    </a:lnTo>
                    <a:lnTo>
                      <a:pt x="78" y="26"/>
                    </a:lnTo>
                    <a:lnTo>
                      <a:pt x="72" y="22"/>
                    </a:lnTo>
                    <a:lnTo>
                      <a:pt x="64" y="20"/>
                    </a:lnTo>
                    <a:lnTo>
                      <a:pt x="56" y="18"/>
                    </a:lnTo>
                    <a:lnTo>
                      <a:pt x="56" y="18"/>
                    </a:lnTo>
                    <a:close/>
                  </a:path>
                </a:pathLst>
              </a:custGeom>
              <a:solidFill>
                <a:srgbClr val="2A9C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grpSp>
        <p:sp>
          <p:nvSpPr>
            <p:cNvPr id="50" name="Rectangle 49">
              <a:extLst>
                <a:ext uri="{FF2B5EF4-FFF2-40B4-BE49-F238E27FC236}">
                  <a16:creationId xmlns:a16="http://schemas.microsoft.com/office/drawing/2014/main" id="{613E62E3-9FBA-9728-5E29-A07561047FCC}"/>
                </a:ext>
              </a:extLst>
            </p:cNvPr>
            <p:cNvSpPr/>
            <p:nvPr/>
          </p:nvSpPr>
          <p:spPr>
            <a:xfrm>
              <a:off x="7758008" y="3855545"/>
              <a:ext cx="247000" cy="7256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a:ln>
                  <a:noFill/>
                </a:ln>
                <a:solidFill>
                  <a:prstClr val="white"/>
                </a:solidFill>
                <a:effectLst/>
                <a:uLnTx/>
                <a:uFillTx/>
                <a:latin typeface="Marianne" panose="02000000000000000000" pitchFamily="2" charset="0"/>
                <a:ea typeface="Geneva" charset="-128"/>
                <a:cs typeface="Arial"/>
                <a:sym typeface="Arial"/>
              </a:endParaRPr>
            </a:p>
          </p:txBody>
        </p:sp>
        <p:sp>
          <p:nvSpPr>
            <p:cNvPr id="51" name="Freeform 32">
              <a:extLst>
                <a:ext uri="{FF2B5EF4-FFF2-40B4-BE49-F238E27FC236}">
                  <a16:creationId xmlns:a16="http://schemas.microsoft.com/office/drawing/2014/main" id="{E04CFCD4-46E1-5822-B8CE-59B23DFE7CC5}"/>
                </a:ext>
              </a:extLst>
            </p:cNvPr>
            <p:cNvSpPr>
              <a:spLocks/>
            </p:cNvSpPr>
            <p:nvPr/>
          </p:nvSpPr>
          <p:spPr bwMode="auto">
            <a:xfrm>
              <a:off x="7720710" y="3789970"/>
              <a:ext cx="313934" cy="245687"/>
            </a:xfrm>
            <a:custGeom>
              <a:avLst/>
              <a:gdLst>
                <a:gd name="T0" fmla="*/ 249 w 497"/>
                <a:gd name="T1" fmla="*/ 392 h 392"/>
                <a:gd name="T2" fmla="*/ 0 w 497"/>
                <a:gd name="T3" fmla="*/ 267 h 392"/>
                <a:gd name="T4" fmla="*/ 0 w 497"/>
                <a:gd name="T5" fmla="*/ 0 h 392"/>
                <a:gd name="T6" fmla="*/ 47 w 497"/>
                <a:gd name="T7" fmla="*/ 0 h 392"/>
                <a:gd name="T8" fmla="*/ 47 w 497"/>
                <a:gd name="T9" fmla="*/ 267 h 392"/>
                <a:gd name="T10" fmla="*/ 249 w 497"/>
                <a:gd name="T11" fmla="*/ 341 h 392"/>
                <a:gd name="T12" fmla="*/ 450 w 497"/>
                <a:gd name="T13" fmla="*/ 267 h 392"/>
                <a:gd name="T14" fmla="*/ 450 w 497"/>
                <a:gd name="T15" fmla="*/ 4 h 392"/>
                <a:gd name="T16" fmla="*/ 497 w 497"/>
                <a:gd name="T17" fmla="*/ 4 h 392"/>
                <a:gd name="T18" fmla="*/ 497 w 497"/>
                <a:gd name="T19" fmla="*/ 267 h 392"/>
                <a:gd name="T20" fmla="*/ 249 w 497"/>
                <a:gd name="T2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392">
                  <a:moveTo>
                    <a:pt x="249" y="392"/>
                  </a:moveTo>
                  <a:cubicBezTo>
                    <a:pt x="125" y="392"/>
                    <a:pt x="0" y="349"/>
                    <a:pt x="0" y="267"/>
                  </a:cubicBezTo>
                  <a:cubicBezTo>
                    <a:pt x="0" y="0"/>
                    <a:pt x="0" y="0"/>
                    <a:pt x="0" y="0"/>
                  </a:cubicBezTo>
                  <a:cubicBezTo>
                    <a:pt x="47" y="0"/>
                    <a:pt x="47" y="0"/>
                    <a:pt x="47" y="0"/>
                  </a:cubicBezTo>
                  <a:cubicBezTo>
                    <a:pt x="47" y="267"/>
                    <a:pt x="47" y="267"/>
                    <a:pt x="47" y="267"/>
                  </a:cubicBezTo>
                  <a:cubicBezTo>
                    <a:pt x="47" y="297"/>
                    <a:pt x="126" y="341"/>
                    <a:pt x="249" y="341"/>
                  </a:cubicBezTo>
                  <a:cubicBezTo>
                    <a:pt x="372" y="341"/>
                    <a:pt x="450" y="297"/>
                    <a:pt x="450" y="267"/>
                  </a:cubicBezTo>
                  <a:cubicBezTo>
                    <a:pt x="450" y="4"/>
                    <a:pt x="450" y="4"/>
                    <a:pt x="450" y="4"/>
                  </a:cubicBezTo>
                  <a:cubicBezTo>
                    <a:pt x="497" y="4"/>
                    <a:pt x="497" y="4"/>
                    <a:pt x="497" y="4"/>
                  </a:cubicBezTo>
                  <a:cubicBezTo>
                    <a:pt x="497" y="267"/>
                    <a:pt x="497" y="267"/>
                    <a:pt x="497" y="267"/>
                  </a:cubicBezTo>
                  <a:cubicBezTo>
                    <a:pt x="497" y="349"/>
                    <a:pt x="372" y="392"/>
                    <a:pt x="249" y="392"/>
                  </a:cubicBezTo>
                  <a:close/>
                </a:path>
              </a:pathLst>
            </a:custGeom>
            <a:solidFill>
              <a:srgbClr val="5458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IN" sz="1800" b="0" i="0" u="none" strike="noStrike" kern="0" cap="none" spc="0" normalizeH="0" baseline="0" noProof="0">
                <a:ln>
                  <a:noFill/>
                </a:ln>
                <a:solidFill>
                  <a:srgbClr val="0C419A"/>
                </a:solidFill>
                <a:effectLst/>
                <a:uLnTx/>
                <a:uFillTx/>
                <a:latin typeface="Marianne" panose="02000000000000000000" pitchFamily="2" charset="0"/>
                <a:ea typeface="Geneva" charset="-128"/>
                <a:cs typeface="Arial"/>
                <a:sym typeface="Arial"/>
              </a:endParaRPr>
            </a:p>
          </p:txBody>
        </p:sp>
      </p:grpSp>
      <p:sp>
        <p:nvSpPr>
          <p:cNvPr id="65" name="Google Shape;186;g2ab979d08c5_0_10">
            <a:extLst>
              <a:ext uri="{FF2B5EF4-FFF2-40B4-BE49-F238E27FC236}">
                <a16:creationId xmlns:a16="http://schemas.microsoft.com/office/drawing/2014/main" id="{B37CE734-F3A5-1AA1-02D9-276913AAB2F8}"/>
              </a:ext>
            </a:extLst>
          </p:cNvPr>
          <p:cNvSpPr txBox="1"/>
          <p:nvPr/>
        </p:nvSpPr>
        <p:spPr>
          <a:xfrm>
            <a:off x="1177834" y="3321849"/>
            <a:ext cx="2753639" cy="52065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SzPts val="1100"/>
              <a:defRPr/>
            </a:pPr>
            <a:r>
              <a:rPr lang="fr-FR" sz="1050" b="1" dirty="0">
                <a:solidFill>
                  <a:srgbClr val="4888C7"/>
                </a:solidFill>
                <a:latin typeface="Marianne" panose="02000000000000000000" pitchFamily="2" charset="0"/>
              </a:rPr>
              <a:t>Le PS / ES  peut : </a:t>
            </a:r>
          </a:p>
          <a:p>
            <a:pPr marL="270000" marR="0" lvl="0" indent="-270000" algn="l" defTabSz="914400" rtl="0" eaLnBrk="1" fontAlgn="auto" latinLnBrk="0" hangingPunct="1">
              <a:lnSpc>
                <a:spcPct val="100000"/>
              </a:lnSpc>
              <a:spcBef>
                <a:spcPts val="400"/>
              </a:spcBef>
              <a:spcAft>
                <a:spcPts val="0"/>
              </a:spcAft>
              <a:buClr>
                <a:srgbClr val="374C62"/>
              </a:buClr>
              <a:buSzPct val="123000"/>
              <a:buFont typeface="Arial" panose="020B0604020202020204" pitchFamily="34" charset="0"/>
              <a:buChar char="→"/>
              <a:tabLst/>
              <a:defRPr/>
            </a:pPr>
            <a:r>
              <a:rPr kumimoji="0" lang="fr-FR" sz="10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Choisir d’invisibiliser ou de masquer un document à l’alimentation</a:t>
            </a:r>
          </a:p>
        </p:txBody>
      </p:sp>
      <p:sp>
        <p:nvSpPr>
          <p:cNvPr id="67" name="ZoneTexte 66">
            <a:extLst>
              <a:ext uri="{FF2B5EF4-FFF2-40B4-BE49-F238E27FC236}">
                <a16:creationId xmlns:a16="http://schemas.microsoft.com/office/drawing/2014/main" id="{10661A9B-6E46-ED3C-305C-85CC8E909019}"/>
              </a:ext>
            </a:extLst>
          </p:cNvPr>
          <p:cNvSpPr txBox="1"/>
          <p:nvPr/>
        </p:nvSpPr>
        <p:spPr>
          <a:xfrm>
            <a:off x="5339302" y="3936253"/>
            <a:ext cx="3140794"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900" b="1" i="0" u="none" strike="noStrike" kern="0" cap="none" spc="0" normalizeH="0" baseline="0" noProof="0" dirty="0">
                <a:ln>
                  <a:noFill/>
                </a:ln>
                <a:solidFill>
                  <a:schemeClr val="bg1"/>
                </a:solidFill>
                <a:effectLst/>
                <a:uLnTx/>
                <a:uFillTx/>
                <a:latin typeface="Marianne" panose="02000000000000000000" pitchFamily="2" charset="0"/>
                <a:cs typeface="Arial"/>
                <a:sym typeface="Arial"/>
              </a:rPr>
              <a:t>Problème : le stock de documents non visibles aux usagers augmente. Cela ne répond pas à l’ambition de Mon espace santé de donner la main au patient, ni à l’application de la loi Kouchner.  </a:t>
            </a:r>
          </a:p>
        </p:txBody>
      </p:sp>
      <p:pic>
        <p:nvPicPr>
          <p:cNvPr id="68" name="Graphique 67" descr="Ligne fléchée : droite contour">
            <a:extLst>
              <a:ext uri="{FF2B5EF4-FFF2-40B4-BE49-F238E27FC236}">
                <a16:creationId xmlns:a16="http://schemas.microsoft.com/office/drawing/2014/main" id="{E317A8F3-1323-E79F-42EE-DBD667E179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088162" y="3974254"/>
            <a:ext cx="194421" cy="194421"/>
          </a:xfrm>
          <a:prstGeom prst="rect">
            <a:avLst/>
          </a:prstGeom>
        </p:spPr>
      </p:pic>
    </p:spTree>
    <p:extLst>
      <p:ext uri="{BB962C8B-B14F-4D97-AF65-F5344CB8AC3E}">
        <p14:creationId xmlns:p14="http://schemas.microsoft.com/office/powerpoint/2010/main" val="3081969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563996"/>
            <a:ext cx="370298" cy="272315"/>
          </a:xfrm>
        </p:spPr>
        <p:txBody>
          <a:bodyPr/>
          <a:lstStyle/>
          <a:p>
            <a:pPr marL="0" lvl="0" indent="0" algn="r" rtl="0">
              <a:spcBef>
                <a:spcPts val="0"/>
              </a:spcBef>
              <a:spcAft>
                <a:spcPts val="0"/>
              </a:spcAft>
              <a:buNone/>
            </a:pPr>
            <a:fld id="{00000000-1234-1234-1234-123412341234}" type="slidenum">
              <a:rPr lang="fr-FR" smtClean="0"/>
              <a:t>19</a:t>
            </a:fld>
            <a:endParaRPr lang="fr-FR" dirty="0"/>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494793" cy="492443"/>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Demain : rendre visible au patient tout en garantissant un temps d’annonce</a:t>
            </a:r>
            <a:endParaRPr lang="fr-FR" b="1" dirty="0">
              <a:solidFill>
                <a:srgbClr val="374C62"/>
              </a:solidFill>
              <a:latin typeface="Marianne" panose="02000000000000000000" pitchFamily="2" charset="0"/>
            </a:endParaRPr>
          </a:p>
        </p:txBody>
      </p:sp>
      <p:sp>
        <p:nvSpPr>
          <p:cNvPr id="6" name="Rectangle : coins arrondis 5">
            <a:extLst>
              <a:ext uri="{FF2B5EF4-FFF2-40B4-BE49-F238E27FC236}">
                <a16:creationId xmlns:a16="http://schemas.microsoft.com/office/drawing/2014/main" id="{A264C4D0-1AEF-9DB3-1E2F-8C1D5C24E12F}"/>
              </a:ext>
            </a:extLst>
          </p:cNvPr>
          <p:cNvSpPr/>
          <p:nvPr/>
        </p:nvSpPr>
        <p:spPr>
          <a:xfrm>
            <a:off x="4616896" y="1893094"/>
            <a:ext cx="3718701" cy="2471737"/>
          </a:xfrm>
          <a:prstGeom prst="roundRect">
            <a:avLst>
              <a:gd name="adj" fmla="val 8574"/>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Ligne fléchée : droite contour">
            <a:extLst>
              <a:ext uri="{FF2B5EF4-FFF2-40B4-BE49-F238E27FC236}">
                <a16:creationId xmlns:a16="http://schemas.microsoft.com/office/drawing/2014/main" id="{02E25531-5B72-ECB7-E239-C348799EDF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326833" y="2819440"/>
            <a:ext cx="591119" cy="591119"/>
          </a:xfrm>
          <a:prstGeom prst="rect">
            <a:avLst/>
          </a:prstGeom>
        </p:spPr>
      </p:pic>
      <p:sp>
        <p:nvSpPr>
          <p:cNvPr id="13" name="ZoneTexte 12">
            <a:extLst>
              <a:ext uri="{FF2B5EF4-FFF2-40B4-BE49-F238E27FC236}">
                <a16:creationId xmlns:a16="http://schemas.microsoft.com/office/drawing/2014/main" id="{05335DDE-58E7-AA4A-312E-240A6D1B955E}"/>
              </a:ext>
            </a:extLst>
          </p:cNvPr>
          <p:cNvSpPr txBox="1"/>
          <p:nvPr/>
        </p:nvSpPr>
        <p:spPr>
          <a:xfrm>
            <a:off x="646595" y="1893094"/>
            <a:ext cx="1996593"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4888C7"/>
                </a:solidFill>
                <a:effectLst/>
                <a:uLnTx/>
                <a:uFillTx/>
                <a:latin typeface="Marianne" panose="02000000000000000000" pitchFamily="2" charset="0"/>
                <a:ea typeface="+mn-ea"/>
                <a:cs typeface="Arial"/>
                <a:sym typeface="Arial"/>
              </a:rPr>
              <a:t>Les principes clés</a:t>
            </a:r>
            <a:endParaRPr kumimoji="0" lang="fr-FR" sz="1050" b="0" i="0" u="none" strike="noStrike" kern="0" cap="none" spc="0" normalizeH="0" baseline="0" noProof="0" dirty="0">
              <a:ln>
                <a:noFill/>
              </a:ln>
              <a:solidFill>
                <a:srgbClr val="4888C7"/>
              </a:solidFill>
              <a:effectLst/>
              <a:uLnTx/>
              <a:uFillTx/>
              <a:latin typeface="Marianne" panose="02000000000000000000" pitchFamily="2" charset="0"/>
              <a:ea typeface="+mn-ea"/>
              <a:cs typeface="Arial"/>
              <a:sym typeface="Arial"/>
            </a:endParaRPr>
          </a:p>
        </p:txBody>
      </p:sp>
      <p:sp>
        <p:nvSpPr>
          <p:cNvPr id="17" name="ZoneTexte 16">
            <a:extLst>
              <a:ext uri="{FF2B5EF4-FFF2-40B4-BE49-F238E27FC236}">
                <a16:creationId xmlns:a16="http://schemas.microsoft.com/office/drawing/2014/main" id="{0FC1AC89-3B94-640D-6149-D574E11CFFB8}"/>
              </a:ext>
            </a:extLst>
          </p:cNvPr>
          <p:cNvSpPr txBox="1"/>
          <p:nvPr/>
        </p:nvSpPr>
        <p:spPr>
          <a:xfrm>
            <a:off x="646596" y="2237912"/>
            <a:ext cx="3371732" cy="1715854"/>
          </a:xfrm>
          <a:prstGeom prst="rect">
            <a:avLst/>
          </a:prstGeom>
          <a:noFill/>
        </p:spPr>
        <p:txBody>
          <a:bodyPr wrap="square" lIns="0" tIns="0" rIns="0" bIns="0">
            <a:spAutoFit/>
          </a:bodyPr>
          <a:lstStyle/>
          <a:p>
            <a:pPr marL="134938" marR="0" lvl="1" indent="-134938" algn="l" defTabSz="914400" rtl="0" eaLnBrk="1" fontAlgn="auto" latinLnBrk="0" hangingPunct="1">
              <a:lnSpc>
                <a:spcPct val="100000"/>
              </a:lnSpc>
              <a:spcBef>
                <a:spcPts val="450"/>
              </a:spcBef>
              <a:spcAft>
                <a:spcPts val="0"/>
              </a:spcAft>
              <a:buClr>
                <a:srgbClr val="FEC817"/>
              </a:buClr>
              <a:buSzPct val="100000"/>
              <a:buFont typeface="Arial" panose="020B0604020202020204" pitchFamily="34" charset="0"/>
              <a:buChar char="•"/>
              <a:defRPr/>
            </a:pP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Le</a:t>
            </a: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 </a:t>
            </a: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numérique ne doit se substituer à l’accompagnement humain nécessaire à l’annonce d’un diagnostic grave. </a:t>
            </a: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Le numérique peut néanmoins jouer un rôle de “rattrapage” dans le partage d’information au patient si l’organisation des soins a été défaillante. </a:t>
            </a:r>
          </a:p>
          <a:p>
            <a:pPr marL="134938" marR="0" lvl="1" indent="-134938" algn="l" defTabSz="914400" rtl="0" eaLnBrk="1" fontAlgn="auto" latinLnBrk="0" hangingPunct="1">
              <a:lnSpc>
                <a:spcPct val="100000"/>
              </a:lnSpc>
              <a:spcBef>
                <a:spcPts val="450"/>
              </a:spcBef>
              <a:spcAft>
                <a:spcPts val="0"/>
              </a:spcAft>
              <a:buClr>
                <a:srgbClr val="FEC817"/>
              </a:buClr>
              <a:buSzPct val="100000"/>
              <a:buFont typeface="Arial" panose="020B0604020202020204" pitchFamily="34" charset="0"/>
              <a:buChar char="•"/>
              <a:defRPr/>
            </a:pP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Limitation des alimentations en invisible </a:t>
            </a: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aux stricts documents dont la sensibilité du contenu justifie un accompagnement humain (ex : consultation d’annonce).</a:t>
            </a:r>
          </a:p>
          <a:p>
            <a:pPr marL="134938" marR="0" lvl="1" indent="-134938" algn="l" defTabSz="914400" rtl="0" eaLnBrk="1" fontAlgn="auto" latinLnBrk="0" hangingPunct="1">
              <a:lnSpc>
                <a:spcPct val="100000"/>
              </a:lnSpc>
              <a:spcBef>
                <a:spcPts val="450"/>
              </a:spcBef>
              <a:spcAft>
                <a:spcPts val="0"/>
              </a:spcAft>
              <a:buClr>
                <a:srgbClr val="FEC817"/>
              </a:buClr>
              <a:buSzPct val="100000"/>
              <a:buFont typeface="Arial" panose="020B0604020202020204" pitchFamily="34" charset="0"/>
              <a:buChar char="•"/>
              <a:defRPr/>
            </a:pP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Aucun document ne sera masqué au patient de manière pérenne.</a:t>
            </a:r>
            <a:endPar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endParaRPr>
          </a:p>
          <a:p>
            <a:pPr marL="134938" marR="0" lvl="1" indent="-134938" algn="l" defTabSz="914400" rtl="0" eaLnBrk="1" fontAlgn="auto" latinLnBrk="0" hangingPunct="1">
              <a:lnSpc>
                <a:spcPct val="100000"/>
              </a:lnSpc>
              <a:spcBef>
                <a:spcPts val="450"/>
              </a:spcBef>
              <a:spcAft>
                <a:spcPts val="400"/>
              </a:spcAft>
              <a:buClr>
                <a:srgbClr val="FEC817"/>
              </a:buClr>
              <a:buSzPct val="100000"/>
              <a:buFont typeface="Arial" panose="020B0604020202020204" pitchFamily="34" charset="0"/>
              <a:buChar char="•"/>
              <a:defRPr/>
            </a:pP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Aucun rattrapage du stock n'aura lieu.</a:t>
            </a:r>
          </a:p>
        </p:txBody>
      </p:sp>
      <p:sp>
        <p:nvSpPr>
          <p:cNvPr id="21" name="ZoneTexte 20">
            <a:extLst>
              <a:ext uri="{FF2B5EF4-FFF2-40B4-BE49-F238E27FC236}">
                <a16:creationId xmlns:a16="http://schemas.microsoft.com/office/drawing/2014/main" id="{600BA449-C928-6846-9543-C39689EF379E}"/>
              </a:ext>
            </a:extLst>
          </p:cNvPr>
          <p:cNvSpPr txBox="1"/>
          <p:nvPr/>
        </p:nvSpPr>
        <p:spPr>
          <a:xfrm>
            <a:off x="4917952" y="2362305"/>
            <a:ext cx="2179134" cy="1467068"/>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900" b="1" i="0" u="none" strike="noStrike" kern="0" cap="none" spc="0" normalizeH="0" baseline="0" noProof="0" dirty="0">
                <a:ln>
                  <a:noFill/>
                </a:ln>
                <a:solidFill>
                  <a:schemeClr val="bg1"/>
                </a:solidFill>
                <a:effectLst/>
                <a:uLnTx/>
                <a:uFillTx/>
                <a:latin typeface="Marianne" panose="02000000000000000000" pitchFamily="2" charset="0"/>
                <a:ea typeface="+mn-ea"/>
                <a:cs typeface="Arial"/>
                <a:sym typeface="Arial"/>
              </a:rPr>
              <a:t>A horizon fin 2024</a:t>
            </a:r>
            <a:r>
              <a:rPr kumimoji="0" lang="fr-FR" sz="900" i="0" u="none" strike="noStrike" kern="0" cap="none" spc="0" normalizeH="0" baseline="0" noProof="0" dirty="0">
                <a:ln>
                  <a:noFill/>
                </a:ln>
                <a:solidFill>
                  <a:schemeClr val="bg1"/>
                </a:solidFill>
                <a:effectLst/>
                <a:uLnTx/>
                <a:uFillTx/>
                <a:latin typeface="Marianne" panose="02000000000000000000" pitchFamily="2" charset="0"/>
                <a:ea typeface="+mn-ea"/>
                <a:cs typeface="Arial"/>
                <a:sym typeface="Arial"/>
              </a:rPr>
              <a:t>, une « remise en visibilité automatique » de tous les documents invisibles aux patients : </a:t>
            </a:r>
          </a:p>
          <a:p>
            <a:pPr marL="92075" marR="0" lvl="2" indent="-92075" defTabSz="914400" rtl="0" eaLnBrk="1" fontAlgn="auto" latinLnBrk="0" hangingPunct="1">
              <a:lnSpc>
                <a:spcPct val="100000"/>
              </a:lnSpc>
              <a:spcBef>
                <a:spcPts val="450"/>
              </a:spcBef>
              <a:spcAft>
                <a:spcPts val="0"/>
              </a:spcAft>
              <a:buClr>
                <a:srgbClr val="FFFFFF"/>
              </a:buClr>
              <a:buSzPct val="100000"/>
              <a:buFont typeface="Arial" panose="020B0604020202020204" pitchFamily="34" charset="0"/>
              <a:buChar char="•"/>
              <a:defRPr/>
            </a:pPr>
            <a:r>
              <a:rPr kumimoji="0" lang="fr-FR" sz="900" i="0" u="none" strike="noStrike" kern="0" cap="none" spc="0" normalizeH="0" baseline="0" noProof="0" dirty="0">
                <a:ln>
                  <a:noFill/>
                </a:ln>
                <a:solidFill>
                  <a:schemeClr val="bg1"/>
                </a:solidFill>
                <a:effectLst/>
                <a:uLnTx/>
                <a:uFillTx/>
                <a:latin typeface="Marianne" panose="02000000000000000000" pitchFamily="2" charset="0"/>
                <a:ea typeface="+mn-ea"/>
                <a:cs typeface="Arial"/>
                <a:sym typeface="Arial"/>
              </a:rPr>
              <a:t>information du patient sur l’existence d’un document, l’encourageant à se rendre chez un PS, au bout de 1 mois</a:t>
            </a:r>
          </a:p>
          <a:p>
            <a:pPr marL="92075" marR="0" lvl="2" indent="-92075" defTabSz="914400" rtl="0" eaLnBrk="1" fontAlgn="auto" latinLnBrk="0" hangingPunct="1">
              <a:lnSpc>
                <a:spcPct val="100000"/>
              </a:lnSpc>
              <a:spcBef>
                <a:spcPts val="450"/>
              </a:spcBef>
              <a:spcAft>
                <a:spcPts val="0"/>
              </a:spcAft>
              <a:buClr>
                <a:srgbClr val="FFFFFF"/>
              </a:buClr>
              <a:buSzPct val="100000"/>
              <a:buFont typeface="Arial" panose="020B0604020202020204" pitchFamily="34" charset="0"/>
              <a:buChar char="•"/>
              <a:defRPr/>
            </a:pPr>
            <a:r>
              <a:rPr kumimoji="0" lang="fr-FR" sz="900" i="0" u="none" strike="noStrike" kern="0" cap="none" spc="0" normalizeH="0" baseline="0" noProof="0" dirty="0">
                <a:ln>
                  <a:noFill/>
                </a:ln>
                <a:solidFill>
                  <a:schemeClr val="bg1"/>
                </a:solidFill>
                <a:effectLst/>
                <a:uLnTx/>
                <a:uFillTx/>
                <a:latin typeface="Marianne" panose="02000000000000000000" pitchFamily="2" charset="0"/>
                <a:ea typeface="+mn-ea"/>
                <a:cs typeface="Arial"/>
                <a:sym typeface="Arial"/>
              </a:rPr>
              <a:t>mise en visibilité automatique des documents au bout de 3 mois </a:t>
            </a:r>
          </a:p>
        </p:txBody>
      </p:sp>
      <p:sp>
        <p:nvSpPr>
          <p:cNvPr id="23" name="Rectangle : coins arrondis 22">
            <a:extLst>
              <a:ext uri="{FF2B5EF4-FFF2-40B4-BE49-F238E27FC236}">
                <a16:creationId xmlns:a16="http://schemas.microsoft.com/office/drawing/2014/main" id="{2862EC9E-9319-1A22-5AB9-65823BC802B4}"/>
              </a:ext>
            </a:extLst>
          </p:cNvPr>
          <p:cNvSpPr/>
          <p:nvPr/>
        </p:nvSpPr>
        <p:spPr>
          <a:xfrm>
            <a:off x="7239698" y="2237912"/>
            <a:ext cx="1610695" cy="1719721"/>
          </a:xfrm>
          <a:prstGeom prst="roundRect">
            <a:avLst>
              <a:gd name="adj" fmla="val 8574"/>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370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4000"/>
          </a:stretch>
        </a:blipFill>
        <a:effectLst/>
      </p:bgPr>
    </p:bg>
    <p:spTree>
      <p:nvGrpSpPr>
        <p:cNvPr id="1" name="Shape 368"/>
        <p:cNvGrpSpPr/>
        <p:nvPr/>
      </p:nvGrpSpPr>
      <p:grpSpPr>
        <a:xfrm>
          <a:off x="0" y="0"/>
          <a:ext cx="0" cy="0"/>
          <a:chOff x="0" y="0"/>
          <a:chExt cx="0" cy="0"/>
        </a:xfrm>
      </p:grpSpPr>
      <p:sp>
        <p:nvSpPr>
          <p:cNvPr id="18" name="Larme 17">
            <a:extLst>
              <a:ext uri="{FF2B5EF4-FFF2-40B4-BE49-F238E27FC236}">
                <a16:creationId xmlns:a16="http://schemas.microsoft.com/office/drawing/2014/main" id="{A9EA812E-5EFF-3A89-A9A6-8CED76B24BC1}"/>
              </a:ext>
            </a:extLst>
          </p:cNvPr>
          <p:cNvSpPr/>
          <p:nvPr/>
        </p:nvSpPr>
        <p:spPr>
          <a:xfrm>
            <a:off x="470080" y="1043640"/>
            <a:ext cx="1034523" cy="1034523"/>
          </a:xfrm>
          <a:prstGeom prst="teardrop">
            <a:avLst>
              <a:gd name="adj" fmla="val 94037"/>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0" name="Google Shape;370;p48"/>
          <p:cNvSpPr txBox="1">
            <a:spLocks noGrp="1"/>
          </p:cNvSpPr>
          <p:nvPr>
            <p:ph type="subTitle" idx="1"/>
          </p:nvPr>
        </p:nvSpPr>
        <p:spPr>
          <a:xfrm>
            <a:off x="630238" y="3699073"/>
            <a:ext cx="1622040" cy="6160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74C62"/>
              </a:buClr>
              <a:buSzPts val="1500"/>
              <a:buNone/>
            </a:pPr>
            <a:r>
              <a:rPr lang="fr" sz="1000" dirty="0">
                <a:solidFill>
                  <a:schemeClr val="bg1"/>
                </a:solidFill>
                <a:latin typeface="Marianne" panose="02000000000000000000" pitchFamily="2" charset="0"/>
              </a:rPr>
              <a:t>Mardi 18 juin 2024</a:t>
            </a:r>
            <a:endParaRPr sz="1000" dirty="0">
              <a:solidFill>
                <a:schemeClr val="bg1"/>
              </a:solidFill>
              <a:latin typeface="Marianne" panose="02000000000000000000" pitchFamily="2" charset="0"/>
            </a:endParaRPr>
          </a:p>
        </p:txBody>
      </p:sp>
      <p:sp>
        <p:nvSpPr>
          <p:cNvPr id="369" name="Google Shape;369;p48"/>
          <p:cNvSpPr txBox="1">
            <a:spLocks noGrp="1"/>
          </p:cNvSpPr>
          <p:nvPr>
            <p:ph type="ctrTitle"/>
          </p:nvPr>
        </p:nvSpPr>
        <p:spPr>
          <a:xfrm>
            <a:off x="622489" y="2397026"/>
            <a:ext cx="3173019" cy="1173323"/>
          </a:xfrm>
          <a:prstGeom prst="rect">
            <a:avLst/>
          </a:prstGeom>
          <a:noFill/>
          <a:ln>
            <a:noFill/>
          </a:ln>
          <a:effectLst>
            <a:outerShdw blurRad="50800" dist="38100" dir="2700000" algn="tl" rotWithShape="0">
              <a:prstClr val="black">
                <a:alpha val="5000"/>
              </a:prstClr>
            </a:outerShdw>
          </a:effectLst>
        </p:spPr>
        <p:txBody>
          <a:bodyPr spcFirstLastPara="1" wrap="square" lIns="0" tIns="0" rIns="0" bIns="0" anchor="b" anchorCtr="0">
            <a:noAutofit/>
          </a:bodyPr>
          <a:lstStyle/>
          <a:p>
            <a:pPr marL="0" lvl="0" indent="0" algn="l" rtl="0">
              <a:lnSpc>
                <a:spcPts val="3600"/>
              </a:lnSpc>
              <a:spcBef>
                <a:spcPts val="0"/>
              </a:spcBef>
              <a:spcAft>
                <a:spcPts val="0"/>
              </a:spcAft>
              <a:buClr>
                <a:srgbClr val="374C62"/>
              </a:buClr>
              <a:buSzPts val="4100"/>
              <a:buFont typeface="Arial"/>
              <a:buNone/>
            </a:pPr>
            <a:r>
              <a:rPr lang="fr" sz="3200" dirty="0">
                <a:solidFill>
                  <a:schemeClr val="bg1"/>
                </a:solidFill>
                <a:latin typeface="Marianne" panose="02000000000000000000" pitchFamily="2" charset="0"/>
              </a:rPr>
              <a:t>11</a:t>
            </a:r>
            <a:r>
              <a:rPr lang="fr" sz="1800" baseline="30000" dirty="0">
                <a:solidFill>
                  <a:schemeClr val="bg1"/>
                </a:solidFill>
                <a:latin typeface="Marianne" panose="02000000000000000000" pitchFamily="2" charset="0"/>
              </a:rPr>
              <a:t>ème</a:t>
            </a:r>
            <a:r>
              <a:rPr lang="fr" sz="4000" dirty="0">
                <a:solidFill>
                  <a:schemeClr val="bg1"/>
                </a:solidFill>
                <a:latin typeface="Marianne" panose="02000000000000000000" pitchFamily="2" charset="0"/>
              </a:rPr>
              <a:t> </a:t>
            </a:r>
            <a:br>
              <a:rPr lang="fr" sz="4000" dirty="0">
                <a:solidFill>
                  <a:schemeClr val="bg1"/>
                </a:solidFill>
                <a:latin typeface="Marianne" panose="02000000000000000000" pitchFamily="2" charset="0"/>
              </a:rPr>
            </a:br>
            <a:r>
              <a:rPr lang="fr-FR" sz="4000" dirty="0">
                <a:solidFill>
                  <a:schemeClr val="bg1"/>
                </a:solidFill>
                <a:latin typeface="Marianne" panose="02000000000000000000" pitchFamily="2" charset="0"/>
              </a:rPr>
              <a:t>Conseil du Numérique en Santé </a:t>
            </a:r>
            <a:br>
              <a:rPr lang="fr-FR" sz="4000" dirty="0">
                <a:solidFill>
                  <a:schemeClr val="bg1"/>
                </a:solidFill>
              </a:rPr>
            </a:br>
            <a:r>
              <a:rPr lang="fr-FR" sz="2000" dirty="0">
                <a:solidFill>
                  <a:schemeClr val="bg1"/>
                </a:solidFill>
              </a:rPr>
              <a:t>(CNS)</a:t>
            </a:r>
            <a:endParaRPr lang="fr-FR" sz="4400" dirty="0">
              <a:solidFill>
                <a:schemeClr val="bg1"/>
              </a:solidFill>
            </a:endParaRPr>
          </a:p>
        </p:txBody>
      </p:sp>
    </p:spTree>
    <p:extLst>
      <p:ext uri="{BB962C8B-B14F-4D97-AF65-F5344CB8AC3E}">
        <p14:creationId xmlns:p14="http://schemas.microsoft.com/office/powerpoint/2010/main" val="387530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349856" cy="311694"/>
          </a:xfrm>
        </p:spPr>
        <p:txBody>
          <a:bodyPr lIns="0" tIns="0" rIns="0" bIns="0"/>
          <a:lstStyle/>
          <a:p>
            <a:r>
              <a:rPr lang="fr-FR" sz="1000" dirty="0">
                <a:latin typeface="Marianne" panose="02000000000000000000" pitchFamily="2" charset="0"/>
              </a:rPr>
              <a:t>Utiliser Mon espace santé au quotidien pour gérer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569849"/>
            <a:ext cx="370298" cy="272315"/>
          </a:xfrm>
        </p:spPr>
        <p:txBody>
          <a:bodyPr/>
          <a:lstStyle/>
          <a:p>
            <a:pPr marL="0" lvl="0" indent="0" algn="r" rtl="0">
              <a:spcBef>
                <a:spcPts val="0"/>
              </a:spcBef>
              <a:spcAft>
                <a:spcPts val="0"/>
              </a:spcAft>
              <a:buNone/>
            </a:pPr>
            <a:fld id="{00000000-1234-1234-1234-123412341234}" type="slidenum">
              <a:rPr lang="fr-FR" smtClean="0"/>
              <a:t>20</a:t>
            </a:fld>
            <a:endParaRPr lang="fr-FR" dirty="0"/>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Alimentation </a:t>
            </a:r>
          </a:p>
          <a:p>
            <a:r>
              <a:rPr lang="fr-FR" sz="1000" dirty="0">
                <a:latin typeface="Marianne" panose="02000000000000000000" pitchFamily="2" charset="0"/>
                <a:cs typeface="Arial" panose="020B0604020202020204" pitchFamily="34" charset="0"/>
              </a:rPr>
              <a:t>de Mon espace santé</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1.1</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494793"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Une mise en œuvre progressive du dispositif</a:t>
            </a:r>
            <a:endParaRPr lang="fr-FR" b="1" dirty="0">
              <a:solidFill>
                <a:srgbClr val="374C62"/>
              </a:solidFill>
              <a:latin typeface="Marianne" panose="02000000000000000000" pitchFamily="2" charset="0"/>
            </a:endParaRPr>
          </a:p>
        </p:txBody>
      </p:sp>
      <p:graphicFrame>
        <p:nvGraphicFramePr>
          <p:cNvPr id="3" name="Tableau 13">
            <a:extLst>
              <a:ext uri="{FF2B5EF4-FFF2-40B4-BE49-F238E27FC236}">
                <a16:creationId xmlns:a16="http://schemas.microsoft.com/office/drawing/2014/main" id="{C09D4F0C-0036-F591-1C04-955EC672DE45}"/>
              </a:ext>
            </a:extLst>
          </p:cNvPr>
          <p:cNvGraphicFramePr>
            <a:graphicFrameLocks noGrp="1"/>
          </p:cNvGraphicFramePr>
          <p:nvPr>
            <p:extLst>
              <p:ext uri="{D42A27DB-BD31-4B8C-83A1-F6EECF244321}">
                <p14:modId xmlns:p14="http://schemas.microsoft.com/office/powerpoint/2010/main" val="3381484034"/>
              </p:ext>
            </p:extLst>
          </p:nvPr>
        </p:nvGraphicFramePr>
        <p:xfrm>
          <a:off x="646595" y="1726728"/>
          <a:ext cx="6441894" cy="2578318"/>
        </p:xfrm>
        <a:graphic>
          <a:graphicData uri="http://schemas.openxmlformats.org/drawingml/2006/table">
            <a:tbl>
              <a:tblPr firstRow="1" bandRow="1"/>
              <a:tblGrid>
                <a:gridCol w="1454235">
                  <a:extLst>
                    <a:ext uri="{9D8B030D-6E8A-4147-A177-3AD203B41FA5}">
                      <a16:colId xmlns:a16="http://schemas.microsoft.com/office/drawing/2014/main" val="1023049918"/>
                    </a:ext>
                  </a:extLst>
                </a:gridCol>
                <a:gridCol w="3042185">
                  <a:extLst>
                    <a:ext uri="{9D8B030D-6E8A-4147-A177-3AD203B41FA5}">
                      <a16:colId xmlns:a16="http://schemas.microsoft.com/office/drawing/2014/main" val="1720074430"/>
                    </a:ext>
                  </a:extLst>
                </a:gridCol>
                <a:gridCol w="1945474">
                  <a:extLst>
                    <a:ext uri="{9D8B030D-6E8A-4147-A177-3AD203B41FA5}">
                      <a16:colId xmlns:a16="http://schemas.microsoft.com/office/drawing/2014/main" val="89209233"/>
                    </a:ext>
                  </a:extLst>
                </a:gridCol>
              </a:tblGrid>
              <a:tr h="27374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900" b="1" i="0" u="none" strike="noStrike" kern="1200" cap="none" dirty="0">
                          <a:solidFill>
                            <a:schemeClr val="lt1"/>
                          </a:solidFill>
                          <a:latin typeface="Marianne" panose="02000000000000000000" pitchFamily="2" charset="0"/>
                          <a:ea typeface="Helvetica Neue"/>
                          <a:cs typeface="Helvetica Neue"/>
                          <a:sym typeface="Arial"/>
                        </a:rPr>
                        <a:t>Impacts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4888C7"/>
                    </a:solidFill>
                  </a:tcPr>
                </a:tc>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900" b="1" i="0" u="none" strike="noStrike" kern="1200" cap="none" dirty="0">
                          <a:solidFill>
                            <a:schemeClr val="lt1"/>
                          </a:solidFill>
                          <a:latin typeface="Marianne" panose="02000000000000000000" pitchFamily="2" charset="0"/>
                          <a:ea typeface="Helvetica Neue"/>
                          <a:cs typeface="Helvetica Neue"/>
                          <a:sym typeface="Arial"/>
                        </a:rPr>
                        <a:t>Actions à mener</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4888C7"/>
                    </a:solidFill>
                  </a:tcPr>
                </a:tc>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900" b="1" i="0" u="none" strike="noStrike" kern="1200" cap="none" dirty="0">
                          <a:solidFill>
                            <a:schemeClr val="lt1"/>
                          </a:solidFill>
                          <a:latin typeface="Marianne" panose="02000000000000000000" pitchFamily="2" charset="0"/>
                          <a:ea typeface="Helvetica Neue"/>
                          <a:cs typeface="Helvetica Neue"/>
                          <a:sym typeface="Arial"/>
                        </a:rPr>
                        <a:t>Echéance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4888C7"/>
                    </a:solidFill>
                  </a:tcPr>
                </a:tc>
                <a:extLst>
                  <a:ext uri="{0D108BD9-81ED-4DB2-BD59-A6C34878D82A}">
                    <a16:rowId xmlns:a16="http://schemas.microsoft.com/office/drawing/2014/main" val="435256539"/>
                  </a:ext>
                </a:extLst>
              </a:tr>
              <a:tr h="371238">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800" b="1" i="0" u="none" strike="noStrike" kern="1200" cap="none" dirty="0">
                          <a:solidFill>
                            <a:schemeClr val="bg2">
                              <a:lumMod val="10000"/>
                            </a:schemeClr>
                          </a:solidFill>
                          <a:latin typeface="Marianne" panose="02000000000000000000" pitchFamily="2" charset="0"/>
                          <a:ea typeface="Helvetica Neue"/>
                          <a:cs typeface="Helvetica Neue"/>
                          <a:sym typeface="Arial"/>
                        </a:rPr>
                        <a:t>Evolutions à apporter dans les textes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292100" rtl="0" eaLnBrk="1" latinLnBrk="0" hangingPunct="1">
                        <a:lnSpc>
                          <a:spcPct val="100000"/>
                        </a:lnSpc>
                        <a:spcBef>
                          <a:spcPts val="300"/>
                        </a:spcBef>
                        <a:spcAft>
                          <a:spcPts val="0"/>
                        </a:spcAft>
                        <a:buClr>
                          <a:srgbClr val="FEC817"/>
                        </a:buClr>
                        <a:buSzTx/>
                        <a:buFont typeface="Arial" panose="020B0604020202020204" pitchFamily="34" charset="0"/>
                        <a:buNone/>
                        <a:tabLst/>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Modification des textes régissant les règles d’invisibilisation. Décret à passer en Conseil d’Etat.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T4 2024</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70296688"/>
                  </a:ext>
                </a:extLst>
              </a:tr>
              <a:tr h="8774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800" b="1" i="0" u="none" strike="noStrike" kern="1200" cap="none" dirty="0">
                          <a:solidFill>
                            <a:schemeClr val="bg2">
                              <a:lumMod val="10000"/>
                            </a:schemeClr>
                          </a:solidFill>
                          <a:latin typeface="Marianne" panose="02000000000000000000" pitchFamily="2" charset="0"/>
                          <a:ea typeface="Helvetica Neue"/>
                          <a:cs typeface="Helvetica Neue"/>
                          <a:sym typeface="Arial"/>
                        </a:rPr>
                        <a:t>Évolutions à apporter dans les logiciels métiers des professionnels de santé </a:t>
                      </a:r>
                    </a:p>
                    <a:p>
                      <a:pPr marL="0" marR="0" algn="l" defTabSz="914400" rtl="0" eaLnBrk="1" latinLnBrk="0" hangingPunct="1">
                        <a:lnSpc>
                          <a:spcPct val="100000"/>
                        </a:lnSpc>
                        <a:spcBef>
                          <a:spcPts val="0"/>
                        </a:spcBef>
                        <a:spcAft>
                          <a:spcPts val="0"/>
                        </a:spcAft>
                        <a:buClr>
                          <a:srgbClr val="000000"/>
                        </a:buClr>
                        <a:buFont typeface="Arial"/>
                      </a:pPr>
                      <a:endParaRPr lang="fr-FR" sz="800" b="1" i="0" u="none" strike="noStrike" kern="1200" cap="none" dirty="0">
                        <a:solidFill>
                          <a:schemeClr val="bg2">
                            <a:lumMod val="10000"/>
                          </a:schemeClr>
                        </a:solidFill>
                        <a:latin typeface="Marianne" panose="02000000000000000000" pitchFamily="2" charset="0"/>
                        <a:ea typeface="Helvetica Neue"/>
                        <a:cs typeface="Helvetica Neue"/>
                        <a:sym typeface="Arial"/>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292100" rtl="0" eaLnBrk="1" fontAlgn="auto" latinLnBrk="0" hangingPunct="1">
                        <a:lnSpc>
                          <a:spcPct val="100000"/>
                        </a:lnSpc>
                        <a:spcBef>
                          <a:spcPts val="300"/>
                        </a:spcBef>
                        <a:spcAft>
                          <a:spcPts val="0"/>
                        </a:spcAft>
                        <a:buClr>
                          <a:srgbClr val="FEC817"/>
                        </a:buClr>
                        <a:buSzTx/>
                        <a:buFont typeface="Arial" panose="020B0604020202020204" pitchFamily="34" charset="0"/>
                        <a:buNone/>
                        <a:tabLst/>
                        <a:defRPr/>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Mise en œuvre les évolutions (techniques, fonctionnelles et ergonomiques) dans les logiciels métiers afin de simplifier les actions d'invisibilisation et de remise en visibilité à la main des acteurs de santé, auteurs des documents et des professionnels susceptibles de faire les consultations d’annonce</a:t>
                      </a:r>
                    </a:p>
                    <a:p>
                      <a:pPr marL="0" marR="0" indent="0" algn="l" defTabSz="292100" rtl="0" eaLnBrk="1" latinLnBrk="0" hangingPunct="1">
                        <a:lnSpc>
                          <a:spcPct val="100000"/>
                        </a:lnSpc>
                        <a:spcBef>
                          <a:spcPts val="300"/>
                        </a:spcBef>
                        <a:spcAft>
                          <a:spcPts val="0"/>
                        </a:spcAft>
                        <a:buClr>
                          <a:srgbClr val="FEC817"/>
                        </a:buClr>
                        <a:buSzTx/>
                        <a:buFont typeface="Arial" panose="020B0604020202020204" pitchFamily="34" charset="0"/>
                        <a:buNone/>
                        <a:tabLst/>
                      </a:pPr>
                      <a:endPar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Courant 2024 / début 2025</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Ces sujets ont d’ores et déjà été intégrés au périmètre des évolutions logicielles prévues dans le cadre de la Vague 2 du Ségur numérique. </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endPar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57550731"/>
                  </a:ext>
                </a:extLst>
              </a:tr>
              <a:tr h="573732">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800" b="1" i="0" u="none" strike="noStrike" kern="1200" cap="none" dirty="0">
                          <a:solidFill>
                            <a:schemeClr val="bg2">
                              <a:lumMod val="10000"/>
                            </a:schemeClr>
                          </a:solidFill>
                          <a:latin typeface="Marianne" panose="02000000000000000000" pitchFamily="2" charset="0"/>
                          <a:ea typeface="Helvetica Neue"/>
                          <a:cs typeface="Helvetica Neue"/>
                          <a:sym typeface="Arial"/>
                        </a:rPr>
                        <a:t>Évolutions à apporter dans les systèmes d’informations Mon espace santé / DMP</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l" defTabSz="292100" rtl="0" eaLnBrk="1" latinLnBrk="0" hangingPunct="1">
                        <a:lnSpc>
                          <a:spcPct val="100000"/>
                        </a:lnSpc>
                        <a:spcBef>
                          <a:spcPts val="300"/>
                        </a:spcBef>
                        <a:spcAft>
                          <a:spcPts val="0"/>
                        </a:spcAft>
                        <a:buClr>
                          <a:srgbClr val="FEC817"/>
                        </a:buClr>
                        <a:buSzTx/>
                        <a:buFont typeface="Arial" panose="020B0604020202020204" pitchFamily="34" charset="0"/>
                        <a:buNone/>
                        <a:tabLst/>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Mise en œuvre dans le système DMP/Mon espace santé du mécanisme de notification d’information au patient différée à J+1 mois (du versement du document) et de remise en visibilité du patient automatique à J+3 mois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90488" marR="0" lvl="0" indent="-90488" algn="l" defTabSz="292100" rtl="0" eaLnBrk="1" fontAlgn="auto" latinLnBrk="0" hangingPunct="1">
                        <a:lnSpc>
                          <a:spcPct val="100000"/>
                        </a:lnSpc>
                        <a:spcBef>
                          <a:spcPts val="0"/>
                        </a:spcBef>
                        <a:spcAft>
                          <a:spcPts val="0"/>
                        </a:spcAft>
                        <a:buClr>
                          <a:srgbClr val="FEC817"/>
                        </a:buClr>
                        <a:buSzTx/>
                        <a:buFont typeface="Arial" panose="020B0604020202020204" pitchFamily="34" charset="0"/>
                        <a:buChar char="•"/>
                        <a:tabLst/>
                        <a:defRPr/>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Mise en production - T4 2024</a:t>
                      </a:r>
                    </a:p>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endPar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8649862"/>
                  </a:ext>
                </a:extLst>
              </a:tr>
              <a:tr h="371238">
                <a:tc>
                  <a:txBody>
                    <a:bodyPr/>
                    <a:lstStyle/>
                    <a:p>
                      <a:pPr marL="0" marR="0" algn="l" defTabSz="914400" rtl="0" eaLnBrk="1" latinLnBrk="0" hangingPunct="1">
                        <a:lnSpc>
                          <a:spcPct val="100000"/>
                        </a:lnSpc>
                        <a:spcBef>
                          <a:spcPts val="0"/>
                        </a:spcBef>
                        <a:spcAft>
                          <a:spcPts val="0"/>
                        </a:spcAft>
                        <a:buClr>
                          <a:srgbClr val="000000"/>
                        </a:buClr>
                        <a:buFont typeface="Arial"/>
                      </a:pPr>
                      <a:r>
                        <a:rPr lang="fr-FR" sz="800" b="1" i="0" u="none" strike="noStrike" kern="1200" cap="none" dirty="0">
                          <a:solidFill>
                            <a:schemeClr val="bg2">
                              <a:lumMod val="10000"/>
                            </a:schemeClr>
                          </a:solidFill>
                          <a:latin typeface="Marianne" panose="02000000000000000000" pitchFamily="2" charset="0"/>
                          <a:ea typeface="Helvetica Neue"/>
                          <a:cs typeface="Helvetica Neue"/>
                          <a:sym typeface="Arial"/>
                        </a:rPr>
                        <a:t>Evolutions à apporter dans les pratiques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292100" rtl="0" eaLnBrk="1" fontAlgn="auto" latinLnBrk="0" hangingPunct="1">
                        <a:lnSpc>
                          <a:spcPct val="100000"/>
                        </a:lnSpc>
                        <a:spcBef>
                          <a:spcPts val="300"/>
                        </a:spcBef>
                        <a:spcAft>
                          <a:spcPts val="0"/>
                        </a:spcAft>
                        <a:buClr>
                          <a:srgbClr val="FEC817"/>
                        </a:buClr>
                        <a:buSzTx/>
                        <a:buFont typeface="Arial" panose="020B0604020202020204" pitchFamily="34" charset="0"/>
                        <a:buNone/>
                        <a:tabLst/>
                        <a:defRPr/>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Partage de l’information, relai auprès des communautés médicales &amp; des éditeurs pour alerter sur la modification</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90488" marR="0" indent="-90488" algn="l" defTabSz="292100" rtl="0" eaLnBrk="1" latinLnBrk="0" hangingPunct="1">
                        <a:lnSpc>
                          <a:spcPct val="100000"/>
                        </a:lnSpc>
                        <a:spcBef>
                          <a:spcPts val="0"/>
                        </a:spcBef>
                        <a:spcAft>
                          <a:spcPts val="0"/>
                        </a:spcAft>
                        <a:buClr>
                          <a:srgbClr val="FEC817"/>
                        </a:buClr>
                        <a:buSzTx/>
                        <a:buFont typeface="Arial" panose="020B0604020202020204" pitchFamily="34" charset="0"/>
                        <a:buChar char="•"/>
                        <a:tabLst/>
                      </a:pPr>
                      <a:r>
                        <a:rPr lang="fr-FR" sz="800" b="0" i="0" u="none" strike="noStrike" kern="1200" cap="none" dirty="0">
                          <a:solidFill>
                            <a:schemeClr val="bg2">
                              <a:lumMod val="10000"/>
                            </a:schemeClr>
                          </a:solidFill>
                          <a:latin typeface="Marianne Light" panose="02000000000000000000" pitchFamily="2" charset="0"/>
                          <a:ea typeface="Helvetica Neue"/>
                          <a:cs typeface="Helvetica Neue"/>
                          <a:sym typeface="Arial"/>
                        </a:rPr>
                        <a:t>Dès aujourd’hui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1051006"/>
                  </a:ext>
                </a:extLst>
              </a:tr>
            </a:tbl>
          </a:graphicData>
        </a:graphic>
      </p:graphicFrame>
      <p:pic>
        <p:nvPicPr>
          <p:cNvPr id="14" name="Image 13">
            <a:extLst>
              <a:ext uri="{FF2B5EF4-FFF2-40B4-BE49-F238E27FC236}">
                <a16:creationId xmlns:a16="http://schemas.microsoft.com/office/drawing/2014/main" id="{BEEC4AC4-DD64-F31C-8AE6-C54A14E67B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05869" y="2944078"/>
            <a:ext cx="1360968" cy="1360968"/>
          </a:xfrm>
          <a:prstGeom prst="rect">
            <a:avLst/>
          </a:prstGeom>
        </p:spPr>
      </p:pic>
      <p:pic>
        <p:nvPicPr>
          <p:cNvPr id="15" name="Graphique 14" descr="Ligne fléchée : incurvée dans le sens des aiguilles d’une montre contour">
            <a:extLst>
              <a:ext uri="{FF2B5EF4-FFF2-40B4-BE49-F238E27FC236}">
                <a16:creationId xmlns:a16="http://schemas.microsoft.com/office/drawing/2014/main" id="{3C33178E-A0C9-5524-5DD4-52B5792F1B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00940" flipV="1">
            <a:off x="8054667" y="2405484"/>
            <a:ext cx="382485" cy="382485"/>
          </a:xfrm>
          <a:prstGeom prst="rect">
            <a:avLst/>
          </a:prstGeom>
        </p:spPr>
      </p:pic>
      <p:sp>
        <p:nvSpPr>
          <p:cNvPr id="18" name="ZoneTexte 17">
            <a:extLst>
              <a:ext uri="{FF2B5EF4-FFF2-40B4-BE49-F238E27FC236}">
                <a16:creationId xmlns:a16="http://schemas.microsoft.com/office/drawing/2014/main" id="{71FA6180-A2EA-580A-8C3C-4FF9DBD3F53C}"/>
              </a:ext>
            </a:extLst>
          </p:cNvPr>
          <p:cNvSpPr txBox="1"/>
          <p:nvPr/>
        </p:nvSpPr>
        <p:spPr>
          <a:xfrm>
            <a:off x="7364703" y="1327921"/>
            <a:ext cx="1402134" cy="1107996"/>
          </a:xfrm>
          <a:prstGeom prst="rect">
            <a:avLst/>
          </a:prstGeom>
          <a:noFill/>
        </p:spPr>
        <p:txBody>
          <a:bodyPr wrap="square" lIns="0" tIns="0" rIns="0" bIns="0">
            <a:spAutoFit/>
          </a:bodyPr>
          <a:lstStyle/>
          <a:p>
            <a:pPr defTabSz="685800">
              <a:buClrTx/>
              <a:defRPr/>
            </a:pPr>
            <a:r>
              <a:rPr lang="fr-FR" sz="900" b="1" kern="1200" dirty="0">
                <a:solidFill>
                  <a:srgbClr val="374C62"/>
                </a:solidFill>
                <a:latin typeface="Marianne" panose="02000000000000000000" pitchFamily="2" charset="0"/>
                <a:ea typeface="+mn-ea"/>
                <a:cs typeface="+mn-cs"/>
              </a:rPr>
              <a:t>Pour plus d’informations sur ce mécanisme, et plus largement Mon espace santé, consultez les Fondamentaux et principes opérationnels du partage des données de santé</a:t>
            </a:r>
          </a:p>
        </p:txBody>
      </p:sp>
      <p:pic>
        <p:nvPicPr>
          <p:cNvPr id="20" name="Graphique 19" descr="Ajouter contour">
            <a:extLst>
              <a:ext uri="{FF2B5EF4-FFF2-40B4-BE49-F238E27FC236}">
                <a16:creationId xmlns:a16="http://schemas.microsoft.com/office/drawing/2014/main" id="{85E2FE90-6AC9-AE22-ACD7-9F4C4C25D8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1923" y="1167111"/>
            <a:ext cx="233945" cy="233945"/>
          </a:xfrm>
          <a:prstGeom prst="rect">
            <a:avLst/>
          </a:prstGeom>
        </p:spPr>
      </p:pic>
    </p:spTree>
    <p:extLst>
      <p:ext uri="{BB962C8B-B14F-4D97-AF65-F5344CB8AC3E}">
        <p14:creationId xmlns:p14="http://schemas.microsoft.com/office/powerpoint/2010/main" val="340324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21</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012622"/>
            <a:ext cx="5894907" cy="1631216"/>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Accompagnement au numérique en santé</a:t>
            </a:r>
          </a:p>
          <a:p>
            <a:pPr>
              <a:lnSpc>
                <a:spcPts val="4000"/>
              </a:lnSpc>
            </a:pPr>
            <a:endParaRPr lang="fr-FR" sz="4000" b="1" dirty="0">
              <a:solidFill>
                <a:schemeClr val="bg1"/>
              </a:solidFill>
              <a:latin typeface="Marianne" panose="02000000000000000000" pitchFamily="2" charset="0"/>
            </a:endParaRPr>
          </a:p>
        </p:txBody>
      </p:sp>
    </p:spTree>
    <p:extLst>
      <p:ext uri="{BB962C8B-B14F-4D97-AF65-F5344CB8AC3E}">
        <p14:creationId xmlns:p14="http://schemas.microsoft.com/office/powerpoint/2010/main" val="268275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a:t>
            </a:r>
            <a:r>
              <a:rPr lang="fr-FR" sz="1000" dirty="0">
                <a:latin typeface="Marianne" panose="02000000000000000000" pitchFamily="2" charset="0"/>
              </a:rPr>
              <a:t>pour </a:t>
            </a:r>
            <a:r>
              <a:rPr lang="fr-FR" sz="1000">
                <a:latin typeface="Marianne" panose="02000000000000000000" pitchFamily="2" charset="0"/>
              </a:rPr>
              <a:t>qu’ils s’approprient la </a:t>
            </a:r>
            <a:r>
              <a:rPr lang="fr-FR" sz="1000" dirty="0">
                <a:latin typeface="Marianne" panose="02000000000000000000" pitchFamily="2" charset="0"/>
              </a:rPr>
              <a:t>santé</a:t>
            </a:r>
            <a:r>
              <a:rPr lang="fr-FR" sz="1000">
                <a:latin typeface="Marianne" panose="02000000000000000000" pitchFamily="2" charset="0"/>
              </a:rPr>
              <a:t>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a:t>
            </a:r>
            <a:r>
              <a:rPr lang="fr-FR">
                <a:solidFill>
                  <a:srgbClr val="4888C7"/>
                </a:solidFill>
                <a:latin typeface="Marianne" panose="02000000000000000000" pitchFamily="2" charset="0"/>
              </a:rPr>
              <a:t>4</a:t>
            </a:r>
            <a:endParaRPr lang="fr-FR" dirty="0">
              <a:solidFill>
                <a:srgbClr val="4888C7"/>
              </a:solidFill>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568794"/>
            <a:ext cx="370298" cy="272315"/>
          </a:xfrm>
        </p:spPr>
        <p:txBody>
          <a:bodyPr/>
          <a:lstStyle/>
          <a:p>
            <a:pPr marL="0" lvl="0" indent="0" algn="r" rtl="0">
              <a:spcBef>
                <a:spcPts val="0"/>
              </a:spcBef>
              <a:spcAft>
                <a:spcPts val="0"/>
              </a:spcAft>
              <a:buNone/>
            </a:pPr>
            <a:fld id="{00000000-1234-1234-1234-123412341234}" type="slidenum">
              <a:rPr lang="fr-FR" smtClean="0"/>
              <a:t>22</a:t>
            </a:fld>
            <a:endParaRPr lang="fr-FR" dirty="0"/>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Accompagnement au numérique </a:t>
            </a:r>
            <a:br>
              <a:rPr lang="fr-FR" sz="1000" dirty="0">
                <a:latin typeface="Marianne" panose="02000000000000000000" pitchFamily="2" charset="0"/>
                <a:cs typeface="Arial" panose="020B0604020202020204" pitchFamily="34" charset="0"/>
              </a:rPr>
            </a:br>
            <a:r>
              <a:rPr lang="fr-FR" sz="1000" dirty="0">
                <a:latin typeface="Marianne" panose="02000000000000000000" pitchFamily="2" charset="0"/>
                <a:cs typeface="Arial" panose="020B0604020202020204" pitchFamily="34" charset="0"/>
              </a:rPr>
              <a:t>en santé et inclusion numérique</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4.1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494793" cy="492443"/>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Le réseau des ambassadeurs - Pilotage de la démarche nationale par la DNS et régionale par les 18 coordinateurs</a:t>
            </a:r>
          </a:p>
        </p:txBody>
      </p:sp>
      <p:sp>
        <p:nvSpPr>
          <p:cNvPr id="7" name="ZoneTexte 6">
            <a:extLst>
              <a:ext uri="{FF2B5EF4-FFF2-40B4-BE49-F238E27FC236}">
                <a16:creationId xmlns:a16="http://schemas.microsoft.com/office/drawing/2014/main" id="{A968699F-0E69-3D29-E752-6BFAD2740BC8}"/>
              </a:ext>
            </a:extLst>
          </p:cNvPr>
          <p:cNvSpPr txBox="1"/>
          <p:nvPr/>
        </p:nvSpPr>
        <p:spPr>
          <a:xfrm>
            <a:off x="646595" y="2768558"/>
            <a:ext cx="1995054" cy="215444"/>
          </a:xfrm>
          <a:prstGeom prst="rect">
            <a:avLst/>
          </a:prstGeom>
          <a:noFill/>
        </p:spPr>
        <p:txBody>
          <a:bodyPr wrap="square" lIns="0" tIns="0" rIns="0" bIns="0">
            <a:spAutoFit/>
          </a:bodyPr>
          <a:lstStyle/>
          <a:p>
            <a:pPr defTabSz="685783">
              <a:buClrTx/>
            </a:pPr>
            <a:r>
              <a:rPr lang="fr-FR" sz="1400" b="1" kern="1200" dirty="0">
                <a:solidFill>
                  <a:srgbClr val="4888C7"/>
                </a:solidFill>
                <a:latin typeface="Marianne" panose="02000000000000000000" pitchFamily="2" charset="0"/>
              </a:rPr>
              <a:t>2 grandes catégories</a:t>
            </a:r>
            <a:endParaRPr lang="fr-FR" sz="1400" kern="1200" dirty="0">
              <a:solidFill>
                <a:srgbClr val="4888C7"/>
              </a:solidFill>
              <a:latin typeface="Marianne" panose="02000000000000000000" pitchFamily="2" charset="0"/>
            </a:endParaRPr>
          </a:p>
        </p:txBody>
      </p:sp>
      <p:pic>
        <p:nvPicPr>
          <p:cNvPr id="13" name="Graphique 12" descr="Ligne fléchée : incurvée dans le sens des aiguilles d’une montre contour">
            <a:extLst>
              <a:ext uri="{FF2B5EF4-FFF2-40B4-BE49-F238E27FC236}">
                <a16:creationId xmlns:a16="http://schemas.microsoft.com/office/drawing/2014/main" id="{BA79C0E1-28CD-FCD3-6906-29958E20B4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500000">
            <a:off x="2538569" y="2479248"/>
            <a:ext cx="523220" cy="523220"/>
          </a:xfrm>
          <a:prstGeom prst="rect">
            <a:avLst/>
          </a:prstGeom>
        </p:spPr>
      </p:pic>
      <p:pic>
        <p:nvPicPr>
          <p:cNvPr id="17" name="Graphique 16" descr="Ligne fléchée : incurvée dans le sens des aiguilles d’une montre contour">
            <a:extLst>
              <a:ext uri="{FF2B5EF4-FFF2-40B4-BE49-F238E27FC236}">
                <a16:creationId xmlns:a16="http://schemas.microsoft.com/office/drawing/2014/main" id="{19DED97C-AF31-EF80-317C-7538C77B5E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7100000" flipV="1">
            <a:off x="2538569" y="2810266"/>
            <a:ext cx="523220" cy="523220"/>
          </a:xfrm>
          <a:prstGeom prst="rect">
            <a:avLst/>
          </a:prstGeom>
        </p:spPr>
      </p:pic>
      <p:sp>
        <p:nvSpPr>
          <p:cNvPr id="21" name="ZoneTexte 20">
            <a:extLst>
              <a:ext uri="{FF2B5EF4-FFF2-40B4-BE49-F238E27FC236}">
                <a16:creationId xmlns:a16="http://schemas.microsoft.com/office/drawing/2014/main" id="{C28DDB76-28E1-3609-9C1A-FA9501CFCA91}"/>
              </a:ext>
            </a:extLst>
          </p:cNvPr>
          <p:cNvSpPr txBox="1"/>
          <p:nvPr/>
        </p:nvSpPr>
        <p:spPr>
          <a:xfrm>
            <a:off x="3282461" y="2210125"/>
            <a:ext cx="2241724" cy="169277"/>
          </a:xfrm>
          <a:prstGeom prst="rect">
            <a:avLst/>
          </a:prstGeom>
          <a:noFill/>
        </p:spPr>
        <p:txBody>
          <a:bodyPr wrap="square" lIns="0" tIns="0" rIns="0" bIns="0">
            <a:spAutoFit/>
          </a:bodyPr>
          <a:lstStyle/>
          <a:p>
            <a:pPr defTabSz="685783">
              <a:buClrTx/>
            </a:pPr>
            <a:r>
              <a:rPr lang="fr-FR" sz="1100" b="1" kern="1200" dirty="0">
                <a:solidFill>
                  <a:srgbClr val="4888C7"/>
                </a:solidFill>
                <a:latin typeface="Marianne" panose="02000000000000000000" pitchFamily="2" charset="0"/>
              </a:rPr>
              <a:t>Acteurs de la santé</a:t>
            </a:r>
          </a:p>
        </p:txBody>
      </p:sp>
      <p:sp>
        <p:nvSpPr>
          <p:cNvPr id="23" name="ZoneTexte 22">
            <a:extLst>
              <a:ext uri="{FF2B5EF4-FFF2-40B4-BE49-F238E27FC236}">
                <a16:creationId xmlns:a16="http://schemas.microsoft.com/office/drawing/2014/main" id="{15EB1E44-FB59-25EE-ACCD-23670D8261D0}"/>
              </a:ext>
            </a:extLst>
          </p:cNvPr>
          <p:cNvSpPr txBox="1"/>
          <p:nvPr/>
        </p:nvSpPr>
        <p:spPr>
          <a:xfrm>
            <a:off x="3282461" y="2398659"/>
            <a:ext cx="1030135"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Institutionnels</a:t>
            </a:r>
          </a:p>
        </p:txBody>
      </p:sp>
      <p:pic>
        <p:nvPicPr>
          <p:cNvPr id="24" name="Picture 4" descr="Agence régionale de santé — Wikipédia">
            <a:extLst>
              <a:ext uri="{FF2B5EF4-FFF2-40B4-BE49-F238E27FC236}">
                <a16:creationId xmlns:a16="http://schemas.microsoft.com/office/drawing/2014/main" id="{0C48D3B7-F011-C8D1-E751-B90C2B44E8D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82461" y="2592250"/>
            <a:ext cx="214718" cy="1213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egional Support Groups for the Development of eHealth (GRADeS) | G_NIUS">
            <a:extLst>
              <a:ext uri="{FF2B5EF4-FFF2-40B4-BE49-F238E27FC236}">
                <a16:creationId xmlns:a16="http://schemas.microsoft.com/office/drawing/2014/main" id="{A1A55E97-074C-4732-2B2D-3BE77F94240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1006"/>
          <a:stretch/>
        </p:blipFill>
        <p:spPr bwMode="auto">
          <a:xfrm>
            <a:off x="3982250" y="2528371"/>
            <a:ext cx="517200" cy="2491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meli, le site de l'Assurance Maladie en ligne | ameli.fr | Assuré">
            <a:extLst>
              <a:ext uri="{FF2B5EF4-FFF2-40B4-BE49-F238E27FC236}">
                <a16:creationId xmlns:a16="http://schemas.microsoft.com/office/drawing/2014/main" id="{A06F5F23-0BA1-A369-5972-227A5561E08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2798"/>
          <a:stretch/>
        </p:blipFill>
        <p:spPr bwMode="auto">
          <a:xfrm>
            <a:off x="3576473" y="2591712"/>
            <a:ext cx="405777" cy="122438"/>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EA475C19-0B6B-5E8D-0F7D-57CB5F5B1724}"/>
              </a:ext>
            </a:extLst>
          </p:cNvPr>
          <p:cNvSpPr txBox="1"/>
          <p:nvPr/>
        </p:nvSpPr>
        <p:spPr>
          <a:xfrm>
            <a:off x="4730884" y="2398659"/>
            <a:ext cx="871121"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Associations</a:t>
            </a:r>
          </a:p>
        </p:txBody>
      </p:sp>
      <p:pic>
        <p:nvPicPr>
          <p:cNvPr id="32" name="Picture 4" descr="Qui sommes-nous ? - France Assos Santé">
            <a:extLst>
              <a:ext uri="{FF2B5EF4-FFF2-40B4-BE49-F238E27FC236}">
                <a16:creationId xmlns:a16="http://schemas.microsoft.com/office/drawing/2014/main" id="{56F088F4-936F-2969-2DBC-682E4CB93BD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22372" y="2560647"/>
            <a:ext cx="264298" cy="184569"/>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BA5514E7-0589-FDAD-1E44-E83B72A27C0A}"/>
              </a:ext>
            </a:extLst>
          </p:cNvPr>
          <p:cNvSpPr txBox="1"/>
          <p:nvPr/>
        </p:nvSpPr>
        <p:spPr>
          <a:xfrm>
            <a:off x="5527064" y="2395693"/>
            <a:ext cx="1097257"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Acteurs mutualistes</a:t>
            </a:r>
          </a:p>
        </p:txBody>
      </p:sp>
      <p:pic>
        <p:nvPicPr>
          <p:cNvPr id="34" name="Picture 2" descr="MGEN | LinkedIn">
            <a:extLst>
              <a:ext uri="{FF2B5EF4-FFF2-40B4-BE49-F238E27FC236}">
                <a16:creationId xmlns:a16="http://schemas.microsoft.com/office/drawing/2014/main" id="{F6E8AB62-FA11-F67B-4760-F4262B07FE4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27064" y="2571228"/>
            <a:ext cx="163407" cy="1634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iers payant : les Mutuelles de France ne renoncent pas">
            <a:extLst>
              <a:ext uri="{FF2B5EF4-FFF2-40B4-BE49-F238E27FC236}">
                <a16:creationId xmlns:a16="http://schemas.microsoft.com/office/drawing/2014/main" id="{C618F5CB-21A5-A12A-1B80-24629D8A4E6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41749" y="2554475"/>
            <a:ext cx="295038" cy="196912"/>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5">
            <a:extLst>
              <a:ext uri="{FF2B5EF4-FFF2-40B4-BE49-F238E27FC236}">
                <a16:creationId xmlns:a16="http://schemas.microsoft.com/office/drawing/2014/main" id="{AD41AA81-F512-A94D-7F3C-773E58C372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6787" y="2572533"/>
            <a:ext cx="451269" cy="160797"/>
          </a:xfrm>
          <a:prstGeom prst="rect">
            <a:avLst/>
          </a:prstGeom>
        </p:spPr>
      </p:pic>
      <p:pic>
        <p:nvPicPr>
          <p:cNvPr id="37" name="Image 3">
            <a:extLst>
              <a:ext uri="{FF2B5EF4-FFF2-40B4-BE49-F238E27FC236}">
                <a16:creationId xmlns:a16="http://schemas.microsoft.com/office/drawing/2014/main" id="{7B5A0D6D-04C8-0AAF-658E-6716E319CFA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00202" y="2565005"/>
            <a:ext cx="175852" cy="175852"/>
          </a:xfrm>
          <a:prstGeom prst="rect">
            <a:avLst/>
          </a:prstGeom>
        </p:spPr>
      </p:pic>
      <p:sp>
        <p:nvSpPr>
          <p:cNvPr id="38" name="ZoneTexte 37">
            <a:extLst>
              <a:ext uri="{FF2B5EF4-FFF2-40B4-BE49-F238E27FC236}">
                <a16:creationId xmlns:a16="http://schemas.microsoft.com/office/drawing/2014/main" id="{CF524420-CCAB-7DB5-F138-4FE97D1E1A39}"/>
              </a:ext>
            </a:extLst>
          </p:cNvPr>
          <p:cNvSpPr txBox="1"/>
          <p:nvPr/>
        </p:nvSpPr>
        <p:spPr>
          <a:xfrm>
            <a:off x="7021754" y="2396131"/>
            <a:ext cx="1097257"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ES / PS</a:t>
            </a:r>
          </a:p>
        </p:txBody>
      </p:sp>
      <p:pic>
        <p:nvPicPr>
          <p:cNvPr id="39" name="Picture 2" descr="Revenir vers l'accueil.">
            <a:extLst>
              <a:ext uri="{FF2B5EF4-FFF2-40B4-BE49-F238E27FC236}">
                <a16:creationId xmlns:a16="http://schemas.microsoft.com/office/drawing/2014/main" id="{56C3FA6D-7C52-CB01-69DD-3449AE279B9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016555" y="2562290"/>
            <a:ext cx="437710" cy="181283"/>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
            <a:extLst>
              <a:ext uri="{FF2B5EF4-FFF2-40B4-BE49-F238E27FC236}">
                <a16:creationId xmlns:a16="http://schemas.microsoft.com/office/drawing/2014/main" id="{329C0C13-68A5-B204-A04C-C08C77BC345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24349" y="2565005"/>
            <a:ext cx="175852" cy="175852"/>
          </a:xfrm>
          <a:prstGeom prst="rect">
            <a:avLst/>
          </a:prstGeom>
        </p:spPr>
      </p:pic>
      <p:sp>
        <p:nvSpPr>
          <p:cNvPr id="42" name="ZoneTexte 41">
            <a:extLst>
              <a:ext uri="{FF2B5EF4-FFF2-40B4-BE49-F238E27FC236}">
                <a16:creationId xmlns:a16="http://schemas.microsoft.com/office/drawing/2014/main" id="{F9903A3D-1510-15CA-C5C4-E890C1C9E382}"/>
              </a:ext>
            </a:extLst>
          </p:cNvPr>
          <p:cNvSpPr txBox="1"/>
          <p:nvPr/>
        </p:nvSpPr>
        <p:spPr>
          <a:xfrm>
            <a:off x="7655822" y="2552904"/>
            <a:ext cx="1194572" cy="200055"/>
          </a:xfrm>
          <a:prstGeom prst="rect">
            <a:avLst/>
          </a:prstGeom>
          <a:noFill/>
        </p:spPr>
        <p:txBody>
          <a:bodyPr wrap="square">
            <a:spAutoFit/>
          </a:bodyPr>
          <a:lstStyle/>
          <a:p>
            <a:pPr defTabSz="685783">
              <a:buClrTx/>
            </a:pPr>
            <a:r>
              <a:rPr lang="fr-FR" sz="700" kern="1200" dirty="0">
                <a:solidFill>
                  <a:srgbClr val="374C62"/>
                </a:solidFill>
                <a:latin typeface="Marianne" panose="02000000000000000000" pitchFamily="2" charset="0"/>
                <a:ea typeface="+mn-ea"/>
                <a:cs typeface="+mn-cs"/>
              </a:rPr>
              <a:t>Resp. qualité d’ES, PS…</a:t>
            </a:r>
          </a:p>
        </p:txBody>
      </p:sp>
      <p:sp>
        <p:nvSpPr>
          <p:cNvPr id="46" name="ZoneTexte 45">
            <a:extLst>
              <a:ext uri="{FF2B5EF4-FFF2-40B4-BE49-F238E27FC236}">
                <a16:creationId xmlns:a16="http://schemas.microsoft.com/office/drawing/2014/main" id="{6A5B60D2-1FE1-007A-8F1B-81A67CB8054A}"/>
              </a:ext>
            </a:extLst>
          </p:cNvPr>
          <p:cNvSpPr txBox="1"/>
          <p:nvPr/>
        </p:nvSpPr>
        <p:spPr>
          <a:xfrm>
            <a:off x="3281832" y="3145589"/>
            <a:ext cx="2241724" cy="169277"/>
          </a:xfrm>
          <a:prstGeom prst="rect">
            <a:avLst/>
          </a:prstGeom>
          <a:noFill/>
        </p:spPr>
        <p:txBody>
          <a:bodyPr wrap="square" lIns="0" tIns="0" rIns="0" bIns="0">
            <a:spAutoFit/>
          </a:bodyPr>
          <a:lstStyle/>
          <a:p>
            <a:pPr defTabSz="685783">
              <a:buClrTx/>
            </a:pPr>
            <a:r>
              <a:rPr lang="fr-FR" sz="1100" b="1" kern="1200" dirty="0">
                <a:solidFill>
                  <a:srgbClr val="4888C7"/>
                </a:solidFill>
                <a:latin typeface="Marianne" panose="02000000000000000000" pitchFamily="2" charset="0"/>
              </a:rPr>
              <a:t>Acteurs de la santé</a:t>
            </a:r>
          </a:p>
        </p:txBody>
      </p:sp>
      <p:sp>
        <p:nvSpPr>
          <p:cNvPr id="47" name="ZoneTexte 46">
            <a:extLst>
              <a:ext uri="{FF2B5EF4-FFF2-40B4-BE49-F238E27FC236}">
                <a16:creationId xmlns:a16="http://schemas.microsoft.com/office/drawing/2014/main" id="{FF53224E-B204-5B50-FCBB-B0A0715A6523}"/>
              </a:ext>
            </a:extLst>
          </p:cNvPr>
          <p:cNvSpPr txBox="1"/>
          <p:nvPr/>
        </p:nvSpPr>
        <p:spPr>
          <a:xfrm>
            <a:off x="3281832" y="3334123"/>
            <a:ext cx="1030135"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Dispositifs nationaux</a:t>
            </a:r>
          </a:p>
        </p:txBody>
      </p:sp>
      <p:sp>
        <p:nvSpPr>
          <p:cNvPr id="48" name="ZoneTexte 47">
            <a:extLst>
              <a:ext uri="{FF2B5EF4-FFF2-40B4-BE49-F238E27FC236}">
                <a16:creationId xmlns:a16="http://schemas.microsoft.com/office/drawing/2014/main" id="{A5120E4D-57B8-13EC-CBF6-5CD2A0C56AAE}"/>
              </a:ext>
            </a:extLst>
          </p:cNvPr>
          <p:cNvSpPr txBox="1"/>
          <p:nvPr/>
        </p:nvSpPr>
        <p:spPr>
          <a:xfrm>
            <a:off x="5528648" y="3334123"/>
            <a:ext cx="871121"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Associations</a:t>
            </a:r>
          </a:p>
        </p:txBody>
      </p:sp>
      <p:pic>
        <p:nvPicPr>
          <p:cNvPr id="49" name="Picture 2" descr="France Services">
            <a:extLst>
              <a:ext uri="{FF2B5EF4-FFF2-40B4-BE49-F238E27FC236}">
                <a16:creationId xmlns:a16="http://schemas.microsoft.com/office/drawing/2014/main" id="{7EEC22D7-10D5-89B4-7BBB-476BCEC7A22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712448" y="3478232"/>
            <a:ext cx="224012" cy="2240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La MedNum">
            <a:extLst>
              <a:ext uri="{FF2B5EF4-FFF2-40B4-BE49-F238E27FC236}">
                <a16:creationId xmlns:a16="http://schemas.microsoft.com/office/drawing/2014/main" id="{62530BA3-FF4E-E023-F9CA-8594617780C6}"/>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4005488" y="3470864"/>
            <a:ext cx="306479" cy="2387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preview logo cnfs">
            <a:extLst>
              <a:ext uri="{FF2B5EF4-FFF2-40B4-BE49-F238E27FC236}">
                <a16:creationId xmlns:a16="http://schemas.microsoft.com/office/drawing/2014/main" id="{448EBCB6-7BCF-4B84-DC7E-3A01C14DE822}"/>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276703" y="3482674"/>
            <a:ext cx="405778" cy="215128"/>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52">
            <a:extLst>
              <a:ext uri="{FF2B5EF4-FFF2-40B4-BE49-F238E27FC236}">
                <a16:creationId xmlns:a16="http://schemas.microsoft.com/office/drawing/2014/main" id="{26BD4EB0-EF25-104B-8971-6C45A169775F}"/>
              </a:ext>
            </a:extLst>
          </p:cNvPr>
          <p:cNvSpPr txBox="1"/>
          <p:nvPr/>
        </p:nvSpPr>
        <p:spPr>
          <a:xfrm>
            <a:off x="7992024" y="3500127"/>
            <a:ext cx="803316" cy="184666"/>
          </a:xfrm>
          <a:prstGeom prst="rect">
            <a:avLst/>
          </a:prstGeom>
          <a:noFill/>
        </p:spPr>
        <p:txBody>
          <a:bodyPr wrap="square" lIns="0" tIns="0" rIns="0" bIns="0">
            <a:spAutoFit/>
          </a:bodyPr>
          <a:lstStyle/>
          <a:p>
            <a:pPr defTabSz="685783">
              <a:buClrTx/>
            </a:pPr>
            <a:r>
              <a:rPr lang="fr-FR" sz="600" kern="1200" dirty="0">
                <a:solidFill>
                  <a:srgbClr val="4888C7"/>
                </a:solidFill>
                <a:latin typeface="Marianne" panose="02000000000000000000" pitchFamily="2" charset="0"/>
                <a:ea typeface="+mn-ea"/>
                <a:cs typeface="+mn-cs"/>
              </a:rPr>
              <a:t>Hubs pour un numérique inclusif</a:t>
            </a:r>
          </a:p>
        </p:txBody>
      </p:sp>
      <p:pic>
        <p:nvPicPr>
          <p:cNvPr id="54" name="Picture 2" descr="Emmaüs Connect">
            <a:extLst>
              <a:ext uri="{FF2B5EF4-FFF2-40B4-BE49-F238E27FC236}">
                <a16:creationId xmlns:a16="http://schemas.microsoft.com/office/drawing/2014/main" id="{65B340B8-566D-7249-358E-4FCCFF79F69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921842" y="3449785"/>
            <a:ext cx="457581" cy="26953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Familles rurales — Wikipédia">
            <a:extLst>
              <a:ext uri="{FF2B5EF4-FFF2-40B4-BE49-F238E27FC236}">
                <a16:creationId xmlns:a16="http://schemas.microsoft.com/office/drawing/2014/main" id="{4F878CEE-862E-B706-0DE2-6B394E7D761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432979" y="3446670"/>
            <a:ext cx="260035" cy="24130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oupe SOS — Wikipédia">
            <a:extLst>
              <a:ext uri="{FF2B5EF4-FFF2-40B4-BE49-F238E27FC236}">
                <a16:creationId xmlns:a16="http://schemas.microsoft.com/office/drawing/2014/main" id="{6B477753-9AAB-E425-7E6C-42CCB02F721C}"/>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523556" y="3487002"/>
            <a:ext cx="382862" cy="2064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Voir les photos">
            <a:extLst>
              <a:ext uri="{FF2B5EF4-FFF2-40B4-BE49-F238E27FC236}">
                <a16:creationId xmlns:a16="http://schemas.microsoft.com/office/drawing/2014/main" id="{0F4A0826-9D12-2AA6-B1A0-04E389E2E0BB}"/>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900371" y="3454873"/>
            <a:ext cx="386142" cy="2761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Directeur.trice Pimms Médiation Brest – La Mednum">
            <a:extLst>
              <a:ext uri="{FF2B5EF4-FFF2-40B4-BE49-F238E27FC236}">
                <a16:creationId xmlns:a16="http://schemas.microsoft.com/office/drawing/2014/main" id="{C41D71BC-E504-F6E5-517C-BFE53066B105}"/>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340525" y="3481179"/>
            <a:ext cx="459713" cy="23646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 coins arrondis 59">
            <a:extLst>
              <a:ext uri="{FF2B5EF4-FFF2-40B4-BE49-F238E27FC236}">
                <a16:creationId xmlns:a16="http://schemas.microsoft.com/office/drawing/2014/main" id="{B6C9087C-1A08-56ED-E5DD-14F816D97D99}"/>
              </a:ext>
            </a:extLst>
          </p:cNvPr>
          <p:cNvSpPr/>
          <p:nvPr/>
        </p:nvSpPr>
        <p:spPr>
          <a:xfrm>
            <a:off x="6792963" y="3463680"/>
            <a:ext cx="1097257" cy="257560"/>
          </a:xfrm>
          <a:prstGeom prst="roundRect">
            <a:avLst>
              <a:gd name="adj" fmla="val 50000"/>
            </a:avLst>
          </a:prstGeom>
          <a:noFill/>
          <a:ln w="6350">
            <a:solidFill>
              <a:srgbClr val="4888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61">
            <a:extLst>
              <a:ext uri="{FF2B5EF4-FFF2-40B4-BE49-F238E27FC236}">
                <a16:creationId xmlns:a16="http://schemas.microsoft.com/office/drawing/2014/main" id="{21615907-A682-8AC8-C708-2EFB8CBC0446}"/>
              </a:ext>
            </a:extLst>
          </p:cNvPr>
          <p:cNvCxnSpPr/>
          <p:nvPr/>
        </p:nvCxnSpPr>
        <p:spPr>
          <a:xfrm>
            <a:off x="3276703" y="3955470"/>
            <a:ext cx="5507079"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B611D53E-1449-837D-4586-C6E89B8B0AF6}"/>
              </a:ext>
            </a:extLst>
          </p:cNvPr>
          <p:cNvSpPr txBox="1"/>
          <p:nvPr/>
        </p:nvSpPr>
        <p:spPr>
          <a:xfrm>
            <a:off x="3276703" y="4082606"/>
            <a:ext cx="2241724" cy="169277"/>
          </a:xfrm>
          <a:prstGeom prst="rect">
            <a:avLst/>
          </a:prstGeom>
          <a:noFill/>
        </p:spPr>
        <p:txBody>
          <a:bodyPr wrap="square" lIns="0" tIns="0" rIns="0" bIns="0">
            <a:spAutoFit/>
          </a:bodyPr>
          <a:lstStyle/>
          <a:p>
            <a:pPr defTabSz="685783">
              <a:buClrTx/>
            </a:pPr>
            <a:r>
              <a:rPr lang="fr-FR" sz="1100" b="1" kern="1200" dirty="0">
                <a:solidFill>
                  <a:srgbClr val="FEC817"/>
                </a:solidFill>
                <a:latin typeface="Marianne" panose="02000000000000000000" pitchFamily="2" charset="0"/>
              </a:rPr>
              <a:t>Autres acteurs ambassadeurs</a:t>
            </a:r>
          </a:p>
        </p:txBody>
      </p:sp>
      <p:sp>
        <p:nvSpPr>
          <p:cNvPr id="66" name="ZoneTexte 65">
            <a:extLst>
              <a:ext uri="{FF2B5EF4-FFF2-40B4-BE49-F238E27FC236}">
                <a16:creationId xmlns:a16="http://schemas.microsoft.com/office/drawing/2014/main" id="{0AABD896-2595-E8A4-7D01-C561ED97C5F6}"/>
              </a:ext>
            </a:extLst>
          </p:cNvPr>
          <p:cNvSpPr txBox="1"/>
          <p:nvPr/>
        </p:nvSpPr>
        <p:spPr>
          <a:xfrm>
            <a:off x="3281832" y="4254444"/>
            <a:ext cx="1030135"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Collectivités</a:t>
            </a:r>
          </a:p>
        </p:txBody>
      </p:sp>
      <p:pic>
        <p:nvPicPr>
          <p:cNvPr id="67" name="Picture 2" descr="Association des maires de France — Wikipédia">
            <a:extLst>
              <a:ext uri="{FF2B5EF4-FFF2-40B4-BE49-F238E27FC236}">
                <a16:creationId xmlns:a16="http://schemas.microsoft.com/office/drawing/2014/main" id="{17BA977F-05DC-E1B6-5D7F-26A7425F170F}"/>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276811" y="4463881"/>
            <a:ext cx="374536" cy="1857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8" name="Picture 4" descr="Bienvenue sur le nouveau site de Régions de France! - Régions de France">
            <a:extLst>
              <a:ext uri="{FF2B5EF4-FFF2-40B4-BE49-F238E27FC236}">
                <a16:creationId xmlns:a16="http://schemas.microsoft.com/office/drawing/2014/main" id="{FE687740-CDED-3A6F-79A8-3D5F9E4A207D}"/>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751243" y="4457485"/>
            <a:ext cx="448330" cy="1985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6" descr="Charte graphique - Assemblée des départements de France">
            <a:extLst>
              <a:ext uri="{FF2B5EF4-FFF2-40B4-BE49-F238E27FC236}">
                <a16:creationId xmlns:a16="http://schemas.microsoft.com/office/drawing/2014/main" id="{6E884CAE-0BF7-E226-E6F2-E494873FD2D8}"/>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299469" y="4455872"/>
            <a:ext cx="216627" cy="2017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0" name="ZoneTexte 69">
            <a:extLst>
              <a:ext uri="{FF2B5EF4-FFF2-40B4-BE49-F238E27FC236}">
                <a16:creationId xmlns:a16="http://schemas.microsoft.com/office/drawing/2014/main" id="{67388F15-909C-6571-32BB-C274E6CA8A53}"/>
              </a:ext>
            </a:extLst>
          </p:cNvPr>
          <p:cNvSpPr txBox="1"/>
          <p:nvPr/>
        </p:nvSpPr>
        <p:spPr>
          <a:xfrm>
            <a:off x="5528648" y="4254444"/>
            <a:ext cx="1030135"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Collectivités</a:t>
            </a:r>
          </a:p>
        </p:txBody>
      </p:sp>
      <p:pic>
        <p:nvPicPr>
          <p:cNvPr id="73" name="Picture 2" descr="La Poste (entreprise française) — Wikipédia">
            <a:extLst>
              <a:ext uri="{FF2B5EF4-FFF2-40B4-BE49-F238E27FC236}">
                <a16:creationId xmlns:a16="http://schemas.microsoft.com/office/drawing/2014/main" id="{06B2788D-24BA-111D-2F58-B42629E1177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527064" y="4456068"/>
            <a:ext cx="260645" cy="201361"/>
          </a:xfrm>
          <a:prstGeom prst="rect">
            <a:avLst/>
          </a:prstGeom>
          <a:noFill/>
          <a:extLst>
            <a:ext uri="{909E8E84-426E-40DD-AFC4-6F175D3DCCD1}">
              <a14:hiddenFill xmlns:a14="http://schemas.microsoft.com/office/drawing/2010/main">
                <a:solidFill>
                  <a:srgbClr val="FFFFFF"/>
                </a:solidFill>
              </a14:hiddenFill>
            </a:ext>
          </a:extLst>
        </p:spPr>
      </p:pic>
      <p:pic>
        <p:nvPicPr>
          <p:cNvPr id="74" name="Image 45">
            <a:extLst>
              <a:ext uri="{FF2B5EF4-FFF2-40B4-BE49-F238E27FC236}">
                <a16:creationId xmlns:a16="http://schemas.microsoft.com/office/drawing/2014/main" id="{C0A4E112-F0E1-0CAC-72E7-69713C702F2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886620" y="4455982"/>
            <a:ext cx="670215" cy="201533"/>
          </a:xfrm>
          <a:prstGeom prst="rect">
            <a:avLst/>
          </a:prstGeom>
        </p:spPr>
      </p:pic>
      <p:sp>
        <p:nvSpPr>
          <p:cNvPr id="75" name="ZoneTexte 74">
            <a:extLst>
              <a:ext uri="{FF2B5EF4-FFF2-40B4-BE49-F238E27FC236}">
                <a16:creationId xmlns:a16="http://schemas.microsoft.com/office/drawing/2014/main" id="{CD36CDB2-D124-559B-ED9D-4DEE3AC820A0}"/>
              </a:ext>
            </a:extLst>
          </p:cNvPr>
          <p:cNvSpPr txBox="1"/>
          <p:nvPr/>
        </p:nvSpPr>
        <p:spPr>
          <a:xfrm>
            <a:off x="6959688" y="4254444"/>
            <a:ext cx="1030135" cy="123111"/>
          </a:xfrm>
          <a:prstGeom prst="rect">
            <a:avLst/>
          </a:prstGeom>
          <a:noFill/>
        </p:spPr>
        <p:txBody>
          <a:bodyPr wrap="square" lIns="0" tIns="0" rIns="0" bIns="0">
            <a:spAutoFit/>
          </a:bodyPr>
          <a:lstStyle/>
          <a:p>
            <a:pPr defTabSz="685783">
              <a:buClrTx/>
            </a:pPr>
            <a:r>
              <a:rPr lang="fr-FR" sz="800" kern="1200" dirty="0">
                <a:solidFill>
                  <a:srgbClr val="374C62"/>
                </a:solidFill>
                <a:latin typeface="Marianne" panose="02000000000000000000" pitchFamily="2" charset="0"/>
                <a:ea typeface="+mn-ea"/>
                <a:cs typeface="+mn-cs"/>
              </a:rPr>
              <a:t>Étudiants</a:t>
            </a:r>
          </a:p>
        </p:txBody>
      </p:sp>
      <p:pic>
        <p:nvPicPr>
          <p:cNvPr id="78" name="Picture 2">
            <a:extLst>
              <a:ext uri="{FF2B5EF4-FFF2-40B4-BE49-F238E27FC236}">
                <a16:creationId xmlns:a16="http://schemas.microsoft.com/office/drawing/2014/main" id="{5A6D9AA5-7AE8-4866-6A63-FE85C256016D}"/>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6959688" y="4449684"/>
            <a:ext cx="205938" cy="22435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ANESF – ACE2MPL">
            <a:extLst>
              <a:ext uri="{FF2B5EF4-FFF2-40B4-BE49-F238E27FC236}">
                <a16:creationId xmlns:a16="http://schemas.microsoft.com/office/drawing/2014/main" id="{96F3DDAC-2B4B-39E6-81FF-E50BE07459F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235410" y="4463881"/>
            <a:ext cx="348888" cy="198526"/>
          </a:xfrm>
          <a:prstGeom prst="rect">
            <a:avLst/>
          </a:prstGeom>
          <a:noFill/>
          <a:extLst>
            <a:ext uri="{909E8E84-426E-40DD-AFC4-6F175D3DCCD1}">
              <a14:hiddenFill xmlns:a14="http://schemas.microsoft.com/office/drawing/2010/main">
                <a:solidFill>
                  <a:srgbClr val="FFFFFF"/>
                </a:solidFill>
              </a14:hiddenFill>
            </a:ext>
          </a:extLst>
        </p:spPr>
      </p:pic>
      <p:sp>
        <p:nvSpPr>
          <p:cNvPr id="81" name="ZoneTexte 80">
            <a:extLst>
              <a:ext uri="{FF2B5EF4-FFF2-40B4-BE49-F238E27FC236}">
                <a16:creationId xmlns:a16="http://schemas.microsoft.com/office/drawing/2014/main" id="{CD3B8DD2-74FA-2EE9-670F-90F89ED9191D}"/>
              </a:ext>
            </a:extLst>
          </p:cNvPr>
          <p:cNvSpPr txBox="1"/>
          <p:nvPr/>
        </p:nvSpPr>
        <p:spPr>
          <a:xfrm>
            <a:off x="3276703" y="4713419"/>
            <a:ext cx="1821040" cy="184666"/>
          </a:xfrm>
          <a:prstGeom prst="rect">
            <a:avLst/>
          </a:prstGeom>
          <a:noFill/>
        </p:spPr>
        <p:txBody>
          <a:bodyPr wrap="square" lIns="0" tIns="0" rIns="0" bIns="0">
            <a:spAutoFit/>
          </a:bodyPr>
          <a:lstStyle/>
          <a:p>
            <a:pPr defTabSz="685783">
              <a:buClrTx/>
            </a:pPr>
            <a:r>
              <a:rPr lang="fr-FR" sz="600" kern="1200" dirty="0">
                <a:solidFill>
                  <a:schemeClr val="bg1">
                    <a:lumMod val="65000"/>
                  </a:schemeClr>
                </a:solidFill>
                <a:latin typeface="Marianne" panose="02000000000000000000" pitchFamily="2" charset="0"/>
              </a:rPr>
              <a:t>Acteur à date peu engagé dans la démarche – mode d’investissement en cours de définition</a:t>
            </a:r>
          </a:p>
        </p:txBody>
      </p:sp>
    </p:spTree>
    <p:extLst>
      <p:ext uri="{BB962C8B-B14F-4D97-AF65-F5344CB8AC3E}">
        <p14:creationId xmlns:p14="http://schemas.microsoft.com/office/powerpoint/2010/main" val="1823271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a:xfrm>
            <a:off x="8480096" y="4563996"/>
            <a:ext cx="370298" cy="272315"/>
          </a:xfrm>
        </p:spPr>
        <p:txBody>
          <a:bodyPr/>
          <a:lstStyle/>
          <a:p>
            <a:pPr marL="0" lvl="0" indent="0" algn="r" rtl="0">
              <a:spcBef>
                <a:spcPts val="0"/>
              </a:spcBef>
              <a:spcAft>
                <a:spcPts val="0"/>
              </a:spcAft>
              <a:buNone/>
            </a:pPr>
            <a:fld id="{00000000-1234-1234-1234-123412341234}" type="slidenum">
              <a:rPr lang="fr-FR" smtClean="0"/>
              <a:t>23</a:t>
            </a:fld>
            <a:endParaRPr lang="fr-FR" dirty="0"/>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494793"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Des coordinateurs bien identifiés</a:t>
            </a:r>
          </a:p>
        </p:txBody>
      </p:sp>
      <p:pic>
        <p:nvPicPr>
          <p:cNvPr id="3" name="Picture 42" descr="A map of france with pink and black text&#10;&#10;Description automatically generated">
            <a:extLst>
              <a:ext uri="{FF2B5EF4-FFF2-40B4-BE49-F238E27FC236}">
                <a16:creationId xmlns:a16="http://schemas.microsoft.com/office/drawing/2014/main" id="{97F666B8-5655-865E-7E66-EBA3A2C342C6}"/>
              </a:ext>
            </a:extLst>
          </p:cNvPr>
          <p:cNvPicPr>
            <a:picLocks noChangeAspect="1"/>
          </p:cNvPicPr>
          <p:nvPr/>
        </p:nvPicPr>
        <p:blipFill>
          <a:blip r:embed="rId2"/>
          <a:stretch>
            <a:fillRect/>
          </a:stretch>
        </p:blipFill>
        <p:spPr>
          <a:xfrm>
            <a:off x="3052636" y="1616864"/>
            <a:ext cx="4895239" cy="3286124"/>
          </a:xfrm>
          <a:prstGeom prst="rect">
            <a:avLst/>
          </a:prstGeom>
        </p:spPr>
      </p:pic>
      <p:sp>
        <p:nvSpPr>
          <p:cNvPr id="14" name="Titre 1">
            <a:extLst>
              <a:ext uri="{FF2B5EF4-FFF2-40B4-BE49-F238E27FC236}">
                <a16:creationId xmlns:a16="http://schemas.microsoft.com/office/drawing/2014/main" id="{AE5F7245-7D21-8DF9-1536-B02099BC4281}"/>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15" name="Espace réservé du texte 3">
            <a:extLst>
              <a:ext uri="{FF2B5EF4-FFF2-40B4-BE49-F238E27FC236}">
                <a16:creationId xmlns:a16="http://schemas.microsoft.com/office/drawing/2014/main" id="{5F267FE6-514A-940C-34DC-05FEFE82001D}"/>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16" name="Titre 1">
            <a:extLst>
              <a:ext uri="{FF2B5EF4-FFF2-40B4-BE49-F238E27FC236}">
                <a16:creationId xmlns:a16="http://schemas.microsoft.com/office/drawing/2014/main" id="{37FFD99B-089D-3166-1AC9-1349DE2873F8}"/>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17" name="Espace réservé du texte 3">
            <a:extLst>
              <a:ext uri="{FF2B5EF4-FFF2-40B4-BE49-F238E27FC236}">
                <a16:creationId xmlns:a16="http://schemas.microsoft.com/office/drawing/2014/main" id="{DE4B74BA-6CB7-B02A-BEAE-64AB397719BB}"/>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Tree>
    <p:extLst>
      <p:ext uri="{BB962C8B-B14F-4D97-AF65-F5344CB8AC3E}">
        <p14:creationId xmlns:p14="http://schemas.microsoft.com/office/powerpoint/2010/main" val="1874927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EB558C-3B0A-49F7-0FDE-B7584E2EE382}"/>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24</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6" y="1240499"/>
            <a:ext cx="4625162"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Zoom sur le déploiement de la démarche</a:t>
            </a:r>
          </a:p>
        </p:txBody>
      </p:sp>
      <p:graphicFrame>
        <p:nvGraphicFramePr>
          <p:cNvPr id="10" name="Chart 8">
            <a:extLst>
              <a:ext uri="{FF2B5EF4-FFF2-40B4-BE49-F238E27FC236}">
                <a16:creationId xmlns:a16="http://schemas.microsoft.com/office/drawing/2014/main" id="{2E61850B-5A81-27C2-00F1-7EC4BB2796B3}"/>
              </a:ext>
            </a:extLst>
          </p:cNvPr>
          <p:cNvGraphicFramePr>
            <a:graphicFrameLocks/>
          </p:cNvGraphicFramePr>
          <p:nvPr>
            <p:extLst>
              <p:ext uri="{D42A27DB-BD31-4B8C-83A1-F6EECF244321}">
                <p14:modId xmlns:p14="http://schemas.microsoft.com/office/powerpoint/2010/main" val="655012714"/>
              </p:ext>
            </p:extLst>
          </p:nvPr>
        </p:nvGraphicFramePr>
        <p:xfrm>
          <a:off x="577335" y="2064752"/>
          <a:ext cx="5345285" cy="283088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6">
            <a:extLst>
              <a:ext uri="{FF2B5EF4-FFF2-40B4-BE49-F238E27FC236}">
                <a16:creationId xmlns:a16="http://schemas.microsoft.com/office/drawing/2014/main" id="{02289553-01F0-614B-63F4-BC03871F3BB7}"/>
              </a:ext>
            </a:extLst>
          </p:cNvPr>
          <p:cNvSpPr txBox="1"/>
          <p:nvPr/>
        </p:nvSpPr>
        <p:spPr>
          <a:xfrm>
            <a:off x="949037" y="3534191"/>
            <a:ext cx="1744974" cy="107722"/>
          </a:xfrm>
          <a:prstGeom prst="rect">
            <a:avLst/>
          </a:prstGeom>
          <a:noFill/>
        </p:spPr>
        <p:txBody>
          <a:bodyPr wrap="square" lIns="0" tIns="0" rIns="0" bIns="0">
            <a:spAutoFit/>
          </a:bodyPr>
          <a:lstStyle/>
          <a:p>
            <a:pPr defTabSz="685800">
              <a:buClrTx/>
              <a:defRPr sz="1400" b="0" i="0" u="none" strike="noStrike" kern="1200" spc="0" baseline="0">
                <a:solidFill>
                  <a:prstClr val="black">
                    <a:lumMod val="65000"/>
                    <a:lumOff val="35000"/>
                  </a:prstClr>
                </a:solidFill>
                <a:latin typeface="+mn-lt"/>
                <a:ea typeface="+mn-ea"/>
                <a:cs typeface="+mn-cs"/>
              </a:defRPr>
            </a:pPr>
            <a:r>
              <a:rPr lang="fr-FR" sz="700" b="1" kern="1200" dirty="0">
                <a:solidFill>
                  <a:srgbClr val="374C62"/>
                </a:solidFill>
                <a:latin typeface="Marianne" panose="02000000000000000000"/>
                <a:ea typeface="+mn-ea"/>
                <a:cs typeface="+mn-cs"/>
              </a:rPr>
              <a:t>1</a:t>
            </a:r>
            <a:r>
              <a:rPr lang="fr-FR" sz="700" b="1" kern="1200" baseline="30000" dirty="0">
                <a:solidFill>
                  <a:srgbClr val="374C62"/>
                </a:solidFill>
                <a:latin typeface="Marianne" panose="02000000000000000000"/>
                <a:ea typeface="+mn-ea"/>
                <a:cs typeface="+mn-cs"/>
              </a:rPr>
              <a:t>er</a:t>
            </a:r>
            <a:r>
              <a:rPr lang="fr-FR" sz="700" b="1" kern="1200" dirty="0">
                <a:solidFill>
                  <a:srgbClr val="374C62"/>
                </a:solidFill>
                <a:latin typeface="Marianne" panose="02000000000000000000"/>
                <a:ea typeface="+mn-ea"/>
                <a:cs typeface="+mn-cs"/>
              </a:rPr>
              <a:t> coordinateur</a:t>
            </a:r>
            <a:endParaRPr lang="fr-FR" sz="600" b="1" kern="1200" dirty="0">
              <a:solidFill>
                <a:srgbClr val="374C62"/>
              </a:solidFill>
              <a:latin typeface="Marianne" panose="02000000000000000000"/>
              <a:ea typeface="+mn-ea"/>
              <a:cs typeface="+mn-cs"/>
            </a:endParaRPr>
          </a:p>
        </p:txBody>
      </p:sp>
      <p:cxnSp>
        <p:nvCxnSpPr>
          <p:cNvPr id="17" name="Connecteur droit 16">
            <a:extLst>
              <a:ext uri="{FF2B5EF4-FFF2-40B4-BE49-F238E27FC236}">
                <a16:creationId xmlns:a16="http://schemas.microsoft.com/office/drawing/2014/main" id="{B33ED0E2-189F-7E3A-A577-F82F4F812A0D}"/>
              </a:ext>
            </a:extLst>
          </p:cNvPr>
          <p:cNvCxnSpPr>
            <a:cxnSpLocks/>
          </p:cNvCxnSpPr>
          <p:nvPr/>
        </p:nvCxnSpPr>
        <p:spPr>
          <a:xfrm flipV="1">
            <a:off x="963262" y="3720853"/>
            <a:ext cx="0" cy="360370"/>
          </a:xfrm>
          <a:prstGeom prst="line">
            <a:avLst/>
          </a:prstGeom>
          <a:ln w="6350">
            <a:solidFill>
              <a:srgbClr val="374C62"/>
            </a:solidFill>
          </a:ln>
        </p:spPr>
        <p:style>
          <a:lnRef idx="1">
            <a:schemeClr val="accent1"/>
          </a:lnRef>
          <a:fillRef idx="0">
            <a:schemeClr val="accent1"/>
          </a:fillRef>
          <a:effectRef idx="0">
            <a:schemeClr val="accent1"/>
          </a:effectRef>
          <a:fontRef idx="minor">
            <a:schemeClr val="tx1"/>
          </a:fontRef>
        </p:style>
      </p:cxnSp>
      <p:grpSp>
        <p:nvGrpSpPr>
          <p:cNvPr id="18" name="Group 2606">
            <a:extLst>
              <a:ext uri="{FF2B5EF4-FFF2-40B4-BE49-F238E27FC236}">
                <a16:creationId xmlns:a16="http://schemas.microsoft.com/office/drawing/2014/main" id="{CF1B2D4A-3EE6-EF6E-FD5F-39D2E9736CC1}"/>
              </a:ext>
              <a:ext uri="{C183D7F6-B498-43B3-948B-1728B52AA6E4}">
                <adec:decorative xmlns:adec="http://schemas.microsoft.com/office/drawing/2017/decorative" val="1"/>
              </a:ext>
            </a:extLst>
          </p:cNvPr>
          <p:cNvGrpSpPr>
            <a:grpSpLocks noChangeAspect="1"/>
          </p:cNvGrpSpPr>
          <p:nvPr/>
        </p:nvGrpSpPr>
        <p:grpSpPr>
          <a:xfrm>
            <a:off x="963262" y="3330532"/>
            <a:ext cx="138933" cy="177032"/>
            <a:chOff x="8335528" y="3143894"/>
            <a:chExt cx="138933" cy="177032"/>
          </a:xfrm>
          <a:solidFill>
            <a:srgbClr val="374C62"/>
          </a:solidFill>
        </p:grpSpPr>
        <p:sp>
          <p:nvSpPr>
            <p:cNvPr id="19" name="Freeform: Shape 2700">
              <a:extLst>
                <a:ext uri="{FF2B5EF4-FFF2-40B4-BE49-F238E27FC236}">
                  <a16:creationId xmlns:a16="http://schemas.microsoft.com/office/drawing/2014/main" id="{856AD010-EEE0-1139-8CC5-78303311EC95}"/>
                </a:ext>
              </a:extLst>
            </p:cNvPr>
            <p:cNvSpPr/>
            <p:nvPr/>
          </p:nvSpPr>
          <p:spPr>
            <a:xfrm>
              <a:off x="8394392" y="3240255"/>
              <a:ext cx="22409" cy="80671"/>
            </a:xfrm>
            <a:custGeom>
              <a:avLst/>
              <a:gdLst>
                <a:gd name="connsiteX0" fmla="*/ 22703 w 22408"/>
                <a:gd name="connsiteY0" fmla="*/ 0 h 80670"/>
                <a:gd name="connsiteX1" fmla="*/ 2535 w 22408"/>
                <a:gd name="connsiteY1" fmla="*/ 0 h 80670"/>
                <a:gd name="connsiteX2" fmla="*/ 294 w 22408"/>
                <a:gd name="connsiteY2" fmla="*/ 1344 h 80670"/>
                <a:gd name="connsiteX3" fmla="*/ 742 w 22408"/>
                <a:gd name="connsiteY3" fmla="*/ 3585 h 80670"/>
                <a:gd name="connsiteX4" fmla="*/ 10154 w 22408"/>
                <a:gd name="connsiteY4" fmla="*/ 14790 h 80670"/>
                <a:gd name="connsiteX5" fmla="*/ 742 w 22408"/>
                <a:gd name="connsiteY5" fmla="*/ 69466 h 80670"/>
                <a:gd name="connsiteX6" fmla="*/ 1191 w 22408"/>
                <a:gd name="connsiteY6" fmla="*/ 71259 h 80670"/>
                <a:gd name="connsiteX7" fmla="*/ 10602 w 22408"/>
                <a:gd name="connsiteY7" fmla="*/ 82463 h 80670"/>
                <a:gd name="connsiteX8" fmla="*/ 12395 w 22408"/>
                <a:gd name="connsiteY8" fmla="*/ 83360 h 80670"/>
                <a:gd name="connsiteX9" fmla="*/ 12395 w 22408"/>
                <a:gd name="connsiteY9" fmla="*/ 83360 h 80670"/>
                <a:gd name="connsiteX10" fmla="*/ 14188 w 22408"/>
                <a:gd name="connsiteY10" fmla="*/ 82463 h 80670"/>
                <a:gd name="connsiteX11" fmla="*/ 23599 w 22408"/>
                <a:gd name="connsiteY11" fmla="*/ 70811 h 80670"/>
                <a:gd name="connsiteX12" fmla="*/ 24047 w 22408"/>
                <a:gd name="connsiteY12" fmla="*/ 69018 h 80670"/>
                <a:gd name="connsiteX13" fmla="*/ 15084 w 22408"/>
                <a:gd name="connsiteY13" fmla="*/ 14341 h 80670"/>
                <a:gd name="connsiteX14" fmla="*/ 24496 w 22408"/>
                <a:gd name="connsiteY14" fmla="*/ 3585 h 80670"/>
                <a:gd name="connsiteX15" fmla="*/ 24944 w 22408"/>
                <a:gd name="connsiteY15" fmla="*/ 1344 h 80670"/>
                <a:gd name="connsiteX16" fmla="*/ 22703 w 22408"/>
                <a:gd name="connsiteY16" fmla="*/ 0 h 80670"/>
                <a:gd name="connsiteX17" fmla="*/ 12395 w 22408"/>
                <a:gd name="connsiteY17" fmla="*/ 77533 h 80670"/>
                <a:gd name="connsiteX18" fmla="*/ 5224 w 22408"/>
                <a:gd name="connsiteY18" fmla="*/ 69018 h 80670"/>
                <a:gd name="connsiteX19" fmla="*/ 12395 w 22408"/>
                <a:gd name="connsiteY19" fmla="*/ 27338 h 80670"/>
                <a:gd name="connsiteX20" fmla="*/ 19118 w 22408"/>
                <a:gd name="connsiteY20" fmla="*/ 68570 h 80670"/>
                <a:gd name="connsiteX21" fmla="*/ 12395 w 22408"/>
                <a:gd name="connsiteY21" fmla="*/ 77533 h 80670"/>
                <a:gd name="connsiteX22" fmla="*/ 12395 w 22408"/>
                <a:gd name="connsiteY22" fmla="*/ 10756 h 80670"/>
                <a:gd name="connsiteX23" fmla="*/ 7017 w 22408"/>
                <a:gd name="connsiteY23" fmla="*/ 4482 h 80670"/>
                <a:gd name="connsiteX24" fmla="*/ 17773 w 22408"/>
                <a:gd name="connsiteY24" fmla="*/ 4482 h 80670"/>
                <a:gd name="connsiteX25" fmla="*/ 12395 w 22408"/>
                <a:gd name="connsiteY25" fmla="*/ 10756 h 8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08" h="80670">
                  <a:moveTo>
                    <a:pt x="22703" y="0"/>
                  </a:moveTo>
                  <a:lnTo>
                    <a:pt x="2535" y="0"/>
                  </a:lnTo>
                  <a:cubicBezTo>
                    <a:pt x="1639" y="0"/>
                    <a:pt x="742" y="448"/>
                    <a:pt x="294" y="1344"/>
                  </a:cubicBezTo>
                  <a:cubicBezTo>
                    <a:pt x="-154" y="2241"/>
                    <a:pt x="-154" y="3137"/>
                    <a:pt x="742" y="3585"/>
                  </a:cubicBezTo>
                  <a:lnTo>
                    <a:pt x="10154" y="14790"/>
                  </a:lnTo>
                  <a:lnTo>
                    <a:pt x="742" y="69466"/>
                  </a:lnTo>
                  <a:cubicBezTo>
                    <a:pt x="742" y="69915"/>
                    <a:pt x="742" y="70811"/>
                    <a:pt x="1191" y="71259"/>
                  </a:cubicBezTo>
                  <a:lnTo>
                    <a:pt x="10602" y="82463"/>
                  </a:lnTo>
                  <a:cubicBezTo>
                    <a:pt x="11050" y="82912"/>
                    <a:pt x="11499" y="83360"/>
                    <a:pt x="12395" y="83360"/>
                  </a:cubicBezTo>
                  <a:cubicBezTo>
                    <a:pt x="12395" y="83360"/>
                    <a:pt x="12395" y="83360"/>
                    <a:pt x="12395" y="83360"/>
                  </a:cubicBezTo>
                  <a:cubicBezTo>
                    <a:pt x="12843" y="83360"/>
                    <a:pt x="13739" y="82912"/>
                    <a:pt x="14188" y="82463"/>
                  </a:cubicBezTo>
                  <a:lnTo>
                    <a:pt x="23599" y="70811"/>
                  </a:lnTo>
                  <a:cubicBezTo>
                    <a:pt x="24047" y="70363"/>
                    <a:pt x="24047" y="69466"/>
                    <a:pt x="24047" y="69018"/>
                  </a:cubicBezTo>
                  <a:lnTo>
                    <a:pt x="15084" y="14341"/>
                  </a:lnTo>
                  <a:lnTo>
                    <a:pt x="24496" y="3585"/>
                  </a:lnTo>
                  <a:cubicBezTo>
                    <a:pt x="24944" y="3137"/>
                    <a:pt x="25392" y="1793"/>
                    <a:pt x="24944" y="1344"/>
                  </a:cubicBezTo>
                  <a:cubicBezTo>
                    <a:pt x="24047" y="448"/>
                    <a:pt x="23599" y="0"/>
                    <a:pt x="22703" y="0"/>
                  </a:cubicBezTo>
                  <a:close/>
                  <a:moveTo>
                    <a:pt x="12395" y="77533"/>
                  </a:moveTo>
                  <a:lnTo>
                    <a:pt x="5224" y="69018"/>
                  </a:lnTo>
                  <a:lnTo>
                    <a:pt x="12395" y="27338"/>
                  </a:lnTo>
                  <a:lnTo>
                    <a:pt x="19118" y="68570"/>
                  </a:lnTo>
                  <a:lnTo>
                    <a:pt x="12395" y="77533"/>
                  </a:lnTo>
                  <a:close/>
                  <a:moveTo>
                    <a:pt x="12395" y="10756"/>
                  </a:moveTo>
                  <a:lnTo>
                    <a:pt x="7017" y="4482"/>
                  </a:lnTo>
                  <a:lnTo>
                    <a:pt x="17773" y="4482"/>
                  </a:lnTo>
                  <a:lnTo>
                    <a:pt x="12395" y="10756"/>
                  </a:lnTo>
                  <a:close/>
                </a:path>
              </a:pathLst>
            </a:custGeom>
            <a:grpFill/>
            <a:ln w="4477" cap="flat">
              <a:noFill/>
              <a:prstDash val="solid"/>
              <a:miter/>
            </a:ln>
          </p:spPr>
          <p:txBody>
            <a:bodyPr rtlCol="0" anchor="ctr"/>
            <a:lstStyle/>
            <a:p>
              <a:endParaRPr lang="en-US"/>
            </a:p>
          </p:txBody>
        </p:sp>
        <p:sp>
          <p:nvSpPr>
            <p:cNvPr id="23" name="Freeform: Shape 2701">
              <a:extLst>
                <a:ext uri="{FF2B5EF4-FFF2-40B4-BE49-F238E27FC236}">
                  <a16:creationId xmlns:a16="http://schemas.microsoft.com/office/drawing/2014/main" id="{93A38B06-1683-7447-AF20-A0726E0A867B}"/>
                </a:ext>
              </a:extLst>
            </p:cNvPr>
            <p:cNvSpPr/>
            <p:nvPr/>
          </p:nvSpPr>
          <p:spPr>
            <a:xfrm>
              <a:off x="8335528" y="3143894"/>
              <a:ext cx="138933" cy="152378"/>
            </a:xfrm>
            <a:custGeom>
              <a:avLst/>
              <a:gdLst>
                <a:gd name="connsiteX0" fmla="*/ 142518 w 138932"/>
                <a:gd name="connsiteY0" fmla="*/ 132215 h 152377"/>
                <a:gd name="connsiteX1" fmla="*/ 142518 w 138932"/>
                <a:gd name="connsiteY1" fmla="*/ 131318 h 152377"/>
                <a:gd name="connsiteX2" fmla="*/ 105768 w 138932"/>
                <a:gd name="connsiteY2" fmla="*/ 93672 h 152377"/>
                <a:gd name="connsiteX3" fmla="*/ 89634 w 138932"/>
                <a:gd name="connsiteY3" fmla="*/ 76642 h 152377"/>
                <a:gd name="connsiteX4" fmla="*/ 90082 w 138932"/>
                <a:gd name="connsiteY4" fmla="*/ 73504 h 152377"/>
                <a:gd name="connsiteX5" fmla="*/ 93668 w 138932"/>
                <a:gd name="connsiteY5" fmla="*/ 70367 h 152377"/>
                <a:gd name="connsiteX6" fmla="*/ 103527 w 138932"/>
                <a:gd name="connsiteY6" fmla="*/ 43029 h 152377"/>
                <a:gd name="connsiteX7" fmla="*/ 103975 w 138932"/>
                <a:gd name="connsiteY7" fmla="*/ 40340 h 152377"/>
                <a:gd name="connsiteX8" fmla="*/ 103975 w 138932"/>
                <a:gd name="connsiteY8" fmla="*/ 22861 h 152377"/>
                <a:gd name="connsiteX9" fmla="*/ 71259 w 138932"/>
                <a:gd name="connsiteY9" fmla="*/ 4 h 152377"/>
                <a:gd name="connsiteX10" fmla="*/ 38991 w 138932"/>
                <a:gd name="connsiteY10" fmla="*/ 22861 h 152377"/>
                <a:gd name="connsiteX11" fmla="*/ 38991 w 138932"/>
                <a:gd name="connsiteY11" fmla="*/ 40340 h 152377"/>
                <a:gd name="connsiteX12" fmla="*/ 38991 w 138932"/>
                <a:gd name="connsiteY12" fmla="*/ 41684 h 152377"/>
                <a:gd name="connsiteX13" fmla="*/ 49747 w 138932"/>
                <a:gd name="connsiteY13" fmla="*/ 69919 h 152377"/>
                <a:gd name="connsiteX14" fmla="*/ 52436 w 138932"/>
                <a:gd name="connsiteY14" fmla="*/ 72608 h 152377"/>
                <a:gd name="connsiteX15" fmla="*/ 52884 w 138932"/>
                <a:gd name="connsiteY15" fmla="*/ 76642 h 152377"/>
                <a:gd name="connsiteX16" fmla="*/ 36750 w 138932"/>
                <a:gd name="connsiteY16" fmla="*/ 93672 h 152377"/>
                <a:gd name="connsiteX17" fmla="*/ 0 w 138932"/>
                <a:gd name="connsiteY17" fmla="*/ 131318 h 152377"/>
                <a:gd name="connsiteX18" fmla="*/ 0 w 138932"/>
                <a:gd name="connsiteY18" fmla="*/ 134007 h 152377"/>
                <a:gd name="connsiteX19" fmla="*/ 0 w 138932"/>
                <a:gd name="connsiteY19" fmla="*/ 150141 h 152377"/>
                <a:gd name="connsiteX20" fmla="*/ 2241 w 138932"/>
                <a:gd name="connsiteY20" fmla="*/ 152382 h 152377"/>
                <a:gd name="connsiteX21" fmla="*/ 2241 w 138932"/>
                <a:gd name="connsiteY21" fmla="*/ 152382 h 152377"/>
                <a:gd name="connsiteX22" fmla="*/ 4482 w 138932"/>
                <a:gd name="connsiteY22" fmla="*/ 150141 h 152377"/>
                <a:gd name="connsiteX23" fmla="*/ 4482 w 138932"/>
                <a:gd name="connsiteY23" fmla="*/ 134007 h 152377"/>
                <a:gd name="connsiteX24" fmla="*/ 4482 w 138932"/>
                <a:gd name="connsiteY24" fmla="*/ 131318 h 152377"/>
                <a:gd name="connsiteX25" fmla="*/ 36750 w 138932"/>
                <a:gd name="connsiteY25" fmla="*/ 98154 h 152377"/>
                <a:gd name="connsiteX26" fmla="*/ 57366 w 138932"/>
                <a:gd name="connsiteY26" fmla="*/ 76642 h 152377"/>
                <a:gd name="connsiteX27" fmla="*/ 57366 w 138932"/>
                <a:gd name="connsiteY27" fmla="*/ 75745 h 152377"/>
                <a:gd name="connsiteX28" fmla="*/ 71707 w 138932"/>
                <a:gd name="connsiteY28" fmla="*/ 79330 h 152377"/>
                <a:gd name="connsiteX29" fmla="*/ 72155 w 138932"/>
                <a:gd name="connsiteY29" fmla="*/ 79330 h 152377"/>
                <a:gd name="connsiteX30" fmla="*/ 85601 w 138932"/>
                <a:gd name="connsiteY30" fmla="*/ 76642 h 152377"/>
                <a:gd name="connsiteX31" fmla="*/ 85601 w 138932"/>
                <a:gd name="connsiteY31" fmla="*/ 77090 h 152377"/>
                <a:gd name="connsiteX32" fmla="*/ 106216 w 138932"/>
                <a:gd name="connsiteY32" fmla="*/ 98602 h 152377"/>
                <a:gd name="connsiteX33" fmla="*/ 138485 w 138932"/>
                <a:gd name="connsiteY33" fmla="*/ 131766 h 152377"/>
                <a:gd name="connsiteX34" fmla="*/ 138485 w 138932"/>
                <a:gd name="connsiteY34" fmla="*/ 132663 h 152377"/>
                <a:gd name="connsiteX35" fmla="*/ 138485 w 138932"/>
                <a:gd name="connsiteY35" fmla="*/ 150590 h 152377"/>
                <a:gd name="connsiteX36" fmla="*/ 140725 w 138932"/>
                <a:gd name="connsiteY36" fmla="*/ 152831 h 152377"/>
                <a:gd name="connsiteX37" fmla="*/ 140725 w 138932"/>
                <a:gd name="connsiteY37" fmla="*/ 152831 h 152377"/>
                <a:gd name="connsiteX38" fmla="*/ 142966 w 138932"/>
                <a:gd name="connsiteY38" fmla="*/ 150590 h 152377"/>
                <a:gd name="connsiteX39" fmla="*/ 142518 w 138932"/>
                <a:gd name="connsiteY39" fmla="*/ 132215 h 152377"/>
                <a:gd name="connsiteX40" fmla="*/ 71707 w 138932"/>
                <a:gd name="connsiteY40" fmla="*/ 75297 h 152377"/>
                <a:gd name="connsiteX41" fmla="*/ 71707 w 138932"/>
                <a:gd name="connsiteY41" fmla="*/ 75297 h 152377"/>
                <a:gd name="connsiteX42" fmla="*/ 71707 w 138932"/>
                <a:gd name="connsiteY42" fmla="*/ 75297 h 152377"/>
                <a:gd name="connsiteX43" fmla="*/ 52884 w 138932"/>
                <a:gd name="connsiteY43" fmla="*/ 67678 h 152377"/>
                <a:gd name="connsiteX44" fmla="*/ 43472 w 138932"/>
                <a:gd name="connsiteY44" fmla="*/ 41684 h 152377"/>
                <a:gd name="connsiteX45" fmla="*/ 43472 w 138932"/>
                <a:gd name="connsiteY45" fmla="*/ 40340 h 152377"/>
                <a:gd name="connsiteX46" fmla="*/ 43472 w 138932"/>
                <a:gd name="connsiteY46" fmla="*/ 24206 h 152377"/>
                <a:gd name="connsiteX47" fmla="*/ 71707 w 138932"/>
                <a:gd name="connsiteY47" fmla="*/ 4934 h 152377"/>
                <a:gd name="connsiteX48" fmla="*/ 99942 w 138932"/>
                <a:gd name="connsiteY48" fmla="*/ 24206 h 152377"/>
                <a:gd name="connsiteX49" fmla="*/ 99942 w 138932"/>
                <a:gd name="connsiteY49" fmla="*/ 40340 h 152377"/>
                <a:gd name="connsiteX50" fmla="*/ 99494 w 138932"/>
                <a:gd name="connsiteY50" fmla="*/ 43029 h 152377"/>
                <a:gd name="connsiteX51" fmla="*/ 90530 w 138932"/>
                <a:gd name="connsiteY51" fmla="*/ 68126 h 152377"/>
                <a:gd name="connsiteX52" fmla="*/ 71707 w 138932"/>
                <a:gd name="connsiteY52" fmla="*/ 75297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8932" h="152377">
                  <a:moveTo>
                    <a:pt x="142518" y="132215"/>
                  </a:moveTo>
                  <a:lnTo>
                    <a:pt x="142518" y="131318"/>
                  </a:lnTo>
                  <a:cubicBezTo>
                    <a:pt x="142070" y="110254"/>
                    <a:pt x="125936" y="93672"/>
                    <a:pt x="105768" y="93672"/>
                  </a:cubicBezTo>
                  <a:cubicBezTo>
                    <a:pt x="96805" y="93672"/>
                    <a:pt x="89634" y="86053"/>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199"/>
                    <a:pt x="42128" y="61404"/>
                    <a:pt x="49747" y="69919"/>
                  </a:cubicBezTo>
                  <a:cubicBezTo>
                    <a:pt x="50643" y="70815"/>
                    <a:pt x="51540" y="71712"/>
                    <a:pt x="52436" y="72608"/>
                  </a:cubicBezTo>
                  <a:cubicBezTo>
                    <a:pt x="52884" y="73953"/>
                    <a:pt x="52884" y="75297"/>
                    <a:pt x="52884" y="76642"/>
                  </a:cubicBezTo>
                  <a:cubicBezTo>
                    <a:pt x="52884" y="86053"/>
                    <a:pt x="45713" y="93672"/>
                    <a:pt x="36750" y="93672"/>
                  </a:cubicBezTo>
                  <a:cubicBezTo>
                    <a:pt x="16582" y="93672"/>
                    <a:pt x="448" y="110254"/>
                    <a:pt x="0" y="131318"/>
                  </a:cubicBezTo>
                  <a:lnTo>
                    <a:pt x="0" y="134007"/>
                  </a:lnTo>
                  <a:cubicBezTo>
                    <a:pt x="0" y="139385"/>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3"/>
                    <a:pt x="4482" y="138937"/>
                    <a:pt x="4482" y="134007"/>
                  </a:cubicBezTo>
                  <a:lnTo>
                    <a:pt x="4482" y="131318"/>
                  </a:lnTo>
                  <a:cubicBezTo>
                    <a:pt x="4930" y="112943"/>
                    <a:pt x="19271" y="98154"/>
                    <a:pt x="36750" y="98154"/>
                  </a:cubicBezTo>
                  <a:cubicBezTo>
                    <a:pt x="47954" y="98154"/>
                    <a:pt x="57366" y="88742"/>
                    <a:pt x="57366" y="76642"/>
                  </a:cubicBezTo>
                  <a:cubicBezTo>
                    <a:pt x="57366" y="76193"/>
                    <a:pt x="57366" y="76193"/>
                    <a:pt x="57366" y="75745"/>
                  </a:cubicBezTo>
                  <a:cubicBezTo>
                    <a:pt x="64088" y="78882"/>
                    <a:pt x="70811" y="79330"/>
                    <a:pt x="71707" y="79330"/>
                  </a:cubicBezTo>
                  <a:cubicBezTo>
                    <a:pt x="71707" y="79330"/>
                    <a:pt x="71707" y="79330"/>
                    <a:pt x="72155" y="79330"/>
                  </a:cubicBezTo>
                  <a:cubicBezTo>
                    <a:pt x="73948" y="79330"/>
                    <a:pt x="79774" y="78882"/>
                    <a:pt x="85601" y="76642"/>
                  </a:cubicBezTo>
                  <a:cubicBezTo>
                    <a:pt x="85601" y="76642"/>
                    <a:pt x="85601" y="76642"/>
                    <a:pt x="85601" y="77090"/>
                  </a:cubicBezTo>
                  <a:cubicBezTo>
                    <a:pt x="85601" y="88742"/>
                    <a:pt x="94564" y="98602"/>
                    <a:pt x="106216" y="98602"/>
                  </a:cubicBezTo>
                  <a:cubicBezTo>
                    <a:pt x="123695" y="98602"/>
                    <a:pt x="138036" y="112943"/>
                    <a:pt x="138485" y="131766"/>
                  </a:cubicBezTo>
                  <a:lnTo>
                    <a:pt x="138485" y="132663"/>
                  </a:lnTo>
                  <a:cubicBezTo>
                    <a:pt x="138485" y="138937"/>
                    <a:pt x="138485" y="145212"/>
                    <a:pt x="138485" y="150590"/>
                  </a:cubicBezTo>
                  <a:cubicBezTo>
                    <a:pt x="138485" y="151934"/>
                    <a:pt x="139381" y="152831"/>
                    <a:pt x="140725" y="152831"/>
                  </a:cubicBezTo>
                  <a:cubicBezTo>
                    <a:pt x="140725" y="152831"/>
                    <a:pt x="140725" y="152831"/>
                    <a:pt x="140725" y="152831"/>
                  </a:cubicBezTo>
                  <a:cubicBezTo>
                    <a:pt x="142070" y="152831"/>
                    <a:pt x="142966" y="151934"/>
                    <a:pt x="142966" y="150590"/>
                  </a:cubicBezTo>
                  <a:cubicBezTo>
                    <a:pt x="142518" y="145212"/>
                    <a:pt x="142518" y="138937"/>
                    <a:pt x="142518" y="132215"/>
                  </a:cubicBezTo>
                  <a:close/>
                  <a:moveTo>
                    <a:pt x="71707" y="75297"/>
                  </a:moveTo>
                  <a:cubicBezTo>
                    <a:pt x="71259" y="75297"/>
                    <a:pt x="71707" y="75297"/>
                    <a:pt x="71707" y="75297"/>
                  </a:cubicBezTo>
                  <a:cubicBezTo>
                    <a:pt x="71707" y="75297"/>
                    <a:pt x="71707" y="75297"/>
                    <a:pt x="71707" y="75297"/>
                  </a:cubicBezTo>
                  <a:cubicBezTo>
                    <a:pt x="71259" y="75297"/>
                    <a:pt x="59158" y="75297"/>
                    <a:pt x="52884" y="67678"/>
                  </a:cubicBezTo>
                  <a:cubicBezTo>
                    <a:pt x="46161" y="60059"/>
                    <a:pt x="44369" y="49303"/>
                    <a:pt x="43472" y="41684"/>
                  </a:cubicBezTo>
                  <a:lnTo>
                    <a:pt x="43472" y="40340"/>
                  </a:lnTo>
                  <a:cubicBezTo>
                    <a:pt x="42128" y="31825"/>
                    <a:pt x="43472" y="24206"/>
                    <a:pt x="43472" y="24206"/>
                  </a:cubicBezTo>
                  <a:cubicBezTo>
                    <a:pt x="47506" y="4486"/>
                    <a:pt x="70363" y="4934"/>
                    <a:pt x="71707" y="4934"/>
                  </a:cubicBezTo>
                  <a:cubicBezTo>
                    <a:pt x="72603" y="4934"/>
                    <a:pt x="95908" y="4486"/>
                    <a:pt x="99942" y="24206"/>
                  </a:cubicBezTo>
                  <a:cubicBezTo>
                    <a:pt x="99942" y="24206"/>
                    <a:pt x="101286" y="31376"/>
                    <a:pt x="99942" y="40340"/>
                  </a:cubicBezTo>
                  <a:lnTo>
                    <a:pt x="99494" y="43029"/>
                  </a:lnTo>
                  <a:cubicBezTo>
                    <a:pt x="98149" y="51096"/>
                    <a:pt x="96805" y="60956"/>
                    <a:pt x="90530" y="68126"/>
                  </a:cubicBezTo>
                  <a:cubicBezTo>
                    <a:pt x="84256" y="74849"/>
                    <a:pt x="73500" y="75297"/>
                    <a:pt x="71707" y="75297"/>
                  </a:cubicBezTo>
                  <a:close/>
                </a:path>
              </a:pathLst>
            </a:custGeom>
            <a:grpFill/>
            <a:ln w="4477" cap="flat">
              <a:noFill/>
              <a:prstDash val="solid"/>
              <a:miter/>
            </a:ln>
          </p:spPr>
          <p:txBody>
            <a:bodyPr rtlCol="0" anchor="ctr"/>
            <a:lstStyle/>
            <a:p>
              <a:endParaRPr lang="en-US"/>
            </a:p>
          </p:txBody>
        </p:sp>
      </p:grpSp>
      <p:cxnSp>
        <p:nvCxnSpPr>
          <p:cNvPr id="33" name="Connecteur droit 32">
            <a:extLst>
              <a:ext uri="{FF2B5EF4-FFF2-40B4-BE49-F238E27FC236}">
                <a16:creationId xmlns:a16="http://schemas.microsoft.com/office/drawing/2014/main" id="{CB1EFF8F-039C-F115-FE36-BCA7642E58E2}"/>
              </a:ext>
            </a:extLst>
          </p:cNvPr>
          <p:cNvCxnSpPr>
            <a:cxnSpLocks/>
          </p:cNvCxnSpPr>
          <p:nvPr/>
        </p:nvCxnSpPr>
        <p:spPr>
          <a:xfrm flipV="1">
            <a:off x="1986258" y="3386898"/>
            <a:ext cx="0" cy="694325"/>
          </a:xfrm>
          <a:prstGeom prst="line">
            <a:avLst/>
          </a:prstGeom>
          <a:ln w="6350">
            <a:solidFill>
              <a:srgbClr val="374C62"/>
            </a:solidFill>
          </a:ln>
        </p:spPr>
        <p:style>
          <a:lnRef idx="1">
            <a:schemeClr val="accent1"/>
          </a:lnRef>
          <a:fillRef idx="0">
            <a:schemeClr val="accent1"/>
          </a:fillRef>
          <a:effectRef idx="0">
            <a:schemeClr val="accent1"/>
          </a:effectRef>
          <a:fontRef idx="minor">
            <a:schemeClr val="tx1"/>
          </a:fontRef>
        </p:style>
      </p:cxnSp>
      <p:sp>
        <p:nvSpPr>
          <p:cNvPr id="35" name="TextBox 16">
            <a:extLst>
              <a:ext uri="{FF2B5EF4-FFF2-40B4-BE49-F238E27FC236}">
                <a16:creationId xmlns:a16="http://schemas.microsoft.com/office/drawing/2014/main" id="{E0976F76-43C6-104D-59CA-3E77624DFA52}"/>
              </a:ext>
            </a:extLst>
          </p:cNvPr>
          <p:cNvSpPr txBox="1"/>
          <p:nvPr/>
        </p:nvSpPr>
        <p:spPr>
          <a:xfrm>
            <a:off x="1985362" y="3174162"/>
            <a:ext cx="921447" cy="107722"/>
          </a:xfrm>
          <a:prstGeom prst="rect">
            <a:avLst/>
          </a:prstGeom>
          <a:noFill/>
        </p:spPr>
        <p:txBody>
          <a:bodyPr wrap="square" lIns="0" tIns="0" rIns="0" bIns="0">
            <a:spAutoFit/>
          </a:bodyPr>
          <a:lstStyle/>
          <a:p>
            <a:pPr defTabSz="685800">
              <a:buClrTx/>
              <a:defRPr sz="1400" b="0" i="0" u="none" strike="noStrike" kern="1200" spc="0" baseline="0">
                <a:solidFill>
                  <a:prstClr val="black">
                    <a:lumMod val="65000"/>
                    <a:lumOff val="35000"/>
                  </a:prstClr>
                </a:solidFill>
                <a:latin typeface="+mn-lt"/>
                <a:ea typeface="+mn-ea"/>
                <a:cs typeface="+mn-cs"/>
              </a:defRPr>
            </a:pPr>
            <a:r>
              <a:rPr lang="fr-FR" sz="700" b="1" kern="1200" dirty="0">
                <a:solidFill>
                  <a:srgbClr val="374C62"/>
                </a:solidFill>
                <a:latin typeface="Marianne" panose="02000000000000000000"/>
                <a:ea typeface="+mn-ea"/>
                <a:cs typeface="+mn-cs"/>
              </a:rPr>
              <a:t>10</a:t>
            </a:r>
            <a:r>
              <a:rPr lang="fr-FR" sz="700" b="1" kern="1200" baseline="30000" dirty="0">
                <a:solidFill>
                  <a:srgbClr val="374C62"/>
                </a:solidFill>
                <a:latin typeface="Marianne" panose="02000000000000000000"/>
                <a:ea typeface="+mn-ea"/>
                <a:cs typeface="+mn-cs"/>
              </a:rPr>
              <a:t>ème</a:t>
            </a:r>
            <a:r>
              <a:rPr lang="fr-FR" sz="700" b="1" kern="1200" dirty="0">
                <a:solidFill>
                  <a:srgbClr val="374C62"/>
                </a:solidFill>
                <a:latin typeface="Marianne" panose="02000000000000000000"/>
                <a:ea typeface="+mn-ea"/>
                <a:cs typeface="+mn-cs"/>
              </a:rPr>
              <a:t> coordinateurs</a:t>
            </a:r>
            <a:endParaRPr lang="fr-FR" sz="600" b="1" kern="1200" dirty="0">
              <a:solidFill>
                <a:srgbClr val="374C62"/>
              </a:solidFill>
              <a:latin typeface="Marianne" panose="02000000000000000000"/>
              <a:ea typeface="+mn-ea"/>
              <a:cs typeface="+mn-cs"/>
            </a:endParaRPr>
          </a:p>
        </p:txBody>
      </p:sp>
      <p:grpSp>
        <p:nvGrpSpPr>
          <p:cNvPr id="36" name="Group 2606">
            <a:extLst>
              <a:ext uri="{FF2B5EF4-FFF2-40B4-BE49-F238E27FC236}">
                <a16:creationId xmlns:a16="http://schemas.microsoft.com/office/drawing/2014/main" id="{1D552F6D-4750-78E9-FD20-601CB41627AE}"/>
              </a:ext>
              <a:ext uri="{C183D7F6-B498-43B3-948B-1728B52AA6E4}">
                <adec:decorative xmlns:adec="http://schemas.microsoft.com/office/drawing/2017/decorative" val="1"/>
              </a:ext>
            </a:extLst>
          </p:cNvPr>
          <p:cNvGrpSpPr>
            <a:grpSpLocks noChangeAspect="1"/>
          </p:cNvGrpSpPr>
          <p:nvPr/>
        </p:nvGrpSpPr>
        <p:grpSpPr>
          <a:xfrm>
            <a:off x="1999587" y="2970503"/>
            <a:ext cx="138933" cy="177032"/>
            <a:chOff x="8335528" y="3143894"/>
            <a:chExt cx="138933" cy="177032"/>
          </a:xfrm>
          <a:solidFill>
            <a:srgbClr val="374C62"/>
          </a:solidFill>
        </p:grpSpPr>
        <p:sp>
          <p:nvSpPr>
            <p:cNvPr id="37" name="Freeform: Shape 2700">
              <a:extLst>
                <a:ext uri="{FF2B5EF4-FFF2-40B4-BE49-F238E27FC236}">
                  <a16:creationId xmlns:a16="http://schemas.microsoft.com/office/drawing/2014/main" id="{E6DEA9FD-375C-5EED-FA65-3A3410D96B83}"/>
                </a:ext>
              </a:extLst>
            </p:cNvPr>
            <p:cNvSpPr/>
            <p:nvPr/>
          </p:nvSpPr>
          <p:spPr>
            <a:xfrm>
              <a:off x="8394392" y="3240255"/>
              <a:ext cx="22409" cy="80671"/>
            </a:xfrm>
            <a:custGeom>
              <a:avLst/>
              <a:gdLst>
                <a:gd name="connsiteX0" fmla="*/ 22703 w 22408"/>
                <a:gd name="connsiteY0" fmla="*/ 0 h 80670"/>
                <a:gd name="connsiteX1" fmla="*/ 2535 w 22408"/>
                <a:gd name="connsiteY1" fmla="*/ 0 h 80670"/>
                <a:gd name="connsiteX2" fmla="*/ 294 w 22408"/>
                <a:gd name="connsiteY2" fmla="*/ 1344 h 80670"/>
                <a:gd name="connsiteX3" fmla="*/ 742 w 22408"/>
                <a:gd name="connsiteY3" fmla="*/ 3585 h 80670"/>
                <a:gd name="connsiteX4" fmla="*/ 10154 w 22408"/>
                <a:gd name="connsiteY4" fmla="*/ 14790 h 80670"/>
                <a:gd name="connsiteX5" fmla="*/ 742 w 22408"/>
                <a:gd name="connsiteY5" fmla="*/ 69466 h 80670"/>
                <a:gd name="connsiteX6" fmla="*/ 1191 w 22408"/>
                <a:gd name="connsiteY6" fmla="*/ 71259 h 80670"/>
                <a:gd name="connsiteX7" fmla="*/ 10602 w 22408"/>
                <a:gd name="connsiteY7" fmla="*/ 82463 h 80670"/>
                <a:gd name="connsiteX8" fmla="*/ 12395 w 22408"/>
                <a:gd name="connsiteY8" fmla="*/ 83360 h 80670"/>
                <a:gd name="connsiteX9" fmla="*/ 12395 w 22408"/>
                <a:gd name="connsiteY9" fmla="*/ 83360 h 80670"/>
                <a:gd name="connsiteX10" fmla="*/ 14188 w 22408"/>
                <a:gd name="connsiteY10" fmla="*/ 82463 h 80670"/>
                <a:gd name="connsiteX11" fmla="*/ 23599 w 22408"/>
                <a:gd name="connsiteY11" fmla="*/ 70811 h 80670"/>
                <a:gd name="connsiteX12" fmla="*/ 24047 w 22408"/>
                <a:gd name="connsiteY12" fmla="*/ 69018 h 80670"/>
                <a:gd name="connsiteX13" fmla="*/ 15084 w 22408"/>
                <a:gd name="connsiteY13" fmla="*/ 14341 h 80670"/>
                <a:gd name="connsiteX14" fmla="*/ 24496 w 22408"/>
                <a:gd name="connsiteY14" fmla="*/ 3585 h 80670"/>
                <a:gd name="connsiteX15" fmla="*/ 24944 w 22408"/>
                <a:gd name="connsiteY15" fmla="*/ 1344 h 80670"/>
                <a:gd name="connsiteX16" fmla="*/ 22703 w 22408"/>
                <a:gd name="connsiteY16" fmla="*/ 0 h 80670"/>
                <a:gd name="connsiteX17" fmla="*/ 12395 w 22408"/>
                <a:gd name="connsiteY17" fmla="*/ 77533 h 80670"/>
                <a:gd name="connsiteX18" fmla="*/ 5224 w 22408"/>
                <a:gd name="connsiteY18" fmla="*/ 69018 h 80670"/>
                <a:gd name="connsiteX19" fmla="*/ 12395 w 22408"/>
                <a:gd name="connsiteY19" fmla="*/ 27338 h 80670"/>
                <a:gd name="connsiteX20" fmla="*/ 19118 w 22408"/>
                <a:gd name="connsiteY20" fmla="*/ 68570 h 80670"/>
                <a:gd name="connsiteX21" fmla="*/ 12395 w 22408"/>
                <a:gd name="connsiteY21" fmla="*/ 77533 h 80670"/>
                <a:gd name="connsiteX22" fmla="*/ 12395 w 22408"/>
                <a:gd name="connsiteY22" fmla="*/ 10756 h 80670"/>
                <a:gd name="connsiteX23" fmla="*/ 7017 w 22408"/>
                <a:gd name="connsiteY23" fmla="*/ 4482 h 80670"/>
                <a:gd name="connsiteX24" fmla="*/ 17773 w 22408"/>
                <a:gd name="connsiteY24" fmla="*/ 4482 h 80670"/>
                <a:gd name="connsiteX25" fmla="*/ 12395 w 22408"/>
                <a:gd name="connsiteY25" fmla="*/ 10756 h 8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08" h="80670">
                  <a:moveTo>
                    <a:pt x="22703" y="0"/>
                  </a:moveTo>
                  <a:lnTo>
                    <a:pt x="2535" y="0"/>
                  </a:lnTo>
                  <a:cubicBezTo>
                    <a:pt x="1639" y="0"/>
                    <a:pt x="742" y="448"/>
                    <a:pt x="294" y="1344"/>
                  </a:cubicBezTo>
                  <a:cubicBezTo>
                    <a:pt x="-154" y="2241"/>
                    <a:pt x="-154" y="3137"/>
                    <a:pt x="742" y="3585"/>
                  </a:cubicBezTo>
                  <a:lnTo>
                    <a:pt x="10154" y="14790"/>
                  </a:lnTo>
                  <a:lnTo>
                    <a:pt x="742" y="69466"/>
                  </a:lnTo>
                  <a:cubicBezTo>
                    <a:pt x="742" y="69915"/>
                    <a:pt x="742" y="70811"/>
                    <a:pt x="1191" y="71259"/>
                  </a:cubicBezTo>
                  <a:lnTo>
                    <a:pt x="10602" y="82463"/>
                  </a:lnTo>
                  <a:cubicBezTo>
                    <a:pt x="11050" y="82912"/>
                    <a:pt x="11499" y="83360"/>
                    <a:pt x="12395" y="83360"/>
                  </a:cubicBezTo>
                  <a:cubicBezTo>
                    <a:pt x="12395" y="83360"/>
                    <a:pt x="12395" y="83360"/>
                    <a:pt x="12395" y="83360"/>
                  </a:cubicBezTo>
                  <a:cubicBezTo>
                    <a:pt x="12843" y="83360"/>
                    <a:pt x="13739" y="82912"/>
                    <a:pt x="14188" y="82463"/>
                  </a:cubicBezTo>
                  <a:lnTo>
                    <a:pt x="23599" y="70811"/>
                  </a:lnTo>
                  <a:cubicBezTo>
                    <a:pt x="24047" y="70363"/>
                    <a:pt x="24047" y="69466"/>
                    <a:pt x="24047" y="69018"/>
                  </a:cubicBezTo>
                  <a:lnTo>
                    <a:pt x="15084" y="14341"/>
                  </a:lnTo>
                  <a:lnTo>
                    <a:pt x="24496" y="3585"/>
                  </a:lnTo>
                  <a:cubicBezTo>
                    <a:pt x="24944" y="3137"/>
                    <a:pt x="25392" y="1793"/>
                    <a:pt x="24944" y="1344"/>
                  </a:cubicBezTo>
                  <a:cubicBezTo>
                    <a:pt x="24047" y="448"/>
                    <a:pt x="23599" y="0"/>
                    <a:pt x="22703" y="0"/>
                  </a:cubicBezTo>
                  <a:close/>
                  <a:moveTo>
                    <a:pt x="12395" y="77533"/>
                  </a:moveTo>
                  <a:lnTo>
                    <a:pt x="5224" y="69018"/>
                  </a:lnTo>
                  <a:lnTo>
                    <a:pt x="12395" y="27338"/>
                  </a:lnTo>
                  <a:lnTo>
                    <a:pt x="19118" y="68570"/>
                  </a:lnTo>
                  <a:lnTo>
                    <a:pt x="12395" y="77533"/>
                  </a:lnTo>
                  <a:close/>
                  <a:moveTo>
                    <a:pt x="12395" y="10756"/>
                  </a:moveTo>
                  <a:lnTo>
                    <a:pt x="7017" y="4482"/>
                  </a:lnTo>
                  <a:lnTo>
                    <a:pt x="17773" y="4482"/>
                  </a:lnTo>
                  <a:lnTo>
                    <a:pt x="12395" y="10756"/>
                  </a:lnTo>
                  <a:close/>
                </a:path>
              </a:pathLst>
            </a:custGeom>
            <a:grpFill/>
            <a:ln w="4477" cap="flat">
              <a:noFill/>
              <a:prstDash val="solid"/>
              <a:miter/>
            </a:ln>
          </p:spPr>
          <p:txBody>
            <a:bodyPr rtlCol="0" anchor="ctr"/>
            <a:lstStyle/>
            <a:p>
              <a:endParaRPr lang="en-US"/>
            </a:p>
          </p:txBody>
        </p:sp>
        <p:sp>
          <p:nvSpPr>
            <p:cNvPr id="38" name="Freeform: Shape 2701">
              <a:extLst>
                <a:ext uri="{FF2B5EF4-FFF2-40B4-BE49-F238E27FC236}">
                  <a16:creationId xmlns:a16="http://schemas.microsoft.com/office/drawing/2014/main" id="{607DA59F-7260-9F26-F89F-CCB4F380012A}"/>
                </a:ext>
              </a:extLst>
            </p:cNvPr>
            <p:cNvSpPr/>
            <p:nvPr/>
          </p:nvSpPr>
          <p:spPr>
            <a:xfrm>
              <a:off x="8335528" y="3143894"/>
              <a:ext cx="138933" cy="152378"/>
            </a:xfrm>
            <a:custGeom>
              <a:avLst/>
              <a:gdLst>
                <a:gd name="connsiteX0" fmla="*/ 142518 w 138932"/>
                <a:gd name="connsiteY0" fmla="*/ 132215 h 152377"/>
                <a:gd name="connsiteX1" fmla="*/ 142518 w 138932"/>
                <a:gd name="connsiteY1" fmla="*/ 131318 h 152377"/>
                <a:gd name="connsiteX2" fmla="*/ 105768 w 138932"/>
                <a:gd name="connsiteY2" fmla="*/ 93672 h 152377"/>
                <a:gd name="connsiteX3" fmla="*/ 89634 w 138932"/>
                <a:gd name="connsiteY3" fmla="*/ 76642 h 152377"/>
                <a:gd name="connsiteX4" fmla="*/ 90082 w 138932"/>
                <a:gd name="connsiteY4" fmla="*/ 73504 h 152377"/>
                <a:gd name="connsiteX5" fmla="*/ 93668 w 138932"/>
                <a:gd name="connsiteY5" fmla="*/ 70367 h 152377"/>
                <a:gd name="connsiteX6" fmla="*/ 103527 w 138932"/>
                <a:gd name="connsiteY6" fmla="*/ 43029 h 152377"/>
                <a:gd name="connsiteX7" fmla="*/ 103975 w 138932"/>
                <a:gd name="connsiteY7" fmla="*/ 40340 h 152377"/>
                <a:gd name="connsiteX8" fmla="*/ 103975 w 138932"/>
                <a:gd name="connsiteY8" fmla="*/ 22861 h 152377"/>
                <a:gd name="connsiteX9" fmla="*/ 71259 w 138932"/>
                <a:gd name="connsiteY9" fmla="*/ 4 h 152377"/>
                <a:gd name="connsiteX10" fmla="*/ 38991 w 138932"/>
                <a:gd name="connsiteY10" fmla="*/ 22861 h 152377"/>
                <a:gd name="connsiteX11" fmla="*/ 38991 w 138932"/>
                <a:gd name="connsiteY11" fmla="*/ 40340 h 152377"/>
                <a:gd name="connsiteX12" fmla="*/ 38991 w 138932"/>
                <a:gd name="connsiteY12" fmla="*/ 41684 h 152377"/>
                <a:gd name="connsiteX13" fmla="*/ 49747 w 138932"/>
                <a:gd name="connsiteY13" fmla="*/ 69919 h 152377"/>
                <a:gd name="connsiteX14" fmla="*/ 52436 w 138932"/>
                <a:gd name="connsiteY14" fmla="*/ 72608 h 152377"/>
                <a:gd name="connsiteX15" fmla="*/ 52884 w 138932"/>
                <a:gd name="connsiteY15" fmla="*/ 76642 h 152377"/>
                <a:gd name="connsiteX16" fmla="*/ 36750 w 138932"/>
                <a:gd name="connsiteY16" fmla="*/ 93672 h 152377"/>
                <a:gd name="connsiteX17" fmla="*/ 0 w 138932"/>
                <a:gd name="connsiteY17" fmla="*/ 131318 h 152377"/>
                <a:gd name="connsiteX18" fmla="*/ 0 w 138932"/>
                <a:gd name="connsiteY18" fmla="*/ 134007 h 152377"/>
                <a:gd name="connsiteX19" fmla="*/ 0 w 138932"/>
                <a:gd name="connsiteY19" fmla="*/ 150141 h 152377"/>
                <a:gd name="connsiteX20" fmla="*/ 2241 w 138932"/>
                <a:gd name="connsiteY20" fmla="*/ 152382 h 152377"/>
                <a:gd name="connsiteX21" fmla="*/ 2241 w 138932"/>
                <a:gd name="connsiteY21" fmla="*/ 152382 h 152377"/>
                <a:gd name="connsiteX22" fmla="*/ 4482 w 138932"/>
                <a:gd name="connsiteY22" fmla="*/ 150141 h 152377"/>
                <a:gd name="connsiteX23" fmla="*/ 4482 w 138932"/>
                <a:gd name="connsiteY23" fmla="*/ 134007 h 152377"/>
                <a:gd name="connsiteX24" fmla="*/ 4482 w 138932"/>
                <a:gd name="connsiteY24" fmla="*/ 131318 h 152377"/>
                <a:gd name="connsiteX25" fmla="*/ 36750 w 138932"/>
                <a:gd name="connsiteY25" fmla="*/ 98154 h 152377"/>
                <a:gd name="connsiteX26" fmla="*/ 57366 w 138932"/>
                <a:gd name="connsiteY26" fmla="*/ 76642 h 152377"/>
                <a:gd name="connsiteX27" fmla="*/ 57366 w 138932"/>
                <a:gd name="connsiteY27" fmla="*/ 75745 h 152377"/>
                <a:gd name="connsiteX28" fmla="*/ 71707 w 138932"/>
                <a:gd name="connsiteY28" fmla="*/ 79330 h 152377"/>
                <a:gd name="connsiteX29" fmla="*/ 72155 w 138932"/>
                <a:gd name="connsiteY29" fmla="*/ 79330 h 152377"/>
                <a:gd name="connsiteX30" fmla="*/ 85601 w 138932"/>
                <a:gd name="connsiteY30" fmla="*/ 76642 h 152377"/>
                <a:gd name="connsiteX31" fmla="*/ 85601 w 138932"/>
                <a:gd name="connsiteY31" fmla="*/ 77090 h 152377"/>
                <a:gd name="connsiteX32" fmla="*/ 106216 w 138932"/>
                <a:gd name="connsiteY32" fmla="*/ 98602 h 152377"/>
                <a:gd name="connsiteX33" fmla="*/ 138485 w 138932"/>
                <a:gd name="connsiteY33" fmla="*/ 131766 h 152377"/>
                <a:gd name="connsiteX34" fmla="*/ 138485 w 138932"/>
                <a:gd name="connsiteY34" fmla="*/ 132663 h 152377"/>
                <a:gd name="connsiteX35" fmla="*/ 138485 w 138932"/>
                <a:gd name="connsiteY35" fmla="*/ 150590 h 152377"/>
                <a:gd name="connsiteX36" fmla="*/ 140725 w 138932"/>
                <a:gd name="connsiteY36" fmla="*/ 152831 h 152377"/>
                <a:gd name="connsiteX37" fmla="*/ 140725 w 138932"/>
                <a:gd name="connsiteY37" fmla="*/ 152831 h 152377"/>
                <a:gd name="connsiteX38" fmla="*/ 142966 w 138932"/>
                <a:gd name="connsiteY38" fmla="*/ 150590 h 152377"/>
                <a:gd name="connsiteX39" fmla="*/ 142518 w 138932"/>
                <a:gd name="connsiteY39" fmla="*/ 132215 h 152377"/>
                <a:gd name="connsiteX40" fmla="*/ 71707 w 138932"/>
                <a:gd name="connsiteY40" fmla="*/ 75297 h 152377"/>
                <a:gd name="connsiteX41" fmla="*/ 71707 w 138932"/>
                <a:gd name="connsiteY41" fmla="*/ 75297 h 152377"/>
                <a:gd name="connsiteX42" fmla="*/ 71707 w 138932"/>
                <a:gd name="connsiteY42" fmla="*/ 75297 h 152377"/>
                <a:gd name="connsiteX43" fmla="*/ 52884 w 138932"/>
                <a:gd name="connsiteY43" fmla="*/ 67678 h 152377"/>
                <a:gd name="connsiteX44" fmla="*/ 43472 w 138932"/>
                <a:gd name="connsiteY44" fmla="*/ 41684 h 152377"/>
                <a:gd name="connsiteX45" fmla="*/ 43472 w 138932"/>
                <a:gd name="connsiteY45" fmla="*/ 40340 h 152377"/>
                <a:gd name="connsiteX46" fmla="*/ 43472 w 138932"/>
                <a:gd name="connsiteY46" fmla="*/ 24206 h 152377"/>
                <a:gd name="connsiteX47" fmla="*/ 71707 w 138932"/>
                <a:gd name="connsiteY47" fmla="*/ 4934 h 152377"/>
                <a:gd name="connsiteX48" fmla="*/ 99942 w 138932"/>
                <a:gd name="connsiteY48" fmla="*/ 24206 h 152377"/>
                <a:gd name="connsiteX49" fmla="*/ 99942 w 138932"/>
                <a:gd name="connsiteY49" fmla="*/ 40340 h 152377"/>
                <a:gd name="connsiteX50" fmla="*/ 99494 w 138932"/>
                <a:gd name="connsiteY50" fmla="*/ 43029 h 152377"/>
                <a:gd name="connsiteX51" fmla="*/ 90530 w 138932"/>
                <a:gd name="connsiteY51" fmla="*/ 68126 h 152377"/>
                <a:gd name="connsiteX52" fmla="*/ 71707 w 138932"/>
                <a:gd name="connsiteY52" fmla="*/ 75297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8932" h="152377">
                  <a:moveTo>
                    <a:pt x="142518" y="132215"/>
                  </a:moveTo>
                  <a:lnTo>
                    <a:pt x="142518" y="131318"/>
                  </a:lnTo>
                  <a:cubicBezTo>
                    <a:pt x="142070" y="110254"/>
                    <a:pt x="125936" y="93672"/>
                    <a:pt x="105768" y="93672"/>
                  </a:cubicBezTo>
                  <a:cubicBezTo>
                    <a:pt x="96805" y="93672"/>
                    <a:pt x="89634" y="86053"/>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199"/>
                    <a:pt x="42128" y="61404"/>
                    <a:pt x="49747" y="69919"/>
                  </a:cubicBezTo>
                  <a:cubicBezTo>
                    <a:pt x="50643" y="70815"/>
                    <a:pt x="51540" y="71712"/>
                    <a:pt x="52436" y="72608"/>
                  </a:cubicBezTo>
                  <a:cubicBezTo>
                    <a:pt x="52884" y="73953"/>
                    <a:pt x="52884" y="75297"/>
                    <a:pt x="52884" y="76642"/>
                  </a:cubicBezTo>
                  <a:cubicBezTo>
                    <a:pt x="52884" y="86053"/>
                    <a:pt x="45713" y="93672"/>
                    <a:pt x="36750" y="93672"/>
                  </a:cubicBezTo>
                  <a:cubicBezTo>
                    <a:pt x="16582" y="93672"/>
                    <a:pt x="448" y="110254"/>
                    <a:pt x="0" y="131318"/>
                  </a:cubicBezTo>
                  <a:lnTo>
                    <a:pt x="0" y="134007"/>
                  </a:lnTo>
                  <a:cubicBezTo>
                    <a:pt x="0" y="139385"/>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3"/>
                    <a:pt x="4482" y="138937"/>
                    <a:pt x="4482" y="134007"/>
                  </a:cubicBezTo>
                  <a:lnTo>
                    <a:pt x="4482" y="131318"/>
                  </a:lnTo>
                  <a:cubicBezTo>
                    <a:pt x="4930" y="112943"/>
                    <a:pt x="19271" y="98154"/>
                    <a:pt x="36750" y="98154"/>
                  </a:cubicBezTo>
                  <a:cubicBezTo>
                    <a:pt x="47954" y="98154"/>
                    <a:pt x="57366" y="88742"/>
                    <a:pt x="57366" y="76642"/>
                  </a:cubicBezTo>
                  <a:cubicBezTo>
                    <a:pt x="57366" y="76193"/>
                    <a:pt x="57366" y="76193"/>
                    <a:pt x="57366" y="75745"/>
                  </a:cubicBezTo>
                  <a:cubicBezTo>
                    <a:pt x="64088" y="78882"/>
                    <a:pt x="70811" y="79330"/>
                    <a:pt x="71707" y="79330"/>
                  </a:cubicBezTo>
                  <a:cubicBezTo>
                    <a:pt x="71707" y="79330"/>
                    <a:pt x="71707" y="79330"/>
                    <a:pt x="72155" y="79330"/>
                  </a:cubicBezTo>
                  <a:cubicBezTo>
                    <a:pt x="73948" y="79330"/>
                    <a:pt x="79774" y="78882"/>
                    <a:pt x="85601" y="76642"/>
                  </a:cubicBezTo>
                  <a:cubicBezTo>
                    <a:pt x="85601" y="76642"/>
                    <a:pt x="85601" y="76642"/>
                    <a:pt x="85601" y="77090"/>
                  </a:cubicBezTo>
                  <a:cubicBezTo>
                    <a:pt x="85601" y="88742"/>
                    <a:pt x="94564" y="98602"/>
                    <a:pt x="106216" y="98602"/>
                  </a:cubicBezTo>
                  <a:cubicBezTo>
                    <a:pt x="123695" y="98602"/>
                    <a:pt x="138036" y="112943"/>
                    <a:pt x="138485" y="131766"/>
                  </a:cubicBezTo>
                  <a:lnTo>
                    <a:pt x="138485" y="132663"/>
                  </a:lnTo>
                  <a:cubicBezTo>
                    <a:pt x="138485" y="138937"/>
                    <a:pt x="138485" y="145212"/>
                    <a:pt x="138485" y="150590"/>
                  </a:cubicBezTo>
                  <a:cubicBezTo>
                    <a:pt x="138485" y="151934"/>
                    <a:pt x="139381" y="152831"/>
                    <a:pt x="140725" y="152831"/>
                  </a:cubicBezTo>
                  <a:cubicBezTo>
                    <a:pt x="140725" y="152831"/>
                    <a:pt x="140725" y="152831"/>
                    <a:pt x="140725" y="152831"/>
                  </a:cubicBezTo>
                  <a:cubicBezTo>
                    <a:pt x="142070" y="152831"/>
                    <a:pt x="142966" y="151934"/>
                    <a:pt x="142966" y="150590"/>
                  </a:cubicBezTo>
                  <a:cubicBezTo>
                    <a:pt x="142518" y="145212"/>
                    <a:pt x="142518" y="138937"/>
                    <a:pt x="142518" y="132215"/>
                  </a:cubicBezTo>
                  <a:close/>
                  <a:moveTo>
                    <a:pt x="71707" y="75297"/>
                  </a:moveTo>
                  <a:cubicBezTo>
                    <a:pt x="71259" y="75297"/>
                    <a:pt x="71707" y="75297"/>
                    <a:pt x="71707" y="75297"/>
                  </a:cubicBezTo>
                  <a:cubicBezTo>
                    <a:pt x="71707" y="75297"/>
                    <a:pt x="71707" y="75297"/>
                    <a:pt x="71707" y="75297"/>
                  </a:cubicBezTo>
                  <a:cubicBezTo>
                    <a:pt x="71259" y="75297"/>
                    <a:pt x="59158" y="75297"/>
                    <a:pt x="52884" y="67678"/>
                  </a:cubicBezTo>
                  <a:cubicBezTo>
                    <a:pt x="46161" y="60059"/>
                    <a:pt x="44369" y="49303"/>
                    <a:pt x="43472" y="41684"/>
                  </a:cubicBezTo>
                  <a:lnTo>
                    <a:pt x="43472" y="40340"/>
                  </a:lnTo>
                  <a:cubicBezTo>
                    <a:pt x="42128" y="31825"/>
                    <a:pt x="43472" y="24206"/>
                    <a:pt x="43472" y="24206"/>
                  </a:cubicBezTo>
                  <a:cubicBezTo>
                    <a:pt x="47506" y="4486"/>
                    <a:pt x="70363" y="4934"/>
                    <a:pt x="71707" y="4934"/>
                  </a:cubicBezTo>
                  <a:cubicBezTo>
                    <a:pt x="72603" y="4934"/>
                    <a:pt x="95908" y="4486"/>
                    <a:pt x="99942" y="24206"/>
                  </a:cubicBezTo>
                  <a:cubicBezTo>
                    <a:pt x="99942" y="24206"/>
                    <a:pt x="101286" y="31376"/>
                    <a:pt x="99942" y="40340"/>
                  </a:cubicBezTo>
                  <a:lnTo>
                    <a:pt x="99494" y="43029"/>
                  </a:lnTo>
                  <a:cubicBezTo>
                    <a:pt x="98149" y="51096"/>
                    <a:pt x="96805" y="60956"/>
                    <a:pt x="90530" y="68126"/>
                  </a:cubicBezTo>
                  <a:cubicBezTo>
                    <a:pt x="84256" y="74849"/>
                    <a:pt x="73500" y="75297"/>
                    <a:pt x="71707" y="75297"/>
                  </a:cubicBezTo>
                  <a:close/>
                </a:path>
              </a:pathLst>
            </a:custGeom>
            <a:grpFill/>
            <a:ln w="4477" cap="flat">
              <a:noFill/>
              <a:prstDash val="solid"/>
              <a:miter/>
            </a:ln>
          </p:spPr>
          <p:txBody>
            <a:bodyPr rtlCol="0" anchor="ctr"/>
            <a:lstStyle/>
            <a:p>
              <a:endParaRPr lang="en-US"/>
            </a:p>
          </p:txBody>
        </p:sp>
      </p:grpSp>
      <p:cxnSp>
        <p:nvCxnSpPr>
          <p:cNvPr id="39" name="Connecteur droit 38">
            <a:extLst>
              <a:ext uri="{FF2B5EF4-FFF2-40B4-BE49-F238E27FC236}">
                <a16:creationId xmlns:a16="http://schemas.microsoft.com/office/drawing/2014/main" id="{8659D255-A765-E5C8-7A87-AA93E627A117}"/>
              </a:ext>
            </a:extLst>
          </p:cNvPr>
          <p:cNvCxnSpPr>
            <a:cxnSpLocks/>
          </p:cNvCxnSpPr>
          <p:nvPr/>
        </p:nvCxnSpPr>
        <p:spPr>
          <a:xfrm flipV="1">
            <a:off x="3870148" y="2579841"/>
            <a:ext cx="0" cy="1501382"/>
          </a:xfrm>
          <a:prstGeom prst="line">
            <a:avLst/>
          </a:prstGeom>
          <a:ln w="6350">
            <a:solidFill>
              <a:srgbClr val="374C62"/>
            </a:solidFill>
          </a:ln>
        </p:spPr>
        <p:style>
          <a:lnRef idx="1">
            <a:schemeClr val="accent1"/>
          </a:lnRef>
          <a:fillRef idx="0">
            <a:schemeClr val="accent1"/>
          </a:fillRef>
          <a:effectRef idx="0">
            <a:schemeClr val="accent1"/>
          </a:effectRef>
          <a:fontRef idx="minor">
            <a:schemeClr val="tx1"/>
          </a:fontRef>
        </p:style>
      </p:cxnSp>
      <p:grpSp>
        <p:nvGrpSpPr>
          <p:cNvPr id="41" name="Group 2606">
            <a:extLst>
              <a:ext uri="{FF2B5EF4-FFF2-40B4-BE49-F238E27FC236}">
                <a16:creationId xmlns:a16="http://schemas.microsoft.com/office/drawing/2014/main" id="{5122043D-0377-95E7-0C19-01D9938AF2DA}"/>
              </a:ext>
              <a:ext uri="{C183D7F6-B498-43B3-948B-1728B52AA6E4}">
                <adec:decorative xmlns:adec="http://schemas.microsoft.com/office/drawing/2017/decorative" val="1"/>
              </a:ext>
            </a:extLst>
          </p:cNvPr>
          <p:cNvGrpSpPr>
            <a:grpSpLocks noChangeAspect="1"/>
          </p:cNvGrpSpPr>
          <p:nvPr/>
        </p:nvGrpSpPr>
        <p:grpSpPr>
          <a:xfrm>
            <a:off x="3883477" y="2204692"/>
            <a:ext cx="138933" cy="177032"/>
            <a:chOff x="8335528" y="3143894"/>
            <a:chExt cx="138933" cy="177032"/>
          </a:xfrm>
          <a:solidFill>
            <a:srgbClr val="374C62"/>
          </a:solidFill>
        </p:grpSpPr>
        <p:sp>
          <p:nvSpPr>
            <p:cNvPr id="42" name="Freeform: Shape 2700">
              <a:extLst>
                <a:ext uri="{FF2B5EF4-FFF2-40B4-BE49-F238E27FC236}">
                  <a16:creationId xmlns:a16="http://schemas.microsoft.com/office/drawing/2014/main" id="{F59059FE-8FC9-197D-C960-02D8D3D08C40}"/>
                </a:ext>
              </a:extLst>
            </p:cNvPr>
            <p:cNvSpPr/>
            <p:nvPr/>
          </p:nvSpPr>
          <p:spPr>
            <a:xfrm>
              <a:off x="8394392" y="3240255"/>
              <a:ext cx="22409" cy="80671"/>
            </a:xfrm>
            <a:custGeom>
              <a:avLst/>
              <a:gdLst>
                <a:gd name="connsiteX0" fmla="*/ 22703 w 22408"/>
                <a:gd name="connsiteY0" fmla="*/ 0 h 80670"/>
                <a:gd name="connsiteX1" fmla="*/ 2535 w 22408"/>
                <a:gd name="connsiteY1" fmla="*/ 0 h 80670"/>
                <a:gd name="connsiteX2" fmla="*/ 294 w 22408"/>
                <a:gd name="connsiteY2" fmla="*/ 1344 h 80670"/>
                <a:gd name="connsiteX3" fmla="*/ 742 w 22408"/>
                <a:gd name="connsiteY3" fmla="*/ 3585 h 80670"/>
                <a:gd name="connsiteX4" fmla="*/ 10154 w 22408"/>
                <a:gd name="connsiteY4" fmla="*/ 14790 h 80670"/>
                <a:gd name="connsiteX5" fmla="*/ 742 w 22408"/>
                <a:gd name="connsiteY5" fmla="*/ 69466 h 80670"/>
                <a:gd name="connsiteX6" fmla="*/ 1191 w 22408"/>
                <a:gd name="connsiteY6" fmla="*/ 71259 h 80670"/>
                <a:gd name="connsiteX7" fmla="*/ 10602 w 22408"/>
                <a:gd name="connsiteY7" fmla="*/ 82463 h 80670"/>
                <a:gd name="connsiteX8" fmla="*/ 12395 w 22408"/>
                <a:gd name="connsiteY8" fmla="*/ 83360 h 80670"/>
                <a:gd name="connsiteX9" fmla="*/ 12395 w 22408"/>
                <a:gd name="connsiteY9" fmla="*/ 83360 h 80670"/>
                <a:gd name="connsiteX10" fmla="*/ 14188 w 22408"/>
                <a:gd name="connsiteY10" fmla="*/ 82463 h 80670"/>
                <a:gd name="connsiteX11" fmla="*/ 23599 w 22408"/>
                <a:gd name="connsiteY11" fmla="*/ 70811 h 80670"/>
                <a:gd name="connsiteX12" fmla="*/ 24047 w 22408"/>
                <a:gd name="connsiteY12" fmla="*/ 69018 h 80670"/>
                <a:gd name="connsiteX13" fmla="*/ 15084 w 22408"/>
                <a:gd name="connsiteY13" fmla="*/ 14341 h 80670"/>
                <a:gd name="connsiteX14" fmla="*/ 24496 w 22408"/>
                <a:gd name="connsiteY14" fmla="*/ 3585 h 80670"/>
                <a:gd name="connsiteX15" fmla="*/ 24944 w 22408"/>
                <a:gd name="connsiteY15" fmla="*/ 1344 h 80670"/>
                <a:gd name="connsiteX16" fmla="*/ 22703 w 22408"/>
                <a:gd name="connsiteY16" fmla="*/ 0 h 80670"/>
                <a:gd name="connsiteX17" fmla="*/ 12395 w 22408"/>
                <a:gd name="connsiteY17" fmla="*/ 77533 h 80670"/>
                <a:gd name="connsiteX18" fmla="*/ 5224 w 22408"/>
                <a:gd name="connsiteY18" fmla="*/ 69018 h 80670"/>
                <a:gd name="connsiteX19" fmla="*/ 12395 w 22408"/>
                <a:gd name="connsiteY19" fmla="*/ 27338 h 80670"/>
                <a:gd name="connsiteX20" fmla="*/ 19118 w 22408"/>
                <a:gd name="connsiteY20" fmla="*/ 68570 h 80670"/>
                <a:gd name="connsiteX21" fmla="*/ 12395 w 22408"/>
                <a:gd name="connsiteY21" fmla="*/ 77533 h 80670"/>
                <a:gd name="connsiteX22" fmla="*/ 12395 w 22408"/>
                <a:gd name="connsiteY22" fmla="*/ 10756 h 80670"/>
                <a:gd name="connsiteX23" fmla="*/ 7017 w 22408"/>
                <a:gd name="connsiteY23" fmla="*/ 4482 h 80670"/>
                <a:gd name="connsiteX24" fmla="*/ 17773 w 22408"/>
                <a:gd name="connsiteY24" fmla="*/ 4482 h 80670"/>
                <a:gd name="connsiteX25" fmla="*/ 12395 w 22408"/>
                <a:gd name="connsiteY25" fmla="*/ 10756 h 8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08" h="80670">
                  <a:moveTo>
                    <a:pt x="22703" y="0"/>
                  </a:moveTo>
                  <a:lnTo>
                    <a:pt x="2535" y="0"/>
                  </a:lnTo>
                  <a:cubicBezTo>
                    <a:pt x="1639" y="0"/>
                    <a:pt x="742" y="448"/>
                    <a:pt x="294" y="1344"/>
                  </a:cubicBezTo>
                  <a:cubicBezTo>
                    <a:pt x="-154" y="2241"/>
                    <a:pt x="-154" y="3137"/>
                    <a:pt x="742" y="3585"/>
                  </a:cubicBezTo>
                  <a:lnTo>
                    <a:pt x="10154" y="14790"/>
                  </a:lnTo>
                  <a:lnTo>
                    <a:pt x="742" y="69466"/>
                  </a:lnTo>
                  <a:cubicBezTo>
                    <a:pt x="742" y="69915"/>
                    <a:pt x="742" y="70811"/>
                    <a:pt x="1191" y="71259"/>
                  </a:cubicBezTo>
                  <a:lnTo>
                    <a:pt x="10602" y="82463"/>
                  </a:lnTo>
                  <a:cubicBezTo>
                    <a:pt x="11050" y="82912"/>
                    <a:pt x="11499" y="83360"/>
                    <a:pt x="12395" y="83360"/>
                  </a:cubicBezTo>
                  <a:cubicBezTo>
                    <a:pt x="12395" y="83360"/>
                    <a:pt x="12395" y="83360"/>
                    <a:pt x="12395" y="83360"/>
                  </a:cubicBezTo>
                  <a:cubicBezTo>
                    <a:pt x="12843" y="83360"/>
                    <a:pt x="13739" y="82912"/>
                    <a:pt x="14188" y="82463"/>
                  </a:cubicBezTo>
                  <a:lnTo>
                    <a:pt x="23599" y="70811"/>
                  </a:lnTo>
                  <a:cubicBezTo>
                    <a:pt x="24047" y="70363"/>
                    <a:pt x="24047" y="69466"/>
                    <a:pt x="24047" y="69018"/>
                  </a:cubicBezTo>
                  <a:lnTo>
                    <a:pt x="15084" y="14341"/>
                  </a:lnTo>
                  <a:lnTo>
                    <a:pt x="24496" y="3585"/>
                  </a:lnTo>
                  <a:cubicBezTo>
                    <a:pt x="24944" y="3137"/>
                    <a:pt x="25392" y="1793"/>
                    <a:pt x="24944" y="1344"/>
                  </a:cubicBezTo>
                  <a:cubicBezTo>
                    <a:pt x="24047" y="448"/>
                    <a:pt x="23599" y="0"/>
                    <a:pt x="22703" y="0"/>
                  </a:cubicBezTo>
                  <a:close/>
                  <a:moveTo>
                    <a:pt x="12395" y="77533"/>
                  </a:moveTo>
                  <a:lnTo>
                    <a:pt x="5224" y="69018"/>
                  </a:lnTo>
                  <a:lnTo>
                    <a:pt x="12395" y="27338"/>
                  </a:lnTo>
                  <a:lnTo>
                    <a:pt x="19118" y="68570"/>
                  </a:lnTo>
                  <a:lnTo>
                    <a:pt x="12395" y="77533"/>
                  </a:lnTo>
                  <a:close/>
                  <a:moveTo>
                    <a:pt x="12395" y="10756"/>
                  </a:moveTo>
                  <a:lnTo>
                    <a:pt x="7017" y="4482"/>
                  </a:lnTo>
                  <a:lnTo>
                    <a:pt x="17773" y="4482"/>
                  </a:lnTo>
                  <a:lnTo>
                    <a:pt x="12395" y="10756"/>
                  </a:lnTo>
                  <a:close/>
                </a:path>
              </a:pathLst>
            </a:custGeom>
            <a:grpFill/>
            <a:ln w="4477" cap="flat">
              <a:noFill/>
              <a:prstDash val="solid"/>
              <a:miter/>
            </a:ln>
          </p:spPr>
          <p:txBody>
            <a:bodyPr rtlCol="0" anchor="ctr"/>
            <a:lstStyle/>
            <a:p>
              <a:endParaRPr lang="en-US"/>
            </a:p>
          </p:txBody>
        </p:sp>
        <p:sp>
          <p:nvSpPr>
            <p:cNvPr id="43" name="Freeform: Shape 2701">
              <a:extLst>
                <a:ext uri="{FF2B5EF4-FFF2-40B4-BE49-F238E27FC236}">
                  <a16:creationId xmlns:a16="http://schemas.microsoft.com/office/drawing/2014/main" id="{82F3DB1F-DBC5-BDCD-0232-A8DC672C2E8A}"/>
                </a:ext>
              </a:extLst>
            </p:cNvPr>
            <p:cNvSpPr/>
            <p:nvPr/>
          </p:nvSpPr>
          <p:spPr>
            <a:xfrm>
              <a:off x="8335528" y="3143894"/>
              <a:ext cx="138933" cy="152378"/>
            </a:xfrm>
            <a:custGeom>
              <a:avLst/>
              <a:gdLst>
                <a:gd name="connsiteX0" fmla="*/ 142518 w 138932"/>
                <a:gd name="connsiteY0" fmla="*/ 132215 h 152377"/>
                <a:gd name="connsiteX1" fmla="*/ 142518 w 138932"/>
                <a:gd name="connsiteY1" fmla="*/ 131318 h 152377"/>
                <a:gd name="connsiteX2" fmla="*/ 105768 w 138932"/>
                <a:gd name="connsiteY2" fmla="*/ 93672 h 152377"/>
                <a:gd name="connsiteX3" fmla="*/ 89634 w 138932"/>
                <a:gd name="connsiteY3" fmla="*/ 76642 h 152377"/>
                <a:gd name="connsiteX4" fmla="*/ 90082 w 138932"/>
                <a:gd name="connsiteY4" fmla="*/ 73504 h 152377"/>
                <a:gd name="connsiteX5" fmla="*/ 93668 w 138932"/>
                <a:gd name="connsiteY5" fmla="*/ 70367 h 152377"/>
                <a:gd name="connsiteX6" fmla="*/ 103527 w 138932"/>
                <a:gd name="connsiteY6" fmla="*/ 43029 h 152377"/>
                <a:gd name="connsiteX7" fmla="*/ 103975 w 138932"/>
                <a:gd name="connsiteY7" fmla="*/ 40340 h 152377"/>
                <a:gd name="connsiteX8" fmla="*/ 103975 w 138932"/>
                <a:gd name="connsiteY8" fmla="*/ 22861 h 152377"/>
                <a:gd name="connsiteX9" fmla="*/ 71259 w 138932"/>
                <a:gd name="connsiteY9" fmla="*/ 4 h 152377"/>
                <a:gd name="connsiteX10" fmla="*/ 38991 w 138932"/>
                <a:gd name="connsiteY10" fmla="*/ 22861 h 152377"/>
                <a:gd name="connsiteX11" fmla="*/ 38991 w 138932"/>
                <a:gd name="connsiteY11" fmla="*/ 40340 h 152377"/>
                <a:gd name="connsiteX12" fmla="*/ 38991 w 138932"/>
                <a:gd name="connsiteY12" fmla="*/ 41684 h 152377"/>
                <a:gd name="connsiteX13" fmla="*/ 49747 w 138932"/>
                <a:gd name="connsiteY13" fmla="*/ 69919 h 152377"/>
                <a:gd name="connsiteX14" fmla="*/ 52436 w 138932"/>
                <a:gd name="connsiteY14" fmla="*/ 72608 h 152377"/>
                <a:gd name="connsiteX15" fmla="*/ 52884 w 138932"/>
                <a:gd name="connsiteY15" fmla="*/ 76642 h 152377"/>
                <a:gd name="connsiteX16" fmla="*/ 36750 w 138932"/>
                <a:gd name="connsiteY16" fmla="*/ 93672 h 152377"/>
                <a:gd name="connsiteX17" fmla="*/ 0 w 138932"/>
                <a:gd name="connsiteY17" fmla="*/ 131318 h 152377"/>
                <a:gd name="connsiteX18" fmla="*/ 0 w 138932"/>
                <a:gd name="connsiteY18" fmla="*/ 134007 h 152377"/>
                <a:gd name="connsiteX19" fmla="*/ 0 w 138932"/>
                <a:gd name="connsiteY19" fmla="*/ 150141 h 152377"/>
                <a:gd name="connsiteX20" fmla="*/ 2241 w 138932"/>
                <a:gd name="connsiteY20" fmla="*/ 152382 h 152377"/>
                <a:gd name="connsiteX21" fmla="*/ 2241 w 138932"/>
                <a:gd name="connsiteY21" fmla="*/ 152382 h 152377"/>
                <a:gd name="connsiteX22" fmla="*/ 4482 w 138932"/>
                <a:gd name="connsiteY22" fmla="*/ 150141 h 152377"/>
                <a:gd name="connsiteX23" fmla="*/ 4482 w 138932"/>
                <a:gd name="connsiteY23" fmla="*/ 134007 h 152377"/>
                <a:gd name="connsiteX24" fmla="*/ 4482 w 138932"/>
                <a:gd name="connsiteY24" fmla="*/ 131318 h 152377"/>
                <a:gd name="connsiteX25" fmla="*/ 36750 w 138932"/>
                <a:gd name="connsiteY25" fmla="*/ 98154 h 152377"/>
                <a:gd name="connsiteX26" fmla="*/ 57366 w 138932"/>
                <a:gd name="connsiteY26" fmla="*/ 76642 h 152377"/>
                <a:gd name="connsiteX27" fmla="*/ 57366 w 138932"/>
                <a:gd name="connsiteY27" fmla="*/ 75745 h 152377"/>
                <a:gd name="connsiteX28" fmla="*/ 71707 w 138932"/>
                <a:gd name="connsiteY28" fmla="*/ 79330 h 152377"/>
                <a:gd name="connsiteX29" fmla="*/ 72155 w 138932"/>
                <a:gd name="connsiteY29" fmla="*/ 79330 h 152377"/>
                <a:gd name="connsiteX30" fmla="*/ 85601 w 138932"/>
                <a:gd name="connsiteY30" fmla="*/ 76642 h 152377"/>
                <a:gd name="connsiteX31" fmla="*/ 85601 w 138932"/>
                <a:gd name="connsiteY31" fmla="*/ 77090 h 152377"/>
                <a:gd name="connsiteX32" fmla="*/ 106216 w 138932"/>
                <a:gd name="connsiteY32" fmla="*/ 98602 h 152377"/>
                <a:gd name="connsiteX33" fmla="*/ 138485 w 138932"/>
                <a:gd name="connsiteY33" fmla="*/ 131766 h 152377"/>
                <a:gd name="connsiteX34" fmla="*/ 138485 w 138932"/>
                <a:gd name="connsiteY34" fmla="*/ 132663 h 152377"/>
                <a:gd name="connsiteX35" fmla="*/ 138485 w 138932"/>
                <a:gd name="connsiteY35" fmla="*/ 150590 h 152377"/>
                <a:gd name="connsiteX36" fmla="*/ 140725 w 138932"/>
                <a:gd name="connsiteY36" fmla="*/ 152831 h 152377"/>
                <a:gd name="connsiteX37" fmla="*/ 140725 w 138932"/>
                <a:gd name="connsiteY37" fmla="*/ 152831 h 152377"/>
                <a:gd name="connsiteX38" fmla="*/ 142966 w 138932"/>
                <a:gd name="connsiteY38" fmla="*/ 150590 h 152377"/>
                <a:gd name="connsiteX39" fmla="*/ 142518 w 138932"/>
                <a:gd name="connsiteY39" fmla="*/ 132215 h 152377"/>
                <a:gd name="connsiteX40" fmla="*/ 71707 w 138932"/>
                <a:gd name="connsiteY40" fmla="*/ 75297 h 152377"/>
                <a:gd name="connsiteX41" fmla="*/ 71707 w 138932"/>
                <a:gd name="connsiteY41" fmla="*/ 75297 h 152377"/>
                <a:gd name="connsiteX42" fmla="*/ 71707 w 138932"/>
                <a:gd name="connsiteY42" fmla="*/ 75297 h 152377"/>
                <a:gd name="connsiteX43" fmla="*/ 52884 w 138932"/>
                <a:gd name="connsiteY43" fmla="*/ 67678 h 152377"/>
                <a:gd name="connsiteX44" fmla="*/ 43472 w 138932"/>
                <a:gd name="connsiteY44" fmla="*/ 41684 h 152377"/>
                <a:gd name="connsiteX45" fmla="*/ 43472 w 138932"/>
                <a:gd name="connsiteY45" fmla="*/ 40340 h 152377"/>
                <a:gd name="connsiteX46" fmla="*/ 43472 w 138932"/>
                <a:gd name="connsiteY46" fmla="*/ 24206 h 152377"/>
                <a:gd name="connsiteX47" fmla="*/ 71707 w 138932"/>
                <a:gd name="connsiteY47" fmla="*/ 4934 h 152377"/>
                <a:gd name="connsiteX48" fmla="*/ 99942 w 138932"/>
                <a:gd name="connsiteY48" fmla="*/ 24206 h 152377"/>
                <a:gd name="connsiteX49" fmla="*/ 99942 w 138932"/>
                <a:gd name="connsiteY49" fmla="*/ 40340 h 152377"/>
                <a:gd name="connsiteX50" fmla="*/ 99494 w 138932"/>
                <a:gd name="connsiteY50" fmla="*/ 43029 h 152377"/>
                <a:gd name="connsiteX51" fmla="*/ 90530 w 138932"/>
                <a:gd name="connsiteY51" fmla="*/ 68126 h 152377"/>
                <a:gd name="connsiteX52" fmla="*/ 71707 w 138932"/>
                <a:gd name="connsiteY52" fmla="*/ 75297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8932" h="152377">
                  <a:moveTo>
                    <a:pt x="142518" y="132215"/>
                  </a:moveTo>
                  <a:lnTo>
                    <a:pt x="142518" y="131318"/>
                  </a:lnTo>
                  <a:cubicBezTo>
                    <a:pt x="142070" y="110254"/>
                    <a:pt x="125936" y="93672"/>
                    <a:pt x="105768" y="93672"/>
                  </a:cubicBezTo>
                  <a:cubicBezTo>
                    <a:pt x="96805" y="93672"/>
                    <a:pt x="89634" y="86053"/>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199"/>
                    <a:pt x="42128" y="61404"/>
                    <a:pt x="49747" y="69919"/>
                  </a:cubicBezTo>
                  <a:cubicBezTo>
                    <a:pt x="50643" y="70815"/>
                    <a:pt x="51540" y="71712"/>
                    <a:pt x="52436" y="72608"/>
                  </a:cubicBezTo>
                  <a:cubicBezTo>
                    <a:pt x="52884" y="73953"/>
                    <a:pt x="52884" y="75297"/>
                    <a:pt x="52884" y="76642"/>
                  </a:cubicBezTo>
                  <a:cubicBezTo>
                    <a:pt x="52884" y="86053"/>
                    <a:pt x="45713" y="93672"/>
                    <a:pt x="36750" y="93672"/>
                  </a:cubicBezTo>
                  <a:cubicBezTo>
                    <a:pt x="16582" y="93672"/>
                    <a:pt x="448" y="110254"/>
                    <a:pt x="0" y="131318"/>
                  </a:cubicBezTo>
                  <a:lnTo>
                    <a:pt x="0" y="134007"/>
                  </a:lnTo>
                  <a:cubicBezTo>
                    <a:pt x="0" y="139385"/>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3"/>
                    <a:pt x="4482" y="138937"/>
                    <a:pt x="4482" y="134007"/>
                  </a:cubicBezTo>
                  <a:lnTo>
                    <a:pt x="4482" y="131318"/>
                  </a:lnTo>
                  <a:cubicBezTo>
                    <a:pt x="4930" y="112943"/>
                    <a:pt x="19271" y="98154"/>
                    <a:pt x="36750" y="98154"/>
                  </a:cubicBezTo>
                  <a:cubicBezTo>
                    <a:pt x="47954" y="98154"/>
                    <a:pt x="57366" y="88742"/>
                    <a:pt x="57366" y="76642"/>
                  </a:cubicBezTo>
                  <a:cubicBezTo>
                    <a:pt x="57366" y="76193"/>
                    <a:pt x="57366" y="76193"/>
                    <a:pt x="57366" y="75745"/>
                  </a:cubicBezTo>
                  <a:cubicBezTo>
                    <a:pt x="64088" y="78882"/>
                    <a:pt x="70811" y="79330"/>
                    <a:pt x="71707" y="79330"/>
                  </a:cubicBezTo>
                  <a:cubicBezTo>
                    <a:pt x="71707" y="79330"/>
                    <a:pt x="71707" y="79330"/>
                    <a:pt x="72155" y="79330"/>
                  </a:cubicBezTo>
                  <a:cubicBezTo>
                    <a:pt x="73948" y="79330"/>
                    <a:pt x="79774" y="78882"/>
                    <a:pt x="85601" y="76642"/>
                  </a:cubicBezTo>
                  <a:cubicBezTo>
                    <a:pt x="85601" y="76642"/>
                    <a:pt x="85601" y="76642"/>
                    <a:pt x="85601" y="77090"/>
                  </a:cubicBezTo>
                  <a:cubicBezTo>
                    <a:pt x="85601" y="88742"/>
                    <a:pt x="94564" y="98602"/>
                    <a:pt x="106216" y="98602"/>
                  </a:cubicBezTo>
                  <a:cubicBezTo>
                    <a:pt x="123695" y="98602"/>
                    <a:pt x="138036" y="112943"/>
                    <a:pt x="138485" y="131766"/>
                  </a:cubicBezTo>
                  <a:lnTo>
                    <a:pt x="138485" y="132663"/>
                  </a:lnTo>
                  <a:cubicBezTo>
                    <a:pt x="138485" y="138937"/>
                    <a:pt x="138485" y="145212"/>
                    <a:pt x="138485" y="150590"/>
                  </a:cubicBezTo>
                  <a:cubicBezTo>
                    <a:pt x="138485" y="151934"/>
                    <a:pt x="139381" y="152831"/>
                    <a:pt x="140725" y="152831"/>
                  </a:cubicBezTo>
                  <a:cubicBezTo>
                    <a:pt x="140725" y="152831"/>
                    <a:pt x="140725" y="152831"/>
                    <a:pt x="140725" y="152831"/>
                  </a:cubicBezTo>
                  <a:cubicBezTo>
                    <a:pt x="142070" y="152831"/>
                    <a:pt x="142966" y="151934"/>
                    <a:pt x="142966" y="150590"/>
                  </a:cubicBezTo>
                  <a:cubicBezTo>
                    <a:pt x="142518" y="145212"/>
                    <a:pt x="142518" y="138937"/>
                    <a:pt x="142518" y="132215"/>
                  </a:cubicBezTo>
                  <a:close/>
                  <a:moveTo>
                    <a:pt x="71707" y="75297"/>
                  </a:moveTo>
                  <a:cubicBezTo>
                    <a:pt x="71259" y="75297"/>
                    <a:pt x="71707" y="75297"/>
                    <a:pt x="71707" y="75297"/>
                  </a:cubicBezTo>
                  <a:cubicBezTo>
                    <a:pt x="71707" y="75297"/>
                    <a:pt x="71707" y="75297"/>
                    <a:pt x="71707" y="75297"/>
                  </a:cubicBezTo>
                  <a:cubicBezTo>
                    <a:pt x="71259" y="75297"/>
                    <a:pt x="59158" y="75297"/>
                    <a:pt x="52884" y="67678"/>
                  </a:cubicBezTo>
                  <a:cubicBezTo>
                    <a:pt x="46161" y="60059"/>
                    <a:pt x="44369" y="49303"/>
                    <a:pt x="43472" y="41684"/>
                  </a:cubicBezTo>
                  <a:lnTo>
                    <a:pt x="43472" y="40340"/>
                  </a:lnTo>
                  <a:cubicBezTo>
                    <a:pt x="42128" y="31825"/>
                    <a:pt x="43472" y="24206"/>
                    <a:pt x="43472" y="24206"/>
                  </a:cubicBezTo>
                  <a:cubicBezTo>
                    <a:pt x="47506" y="4486"/>
                    <a:pt x="70363" y="4934"/>
                    <a:pt x="71707" y="4934"/>
                  </a:cubicBezTo>
                  <a:cubicBezTo>
                    <a:pt x="72603" y="4934"/>
                    <a:pt x="95908" y="4486"/>
                    <a:pt x="99942" y="24206"/>
                  </a:cubicBezTo>
                  <a:cubicBezTo>
                    <a:pt x="99942" y="24206"/>
                    <a:pt x="101286" y="31376"/>
                    <a:pt x="99942" y="40340"/>
                  </a:cubicBezTo>
                  <a:lnTo>
                    <a:pt x="99494" y="43029"/>
                  </a:lnTo>
                  <a:cubicBezTo>
                    <a:pt x="98149" y="51096"/>
                    <a:pt x="96805" y="60956"/>
                    <a:pt x="90530" y="68126"/>
                  </a:cubicBezTo>
                  <a:cubicBezTo>
                    <a:pt x="84256" y="74849"/>
                    <a:pt x="73500" y="75297"/>
                    <a:pt x="71707" y="75297"/>
                  </a:cubicBezTo>
                  <a:close/>
                </a:path>
              </a:pathLst>
            </a:custGeom>
            <a:grpFill/>
            <a:ln w="4477" cap="flat">
              <a:noFill/>
              <a:prstDash val="solid"/>
              <a:miter/>
            </a:ln>
          </p:spPr>
          <p:txBody>
            <a:bodyPr rtlCol="0" anchor="ctr"/>
            <a:lstStyle/>
            <a:p>
              <a:endParaRPr lang="en-US"/>
            </a:p>
          </p:txBody>
        </p:sp>
      </p:grpSp>
      <p:grpSp>
        <p:nvGrpSpPr>
          <p:cNvPr id="45" name="Group 2612">
            <a:extLst>
              <a:ext uri="{FF2B5EF4-FFF2-40B4-BE49-F238E27FC236}">
                <a16:creationId xmlns:a16="http://schemas.microsoft.com/office/drawing/2014/main" id="{DA99ECCF-004F-800B-4CA3-68FFAF996AA5}"/>
              </a:ext>
              <a:ext uri="{C183D7F6-B498-43B3-948B-1728B52AA6E4}">
                <adec:decorative xmlns:adec="http://schemas.microsoft.com/office/drawing/2017/decorative" val="1"/>
              </a:ext>
            </a:extLst>
          </p:cNvPr>
          <p:cNvGrpSpPr>
            <a:grpSpLocks noChangeAspect="1"/>
          </p:cNvGrpSpPr>
          <p:nvPr/>
        </p:nvGrpSpPr>
        <p:grpSpPr>
          <a:xfrm>
            <a:off x="4462155" y="1965702"/>
            <a:ext cx="150409" cy="152378"/>
            <a:chOff x="7010737" y="3506912"/>
            <a:chExt cx="150409" cy="152378"/>
          </a:xfrm>
        </p:grpSpPr>
        <p:sp>
          <p:nvSpPr>
            <p:cNvPr id="46" name="Freeform: Shape 2683">
              <a:extLst>
                <a:ext uri="{FF2B5EF4-FFF2-40B4-BE49-F238E27FC236}">
                  <a16:creationId xmlns:a16="http://schemas.microsoft.com/office/drawing/2014/main" id="{F4A96CF9-E10D-F5F9-F664-CE2BA62AD644}"/>
                </a:ext>
              </a:extLst>
            </p:cNvPr>
            <p:cNvSpPr/>
            <p:nvPr/>
          </p:nvSpPr>
          <p:spPr>
            <a:xfrm>
              <a:off x="7107366" y="3605962"/>
              <a:ext cx="53780" cy="49299"/>
            </a:xfrm>
            <a:custGeom>
              <a:avLst/>
              <a:gdLst>
                <a:gd name="connsiteX0" fmla="*/ 54853 w 53780"/>
                <a:gd name="connsiteY0" fmla="*/ 19271 h 49298"/>
                <a:gd name="connsiteX1" fmla="*/ 52612 w 53780"/>
                <a:gd name="connsiteY1" fmla="*/ 17927 h 49298"/>
                <a:gd name="connsiteX2" fmla="*/ 35133 w 53780"/>
                <a:gd name="connsiteY2" fmla="*/ 17927 h 49298"/>
                <a:gd name="connsiteX3" fmla="*/ 29755 w 53780"/>
                <a:gd name="connsiteY3" fmla="*/ 1345 h 49298"/>
                <a:gd name="connsiteX4" fmla="*/ 25273 w 53780"/>
                <a:gd name="connsiteY4" fmla="*/ 1345 h 49298"/>
                <a:gd name="connsiteX5" fmla="*/ 19895 w 53780"/>
                <a:gd name="connsiteY5" fmla="*/ 17927 h 49298"/>
                <a:gd name="connsiteX6" fmla="*/ 2417 w 53780"/>
                <a:gd name="connsiteY6" fmla="*/ 17927 h 49298"/>
                <a:gd name="connsiteX7" fmla="*/ 176 w 53780"/>
                <a:gd name="connsiteY7" fmla="*/ 19271 h 49298"/>
                <a:gd name="connsiteX8" fmla="*/ 1072 w 53780"/>
                <a:gd name="connsiteY8" fmla="*/ 21960 h 49298"/>
                <a:gd name="connsiteX9" fmla="*/ 15414 w 53780"/>
                <a:gd name="connsiteY9" fmla="*/ 32268 h 49298"/>
                <a:gd name="connsiteX10" fmla="*/ 10036 w 53780"/>
                <a:gd name="connsiteY10" fmla="*/ 48851 h 49298"/>
                <a:gd name="connsiteX11" fmla="*/ 10932 w 53780"/>
                <a:gd name="connsiteY11" fmla="*/ 51540 h 49298"/>
                <a:gd name="connsiteX12" fmla="*/ 13621 w 53780"/>
                <a:gd name="connsiteY12" fmla="*/ 51540 h 49298"/>
                <a:gd name="connsiteX13" fmla="*/ 27514 w 53780"/>
                <a:gd name="connsiteY13" fmla="*/ 41232 h 49298"/>
                <a:gd name="connsiteX14" fmla="*/ 41856 w 53780"/>
                <a:gd name="connsiteY14" fmla="*/ 51540 h 49298"/>
                <a:gd name="connsiteX15" fmla="*/ 43200 w 53780"/>
                <a:gd name="connsiteY15" fmla="*/ 51988 h 49298"/>
                <a:gd name="connsiteX16" fmla="*/ 44545 w 53780"/>
                <a:gd name="connsiteY16" fmla="*/ 51540 h 49298"/>
                <a:gd name="connsiteX17" fmla="*/ 45441 w 53780"/>
                <a:gd name="connsiteY17" fmla="*/ 48851 h 49298"/>
                <a:gd name="connsiteX18" fmla="*/ 40063 w 53780"/>
                <a:gd name="connsiteY18" fmla="*/ 32268 h 49298"/>
                <a:gd name="connsiteX19" fmla="*/ 54404 w 53780"/>
                <a:gd name="connsiteY19" fmla="*/ 21960 h 49298"/>
                <a:gd name="connsiteX20" fmla="*/ 54853 w 53780"/>
                <a:gd name="connsiteY20" fmla="*/ 19271 h 49298"/>
                <a:gd name="connsiteX21" fmla="*/ 37374 w 53780"/>
                <a:gd name="connsiteY21" fmla="*/ 28683 h 49298"/>
                <a:gd name="connsiteX22" fmla="*/ 36029 w 53780"/>
                <a:gd name="connsiteY22" fmla="*/ 33613 h 49298"/>
                <a:gd name="connsiteX23" fmla="*/ 39167 w 53780"/>
                <a:gd name="connsiteY23" fmla="*/ 43921 h 49298"/>
                <a:gd name="connsiteX24" fmla="*/ 30651 w 53780"/>
                <a:gd name="connsiteY24" fmla="*/ 37646 h 49298"/>
                <a:gd name="connsiteX25" fmla="*/ 27962 w 53780"/>
                <a:gd name="connsiteY25" fmla="*/ 36750 h 49298"/>
                <a:gd name="connsiteX26" fmla="*/ 25273 w 53780"/>
                <a:gd name="connsiteY26" fmla="*/ 37646 h 49298"/>
                <a:gd name="connsiteX27" fmla="*/ 16758 w 53780"/>
                <a:gd name="connsiteY27" fmla="*/ 43921 h 49298"/>
                <a:gd name="connsiteX28" fmla="*/ 19895 w 53780"/>
                <a:gd name="connsiteY28" fmla="*/ 33613 h 49298"/>
                <a:gd name="connsiteX29" fmla="*/ 18551 w 53780"/>
                <a:gd name="connsiteY29" fmla="*/ 28683 h 49298"/>
                <a:gd name="connsiteX30" fmla="*/ 10036 w 53780"/>
                <a:gd name="connsiteY30" fmla="*/ 22409 h 49298"/>
                <a:gd name="connsiteX31" fmla="*/ 20792 w 53780"/>
                <a:gd name="connsiteY31" fmla="*/ 22409 h 49298"/>
                <a:gd name="connsiteX32" fmla="*/ 24825 w 53780"/>
                <a:gd name="connsiteY32" fmla="*/ 19271 h 49298"/>
                <a:gd name="connsiteX33" fmla="*/ 27962 w 53780"/>
                <a:gd name="connsiteY33" fmla="*/ 8964 h 49298"/>
                <a:gd name="connsiteX34" fmla="*/ 31100 w 53780"/>
                <a:gd name="connsiteY34" fmla="*/ 19271 h 49298"/>
                <a:gd name="connsiteX35" fmla="*/ 35133 w 53780"/>
                <a:gd name="connsiteY35" fmla="*/ 22409 h 49298"/>
                <a:gd name="connsiteX36" fmla="*/ 45889 w 53780"/>
                <a:gd name="connsiteY36" fmla="*/ 22409 h 49298"/>
                <a:gd name="connsiteX37" fmla="*/ 37374 w 53780"/>
                <a:gd name="connsiteY37" fmla="*/ 28683 h 4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780" h="49298">
                  <a:moveTo>
                    <a:pt x="54853" y="19271"/>
                  </a:moveTo>
                  <a:cubicBezTo>
                    <a:pt x="54404" y="18375"/>
                    <a:pt x="53508" y="17927"/>
                    <a:pt x="52612" y="17927"/>
                  </a:cubicBezTo>
                  <a:lnTo>
                    <a:pt x="35133" y="17927"/>
                  </a:lnTo>
                  <a:lnTo>
                    <a:pt x="29755" y="1345"/>
                  </a:lnTo>
                  <a:cubicBezTo>
                    <a:pt x="29307" y="-448"/>
                    <a:pt x="26170" y="-448"/>
                    <a:pt x="25273" y="1345"/>
                  </a:cubicBezTo>
                  <a:lnTo>
                    <a:pt x="19895" y="17927"/>
                  </a:lnTo>
                  <a:lnTo>
                    <a:pt x="2417" y="17927"/>
                  </a:lnTo>
                  <a:cubicBezTo>
                    <a:pt x="1520" y="17927"/>
                    <a:pt x="624" y="18375"/>
                    <a:pt x="176" y="19271"/>
                  </a:cubicBezTo>
                  <a:cubicBezTo>
                    <a:pt x="-272" y="20168"/>
                    <a:pt x="176" y="21064"/>
                    <a:pt x="1072" y="21960"/>
                  </a:cubicBezTo>
                  <a:lnTo>
                    <a:pt x="15414" y="32268"/>
                  </a:lnTo>
                  <a:lnTo>
                    <a:pt x="10036" y="48851"/>
                  </a:lnTo>
                  <a:cubicBezTo>
                    <a:pt x="9587" y="49747"/>
                    <a:pt x="10036" y="50643"/>
                    <a:pt x="10932" y="51540"/>
                  </a:cubicBezTo>
                  <a:cubicBezTo>
                    <a:pt x="11828" y="51988"/>
                    <a:pt x="12725" y="51988"/>
                    <a:pt x="13621" y="51540"/>
                  </a:cubicBezTo>
                  <a:lnTo>
                    <a:pt x="27514" y="41232"/>
                  </a:lnTo>
                  <a:lnTo>
                    <a:pt x="41856" y="51540"/>
                  </a:lnTo>
                  <a:cubicBezTo>
                    <a:pt x="42304" y="51988"/>
                    <a:pt x="42752" y="51988"/>
                    <a:pt x="43200" y="51988"/>
                  </a:cubicBezTo>
                  <a:cubicBezTo>
                    <a:pt x="43648" y="51988"/>
                    <a:pt x="44096" y="51988"/>
                    <a:pt x="44545" y="51540"/>
                  </a:cubicBezTo>
                  <a:cubicBezTo>
                    <a:pt x="45441" y="51091"/>
                    <a:pt x="45441" y="49747"/>
                    <a:pt x="45441" y="48851"/>
                  </a:cubicBezTo>
                  <a:lnTo>
                    <a:pt x="40063" y="32268"/>
                  </a:lnTo>
                  <a:lnTo>
                    <a:pt x="54404" y="21960"/>
                  </a:lnTo>
                  <a:cubicBezTo>
                    <a:pt x="54853" y="21064"/>
                    <a:pt x="55301" y="20168"/>
                    <a:pt x="54853" y="19271"/>
                  </a:cubicBezTo>
                  <a:close/>
                  <a:moveTo>
                    <a:pt x="37374" y="28683"/>
                  </a:moveTo>
                  <a:cubicBezTo>
                    <a:pt x="36029" y="29579"/>
                    <a:pt x="35133" y="31820"/>
                    <a:pt x="36029" y="33613"/>
                  </a:cubicBezTo>
                  <a:lnTo>
                    <a:pt x="39167" y="43921"/>
                  </a:lnTo>
                  <a:lnTo>
                    <a:pt x="30651" y="37646"/>
                  </a:lnTo>
                  <a:cubicBezTo>
                    <a:pt x="29755" y="37198"/>
                    <a:pt x="28859" y="36750"/>
                    <a:pt x="27962" y="36750"/>
                  </a:cubicBezTo>
                  <a:cubicBezTo>
                    <a:pt x="27066" y="36750"/>
                    <a:pt x="26170" y="37198"/>
                    <a:pt x="25273" y="37646"/>
                  </a:cubicBezTo>
                  <a:lnTo>
                    <a:pt x="16758" y="43921"/>
                  </a:lnTo>
                  <a:lnTo>
                    <a:pt x="19895" y="33613"/>
                  </a:lnTo>
                  <a:cubicBezTo>
                    <a:pt x="20343" y="31820"/>
                    <a:pt x="19895" y="30028"/>
                    <a:pt x="18551" y="28683"/>
                  </a:cubicBezTo>
                  <a:lnTo>
                    <a:pt x="10036" y="22409"/>
                  </a:lnTo>
                  <a:lnTo>
                    <a:pt x="20792" y="22409"/>
                  </a:lnTo>
                  <a:cubicBezTo>
                    <a:pt x="22584" y="22409"/>
                    <a:pt x="24377" y="21064"/>
                    <a:pt x="24825" y="19271"/>
                  </a:cubicBezTo>
                  <a:lnTo>
                    <a:pt x="27962" y="8964"/>
                  </a:lnTo>
                  <a:lnTo>
                    <a:pt x="31100" y="19271"/>
                  </a:lnTo>
                  <a:cubicBezTo>
                    <a:pt x="31548" y="21064"/>
                    <a:pt x="33340" y="22409"/>
                    <a:pt x="35133" y="22409"/>
                  </a:cubicBezTo>
                  <a:lnTo>
                    <a:pt x="45889" y="22409"/>
                  </a:lnTo>
                  <a:lnTo>
                    <a:pt x="37374" y="28683"/>
                  </a:lnTo>
                  <a:close/>
                </a:path>
              </a:pathLst>
            </a:custGeom>
            <a:solidFill>
              <a:srgbClr val="231F20"/>
            </a:solidFill>
            <a:ln w="4477" cap="flat">
              <a:noFill/>
              <a:prstDash val="solid"/>
              <a:miter/>
            </a:ln>
          </p:spPr>
          <p:txBody>
            <a:bodyPr rtlCol="0" anchor="ctr"/>
            <a:lstStyle/>
            <a:p>
              <a:endParaRPr lang="en-US"/>
            </a:p>
          </p:txBody>
        </p:sp>
        <p:sp>
          <p:nvSpPr>
            <p:cNvPr id="47" name="Freeform: Shape 2684">
              <a:extLst>
                <a:ext uri="{FF2B5EF4-FFF2-40B4-BE49-F238E27FC236}">
                  <a16:creationId xmlns:a16="http://schemas.microsoft.com/office/drawing/2014/main" id="{B4937D77-6049-8BD4-140B-EEDA2B032119}"/>
                </a:ext>
              </a:extLst>
            </p:cNvPr>
            <p:cNvSpPr/>
            <p:nvPr/>
          </p:nvSpPr>
          <p:spPr>
            <a:xfrm>
              <a:off x="7010737" y="3506912"/>
              <a:ext cx="103079" cy="152378"/>
            </a:xfrm>
            <a:custGeom>
              <a:avLst/>
              <a:gdLst>
                <a:gd name="connsiteX0" fmla="*/ 99942 w 103079"/>
                <a:gd name="connsiteY0" fmla="*/ 95017 h 152377"/>
                <a:gd name="connsiteX1" fmla="*/ 99046 w 103079"/>
                <a:gd name="connsiteY1" fmla="*/ 91879 h 152377"/>
                <a:gd name="connsiteX2" fmla="*/ 89634 w 103079"/>
                <a:gd name="connsiteY2" fmla="*/ 76642 h 152377"/>
                <a:gd name="connsiteX3" fmla="*/ 90082 w 103079"/>
                <a:gd name="connsiteY3" fmla="*/ 73504 h 152377"/>
                <a:gd name="connsiteX4" fmla="*/ 93668 w 103079"/>
                <a:gd name="connsiteY4" fmla="*/ 70367 h 152377"/>
                <a:gd name="connsiteX5" fmla="*/ 103527 w 103079"/>
                <a:gd name="connsiteY5" fmla="*/ 43029 h 152377"/>
                <a:gd name="connsiteX6" fmla="*/ 103975 w 103079"/>
                <a:gd name="connsiteY6" fmla="*/ 40340 h 152377"/>
                <a:gd name="connsiteX7" fmla="*/ 103975 w 103079"/>
                <a:gd name="connsiteY7" fmla="*/ 22861 h 152377"/>
                <a:gd name="connsiteX8" fmla="*/ 71259 w 103079"/>
                <a:gd name="connsiteY8" fmla="*/ 4 h 152377"/>
                <a:gd name="connsiteX9" fmla="*/ 38991 w 103079"/>
                <a:gd name="connsiteY9" fmla="*/ 22861 h 152377"/>
                <a:gd name="connsiteX10" fmla="*/ 38991 w 103079"/>
                <a:gd name="connsiteY10" fmla="*/ 40340 h 152377"/>
                <a:gd name="connsiteX11" fmla="*/ 38991 w 103079"/>
                <a:gd name="connsiteY11" fmla="*/ 41684 h 152377"/>
                <a:gd name="connsiteX12" fmla="*/ 49747 w 103079"/>
                <a:gd name="connsiteY12" fmla="*/ 69919 h 152377"/>
                <a:gd name="connsiteX13" fmla="*/ 52436 w 103079"/>
                <a:gd name="connsiteY13" fmla="*/ 72608 h 152377"/>
                <a:gd name="connsiteX14" fmla="*/ 52884 w 103079"/>
                <a:gd name="connsiteY14" fmla="*/ 76642 h 152377"/>
                <a:gd name="connsiteX15" fmla="*/ 36750 w 103079"/>
                <a:gd name="connsiteY15" fmla="*/ 93672 h 152377"/>
                <a:gd name="connsiteX16" fmla="*/ 0 w 103079"/>
                <a:gd name="connsiteY16" fmla="*/ 131319 h 152377"/>
                <a:gd name="connsiteX17" fmla="*/ 0 w 103079"/>
                <a:gd name="connsiteY17" fmla="*/ 134007 h 152377"/>
                <a:gd name="connsiteX18" fmla="*/ 0 w 103079"/>
                <a:gd name="connsiteY18" fmla="*/ 150141 h 152377"/>
                <a:gd name="connsiteX19" fmla="*/ 2241 w 103079"/>
                <a:gd name="connsiteY19" fmla="*/ 152382 h 152377"/>
                <a:gd name="connsiteX20" fmla="*/ 2241 w 103079"/>
                <a:gd name="connsiteY20" fmla="*/ 152382 h 152377"/>
                <a:gd name="connsiteX21" fmla="*/ 4482 w 103079"/>
                <a:gd name="connsiteY21" fmla="*/ 150141 h 152377"/>
                <a:gd name="connsiteX22" fmla="*/ 4482 w 103079"/>
                <a:gd name="connsiteY22" fmla="*/ 134007 h 152377"/>
                <a:gd name="connsiteX23" fmla="*/ 4482 w 103079"/>
                <a:gd name="connsiteY23" fmla="*/ 131319 h 152377"/>
                <a:gd name="connsiteX24" fmla="*/ 36750 w 103079"/>
                <a:gd name="connsiteY24" fmla="*/ 98154 h 152377"/>
                <a:gd name="connsiteX25" fmla="*/ 57366 w 103079"/>
                <a:gd name="connsiteY25" fmla="*/ 76642 h 152377"/>
                <a:gd name="connsiteX26" fmla="*/ 57366 w 103079"/>
                <a:gd name="connsiteY26" fmla="*/ 75745 h 152377"/>
                <a:gd name="connsiteX27" fmla="*/ 71707 w 103079"/>
                <a:gd name="connsiteY27" fmla="*/ 79331 h 152377"/>
                <a:gd name="connsiteX28" fmla="*/ 72155 w 103079"/>
                <a:gd name="connsiteY28" fmla="*/ 79331 h 152377"/>
                <a:gd name="connsiteX29" fmla="*/ 85601 w 103079"/>
                <a:gd name="connsiteY29" fmla="*/ 76642 h 152377"/>
                <a:gd name="connsiteX30" fmla="*/ 85601 w 103079"/>
                <a:gd name="connsiteY30" fmla="*/ 77090 h 152377"/>
                <a:gd name="connsiteX31" fmla="*/ 97701 w 103079"/>
                <a:gd name="connsiteY31" fmla="*/ 96361 h 152377"/>
                <a:gd name="connsiteX32" fmla="*/ 98597 w 103079"/>
                <a:gd name="connsiteY32" fmla="*/ 96361 h 152377"/>
                <a:gd name="connsiteX33" fmla="*/ 99942 w 103079"/>
                <a:gd name="connsiteY33" fmla="*/ 95017 h 152377"/>
                <a:gd name="connsiteX34" fmla="*/ 71259 w 103079"/>
                <a:gd name="connsiteY34" fmla="*/ 74849 h 152377"/>
                <a:gd name="connsiteX35" fmla="*/ 71259 w 103079"/>
                <a:gd name="connsiteY35" fmla="*/ 74849 h 152377"/>
                <a:gd name="connsiteX36" fmla="*/ 71259 w 103079"/>
                <a:gd name="connsiteY36" fmla="*/ 74849 h 152377"/>
                <a:gd name="connsiteX37" fmla="*/ 52436 w 103079"/>
                <a:gd name="connsiteY37" fmla="*/ 67230 h 152377"/>
                <a:gd name="connsiteX38" fmla="*/ 43024 w 103079"/>
                <a:gd name="connsiteY38" fmla="*/ 41236 h 152377"/>
                <a:gd name="connsiteX39" fmla="*/ 43024 w 103079"/>
                <a:gd name="connsiteY39" fmla="*/ 39892 h 152377"/>
                <a:gd name="connsiteX40" fmla="*/ 43024 w 103079"/>
                <a:gd name="connsiteY40" fmla="*/ 23758 h 152377"/>
                <a:gd name="connsiteX41" fmla="*/ 71259 w 103079"/>
                <a:gd name="connsiteY41" fmla="*/ 4486 h 152377"/>
                <a:gd name="connsiteX42" fmla="*/ 99494 w 103079"/>
                <a:gd name="connsiteY42" fmla="*/ 23758 h 152377"/>
                <a:gd name="connsiteX43" fmla="*/ 99494 w 103079"/>
                <a:gd name="connsiteY43" fmla="*/ 39892 h 152377"/>
                <a:gd name="connsiteX44" fmla="*/ 99046 w 103079"/>
                <a:gd name="connsiteY44" fmla="*/ 42581 h 152377"/>
                <a:gd name="connsiteX45" fmla="*/ 90082 w 103079"/>
                <a:gd name="connsiteY45" fmla="*/ 67678 h 152377"/>
                <a:gd name="connsiteX46" fmla="*/ 71259 w 103079"/>
                <a:gd name="connsiteY46" fmla="*/ 74849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079" h="152377">
                  <a:moveTo>
                    <a:pt x="99942" y="95017"/>
                  </a:moveTo>
                  <a:cubicBezTo>
                    <a:pt x="100390" y="93672"/>
                    <a:pt x="99942" y="92776"/>
                    <a:pt x="99046" y="91879"/>
                  </a:cubicBezTo>
                  <a:cubicBezTo>
                    <a:pt x="93219" y="89190"/>
                    <a:pt x="89634" y="83364"/>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200"/>
                    <a:pt x="42128" y="61404"/>
                    <a:pt x="49747" y="69919"/>
                  </a:cubicBezTo>
                  <a:cubicBezTo>
                    <a:pt x="50643" y="70816"/>
                    <a:pt x="51540" y="71712"/>
                    <a:pt x="52436" y="72608"/>
                  </a:cubicBezTo>
                  <a:cubicBezTo>
                    <a:pt x="52884" y="73953"/>
                    <a:pt x="52884" y="75297"/>
                    <a:pt x="52884" y="76642"/>
                  </a:cubicBezTo>
                  <a:cubicBezTo>
                    <a:pt x="52884" y="86053"/>
                    <a:pt x="45713" y="93672"/>
                    <a:pt x="36750" y="93672"/>
                  </a:cubicBezTo>
                  <a:cubicBezTo>
                    <a:pt x="16582" y="93672"/>
                    <a:pt x="448" y="110254"/>
                    <a:pt x="0" y="131319"/>
                  </a:cubicBezTo>
                  <a:lnTo>
                    <a:pt x="0" y="134007"/>
                  </a:lnTo>
                  <a:cubicBezTo>
                    <a:pt x="0" y="139386"/>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4"/>
                    <a:pt x="4482" y="138937"/>
                    <a:pt x="4482" y="134007"/>
                  </a:cubicBezTo>
                  <a:lnTo>
                    <a:pt x="4482" y="131319"/>
                  </a:lnTo>
                  <a:cubicBezTo>
                    <a:pt x="4930" y="112943"/>
                    <a:pt x="19271" y="98154"/>
                    <a:pt x="36750" y="98154"/>
                  </a:cubicBezTo>
                  <a:cubicBezTo>
                    <a:pt x="47954" y="98154"/>
                    <a:pt x="57366" y="88742"/>
                    <a:pt x="57366" y="76642"/>
                  </a:cubicBezTo>
                  <a:cubicBezTo>
                    <a:pt x="57366" y="76193"/>
                    <a:pt x="57366" y="76193"/>
                    <a:pt x="57366" y="75745"/>
                  </a:cubicBezTo>
                  <a:cubicBezTo>
                    <a:pt x="64088" y="78883"/>
                    <a:pt x="70811" y="79331"/>
                    <a:pt x="71707" y="79331"/>
                  </a:cubicBezTo>
                  <a:cubicBezTo>
                    <a:pt x="71707" y="79331"/>
                    <a:pt x="71707" y="79331"/>
                    <a:pt x="72155" y="79331"/>
                  </a:cubicBezTo>
                  <a:cubicBezTo>
                    <a:pt x="73948" y="79331"/>
                    <a:pt x="79774" y="78883"/>
                    <a:pt x="85601" y="76642"/>
                  </a:cubicBezTo>
                  <a:cubicBezTo>
                    <a:pt x="85601" y="76642"/>
                    <a:pt x="85601" y="76642"/>
                    <a:pt x="85601" y="77090"/>
                  </a:cubicBezTo>
                  <a:cubicBezTo>
                    <a:pt x="85601" y="85605"/>
                    <a:pt x="90530" y="93224"/>
                    <a:pt x="97701" y="96361"/>
                  </a:cubicBezTo>
                  <a:cubicBezTo>
                    <a:pt x="98149" y="96361"/>
                    <a:pt x="98149" y="96361"/>
                    <a:pt x="98597" y="96361"/>
                  </a:cubicBezTo>
                  <a:cubicBezTo>
                    <a:pt x="98597" y="96361"/>
                    <a:pt x="99494" y="95913"/>
                    <a:pt x="99942" y="95017"/>
                  </a:cubicBezTo>
                  <a:close/>
                  <a:moveTo>
                    <a:pt x="71259" y="74849"/>
                  </a:moveTo>
                  <a:cubicBezTo>
                    <a:pt x="70811" y="74849"/>
                    <a:pt x="71259" y="74849"/>
                    <a:pt x="71259" y="74849"/>
                  </a:cubicBezTo>
                  <a:cubicBezTo>
                    <a:pt x="71259" y="74849"/>
                    <a:pt x="71259" y="74849"/>
                    <a:pt x="71259" y="74849"/>
                  </a:cubicBezTo>
                  <a:cubicBezTo>
                    <a:pt x="70811" y="74849"/>
                    <a:pt x="58710" y="74849"/>
                    <a:pt x="52436" y="67230"/>
                  </a:cubicBezTo>
                  <a:cubicBezTo>
                    <a:pt x="45713" y="59611"/>
                    <a:pt x="43921" y="48855"/>
                    <a:pt x="43024" y="41236"/>
                  </a:cubicBezTo>
                  <a:lnTo>
                    <a:pt x="43024" y="39892"/>
                  </a:lnTo>
                  <a:cubicBezTo>
                    <a:pt x="41680" y="31376"/>
                    <a:pt x="43024" y="23758"/>
                    <a:pt x="43024" y="23758"/>
                  </a:cubicBezTo>
                  <a:cubicBezTo>
                    <a:pt x="47058" y="4038"/>
                    <a:pt x="69915" y="4486"/>
                    <a:pt x="71259" y="4486"/>
                  </a:cubicBezTo>
                  <a:cubicBezTo>
                    <a:pt x="71707" y="4486"/>
                    <a:pt x="95460" y="3590"/>
                    <a:pt x="99494" y="23758"/>
                  </a:cubicBezTo>
                  <a:cubicBezTo>
                    <a:pt x="99494" y="23758"/>
                    <a:pt x="100838" y="30928"/>
                    <a:pt x="99494" y="39892"/>
                  </a:cubicBezTo>
                  <a:lnTo>
                    <a:pt x="99046" y="42581"/>
                  </a:lnTo>
                  <a:cubicBezTo>
                    <a:pt x="97701" y="50648"/>
                    <a:pt x="96357" y="60507"/>
                    <a:pt x="90082" y="67678"/>
                  </a:cubicBezTo>
                  <a:cubicBezTo>
                    <a:pt x="83360" y="74401"/>
                    <a:pt x="73052" y="74849"/>
                    <a:pt x="71259" y="74849"/>
                  </a:cubicBezTo>
                  <a:close/>
                </a:path>
              </a:pathLst>
            </a:custGeom>
            <a:solidFill>
              <a:srgbClr val="231F20"/>
            </a:solidFill>
            <a:ln w="4477" cap="flat">
              <a:noFill/>
              <a:prstDash val="solid"/>
              <a:miter/>
            </a:ln>
          </p:spPr>
          <p:txBody>
            <a:bodyPr rtlCol="0" anchor="ctr"/>
            <a:lstStyle/>
            <a:p>
              <a:endParaRPr lang="en-US"/>
            </a:p>
          </p:txBody>
        </p:sp>
      </p:grpSp>
      <p:sp>
        <p:nvSpPr>
          <p:cNvPr id="51" name="TextBox 16">
            <a:extLst>
              <a:ext uri="{FF2B5EF4-FFF2-40B4-BE49-F238E27FC236}">
                <a16:creationId xmlns:a16="http://schemas.microsoft.com/office/drawing/2014/main" id="{44E370EE-E02A-9A9F-A21E-C383CDFC355F}"/>
              </a:ext>
            </a:extLst>
          </p:cNvPr>
          <p:cNvSpPr txBox="1"/>
          <p:nvPr/>
        </p:nvSpPr>
        <p:spPr>
          <a:xfrm>
            <a:off x="4631978" y="1873957"/>
            <a:ext cx="921447" cy="215444"/>
          </a:xfrm>
          <a:prstGeom prst="rect">
            <a:avLst/>
          </a:prstGeom>
          <a:noFill/>
        </p:spPr>
        <p:txBody>
          <a:bodyPr wrap="square" lIns="0" tIns="0" rIns="0" bIns="0">
            <a:spAutoFit/>
          </a:bodyPr>
          <a:lstStyle/>
          <a:p>
            <a:pPr defTabSz="685800">
              <a:buClrTx/>
              <a:defRPr sz="1400" b="0" i="0" u="none" strike="noStrike" kern="1200" spc="0" baseline="0">
                <a:solidFill>
                  <a:prstClr val="black">
                    <a:lumMod val="65000"/>
                    <a:lumOff val="35000"/>
                  </a:prstClr>
                </a:solidFill>
                <a:latin typeface="+mn-lt"/>
                <a:ea typeface="+mn-ea"/>
                <a:cs typeface="+mn-cs"/>
              </a:defRPr>
            </a:pPr>
            <a:r>
              <a:rPr lang="fr-FR" sz="700" b="1" kern="1200" dirty="0">
                <a:solidFill>
                  <a:srgbClr val="374C62"/>
                </a:solidFill>
                <a:latin typeface="Marianne" panose="02000000000000000000"/>
                <a:ea typeface="+mn-ea"/>
                <a:cs typeface="+mn-cs"/>
              </a:rPr>
              <a:t>2000</a:t>
            </a:r>
            <a:r>
              <a:rPr lang="fr-FR" sz="700" b="1" kern="1200" baseline="30000" dirty="0">
                <a:solidFill>
                  <a:srgbClr val="374C62"/>
                </a:solidFill>
                <a:latin typeface="Marianne" panose="02000000000000000000"/>
                <a:ea typeface="+mn-ea"/>
                <a:cs typeface="+mn-cs"/>
              </a:rPr>
              <a:t>ème</a:t>
            </a:r>
            <a:r>
              <a:rPr lang="fr-FR" sz="700" b="1" kern="1200" dirty="0">
                <a:solidFill>
                  <a:srgbClr val="374C62"/>
                </a:solidFill>
                <a:latin typeface="Marianne" panose="02000000000000000000"/>
                <a:ea typeface="+mn-ea"/>
                <a:cs typeface="+mn-cs"/>
              </a:rPr>
              <a:t> ambassadeur </a:t>
            </a:r>
            <a:endParaRPr lang="fr-FR" sz="600" b="1" kern="1200" dirty="0">
              <a:solidFill>
                <a:srgbClr val="374C62"/>
              </a:solidFill>
              <a:latin typeface="Marianne" panose="02000000000000000000"/>
              <a:ea typeface="+mn-ea"/>
              <a:cs typeface="+mn-cs"/>
            </a:endParaRPr>
          </a:p>
        </p:txBody>
      </p:sp>
      <p:grpSp>
        <p:nvGrpSpPr>
          <p:cNvPr id="52" name="Group 2612">
            <a:extLst>
              <a:ext uri="{FF2B5EF4-FFF2-40B4-BE49-F238E27FC236}">
                <a16:creationId xmlns:a16="http://schemas.microsoft.com/office/drawing/2014/main" id="{E34F9A13-D486-0638-7251-86237CBFD565}"/>
              </a:ext>
              <a:ext uri="{C183D7F6-B498-43B3-948B-1728B52AA6E4}">
                <adec:decorative xmlns:adec="http://schemas.microsoft.com/office/drawing/2017/decorative" val="1"/>
              </a:ext>
            </a:extLst>
          </p:cNvPr>
          <p:cNvGrpSpPr>
            <a:grpSpLocks noChangeAspect="1"/>
          </p:cNvGrpSpPr>
          <p:nvPr/>
        </p:nvGrpSpPr>
        <p:grpSpPr>
          <a:xfrm>
            <a:off x="3039693" y="2751141"/>
            <a:ext cx="150409" cy="152378"/>
            <a:chOff x="7010737" y="3506912"/>
            <a:chExt cx="150409" cy="152378"/>
          </a:xfrm>
        </p:grpSpPr>
        <p:sp>
          <p:nvSpPr>
            <p:cNvPr id="53" name="Freeform: Shape 2683">
              <a:extLst>
                <a:ext uri="{FF2B5EF4-FFF2-40B4-BE49-F238E27FC236}">
                  <a16:creationId xmlns:a16="http://schemas.microsoft.com/office/drawing/2014/main" id="{4E7B9BB6-26E0-F739-7DBE-3F7FCE1A3FD2}"/>
                </a:ext>
              </a:extLst>
            </p:cNvPr>
            <p:cNvSpPr/>
            <p:nvPr/>
          </p:nvSpPr>
          <p:spPr>
            <a:xfrm>
              <a:off x="7107366" y="3605962"/>
              <a:ext cx="53780" cy="49299"/>
            </a:xfrm>
            <a:custGeom>
              <a:avLst/>
              <a:gdLst>
                <a:gd name="connsiteX0" fmla="*/ 54853 w 53780"/>
                <a:gd name="connsiteY0" fmla="*/ 19271 h 49298"/>
                <a:gd name="connsiteX1" fmla="*/ 52612 w 53780"/>
                <a:gd name="connsiteY1" fmla="*/ 17927 h 49298"/>
                <a:gd name="connsiteX2" fmla="*/ 35133 w 53780"/>
                <a:gd name="connsiteY2" fmla="*/ 17927 h 49298"/>
                <a:gd name="connsiteX3" fmla="*/ 29755 w 53780"/>
                <a:gd name="connsiteY3" fmla="*/ 1345 h 49298"/>
                <a:gd name="connsiteX4" fmla="*/ 25273 w 53780"/>
                <a:gd name="connsiteY4" fmla="*/ 1345 h 49298"/>
                <a:gd name="connsiteX5" fmla="*/ 19895 w 53780"/>
                <a:gd name="connsiteY5" fmla="*/ 17927 h 49298"/>
                <a:gd name="connsiteX6" fmla="*/ 2417 w 53780"/>
                <a:gd name="connsiteY6" fmla="*/ 17927 h 49298"/>
                <a:gd name="connsiteX7" fmla="*/ 176 w 53780"/>
                <a:gd name="connsiteY7" fmla="*/ 19271 h 49298"/>
                <a:gd name="connsiteX8" fmla="*/ 1072 w 53780"/>
                <a:gd name="connsiteY8" fmla="*/ 21960 h 49298"/>
                <a:gd name="connsiteX9" fmla="*/ 15414 w 53780"/>
                <a:gd name="connsiteY9" fmla="*/ 32268 h 49298"/>
                <a:gd name="connsiteX10" fmla="*/ 10036 w 53780"/>
                <a:gd name="connsiteY10" fmla="*/ 48851 h 49298"/>
                <a:gd name="connsiteX11" fmla="*/ 10932 w 53780"/>
                <a:gd name="connsiteY11" fmla="*/ 51540 h 49298"/>
                <a:gd name="connsiteX12" fmla="*/ 13621 w 53780"/>
                <a:gd name="connsiteY12" fmla="*/ 51540 h 49298"/>
                <a:gd name="connsiteX13" fmla="*/ 27514 w 53780"/>
                <a:gd name="connsiteY13" fmla="*/ 41232 h 49298"/>
                <a:gd name="connsiteX14" fmla="*/ 41856 w 53780"/>
                <a:gd name="connsiteY14" fmla="*/ 51540 h 49298"/>
                <a:gd name="connsiteX15" fmla="*/ 43200 w 53780"/>
                <a:gd name="connsiteY15" fmla="*/ 51988 h 49298"/>
                <a:gd name="connsiteX16" fmla="*/ 44545 w 53780"/>
                <a:gd name="connsiteY16" fmla="*/ 51540 h 49298"/>
                <a:gd name="connsiteX17" fmla="*/ 45441 w 53780"/>
                <a:gd name="connsiteY17" fmla="*/ 48851 h 49298"/>
                <a:gd name="connsiteX18" fmla="*/ 40063 w 53780"/>
                <a:gd name="connsiteY18" fmla="*/ 32268 h 49298"/>
                <a:gd name="connsiteX19" fmla="*/ 54404 w 53780"/>
                <a:gd name="connsiteY19" fmla="*/ 21960 h 49298"/>
                <a:gd name="connsiteX20" fmla="*/ 54853 w 53780"/>
                <a:gd name="connsiteY20" fmla="*/ 19271 h 49298"/>
                <a:gd name="connsiteX21" fmla="*/ 37374 w 53780"/>
                <a:gd name="connsiteY21" fmla="*/ 28683 h 49298"/>
                <a:gd name="connsiteX22" fmla="*/ 36029 w 53780"/>
                <a:gd name="connsiteY22" fmla="*/ 33613 h 49298"/>
                <a:gd name="connsiteX23" fmla="*/ 39167 w 53780"/>
                <a:gd name="connsiteY23" fmla="*/ 43921 h 49298"/>
                <a:gd name="connsiteX24" fmla="*/ 30651 w 53780"/>
                <a:gd name="connsiteY24" fmla="*/ 37646 h 49298"/>
                <a:gd name="connsiteX25" fmla="*/ 27962 w 53780"/>
                <a:gd name="connsiteY25" fmla="*/ 36750 h 49298"/>
                <a:gd name="connsiteX26" fmla="*/ 25273 w 53780"/>
                <a:gd name="connsiteY26" fmla="*/ 37646 h 49298"/>
                <a:gd name="connsiteX27" fmla="*/ 16758 w 53780"/>
                <a:gd name="connsiteY27" fmla="*/ 43921 h 49298"/>
                <a:gd name="connsiteX28" fmla="*/ 19895 w 53780"/>
                <a:gd name="connsiteY28" fmla="*/ 33613 h 49298"/>
                <a:gd name="connsiteX29" fmla="*/ 18551 w 53780"/>
                <a:gd name="connsiteY29" fmla="*/ 28683 h 49298"/>
                <a:gd name="connsiteX30" fmla="*/ 10036 w 53780"/>
                <a:gd name="connsiteY30" fmla="*/ 22409 h 49298"/>
                <a:gd name="connsiteX31" fmla="*/ 20792 w 53780"/>
                <a:gd name="connsiteY31" fmla="*/ 22409 h 49298"/>
                <a:gd name="connsiteX32" fmla="*/ 24825 w 53780"/>
                <a:gd name="connsiteY32" fmla="*/ 19271 h 49298"/>
                <a:gd name="connsiteX33" fmla="*/ 27962 w 53780"/>
                <a:gd name="connsiteY33" fmla="*/ 8964 h 49298"/>
                <a:gd name="connsiteX34" fmla="*/ 31100 w 53780"/>
                <a:gd name="connsiteY34" fmla="*/ 19271 h 49298"/>
                <a:gd name="connsiteX35" fmla="*/ 35133 w 53780"/>
                <a:gd name="connsiteY35" fmla="*/ 22409 h 49298"/>
                <a:gd name="connsiteX36" fmla="*/ 45889 w 53780"/>
                <a:gd name="connsiteY36" fmla="*/ 22409 h 49298"/>
                <a:gd name="connsiteX37" fmla="*/ 37374 w 53780"/>
                <a:gd name="connsiteY37" fmla="*/ 28683 h 4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780" h="49298">
                  <a:moveTo>
                    <a:pt x="54853" y="19271"/>
                  </a:moveTo>
                  <a:cubicBezTo>
                    <a:pt x="54404" y="18375"/>
                    <a:pt x="53508" y="17927"/>
                    <a:pt x="52612" y="17927"/>
                  </a:cubicBezTo>
                  <a:lnTo>
                    <a:pt x="35133" y="17927"/>
                  </a:lnTo>
                  <a:lnTo>
                    <a:pt x="29755" y="1345"/>
                  </a:lnTo>
                  <a:cubicBezTo>
                    <a:pt x="29307" y="-448"/>
                    <a:pt x="26170" y="-448"/>
                    <a:pt x="25273" y="1345"/>
                  </a:cubicBezTo>
                  <a:lnTo>
                    <a:pt x="19895" y="17927"/>
                  </a:lnTo>
                  <a:lnTo>
                    <a:pt x="2417" y="17927"/>
                  </a:lnTo>
                  <a:cubicBezTo>
                    <a:pt x="1520" y="17927"/>
                    <a:pt x="624" y="18375"/>
                    <a:pt x="176" y="19271"/>
                  </a:cubicBezTo>
                  <a:cubicBezTo>
                    <a:pt x="-272" y="20168"/>
                    <a:pt x="176" y="21064"/>
                    <a:pt x="1072" y="21960"/>
                  </a:cubicBezTo>
                  <a:lnTo>
                    <a:pt x="15414" y="32268"/>
                  </a:lnTo>
                  <a:lnTo>
                    <a:pt x="10036" y="48851"/>
                  </a:lnTo>
                  <a:cubicBezTo>
                    <a:pt x="9587" y="49747"/>
                    <a:pt x="10036" y="50643"/>
                    <a:pt x="10932" y="51540"/>
                  </a:cubicBezTo>
                  <a:cubicBezTo>
                    <a:pt x="11828" y="51988"/>
                    <a:pt x="12725" y="51988"/>
                    <a:pt x="13621" y="51540"/>
                  </a:cubicBezTo>
                  <a:lnTo>
                    <a:pt x="27514" y="41232"/>
                  </a:lnTo>
                  <a:lnTo>
                    <a:pt x="41856" y="51540"/>
                  </a:lnTo>
                  <a:cubicBezTo>
                    <a:pt x="42304" y="51988"/>
                    <a:pt x="42752" y="51988"/>
                    <a:pt x="43200" y="51988"/>
                  </a:cubicBezTo>
                  <a:cubicBezTo>
                    <a:pt x="43648" y="51988"/>
                    <a:pt x="44096" y="51988"/>
                    <a:pt x="44545" y="51540"/>
                  </a:cubicBezTo>
                  <a:cubicBezTo>
                    <a:pt x="45441" y="51091"/>
                    <a:pt x="45441" y="49747"/>
                    <a:pt x="45441" y="48851"/>
                  </a:cubicBezTo>
                  <a:lnTo>
                    <a:pt x="40063" y="32268"/>
                  </a:lnTo>
                  <a:lnTo>
                    <a:pt x="54404" y="21960"/>
                  </a:lnTo>
                  <a:cubicBezTo>
                    <a:pt x="54853" y="21064"/>
                    <a:pt x="55301" y="20168"/>
                    <a:pt x="54853" y="19271"/>
                  </a:cubicBezTo>
                  <a:close/>
                  <a:moveTo>
                    <a:pt x="37374" y="28683"/>
                  </a:moveTo>
                  <a:cubicBezTo>
                    <a:pt x="36029" y="29579"/>
                    <a:pt x="35133" y="31820"/>
                    <a:pt x="36029" y="33613"/>
                  </a:cubicBezTo>
                  <a:lnTo>
                    <a:pt x="39167" y="43921"/>
                  </a:lnTo>
                  <a:lnTo>
                    <a:pt x="30651" y="37646"/>
                  </a:lnTo>
                  <a:cubicBezTo>
                    <a:pt x="29755" y="37198"/>
                    <a:pt x="28859" y="36750"/>
                    <a:pt x="27962" y="36750"/>
                  </a:cubicBezTo>
                  <a:cubicBezTo>
                    <a:pt x="27066" y="36750"/>
                    <a:pt x="26170" y="37198"/>
                    <a:pt x="25273" y="37646"/>
                  </a:cubicBezTo>
                  <a:lnTo>
                    <a:pt x="16758" y="43921"/>
                  </a:lnTo>
                  <a:lnTo>
                    <a:pt x="19895" y="33613"/>
                  </a:lnTo>
                  <a:cubicBezTo>
                    <a:pt x="20343" y="31820"/>
                    <a:pt x="19895" y="30028"/>
                    <a:pt x="18551" y="28683"/>
                  </a:cubicBezTo>
                  <a:lnTo>
                    <a:pt x="10036" y="22409"/>
                  </a:lnTo>
                  <a:lnTo>
                    <a:pt x="20792" y="22409"/>
                  </a:lnTo>
                  <a:cubicBezTo>
                    <a:pt x="22584" y="22409"/>
                    <a:pt x="24377" y="21064"/>
                    <a:pt x="24825" y="19271"/>
                  </a:cubicBezTo>
                  <a:lnTo>
                    <a:pt x="27962" y="8964"/>
                  </a:lnTo>
                  <a:lnTo>
                    <a:pt x="31100" y="19271"/>
                  </a:lnTo>
                  <a:cubicBezTo>
                    <a:pt x="31548" y="21064"/>
                    <a:pt x="33340" y="22409"/>
                    <a:pt x="35133" y="22409"/>
                  </a:cubicBezTo>
                  <a:lnTo>
                    <a:pt x="45889" y="22409"/>
                  </a:lnTo>
                  <a:lnTo>
                    <a:pt x="37374" y="28683"/>
                  </a:lnTo>
                  <a:close/>
                </a:path>
              </a:pathLst>
            </a:custGeom>
            <a:solidFill>
              <a:srgbClr val="231F20"/>
            </a:solidFill>
            <a:ln w="4477" cap="flat">
              <a:noFill/>
              <a:prstDash val="solid"/>
              <a:miter/>
            </a:ln>
          </p:spPr>
          <p:txBody>
            <a:bodyPr rtlCol="0" anchor="ctr"/>
            <a:lstStyle/>
            <a:p>
              <a:endParaRPr lang="en-US"/>
            </a:p>
          </p:txBody>
        </p:sp>
        <p:sp>
          <p:nvSpPr>
            <p:cNvPr id="54" name="Freeform: Shape 2684">
              <a:extLst>
                <a:ext uri="{FF2B5EF4-FFF2-40B4-BE49-F238E27FC236}">
                  <a16:creationId xmlns:a16="http://schemas.microsoft.com/office/drawing/2014/main" id="{C987001B-E686-0F0D-C1DA-96879BA90374}"/>
                </a:ext>
              </a:extLst>
            </p:cNvPr>
            <p:cNvSpPr/>
            <p:nvPr/>
          </p:nvSpPr>
          <p:spPr>
            <a:xfrm>
              <a:off x="7010737" y="3506912"/>
              <a:ext cx="103079" cy="152378"/>
            </a:xfrm>
            <a:custGeom>
              <a:avLst/>
              <a:gdLst>
                <a:gd name="connsiteX0" fmla="*/ 99942 w 103079"/>
                <a:gd name="connsiteY0" fmla="*/ 95017 h 152377"/>
                <a:gd name="connsiteX1" fmla="*/ 99046 w 103079"/>
                <a:gd name="connsiteY1" fmla="*/ 91879 h 152377"/>
                <a:gd name="connsiteX2" fmla="*/ 89634 w 103079"/>
                <a:gd name="connsiteY2" fmla="*/ 76642 h 152377"/>
                <a:gd name="connsiteX3" fmla="*/ 90082 w 103079"/>
                <a:gd name="connsiteY3" fmla="*/ 73504 h 152377"/>
                <a:gd name="connsiteX4" fmla="*/ 93668 w 103079"/>
                <a:gd name="connsiteY4" fmla="*/ 70367 h 152377"/>
                <a:gd name="connsiteX5" fmla="*/ 103527 w 103079"/>
                <a:gd name="connsiteY5" fmla="*/ 43029 h 152377"/>
                <a:gd name="connsiteX6" fmla="*/ 103975 w 103079"/>
                <a:gd name="connsiteY6" fmla="*/ 40340 h 152377"/>
                <a:gd name="connsiteX7" fmla="*/ 103975 w 103079"/>
                <a:gd name="connsiteY7" fmla="*/ 22861 h 152377"/>
                <a:gd name="connsiteX8" fmla="*/ 71259 w 103079"/>
                <a:gd name="connsiteY8" fmla="*/ 4 h 152377"/>
                <a:gd name="connsiteX9" fmla="*/ 38991 w 103079"/>
                <a:gd name="connsiteY9" fmla="*/ 22861 h 152377"/>
                <a:gd name="connsiteX10" fmla="*/ 38991 w 103079"/>
                <a:gd name="connsiteY10" fmla="*/ 40340 h 152377"/>
                <a:gd name="connsiteX11" fmla="*/ 38991 w 103079"/>
                <a:gd name="connsiteY11" fmla="*/ 41684 h 152377"/>
                <a:gd name="connsiteX12" fmla="*/ 49747 w 103079"/>
                <a:gd name="connsiteY12" fmla="*/ 69919 h 152377"/>
                <a:gd name="connsiteX13" fmla="*/ 52436 w 103079"/>
                <a:gd name="connsiteY13" fmla="*/ 72608 h 152377"/>
                <a:gd name="connsiteX14" fmla="*/ 52884 w 103079"/>
                <a:gd name="connsiteY14" fmla="*/ 76642 h 152377"/>
                <a:gd name="connsiteX15" fmla="*/ 36750 w 103079"/>
                <a:gd name="connsiteY15" fmla="*/ 93672 h 152377"/>
                <a:gd name="connsiteX16" fmla="*/ 0 w 103079"/>
                <a:gd name="connsiteY16" fmla="*/ 131319 h 152377"/>
                <a:gd name="connsiteX17" fmla="*/ 0 w 103079"/>
                <a:gd name="connsiteY17" fmla="*/ 134007 h 152377"/>
                <a:gd name="connsiteX18" fmla="*/ 0 w 103079"/>
                <a:gd name="connsiteY18" fmla="*/ 150141 h 152377"/>
                <a:gd name="connsiteX19" fmla="*/ 2241 w 103079"/>
                <a:gd name="connsiteY19" fmla="*/ 152382 h 152377"/>
                <a:gd name="connsiteX20" fmla="*/ 2241 w 103079"/>
                <a:gd name="connsiteY20" fmla="*/ 152382 h 152377"/>
                <a:gd name="connsiteX21" fmla="*/ 4482 w 103079"/>
                <a:gd name="connsiteY21" fmla="*/ 150141 h 152377"/>
                <a:gd name="connsiteX22" fmla="*/ 4482 w 103079"/>
                <a:gd name="connsiteY22" fmla="*/ 134007 h 152377"/>
                <a:gd name="connsiteX23" fmla="*/ 4482 w 103079"/>
                <a:gd name="connsiteY23" fmla="*/ 131319 h 152377"/>
                <a:gd name="connsiteX24" fmla="*/ 36750 w 103079"/>
                <a:gd name="connsiteY24" fmla="*/ 98154 h 152377"/>
                <a:gd name="connsiteX25" fmla="*/ 57366 w 103079"/>
                <a:gd name="connsiteY25" fmla="*/ 76642 h 152377"/>
                <a:gd name="connsiteX26" fmla="*/ 57366 w 103079"/>
                <a:gd name="connsiteY26" fmla="*/ 75745 h 152377"/>
                <a:gd name="connsiteX27" fmla="*/ 71707 w 103079"/>
                <a:gd name="connsiteY27" fmla="*/ 79331 h 152377"/>
                <a:gd name="connsiteX28" fmla="*/ 72155 w 103079"/>
                <a:gd name="connsiteY28" fmla="*/ 79331 h 152377"/>
                <a:gd name="connsiteX29" fmla="*/ 85601 w 103079"/>
                <a:gd name="connsiteY29" fmla="*/ 76642 h 152377"/>
                <a:gd name="connsiteX30" fmla="*/ 85601 w 103079"/>
                <a:gd name="connsiteY30" fmla="*/ 77090 h 152377"/>
                <a:gd name="connsiteX31" fmla="*/ 97701 w 103079"/>
                <a:gd name="connsiteY31" fmla="*/ 96361 h 152377"/>
                <a:gd name="connsiteX32" fmla="*/ 98597 w 103079"/>
                <a:gd name="connsiteY32" fmla="*/ 96361 h 152377"/>
                <a:gd name="connsiteX33" fmla="*/ 99942 w 103079"/>
                <a:gd name="connsiteY33" fmla="*/ 95017 h 152377"/>
                <a:gd name="connsiteX34" fmla="*/ 71259 w 103079"/>
                <a:gd name="connsiteY34" fmla="*/ 74849 h 152377"/>
                <a:gd name="connsiteX35" fmla="*/ 71259 w 103079"/>
                <a:gd name="connsiteY35" fmla="*/ 74849 h 152377"/>
                <a:gd name="connsiteX36" fmla="*/ 71259 w 103079"/>
                <a:gd name="connsiteY36" fmla="*/ 74849 h 152377"/>
                <a:gd name="connsiteX37" fmla="*/ 52436 w 103079"/>
                <a:gd name="connsiteY37" fmla="*/ 67230 h 152377"/>
                <a:gd name="connsiteX38" fmla="*/ 43024 w 103079"/>
                <a:gd name="connsiteY38" fmla="*/ 41236 h 152377"/>
                <a:gd name="connsiteX39" fmla="*/ 43024 w 103079"/>
                <a:gd name="connsiteY39" fmla="*/ 39892 h 152377"/>
                <a:gd name="connsiteX40" fmla="*/ 43024 w 103079"/>
                <a:gd name="connsiteY40" fmla="*/ 23758 h 152377"/>
                <a:gd name="connsiteX41" fmla="*/ 71259 w 103079"/>
                <a:gd name="connsiteY41" fmla="*/ 4486 h 152377"/>
                <a:gd name="connsiteX42" fmla="*/ 99494 w 103079"/>
                <a:gd name="connsiteY42" fmla="*/ 23758 h 152377"/>
                <a:gd name="connsiteX43" fmla="*/ 99494 w 103079"/>
                <a:gd name="connsiteY43" fmla="*/ 39892 h 152377"/>
                <a:gd name="connsiteX44" fmla="*/ 99046 w 103079"/>
                <a:gd name="connsiteY44" fmla="*/ 42581 h 152377"/>
                <a:gd name="connsiteX45" fmla="*/ 90082 w 103079"/>
                <a:gd name="connsiteY45" fmla="*/ 67678 h 152377"/>
                <a:gd name="connsiteX46" fmla="*/ 71259 w 103079"/>
                <a:gd name="connsiteY46" fmla="*/ 74849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079" h="152377">
                  <a:moveTo>
                    <a:pt x="99942" y="95017"/>
                  </a:moveTo>
                  <a:cubicBezTo>
                    <a:pt x="100390" y="93672"/>
                    <a:pt x="99942" y="92776"/>
                    <a:pt x="99046" y="91879"/>
                  </a:cubicBezTo>
                  <a:cubicBezTo>
                    <a:pt x="93219" y="89190"/>
                    <a:pt x="89634" y="83364"/>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200"/>
                    <a:pt x="42128" y="61404"/>
                    <a:pt x="49747" y="69919"/>
                  </a:cubicBezTo>
                  <a:cubicBezTo>
                    <a:pt x="50643" y="70816"/>
                    <a:pt x="51540" y="71712"/>
                    <a:pt x="52436" y="72608"/>
                  </a:cubicBezTo>
                  <a:cubicBezTo>
                    <a:pt x="52884" y="73953"/>
                    <a:pt x="52884" y="75297"/>
                    <a:pt x="52884" y="76642"/>
                  </a:cubicBezTo>
                  <a:cubicBezTo>
                    <a:pt x="52884" y="86053"/>
                    <a:pt x="45713" y="93672"/>
                    <a:pt x="36750" y="93672"/>
                  </a:cubicBezTo>
                  <a:cubicBezTo>
                    <a:pt x="16582" y="93672"/>
                    <a:pt x="448" y="110254"/>
                    <a:pt x="0" y="131319"/>
                  </a:cubicBezTo>
                  <a:lnTo>
                    <a:pt x="0" y="134007"/>
                  </a:lnTo>
                  <a:cubicBezTo>
                    <a:pt x="0" y="139386"/>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4"/>
                    <a:pt x="4482" y="138937"/>
                    <a:pt x="4482" y="134007"/>
                  </a:cubicBezTo>
                  <a:lnTo>
                    <a:pt x="4482" y="131319"/>
                  </a:lnTo>
                  <a:cubicBezTo>
                    <a:pt x="4930" y="112943"/>
                    <a:pt x="19271" y="98154"/>
                    <a:pt x="36750" y="98154"/>
                  </a:cubicBezTo>
                  <a:cubicBezTo>
                    <a:pt x="47954" y="98154"/>
                    <a:pt x="57366" y="88742"/>
                    <a:pt x="57366" y="76642"/>
                  </a:cubicBezTo>
                  <a:cubicBezTo>
                    <a:pt x="57366" y="76193"/>
                    <a:pt x="57366" y="76193"/>
                    <a:pt x="57366" y="75745"/>
                  </a:cubicBezTo>
                  <a:cubicBezTo>
                    <a:pt x="64088" y="78883"/>
                    <a:pt x="70811" y="79331"/>
                    <a:pt x="71707" y="79331"/>
                  </a:cubicBezTo>
                  <a:cubicBezTo>
                    <a:pt x="71707" y="79331"/>
                    <a:pt x="71707" y="79331"/>
                    <a:pt x="72155" y="79331"/>
                  </a:cubicBezTo>
                  <a:cubicBezTo>
                    <a:pt x="73948" y="79331"/>
                    <a:pt x="79774" y="78883"/>
                    <a:pt x="85601" y="76642"/>
                  </a:cubicBezTo>
                  <a:cubicBezTo>
                    <a:pt x="85601" y="76642"/>
                    <a:pt x="85601" y="76642"/>
                    <a:pt x="85601" y="77090"/>
                  </a:cubicBezTo>
                  <a:cubicBezTo>
                    <a:pt x="85601" y="85605"/>
                    <a:pt x="90530" y="93224"/>
                    <a:pt x="97701" y="96361"/>
                  </a:cubicBezTo>
                  <a:cubicBezTo>
                    <a:pt x="98149" y="96361"/>
                    <a:pt x="98149" y="96361"/>
                    <a:pt x="98597" y="96361"/>
                  </a:cubicBezTo>
                  <a:cubicBezTo>
                    <a:pt x="98597" y="96361"/>
                    <a:pt x="99494" y="95913"/>
                    <a:pt x="99942" y="95017"/>
                  </a:cubicBezTo>
                  <a:close/>
                  <a:moveTo>
                    <a:pt x="71259" y="74849"/>
                  </a:moveTo>
                  <a:cubicBezTo>
                    <a:pt x="70811" y="74849"/>
                    <a:pt x="71259" y="74849"/>
                    <a:pt x="71259" y="74849"/>
                  </a:cubicBezTo>
                  <a:cubicBezTo>
                    <a:pt x="71259" y="74849"/>
                    <a:pt x="71259" y="74849"/>
                    <a:pt x="71259" y="74849"/>
                  </a:cubicBezTo>
                  <a:cubicBezTo>
                    <a:pt x="70811" y="74849"/>
                    <a:pt x="58710" y="74849"/>
                    <a:pt x="52436" y="67230"/>
                  </a:cubicBezTo>
                  <a:cubicBezTo>
                    <a:pt x="45713" y="59611"/>
                    <a:pt x="43921" y="48855"/>
                    <a:pt x="43024" y="41236"/>
                  </a:cubicBezTo>
                  <a:lnTo>
                    <a:pt x="43024" y="39892"/>
                  </a:lnTo>
                  <a:cubicBezTo>
                    <a:pt x="41680" y="31376"/>
                    <a:pt x="43024" y="23758"/>
                    <a:pt x="43024" y="23758"/>
                  </a:cubicBezTo>
                  <a:cubicBezTo>
                    <a:pt x="47058" y="4038"/>
                    <a:pt x="69915" y="4486"/>
                    <a:pt x="71259" y="4486"/>
                  </a:cubicBezTo>
                  <a:cubicBezTo>
                    <a:pt x="71707" y="4486"/>
                    <a:pt x="95460" y="3590"/>
                    <a:pt x="99494" y="23758"/>
                  </a:cubicBezTo>
                  <a:cubicBezTo>
                    <a:pt x="99494" y="23758"/>
                    <a:pt x="100838" y="30928"/>
                    <a:pt x="99494" y="39892"/>
                  </a:cubicBezTo>
                  <a:lnTo>
                    <a:pt x="99046" y="42581"/>
                  </a:lnTo>
                  <a:cubicBezTo>
                    <a:pt x="97701" y="50648"/>
                    <a:pt x="96357" y="60507"/>
                    <a:pt x="90082" y="67678"/>
                  </a:cubicBezTo>
                  <a:cubicBezTo>
                    <a:pt x="83360" y="74401"/>
                    <a:pt x="73052" y="74849"/>
                    <a:pt x="71259" y="74849"/>
                  </a:cubicBezTo>
                  <a:close/>
                </a:path>
              </a:pathLst>
            </a:custGeom>
            <a:solidFill>
              <a:srgbClr val="231F20"/>
            </a:solidFill>
            <a:ln w="4477" cap="flat">
              <a:noFill/>
              <a:prstDash val="solid"/>
              <a:miter/>
            </a:ln>
          </p:spPr>
          <p:txBody>
            <a:bodyPr rtlCol="0" anchor="ctr"/>
            <a:lstStyle/>
            <a:p>
              <a:endParaRPr lang="en-US"/>
            </a:p>
          </p:txBody>
        </p:sp>
      </p:grpSp>
      <p:sp>
        <p:nvSpPr>
          <p:cNvPr id="56" name="TextBox 16">
            <a:extLst>
              <a:ext uri="{FF2B5EF4-FFF2-40B4-BE49-F238E27FC236}">
                <a16:creationId xmlns:a16="http://schemas.microsoft.com/office/drawing/2014/main" id="{A3938741-7F3F-1F6F-70E5-AA5DA2CF9163}"/>
              </a:ext>
            </a:extLst>
          </p:cNvPr>
          <p:cNvSpPr txBox="1"/>
          <p:nvPr/>
        </p:nvSpPr>
        <p:spPr>
          <a:xfrm>
            <a:off x="3207916" y="2634747"/>
            <a:ext cx="921447" cy="215444"/>
          </a:xfrm>
          <a:prstGeom prst="rect">
            <a:avLst/>
          </a:prstGeom>
          <a:noFill/>
        </p:spPr>
        <p:txBody>
          <a:bodyPr wrap="square" lIns="0" tIns="0" rIns="0" bIns="0">
            <a:spAutoFit/>
          </a:bodyPr>
          <a:lstStyle/>
          <a:p>
            <a:pPr defTabSz="685800">
              <a:buClrTx/>
              <a:defRPr sz="1400" b="0" i="0" u="none" strike="noStrike" kern="1200" spc="0" baseline="0">
                <a:solidFill>
                  <a:prstClr val="black">
                    <a:lumMod val="65000"/>
                    <a:lumOff val="35000"/>
                  </a:prstClr>
                </a:solidFill>
                <a:latin typeface="+mn-lt"/>
                <a:ea typeface="+mn-ea"/>
                <a:cs typeface="+mn-cs"/>
              </a:defRPr>
            </a:pPr>
            <a:r>
              <a:rPr lang="fr-FR" sz="700" b="1" kern="1200" dirty="0">
                <a:solidFill>
                  <a:srgbClr val="374C62"/>
                </a:solidFill>
                <a:latin typeface="Marianne" panose="02000000000000000000"/>
                <a:ea typeface="+mn-ea"/>
                <a:cs typeface="+mn-cs"/>
              </a:rPr>
              <a:t>1000</a:t>
            </a:r>
            <a:r>
              <a:rPr lang="fr-FR" sz="700" b="1" kern="1200" baseline="30000" dirty="0">
                <a:solidFill>
                  <a:srgbClr val="374C62"/>
                </a:solidFill>
                <a:latin typeface="Marianne" panose="02000000000000000000"/>
                <a:ea typeface="+mn-ea"/>
                <a:cs typeface="+mn-cs"/>
              </a:rPr>
              <a:t>ème</a:t>
            </a:r>
            <a:r>
              <a:rPr lang="fr-FR" sz="700" b="1" kern="1200" dirty="0">
                <a:solidFill>
                  <a:srgbClr val="374C62"/>
                </a:solidFill>
                <a:latin typeface="Marianne" panose="02000000000000000000"/>
                <a:ea typeface="+mn-ea"/>
                <a:cs typeface="+mn-cs"/>
              </a:rPr>
              <a:t> ambassadeur </a:t>
            </a:r>
            <a:endParaRPr lang="fr-FR" sz="600" b="1" kern="1200" dirty="0">
              <a:solidFill>
                <a:srgbClr val="374C62"/>
              </a:solidFill>
              <a:latin typeface="Marianne" panose="02000000000000000000"/>
              <a:ea typeface="+mn-ea"/>
              <a:cs typeface="+mn-cs"/>
            </a:endParaRPr>
          </a:p>
        </p:txBody>
      </p:sp>
      <p:cxnSp>
        <p:nvCxnSpPr>
          <p:cNvPr id="57" name="Connecteur droit 56">
            <a:extLst>
              <a:ext uri="{FF2B5EF4-FFF2-40B4-BE49-F238E27FC236}">
                <a16:creationId xmlns:a16="http://schemas.microsoft.com/office/drawing/2014/main" id="{211EB225-BFBC-8784-F8EF-062B752AD2D1}"/>
              </a:ext>
            </a:extLst>
          </p:cNvPr>
          <p:cNvCxnSpPr>
            <a:cxnSpLocks/>
          </p:cNvCxnSpPr>
          <p:nvPr/>
        </p:nvCxnSpPr>
        <p:spPr>
          <a:xfrm flipV="1">
            <a:off x="3039693" y="2970503"/>
            <a:ext cx="0" cy="1110720"/>
          </a:xfrm>
          <a:prstGeom prst="line">
            <a:avLst/>
          </a:prstGeom>
          <a:ln w="6350">
            <a:solidFill>
              <a:srgbClr val="F18A5F"/>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39820F4F-09B5-352F-8732-1047A94B6686}"/>
              </a:ext>
            </a:extLst>
          </p:cNvPr>
          <p:cNvCxnSpPr>
            <a:cxnSpLocks/>
          </p:cNvCxnSpPr>
          <p:nvPr/>
        </p:nvCxnSpPr>
        <p:spPr>
          <a:xfrm flipV="1">
            <a:off x="4456278" y="2161974"/>
            <a:ext cx="0" cy="1919249"/>
          </a:xfrm>
          <a:prstGeom prst="line">
            <a:avLst/>
          </a:prstGeom>
          <a:ln w="6350">
            <a:solidFill>
              <a:srgbClr val="F18A5F"/>
            </a:solidFill>
          </a:ln>
        </p:spPr>
        <p:style>
          <a:lnRef idx="1">
            <a:schemeClr val="accent1"/>
          </a:lnRef>
          <a:fillRef idx="0">
            <a:schemeClr val="accent1"/>
          </a:fillRef>
          <a:effectRef idx="0">
            <a:schemeClr val="accent1"/>
          </a:effectRef>
          <a:fontRef idx="minor">
            <a:schemeClr val="tx1"/>
          </a:fontRef>
        </p:style>
      </p:cxnSp>
      <p:sp>
        <p:nvSpPr>
          <p:cNvPr id="40" name="TextBox 16">
            <a:extLst>
              <a:ext uri="{FF2B5EF4-FFF2-40B4-BE49-F238E27FC236}">
                <a16:creationId xmlns:a16="http://schemas.microsoft.com/office/drawing/2014/main" id="{166DBF53-8B02-A106-5765-CA7DD3EE18DF}"/>
              </a:ext>
            </a:extLst>
          </p:cNvPr>
          <p:cNvSpPr txBox="1"/>
          <p:nvPr/>
        </p:nvSpPr>
        <p:spPr>
          <a:xfrm>
            <a:off x="3869252" y="2408351"/>
            <a:ext cx="921447" cy="107722"/>
          </a:xfrm>
          <a:prstGeom prst="rect">
            <a:avLst/>
          </a:prstGeom>
          <a:solidFill>
            <a:schemeClr val="bg1"/>
          </a:solidFill>
        </p:spPr>
        <p:txBody>
          <a:bodyPr wrap="square" lIns="0" tIns="0" rIns="0" bIns="0">
            <a:spAutoFit/>
          </a:bodyPr>
          <a:lstStyle/>
          <a:p>
            <a:pPr defTabSz="685800">
              <a:buClrTx/>
              <a:defRPr sz="1400" b="0" i="0" u="none" strike="noStrike" kern="1200" spc="0" baseline="0">
                <a:solidFill>
                  <a:prstClr val="black">
                    <a:lumMod val="65000"/>
                    <a:lumOff val="35000"/>
                  </a:prstClr>
                </a:solidFill>
                <a:latin typeface="+mn-lt"/>
                <a:ea typeface="+mn-ea"/>
                <a:cs typeface="+mn-cs"/>
              </a:defRPr>
            </a:pPr>
            <a:r>
              <a:rPr lang="fr-FR" sz="700" b="1" kern="1200" dirty="0">
                <a:solidFill>
                  <a:srgbClr val="374C62"/>
                </a:solidFill>
                <a:latin typeface="Marianne" panose="02000000000000000000"/>
                <a:ea typeface="+mn-ea"/>
                <a:cs typeface="+mn-cs"/>
              </a:rPr>
              <a:t>18</a:t>
            </a:r>
            <a:r>
              <a:rPr lang="fr-FR" sz="700" b="1" kern="1200" baseline="30000" dirty="0">
                <a:solidFill>
                  <a:srgbClr val="374C62"/>
                </a:solidFill>
                <a:latin typeface="Marianne" panose="02000000000000000000"/>
                <a:ea typeface="+mn-ea"/>
                <a:cs typeface="+mn-cs"/>
              </a:rPr>
              <a:t>ème</a:t>
            </a:r>
            <a:r>
              <a:rPr lang="fr-FR" sz="700" b="1" kern="1200" dirty="0">
                <a:solidFill>
                  <a:srgbClr val="374C62"/>
                </a:solidFill>
                <a:latin typeface="Marianne" panose="02000000000000000000"/>
                <a:ea typeface="+mn-ea"/>
                <a:cs typeface="+mn-cs"/>
              </a:rPr>
              <a:t> coordinateurs</a:t>
            </a:r>
            <a:endParaRPr lang="fr-FR" sz="600" b="1" kern="1200" dirty="0">
              <a:solidFill>
                <a:srgbClr val="374C62"/>
              </a:solidFill>
              <a:latin typeface="Marianne" panose="02000000000000000000"/>
              <a:ea typeface="+mn-ea"/>
              <a:cs typeface="+mn-cs"/>
            </a:endParaRPr>
          </a:p>
        </p:txBody>
      </p:sp>
      <p:sp>
        <p:nvSpPr>
          <p:cNvPr id="62" name="ZoneTexte 61">
            <a:extLst>
              <a:ext uri="{FF2B5EF4-FFF2-40B4-BE49-F238E27FC236}">
                <a16:creationId xmlns:a16="http://schemas.microsoft.com/office/drawing/2014/main" id="{15E122AB-3490-A4B4-1B3D-B2C79670B5DF}"/>
              </a:ext>
            </a:extLst>
          </p:cNvPr>
          <p:cNvSpPr txBox="1"/>
          <p:nvPr/>
        </p:nvSpPr>
        <p:spPr>
          <a:xfrm>
            <a:off x="6241063" y="3375273"/>
            <a:ext cx="2423142" cy="646331"/>
          </a:xfrm>
          <a:prstGeom prst="rect">
            <a:avLst/>
          </a:prstGeom>
          <a:noFill/>
        </p:spPr>
        <p:txBody>
          <a:bodyPr wrap="square">
            <a:spAutoFit/>
          </a:bodyPr>
          <a:lstStyle/>
          <a:p>
            <a:pPr defTabSz="685800">
              <a:buClrTx/>
              <a:defRPr/>
            </a:pPr>
            <a:r>
              <a:rPr lang="fr-FR" sz="1200" b="1" kern="1200" dirty="0">
                <a:solidFill>
                  <a:srgbClr val="374C62"/>
                </a:solidFill>
                <a:latin typeface="Marianne" panose="02000000000000000000" pitchFamily="2" charset="0"/>
                <a:ea typeface="+mn-ea"/>
                <a:cs typeface="+mn-cs"/>
              </a:rPr>
              <a:t>Au cours de l’année 2023 :</a:t>
            </a:r>
          </a:p>
          <a:p>
            <a:pPr defTabSz="685800">
              <a:buClrTx/>
              <a:defRPr/>
            </a:pPr>
            <a:r>
              <a:rPr lang="fr-FR" sz="1200" b="1" kern="1200" dirty="0">
                <a:solidFill>
                  <a:srgbClr val="F18A5F"/>
                </a:solidFill>
                <a:latin typeface="Marianne" panose="02000000000000000000" pitchFamily="2" charset="0"/>
                <a:ea typeface="+mn-ea"/>
                <a:cs typeface="+mn-cs"/>
              </a:rPr>
              <a:t>2 423 </a:t>
            </a:r>
            <a:r>
              <a:rPr lang="fr-FR" sz="1200" b="1" kern="1200" dirty="0">
                <a:solidFill>
                  <a:srgbClr val="374C62"/>
                </a:solidFill>
                <a:latin typeface="Marianne" panose="02000000000000000000" pitchFamily="2" charset="0"/>
                <a:ea typeface="+mn-ea"/>
                <a:cs typeface="+mn-cs"/>
              </a:rPr>
              <a:t>actions </a:t>
            </a:r>
          </a:p>
          <a:p>
            <a:pPr defTabSz="685800">
              <a:buClrTx/>
              <a:defRPr/>
            </a:pPr>
            <a:r>
              <a:rPr lang="fr-FR" sz="1200" b="1" kern="1200" dirty="0">
                <a:solidFill>
                  <a:srgbClr val="F18A5F"/>
                </a:solidFill>
                <a:latin typeface="Marianne" panose="02000000000000000000" pitchFamily="2" charset="0"/>
                <a:ea typeface="+mn-ea"/>
                <a:cs typeface="+mn-cs"/>
              </a:rPr>
              <a:t>159k </a:t>
            </a:r>
            <a:r>
              <a:rPr lang="fr-FR" sz="1200" b="1" kern="1200" dirty="0">
                <a:solidFill>
                  <a:srgbClr val="374C62"/>
                </a:solidFill>
                <a:latin typeface="Marianne" panose="02000000000000000000" pitchFamily="2" charset="0"/>
                <a:ea typeface="+mn-ea"/>
                <a:cs typeface="+mn-cs"/>
              </a:rPr>
              <a:t>personnes sensibilisées</a:t>
            </a:r>
          </a:p>
        </p:txBody>
      </p:sp>
      <p:sp>
        <p:nvSpPr>
          <p:cNvPr id="64" name="ZoneTexte 63">
            <a:extLst>
              <a:ext uri="{FF2B5EF4-FFF2-40B4-BE49-F238E27FC236}">
                <a16:creationId xmlns:a16="http://schemas.microsoft.com/office/drawing/2014/main" id="{03C75EF4-CC99-5A54-DE75-E7A7741C740B}"/>
              </a:ext>
            </a:extLst>
          </p:cNvPr>
          <p:cNvSpPr txBox="1"/>
          <p:nvPr/>
        </p:nvSpPr>
        <p:spPr>
          <a:xfrm>
            <a:off x="5450650" y="4272635"/>
            <a:ext cx="2236954" cy="307777"/>
          </a:xfrm>
          <a:prstGeom prst="rect">
            <a:avLst/>
          </a:prstGeom>
          <a:noFill/>
        </p:spPr>
        <p:txBody>
          <a:bodyPr wrap="square">
            <a:spAutoFit/>
          </a:bodyPr>
          <a:lstStyle/>
          <a:p>
            <a:pPr defTabSz="685800">
              <a:buClrTx/>
              <a:defRPr sz="1400" b="0" i="0" u="none" strike="noStrike" kern="1200" spc="0" baseline="0">
                <a:solidFill>
                  <a:prstClr val="black">
                    <a:lumMod val="65000"/>
                    <a:lumOff val="35000"/>
                  </a:prstClr>
                </a:solidFill>
                <a:latin typeface="+mn-lt"/>
                <a:ea typeface="+mn-ea"/>
                <a:cs typeface="+mn-cs"/>
              </a:defRPr>
            </a:pPr>
            <a:r>
              <a:rPr lang="fr-FR" sz="700" kern="1200" dirty="0">
                <a:solidFill>
                  <a:srgbClr val="374C62"/>
                </a:solidFill>
                <a:latin typeface="Marianne" panose="02000000000000000000" pitchFamily="2" charset="0"/>
                <a:ea typeface="+mn-ea"/>
                <a:cs typeface="+mn-cs"/>
              </a:rPr>
              <a:t>Evolution du nombre d'actions ambassadeurs et personnes sensibilisées</a:t>
            </a:r>
          </a:p>
        </p:txBody>
      </p:sp>
      <p:sp>
        <p:nvSpPr>
          <p:cNvPr id="16" name="Titre 1">
            <a:extLst>
              <a:ext uri="{FF2B5EF4-FFF2-40B4-BE49-F238E27FC236}">
                <a16:creationId xmlns:a16="http://schemas.microsoft.com/office/drawing/2014/main" id="{885E797A-7DDA-A0D4-7AC3-BF36CE6CBAFB}"/>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20" name="Espace réservé du texte 3">
            <a:extLst>
              <a:ext uri="{FF2B5EF4-FFF2-40B4-BE49-F238E27FC236}">
                <a16:creationId xmlns:a16="http://schemas.microsoft.com/office/drawing/2014/main" id="{D3C13CDF-877B-8579-3444-CE50CB04722C}"/>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21" name="Titre 1">
            <a:extLst>
              <a:ext uri="{FF2B5EF4-FFF2-40B4-BE49-F238E27FC236}">
                <a16:creationId xmlns:a16="http://schemas.microsoft.com/office/drawing/2014/main" id="{205DA642-09FD-99D8-E411-A95F568E64EE}"/>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22" name="Espace réservé du texte 3">
            <a:extLst>
              <a:ext uri="{FF2B5EF4-FFF2-40B4-BE49-F238E27FC236}">
                <a16:creationId xmlns:a16="http://schemas.microsoft.com/office/drawing/2014/main" id="{25A28121-F0A7-49D1-8EDF-5740ADEF8CB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
        <p:nvSpPr>
          <p:cNvPr id="2" name="Rectangle : coins arrondis 1">
            <a:extLst>
              <a:ext uri="{FF2B5EF4-FFF2-40B4-BE49-F238E27FC236}">
                <a16:creationId xmlns:a16="http://schemas.microsoft.com/office/drawing/2014/main" id="{A9D74DED-10D5-79AF-6B86-7538BDEECAD9}"/>
              </a:ext>
            </a:extLst>
          </p:cNvPr>
          <p:cNvSpPr/>
          <p:nvPr/>
        </p:nvSpPr>
        <p:spPr>
          <a:xfrm>
            <a:off x="6147968" y="1716993"/>
            <a:ext cx="2609331" cy="1464025"/>
          </a:xfrm>
          <a:prstGeom prst="roundRect">
            <a:avLst>
              <a:gd name="adj" fmla="val 50000"/>
            </a:avLst>
          </a:prstGeom>
          <a:solidFill>
            <a:srgbClr val="FEC8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B7C1E966-485B-CAE9-49A0-2D59E01DA80C}"/>
              </a:ext>
            </a:extLst>
          </p:cNvPr>
          <p:cNvSpPr txBox="1"/>
          <p:nvPr/>
        </p:nvSpPr>
        <p:spPr>
          <a:xfrm>
            <a:off x="6892763" y="1880086"/>
            <a:ext cx="1119740" cy="369332"/>
          </a:xfrm>
          <a:prstGeom prst="rect">
            <a:avLst/>
          </a:prstGeom>
          <a:noFill/>
        </p:spPr>
        <p:txBody>
          <a:bodyPr wrap="square">
            <a:spAutoFit/>
          </a:bodyPr>
          <a:lstStyle/>
          <a:p>
            <a:pPr algn="ctr" defTabSz="1828709" hangingPunct="0">
              <a:buClrTx/>
            </a:pPr>
            <a:r>
              <a:rPr lang="fr-FR" sz="1800" b="1" kern="1200" dirty="0">
                <a:solidFill>
                  <a:schemeClr val="bg1"/>
                </a:solidFill>
                <a:latin typeface="Marianne" panose="02000000000000000000" pitchFamily="2" charset="0"/>
                <a:ea typeface="+mn-ea"/>
                <a:cs typeface="+mn-cs"/>
                <a:sym typeface="Helvetica Neue"/>
              </a:rPr>
              <a:t>1000</a:t>
            </a:r>
          </a:p>
        </p:txBody>
      </p:sp>
      <p:sp>
        <p:nvSpPr>
          <p:cNvPr id="7" name="ZoneTexte 6">
            <a:extLst>
              <a:ext uri="{FF2B5EF4-FFF2-40B4-BE49-F238E27FC236}">
                <a16:creationId xmlns:a16="http://schemas.microsoft.com/office/drawing/2014/main" id="{C81E0442-BE90-711B-F562-82B9735728F9}"/>
              </a:ext>
            </a:extLst>
          </p:cNvPr>
          <p:cNvSpPr txBox="1"/>
          <p:nvPr/>
        </p:nvSpPr>
        <p:spPr>
          <a:xfrm>
            <a:off x="7341483" y="2008085"/>
            <a:ext cx="1119740" cy="307777"/>
          </a:xfrm>
          <a:prstGeom prst="rect">
            <a:avLst/>
          </a:prstGeom>
          <a:noFill/>
        </p:spPr>
        <p:txBody>
          <a:bodyPr wrap="square">
            <a:spAutoFit/>
          </a:bodyPr>
          <a:lstStyle/>
          <a:p>
            <a:pPr algn="ctr" defTabSz="1828709" hangingPunct="0">
              <a:buClrTx/>
            </a:pPr>
            <a:r>
              <a:rPr lang="fr-FR" kern="1200" dirty="0">
                <a:solidFill>
                  <a:schemeClr val="bg1"/>
                </a:solidFill>
                <a:latin typeface="Marianne" panose="02000000000000000000" pitchFamily="2" charset="0"/>
                <a:ea typeface="+mn-ea"/>
                <a:cs typeface="+mn-cs"/>
                <a:sym typeface="Helvetica Neue"/>
              </a:rPr>
              <a:t>X2</a:t>
            </a:r>
          </a:p>
        </p:txBody>
      </p:sp>
      <p:pic>
        <p:nvPicPr>
          <p:cNvPr id="15" name="Graphique 14" descr="Ligne fléchée : droite contour">
            <a:extLst>
              <a:ext uri="{FF2B5EF4-FFF2-40B4-BE49-F238E27FC236}">
                <a16:creationId xmlns:a16="http://schemas.microsoft.com/office/drawing/2014/main" id="{7604D4EF-F909-4476-1B64-5A02A8D53A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7300928" y="2227014"/>
            <a:ext cx="303410" cy="303410"/>
          </a:xfrm>
          <a:prstGeom prst="rect">
            <a:avLst/>
          </a:prstGeom>
        </p:spPr>
      </p:pic>
      <p:sp>
        <p:nvSpPr>
          <p:cNvPr id="27" name="ZoneTexte 26">
            <a:extLst>
              <a:ext uri="{FF2B5EF4-FFF2-40B4-BE49-F238E27FC236}">
                <a16:creationId xmlns:a16="http://schemas.microsoft.com/office/drawing/2014/main" id="{87401EE7-54D1-4941-B5B5-F08F32D831BC}"/>
              </a:ext>
            </a:extLst>
          </p:cNvPr>
          <p:cNvSpPr txBox="1"/>
          <p:nvPr/>
        </p:nvSpPr>
        <p:spPr>
          <a:xfrm>
            <a:off x="6461727" y="2583059"/>
            <a:ext cx="1981813" cy="528350"/>
          </a:xfrm>
          <a:prstGeom prst="rect">
            <a:avLst/>
          </a:prstGeom>
          <a:noFill/>
        </p:spPr>
        <p:txBody>
          <a:bodyPr wrap="square">
            <a:spAutoFit/>
          </a:bodyPr>
          <a:lstStyle/>
          <a:p>
            <a:pPr algn="ctr" defTabSz="1828709" hangingPunct="0">
              <a:lnSpc>
                <a:spcPts val="1660"/>
              </a:lnSpc>
              <a:buClrTx/>
            </a:pPr>
            <a:r>
              <a:rPr lang="fr-FR" sz="1800" b="1" kern="1200" dirty="0">
                <a:solidFill>
                  <a:schemeClr val="bg1"/>
                </a:solidFill>
                <a:latin typeface="Marianne" panose="02000000000000000000" pitchFamily="2" charset="0"/>
                <a:ea typeface="+mn-ea"/>
                <a:cs typeface="+mn-cs"/>
                <a:sym typeface="Helvetica Neue"/>
              </a:rPr>
              <a:t>3 200</a:t>
            </a:r>
          </a:p>
          <a:p>
            <a:pPr algn="ctr" defTabSz="1828709" hangingPunct="0">
              <a:lnSpc>
                <a:spcPts val="1660"/>
              </a:lnSpc>
              <a:buClrTx/>
            </a:pPr>
            <a:r>
              <a:rPr lang="fr-FR" kern="1200" dirty="0">
                <a:solidFill>
                  <a:schemeClr val="bg1"/>
                </a:solidFill>
                <a:latin typeface="Marianne" panose="02000000000000000000" pitchFamily="2" charset="0"/>
                <a:ea typeface="+mn-ea"/>
                <a:cs typeface="+mn-cs"/>
                <a:sym typeface="Helvetica Neue"/>
              </a:rPr>
              <a:t>Ambassadeurs </a:t>
            </a:r>
          </a:p>
        </p:txBody>
      </p:sp>
    </p:spTree>
    <p:extLst>
      <p:ext uri="{BB962C8B-B14F-4D97-AF65-F5344CB8AC3E}">
        <p14:creationId xmlns:p14="http://schemas.microsoft.com/office/powerpoint/2010/main" val="690872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25</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5932435" cy="43088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La démarche ambassadeurs à fin avril 2024</a:t>
            </a:r>
          </a:p>
          <a:p>
            <a:r>
              <a:rPr lang="fr-FR" sz="1200" b="1" kern="1200" dirty="0">
                <a:solidFill>
                  <a:srgbClr val="4888C7"/>
                </a:solidFill>
                <a:latin typeface="Marianne" panose="02000000000000000000" pitchFamily="2" charset="0"/>
                <a:ea typeface="+mn-ea"/>
                <a:cs typeface="+mn-cs"/>
                <a:sym typeface="Helvetica Neue"/>
              </a:rPr>
              <a:t>Cumul des indicateurs</a:t>
            </a:r>
          </a:p>
        </p:txBody>
      </p:sp>
      <p:grpSp>
        <p:nvGrpSpPr>
          <p:cNvPr id="10" name="Group 5">
            <a:extLst>
              <a:ext uri="{FF2B5EF4-FFF2-40B4-BE49-F238E27FC236}">
                <a16:creationId xmlns:a16="http://schemas.microsoft.com/office/drawing/2014/main" id="{49E9750A-A260-24C9-F3F6-6B43C3AD3E80}"/>
              </a:ext>
            </a:extLst>
          </p:cNvPr>
          <p:cNvGrpSpPr>
            <a:grpSpLocks noChangeAspect="1"/>
          </p:cNvGrpSpPr>
          <p:nvPr/>
        </p:nvGrpSpPr>
        <p:grpSpPr>
          <a:xfrm>
            <a:off x="5297747" y="1427244"/>
            <a:ext cx="3479397" cy="2827580"/>
            <a:chOff x="7078653" y="1218489"/>
            <a:chExt cx="4419212" cy="3591335"/>
          </a:xfrm>
        </p:grpSpPr>
        <p:sp>
          <p:nvSpPr>
            <p:cNvPr id="13" name="Freeform 6">
              <a:extLst>
                <a:ext uri="{FF2B5EF4-FFF2-40B4-BE49-F238E27FC236}">
                  <a16:creationId xmlns:a16="http://schemas.microsoft.com/office/drawing/2014/main" id="{0BBD35C7-B56C-3959-C739-8BF40814B2C5}"/>
                </a:ext>
              </a:extLst>
            </p:cNvPr>
            <p:cNvSpPr>
              <a:spLocks noChangeAspect="1"/>
            </p:cNvSpPr>
            <p:nvPr/>
          </p:nvSpPr>
          <p:spPr bwMode="auto">
            <a:xfrm>
              <a:off x="8927084" y="2004967"/>
              <a:ext cx="773017" cy="948799"/>
            </a:xfrm>
            <a:custGeom>
              <a:avLst/>
              <a:gdLst>
                <a:gd name="T0" fmla="*/ 812 w 20000"/>
                <a:gd name="T1" fmla="*/ 806 h 20000"/>
                <a:gd name="T2" fmla="*/ 777 w 20000"/>
                <a:gd name="T3" fmla="*/ 845 h 20000"/>
                <a:gd name="T4" fmla="*/ 735 w 20000"/>
                <a:gd name="T5" fmla="*/ 873 h 20000"/>
                <a:gd name="T6" fmla="*/ 696 w 20000"/>
                <a:gd name="T7" fmla="*/ 894 h 20000"/>
                <a:gd name="T8" fmla="*/ 689 w 20000"/>
                <a:gd name="T9" fmla="*/ 932 h 20000"/>
                <a:gd name="T10" fmla="*/ 626 w 20000"/>
                <a:gd name="T11" fmla="*/ 954 h 20000"/>
                <a:gd name="T12" fmla="*/ 577 w 20000"/>
                <a:gd name="T13" fmla="*/ 989 h 20000"/>
                <a:gd name="T14" fmla="*/ 520 w 20000"/>
                <a:gd name="T15" fmla="*/ 989 h 20000"/>
                <a:gd name="T16" fmla="*/ 467 w 20000"/>
                <a:gd name="T17" fmla="*/ 978 h 20000"/>
                <a:gd name="T18" fmla="*/ 429 w 20000"/>
                <a:gd name="T19" fmla="*/ 1003 h 20000"/>
                <a:gd name="T20" fmla="*/ 390 w 20000"/>
                <a:gd name="T21" fmla="*/ 995 h 20000"/>
                <a:gd name="T22" fmla="*/ 351 w 20000"/>
                <a:gd name="T23" fmla="*/ 999 h 20000"/>
                <a:gd name="T24" fmla="*/ 309 w 20000"/>
                <a:gd name="T25" fmla="*/ 1003 h 20000"/>
                <a:gd name="T26" fmla="*/ 292 w 20000"/>
                <a:gd name="T27" fmla="*/ 978 h 20000"/>
                <a:gd name="T28" fmla="*/ 246 w 20000"/>
                <a:gd name="T29" fmla="*/ 929 h 20000"/>
                <a:gd name="T30" fmla="*/ 229 w 20000"/>
                <a:gd name="T31" fmla="*/ 866 h 20000"/>
                <a:gd name="T32" fmla="*/ 204 w 20000"/>
                <a:gd name="T33" fmla="*/ 834 h 20000"/>
                <a:gd name="T34" fmla="*/ 176 w 20000"/>
                <a:gd name="T35" fmla="*/ 796 h 20000"/>
                <a:gd name="T36" fmla="*/ 144 w 20000"/>
                <a:gd name="T37" fmla="*/ 757 h 20000"/>
                <a:gd name="T38" fmla="*/ 105 w 20000"/>
                <a:gd name="T39" fmla="*/ 782 h 20000"/>
                <a:gd name="T40" fmla="*/ 67 w 20000"/>
                <a:gd name="T41" fmla="*/ 757 h 20000"/>
                <a:gd name="T42" fmla="*/ 39 w 20000"/>
                <a:gd name="T43" fmla="*/ 722 h 20000"/>
                <a:gd name="T44" fmla="*/ 4 w 20000"/>
                <a:gd name="T45" fmla="*/ 701 h 20000"/>
                <a:gd name="T46" fmla="*/ 28 w 20000"/>
                <a:gd name="T47" fmla="*/ 624 h 20000"/>
                <a:gd name="T48" fmla="*/ 49 w 20000"/>
                <a:gd name="T49" fmla="*/ 551 h 20000"/>
                <a:gd name="T50" fmla="*/ 99 w 20000"/>
                <a:gd name="T51" fmla="*/ 529 h 20000"/>
                <a:gd name="T52" fmla="*/ 151 w 20000"/>
                <a:gd name="T53" fmla="*/ 498 h 20000"/>
                <a:gd name="T54" fmla="*/ 179 w 20000"/>
                <a:gd name="T55" fmla="*/ 459 h 20000"/>
                <a:gd name="T56" fmla="*/ 211 w 20000"/>
                <a:gd name="T57" fmla="*/ 410 h 20000"/>
                <a:gd name="T58" fmla="*/ 208 w 20000"/>
                <a:gd name="T59" fmla="*/ 340 h 20000"/>
                <a:gd name="T60" fmla="*/ 232 w 20000"/>
                <a:gd name="T61" fmla="*/ 305 h 20000"/>
                <a:gd name="T62" fmla="*/ 211 w 20000"/>
                <a:gd name="T63" fmla="*/ 256 h 20000"/>
                <a:gd name="T64" fmla="*/ 229 w 20000"/>
                <a:gd name="T65" fmla="*/ 231 h 20000"/>
                <a:gd name="T66" fmla="*/ 253 w 20000"/>
                <a:gd name="T67" fmla="*/ 179 h 20000"/>
                <a:gd name="T68" fmla="*/ 232 w 20000"/>
                <a:gd name="T69" fmla="*/ 144 h 20000"/>
                <a:gd name="T70" fmla="*/ 239 w 20000"/>
                <a:gd name="T71" fmla="*/ 88 h 20000"/>
                <a:gd name="T72" fmla="*/ 299 w 20000"/>
                <a:gd name="T73" fmla="*/ 67 h 20000"/>
                <a:gd name="T74" fmla="*/ 348 w 20000"/>
                <a:gd name="T75" fmla="*/ 70 h 20000"/>
                <a:gd name="T76" fmla="*/ 373 w 20000"/>
                <a:gd name="T77" fmla="*/ 32 h 20000"/>
                <a:gd name="T78" fmla="*/ 397 w 20000"/>
                <a:gd name="T79" fmla="*/ 4 h 20000"/>
                <a:gd name="T80" fmla="*/ 415 w 20000"/>
                <a:gd name="T81" fmla="*/ 32 h 20000"/>
                <a:gd name="T82" fmla="*/ 419 w 20000"/>
                <a:gd name="T83" fmla="*/ 67 h 20000"/>
                <a:gd name="T84" fmla="*/ 425 w 20000"/>
                <a:gd name="T85" fmla="*/ 105 h 20000"/>
                <a:gd name="T86" fmla="*/ 450 w 20000"/>
                <a:gd name="T87" fmla="*/ 140 h 20000"/>
                <a:gd name="T88" fmla="*/ 485 w 20000"/>
                <a:gd name="T89" fmla="*/ 193 h 20000"/>
                <a:gd name="T90" fmla="*/ 517 w 20000"/>
                <a:gd name="T91" fmla="*/ 214 h 20000"/>
                <a:gd name="T92" fmla="*/ 538 w 20000"/>
                <a:gd name="T93" fmla="*/ 259 h 20000"/>
                <a:gd name="T94" fmla="*/ 580 w 20000"/>
                <a:gd name="T95" fmla="*/ 238 h 20000"/>
                <a:gd name="T96" fmla="*/ 623 w 20000"/>
                <a:gd name="T97" fmla="*/ 249 h 20000"/>
                <a:gd name="T98" fmla="*/ 664 w 20000"/>
                <a:gd name="T99" fmla="*/ 288 h 20000"/>
                <a:gd name="T100" fmla="*/ 668 w 20000"/>
                <a:gd name="T101" fmla="*/ 315 h 20000"/>
                <a:gd name="T102" fmla="*/ 728 w 20000"/>
                <a:gd name="T103" fmla="*/ 309 h 20000"/>
                <a:gd name="T104" fmla="*/ 781 w 20000"/>
                <a:gd name="T105" fmla="*/ 312 h 20000"/>
                <a:gd name="T106" fmla="*/ 815 w 20000"/>
                <a:gd name="T107" fmla="*/ 354 h 20000"/>
                <a:gd name="T108" fmla="*/ 815 w 20000"/>
                <a:gd name="T109" fmla="*/ 392 h 20000"/>
                <a:gd name="T110" fmla="*/ 798 w 20000"/>
                <a:gd name="T111" fmla="*/ 425 h 20000"/>
                <a:gd name="T112" fmla="*/ 752 w 20000"/>
                <a:gd name="T113" fmla="*/ 480 h 20000"/>
                <a:gd name="T114" fmla="*/ 777 w 20000"/>
                <a:gd name="T115" fmla="*/ 505 h 20000"/>
                <a:gd name="T116" fmla="*/ 759 w 20000"/>
                <a:gd name="T117" fmla="*/ 547 h 20000"/>
                <a:gd name="T118" fmla="*/ 766 w 20000"/>
                <a:gd name="T119" fmla="*/ 575 h 20000"/>
                <a:gd name="T120" fmla="*/ 770 w 20000"/>
                <a:gd name="T121" fmla="*/ 642 h 20000"/>
                <a:gd name="T122" fmla="*/ 798 w 20000"/>
                <a:gd name="T123" fmla="*/ 708 h 20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00"/>
                <a:gd name="T187" fmla="*/ 0 h 20000"/>
                <a:gd name="T188" fmla="*/ 20000 w 20000"/>
                <a:gd name="T189" fmla="*/ 20000 h 20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00" h="20000">
                  <a:moveTo>
                    <a:pt x="19650" y="14614"/>
                  </a:moveTo>
                  <a:lnTo>
                    <a:pt x="19729" y="14614"/>
                  </a:lnTo>
                  <a:lnTo>
                    <a:pt x="19816" y="14748"/>
                  </a:lnTo>
                  <a:lnTo>
                    <a:pt x="19816" y="14890"/>
                  </a:lnTo>
                  <a:lnTo>
                    <a:pt x="19729" y="15025"/>
                  </a:lnTo>
                  <a:lnTo>
                    <a:pt x="19729" y="15167"/>
                  </a:lnTo>
                  <a:lnTo>
                    <a:pt x="19816" y="15301"/>
                  </a:lnTo>
                  <a:lnTo>
                    <a:pt x="19729" y="15514"/>
                  </a:lnTo>
                  <a:lnTo>
                    <a:pt x="19650" y="15719"/>
                  </a:lnTo>
                  <a:lnTo>
                    <a:pt x="19729" y="15854"/>
                  </a:lnTo>
                  <a:lnTo>
                    <a:pt x="19729" y="16201"/>
                  </a:lnTo>
                  <a:lnTo>
                    <a:pt x="19650" y="16265"/>
                  </a:lnTo>
                  <a:lnTo>
                    <a:pt x="19650" y="16407"/>
                  </a:lnTo>
                  <a:lnTo>
                    <a:pt x="19554" y="16478"/>
                  </a:lnTo>
                  <a:lnTo>
                    <a:pt x="19475" y="16619"/>
                  </a:lnTo>
                  <a:lnTo>
                    <a:pt x="19047" y="16541"/>
                  </a:lnTo>
                  <a:lnTo>
                    <a:pt x="18968" y="16619"/>
                  </a:lnTo>
                  <a:lnTo>
                    <a:pt x="18881" y="16619"/>
                  </a:lnTo>
                  <a:lnTo>
                    <a:pt x="18706" y="16619"/>
                  </a:lnTo>
                  <a:lnTo>
                    <a:pt x="18706" y="16754"/>
                  </a:lnTo>
                  <a:lnTo>
                    <a:pt x="18618" y="16754"/>
                  </a:lnTo>
                  <a:lnTo>
                    <a:pt x="18540" y="16818"/>
                  </a:lnTo>
                  <a:lnTo>
                    <a:pt x="18540" y="16896"/>
                  </a:lnTo>
                  <a:lnTo>
                    <a:pt x="18365" y="16960"/>
                  </a:lnTo>
                  <a:lnTo>
                    <a:pt x="18365" y="17172"/>
                  </a:lnTo>
                  <a:lnTo>
                    <a:pt x="18277" y="17172"/>
                  </a:lnTo>
                  <a:lnTo>
                    <a:pt x="18199" y="17030"/>
                  </a:lnTo>
                  <a:lnTo>
                    <a:pt x="17936" y="17094"/>
                  </a:lnTo>
                  <a:lnTo>
                    <a:pt x="17857" y="17172"/>
                  </a:lnTo>
                  <a:lnTo>
                    <a:pt x="17770" y="17236"/>
                  </a:lnTo>
                  <a:lnTo>
                    <a:pt x="17595" y="16960"/>
                  </a:lnTo>
                  <a:lnTo>
                    <a:pt x="17333" y="17030"/>
                  </a:lnTo>
                  <a:lnTo>
                    <a:pt x="17333" y="17172"/>
                  </a:lnTo>
                  <a:lnTo>
                    <a:pt x="17254" y="17172"/>
                  </a:lnTo>
                  <a:lnTo>
                    <a:pt x="17254" y="17236"/>
                  </a:lnTo>
                  <a:lnTo>
                    <a:pt x="17167" y="17307"/>
                  </a:lnTo>
                  <a:lnTo>
                    <a:pt x="16992" y="17442"/>
                  </a:lnTo>
                  <a:lnTo>
                    <a:pt x="16913" y="17371"/>
                  </a:lnTo>
                  <a:lnTo>
                    <a:pt x="16826" y="17512"/>
                  </a:lnTo>
                  <a:lnTo>
                    <a:pt x="16913" y="17583"/>
                  </a:lnTo>
                  <a:lnTo>
                    <a:pt x="16826" y="17647"/>
                  </a:lnTo>
                  <a:lnTo>
                    <a:pt x="16747" y="17647"/>
                  </a:lnTo>
                  <a:lnTo>
                    <a:pt x="16747" y="17583"/>
                  </a:lnTo>
                  <a:lnTo>
                    <a:pt x="16484" y="17647"/>
                  </a:lnTo>
                  <a:lnTo>
                    <a:pt x="16484" y="17718"/>
                  </a:lnTo>
                  <a:lnTo>
                    <a:pt x="16659" y="17782"/>
                  </a:lnTo>
                  <a:lnTo>
                    <a:pt x="16659" y="17994"/>
                  </a:lnTo>
                  <a:lnTo>
                    <a:pt x="16484" y="18058"/>
                  </a:lnTo>
                  <a:lnTo>
                    <a:pt x="16572" y="18200"/>
                  </a:lnTo>
                  <a:lnTo>
                    <a:pt x="16659" y="18136"/>
                  </a:lnTo>
                  <a:lnTo>
                    <a:pt x="16747" y="18335"/>
                  </a:lnTo>
                  <a:lnTo>
                    <a:pt x="16826" y="18476"/>
                  </a:lnTo>
                  <a:lnTo>
                    <a:pt x="16484" y="18611"/>
                  </a:lnTo>
                  <a:lnTo>
                    <a:pt x="16318" y="18753"/>
                  </a:lnTo>
                  <a:lnTo>
                    <a:pt x="16222" y="18753"/>
                  </a:lnTo>
                  <a:lnTo>
                    <a:pt x="16222" y="18689"/>
                  </a:lnTo>
                  <a:lnTo>
                    <a:pt x="16143" y="18689"/>
                  </a:lnTo>
                  <a:lnTo>
                    <a:pt x="16143" y="18753"/>
                  </a:lnTo>
                  <a:lnTo>
                    <a:pt x="15977" y="18753"/>
                  </a:lnTo>
                  <a:lnTo>
                    <a:pt x="15977" y="18611"/>
                  </a:lnTo>
                  <a:lnTo>
                    <a:pt x="15715" y="18753"/>
                  </a:lnTo>
                  <a:lnTo>
                    <a:pt x="15208" y="18753"/>
                  </a:lnTo>
                  <a:lnTo>
                    <a:pt x="15129" y="18753"/>
                  </a:lnTo>
                  <a:lnTo>
                    <a:pt x="14867" y="18958"/>
                  </a:lnTo>
                  <a:lnTo>
                    <a:pt x="14867" y="19029"/>
                  </a:lnTo>
                  <a:lnTo>
                    <a:pt x="14867" y="19164"/>
                  </a:lnTo>
                  <a:lnTo>
                    <a:pt x="14692" y="19100"/>
                  </a:lnTo>
                  <a:lnTo>
                    <a:pt x="14526" y="19511"/>
                  </a:lnTo>
                  <a:lnTo>
                    <a:pt x="14351" y="19511"/>
                  </a:lnTo>
                  <a:lnTo>
                    <a:pt x="14185" y="19511"/>
                  </a:lnTo>
                  <a:lnTo>
                    <a:pt x="14010" y="19440"/>
                  </a:lnTo>
                  <a:lnTo>
                    <a:pt x="13922" y="19511"/>
                  </a:lnTo>
                  <a:lnTo>
                    <a:pt x="13843" y="19511"/>
                  </a:lnTo>
                  <a:lnTo>
                    <a:pt x="13581" y="19511"/>
                  </a:lnTo>
                  <a:lnTo>
                    <a:pt x="13415" y="19511"/>
                  </a:lnTo>
                  <a:lnTo>
                    <a:pt x="13415" y="19575"/>
                  </a:lnTo>
                  <a:lnTo>
                    <a:pt x="13319" y="19575"/>
                  </a:lnTo>
                  <a:lnTo>
                    <a:pt x="13153" y="19511"/>
                  </a:lnTo>
                  <a:lnTo>
                    <a:pt x="12899" y="19511"/>
                  </a:lnTo>
                  <a:lnTo>
                    <a:pt x="12645" y="19440"/>
                  </a:lnTo>
                  <a:lnTo>
                    <a:pt x="12645" y="19376"/>
                  </a:lnTo>
                  <a:lnTo>
                    <a:pt x="12567" y="19376"/>
                  </a:lnTo>
                  <a:lnTo>
                    <a:pt x="12470" y="19376"/>
                  </a:lnTo>
                  <a:lnTo>
                    <a:pt x="12208" y="19440"/>
                  </a:lnTo>
                  <a:lnTo>
                    <a:pt x="12042" y="19376"/>
                  </a:lnTo>
                  <a:lnTo>
                    <a:pt x="11963" y="19376"/>
                  </a:lnTo>
                  <a:lnTo>
                    <a:pt x="11963" y="19440"/>
                  </a:lnTo>
                  <a:lnTo>
                    <a:pt x="11701" y="19440"/>
                  </a:lnTo>
                  <a:lnTo>
                    <a:pt x="11535" y="19440"/>
                  </a:lnTo>
                  <a:lnTo>
                    <a:pt x="11360" y="19235"/>
                  </a:lnTo>
                  <a:lnTo>
                    <a:pt x="11019" y="19298"/>
                  </a:lnTo>
                  <a:lnTo>
                    <a:pt x="11098" y="19298"/>
                  </a:lnTo>
                  <a:lnTo>
                    <a:pt x="11098" y="19440"/>
                  </a:lnTo>
                  <a:lnTo>
                    <a:pt x="11019" y="19653"/>
                  </a:lnTo>
                  <a:lnTo>
                    <a:pt x="10931" y="19717"/>
                  </a:lnTo>
                  <a:lnTo>
                    <a:pt x="10756" y="19717"/>
                  </a:lnTo>
                  <a:lnTo>
                    <a:pt x="10678" y="19511"/>
                  </a:lnTo>
                  <a:lnTo>
                    <a:pt x="10590" y="19511"/>
                  </a:lnTo>
                  <a:lnTo>
                    <a:pt x="10512" y="19575"/>
                  </a:lnTo>
                  <a:lnTo>
                    <a:pt x="10415" y="19717"/>
                  </a:lnTo>
                  <a:lnTo>
                    <a:pt x="10337" y="19787"/>
                  </a:lnTo>
                  <a:lnTo>
                    <a:pt x="10249" y="19717"/>
                  </a:lnTo>
                  <a:lnTo>
                    <a:pt x="10171" y="19653"/>
                  </a:lnTo>
                  <a:lnTo>
                    <a:pt x="10171" y="19511"/>
                  </a:lnTo>
                  <a:lnTo>
                    <a:pt x="10083" y="19511"/>
                  </a:lnTo>
                  <a:lnTo>
                    <a:pt x="10004" y="19575"/>
                  </a:lnTo>
                  <a:lnTo>
                    <a:pt x="9908" y="19653"/>
                  </a:lnTo>
                  <a:lnTo>
                    <a:pt x="9742" y="19717"/>
                  </a:lnTo>
                  <a:lnTo>
                    <a:pt x="9646" y="19511"/>
                  </a:lnTo>
                  <a:lnTo>
                    <a:pt x="9567" y="19440"/>
                  </a:lnTo>
                  <a:lnTo>
                    <a:pt x="9480" y="19575"/>
                  </a:lnTo>
                  <a:lnTo>
                    <a:pt x="9305" y="19575"/>
                  </a:lnTo>
                  <a:lnTo>
                    <a:pt x="9305" y="19717"/>
                  </a:lnTo>
                  <a:lnTo>
                    <a:pt x="9226" y="19717"/>
                  </a:lnTo>
                  <a:lnTo>
                    <a:pt x="9226" y="19787"/>
                  </a:lnTo>
                  <a:lnTo>
                    <a:pt x="8972" y="19929"/>
                  </a:lnTo>
                  <a:lnTo>
                    <a:pt x="8972" y="19993"/>
                  </a:lnTo>
                  <a:lnTo>
                    <a:pt x="8885" y="19993"/>
                  </a:lnTo>
                  <a:lnTo>
                    <a:pt x="8719" y="19851"/>
                  </a:lnTo>
                  <a:lnTo>
                    <a:pt x="8631" y="19787"/>
                  </a:lnTo>
                  <a:lnTo>
                    <a:pt x="8535" y="19717"/>
                  </a:lnTo>
                  <a:lnTo>
                    <a:pt x="8535" y="19653"/>
                  </a:lnTo>
                  <a:lnTo>
                    <a:pt x="8456" y="19653"/>
                  </a:lnTo>
                  <a:lnTo>
                    <a:pt x="8456" y="19575"/>
                  </a:lnTo>
                  <a:lnTo>
                    <a:pt x="8194" y="19653"/>
                  </a:lnTo>
                  <a:lnTo>
                    <a:pt x="8194" y="19717"/>
                  </a:lnTo>
                  <a:lnTo>
                    <a:pt x="8194" y="19851"/>
                  </a:lnTo>
                  <a:lnTo>
                    <a:pt x="8028" y="19851"/>
                  </a:lnTo>
                  <a:lnTo>
                    <a:pt x="7949" y="19787"/>
                  </a:lnTo>
                  <a:lnTo>
                    <a:pt x="7774" y="19787"/>
                  </a:lnTo>
                  <a:lnTo>
                    <a:pt x="7687" y="19851"/>
                  </a:lnTo>
                  <a:lnTo>
                    <a:pt x="7521" y="19851"/>
                  </a:lnTo>
                  <a:lnTo>
                    <a:pt x="7521" y="19717"/>
                  </a:lnTo>
                  <a:lnTo>
                    <a:pt x="7346" y="19787"/>
                  </a:lnTo>
                  <a:lnTo>
                    <a:pt x="7258" y="19787"/>
                  </a:lnTo>
                  <a:lnTo>
                    <a:pt x="7433" y="19575"/>
                  </a:lnTo>
                  <a:lnTo>
                    <a:pt x="7346" y="19575"/>
                  </a:lnTo>
                  <a:lnTo>
                    <a:pt x="7521" y="19376"/>
                  </a:lnTo>
                  <a:lnTo>
                    <a:pt x="7346" y="19376"/>
                  </a:lnTo>
                  <a:lnTo>
                    <a:pt x="7346" y="19298"/>
                  </a:lnTo>
                  <a:lnTo>
                    <a:pt x="7180" y="19298"/>
                  </a:lnTo>
                  <a:lnTo>
                    <a:pt x="7084" y="19235"/>
                  </a:lnTo>
                  <a:lnTo>
                    <a:pt x="7005" y="19100"/>
                  </a:lnTo>
                  <a:lnTo>
                    <a:pt x="7084" y="19100"/>
                  </a:lnTo>
                  <a:lnTo>
                    <a:pt x="7005" y="18887"/>
                  </a:lnTo>
                  <a:lnTo>
                    <a:pt x="7084" y="18824"/>
                  </a:lnTo>
                  <a:lnTo>
                    <a:pt x="6917" y="18689"/>
                  </a:lnTo>
                  <a:lnTo>
                    <a:pt x="6839" y="18611"/>
                  </a:lnTo>
                  <a:lnTo>
                    <a:pt x="6235" y="18547"/>
                  </a:lnTo>
                  <a:lnTo>
                    <a:pt x="6323" y="18476"/>
                  </a:lnTo>
                  <a:lnTo>
                    <a:pt x="6235" y="18335"/>
                  </a:lnTo>
                  <a:lnTo>
                    <a:pt x="6069" y="18335"/>
                  </a:lnTo>
                  <a:lnTo>
                    <a:pt x="5973" y="18271"/>
                  </a:lnTo>
                  <a:lnTo>
                    <a:pt x="5728" y="18200"/>
                  </a:lnTo>
                  <a:lnTo>
                    <a:pt x="5728" y="18136"/>
                  </a:lnTo>
                  <a:lnTo>
                    <a:pt x="5553" y="18058"/>
                  </a:lnTo>
                  <a:lnTo>
                    <a:pt x="5553" y="17994"/>
                  </a:lnTo>
                  <a:lnTo>
                    <a:pt x="5387" y="17782"/>
                  </a:lnTo>
                  <a:lnTo>
                    <a:pt x="5553" y="17647"/>
                  </a:lnTo>
                  <a:lnTo>
                    <a:pt x="5553" y="17512"/>
                  </a:lnTo>
                  <a:lnTo>
                    <a:pt x="5553" y="17442"/>
                  </a:lnTo>
                  <a:lnTo>
                    <a:pt x="5632" y="17307"/>
                  </a:lnTo>
                  <a:lnTo>
                    <a:pt x="5632" y="17236"/>
                  </a:lnTo>
                  <a:lnTo>
                    <a:pt x="5553" y="17030"/>
                  </a:lnTo>
                  <a:lnTo>
                    <a:pt x="5466" y="17030"/>
                  </a:lnTo>
                  <a:lnTo>
                    <a:pt x="5387" y="16960"/>
                  </a:lnTo>
                  <a:lnTo>
                    <a:pt x="5291" y="16896"/>
                  </a:lnTo>
                  <a:lnTo>
                    <a:pt x="5212" y="16818"/>
                  </a:lnTo>
                  <a:lnTo>
                    <a:pt x="5125" y="16818"/>
                  </a:lnTo>
                  <a:lnTo>
                    <a:pt x="5046" y="16619"/>
                  </a:lnTo>
                  <a:lnTo>
                    <a:pt x="4958" y="16619"/>
                  </a:lnTo>
                  <a:lnTo>
                    <a:pt x="4958" y="16407"/>
                  </a:lnTo>
                  <a:lnTo>
                    <a:pt x="4871" y="16343"/>
                  </a:lnTo>
                  <a:lnTo>
                    <a:pt x="4784" y="16201"/>
                  </a:lnTo>
                  <a:lnTo>
                    <a:pt x="4871" y="16130"/>
                  </a:lnTo>
                  <a:lnTo>
                    <a:pt x="4617" y="16067"/>
                  </a:lnTo>
                  <a:lnTo>
                    <a:pt x="4696" y="15996"/>
                  </a:lnTo>
                  <a:lnTo>
                    <a:pt x="4617" y="15996"/>
                  </a:lnTo>
                  <a:lnTo>
                    <a:pt x="4521" y="15996"/>
                  </a:lnTo>
                  <a:lnTo>
                    <a:pt x="4443" y="15925"/>
                  </a:lnTo>
                  <a:lnTo>
                    <a:pt x="4355" y="15854"/>
                  </a:lnTo>
                  <a:lnTo>
                    <a:pt x="4276" y="15719"/>
                  </a:lnTo>
                  <a:lnTo>
                    <a:pt x="4276" y="15656"/>
                  </a:lnTo>
                  <a:lnTo>
                    <a:pt x="4180" y="15514"/>
                  </a:lnTo>
                  <a:lnTo>
                    <a:pt x="4180" y="15301"/>
                  </a:lnTo>
                  <a:lnTo>
                    <a:pt x="4180" y="15167"/>
                  </a:lnTo>
                  <a:lnTo>
                    <a:pt x="3935" y="15103"/>
                  </a:lnTo>
                  <a:lnTo>
                    <a:pt x="3935" y="15025"/>
                  </a:lnTo>
                  <a:lnTo>
                    <a:pt x="3760" y="15025"/>
                  </a:lnTo>
                  <a:lnTo>
                    <a:pt x="3673" y="15025"/>
                  </a:lnTo>
                  <a:lnTo>
                    <a:pt x="3673" y="14961"/>
                  </a:lnTo>
                  <a:lnTo>
                    <a:pt x="3673" y="14890"/>
                  </a:lnTo>
                  <a:lnTo>
                    <a:pt x="3507" y="14890"/>
                  </a:lnTo>
                  <a:lnTo>
                    <a:pt x="3332" y="14890"/>
                  </a:lnTo>
                  <a:lnTo>
                    <a:pt x="3332" y="14961"/>
                  </a:lnTo>
                  <a:lnTo>
                    <a:pt x="3332" y="15103"/>
                  </a:lnTo>
                  <a:lnTo>
                    <a:pt x="3594" y="15167"/>
                  </a:lnTo>
                  <a:lnTo>
                    <a:pt x="3594" y="15237"/>
                  </a:lnTo>
                  <a:lnTo>
                    <a:pt x="3244" y="15237"/>
                  </a:lnTo>
                  <a:lnTo>
                    <a:pt x="2991" y="15237"/>
                  </a:lnTo>
                  <a:lnTo>
                    <a:pt x="2825" y="15301"/>
                  </a:lnTo>
                  <a:lnTo>
                    <a:pt x="2562" y="15379"/>
                  </a:lnTo>
                  <a:lnTo>
                    <a:pt x="2484" y="15443"/>
                  </a:lnTo>
                  <a:lnTo>
                    <a:pt x="2300" y="15379"/>
                  </a:lnTo>
                  <a:lnTo>
                    <a:pt x="2134" y="15379"/>
                  </a:lnTo>
                  <a:lnTo>
                    <a:pt x="1959" y="15301"/>
                  </a:lnTo>
                  <a:lnTo>
                    <a:pt x="1880" y="15379"/>
                  </a:lnTo>
                  <a:lnTo>
                    <a:pt x="1714" y="15443"/>
                  </a:lnTo>
                  <a:lnTo>
                    <a:pt x="1618" y="15237"/>
                  </a:lnTo>
                  <a:lnTo>
                    <a:pt x="1618" y="15167"/>
                  </a:lnTo>
                  <a:lnTo>
                    <a:pt x="1618" y="15103"/>
                  </a:lnTo>
                  <a:lnTo>
                    <a:pt x="1539" y="14961"/>
                  </a:lnTo>
                  <a:lnTo>
                    <a:pt x="1618" y="14890"/>
                  </a:lnTo>
                  <a:lnTo>
                    <a:pt x="1618" y="14748"/>
                  </a:lnTo>
                  <a:lnTo>
                    <a:pt x="1714" y="14685"/>
                  </a:lnTo>
                  <a:lnTo>
                    <a:pt x="1618" y="14479"/>
                  </a:lnTo>
                  <a:lnTo>
                    <a:pt x="1373" y="14550"/>
                  </a:lnTo>
                  <a:lnTo>
                    <a:pt x="1452" y="14415"/>
                  </a:lnTo>
                  <a:lnTo>
                    <a:pt x="1198" y="14337"/>
                  </a:lnTo>
                  <a:lnTo>
                    <a:pt x="1023" y="14479"/>
                  </a:lnTo>
                  <a:lnTo>
                    <a:pt x="944" y="14415"/>
                  </a:lnTo>
                  <a:lnTo>
                    <a:pt x="848" y="14415"/>
                  </a:lnTo>
                  <a:lnTo>
                    <a:pt x="770" y="14337"/>
                  </a:lnTo>
                  <a:lnTo>
                    <a:pt x="944" y="14203"/>
                  </a:lnTo>
                  <a:lnTo>
                    <a:pt x="848" y="14061"/>
                  </a:lnTo>
                  <a:lnTo>
                    <a:pt x="848" y="13997"/>
                  </a:lnTo>
                  <a:lnTo>
                    <a:pt x="682" y="14061"/>
                  </a:lnTo>
                  <a:lnTo>
                    <a:pt x="603" y="14061"/>
                  </a:lnTo>
                  <a:lnTo>
                    <a:pt x="603" y="13926"/>
                  </a:lnTo>
                  <a:lnTo>
                    <a:pt x="341" y="13863"/>
                  </a:lnTo>
                  <a:lnTo>
                    <a:pt x="341" y="13926"/>
                  </a:lnTo>
                  <a:lnTo>
                    <a:pt x="262" y="13926"/>
                  </a:lnTo>
                  <a:lnTo>
                    <a:pt x="166" y="13785"/>
                  </a:lnTo>
                  <a:lnTo>
                    <a:pt x="87" y="13785"/>
                  </a:lnTo>
                  <a:lnTo>
                    <a:pt x="0" y="13586"/>
                  </a:lnTo>
                  <a:lnTo>
                    <a:pt x="87" y="13444"/>
                  </a:lnTo>
                  <a:lnTo>
                    <a:pt x="0" y="13310"/>
                  </a:lnTo>
                  <a:lnTo>
                    <a:pt x="166" y="13168"/>
                  </a:lnTo>
                  <a:lnTo>
                    <a:pt x="166" y="13097"/>
                  </a:lnTo>
                  <a:lnTo>
                    <a:pt x="166" y="12821"/>
                  </a:lnTo>
                  <a:lnTo>
                    <a:pt x="262" y="12757"/>
                  </a:lnTo>
                  <a:lnTo>
                    <a:pt x="341" y="12544"/>
                  </a:lnTo>
                  <a:lnTo>
                    <a:pt x="507" y="12346"/>
                  </a:lnTo>
                  <a:lnTo>
                    <a:pt x="682" y="12268"/>
                  </a:lnTo>
                  <a:lnTo>
                    <a:pt x="603" y="12069"/>
                  </a:lnTo>
                  <a:lnTo>
                    <a:pt x="770" y="12069"/>
                  </a:lnTo>
                  <a:lnTo>
                    <a:pt x="848" y="11928"/>
                  </a:lnTo>
                  <a:lnTo>
                    <a:pt x="848" y="11857"/>
                  </a:lnTo>
                  <a:lnTo>
                    <a:pt x="770" y="11793"/>
                  </a:lnTo>
                  <a:lnTo>
                    <a:pt x="944" y="11580"/>
                  </a:lnTo>
                  <a:lnTo>
                    <a:pt x="944" y="11382"/>
                  </a:lnTo>
                  <a:lnTo>
                    <a:pt x="1023" y="11240"/>
                  </a:lnTo>
                  <a:lnTo>
                    <a:pt x="1023" y="11106"/>
                  </a:lnTo>
                  <a:lnTo>
                    <a:pt x="1198" y="11028"/>
                  </a:lnTo>
                  <a:lnTo>
                    <a:pt x="1198" y="10829"/>
                  </a:lnTo>
                  <a:lnTo>
                    <a:pt x="1023" y="10751"/>
                  </a:lnTo>
                  <a:lnTo>
                    <a:pt x="1198" y="10475"/>
                  </a:lnTo>
                  <a:lnTo>
                    <a:pt x="1286" y="10411"/>
                  </a:lnTo>
                  <a:lnTo>
                    <a:pt x="1286" y="10135"/>
                  </a:lnTo>
                  <a:lnTo>
                    <a:pt x="1452" y="10135"/>
                  </a:lnTo>
                  <a:lnTo>
                    <a:pt x="1618" y="10276"/>
                  </a:lnTo>
                  <a:lnTo>
                    <a:pt x="1880" y="10340"/>
                  </a:lnTo>
                  <a:lnTo>
                    <a:pt x="1959" y="10411"/>
                  </a:lnTo>
                  <a:lnTo>
                    <a:pt x="2221" y="10475"/>
                  </a:lnTo>
                  <a:lnTo>
                    <a:pt x="2396" y="10411"/>
                  </a:lnTo>
                  <a:lnTo>
                    <a:pt x="2396" y="10340"/>
                  </a:lnTo>
                  <a:lnTo>
                    <a:pt x="2221" y="10064"/>
                  </a:lnTo>
                  <a:lnTo>
                    <a:pt x="2300" y="10000"/>
                  </a:lnTo>
                  <a:lnTo>
                    <a:pt x="2396" y="10000"/>
                  </a:lnTo>
                  <a:lnTo>
                    <a:pt x="2562" y="10135"/>
                  </a:lnTo>
                  <a:lnTo>
                    <a:pt x="2728" y="10135"/>
                  </a:lnTo>
                  <a:lnTo>
                    <a:pt x="2825" y="9929"/>
                  </a:lnTo>
                  <a:lnTo>
                    <a:pt x="3070" y="9929"/>
                  </a:lnTo>
                  <a:lnTo>
                    <a:pt x="3411" y="9787"/>
                  </a:lnTo>
                  <a:lnTo>
                    <a:pt x="3411" y="9724"/>
                  </a:lnTo>
                  <a:lnTo>
                    <a:pt x="3673" y="9787"/>
                  </a:lnTo>
                  <a:lnTo>
                    <a:pt x="3848" y="9653"/>
                  </a:lnTo>
                  <a:lnTo>
                    <a:pt x="3848" y="9589"/>
                  </a:lnTo>
                  <a:lnTo>
                    <a:pt x="3673" y="9653"/>
                  </a:lnTo>
                  <a:lnTo>
                    <a:pt x="3594" y="9447"/>
                  </a:lnTo>
                  <a:lnTo>
                    <a:pt x="3848" y="9313"/>
                  </a:lnTo>
                  <a:lnTo>
                    <a:pt x="3848" y="9171"/>
                  </a:lnTo>
                  <a:lnTo>
                    <a:pt x="4014" y="9100"/>
                  </a:lnTo>
                  <a:lnTo>
                    <a:pt x="4180" y="9036"/>
                  </a:lnTo>
                  <a:lnTo>
                    <a:pt x="4355" y="9036"/>
                  </a:lnTo>
                  <a:lnTo>
                    <a:pt x="4355" y="8894"/>
                  </a:lnTo>
                  <a:lnTo>
                    <a:pt x="4443" y="8824"/>
                  </a:lnTo>
                  <a:lnTo>
                    <a:pt x="4617" y="8760"/>
                  </a:lnTo>
                  <a:lnTo>
                    <a:pt x="4784" y="8547"/>
                  </a:lnTo>
                  <a:lnTo>
                    <a:pt x="4871" y="8412"/>
                  </a:lnTo>
                  <a:lnTo>
                    <a:pt x="4784" y="8271"/>
                  </a:lnTo>
                  <a:lnTo>
                    <a:pt x="4784" y="7994"/>
                  </a:lnTo>
                  <a:lnTo>
                    <a:pt x="4958" y="7931"/>
                  </a:lnTo>
                  <a:lnTo>
                    <a:pt x="5125" y="8072"/>
                  </a:lnTo>
                  <a:lnTo>
                    <a:pt x="5125" y="7994"/>
                  </a:lnTo>
                  <a:lnTo>
                    <a:pt x="5125" y="7718"/>
                  </a:lnTo>
                  <a:lnTo>
                    <a:pt x="5387" y="7718"/>
                  </a:lnTo>
                  <a:lnTo>
                    <a:pt x="5291" y="7583"/>
                  </a:lnTo>
                  <a:lnTo>
                    <a:pt x="5212" y="7442"/>
                  </a:lnTo>
                  <a:lnTo>
                    <a:pt x="5212" y="7378"/>
                  </a:lnTo>
                  <a:lnTo>
                    <a:pt x="5291" y="7172"/>
                  </a:lnTo>
                  <a:lnTo>
                    <a:pt x="5291" y="7030"/>
                  </a:lnTo>
                  <a:lnTo>
                    <a:pt x="5046" y="6967"/>
                  </a:lnTo>
                  <a:lnTo>
                    <a:pt x="5046" y="6690"/>
                  </a:lnTo>
                  <a:lnTo>
                    <a:pt x="5291" y="6690"/>
                  </a:lnTo>
                  <a:lnTo>
                    <a:pt x="5387" y="6556"/>
                  </a:lnTo>
                  <a:lnTo>
                    <a:pt x="5212" y="6556"/>
                  </a:lnTo>
                  <a:lnTo>
                    <a:pt x="5212" y="6478"/>
                  </a:lnTo>
                  <a:lnTo>
                    <a:pt x="5387" y="6414"/>
                  </a:lnTo>
                  <a:lnTo>
                    <a:pt x="5387" y="6279"/>
                  </a:lnTo>
                  <a:lnTo>
                    <a:pt x="5466" y="6201"/>
                  </a:lnTo>
                  <a:lnTo>
                    <a:pt x="5807" y="6201"/>
                  </a:lnTo>
                  <a:lnTo>
                    <a:pt x="5807" y="6137"/>
                  </a:lnTo>
                  <a:lnTo>
                    <a:pt x="5807" y="6067"/>
                  </a:lnTo>
                  <a:lnTo>
                    <a:pt x="5632" y="6003"/>
                  </a:lnTo>
                  <a:lnTo>
                    <a:pt x="5291" y="5925"/>
                  </a:lnTo>
                  <a:lnTo>
                    <a:pt x="5212" y="5925"/>
                  </a:lnTo>
                  <a:lnTo>
                    <a:pt x="5046" y="5726"/>
                  </a:lnTo>
                  <a:lnTo>
                    <a:pt x="5125" y="5726"/>
                  </a:lnTo>
                  <a:lnTo>
                    <a:pt x="5212" y="5592"/>
                  </a:lnTo>
                  <a:lnTo>
                    <a:pt x="5212" y="5514"/>
                  </a:lnTo>
                  <a:lnTo>
                    <a:pt x="5125" y="5379"/>
                  </a:lnTo>
                  <a:lnTo>
                    <a:pt x="5046" y="5174"/>
                  </a:lnTo>
                  <a:lnTo>
                    <a:pt x="5046" y="5103"/>
                  </a:lnTo>
                  <a:lnTo>
                    <a:pt x="5125" y="5039"/>
                  </a:lnTo>
                  <a:lnTo>
                    <a:pt x="4958" y="4897"/>
                  </a:lnTo>
                  <a:lnTo>
                    <a:pt x="4871" y="4897"/>
                  </a:lnTo>
                  <a:lnTo>
                    <a:pt x="4958" y="4685"/>
                  </a:lnTo>
                  <a:lnTo>
                    <a:pt x="5046" y="4621"/>
                  </a:lnTo>
                  <a:lnTo>
                    <a:pt x="5212" y="4550"/>
                  </a:lnTo>
                  <a:lnTo>
                    <a:pt x="5291" y="4621"/>
                  </a:lnTo>
                  <a:lnTo>
                    <a:pt x="5387" y="4550"/>
                  </a:lnTo>
                  <a:lnTo>
                    <a:pt x="5553" y="4550"/>
                  </a:lnTo>
                  <a:lnTo>
                    <a:pt x="5553" y="4486"/>
                  </a:lnTo>
                  <a:lnTo>
                    <a:pt x="5632" y="4486"/>
                  </a:lnTo>
                  <a:lnTo>
                    <a:pt x="5728" y="4415"/>
                  </a:lnTo>
                  <a:lnTo>
                    <a:pt x="5807" y="4415"/>
                  </a:lnTo>
                  <a:lnTo>
                    <a:pt x="5973" y="4274"/>
                  </a:lnTo>
                  <a:lnTo>
                    <a:pt x="6069" y="4210"/>
                  </a:lnTo>
                  <a:lnTo>
                    <a:pt x="6069" y="4075"/>
                  </a:lnTo>
                  <a:lnTo>
                    <a:pt x="6235" y="3863"/>
                  </a:lnTo>
                  <a:lnTo>
                    <a:pt x="6069" y="3721"/>
                  </a:lnTo>
                  <a:lnTo>
                    <a:pt x="6069" y="3586"/>
                  </a:lnTo>
                  <a:lnTo>
                    <a:pt x="6157" y="3522"/>
                  </a:lnTo>
                  <a:lnTo>
                    <a:pt x="6157" y="3444"/>
                  </a:lnTo>
                  <a:lnTo>
                    <a:pt x="6069" y="3381"/>
                  </a:lnTo>
                  <a:lnTo>
                    <a:pt x="6235" y="3246"/>
                  </a:lnTo>
                  <a:lnTo>
                    <a:pt x="6157" y="3168"/>
                  </a:lnTo>
                  <a:lnTo>
                    <a:pt x="5973" y="3104"/>
                  </a:lnTo>
                  <a:lnTo>
                    <a:pt x="6069" y="3033"/>
                  </a:lnTo>
                  <a:lnTo>
                    <a:pt x="5973" y="2970"/>
                  </a:lnTo>
                  <a:lnTo>
                    <a:pt x="5807" y="2899"/>
                  </a:lnTo>
                  <a:lnTo>
                    <a:pt x="5807" y="2828"/>
                  </a:lnTo>
                  <a:lnTo>
                    <a:pt x="5632" y="2828"/>
                  </a:lnTo>
                  <a:lnTo>
                    <a:pt x="5466" y="2757"/>
                  </a:lnTo>
                  <a:lnTo>
                    <a:pt x="5466" y="2558"/>
                  </a:lnTo>
                  <a:lnTo>
                    <a:pt x="5291" y="2558"/>
                  </a:lnTo>
                  <a:lnTo>
                    <a:pt x="5387" y="2346"/>
                  </a:lnTo>
                  <a:lnTo>
                    <a:pt x="5387" y="2204"/>
                  </a:lnTo>
                  <a:lnTo>
                    <a:pt x="5291" y="2069"/>
                  </a:lnTo>
                  <a:lnTo>
                    <a:pt x="5387" y="2006"/>
                  </a:lnTo>
                  <a:lnTo>
                    <a:pt x="5553" y="2006"/>
                  </a:lnTo>
                  <a:lnTo>
                    <a:pt x="5632" y="1864"/>
                  </a:lnTo>
                  <a:lnTo>
                    <a:pt x="5728" y="1729"/>
                  </a:lnTo>
                  <a:lnTo>
                    <a:pt x="5807" y="1729"/>
                  </a:lnTo>
                  <a:lnTo>
                    <a:pt x="5973" y="1793"/>
                  </a:lnTo>
                  <a:lnTo>
                    <a:pt x="6323" y="1588"/>
                  </a:lnTo>
                  <a:lnTo>
                    <a:pt x="6410" y="1651"/>
                  </a:lnTo>
                  <a:lnTo>
                    <a:pt x="6664" y="1588"/>
                  </a:lnTo>
                  <a:lnTo>
                    <a:pt x="6742" y="1588"/>
                  </a:lnTo>
                  <a:lnTo>
                    <a:pt x="6839" y="1382"/>
                  </a:lnTo>
                  <a:lnTo>
                    <a:pt x="6917" y="1453"/>
                  </a:lnTo>
                  <a:lnTo>
                    <a:pt x="7084" y="1382"/>
                  </a:lnTo>
                  <a:lnTo>
                    <a:pt x="7180" y="1453"/>
                  </a:lnTo>
                  <a:lnTo>
                    <a:pt x="7258" y="1311"/>
                  </a:lnTo>
                  <a:lnTo>
                    <a:pt x="7258" y="1176"/>
                  </a:lnTo>
                  <a:lnTo>
                    <a:pt x="7433" y="1176"/>
                  </a:lnTo>
                  <a:lnTo>
                    <a:pt x="7521" y="1311"/>
                  </a:lnTo>
                  <a:lnTo>
                    <a:pt x="7687" y="1311"/>
                  </a:lnTo>
                  <a:lnTo>
                    <a:pt x="7853" y="1382"/>
                  </a:lnTo>
                  <a:lnTo>
                    <a:pt x="7949" y="1311"/>
                  </a:lnTo>
                  <a:lnTo>
                    <a:pt x="8028" y="1311"/>
                  </a:lnTo>
                  <a:lnTo>
                    <a:pt x="8194" y="1453"/>
                  </a:lnTo>
                  <a:lnTo>
                    <a:pt x="8194" y="1382"/>
                  </a:lnTo>
                  <a:lnTo>
                    <a:pt x="8456" y="1382"/>
                  </a:lnTo>
                  <a:lnTo>
                    <a:pt x="8631" y="1382"/>
                  </a:lnTo>
                  <a:lnTo>
                    <a:pt x="8719" y="1240"/>
                  </a:lnTo>
                  <a:lnTo>
                    <a:pt x="8798" y="1240"/>
                  </a:lnTo>
                  <a:lnTo>
                    <a:pt x="8885" y="1106"/>
                  </a:lnTo>
                  <a:lnTo>
                    <a:pt x="8798" y="1042"/>
                  </a:lnTo>
                  <a:lnTo>
                    <a:pt x="8798" y="964"/>
                  </a:lnTo>
                  <a:lnTo>
                    <a:pt x="8798" y="829"/>
                  </a:lnTo>
                  <a:lnTo>
                    <a:pt x="8972" y="765"/>
                  </a:lnTo>
                  <a:lnTo>
                    <a:pt x="9060" y="624"/>
                  </a:lnTo>
                  <a:lnTo>
                    <a:pt x="9226" y="624"/>
                  </a:lnTo>
                  <a:lnTo>
                    <a:pt x="9305" y="553"/>
                  </a:lnTo>
                  <a:lnTo>
                    <a:pt x="9401" y="553"/>
                  </a:lnTo>
                  <a:lnTo>
                    <a:pt x="9480" y="489"/>
                  </a:lnTo>
                  <a:lnTo>
                    <a:pt x="9480" y="347"/>
                  </a:lnTo>
                  <a:lnTo>
                    <a:pt x="9401" y="347"/>
                  </a:lnTo>
                  <a:lnTo>
                    <a:pt x="9401" y="276"/>
                  </a:lnTo>
                  <a:lnTo>
                    <a:pt x="9401" y="135"/>
                  </a:lnTo>
                  <a:lnTo>
                    <a:pt x="9401" y="71"/>
                  </a:lnTo>
                  <a:lnTo>
                    <a:pt x="9646" y="71"/>
                  </a:lnTo>
                  <a:lnTo>
                    <a:pt x="9742" y="0"/>
                  </a:lnTo>
                  <a:lnTo>
                    <a:pt x="9742" y="135"/>
                  </a:lnTo>
                  <a:lnTo>
                    <a:pt x="9821" y="135"/>
                  </a:lnTo>
                  <a:lnTo>
                    <a:pt x="9908" y="213"/>
                  </a:lnTo>
                  <a:lnTo>
                    <a:pt x="9908" y="276"/>
                  </a:lnTo>
                  <a:lnTo>
                    <a:pt x="10083" y="411"/>
                  </a:lnTo>
                  <a:lnTo>
                    <a:pt x="10004" y="489"/>
                  </a:lnTo>
                  <a:lnTo>
                    <a:pt x="9908" y="553"/>
                  </a:lnTo>
                  <a:lnTo>
                    <a:pt x="10004" y="624"/>
                  </a:lnTo>
                  <a:lnTo>
                    <a:pt x="10083" y="624"/>
                  </a:lnTo>
                  <a:lnTo>
                    <a:pt x="10171" y="687"/>
                  </a:lnTo>
                  <a:lnTo>
                    <a:pt x="10171" y="765"/>
                  </a:lnTo>
                  <a:lnTo>
                    <a:pt x="10249" y="765"/>
                  </a:lnTo>
                  <a:lnTo>
                    <a:pt x="10249" y="829"/>
                  </a:lnTo>
                  <a:lnTo>
                    <a:pt x="10171" y="900"/>
                  </a:lnTo>
                  <a:lnTo>
                    <a:pt x="10249" y="964"/>
                  </a:lnTo>
                  <a:lnTo>
                    <a:pt x="10171" y="1042"/>
                  </a:lnTo>
                  <a:lnTo>
                    <a:pt x="10171" y="1240"/>
                  </a:lnTo>
                  <a:lnTo>
                    <a:pt x="10171" y="1311"/>
                  </a:lnTo>
                  <a:lnTo>
                    <a:pt x="10171" y="1382"/>
                  </a:lnTo>
                  <a:lnTo>
                    <a:pt x="10171" y="1453"/>
                  </a:lnTo>
                  <a:lnTo>
                    <a:pt x="10415" y="1517"/>
                  </a:lnTo>
                  <a:lnTo>
                    <a:pt x="10415" y="1588"/>
                  </a:lnTo>
                  <a:lnTo>
                    <a:pt x="10415" y="1651"/>
                  </a:lnTo>
                  <a:lnTo>
                    <a:pt x="10249" y="1793"/>
                  </a:lnTo>
                  <a:lnTo>
                    <a:pt x="10171" y="1928"/>
                  </a:lnTo>
                  <a:lnTo>
                    <a:pt x="10337" y="2006"/>
                  </a:lnTo>
                  <a:lnTo>
                    <a:pt x="10337" y="2069"/>
                  </a:lnTo>
                  <a:lnTo>
                    <a:pt x="10249" y="2140"/>
                  </a:lnTo>
                  <a:lnTo>
                    <a:pt x="10337" y="2204"/>
                  </a:lnTo>
                  <a:lnTo>
                    <a:pt x="10512" y="2282"/>
                  </a:lnTo>
                  <a:lnTo>
                    <a:pt x="10590" y="2346"/>
                  </a:lnTo>
                  <a:lnTo>
                    <a:pt x="10590" y="2417"/>
                  </a:lnTo>
                  <a:lnTo>
                    <a:pt x="10678" y="2558"/>
                  </a:lnTo>
                  <a:lnTo>
                    <a:pt x="10853" y="2558"/>
                  </a:lnTo>
                  <a:lnTo>
                    <a:pt x="11019" y="2558"/>
                  </a:lnTo>
                  <a:lnTo>
                    <a:pt x="11019" y="2622"/>
                  </a:lnTo>
                  <a:lnTo>
                    <a:pt x="10931" y="2757"/>
                  </a:lnTo>
                  <a:lnTo>
                    <a:pt x="10931" y="2828"/>
                  </a:lnTo>
                  <a:lnTo>
                    <a:pt x="11194" y="2828"/>
                  </a:lnTo>
                  <a:lnTo>
                    <a:pt x="11360" y="3033"/>
                  </a:lnTo>
                  <a:lnTo>
                    <a:pt x="11447" y="3033"/>
                  </a:lnTo>
                  <a:lnTo>
                    <a:pt x="11360" y="3310"/>
                  </a:lnTo>
                  <a:lnTo>
                    <a:pt x="11447" y="3444"/>
                  </a:lnTo>
                  <a:lnTo>
                    <a:pt x="11535" y="3522"/>
                  </a:lnTo>
                  <a:lnTo>
                    <a:pt x="11535" y="3721"/>
                  </a:lnTo>
                  <a:lnTo>
                    <a:pt x="11701" y="3721"/>
                  </a:lnTo>
                  <a:lnTo>
                    <a:pt x="11788" y="3799"/>
                  </a:lnTo>
                  <a:lnTo>
                    <a:pt x="11788" y="3863"/>
                  </a:lnTo>
                  <a:lnTo>
                    <a:pt x="11867" y="3863"/>
                  </a:lnTo>
                  <a:lnTo>
                    <a:pt x="12042" y="3933"/>
                  </a:lnTo>
                  <a:lnTo>
                    <a:pt x="12129" y="3933"/>
                  </a:lnTo>
                  <a:lnTo>
                    <a:pt x="12304" y="3799"/>
                  </a:lnTo>
                  <a:lnTo>
                    <a:pt x="12383" y="3799"/>
                  </a:lnTo>
                  <a:lnTo>
                    <a:pt x="12383" y="3933"/>
                  </a:lnTo>
                  <a:lnTo>
                    <a:pt x="12383" y="4075"/>
                  </a:lnTo>
                  <a:lnTo>
                    <a:pt x="12383" y="4210"/>
                  </a:lnTo>
                  <a:lnTo>
                    <a:pt x="12567" y="4210"/>
                  </a:lnTo>
                  <a:lnTo>
                    <a:pt x="12645" y="4210"/>
                  </a:lnTo>
                  <a:lnTo>
                    <a:pt x="12567" y="4344"/>
                  </a:lnTo>
                  <a:lnTo>
                    <a:pt x="12733" y="4486"/>
                  </a:lnTo>
                  <a:lnTo>
                    <a:pt x="12645" y="4550"/>
                  </a:lnTo>
                  <a:lnTo>
                    <a:pt x="12645" y="4763"/>
                  </a:lnTo>
                  <a:lnTo>
                    <a:pt x="12470" y="4897"/>
                  </a:lnTo>
                  <a:lnTo>
                    <a:pt x="12567" y="5039"/>
                  </a:lnTo>
                  <a:lnTo>
                    <a:pt x="12645" y="5039"/>
                  </a:lnTo>
                  <a:lnTo>
                    <a:pt x="12645" y="5103"/>
                  </a:lnTo>
                  <a:lnTo>
                    <a:pt x="12733" y="5103"/>
                  </a:lnTo>
                  <a:lnTo>
                    <a:pt x="13074" y="5103"/>
                  </a:lnTo>
                  <a:lnTo>
                    <a:pt x="13153" y="5039"/>
                  </a:lnTo>
                  <a:lnTo>
                    <a:pt x="13319" y="5039"/>
                  </a:lnTo>
                  <a:lnTo>
                    <a:pt x="13415" y="4961"/>
                  </a:lnTo>
                  <a:lnTo>
                    <a:pt x="13494" y="4961"/>
                  </a:lnTo>
                  <a:lnTo>
                    <a:pt x="13494" y="5039"/>
                  </a:lnTo>
                  <a:lnTo>
                    <a:pt x="13843" y="5039"/>
                  </a:lnTo>
                  <a:lnTo>
                    <a:pt x="13756" y="4897"/>
                  </a:lnTo>
                  <a:lnTo>
                    <a:pt x="13843" y="4897"/>
                  </a:lnTo>
                  <a:lnTo>
                    <a:pt x="13922" y="4897"/>
                  </a:lnTo>
                  <a:lnTo>
                    <a:pt x="14010" y="4763"/>
                  </a:lnTo>
                  <a:lnTo>
                    <a:pt x="14097" y="4685"/>
                  </a:lnTo>
                  <a:lnTo>
                    <a:pt x="14351" y="4763"/>
                  </a:lnTo>
                  <a:lnTo>
                    <a:pt x="14351" y="4897"/>
                  </a:lnTo>
                  <a:lnTo>
                    <a:pt x="14351" y="5039"/>
                  </a:lnTo>
                  <a:lnTo>
                    <a:pt x="14429" y="4961"/>
                  </a:lnTo>
                  <a:lnTo>
                    <a:pt x="14526" y="4897"/>
                  </a:lnTo>
                  <a:lnTo>
                    <a:pt x="14692" y="4897"/>
                  </a:lnTo>
                  <a:lnTo>
                    <a:pt x="14770" y="4763"/>
                  </a:lnTo>
                  <a:lnTo>
                    <a:pt x="14867" y="4763"/>
                  </a:lnTo>
                  <a:lnTo>
                    <a:pt x="15033" y="4897"/>
                  </a:lnTo>
                  <a:lnTo>
                    <a:pt x="15129" y="4897"/>
                  </a:lnTo>
                  <a:lnTo>
                    <a:pt x="15374" y="4826"/>
                  </a:lnTo>
                  <a:lnTo>
                    <a:pt x="15374" y="4897"/>
                  </a:lnTo>
                  <a:lnTo>
                    <a:pt x="15461" y="5039"/>
                  </a:lnTo>
                  <a:lnTo>
                    <a:pt x="15461" y="5237"/>
                  </a:lnTo>
                  <a:lnTo>
                    <a:pt x="15636" y="5315"/>
                  </a:lnTo>
                  <a:lnTo>
                    <a:pt x="15802" y="5315"/>
                  </a:lnTo>
                  <a:lnTo>
                    <a:pt x="15881" y="5450"/>
                  </a:lnTo>
                  <a:lnTo>
                    <a:pt x="16056" y="5450"/>
                  </a:lnTo>
                  <a:lnTo>
                    <a:pt x="16143" y="5656"/>
                  </a:lnTo>
                  <a:lnTo>
                    <a:pt x="16143" y="5790"/>
                  </a:lnTo>
                  <a:lnTo>
                    <a:pt x="16056" y="5925"/>
                  </a:lnTo>
                  <a:lnTo>
                    <a:pt x="16143" y="6003"/>
                  </a:lnTo>
                  <a:lnTo>
                    <a:pt x="16056" y="6067"/>
                  </a:lnTo>
                  <a:lnTo>
                    <a:pt x="15881" y="6003"/>
                  </a:lnTo>
                  <a:lnTo>
                    <a:pt x="15802" y="6067"/>
                  </a:lnTo>
                  <a:lnTo>
                    <a:pt x="15715" y="6279"/>
                  </a:lnTo>
                  <a:lnTo>
                    <a:pt x="15715" y="6343"/>
                  </a:lnTo>
                  <a:lnTo>
                    <a:pt x="16143" y="6343"/>
                  </a:lnTo>
                  <a:lnTo>
                    <a:pt x="16222" y="6201"/>
                  </a:lnTo>
                  <a:lnTo>
                    <a:pt x="16484" y="6201"/>
                  </a:lnTo>
                  <a:lnTo>
                    <a:pt x="16484" y="6279"/>
                  </a:lnTo>
                  <a:lnTo>
                    <a:pt x="16913" y="6279"/>
                  </a:lnTo>
                  <a:lnTo>
                    <a:pt x="17088" y="6414"/>
                  </a:lnTo>
                  <a:lnTo>
                    <a:pt x="17333" y="6343"/>
                  </a:lnTo>
                  <a:lnTo>
                    <a:pt x="17429" y="6279"/>
                  </a:lnTo>
                  <a:lnTo>
                    <a:pt x="17691" y="6201"/>
                  </a:lnTo>
                  <a:lnTo>
                    <a:pt x="17508" y="6003"/>
                  </a:lnTo>
                  <a:lnTo>
                    <a:pt x="17595" y="6003"/>
                  </a:lnTo>
                  <a:lnTo>
                    <a:pt x="17691" y="6067"/>
                  </a:lnTo>
                  <a:lnTo>
                    <a:pt x="17857" y="6003"/>
                  </a:lnTo>
                  <a:lnTo>
                    <a:pt x="18024" y="6067"/>
                  </a:lnTo>
                  <a:lnTo>
                    <a:pt x="17936" y="6201"/>
                  </a:lnTo>
                  <a:lnTo>
                    <a:pt x="18102" y="6279"/>
                  </a:lnTo>
                  <a:lnTo>
                    <a:pt x="18365" y="6067"/>
                  </a:lnTo>
                  <a:lnTo>
                    <a:pt x="18618" y="6067"/>
                  </a:lnTo>
                  <a:lnTo>
                    <a:pt x="18706" y="6067"/>
                  </a:lnTo>
                  <a:lnTo>
                    <a:pt x="18784" y="6003"/>
                  </a:lnTo>
                  <a:lnTo>
                    <a:pt x="18968" y="6003"/>
                  </a:lnTo>
                  <a:lnTo>
                    <a:pt x="18968" y="6137"/>
                  </a:lnTo>
                  <a:lnTo>
                    <a:pt x="19134" y="6137"/>
                  </a:lnTo>
                  <a:lnTo>
                    <a:pt x="19222" y="6201"/>
                  </a:lnTo>
                  <a:lnTo>
                    <a:pt x="19309" y="6137"/>
                  </a:lnTo>
                  <a:lnTo>
                    <a:pt x="19388" y="6279"/>
                  </a:lnTo>
                  <a:lnTo>
                    <a:pt x="19388" y="6414"/>
                  </a:lnTo>
                  <a:lnTo>
                    <a:pt x="19475" y="6414"/>
                  </a:lnTo>
                  <a:lnTo>
                    <a:pt x="19475" y="6556"/>
                  </a:lnTo>
                  <a:lnTo>
                    <a:pt x="19554" y="6619"/>
                  </a:lnTo>
                  <a:lnTo>
                    <a:pt x="19554" y="6754"/>
                  </a:lnTo>
                  <a:lnTo>
                    <a:pt x="19816" y="6896"/>
                  </a:lnTo>
                  <a:lnTo>
                    <a:pt x="19816" y="6967"/>
                  </a:lnTo>
                  <a:lnTo>
                    <a:pt x="19991" y="7030"/>
                  </a:lnTo>
                  <a:lnTo>
                    <a:pt x="19895" y="7101"/>
                  </a:lnTo>
                  <a:lnTo>
                    <a:pt x="19895" y="7243"/>
                  </a:lnTo>
                  <a:lnTo>
                    <a:pt x="19991" y="7172"/>
                  </a:lnTo>
                  <a:lnTo>
                    <a:pt x="19991" y="7243"/>
                  </a:lnTo>
                  <a:lnTo>
                    <a:pt x="19991" y="7307"/>
                  </a:lnTo>
                  <a:lnTo>
                    <a:pt x="19991" y="7378"/>
                  </a:lnTo>
                  <a:lnTo>
                    <a:pt x="19991" y="7519"/>
                  </a:lnTo>
                  <a:lnTo>
                    <a:pt x="19895" y="7583"/>
                  </a:lnTo>
                  <a:lnTo>
                    <a:pt x="19895" y="7718"/>
                  </a:lnTo>
                  <a:lnTo>
                    <a:pt x="19816" y="7718"/>
                  </a:lnTo>
                  <a:lnTo>
                    <a:pt x="19650" y="7860"/>
                  </a:lnTo>
                  <a:lnTo>
                    <a:pt x="19554" y="7860"/>
                  </a:lnTo>
                  <a:lnTo>
                    <a:pt x="19554" y="7994"/>
                  </a:lnTo>
                  <a:lnTo>
                    <a:pt x="19475" y="7994"/>
                  </a:lnTo>
                  <a:lnTo>
                    <a:pt x="19388" y="7994"/>
                  </a:lnTo>
                  <a:lnTo>
                    <a:pt x="19309" y="7994"/>
                  </a:lnTo>
                  <a:lnTo>
                    <a:pt x="19309" y="8072"/>
                  </a:lnTo>
                  <a:lnTo>
                    <a:pt x="19309" y="8136"/>
                  </a:lnTo>
                  <a:lnTo>
                    <a:pt x="19309" y="8207"/>
                  </a:lnTo>
                  <a:lnTo>
                    <a:pt x="19222" y="8349"/>
                  </a:lnTo>
                  <a:lnTo>
                    <a:pt x="19388" y="8349"/>
                  </a:lnTo>
                  <a:lnTo>
                    <a:pt x="19475" y="8483"/>
                  </a:lnTo>
                  <a:lnTo>
                    <a:pt x="19388" y="8547"/>
                  </a:lnTo>
                  <a:lnTo>
                    <a:pt x="19309" y="8547"/>
                  </a:lnTo>
                  <a:lnTo>
                    <a:pt x="19309" y="8760"/>
                  </a:lnTo>
                  <a:lnTo>
                    <a:pt x="19388" y="8760"/>
                  </a:lnTo>
                  <a:lnTo>
                    <a:pt x="19388" y="8958"/>
                  </a:lnTo>
                  <a:lnTo>
                    <a:pt x="19047" y="8958"/>
                  </a:lnTo>
                  <a:lnTo>
                    <a:pt x="18784" y="9100"/>
                  </a:lnTo>
                  <a:lnTo>
                    <a:pt x="18706" y="9100"/>
                  </a:lnTo>
                  <a:lnTo>
                    <a:pt x="18277" y="9171"/>
                  </a:lnTo>
                  <a:lnTo>
                    <a:pt x="18277" y="9447"/>
                  </a:lnTo>
                  <a:lnTo>
                    <a:pt x="18277" y="9511"/>
                  </a:lnTo>
                  <a:lnTo>
                    <a:pt x="18365" y="9511"/>
                  </a:lnTo>
                  <a:lnTo>
                    <a:pt x="18365" y="9447"/>
                  </a:lnTo>
                  <a:lnTo>
                    <a:pt x="18443" y="9447"/>
                  </a:lnTo>
                  <a:lnTo>
                    <a:pt x="18443" y="9589"/>
                  </a:lnTo>
                  <a:lnTo>
                    <a:pt x="18540" y="9653"/>
                  </a:lnTo>
                  <a:lnTo>
                    <a:pt x="18784" y="9787"/>
                  </a:lnTo>
                  <a:lnTo>
                    <a:pt x="18706" y="9865"/>
                  </a:lnTo>
                  <a:lnTo>
                    <a:pt x="18784" y="9929"/>
                  </a:lnTo>
                  <a:lnTo>
                    <a:pt x="18881" y="9929"/>
                  </a:lnTo>
                  <a:lnTo>
                    <a:pt x="18968" y="10000"/>
                  </a:lnTo>
                  <a:lnTo>
                    <a:pt x="18881" y="10135"/>
                  </a:lnTo>
                  <a:lnTo>
                    <a:pt x="18881" y="10206"/>
                  </a:lnTo>
                  <a:lnTo>
                    <a:pt x="18881" y="10340"/>
                  </a:lnTo>
                  <a:lnTo>
                    <a:pt x="19134" y="10617"/>
                  </a:lnTo>
                  <a:lnTo>
                    <a:pt x="19047" y="10687"/>
                  </a:lnTo>
                  <a:lnTo>
                    <a:pt x="18706" y="10687"/>
                  </a:lnTo>
                  <a:lnTo>
                    <a:pt x="18540" y="10751"/>
                  </a:lnTo>
                  <a:lnTo>
                    <a:pt x="18443" y="10751"/>
                  </a:lnTo>
                  <a:lnTo>
                    <a:pt x="18443" y="10829"/>
                  </a:lnTo>
                  <a:lnTo>
                    <a:pt x="18365" y="10829"/>
                  </a:lnTo>
                  <a:lnTo>
                    <a:pt x="18365" y="10751"/>
                  </a:lnTo>
                  <a:lnTo>
                    <a:pt x="18277" y="10751"/>
                  </a:lnTo>
                  <a:lnTo>
                    <a:pt x="18277" y="10829"/>
                  </a:lnTo>
                  <a:lnTo>
                    <a:pt x="18365" y="10964"/>
                  </a:lnTo>
                  <a:lnTo>
                    <a:pt x="18443" y="11028"/>
                  </a:lnTo>
                  <a:lnTo>
                    <a:pt x="18540" y="11106"/>
                  </a:lnTo>
                  <a:lnTo>
                    <a:pt x="18540" y="11169"/>
                  </a:lnTo>
                  <a:lnTo>
                    <a:pt x="18618" y="11304"/>
                  </a:lnTo>
                  <a:lnTo>
                    <a:pt x="18706" y="11382"/>
                  </a:lnTo>
                  <a:lnTo>
                    <a:pt x="18706" y="11517"/>
                  </a:lnTo>
                  <a:lnTo>
                    <a:pt x="18784" y="11517"/>
                  </a:lnTo>
                  <a:lnTo>
                    <a:pt x="18784" y="11651"/>
                  </a:lnTo>
                  <a:lnTo>
                    <a:pt x="18706" y="11857"/>
                  </a:lnTo>
                  <a:lnTo>
                    <a:pt x="18540" y="12204"/>
                  </a:lnTo>
                  <a:lnTo>
                    <a:pt x="18443" y="12268"/>
                  </a:lnTo>
                  <a:lnTo>
                    <a:pt x="18443" y="12481"/>
                  </a:lnTo>
                  <a:lnTo>
                    <a:pt x="18540" y="12544"/>
                  </a:lnTo>
                  <a:lnTo>
                    <a:pt x="18618" y="12622"/>
                  </a:lnTo>
                  <a:lnTo>
                    <a:pt x="18706" y="12622"/>
                  </a:lnTo>
                  <a:lnTo>
                    <a:pt x="18784" y="12686"/>
                  </a:lnTo>
                  <a:lnTo>
                    <a:pt x="19047" y="12899"/>
                  </a:lnTo>
                  <a:lnTo>
                    <a:pt x="19047" y="12962"/>
                  </a:lnTo>
                  <a:lnTo>
                    <a:pt x="19134" y="12962"/>
                  </a:lnTo>
                  <a:lnTo>
                    <a:pt x="19134" y="13033"/>
                  </a:lnTo>
                  <a:lnTo>
                    <a:pt x="19134" y="13168"/>
                  </a:lnTo>
                  <a:lnTo>
                    <a:pt x="19222" y="13444"/>
                  </a:lnTo>
                  <a:lnTo>
                    <a:pt x="19309" y="13444"/>
                  </a:lnTo>
                  <a:lnTo>
                    <a:pt x="19388" y="13785"/>
                  </a:lnTo>
                  <a:lnTo>
                    <a:pt x="19388" y="13926"/>
                  </a:lnTo>
                  <a:lnTo>
                    <a:pt x="19475" y="13997"/>
                  </a:lnTo>
                  <a:lnTo>
                    <a:pt x="19475" y="14061"/>
                  </a:lnTo>
                  <a:lnTo>
                    <a:pt x="19475" y="14203"/>
                  </a:lnTo>
                  <a:lnTo>
                    <a:pt x="19475" y="14337"/>
                  </a:lnTo>
                  <a:lnTo>
                    <a:pt x="19388" y="14415"/>
                  </a:lnTo>
                  <a:lnTo>
                    <a:pt x="19475" y="14550"/>
                  </a:lnTo>
                  <a:lnTo>
                    <a:pt x="19650" y="14614"/>
                  </a:lnTo>
                  <a:close/>
                </a:path>
              </a:pathLst>
            </a:custGeom>
            <a:solidFill>
              <a:srgbClr val="E98CB9"/>
            </a:solidFill>
            <a:ln w="6350" cap="flat">
              <a:solidFill>
                <a:sysClr val="window" lastClr="FFFFFF"/>
              </a:solidFill>
              <a:prstDash val="solid"/>
              <a:round/>
              <a:headEnd type="none" w="med" len="med"/>
              <a:tailEnd type="none" w="med" len="me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72</a:t>
              </a:r>
            </a:p>
          </p:txBody>
        </p:sp>
        <p:sp>
          <p:nvSpPr>
            <p:cNvPr id="14" name="Freeform 7">
              <a:extLst>
                <a:ext uri="{FF2B5EF4-FFF2-40B4-BE49-F238E27FC236}">
                  <a16:creationId xmlns:a16="http://schemas.microsoft.com/office/drawing/2014/main" id="{9D85DFDA-DABC-47D0-E1AE-549FE0D0884C}"/>
                </a:ext>
              </a:extLst>
            </p:cNvPr>
            <p:cNvSpPr>
              <a:spLocks noChangeAspect="1"/>
            </p:cNvSpPr>
            <p:nvPr/>
          </p:nvSpPr>
          <p:spPr bwMode="auto">
            <a:xfrm>
              <a:off x="9286822" y="1897678"/>
              <a:ext cx="519414" cy="412362"/>
            </a:xfrm>
            <a:custGeom>
              <a:avLst/>
              <a:gdLst>
                <a:gd name="T0" fmla="*/ 271 w 20000"/>
                <a:gd name="T1" fmla="*/ 393 h 20000"/>
                <a:gd name="T2" fmla="*/ 282 w 20000"/>
                <a:gd name="T3" fmla="*/ 420 h 20000"/>
                <a:gd name="T4" fmla="*/ 285 w 20000"/>
                <a:gd name="T5" fmla="*/ 431 h 20000"/>
                <a:gd name="T6" fmla="*/ 334 w 20000"/>
                <a:gd name="T7" fmla="*/ 434 h 20000"/>
                <a:gd name="T8" fmla="*/ 356 w 20000"/>
                <a:gd name="T9" fmla="*/ 431 h 20000"/>
                <a:gd name="T10" fmla="*/ 391 w 20000"/>
                <a:gd name="T11" fmla="*/ 417 h 20000"/>
                <a:gd name="T12" fmla="*/ 419 w 20000"/>
                <a:gd name="T13" fmla="*/ 385 h 20000"/>
                <a:gd name="T14" fmla="*/ 412 w 20000"/>
                <a:gd name="T15" fmla="*/ 365 h 20000"/>
                <a:gd name="T16" fmla="*/ 436 w 20000"/>
                <a:gd name="T17" fmla="*/ 351 h 20000"/>
                <a:gd name="T18" fmla="*/ 465 w 20000"/>
                <a:gd name="T19" fmla="*/ 340 h 20000"/>
                <a:gd name="T20" fmla="*/ 496 w 20000"/>
                <a:gd name="T21" fmla="*/ 340 h 20000"/>
                <a:gd name="T22" fmla="*/ 514 w 20000"/>
                <a:gd name="T23" fmla="*/ 319 h 20000"/>
                <a:gd name="T24" fmla="*/ 517 w 20000"/>
                <a:gd name="T25" fmla="*/ 283 h 20000"/>
                <a:gd name="T26" fmla="*/ 535 w 20000"/>
                <a:gd name="T27" fmla="*/ 255 h 20000"/>
                <a:gd name="T28" fmla="*/ 545 w 20000"/>
                <a:gd name="T29" fmla="*/ 231 h 20000"/>
                <a:gd name="T30" fmla="*/ 528 w 20000"/>
                <a:gd name="T31" fmla="*/ 214 h 20000"/>
                <a:gd name="T32" fmla="*/ 511 w 20000"/>
                <a:gd name="T33" fmla="*/ 189 h 20000"/>
                <a:gd name="T34" fmla="*/ 514 w 20000"/>
                <a:gd name="T35" fmla="*/ 165 h 20000"/>
                <a:gd name="T36" fmla="*/ 531 w 20000"/>
                <a:gd name="T37" fmla="*/ 151 h 20000"/>
                <a:gd name="T38" fmla="*/ 507 w 20000"/>
                <a:gd name="T39" fmla="*/ 140 h 20000"/>
                <a:gd name="T40" fmla="*/ 475 w 20000"/>
                <a:gd name="T41" fmla="*/ 115 h 20000"/>
                <a:gd name="T42" fmla="*/ 465 w 20000"/>
                <a:gd name="T43" fmla="*/ 98 h 20000"/>
                <a:gd name="T44" fmla="*/ 451 w 20000"/>
                <a:gd name="T45" fmla="*/ 70 h 20000"/>
                <a:gd name="T46" fmla="*/ 422 w 20000"/>
                <a:gd name="T47" fmla="*/ 49 h 20000"/>
                <a:gd name="T48" fmla="*/ 398 w 20000"/>
                <a:gd name="T49" fmla="*/ 59 h 20000"/>
                <a:gd name="T50" fmla="*/ 366 w 20000"/>
                <a:gd name="T51" fmla="*/ 59 h 20000"/>
                <a:gd name="T52" fmla="*/ 345 w 20000"/>
                <a:gd name="T53" fmla="*/ 70 h 20000"/>
                <a:gd name="T54" fmla="*/ 310 w 20000"/>
                <a:gd name="T55" fmla="*/ 52 h 20000"/>
                <a:gd name="T56" fmla="*/ 289 w 20000"/>
                <a:gd name="T57" fmla="*/ 56 h 20000"/>
                <a:gd name="T58" fmla="*/ 264 w 20000"/>
                <a:gd name="T59" fmla="*/ 42 h 20000"/>
                <a:gd name="T60" fmla="*/ 225 w 20000"/>
                <a:gd name="T61" fmla="*/ 21 h 20000"/>
                <a:gd name="T62" fmla="*/ 201 w 20000"/>
                <a:gd name="T63" fmla="*/ 31 h 20000"/>
                <a:gd name="T64" fmla="*/ 187 w 20000"/>
                <a:gd name="T65" fmla="*/ 24 h 20000"/>
                <a:gd name="T66" fmla="*/ 155 w 20000"/>
                <a:gd name="T67" fmla="*/ 17 h 20000"/>
                <a:gd name="T68" fmla="*/ 126 w 20000"/>
                <a:gd name="T69" fmla="*/ 28 h 20000"/>
                <a:gd name="T70" fmla="*/ 99 w 20000"/>
                <a:gd name="T71" fmla="*/ 24 h 20000"/>
                <a:gd name="T72" fmla="*/ 77 w 20000"/>
                <a:gd name="T73" fmla="*/ 17 h 20000"/>
                <a:gd name="T74" fmla="*/ 71 w 20000"/>
                <a:gd name="T75" fmla="*/ 7 h 20000"/>
                <a:gd name="T76" fmla="*/ 57 w 20000"/>
                <a:gd name="T77" fmla="*/ 38 h 20000"/>
                <a:gd name="T78" fmla="*/ 46 w 20000"/>
                <a:gd name="T79" fmla="*/ 63 h 20000"/>
                <a:gd name="T80" fmla="*/ 18 w 20000"/>
                <a:gd name="T81" fmla="*/ 63 h 20000"/>
                <a:gd name="T82" fmla="*/ 4 w 20000"/>
                <a:gd name="T83" fmla="*/ 84 h 20000"/>
                <a:gd name="T84" fmla="*/ 21 w 20000"/>
                <a:gd name="T85" fmla="*/ 101 h 20000"/>
                <a:gd name="T86" fmla="*/ 25 w 20000"/>
                <a:gd name="T87" fmla="*/ 126 h 20000"/>
                <a:gd name="T88" fmla="*/ 32 w 20000"/>
                <a:gd name="T89" fmla="*/ 147 h 20000"/>
                <a:gd name="T90" fmla="*/ 36 w 20000"/>
                <a:gd name="T91" fmla="*/ 161 h 20000"/>
                <a:gd name="T92" fmla="*/ 36 w 20000"/>
                <a:gd name="T93" fmla="*/ 189 h 20000"/>
                <a:gd name="T94" fmla="*/ 42 w 20000"/>
                <a:gd name="T95" fmla="*/ 217 h 20000"/>
                <a:gd name="T96" fmla="*/ 57 w 20000"/>
                <a:gd name="T97" fmla="*/ 245 h 20000"/>
                <a:gd name="T98" fmla="*/ 77 w 20000"/>
                <a:gd name="T99" fmla="*/ 259 h 20000"/>
                <a:gd name="T100" fmla="*/ 91 w 20000"/>
                <a:gd name="T101" fmla="*/ 305 h 20000"/>
                <a:gd name="T102" fmla="*/ 116 w 20000"/>
                <a:gd name="T103" fmla="*/ 316 h 20000"/>
                <a:gd name="T104" fmla="*/ 137 w 20000"/>
                <a:gd name="T105" fmla="*/ 329 h 20000"/>
                <a:gd name="T106" fmla="*/ 137 w 20000"/>
                <a:gd name="T107" fmla="*/ 371 h 20000"/>
                <a:gd name="T108" fmla="*/ 172 w 20000"/>
                <a:gd name="T109" fmla="*/ 368 h 20000"/>
                <a:gd name="T110" fmla="*/ 197 w 20000"/>
                <a:gd name="T111" fmla="*/ 354 h 20000"/>
                <a:gd name="T112" fmla="*/ 222 w 20000"/>
                <a:gd name="T113" fmla="*/ 365 h 20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00"/>
                <a:gd name="T172" fmla="*/ 0 h 20000"/>
                <a:gd name="T173" fmla="*/ 20000 w 20000"/>
                <a:gd name="T174" fmla="*/ 20000 h 200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00" h="20000">
                  <a:moveTo>
                    <a:pt x="9042" y="16496"/>
                  </a:moveTo>
                  <a:lnTo>
                    <a:pt x="9173" y="16805"/>
                  </a:lnTo>
                  <a:lnTo>
                    <a:pt x="9173" y="17278"/>
                  </a:lnTo>
                  <a:lnTo>
                    <a:pt x="9420" y="17441"/>
                  </a:lnTo>
                  <a:lnTo>
                    <a:pt x="9681" y="17441"/>
                  </a:lnTo>
                  <a:lnTo>
                    <a:pt x="9798" y="17767"/>
                  </a:lnTo>
                  <a:lnTo>
                    <a:pt x="10046" y="17767"/>
                  </a:lnTo>
                  <a:lnTo>
                    <a:pt x="10189" y="18223"/>
                  </a:lnTo>
                  <a:lnTo>
                    <a:pt x="10189" y="18549"/>
                  </a:lnTo>
                  <a:lnTo>
                    <a:pt x="10046" y="18859"/>
                  </a:lnTo>
                  <a:lnTo>
                    <a:pt x="10189" y="19022"/>
                  </a:lnTo>
                  <a:lnTo>
                    <a:pt x="10046" y="19169"/>
                  </a:lnTo>
                  <a:lnTo>
                    <a:pt x="9798" y="19022"/>
                  </a:lnTo>
                  <a:lnTo>
                    <a:pt x="9681" y="19169"/>
                  </a:lnTo>
                  <a:lnTo>
                    <a:pt x="9537" y="19658"/>
                  </a:lnTo>
                  <a:lnTo>
                    <a:pt x="9537" y="19804"/>
                  </a:lnTo>
                  <a:lnTo>
                    <a:pt x="10189" y="19804"/>
                  </a:lnTo>
                  <a:lnTo>
                    <a:pt x="10306" y="19495"/>
                  </a:lnTo>
                  <a:lnTo>
                    <a:pt x="10697" y="19495"/>
                  </a:lnTo>
                  <a:lnTo>
                    <a:pt x="10697" y="19658"/>
                  </a:lnTo>
                  <a:lnTo>
                    <a:pt x="11336" y="19658"/>
                  </a:lnTo>
                  <a:lnTo>
                    <a:pt x="11583" y="19984"/>
                  </a:lnTo>
                  <a:lnTo>
                    <a:pt x="11961" y="19804"/>
                  </a:lnTo>
                  <a:lnTo>
                    <a:pt x="12091" y="19658"/>
                  </a:lnTo>
                  <a:lnTo>
                    <a:pt x="12482" y="19495"/>
                  </a:lnTo>
                  <a:lnTo>
                    <a:pt x="12208" y="19022"/>
                  </a:lnTo>
                  <a:lnTo>
                    <a:pt x="12352" y="19022"/>
                  </a:lnTo>
                  <a:lnTo>
                    <a:pt x="12482" y="19169"/>
                  </a:lnTo>
                  <a:lnTo>
                    <a:pt x="12743" y="19022"/>
                  </a:lnTo>
                  <a:lnTo>
                    <a:pt x="12990" y="19169"/>
                  </a:lnTo>
                  <a:lnTo>
                    <a:pt x="12860" y="19495"/>
                  </a:lnTo>
                  <a:lnTo>
                    <a:pt x="13107" y="19658"/>
                  </a:lnTo>
                  <a:lnTo>
                    <a:pt x="13498" y="19169"/>
                  </a:lnTo>
                  <a:lnTo>
                    <a:pt x="13863" y="19169"/>
                  </a:lnTo>
                  <a:lnTo>
                    <a:pt x="14007" y="19169"/>
                  </a:lnTo>
                  <a:lnTo>
                    <a:pt x="14124" y="19022"/>
                  </a:lnTo>
                  <a:lnTo>
                    <a:pt x="14124" y="18859"/>
                  </a:lnTo>
                  <a:lnTo>
                    <a:pt x="14397" y="18549"/>
                  </a:lnTo>
                  <a:lnTo>
                    <a:pt x="14515" y="18549"/>
                  </a:lnTo>
                  <a:lnTo>
                    <a:pt x="14515" y="18386"/>
                  </a:lnTo>
                  <a:lnTo>
                    <a:pt x="14645" y="18386"/>
                  </a:lnTo>
                  <a:lnTo>
                    <a:pt x="14762" y="18386"/>
                  </a:lnTo>
                  <a:lnTo>
                    <a:pt x="14893" y="18077"/>
                  </a:lnTo>
                  <a:lnTo>
                    <a:pt x="15153" y="17441"/>
                  </a:lnTo>
                  <a:lnTo>
                    <a:pt x="15153" y="17278"/>
                  </a:lnTo>
                  <a:lnTo>
                    <a:pt x="14893" y="17131"/>
                  </a:lnTo>
                  <a:lnTo>
                    <a:pt x="15023" y="16952"/>
                  </a:lnTo>
                  <a:lnTo>
                    <a:pt x="14893" y="16805"/>
                  </a:lnTo>
                  <a:lnTo>
                    <a:pt x="14893" y="16642"/>
                  </a:lnTo>
                  <a:lnTo>
                    <a:pt x="14893" y="16496"/>
                  </a:lnTo>
                  <a:lnTo>
                    <a:pt x="15153" y="16007"/>
                  </a:lnTo>
                  <a:lnTo>
                    <a:pt x="15023" y="16007"/>
                  </a:lnTo>
                  <a:lnTo>
                    <a:pt x="15153" y="15681"/>
                  </a:lnTo>
                  <a:lnTo>
                    <a:pt x="15401" y="15681"/>
                  </a:lnTo>
                  <a:lnTo>
                    <a:pt x="15661" y="15681"/>
                  </a:lnTo>
                  <a:lnTo>
                    <a:pt x="15661" y="15860"/>
                  </a:lnTo>
                  <a:lnTo>
                    <a:pt x="15779" y="15860"/>
                  </a:lnTo>
                  <a:lnTo>
                    <a:pt x="15909" y="15371"/>
                  </a:lnTo>
                  <a:lnTo>
                    <a:pt x="16026" y="15371"/>
                  </a:lnTo>
                  <a:lnTo>
                    <a:pt x="16300" y="15371"/>
                  </a:lnTo>
                  <a:lnTo>
                    <a:pt x="16417" y="15371"/>
                  </a:lnTo>
                  <a:lnTo>
                    <a:pt x="16678" y="15534"/>
                  </a:lnTo>
                  <a:lnTo>
                    <a:pt x="16808" y="15371"/>
                  </a:lnTo>
                  <a:lnTo>
                    <a:pt x="16925" y="15371"/>
                  </a:lnTo>
                  <a:lnTo>
                    <a:pt x="17055" y="15534"/>
                  </a:lnTo>
                  <a:lnTo>
                    <a:pt x="17316" y="15224"/>
                  </a:lnTo>
                  <a:lnTo>
                    <a:pt x="17433" y="15224"/>
                  </a:lnTo>
                  <a:lnTo>
                    <a:pt x="17681" y="15371"/>
                  </a:lnTo>
                  <a:lnTo>
                    <a:pt x="17824" y="15371"/>
                  </a:lnTo>
                  <a:lnTo>
                    <a:pt x="17941" y="15371"/>
                  </a:lnTo>
                  <a:lnTo>
                    <a:pt x="18072" y="15224"/>
                  </a:lnTo>
                  <a:lnTo>
                    <a:pt x="18215" y="15224"/>
                  </a:lnTo>
                  <a:lnTo>
                    <a:pt x="18332" y="14898"/>
                  </a:lnTo>
                  <a:lnTo>
                    <a:pt x="18580" y="15045"/>
                  </a:lnTo>
                  <a:lnTo>
                    <a:pt x="18710" y="14735"/>
                  </a:lnTo>
                  <a:lnTo>
                    <a:pt x="18580" y="14425"/>
                  </a:lnTo>
                  <a:lnTo>
                    <a:pt x="18463" y="14425"/>
                  </a:lnTo>
                  <a:lnTo>
                    <a:pt x="18463" y="14279"/>
                  </a:lnTo>
                  <a:lnTo>
                    <a:pt x="18580" y="13953"/>
                  </a:lnTo>
                  <a:lnTo>
                    <a:pt x="18332" y="13464"/>
                  </a:lnTo>
                  <a:lnTo>
                    <a:pt x="18580" y="13317"/>
                  </a:lnTo>
                  <a:lnTo>
                    <a:pt x="18840" y="13154"/>
                  </a:lnTo>
                  <a:lnTo>
                    <a:pt x="18710" y="12828"/>
                  </a:lnTo>
                  <a:lnTo>
                    <a:pt x="18580" y="12518"/>
                  </a:lnTo>
                  <a:lnTo>
                    <a:pt x="18971" y="12518"/>
                  </a:lnTo>
                  <a:lnTo>
                    <a:pt x="19218" y="12372"/>
                  </a:lnTo>
                  <a:lnTo>
                    <a:pt x="19088" y="11736"/>
                  </a:lnTo>
                  <a:lnTo>
                    <a:pt x="19336" y="11557"/>
                  </a:lnTo>
                  <a:lnTo>
                    <a:pt x="19336" y="11410"/>
                  </a:lnTo>
                  <a:lnTo>
                    <a:pt x="19596" y="11410"/>
                  </a:lnTo>
                  <a:lnTo>
                    <a:pt x="19479" y="11247"/>
                  </a:lnTo>
                  <a:lnTo>
                    <a:pt x="19987" y="10937"/>
                  </a:lnTo>
                  <a:lnTo>
                    <a:pt x="19844" y="10774"/>
                  </a:lnTo>
                  <a:lnTo>
                    <a:pt x="19596" y="10611"/>
                  </a:lnTo>
                  <a:lnTo>
                    <a:pt x="19726" y="10465"/>
                  </a:lnTo>
                  <a:lnTo>
                    <a:pt x="19336" y="10465"/>
                  </a:lnTo>
                  <a:lnTo>
                    <a:pt x="19218" y="10611"/>
                  </a:lnTo>
                  <a:lnTo>
                    <a:pt x="18971" y="10611"/>
                  </a:lnTo>
                  <a:lnTo>
                    <a:pt x="18971" y="10302"/>
                  </a:lnTo>
                  <a:lnTo>
                    <a:pt x="18971" y="10155"/>
                  </a:lnTo>
                  <a:lnTo>
                    <a:pt x="18840" y="9976"/>
                  </a:lnTo>
                  <a:lnTo>
                    <a:pt x="19088" y="9666"/>
                  </a:lnTo>
                  <a:lnTo>
                    <a:pt x="19218" y="9519"/>
                  </a:lnTo>
                  <a:lnTo>
                    <a:pt x="19088" y="9193"/>
                  </a:lnTo>
                  <a:lnTo>
                    <a:pt x="19088" y="9030"/>
                  </a:lnTo>
                  <a:lnTo>
                    <a:pt x="19088" y="8883"/>
                  </a:lnTo>
                  <a:lnTo>
                    <a:pt x="18840" y="8883"/>
                  </a:lnTo>
                  <a:lnTo>
                    <a:pt x="18710" y="8557"/>
                  </a:lnTo>
                  <a:lnTo>
                    <a:pt x="18463" y="8557"/>
                  </a:lnTo>
                  <a:lnTo>
                    <a:pt x="18580" y="8068"/>
                  </a:lnTo>
                  <a:lnTo>
                    <a:pt x="18710" y="8068"/>
                  </a:lnTo>
                  <a:lnTo>
                    <a:pt x="18840" y="7922"/>
                  </a:lnTo>
                  <a:lnTo>
                    <a:pt x="18840" y="7759"/>
                  </a:lnTo>
                  <a:lnTo>
                    <a:pt x="18710" y="7759"/>
                  </a:lnTo>
                  <a:lnTo>
                    <a:pt x="18463" y="7612"/>
                  </a:lnTo>
                  <a:lnTo>
                    <a:pt x="18580" y="7449"/>
                  </a:lnTo>
                  <a:lnTo>
                    <a:pt x="18840" y="7449"/>
                  </a:lnTo>
                  <a:lnTo>
                    <a:pt x="19088" y="7449"/>
                  </a:lnTo>
                  <a:lnTo>
                    <a:pt x="19218" y="7449"/>
                  </a:lnTo>
                  <a:lnTo>
                    <a:pt x="19218" y="7286"/>
                  </a:lnTo>
                  <a:lnTo>
                    <a:pt x="19218" y="7123"/>
                  </a:lnTo>
                  <a:lnTo>
                    <a:pt x="19218" y="6813"/>
                  </a:lnTo>
                  <a:lnTo>
                    <a:pt x="19088" y="6813"/>
                  </a:lnTo>
                  <a:lnTo>
                    <a:pt x="18971" y="6976"/>
                  </a:lnTo>
                  <a:lnTo>
                    <a:pt x="18840" y="6976"/>
                  </a:lnTo>
                  <a:lnTo>
                    <a:pt x="18971" y="6667"/>
                  </a:lnTo>
                  <a:lnTo>
                    <a:pt x="18463" y="6487"/>
                  </a:lnTo>
                  <a:lnTo>
                    <a:pt x="18463" y="6341"/>
                  </a:lnTo>
                  <a:lnTo>
                    <a:pt x="18332" y="6341"/>
                  </a:lnTo>
                  <a:lnTo>
                    <a:pt x="18332" y="6487"/>
                  </a:lnTo>
                  <a:lnTo>
                    <a:pt x="18215" y="6487"/>
                  </a:lnTo>
                  <a:lnTo>
                    <a:pt x="18072" y="5542"/>
                  </a:lnTo>
                  <a:lnTo>
                    <a:pt x="17824" y="5852"/>
                  </a:lnTo>
                  <a:lnTo>
                    <a:pt x="17564" y="5705"/>
                  </a:lnTo>
                  <a:lnTo>
                    <a:pt x="17564" y="5216"/>
                  </a:lnTo>
                  <a:lnTo>
                    <a:pt x="17173" y="5216"/>
                  </a:lnTo>
                  <a:lnTo>
                    <a:pt x="17055" y="5069"/>
                  </a:lnTo>
                  <a:lnTo>
                    <a:pt x="17055" y="4906"/>
                  </a:lnTo>
                  <a:lnTo>
                    <a:pt x="17055" y="4580"/>
                  </a:lnTo>
                  <a:lnTo>
                    <a:pt x="16808" y="4580"/>
                  </a:lnTo>
                  <a:lnTo>
                    <a:pt x="16808" y="4434"/>
                  </a:lnTo>
                  <a:lnTo>
                    <a:pt x="16560" y="4271"/>
                  </a:lnTo>
                  <a:lnTo>
                    <a:pt x="16560" y="4124"/>
                  </a:lnTo>
                  <a:lnTo>
                    <a:pt x="16169" y="3798"/>
                  </a:lnTo>
                  <a:lnTo>
                    <a:pt x="16169" y="3635"/>
                  </a:lnTo>
                  <a:lnTo>
                    <a:pt x="16417" y="3325"/>
                  </a:lnTo>
                  <a:lnTo>
                    <a:pt x="16300" y="3178"/>
                  </a:lnTo>
                  <a:lnTo>
                    <a:pt x="16169" y="2852"/>
                  </a:lnTo>
                  <a:lnTo>
                    <a:pt x="16026" y="2852"/>
                  </a:lnTo>
                  <a:lnTo>
                    <a:pt x="16169" y="2543"/>
                  </a:lnTo>
                  <a:lnTo>
                    <a:pt x="15779" y="2217"/>
                  </a:lnTo>
                  <a:lnTo>
                    <a:pt x="15661" y="2363"/>
                  </a:lnTo>
                  <a:lnTo>
                    <a:pt x="15270" y="2217"/>
                  </a:lnTo>
                  <a:lnTo>
                    <a:pt x="15153" y="2363"/>
                  </a:lnTo>
                  <a:lnTo>
                    <a:pt x="15153" y="2689"/>
                  </a:lnTo>
                  <a:lnTo>
                    <a:pt x="15023" y="2689"/>
                  </a:lnTo>
                  <a:lnTo>
                    <a:pt x="14762" y="2689"/>
                  </a:lnTo>
                  <a:lnTo>
                    <a:pt x="14515" y="2999"/>
                  </a:lnTo>
                  <a:lnTo>
                    <a:pt x="14397" y="2852"/>
                  </a:lnTo>
                  <a:lnTo>
                    <a:pt x="14397" y="2689"/>
                  </a:lnTo>
                  <a:lnTo>
                    <a:pt x="14124" y="2689"/>
                  </a:lnTo>
                  <a:lnTo>
                    <a:pt x="14007" y="2852"/>
                  </a:lnTo>
                  <a:lnTo>
                    <a:pt x="13863" y="2852"/>
                  </a:lnTo>
                  <a:lnTo>
                    <a:pt x="13746" y="2689"/>
                  </a:lnTo>
                  <a:lnTo>
                    <a:pt x="13616" y="2852"/>
                  </a:lnTo>
                  <a:lnTo>
                    <a:pt x="13238" y="2999"/>
                  </a:lnTo>
                  <a:lnTo>
                    <a:pt x="13238" y="2689"/>
                  </a:lnTo>
                  <a:lnTo>
                    <a:pt x="13107" y="2852"/>
                  </a:lnTo>
                  <a:lnTo>
                    <a:pt x="12860" y="2543"/>
                  </a:lnTo>
                  <a:lnTo>
                    <a:pt x="12743" y="2689"/>
                  </a:lnTo>
                  <a:lnTo>
                    <a:pt x="12599" y="2689"/>
                  </a:lnTo>
                  <a:lnTo>
                    <a:pt x="12482" y="2852"/>
                  </a:lnTo>
                  <a:lnTo>
                    <a:pt x="12599" y="2999"/>
                  </a:lnTo>
                  <a:lnTo>
                    <a:pt x="12482" y="3178"/>
                  </a:lnTo>
                  <a:lnTo>
                    <a:pt x="12091" y="3178"/>
                  </a:lnTo>
                  <a:lnTo>
                    <a:pt x="12091" y="2852"/>
                  </a:lnTo>
                  <a:lnTo>
                    <a:pt x="11844" y="3178"/>
                  </a:lnTo>
                  <a:lnTo>
                    <a:pt x="11700" y="2999"/>
                  </a:lnTo>
                  <a:lnTo>
                    <a:pt x="11583" y="2689"/>
                  </a:lnTo>
                  <a:lnTo>
                    <a:pt x="11205" y="2363"/>
                  </a:lnTo>
                  <a:lnTo>
                    <a:pt x="11075" y="2543"/>
                  </a:lnTo>
                  <a:lnTo>
                    <a:pt x="10945" y="2543"/>
                  </a:lnTo>
                  <a:lnTo>
                    <a:pt x="10827" y="2852"/>
                  </a:lnTo>
                  <a:lnTo>
                    <a:pt x="10697" y="2852"/>
                  </a:lnTo>
                  <a:lnTo>
                    <a:pt x="10697" y="2689"/>
                  </a:lnTo>
                  <a:lnTo>
                    <a:pt x="10580" y="2543"/>
                  </a:lnTo>
                  <a:lnTo>
                    <a:pt x="10436" y="2543"/>
                  </a:lnTo>
                  <a:lnTo>
                    <a:pt x="10436" y="2054"/>
                  </a:lnTo>
                  <a:lnTo>
                    <a:pt x="10306" y="2054"/>
                  </a:lnTo>
                  <a:lnTo>
                    <a:pt x="10189" y="2363"/>
                  </a:lnTo>
                  <a:lnTo>
                    <a:pt x="9928" y="2363"/>
                  </a:lnTo>
                  <a:lnTo>
                    <a:pt x="9928" y="2054"/>
                  </a:lnTo>
                  <a:lnTo>
                    <a:pt x="9798" y="1907"/>
                  </a:lnTo>
                  <a:lnTo>
                    <a:pt x="9537" y="1907"/>
                  </a:lnTo>
                  <a:lnTo>
                    <a:pt x="9290" y="1907"/>
                  </a:lnTo>
                  <a:lnTo>
                    <a:pt x="9290" y="1728"/>
                  </a:lnTo>
                  <a:lnTo>
                    <a:pt x="9420" y="1581"/>
                  </a:lnTo>
                  <a:lnTo>
                    <a:pt x="8782" y="1418"/>
                  </a:lnTo>
                  <a:lnTo>
                    <a:pt x="8664" y="1581"/>
                  </a:lnTo>
                  <a:lnTo>
                    <a:pt x="8274" y="945"/>
                  </a:lnTo>
                  <a:lnTo>
                    <a:pt x="8143" y="945"/>
                  </a:lnTo>
                  <a:lnTo>
                    <a:pt x="8026" y="945"/>
                  </a:lnTo>
                  <a:lnTo>
                    <a:pt x="7883" y="1418"/>
                  </a:lnTo>
                  <a:lnTo>
                    <a:pt x="7765" y="1418"/>
                  </a:lnTo>
                  <a:lnTo>
                    <a:pt x="7635" y="1418"/>
                  </a:lnTo>
                  <a:lnTo>
                    <a:pt x="7518" y="1581"/>
                  </a:lnTo>
                  <a:lnTo>
                    <a:pt x="7257" y="1581"/>
                  </a:lnTo>
                  <a:lnTo>
                    <a:pt x="7257" y="1418"/>
                  </a:lnTo>
                  <a:lnTo>
                    <a:pt x="7388" y="1271"/>
                  </a:lnTo>
                  <a:lnTo>
                    <a:pt x="7257" y="1092"/>
                  </a:lnTo>
                  <a:lnTo>
                    <a:pt x="7010" y="1271"/>
                  </a:lnTo>
                  <a:lnTo>
                    <a:pt x="7010" y="1092"/>
                  </a:lnTo>
                  <a:lnTo>
                    <a:pt x="6762" y="1271"/>
                  </a:lnTo>
                  <a:lnTo>
                    <a:pt x="6762" y="1092"/>
                  </a:lnTo>
                  <a:lnTo>
                    <a:pt x="6762" y="945"/>
                  </a:lnTo>
                  <a:lnTo>
                    <a:pt x="6489" y="1092"/>
                  </a:lnTo>
                  <a:lnTo>
                    <a:pt x="6489" y="945"/>
                  </a:lnTo>
                  <a:lnTo>
                    <a:pt x="6111" y="782"/>
                  </a:lnTo>
                  <a:lnTo>
                    <a:pt x="6111" y="636"/>
                  </a:lnTo>
                  <a:lnTo>
                    <a:pt x="5980" y="636"/>
                  </a:lnTo>
                  <a:lnTo>
                    <a:pt x="5603" y="782"/>
                  </a:lnTo>
                  <a:lnTo>
                    <a:pt x="5603" y="945"/>
                  </a:lnTo>
                  <a:lnTo>
                    <a:pt x="5472" y="945"/>
                  </a:lnTo>
                  <a:lnTo>
                    <a:pt x="5225" y="1092"/>
                  </a:lnTo>
                  <a:lnTo>
                    <a:pt x="4964" y="945"/>
                  </a:lnTo>
                  <a:lnTo>
                    <a:pt x="4847" y="1092"/>
                  </a:lnTo>
                  <a:lnTo>
                    <a:pt x="4573" y="1271"/>
                  </a:lnTo>
                  <a:lnTo>
                    <a:pt x="4208" y="1418"/>
                  </a:lnTo>
                  <a:lnTo>
                    <a:pt x="4065" y="1092"/>
                  </a:lnTo>
                  <a:lnTo>
                    <a:pt x="3818" y="1271"/>
                  </a:lnTo>
                  <a:lnTo>
                    <a:pt x="3700" y="1271"/>
                  </a:lnTo>
                  <a:lnTo>
                    <a:pt x="3700" y="1092"/>
                  </a:lnTo>
                  <a:lnTo>
                    <a:pt x="3570" y="1092"/>
                  </a:lnTo>
                  <a:lnTo>
                    <a:pt x="3309" y="945"/>
                  </a:lnTo>
                  <a:lnTo>
                    <a:pt x="3192" y="945"/>
                  </a:lnTo>
                  <a:lnTo>
                    <a:pt x="3062" y="945"/>
                  </a:lnTo>
                  <a:lnTo>
                    <a:pt x="3062" y="1092"/>
                  </a:lnTo>
                  <a:lnTo>
                    <a:pt x="2801" y="1092"/>
                  </a:lnTo>
                  <a:lnTo>
                    <a:pt x="2801" y="782"/>
                  </a:lnTo>
                  <a:lnTo>
                    <a:pt x="2671" y="782"/>
                  </a:lnTo>
                  <a:lnTo>
                    <a:pt x="2554" y="636"/>
                  </a:lnTo>
                  <a:lnTo>
                    <a:pt x="2554" y="473"/>
                  </a:lnTo>
                  <a:lnTo>
                    <a:pt x="2801" y="473"/>
                  </a:lnTo>
                  <a:lnTo>
                    <a:pt x="2801" y="310"/>
                  </a:lnTo>
                  <a:lnTo>
                    <a:pt x="2554" y="0"/>
                  </a:lnTo>
                  <a:lnTo>
                    <a:pt x="2554" y="310"/>
                  </a:lnTo>
                  <a:lnTo>
                    <a:pt x="2163" y="473"/>
                  </a:lnTo>
                  <a:lnTo>
                    <a:pt x="2163" y="945"/>
                  </a:lnTo>
                  <a:lnTo>
                    <a:pt x="2163" y="1092"/>
                  </a:lnTo>
                  <a:lnTo>
                    <a:pt x="2163" y="1418"/>
                  </a:lnTo>
                  <a:lnTo>
                    <a:pt x="2046" y="1728"/>
                  </a:lnTo>
                  <a:lnTo>
                    <a:pt x="2046" y="1907"/>
                  </a:lnTo>
                  <a:lnTo>
                    <a:pt x="1785" y="2363"/>
                  </a:lnTo>
                  <a:lnTo>
                    <a:pt x="1655" y="2543"/>
                  </a:lnTo>
                  <a:lnTo>
                    <a:pt x="1655" y="2689"/>
                  </a:lnTo>
                  <a:lnTo>
                    <a:pt x="1655" y="2852"/>
                  </a:lnTo>
                  <a:lnTo>
                    <a:pt x="1407" y="2689"/>
                  </a:lnTo>
                  <a:lnTo>
                    <a:pt x="1290" y="2852"/>
                  </a:lnTo>
                  <a:lnTo>
                    <a:pt x="1029" y="2999"/>
                  </a:lnTo>
                  <a:lnTo>
                    <a:pt x="756" y="2999"/>
                  </a:lnTo>
                  <a:lnTo>
                    <a:pt x="638" y="2852"/>
                  </a:lnTo>
                  <a:lnTo>
                    <a:pt x="638" y="3178"/>
                  </a:lnTo>
                  <a:lnTo>
                    <a:pt x="508" y="3178"/>
                  </a:lnTo>
                  <a:lnTo>
                    <a:pt x="391" y="3178"/>
                  </a:lnTo>
                  <a:lnTo>
                    <a:pt x="248" y="3178"/>
                  </a:lnTo>
                  <a:lnTo>
                    <a:pt x="130" y="3325"/>
                  </a:lnTo>
                  <a:lnTo>
                    <a:pt x="0" y="3325"/>
                  </a:lnTo>
                  <a:lnTo>
                    <a:pt x="130" y="3798"/>
                  </a:lnTo>
                  <a:lnTo>
                    <a:pt x="248" y="3798"/>
                  </a:lnTo>
                  <a:lnTo>
                    <a:pt x="391" y="3961"/>
                  </a:lnTo>
                  <a:lnTo>
                    <a:pt x="391" y="4124"/>
                  </a:lnTo>
                  <a:lnTo>
                    <a:pt x="248" y="4434"/>
                  </a:lnTo>
                  <a:lnTo>
                    <a:pt x="248" y="4580"/>
                  </a:lnTo>
                  <a:lnTo>
                    <a:pt x="638" y="4434"/>
                  </a:lnTo>
                  <a:lnTo>
                    <a:pt x="756" y="4580"/>
                  </a:lnTo>
                  <a:lnTo>
                    <a:pt x="508" y="4760"/>
                  </a:lnTo>
                  <a:lnTo>
                    <a:pt x="638" y="5069"/>
                  </a:lnTo>
                  <a:lnTo>
                    <a:pt x="638" y="5216"/>
                  </a:lnTo>
                  <a:lnTo>
                    <a:pt x="638" y="5542"/>
                  </a:lnTo>
                  <a:lnTo>
                    <a:pt x="756" y="5542"/>
                  </a:lnTo>
                  <a:lnTo>
                    <a:pt x="899" y="5705"/>
                  </a:lnTo>
                  <a:lnTo>
                    <a:pt x="899" y="5852"/>
                  </a:lnTo>
                  <a:lnTo>
                    <a:pt x="1147" y="6178"/>
                  </a:lnTo>
                  <a:lnTo>
                    <a:pt x="1029" y="6341"/>
                  </a:lnTo>
                  <a:lnTo>
                    <a:pt x="899" y="6487"/>
                  </a:lnTo>
                  <a:lnTo>
                    <a:pt x="1029" y="6667"/>
                  </a:lnTo>
                  <a:lnTo>
                    <a:pt x="1147" y="6667"/>
                  </a:lnTo>
                  <a:lnTo>
                    <a:pt x="1290" y="6813"/>
                  </a:lnTo>
                  <a:lnTo>
                    <a:pt x="1290" y="6976"/>
                  </a:lnTo>
                  <a:lnTo>
                    <a:pt x="1407" y="6976"/>
                  </a:lnTo>
                  <a:lnTo>
                    <a:pt x="1407" y="7123"/>
                  </a:lnTo>
                  <a:lnTo>
                    <a:pt x="1290" y="7286"/>
                  </a:lnTo>
                  <a:lnTo>
                    <a:pt x="1407" y="7449"/>
                  </a:lnTo>
                  <a:lnTo>
                    <a:pt x="1290" y="7612"/>
                  </a:lnTo>
                  <a:lnTo>
                    <a:pt x="1290" y="8068"/>
                  </a:lnTo>
                  <a:lnTo>
                    <a:pt x="1290" y="8248"/>
                  </a:lnTo>
                  <a:lnTo>
                    <a:pt x="1290" y="8394"/>
                  </a:lnTo>
                  <a:lnTo>
                    <a:pt x="1290" y="8557"/>
                  </a:lnTo>
                  <a:lnTo>
                    <a:pt x="1655" y="8704"/>
                  </a:lnTo>
                  <a:lnTo>
                    <a:pt x="1655" y="8883"/>
                  </a:lnTo>
                  <a:lnTo>
                    <a:pt x="1655" y="9030"/>
                  </a:lnTo>
                  <a:lnTo>
                    <a:pt x="1407" y="9340"/>
                  </a:lnTo>
                  <a:lnTo>
                    <a:pt x="1290" y="9666"/>
                  </a:lnTo>
                  <a:lnTo>
                    <a:pt x="1537" y="9829"/>
                  </a:lnTo>
                  <a:lnTo>
                    <a:pt x="1537" y="9976"/>
                  </a:lnTo>
                  <a:lnTo>
                    <a:pt x="1407" y="10155"/>
                  </a:lnTo>
                  <a:lnTo>
                    <a:pt x="1537" y="10302"/>
                  </a:lnTo>
                  <a:lnTo>
                    <a:pt x="1785" y="10465"/>
                  </a:lnTo>
                  <a:lnTo>
                    <a:pt x="1902" y="10611"/>
                  </a:lnTo>
                  <a:lnTo>
                    <a:pt x="1902" y="10774"/>
                  </a:lnTo>
                  <a:lnTo>
                    <a:pt x="2046" y="11100"/>
                  </a:lnTo>
                  <a:lnTo>
                    <a:pt x="2293" y="11100"/>
                  </a:lnTo>
                  <a:lnTo>
                    <a:pt x="2554" y="11100"/>
                  </a:lnTo>
                  <a:lnTo>
                    <a:pt x="2554" y="11247"/>
                  </a:lnTo>
                  <a:lnTo>
                    <a:pt x="2410" y="11557"/>
                  </a:lnTo>
                  <a:lnTo>
                    <a:pt x="2410" y="11736"/>
                  </a:lnTo>
                  <a:lnTo>
                    <a:pt x="2801" y="11736"/>
                  </a:lnTo>
                  <a:lnTo>
                    <a:pt x="3062" y="12192"/>
                  </a:lnTo>
                  <a:lnTo>
                    <a:pt x="3192" y="12192"/>
                  </a:lnTo>
                  <a:lnTo>
                    <a:pt x="3062" y="12828"/>
                  </a:lnTo>
                  <a:lnTo>
                    <a:pt x="3192" y="13154"/>
                  </a:lnTo>
                  <a:lnTo>
                    <a:pt x="3309" y="13317"/>
                  </a:lnTo>
                  <a:lnTo>
                    <a:pt x="3309" y="13790"/>
                  </a:lnTo>
                  <a:lnTo>
                    <a:pt x="3570" y="13790"/>
                  </a:lnTo>
                  <a:lnTo>
                    <a:pt x="3700" y="13953"/>
                  </a:lnTo>
                  <a:lnTo>
                    <a:pt x="3700" y="14099"/>
                  </a:lnTo>
                  <a:lnTo>
                    <a:pt x="3818" y="14099"/>
                  </a:lnTo>
                  <a:lnTo>
                    <a:pt x="4065" y="14279"/>
                  </a:lnTo>
                  <a:lnTo>
                    <a:pt x="4208" y="14279"/>
                  </a:lnTo>
                  <a:lnTo>
                    <a:pt x="4456" y="13953"/>
                  </a:lnTo>
                  <a:lnTo>
                    <a:pt x="4573" y="13953"/>
                  </a:lnTo>
                  <a:lnTo>
                    <a:pt x="4573" y="14279"/>
                  </a:lnTo>
                  <a:lnTo>
                    <a:pt x="4573" y="14588"/>
                  </a:lnTo>
                  <a:lnTo>
                    <a:pt x="4573" y="14898"/>
                  </a:lnTo>
                  <a:lnTo>
                    <a:pt x="4847" y="14898"/>
                  </a:lnTo>
                  <a:lnTo>
                    <a:pt x="4964" y="14898"/>
                  </a:lnTo>
                  <a:lnTo>
                    <a:pt x="4847" y="15224"/>
                  </a:lnTo>
                  <a:lnTo>
                    <a:pt x="5107" y="15534"/>
                  </a:lnTo>
                  <a:lnTo>
                    <a:pt x="4964" y="15681"/>
                  </a:lnTo>
                  <a:lnTo>
                    <a:pt x="4964" y="16170"/>
                  </a:lnTo>
                  <a:lnTo>
                    <a:pt x="4717" y="16496"/>
                  </a:lnTo>
                  <a:lnTo>
                    <a:pt x="4847" y="16805"/>
                  </a:lnTo>
                  <a:lnTo>
                    <a:pt x="4964" y="16805"/>
                  </a:lnTo>
                  <a:lnTo>
                    <a:pt x="4964" y="16952"/>
                  </a:lnTo>
                  <a:lnTo>
                    <a:pt x="5107" y="16952"/>
                  </a:lnTo>
                  <a:lnTo>
                    <a:pt x="5603" y="16952"/>
                  </a:lnTo>
                  <a:lnTo>
                    <a:pt x="5720" y="16805"/>
                  </a:lnTo>
                  <a:lnTo>
                    <a:pt x="5980" y="16805"/>
                  </a:lnTo>
                  <a:lnTo>
                    <a:pt x="6111" y="16642"/>
                  </a:lnTo>
                  <a:lnTo>
                    <a:pt x="6228" y="16642"/>
                  </a:lnTo>
                  <a:lnTo>
                    <a:pt x="6228" y="16805"/>
                  </a:lnTo>
                  <a:lnTo>
                    <a:pt x="6762" y="16805"/>
                  </a:lnTo>
                  <a:lnTo>
                    <a:pt x="6619" y="16496"/>
                  </a:lnTo>
                  <a:lnTo>
                    <a:pt x="6762" y="16496"/>
                  </a:lnTo>
                  <a:lnTo>
                    <a:pt x="6879" y="16496"/>
                  </a:lnTo>
                  <a:lnTo>
                    <a:pt x="7010" y="16170"/>
                  </a:lnTo>
                  <a:lnTo>
                    <a:pt x="7127" y="16007"/>
                  </a:lnTo>
                  <a:lnTo>
                    <a:pt x="7518" y="16170"/>
                  </a:lnTo>
                  <a:lnTo>
                    <a:pt x="7518" y="16496"/>
                  </a:lnTo>
                  <a:lnTo>
                    <a:pt x="7518" y="16805"/>
                  </a:lnTo>
                  <a:lnTo>
                    <a:pt x="7635" y="16642"/>
                  </a:lnTo>
                  <a:lnTo>
                    <a:pt x="7765" y="16496"/>
                  </a:lnTo>
                  <a:lnTo>
                    <a:pt x="8026" y="16496"/>
                  </a:lnTo>
                  <a:lnTo>
                    <a:pt x="8143" y="16170"/>
                  </a:lnTo>
                  <a:lnTo>
                    <a:pt x="8274" y="16170"/>
                  </a:lnTo>
                  <a:lnTo>
                    <a:pt x="8534" y="16496"/>
                  </a:lnTo>
                  <a:lnTo>
                    <a:pt x="8664" y="16496"/>
                  </a:lnTo>
                  <a:lnTo>
                    <a:pt x="9042" y="16316"/>
                  </a:lnTo>
                  <a:lnTo>
                    <a:pt x="9042" y="16496"/>
                  </a:lnTo>
                  <a:close/>
                </a:path>
              </a:pathLst>
            </a:custGeom>
            <a:solidFill>
              <a:srgbClr val="E4599D"/>
            </a:solidFill>
            <a:ln w="6350" cap="flat">
              <a:solidFill>
                <a:sysClr val="window" lastClr="FFFFFF"/>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defRPr/>
              </a:pPr>
              <a:r>
                <a:rPr lang="fr-FR" sz="1050" b="1">
                  <a:solidFill>
                    <a:srgbClr val="FFFFFF"/>
                  </a:solidFill>
                  <a:latin typeface="Marianne" panose="02000000000000000000" pitchFamily="2" charset="0"/>
                  <a:cs typeface="Arial" panose="020B0604020202020204" pitchFamily="34" charset="0"/>
                </a:rPr>
                <a:t>158</a:t>
              </a:r>
            </a:p>
          </p:txBody>
        </p:sp>
        <p:sp>
          <p:nvSpPr>
            <p:cNvPr id="15" name="Freeform 17">
              <a:extLst>
                <a:ext uri="{FF2B5EF4-FFF2-40B4-BE49-F238E27FC236}">
                  <a16:creationId xmlns:a16="http://schemas.microsoft.com/office/drawing/2014/main" id="{DAE78678-036F-1C38-B7EF-C9EA401F9542}"/>
                </a:ext>
              </a:extLst>
            </p:cNvPr>
            <p:cNvSpPr>
              <a:spLocks noChangeAspect="1"/>
            </p:cNvSpPr>
            <p:nvPr/>
          </p:nvSpPr>
          <p:spPr bwMode="auto">
            <a:xfrm>
              <a:off x="8272415" y="2136510"/>
              <a:ext cx="879157" cy="833114"/>
            </a:xfrm>
            <a:custGeom>
              <a:avLst/>
              <a:gdLst>
                <a:gd name="T0" fmla="*/ 99 w 20000"/>
                <a:gd name="T1" fmla="*/ 634 h 20000"/>
                <a:gd name="T2" fmla="*/ 155 w 20000"/>
                <a:gd name="T3" fmla="*/ 717 h 20000"/>
                <a:gd name="T4" fmla="*/ 180 w 20000"/>
                <a:gd name="T5" fmla="*/ 784 h 20000"/>
                <a:gd name="T6" fmla="*/ 247 w 20000"/>
                <a:gd name="T7" fmla="*/ 830 h 20000"/>
                <a:gd name="T8" fmla="*/ 316 w 20000"/>
                <a:gd name="T9" fmla="*/ 879 h 20000"/>
                <a:gd name="T10" fmla="*/ 345 w 20000"/>
                <a:gd name="T11" fmla="*/ 882 h 20000"/>
                <a:gd name="T12" fmla="*/ 408 w 20000"/>
                <a:gd name="T13" fmla="*/ 857 h 20000"/>
                <a:gd name="T14" fmla="*/ 429 w 20000"/>
                <a:gd name="T15" fmla="*/ 871 h 20000"/>
                <a:gd name="T16" fmla="*/ 468 w 20000"/>
                <a:gd name="T17" fmla="*/ 879 h 20000"/>
                <a:gd name="T18" fmla="*/ 517 w 20000"/>
                <a:gd name="T19" fmla="*/ 861 h 20000"/>
                <a:gd name="T20" fmla="*/ 500 w 20000"/>
                <a:gd name="T21" fmla="*/ 837 h 20000"/>
                <a:gd name="T22" fmla="*/ 513 w 20000"/>
                <a:gd name="T23" fmla="*/ 780 h 20000"/>
                <a:gd name="T24" fmla="*/ 503 w 20000"/>
                <a:gd name="T25" fmla="*/ 739 h 20000"/>
                <a:gd name="T26" fmla="*/ 486 w 20000"/>
                <a:gd name="T27" fmla="*/ 690 h 20000"/>
                <a:gd name="T28" fmla="*/ 458 w 20000"/>
                <a:gd name="T29" fmla="*/ 651 h 20000"/>
                <a:gd name="T30" fmla="*/ 440 w 20000"/>
                <a:gd name="T31" fmla="*/ 616 h 20000"/>
                <a:gd name="T32" fmla="*/ 500 w 20000"/>
                <a:gd name="T33" fmla="*/ 613 h 20000"/>
                <a:gd name="T34" fmla="*/ 535 w 20000"/>
                <a:gd name="T35" fmla="*/ 585 h 20000"/>
                <a:gd name="T36" fmla="*/ 588 w 20000"/>
                <a:gd name="T37" fmla="*/ 574 h 20000"/>
                <a:gd name="T38" fmla="*/ 637 w 20000"/>
                <a:gd name="T39" fmla="*/ 585 h 20000"/>
                <a:gd name="T40" fmla="*/ 675 w 20000"/>
                <a:gd name="T41" fmla="*/ 567 h 20000"/>
                <a:gd name="T42" fmla="*/ 703 w 20000"/>
                <a:gd name="T43" fmla="*/ 529 h 20000"/>
                <a:gd name="T44" fmla="*/ 732 w 20000"/>
                <a:gd name="T45" fmla="*/ 462 h 20000"/>
                <a:gd name="T46" fmla="*/ 749 w 20000"/>
                <a:gd name="T47" fmla="*/ 389 h 20000"/>
                <a:gd name="T48" fmla="*/ 788 w 20000"/>
                <a:gd name="T49" fmla="*/ 371 h 20000"/>
                <a:gd name="T50" fmla="*/ 855 w 20000"/>
                <a:gd name="T51" fmla="*/ 350 h 20000"/>
                <a:gd name="T52" fmla="*/ 876 w 20000"/>
                <a:gd name="T53" fmla="*/ 319 h 20000"/>
                <a:gd name="T54" fmla="*/ 900 w 20000"/>
                <a:gd name="T55" fmla="*/ 263 h 20000"/>
                <a:gd name="T56" fmla="*/ 914 w 20000"/>
                <a:gd name="T57" fmla="*/ 217 h 20000"/>
                <a:gd name="T58" fmla="*/ 936 w 20000"/>
                <a:gd name="T59" fmla="*/ 175 h 20000"/>
                <a:gd name="T60" fmla="*/ 890 w 20000"/>
                <a:gd name="T61" fmla="*/ 154 h 20000"/>
                <a:gd name="T62" fmla="*/ 865 w 20000"/>
                <a:gd name="T63" fmla="*/ 137 h 20000"/>
                <a:gd name="T64" fmla="*/ 827 w 20000"/>
                <a:gd name="T65" fmla="*/ 105 h 20000"/>
                <a:gd name="T66" fmla="*/ 799 w 20000"/>
                <a:gd name="T67" fmla="*/ 81 h 20000"/>
                <a:gd name="T68" fmla="*/ 791 w 20000"/>
                <a:gd name="T69" fmla="*/ 46 h 20000"/>
                <a:gd name="T70" fmla="*/ 746 w 20000"/>
                <a:gd name="T71" fmla="*/ 42 h 20000"/>
                <a:gd name="T72" fmla="*/ 721 w 20000"/>
                <a:gd name="T73" fmla="*/ 63 h 20000"/>
                <a:gd name="T74" fmla="*/ 683 w 20000"/>
                <a:gd name="T75" fmla="*/ 74 h 20000"/>
                <a:gd name="T76" fmla="*/ 658 w 20000"/>
                <a:gd name="T77" fmla="*/ 28 h 20000"/>
                <a:gd name="T78" fmla="*/ 626 w 20000"/>
                <a:gd name="T79" fmla="*/ 21 h 20000"/>
                <a:gd name="T80" fmla="*/ 598 w 20000"/>
                <a:gd name="T81" fmla="*/ 25 h 20000"/>
                <a:gd name="T82" fmla="*/ 552 w 20000"/>
                <a:gd name="T83" fmla="*/ 32 h 20000"/>
                <a:gd name="T84" fmla="*/ 507 w 20000"/>
                <a:gd name="T85" fmla="*/ 32 h 20000"/>
                <a:gd name="T86" fmla="*/ 482 w 20000"/>
                <a:gd name="T87" fmla="*/ 25 h 20000"/>
                <a:gd name="T88" fmla="*/ 419 w 20000"/>
                <a:gd name="T89" fmla="*/ 14 h 20000"/>
                <a:gd name="T90" fmla="*/ 422 w 20000"/>
                <a:gd name="T91" fmla="*/ 63 h 20000"/>
                <a:gd name="T92" fmla="*/ 408 w 20000"/>
                <a:gd name="T93" fmla="*/ 109 h 20000"/>
                <a:gd name="T94" fmla="*/ 415 w 20000"/>
                <a:gd name="T95" fmla="*/ 172 h 20000"/>
                <a:gd name="T96" fmla="*/ 394 w 20000"/>
                <a:gd name="T97" fmla="*/ 221 h 20000"/>
                <a:gd name="T98" fmla="*/ 369 w 20000"/>
                <a:gd name="T99" fmla="*/ 266 h 20000"/>
                <a:gd name="T100" fmla="*/ 316 w 20000"/>
                <a:gd name="T101" fmla="*/ 277 h 20000"/>
                <a:gd name="T102" fmla="*/ 253 w 20000"/>
                <a:gd name="T103" fmla="*/ 315 h 20000"/>
                <a:gd name="T104" fmla="*/ 197 w 20000"/>
                <a:gd name="T105" fmla="*/ 319 h 20000"/>
                <a:gd name="T106" fmla="*/ 144 w 20000"/>
                <a:gd name="T107" fmla="*/ 336 h 20000"/>
                <a:gd name="T108" fmla="*/ 113 w 20000"/>
                <a:gd name="T109" fmla="*/ 396 h 20000"/>
                <a:gd name="T110" fmla="*/ 60 w 20000"/>
                <a:gd name="T111" fmla="*/ 410 h 20000"/>
                <a:gd name="T112" fmla="*/ 36 w 20000"/>
                <a:gd name="T113" fmla="*/ 420 h 20000"/>
                <a:gd name="T114" fmla="*/ 14 w 20000"/>
                <a:gd name="T115" fmla="*/ 473 h 20000"/>
                <a:gd name="T116" fmla="*/ 102 w 20000"/>
                <a:gd name="T117" fmla="*/ 473 h 20000"/>
                <a:gd name="T118" fmla="*/ 187 w 20000"/>
                <a:gd name="T119" fmla="*/ 490 h 20000"/>
                <a:gd name="T120" fmla="*/ 137 w 20000"/>
                <a:gd name="T121" fmla="*/ 480 h 20000"/>
                <a:gd name="T122" fmla="*/ 99 w 20000"/>
                <a:gd name="T123" fmla="*/ 543 h 20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00"/>
                <a:gd name="T187" fmla="*/ 0 h 20000"/>
                <a:gd name="T188" fmla="*/ 20000 w 20000"/>
                <a:gd name="T189" fmla="*/ 20000 h 20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00" h="20000">
                  <a:moveTo>
                    <a:pt x="3162" y="13006"/>
                  </a:moveTo>
                  <a:lnTo>
                    <a:pt x="2931" y="13167"/>
                  </a:lnTo>
                  <a:lnTo>
                    <a:pt x="2862" y="13247"/>
                  </a:lnTo>
                  <a:lnTo>
                    <a:pt x="2785" y="13723"/>
                  </a:lnTo>
                  <a:lnTo>
                    <a:pt x="2631" y="13795"/>
                  </a:lnTo>
                  <a:lnTo>
                    <a:pt x="2415" y="13876"/>
                  </a:lnTo>
                  <a:lnTo>
                    <a:pt x="2331" y="14037"/>
                  </a:lnTo>
                  <a:lnTo>
                    <a:pt x="2331" y="14110"/>
                  </a:lnTo>
                  <a:lnTo>
                    <a:pt x="2254" y="14190"/>
                  </a:lnTo>
                  <a:lnTo>
                    <a:pt x="2108" y="14190"/>
                  </a:lnTo>
                  <a:lnTo>
                    <a:pt x="2185" y="14424"/>
                  </a:lnTo>
                  <a:lnTo>
                    <a:pt x="2185" y="14819"/>
                  </a:lnTo>
                  <a:lnTo>
                    <a:pt x="2254" y="14891"/>
                  </a:lnTo>
                  <a:lnTo>
                    <a:pt x="2631" y="15205"/>
                  </a:lnTo>
                  <a:lnTo>
                    <a:pt x="3015" y="15673"/>
                  </a:lnTo>
                  <a:lnTo>
                    <a:pt x="3015" y="15761"/>
                  </a:lnTo>
                  <a:lnTo>
                    <a:pt x="3085" y="15915"/>
                  </a:lnTo>
                  <a:lnTo>
                    <a:pt x="3162" y="15915"/>
                  </a:lnTo>
                  <a:lnTo>
                    <a:pt x="3231" y="15915"/>
                  </a:lnTo>
                  <a:lnTo>
                    <a:pt x="3315" y="16068"/>
                  </a:lnTo>
                  <a:lnTo>
                    <a:pt x="3385" y="16229"/>
                  </a:lnTo>
                  <a:lnTo>
                    <a:pt x="3385" y="16301"/>
                  </a:lnTo>
                  <a:lnTo>
                    <a:pt x="3462" y="16454"/>
                  </a:lnTo>
                  <a:lnTo>
                    <a:pt x="3538" y="16543"/>
                  </a:lnTo>
                  <a:lnTo>
                    <a:pt x="3608" y="16616"/>
                  </a:lnTo>
                  <a:lnTo>
                    <a:pt x="3692" y="16696"/>
                  </a:lnTo>
                  <a:lnTo>
                    <a:pt x="3762" y="16930"/>
                  </a:lnTo>
                  <a:lnTo>
                    <a:pt x="3762" y="17244"/>
                  </a:lnTo>
                  <a:lnTo>
                    <a:pt x="3838" y="17325"/>
                  </a:lnTo>
                  <a:lnTo>
                    <a:pt x="3838" y="17558"/>
                  </a:lnTo>
                  <a:lnTo>
                    <a:pt x="3908" y="17712"/>
                  </a:lnTo>
                  <a:lnTo>
                    <a:pt x="3908" y="17792"/>
                  </a:lnTo>
                  <a:lnTo>
                    <a:pt x="4062" y="17712"/>
                  </a:lnTo>
                  <a:lnTo>
                    <a:pt x="4208" y="17865"/>
                  </a:lnTo>
                  <a:lnTo>
                    <a:pt x="4438" y="18106"/>
                  </a:lnTo>
                  <a:lnTo>
                    <a:pt x="4508" y="18179"/>
                  </a:lnTo>
                  <a:lnTo>
                    <a:pt x="4815" y="18340"/>
                  </a:lnTo>
                  <a:lnTo>
                    <a:pt x="4815" y="18421"/>
                  </a:lnTo>
                  <a:lnTo>
                    <a:pt x="4969" y="18493"/>
                  </a:lnTo>
                  <a:lnTo>
                    <a:pt x="5269" y="18582"/>
                  </a:lnTo>
                  <a:lnTo>
                    <a:pt x="5338" y="18582"/>
                  </a:lnTo>
                  <a:lnTo>
                    <a:pt x="5485" y="18582"/>
                  </a:lnTo>
                  <a:lnTo>
                    <a:pt x="5638" y="18654"/>
                  </a:lnTo>
                  <a:lnTo>
                    <a:pt x="5792" y="18896"/>
                  </a:lnTo>
                  <a:lnTo>
                    <a:pt x="5862" y="19122"/>
                  </a:lnTo>
                  <a:lnTo>
                    <a:pt x="6015" y="19202"/>
                  </a:lnTo>
                  <a:lnTo>
                    <a:pt x="6462" y="19283"/>
                  </a:lnTo>
                  <a:lnTo>
                    <a:pt x="6615" y="19363"/>
                  </a:lnTo>
                  <a:lnTo>
                    <a:pt x="6692" y="19436"/>
                  </a:lnTo>
                  <a:lnTo>
                    <a:pt x="6762" y="19678"/>
                  </a:lnTo>
                  <a:lnTo>
                    <a:pt x="6846" y="19750"/>
                  </a:lnTo>
                  <a:lnTo>
                    <a:pt x="6923" y="19750"/>
                  </a:lnTo>
                  <a:lnTo>
                    <a:pt x="6992" y="19750"/>
                  </a:lnTo>
                  <a:lnTo>
                    <a:pt x="6992" y="19678"/>
                  </a:lnTo>
                  <a:lnTo>
                    <a:pt x="6992" y="19589"/>
                  </a:lnTo>
                  <a:lnTo>
                    <a:pt x="7069" y="19831"/>
                  </a:lnTo>
                  <a:lnTo>
                    <a:pt x="7292" y="19992"/>
                  </a:lnTo>
                  <a:lnTo>
                    <a:pt x="7369" y="19903"/>
                  </a:lnTo>
                  <a:lnTo>
                    <a:pt x="7369" y="19831"/>
                  </a:lnTo>
                  <a:lnTo>
                    <a:pt x="7369" y="19750"/>
                  </a:lnTo>
                  <a:lnTo>
                    <a:pt x="7438" y="19750"/>
                  </a:lnTo>
                  <a:lnTo>
                    <a:pt x="7438" y="19589"/>
                  </a:lnTo>
                  <a:lnTo>
                    <a:pt x="7592" y="19517"/>
                  </a:lnTo>
                  <a:lnTo>
                    <a:pt x="7669" y="19517"/>
                  </a:lnTo>
                  <a:lnTo>
                    <a:pt x="7823" y="19589"/>
                  </a:lnTo>
                  <a:lnTo>
                    <a:pt x="7823" y="19517"/>
                  </a:lnTo>
                  <a:lnTo>
                    <a:pt x="8123" y="19517"/>
                  </a:lnTo>
                  <a:lnTo>
                    <a:pt x="8200" y="19363"/>
                  </a:lnTo>
                  <a:lnTo>
                    <a:pt x="8269" y="19283"/>
                  </a:lnTo>
                  <a:lnTo>
                    <a:pt x="8715" y="19202"/>
                  </a:lnTo>
                  <a:lnTo>
                    <a:pt x="8800" y="19122"/>
                  </a:lnTo>
                  <a:lnTo>
                    <a:pt x="8869" y="19122"/>
                  </a:lnTo>
                  <a:lnTo>
                    <a:pt x="8946" y="19122"/>
                  </a:lnTo>
                  <a:lnTo>
                    <a:pt x="8946" y="19202"/>
                  </a:lnTo>
                  <a:lnTo>
                    <a:pt x="8869" y="19363"/>
                  </a:lnTo>
                  <a:lnTo>
                    <a:pt x="8800" y="19436"/>
                  </a:lnTo>
                  <a:lnTo>
                    <a:pt x="8946" y="19589"/>
                  </a:lnTo>
                  <a:lnTo>
                    <a:pt x="9100" y="19589"/>
                  </a:lnTo>
                  <a:lnTo>
                    <a:pt x="9177" y="19517"/>
                  </a:lnTo>
                  <a:lnTo>
                    <a:pt x="9246" y="19436"/>
                  </a:lnTo>
                  <a:lnTo>
                    <a:pt x="9400" y="19517"/>
                  </a:lnTo>
                  <a:lnTo>
                    <a:pt x="9477" y="19517"/>
                  </a:lnTo>
                  <a:lnTo>
                    <a:pt x="9477" y="19363"/>
                  </a:lnTo>
                  <a:lnTo>
                    <a:pt x="9623" y="19436"/>
                  </a:lnTo>
                  <a:lnTo>
                    <a:pt x="9692" y="19436"/>
                  </a:lnTo>
                  <a:lnTo>
                    <a:pt x="9692" y="19517"/>
                  </a:lnTo>
                  <a:lnTo>
                    <a:pt x="9846" y="19589"/>
                  </a:lnTo>
                  <a:lnTo>
                    <a:pt x="9992" y="19678"/>
                  </a:lnTo>
                  <a:lnTo>
                    <a:pt x="10146" y="19678"/>
                  </a:lnTo>
                  <a:lnTo>
                    <a:pt x="10223" y="19589"/>
                  </a:lnTo>
                  <a:lnTo>
                    <a:pt x="10308" y="19517"/>
                  </a:lnTo>
                  <a:lnTo>
                    <a:pt x="10454" y="19589"/>
                  </a:lnTo>
                  <a:lnTo>
                    <a:pt x="10600" y="19589"/>
                  </a:lnTo>
                  <a:lnTo>
                    <a:pt x="10677" y="19589"/>
                  </a:lnTo>
                  <a:lnTo>
                    <a:pt x="10677" y="19436"/>
                  </a:lnTo>
                  <a:lnTo>
                    <a:pt x="10823" y="19436"/>
                  </a:lnTo>
                  <a:lnTo>
                    <a:pt x="10900" y="19283"/>
                  </a:lnTo>
                  <a:lnTo>
                    <a:pt x="11054" y="19283"/>
                  </a:lnTo>
                  <a:lnTo>
                    <a:pt x="11200" y="19202"/>
                  </a:lnTo>
                  <a:lnTo>
                    <a:pt x="11269" y="19049"/>
                  </a:lnTo>
                  <a:lnTo>
                    <a:pt x="11123" y="18896"/>
                  </a:lnTo>
                  <a:lnTo>
                    <a:pt x="10969" y="18807"/>
                  </a:lnTo>
                  <a:lnTo>
                    <a:pt x="10900" y="18807"/>
                  </a:lnTo>
                  <a:lnTo>
                    <a:pt x="10823" y="18969"/>
                  </a:lnTo>
                  <a:lnTo>
                    <a:pt x="10754" y="18896"/>
                  </a:lnTo>
                  <a:lnTo>
                    <a:pt x="10754" y="18807"/>
                  </a:lnTo>
                  <a:lnTo>
                    <a:pt x="10677" y="18735"/>
                  </a:lnTo>
                  <a:lnTo>
                    <a:pt x="10754" y="18654"/>
                  </a:lnTo>
                  <a:lnTo>
                    <a:pt x="10823" y="18493"/>
                  </a:lnTo>
                  <a:lnTo>
                    <a:pt x="10900" y="18421"/>
                  </a:lnTo>
                  <a:lnTo>
                    <a:pt x="10823" y="18179"/>
                  </a:lnTo>
                  <a:lnTo>
                    <a:pt x="10823" y="17953"/>
                  </a:lnTo>
                  <a:lnTo>
                    <a:pt x="10754" y="17953"/>
                  </a:lnTo>
                  <a:lnTo>
                    <a:pt x="10754" y="17792"/>
                  </a:lnTo>
                  <a:lnTo>
                    <a:pt x="10969" y="17792"/>
                  </a:lnTo>
                  <a:lnTo>
                    <a:pt x="10969" y="17639"/>
                  </a:lnTo>
                  <a:lnTo>
                    <a:pt x="10969" y="17478"/>
                  </a:lnTo>
                  <a:lnTo>
                    <a:pt x="10900" y="17478"/>
                  </a:lnTo>
                  <a:lnTo>
                    <a:pt x="10823" y="17325"/>
                  </a:lnTo>
                  <a:lnTo>
                    <a:pt x="10900" y="17244"/>
                  </a:lnTo>
                  <a:lnTo>
                    <a:pt x="10823" y="17083"/>
                  </a:lnTo>
                  <a:lnTo>
                    <a:pt x="10900" y="16930"/>
                  </a:lnTo>
                  <a:lnTo>
                    <a:pt x="10823" y="16769"/>
                  </a:lnTo>
                  <a:lnTo>
                    <a:pt x="10677" y="16769"/>
                  </a:lnTo>
                  <a:lnTo>
                    <a:pt x="10677" y="16696"/>
                  </a:lnTo>
                  <a:lnTo>
                    <a:pt x="10823" y="16616"/>
                  </a:lnTo>
                  <a:lnTo>
                    <a:pt x="10754" y="16543"/>
                  </a:lnTo>
                  <a:lnTo>
                    <a:pt x="10677" y="16454"/>
                  </a:lnTo>
                  <a:lnTo>
                    <a:pt x="10600" y="16382"/>
                  </a:lnTo>
                  <a:lnTo>
                    <a:pt x="10677" y="16229"/>
                  </a:lnTo>
                  <a:lnTo>
                    <a:pt x="10600" y="15987"/>
                  </a:lnTo>
                  <a:lnTo>
                    <a:pt x="10523" y="15987"/>
                  </a:lnTo>
                  <a:lnTo>
                    <a:pt x="10454" y="15761"/>
                  </a:lnTo>
                  <a:lnTo>
                    <a:pt x="10454" y="15834"/>
                  </a:lnTo>
                  <a:lnTo>
                    <a:pt x="10308" y="15761"/>
                  </a:lnTo>
                  <a:lnTo>
                    <a:pt x="10377" y="15447"/>
                  </a:lnTo>
                  <a:lnTo>
                    <a:pt x="10377" y="15359"/>
                  </a:lnTo>
                  <a:lnTo>
                    <a:pt x="10523" y="15286"/>
                  </a:lnTo>
                  <a:lnTo>
                    <a:pt x="10454" y="15133"/>
                  </a:lnTo>
                  <a:lnTo>
                    <a:pt x="10146" y="15044"/>
                  </a:lnTo>
                  <a:lnTo>
                    <a:pt x="10077" y="14972"/>
                  </a:lnTo>
                  <a:lnTo>
                    <a:pt x="9992" y="14891"/>
                  </a:lnTo>
                  <a:lnTo>
                    <a:pt x="9923" y="14819"/>
                  </a:lnTo>
                  <a:lnTo>
                    <a:pt x="9923" y="14730"/>
                  </a:lnTo>
                  <a:lnTo>
                    <a:pt x="9846" y="14577"/>
                  </a:lnTo>
                  <a:lnTo>
                    <a:pt x="9777" y="14577"/>
                  </a:lnTo>
                  <a:lnTo>
                    <a:pt x="9846" y="14343"/>
                  </a:lnTo>
                  <a:lnTo>
                    <a:pt x="9846" y="14263"/>
                  </a:lnTo>
                  <a:lnTo>
                    <a:pt x="9777" y="14263"/>
                  </a:lnTo>
                  <a:lnTo>
                    <a:pt x="9777" y="14190"/>
                  </a:lnTo>
                  <a:lnTo>
                    <a:pt x="9692" y="14110"/>
                  </a:lnTo>
                  <a:lnTo>
                    <a:pt x="9477" y="14037"/>
                  </a:lnTo>
                  <a:lnTo>
                    <a:pt x="9546" y="13948"/>
                  </a:lnTo>
                  <a:lnTo>
                    <a:pt x="9546" y="13876"/>
                  </a:lnTo>
                  <a:lnTo>
                    <a:pt x="9400" y="13876"/>
                  </a:lnTo>
                  <a:lnTo>
                    <a:pt x="9400" y="13795"/>
                  </a:lnTo>
                  <a:lnTo>
                    <a:pt x="9623" y="13876"/>
                  </a:lnTo>
                  <a:lnTo>
                    <a:pt x="9692" y="13795"/>
                  </a:lnTo>
                  <a:lnTo>
                    <a:pt x="9692" y="13723"/>
                  </a:lnTo>
                  <a:lnTo>
                    <a:pt x="9923" y="13634"/>
                  </a:lnTo>
                  <a:lnTo>
                    <a:pt x="10077" y="13562"/>
                  </a:lnTo>
                  <a:lnTo>
                    <a:pt x="10308" y="13634"/>
                  </a:lnTo>
                  <a:lnTo>
                    <a:pt x="10454" y="13723"/>
                  </a:lnTo>
                  <a:lnTo>
                    <a:pt x="10523" y="13634"/>
                  </a:lnTo>
                  <a:lnTo>
                    <a:pt x="10677" y="13723"/>
                  </a:lnTo>
                  <a:lnTo>
                    <a:pt x="10677" y="13634"/>
                  </a:lnTo>
                  <a:lnTo>
                    <a:pt x="10754" y="13634"/>
                  </a:lnTo>
                  <a:lnTo>
                    <a:pt x="10969" y="13634"/>
                  </a:lnTo>
                  <a:lnTo>
                    <a:pt x="10969" y="13723"/>
                  </a:lnTo>
                  <a:lnTo>
                    <a:pt x="11123" y="13634"/>
                  </a:lnTo>
                  <a:lnTo>
                    <a:pt x="11200" y="13562"/>
                  </a:lnTo>
                  <a:lnTo>
                    <a:pt x="11354" y="13409"/>
                  </a:lnTo>
                  <a:lnTo>
                    <a:pt x="11500" y="13409"/>
                  </a:lnTo>
                  <a:lnTo>
                    <a:pt x="11431" y="13247"/>
                  </a:lnTo>
                  <a:lnTo>
                    <a:pt x="11431" y="13094"/>
                  </a:lnTo>
                  <a:lnTo>
                    <a:pt x="11654" y="12933"/>
                  </a:lnTo>
                  <a:lnTo>
                    <a:pt x="11954" y="12933"/>
                  </a:lnTo>
                  <a:lnTo>
                    <a:pt x="11954" y="13006"/>
                  </a:lnTo>
                  <a:lnTo>
                    <a:pt x="11800" y="13094"/>
                  </a:lnTo>
                  <a:lnTo>
                    <a:pt x="11800" y="13167"/>
                  </a:lnTo>
                  <a:lnTo>
                    <a:pt x="11954" y="13094"/>
                  </a:lnTo>
                  <a:lnTo>
                    <a:pt x="12331" y="13006"/>
                  </a:lnTo>
                  <a:lnTo>
                    <a:pt x="12331" y="12853"/>
                  </a:lnTo>
                  <a:lnTo>
                    <a:pt x="12477" y="12933"/>
                  </a:lnTo>
                  <a:lnTo>
                    <a:pt x="12562" y="12853"/>
                  </a:lnTo>
                  <a:lnTo>
                    <a:pt x="12631" y="12933"/>
                  </a:lnTo>
                  <a:lnTo>
                    <a:pt x="12862" y="12853"/>
                  </a:lnTo>
                  <a:lnTo>
                    <a:pt x="13154" y="12780"/>
                  </a:lnTo>
                  <a:lnTo>
                    <a:pt x="13308" y="12780"/>
                  </a:lnTo>
                  <a:lnTo>
                    <a:pt x="13377" y="12853"/>
                  </a:lnTo>
                  <a:lnTo>
                    <a:pt x="13523" y="12780"/>
                  </a:lnTo>
                  <a:lnTo>
                    <a:pt x="13838" y="12853"/>
                  </a:lnTo>
                  <a:lnTo>
                    <a:pt x="13754" y="12933"/>
                  </a:lnTo>
                  <a:lnTo>
                    <a:pt x="13685" y="12933"/>
                  </a:lnTo>
                  <a:lnTo>
                    <a:pt x="13608" y="13094"/>
                  </a:lnTo>
                  <a:lnTo>
                    <a:pt x="13685" y="13167"/>
                  </a:lnTo>
                  <a:lnTo>
                    <a:pt x="13685" y="13094"/>
                  </a:lnTo>
                  <a:lnTo>
                    <a:pt x="13838" y="13247"/>
                  </a:lnTo>
                  <a:lnTo>
                    <a:pt x="13985" y="13167"/>
                  </a:lnTo>
                  <a:lnTo>
                    <a:pt x="14054" y="13006"/>
                  </a:lnTo>
                  <a:lnTo>
                    <a:pt x="14054" y="12933"/>
                  </a:lnTo>
                  <a:lnTo>
                    <a:pt x="14138" y="12853"/>
                  </a:lnTo>
                  <a:lnTo>
                    <a:pt x="14208" y="12933"/>
                  </a:lnTo>
                  <a:lnTo>
                    <a:pt x="14431" y="12933"/>
                  </a:lnTo>
                  <a:lnTo>
                    <a:pt x="14431" y="12699"/>
                  </a:lnTo>
                  <a:lnTo>
                    <a:pt x="14585" y="12385"/>
                  </a:lnTo>
                  <a:lnTo>
                    <a:pt x="14731" y="12224"/>
                  </a:lnTo>
                  <a:lnTo>
                    <a:pt x="14731" y="12313"/>
                  </a:lnTo>
                  <a:lnTo>
                    <a:pt x="14815" y="12313"/>
                  </a:lnTo>
                  <a:lnTo>
                    <a:pt x="14885" y="12313"/>
                  </a:lnTo>
                  <a:lnTo>
                    <a:pt x="14962" y="12151"/>
                  </a:lnTo>
                  <a:lnTo>
                    <a:pt x="14885" y="11998"/>
                  </a:lnTo>
                  <a:lnTo>
                    <a:pt x="15031" y="11837"/>
                  </a:lnTo>
                  <a:lnTo>
                    <a:pt x="15031" y="11757"/>
                  </a:lnTo>
                  <a:lnTo>
                    <a:pt x="15031" y="11442"/>
                  </a:lnTo>
                  <a:lnTo>
                    <a:pt x="15115" y="11370"/>
                  </a:lnTo>
                  <a:lnTo>
                    <a:pt x="15185" y="11128"/>
                  </a:lnTo>
                  <a:lnTo>
                    <a:pt x="15331" y="10902"/>
                  </a:lnTo>
                  <a:lnTo>
                    <a:pt x="15485" y="10814"/>
                  </a:lnTo>
                  <a:lnTo>
                    <a:pt x="15408" y="10588"/>
                  </a:lnTo>
                  <a:lnTo>
                    <a:pt x="15562" y="10588"/>
                  </a:lnTo>
                  <a:lnTo>
                    <a:pt x="15631" y="10427"/>
                  </a:lnTo>
                  <a:lnTo>
                    <a:pt x="15631" y="10346"/>
                  </a:lnTo>
                  <a:lnTo>
                    <a:pt x="15562" y="10274"/>
                  </a:lnTo>
                  <a:lnTo>
                    <a:pt x="15708" y="10032"/>
                  </a:lnTo>
                  <a:lnTo>
                    <a:pt x="15708" y="9799"/>
                  </a:lnTo>
                  <a:lnTo>
                    <a:pt x="15777" y="9645"/>
                  </a:lnTo>
                  <a:lnTo>
                    <a:pt x="15777" y="9484"/>
                  </a:lnTo>
                  <a:lnTo>
                    <a:pt x="15938" y="9404"/>
                  </a:lnTo>
                  <a:lnTo>
                    <a:pt x="15938" y="9178"/>
                  </a:lnTo>
                  <a:lnTo>
                    <a:pt x="15777" y="9089"/>
                  </a:lnTo>
                  <a:lnTo>
                    <a:pt x="15938" y="8775"/>
                  </a:lnTo>
                  <a:lnTo>
                    <a:pt x="16008" y="8703"/>
                  </a:lnTo>
                  <a:lnTo>
                    <a:pt x="16008" y="8388"/>
                  </a:lnTo>
                  <a:lnTo>
                    <a:pt x="16162" y="8388"/>
                  </a:lnTo>
                  <a:lnTo>
                    <a:pt x="16308" y="8550"/>
                  </a:lnTo>
                  <a:lnTo>
                    <a:pt x="16538" y="8622"/>
                  </a:lnTo>
                  <a:lnTo>
                    <a:pt x="16608" y="8703"/>
                  </a:lnTo>
                  <a:lnTo>
                    <a:pt x="16838" y="8775"/>
                  </a:lnTo>
                  <a:lnTo>
                    <a:pt x="16985" y="8703"/>
                  </a:lnTo>
                  <a:lnTo>
                    <a:pt x="16985" y="8622"/>
                  </a:lnTo>
                  <a:lnTo>
                    <a:pt x="16838" y="8308"/>
                  </a:lnTo>
                  <a:lnTo>
                    <a:pt x="16908" y="8235"/>
                  </a:lnTo>
                  <a:lnTo>
                    <a:pt x="16985" y="8235"/>
                  </a:lnTo>
                  <a:lnTo>
                    <a:pt x="17138" y="8388"/>
                  </a:lnTo>
                  <a:lnTo>
                    <a:pt x="17285" y="8388"/>
                  </a:lnTo>
                  <a:lnTo>
                    <a:pt x="17369" y="8147"/>
                  </a:lnTo>
                  <a:lnTo>
                    <a:pt x="17585" y="8147"/>
                  </a:lnTo>
                  <a:lnTo>
                    <a:pt x="17885" y="7994"/>
                  </a:lnTo>
                  <a:lnTo>
                    <a:pt x="17885" y="7921"/>
                  </a:lnTo>
                  <a:lnTo>
                    <a:pt x="18115" y="7994"/>
                  </a:lnTo>
                  <a:lnTo>
                    <a:pt x="18262" y="7840"/>
                  </a:lnTo>
                  <a:lnTo>
                    <a:pt x="18262" y="7760"/>
                  </a:lnTo>
                  <a:lnTo>
                    <a:pt x="18115" y="7840"/>
                  </a:lnTo>
                  <a:lnTo>
                    <a:pt x="18046" y="7607"/>
                  </a:lnTo>
                  <a:lnTo>
                    <a:pt x="18262" y="7454"/>
                  </a:lnTo>
                  <a:lnTo>
                    <a:pt x="18262" y="7293"/>
                  </a:lnTo>
                  <a:lnTo>
                    <a:pt x="18415" y="7212"/>
                  </a:lnTo>
                  <a:lnTo>
                    <a:pt x="18562" y="7139"/>
                  </a:lnTo>
                  <a:lnTo>
                    <a:pt x="18715" y="7139"/>
                  </a:lnTo>
                  <a:lnTo>
                    <a:pt x="18715" y="6978"/>
                  </a:lnTo>
                  <a:lnTo>
                    <a:pt x="18792" y="6898"/>
                  </a:lnTo>
                  <a:lnTo>
                    <a:pt x="18946" y="6825"/>
                  </a:lnTo>
                  <a:lnTo>
                    <a:pt x="19092" y="6583"/>
                  </a:lnTo>
                  <a:lnTo>
                    <a:pt x="19169" y="6430"/>
                  </a:lnTo>
                  <a:lnTo>
                    <a:pt x="19092" y="6269"/>
                  </a:lnTo>
                  <a:lnTo>
                    <a:pt x="19092" y="5955"/>
                  </a:lnTo>
                  <a:lnTo>
                    <a:pt x="19238" y="5882"/>
                  </a:lnTo>
                  <a:lnTo>
                    <a:pt x="19392" y="6044"/>
                  </a:lnTo>
                  <a:lnTo>
                    <a:pt x="19392" y="5955"/>
                  </a:lnTo>
                  <a:lnTo>
                    <a:pt x="19392" y="5641"/>
                  </a:lnTo>
                  <a:lnTo>
                    <a:pt x="19623" y="5641"/>
                  </a:lnTo>
                  <a:lnTo>
                    <a:pt x="19538" y="5488"/>
                  </a:lnTo>
                  <a:lnTo>
                    <a:pt x="19469" y="5326"/>
                  </a:lnTo>
                  <a:lnTo>
                    <a:pt x="19469" y="5254"/>
                  </a:lnTo>
                  <a:lnTo>
                    <a:pt x="19538" y="5012"/>
                  </a:lnTo>
                  <a:lnTo>
                    <a:pt x="19538" y="4859"/>
                  </a:lnTo>
                  <a:lnTo>
                    <a:pt x="19323" y="4786"/>
                  </a:lnTo>
                  <a:lnTo>
                    <a:pt x="19323" y="4472"/>
                  </a:lnTo>
                  <a:lnTo>
                    <a:pt x="19538" y="4472"/>
                  </a:lnTo>
                  <a:lnTo>
                    <a:pt x="19623" y="4319"/>
                  </a:lnTo>
                  <a:lnTo>
                    <a:pt x="19469" y="4319"/>
                  </a:lnTo>
                  <a:lnTo>
                    <a:pt x="19469" y="4230"/>
                  </a:lnTo>
                  <a:lnTo>
                    <a:pt x="19623" y="4158"/>
                  </a:lnTo>
                  <a:lnTo>
                    <a:pt x="19623" y="4005"/>
                  </a:lnTo>
                  <a:lnTo>
                    <a:pt x="19692" y="3916"/>
                  </a:lnTo>
                  <a:lnTo>
                    <a:pt x="19992" y="3916"/>
                  </a:lnTo>
                  <a:lnTo>
                    <a:pt x="19992" y="3844"/>
                  </a:lnTo>
                  <a:lnTo>
                    <a:pt x="19992" y="3763"/>
                  </a:lnTo>
                  <a:lnTo>
                    <a:pt x="19838" y="3691"/>
                  </a:lnTo>
                  <a:lnTo>
                    <a:pt x="19538" y="3602"/>
                  </a:lnTo>
                  <a:lnTo>
                    <a:pt x="19469" y="3602"/>
                  </a:lnTo>
                  <a:lnTo>
                    <a:pt x="19323" y="3376"/>
                  </a:lnTo>
                  <a:lnTo>
                    <a:pt x="19238" y="3449"/>
                  </a:lnTo>
                  <a:lnTo>
                    <a:pt x="19092" y="3529"/>
                  </a:lnTo>
                  <a:lnTo>
                    <a:pt x="19015" y="3449"/>
                  </a:lnTo>
                  <a:lnTo>
                    <a:pt x="18946" y="3376"/>
                  </a:lnTo>
                  <a:lnTo>
                    <a:pt x="18946" y="3288"/>
                  </a:lnTo>
                  <a:lnTo>
                    <a:pt x="18862" y="3288"/>
                  </a:lnTo>
                  <a:lnTo>
                    <a:pt x="18862" y="3135"/>
                  </a:lnTo>
                  <a:lnTo>
                    <a:pt x="18792" y="3062"/>
                  </a:lnTo>
                  <a:lnTo>
                    <a:pt x="18715" y="2981"/>
                  </a:lnTo>
                  <a:lnTo>
                    <a:pt x="18715" y="2820"/>
                  </a:lnTo>
                  <a:lnTo>
                    <a:pt x="18562" y="2748"/>
                  </a:lnTo>
                  <a:lnTo>
                    <a:pt x="18415" y="2820"/>
                  </a:lnTo>
                  <a:lnTo>
                    <a:pt x="18492" y="3062"/>
                  </a:lnTo>
                  <a:lnTo>
                    <a:pt x="18415" y="3062"/>
                  </a:lnTo>
                  <a:lnTo>
                    <a:pt x="18415" y="2981"/>
                  </a:lnTo>
                  <a:lnTo>
                    <a:pt x="18192" y="2901"/>
                  </a:lnTo>
                  <a:lnTo>
                    <a:pt x="18115" y="2901"/>
                  </a:lnTo>
                  <a:lnTo>
                    <a:pt x="17885" y="2901"/>
                  </a:lnTo>
                  <a:lnTo>
                    <a:pt x="17885" y="2748"/>
                  </a:lnTo>
                  <a:lnTo>
                    <a:pt x="17738" y="2748"/>
                  </a:lnTo>
                  <a:lnTo>
                    <a:pt x="17669" y="2506"/>
                  </a:lnTo>
                  <a:lnTo>
                    <a:pt x="17738" y="2506"/>
                  </a:lnTo>
                  <a:lnTo>
                    <a:pt x="17669" y="2353"/>
                  </a:lnTo>
                  <a:lnTo>
                    <a:pt x="17585" y="2434"/>
                  </a:lnTo>
                  <a:lnTo>
                    <a:pt x="17515" y="2353"/>
                  </a:lnTo>
                  <a:lnTo>
                    <a:pt x="17369" y="2353"/>
                  </a:lnTo>
                  <a:lnTo>
                    <a:pt x="17285" y="2280"/>
                  </a:lnTo>
                  <a:lnTo>
                    <a:pt x="17215" y="2280"/>
                  </a:lnTo>
                  <a:lnTo>
                    <a:pt x="17138" y="2280"/>
                  </a:lnTo>
                  <a:lnTo>
                    <a:pt x="17069" y="2039"/>
                  </a:lnTo>
                  <a:lnTo>
                    <a:pt x="17069" y="1966"/>
                  </a:lnTo>
                  <a:lnTo>
                    <a:pt x="17069" y="1805"/>
                  </a:lnTo>
                  <a:lnTo>
                    <a:pt x="17069" y="1652"/>
                  </a:lnTo>
                  <a:lnTo>
                    <a:pt x="16985" y="1652"/>
                  </a:lnTo>
                  <a:lnTo>
                    <a:pt x="17069" y="1571"/>
                  </a:lnTo>
                  <a:lnTo>
                    <a:pt x="16985" y="1410"/>
                  </a:lnTo>
                  <a:lnTo>
                    <a:pt x="17069" y="1410"/>
                  </a:lnTo>
                  <a:lnTo>
                    <a:pt x="17069" y="1257"/>
                  </a:lnTo>
                  <a:lnTo>
                    <a:pt x="16985" y="1185"/>
                  </a:lnTo>
                  <a:lnTo>
                    <a:pt x="16985" y="1023"/>
                  </a:lnTo>
                  <a:lnTo>
                    <a:pt x="16908" y="1023"/>
                  </a:lnTo>
                  <a:lnTo>
                    <a:pt x="16838" y="943"/>
                  </a:lnTo>
                  <a:lnTo>
                    <a:pt x="16762" y="870"/>
                  </a:lnTo>
                  <a:lnTo>
                    <a:pt x="16538" y="782"/>
                  </a:lnTo>
                  <a:lnTo>
                    <a:pt x="16392" y="782"/>
                  </a:lnTo>
                  <a:lnTo>
                    <a:pt x="16392" y="870"/>
                  </a:lnTo>
                  <a:lnTo>
                    <a:pt x="16238" y="870"/>
                  </a:lnTo>
                  <a:lnTo>
                    <a:pt x="16162" y="870"/>
                  </a:lnTo>
                  <a:lnTo>
                    <a:pt x="16008" y="943"/>
                  </a:lnTo>
                  <a:lnTo>
                    <a:pt x="15938" y="943"/>
                  </a:lnTo>
                  <a:lnTo>
                    <a:pt x="15938" y="1023"/>
                  </a:lnTo>
                  <a:lnTo>
                    <a:pt x="15862" y="1023"/>
                  </a:lnTo>
                  <a:lnTo>
                    <a:pt x="15777" y="943"/>
                  </a:lnTo>
                  <a:lnTo>
                    <a:pt x="15777" y="1023"/>
                  </a:lnTo>
                  <a:lnTo>
                    <a:pt x="15777" y="1096"/>
                  </a:lnTo>
                  <a:lnTo>
                    <a:pt x="15777" y="1185"/>
                  </a:lnTo>
                  <a:lnTo>
                    <a:pt x="15631" y="1185"/>
                  </a:lnTo>
                  <a:lnTo>
                    <a:pt x="15562" y="1257"/>
                  </a:lnTo>
                  <a:lnTo>
                    <a:pt x="15408" y="1410"/>
                  </a:lnTo>
                  <a:lnTo>
                    <a:pt x="15262" y="1410"/>
                  </a:lnTo>
                  <a:lnTo>
                    <a:pt x="15262" y="1652"/>
                  </a:lnTo>
                  <a:lnTo>
                    <a:pt x="15115" y="1652"/>
                  </a:lnTo>
                  <a:lnTo>
                    <a:pt x="15031" y="1652"/>
                  </a:lnTo>
                  <a:lnTo>
                    <a:pt x="14962" y="1491"/>
                  </a:lnTo>
                  <a:lnTo>
                    <a:pt x="14815" y="1571"/>
                  </a:lnTo>
                  <a:lnTo>
                    <a:pt x="14815" y="1652"/>
                  </a:lnTo>
                  <a:lnTo>
                    <a:pt x="14654" y="1652"/>
                  </a:lnTo>
                  <a:lnTo>
                    <a:pt x="14585" y="1652"/>
                  </a:lnTo>
                  <a:lnTo>
                    <a:pt x="14654" y="1491"/>
                  </a:lnTo>
                  <a:lnTo>
                    <a:pt x="14654" y="1185"/>
                  </a:lnTo>
                  <a:lnTo>
                    <a:pt x="14654" y="943"/>
                  </a:lnTo>
                  <a:lnTo>
                    <a:pt x="14585" y="943"/>
                  </a:lnTo>
                  <a:lnTo>
                    <a:pt x="14431" y="1023"/>
                  </a:lnTo>
                  <a:lnTo>
                    <a:pt x="14354" y="1023"/>
                  </a:lnTo>
                  <a:lnTo>
                    <a:pt x="14138" y="943"/>
                  </a:lnTo>
                  <a:lnTo>
                    <a:pt x="14054" y="782"/>
                  </a:lnTo>
                  <a:lnTo>
                    <a:pt x="14054" y="629"/>
                  </a:lnTo>
                  <a:lnTo>
                    <a:pt x="13985" y="556"/>
                  </a:lnTo>
                  <a:lnTo>
                    <a:pt x="13985" y="467"/>
                  </a:lnTo>
                  <a:lnTo>
                    <a:pt x="14138" y="314"/>
                  </a:lnTo>
                  <a:lnTo>
                    <a:pt x="13908" y="81"/>
                  </a:lnTo>
                  <a:lnTo>
                    <a:pt x="13608" y="0"/>
                  </a:lnTo>
                  <a:lnTo>
                    <a:pt x="13523" y="81"/>
                  </a:lnTo>
                  <a:lnTo>
                    <a:pt x="13608" y="242"/>
                  </a:lnTo>
                  <a:lnTo>
                    <a:pt x="13454" y="467"/>
                  </a:lnTo>
                  <a:lnTo>
                    <a:pt x="13377" y="467"/>
                  </a:lnTo>
                  <a:lnTo>
                    <a:pt x="13377" y="395"/>
                  </a:lnTo>
                  <a:lnTo>
                    <a:pt x="13231" y="395"/>
                  </a:lnTo>
                  <a:lnTo>
                    <a:pt x="13154" y="314"/>
                  </a:lnTo>
                  <a:lnTo>
                    <a:pt x="13077" y="467"/>
                  </a:lnTo>
                  <a:lnTo>
                    <a:pt x="13008" y="467"/>
                  </a:lnTo>
                  <a:lnTo>
                    <a:pt x="12931" y="556"/>
                  </a:lnTo>
                  <a:lnTo>
                    <a:pt x="13008" y="556"/>
                  </a:lnTo>
                  <a:lnTo>
                    <a:pt x="12931" y="629"/>
                  </a:lnTo>
                  <a:lnTo>
                    <a:pt x="12862" y="556"/>
                  </a:lnTo>
                  <a:lnTo>
                    <a:pt x="12777" y="556"/>
                  </a:lnTo>
                  <a:lnTo>
                    <a:pt x="12708" y="395"/>
                  </a:lnTo>
                  <a:lnTo>
                    <a:pt x="12562" y="467"/>
                  </a:lnTo>
                  <a:lnTo>
                    <a:pt x="12400" y="395"/>
                  </a:lnTo>
                  <a:lnTo>
                    <a:pt x="12246" y="467"/>
                  </a:lnTo>
                  <a:lnTo>
                    <a:pt x="12100" y="467"/>
                  </a:lnTo>
                  <a:lnTo>
                    <a:pt x="11954" y="556"/>
                  </a:lnTo>
                  <a:lnTo>
                    <a:pt x="11877" y="709"/>
                  </a:lnTo>
                  <a:lnTo>
                    <a:pt x="11800" y="709"/>
                  </a:lnTo>
                  <a:lnTo>
                    <a:pt x="11731" y="709"/>
                  </a:lnTo>
                  <a:lnTo>
                    <a:pt x="11585" y="709"/>
                  </a:lnTo>
                  <a:lnTo>
                    <a:pt x="11269" y="943"/>
                  </a:lnTo>
                  <a:lnTo>
                    <a:pt x="11269" y="870"/>
                  </a:lnTo>
                  <a:lnTo>
                    <a:pt x="11200" y="629"/>
                  </a:lnTo>
                  <a:lnTo>
                    <a:pt x="11200" y="556"/>
                  </a:lnTo>
                  <a:lnTo>
                    <a:pt x="11123" y="709"/>
                  </a:lnTo>
                  <a:lnTo>
                    <a:pt x="10900" y="709"/>
                  </a:lnTo>
                  <a:lnTo>
                    <a:pt x="10823" y="709"/>
                  </a:lnTo>
                  <a:lnTo>
                    <a:pt x="10823" y="782"/>
                  </a:lnTo>
                  <a:lnTo>
                    <a:pt x="10900" y="782"/>
                  </a:lnTo>
                  <a:lnTo>
                    <a:pt x="10900" y="870"/>
                  </a:lnTo>
                  <a:lnTo>
                    <a:pt x="10677" y="943"/>
                  </a:lnTo>
                  <a:lnTo>
                    <a:pt x="10523" y="943"/>
                  </a:lnTo>
                  <a:lnTo>
                    <a:pt x="10600" y="709"/>
                  </a:lnTo>
                  <a:lnTo>
                    <a:pt x="10377" y="782"/>
                  </a:lnTo>
                  <a:lnTo>
                    <a:pt x="10377" y="709"/>
                  </a:lnTo>
                  <a:lnTo>
                    <a:pt x="10308" y="629"/>
                  </a:lnTo>
                  <a:lnTo>
                    <a:pt x="10308" y="556"/>
                  </a:lnTo>
                  <a:lnTo>
                    <a:pt x="10146" y="395"/>
                  </a:lnTo>
                  <a:lnTo>
                    <a:pt x="9923" y="467"/>
                  </a:lnTo>
                  <a:lnTo>
                    <a:pt x="9777" y="314"/>
                  </a:lnTo>
                  <a:lnTo>
                    <a:pt x="9692" y="242"/>
                  </a:lnTo>
                  <a:lnTo>
                    <a:pt x="9623" y="242"/>
                  </a:lnTo>
                  <a:lnTo>
                    <a:pt x="9546" y="395"/>
                  </a:lnTo>
                  <a:lnTo>
                    <a:pt x="9323" y="467"/>
                  </a:lnTo>
                  <a:lnTo>
                    <a:pt x="9015" y="242"/>
                  </a:lnTo>
                  <a:lnTo>
                    <a:pt x="8946" y="314"/>
                  </a:lnTo>
                  <a:lnTo>
                    <a:pt x="8946" y="467"/>
                  </a:lnTo>
                  <a:lnTo>
                    <a:pt x="8946" y="556"/>
                  </a:lnTo>
                  <a:lnTo>
                    <a:pt x="8946" y="709"/>
                  </a:lnTo>
                  <a:lnTo>
                    <a:pt x="8946" y="782"/>
                  </a:lnTo>
                  <a:lnTo>
                    <a:pt x="8869" y="870"/>
                  </a:lnTo>
                  <a:lnTo>
                    <a:pt x="8869" y="1023"/>
                  </a:lnTo>
                  <a:lnTo>
                    <a:pt x="8869" y="1096"/>
                  </a:lnTo>
                  <a:lnTo>
                    <a:pt x="8946" y="1185"/>
                  </a:lnTo>
                  <a:lnTo>
                    <a:pt x="9015" y="1410"/>
                  </a:lnTo>
                  <a:lnTo>
                    <a:pt x="8946" y="1410"/>
                  </a:lnTo>
                  <a:lnTo>
                    <a:pt x="8946" y="1491"/>
                  </a:lnTo>
                  <a:lnTo>
                    <a:pt x="9015" y="1571"/>
                  </a:lnTo>
                  <a:lnTo>
                    <a:pt x="9015" y="1805"/>
                  </a:lnTo>
                  <a:lnTo>
                    <a:pt x="9015" y="1878"/>
                  </a:lnTo>
                  <a:lnTo>
                    <a:pt x="8946" y="2039"/>
                  </a:lnTo>
                  <a:lnTo>
                    <a:pt x="8869" y="2039"/>
                  </a:lnTo>
                  <a:lnTo>
                    <a:pt x="8800" y="2192"/>
                  </a:lnTo>
                  <a:lnTo>
                    <a:pt x="8800" y="2353"/>
                  </a:lnTo>
                  <a:lnTo>
                    <a:pt x="8715" y="2434"/>
                  </a:lnTo>
                  <a:lnTo>
                    <a:pt x="8715" y="2667"/>
                  </a:lnTo>
                  <a:lnTo>
                    <a:pt x="8800" y="2820"/>
                  </a:lnTo>
                  <a:lnTo>
                    <a:pt x="8715" y="2901"/>
                  </a:lnTo>
                  <a:lnTo>
                    <a:pt x="8800" y="2981"/>
                  </a:lnTo>
                  <a:lnTo>
                    <a:pt x="8800" y="3135"/>
                  </a:lnTo>
                  <a:lnTo>
                    <a:pt x="8800" y="3376"/>
                  </a:lnTo>
                  <a:lnTo>
                    <a:pt x="8869" y="3602"/>
                  </a:lnTo>
                  <a:lnTo>
                    <a:pt x="8869" y="3691"/>
                  </a:lnTo>
                  <a:lnTo>
                    <a:pt x="8869" y="3844"/>
                  </a:lnTo>
                  <a:lnTo>
                    <a:pt x="8946" y="4005"/>
                  </a:lnTo>
                  <a:lnTo>
                    <a:pt x="9015" y="4158"/>
                  </a:lnTo>
                  <a:lnTo>
                    <a:pt x="8946" y="4472"/>
                  </a:lnTo>
                  <a:lnTo>
                    <a:pt x="9100" y="4625"/>
                  </a:lnTo>
                  <a:lnTo>
                    <a:pt x="8946" y="4786"/>
                  </a:lnTo>
                  <a:lnTo>
                    <a:pt x="8800" y="4940"/>
                  </a:lnTo>
                  <a:lnTo>
                    <a:pt x="8715" y="4859"/>
                  </a:lnTo>
                  <a:lnTo>
                    <a:pt x="8569" y="4859"/>
                  </a:lnTo>
                  <a:lnTo>
                    <a:pt x="8415" y="4859"/>
                  </a:lnTo>
                  <a:lnTo>
                    <a:pt x="8415" y="4940"/>
                  </a:lnTo>
                  <a:lnTo>
                    <a:pt x="8269" y="5012"/>
                  </a:lnTo>
                  <a:lnTo>
                    <a:pt x="8200" y="5173"/>
                  </a:lnTo>
                  <a:lnTo>
                    <a:pt x="8200" y="5254"/>
                  </a:lnTo>
                  <a:lnTo>
                    <a:pt x="8200" y="5326"/>
                  </a:lnTo>
                  <a:lnTo>
                    <a:pt x="8123" y="5568"/>
                  </a:lnTo>
                  <a:lnTo>
                    <a:pt x="7969" y="5729"/>
                  </a:lnTo>
                  <a:lnTo>
                    <a:pt x="8046" y="5882"/>
                  </a:lnTo>
                  <a:lnTo>
                    <a:pt x="7969" y="5955"/>
                  </a:lnTo>
                  <a:lnTo>
                    <a:pt x="7892" y="5955"/>
                  </a:lnTo>
                  <a:lnTo>
                    <a:pt x="7823" y="6116"/>
                  </a:lnTo>
                  <a:lnTo>
                    <a:pt x="7823" y="6269"/>
                  </a:lnTo>
                  <a:lnTo>
                    <a:pt x="7738" y="6350"/>
                  </a:lnTo>
                  <a:lnTo>
                    <a:pt x="7669" y="6430"/>
                  </a:lnTo>
                  <a:lnTo>
                    <a:pt x="7669" y="6664"/>
                  </a:lnTo>
                  <a:lnTo>
                    <a:pt x="7138" y="6511"/>
                  </a:lnTo>
                  <a:lnTo>
                    <a:pt x="7069" y="6511"/>
                  </a:lnTo>
                  <a:lnTo>
                    <a:pt x="6923" y="6197"/>
                  </a:lnTo>
                  <a:lnTo>
                    <a:pt x="6762" y="6197"/>
                  </a:lnTo>
                  <a:lnTo>
                    <a:pt x="6392" y="6116"/>
                  </a:lnTo>
                  <a:lnTo>
                    <a:pt x="6462" y="6350"/>
                  </a:lnTo>
                  <a:lnTo>
                    <a:pt x="6162" y="6430"/>
                  </a:lnTo>
                  <a:lnTo>
                    <a:pt x="6092" y="6511"/>
                  </a:lnTo>
                  <a:lnTo>
                    <a:pt x="5792" y="6511"/>
                  </a:lnTo>
                  <a:lnTo>
                    <a:pt x="5715" y="6583"/>
                  </a:lnTo>
                  <a:lnTo>
                    <a:pt x="5638" y="6664"/>
                  </a:lnTo>
                  <a:lnTo>
                    <a:pt x="5485" y="6664"/>
                  </a:lnTo>
                  <a:lnTo>
                    <a:pt x="5415" y="7051"/>
                  </a:lnTo>
                  <a:lnTo>
                    <a:pt x="5338" y="7051"/>
                  </a:lnTo>
                  <a:lnTo>
                    <a:pt x="5338" y="7139"/>
                  </a:lnTo>
                  <a:lnTo>
                    <a:pt x="5038" y="7139"/>
                  </a:lnTo>
                  <a:lnTo>
                    <a:pt x="5038" y="7212"/>
                  </a:lnTo>
                  <a:lnTo>
                    <a:pt x="4885" y="7212"/>
                  </a:lnTo>
                  <a:lnTo>
                    <a:pt x="4738" y="7139"/>
                  </a:lnTo>
                  <a:lnTo>
                    <a:pt x="4738" y="7212"/>
                  </a:lnTo>
                  <a:lnTo>
                    <a:pt x="4592" y="7139"/>
                  </a:lnTo>
                  <a:lnTo>
                    <a:pt x="4292" y="7051"/>
                  </a:lnTo>
                  <a:lnTo>
                    <a:pt x="4208" y="7139"/>
                  </a:lnTo>
                  <a:lnTo>
                    <a:pt x="4062" y="7212"/>
                  </a:lnTo>
                  <a:lnTo>
                    <a:pt x="3838" y="7212"/>
                  </a:lnTo>
                  <a:lnTo>
                    <a:pt x="3692" y="7365"/>
                  </a:lnTo>
                  <a:lnTo>
                    <a:pt x="3538" y="7365"/>
                  </a:lnTo>
                  <a:lnTo>
                    <a:pt x="3538" y="7212"/>
                  </a:lnTo>
                  <a:lnTo>
                    <a:pt x="3385" y="7293"/>
                  </a:lnTo>
                  <a:lnTo>
                    <a:pt x="3315" y="7365"/>
                  </a:lnTo>
                  <a:lnTo>
                    <a:pt x="3085" y="7454"/>
                  </a:lnTo>
                  <a:lnTo>
                    <a:pt x="3085" y="7526"/>
                  </a:lnTo>
                  <a:lnTo>
                    <a:pt x="2862" y="7526"/>
                  </a:lnTo>
                  <a:lnTo>
                    <a:pt x="2785" y="7679"/>
                  </a:lnTo>
                  <a:lnTo>
                    <a:pt x="2862" y="7760"/>
                  </a:lnTo>
                  <a:lnTo>
                    <a:pt x="2862" y="7921"/>
                  </a:lnTo>
                  <a:lnTo>
                    <a:pt x="2715" y="8147"/>
                  </a:lnTo>
                  <a:lnTo>
                    <a:pt x="2785" y="8235"/>
                  </a:lnTo>
                  <a:lnTo>
                    <a:pt x="2715" y="8550"/>
                  </a:lnTo>
                  <a:lnTo>
                    <a:pt x="2485" y="8622"/>
                  </a:lnTo>
                  <a:lnTo>
                    <a:pt x="2415" y="8622"/>
                  </a:lnTo>
                  <a:lnTo>
                    <a:pt x="2415" y="8864"/>
                  </a:lnTo>
                  <a:lnTo>
                    <a:pt x="2254" y="8864"/>
                  </a:lnTo>
                  <a:lnTo>
                    <a:pt x="2254" y="8703"/>
                  </a:lnTo>
                  <a:lnTo>
                    <a:pt x="2185" y="8703"/>
                  </a:lnTo>
                  <a:lnTo>
                    <a:pt x="1885" y="8864"/>
                  </a:lnTo>
                  <a:lnTo>
                    <a:pt x="1808" y="8775"/>
                  </a:lnTo>
                  <a:lnTo>
                    <a:pt x="1808" y="8703"/>
                  </a:lnTo>
                  <a:lnTo>
                    <a:pt x="1585" y="8622"/>
                  </a:lnTo>
                  <a:lnTo>
                    <a:pt x="1508" y="9089"/>
                  </a:lnTo>
                  <a:lnTo>
                    <a:pt x="1285" y="9178"/>
                  </a:lnTo>
                  <a:lnTo>
                    <a:pt x="1131" y="9089"/>
                  </a:lnTo>
                  <a:lnTo>
                    <a:pt x="908" y="9089"/>
                  </a:lnTo>
                  <a:lnTo>
                    <a:pt x="908" y="9017"/>
                  </a:lnTo>
                  <a:lnTo>
                    <a:pt x="831" y="8936"/>
                  </a:lnTo>
                  <a:lnTo>
                    <a:pt x="677" y="9089"/>
                  </a:lnTo>
                  <a:lnTo>
                    <a:pt x="677" y="9178"/>
                  </a:lnTo>
                  <a:lnTo>
                    <a:pt x="677" y="9251"/>
                  </a:lnTo>
                  <a:lnTo>
                    <a:pt x="677" y="9331"/>
                  </a:lnTo>
                  <a:lnTo>
                    <a:pt x="762" y="9404"/>
                  </a:lnTo>
                  <a:lnTo>
                    <a:pt x="762" y="9484"/>
                  </a:lnTo>
                  <a:lnTo>
                    <a:pt x="531" y="9404"/>
                  </a:lnTo>
                  <a:lnTo>
                    <a:pt x="377" y="9565"/>
                  </a:lnTo>
                  <a:lnTo>
                    <a:pt x="0" y="9799"/>
                  </a:lnTo>
                  <a:lnTo>
                    <a:pt x="231" y="9871"/>
                  </a:lnTo>
                  <a:lnTo>
                    <a:pt x="308" y="10113"/>
                  </a:lnTo>
                  <a:lnTo>
                    <a:pt x="231" y="10427"/>
                  </a:lnTo>
                  <a:lnTo>
                    <a:pt x="77" y="10427"/>
                  </a:lnTo>
                  <a:lnTo>
                    <a:pt x="77" y="10500"/>
                  </a:lnTo>
                  <a:lnTo>
                    <a:pt x="308" y="10588"/>
                  </a:lnTo>
                  <a:lnTo>
                    <a:pt x="608" y="10814"/>
                  </a:lnTo>
                  <a:lnTo>
                    <a:pt x="762" y="10814"/>
                  </a:lnTo>
                  <a:lnTo>
                    <a:pt x="762" y="10741"/>
                  </a:lnTo>
                  <a:lnTo>
                    <a:pt x="831" y="10661"/>
                  </a:lnTo>
                  <a:lnTo>
                    <a:pt x="1131" y="10741"/>
                  </a:lnTo>
                  <a:lnTo>
                    <a:pt x="1438" y="11056"/>
                  </a:lnTo>
                  <a:lnTo>
                    <a:pt x="2038" y="10814"/>
                  </a:lnTo>
                  <a:lnTo>
                    <a:pt x="2108" y="10661"/>
                  </a:lnTo>
                  <a:lnTo>
                    <a:pt x="2185" y="10588"/>
                  </a:lnTo>
                  <a:lnTo>
                    <a:pt x="2185" y="10661"/>
                  </a:lnTo>
                  <a:lnTo>
                    <a:pt x="2331" y="10588"/>
                  </a:lnTo>
                  <a:lnTo>
                    <a:pt x="2631" y="10588"/>
                  </a:lnTo>
                  <a:lnTo>
                    <a:pt x="2785" y="10588"/>
                  </a:lnTo>
                  <a:lnTo>
                    <a:pt x="3015" y="10500"/>
                  </a:lnTo>
                  <a:lnTo>
                    <a:pt x="3162" y="10588"/>
                  </a:lnTo>
                  <a:lnTo>
                    <a:pt x="3231" y="10588"/>
                  </a:lnTo>
                  <a:lnTo>
                    <a:pt x="3538" y="10588"/>
                  </a:lnTo>
                  <a:lnTo>
                    <a:pt x="3762" y="10814"/>
                  </a:lnTo>
                  <a:lnTo>
                    <a:pt x="3992" y="10975"/>
                  </a:lnTo>
                  <a:lnTo>
                    <a:pt x="4062" y="11128"/>
                  </a:lnTo>
                  <a:lnTo>
                    <a:pt x="4362" y="11442"/>
                  </a:lnTo>
                  <a:lnTo>
                    <a:pt x="4292" y="11442"/>
                  </a:lnTo>
                  <a:lnTo>
                    <a:pt x="4062" y="11289"/>
                  </a:lnTo>
                  <a:lnTo>
                    <a:pt x="3908" y="11209"/>
                  </a:lnTo>
                  <a:lnTo>
                    <a:pt x="3462" y="10902"/>
                  </a:lnTo>
                  <a:lnTo>
                    <a:pt x="3085" y="10741"/>
                  </a:lnTo>
                  <a:lnTo>
                    <a:pt x="3015" y="10661"/>
                  </a:lnTo>
                  <a:lnTo>
                    <a:pt x="2931" y="10741"/>
                  </a:lnTo>
                  <a:lnTo>
                    <a:pt x="2415" y="10814"/>
                  </a:lnTo>
                  <a:lnTo>
                    <a:pt x="2185" y="10814"/>
                  </a:lnTo>
                  <a:lnTo>
                    <a:pt x="2108" y="11128"/>
                  </a:lnTo>
                  <a:lnTo>
                    <a:pt x="2254" y="11289"/>
                  </a:lnTo>
                  <a:lnTo>
                    <a:pt x="2254" y="11442"/>
                  </a:lnTo>
                  <a:lnTo>
                    <a:pt x="2185" y="11757"/>
                  </a:lnTo>
                  <a:lnTo>
                    <a:pt x="1808" y="11837"/>
                  </a:lnTo>
                  <a:lnTo>
                    <a:pt x="1808" y="11910"/>
                  </a:lnTo>
                  <a:lnTo>
                    <a:pt x="1738" y="11998"/>
                  </a:lnTo>
                  <a:lnTo>
                    <a:pt x="2108" y="12151"/>
                  </a:lnTo>
                  <a:lnTo>
                    <a:pt x="2785" y="12385"/>
                  </a:lnTo>
                  <a:lnTo>
                    <a:pt x="2931" y="12538"/>
                  </a:lnTo>
                  <a:lnTo>
                    <a:pt x="2931" y="12619"/>
                  </a:lnTo>
                  <a:lnTo>
                    <a:pt x="3162" y="13006"/>
                  </a:lnTo>
                  <a:close/>
                </a:path>
              </a:pathLst>
            </a:custGeom>
            <a:solidFill>
              <a:srgbClr val="E4599D"/>
            </a:solidFill>
            <a:ln w="6350" cap="flat">
              <a:noFill/>
              <a:prstDash val="solid"/>
              <a:round/>
              <a:headEnd type="none" w="med" len="med"/>
              <a:tailEnd type="none" w="med" len="me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176</a:t>
              </a:r>
            </a:p>
          </p:txBody>
        </p:sp>
        <p:sp>
          <p:nvSpPr>
            <p:cNvPr id="16" name="Freeform 18">
              <a:extLst>
                <a:ext uri="{FF2B5EF4-FFF2-40B4-BE49-F238E27FC236}">
                  <a16:creationId xmlns:a16="http://schemas.microsoft.com/office/drawing/2014/main" id="{F511920C-777B-1125-E065-CA550A286138}"/>
                </a:ext>
              </a:extLst>
            </p:cNvPr>
            <p:cNvSpPr>
              <a:spLocks noChangeAspect="1"/>
            </p:cNvSpPr>
            <p:nvPr/>
          </p:nvSpPr>
          <p:spPr bwMode="auto">
            <a:xfrm>
              <a:off x="7747361" y="1982574"/>
              <a:ext cx="926120" cy="539241"/>
            </a:xfrm>
            <a:custGeom>
              <a:avLst/>
              <a:gdLst>
                <a:gd name="T0" fmla="*/ 742 w 20000"/>
                <a:gd name="T1" fmla="*/ 105 h 20000"/>
                <a:gd name="T2" fmla="*/ 781 w 20000"/>
                <a:gd name="T3" fmla="*/ 101 h 20000"/>
                <a:gd name="T4" fmla="*/ 848 w 20000"/>
                <a:gd name="T5" fmla="*/ 122 h 20000"/>
                <a:gd name="T6" fmla="*/ 862 w 20000"/>
                <a:gd name="T7" fmla="*/ 164 h 20000"/>
                <a:gd name="T8" fmla="*/ 905 w 20000"/>
                <a:gd name="T9" fmla="*/ 185 h 20000"/>
                <a:gd name="T10" fmla="*/ 933 w 20000"/>
                <a:gd name="T11" fmla="*/ 161 h 20000"/>
                <a:gd name="T12" fmla="*/ 978 w 20000"/>
                <a:gd name="T13" fmla="*/ 185 h 20000"/>
                <a:gd name="T14" fmla="*/ 978 w 20000"/>
                <a:gd name="T15" fmla="*/ 227 h 20000"/>
                <a:gd name="T16" fmla="*/ 968 w 20000"/>
                <a:gd name="T17" fmla="*/ 283 h 20000"/>
                <a:gd name="T18" fmla="*/ 978 w 20000"/>
                <a:gd name="T19" fmla="*/ 343 h 20000"/>
                <a:gd name="T20" fmla="*/ 947 w 20000"/>
                <a:gd name="T21" fmla="*/ 389 h 20000"/>
                <a:gd name="T22" fmla="*/ 926 w 20000"/>
                <a:gd name="T23" fmla="*/ 438 h 20000"/>
                <a:gd name="T24" fmla="*/ 876 w 20000"/>
                <a:gd name="T25" fmla="*/ 441 h 20000"/>
                <a:gd name="T26" fmla="*/ 809 w 20000"/>
                <a:gd name="T27" fmla="*/ 479 h 20000"/>
                <a:gd name="T28" fmla="*/ 750 w 20000"/>
                <a:gd name="T29" fmla="*/ 487 h 20000"/>
                <a:gd name="T30" fmla="*/ 693 w 20000"/>
                <a:gd name="T31" fmla="*/ 501 h 20000"/>
                <a:gd name="T32" fmla="*/ 665 w 20000"/>
                <a:gd name="T33" fmla="*/ 560 h 20000"/>
                <a:gd name="T34" fmla="*/ 612 w 20000"/>
                <a:gd name="T35" fmla="*/ 570 h 20000"/>
                <a:gd name="T36" fmla="*/ 584 w 20000"/>
                <a:gd name="T37" fmla="*/ 553 h 20000"/>
                <a:gd name="T38" fmla="*/ 552 w 20000"/>
                <a:gd name="T39" fmla="*/ 546 h 20000"/>
                <a:gd name="T40" fmla="*/ 485 w 20000"/>
                <a:gd name="T41" fmla="*/ 542 h 20000"/>
                <a:gd name="T42" fmla="*/ 531 w 20000"/>
                <a:gd name="T43" fmla="*/ 515 h 20000"/>
                <a:gd name="T44" fmla="*/ 475 w 20000"/>
                <a:gd name="T45" fmla="*/ 511 h 20000"/>
                <a:gd name="T46" fmla="*/ 444 w 20000"/>
                <a:gd name="T47" fmla="*/ 518 h 20000"/>
                <a:gd name="T48" fmla="*/ 422 w 20000"/>
                <a:gd name="T49" fmla="*/ 553 h 20000"/>
                <a:gd name="T50" fmla="*/ 373 w 20000"/>
                <a:gd name="T51" fmla="*/ 466 h 20000"/>
                <a:gd name="T52" fmla="*/ 356 w 20000"/>
                <a:gd name="T53" fmla="*/ 458 h 20000"/>
                <a:gd name="T54" fmla="*/ 274 w 20000"/>
                <a:gd name="T55" fmla="*/ 424 h 20000"/>
                <a:gd name="T56" fmla="*/ 211 w 20000"/>
                <a:gd name="T57" fmla="*/ 381 h 20000"/>
                <a:gd name="T58" fmla="*/ 151 w 20000"/>
                <a:gd name="T59" fmla="*/ 381 h 20000"/>
                <a:gd name="T60" fmla="*/ 99 w 20000"/>
                <a:gd name="T61" fmla="*/ 381 h 20000"/>
                <a:gd name="T62" fmla="*/ 35 w 20000"/>
                <a:gd name="T63" fmla="*/ 312 h 20000"/>
                <a:gd name="T64" fmla="*/ 35 w 20000"/>
                <a:gd name="T65" fmla="*/ 287 h 20000"/>
                <a:gd name="T66" fmla="*/ 120 w 20000"/>
                <a:gd name="T67" fmla="*/ 241 h 20000"/>
                <a:gd name="T68" fmla="*/ 53 w 20000"/>
                <a:gd name="T69" fmla="*/ 227 h 20000"/>
                <a:gd name="T70" fmla="*/ 56 w 20000"/>
                <a:gd name="T71" fmla="*/ 203 h 20000"/>
                <a:gd name="T72" fmla="*/ 70 w 20000"/>
                <a:gd name="T73" fmla="*/ 203 h 20000"/>
                <a:gd name="T74" fmla="*/ 123 w 20000"/>
                <a:gd name="T75" fmla="*/ 199 h 20000"/>
                <a:gd name="T76" fmla="*/ 88 w 20000"/>
                <a:gd name="T77" fmla="*/ 192 h 20000"/>
                <a:gd name="T78" fmla="*/ 28 w 20000"/>
                <a:gd name="T79" fmla="*/ 175 h 20000"/>
                <a:gd name="T80" fmla="*/ 3 w 20000"/>
                <a:gd name="T81" fmla="*/ 168 h 20000"/>
                <a:gd name="T82" fmla="*/ 24 w 20000"/>
                <a:gd name="T83" fmla="*/ 94 h 20000"/>
                <a:gd name="T84" fmla="*/ 77 w 20000"/>
                <a:gd name="T85" fmla="*/ 70 h 20000"/>
                <a:gd name="T86" fmla="*/ 141 w 20000"/>
                <a:gd name="T87" fmla="*/ 63 h 20000"/>
                <a:gd name="T88" fmla="*/ 200 w 20000"/>
                <a:gd name="T89" fmla="*/ 56 h 20000"/>
                <a:gd name="T90" fmla="*/ 225 w 20000"/>
                <a:gd name="T91" fmla="*/ 52 h 20000"/>
                <a:gd name="T92" fmla="*/ 250 w 20000"/>
                <a:gd name="T93" fmla="*/ 84 h 20000"/>
                <a:gd name="T94" fmla="*/ 296 w 20000"/>
                <a:gd name="T95" fmla="*/ 63 h 20000"/>
                <a:gd name="T96" fmla="*/ 331 w 20000"/>
                <a:gd name="T97" fmla="*/ 66 h 20000"/>
                <a:gd name="T98" fmla="*/ 341 w 20000"/>
                <a:gd name="T99" fmla="*/ 17 h 20000"/>
                <a:gd name="T100" fmla="*/ 412 w 20000"/>
                <a:gd name="T101" fmla="*/ 10 h 20000"/>
                <a:gd name="T102" fmla="*/ 465 w 20000"/>
                <a:gd name="T103" fmla="*/ 0 h 20000"/>
                <a:gd name="T104" fmla="*/ 493 w 20000"/>
                <a:gd name="T105" fmla="*/ 45 h 20000"/>
                <a:gd name="T106" fmla="*/ 524 w 20000"/>
                <a:gd name="T107" fmla="*/ 94 h 20000"/>
                <a:gd name="T108" fmla="*/ 549 w 20000"/>
                <a:gd name="T109" fmla="*/ 150 h 20000"/>
                <a:gd name="T110" fmla="*/ 588 w 20000"/>
                <a:gd name="T111" fmla="*/ 129 h 20000"/>
                <a:gd name="T112" fmla="*/ 655 w 20000"/>
                <a:gd name="T113" fmla="*/ 94 h 20000"/>
                <a:gd name="T114" fmla="*/ 672 w 20000"/>
                <a:gd name="T115" fmla="*/ 108 h 20000"/>
                <a:gd name="T116" fmla="*/ 693 w 20000"/>
                <a:gd name="T117" fmla="*/ 136 h 2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00"/>
                <a:gd name="T178" fmla="*/ 0 h 20000"/>
                <a:gd name="T179" fmla="*/ 20000 w 20000"/>
                <a:gd name="T180" fmla="*/ 20000 h 20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00" h="20000">
                  <a:moveTo>
                    <a:pt x="14276" y="4361"/>
                  </a:moveTo>
                  <a:lnTo>
                    <a:pt x="14349" y="4361"/>
                  </a:lnTo>
                  <a:lnTo>
                    <a:pt x="14130" y="3988"/>
                  </a:lnTo>
                  <a:lnTo>
                    <a:pt x="14276" y="3988"/>
                  </a:lnTo>
                  <a:lnTo>
                    <a:pt x="14349" y="3875"/>
                  </a:lnTo>
                  <a:lnTo>
                    <a:pt x="14415" y="3875"/>
                  </a:lnTo>
                  <a:lnTo>
                    <a:pt x="14496" y="3988"/>
                  </a:lnTo>
                  <a:lnTo>
                    <a:pt x="14635" y="3875"/>
                  </a:lnTo>
                  <a:lnTo>
                    <a:pt x="14708" y="3875"/>
                  </a:lnTo>
                  <a:lnTo>
                    <a:pt x="15058" y="3639"/>
                  </a:lnTo>
                  <a:lnTo>
                    <a:pt x="15058" y="3389"/>
                  </a:lnTo>
                  <a:lnTo>
                    <a:pt x="15205" y="3265"/>
                  </a:lnTo>
                  <a:lnTo>
                    <a:pt x="15205" y="3389"/>
                  </a:lnTo>
                  <a:lnTo>
                    <a:pt x="15278" y="3389"/>
                  </a:lnTo>
                  <a:lnTo>
                    <a:pt x="15205" y="3265"/>
                  </a:lnTo>
                  <a:lnTo>
                    <a:pt x="15424" y="3153"/>
                  </a:lnTo>
                  <a:lnTo>
                    <a:pt x="15563" y="3265"/>
                  </a:lnTo>
                  <a:lnTo>
                    <a:pt x="15848" y="3016"/>
                  </a:lnTo>
                  <a:lnTo>
                    <a:pt x="15848" y="3502"/>
                  </a:lnTo>
                  <a:lnTo>
                    <a:pt x="15709" y="3751"/>
                  </a:lnTo>
                  <a:lnTo>
                    <a:pt x="15629" y="3875"/>
                  </a:lnTo>
                  <a:lnTo>
                    <a:pt x="15709" y="4237"/>
                  </a:lnTo>
                  <a:lnTo>
                    <a:pt x="15782" y="4361"/>
                  </a:lnTo>
                  <a:lnTo>
                    <a:pt x="16067" y="4474"/>
                  </a:lnTo>
                  <a:lnTo>
                    <a:pt x="16206" y="4474"/>
                  </a:lnTo>
                  <a:lnTo>
                    <a:pt x="16703" y="4474"/>
                  </a:lnTo>
                  <a:lnTo>
                    <a:pt x="16923" y="4361"/>
                  </a:lnTo>
                  <a:lnTo>
                    <a:pt x="17061" y="4237"/>
                  </a:lnTo>
                  <a:lnTo>
                    <a:pt x="17200" y="4237"/>
                  </a:lnTo>
                  <a:lnTo>
                    <a:pt x="17200" y="4474"/>
                  </a:lnTo>
                  <a:lnTo>
                    <a:pt x="17281" y="4598"/>
                  </a:lnTo>
                  <a:lnTo>
                    <a:pt x="17346" y="4723"/>
                  </a:lnTo>
                  <a:lnTo>
                    <a:pt x="17346" y="4960"/>
                  </a:lnTo>
                  <a:lnTo>
                    <a:pt x="17420" y="4960"/>
                  </a:lnTo>
                  <a:lnTo>
                    <a:pt x="17485" y="5196"/>
                  </a:lnTo>
                  <a:lnTo>
                    <a:pt x="17420" y="5196"/>
                  </a:lnTo>
                  <a:lnTo>
                    <a:pt x="17420" y="5445"/>
                  </a:lnTo>
                  <a:lnTo>
                    <a:pt x="17485" y="5682"/>
                  </a:lnTo>
                  <a:lnTo>
                    <a:pt x="17566" y="5931"/>
                  </a:lnTo>
                  <a:lnTo>
                    <a:pt x="17632" y="6305"/>
                  </a:lnTo>
                  <a:lnTo>
                    <a:pt x="17705" y="6305"/>
                  </a:lnTo>
                  <a:lnTo>
                    <a:pt x="17851" y="6305"/>
                  </a:lnTo>
                  <a:lnTo>
                    <a:pt x="17924" y="6417"/>
                  </a:lnTo>
                  <a:lnTo>
                    <a:pt x="17924" y="6654"/>
                  </a:lnTo>
                  <a:lnTo>
                    <a:pt x="18136" y="6654"/>
                  </a:lnTo>
                  <a:lnTo>
                    <a:pt x="18209" y="6654"/>
                  </a:lnTo>
                  <a:lnTo>
                    <a:pt x="18348" y="6542"/>
                  </a:lnTo>
                  <a:lnTo>
                    <a:pt x="18348" y="6417"/>
                  </a:lnTo>
                  <a:lnTo>
                    <a:pt x="18414" y="6305"/>
                  </a:lnTo>
                  <a:lnTo>
                    <a:pt x="18494" y="6305"/>
                  </a:lnTo>
                  <a:lnTo>
                    <a:pt x="18494" y="6168"/>
                  </a:lnTo>
                  <a:lnTo>
                    <a:pt x="18633" y="6168"/>
                  </a:lnTo>
                  <a:lnTo>
                    <a:pt x="18699" y="6056"/>
                  </a:lnTo>
                  <a:lnTo>
                    <a:pt x="18779" y="6056"/>
                  </a:lnTo>
                  <a:lnTo>
                    <a:pt x="18779" y="5819"/>
                  </a:lnTo>
                  <a:lnTo>
                    <a:pt x="18779" y="5682"/>
                  </a:lnTo>
                  <a:lnTo>
                    <a:pt x="18918" y="5570"/>
                  </a:lnTo>
                  <a:lnTo>
                    <a:pt x="19064" y="5682"/>
                  </a:lnTo>
                  <a:lnTo>
                    <a:pt x="19137" y="5682"/>
                  </a:lnTo>
                  <a:lnTo>
                    <a:pt x="19276" y="5819"/>
                  </a:lnTo>
                  <a:lnTo>
                    <a:pt x="19349" y="5819"/>
                  </a:lnTo>
                  <a:lnTo>
                    <a:pt x="19423" y="5931"/>
                  </a:lnTo>
                  <a:lnTo>
                    <a:pt x="19488" y="5931"/>
                  </a:lnTo>
                  <a:lnTo>
                    <a:pt x="19627" y="5931"/>
                  </a:lnTo>
                  <a:lnTo>
                    <a:pt x="19708" y="6056"/>
                  </a:lnTo>
                  <a:lnTo>
                    <a:pt x="19846" y="6168"/>
                  </a:lnTo>
                  <a:lnTo>
                    <a:pt x="19846" y="6417"/>
                  </a:lnTo>
                  <a:lnTo>
                    <a:pt x="19846" y="6542"/>
                  </a:lnTo>
                  <a:lnTo>
                    <a:pt x="19846" y="6791"/>
                  </a:lnTo>
                  <a:lnTo>
                    <a:pt x="19846" y="6903"/>
                  </a:lnTo>
                  <a:lnTo>
                    <a:pt x="19773" y="7028"/>
                  </a:lnTo>
                  <a:lnTo>
                    <a:pt x="19773" y="7265"/>
                  </a:lnTo>
                  <a:lnTo>
                    <a:pt x="19773" y="7377"/>
                  </a:lnTo>
                  <a:lnTo>
                    <a:pt x="19846" y="7514"/>
                  </a:lnTo>
                  <a:lnTo>
                    <a:pt x="19912" y="7863"/>
                  </a:lnTo>
                  <a:lnTo>
                    <a:pt x="19846" y="7863"/>
                  </a:lnTo>
                  <a:lnTo>
                    <a:pt x="19846" y="8000"/>
                  </a:lnTo>
                  <a:lnTo>
                    <a:pt x="19912" y="8112"/>
                  </a:lnTo>
                  <a:lnTo>
                    <a:pt x="19912" y="8486"/>
                  </a:lnTo>
                  <a:lnTo>
                    <a:pt x="19912" y="8598"/>
                  </a:lnTo>
                  <a:lnTo>
                    <a:pt x="19846" y="8835"/>
                  </a:lnTo>
                  <a:lnTo>
                    <a:pt x="19773" y="8835"/>
                  </a:lnTo>
                  <a:lnTo>
                    <a:pt x="19708" y="9084"/>
                  </a:lnTo>
                  <a:lnTo>
                    <a:pt x="19708" y="9321"/>
                  </a:lnTo>
                  <a:lnTo>
                    <a:pt x="19627" y="9445"/>
                  </a:lnTo>
                  <a:lnTo>
                    <a:pt x="19627" y="9807"/>
                  </a:lnTo>
                  <a:lnTo>
                    <a:pt x="19708" y="10044"/>
                  </a:lnTo>
                  <a:lnTo>
                    <a:pt x="19627" y="10181"/>
                  </a:lnTo>
                  <a:lnTo>
                    <a:pt x="19708" y="10293"/>
                  </a:lnTo>
                  <a:lnTo>
                    <a:pt x="19708" y="10530"/>
                  </a:lnTo>
                  <a:lnTo>
                    <a:pt x="19708" y="10903"/>
                  </a:lnTo>
                  <a:lnTo>
                    <a:pt x="19773" y="11265"/>
                  </a:lnTo>
                  <a:lnTo>
                    <a:pt x="19773" y="11389"/>
                  </a:lnTo>
                  <a:lnTo>
                    <a:pt x="19773" y="11626"/>
                  </a:lnTo>
                  <a:lnTo>
                    <a:pt x="19846" y="11875"/>
                  </a:lnTo>
                  <a:lnTo>
                    <a:pt x="19912" y="12112"/>
                  </a:lnTo>
                  <a:lnTo>
                    <a:pt x="19846" y="12598"/>
                  </a:lnTo>
                  <a:lnTo>
                    <a:pt x="19993" y="12847"/>
                  </a:lnTo>
                  <a:lnTo>
                    <a:pt x="19846" y="13084"/>
                  </a:lnTo>
                  <a:lnTo>
                    <a:pt x="19708" y="13333"/>
                  </a:lnTo>
                  <a:lnTo>
                    <a:pt x="19627" y="13196"/>
                  </a:lnTo>
                  <a:lnTo>
                    <a:pt x="19488" y="13196"/>
                  </a:lnTo>
                  <a:lnTo>
                    <a:pt x="19349" y="13196"/>
                  </a:lnTo>
                  <a:lnTo>
                    <a:pt x="19349" y="13333"/>
                  </a:lnTo>
                  <a:lnTo>
                    <a:pt x="19203" y="13445"/>
                  </a:lnTo>
                  <a:lnTo>
                    <a:pt x="19137" y="13682"/>
                  </a:lnTo>
                  <a:lnTo>
                    <a:pt x="19137" y="13807"/>
                  </a:lnTo>
                  <a:lnTo>
                    <a:pt x="19137" y="13931"/>
                  </a:lnTo>
                  <a:lnTo>
                    <a:pt x="19064" y="14293"/>
                  </a:lnTo>
                  <a:lnTo>
                    <a:pt x="18918" y="14542"/>
                  </a:lnTo>
                  <a:lnTo>
                    <a:pt x="18999" y="14779"/>
                  </a:lnTo>
                  <a:lnTo>
                    <a:pt x="18918" y="14891"/>
                  </a:lnTo>
                  <a:lnTo>
                    <a:pt x="18845" y="14891"/>
                  </a:lnTo>
                  <a:lnTo>
                    <a:pt x="18779" y="15140"/>
                  </a:lnTo>
                  <a:lnTo>
                    <a:pt x="18779" y="15377"/>
                  </a:lnTo>
                  <a:lnTo>
                    <a:pt x="18699" y="15514"/>
                  </a:lnTo>
                  <a:lnTo>
                    <a:pt x="18633" y="15626"/>
                  </a:lnTo>
                  <a:lnTo>
                    <a:pt x="18633" y="15988"/>
                  </a:lnTo>
                  <a:lnTo>
                    <a:pt x="18136" y="15751"/>
                  </a:lnTo>
                  <a:lnTo>
                    <a:pt x="18063" y="15751"/>
                  </a:lnTo>
                  <a:lnTo>
                    <a:pt x="17924" y="15265"/>
                  </a:lnTo>
                  <a:lnTo>
                    <a:pt x="17770" y="15265"/>
                  </a:lnTo>
                  <a:lnTo>
                    <a:pt x="17420" y="15140"/>
                  </a:lnTo>
                  <a:lnTo>
                    <a:pt x="17485" y="15514"/>
                  </a:lnTo>
                  <a:lnTo>
                    <a:pt x="17200" y="15626"/>
                  </a:lnTo>
                  <a:lnTo>
                    <a:pt x="17135" y="15751"/>
                  </a:lnTo>
                  <a:lnTo>
                    <a:pt x="16857" y="15751"/>
                  </a:lnTo>
                  <a:lnTo>
                    <a:pt x="16776" y="15863"/>
                  </a:lnTo>
                  <a:lnTo>
                    <a:pt x="16703" y="15988"/>
                  </a:lnTo>
                  <a:lnTo>
                    <a:pt x="16557" y="15988"/>
                  </a:lnTo>
                  <a:lnTo>
                    <a:pt x="16491" y="16586"/>
                  </a:lnTo>
                  <a:lnTo>
                    <a:pt x="16418" y="16586"/>
                  </a:lnTo>
                  <a:lnTo>
                    <a:pt x="16418" y="16723"/>
                  </a:lnTo>
                  <a:lnTo>
                    <a:pt x="16133" y="16723"/>
                  </a:lnTo>
                  <a:lnTo>
                    <a:pt x="16133" y="16835"/>
                  </a:lnTo>
                  <a:lnTo>
                    <a:pt x="15994" y="16835"/>
                  </a:lnTo>
                  <a:lnTo>
                    <a:pt x="15848" y="16723"/>
                  </a:lnTo>
                  <a:lnTo>
                    <a:pt x="15848" y="16835"/>
                  </a:lnTo>
                  <a:lnTo>
                    <a:pt x="15709" y="16723"/>
                  </a:lnTo>
                  <a:lnTo>
                    <a:pt x="15424" y="16586"/>
                  </a:lnTo>
                  <a:lnTo>
                    <a:pt x="15344" y="16723"/>
                  </a:lnTo>
                  <a:lnTo>
                    <a:pt x="15205" y="16835"/>
                  </a:lnTo>
                  <a:lnTo>
                    <a:pt x="14993" y="16835"/>
                  </a:lnTo>
                  <a:lnTo>
                    <a:pt x="14854" y="17072"/>
                  </a:lnTo>
                  <a:lnTo>
                    <a:pt x="14708" y="17072"/>
                  </a:lnTo>
                  <a:lnTo>
                    <a:pt x="14708" y="16835"/>
                  </a:lnTo>
                  <a:lnTo>
                    <a:pt x="14561" y="16960"/>
                  </a:lnTo>
                  <a:lnTo>
                    <a:pt x="14496" y="17072"/>
                  </a:lnTo>
                  <a:lnTo>
                    <a:pt x="14276" y="17209"/>
                  </a:lnTo>
                  <a:lnTo>
                    <a:pt x="14276" y="17321"/>
                  </a:lnTo>
                  <a:lnTo>
                    <a:pt x="14064" y="17321"/>
                  </a:lnTo>
                  <a:lnTo>
                    <a:pt x="13991" y="17558"/>
                  </a:lnTo>
                  <a:lnTo>
                    <a:pt x="14064" y="17695"/>
                  </a:lnTo>
                  <a:lnTo>
                    <a:pt x="14064" y="17931"/>
                  </a:lnTo>
                  <a:lnTo>
                    <a:pt x="13925" y="18293"/>
                  </a:lnTo>
                  <a:lnTo>
                    <a:pt x="13991" y="18417"/>
                  </a:lnTo>
                  <a:lnTo>
                    <a:pt x="13925" y="18903"/>
                  </a:lnTo>
                  <a:lnTo>
                    <a:pt x="13706" y="19016"/>
                  </a:lnTo>
                  <a:lnTo>
                    <a:pt x="13640" y="19016"/>
                  </a:lnTo>
                  <a:lnTo>
                    <a:pt x="13640" y="19389"/>
                  </a:lnTo>
                  <a:lnTo>
                    <a:pt x="13487" y="19389"/>
                  </a:lnTo>
                  <a:lnTo>
                    <a:pt x="13487" y="19140"/>
                  </a:lnTo>
                  <a:lnTo>
                    <a:pt x="13421" y="19140"/>
                  </a:lnTo>
                  <a:lnTo>
                    <a:pt x="13136" y="19389"/>
                  </a:lnTo>
                  <a:lnTo>
                    <a:pt x="13063" y="19252"/>
                  </a:lnTo>
                  <a:lnTo>
                    <a:pt x="13063" y="19140"/>
                  </a:lnTo>
                  <a:lnTo>
                    <a:pt x="12851" y="19016"/>
                  </a:lnTo>
                  <a:lnTo>
                    <a:pt x="12778" y="19738"/>
                  </a:lnTo>
                  <a:lnTo>
                    <a:pt x="12566" y="19875"/>
                  </a:lnTo>
                  <a:lnTo>
                    <a:pt x="12420" y="19738"/>
                  </a:lnTo>
                  <a:lnTo>
                    <a:pt x="12208" y="19738"/>
                  </a:lnTo>
                  <a:lnTo>
                    <a:pt x="12208" y="19626"/>
                  </a:lnTo>
                  <a:lnTo>
                    <a:pt x="12135" y="19502"/>
                  </a:lnTo>
                  <a:lnTo>
                    <a:pt x="11988" y="19738"/>
                  </a:lnTo>
                  <a:lnTo>
                    <a:pt x="11988" y="19875"/>
                  </a:lnTo>
                  <a:lnTo>
                    <a:pt x="11849" y="19988"/>
                  </a:lnTo>
                  <a:lnTo>
                    <a:pt x="11703" y="19389"/>
                  </a:lnTo>
                  <a:lnTo>
                    <a:pt x="11703" y="19252"/>
                  </a:lnTo>
                  <a:lnTo>
                    <a:pt x="11849" y="19140"/>
                  </a:lnTo>
                  <a:lnTo>
                    <a:pt x="11923" y="19252"/>
                  </a:lnTo>
                  <a:lnTo>
                    <a:pt x="12135" y="19252"/>
                  </a:lnTo>
                  <a:lnTo>
                    <a:pt x="12135" y="19140"/>
                  </a:lnTo>
                  <a:lnTo>
                    <a:pt x="12069" y="19140"/>
                  </a:lnTo>
                  <a:lnTo>
                    <a:pt x="11923" y="19016"/>
                  </a:lnTo>
                  <a:lnTo>
                    <a:pt x="11784" y="18903"/>
                  </a:lnTo>
                  <a:lnTo>
                    <a:pt x="11703" y="18766"/>
                  </a:lnTo>
                  <a:lnTo>
                    <a:pt x="11499" y="18766"/>
                  </a:lnTo>
                  <a:lnTo>
                    <a:pt x="11499" y="18903"/>
                  </a:lnTo>
                  <a:lnTo>
                    <a:pt x="11206" y="18903"/>
                  </a:lnTo>
                  <a:lnTo>
                    <a:pt x="11140" y="19016"/>
                  </a:lnTo>
                  <a:lnTo>
                    <a:pt x="11060" y="19016"/>
                  </a:lnTo>
                  <a:lnTo>
                    <a:pt x="11060" y="18903"/>
                  </a:lnTo>
                  <a:lnTo>
                    <a:pt x="10921" y="18766"/>
                  </a:lnTo>
                  <a:lnTo>
                    <a:pt x="10775" y="19140"/>
                  </a:lnTo>
                  <a:lnTo>
                    <a:pt x="10490" y="18903"/>
                  </a:lnTo>
                  <a:lnTo>
                    <a:pt x="10132" y="19140"/>
                  </a:lnTo>
                  <a:lnTo>
                    <a:pt x="10066" y="19140"/>
                  </a:lnTo>
                  <a:lnTo>
                    <a:pt x="9846" y="18903"/>
                  </a:lnTo>
                  <a:lnTo>
                    <a:pt x="9846" y="18766"/>
                  </a:lnTo>
                  <a:lnTo>
                    <a:pt x="9781" y="18530"/>
                  </a:lnTo>
                  <a:lnTo>
                    <a:pt x="9561" y="18417"/>
                  </a:lnTo>
                  <a:lnTo>
                    <a:pt x="9561" y="18293"/>
                  </a:lnTo>
                  <a:lnTo>
                    <a:pt x="9561" y="18044"/>
                  </a:lnTo>
                  <a:lnTo>
                    <a:pt x="9708" y="18181"/>
                  </a:lnTo>
                  <a:lnTo>
                    <a:pt x="9846" y="18293"/>
                  </a:lnTo>
                  <a:lnTo>
                    <a:pt x="10570" y="18417"/>
                  </a:lnTo>
                  <a:lnTo>
                    <a:pt x="10570" y="18293"/>
                  </a:lnTo>
                  <a:lnTo>
                    <a:pt x="10709" y="18044"/>
                  </a:lnTo>
                  <a:lnTo>
                    <a:pt x="10775" y="17807"/>
                  </a:lnTo>
                  <a:lnTo>
                    <a:pt x="10775" y="17695"/>
                  </a:lnTo>
                  <a:lnTo>
                    <a:pt x="10855" y="17445"/>
                  </a:lnTo>
                  <a:lnTo>
                    <a:pt x="10775" y="17209"/>
                  </a:lnTo>
                  <a:lnTo>
                    <a:pt x="10709" y="17209"/>
                  </a:lnTo>
                  <a:lnTo>
                    <a:pt x="10636" y="17558"/>
                  </a:lnTo>
                  <a:lnTo>
                    <a:pt x="10351" y="17321"/>
                  </a:lnTo>
                  <a:lnTo>
                    <a:pt x="10278" y="17209"/>
                  </a:lnTo>
                  <a:lnTo>
                    <a:pt x="9846" y="17321"/>
                  </a:lnTo>
                  <a:lnTo>
                    <a:pt x="9708" y="17558"/>
                  </a:lnTo>
                  <a:lnTo>
                    <a:pt x="9642" y="17695"/>
                  </a:lnTo>
                  <a:lnTo>
                    <a:pt x="9561" y="17695"/>
                  </a:lnTo>
                  <a:lnTo>
                    <a:pt x="9423" y="17209"/>
                  </a:lnTo>
                  <a:lnTo>
                    <a:pt x="9423" y="17072"/>
                  </a:lnTo>
                  <a:lnTo>
                    <a:pt x="9357" y="17072"/>
                  </a:lnTo>
                  <a:lnTo>
                    <a:pt x="9276" y="17445"/>
                  </a:lnTo>
                  <a:lnTo>
                    <a:pt x="9423" y="18044"/>
                  </a:lnTo>
                  <a:lnTo>
                    <a:pt x="9423" y="18181"/>
                  </a:lnTo>
                  <a:lnTo>
                    <a:pt x="9203" y="18044"/>
                  </a:lnTo>
                  <a:lnTo>
                    <a:pt x="8999" y="17931"/>
                  </a:lnTo>
                  <a:lnTo>
                    <a:pt x="8852" y="17931"/>
                  </a:lnTo>
                  <a:lnTo>
                    <a:pt x="8567" y="17807"/>
                  </a:lnTo>
                  <a:lnTo>
                    <a:pt x="8567" y="17695"/>
                  </a:lnTo>
                  <a:lnTo>
                    <a:pt x="8428" y="17445"/>
                  </a:lnTo>
                  <a:lnTo>
                    <a:pt x="8428" y="17558"/>
                  </a:lnTo>
                  <a:lnTo>
                    <a:pt x="8348" y="17931"/>
                  </a:lnTo>
                  <a:lnTo>
                    <a:pt x="8348" y="18417"/>
                  </a:lnTo>
                  <a:lnTo>
                    <a:pt x="8428" y="18766"/>
                  </a:lnTo>
                  <a:lnTo>
                    <a:pt x="8494" y="19016"/>
                  </a:lnTo>
                  <a:lnTo>
                    <a:pt x="8567" y="19140"/>
                  </a:lnTo>
                  <a:lnTo>
                    <a:pt x="8348" y="19140"/>
                  </a:lnTo>
                  <a:lnTo>
                    <a:pt x="8282" y="18766"/>
                  </a:lnTo>
                  <a:lnTo>
                    <a:pt x="8209" y="18417"/>
                  </a:lnTo>
                  <a:lnTo>
                    <a:pt x="8282" y="18293"/>
                  </a:lnTo>
                  <a:lnTo>
                    <a:pt x="8348" y="17931"/>
                  </a:lnTo>
                  <a:lnTo>
                    <a:pt x="8348" y="17558"/>
                  </a:lnTo>
                  <a:lnTo>
                    <a:pt x="8282" y="17321"/>
                  </a:lnTo>
                  <a:lnTo>
                    <a:pt x="7990" y="16723"/>
                  </a:lnTo>
                  <a:lnTo>
                    <a:pt x="7705" y="16237"/>
                  </a:lnTo>
                  <a:lnTo>
                    <a:pt x="7566" y="16112"/>
                  </a:lnTo>
                  <a:lnTo>
                    <a:pt x="7281" y="15988"/>
                  </a:lnTo>
                  <a:lnTo>
                    <a:pt x="7281" y="16112"/>
                  </a:lnTo>
                  <a:lnTo>
                    <a:pt x="7215" y="16112"/>
                  </a:lnTo>
                  <a:lnTo>
                    <a:pt x="7281" y="15863"/>
                  </a:lnTo>
                  <a:lnTo>
                    <a:pt x="7566" y="16112"/>
                  </a:lnTo>
                  <a:lnTo>
                    <a:pt x="7639" y="16112"/>
                  </a:lnTo>
                  <a:lnTo>
                    <a:pt x="7639" y="15988"/>
                  </a:lnTo>
                  <a:lnTo>
                    <a:pt x="7354" y="15751"/>
                  </a:lnTo>
                  <a:lnTo>
                    <a:pt x="7281" y="15751"/>
                  </a:lnTo>
                  <a:lnTo>
                    <a:pt x="7215" y="15863"/>
                  </a:lnTo>
                  <a:lnTo>
                    <a:pt x="7215" y="15751"/>
                  </a:lnTo>
                  <a:lnTo>
                    <a:pt x="6923" y="15863"/>
                  </a:lnTo>
                  <a:lnTo>
                    <a:pt x="6857" y="15751"/>
                  </a:lnTo>
                  <a:lnTo>
                    <a:pt x="6711" y="15863"/>
                  </a:lnTo>
                  <a:lnTo>
                    <a:pt x="6491" y="15265"/>
                  </a:lnTo>
                  <a:lnTo>
                    <a:pt x="6287" y="14891"/>
                  </a:lnTo>
                  <a:lnTo>
                    <a:pt x="5848" y="14779"/>
                  </a:lnTo>
                  <a:lnTo>
                    <a:pt x="5643" y="14654"/>
                  </a:lnTo>
                  <a:lnTo>
                    <a:pt x="5563" y="14654"/>
                  </a:lnTo>
                  <a:lnTo>
                    <a:pt x="5358" y="14293"/>
                  </a:lnTo>
                  <a:lnTo>
                    <a:pt x="5212" y="14293"/>
                  </a:lnTo>
                  <a:lnTo>
                    <a:pt x="5073" y="14405"/>
                  </a:lnTo>
                  <a:lnTo>
                    <a:pt x="4854" y="14293"/>
                  </a:lnTo>
                  <a:lnTo>
                    <a:pt x="4635" y="14293"/>
                  </a:lnTo>
                  <a:lnTo>
                    <a:pt x="4349" y="13445"/>
                  </a:lnTo>
                  <a:lnTo>
                    <a:pt x="4349" y="13333"/>
                  </a:lnTo>
                  <a:lnTo>
                    <a:pt x="4349" y="13196"/>
                  </a:lnTo>
                  <a:lnTo>
                    <a:pt x="4284" y="13196"/>
                  </a:lnTo>
                  <a:lnTo>
                    <a:pt x="4145" y="12847"/>
                  </a:lnTo>
                  <a:lnTo>
                    <a:pt x="4064" y="12710"/>
                  </a:lnTo>
                  <a:lnTo>
                    <a:pt x="3999" y="12847"/>
                  </a:lnTo>
                  <a:lnTo>
                    <a:pt x="3999" y="13445"/>
                  </a:lnTo>
                  <a:lnTo>
                    <a:pt x="3706" y="13333"/>
                  </a:lnTo>
                  <a:lnTo>
                    <a:pt x="3640" y="13445"/>
                  </a:lnTo>
                  <a:lnTo>
                    <a:pt x="3494" y="13196"/>
                  </a:lnTo>
                  <a:lnTo>
                    <a:pt x="3355" y="13196"/>
                  </a:lnTo>
                  <a:lnTo>
                    <a:pt x="3282" y="13196"/>
                  </a:lnTo>
                  <a:lnTo>
                    <a:pt x="3070" y="13196"/>
                  </a:lnTo>
                  <a:lnTo>
                    <a:pt x="2997" y="13445"/>
                  </a:lnTo>
                  <a:lnTo>
                    <a:pt x="2851" y="13931"/>
                  </a:lnTo>
                  <a:lnTo>
                    <a:pt x="2712" y="13931"/>
                  </a:lnTo>
                  <a:lnTo>
                    <a:pt x="2566" y="14056"/>
                  </a:lnTo>
                  <a:lnTo>
                    <a:pt x="2288" y="14056"/>
                  </a:lnTo>
                  <a:lnTo>
                    <a:pt x="2208" y="13931"/>
                  </a:lnTo>
                  <a:lnTo>
                    <a:pt x="1784" y="13807"/>
                  </a:lnTo>
                  <a:lnTo>
                    <a:pt x="1784" y="13570"/>
                  </a:lnTo>
                  <a:lnTo>
                    <a:pt x="2003" y="13445"/>
                  </a:lnTo>
                  <a:lnTo>
                    <a:pt x="2003" y="13196"/>
                  </a:lnTo>
                  <a:lnTo>
                    <a:pt x="1923" y="12960"/>
                  </a:lnTo>
                  <a:lnTo>
                    <a:pt x="1923" y="12598"/>
                  </a:lnTo>
                  <a:lnTo>
                    <a:pt x="1849" y="12361"/>
                  </a:lnTo>
                  <a:lnTo>
                    <a:pt x="1784" y="11988"/>
                  </a:lnTo>
                  <a:lnTo>
                    <a:pt x="1703" y="11751"/>
                  </a:lnTo>
                  <a:lnTo>
                    <a:pt x="1499" y="11153"/>
                  </a:lnTo>
                  <a:lnTo>
                    <a:pt x="1075" y="10779"/>
                  </a:lnTo>
                  <a:lnTo>
                    <a:pt x="994" y="10779"/>
                  </a:lnTo>
                  <a:lnTo>
                    <a:pt x="928" y="10903"/>
                  </a:lnTo>
                  <a:lnTo>
                    <a:pt x="709" y="10779"/>
                  </a:lnTo>
                  <a:lnTo>
                    <a:pt x="636" y="10667"/>
                  </a:lnTo>
                  <a:lnTo>
                    <a:pt x="570" y="10530"/>
                  </a:lnTo>
                  <a:lnTo>
                    <a:pt x="490" y="10530"/>
                  </a:lnTo>
                  <a:lnTo>
                    <a:pt x="490" y="10667"/>
                  </a:lnTo>
                  <a:lnTo>
                    <a:pt x="0" y="10293"/>
                  </a:lnTo>
                  <a:lnTo>
                    <a:pt x="0" y="10181"/>
                  </a:lnTo>
                  <a:lnTo>
                    <a:pt x="139" y="10293"/>
                  </a:lnTo>
                  <a:lnTo>
                    <a:pt x="212" y="10181"/>
                  </a:lnTo>
                  <a:lnTo>
                    <a:pt x="139" y="9931"/>
                  </a:lnTo>
                  <a:lnTo>
                    <a:pt x="709" y="9931"/>
                  </a:lnTo>
                  <a:lnTo>
                    <a:pt x="928" y="9807"/>
                  </a:lnTo>
                  <a:lnTo>
                    <a:pt x="1564" y="9695"/>
                  </a:lnTo>
                  <a:lnTo>
                    <a:pt x="2003" y="9695"/>
                  </a:lnTo>
                  <a:lnTo>
                    <a:pt x="2427" y="9931"/>
                  </a:lnTo>
                  <a:lnTo>
                    <a:pt x="2493" y="9695"/>
                  </a:lnTo>
                  <a:lnTo>
                    <a:pt x="2566" y="9209"/>
                  </a:lnTo>
                  <a:lnTo>
                    <a:pt x="2566" y="9084"/>
                  </a:lnTo>
                  <a:lnTo>
                    <a:pt x="2493" y="8972"/>
                  </a:lnTo>
                  <a:lnTo>
                    <a:pt x="2493" y="8598"/>
                  </a:lnTo>
                  <a:lnTo>
                    <a:pt x="2427" y="8349"/>
                  </a:lnTo>
                  <a:lnTo>
                    <a:pt x="2354" y="8349"/>
                  </a:lnTo>
                  <a:lnTo>
                    <a:pt x="2069" y="8349"/>
                  </a:lnTo>
                  <a:lnTo>
                    <a:pt x="1923" y="8112"/>
                  </a:lnTo>
                  <a:lnTo>
                    <a:pt x="1784" y="8000"/>
                  </a:lnTo>
                  <a:lnTo>
                    <a:pt x="1703" y="7863"/>
                  </a:lnTo>
                  <a:lnTo>
                    <a:pt x="1425" y="7863"/>
                  </a:lnTo>
                  <a:lnTo>
                    <a:pt x="1213" y="8723"/>
                  </a:lnTo>
                  <a:lnTo>
                    <a:pt x="1075" y="8598"/>
                  </a:lnTo>
                  <a:lnTo>
                    <a:pt x="1140" y="8000"/>
                  </a:lnTo>
                  <a:lnTo>
                    <a:pt x="1075" y="7863"/>
                  </a:lnTo>
                  <a:lnTo>
                    <a:pt x="1075" y="7751"/>
                  </a:lnTo>
                  <a:lnTo>
                    <a:pt x="1213" y="7626"/>
                  </a:lnTo>
                  <a:lnTo>
                    <a:pt x="1140" y="7377"/>
                  </a:lnTo>
                  <a:lnTo>
                    <a:pt x="994" y="7514"/>
                  </a:lnTo>
                  <a:lnTo>
                    <a:pt x="775" y="7377"/>
                  </a:lnTo>
                  <a:lnTo>
                    <a:pt x="855" y="7140"/>
                  </a:lnTo>
                  <a:lnTo>
                    <a:pt x="775" y="7028"/>
                  </a:lnTo>
                  <a:lnTo>
                    <a:pt x="928" y="7028"/>
                  </a:lnTo>
                  <a:lnTo>
                    <a:pt x="994" y="7140"/>
                  </a:lnTo>
                  <a:lnTo>
                    <a:pt x="1140" y="7028"/>
                  </a:lnTo>
                  <a:lnTo>
                    <a:pt x="1075" y="6542"/>
                  </a:lnTo>
                  <a:lnTo>
                    <a:pt x="1213" y="6417"/>
                  </a:lnTo>
                  <a:lnTo>
                    <a:pt x="1352" y="6305"/>
                  </a:lnTo>
                  <a:lnTo>
                    <a:pt x="1213" y="6903"/>
                  </a:lnTo>
                  <a:lnTo>
                    <a:pt x="1279" y="7028"/>
                  </a:lnTo>
                  <a:lnTo>
                    <a:pt x="1499" y="6791"/>
                  </a:lnTo>
                  <a:lnTo>
                    <a:pt x="1499" y="6903"/>
                  </a:lnTo>
                  <a:lnTo>
                    <a:pt x="1425" y="7028"/>
                  </a:lnTo>
                  <a:lnTo>
                    <a:pt x="1499" y="7140"/>
                  </a:lnTo>
                  <a:lnTo>
                    <a:pt x="1703" y="7028"/>
                  </a:lnTo>
                  <a:lnTo>
                    <a:pt x="1923" y="7028"/>
                  </a:lnTo>
                  <a:lnTo>
                    <a:pt x="1923" y="7265"/>
                  </a:lnTo>
                  <a:lnTo>
                    <a:pt x="2069" y="7265"/>
                  </a:lnTo>
                  <a:lnTo>
                    <a:pt x="2208" y="7265"/>
                  </a:lnTo>
                  <a:lnTo>
                    <a:pt x="2288" y="7140"/>
                  </a:lnTo>
                  <a:lnTo>
                    <a:pt x="2427" y="7140"/>
                  </a:lnTo>
                  <a:lnTo>
                    <a:pt x="2493" y="7028"/>
                  </a:lnTo>
                  <a:lnTo>
                    <a:pt x="2493" y="6903"/>
                  </a:lnTo>
                  <a:lnTo>
                    <a:pt x="2427" y="6791"/>
                  </a:lnTo>
                  <a:lnTo>
                    <a:pt x="2427" y="6654"/>
                  </a:lnTo>
                  <a:lnTo>
                    <a:pt x="2354" y="6417"/>
                  </a:lnTo>
                  <a:lnTo>
                    <a:pt x="2208" y="6417"/>
                  </a:lnTo>
                  <a:lnTo>
                    <a:pt x="2208" y="6654"/>
                  </a:lnTo>
                  <a:lnTo>
                    <a:pt x="2003" y="6654"/>
                  </a:lnTo>
                  <a:lnTo>
                    <a:pt x="2069" y="6542"/>
                  </a:lnTo>
                  <a:lnTo>
                    <a:pt x="2069" y="6417"/>
                  </a:lnTo>
                  <a:lnTo>
                    <a:pt x="1784" y="6654"/>
                  </a:lnTo>
                  <a:lnTo>
                    <a:pt x="1703" y="6542"/>
                  </a:lnTo>
                  <a:lnTo>
                    <a:pt x="1923" y="6056"/>
                  </a:lnTo>
                  <a:lnTo>
                    <a:pt x="2069" y="5819"/>
                  </a:lnTo>
                  <a:lnTo>
                    <a:pt x="2003" y="5682"/>
                  </a:lnTo>
                  <a:lnTo>
                    <a:pt x="1923" y="5682"/>
                  </a:lnTo>
                  <a:lnTo>
                    <a:pt x="1564" y="6056"/>
                  </a:lnTo>
                  <a:lnTo>
                    <a:pt x="1279" y="6056"/>
                  </a:lnTo>
                  <a:lnTo>
                    <a:pt x="994" y="6305"/>
                  </a:lnTo>
                  <a:lnTo>
                    <a:pt x="855" y="6305"/>
                  </a:lnTo>
                  <a:lnTo>
                    <a:pt x="570" y="6056"/>
                  </a:lnTo>
                  <a:lnTo>
                    <a:pt x="490" y="6168"/>
                  </a:lnTo>
                  <a:lnTo>
                    <a:pt x="490" y="6305"/>
                  </a:lnTo>
                  <a:lnTo>
                    <a:pt x="424" y="6417"/>
                  </a:lnTo>
                  <a:lnTo>
                    <a:pt x="66" y="6305"/>
                  </a:lnTo>
                  <a:lnTo>
                    <a:pt x="66" y="6168"/>
                  </a:lnTo>
                  <a:lnTo>
                    <a:pt x="66" y="6056"/>
                  </a:lnTo>
                  <a:lnTo>
                    <a:pt x="0" y="5931"/>
                  </a:lnTo>
                  <a:lnTo>
                    <a:pt x="0" y="5819"/>
                  </a:lnTo>
                  <a:lnTo>
                    <a:pt x="0" y="5682"/>
                  </a:lnTo>
                  <a:lnTo>
                    <a:pt x="66" y="5819"/>
                  </a:lnTo>
                  <a:lnTo>
                    <a:pt x="139" y="5682"/>
                  </a:lnTo>
                  <a:lnTo>
                    <a:pt x="66" y="5333"/>
                  </a:lnTo>
                  <a:lnTo>
                    <a:pt x="0" y="5084"/>
                  </a:lnTo>
                  <a:lnTo>
                    <a:pt x="139" y="4723"/>
                  </a:lnTo>
                  <a:lnTo>
                    <a:pt x="212" y="4361"/>
                  </a:lnTo>
                  <a:lnTo>
                    <a:pt x="212" y="4237"/>
                  </a:lnTo>
                  <a:lnTo>
                    <a:pt x="139" y="3988"/>
                  </a:lnTo>
                  <a:lnTo>
                    <a:pt x="285" y="3751"/>
                  </a:lnTo>
                  <a:lnTo>
                    <a:pt x="285" y="3502"/>
                  </a:lnTo>
                  <a:lnTo>
                    <a:pt x="490" y="3265"/>
                  </a:lnTo>
                  <a:lnTo>
                    <a:pt x="570" y="3389"/>
                  </a:lnTo>
                  <a:lnTo>
                    <a:pt x="636" y="3153"/>
                  </a:lnTo>
                  <a:lnTo>
                    <a:pt x="855" y="3153"/>
                  </a:lnTo>
                  <a:lnTo>
                    <a:pt x="928" y="3153"/>
                  </a:lnTo>
                  <a:lnTo>
                    <a:pt x="1075" y="3016"/>
                  </a:lnTo>
                  <a:lnTo>
                    <a:pt x="1140" y="2903"/>
                  </a:lnTo>
                  <a:lnTo>
                    <a:pt x="1140" y="2779"/>
                  </a:lnTo>
                  <a:lnTo>
                    <a:pt x="1279" y="2667"/>
                  </a:lnTo>
                  <a:lnTo>
                    <a:pt x="1499" y="2293"/>
                  </a:lnTo>
                  <a:lnTo>
                    <a:pt x="1564" y="2417"/>
                  </a:lnTo>
                  <a:lnTo>
                    <a:pt x="1784" y="2542"/>
                  </a:lnTo>
                  <a:lnTo>
                    <a:pt x="2003" y="2417"/>
                  </a:lnTo>
                  <a:lnTo>
                    <a:pt x="2069" y="2293"/>
                  </a:lnTo>
                  <a:lnTo>
                    <a:pt x="2069" y="2181"/>
                  </a:lnTo>
                  <a:lnTo>
                    <a:pt x="2288" y="2181"/>
                  </a:lnTo>
                  <a:lnTo>
                    <a:pt x="2566" y="1944"/>
                  </a:lnTo>
                  <a:lnTo>
                    <a:pt x="2632" y="1944"/>
                  </a:lnTo>
                  <a:lnTo>
                    <a:pt x="2712" y="2056"/>
                  </a:lnTo>
                  <a:lnTo>
                    <a:pt x="2778" y="2056"/>
                  </a:lnTo>
                  <a:lnTo>
                    <a:pt x="2851" y="2181"/>
                  </a:lnTo>
                  <a:lnTo>
                    <a:pt x="2712" y="2417"/>
                  </a:lnTo>
                  <a:lnTo>
                    <a:pt x="2778" y="2417"/>
                  </a:lnTo>
                  <a:lnTo>
                    <a:pt x="2917" y="2293"/>
                  </a:lnTo>
                  <a:lnTo>
                    <a:pt x="3070" y="2417"/>
                  </a:lnTo>
                  <a:lnTo>
                    <a:pt x="3216" y="2293"/>
                  </a:lnTo>
                  <a:lnTo>
                    <a:pt x="3355" y="1944"/>
                  </a:lnTo>
                  <a:lnTo>
                    <a:pt x="3567" y="1944"/>
                  </a:lnTo>
                  <a:lnTo>
                    <a:pt x="3925" y="1944"/>
                  </a:lnTo>
                  <a:lnTo>
                    <a:pt x="4064" y="1944"/>
                  </a:lnTo>
                  <a:lnTo>
                    <a:pt x="4145" y="1807"/>
                  </a:lnTo>
                  <a:lnTo>
                    <a:pt x="4349" y="1570"/>
                  </a:lnTo>
                  <a:lnTo>
                    <a:pt x="4430" y="1570"/>
                  </a:lnTo>
                  <a:lnTo>
                    <a:pt x="4430" y="1695"/>
                  </a:lnTo>
                  <a:lnTo>
                    <a:pt x="4496" y="1570"/>
                  </a:lnTo>
                  <a:lnTo>
                    <a:pt x="4569" y="1570"/>
                  </a:lnTo>
                  <a:lnTo>
                    <a:pt x="4569" y="1807"/>
                  </a:lnTo>
                  <a:lnTo>
                    <a:pt x="4635" y="2417"/>
                  </a:lnTo>
                  <a:lnTo>
                    <a:pt x="4708" y="2542"/>
                  </a:lnTo>
                  <a:lnTo>
                    <a:pt x="4781" y="2417"/>
                  </a:lnTo>
                  <a:lnTo>
                    <a:pt x="4781" y="2293"/>
                  </a:lnTo>
                  <a:lnTo>
                    <a:pt x="4993" y="2293"/>
                  </a:lnTo>
                  <a:lnTo>
                    <a:pt x="4993" y="2417"/>
                  </a:lnTo>
                  <a:lnTo>
                    <a:pt x="4920" y="2417"/>
                  </a:lnTo>
                  <a:lnTo>
                    <a:pt x="4920" y="2667"/>
                  </a:lnTo>
                  <a:lnTo>
                    <a:pt x="4993" y="2779"/>
                  </a:lnTo>
                  <a:lnTo>
                    <a:pt x="5073" y="2903"/>
                  </a:lnTo>
                  <a:lnTo>
                    <a:pt x="5139" y="2903"/>
                  </a:lnTo>
                  <a:lnTo>
                    <a:pt x="5139" y="2542"/>
                  </a:lnTo>
                  <a:lnTo>
                    <a:pt x="5278" y="1944"/>
                  </a:lnTo>
                  <a:lnTo>
                    <a:pt x="5358" y="1944"/>
                  </a:lnTo>
                  <a:lnTo>
                    <a:pt x="5358" y="1807"/>
                  </a:lnTo>
                  <a:lnTo>
                    <a:pt x="5424" y="1807"/>
                  </a:lnTo>
                  <a:lnTo>
                    <a:pt x="5563" y="2056"/>
                  </a:lnTo>
                  <a:lnTo>
                    <a:pt x="5782" y="1944"/>
                  </a:lnTo>
                  <a:lnTo>
                    <a:pt x="5921" y="2056"/>
                  </a:lnTo>
                  <a:lnTo>
                    <a:pt x="5994" y="2181"/>
                  </a:lnTo>
                  <a:lnTo>
                    <a:pt x="6140" y="2181"/>
                  </a:lnTo>
                  <a:lnTo>
                    <a:pt x="6206" y="2181"/>
                  </a:lnTo>
                  <a:lnTo>
                    <a:pt x="6287" y="2181"/>
                  </a:lnTo>
                  <a:lnTo>
                    <a:pt x="6206" y="2293"/>
                  </a:lnTo>
                  <a:lnTo>
                    <a:pt x="6287" y="2417"/>
                  </a:lnTo>
                  <a:lnTo>
                    <a:pt x="6425" y="2417"/>
                  </a:lnTo>
                  <a:lnTo>
                    <a:pt x="6491" y="2542"/>
                  </a:lnTo>
                  <a:lnTo>
                    <a:pt x="6572" y="2542"/>
                  </a:lnTo>
                  <a:lnTo>
                    <a:pt x="6637" y="2542"/>
                  </a:lnTo>
                  <a:lnTo>
                    <a:pt x="6711" y="2293"/>
                  </a:lnTo>
                  <a:lnTo>
                    <a:pt x="6637" y="2293"/>
                  </a:lnTo>
                  <a:lnTo>
                    <a:pt x="6637" y="1807"/>
                  </a:lnTo>
                  <a:lnTo>
                    <a:pt x="6776" y="1807"/>
                  </a:lnTo>
                  <a:lnTo>
                    <a:pt x="6857" y="1570"/>
                  </a:lnTo>
                  <a:lnTo>
                    <a:pt x="6711" y="1321"/>
                  </a:lnTo>
                  <a:lnTo>
                    <a:pt x="6637" y="1209"/>
                  </a:lnTo>
                  <a:lnTo>
                    <a:pt x="6711" y="972"/>
                  </a:lnTo>
                  <a:lnTo>
                    <a:pt x="6776" y="972"/>
                  </a:lnTo>
                  <a:lnTo>
                    <a:pt x="6857" y="835"/>
                  </a:lnTo>
                  <a:lnTo>
                    <a:pt x="6923" y="598"/>
                  </a:lnTo>
                  <a:lnTo>
                    <a:pt x="6996" y="598"/>
                  </a:lnTo>
                  <a:lnTo>
                    <a:pt x="7215" y="361"/>
                  </a:lnTo>
                  <a:lnTo>
                    <a:pt x="7281" y="361"/>
                  </a:lnTo>
                  <a:lnTo>
                    <a:pt x="7420" y="598"/>
                  </a:lnTo>
                  <a:lnTo>
                    <a:pt x="7566" y="723"/>
                  </a:lnTo>
                  <a:lnTo>
                    <a:pt x="7639" y="723"/>
                  </a:lnTo>
                  <a:lnTo>
                    <a:pt x="7851" y="723"/>
                  </a:lnTo>
                  <a:lnTo>
                    <a:pt x="7990" y="598"/>
                  </a:lnTo>
                  <a:lnTo>
                    <a:pt x="8209" y="361"/>
                  </a:lnTo>
                  <a:lnTo>
                    <a:pt x="8348" y="361"/>
                  </a:lnTo>
                  <a:lnTo>
                    <a:pt x="8633" y="112"/>
                  </a:lnTo>
                  <a:lnTo>
                    <a:pt x="8713" y="361"/>
                  </a:lnTo>
                  <a:lnTo>
                    <a:pt x="8713" y="598"/>
                  </a:lnTo>
                  <a:lnTo>
                    <a:pt x="8713" y="723"/>
                  </a:lnTo>
                  <a:lnTo>
                    <a:pt x="8852" y="598"/>
                  </a:lnTo>
                  <a:lnTo>
                    <a:pt x="8852" y="486"/>
                  </a:lnTo>
                  <a:lnTo>
                    <a:pt x="9203" y="237"/>
                  </a:lnTo>
                  <a:lnTo>
                    <a:pt x="9357" y="112"/>
                  </a:lnTo>
                  <a:lnTo>
                    <a:pt x="9357" y="0"/>
                  </a:lnTo>
                  <a:lnTo>
                    <a:pt x="9423" y="0"/>
                  </a:lnTo>
                  <a:lnTo>
                    <a:pt x="9357" y="361"/>
                  </a:lnTo>
                  <a:lnTo>
                    <a:pt x="9357" y="723"/>
                  </a:lnTo>
                  <a:lnTo>
                    <a:pt x="9357" y="835"/>
                  </a:lnTo>
                  <a:lnTo>
                    <a:pt x="9642" y="972"/>
                  </a:lnTo>
                  <a:lnTo>
                    <a:pt x="9708" y="1084"/>
                  </a:lnTo>
                  <a:lnTo>
                    <a:pt x="9561" y="1321"/>
                  </a:lnTo>
                  <a:lnTo>
                    <a:pt x="9846" y="1570"/>
                  </a:lnTo>
                  <a:lnTo>
                    <a:pt x="9927" y="1695"/>
                  </a:lnTo>
                  <a:lnTo>
                    <a:pt x="9993" y="1570"/>
                  </a:lnTo>
                  <a:lnTo>
                    <a:pt x="10066" y="1695"/>
                  </a:lnTo>
                  <a:lnTo>
                    <a:pt x="10132" y="1807"/>
                  </a:lnTo>
                  <a:lnTo>
                    <a:pt x="10066" y="2181"/>
                  </a:lnTo>
                  <a:lnTo>
                    <a:pt x="10278" y="2667"/>
                  </a:lnTo>
                  <a:lnTo>
                    <a:pt x="10351" y="2542"/>
                  </a:lnTo>
                  <a:lnTo>
                    <a:pt x="10424" y="2779"/>
                  </a:lnTo>
                  <a:lnTo>
                    <a:pt x="10424" y="2903"/>
                  </a:lnTo>
                  <a:lnTo>
                    <a:pt x="10490" y="3016"/>
                  </a:lnTo>
                  <a:lnTo>
                    <a:pt x="10636" y="3265"/>
                  </a:lnTo>
                  <a:lnTo>
                    <a:pt x="10570" y="3389"/>
                  </a:lnTo>
                  <a:lnTo>
                    <a:pt x="10636" y="3751"/>
                  </a:lnTo>
                  <a:lnTo>
                    <a:pt x="10636" y="3875"/>
                  </a:lnTo>
                  <a:lnTo>
                    <a:pt x="10570" y="3988"/>
                  </a:lnTo>
                  <a:lnTo>
                    <a:pt x="10636" y="4125"/>
                  </a:lnTo>
                  <a:lnTo>
                    <a:pt x="10775" y="4237"/>
                  </a:lnTo>
                  <a:lnTo>
                    <a:pt x="10855" y="4474"/>
                  </a:lnTo>
                  <a:lnTo>
                    <a:pt x="11140" y="4723"/>
                  </a:lnTo>
                  <a:lnTo>
                    <a:pt x="11060" y="4960"/>
                  </a:lnTo>
                  <a:lnTo>
                    <a:pt x="11140" y="5196"/>
                  </a:lnTo>
                  <a:lnTo>
                    <a:pt x="11206" y="5196"/>
                  </a:lnTo>
                  <a:lnTo>
                    <a:pt x="11279" y="5445"/>
                  </a:lnTo>
                  <a:lnTo>
                    <a:pt x="11345" y="5196"/>
                  </a:lnTo>
                  <a:lnTo>
                    <a:pt x="11279" y="5084"/>
                  </a:lnTo>
                  <a:lnTo>
                    <a:pt x="11425" y="4960"/>
                  </a:lnTo>
                  <a:lnTo>
                    <a:pt x="11425" y="5084"/>
                  </a:lnTo>
                  <a:lnTo>
                    <a:pt x="11564" y="5084"/>
                  </a:lnTo>
                  <a:lnTo>
                    <a:pt x="11637" y="4960"/>
                  </a:lnTo>
                  <a:lnTo>
                    <a:pt x="11923" y="4474"/>
                  </a:lnTo>
                  <a:lnTo>
                    <a:pt x="11988" y="4237"/>
                  </a:lnTo>
                  <a:lnTo>
                    <a:pt x="12354" y="4125"/>
                  </a:lnTo>
                  <a:lnTo>
                    <a:pt x="12493" y="3751"/>
                  </a:lnTo>
                  <a:lnTo>
                    <a:pt x="12420" y="3639"/>
                  </a:lnTo>
                  <a:lnTo>
                    <a:pt x="12493" y="3502"/>
                  </a:lnTo>
                  <a:lnTo>
                    <a:pt x="12712" y="3639"/>
                  </a:lnTo>
                  <a:lnTo>
                    <a:pt x="12778" y="3751"/>
                  </a:lnTo>
                  <a:lnTo>
                    <a:pt x="12851" y="3751"/>
                  </a:lnTo>
                  <a:lnTo>
                    <a:pt x="12851" y="3639"/>
                  </a:lnTo>
                  <a:lnTo>
                    <a:pt x="13282" y="3265"/>
                  </a:lnTo>
                  <a:lnTo>
                    <a:pt x="13282" y="3153"/>
                  </a:lnTo>
                  <a:lnTo>
                    <a:pt x="13348" y="3153"/>
                  </a:lnTo>
                  <a:lnTo>
                    <a:pt x="13348" y="3389"/>
                  </a:lnTo>
                  <a:lnTo>
                    <a:pt x="13487" y="3389"/>
                  </a:lnTo>
                  <a:lnTo>
                    <a:pt x="13202" y="3988"/>
                  </a:lnTo>
                  <a:lnTo>
                    <a:pt x="13282" y="4125"/>
                  </a:lnTo>
                  <a:lnTo>
                    <a:pt x="13421" y="3988"/>
                  </a:lnTo>
                  <a:lnTo>
                    <a:pt x="13487" y="3875"/>
                  </a:lnTo>
                  <a:lnTo>
                    <a:pt x="13640" y="3751"/>
                  </a:lnTo>
                  <a:lnTo>
                    <a:pt x="13640" y="3875"/>
                  </a:lnTo>
                  <a:lnTo>
                    <a:pt x="13779" y="4361"/>
                  </a:lnTo>
                  <a:lnTo>
                    <a:pt x="13779" y="4723"/>
                  </a:lnTo>
                  <a:lnTo>
                    <a:pt x="13845" y="4723"/>
                  </a:lnTo>
                  <a:lnTo>
                    <a:pt x="13925" y="4361"/>
                  </a:lnTo>
                  <a:lnTo>
                    <a:pt x="13925" y="4237"/>
                  </a:lnTo>
                  <a:lnTo>
                    <a:pt x="13991" y="4361"/>
                  </a:lnTo>
                  <a:lnTo>
                    <a:pt x="13991" y="4598"/>
                  </a:lnTo>
                  <a:lnTo>
                    <a:pt x="14064" y="4723"/>
                  </a:lnTo>
                  <a:lnTo>
                    <a:pt x="14064" y="4598"/>
                  </a:lnTo>
                  <a:lnTo>
                    <a:pt x="14064" y="4361"/>
                  </a:lnTo>
                  <a:lnTo>
                    <a:pt x="14130" y="4125"/>
                  </a:lnTo>
                  <a:lnTo>
                    <a:pt x="14211" y="4237"/>
                  </a:lnTo>
                  <a:lnTo>
                    <a:pt x="14276" y="4361"/>
                  </a:lnTo>
                  <a:close/>
                </a:path>
              </a:pathLst>
            </a:custGeom>
            <a:solidFill>
              <a:srgbClr val="E4599D"/>
            </a:solidFill>
            <a:ln w="6350" cap="flat">
              <a:solidFill>
                <a:sysClr val="window" lastClr="FFFFFF"/>
              </a:solidFill>
              <a:prstDash val="solid"/>
              <a:round/>
              <a:headEnd type="none" w="med" len="med"/>
              <a:tailEnd type="none" w="med" len="me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186</a:t>
              </a:r>
            </a:p>
          </p:txBody>
        </p:sp>
        <p:sp>
          <p:nvSpPr>
            <p:cNvPr id="20" name="Freeform 26">
              <a:extLst>
                <a:ext uri="{FF2B5EF4-FFF2-40B4-BE49-F238E27FC236}">
                  <a16:creationId xmlns:a16="http://schemas.microsoft.com/office/drawing/2014/main" id="{D87D3EFE-5CDD-CE5C-03E5-B5A6BC9FBA10}"/>
                </a:ext>
              </a:extLst>
            </p:cNvPr>
            <p:cNvSpPr>
              <a:spLocks noChangeAspect="1"/>
            </p:cNvSpPr>
            <p:nvPr/>
          </p:nvSpPr>
          <p:spPr bwMode="auto">
            <a:xfrm>
              <a:off x="11210447" y="4096612"/>
              <a:ext cx="287418" cy="604548"/>
            </a:xfrm>
            <a:custGeom>
              <a:avLst/>
              <a:gdLst>
                <a:gd name="T0" fmla="*/ 278 w 20000"/>
                <a:gd name="T1" fmla="*/ 508 h 20000"/>
                <a:gd name="T2" fmla="*/ 278 w 20000"/>
                <a:gd name="T3" fmla="*/ 522 h 20000"/>
                <a:gd name="T4" fmla="*/ 256 w 20000"/>
                <a:gd name="T5" fmla="*/ 546 h 20000"/>
                <a:gd name="T6" fmla="*/ 246 w 20000"/>
                <a:gd name="T7" fmla="*/ 581 h 20000"/>
                <a:gd name="T8" fmla="*/ 236 w 20000"/>
                <a:gd name="T9" fmla="*/ 623 h 20000"/>
                <a:gd name="T10" fmla="*/ 236 w 20000"/>
                <a:gd name="T11" fmla="*/ 648 h 20000"/>
                <a:gd name="T12" fmla="*/ 204 w 20000"/>
                <a:gd name="T13" fmla="*/ 637 h 20000"/>
                <a:gd name="T14" fmla="*/ 193 w 20000"/>
                <a:gd name="T15" fmla="*/ 620 h 20000"/>
                <a:gd name="T16" fmla="*/ 161 w 20000"/>
                <a:gd name="T17" fmla="*/ 609 h 20000"/>
                <a:gd name="T18" fmla="*/ 95 w 20000"/>
                <a:gd name="T19" fmla="*/ 581 h 20000"/>
                <a:gd name="T20" fmla="*/ 99 w 20000"/>
                <a:gd name="T21" fmla="*/ 549 h 20000"/>
                <a:gd name="T22" fmla="*/ 116 w 20000"/>
                <a:gd name="T23" fmla="*/ 543 h 20000"/>
                <a:gd name="T24" fmla="*/ 133 w 20000"/>
                <a:gd name="T25" fmla="*/ 528 h 20000"/>
                <a:gd name="T26" fmla="*/ 99 w 20000"/>
                <a:gd name="T27" fmla="*/ 528 h 20000"/>
                <a:gd name="T28" fmla="*/ 91 w 20000"/>
                <a:gd name="T29" fmla="*/ 511 h 20000"/>
                <a:gd name="T30" fmla="*/ 56 w 20000"/>
                <a:gd name="T31" fmla="*/ 508 h 20000"/>
                <a:gd name="T32" fmla="*/ 70 w 20000"/>
                <a:gd name="T33" fmla="*/ 486 h 20000"/>
                <a:gd name="T34" fmla="*/ 77 w 20000"/>
                <a:gd name="T35" fmla="*/ 472 h 20000"/>
                <a:gd name="T36" fmla="*/ 85 w 20000"/>
                <a:gd name="T37" fmla="*/ 455 h 20000"/>
                <a:gd name="T38" fmla="*/ 74 w 20000"/>
                <a:gd name="T39" fmla="*/ 437 h 20000"/>
                <a:gd name="T40" fmla="*/ 35 w 20000"/>
                <a:gd name="T41" fmla="*/ 455 h 20000"/>
                <a:gd name="T42" fmla="*/ 39 w 20000"/>
                <a:gd name="T43" fmla="*/ 423 h 20000"/>
                <a:gd name="T44" fmla="*/ 46 w 20000"/>
                <a:gd name="T45" fmla="*/ 409 h 20000"/>
                <a:gd name="T46" fmla="*/ 70 w 20000"/>
                <a:gd name="T47" fmla="*/ 385 h 20000"/>
                <a:gd name="T48" fmla="*/ 56 w 20000"/>
                <a:gd name="T49" fmla="*/ 368 h 20000"/>
                <a:gd name="T50" fmla="*/ 21 w 20000"/>
                <a:gd name="T51" fmla="*/ 357 h 20000"/>
                <a:gd name="T52" fmla="*/ 21 w 20000"/>
                <a:gd name="T53" fmla="*/ 350 h 20000"/>
                <a:gd name="T54" fmla="*/ 17 w 20000"/>
                <a:gd name="T55" fmla="*/ 339 h 20000"/>
                <a:gd name="T56" fmla="*/ 46 w 20000"/>
                <a:gd name="T57" fmla="*/ 308 h 20000"/>
                <a:gd name="T58" fmla="*/ 28 w 20000"/>
                <a:gd name="T59" fmla="*/ 291 h 20000"/>
                <a:gd name="T60" fmla="*/ 17 w 20000"/>
                <a:gd name="T61" fmla="*/ 276 h 20000"/>
                <a:gd name="T62" fmla="*/ 0 w 20000"/>
                <a:gd name="T63" fmla="*/ 269 h 20000"/>
                <a:gd name="T64" fmla="*/ 10 w 20000"/>
                <a:gd name="T65" fmla="*/ 262 h 20000"/>
                <a:gd name="T66" fmla="*/ 32 w 20000"/>
                <a:gd name="T67" fmla="*/ 252 h 20000"/>
                <a:gd name="T68" fmla="*/ 35 w 20000"/>
                <a:gd name="T69" fmla="*/ 238 h 20000"/>
                <a:gd name="T70" fmla="*/ 28 w 20000"/>
                <a:gd name="T71" fmla="*/ 224 h 20000"/>
                <a:gd name="T72" fmla="*/ 46 w 20000"/>
                <a:gd name="T73" fmla="*/ 199 h 20000"/>
                <a:gd name="T74" fmla="*/ 49 w 20000"/>
                <a:gd name="T75" fmla="*/ 182 h 20000"/>
                <a:gd name="T76" fmla="*/ 60 w 20000"/>
                <a:gd name="T77" fmla="*/ 192 h 20000"/>
                <a:gd name="T78" fmla="*/ 85 w 20000"/>
                <a:gd name="T79" fmla="*/ 168 h 20000"/>
                <a:gd name="T80" fmla="*/ 99 w 20000"/>
                <a:gd name="T81" fmla="*/ 161 h 20000"/>
                <a:gd name="T82" fmla="*/ 119 w 20000"/>
                <a:gd name="T83" fmla="*/ 154 h 20000"/>
                <a:gd name="T84" fmla="*/ 140 w 20000"/>
                <a:gd name="T85" fmla="*/ 140 h 20000"/>
                <a:gd name="T86" fmla="*/ 151 w 20000"/>
                <a:gd name="T87" fmla="*/ 119 h 20000"/>
                <a:gd name="T88" fmla="*/ 186 w 20000"/>
                <a:gd name="T89" fmla="*/ 112 h 20000"/>
                <a:gd name="T90" fmla="*/ 207 w 20000"/>
                <a:gd name="T91" fmla="*/ 133 h 20000"/>
                <a:gd name="T92" fmla="*/ 221 w 20000"/>
                <a:gd name="T93" fmla="*/ 105 h 20000"/>
                <a:gd name="T94" fmla="*/ 211 w 20000"/>
                <a:gd name="T95" fmla="*/ 70 h 20000"/>
                <a:gd name="T96" fmla="*/ 221 w 20000"/>
                <a:gd name="T97" fmla="*/ 35 h 20000"/>
                <a:gd name="T98" fmla="*/ 214 w 20000"/>
                <a:gd name="T99" fmla="*/ 3 h 20000"/>
                <a:gd name="T100" fmla="*/ 246 w 20000"/>
                <a:gd name="T101" fmla="*/ 7 h 20000"/>
                <a:gd name="T102" fmla="*/ 256 w 20000"/>
                <a:gd name="T103" fmla="*/ 45 h 20000"/>
                <a:gd name="T104" fmla="*/ 256 w 20000"/>
                <a:gd name="T105" fmla="*/ 98 h 20000"/>
                <a:gd name="T106" fmla="*/ 256 w 20000"/>
                <a:gd name="T107" fmla="*/ 133 h 20000"/>
                <a:gd name="T108" fmla="*/ 281 w 20000"/>
                <a:gd name="T109" fmla="*/ 168 h 20000"/>
                <a:gd name="T110" fmla="*/ 288 w 20000"/>
                <a:gd name="T111" fmla="*/ 206 h 20000"/>
                <a:gd name="T112" fmla="*/ 292 w 20000"/>
                <a:gd name="T113" fmla="*/ 234 h 20000"/>
                <a:gd name="T114" fmla="*/ 295 w 20000"/>
                <a:gd name="T115" fmla="*/ 259 h 20000"/>
                <a:gd name="T116" fmla="*/ 302 w 20000"/>
                <a:gd name="T117" fmla="*/ 297 h 20000"/>
                <a:gd name="T118" fmla="*/ 306 w 20000"/>
                <a:gd name="T119" fmla="*/ 350 h 20000"/>
                <a:gd name="T120" fmla="*/ 270 w 20000"/>
                <a:gd name="T121" fmla="*/ 431 h 2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00"/>
                <a:gd name="T184" fmla="*/ 0 h 20000"/>
                <a:gd name="T185" fmla="*/ 20000 w 20000"/>
                <a:gd name="T186" fmla="*/ 20000 h 2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00" h="20000">
                  <a:moveTo>
                    <a:pt x="17673" y="14800"/>
                  </a:moveTo>
                  <a:lnTo>
                    <a:pt x="17885" y="15011"/>
                  </a:lnTo>
                  <a:lnTo>
                    <a:pt x="18143" y="15444"/>
                  </a:lnTo>
                  <a:lnTo>
                    <a:pt x="18143" y="15667"/>
                  </a:lnTo>
                  <a:lnTo>
                    <a:pt x="18143" y="15878"/>
                  </a:lnTo>
                  <a:lnTo>
                    <a:pt x="17673" y="15989"/>
                  </a:lnTo>
                  <a:lnTo>
                    <a:pt x="17673" y="16100"/>
                  </a:lnTo>
                  <a:lnTo>
                    <a:pt x="18143" y="16100"/>
                  </a:lnTo>
                  <a:lnTo>
                    <a:pt x="17885" y="16311"/>
                  </a:lnTo>
                  <a:lnTo>
                    <a:pt x="17438" y="16644"/>
                  </a:lnTo>
                  <a:lnTo>
                    <a:pt x="17438" y="16856"/>
                  </a:lnTo>
                  <a:lnTo>
                    <a:pt x="16757" y="16856"/>
                  </a:lnTo>
                  <a:lnTo>
                    <a:pt x="16992" y="16956"/>
                  </a:lnTo>
                  <a:lnTo>
                    <a:pt x="17673" y="17078"/>
                  </a:lnTo>
                  <a:lnTo>
                    <a:pt x="17227" y="17511"/>
                  </a:lnTo>
                  <a:lnTo>
                    <a:pt x="16075" y="17944"/>
                  </a:lnTo>
                  <a:lnTo>
                    <a:pt x="16310" y="18478"/>
                  </a:lnTo>
                  <a:lnTo>
                    <a:pt x="15605" y="19022"/>
                  </a:lnTo>
                  <a:lnTo>
                    <a:pt x="15394" y="19122"/>
                  </a:lnTo>
                  <a:lnTo>
                    <a:pt x="15394" y="19233"/>
                  </a:lnTo>
                  <a:lnTo>
                    <a:pt x="15864" y="19122"/>
                  </a:lnTo>
                  <a:lnTo>
                    <a:pt x="16075" y="19122"/>
                  </a:lnTo>
                  <a:lnTo>
                    <a:pt x="16075" y="19233"/>
                  </a:lnTo>
                  <a:lnTo>
                    <a:pt x="15394" y="19989"/>
                  </a:lnTo>
                  <a:lnTo>
                    <a:pt x="14454" y="19989"/>
                  </a:lnTo>
                  <a:lnTo>
                    <a:pt x="14242" y="19767"/>
                  </a:lnTo>
                  <a:lnTo>
                    <a:pt x="13537" y="19767"/>
                  </a:lnTo>
                  <a:lnTo>
                    <a:pt x="13325" y="19667"/>
                  </a:lnTo>
                  <a:lnTo>
                    <a:pt x="12855" y="19767"/>
                  </a:lnTo>
                  <a:lnTo>
                    <a:pt x="12620" y="19667"/>
                  </a:lnTo>
                  <a:lnTo>
                    <a:pt x="12855" y="19122"/>
                  </a:lnTo>
                  <a:lnTo>
                    <a:pt x="12620" y="19122"/>
                  </a:lnTo>
                  <a:lnTo>
                    <a:pt x="12174" y="19122"/>
                  </a:lnTo>
                  <a:lnTo>
                    <a:pt x="11962" y="18900"/>
                  </a:lnTo>
                  <a:lnTo>
                    <a:pt x="11704" y="19022"/>
                  </a:lnTo>
                  <a:lnTo>
                    <a:pt x="10552" y="18800"/>
                  </a:lnTo>
                  <a:lnTo>
                    <a:pt x="9636" y="18689"/>
                  </a:lnTo>
                  <a:lnTo>
                    <a:pt x="8508" y="18478"/>
                  </a:lnTo>
                  <a:lnTo>
                    <a:pt x="6181" y="17944"/>
                  </a:lnTo>
                  <a:lnTo>
                    <a:pt x="6439" y="17822"/>
                  </a:lnTo>
                  <a:lnTo>
                    <a:pt x="6181" y="17611"/>
                  </a:lnTo>
                  <a:lnTo>
                    <a:pt x="6181" y="17511"/>
                  </a:lnTo>
                  <a:lnTo>
                    <a:pt x="6439" y="16956"/>
                  </a:lnTo>
                  <a:lnTo>
                    <a:pt x="6886" y="16956"/>
                  </a:lnTo>
                  <a:lnTo>
                    <a:pt x="6886" y="17078"/>
                  </a:lnTo>
                  <a:lnTo>
                    <a:pt x="7098" y="17078"/>
                  </a:lnTo>
                  <a:lnTo>
                    <a:pt x="7568" y="16744"/>
                  </a:lnTo>
                  <a:lnTo>
                    <a:pt x="7803" y="16744"/>
                  </a:lnTo>
                  <a:lnTo>
                    <a:pt x="8014" y="16522"/>
                  </a:lnTo>
                  <a:lnTo>
                    <a:pt x="8719" y="16311"/>
                  </a:lnTo>
                  <a:lnTo>
                    <a:pt x="7098" y="16211"/>
                  </a:lnTo>
                  <a:lnTo>
                    <a:pt x="6886" y="16100"/>
                  </a:lnTo>
                  <a:lnTo>
                    <a:pt x="6439" y="16100"/>
                  </a:lnTo>
                  <a:lnTo>
                    <a:pt x="6439" y="16311"/>
                  </a:lnTo>
                  <a:lnTo>
                    <a:pt x="5969" y="16211"/>
                  </a:lnTo>
                  <a:lnTo>
                    <a:pt x="5969" y="16100"/>
                  </a:lnTo>
                  <a:lnTo>
                    <a:pt x="5734" y="16100"/>
                  </a:lnTo>
                  <a:lnTo>
                    <a:pt x="5969" y="15778"/>
                  </a:lnTo>
                  <a:lnTo>
                    <a:pt x="4583" y="15989"/>
                  </a:lnTo>
                  <a:lnTo>
                    <a:pt x="4371" y="15878"/>
                  </a:lnTo>
                  <a:lnTo>
                    <a:pt x="3666" y="15878"/>
                  </a:lnTo>
                  <a:lnTo>
                    <a:pt x="3666" y="15667"/>
                  </a:lnTo>
                  <a:lnTo>
                    <a:pt x="4113" y="15667"/>
                  </a:lnTo>
                  <a:lnTo>
                    <a:pt x="4818" y="15344"/>
                  </a:lnTo>
                  <a:lnTo>
                    <a:pt x="4371" y="15133"/>
                  </a:lnTo>
                  <a:lnTo>
                    <a:pt x="4583" y="15011"/>
                  </a:lnTo>
                  <a:lnTo>
                    <a:pt x="4818" y="15133"/>
                  </a:lnTo>
                  <a:lnTo>
                    <a:pt x="5523" y="14911"/>
                  </a:lnTo>
                  <a:lnTo>
                    <a:pt x="5734" y="14700"/>
                  </a:lnTo>
                  <a:lnTo>
                    <a:pt x="5053" y="14578"/>
                  </a:lnTo>
                  <a:lnTo>
                    <a:pt x="5053" y="14478"/>
                  </a:lnTo>
                  <a:lnTo>
                    <a:pt x="5969" y="14367"/>
                  </a:lnTo>
                  <a:lnTo>
                    <a:pt x="5734" y="14267"/>
                  </a:lnTo>
                  <a:lnTo>
                    <a:pt x="5523" y="14044"/>
                  </a:lnTo>
                  <a:lnTo>
                    <a:pt x="5969" y="13933"/>
                  </a:lnTo>
                  <a:lnTo>
                    <a:pt x="5969" y="13722"/>
                  </a:lnTo>
                  <a:lnTo>
                    <a:pt x="5523" y="13500"/>
                  </a:lnTo>
                  <a:lnTo>
                    <a:pt x="4818" y="13500"/>
                  </a:lnTo>
                  <a:lnTo>
                    <a:pt x="4818" y="13722"/>
                  </a:lnTo>
                  <a:lnTo>
                    <a:pt x="3666" y="13833"/>
                  </a:lnTo>
                  <a:lnTo>
                    <a:pt x="2985" y="13833"/>
                  </a:lnTo>
                  <a:lnTo>
                    <a:pt x="2280" y="14044"/>
                  </a:lnTo>
                  <a:lnTo>
                    <a:pt x="2280" y="13933"/>
                  </a:lnTo>
                  <a:lnTo>
                    <a:pt x="2538" y="13622"/>
                  </a:lnTo>
                  <a:lnTo>
                    <a:pt x="1833" y="13189"/>
                  </a:lnTo>
                  <a:lnTo>
                    <a:pt x="2538" y="13067"/>
                  </a:lnTo>
                  <a:lnTo>
                    <a:pt x="2985" y="13067"/>
                  </a:lnTo>
                  <a:lnTo>
                    <a:pt x="3196" y="12967"/>
                  </a:lnTo>
                  <a:lnTo>
                    <a:pt x="3196" y="12856"/>
                  </a:lnTo>
                  <a:lnTo>
                    <a:pt x="2985" y="12633"/>
                  </a:lnTo>
                  <a:lnTo>
                    <a:pt x="3196" y="12533"/>
                  </a:lnTo>
                  <a:lnTo>
                    <a:pt x="4583" y="12100"/>
                  </a:lnTo>
                  <a:lnTo>
                    <a:pt x="4583" y="11989"/>
                  </a:lnTo>
                  <a:lnTo>
                    <a:pt x="4583" y="11889"/>
                  </a:lnTo>
                  <a:lnTo>
                    <a:pt x="4113" y="11889"/>
                  </a:lnTo>
                  <a:lnTo>
                    <a:pt x="4113" y="11667"/>
                  </a:lnTo>
                  <a:lnTo>
                    <a:pt x="3901" y="11667"/>
                  </a:lnTo>
                  <a:lnTo>
                    <a:pt x="3666" y="11344"/>
                  </a:lnTo>
                  <a:lnTo>
                    <a:pt x="2750" y="11456"/>
                  </a:lnTo>
                  <a:lnTo>
                    <a:pt x="2538" y="11244"/>
                  </a:lnTo>
                  <a:lnTo>
                    <a:pt x="1363" y="11244"/>
                  </a:lnTo>
                  <a:lnTo>
                    <a:pt x="1363" y="11022"/>
                  </a:lnTo>
                  <a:lnTo>
                    <a:pt x="1363" y="10911"/>
                  </a:lnTo>
                  <a:lnTo>
                    <a:pt x="917" y="11022"/>
                  </a:lnTo>
                  <a:lnTo>
                    <a:pt x="917" y="10911"/>
                  </a:lnTo>
                  <a:lnTo>
                    <a:pt x="1363" y="10811"/>
                  </a:lnTo>
                  <a:lnTo>
                    <a:pt x="1363" y="10689"/>
                  </a:lnTo>
                  <a:lnTo>
                    <a:pt x="917" y="10689"/>
                  </a:lnTo>
                  <a:lnTo>
                    <a:pt x="917" y="10589"/>
                  </a:lnTo>
                  <a:lnTo>
                    <a:pt x="1128" y="10478"/>
                  </a:lnTo>
                  <a:lnTo>
                    <a:pt x="917" y="10044"/>
                  </a:lnTo>
                  <a:lnTo>
                    <a:pt x="447" y="10044"/>
                  </a:lnTo>
                  <a:lnTo>
                    <a:pt x="447" y="9944"/>
                  </a:lnTo>
                  <a:lnTo>
                    <a:pt x="2985" y="9511"/>
                  </a:lnTo>
                  <a:lnTo>
                    <a:pt x="3196" y="9400"/>
                  </a:lnTo>
                  <a:lnTo>
                    <a:pt x="2985" y="9289"/>
                  </a:lnTo>
                  <a:lnTo>
                    <a:pt x="2538" y="9078"/>
                  </a:lnTo>
                  <a:lnTo>
                    <a:pt x="1833" y="8967"/>
                  </a:lnTo>
                  <a:lnTo>
                    <a:pt x="1363" y="9078"/>
                  </a:lnTo>
                  <a:lnTo>
                    <a:pt x="1128" y="8867"/>
                  </a:lnTo>
                  <a:lnTo>
                    <a:pt x="1833" y="8644"/>
                  </a:lnTo>
                  <a:lnTo>
                    <a:pt x="1128" y="8533"/>
                  </a:lnTo>
                  <a:lnTo>
                    <a:pt x="682" y="8744"/>
                  </a:lnTo>
                  <a:lnTo>
                    <a:pt x="447" y="8744"/>
                  </a:lnTo>
                  <a:lnTo>
                    <a:pt x="212" y="8433"/>
                  </a:lnTo>
                  <a:lnTo>
                    <a:pt x="0" y="8311"/>
                  </a:lnTo>
                  <a:lnTo>
                    <a:pt x="212" y="8211"/>
                  </a:lnTo>
                  <a:lnTo>
                    <a:pt x="447" y="8311"/>
                  </a:lnTo>
                  <a:lnTo>
                    <a:pt x="682" y="8100"/>
                  </a:lnTo>
                  <a:lnTo>
                    <a:pt x="1363" y="8000"/>
                  </a:lnTo>
                  <a:lnTo>
                    <a:pt x="1128" y="7778"/>
                  </a:lnTo>
                  <a:lnTo>
                    <a:pt x="1363" y="7667"/>
                  </a:lnTo>
                  <a:lnTo>
                    <a:pt x="2068" y="7778"/>
                  </a:lnTo>
                  <a:lnTo>
                    <a:pt x="2280" y="7444"/>
                  </a:lnTo>
                  <a:lnTo>
                    <a:pt x="1833" y="7444"/>
                  </a:lnTo>
                  <a:lnTo>
                    <a:pt x="2068" y="7344"/>
                  </a:lnTo>
                  <a:lnTo>
                    <a:pt x="2280" y="7344"/>
                  </a:lnTo>
                  <a:lnTo>
                    <a:pt x="2538" y="7022"/>
                  </a:lnTo>
                  <a:lnTo>
                    <a:pt x="1833" y="7022"/>
                  </a:lnTo>
                  <a:lnTo>
                    <a:pt x="1833" y="6911"/>
                  </a:lnTo>
                  <a:lnTo>
                    <a:pt x="2068" y="6700"/>
                  </a:lnTo>
                  <a:lnTo>
                    <a:pt x="2280" y="6489"/>
                  </a:lnTo>
                  <a:lnTo>
                    <a:pt x="2985" y="6267"/>
                  </a:lnTo>
                  <a:lnTo>
                    <a:pt x="2985" y="6156"/>
                  </a:lnTo>
                  <a:lnTo>
                    <a:pt x="3196" y="6056"/>
                  </a:lnTo>
                  <a:lnTo>
                    <a:pt x="2750" y="5722"/>
                  </a:lnTo>
                  <a:lnTo>
                    <a:pt x="2985" y="5622"/>
                  </a:lnTo>
                  <a:lnTo>
                    <a:pt x="3196" y="5622"/>
                  </a:lnTo>
                  <a:lnTo>
                    <a:pt x="3196" y="5833"/>
                  </a:lnTo>
                  <a:lnTo>
                    <a:pt x="3666" y="5722"/>
                  </a:lnTo>
                  <a:lnTo>
                    <a:pt x="3666" y="5833"/>
                  </a:lnTo>
                  <a:lnTo>
                    <a:pt x="3901" y="5933"/>
                  </a:lnTo>
                  <a:lnTo>
                    <a:pt x="4583" y="5833"/>
                  </a:lnTo>
                  <a:lnTo>
                    <a:pt x="4583" y="5289"/>
                  </a:lnTo>
                  <a:lnTo>
                    <a:pt x="5264" y="5189"/>
                  </a:lnTo>
                  <a:lnTo>
                    <a:pt x="5523" y="5189"/>
                  </a:lnTo>
                  <a:lnTo>
                    <a:pt x="5734" y="5189"/>
                  </a:lnTo>
                  <a:lnTo>
                    <a:pt x="5969" y="5189"/>
                  </a:lnTo>
                  <a:lnTo>
                    <a:pt x="5969" y="4967"/>
                  </a:lnTo>
                  <a:lnTo>
                    <a:pt x="6439" y="4967"/>
                  </a:lnTo>
                  <a:lnTo>
                    <a:pt x="6439" y="4856"/>
                  </a:lnTo>
                  <a:lnTo>
                    <a:pt x="6651" y="4856"/>
                  </a:lnTo>
                  <a:lnTo>
                    <a:pt x="7356" y="4856"/>
                  </a:lnTo>
                  <a:lnTo>
                    <a:pt x="7803" y="4756"/>
                  </a:lnTo>
                  <a:lnTo>
                    <a:pt x="8273" y="4756"/>
                  </a:lnTo>
                  <a:lnTo>
                    <a:pt x="8508" y="4644"/>
                  </a:lnTo>
                  <a:lnTo>
                    <a:pt x="8954" y="4544"/>
                  </a:lnTo>
                  <a:lnTo>
                    <a:pt x="9166" y="4322"/>
                  </a:lnTo>
                  <a:lnTo>
                    <a:pt x="9166" y="4111"/>
                  </a:lnTo>
                  <a:lnTo>
                    <a:pt x="9424" y="3989"/>
                  </a:lnTo>
                  <a:lnTo>
                    <a:pt x="9636" y="3889"/>
                  </a:lnTo>
                  <a:lnTo>
                    <a:pt x="9871" y="3678"/>
                  </a:lnTo>
                  <a:lnTo>
                    <a:pt x="10082" y="3678"/>
                  </a:lnTo>
                  <a:lnTo>
                    <a:pt x="11257" y="3456"/>
                  </a:lnTo>
                  <a:lnTo>
                    <a:pt x="11704" y="3556"/>
                  </a:lnTo>
                  <a:lnTo>
                    <a:pt x="12174" y="3456"/>
                  </a:lnTo>
                  <a:lnTo>
                    <a:pt x="12409" y="3456"/>
                  </a:lnTo>
                  <a:lnTo>
                    <a:pt x="12409" y="3556"/>
                  </a:lnTo>
                  <a:lnTo>
                    <a:pt x="12855" y="3678"/>
                  </a:lnTo>
                  <a:lnTo>
                    <a:pt x="13537" y="4111"/>
                  </a:lnTo>
                  <a:lnTo>
                    <a:pt x="13984" y="3889"/>
                  </a:lnTo>
                  <a:lnTo>
                    <a:pt x="14242" y="3778"/>
                  </a:lnTo>
                  <a:lnTo>
                    <a:pt x="14454" y="3556"/>
                  </a:lnTo>
                  <a:lnTo>
                    <a:pt x="14454" y="3244"/>
                  </a:lnTo>
                  <a:lnTo>
                    <a:pt x="14454" y="2911"/>
                  </a:lnTo>
                  <a:lnTo>
                    <a:pt x="14242" y="2478"/>
                  </a:lnTo>
                  <a:lnTo>
                    <a:pt x="13984" y="2378"/>
                  </a:lnTo>
                  <a:lnTo>
                    <a:pt x="13772" y="2167"/>
                  </a:lnTo>
                  <a:lnTo>
                    <a:pt x="13984" y="1733"/>
                  </a:lnTo>
                  <a:lnTo>
                    <a:pt x="13772" y="1400"/>
                  </a:lnTo>
                  <a:lnTo>
                    <a:pt x="13984" y="1178"/>
                  </a:lnTo>
                  <a:lnTo>
                    <a:pt x="14454" y="1078"/>
                  </a:lnTo>
                  <a:lnTo>
                    <a:pt x="14242" y="867"/>
                  </a:lnTo>
                  <a:lnTo>
                    <a:pt x="13984" y="644"/>
                  </a:lnTo>
                  <a:lnTo>
                    <a:pt x="13984" y="211"/>
                  </a:lnTo>
                  <a:lnTo>
                    <a:pt x="13984" y="100"/>
                  </a:lnTo>
                  <a:lnTo>
                    <a:pt x="14242" y="100"/>
                  </a:lnTo>
                  <a:lnTo>
                    <a:pt x="15159" y="0"/>
                  </a:lnTo>
                  <a:lnTo>
                    <a:pt x="15605" y="0"/>
                  </a:lnTo>
                  <a:lnTo>
                    <a:pt x="16075" y="211"/>
                  </a:lnTo>
                  <a:lnTo>
                    <a:pt x="16075" y="533"/>
                  </a:lnTo>
                  <a:lnTo>
                    <a:pt x="16522" y="867"/>
                  </a:lnTo>
                  <a:lnTo>
                    <a:pt x="16522" y="1178"/>
                  </a:lnTo>
                  <a:lnTo>
                    <a:pt x="16757" y="1400"/>
                  </a:lnTo>
                  <a:lnTo>
                    <a:pt x="16757" y="1733"/>
                  </a:lnTo>
                  <a:lnTo>
                    <a:pt x="16992" y="2044"/>
                  </a:lnTo>
                  <a:lnTo>
                    <a:pt x="17227" y="2478"/>
                  </a:lnTo>
                  <a:lnTo>
                    <a:pt x="16757" y="3022"/>
                  </a:lnTo>
                  <a:lnTo>
                    <a:pt x="16757" y="3122"/>
                  </a:lnTo>
                  <a:lnTo>
                    <a:pt x="16757" y="3456"/>
                  </a:lnTo>
                  <a:lnTo>
                    <a:pt x="16757" y="3556"/>
                  </a:lnTo>
                  <a:lnTo>
                    <a:pt x="16757" y="4111"/>
                  </a:lnTo>
                  <a:lnTo>
                    <a:pt x="16992" y="4322"/>
                  </a:lnTo>
                  <a:lnTo>
                    <a:pt x="17438" y="4644"/>
                  </a:lnTo>
                  <a:lnTo>
                    <a:pt x="17673" y="4644"/>
                  </a:lnTo>
                  <a:lnTo>
                    <a:pt x="18355" y="5189"/>
                  </a:lnTo>
                  <a:lnTo>
                    <a:pt x="18590" y="5722"/>
                  </a:lnTo>
                  <a:lnTo>
                    <a:pt x="18590" y="6056"/>
                  </a:lnTo>
                  <a:lnTo>
                    <a:pt x="18590" y="6156"/>
                  </a:lnTo>
                  <a:lnTo>
                    <a:pt x="18848" y="6367"/>
                  </a:lnTo>
                  <a:lnTo>
                    <a:pt x="19060" y="6700"/>
                  </a:lnTo>
                  <a:lnTo>
                    <a:pt x="19060" y="6911"/>
                  </a:lnTo>
                  <a:lnTo>
                    <a:pt x="19060" y="7022"/>
                  </a:lnTo>
                  <a:lnTo>
                    <a:pt x="19060" y="7233"/>
                  </a:lnTo>
                  <a:lnTo>
                    <a:pt x="19060" y="7444"/>
                  </a:lnTo>
                  <a:lnTo>
                    <a:pt x="19060" y="7667"/>
                  </a:lnTo>
                  <a:lnTo>
                    <a:pt x="19295" y="7878"/>
                  </a:lnTo>
                  <a:lnTo>
                    <a:pt x="19295" y="8000"/>
                  </a:lnTo>
                  <a:lnTo>
                    <a:pt x="19506" y="8433"/>
                  </a:lnTo>
                  <a:lnTo>
                    <a:pt x="19765" y="8644"/>
                  </a:lnTo>
                  <a:lnTo>
                    <a:pt x="19765" y="8967"/>
                  </a:lnTo>
                  <a:lnTo>
                    <a:pt x="19765" y="9178"/>
                  </a:lnTo>
                  <a:lnTo>
                    <a:pt x="19976" y="10156"/>
                  </a:lnTo>
                  <a:lnTo>
                    <a:pt x="19976" y="10256"/>
                  </a:lnTo>
                  <a:lnTo>
                    <a:pt x="19976" y="10589"/>
                  </a:lnTo>
                  <a:lnTo>
                    <a:pt x="19976" y="10811"/>
                  </a:lnTo>
                  <a:lnTo>
                    <a:pt x="19060" y="11456"/>
                  </a:lnTo>
                  <a:lnTo>
                    <a:pt x="18143" y="12200"/>
                  </a:lnTo>
                  <a:lnTo>
                    <a:pt x="17673" y="12856"/>
                  </a:lnTo>
                  <a:lnTo>
                    <a:pt x="17673" y="13289"/>
                  </a:lnTo>
                  <a:lnTo>
                    <a:pt x="17438" y="13833"/>
                  </a:lnTo>
                  <a:lnTo>
                    <a:pt x="17673" y="14800"/>
                  </a:lnTo>
                  <a:close/>
                </a:path>
              </a:pathLst>
            </a:custGeom>
            <a:solidFill>
              <a:srgbClr val="E98CB9"/>
            </a:solidFill>
            <a:ln w="6350" cap="flat">
              <a:solidFill>
                <a:sysClr val="window" lastClr="FFFFFF"/>
              </a:solidFill>
              <a:prstDash val="solid"/>
              <a:round/>
              <a:headEnd type="none" w="med" len="med"/>
              <a:tailEnd type="none" w="med" len="med"/>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64</a:t>
              </a:r>
            </a:p>
          </p:txBody>
        </p:sp>
        <p:sp>
          <p:nvSpPr>
            <p:cNvPr id="21" name="Forme libre 10">
              <a:extLst>
                <a:ext uri="{FF2B5EF4-FFF2-40B4-BE49-F238E27FC236}">
                  <a16:creationId xmlns:a16="http://schemas.microsoft.com/office/drawing/2014/main" id="{DBEE74DA-343B-89B2-4510-4A585700ED38}"/>
                </a:ext>
              </a:extLst>
            </p:cNvPr>
            <p:cNvSpPr/>
            <p:nvPr/>
          </p:nvSpPr>
          <p:spPr>
            <a:xfrm>
              <a:off x="9277433" y="1218489"/>
              <a:ext cx="687204" cy="823452"/>
            </a:xfrm>
            <a:custGeom>
              <a:avLst/>
              <a:gdLst>
                <a:gd name="connsiteX0" fmla="*/ 409523 w 1016595"/>
                <a:gd name="connsiteY0" fmla="*/ 0 h 1226416"/>
                <a:gd name="connsiteX1" fmla="*/ 409523 w 1016595"/>
                <a:gd name="connsiteY1" fmla="*/ 4493 h 1226416"/>
                <a:gd name="connsiteX2" fmla="*/ 414531 w 1016595"/>
                <a:gd name="connsiteY2" fmla="*/ 14482 h 1226416"/>
                <a:gd name="connsiteX3" fmla="*/ 414531 w 1016595"/>
                <a:gd name="connsiteY3" fmla="*/ 23954 h 1226416"/>
                <a:gd name="connsiteX4" fmla="*/ 419539 w 1016595"/>
                <a:gd name="connsiteY4" fmla="*/ 48425 h 1226416"/>
                <a:gd name="connsiteX5" fmla="*/ 429554 w 1016595"/>
                <a:gd name="connsiteY5" fmla="*/ 58413 h 1226416"/>
                <a:gd name="connsiteX6" fmla="*/ 439050 w 1016595"/>
                <a:gd name="connsiteY6" fmla="*/ 77904 h 1226416"/>
                <a:gd name="connsiteX7" fmla="*/ 429554 w 1016595"/>
                <a:gd name="connsiteY7" fmla="*/ 91870 h 1226416"/>
                <a:gd name="connsiteX8" fmla="*/ 429554 w 1016595"/>
                <a:gd name="connsiteY8" fmla="*/ 96880 h 1226416"/>
                <a:gd name="connsiteX9" fmla="*/ 429554 w 1016595"/>
                <a:gd name="connsiteY9" fmla="*/ 101859 h 1226416"/>
                <a:gd name="connsiteX10" fmla="*/ 429554 w 1016595"/>
                <a:gd name="connsiteY10" fmla="*/ 120834 h 1226416"/>
                <a:gd name="connsiteX11" fmla="*/ 434042 w 1016595"/>
                <a:gd name="connsiteY11" fmla="*/ 126329 h 1226416"/>
                <a:gd name="connsiteX12" fmla="*/ 429554 w 1016595"/>
                <a:gd name="connsiteY12" fmla="*/ 130822 h 1226416"/>
                <a:gd name="connsiteX13" fmla="*/ 439050 w 1016595"/>
                <a:gd name="connsiteY13" fmla="*/ 150314 h 1226416"/>
                <a:gd name="connsiteX14" fmla="*/ 449065 w 1016595"/>
                <a:gd name="connsiteY14" fmla="*/ 150314 h 1226416"/>
                <a:gd name="connsiteX15" fmla="*/ 458608 w 1016595"/>
                <a:gd name="connsiteY15" fmla="*/ 150314 h 1226416"/>
                <a:gd name="connsiteX16" fmla="*/ 473112 w 1016595"/>
                <a:gd name="connsiteY16" fmla="*/ 155293 h 1226416"/>
                <a:gd name="connsiteX17" fmla="*/ 473112 w 1016595"/>
                <a:gd name="connsiteY17" fmla="*/ 159786 h 1226416"/>
                <a:gd name="connsiteX18" fmla="*/ 478120 w 1016595"/>
                <a:gd name="connsiteY18" fmla="*/ 169775 h 1226416"/>
                <a:gd name="connsiteX19" fmla="*/ 482608 w 1016595"/>
                <a:gd name="connsiteY19" fmla="*/ 174784 h 1226416"/>
                <a:gd name="connsiteX20" fmla="*/ 487615 w 1016595"/>
                <a:gd name="connsiteY20" fmla="*/ 174784 h 1226416"/>
                <a:gd name="connsiteX21" fmla="*/ 502638 w 1016595"/>
                <a:gd name="connsiteY21" fmla="*/ 203748 h 1226416"/>
                <a:gd name="connsiteX22" fmla="*/ 517189 w 1016595"/>
                <a:gd name="connsiteY22" fmla="*/ 198738 h 1226416"/>
                <a:gd name="connsiteX23" fmla="*/ 522197 w 1016595"/>
                <a:gd name="connsiteY23" fmla="*/ 208241 h 1226416"/>
                <a:gd name="connsiteX24" fmla="*/ 532212 w 1016595"/>
                <a:gd name="connsiteY24" fmla="*/ 208241 h 1226416"/>
                <a:gd name="connsiteX25" fmla="*/ 532212 w 1016595"/>
                <a:gd name="connsiteY25" fmla="*/ 213706 h 1226416"/>
                <a:gd name="connsiteX26" fmla="*/ 536700 w 1016595"/>
                <a:gd name="connsiteY26" fmla="*/ 213706 h 1226416"/>
                <a:gd name="connsiteX27" fmla="*/ 541708 w 1016595"/>
                <a:gd name="connsiteY27" fmla="*/ 208241 h 1226416"/>
                <a:gd name="connsiteX28" fmla="*/ 546196 w 1016595"/>
                <a:gd name="connsiteY28" fmla="*/ 194245 h 1226416"/>
                <a:gd name="connsiteX29" fmla="*/ 546196 w 1016595"/>
                <a:gd name="connsiteY29" fmla="*/ 189266 h 1226416"/>
                <a:gd name="connsiteX30" fmla="*/ 551723 w 1016595"/>
                <a:gd name="connsiteY30" fmla="*/ 184256 h 1226416"/>
                <a:gd name="connsiteX31" fmla="*/ 561219 w 1016595"/>
                <a:gd name="connsiteY31" fmla="*/ 184256 h 1226416"/>
                <a:gd name="connsiteX32" fmla="*/ 570762 w 1016595"/>
                <a:gd name="connsiteY32" fmla="*/ 174784 h 1226416"/>
                <a:gd name="connsiteX33" fmla="*/ 580777 w 1016595"/>
                <a:gd name="connsiteY33" fmla="*/ 174784 h 1226416"/>
                <a:gd name="connsiteX34" fmla="*/ 590273 w 1016595"/>
                <a:gd name="connsiteY34" fmla="*/ 169775 h 1226416"/>
                <a:gd name="connsiteX35" fmla="*/ 600289 w 1016595"/>
                <a:gd name="connsiteY35" fmla="*/ 169775 h 1226416"/>
                <a:gd name="connsiteX36" fmla="*/ 605296 w 1016595"/>
                <a:gd name="connsiteY36" fmla="*/ 169775 h 1226416"/>
                <a:gd name="connsiteX37" fmla="*/ 605296 w 1016595"/>
                <a:gd name="connsiteY37" fmla="*/ 165281 h 1226416"/>
                <a:gd name="connsiteX38" fmla="*/ 609832 w 1016595"/>
                <a:gd name="connsiteY38" fmla="*/ 159786 h 1226416"/>
                <a:gd name="connsiteX39" fmla="*/ 609832 w 1016595"/>
                <a:gd name="connsiteY39" fmla="*/ 165281 h 1226416"/>
                <a:gd name="connsiteX40" fmla="*/ 615312 w 1016595"/>
                <a:gd name="connsiteY40" fmla="*/ 165281 h 1226416"/>
                <a:gd name="connsiteX41" fmla="*/ 619847 w 1016595"/>
                <a:gd name="connsiteY41" fmla="*/ 165281 h 1226416"/>
                <a:gd name="connsiteX42" fmla="*/ 624807 w 1016595"/>
                <a:gd name="connsiteY42" fmla="*/ 174784 h 1226416"/>
                <a:gd name="connsiteX43" fmla="*/ 629343 w 1016595"/>
                <a:gd name="connsiteY43" fmla="*/ 179277 h 1226416"/>
                <a:gd name="connsiteX44" fmla="*/ 629343 w 1016595"/>
                <a:gd name="connsiteY44" fmla="*/ 184256 h 1226416"/>
                <a:gd name="connsiteX45" fmla="*/ 634823 w 1016595"/>
                <a:gd name="connsiteY45" fmla="*/ 189266 h 1226416"/>
                <a:gd name="connsiteX46" fmla="*/ 639831 w 1016595"/>
                <a:gd name="connsiteY46" fmla="*/ 194245 h 1226416"/>
                <a:gd name="connsiteX47" fmla="*/ 634823 w 1016595"/>
                <a:gd name="connsiteY47" fmla="*/ 198738 h 1226416"/>
                <a:gd name="connsiteX48" fmla="*/ 644366 w 1016595"/>
                <a:gd name="connsiteY48" fmla="*/ 208241 h 1226416"/>
                <a:gd name="connsiteX49" fmla="*/ 653862 w 1016595"/>
                <a:gd name="connsiteY49" fmla="*/ 208241 h 1226416"/>
                <a:gd name="connsiteX50" fmla="*/ 659389 w 1016595"/>
                <a:gd name="connsiteY50" fmla="*/ 213706 h 1226416"/>
                <a:gd name="connsiteX51" fmla="*/ 653862 w 1016595"/>
                <a:gd name="connsiteY51" fmla="*/ 218230 h 1226416"/>
                <a:gd name="connsiteX52" fmla="*/ 659389 w 1016595"/>
                <a:gd name="connsiteY52" fmla="*/ 223209 h 1226416"/>
                <a:gd name="connsiteX53" fmla="*/ 653862 w 1016595"/>
                <a:gd name="connsiteY53" fmla="*/ 227702 h 1226416"/>
                <a:gd name="connsiteX54" fmla="*/ 653862 w 1016595"/>
                <a:gd name="connsiteY54" fmla="*/ 237690 h 1226416"/>
                <a:gd name="connsiteX55" fmla="*/ 653862 w 1016595"/>
                <a:gd name="connsiteY55" fmla="*/ 247163 h 1226416"/>
                <a:gd name="connsiteX56" fmla="*/ 659389 w 1016595"/>
                <a:gd name="connsiteY56" fmla="*/ 252658 h 1226416"/>
                <a:gd name="connsiteX57" fmla="*/ 663877 w 1016595"/>
                <a:gd name="connsiteY57" fmla="*/ 262161 h 1226416"/>
                <a:gd name="connsiteX58" fmla="*/ 663877 w 1016595"/>
                <a:gd name="connsiteY58" fmla="*/ 266654 h 1226416"/>
                <a:gd name="connsiteX59" fmla="*/ 663877 w 1016595"/>
                <a:gd name="connsiteY59" fmla="*/ 276643 h 1226416"/>
                <a:gd name="connsiteX60" fmla="*/ 668885 w 1016595"/>
                <a:gd name="connsiteY60" fmla="*/ 291125 h 1226416"/>
                <a:gd name="connsiteX61" fmla="*/ 668885 w 1016595"/>
                <a:gd name="connsiteY61" fmla="*/ 305606 h 1226416"/>
                <a:gd name="connsiteX62" fmla="*/ 683435 w 1016595"/>
                <a:gd name="connsiteY62" fmla="*/ 310585 h 1226416"/>
                <a:gd name="connsiteX63" fmla="*/ 683435 w 1016595"/>
                <a:gd name="connsiteY63" fmla="*/ 315079 h 1226416"/>
                <a:gd name="connsiteX64" fmla="*/ 698459 w 1016595"/>
                <a:gd name="connsiteY64" fmla="*/ 320574 h 1226416"/>
                <a:gd name="connsiteX65" fmla="*/ 702947 w 1016595"/>
                <a:gd name="connsiteY65" fmla="*/ 325067 h 1226416"/>
                <a:gd name="connsiteX66" fmla="*/ 713434 w 1016595"/>
                <a:gd name="connsiteY66" fmla="*/ 320574 h 1226416"/>
                <a:gd name="connsiteX67" fmla="*/ 722977 w 1016595"/>
                <a:gd name="connsiteY67" fmla="*/ 315079 h 1226416"/>
                <a:gd name="connsiteX68" fmla="*/ 727465 w 1016595"/>
                <a:gd name="connsiteY68" fmla="*/ 315079 h 1226416"/>
                <a:gd name="connsiteX69" fmla="*/ 732473 w 1016595"/>
                <a:gd name="connsiteY69" fmla="*/ 305606 h 1226416"/>
                <a:gd name="connsiteX70" fmla="*/ 752032 w 1016595"/>
                <a:gd name="connsiteY70" fmla="*/ 305606 h 1226416"/>
                <a:gd name="connsiteX71" fmla="*/ 752032 w 1016595"/>
                <a:gd name="connsiteY71" fmla="*/ 315079 h 1226416"/>
                <a:gd name="connsiteX72" fmla="*/ 747024 w 1016595"/>
                <a:gd name="connsiteY72" fmla="*/ 320574 h 1226416"/>
                <a:gd name="connsiteX73" fmla="*/ 747024 w 1016595"/>
                <a:gd name="connsiteY73" fmla="*/ 325067 h 1226416"/>
                <a:gd name="connsiteX74" fmla="*/ 766535 w 1016595"/>
                <a:gd name="connsiteY74" fmla="*/ 320574 h 1226416"/>
                <a:gd name="connsiteX75" fmla="*/ 771543 w 1016595"/>
                <a:gd name="connsiteY75" fmla="*/ 320574 h 1226416"/>
                <a:gd name="connsiteX76" fmla="*/ 771543 w 1016595"/>
                <a:gd name="connsiteY76" fmla="*/ 325067 h 1226416"/>
                <a:gd name="connsiteX77" fmla="*/ 781558 w 1016595"/>
                <a:gd name="connsiteY77" fmla="*/ 320574 h 1226416"/>
                <a:gd name="connsiteX78" fmla="*/ 786566 w 1016595"/>
                <a:gd name="connsiteY78" fmla="*/ 325067 h 1226416"/>
                <a:gd name="connsiteX79" fmla="*/ 796581 w 1016595"/>
                <a:gd name="connsiteY79" fmla="*/ 340065 h 1226416"/>
                <a:gd name="connsiteX80" fmla="*/ 801069 w 1016595"/>
                <a:gd name="connsiteY80" fmla="*/ 340065 h 1226416"/>
                <a:gd name="connsiteX81" fmla="*/ 806077 w 1016595"/>
                <a:gd name="connsiteY81" fmla="*/ 354031 h 1226416"/>
                <a:gd name="connsiteX82" fmla="*/ 806077 w 1016595"/>
                <a:gd name="connsiteY82" fmla="*/ 369029 h 1226416"/>
                <a:gd name="connsiteX83" fmla="*/ 806077 w 1016595"/>
                <a:gd name="connsiteY83" fmla="*/ 382995 h 1226416"/>
                <a:gd name="connsiteX84" fmla="*/ 801069 w 1016595"/>
                <a:gd name="connsiteY84" fmla="*/ 388490 h 1226416"/>
                <a:gd name="connsiteX85" fmla="*/ 801069 w 1016595"/>
                <a:gd name="connsiteY85" fmla="*/ 392983 h 1226416"/>
                <a:gd name="connsiteX86" fmla="*/ 806077 w 1016595"/>
                <a:gd name="connsiteY86" fmla="*/ 407981 h 1226416"/>
                <a:gd name="connsiteX87" fmla="*/ 810612 w 1016595"/>
                <a:gd name="connsiteY87" fmla="*/ 412474 h 1226416"/>
                <a:gd name="connsiteX88" fmla="*/ 810612 w 1016595"/>
                <a:gd name="connsiteY88" fmla="*/ 417454 h 1226416"/>
                <a:gd name="connsiteX89" fmla="*/ 815620 w 1016595"/>
                <a:gd name="connsiteY89" fmla="*/ 421947 h 1226416"/>
                <a:gd name="connsiteX90" fmla="*/ 820108 w 1016595"/>
                <a:gd name="connsiteY90" fmla="*/ 427442 h 1226416"/>
                <a:gd name="connsiteX91" fmla="*/ 820108 w 1016595"/>
                <a:gd name="connsiteY91" fmla="*/ 421947 h 1226416"/>
                <a:gd name="connsiteX92" fmla="*/ 820108 w 1016595"/>
                <a:gd name="connsiteY92" fmla="*/ 417454 h 1226416"/>
                <a:gd name="connsiteX93" fmla="*/ 825635 w 1016595"/>
                <a:gd name="connsiteY93" fmla="*/ 421947 h 1226416"/>
                <a:gd name="connsiteX94" fmla="*/ 830123 w 1016595"/>
                <a:gd name="connsiteY94" fmla="*/ 407981 h 1226416"/>
                <a:gd name="connsiteX95" fmla="*/ 830123 w 1016595"/>
                <a:gd name="connsiteY95" fmla="*/ 402486 h 1226416"/>
                <a:gd name="connsiteX96" fmla="*/ 839619 w 1016595"/>
                <a:gd name="connsiteY96" fmla="*/ 402486 h 1226416"/>
                <a:gd name="connsiteX97" fmla="*/ 854642 w 1016595"/>
                <a:gd name="connsiteY97" fmla="*/ 397993 h 1226416"/>
                <a:gd name="connsiteX98" fmla="*/ 854642 w 1016595"/>
                <a:gd name="connsiteY98" fmla="*/ 402486 h 1226416"/>
                <a:gd name="connsiteX99" fmla="*/ 860170 w 1016595"/>
                <a:gd name="connsiteY99" fmla="*/ 402486 h 1226416"/>
                <a:gd name="connsiteX100" fmla="*/ 860170 w 1016595"/>
                <a:gd name="connsiteY100" fmla="*/ 397993 h 1226416"/>
                <a:gd name="connsiteX101" fmla="*/ 869665 w 1016595"/>
                <a:gd name="connsiteY101" fmla="*/ 397993 h 1226416"/>
                <a:gd name="connsiteX102" fmla="*/ 869665 w 1016595"/>
                <a:gd name="connsiteY102" fmla="*/ 402486 h 1226416"/>
                <a:gd name="connsiteX103" fmla="*/ 879681 w 1016595"/>
                <a:gd name="connsiteY103" fmla="*/ 407981 h 1226416"/>
                <a:gd name="connsiteX104" fmla="*/ 879681 w 1016595"/>
                <a:gd name="connsiteY104" fmla="*/ 412474 h 1226416"/>
                <a:gd name="connsiteX105" fmla="*/ 893712 w 1016595"/>
                <a:gd name="connsiteY105" fmla="*/ 407981 h 1226416"/>
                <a:gd name="connsiteX106" fmla="*/ 908735 w 1016595"/>
                <a:gd name="connsiteY106" fmla="*/ 402486 h 1226416"/>
                <a:gd name="connsiteX107" fmla="*/ 918231 w 1016595"/>
                <a:gd name="connsiteY107" fmla="*/ 402486 h 1226416"/>
                <a:gd name="connsiteX108" fmla="*/ 933254 w 1016595"/>
                <a:gd name="connsiteY108" fmla="*/ 392983 h 1226416"/>
                <a:gd name="connsiteX109" fmla="*/ 933254 w 1016595"/>
                <a:gd name="connsiteY109" fmla="*/ 402486 h 1226416"/>
                <a:gd name="connsiteX110" fmla="*/ 943269 w 1016595"/>
                <a:gd name="connsiteY110" fmla="*/ 402486 h 1226416"/>
                <a:gd name="connsiteX111" fmla="*/ 947804 w 1016595"/>
                <a:gd name="connsiteY111" fmla="*/ 421947 h 1226416"/>
                <a:gd name="connsiteX112" fmla="*/ 952812 w 1016595"/>
                <a:gd name="connsiteY112" fmla="*/ 421947 h 1226416"/>
                <a:gd name="connsiteX113" fmla="*/ 957300 w 1016595"/>
                <a:gd name="connsiteY113" fmla="*/ 417454 h 1226416"/>
                <a:gd name="connsiteX114" fmla="*/ 962828 w 1016595"/>
                <a:gd name="connsiteY114" fmla="*/ 421947 h 1226416"/>
                <a:gd name="connsiteX115" fmla="*/ 967316 w 1016595"/>
                <a:gd name="connsiteY115" fmla="*/ 436914 h 1226416"/>
                <a:gd name="connsiteX116" fmla="*/ 972323 w 1016595"/>
                <a:gd name="connsiteY116" fmla="*/ 441408 h 1226416"/>
                <a:gd name="connsiteX117" fmla="*/ 972323 w 1016595"/>
                <a:gd name="connsiteY117" fmla="*/ 446417 h 1226416"/>
                <a:gd name="connsiteX118" fmla="*/ 981819 w 1016595"/>
                <a:gd name="connsiteY118" fmla="*/ 446417 h 1226416"/>
                <a:gd name="connsiteX119" fmla="*/ 981819 w 1016595"/>
                <a:gd name="connsiteY119" fmla="*/ 441408 h 1226416"/>
                <a:gd name="connsiteX120" fmla="*/ 976811 w 1016595"/>
                <a:gd name="connsiteY120" fmla="*/ 436914 h 1226416"/>
                <a:gd name="connsiteX121" fmla="*/ 981819 w 1016595"/>
                <a:gd name="connsiteY121" fmla="*/ 431935 h 1226416"/>
                <a:gd name="connsiteX122" fmla="*/ 986354 w 1016595"/>
                <a:gd name="connsiteY122" fmla="*/ 436914 h 1226416"/>
                <a:gd name="connsiteX123" fmla="*/ 996370 w 1016595"/>
                <a:gd name="connsiteY123" fmla="*/ 441408 h 1226416"/>
                <a:gd name="connsiteX124" fmla="*/ 1001377 w 1016595"/>
                <a:gd name="connsiteY124" fmla="*/ 451396 h 1226416"/>
                <a:gd name="connsiteX125" fmla="*/ 991834 w 1016595"/>
                <a:gd name="connsiteY125" fmla="*/ 456406 h 1226416"/>
                <a:gd name="connsiteX126" fmla="*/ 976811 w 1016595"/>
                <a:gd name="connsiteY126" fmla="*/ 470371 h 1226416"/>
                <a:gd name="connsiteX127" fmla="*/ 976811 w 1016595"/>
                <a:gd name="connsiteY127" fmla="*/ 485369 h 1226416"/>
                <a:gd name="connsiteX128" fmla="*/ 976811 w 1016595"/>
                <a:gd name="connsiteY128" fmla="*/ 499851 h 1226416"/>
                <a:gd name="connsiteX129" fmla="*/ 972323 w 1016595"/>
                <a:gd name="connsiteY129" fmla="*/ 514819 h 1226416"/>
                <a:gd name="connsiteX130" fmla="*/ 981819 w 1016595"/>
                <a:gd name="connsiteY130" fmla="*/ 519312 h 1226416"/>
                <a:gd name="connsiteX131" fmla="*/ 981819 w 1016595"/>
                <a:gd name="connsiteY131" fmla="*/ 514819 h 1226416"/>
                <a:gd name="connsiteX132" fmla="*/ 991834 w 1016595"/>
                <a:gd name="connsiteY132" fmla="*/ 514819 h 1226416"/>
                <a:gd name="connsiteX133" fmla="*/ 996370 w 1016595"/>
                <a:gd name="connsiteY133" fmla="*/ 528815 h 1226416"/>
                <a:gd name="connsiteX134" fmla="*/ 1006858 w 1016595"/>
                <a:gd name="connsiteY134" fmla="*/ 543783 h 1226416"/>
                <a:gd name="connsiteX135" fmla="*/ 1006858 w 1016595"/>
                <a:gd name="connsiteY135" fmla="*/ 548276 h 1226416"/>
                <a:gd name="connsiteX136" fmla="*/ 1006858 w 1016595"/>
                <a:gd name="connsiteY136" fmla="*/ 553285 h 1226416"/>
                <a:gd name="connsiteX137" fmla="*/ 986354 w 1016595"/>
                <a:gd name="connsiteY137" fmla="*/ 563274 h 1226416"/>
                <a:gd name="connsiteX138" fmla="*/ 981819 w 1016595"/>
                <a:gd name="connsiteY138" fmla="*/ 563274 h 1226416"/>
                <a:gd name="connsiteX139" fmla="*/ 972323 w 1016595"/>
                <a:gd name="connsiteY139" fmla="*/ 577240 h 1226416"/>
                <a:gd name="connsiteX140" fmla="*/ 981819 w 1016595"/>
                <a:gd name="connsiteY140" fmla="*/ 592237 h 1226416"/>
                <a:gd name="connsiteX141" fmla="*/ 976811 w 1016595"/>
                <a:gd name="connsiteY141" fmla="*/ 602226 h 1226416"/>
                <a:gd name="connsiteX142" fmla="*/ 962828 w 1016595"/>
                <a:gd name="connsiteY142" fmla="*/ 606719 h 1226416"/>
                <a:gd name="connsiteX143" fmla="*/ 957300 w 1016595"/>
                <a:gd name="connsiteY143" fmla="*/ 602226 h 1226416"/>
                <a:gd name="connsiteX144" fmla="*/ 955851 w 1016595"/>
                <a:gd name="connsiteY144" fmla="*/ 602226 h 1226416"/>
                <a:gd name="connsiteX145" fmla="*/ 955851 w 1016595"/>
                <a:gd name="connsiteY145" fmla="*/ 604063 h 1226416"/>
                <a:gd name="connsiteX146" fmla="*/ 957552 w 1016595"/>
                <a:gd name="connsiteY146" fmla="*/ 604063 h 1226416"/>
                <a:gd name="connsiteX147" fmla="*/ 962586 w 1016595"/>
                <a:gd name="connsiteY147" fmla="*/ 608557 h 1226416"/>
                <a:gd name="connsiteX148" fmla="*/ 977080 w 1016595"/>
                <a:gd name="connsiteY148" fmla="*/ 604063 h 1226416"/>
                <a:gd name="connsiteX149" fmla="*/ 986590 w 1016595"/>
                <a:gd name="connsiteY149" fmla="*/ 604063 h 1226416"/>
                <a:gd name="connsiteX150" fmla="*/ 996609 w 1016595"/>
                <a:gd name="connsiteY150" fmla="*/ 608557 h 1226416"/>
                <a:gd name="connsiteX151" fmla="*/ 996609 w 1016595"/>
                <a:gd name="connsiteY151" fmla="*/ 613551 h 1226416"/>
                <a:gd name="connsiteX152" fmla="*/ 1006576 w 1016595"/>
                <a:gd name="connsiteY152" fmla="*/ 613551 h 1226416"/>
                <a:gd name="connsiteX153" fmla="*/ 1011102 w 1016595"/>
                <a:gd name="connsiteY153" fmla="*/ 613551 h 1226416"/>
                <a:gd name="connsiteX154" fmla="*/ 1006576 w 1016595"/>
                <a:gd name="connsiteY154" fmla="*/ 637563 h 1226416"/>
                <a:gd name="connsiteX155" fmla="*/ 1011102 w 1016595"/>
                <a:gd name="connsiteY155" fmla="*/ 637563 h 1226416"/>
                <a:gd name="connsiteX156" fmla="*/ 1011102 w 1016595"/>
                <a:gd name="connsiteY156" fmla="*/ 643056 h 1226416"/>
                <a:gd name="connsiteX157" fmla="*/ 1016595 w 1016595"/>
                <a:gd name="connsiteY157" fmla="*/ 643056 h 1226416"/>
                <a:gd name="connsiteX158" fmla="*/ 1016595 w 1016595"/>
                <a:gd name="connsiteY158" fmla="*/ 662532 h 1226416"/>
                <a:gd name="connsiteX159" fmla="*/ 1016595 w 1016595"/>
                <a:gd name="connsiteY159" fmla="*/ 672062 h 1226416"/>
                <a:gd name="connsiteX160" fmla="*/ 1011102 w 1016595"/>
                <a:gd name="connsiteY160" fmla="*/ 672062 h 1226416"/>
                <a:gd name="connsiteX161" fmla="*/ 1011102 w 1016595"/>
                <a:gd name="connsiteY161" fmla="*/ 681550 h 1226416"/>
                <a:gd name="connsiteX162" fmla="*/ 1006576 w 1016595"/>
                <a:gd name="connsiteY162" fmla="*/ 696032 h 1226416"/>
                <a:gd name="connsiteX163" fmla="*/ 1011102 w 1016595"/>
                <a:gd name="connsiteY163" fmla="*/ 701026 h 1226416"/>
                <a:gd name="connsiteX164" fmla="*/ 1001592 w 1016595"/>
                <a:gd name="connsiteY164" fmla="*/ 711055 h 1226416"/>
                <a:gd name="connsiteX165" fmla="*/ 1001592 w 1016595"/>
                <a:gd name="connsiteY165" fmla="*/ 715549 h 1226416"/>
                <a:gd name="connsiteX166" fmla="*/ 1011102 w 1016595"/>
                <a:gd name="connsiteY166" fmla="*/ 715549 h 1226416"/>
                <a:gd name="connsiteX167" fmla="*/ 1016595 w 1016595"/>
                <a:gd name="connsiteY167" fmla="*/ 720543 h 1226416"/>
                <a:gd name="connsiteX168" fmla="*/ 1011102 w 1016595"/>
                <a:gd name="connsiteY168" fmla="*/ 725038 h 1226416"/>
                <a:gd name="connsiteX169" fmla="*/ 1011102 w 1016595"/>
                <a:gd name="connsiteY169" fmla="*/ 735025 h 1226416"/>
                <a:gd name="connsiteX170" fmla="*/ 1011102 w 1016595"/>
                <a:gd name="connsiteY170" fmla="*/ 740019 h 1226416"/>
                <a:gd name="connsiteX171" fmla="*/ 1001592 w 1016595"/>
                <a:gd name="connsiteY171" fmla="*/ 744513 h 1226416"/>
                <a:gd name="connsiteX172" fmla="*/ 996609 w 1016595"/>
                <a:gd name="connsiteY172" fmla="*/ 744513 h 1226416"/>
                <a:gd name="connsiteX173" fmla="*/ 996609 w 1016595"/>
                <a:gd name="connsiteY173" fmla="*/ 754543 h 1226416"/>
                <a:gd name="connsiteX174" fmla="*/ 991574 w 1016595"/>
                <a:gd name="connsiteY174" fmla="*/ 754543 h 1226416"/>
                <a:gd name="connsiteX175" fmla="*/ 986590 w 1016595"/>
                <a:gd name="connsiteY175" fmla="*/ 759536 h 1226416"/>
                <a:gd name="connsiteX176" fmla="*/ 982064 w 1016595"/>
                <a:gd name="connsiteY176" fmla="*/ 759536 h 1226416"/>
                <a:gd name="connsiteX177" fmla="*/ 982064 w 1016595"/>
                <a:gd name="connsiteY177" fmla="*/ 769524 h 1226416"/>
                <a:gd name="connsiteX178" fmla="*/ 977080 w 1016595"/>
                <a:gd name="connsiteY178" fmla="*/ 769524 h 1226416"/>
                <a:gd name="connsiteX179" fmla="*/ 972554 w 1016595"/>
                <a:gd name="connsiteY179" fmla="*/ 783507 h 1226416"/>
                <a:gd name="connsiteX180" fmla="*/ 972554 w 1016595"/>
                <a:gd name="connsiteY180" fmla="*/ 788501 h 1226416"/>
                <a:gd name="connsiteX181" fmla="*/ 972554 w 1016595"/>
                <a:gd name="connsiteY181" fmla="*/ 793037 h 1226416"/>
                <a:gd name="connsiteX182" fmla="*/ 962586 w 1016595"/>
                <a:gd name="connsiteY182" fmla="*/ 793037 h 1226416"/>
                <a:gd name="connsiteX183" fmla="*/ 957552 w 1016595"/>
                <a:gd name="connsiteY183" fmla="*/ 793037 h 1226416"/>
                <a:gd name="connsiteX184" fmla="*/ 947584 w 1016595"/>
                <a:gd name="connsiteY184" fmla="*/ 788501 h 1226416"/>
                <a:gd name="connsiteX185" fmla="*/ 938074 w 1016595"/>
                <a:gd name="connsiteY185" fmla="*/ 798530 h 1226416"/>
                <a:gd name="connsiteX186" fmla="*/ 943058 w 1016595"/>
                <a:gd name="connsiteY186" fmla="*/ 803024 h 1226416"/>
                <a:gd name="connsiteX187" fmla="*/ 953077 w 1016595"/>
                <a:gd name="connsiteY187" fmla="*/ 812512 h 1226416"/>
                <a:gd name="connsiteX188" fmla="*/ 953077 w 1016595"/>
                <a:gd name="connsiteY188" fmla="*/ 822500 h 1226416"/>
                <a:gd name="connsiteX189" fmla="*/ 957552 w 1016595"/>
                <a:gd name="connsiteY189" fmla="*/ 827494 h 1226416"/>
                <a:gd name="connsiteX190" fmla="*/ 947584 w 1016595"/>
                <a:gd name="connsiteY190" fmla="*/ 837523 h 1226416"/>
                <a:gd name="connsiteX191" fmla="*/ 953077 w 1016595"/>
                <a:gd name="connsiteY191" fmla="*/ 842017 h 1226416"/>
                <a:gd name="connsiteX192" fmla="*/ 957552 w 1016595"/>
                <a:gd name="connsiteY192" fmla="*/ 842017 h 1226416"/>
                <a:gd name="connsiteX193" fmla="*/ 957552 w 1016595"/>
                <a:gd name="connsiteY193" fmla="*/ 851506 h 1226416"/>
                <a:gd name="connsiteX194" fmla="*/ 953077 w 1016595"/>
                <a:gd name="connsiteY194" fmla="*/ 851506 h 1226416"/>
                <a:gd name="connsiteX195" fmla="*/ 953077 w 1016595"/>
                <a:gd name="connsiteY195" fmla="*/ 856999 h 1226416"/>
                <a:gd name="connsiteX196" fmla="*/ 947584 w 1016595"/>
                <a:gd name="connsiteY196" fmla="*/ 861493 h 1226416"/>
                <a:gd name="connsiteX197" fmla="*/ 947584 w 1016595"/>
                <a:gd name="connsiteY197" fmla="*/ 866487 h 1226416"/>
                <a:gd name="connsiteX198" fmla="*/ 947584 w 1016595"/>
                <a:gd name="connsiteY198" fmla="*/ 870982 h 1226416"/>
                <a:gd name="connsiteX199" fmla="*/ 947584 w 1016595"/>
                <a:gd name="connsiteY199" fmla="*/ 881011 h 1226416"/>
                <a:gd name="connsiteX200" fmla="*/ 953077 w 1016595"/>
                <a:gd name="connsiteY200" fmla="*/ 886005 h 1226416"/>
                <a:gd name="connsiteX201" fmla="*/ 953077 w 1016595"/>
                <a:gd name="connsiteY201" fmla="*/ 895493 h 1226416"/>
                <a:gd name="connsiteX202" fmla="*/ 947584 w 1016595"/>
                <a:gd name="connsiteY202" fmla="*/ 899987 h 1226416"/>
                <a:gd name="connsiteX203" fmla="*/ 947584 w 1016595"/>
                <a:gd name="connsiteY203" fmla="*/ 905480 h 1226416"/>
                <a:gd name="connsiteX204" fmla="*/ 947584 w 1016595"/>
                <a:gd name="connsiteY204" fmla="*/ 909975 h 1226416"/>
                <a:gd name="connsiteX205" fmla="*/ 953077 w 1016595"/>
                <a:gd name="connsiteY205" fmla="*/ 915010 h 1226416"/>
                <a:gd name="connsiteX206" fmla="*/ 947584 w 1016595"/>
                <a:gd name="connsiteY206" fmla="*/ 924998 h 1226416"/>
                <a:gd name="connsiteX207" fmla="*/ 947584 w 1016595"/>
                <a:gd name="connsiteY207" fmla="*/ 938981 h 1226416"/>
                <a:gd name="connsiteX208" fmla="*/ 938074 w 1016595"/>
                <a:gd name="connsiteY208" fmla="*/ 938981 h 1226416"/>
                <a:gd name="connsiteX209" fmla="*/ 928056 w 1016595"/>
                <a:gd name="connsiteY209" fmla="*/ 929492 h 1226416"/>
                <a:gd name="connsiteX210" fmla="*/ 918546 w 1016595"/>
                <a:gd name="connsiteY210" fmla="*/ 929492 h 1226416"/>
                <a:gd name="connsiteX211" fmla="*/ 908527 w 1016595"/>
                <a:gd name="connsiteY211" fmla="*/ 919505 h 1226416"/>
                <a:gd name="connsiteX212" fmla="*/ 903544 w 1016595"/>
                <a:gd name="connsiteY212" fmla="*/ 915010 h 1226416"/>
                <a:gd name="connsiteX213" fmla="*/ 899018 w 1016595"/>
                <a:gd name="connsiteY213" fmla="*/ 919505 h 1226416"/>
                <a:gd name="connsiteX214" fmla="*/ 894034 w 1016595"/>
                <a:gd name="connsiteY214" fmla="*/ 924998 h 1226416"/>
                <a:gd name="connsiteX215" fmla="*/ 884015 w 1016595"/>
                <a:gd name="connsiteY215" fmla="*/ 929492 h 1226416"/>
                <a:gd name="connsiteX216" fmla="*/ 884015 w 1016595"/>
                <a:gd name="connsiteY216" fmla="*/ 938981 h 1226416"/>
                <a:gd name="connsiteX217" fmla="*/ 879540 w 1016595"/>
                <a:gd name="connsiteY217" fmla="*/ 938981 h 1226416"/>
                <a:gd name="connsiteX218" fmla="*/ 879540 w 1016595"/>
                <a:gd name="connsiteY218" fmla="*/ 944474 h 1226416"/>
                <a:gd name="connsiteX219" fmla="*/ 879540 w 1016595"/>
                <a:gd name="connsiteY219" fmla="*/ 948968 h 1226416"/>
                <a:gd name="connsiteX220" fmla="*/ 874505 w 1016595"/>
                <a:gd name="connsiteY220" fmla="*/ 948968 h 1226416"/>
                <a:gd name="connsiteX221" fmla="*/ 870030 w 1016595"/>
                <a:gd name="connsiteY221" fmla="*/ 944474 h 1226416"/>
                <a:gd name="connsiteX222" fmla="*/ 860012 w 1016595"/>
                <a:gd name="connsiteY222" fmla="*/ 944474 h 1226416"/>
                <a:gd name="connsiteX223" fmla="*/ 849485 w 1016595"/>
                <a:gd name="connsiteY223" fmla="*/ 944474 h 1226416"/>
                <a:gd name="connsiteX224" fmla="*/ 845009 w 1016595"/>
                <a:gd name="connsiteY224" fmla="*/ 948968 h 1226416"/>
                <a:gd name="connsiteX225" fmla="*/ 839975 w 1016595"/>
                <a:gd name="connsiteY225" fmla="*/ 948968 h 1226416"/>
                <a:gd name="connsiteX226" fmla="*/ 839975 w 1016595"/>
                <a:gd name="connsiteY226" fmla="*/ 958498 h 1226416"/>
                <a:gd name="connsiteX227" fmla="*/ 830516 w 1016595"/>
                <a:gd name="connsiteY227" fmla="*/ 953962 h 1226416"/>
                <a:gd name="connsiteX228" fmla="*/ 825990 w 1016595"/>
                <a:gd name="connsiteY228" fmla="*/ 958498 h 1226416"/>
                <a:gd name="connsiteX229" fmla="*/ 820497 w 1016595"/>
                <a:gd name="connsiteY229" fmla="*/ 958498 h 1226416"/>
                <a:gd name="connsiteX230" fmla="*/ 815971 w 1016595"/>
                <a:gd name="connsiteY230" fmla="*/ 963991 h 1226416"/>
                <a:gd name="connsiteX231" fmla="*/ 806461 w 1016595"/>
                <a:gd name="connsiteY231" fmla="*/ 968486 h 1226416"/>
                <a:gd name="connsiteX232" fmla="*/ 806461 w 1016595"/>
                <a:gd name="connsiteY232" fmla="*/ 973479 h 1226416"/>
                <a:gd name="connsiteX233" fmla="*/ 810987 w 1016595"/>
                <a:gd name="connsiteY233" fmla="*/ 982968 h 1226416"/>
                <a:gd name="connsiteX234" fmla="*/ 810987 w 1016595"/>
                <a:gd name="connsiteY234" fmla="*/ 987961 h 1226416"/>
                <a:gd name="connsiteX235" fmla="*/ 810987 w 1016595"/>
                <a:gd name="connsiteY235" fmla="*/ 992955 h 1226416"/>
                <a:gd name="connsiteX236" fmla="*/ 810987 w 1016595"/>
                <a:gd name="connsiteY236" fmla="*/ 997450 h 1226416"/>
                <a:gd name="connsiteX237" fmla="*/ 815971 w 1016595"/>
                <a:gd name="connsiteY237" fmla="*/ 1006980 h 1226416"/>
                <a:gd name="connsiteX238" fmla="*/ 810987 w 1016595"/>
                <a:gd name="connsiteY238" fmla="*/ 1021961 h 1226416"/>
                <a:gd name="connsiteX239" fmla="*/ 815971 w 1016595"/>
                <a:gd name="connsiteY239" fmla="*/ 1026455 h 1226416"/>
                <a:gd name="connsiteX240" fmla="*/ 820497 w 1016595"/>
                <a:gd name="connsiteY240" fmla="*/ 1031949 h 1226416"/>
                <a:gd name="connsiteX241" fmla="*/ 825990 w 1016595"/>
                <a:gd name="connsiteY241" fmla="*/ 1026455 h 1226416"/>
                <a:gd name="connsiteX242" fmla="*/ 830516 w 1016595"/>
                <a:gd name="connsiteY242" fmla="*/ 1031949 h 1226416"/>
                <a:gd name="connsiteX243" fmla="*/ 825990 w 1016595"/>
                <a:gd name="connsiteY243" fmla="*/ 1036443 h 1226416"/>
                <a:gd name="connsiteX244" fmla="*/ 830516 w 1016595"/>
                <a:gd name="connsiteY244" fmla="*/ 1041478 h 1226416"/>
                <a:gd name="connsiteX245" fmla="*/ 839975 w 1016595"/>
                <a:gd name="connsiteY245" fmla="*/ 1041478 h 1226416"/>
                <a:gd name="connsiteX246" fmla="*/ 845009 w 1016595"/>
                <a:gd name="connsiteY246" fmla="*/ 1041478 h 1226416"/>
                <a:gd name="connsiteX247" fmla="*/ 845009 w 1016595"/>
                <a:gd name="connsiteY247" fmla="*/ 1051466 h 1226416"/>
                <a:gd name="connsiteX248" fmla="*/ 839975 w 1016595"/>
                <a:gd name="connsiteY248" fmla="*/ 1055960 h 1226416"/>
                <a:gd name="connsiteX249" fmla="*/ 830516 w 1016595"/>
                <a:gd name="connsiteY249" fmla="*/ 1060954 h 1226416"/>
                <a:gd name="connsiteX250" fmla="*/ 825990 w 1016595"/>
                <a:gd name="connsiteY250" fmla="*/ 1060954 h 1226416"/>
                <a:gd name="connsiteX251" fmla="*/ 820497 w 1016595"/>
                <a:gd name="connsiteY251" fmla="*/ 1055960 h 1226416"/>
                <a:gd name="connsiteX252" fmla="*/ 800969 w 1016595"/>
                <a:gd name="connsiteY252" fmla="*/ 1055960 h 1226416"/>
                <a:gd name="connsiteX253" fmla="*/ 800969 w 1016595"/>
                <a:gd name="connsiteY253" fmla="*/ 1060954 h 1226416"/>
                <a:gd name="connsiteX254" fmla="*/ 791459 w 1016595"/>
                <a:gd name="connsiteY254" fmla="*/ 1075436 h 1226416"/>
                <a:gd name="connsiteX255" fmla="*/ 800969 w 1016595"/>
                <a:gd name="connsiteY255" fmla="*/ 1080430 h 1226416"/>
                <a:gd name="connsiteX256" fmla="*/ 800969 w 1016595"/>
                <a:gd name="connsiteY256" fmla="*/ 1089960 h 1226416"/>
                <a:gd name="connsiteX257" fmla="*/ 806461 w 1016595"/>
                <a:gd name="connsiteY257" fmla="*/ 1094454 h 1226416"/>
                <a:gd name="connsiteX258" fmla="*/ 806461 w 1016595"/>
                <a:gd name="connsiteY258" fmla="*/ 1099948 h 1226416"/>
                <a:gd name="connsiteX259" fmla="*/ 796494 w 1016595"/>
                <a:gd name="connsiteY259" fmla="*/ 1099948 h 1226416"/>
                <a:gd name="connsiteX260" fmla="*/ 791459 w 1016595"/>
                <a:gd name="connsiteY260" fmla="*/ 1099948 h 1226416"/>
                <a:gd name="connsiteX261" fmla="*/ 791459 w 1016595"/>
                <a:gd name="connsiteY261" fmla="*/ 1104442 h 1226416"/>
                <a:gd name="connsiteX262" fmla="*/ 786984 w 1016595"/>
                <a:gd name="connsiteY262" fmla="*/ 1109436 h 1226416"/>
                <a:gd name="connsiteX263" fmla="*/ 786984 w 1016595"/>
                <a:gd name="connsiteY263" fmla="*/ 1119423 h 1226416"/>
                <a:gd name="connsiteX264" fmla="*/ 796494 w 1016595"/>
                <a:gd name="connsiteY264" fmla="*/ 1119423 h 1226416"/>
                <a:gd name="connsiteX265" fmla="*/ 815971 w 1016595"/>
                <a:gd name="connsiteY265" fmla="*/ 1119423 h 1226416"/>
                <a:gd name="connsiteX266" fmla="*/ 820497 w 1016595"/>
                <a:gd name="connsiteY266" fmla="*/ 1128953 h 1226416"/>
                <a:gd name="connsiteX267" fmla="*/ 815971 w 1016595"/>
                <a:gd name="connsiteY267" fmla="*/ 1133448 h 1226416"/>
                <a:gd name="connsiteX268" fmla="*/ 806461 w 1016595"/>
                <a:gd name="connsiteY268" fmla="*/ 1138941 h 1226416"/>
                <a:gd name="connsiteX269" fmla="*/ 800969 w 1016595"/>
                <a:gd name="connsiteY269" fmla="*/ 1158417 h 1226416"/>
                <a:gd name="connsiteX270" fmla="*/ 791459 w 1016595"/>
                <a:gd name="connsiteY270" fmla="*/ 1162911 h 1226416"/>
                <a:gd name="connsiteX271" fmla="*/ 791459 w 1016595"/>
                <a:gd name="connsiteY271" fmla="*/ 1172441 h 1226416"/>
                <a:gd name="connsiteX272" fmla="*/ 786984 w 1016595"/>
                <a:gd name="connsiteY272" fmla="*/ 1172441 h 1226416"/>
                <a:gd name="connsiteX273" fmla="*/ 786984 w 1016595"/>
                <a:gd name="connsiteY273" fmla="*/ 1182429 h 1226416"/>
                <a:gd name="connsiteX274" fmla="*/ 766947 w 1016595"/>
                <a:gd name="connsiteY274" fmla="*/ 1187422 h 1226416"/>
                <a:gd name="connsiteX275" fmla="*/ 766947 w 1016595"/>
                <a:gd name="connsiteY275" fmla="*/ 1191917 h 1226416"/>
                <a:gd name="connsiteX276" fmla="*/ 756928 w 1016595"/>
                <a:gd name="connsiteY276" fmla="*/ 1211434 h 1226416"/>
                <a:gd name="connsiteX277" fmla="*/ 752453 w 1016595"/>
                <a:gd name="connsiteY277" fmla="*/ 1211434 h 1226416"/>
                <a:gd name="connsiteX278" fmla="*/ 752453 w 1016595"/>
                <a:gd name="connsiteY278" fmla="*/ 1216428 h 1226416"/>
                <a:gd name="connsiteX279" fmla="*/ 752453 w 1016595"/>
                <a:gd name="connsiteY279" fmla="*/ 1220923 h 1226416"/>
                <a:gd name="connsiteX280" fmla="*/ 747418 w 1016595"/>
                <a:gd name="connsiteY280" fmla="*/ 1220923 h 1226416"/>
                <a:gd name="connsiteX281" fmla="*/ 742943 w 1016595"/>
                <a:gd name="connsiteY281" fmla="*/ 1226416 h 1226416"/>
                <a:gd name="connsiteX282" fmla="*/ 737451 w 1016595"/>
                <a:gd name="connsiteY282" fmla="*/ 1226416 h 1226416"/>
                <a:gd name="connsiteX283" fmla="*/ 742943 w 1016595"/>
                <a:gd name="connsiteY283" fmla="*/ 1216428 h 1226416"/>
                <a:gd name="connsiteX284" fmla="*/ 723415 w 1016595"/>
                <a:gd name="connsiteY284" fmla="*/ 1211434 h 1226416"/>
                <a:gd name="connsiteX285" fmla="*/ 723415 w 1016595"/>
                <a:gd name="connsiteY285" fmla="*/ 1206940 h 1226416"/>
                <a:gd name="connsiteX286" fmla="*/ 717922 w 1016595"/>
                <a:gd name="connsiteY286" fmla="*/ 1206940 h 1226416"/>
                <a:gd name="connsiteX287" fmla="*/ 717922 w 1016595"/>
                <a:gd name="connsiteY287" fmla="*/ 1211434 h 1226416"/>
                <a:gd name="connsiteX288" fmla="*/ 713447 w 1016595"/>
                <a:gd name="connsiteY288" fmla="*/ 1211434 h 1226416"/>
                <a:gd name="connsiteX289" fmla="*/ 708412 w 1016595"/>
                <a:gd name="connsiteY289" fmla="*/ 1182429 h 1226416"/>
                <a:gd name="connsiteX290" fmla="*/ 698394 w 1016595"/>
                <a:gd name="connsiteY290" fmla="*/ 1191917 h 1226416"/>
                <a:gd name="connsiteX291" fmla="*/ 688884 w 1016595"/>
                <a:gd name="connsiteY291" fmla="*/ 1187422 h 1226416"/>
                <a:gd name="connsiteX292" fmla="*/ 688884 w 1016595"/>
                <a:gd name="connsiteY292" fmla="*/ 1172441 h 1226416"/>
                <a:gd name="connsiteX293" fmla="*/ 673882 w 1016595"/>
                <a:gd name="connsiteY293" fmla="*/ 1172441 h 1226416"/>
                <a:gd name="connsiteX294" fmla="*/ 669407 w 1016595"/>
                <a:gd name="connsiteY294" fmla="*/ 1167947 h 1226416"/>
                <a:gd name="connsiteX295" fmla="*/ 669407 w 1016595"/>
                <a:gd name="connsiteY295" fmla="*/ 1162911 h 1226416"/>
                <a:gd name="connsiteX296" fmla="*/ 669407 w 1016595"/>
                <a:gd name="connsiteY296" fmla="*/ 1152924 h 1226416"/>
                <a:gd name="connsiteX297" fmla="*/ 659897 w 1016595"/>
                <a:gd name="connsiteY297" fmla="*/ 1152924 h 1226416"/>
                <a:gd name="connsiteX298" fmla="*/ 659897 w 1016595"/>
                <a:gd name="connsiteY298" fmla="*/ 1148429 h 1226416"/>
                <a:gd name="connsiteX299" fmla="*/ 649878 w 1016595"/>
                <a:gd name="connsiteY299" fmla="*/ 1143435 h 1226416"/>
                <a:gd name="connsiteX300" fmla="*/ 649878 w 1016595"/>
                <a:gd name="connsiteY300" fmla="*/ 1138941 h 1226416"/>
                <a:gd name="connsiteX301" fmla="*/ 634876 w 1016595"/>
                <a:gd name="connsiteY301" fmla="*/ 1128953 h 1226416"/>
                <a:gd name="connsiteX302" fmla="*/ 634876 w 1016595"/>
                <a:gd name="connsiteY302" fmla="*/ 1123959 h 1226416"/>
                <a:gd name="connsiteX303" fmla="*/ 644894 w 1016595"/>
                <a:gd name="connsiteY303" fmla="*/ 1113930 h 1226416"/>
                <a:gd name="connsiteX304" fmla="*/ 640368 w 1016595"/>
                <a:gd name="connsiteY304" fmla="*/ 1109436 h 1226416"/>
                <a:gd name="connsiteX305" fmla="*/ 634876 w 1016595"/>
                <a:gd name="connsiteY305" fmla="*/ 1099948 h 1226416"/>
                <a:gd name="connsiteX306" fmla="*/ 629892 w 1016595"/>
                <a:gd name="connsiteY306" fmla="*/ 1099948 h 1226416"/>
                <a:gd name="connsiteX307" fmla="*/ 634876 w 1016595"/>
                <a:gd name="connsiteY307" fmla="*/ 1089960 h 1226416"/>
                <a:gd name="connsiteX308" fmla="*/ 620382 w 1016595"/>
                <a:gd name="connsiteY308" fmla="*/ 1080430 h 1226416"/>
                <a:gd name="connsiteX309" fmla="*/ 615348 w 1016595"/>
                <a:gd name="connsiteY309" fmla="*/ 1084966 h 1226416"/>
                <a:gd name="connsiteX310" fmla="*/ 600854 w 1016595"/>
                <a:gd name="connsiteY310" fmla="*/ 1080430 h 1226416"/>
                <a:gd name="connsiteX311" fmla="*/ 596379 w 1016595"/>
                <a:gd name="connsiteY311" fmla="*/ 1084966 h 1226416"/>
                <a:gd name="connsiteX312" fmla="*/ 596379 w 1016595"/>
                <a:gd name="connsiteY312" fmla="*/ 1094454 h 1226416"/>
                <a:gd name="connsiteX313" fmla="*/ 590835 w 1016595"/>
                <a:gd name="connsiteY313" fmla="*/ 1094454 h 1226416"/>
                <a:gd name="connsiteX314" fmla="*/ 581325 w 1016595"/>
                <a:gd name="connsiteY314" fmla="*/ 1094454 h 1226416"/>
                <a:gd name="connsiteX315" fmla="*/ 571358 w 1016595"/>
                <a:gd name="connsiteY315" fmla="*/ 1104442 h 1226416"/>
                <a:gd name="connsiteX316" fmla="*/ 566832 w 1016595"/>
                <a:gd name="connsiteY316" fmla="*/ 1099948 h 1226416"/>
                <a:gd name="connsiteX317" fmla="*/ 566832 w 1016595"/>
                <a:gd name="connsiteY317" fmla="*/ 1094454 h 1226416"/>
                <a:gd name="connsiteX318" fmla="*/ 556305 w 1016595"/>
                <a:gd name="connsiteY318" fmla="*/ 1094454 h 1226416"/>
                <a:gd name="connsiteX319" fmla="*/ 551829 w 1016595"/>
                <a:gd name="connsiteY319" fmla="*/ 1099948 h 1226416"/>
                <a:gd name="connsiteX320" fmla="*/ 546846 w 1016595"/>
                <a:gd name="connsiteY320" fmla="*/ 1099948 h 1226416"/>
                <a:gd name="connsiteX321" fmla="*/ 542320 w 1016595"/>
                <a:gd name="connsiteY321" fmla="*/ 1094454 h 1226416"/>
                <a:gd name="connsiteX322" fmla="*/ 537336 w 1016595"/>
                <a:gd name="connsiteY322" fmla="*/ 1099948 h 1226416"/>
                <a:gd name="connsiteX323" fmla="*/ 522791 w 1016595"/>
                <a:gd name="connsiteY323" fmla="*/ 1104442 h 1226416"/>
                <a:gd name="connsiteX324" fmla="*/ 522791 w 1016595"/>
                <a:gd name="connsiteY324" fmla="*/ 1094454 h 1226416"/>
                <a:gd name="connsiteX325" fmla="*/ 517807 w 1016595"/>
                <a:gd name="connsiteY325" fmla="*/ 1099948 h 1226416"/>
                <a:gd name="connsiteX326" fmla="*/ 507789 w 1016595"/>
                <a:gd name="connsiteY326" fmla="*/ 1089960 h 1226416"/>
                <a:gd name="connsiteX327" fmla="*/ 503314 w 1016595"/>
                <a:gd name="connsiteY327" fmla="*/ 1094454 h 1226416"/>
                <a:gd name="connsiteX328" fmla="*/ 498279 w 1016595"/>
                <a:gd name="connsiteY328" fmla="*/ 1094454 h 1226416"/>
                <a:gd name="connsiteX329" fmla="*/ 493804 w 1016595"/>
                <a:gd name="connsiteY329" fmla="*/ 1099948 h 1226416"/>
                <a:gd name="connsiteX330" fmla="*/ 498279 w 1016595"/>
                <a:gd name="connsiteY330" fmla="*/ 1104442 h 1226416"/>
                <a:gd name="connsiteX331" fmla="*/ 493804 w 1016595"/>
                <a:gd name="connsiteY331" fmla="*/ 1109436 h 1226416"/>
                <a:gd name="connsiteX332" fmla="*/ 478801 w 1016595"/>
                <a:gd name="connsiteY332" fmla="*/ 1109436 h 1226416"/>
                <a:gd name="connsiteX333" fmla="*/ 478801 w 1016595"/>
                <a:gd name="connsiteY333" fmla="*/ 1099948 h 1226416"/>
                <a:gd name="connsiteX334" fmla="*/ 468783 w 1016595"/>
                <a:gd name="connsiteY334" fmla="*/ 1109436 h 1226416"/>
                <a:gd name="connsiteX335" fmla="*/ 463799 w 1016595"/>
                <a:gd name="connsiteY335" fmla="*/ 1104442 h 1226416"/>
                <a:gd name="connsiteX336" fmla="*/ 459273 w 1016595"/>
                <a:gd name="connsiteY336" fmla="*/ 1094454 h 1226416"/>
                <a:gd name="connsiteX337" fmla="*/ 444271 w 1016595"/>
                <a:gd name="connsiteY337" fmla="*/ 1084966 h 1226416"/>
                <a:gd name="connsiteX338" fmla="*/ 439745 w 1016595"/>
                <a:gd name="connsiteY338" fmla="*/ 1089960 h 1226416"/>
                <a:gd name="connsiteX339" fmla="*/ 434761 w 1016595"/>
                <a:gd name="connsiteY339" fmla="*/ 1089960 h 1226416"/>
                <a:gd name="connsiteX340" fmla="*/ 430235 w 1016595"/>
                <a:gd name="connsiteY340" fmla="*/ 1099948 h 1226416"/>
                <a:gd name="connsiteX341" fmla="*/ 424742 w 1016595"/>
                <a:gd name="connsiteY341" fmla="*/ 1099948 h 1226416"/>
                <a:gd name="connsiteX342" fmla="*/ 424742 w 1016595"/>
                <a:gd name="connsiteY342" fmla="*/ 1094454 h 1226416"/>
                <a:gd name="connsiteX343" fmla="*/ 420267 w 1016595"/>
                <a:gd name="connsiteY343" fmla="*/ 1089960 h 1226416"/>
                <a:gd name="connsiteX344" fmla="*/ 415233 w 1016595"/>
                <a:gd name="connsiteY344" fmla="*/ 1089960 h 1226416"/>
                <a:gd name="connsiteX345" fmla="*/ 415233 w 1016595"/>
                <a:gd name="connsiteY345" fmla="*/ 1075436 h 1226416"/>
                <a:gd name="connsiteX346" fmla="*/ 409740 w 1016595"/>
                <a:gd name="connsiteY346" fmla="*/ 1075436 h 1226416"/>
                <a:gd name="connsiteX347" fmla="*/ 405265 w 1016595"/>
                <a:gd name="connsiteY347" fmla="*/ 1084966 h 1226416"/>
                <a:gd name="connsiteX348" fmla="*/ 395755 w 1016595"/>
                <a:gd name="connsiteY348" fmla="*/ 1084966 h 1226416"/>
                <a:gd name="connsiteX349" fmla="*/ 395755 w 1016595"/>
                <a:gd name="connsiteY349" fmla="*/ 1075436 h 1226416"/>
                <a:gd name="connsiteX350" fmla="*/ 390720 w 1016595"/>
                <a:gd name="connsiteY350" fmla="*/ 1070443 h 1226416"/>
                <a:gd name="connsiteX351" fmla="*/ 380702 w 1016595"/>
                <a:gd name="connsiteY351" fmla="*/ 1070443 h 1226416"/>
                <a:gd name="connsiteX352" fmla="*/ 371243 w 1016595"/>
                <a:gd name="connsiteY352" fmla="*/ 1070443 h 1226416"/>
                <a:gd name="connsiteX353" fmla="*/ 371243 w 1016595"/>
                <a:gd name="connsiteY353" fmla="*/ 1065449 h 1226416"/>
                <a:gd name="connsiteX354" fmla="*/ 376227 w 1016595"/>
                <a:gd name="connsiteY354" fmla="*/ 1060954 h 1226416"/>
                <a:gd name="connsiteX355" fmla="*/ 351714 w 1016595"/>
                <a:gd name="connsiteY355" fmla="*/ 1055960 h 1226416"/>
                <a:gd name="connsiteX356" fmla="*/ 347188 w 1016595"/>
                <a:gd name="connsiteY356" fmla="*/ 1060954 h 1226416"/>
                <a:gd name="connsiteX357" fmla="*/ 332186 w 1016595"/>
                <a:gd name="connsiteY357" fmla="*/ 1041478 h 1226416"/>
                <a:gd name="connsiteX358" fmla="*/ 326694 w 1016595"/>
                <a:gd name="connsiteY358" fmla="*/ 1041478 h 1226416"/>
                <a:gd name="connsiteX359" fmla="*/ 322168 w 1016595"/>
                <a:gd name="connsiteY359" fmla="*/ 1041478 h 1226416"/>
                <a:gd name="connsiteX360" fmla="*/ 317184 w 1016595"/>
                <a:gd name="connsiteY360" fmla="*/ 1055960 h 1226416"/>
                <a:gd name="connsiteX361" fmla="*/ 312709 w 1016595"/>
                <a:gd name="connsiteY361" fmla="*/ 1055960 h 1226416"/>
                <a:gd name="connsiteX362" fmla="*/ 307674 w 1016595"/>
                <a:gd name="connsiteY362" fmla="*/ 1055960 h 1226416"/>
                <a:gd name="connsiteX363" fmla="*/ 302690 w 1016595"/>
                <a:gd name="connsiteY363" fmla="*/ 1060954 h 1226416"/>
                <a:gd name="connsiteX364" fmla="*/ 293180 w 1016595"/>
                <a:gd name="connsiteY364" fmla="*/ 1060954 h 1226416"/>
                <a:gd name="connsiteX365" fmla="*/ 293180 w 1016595"/>
                <a:gd name="connsiteY365" fmla="*/ 1055960 h 1226416"/>
                <a:gd name="connsiteX366" fmla="*/ 297655 w 1016595"/>
                <a:gd name="connsiteY366" fmla="*/ 1051466 h 1226416"/>
                <a:gd name="connsiteX367" fmla="*/ 293180 w 1016595"/>
                <a:gd name="connsiteY367" fmla="*/ 1045973 h 1226416"/>
                <a:gd name="connsiteX368" fmla="*/ 283670 w 1016595"/>
                <a:gd name="connsiteY368" fmla="*/ 1051466 h 1226416"/>
                <a:gd name="connsiteX369" fmla="*/ 283670 w 1016595"/>
                <a:gd name="connsiteY369" fmla="*/ 1045973 h 1226416"/>
                <a:gd name="connsiteX370" fmla="*/ 273652 w 1016595"/>
                <a:gd name="connsiteY370" fmla="*/ 1051466 h 1226416"/>
                <a:gd name="connsiteX371" fmla="*/ 273652 w 1016595"/>
                <a:gd name="connsiteY371" fmla="*/ 1045973 h 1226416"/>
                <a:gd name="connsiteX372" fmla="*/ 273652 w 1016595"/>
                <a:gd name="connsiteY372" fmla="*/ 1041478 h 1226416"/>
                <a:gd name="connsiteX373" fmla="*/ 263176 w 1016595"/>
                <a:gd name="connsiteY373" fmla="*/ 1045973 h 1226416"/>
                <a:gd name="connsiteX374" fmla="*/ 263176 w 1016595"/>
                <a:gd name="connsiteY374" fmla="*/ 1041478 h 1226416"/>
                <a:gd name="connsiteX375" fmla="*/ 249140 w 1016595"/>
                <a:gd name="connsiteY375" fmla="*/ 1036443 h 1226416"/>
                <a:gd name="connsiteX376" fmla="*/ 249140 w 1016595"/>
                <a:gd name="connsiteY376" fmla="*/ 1031949 h 1226416"/>
                <a:gd name="connsiteX377" fmla="*/ 244156 w 1016595"/>
                <a:gd name="connsiteY377" fmla="*/ 1031949 h 1226416"/>
                <a:gd name="connsiteX378" fmla="*/ 229611 w 1016595"/>
                <a:gd name="connsiteY378" fmla="*/ 1036443 h 1226416"/>
                <a:gd name="connsiteX379" fmla="*/ 229611 w 1016595"/>
                <a:gd name="connsiteY379" fmla="*/ 1041478 h 1226416"/>
                <a:gd name="connsiteX380" fmla="*/ 224627 w 1016595"/>
                <a:gd name="connsiteY380" fmla="*/ 1041478 h 1226416"/>
                <a:gd name="connsiteX381" fmla="*/ 214609 w 1016595"/>
                <a:gd name="connsiteY381" fmla="*/ 1045973 h 1226416"/>
                <a:gd name="connsiteX382" fmla="*/ 205099 w 1016595"/>
                <a:gd name="connsiteY382" fmla="*/ 1041478 h 1226416"/>
                <a:gd name="connsiteX383" fmla="*/ 200624 w 1016595"/>
                <a:gd name="connsiteY383" fmla="*/ 1045973 h 1226416"/>
                <a:gd name="connsiteX384" fmla="*/ 190097 w 1016595"/>
                <a:gd name="connsiteY384" fmla="*/ 1051466 h 1226416"/>
                <a:gd name="connsiteX385" fmla="*/ 175603 w 1016595"/>
                <a:gd name="connsiteY385" fmla="*/ 1055960 h 1226416"/>
                <a:gd name="connsiteX386" fmla="*/ 170619 w 1016595"/>
                <a:gd name="connsiteY386" fmla="*/ 1045973 h 1226416"/>
                <a:gd name="connsiteX387" fmla="*/ 161109 w 1016595"/>
                <a:gd name="connsiteY387" fmla="*/ 1051466 h 1226416"/>
                <a:gd name="connsiteX388" fmla="*/ 156075 w 1016595"/>
                <a:gd name="connsiteY388" fmla="*/ 1051466 h 1226416"/>
                <a:gd name="connsiteX389" fmla="*/ 156075 w 1016595"/>
                <a:gd name="connsiteY389" fmla="*/ 1045973 h 1226416"/>
                <a:gd name="connsiteX390" fmla="*/ 151091 w 1016595"/>
                <a:gd name="connsiteY390" fmla="*/ 1045973 h 1226416"/>
                <a:gd name="connsiteX391" fmla="*/ 141581 w 1016595"/>
                <a:gd name="connsiteY391" fmla="*/ 1041478 h 1226416"/>
                <a:gd name="connsiteX392" fmla="*/ 137106 w 1016595"/>
                <a:gd name="connsiteY392" fmla="*/ 1041478 h 1226416"/>
                <a:gd name="connsiteX393" fmla="*/ 131563 w 1016595"/>
                <a:gd name="connsiteY393" fmla="*/ 1041478 h 1226416"/>
                <a:gd name="connsiteX394" fmla="*/ 131563 w 1016595"/>
                <a:gd name="connsiteY394" fmla="*/ 1045973 h 1226416"/>
                <a:gd name="connsiteX395" fmla="*/ 122053 w 1016595"/>
                <a:gd name="connsiteY395" fmla="*/ 1045973 h 1226416"/>
                <a:gd name="connsiteX396" fmla="*/ 122053 w 1016595"/>
                <a:gd name="connsiteY396" fmla="*/ 1036443 h 1226416"/>
                <a:gd name="connsiteX397" fmla="*/ 116560 w 1016595"/>
                <a:gd name="connsiteY397" fmla="*/ 1036443 h 1226416"/>
                <a:gd name="connsiteX398" fmla="*/ 112085 w 1016595"/>
                <a:gd name="connsiteY398" fmla="*/ 1031949 h 1226416"/>
                <a:gd name="connsiteX399" fmla="*/ 112085 w 1016595"/>
                <a:gd name="connsiteY399" fmla="*/ 1026455 h 1226416"/>
                <a:gd name="connsiteX400" fmla="*/ 122053 w 1016595"/>
                <a:gd name="connsiteY400" fmla="*/ 1026455 h 1226416"/>
                <a:gd name="connsiteX401" fmla="*/ 122053 w 1016595"/>
                <a:gd name="connsiteY401" fmla="*/ 1021961 h 1226416"/>
                <a:gd name="connsiteX402" fmla="*/ 112085 w 1016595"/>
                <a:gd name="connsiteY402" fmla="*/ 1012473 h 1226416"/>
                <a:gd name="connsiteX403" fmla="*/ 107050 w 1016595"/>
                <a:gd name="connsiteY403" fmla="*/ 1012473 h 1226416"/>
                <a:gd name="connsiteX404" fmla="*/ 112085 w 1016595"/>
                <a:gd name="connsiteY404" fmla="*/ 1006980 h 1226416"/>
                <a:gd name="connsiteX405" fmla="*/ 112085 w 1016595"/>
                <a:gd name="connsiteY405" fmla="*/ 997450 h 1226416"/>
                <a:gd name="connsiteX406" fmla="*/ 127087 w 1016595"/>
                <a:gd name="connsiteY406" fmla="*/ 997450 h 1226416"/>
                <a:gd name="connsiteX407" fmla="*/ 131563 w 1016595"/>
                <a:gd name="connsiteY407" fmla="*/ 1002485 h 1226416"/>
                <a:gd name="connsiteX408" fmla="*/ 141581 w 1016595"/>
                <a:gd name="connsiteY408" fmla="*/ 1006980 h 1226416"/>
                <a:gd name="connsiteX409" fmla="*/ 146565 w 1016595"/>
                <a:gd name="connsiteY409" fmla="*/ 992955 h 1226416"/>
                <a:gd name="connsiteX410" fmla="*/ 141581 w 1016595"/>
                <a:gd name="connsiteY410" fmla="*/ 982968 h 1226416"/>
                <a:gd name="connsiteX411" fmla="*/ 137106 w 1016595"/>
                <a:gd name="connsiteY411" fmla="*/ 982968 h 1226416"/>
                <a:gd name="connsiteX412" fmla="*/ 137106 w 1016595"/>
                <a:gd name="connsiteY412" fmla="*/ 963991 h 1226416"/>
                <a:gd name="connsiteX413" fmla="*/ 137106 w 1016595"/>
                <a:gd name="connsiteY413" fmla="*/ 958498 h 1226416"/>
                <a:gd name="connsiteX414" fmla="*/ 131563 w 1016595"/>
                <a:gd name="connsiteY414" fmla="*/ 948968 h 1226416"/>
                <a:gd name="connsiteX415" fmla="*/ 131563 w 1016595"/>
                <a:gd name="connsiteY415" fmla="*/ 944474 h 1226416"/>
                <a:gd name="connsiteX416" fmla="*/ 131563 w 1016595"/>
                <a:gd name="connsiteY416" fmla="*/ 938981 h 1226416"/>
                <a:gd name="connsiteX417" fmla="*/ 116560 w 1016595"/>
                <a:gd name="connsiteY417" fmla="*/ 924998 h 1226416"/>
                <a:gd name="connsiteX418" fmla="*/ 122053 w 1016595"/>
                <a:gd name="connsiteY418" fmla="*/ 919505 h 1226416"/>
                <a:gd name="connsiteX419" fmla="*/ 112085 w 1016595"/>
                <a:gd name="connsiteY419" fmla="*/ 919505 h 1226416"/>
                <a:gd name="connsiteX420" fmla="*/ 122053 w 1016595"/>
                <a:gd name="connsiteY420" fmla="*/ 899987 h 1226416"/>
                <a:gd name="connsiteX421" fmla="*/ 127087 w 1016595"/>
                <a:gd name="connsiteY421" fmla="*/ 895493 h 1226416"/>
                <a:gd name="connsiteX422" fmla="*/ 127087 w 1016595"/>
                <a:gd name="connsiteY422" fmla="*/ 890499 h 1226416"/>
                <a:gd name="connsiteX423" fmla="*/ 137106 w 1016595"/>
                <a:gd name="connsiteY423" fmla="*/ 886005 h 1226416"/>
                <a:gd name="connsiteX424" fmla="*/ 137106 w 1016595"/>
                <a:gd name="connsiteY424" fmla="*/ 876017 h 1226416"/>
                <a:gd name="connsiteX425" fmla="*/ 141581 w 1016595"/>
                <a:gd name="connsiteY425" fmla="*/ 876017 h 1226416"/>
                <a:gd name="connsiteX426" fmla="*/ 141581 w 1016595"/>
                <a:gd name="connsiteY426" fmla="*/ 866487 h 1226416"/>
                <a:gd name="connsiteX427" fmla="*/ 131563 w 1016595"/>
                <a:gd name="connsiteY427" fmla="*/ 861493 h 1226416"/>
                <a:gd name="connsiteX428" fmla="*/ 127087 w 1016595"/>
                <a:gd name="connsiteY428" fmla="*/ 866487 h 1226416"/>
                <a:gd name="connsiteX429" fmla="*/ 131563 w 1016595"/>
                <a:gd name="connsiteY429" fmla="*/ 870982 h 1226416"/>
                <a:gd name="connsiteX430" fmla="*/ 127087 w 1016595"/>
                <a:gd name="connsiteY430" fmla="*/ 870982 h 1226416"/>
                <a:gd name="connsiteX431" fmla="*/ 122053 w 1016595"/>
                <a:gd name="connsiteY431" fmla="*/ 866487 h 1226416"/>
                <a:gd name="connsiteX432" fmla="*/ 116560 w 1016595"/>
                <a:gd name="connsiteY432" fmla="*/ 866487 h 1226416"/>
                <a:gd name="connsiteX433" fmla="*/ 116560 w 1016595"/>
                <a:gd name="connsiteY433" fmla="*/ 861493 h 1226416"/>
                <a:gd name="connsiteX434" fmla="*/ 122053 w 1016595"/>
                <a:gd name="connsiteY434" fmla="*/ 861493 h 1226416"/>
                <a:gd name="connsiteX435" fmla="*/ 127087 w 1016595"/>
                <a:gd name="connsiteY435" fmla="*/ 847011 h 1226416"/>
                <a:gd name="connsiteX436" fmla="*/ 116560 w 1016595"/>
                <a:gd name="connsiteY436" fmla="*/ 842017 h 1226416"/>
                <a:gd name="connsiteX437" fmla="*/ 122053 w 1016595"/>
                <a:gd name="connsiteY437" fmla="*/ 837523 h 1226416"/>
                <a:gd name="connsiteX438" fmla="*/ 116560 w 1016595"/>
                <a:gd name="connsiteY438" fmla="*/ 832030 h 1226416"/>
                <a:gd name="connsiteX439" fmla="*/ 116560 w 1016595"/>
                <a:gd name="connsiteY439" fmla="*/ 827494 h 1226416"/>
                <a:gd name="connsiteX440" fmla="*/ 107050 w 1016595"/>
                <a:gd name="connsiteY440" fmla="*/ 827494 h 1226416"/>
                <a:gd name="connsiteX441" fmla="*/ 107050 w 1016595"/>
                <a:gd name="connsiteY441" fmla="*/ 822500 h 1226416"/>
                <a:gd name="connsiteX442" fmla="*/ 116560 w 1016595"/>
                <a:gd name="connsiteY442" fmla="*/ 822500 h 1226416"/>
                <a:gd name="connsiteX443" fmla="*/ 107050 w 1016595"/>
                <a:gd name="connsiteY443" fmla="*/ 812512 h 1226416"/>
                <a:gd name="connsiteX444" fmla="*/ 116560 w 1016595"/>
                <a:gd name="connsiteY444" fmla="*/ 803024 h 1226416"/>
                <a:gd name="connsiteX445" fmla="*/ 116560 w 1016595"/>
                <a:gd name="connsiteY445" fmla="*/ 798530 h 1226416"/>
                <a:gd name="connsiteX446" fmla="*/ 112085 w 1016595"/>
                <a:gd name="connsiteY446" fmla="*/ 793037 h 1226416"/>
                <a:gd name="connsiteX447" fmla="*/ 112085 w 1016595"/>
                <a:gd name="connsiteY447" fmla="*/ 788501 h 1226416"/>
                <a:gd name="connsiteX448" fmla="*/ 116560 w 1016595"/>
                <a:gd name="connsiteY448" fmla="*/ 779012 h 1226416"/>
                <a:gd name="connsiteX449" fmla="*/ 116560 w 1016595"/>
                <a:gd name="connsiteY449" fmla="*/ 774018 h 1226416"/>
                <a:gd name="connsiteX450" fmla="*/ 127087 w 1016595"/>
                <a:gd name="connsiteY450" fmla="*/ 769524 h 1226416"/>
                <a:gd name="connsiteX451" fmla="*/ 127087 w 1016595"/>
                <a:gd name="connsiteY451" fmla="*/ 759536 h 1226416"/>
                <a:gd name="connsiteX452" fmla="*/ 112085 w 1016595"/>
                <a:gd name="connsiteY452" fmla="*/ 769524 h 1226416"/>
                <a:gd name="connsiteX453" fmla="*/ 107050 w 1016595"/>
                <a:gd name="connsiteY453" fmla="*/ 764031 h 1226416"/>
                <a:gd name="connsiteX454" fmla="*/ 116560 w 1016595"/>
                <a:gd name="connsiteY454" fmla="*/ 754543 h 1226416"/>
                <a:gd name="connsiteX455" fmla="*/ 116560 w 1016595"/>
                <a:gd name="connsiteY455" fmla="*/ 744513 h 1226416"/>
                <a:gd name="connsiteX456" fmla="*/ 127087 w 1016595"/>
                <a:gd name="connsiteY456" fmla="*/ 740019 h 1226416"/>
                <a:gd name="connsiteX457" fmla="*/ 127087 w 1016595"/>
                <a:gd name="connsiteY457" fmla="*/ 730531 h 1226416"/>
                <a:gd name="connsiteX458" fmla="*/ 131563 w 1016595"/>
                <a:gd name="connsiteY458" fmla="*/ 725038 h 1226416"/>
                <a:gd name="connsiteX459" fmla="*/ 131563 w 1016595"/>
                <a:gd name="connsiteY459" fmla="*/ 730531 h 1226416"/>
                <a:gd name="connsiteX460" fmla="*/ 141581 w 1016595"/>
                <a:gd name="connsiteY460" fmla="*/ 730531 h 1226416"/>
                <a:gd name="connsiteX461" fmla="*/ 141581 w 1016595"/>
                <a:gd name="connsiteY461" fmla="*/ 725038 h 1226416"/>
                <a:gd name="connsiteX462" fmla="*/ 131563 w 1016595"/>
                <a:gd name="connsiteY462" fmla="*/ 715549 h 1226416"/>
                <a:gd name="connsiteX463" fmla="*/ 131563 w 1016595"/>
                <a:gd name="connsiteY463" fmla="*/ 711055 h 1226416"/>
                <a:gd name="connsiteX464" fmla="*/ 127087 w 1016595"/>
                <a:gd name="connsiteY464" fmla="*/ 705520 h 1226416"/>
                <a:gd name="connsiteX465" fmla="*/ 122053 w 1016595"/>
                <a:gd name="connsiteY465" fmla="*/ 701026 h 1226416"/>
                <a:gd name="connsiteX466" fmla="*/ 122053 w 1016595"/>
                <a:gd name="connsiteY466" fmla="*/ 681550 h 1226416"/>
                <a:gd name="connsiteX467" fmla="*/ 116560 w 1016595"/>
                <a:gd name="connsiteY467" fmla="*/ 676556 h 1226416"/>
                <a:gd name="connsiteX468" fmla="*/ 116560 w 1016595"/>
                <a:gd name="connsiteY468" fmla="*/ 667068 h 1226416"/>
                <a:gd name="connsiteX469" fmla="*/ 116560 w 1016595"/>
                <a:gd name="connsiteY469" fmla="*/ 662532 h 1226416"/>
                <a:gd name="connsiteX470" fmla="*/ 116560 w 1016595"/>
                <a:gd name="connsiteY470" fmla="*/ 657039 h 1226416"/>
                <a:gd name="connsiteX471" fmla="*/ 112085 w 1016595"/>
                <a:gd name="connsiteY471" fmla="*/ 652544 h 1226416"/>
                <a:gd name="connsiteX472" fmla="*/ 112085 w 1016595"/>
                <a:gd name="connsiteY472" fmla="*/ 647550 h 1226416"/>
                <a:gd name="connsiteX473" fmla="*/ 107050 w 1016595"/>
                <a:gd name="connsiteY473" fmla="*/ 643056 h 1226416"/>
                <a:gd name="connsiteX474" fmla="*/ 102575 w 1016595"/>
                <a:gd name="connsiteY474" fmla="*/ 643056 h 1226416"/>
                <a:gd name="connsiteX475" fmla="*/ 102575 w 1016595"/>
                <a:gd name="connsiteY475" fmla="*/ 637563 h 1226416"/>
                <a:gd name="connsiteX476" fmla="*/ 92557 w 1016595"/>
                <a:gd name="connsiteY476" fmla="*/ 633068 h 1226416"/>
                <a:gd name="connsiteX477" fmla="*/ 78063 w 1016595"/>
                <a:gd name="connsiteY477" fmla="*/ 628075 h 1226416"/>
                <a:gd name="connsiteX478" fmla="*/ 68044 w 1016595"/>
                <a:gd name="connsiteY478" fmla="*/ 608557 h 1226416"/>
                <a:gd name="connsiteX479" fmla="*/ 63518 w 1016595"/>
                <a:gd name="connsiteY479" fmla="*/ 608557 h 1226416"/>
                <a:gd name="connsiteX480" fmla="*/ 54008 w 1016595"/>
                <a:gd name="connsiteY480" fmla="*/ 598569 h 1226416"/>
                <a:gd name="connsiteX481" fmla="*/ 48516 w 1016595"/>
                <a:gd name="connsiteY481" fmla="*/ 594075 h 1226416"/>
                <a:gd name="connsiteX482" fmla="*/ 48516 w 1016595"/>
                <a:gd name="connsiteY482" fmla="*/ 589081 h 1226416"/>
                <a:gd name="connsiteX483" fmla="*/ 43532 w 1016595"/>
                <a:gd name="connsiteY483" fmla="*/ 584587 h 1226416"/>
                <a:gd name="connsiteX484" fmla="*/ 39006 w 1016595"/>
                <a:gd name="connsiteY484" fmla="*/ 584587 h 1226416"/>
                <a:gd name="connsiteX485" fmla="*/ 33513 w 1016595"/>
                <a:gd name="connsiteY485" fmla="*/ 574558 h 1226416"/>
                <a:gd name="connsiteX486" fmla="*/ 29038 w 1016595"/>
                <a:gd name="connsiteY486" fmla="*/ 574558 h 1226416"/>
                <a:gd name="connsiteX487" fmla="*/ 29038 w 1016595"/>
                <a:gd name="connsiteY487" fmla="*/ 560076 h 1226416"/>
                <a:gd name="connsiteX488" fmla="*/ 24003 w 1016595"/>
                <a:gd name="connsiteY488" fmla="*/ 560076 h 1226416"/>
                <a:gd name="connsiteX489" fmla="*/ 24003 w 1016595"/>
                <a:gd name="connsiteY489" fmla="*/ 555581 h 1226416"/>
                <a:gd name="connsiteX490" fmla="*/ 14493 w 1016595"/>
                <a:gd name="connsiteY490" fmla="*/ 560076 h 1226416"/>
                <a:gd name="connsiteX491" fmla="*/ 9510 w 1016595"/>
                <a:gd name="connsiteY491" fmla="*/ 565069 h 1226416"/>
                <a:gd name="connsiteX492" fmla="*/ 0 w 1016595"/>
                <a:gd name="connsiteY492" fmla="*/ 560076 h 1226416"/>
                <a:gd name="connsiteX493" fmla="*/ 0 w 1016595"/>
                <a:gd name="connsiteY493" fmla="*/ 555581 h 1226416"/>
                <a:gd name="connsiteX494" fmla="*/ 14493 w 1016595"/>
                <a:gd name="connsiteY494" fmla="*/ 550088 h 1226416"/>
                <a:gd name="connsiteX495" fmla="*/ 14493 w 1016595"/>
                <a:gd name="connsiteY495" fmla="*/ 545593 h 1226416"/>
                <a:gd name="connsiteX496" fmla="*/ 19528 w 1016595"/>
                <a:gd name="connsiteY496" fmla="*/ 540600 h 1226416"/>
                <a:gd name="connsiteX497" fmla="*/ 24003 w 1016595"/>
                <a:gd name="connsiteY497" fmla="*/ 536064 h 1226416"/>
                <a:gd name="connsiteX498" fmla="*/ 29038 w 1016595"/>
                <a:gd name="connsiteY498" fmla="*/ 521082 h 1226416"/>
                <a:gd name="connsiteX499" fmla="*/ 39006 w 1016595"/>
                <a:gd name="connsiteY499" fmla="*/ 497070 h 1226416"/>
                <a:gd name="connsiteX500" fmla="*/ 54008 w 1016595"/>
                <a:gd name="connsiteY500" fmla="*/ 482089 h 1226416"/>
                <a:gd name="connsiteX501" fmla="*/ 63518 w 1016595"/>
                <a:gd name="connsiteY501" fmla="*/ 477594 h 1226416"/>
                <a:gd name="connsiteX502" fmla="*/ 63518 w 1016595"/>
                <a:gd name="connsiteY502" fmla="*/ 482089 h 1226416"/>
                <a:gd name="connsiteX503" fmla="*/ 68044 w 1016595"/>
                <a:gd name="connsiteY503" fmla="*/ 487083 h 1226416"/>
                <a:gd name="connsiteX504" fmla="*/ 78063 w 1016595"/>
                <a:gd name="connsiteY504" fmla="*/ 492077 h 1226416"/>
                <a:gd name="connsiteX505" fmla="*/ 83047 w 1016595"/>
                <a:gd name="connsiteY505" fmla="*/ 492077 h 1226416"/>
                <a:gd name="connsiteX506" fmla="*/ 92557 w 1016595"/>
                <a:gd name="connsiteY506" fmla="*/ 497070 h 1226416"/>
                <a:gd name="connsiteX507" fmla="*/ 102575 w 1016595"/>
                <a:gd name="connsiteY507" fmla="*/ 501606 h 1226416"/>
                <a:gd name="connsiteX508" fmla="*/ 107050 w 1016595"/>
                <a:gd name="connsiteY508" fmla="*/ 497070 h 1226416"/>
                <a:gd name="connsiteX509" fmla="*/ 107050 w 1016595"/>
                <a:gd name="connsiteY509" fmla="*/ 487083 h 1226416"/>
                <a:gd name="connsiteX510" fmla="*/ 102575 w 1016595"/>
                <a:gd name="connsiteY510" fmla="*/ 482089 h 1226416"/>
                <a:gd name="connsiteX511" fmla="*/ 92557 w 1016595"/>
                <a:gd name="connsiteY511" fmla="*/ 477594 h 1226416"/>
                <a:gd name="connsiteX512" fmla="*/ 87573 w 1016595"/>
                <a:gd name="connsiteY512" fmla="*/ 477594 h 1226416"/>
                <a:gd name="connsiteX513" fmla="*/ 73537 w 1016595"/>
                <a:gd name="connsiteY513" fmla="*/ 458119 h 1226416"/>
                <a:gd name="connsiteX514" fmla="*/ 58534 w 1016595"/>
                <a:gd name="connsiteY514" fmla="*/ 453083 h 1226416"/>
                <a:gd name="connsiteX515" fmla="*/ 58534 w 1016595"/>
                <a:gd name="connsiteY515" fmla="*/ 443096 h 1226416"/>
                <a:gd name="connsiteX516" fmla="*/ 58534 w 1016595"/>
                <a:gd name="connsiteY516" fmla="*/ 429113 h 1226416"/>
                <a:gd name="connsiteX517" fmla="*/ 58534 w 1016595"/>
                <a:gd name="connsiteY517" fmla="*/ 419125 h 1226416"/>
                <a:gd name="connsiteX518" fmla="*/ 63518 w 1016595"/>
                <a:gd name="connsiteY518" fmla="*/ 399608 h 1226416"/>
                <a:gd name="connsiteX519" fmla="*/ 78063 w 1016595"/>
                <a:gd name="connsiteY519" fmla="*/ 394614 h 1226416"/>
                <a:gd name="connsiteX520" fmla="*/ 82573 w 1016595"/>
                <a:gd name="connsiteY520" fmla="*/ 394614 h 1226416"/>
                <a:gd name="connsiteX521" fmla="*/ 82573 w 1016595"/>
                <a:gd name="connsiteY521" fmla="*/ 392983 h 1226416"/>
                <a:gd name="connsiteX522" fmla="*/ 77031 w 1016595"/>
                <a:gd name="connsiteY522" fmla="*/ 392983 h 1226416"/>
                <a:gd name="connsiteX523" fmla="*/ 77031 w 1016595"/>
                <a:gd name="connsiteY523" fmla="*/ 388490 h 1226416"/>
                <a:gd name="connsiteX524" fmla="*/ 72023 w 1016595"/>
                <a:gd name="connsiteY524" fmla="*/ 388490 h 1226416"/>
                <a:gd name="connsiteX525" fmla="*/ 67015 w 1016595"/>
                <a:gd name="connsiteY525" fmla="*/ 382995 h 1226416"/>
                <a:gd name="connsiteX526" fmla="*/ 62527 w 1016595"/>
                <a:gd name="connsiteY526" fmla="*/ 378501 h 1226416"/>
                <a:gd name="connsiteX527" fmla="*/ 62527 w 1016595"/>
                <a:gd name="connsiteY527" fmla="*/ 373522 h 1226416"/>
                <a:gd name="connsiteX528" fmla="*/ 67015 w 1016595"/>
                <a:gd name="connsiteY528" fmla="*/ 354031 h 1226416"/>
                <a:gd name="connsiteX529" fmla="*/ 67015 w 1016595"/>
                <a:gd name="connsiteY529" fmla="*/ 340065 h 1226416"/>
                <a:gd name="connsiteX530" fmla="*/ 72023 w 1016595"/>
                <a:gd name="connsiteY530" fmla="*/ 330077 h 1226416"/>
                <a:gd name="connsiteX531" fmla="*/ 72023 w 1016595"/>
                <a:gd name="connsiteY531" fmla="*/ 301113 h 1226416"/>
                <a:gd name="connsiteX532" fmla="*/ 82038 w 1016595"/>
                <a:gd name="connsiteY532" fmla="*/ 301113 h 1226416"/>
                <a:gd name="connsiteX533" fmla="*/ 72023 w 1016595"/>
                <a:gd name="connsiteY533" fmla="*/ 286115 h 1226416"/>
                <a:gd name="connsiteX534" fmla="*/ 72023 w 1016595"/>
                <a:gd name="connsiteY534" fmla="*/ 276643 h 1226416"/>
                <a:gd name="connsiteX535" fmla="*/ 72023 w 1016595"/>
                <a:gd name="connsiteY535" fmla="*/ 266654 h 1226416"/>
                <a:gd name="connsiteX536" fmla="*/ 72023 w 1016595"/>
                <a:gd name="connsiteY536" fmla="*/ 247163 h 1226416"/>
                <a:gd name="connsiteX537" fmla="*/ 67015 w 1016595"/>
                <a:gd name="connsiteY537" fmla="*/ 233197 h 1226416"/>
                <a:gd name="connsiteX538" fmla="*/ 67015 w 1016595"/>
                <a:gd name="connsiteY538" fmla="*/ 218230 h 1226416"/>
                <a:gd name="connsiteX539" fmla="*/ 67015 w 1016595"/>
                <a:gd name="connsiteY539" fmla="*/ 213706 h 1226416"/>
                <a:gd name="connsiteX540" fmla="*/ 72023 w 1016595"/>
                <a:gd name="connsiteY540" fmla="*/ 198738 h 1226416"/>
                <a:gd name="connsiteX541" fmla="*/ 77031 w 1016595"/>
                <a:gd name="connsiteY541" fmla="*/ 198738 h 1226416"/>
                <a:gd name="connsiteX542" fmla="*/ 77031 w 1016595"/>
                <a:gd name="connsiteY542" fmla="*/ 189266 h 1226416"/>
                <a:gd name="connsiteX543" fmla="*/ 82038 w 1016595"/>
                <a:gd name="connsiteY543" fmla="*/ 155293 h 1226416"/>
                <a:gd name="connsiteX544" fmla="*/ 77031 w 1016595"/>
                <a:gd name="connsiteY544" fmla="*/ 145820 h 1226416"/>
                <a:gd name="connsiteX545" fmla="*/ 77031 w 1016595"/>
                <a:gd name="connsiteY545" fmla="*/ 140325 h 1226416"/>
                <a:gd name="connsiteX546" fmla="*/ 72023 w 1016595"/>
                <a:gd name="connsiteY546" fmla="*/ 120834 h 1226416"/>
                <a:gd name="connsiteX547" fmla="*/ 86574 w 1016595"/>
                <a:gd name="connsiteY547" fmla="*/ 120834 h 1226416"/>
                <a:gd name="connsiteX548" fmla="*/ 91581 w 1016595"/>
                <a:gd name="connsiteY548" fmla="*/ 116341 h 1226416"/>
                <a:gd name="connsiteX549" fmla="*/ 96069 w 1016595"/>
                <a:gd name="connsiteY549" fmla="*/ 111361 h 1226416"/>
                <a:gd name="connsiteX550" fmla="*/ 111093 w 1016595"/>
                <a:gd name="connsiteY550" fmla="*/ 96880 h 1226416"/>
                <a:gd name="connsiteX551" fmla="*/ 121108 w 1016595"/>
                <a:gd name="connsiteY551" fmla="*/ 91870 h 1226416"/>
                <a:gd name="connsiteX552" fmla="*/ 121108 w 1016595"/>
                <a:gd name="connsiteY552" fmla="*/ 87377 h 1226416"/>
                <a:gd name="connsiteX553" fmla="*/ 136131 w 1016595"/>
                <a:gd name="connsiteY553" fmla="*/ 77904 h 1226416"/>
                <a:gd name="connsiteX554" fmla="*/ 160177 w 1016595"/>
                <a:gd name="connsiteY554" fmla="*/ 72409 h 1226416"/>
                <a:gd name="connsiteX555" fmla="*/ 189232 w 1016595"/>
                <a:gd name="connsiteY555" fmla="*/ 58413 h 1226416"/>
                <a:gd name="connsiteX556" fmla="*/ 199719 w 1016595"/>
                <a:gd name="connsiteY556" fmla="*/ 52918 h 1226416"/>
                <a:gd name="connsiteX557" fmla="*/ 209215 w 1016595"/>
                <a:gd name="connsiteY557" fmla="*/ 52918 h 1226416"/>
                <a:gd name="connsiteX558" fmla="*/ 252820 w 1016595"/>
                <a:gd name="connsiteY558" fmla="*/ 48425 h 1226416"/>
                <a:gd name="connsiteX559" fmla="*/ 257828 w 1016595"/>
                <a:gd name="connsiteY559" fmla="*/ 43446 h 1226416"/>
                <a:gd name="connsiteX560" fmla="*/ 277339 w 1016595"/>
                <a:gd name="connsiteY560" fmla="*/ 38952 h 1226416"/>
                <a:gd name="connsiteX561" fmla="*/ 302377 w 1016595"/>
                <a:gd name="connsiteY561" fmla="*/ 28964 h 1226416"/>
                <a:gd name="connsiteX562" fmla="*/ 311873 w 1016595"/>
                <a:gd name="connsiteY562" fmla="*/ 28964 h 1226416"/>
                <a:gd name="connsiteX563" fmla="*/ 326424 w 1016595"/>
                <a:gd name="connsiteY563" fmla="*/ 23954 h 1226416"/>
                <a:gd name="connsiteX564" fmla="*/ 335920 w 1016595"/>
                <a:gd name="connsiteY564" fmla="*/ 19461 h 1226416"/>
                <a:gd name="connsiteX565" fmla="*/ 355950 w 1016595"/>
                <a:gd name="connsiteY565" fmla="*/ 23954 h 1226416"/>
                <a:gd name="connsiteX566" fmla="*/ 370454 w 1016595"/>
                <a:gd name="connsiteY566" fmla="*/ 19461 h 1226416"/>
                <a:gd name="connsiteX567" fmla="*/ 379997 w 1016595"/>
                <a:gd name="connsiteY567" fmla="*/ 14482 h 1226416"/>
                <a:gd name="connsiteX568" fmla="*/ 385477 w 1016595"/>
                <a:gd name="connsiteY568" fmla="*/ 14482 h 1226416"/>
                <a:gd name="connsiteX569" fmla="*/ 390012 w 1016595"/>
                <a:gd name="connsiteY569" fmla="*/ 9503 h 1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1016595" h="1226416">
                  <a:moveTo>
                    <a:pt x="409523" y="0"/>
                  </a:moveTo>
                  <a:lnTo>
                    <a:pt x="409523" y="4493"/>
                  </a:lnTo>
                  <a:lnTo>
                    <a:pt x="414531" y="14482"/>
                  </a:lnTo>
                  <a:lnTo>
                    <a:pt x="414531" y="23954"/>
                  </a:lnTo>
                  <a:lnTo>
                    <a:pt x="419539" y="48425"/>
                  </a:lnTo>
                  <a:lnTo>
                    <a:pt x="429554" y="58413"/>
                  </a:lnTo>
                  <a:lnTo>
                    <a:pt x="439050" y="77904"/>
                  </a:lnTo>
                  <a:lnTo>
                    <a:pt x="429554" y="91870"/>
                  </a:lnTo>
                  <a:lnTo>
                    <a:pt x="429554" y="96880"/>
                  </a:lnTo>
                  <a:lnTo>
                    <a:pt x="429554" y="101859"/>
                  </a:lnTo>
                  <a:lnTo>
                    <a:pt x="429554" y="120834"/>
                  </a:lnTo>
                  <a:lnTo>
                    <a:pt x="434042" y="126329"/>
                  </a:lnTo>
                  <a:lnTo>
                    <a:pt x="429554" y="130822"/>
                  </a:lnTo>
                  <a:lnTo>
                    <a:pt x="439050" y="150314"/>
                  </a:lnTo>
                  <a:lnTo>
                    <a:pt x="449065" y="150314"/>
                  </a:lnTo>
                  <a:lnTo>
                    <a:pt x="458608" y="150314"/>
                  </a:lnTo>
                  <a:lnTo>
                    <a:pt x="473112" y="155293"/>
                  </a:lnTo>
                  <a:lnTo>
                    <a:pt x="473112" y="159786"/>
                  </a:lnTo>
                  <a:lnTo>
                    <a:pt x="478120" y="169775"/>
                  </a:lnTo>
                  <a:lnTo>
                    <a:pt x="482608" y="174784"/>
                  </a:lnTo>
                  <a:lnTo>
                    <a:pt x="487615" y="174784"/>
                  </a:lnTo>
                  <a:lnTo>
                    <a:pt x="502638" y="203748"/>
                  </a:lnTo>
                  <a:lnTo>
                    <a:pt x="517189" y="198738"/>
                  </a:lnTo>
                  <a:lnTo>
                    <a:pt x="522197" y="208241"/>
                  </a:lnTo>
                  <a:lnTo>
                    <a:pt x="532212" y="208241"/>
                  </a:lnTo>
                  <a:lnTo>
                    <a:pt x="532212" y="213706"/>
                  </a:lnTo>
                  <a:lnTo>
                    <a:pt x="536700" y="213706"/>
                  </a:lnTo>
                  <a:lnTo>
                    <a:pt x="541708" y="208241"/>
                  </a:lnTo>
                  <a:lnTo>
                    <a:pt x="546196" y="194245"/>
                  </a:lnTo>
                  <a:lnTo>
                    <a:pt x="546196" y="189266"/>
                  </a:lnTo>
                  <a:lnTo>
                    <a:pt x="551723" y="184256"/>
                  </a:lnTo>
                  <a:lnTo>
                    <a:pt x="561219" y="184256"/>
                  </a:lnTo>
                  <a:lnTo>
                    <a:pt x="570762" y="174784"/>
                  </a:lnTo>
                  <a:lnTo>
                    <a:pt x="580777" y="174784"/>
                  </a:lnTo>
                  <a:lnTo>
                    <a:pt x="590273" y="169775"/>
                  </a:lnTo>
                  <a:lnTo>
                    <a:pt x="600289" y="169775"/>
                  </a:lnTo>
                  <a:lnTo>
                    <a:pt x="605296" y="169775"/>
                  </a:lnTo>
                  <a:lnTo>
                    <a:pt x="605296" y="165281"/>
                  </a:lnTo>
                  <a:lnTo>
                    <a:pt x="609832" y="159786"/>
                  </a:lnTo>
                  <a:lnTo>
                    <a:pt x="609832" y="165281"/>
                  </a:lnTo>
                  <a:lnTo>
                    <a:pt x="615312" y="165281"/>
                  </a:lnTo>
                  <a:lnTo>
                    <a:pt x="619847" y="165281"/>
                  </a:lnTo>
                  <a:lnTo>
                    <a:pt x="624807" y="174784"/>
                  </a:lnTo>
                  <a:lnTo>
                    <a:pt x="629343" y="179277"/>
                  </a:lnTo>
                  <a:lnTo>
                    <a:pt x="629343" y="184256"/>
                  </a:lnTo>
                  <a:lnTo>
                    <a:pt x="634823" y="189266"/>
                  </a:lnTo>
                  <a:lnTo>
                    <a:pt x="639831" y="194245"/>
                  </a:lnTo>
                  <a:lnTo>
                    <a:pt x="634823" y="198738"/>
                  </a:lnTo>
                  <a:lnTo>
                    <a:pt x="644366" y="208241"/>
                  </a:lnTo>
                  <a:lnTo>
                    <a:pt x="653862" y="208241"/>
                  </a:lnTo>
                  <a:lnTo>
                    <a:pt x="659389" y="213706"/>
                  </a:lnTo>
                  <a:lnTo>
                    <a:pt x="653862" y="218230"/>
                  </a:lnTo>
                  <a:lnTo>
                    <a:pt x="659389" y="223209"/>
                  </a:lnTo>
                  <a:lnTo>
                    <a:pt x="653862" y="227702"/>
                  </a:lnTo>
                  <a:lnTo>
                    <a:pt x="653862" y="237690"/>
                  </a:lnTo>
                  <a:lnTo>
                    <a:pt x="653862" y="247163"/>
                  </a:lnTo>
                  <a:lnTo>
                    <a:pt x="659389" y="252658"/>
                  </a:lnTo>
                  <a:lnTo>
                    <a:pt x="663877" y="262161"/>
                  </a:lnTo>
                  <a:lnTo>
                    <a:pt x="663877" y="266654"/>
                  </a:lnTo>
                  <a:lnTo>
                    <a:pt x="663877" y="276643"/>
                  </a:lnTo>
                  <a:lnTo>
                    <a:pt x="668885" y="291125"/>
                  </a:lnTo>
                  <a:lnTo>
                    <a:pt x="668885" y="305606"/>
                  </a:lnTo>
                  <a:lnTo>
                    <a:pt x="683435" y="310585"/>
                  </a:lnTo>
                  <a:lnTo>
                    <a:pt x="683435" y="315079"/>
                  </a:lnTo>
                  <a:lnTo>
                    <a:pt x="698459" y="320574"/>
                  </a:lnTo>
                  <a:lnTo>
                    <a:pt x="702947" y="325067"/>
                  </a:lnTo>
                  <a:lnTo>
                    <a:pt x="713434" y="320574"/>
                  </a:lnTo>
                  <a:lnTo>
                    <a:pt x="722977" y="315079"/>
                  </a:lnTo>
                  <a:lnTo>
                    <a:pt x="727465" y="315079"/>
                  </a:lnTo>
                  <a:lnTo>
                    <a:pt x="732473" y="305606"/>
                  </a:lnTo>
                  <a:lnTo>
                    <a:pt x="752032" y="305606"/>
                  </a:lnTo>
                  <a:lnTo>
                    <a:pt x="752032" y="315079"/>
                  </a:lnTo>
                  <a:lnTo>
                    <a:pt x="747024" y="320574"/>
                  </a:lnTo>
                  <a:lnTo>
                    <a:pt x="747024" y="325067"/>
                  </a:lnTo>
                  <a:lnTo>
                    <a:pt x="766535" y="320574"/>
                  </a:lnTo>
                  <a:lnTo>
                    <a:pt x="771543" y="320574"/>
                  </a:lnTo>
                  <a:lnTo>
                    <a:pt x="771543" y="325067"/>
                  </a:lnTo>
                  <a:lnTo>
                    <a:pt x="781558" y="320574"/>
                  </a:lnTo>
                  <a:lnTo>
                    <a:pt x="786566" y="325067"/>
                  </a:lnTo>
                  <a:lnTo>
                    <a:pt x="796581" y="340065"/>
                  </a:lnTo>
                  <a:lnTo>
                    <a:pt x="801069" y="340065"/>
                  </a:lnTo>
                  <a:lnTo>
                    <a:pt x="806077" y="354031"/>
                  </a:lnTo>
                  <a:lnTo>
                    <a:pt x="806077" y="369029"/>
                  </a:lnTo>
                  <a:lnTo>
                    <a:pt x="806077" y="382995"/>
                  </a:lnTo>
                  <a:lnTo>
                    <a:pt x="801069" y="388490"/>
                  </a:lnTo>
                  <a:lnTo>
                    <a:pt x="801069" y="392983"/>
                  </a:lnTo>
                  <a:lnTo>
                    <a:pt x="806077" y="407981"/>
                  </a:lnTo>
                  <a:lnTo>
                    <a:pt x="810612" y="412474"/>
                  </a:lnTo>
                  <a:lnTo>
                    <a:pt x="810612" y="417454"/>
                  </a:lnTo>
                  <a:lnTo>
                    <a:pt x="815620" y="421947"/>
                  </a:lnTo>
                  <a:lnTo>
                    <a:pt x="820108" y="427442"/>
                  </a:lnTo>
                  <a:lnTo>
                    <a:pt x="820108" y="421947"/>
                  </a:lnTo>
                  <a:lnTo>
                    <a:pt x="820108" y="417454"/>
                  </a:lnTo>
                  <a:lnTo>
                    <a:pt x="825635" y="421947"/>
                  </a:lnTo>
                  <a:lnTo>
                    <a:pt x="830123" y="407981"/>
                  </a:lnTo>
                  <a:lnTo>
                    <a:pt x="830123" y="402486"/>
                  </a:lnTo>
                  <a:lnTo>
                    <a:pt x="839619" y="402486"/>
                  </a:lnTo>
                  <a:lnTo>
                    <a:pt x="854642" y="397993"/>
                  </a:lnTo>
                  <a:lnTo>
                    <a:pt x="854642" y="402486"/>
                  </a:lnTo>
                  <a:lnTo>
                    <a:pt x="860170" y="402486"/>
                  </a:lnTo>
                  <a:lnTo>
                    <a:pt x="860170" y="397993"/>
                  </a:lnTo>
                  <a:lnTo>
                    <a:pt x="869665" y="397993"/>
                  </a:lnTo>
                  <a:lnTo>
                    <a:pt x="869665" y="402486"/>
                  </a:lnTo>
                  <a:lnTo>
                    <a:pt x="879681" y="407981"/>
                  </a:lnTo>
                  <a:lnTo>
                    <a:pt x="879681" y="412474"/>
                  </a:lnTo>
                  <a:lnTo>
                    <a:pt x="893712" y="407981"/>
                  </a:lnTo>
                  <a:lnTo>
                    <a:pt x="908735" y="402486"/>
                  </a:lnTo>
                  <a:lnTo>
                    <a:pt x="918231" y="402486"/>
                  </a:lnTo>
                  <a:lnTo>
                    <a:pt x="933254" y="392983"/>
                  </a:lnTo>
                  <a:lnTo>
                    <a:pt x="933254" y="402486"/>
                  </a:lnTo>
                  <a:lnTo>
                    <a:pt x="943269" y="402486"/>
                  </a:lnTo>
                  <a:lnTo>
                    <a:pt x="947804" y="421947"/>
                  </a:lnTo>
                  <a:lnTo>
                    <a:pt x="952812" y="421947"/>
                  </a:lnTo>
                  <a:lnTo>
                    <a:pt x="957300" y="417454"/>
                  </a:lnTo>
                  <a:lnTo>
                    <a:pt x="962828" y="421947"/>
                  </a:lnTo>
                  <a:lnTo>
                    <a:pt x="967316" y="436914"/>
                  </a:lnTo>
                  <a:lnTo>
                    <a:pt x="972323" y="441408"/>
                  </a:lnTo>
                  <a:lnTo>
                    <a:pt x="972323" y="446417"/>
                  </a:lnTo>
                  <a:lnTo>
                    <a:pt x="981819" y="446417"/>
                  </a:lnTo>
                  <a:lnTo>
                    <a:pt x="981819" y="441408"/>
                  </a:lnTo>
                  <a:lnTo>
                    <a:pt x="976811" y="436914"/>
                  </a:lnTo>
                  <a:lnTo>
                    <a:pt x="981819" y="431935"/>
                  </a:lnTo>
                  <a:lnTo>
                    <a:pt x="986354" y="436914"/>
                  </a:lnTo>
                  <a:lnTo>
                    <a:pt x="996370" y="441408"/>
                  </a:lnTo>
                  <a:lnTo>
                    <a:pt x="1001377" y="451396"/>
                  </a:lnTo>
                  <a:lnTo>
                    <a:pt x="991834" y="456406"/>
                  </a:lnTo>
                  <a:lnTo>
                    <a:pt x="976811" y="470371"/>
                  </a:lnTo>
                  <a:lnTo>
                    <a:pt x="976811" y="485369"/>
                  </a:lnTo>
                  <a:lnTo>
                    <a:pt x="976811" y="499851"/>
                  </a:lnTo>
                  <a:lnTo>
                    <a:pt x="972323" y="514819"/>
                  </a:lnTo>
                  <a:lnTo>
                    <a:pt x="981819" y="519312"/>
                  </a:lnTo>
                  <a:lnTo>
                    <a:pt x="981819" y="514819"/>
                  </a:lnTo>
                  <a:lnTo>
                    <a:pt x="991834" y="514819"/>
                  </a:lnTo>
                  <a:lnTo>
                    <a:pt x="996370" y="528815"/>
                  </a:lnTo>
                  <a:lnTo>
                    <a:pt x="1006858" y="543783"/>
                  </a:lnTo>
                  <a:lnTo>
                    <a:pt x="1006858" y="548276"/>
                  </a:lnTo>
                  <a:lnTo>
                    <a:pt x="1006858" y="553285"/>
                  </a:lnTo>
                  <a:lnTo>
                    <a:pt x="986354" y="563274"/>
                  </a:lnTo>
                  <a:lnTo>
                    <a:pt x="981819" y="563274"/>
                  </a:lnTo>
                  <a:lnTo>
                    <a:pt x="972323" y="577240"/>
                  </a:lnTo>
                  <a:lnTo>
                    <a:pt x="981819" y="592237"/>
                  </a:lnTo>
                  <a:lnTo>
                    <a:pt x="976811" y="602226"/>
                  </a:lnTo>
                  <a:lnTo>
                    <a:pt x="962828" y="606719"/>
                  </a:lnTo>
                  <a:lnTo>
                    <a:pt x="957300" y="602226"/>
                  </a:lnTo>
                  <a:lnTo>
                    <a:pt x="955851" y="602226"/>
                  </a:lnTo>
                  <a:lnTo>
                    <a:pt x="955851" y="604063"/>
                  </a:lnTo>
                  <a:lnTo>
                    <a:pt x="957552" y="604063"/>
                  </a:lnTo>
                  <a:lnTo>
                    <a:pt x="962586" y="608557"/>
                  </a:lnTo>
                  <a:lnTo>
                    <a:pt x="977080" y="604063"/>
                  </a:lnTo>
                  <a:lnTo>
                    <a:pt x="986590" y="604063"/>
                  </a:lnTo>
                  <a:lnTo>
                    <a:pt x="996609" y="608557"/>
                  </a:lnTo>
                  <a:lnTo>
                    <a:pt x="996609" y="613551"/>
                  </a:lnTo>
                  <a:lnTo>
                    <a:pt x="1006576" y="613551"/>
                  </a:lnTo>
                  <a:lnTo>
                    <a:pt x="1011102" y="613551"/>
                  </a:lnTo>
                  <a:lnTo>
                    <a:pt x="1006576" y="637563"/>
                  </a:lnTo>
                  <a:lnTo>
                    <a:pt x="1011102" y="637563"/>
                  </a:lnTo>
                  <a:lnTo>
                    <a:pt x="1011102" y="643056"/>
                  </a:lnTo>
                  <a:lnTo>
                    <a:pt x="1016595" y="643056"/>
                  </a:lnTo>
                  <a:lnTo>
                    <a:pt x="1016595" y="662532"/>
                  </a:lnTo>
                  <a:lnTo>
                    <a:pt x="1016595" y="672062"/>
                  </a:lnTo>
                  <a:lnTo>
                    <a:pt x="1011102" y="672062"/>
                  </a:lnTo>
                  <a:lnTo>
                    <a:pt x="1011102" y="681550"/>
                  </a:lnTo>
                  <a:lnTo>
                    <a:pt x="1006576" y="696032"/>
                  </a:lnTo>
                  <a:lnTo>
                    <a:pt x="1011102" y="701026"/>
                  </a:lnTo>
                  <a:lnTo>
                    <a:pt x="1001592" y="711055"/>
                  </a:lnTo>
                  <a:lnTo>
                    <a:pt x="1001592" y="715549"/>
                  </a:lnTo>
                  <a:lnTo>
                    <a:pt x="1011102" y="715549"/>
                  </a:lnTo>
                  <a:lnTo>
                    <a:pt x="1016595" y="720543"/>
                  </a:lnTo>
                  <a:lnTo>
                    <a:pt x="1011102" y="725038"/>
                  </a:lnTo>
                  <a:lnTo>
                    <a:pt x="1011102" y="735025"/>
                  </a:lnTo>
                  <a:lnTo>
                    <a:pt x="1011102" y="740019"/>
                  </a:lnTo>
                  <a:lnTo>
                    <a:pt x="1001592" y="744513"/>
                  </a:lnTo>
                  <a:lnTo>
                    <a:pt x="996609" y="744513"/>
                  </a:lnTo>
                  <a:lnTo>
                    <a:pt x="996609" y="754543"/>
                  </a:lnTo>
                  <a:lnTo>
                    <a:pt x="991574" y="754543"/>
                  </a:lnTo>
                  <a:lnTo>
                    <a:pt x="986590" y="759536"/>
                  </a:lnTo>
                  <a:lnTo>
                    <a:pt x="982064" y="759536"/>
                  </a:lnTo>
                  <a:lnTo>
                    <a:pt x="982064" y="769524"/>
                  </a:lnTo>
                  <a:lnTo>
                    <a:pt x="977080" y="769524"/>
                  </a:lnTo>
                  <a:lnTo>
                    <a:pt x="972554" y="783507"/>
                  </a:lnTo>
                  <a:lnTo>
                    <a:pt x="972554" y="788501"/>
                  </a:lnTo>
                  <a:lnTo>
                    <a:pt x="972554" y="793037"/>
                  </a:lnTo>
                  <a:lnTo>
                    <a:pt x="962586" y="793037"/>
                  </a:lnTo>
                  <a:lnTo>
                    <a:pt x="957552" y="793037"/>
                  </a:lnTo>
                  <a:lnTo>
                    <a:pt x="947584" y="788501"/>
                  </a:lnTo>
                  <a:lnTo>
                    <a:pt x="938074" y="798530"/>
                  </a:lnTo>
                  <a:lnTo>
                    <a:pt x="943058" y="803024"/>
                  </a:lnTo>
                  <a:lnTo>
                    <a:pt x="953077" y="812512"/>
                  </a:lnTo>
                  <a:lnTo>
                    <a:pt x="953077" y="822500"/>
                  </a:lnTo>
                  <a:lnTo>
                    <a:pt x="957552" y="827494"/>
                  </a:lnTo>
                  <a:lnTo>
                    <a:pt x="947584" y="837523"/>
                  </a:lnTo>
                  <a:lnTo>
                    <a:pt x="953077" y="842017"/>
                  </a:lnTo>
                  <a:lnTo>
                    <a:pt x="957552" y="842017"/>
                  </a:lnTo>
                  <a:lnTo>
                    <a:pt x="957552" y="851506"/>
                  </a:lnTo>
                  <a:lnTo>
                    <a:pt x="953077" y="851506"/>
                  </a:lnTo>
                  <a:lnTo>
                    <a:pt x="953077" y="856999"/>
                  </a:lnTo>
                  <a:lnTo>
                    <a:pt x="947584" y="861493"/>
                  </a:lnTo>
                  <a:lnTo>
                    <a:pt x="947584" y="866487"/>
                  </a:lnTo>
                  <a:lnTo>
                    <a:pt x="947584" y="870982"/>
                  </a:lnTo>
                  <a:lnTo>
                    <a:pt x="947584" y="881011"/>
                  </a:lnTo>
                  <a:lnTo>
                    <a:pt x="953077" y="886005"/>
                  </a:lnTo>
                  <a:lnTo>
                    <a:pt x="953077" y="895493"/>
                  </a:lnTo>
                  <a:lnTo>
                    <a:pt x="947584" y="899987"/>
                  </a:lnTo>
                  <a:lnTo>
                    <a:pt x="947584" y="905480"/>
                  </a:lnTo>
                  <a:lnTo>
                    <a:pt x="947584" y="909975"/>
                  </a:lnTo>
                  <a:lnTo>
                    <a:pt x="953077" y="915010"/>
                  </a:lnTo>
                  <a:lnTo>
                    <a:pt x="947584" y="924998"/>
                  </a:lnTo>
                  <a:lnTo>
                    <a:pt x="947584" y="938981"/>
                  </a:lnTo>
                  <a:lnTo>
                    <a:pt x="938074" y="938981"/>
                  </a:lnTo>
                  <a:lnTo>
                    <a:pt x="928056" y="929492"/>
                  </a:lnTo>
                  <a:lnTo>
                    <a:pt x="918546" y="929492"/>
                  </a:lnTo>
                  <a:lnTo>
                    <a:pt x="908527" y="919505"/>
                  </a:lnTo>
                  <a:lnTo>
                    <a:pt x="903544" y="915010"/>
                  </a:lnTo>
                  <a:lnTo>
                    <a:pt x="899018" y="919505"/>
                  </a:lnTo>
                  <a:lnTo>
                    <a:pt x="894034" y="924998"/>
                  </a:lnTo>
                  <a:lnTo>
                    <a:pt x="884015" y="929492"/>
                  </a:lnTo>
                  <a:lnTo>
                    <a:pt x="884015" y="938981"/>
                  </a:lnTo>
                  <a:lnTo>
                    <a:pt x="879540" y="938981"/>
                  </a:lnTo>
                  <a:lnTo>
                    <a:pt x="879540" y="944474"/>
                  </a:lnTo>
                  <a:lnTo>
                    <a:pt x="879540" y="948968"/>
                  </a:lnTo>
                  <a:lnTo>
                    <a:pt x="874505" y="948968"/>
                  </a:lnTo>
                  <a:lnTo>
                    <a:pt x="870030" y="944474"/>
                  </a:lnTo>
                  <a:lnTo>
                    <a:pt x="860012" y="944474"/>
                  </a:lnTo>
                  <a:lnTo>
                    <a:pt x="849485" y="944474"/>
                  </a:lnTo>
                  <a:lnTo>
                    <a:pt x="845009" y="948968"/>
                  </a:lnTo>
                  <a:lnTo>
                    <a:pt x="839975" y="948968"/>
                  </a:lnTo>
                  <a:lnTo>
                    <a:pt x="839975" y="958498"/>
                  </a:lnTo>
                  <a:lnTo>
                    <a:pt x="830516" y="953962"/>
                  </a:lnTo>
                  <a:lnTo>
                    <a:pt x="825990" y="958498"/>
                  </a:lnTo>
                  <a:lnTo>
                    <a:pt x="820497" y="958498"/>
                  </a:lnTo>
                  <a:lnTo>
                    <a:pt x="815971" y="963991"/>
                  </a:lnTo>
                  <a:lnTo>
                    <a:pt x="806461" y="968486"/>
                  </a:lnTo>
                  <a:lnTo>
                    <a:pt x="806461" y="973479"/>
                  </a:lnTo>
                  <a:lnTo>
                    <a:pt x="810987" y="982968"/>
                  </a:lnTo>
                  <a:lnTo>
                    <a:pt x="810987" y="987961"/>
                  </a:lnTo>
                  <a:lnTo>
                    <a:pt x="810987" y="992955"/>
                  </a:lnTo>
                  <a:lnTo>
                    <a:pt x="810987" y="997450"/>
                  </a:lnTo>
                  <a:lnTo>
                    <a:pt x="815971" y="1006980"/>
                  </a:lnTo>
                  <a:lnTo>
                    <a:pt x="810987" y="1021961"/>
                  </a:lnTo>
                  <a:lnTo>
                    <a:pt x="815971" y="1026455"/>
                  </a:lnTo>
                  <a:lnTo>
                    <a:pt x="820497" y="1031949"/>
                  </a:lnTo>
                  <a:lnTo>
                    <a:pt x="825990" y="1026455"/>
                  </a:lnTo>
                  <a:lnTo>
                    <a:pt x="830516" y="1031949"/>
                  </a:lnTo>
                  <a:lnTo>
                    <a:pt x="825990" y="1036443"/>
                  </a:lnTo>
                  <a:lnTo>
                    <a:pt x="830516" y="1041478"/>
                  </a:lnTo>
                  <a:lnTo>
                    <a:pt x="839975" y="1041478"/>
                  </a:lnTo>
                  <a:lnTo>
                    <a:pt x="845009" y="1041478"/>
                  </a:lnTo>
                  <a:lnTo>
                    <a:pt x="845009" y="1051466"/>
                  </a:lnTo>
                  <a:lnTo>
                    <a:pt x="839975" y="1055960"/>
                  </a:lnTo>
                  <a:lnTo>
                    <a:pt x="830516" y="1060954"/>
                  </a:lnTo>
                  <a:lnTo>
                    <a:pt x="825990" y="1060954"/>
                  </a:lnTo>
                  <a:lnTo>
                    <a:pt x="820497" y="1055960"/>
                  </a:lnTo>
                  <a:lnTo>
                    <a:pt x="800969" y="1055960"/>
                  </a:lnTo>
                  <a:lnTo>
                    <a:pt x="800969" y="1060954"/>
                  </a:lnTo>
                  <a:lnTo>
                    <a:pt x="791459" y="1075436"/>
                  </a:lnTo>
                  <a:lnTo>
                    <a:pt x="800969" y="1080430"/>
                  </a:lnTo>
                  <a:lnTo>
                    <a:pt x="800969" y="1089960"/>
                  </a:lnTo>
                  <a:lnTo>
                    <a:pt x="806461" y="1094454"/>
                  </a:lnTo>
                  <a:lnTo>
                    <a:pt x="806461" y="1099948"/>
                  </a:lnTo>
                  <a:lnTo>
                    <a:pt x="796494" y="1099948"/>
                  </a:lnTo>
                  <a:lnTo>
                    <a:pt x="791459" y="1099948"/>
                  </a:lnTo>
                  <a:lnTo>
                    <a:pt x="791459" y="1104442"/>
                  </a:lnTo>
                  <a:lnTo>
                    <a:pt x="786984" y="1109436"/>
                  </a:lnTo>
                  <a:lnTo>
                    <a:pt x="786984" y="1119423"/>
                  </a:lnTo>
                  <a:lnTo>
                    <a:pt x="796494" y="1119423"/>
                  </a:lnTo>
                  <a:lnTo>
                    <a:pt x="815971" y="1119423"/>
                  </a:lnTo>
                  <a:lnTo>
                    <a:pt x="820497" y="1128953"/>
                  </a:lnTo>
                  <a:lnTo>
                    <a:pt x="815971" y="1133448"/>
                  </a:lnTo>
                  <a:lnTo>
                    <a:pt x="806461" y="1138941"/>
                  </a:lnTo>
                  <a:lnTo>
                    <a:pt x="800969" y="1158417"/>
                  </a:lnTo>
                  <a:lnTo>
                    <a:pt x="791459" y="1162911"/>
                  </a:lnTo>
                  <a:lnTo>
                    <a:pt x="791459" y="1172441"/>
                  </a:lnTo>
                  <a:lnTo>
                    <a:pt x="786984" y="1172441"/>
                  </a:lnTo>
                  <a:lnTo>
                    <a:pt x="786984" y="1182429"/>
                  </a:lnTo>
                  <a:lnTo>
                    <a:pt x="766947" y="1187422"/>
                  </a:lnTo>
                  <a:lnTo>
                    <a:pt x="766947" y="1191917"/>
                  </a:lnTo>
                  <a:lnTo>
                    <a:pt x="756928" y="1211434"/>
                  </a:lnTo>
                  <a:lnTo>
                    <a:pt x="752453" y="1211434"/>
                  </a:lnTo>
                  <a:lnTo>
                    <a:pt x="752453" y="1216428"/>
                  </a:lnTo>
                  <a:lnTo>
                    <a:pt x="752453" y="1220923"/>
                  </a:lnTo>
                  <a:lnTo>
                    <a:pt x="747418" y="1220923"/>
                  </a:lnTo>
                  <a:lnTo>
                    <a:pt x="742943" y="1226416"/>
                  </a:lnTo>
                  <a:lnTo>
                    <a:pt x="737451" y="1226416"/>
                  </a:lnTo>
                  <a:lnTo>
                    <a:pt x="742943" y="1216428"/>
                  </a:lnTo>
                  <a:lnTo>
                    <a:pt x="723415" y="1211434"/>
                  </a:lnTo>
                  <a:lnTo>
                    <a:pt x="723415" y="1206940"/>
                  </a:lnTo>
                  <a:lnTo>
                    <a:pt x="717922" y="1206940"/>
                  </a:lnTo>
                  <a:lnTo>
                    <a:pt x="717922" y="1211434"/>
                  </a:lnTo>
                  <a:lnTo>
                    <a:pt x="713447" y="1211434"/>
                  </a:lnTo>
                  <a:lnTo>
                    <a:pt x="708412" y="1182429"/>
                  </a:lnTo>
                  <a:lnTo>
                    <a:pt x="698394" y="1191917"/>
                  </a:lnTo>
                  <a:lnTo>
                    <a:pt x="688884" y="1187422"/>
                  </a:lnTo>
                  <a:lnTo>
                    <a:pt x="688884" y="1172441"/>
                  </a:lnTo>
                  <a:lnTo>
                    <a:pt x="673882" y="1172441"/>
                  </a:lnTo>
                  <a:lnTo>
                    <a:pt x="669407" y="1167947"/>
                  </a:lnTo>
                  <a:lnTo>
                    <a:pt x="669407" y="1162911"/>
                  </a:lnTo>
                  <a:lnTo>
                    <a:pt x="669407" y="1152924"/>
                  </a:lnTo>
                  <a:lnTo>
                    <a:pt x="659897" y="1152924"/>
                  </a:lnTo>
                  <a:lnTo>
                    <a:pt x="659897" y="1148429"/>
                  </a:lnTo>
                  <a:lnTo>
                    <a:pt x="649878" y="1143435"/>
                  </a:lnTo>
                  <a:lnTo>
                    <a:pt x="649878" y="1138941"/>
                  </a:lnTo>
                  <a:lnTo>
                    <a:pt x="634876" y="1128953"/>
                  </a:lnTo>
                  <a:lnTo>
                    <a:pt x="634876" y="1123959"/>
                  </a:lnTo>
                  <a:lnTo>
                    <a:pt x="644894" y="1113930"/>
                  </a:lnTo>
                  <a:lnTo>
                    <a:pt x="640368" y="1109436"/>
                  </a:lnTo>
                  <a:lnTo>
                    <a:pt x="634876" y="1099948"/>
                  </a:lnTo>
                  <a:lnTo>
                    <a:pt x="629892" y="1099948"/>
                  </a:lnTo>
                  <a:lnTo>
                    <a:pt x="634876" y="1089960"/>
                  </a:lnTo>
                  <a:lnTo>
                    <a:pt x="620382" y="1080430"/>
                  </a:lnTo>
                  <a:lnTo>
                    <a:pt x="615348" y="1084966"/>
                  </a:lnTo>
                  <a:lnTo>
                    <a:pt x="600854" y="1080430"/>
                  </a:lnTo>
                  <a:lnTo>
                    <a:pt x="596379" y="1084966"/>
                  </a:lnTo>
                  <a:lnTo>
                    <a:pt x="596379" y="1094454"/>
                  </a:lnTo>
                  <a:lnTo>
                    <a:pt x="590835" y="1094454"/>
                  </a:lnTo>
                  <a:lnTo>
                    <a:pt x="581325" y="1094454"/>
                  </a:lnTo>
                  <a:lnTo>
                    <a:pt x="571358" y="1104442"/>
                  </a:lnTo>
                  <a:lnTo>
                    <a:pt x="566832" y="1099948"/>
                  </a:lnTo>
                  <a:lnTo>
                    <a:pt x="566832" y="1094454"/>
                  </a:lnTo>
                  <a:lnTo>
                    <a:pt x="556305" y="1094454"/>
                  </a:lnTo>
                  <a:lnTo>
                    <a:pt x="551829" y="1099948"/>
                  </a:lnTo>
                  <a:lnTo>
                    <a:pt x="546846" y="1099948"/>
                  </a:lnTo>
                  <a:lnTo>
                    <a:pt x="542320" y="1094454"/>
                  </a:lnTo>
                  <a:lnTo>
                    <a:pt x="537336" y="1099948"/>
                  </a:lnTo>
                  <a:lnTo>
                    <a:pt x="522791" y="1104442"/>
                  </a:lnTo>
                  <a:lnTo>
                    <a:pt x="522791" y="1094454"/>
                  </a:lnTo>
                  <a:lnTo>
                    <a:pt x="517807" y="1099948"/>
                  </a:lnTo>
                  <a:lnTo>
                    <a:pt x="507789" y="1089960"/>
                  </a:lnTo>
                  <a:lnTo>
                    <a:pt x="503314" y="1094454"/>
                  </a:lnTo>
                  <a:lnTo>
                    <a:pt x="498279" y="1094454"/>
                  </a:lnTo>
                  <a:lnTo>
                    <a:pt x="493804" y="1099948"/>
                  </a:lnTo>
                  <a:lnTo>
                    <a:pt x="498279" y="1104442"/>
                  </a:lnTo>
                  <a:lnTo>
                    <a:pt x="493804" y="1109436"/>
                  </a:lnTo>
                  <a:lnTo>
                    <a:pt x="478801" y="1109436"/>
                  </a:lnTo>
                  <a:lnTo>
                    <a:pt x="478801" y="1099948"/>
                  </a:lnTo>
                  <a:lnTo>
                    <a:pt x="468783" y="1109436"/>
                  </a:lnTo>
                  <a:lnTo>
                    <a:pt x="463799" y="1104442"/>
                  </a:lnTo>
                  <a:lnTo>
                    <a:pt x="459273" y="1094454"/>
                  </a:lnTo>
                  <a:lnTo>
                    <a:pt x="444271" y="1084966"/>
                  </a:lnTo>
                  <a:lnTo>
                    <a:pt x="439745" y="1089960"/>
                  </a:lnTo>
                  <a:lnTo>
                    <a:pt x="434761" y="1089960"/>
                  </a:lnTo>
                  <a:lnTo>
                    <a:pt x="430235" y="1099948"/>
                  </a:lnTo>
                  <a:lnTo>
                    <a:pt x="424742" y="1099948"/>
                  </a:lnTo>
                  <a:lnTo>
                    <a:pt x="424742" y="1094454"/>
                  </a:lnTo>
                  <a:lnTo>
                    <a:pt x="420267" y="1089960"/>
                  </a:lnTo>
                  <a:lnTo>
                    <a:pt x="415233" y="1089960"/>
                  </a:lnTo>
                  <a:lnTo>
                    <a:pt x="415233" y="1075436"/>
                  </a:lnTo>
                  <a:lnTo>
                    <a:pt x="409740" y="1075436"/>
                  </a:lnTo>
                  <a:lnTo>
                    <a:pt x="405265" y="1084966"/>
                  </a:lnTo>
                  <a:lnTo>
                    <a:pt x="395755" y="1084966"/>
                  </a:lnTo>
                  <a:lnTo>
                    <a:pt x="395755" y="1075436"/>
                  </a:lnTo>
                  <a:lnTo>
                    <a:pt x="390720" y="1070443"/>
                  </a:lnTo>
                  <a:lnTo>
                    <a:pt x="380702" y="1070443"/>
                  </a:lnTo>
                  <a:lnTo>
                    <a:pt x="371243" y="1070443"/>
                  </a:lnTo>
                  <a:lnTo>
                    <a:pt x="371243" y="1065449"/>
                  </a:lnTo>
                  <a:lnTo>
                    <a:pt x="376227" y="1060954"/>
                  </a:lnTo>
                  <a:lnTo>
                    <a:pt x="351714" y="1055960"/>
                  </a:lnTo>
                  <a:lnTo>
                    <a:pt x="347188" y="1060954"/>
                  </a:lnTo>
                  <a:lnTo>
                    <a:pt x="332186" y="1041478"/>
                  </a:lnTo>
                  <a:lnTo>
                    <a:pt x="326694" y="1041478"/>
                  </a:lnTo>
                  <a:lnTo>
                    <a:pt x="322168" y="1041478"/>
                  </a:lnTo>
                  <a:lnTo>
                    <a:pt x="317184" y="1055960"/>
                  </a:lnTo>
                  <a:lnTo>
                    <a:pt x="312709" y="1055960"/>
                  </a:lnTo>
                  <a:lnTo>
                    <a:pt x="307674" y="1055960"/>
                  </a:lnTo>
                  <a:lnTo>
                    <a:pt x="302690" y="1060954"/>
                  </a:lnTo>
                  <a:lnTo>
                    <a:pt x="293180" y="1060954"/>
                  </a:lnTo>
                  <a:lnTo>
                    <a:pt x="293180" y="1055960"/>
                  </a:lnTo>
                  <a:lnTo>
                    <a:pt x="297655" y="1051466"/>
                  </a:lnTo>
                  <a:lnTo>
                    <a:pt x="293180" y="1045973"/>
                  </a:lnTo>
                  <a:lnTo>
                    <a:pt x="283670" y="1051466"/>
                  </a:lnTo>
                  <a:lnTo>
                    <a:pt x="283670" y="1045973"/>
                  </a:lnTo>
                  <a:lnTo>
                    <a:pt x="273652" y="1051466"/>
                  </a:lnTo>
                  <a:lnTo>
                    <a:pt x="273652" y="1045973"/>
                  </a:lnTo>
                  <a:lnTo>
                    <a:pt x="273652" y="1041478"/>
                  </a:lnTo>
                  <a:lnTo>
                    <a:pt x="263176" y="1045973"/>
                  </a:lnTo>
                  <a:lnTo>
                    <a:pt x="263176" y="1041478"/>
                  </a:lnTo>
                  <a:lnTo>
                    <a:pt x="249140" y="1036443"/>
                  </a:lnTo>
                  <a:lnTo>
                    <a:pt x="249140" y="1031949"/>
                  </a:lnTo>
                  <a:lnTo>
                    <a:pt x="244156" y="1031949"/>
                  </a:lnTo>
                  <a:lnTo>
                    <a:pt x="229611" y="1036443"/>
                  </a:lnTo>
                  <a:lnTo>
                    <a:pt x="229611" y="1041478"/>
                  </a:lnTo>
                  <a:lnTo>
                    <a:pt x="224627" y="1041478"/>
                  </a:lnTo>
                  <a:lnTo>
                    <a:pt x="214609" y="1045973"/>
                  </a:lnTo>
                  <a:lnTo>
                    <a:pt x="205099" y="1041478"/>
                  </a:lnTo>
                  <a:lnTo>
                    <a:pt x="200624" y="1045973"/>
                  </a:lnTo>
                  <a:lnTo>
                    <a:pt x="190097" y="1051466"/>
                  </a:lnTo>
                  <a:lnTo>
                    <a:pt x="175603" y="1055960"/>
                  </a:lnTo>
                  <a:lnTo>
                    <a:pt x="170619" y="1045973"/>
                  </a:lnTo>
                  <a:lnTo>
                    <a:pt x="161109" y="1051466"/>
                  </a:lnTo>
                  <a:lnTo>
                    <a:pt x="156075" y="1051466"/>
                  </a:lnTo>
                  <a:lnTo>
                    <a:pt x="156075" y="1045973"/>
                  </a:lnTo>
                  <a:lnTo>
                    <a:pt x="151091" y="1045973"/>
                  </a:lnTo>
                  <a:lnTo>
                    <a:pt x="141581" y="1041478"/>
                  </a:lnTo>
                  <a:lnTo>
                    <a:pt x="137106" y="1041478"/>
                  </a:lnTo>
                  <a:lnTo>
                    <a:pt x="131563" y="1041478"/>
                  </a:lnTo>
                  <a:lnTo>
                    <a:pt x="131563" y="1045973"/>
                  </a:lnTo>
                  <a:lnTo>
                    <a:pt x="122053" y="1045973"/>
                  </a:lnTo>
                  <a:lnTo>
                    <a:pt x="122053" y="1036443"/>
                  </a:lnTo>
                  <a:lnTo>
                    <a:pt x="116560" y="1036443"/>
                  </a:lnTo>
                  <a:lnTo>
                    <a:pt x="112085" y="1031949"/>
                  </a:lnTo>
                  <a:lnTo>
                    <a:pt x="112085" y="1026455"/>
                  </a:lnTo>
                  <a:lnTo>
                    <a:pt x="122053" y="1026455"/>
                  </a:lnTo>
                  <a:lnTo>
                    <a:pt x="122053" y="1021961"/>
                  </a:lnTo>
                  <a:lnTo>
                    <a:pt x="112085" y="1012473"/>
                  </a:lnTo>
                  <a:lnTo>
                    <a:pt x="107050" y="1012473"/>
                  </a:lnTo>
                  <a:lnTo>
                    <a:pt x="112085" y="1006980"/>
                  </a:lnTo>
                  <a:lnTo>
                    <a:pt x="112085" y="997450"/>
                  </a:lnTo>
                  <a:lnTo>
                    <a:pt x="127087" y="997450"/>
                  </a:lnTo>
                  <a:lnTo>
                    <a:pt x="131563" y="1002485"/>
                  </a:lnTo>
                  <a:lnTo>
                    <a:pt x="141581" y="1006980"/>
                  </a:lnTo>
                  <a:lnTo>
                    <a:pt x="146565" y="992955"/>
                  </a:lnTo>
                  <a:lnTo>
                    <a:pt x="141581" y="982968"/>
                  </a:lnTo>
                  <a:lnTo>
                    <a:pt x="137106" y="982968"/>
                  </a:lnTo>
                  <a:lnTo>
                    <a:pt x="137106" y="963991"/>
                  </a:lnTo>
                  <a:lnTo>
                    <a:pt x="137106" y="958498"/>
                  </a:lnTo>
                  <a:lnTo>
                    <a:pt x="131563" y="948968"/>
                  </a:lnTo>
                  <a:lnTo>
                    <a:pt x="131563" y="944474"/>
                  </a:lnTo>
                  <a:lnTo>
                    <a:pt x="131563" y="938981"/>
                  </a:lnTo>
                  <a:lnTo>
                    <a:pt x="116560" y="924998"/>
                  </a:lnTo>
                  <a:lnTo>
                    <a:pt x="122053" y="919505"/>
                  </a:lnTo>
                  <a:lnTo>
                    <a:pt x="112085" y="919505"/>
                  </a:lnTo>
                  <a:lnTo>
                    <a:pt x="122053" y="899987"/>
                  </a:lnTo>
                  <a:lnTo>
                    <a:pt x="127087" y="895493"/>
                  </a:lnTo>
                  <a:lnTo>
                    <a:pt x="127087" y="890499"/>
                  </a:lnTo>
                  <a:lnTo>
                    <a:pt x="137106" y="886005"/>
                  </a:lnTo>
                  <a:lnTo>
                    <a:pt x="137106" y="876017"/>
                  </a:lnTo>
                  <a:lnTo>
                    <a:pt x="141581" y="876017"/>
                  </a:lnTo>
                  <a:lnTo>
                    <a:pt x="141581" y="866487"/>
                  </a:lnTo>
                  <a:lnTo>
                    <a:pt x="131563" y="861493"/>
                  </a:lnTo>
                  <a:lnTo>
                    <a:pt x="127087" y="866487"/>
                  </a:lnTo>
                  <a:lnTo>
                    <a:pt x="131563" y="870982"/>
                  </a:lnTo>
                  <a:lnTo>
                    <a:pt x="127087" y="870982"/>
                  </a:lnTo>
                  <a:lnTo>
                    <a:pt x="122053" y="866487"/>
                  </a:lnTo>
                  <a:lnTo>
                    <a:pt x="116560" y="866487"/>
                  </a:lnTo>
                  <a:lnTo>
                    <a:pt x="116560" y="861493"/>
                  </a:lnTo>
                  <a:lnTo>
                    <a:pt x="122053" y="861493"/>
                  </a:lnTo>
                  <a:lnTo>
                    <a:pt x="127087" y="847011"/>
                  </a:lnTo>
                  <a:lnTo>
                    <a:pt x="116560" y="842017"/>
                  </a:lnTo>
                  <a:lnTo>
                    <a:pt x="122053" y="837523"/>
                  </a:lnTo>
                  <a:lnTo>
                    <a:pt x="116560" y="832030"/>
                  </a:lnTo>
                  <a:lnTo>
                    <a:pt x="116560" y="827494"/>
                  </a:lnTo>
                  <a:lnTo>
                    <a:pt x="107050" y="827494"/>
                  </a:lnTo>
                  <a:lnTo>
                    <a:pt x="107050" y="822500"/>
                  </a:lnTo>
                  <a:lnTo>
                    <a:pt x="116560" y="822500"/>
                  </a:lnTo>
                  <a:lnTo>
                    <a:pt x="107050" y="812512"/>
                  </a:lnTo>
                  <a:lnTo>
                    <a:pt x="116560" y="803024"/>
                  </a:lnTo>
                  <a:lnTo>
                    <a:pt x="116560" y="798530"/>
                  </a:lnTo>
                  <a:lnTo>
                    <a:pt x="112085" y="793037"/>
                  </a:lnTo>
                  <a:lnTo>
                    <a:pt x="112085" y="788501"/>
                  </a:lnTo>
                  <a:lnTo>
                    <a:pt x="116560" y="779012"/>
                  </a:lnTo>
                  <a:lnTo>
                    <a:pt x="116560" y="774018"/>
                  </a:lnTo>
                  <a:lnTo>
                    <a:pt x="127087" y="769524"/>
                  </a:lnTo>
                  <a:lnTo>
                    <a:pt x="127087" y="759536"/>
                  </a:lnTo>
                  <a:lnTo>
                    <a:pt x="112085" y="769524"/>
                  </a:lnTo>
                  <a:lnTo>
                    <a:pt x="107050" y="764031"/>
                  </a:lnTo>
                  <a:lnTo>
                    <a:pt x="116560" y="754543"/>
                  </a:lnTo>
                  <a:lnTo>
                    <a:pt x="116560" y="744513"/>
                  </a:lnTo>
                  <a:lnTo>
                    <a:pt x="127087" y="740019"/>
                  </a:lnTo>
                  <a:lnTo>
                    <a:pt x="127087" y="730531"/>
                  </a:lnTo>
                  <a:lnTo>
                    <a:pt x="131563" y="725038"/>
                  </a:lnTo>
                  <a:lnTo>
                    <a:pt x="131563" y="730531"/>
                  </a:lnTo>
                  <a:lnTo>
                    <a:pt x="141581" y="730531"/>
                  </a:lnTo>
                  <a:lnTo>
                    <a:pt x="141581" y="725038"/>
                  </a:lnTo>
                  <a:lnTo>
                    <a:pt x="131563" y="715549"/>
                  </a:lnTo>
                  <a:lnTo>
                    <a:pt x="131563" y="711055"/>
                  </a:lnTo>
                  <a:lnTo>
                    <a:pt x="127087" y="705520"/>
                  </a:lnTo>
                  <a:lnTo>
                    <a:pt x="122053" y="701026"/>
                  </a:lnTo>
                  <a:lnTo>
                    <a:pt x="122053" y="681550"/>
                  </a:lnTo>
                  <a:lnTo>
                    <a:pt x="116560" y="676556"/>
                  </a:lnTo>
                  <a:lnTo>
                    <a:pt x="116560" y="667068"/>
                  </a:lnTo>
                  <a:lnTo>
                    <a:pt x="116560" y="662532"/>
                  </a:lnTo>
                  <a:lnTo>
                    <a:pt x="116560" y="657039"/>
                  </a:lnTo>
                  <a:lnTo>
                    <a:pt x="112085" y="652544"/>
                  </a:lnTo>
                  <a:lnTo>
                    <a:pt x="112085" y="647550"/>
                  </a:lnTo>
                  <a:lnTo>
                    <a:pt x="107050" y="643056"/>
                  </a:lnTo>
                  <a:lnTo>
                    <a:pt x="102575" y="643056"/>
                  </a:lnTo>
                  <a:lnTo>
                    <a:pt x="102575" y="637563"/>
                  </a:lnTo>
                  <a:lnTo>
                    <a:pt x="92557" y="633068"/>
                  </a:lnTo>
                  <a:lnTo>
                    <a:pt x="78063" y="628075"/>
                  </a:lnTo>
                  <a:lnTo>
                    <a:pt x="68044" y="608557"/>
                  </a:lnTo>
                  <a:lnTo>
                    <a:pt x="63518" y="608557"/>
                  </a:lnTo>
                  <a:lnTo>
                    <a:pt x="54008" y="598569"/>
                  </a:lnTo>
                  <a:lnTo>
                    <a:pt x="48516" y="594075"/>
                  </a:lnTo>
                  <a:lnTo>
                    <a:pt x="48516" y="589081"/>
                  </a:lnTo>
                  <a:lnTo>
                    <a:pt x="43532" y="584587"/>
                  </a:lnTo>
                  <a:lnTo>
                    <a:pt x="39006" y="584587"/>
                  </a:lnTo>
                  <a:lnTo>
                    <a:pt x="33513" y="574558"/>
                  </a:lnTo>
                  <a:lnTo>
                    <a:pt x="29038" y="574558"/>
                  </a:lnTo>
                  <a:lnTo>
                    <a:pt x="29038" y="560076"/>
                  </a:lnTo>
                  <a:lnTo>
                    <a:pt x="24003" y="560076"/>
                  </a:lnTo>
                  <a:lnTo>
                    <a:pt x="24003" y="555581"/>
                  </a:lnTo>
                  <a:lnTo>
                    <a:pt x="14493" y="560076"/>
                  </a:lnTo>
                  <a:lnTo>
                    <a:pt x="9510" y="565069"/>
                  </a:lnTo>
                  <a:lnTo>
                    <a:pt x="0" y="560076"/>
                  </a:lnTo>
                  <a:lnTo>
                    <a:pt x="0" y="555581"/>
                  </a:lnTo>
                  <a:lnTo>
                    <a:pt x="14493" y="550088"/>
                  </a:lnTo>
                  <a:lnTo>
                    <a:pt x="14493" y="545593"/>
                  </a:lnTo>
                  <a:lnTo>
                    <a:pt x="19528" y="540600"/>
                  </a:lnTo>
                  <a:lnTo>
                    <a:pt x="24003" y="536064"/>
                  </a:lnTo>
                  <a:lnTo>
                    <a:pt x="29038" y="521082"/>
                  </a:lnTo>
                  <a:lnTo>
                    <a:pt x="39006" y="497070"/>
                  </a:lnTo>
                  <a:lnTo>
                    <a:pt x="54008" y="482089"/>
                  </a:lnTo>
                  <a:lnTo>
                    <a:pt x="63518" y="477594"/>
                  </a:lnTo>
                  <a:lnTo>
                    <a:pt x="63518" y="482089"/>
                  </a:lnTo>
                  <a:lnTo>
                    <a:pt x="68044" y="487083"/>
                  </a:lnTo>
                  <a:lnTo>
                    <a:pt x="78063" y="492077"/>
                  </a:lnTo>
                  <a:lnTo>
                    <a:pt x="83047" y="492077"/>
                  </a:lnTo>
                  <a:lnTo>
                    <a:pt x="92557" y="497070"/>
                  </a:lnTo>
                  <a:lnTo>
                    <a:pt x="102575" y="501606"/>
                  </a:lnTo>
                  <a:lnTo>
                    <a:pt x="107050" y="497070"/>
                  </a:lnTo>
                  <a:lnTo>
                    <a:pt x="107050" y="487083"/>
                  </a:lnTo>
                  <a:lnTo>
                    <a:pt x="102575" y="482089"/>
                  </a:lnTo>
                  <a:lnTo>
                    <a:pt x="92557" y="477594"/>
                  </a:lnTo>
                  <a:lnTo>
                    <a:pt x="87573" y="477594"/>
                  </a:lnTo>
                  <a:lnTo>
                    <a:pt x="73537" y="458119"/>
                  </a:lnTo>
                  <a:lnTo>
                    <a:pt x="58534" y="453083"/>
                  </a:lnTo>
                  <a:lnTo>
                    <a:pt x="58534" y="443096"/>
                  </a:lnTo>
                  <a:lnTo>
                    <a:pt x="58534" y="429113"/>
                  </a:lnTo>
                  <a:lnTo>
                    <a:pt x="58534" y="419125"/>
                  </a:lnTo>
                  <a:lnTo>
                    <a:pt x="63518" y="399608"/>
                  </a:lnTo>
                  <a:lnTo>
                    <a:pt x="78063" y="394614"/>
                  </a:lnTo>
                  <a:lnTo>
                    <a:pt x="82573" y="394614"/>
                  </a:lnTo>
                  <a:lnTo>
                    <a:pt x="82573" y="392983"/>
                  </a:lnTo>
                  <a:lnTo>
                    <a:pt x="77031" y="392983"/>
                  </a:lnTo>
                  <a:lnTo>
                    <a:pt x="77031" y="388490"/>
                  </a:lnTo>
                  <a:lnTo>
                    <a:pt x="72023" y="388490"/>
                  </a:lnTo>
                  <a:lnTo>
                    <a:pt x="67015" y="382995"/>
                  </a:lnTo>
                  <a:lnTo>
                    <a:pt x="62527" y="378501"/>
                  </a:lnTo>
                  <a:lnTo>
                    <a:pt x="62527" y="373522"/>
                  </a:lnTo>
                  <a:lnTo>
                    <a:pt x="67015" y="354031"/>
                  </a:lnTo>
                  <a:lnTo>
                    <a:pt x="67015" y="340065"/>
                  </a:lnTo>
                  <a:lnTo>
                    <a:pt x="72023" y="330077"/>
                  </a:lnTo>
                  <a:lnTo>
                    <a:pt x="72023" y="301113"/>
                  </a:lnTo>
                  <a:lnTo>
                    <a:pt x="82038" y="301113"/>
                  </a:lnTo>
                  <a:lnTo>
                    <a:pt x="72023" y="286115"/>
                  </a:lnTo>
                  <a:lnTo>
                    <a:pt x="72023" y="276643"/>
                  </a:lnTo>
                  <a:lnTo>
                    <a:pt x="72023" y="266654"/>
                  </a:lnTo>
                  <a:lnTo>
                    <a:pt x="72023" y="247163"/>
                  </a:lnTo>
                  <a:lnTo>
                    <a:pt x="67015" y="233197"/>
                  </a:lnTo>
                  <a:lnTo>
                    <a:pt x="67015" y="218230"/>
                  </a:lnTo>
                  <a:lnTo>
                    <a:pt x="67015" y="213706"/>
                  </a:lnTo>
                  <a:lnTo>
                    <a:pt x="72023" y="198738"/>
                  </a:lnTo>
                  <a:lnTo>
                    <a:pt x="77031" y="198738"/>
                  </a:lnTo>
                  <a:lnTo>
                    <a:pt x="77031" y="189266"/>
                  </a:lnTo>
                  <a:lnTo>
                    <a:pt x="82038" y="155293"/>
                  </a:lnTo>
                  <a:lnTo>
                    <a:pt x="77031" y="145820"/>
                  </a:lnTo>
                  <a:lnTo>
                    <a:pt x="77031" y="140325"/>
                  </a:lnTo>
                  <a:lnTo>
                    <a:pt x="72023" y="120834"/>
                  </a:lnTo>
                  <a:lnTo>
                    <a:pt x="86574" y="120834"/>
                  </a:lnTo>
                  <a:lnTo>
                    <a:pt x="91581" y="116341"/>
                  </a:lnTo>
                  <a:lnTo>
                    <a:pt x="96069" y="111361"/>
                  </a:lnTo>
                  <a:lnTo>
                    <a:pt x="111093" y="96880"/>
                  </a:lnTo>
                  <a:lnTo>
                    <a:pt x="121108" y="91870"/>
                  </a:lnTo>
                  <a:lnTo>
                    <a:pt x="121108" y="87377"/>
                  </a:lnTo>
                  <a:lnTo>
                    <a:pt x="136131" y="77904"/>
                  </a:lnTo>
                  <a:lnTo>
                    <a:pt x="160177" y="72409"/>
                  </a:lnTo>
                  <a:lnTo>
                    <a:pt x="189232" y="58413"/>
                  </a:lnTo>
                  <a:lnTo>
                    <a:pt x="199719" y="52918"/>
                  </a:lnTo>
                  <a:lnTo>
                    <a:pt x="209215" y="52918"/>
                  </a:lnTo>
                  <a:lnTo>
                    <a:pt x="252820" y="48425"/>
                  </a:lnTo>
                  <a:lnTo>
                    <a:pt x="257828" y="43446"/>
                  </a:lnTo>
                  <a:lnTo>
                    <a:pt x="277339" y="38952"/>
                  </a:lnTo>
                  <a:lnTo>
                    <a:pt x="302377" y="28964"/>
                  </a:lnTo>
                  <a:lnTo>
                    <a:pt x="311873" y="28964"/>
                  </a:lnTo>
                  <a:lnTo>
                    <a:pt x="326424" y="23954"/>
                  </a:lnTo>
                  <a:lnTo>
                    <a:pt x="335920" y="19461"/>
                  </a:lnTo>
                  <a:lnTo>
                    <a:pt x="355950" y="23954"/>
                  </a:lnTo>
                  <a:lnTo>
                    <a:pt x="370454" y="19461"/>
                  </a:lnTo>
                  <a:lnTo>
                    <a:pt x="379997" y="14482"/>
                  </a:lnTo>
                  <a:lnTo>
                    <a:pt x="385477" y="14482"/>
                  </a:lnTo>
                  <a:lnTo>
                    <a:pt x="390012" y="9503"/>
                  </a:lnTo>
                  <a:close/>
                </a:path>
              </a:pathLst>
            </a:custGeom>
            <a:solidFill>
              <a:srgbClr val="E4599D"/>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180</a:t>
              </a:r>
            </a:p>
          </p:txBody>
        </p:sp>
        <p:sp>
          <p:nvSpPr>
            <p:cNvPr id="22" name="Forme libre 11">
              <a:extLst>
                <a:ext uri="{FF2B5EF4-FFF2-40B4-BE49-F238E27FC236}">
                  <a16:creationId xmlns:a16="http://schemas.microsoft.com/office/drawing/2014/main" id="{70429899-94D2-5391-C111-E13779455F41}"/>
                </a:ext>
              </a:extLst>
            </p:cNvPr>
            <p:cNvSpPr/>
            <p:nvPr/>
          </p:nvSpPr>
          <p:spPr>
            <a:xfrm>
              <a:off x="9763033" y="1548753"/>
              <a:ext cx="1180317" cy="976455"/>
            </a:xfrm>
            <a:custGeom>
              <a:avLst/>
              <a:gdLst>
                <a:gd name="connsiteX0" fmla="*/ 922269 w 1746071"/>
                <a:gd name="connsiteY0" fmla="*/ 1202401 h 1454292"/>
                <a:gd name="connsiteX1" fmla="*/ 922269 w 1746071"/>
                <a:gd name="connsiteY1" fmla="*/ 1202656 h 1454292"/>
                <a:gd name="connsiteX2" fmla="*/ 927619 w 1746071"/>
                <a:gd name="connsiteY2" fmla="*/ 1205065 h 1454292"/>
                <a:gd name="connsiteX3" fmla="*/ 494064 w 1746071"/>
                <a:gd name="connsiteY3" fmla="*/ 0 h 1454292"/>
                <a:gd name="connsiteX4" fmla="*/ 498572 w 1746071"/>
                <a:gd name="connsiteY4" fmla="*/ 4992 h 1454292"/>
                <a:gd name="connsiteX5" fmla="*/ 498572 w 1746071"/>
                <a:gd name="connsiteY5" fmla="*/ 9492 h 1454292"/>
                <a:gd name="connsiteX6" fmla="*/ 518604 w 1746071"/>
                <a:gd name="connsiteY6" fmla="*/ 9492 h 1454292"/>
                <a:gd name="connsiteX7" fmla="*/ 518604 w 1746071"/>
                <a:gd name="connsiteY7" fmla="*/ 14976 h 1454292"/>
                <a:gd name="connsiteX8" fmla="*/ 523112 w 1746071"/>
                <a:gd name="connsiteY8" fmla="*/ 19475 h 1454292"/>
                <a:gd name="connsiteX9" fmla="*/ 518604 w 1746071"/>
                <a:gd name="connsiteY9" fmla="*/ 19475 h 1454292"/>
                <a:gd name="connsiteX10" fmla="*/ 513584 w 1746071"/>
                <a:gd name="connsiteY10" fmla="*/ 24467 h 1454292"/>
                <a:gd name="connsiteX11" fmla="*/ 518604 w 1746071"/>
                <a:gd name="connsiteY11" fmla="*/ 44013 h 1454292"/>
                <a:gd name="connsiteX12" fmla="*/ 513584 w 1746071"/>
                <a:gd name="connsiteY12" fmla="*/ 44013 h 1454292"/>
                <a:gd name="connsiteX13" fmla="*/ 509076 w 1746071"/>
                <a:gd name="connsiteY13" fmla="*/ 39021 h 1454292"/>
                <a:gd name="connsiteX14" fmla="*/ 503592 w 1746071"/>
                <a:gd name="connsiteY14" fmla="*/ 39021 h 1454292"/>
                <a:gd name="connsiteX15" fmla="*/ 509076 w 1746071"/>
                <a:gd name="connsiteY15" fmla="*/ 44013 h 1454292"/>
                <a:gd name="connsiteX16" fmla="*/ 503592 w 1746071"/>
                <a:gd name="connsiteY16" fmla="*/ 48512 h 1454292"/>
                <a:gd name="connsiteX17" fmla="*/ 503592 w 1746071"/>
                <a:gd name="connsiteY17" fmla="*/ 53996 h 1454292"/>
                <a:gd name="connsiteX18" fmla="*/ 498572 w 1746071"/>
                <a:gd name="connsiteY18" fmla="*/ 58496 h 1454292"/>
                <a:gd name="connsiteX19" fmla="*/ 503592 w 1746071"/>
                <a:gd name="connsiteY19" fmla="*/ 67988 h 1454292"/>
                <a:gd name="connsiteX20" fmla="*/ 498572 w 1746071"/>
                <a:gd name="connsiteY20" fmla="*/ 82963 h 1454292"/>
                <a:gd name="connsiteX21" fmla="*/ 494064 w 1746071"/>
                <a:gd name="connsiteY21" fmla="*/ 102509 h 1454292"/>
                <a:gd name="connsiteX22" fmla="*/ 488579 w 1746071"/>
                <a:gd name="connsiteY22" fmla="*/ 102509 h 1454292"/>
                <a:gd name="connsiteX23" fmla="*/ 488579 w 1746071"/>
                <a:gd name="connsiteY23" fmla="*/ 116500 h 1454292"/>
                <a:gd name="connsiteX24" fmla="*/ 494064 w 1746071"/>
                <a:gd name="connsiteY24" fmla="*/ 116500 h 1454292"/>
                <a:gd name="connsiteX25" fmla="*/ 509076 w 1746071"/>
                <a:gd name="connsiteY25" fmla="*/ 121984 h 1454292"/>
                <a:gd name="connsiteX26" fmla="*/ 523112 w 1746071"/>
                <a:gd name="connsiteY26" fmla="*/ 141460 h 1454292"/>
                <a:gd name="connsiteX27" fmla="*/ 513584 w 1746071"/>
                <a:gd name="connsiteY27" fmla="*/ 165435 h 1454292"/>
                <a:gd name="connsiteX28" fmla="*/ 513584 w 1746071"/>
                <a:gd name="connsiteY28" fmla="*/ 174926 h 1454292"/>
                <a:gd name="connsiteX29" fmla="*/ 518604 w 1746071"/>
                <a:gd name="connsiteY29" fmla="*/ 189972 h 1454292"/>
                <a:gd name="connsiteX30" fmla="*/ 513584 w 1746071"/>
                <a:gd name="connsiteY30" fmla="*/ 204455 h 1454292"/>
                <a:gd name="connsiteX31" fmla="*/ 518604 w 1746071"/>
                <a:gd name="connsiteY31" fmla="*/ 209447 h 1454292"/>
                <a:gd name="connsiteX32" fmla="*/ 528597 w 1746071"/>
                <a:gd name="connsiteY32" fmla="*/ 209447 h 1454292"/>
                <a:gd name="connsiteX33" fmla="*/ 538125 w 1746071"/>
                <a:gd name="connsiteY33" fmla="*/ 209447 h 1454292"/>
                <a:gd name="connsiteX34" fmla="*/ 542633 w 1746071"/>
                <a:gd name="connsiteY34" fmla="*/ 204455 h 1454292"/>
                <a:gd name="connsiteX35" fmla="*/ 547607 w 1746071"/>
                <a:gd name="connsiteY35" fmla="*/ 199464 h 1454292"/>
                <a:gd name="connsiteX36" fmla="*/ 562155 w 1746071"/>
                <a:gd name="connsiteY36" fmla="*/ 199464 h 1454292"/>
                <a:gd name="connsiteX37" fmla="*/ 562155 w 1746071"/>
                <a:gd name="connsiteY37" fmla="*/ 204455 h 1454292"/>
                <a:gd name="connsiteX38" fmla="*/ 572659 w 1746071"/>
                <a:gd name="connsiteY38" fmla="*/ 209447 h 1454292"/>
                <a:gd name="connsiteX39" fmla="*/ 586695 w 1746071"/>
                <a:gd name="connsiteY39" fmla="*/ 218939 h 1454292"/>
                <a:gd name="connsiteX40" fmla="*/ 592180 w 1746071"/>
                <a:gd name="connsiteY40" fmla="*/ 218939 h 1454292"/>
                <a:gd name="connsiteX41" fmla="*/ 601708 w 1746071"/>
                <a:gd name="connsiteY41" fmla="*/ 218939 h 1454292"/>
                <a:gd name="connsiteX42" fmla="*/ 601708 w 1746071"/>
                <a:gd name="connsiteY42" fmla="*/ 223439 h 1454292"/>
                <a:gd name="connsiteX43" fmla="*/ 606216 w 1746071"/>
                <a:gd name="connsiteY43" fmla="*/ 228923 h 1454292"/>
                <a:gd name="connsiteX44" fmla="*/ 611700 w 1746071"/>
                <a:gd name="connsiteY44" fmla="*/ 238414 h 1454292"/>
                <a:gd name="connsiteX45" fmla="*/ 611700 w 1746071"/>
                <a:gd name="connsiteY45" fmla="*/ 242914 h 1454292"/>
                <a:gd name="connsiteX46" fmla="*/ 616209 w 1746071"/>
                <a:gd name="connsiteY46" fmla="*/ 248468 h 1454292"/>
                <a:gd name="connsiteX47" fmla="*/ 621229 w 1746071"/>
                <a:gd name="connsiteY47" fmla="*/ 242914 h 1454292"/>
                <a:gd name="connsiteX48" fmla="*/ 625737 w 1746071"/>
                <a:gd name="connsiteY48" fmla="*/ 257960 h 1454292"/>
                <a:gd name="connsiteX49" fmla="*/ 635730 w 1746071"/>
                <a:gd name="connsiteY49" fmla="*/ 257960 h 1454292"/>
                <a:gd name="connsiteX50" fmla="*/ 640749 w 1746071"/>
                <a:gd name="connsiteY50" fmla="*/ 252968 h 1454292"/>
                <a:gd name="connsiteX51" fmla="*/ 645723 w 1746071"/>
                <a:gd name="connsiteY51" fmla="*/ 257960 h 1454292"/>
                <a:gd name="connsiteX52" fmla="*/ 650231 w 1746071"/>
                <a:gd name="connsiteY52" fmla="*/ 257960 h 1454292"/>
                <a:gd name="connsiteX53" fmla="*/ 655762 w 1746071"/>
                <a:gd name="connsiteY53" fmla="*/ 257960 h 1454292"/>
                <a:gd name="connsiteX54" fmla="*/ 660270 w 1746071"/>
                <a:gd name="connsiteY54" fmla="*/ 252968 h 1454292"/>
                <a:gd name="connsiteX55" fmla="*/ 665243 w 1746071"/>
                <a:gd name="connsiteY55" fmla="*/ 257960 h 1454292"/>
                <a:gd name="connsiteX56" fmla="*/ 669752 w 1746071"/>
                <a:gd name="connsiteY56" fmla="*/ 262459 h 1454292"/>
                <a:gd name="connsiteX57" fmla="*/ 675283 w 1746071"/>
                <a:gd name="connsiteY57" fmla="*/ 267944 h 1454292"/>
                <a:gd name="connsiteX58" fmla="*/ 679791 w 1746071"/>
                <a:gd name="connsiteY58" fmla="*/ 272443 h 1454292"/>
                <a:gd name="connsiteX59" fmla="*/ 684764 w 1746071"/>
                <a:gd name="connsiteY59" fmla="*/ 277435 h 1454292"/>
                <a:gd name="connsiteX60" fmla="*/ 675283 w 1746071"/>
                <a:gd name="connsiteY60" fmla="*/ 287419 h 1454292"/>
                <a:gd name="connsiteX61" fmla="*/ 679791 w 1746071"/>
                <a:gd name="connsiteY61" fmla="*/ 296911 h 1454292"/>
                <a:gd name="connsiteX62" fmla="*/ 684764 w 1746071"/>
                <a:gd name="connsiteY62" fmla="*/ 296911 h 1454292"/>
                <a:gd name="connsiteX63" fmla="*/ 689273 w 1746071"/>
                <a:gd name="connsiteY63" fmla="*/ 291919 h 1454292"/>
                <a:gd name="connsiteX64" fmla="*/ 689273 w 1746071"/>
                <a:gd name="connsiteY64" fmla="*/ 287419 h 1454292"/>
                <a:gd name="connsiteX65" fmla="*/ 699312 w 1746071"/>
                <a:gd name="connsiteY65" fmla="*/ 287419 h 1454292"/>
                <a:gd name="connsiteX66" fmla="*/ 708670 w 1746071"/>
                <a:gd name="connsiteY66" fmla="*/ 291860 h 1454292"/>
                <a:gd name="connsiteX67" fmla="*/ 709359 w 1746071"/>
                <a:gd name="connsiteY67" fmla="*/ 290402 h 1454292"/>
                <a:gd name="connsiteX68" fmla="*/ 714348 w 1746071"/>
                <a:gd name="connsiteY68" fmla="*/ 295395 h 1454292"/>
                <a:gd name="connsiteX69" fmla="*/ 724376 w 1746071"/>
                <a:gd name="connsiteY69" fmla="*/ 305428 h 1454292"/>
                <a:gd name="connsiteX70" fmla="*/ 729365 w 1746071"/>
                <a:gd name="connsiteY70" fmla="*/ 319446 h 1454292"/>
                <a:gd name="connsiteX71" fmla="*/ 729365 w 1746071"/>
                <a:gd name="connsiteY71" fmla="*/ 329432 h 1454292"/>
                <a:gd name="connsiteX72" fmla="*/ 739392 w 1746071"/>
                <a:gd name="connsiteY72" fmla="*/ 334472 h 1454292"/>
                <a:gd name="connsiteX73" fmla="*/ 739392 w 1746071"/>
                <a:gd name="connsiteY73" fmla="*/ 344458 h 1454292"/>
                <a:gd name="connsiteX74" fmla="*/ 733860 w 1746071"/>
                <a:gd name="connsiteY74" fmla="*/ 344458 h 1454292"/>
                <a:gd name="connsiteX75" fmla="*/ 733860 w 1746071"/>
                <a:gd name="connsiteY75" fmla="*/ 348970 h 1454292"/>
                <a:gd name="connsiteX76" fmla="*/ 739392 w 1746071"/>
                <a:gd name="connsiteY76" fmla="*/ 348970 h 1454292"/>
                <a:gd name="connsiteX77" fmla="*/ 739392 w 1746071"/>
                <a:gd name="connsiteY77" fmla="*/ 353963 h 1454292"/>
                <a:gd name="connsiteX78" fmla="*/ 743887 w 1746071"/>
                <a:gd name="connsiteY78" fmla="*/ 358476 h 1454292"/>
                <a:gd name="connsiteX79" fmla="*/ 743887 w 1746071"/>
                <a:gd name="connsiteY79" fmla="*/ 348970 h 1454292"/>
                <a:gd name="connsiteX80" fmla="*/ 758904 w 1746071"/>
                <a:gd name="connsiteY80" fmla="*/ 348970 h 1454292"/>
                <a:gd name="connsiteX81" fmla="*/ 763399 w 1746071"/>
                <a:gd name="connsiteY81" fmla="*/ 348970 h 1454292"/>
                <a:gd name="connsiteX82" fmla="*/ 768388 w 1746071"/>
                <a:gd name="connsiteY82" fmla="*/ 338937 h 1454292"/>
                <a:gd name="connsiteX83" fmla="*/ 777872 w 1746071"/>
                <a:gd name="connsiteY83" fmla="*/ 338937 h 1454292"/>
                <a:gd name="connsiteX84" fmla="*/ 782910 w 1746071"/>
                <a:gd name="connsiteY84" fmla="*/ 344458 h 1454292"/>
                <a:gd name="connsiteX85" fmla="*/ 787899 w 1746071"/>
                <a:gd name="connsiteY85" fmla="*/ 348970 h 1454292"/>
                <a:gd name="connsiteX86" fmla="*/ 792888 w 1746071"/>
                <a:gd name="connsiteY86" fmla="*/ 344458 h 1454292"/>
                <a:gd name="connsiteX87" fmla="*/ 792888 w 1746071"/>
                <a:gd name="connsiteY87" fmla="*/ 338937 h 1454292"/>
                <a:gd name="connsiteX88" fmla="*/ 797383 w 1746071"/>
                <a:gd name="connsiteY88" fmla="*/ 329432 h 1454292"/>
                <a:gd name="connsiteX89" fmla="*/ 797383 w 1746071"/>
                <a:gd name="connsiteY89" fmla="*/ 324919 h 1454292"/>
                <a:gd name="connsiteX90" fmla="*/ 807411 w 1746071"/>
                <a:gd name="connsiteY90" fmla="*/ 324919 h 1454292"/>
                <a:gd name="connsiteX91" fmla="*/ 816895 w 1746071"/>
                <a:gd name="connsiteY91" fmla="*/ 329432 h 1454292"/>
                <a:gd name="connsiteX92" fmla="*/ 841939 w 1746071"/>
                <a:gd name="connsiteY92" fmla="*/ 329432 h 1454292"/>
                <a:gd name="connsiteX93" fmla="*/ 841939 w 1746071"/>
                <a:gd name="connsiteY93" fmla="*/ 319446 h 1454292"/>
                <a:gd name="connsiteX94" fmla="*/ 846434 w 1746071"/>
                <a:gd name="connsiteY94" fmla="*/ 314933 h 1454292"/>
                <a:gd name="connsiteX95" fmla="*/ 860907 w 1746071"/>
                <a:gd name="connsiteY95" fmla="*/ 324919 h 1454292"/>
                <a:gd name="connsiteX96" fmla="*/ 860907 w 1746071"/>
                <a:gd name="connsiteY96" fmla="*/ 329432 h 1454292"/>
                <a:gd name="connsiteX97" fmla="*/ 870934 w 1746071"/>
                <a:gd name="connsiteY97" fmla="*/ 329432 h 1454292"/>
                <a:gd name="connsiteX98" fmla="*/ 870934 w 1746071"/>
                <a:gd name="connsiteY98" fmla="*/ 334472 h 1454292"/>
                <a:gd name="connsiteX99" fmla="*/ 870934 w 1746071"/>
                <a:gd name="connsiteY99" fmla="*/ 338937 h 1454292"/>
                <a:gd name="connsiteX100" fmla="*/ 880418 w 1746071"/>
                <a:gd name="connsiteY100" fmla="*/ 348970 h 1454292"/>
                <a:gd name="connsiteX101" fmla="*/ 890446 w 1746071"/>
                <a:gd name="connsiteY101" fmla="*/ 348970 h 1454292"/>
                <a:gd name="connsiteX102" fmla="*/ 905462 w 1746071"/>
                <a:gd name="connsiteY102" fmla="*/ 348970 h 1454292"/>
                <a:gd name="connsiteX103" fmla="*/ 914946 w 1746071"/>
                <a:gd name="connsiteY103" fmla="*/ 353963 h 1454292"/>
                <a:gd name="connsiteX104" fmla="*/ 919441 w 1746071"/>
                <a:gd name="connsiteY104" fmla="*/ 353963 h 1454292"/>
                <a:gd name="connsiteX105" fmla="*/ 924974 w 1746071"/>
                <a:gd name="connsiteY105" fmla="*/ 373502 h 1454292"/>
                <a:gd name="connsiteX106" fmla="*/ 934458 w 1746071"/>
                <a:gd name="connsiteY106" fmla="*/ 373502 h 1454292"/>
                <a:gd name="connsiteX107" fmla="*/ 943942 w 1746071"/>
                <a:gd name="connsiteY107" fmla="*/ 373502 h 1454292"/>
                <a:gd name="connsiteX108" fmla="*/ 949474 w 1746071"/>
                <a:gd name="connsiteY108" fmla="*/ 368509 h 1454292"/>
                <a:gd name="connsiteX109" fmla="*/ 963453 w 1746071"/>
                <a:gd name="connsiteY109" fmla="*/ 373502 h 1454292"/>
                <a:gd name="connsiteX110" fmla="*/ 963453 w 1746071"/>
                <a:gd name="connsiteY110" fmla="*/ 363996 h 1454292"/>
                <a:gd name="connsiteX111" fmla="*/ 968986 w 1746071"/>
                <a:gd name="connsiteY111" fmla="*/ 363996 h 1454292"/>
                <a:gd name="connsiteX112" fmla="*/ 973481 w 1746071"/>
                <a:gd name="connsiteY112" fmla="*/ 348970 h 1454292"/>
                <a:gd name="connsiteX113" fmla="*/ 978470 w 1746071"/>
                <a:gd name="connsiteY113" fmla="*/ 348970 h 1454292"/>
                <a:gd name="connsiteX114" fmla="*/ 982965 w 1746071"/>
                <a:gd name="connsiteY114" fmla="*/ 348970 h 1454292"/>
                <a:gd name="connsiteX115" fmla="*/ 982965 w 1746071"/>
                <a:gd name="connsiteY115" fmla="*/ 344458 h 1454292"/>
                <a:gd name="connsiteX116" fmla="*/ 992992 w 1746071"/>
                <a:gd name="connsiteY116" fmla="*/ 338937 h 1454292"/>
                <a:gd name="connsiteX117" fmla="*/ 1002476 w 1746071"/>
                <a:gd name="connsiteY117" fmla="*/ 338937 h 1454292"/>
                <a:gd name="connsiteX118" fmla="*/ 1012998 w 1746071"/>
                <a:gd name="connsiteY118" fmla="*/ 338937 h 1454292"/>
                <a:gd name="connsiteX119" fmla="*/ 1017493 w 1746071"/>
                <a:gd name="connsiteY119" fmla="*/ 338937 h 1454292"/>
                <a:gd name="connsiteX120" fmla="*/ 1026977 w 1746071"/>
                <a:gd name="connsiteY120" fmla="*/ 338937 h 1454292"/>
                <a:gd name="connsiteX121" fmla="*/ 1026977 w 1746071"/>
                <a:gd name="connsiteY121" fmla="*/ 344458 h 1454292"/>
                <a:gd name="connsiteX122" fmla="*/ 1032509 w 1746071"/>
                <a:gd name="connsiteY122" fmla="*/ 348970 h 1454292"/>
                <a:gd name="connsiteX123" fmla="*/ 1046488 w 1746071"/>
                <a:gd name="connsiteY123" fmla="*/ 358476 h 1454292"/>
                <a:gd name="connsiteX124" fmla="*/ 1052021 w 1746071"/>
                <a:gd name="connsiteY124" fmla="*/ 358476 h 1454292"/>
                <a:gd name="connsiteX125" fmla="*/ 1056516 w 1746071"/>
                <a:gd name="connsiteY125" fmla="*/ 363996 h 1454292"/>
                <a:gd name="connsiteX126" fmla="*/ 1061505 w 1746071"/>
                <a:gd name="connsiteY126" fmla="*/ 363996 h 1454292"/>
                <a:gd name="connsiteX127" fmla="*/ 1061505 w 1746071"/>
                <a:gd name="connsiteY127" fmla="*/ 358476 h 1454292"/>
                <a:gd name="connsiteX128" fmla="*/ 1066000 w 1746071"/>
                <a:gd name="connsiteY128" fmla="*/ 358476 h 1454292"/>
                <a:gd name="connsiteX129" fmla="*/ 1071532 w 1746071"/>
                <a:gd name="connsiteY129" fmla="*/ 358476 h 1454292"/>
                <a:gd name="connsiteX130" fmla="*/ 1076027 w 1746071"/>
                <a:gd name="connsiteY130" fmla="*/ 353963 h 1454292"/>
                <a:gd name="connsiteX131" fmla="*/ 1081016 w 1746071"/>
                <a:gd name="connsiteY131" fmla="*/ 353963 h 1454292"/>
                <a:gd name="connsiteX132" fmla="*/ 1086005 w 1746071"/>
                <a:gd name="connsiteY132" fmla="*/ 358476 h 1454292"/>
                <a:gd name="connsiteX133" fmla="*/ 1096033 w 1746071"/>
                <a:gd name="connsiteY133" fmla="*/ 358476 h 1454292"/>
                <a:gd name="connsiteX134" fmla="*/ 1100528 w 1746071"/>
                <a:gd name="connsiteY134" fmla="*/ 363996 h 1454292"/>
                <a:gd name="connsiteX135" fmla="*/ 1120039 w 1746071"/>
                <a:gd name="connsiteY135" fmla="*/ 373502 h 1454292"/>
                <a:gd name="connsiteX136" fmla="*/ 1125028 w 1746071"/>
                <a:gd name="connsiteY136" fmla="*/ 378014 h 1454292"/>
                <a:gd name="connsiteX137" fmla="*/ 1129523 w 1746071"/>
                <a:gd name="connsiteY137" fmla="*/ 383007 h 1454292"/>
                <a:gd name="connsiteX138" fmla="*/ 1120039 w 1746071"/>
                <a:gd name="connsiteY138" fmla="*/ 388000 h 1454292"/>
                <a:gd name="connsiteX139" fmla="*/ 1125028 w 1746071"/>
                <a:gd name="connsiteY139" fmla="*/ 393040 h 1454292"/>
                <a:gd name="connsiteX140" fmla="*/ 1129523 w 1746071"/>
                <a:gd name="connsiteY140" fmla="*/ 393040 h 1454292"/>
                <a:gd name="connsiteX141" fmla="*/ 1139551 w 1746071"/>
                <a:gd name="connsiteY141" fmla="*/ 397505 h 1454292"/>
                <a:gd name="connsiteX142" fmla="*/ 1139551 w 1746071"/>
                <a:gd name="connsiteY142" fmla="*/ 407058 h 1454292"/>
                <a:gd name="connsiteX143" fmla="*/ 1144540 w 1746071"/>
                <a:gd name="connsiteY143" fmla="*/ 407058 h 1454292"/>
                <a:gd name="connsiteX144" fmla="*/ 1144540 w 1746071"/>
                <a:gd name="connsiteY144" fmla="*/ 417044 h 1454292"/>
                <a:gd name="connsiteX145" fmla="*/ 1135056 w 1746071"/>
                <a:gd name="connsiteY145" fmla="*/ 417044 h 1454292"/>
                <a:gd name="connsiteX146" fmla="*/ 1139551 w 1746071"/>
                <a:gd name="connsiteY146" fmla="*/ 426549 h 1454292"/>
                <a:gd name="connsiteX147" fmla="*/ 1144540 w 1746071"/>
                <a:gd name="connsiteY147" fmla="*/ 426549 h 1454292"/>
                <a:gd name="connsiteX148" fmla="*/ 1144540 w 1746071"/>
                <a:gd name="connsiteY148" fmla="*/ 432070 h 1454292"/>
                <a:gd name="connsiteX149" fmla="*/ 1144540 w 1746071"/>
                <a:gd name="connsiteY149" fmla="*/ 436582 h 1454292"/>
                <a:gd name="connsiteX150" fmla="*/ 1159556 w 1746071"/>
                <a:gd name="connsiteY150" fmla="*/ 446088 h 1454292"/>
                <a:gd name="connsiteX151" fmla="*/ 1164051 w 1746071"/>
                <a:gd name="connsiteY151" fmla="*/ 451609 h 1454292"/>
                <a:gd name="connsiteX152" fmla="*/ 1173535 w 1746071"/>
                <a:gd name="connsiteY152" fmla="*/ 456121 h 1454292"/>
                <a:gd name="connsiteX153" fmla="*/ 1173535 w 1746071"/>
                <a:gd name="connsiteY153" fmla="*/ 465627 h 1454292"/>
                <a:gd name="connsiteX154" fmla="*/ 1179068 w 1746071"/>
                <a:gd name="connsiteY154" fmla="*/ 465627 h 1454292"/>
                <a:gd name="connsiteX155" fmla="*/ 1179068 w 1746071"/>
                <a:gd name="connsiteY155" fmla="*/ 471099 h 1454292"/>
                <a:gd name="connsiteX156" fmla="*/ 1179068 w 1746071"/>
                <a:gd name="connsiteY156" fmla="*/ 475612 h 1454292"/>
                <a:gd name="connsiteX157" fmla="*/ 1183563 w 1746071"/>
                <a:gd name="connsiteY157" fmla="*/ 490158 h 1454292"/>
                <a:gd name="connsiteX158" fmla="*/ 1193047 w 1746071"/>
                <a:gd name="connsiteY158" fmla="*/ 485117 h 1454292"/>
                <a:gd name="connsiteX159" fmla="*/ 1198579 w 1746071"/>
                <a:gd name="connsiteY159" fmla="*/ 494623 h 1454292"/>
                <a:gd name="connsiteX160" fmla="*/ 1193047 w 1746071"/>
                <a:gd name="connsiteY160" fmla="*/ 504656 h 1454292"/>
                <a:gd name="connsiteX161" fmla="*/ 1193047 w 1746071"/>
                <a:gd name="connsiteY161" fmla="*/ 509649 h 1454292"/>
                <a:gd name="connsiteX162" fmla="*/ 1198579 w 1746071"/>
                <a:gd name="connsiteY162" fmla="*/ 514161 h 1454292"/>
                <a:gd name="connsiteX163" fmla="*/ 1208063 w 1746071"/>
                <a:gd name="connsiteY163" fmla="*/ 514161 h 1454292"/>
                <a:gd name="connsiteX164" fmla="*/ 1212558 w 1746071"/>
                <a:gd name="connsiteY164" fmla="*/ 514161 h 1454292"/>
                <a:gd name="connsiteX165" fmla="*/ 1227575 w 1746071"/>
                <a:gd name="connsiteY165" fmla="*/ 519682 h 1454292"/>
                <a:gd name="connsiteX166" fmla="*/ 1237602 w 1746071"/>
                <a:gd name="connsiteY166" fmla="*/ 524195 h 1454292"/>
                <a:gd name="connsiteX167" fmla="*/ 1242591 w 1746071"/>
                <a:gd name="connsiteY167" fmla="*/ 519682 h 1454292"/>
                <a:gd name="connsiteX168" fmla="*/ 1242591 w 1746071"/>
                <a:gd name="connsiteY168" fmla="*/ 514161 h 1454292"/>
                <a:gd name="connsiteX169" fmla="*/ 1242591 w 1746071"/>
                <a:gd name="connsiteY169" fmla="*/ 509649 h 1454292"/>
                <a:gd name="connsiteX170" fmla="*/ 1247086 w 1746071"/>
                <a:gd name="connsiteY170" fmla="*/ 509649 h 1454292"/>
                <a:gd name="connsiteX171" fmla="*/ 1242591 w 1746071"/>
                <a:gd name="connsiteY171" fmla="*/ 500143 h 1454292"/>
                <a:gd name="connsiteX172" fmla="*/ 1237602 w 1746071"/>
                <a:gd name="connsiteY172" fmla="*/ 490158 h 1454292"/>
                <a:gd name="connsiteX173" fmla="*/ 1242591 w 1746071"/>
                <a:gd name="connsiteY173" fmla="*/ 480605 h 1454292"/>
                <a:gd name="connsiteX174" fmla="*/ 1252075 w 1746071"/>
                <a:gd name="connsiteY174" fmla="*/ 490158 h 1454292"/>
                <a:gd name="connsiteX175" fmla="*/ 1256620 w 1746071"/>
                <a:gd name="connsiteY175" fmla="*/ 490158 h 1454292"/>
                <a:gd name="connsiteX176" fmla="*/ 1266598 w 1746071"/>
                <a:gd name="connsiteY176" fmla="*/ 480605 h 1454292"/>
                <a:gd name="connsiteX177" fmla="*/ 1271587 w 1746071"/>
                <a:gd name="connsiteY177" fmla="*/ 480605 h 1454292"/>
                <a:gd name="connsiteX178" fmla="*/ 1271587 w 1746071"/>
                <a:gd name="connsiteY178" fmla="*/ 485117 h 1454292"/>
                <a:gd name="connsiteX179" fmla="*/ 1276082 w 1746071"/>
                <a:gd name="connsiteY179" fmla="*/ 490158 h 1454292"/>
                <a:gd name="connsiteX180" fmla="*/ 1281614 w 1746071"/>
                <a:gd name="connsiteY180" fmla="*/ 485117 h 1454292"/>
                <a:gd name="connsiteX181" fmla="*/ 1286109 w 1746071"/>
                <a:gd name="connsiteY181" fmla="*/ 490158 h 1454292"/>
                <a:gd name="connsiteX182" fmla="*/ 1295593 w 1746071"/>
                <a:gd name="connsiteY182" fmla="*/ 494623 h 1454292"/>
                <a:gd name="connsiteX183" fmla="*/ 1301126 w 1746071"/>
                <a:gd name="connsiteY183" fmla="*/ 494623 h 1454292"/>
                <a:gd name="connsiteX184" fmla="*/ 1306115 w 1746071"/>
                <a:gd name="connsiteY184" fmla="*/ 494623 h 1454292"/>
                <a:gd name="connsiteX185" fmla="*/ 1306115 w 1746071"/>
                <a:gd name="connsiteY185" fmla="*/ 514161 h 1454292"/>
                <a:gd name="connsiteX186" fmla="*/ 1310610 w 1746071"/>
                <a:gd name="connsiteY186" fmla="*/ 524195 h 1454292"/>
                <a:gd name="connsiteX187" fmla="*/ 1315599 w 1746071"/>
                <a:gd name="connsiteY187" fmla="*/ 529187 h 1454292"/>
                <a:gd name="connsiteX188" fmla="*/ 1315599 w 1746071"/>
                <a:gd name="connsiteY188" fmla="*/ 539173 h 1454292"/>
                <a:gd name="connsiteX189" fmla="*/ 1320637 w 1746071"/>
                <a:gd name="connsiteY189" fmla="*/ 539173 h 1454292"/>
                <a:gd name="connsiteX190" fmla="*/ 1320637 w 1746071"/>
                <a:gd name="connsiteY190" fmla="*/ 533700 h 1454292"/>
                <a:gd name="connsiteX191" fmla="*/ 1325626 w 1746071"/>
                <a:gd name="connsiteY191" fmla="*/ 524195 h 1454292"/>
                <a:gd name="connsiteX192" fmla="*/ 1325626 w 1746071"/>
                <a:gd name="connsiteY192" fmla="*/ 519682 h 1454292"/>
                <a:gd name="connsiteX193" fmla="*/ 1335110 w 1746071"/>
                <a:gd name="connsiteY193" fmla="*/ 514161 h 1454292"/>
                <a:gd name="connsiteX194" fmla="*/ 1335110 w 1746071"/>
                <a:gd name="connsiteY194" fmla="*/ 524195 h 1454292"/>
                <a:gd name="connsiteX195" fmla="*/ 1345138 w 1746071"/>
                <a:gd name="connsiteY195" fmla="*/ 519682 h 1454292"/>
                <a:gd name="connsiteX196" fmla="*/ 1345138 w 1746071"/>
                <a:gd name="connsiteY196" fmla="*/ 529187 h 1454292"/>
                <a:gd name="connsiteX197" fmla="*/ 1354622 w 1746071"/>
                <a:gd name="connsiteY197" fmla="*/ 533700 h 1454292"/>
                <a:gd name="connsiteX198" fmla="*/ 1354622 w 1746071"/>
                <a:gd name="connsiteY198" fmla="*/ 529187 h 1454292"/>
                <a:gd name="connsiteX199" fmla="*/ 1364649 w 1746071"/>
                <a:gd name="connsiteY199" fmla="*/ 524195 h 1454292"/>
                <a:gd name="connsiteX200" fmla="*/ 1369144 w 1746071"/>
                <a:gd name="connsiteY200" fmla="*/ 533700 h 1454292"/>
                <a:gd name="connsiteX201" fmla="*/ 1369144 w 1746071"/>
                <a:gd name="connsiteY201" fmla="*/ 529187 h 1454292"/>
                <a:gd name="connsiteX202" fmla="*/ 1384161 w 1746071"/>
                <a:gd name="connsiteY202" fmla="*/ 524195 h 1454292"/>
                <a:gd name="connsiteX203" fmla="*/ 1398634 w 1746071"/>
                <a:gd name="connsiteY203" fmla="*/ 529187 h 1454292"/>
                <a:gd name="connsiteX204" fmla="*/ 1398634 w 1746071"/>
                <a:gd name="connsiteY204" fmla="*/ 533700 h 1454292"/>
                <a:gd name="connsiteX205" fmla="*/ 1403672 w 1746071"/>
                <a:gd name="connsiteY205" fmla="*/ 533700 h 1454292"/>
                <a:gd name="connsiteX206" fmla="*/ 1408661 w 1746071"/>
                <a:gd name="connsiteY206" fmla="*/ 529187 h 1454292"/>
                <a:gd name="connsiteX207" fmla="*/ 1413156 w 1746071"/>
                <a:gd name="connsiteY207" fmla="*/ 514161 h 1454292"/>
                <a:gd name="connsiteX208" fmla="*/ 1428173 w 1746071"/>
                <a:gd name="connsiteY208" fmla="*/ 514161 h 1454292"/>
                <a:gd name="connsiteX209" fmla="*/ 1428173 w 1746071"/>
                <a:gd name="connsiteY209" fmla="*/ 500143 h 1454292"/>
                <a:gd name="connsiteX210" fmla="*/ 1437657 w 1746071"/>
                <a:gd name="connsiteY210" fmla="*/ 494623 h 1454292"/>
                <a:gd name="connsiteX211" fmla="*/ 1452673 w 1746071"/>
                <a:gd name="connsiteY211" fmla="*/ 494623 h 1454292"/>
                <a:gd name="connsiteX212" fmla="*/ 1457168 w 1746071"/>
                <a:gd name="connsiteY212" fmla="*/ 500143 h 1454292"/>
                <a:gd name="connsiteX213" fmla="*/ 1472185 w 1746071"/>
                <a:gd name="connsiteY213" fmla="*/ 500143 h 1454292"/>
                <a:gd name="connsiteX214" fmla="*/ 1476680 w 1746071"/>
                <a:gd name="connsiteY214" fmla="*/ 509649 h 1454292"/>
                <a:gd name="connsiteX215" fmla="*/ 1472185 w 1746071"/>
                <a:gd name="connsiteY215" fmla="*/ 514161 h 1454292"/>
                <a:gd name="connsiteX216" fmla="*/ 1476680 w 1746071"/>
                <a:gd name="connsiteY216" fmla="*/ 519682 h 1454292"/>
                <a:gd name="connsiteX217" fmla="*/ 1486707 w 1746071"/>
                <a:gd name="connsiteY217" fmla="*/ 533700 h 1454292"/>
                <a:gd name="connsiteX218" fmla="*/ 1501180 w 1746071"/>
                <a:gd name="connsiteY218" fmla="*/ 543685 h 1454292"/>
                <a:gd name="connsiteX219" fmla="*/ 1511208 w 1746071"/>
                <a:gd name="connsiteY219" fmla="*/ 543685 h 1454292"/>
                <a:gd name="connsiteX220" fmla="*/ 1526224 w 1746071"/>
                <a:gd name="connsiteY220" fmla="*/ 548726 h 1454292"/>
                <a:gd name="connsiteX221" fmla="*/ 1530594 w 1746071"/>
                <a:gd name="connsiteY221" fmla="*/ 558433 h 1454292"/>
                <a:gd name="connsiteX222" fmla="*/ 1545381 w 1746071"/>
                <a:gd name="connsiteY222" fmla="*/ 563341 h 1454292"/>
                <a:gd name="connsiteX223" fmla="*/ 1549873 w 1746071"/>
                <a:gd name="connsiteY223" fmla="*/ 558358 h 1454292"/>
                <a:gd name="connsiteX224" fmla="*/ 1564908 w 1746071"/>
                <a:gd name="connsiteY224" fmla="*/ 553330 h 1454292"/>
                <a:gd name="connsiteX225" fmla="*/ 1564908 w 1746071"/>
                <a:gd name="connsiteY225" fmla="*/ 563341 h 1454292"/>
                <a:gd name="connsiteX226" fmla="*/ 1578918 w 1746071"/>
                <a:gd name="connsiteY226" fmla="*/ 553330 h 1454292"/>
                <a:gd name="connsiteX227" fmla="*/ 1588926 w 1746071"/>
                <a:gd name="connsiteY227" fmla="*/ 548846 h 1454292"/>
                <a:gd name="connsiteX228" fmla="*/ 1608942 w 1746071"/>
                <a:gd name="connsiteY228" fmla="*/ 563341 h 1454292"/>
                <a:gd name="connsiteX229" fmla="*/ 1613457 w 1746071"/>
                <a:gd name="connsiteY229" fmla="*/ 563341 h 1454292"/>
                <a:gd name="connsiteX230" fmla="*/ 1618461 w 1746071"/>
                <a:gd name="connsiteY230" fmla="*/ 553330 h 1454292"/>
                <a:gd name="connsiteX231" fmla="*/ 1623465 w 1746071"/>
                <a:gd name="connsiteY231" fmla="*/ 553330 h 1454292"/>
                <a:gd name="connsiteX232" fmla="*/ 1628468 w 1746071"/>
                <a:gd name="connsiteY232" fmla="*/ 558358 h 1454292"/>
                <a:gd name="connsiteX233" fmla="*/ 1632960 w 1746071"/>
                <a:gd name="connsiteY233" fmla="*/ 548846 h 1454292"/>
                <a:gd name="connsiteX234" fmla="*/ 1637964 w 1746071"/>
                <a:gd name="connsiteY234" fmla="*/ 548846 h 1454292"/>
                <a:gd name="connsiteX235" fmla="*/ 1687025 w 1746071"/>
                <a:gd name="connsiteY235" fmla="*/ 577882 h 1454292"/>
                <a:gd name="connsiteX236" fmla="*/ 1692029 w 1746071"/>
                <a:gd name="connsiteY236" fmla="*/ 582366 h 1454292"/>
                <a:gd name="connsiteX237" fmla="*/ 1711556 w 1746071"/>
                <a:gd name="connsiteY237" fmla="*/ 582366 h 1454292"/>
                <a:gd name="connsiteX238" fmla="*/ 1721052 w 1746071"/>
                <a:gd name="connsiteY238" fmla="*/ 587892 h 1454292"/>
                <a:gd name="connsiteX239" fmla="*/ 1731060 w 1746071"/>
                <a:gd name="connsiteY239" fmla="*/ 587892 h 1454292"/>
                <a:gd name="connsiteX240" fmla="*/ 1740579 w 1746071"/>
                <a:gd name="connsiteY240" fmla="*/ 582366 h 1454292"/>
                <a:gd name="connsiteX241" fmla="*/ 1746071 w 1746071"/>
                <a:gd name="connsiteY241" fmla="*/ 587892 h 1454292"/>
                <a:gd name="connsiteX242" fmla="*/ 1731060 w 1746071"/>
                <a:gd name="connsiteY242" fmla="*/ 601889 h 1454292"/>
                <a:gd name="connsiteX243" fmla="*/ 1721052 w 1746071"/>
                <a:gd name="connsiteY243" fmla="*/ 616928 h 1454292"/>
                <a:gd name="connsiteX244" fmla="*/ 1716048 w 1746071"/>
                <a:gd name="connsiteY244" fmla="*/ 631423 h 1454292"/>
                <a:gd name="connsiteX245" fmla="*/ 1711556 w 1746071"/>
                <a:gd name="connsiteY245" fmla="*/ 645963 h 1454292"/>
                <a:gd name="connsiteX246" fmla="*/ 1706552 w 1746071"/>
                <a:gd name="connsiteY246" fmla="*/ 669971 h 1454292"/>
                <a:gd name="connsiteX247" fmla="*/ 1706552 w 1746071"/>
                <a:gd name="connsiteY247" fmla="*/ 675497 h 1454292"/>
                <a:gd name="connsiteX248" fmla="*/ 1702037 w 1746071"/>
                <a:gd name="connsiteY248" fmla="*/ 685009 h 1454292"/>
                <a:gd name="connsiteX249" fmla="*/ 1692029 w 1746071"/>
                <a:gd name="connsiteY249" fmla="*/ 689494 h 1454292"/>
                <a:gd name="connsiteX250" fmla="*/ 1682510 w 1746071"/>
                <a:gd name="connsiteY250" fmla="*/ 689494 h 1454292"/>
                <a:gd name="connsiteX251" fmla="*/ 1677018 w 1746071"/>
                <a:gd name="connsiteY251" fmla="*/ 695020 h 1454292"/>
                <a:gd name="connsiteX252" fmla="*/ 1677018 w 1746071"/>
                <a:gd name="connsiteY252" fmla="*/ 704487 h 1454292"/>
                <a:gd name="connsiteX253" fmla="*/ 1677018 w 1746071"/>
                <a:gd name="connsiteY253" fmla="*/ 709017 h 1454292"/>
                <a:gd name="connsiteX254" fmla="*/ 1662006 w 1746071"/>
                <a:gd name="connsiteY254" fmla="*/ 709017 h 1454292"/>
                <a:gd name="connsiteX255" fmla="*/ 1657491 w 1746071"/>
                <a:gd name="connsiteY255" fmla="*/ 724010 h 1454292"/>
                <a:gd name="connsiteX256" fmla="*/ 1657491 w 1746071"/>
                <a:gd name="connsiteY256" fmla="*/ 728540 h 1454292"/>
                <a:gd name="connsiteX257" fmla="*/ 1642479 w 1746071"/>
                <a:gd name="connsiteY257" fmla="*/ 748063 h 1454292"/>
                <a:gd name="connsiteX258" fmla="*/ 1637964 w 1746071"/>
                <a:gd name="connsiteY258" fmla="*/ 763057 h 1454292"/>
                <a:gd name="connsiteX259" fmla="*/ 1632960 w 1746071"/>
                <a:gd name="connsiteY259" fmla="*/ 763057 h 1454292"/>
                <a:gd name="connsiteX260" fmla="*/ 1618461 w 1746071"/>
                <a:gd name="connsiteY260" fmla="*/ 777099 h 1454292"/>
                <a:gd name="connsiteX261" fmla="*/ 1613457 w 1746071"/>
                <a:gd name="connsiteY261" fmla="*/ 782580 h 1454292"/>
                <a:gd name="connsiteX262" fmla="*/ 1603938 w 1746071"/>
                <a:gd name="connsiteY262" fmla="*/ 806632 h 1454292"/>
                <a:gd name="connsiteX263" fmla="*/ 1608942 w 1746071"/>
                <a:gd name="connsiteY263" fmla="*/ 855146 h 1454292"/>
                <a:gd name="connsiteX264" fmla="*/ 1599423 w 1746071"/>
                <a:gd name="connsiteY264" fmla="*/ 860174 h 1454292"/>
                <a:gd name="connsiteX265" fmla="*/ 1599423 w 1746071"/>
                <a:gd name="connsiteY265" fmla="*/ 870184 h 1454292"/>
                <a:gd name="connsiteX266" fmla="*/ 1593930 w 1746071"/>
                <a:gd name="connsiteY266" fmla="*/ 889708 h 1454292"/>
                <a:gd name="connsiteX267" fmla="*/ 1593930 w 1746071"/>
                <a:gd name="connsiteY267" fmla="*/ 894192 h 1454292"/>
                <a:gd name="connsiteX268" fmla="*/ 1588926 w 1746071"/>
                <a:gd name="connsiteY268" fmla="*/ 909231 h 1454292"/>
                <a:gd name="connsiteX269" fmla="*/ 1588926 w 1746071"/>
                <a:gd name="connsiteY269" fmla="*/ 933238 h 1454292"/>
                <a:gd name="connsiteX270" fmla="*/ 1593930 w 1746071"/>
                <a:gd name="connsiteY270" fmla="*/ 942751 h 1454292"/>
                <a:gd name="connsiteX271" fmla="*/ 1593930 w 1746071"/>
                <a:gd name="connsiteY271" fmla="*/ 952263 h 1454292"/>
                <a:gd name="connsiteX272" fmla="*/ 1578918 w 1746071"/>
                <a:gd name="connsiteY272" fmla="*/ 962274 h 1454292"/>
                <a:gd name="connsiteX273" fmla="*/ 1574403 w 1746071"/>
                <a:gd name="connsiteY273" fmla="*/ 991309 h 1454292"/>
                <a:gd name="connsiteX274" fmla="*/ 1569399 w 1746071"/>
                <a:gd name="connsiteY274" fmla="*/ 1010832 h 1454292"/>
                <a:gd name="connsiteX275" fmla="*/ 1564908 w 1746071"/>
                <a:gd name="connsiteY275" fmla="*/ 1020843 h 1454292"/>
                <a:gd name="connsiteX276" fmla="*/ 1559392 w 1746071"/>
                <a:gd name="connsiteY276" fmla="*/ 1025826 h 1454292"/>
                <a:gd name="connsiteX277" fmla="*/ 1559392 w 1746071"/>
                <a:gd name="connsiteY277" fmla="*/ 1030355 h 1454292"/>
                <a:gd name="connsiteX278" fmla="*/ 1549873 w 1746071"/>
                <a:gd name="connsiteY278" fmla="*/ 1039868 h 1454292"/>
                <a:gd name="connsiteX279" fmla="*/ 1549873 w 1746071"/>
                <a:gd name="connsiteY279" fmla="*/ 1049878 h 1454292"/>
                <a:gd name="connsiteX280" fmla="*/ 1549873 w 1746071"/>
                <a:gd name="connsiteY280" fmla="*/ 1059391 h 1454292"/>
                <a:gd name="connsiteX281" fmla="*/ 1540377 w 1746071"/>
                <a:gd name="connsiteY281" fmla="*/ 1069402 h 1454292"/>
                <a:gd name="connsiteX282" fmla="*/ 1540377 w 1746071"/>
                <a:gd name="connsiteY282" fmla="*/ 1074384 h 1454292"/>
                <a:gd name="connsiteX283" fmla="*/ 1540377 w 1746071"/>
                <a:gd name="connsiteY283" fmla="*/ 1084395 h 1454292"/>
                <a:gd name="connsiteX284" fmla="*/ 1540377 w 1746071"/>
                <a:gd name="connsiteY284" fmla="*/ 1098437 h 1454292"/>
                <a:gd name="connsiteX285" fmla="*/ 1540377 w 1746071"/>
                <a:gd name="connsiteY285" fmla="*/ 1113430 h 1454292"/>
                <a:gd name="connsiteX286" fmla="*/ 1545381 w 1746071"/>
                <a:gd name="connsiteY286" fmla="*/ 1117960 h 1454292"/>
                <a:gd name="connsiteX287" fmla="*/ 1549873 w 1746071"/>
                <a:gd name="connsiteY287" fmla="*/ 1122943 h 1454292"/>
                <a:gd name="connsiteX288" fmla="*/ 1554877 w 1746071"/>
                <a:gd name="connsiteY288" fmla="*/ 1132954 h 1454292"/>
                <a:gd name="connsiteX289" fmla="*/ 1564908 w 1746071"/>
                <a:gd name="connsiteY289" fmla="*/ 1146950 h 1454292"/>
                <a:gd name="connsiteX290" fmla="*/ 1554877 w 1746071"/>
                <a:gd name="connsiteY290" fmla="*/ 1161989 h 1454292"/>
                <a:gd name="connsiteX291" fmla="*/ 1549873 w 1746071"/>
                <a:gd name="connsiteY291" fmla="*/ 1172000 h 1454292"/>
                <a:gd name="connsiteX292" fmla="*/ 1549873 w 1746071"/>
                <a:gd name="connsiteY292" fmla="*/ 1176484 h 1454292"/>
                <a:gd name="connsiteX293" fmla="*/ 1549873 w 1746071"/>
                <a:gd name="connsiteY293" fmla="*/ 1191523 h 1454292"/>
                <a:gd name="connsiteX294" fmla="*/ 1540377 w 1746071"/>
                <a:gd name="connsiteY294" fmla="*/ 1205520 h 1454292"/>
                <a:gd name="connsiteX295" fmla="*/ 1545381 w 1746071"/>
                <a:gd name="connsiteY295" fmla="*/ 1215530 h 1454292"/>
                <a:gd name="connsiteX296" fmla="*/ 1545381 w 1746071"/>
                <a:gd name="connsiteY296" fmla="*/ 1225043 h 1454292"/>
                <a:gd name="connsiteX297" fmla="*/ 1540377 w 1746071"/>
                <a:gd name="connsiteY297" fmla="*/ 1234555 h 1454292"/>
                <a:gd name="connsiteX298" fmla="*/ 1540377 w 1746071"/>
                <a:gd name="connsiteY298" fmla="*/ 1244566 h 1454292"/>
                <a:gd name="connsiteX299" fmla="*/ 1535373 w 1746071"/>
                <a:gd name="connsiteY299" fmla="*/ 1254078 h 1454292"/>
                <a:gd name="connsiteX300" fmla="*/ 1535373 w 1746071"/>
                <a:gd name="connsiteY300" fmla="*/ 1259605 h 1454292"/>
                <a:gd name="connsiteX301" fmla="*/ 1540377 w 1746071"/>
                <a:gd name="connsiteY301" fmla="*/ 1269117 h 1454292"/>
                <a:gd name="connsiteX302" fmla="*/ 1545381 w 1746071"/>
                <a:gd name="connsiteY302" fmla="*/ 1279128 h 1454292"/>
                <a:gd name="connsiteX303" fmla="*/ 1540377 w 1746071"/>
                <a:gd name="connsiteY303" fmla="*/ 1288595 h 1454292"/>
                <a:gd name="connsiteX304" fmla="*/ 1535373 w 1746071"/>
                <a:gd name="connsiteY304" fmla="*/ 1298605 h 1454292"/>
                <a:gd name="connsiteX305" fmla="*/ 1540377 w 1746071"/>
                <a:gd name="connsiteY305" fmla="*/ 1322658 h 1454292"/>
                <a:gd name="connsiteX306" fmla="*/ 1554877 w 1746071"/>
                <a:gd name="connsiteY306" fmla="*/ 1332171 h 1454292"/>
                <a:gd name="connsiteX307" fmla="*/ 1554877 w 1746071"/>
                <a:gd name="connsiteY307" fmla="*/ 1337153 h 1454292"/>
                <a:gd name="connsiteX308" fmla="*/ 1559392 w 1746071"/>
                <a:gd name="connsiteY308" fmla="*/ 1337153 h 1454292"/>
                <a:gd name="connsiteX309" fmla="*/ 1564908 w 1746071"/>
                <a:gd name="connsiteY309" fmla="*/ 1351694 h 1454292"/>
                <a:gd name="connsiteX310" fmla="*/ 1564908 w 1746071"/>
                <a:gd name="connsiteY310" fmla="*/ 1366687 h 1454292"/>
                <a:gd name="connsiteX311" fmla="*/ 1559392 w 1746071"/>
                <a:gd name="connsiteY311" fmla="*/ 1361206 h 1454292"/>
                <a:gd name="connsiteX312" fmla="*/ 1549873 w 1746071"/>
                <a:gd name="connsiteY312" fmla="*/ 1371217 h 1454292"/>
                <a:gd name="connsiteX313" fmla="*/ 1535373 w 1746071"/>
                <a:gd name="connsiteY313" fmla="*/ 1380729 h 1454292"/>
                <a:gd name="connsiteX314" fmla="*/ 1535373 w 1746071"/>
                <a:gd name="connsiteY314" fmla="*/ 1386210 h 1454292"/>
                <a:gd name="connsiteX315" fmla="*/ 1535373 w 1746071"/>
                <a:gd name="connsiteY315" fmla="*/ 1390740 h 1454292"/>
                <a:gd name="connsiteX316" fmla="*/ 1545381 w 1746071"/>
                <a:gd name="connsiteY316" fmla="*/ 1390740 h 1454292"/>
                <a:gd name="connsiteX317" fmla="*/ 1545381 w 1746071"/>
                <a:gd name="connsiteY317" fmla="*/ 1395723 h 1454292"/>
                <a:gd name="connsiteX318" fmla="*/ 1540377 w 1746071"/>
                <a:gd name="connsiteY318" fmla="*/ 1400252 h 1454292"/>
                <a:gd name="connsiteX319" fmla="*/ 1540377 w 1746071"/>
                <a:gd name="connsiteY319" fmla="*/ 1410263 h 1454292"/>
                <a:gd name="connsiteX320" fmla="*/ 1530369 w 1746071"/>
                <a:gd name="connsiteY320" fmla="*/ 1419775 h 1454292"/>
                <a:gd name="connsiteX321" fmla="*/ 1520850 w 1746071"/>
                <a:gd name="connsiteY321" fmla="*/ 1415246 h 1454292"/>
                <a:gd name="connsiteX322" fmla="*/ 1510842 w 1746071"/>
                <a:gd name="connsiteY322" fmla="*/ 1410263 h 1454292"/>
                <a:gd name="connsiteX323" fmla="*/ 1510842 w 1746071"/>
                <a:gd name="connsiteY323" fmla="*/ 1419775 h 1454292"/>
                <a:gd name="connsiteX324" fmla="*/ 1520850 w 1746071"/>
                <a:gd name="connsiteY324" fmla="*/ 1424758 h 1454292"/>
                <a:gd name="connsiteX325" fmla="*/ 1515358 w 1746071"/>
                <a:gd name="connsiteY325" fmla="*/ 1429243 h 1454292"/>
                <a:gd name="connsiteX326" fmla="*/ 1510842 w 1746071"/>
                <a:gd name="connsiteY326" fmla="*/ 1429243 h 1454292"/>
                <a:gd name="connsiteX327" fmla="*/ 1501323 w 1746071"/>
                <a:gd name="connsiteY327" fmla="*/ 1444281 h 1454292"/>
                <a:gd name="connsiteX328" fmla="*/ 1491316 w 1746071"/>
                <a:gd name="connsiteY328" fmla="*/ 1448766 h 1454292"/>
                <a:gd name="connsiteX329" fmla="*/ 1476304 w 1746071"/>
                <a:gd name="connsiteY329" fmla="*/ 1444281 h 1454292"/>
                <a:gd name="connsiteX330" fmla="*/ 1471812 w 1746071"/>
                <a:gd name="connsiteY330" fmla="*/ 1444281 h 1454292"/>
                <a:gd name="connsiteX331" fmla="*/ 1447282 w 1746071"/>
                <a:gd name="connsiteY331" fmla="*/ 1454292 h 1454292"/>
                <a:gd name="connsiteX332" fmla="*/ 1442278 w 1746071"/>
                <a:gd name="connsiteY332" fmla="*/ 1454292 h 1454292"/>
                <a:gd name="connsiteX333" fmla="*/ 1437763 w 1746071"/>
                <a:gd name="connsiteY333" fmla="*/ 1448766 h 1454292"/>
                <a:gd name="connsiteX334" fmla="*/ 1427755 w 1746071"/>
                <a:gd name="connsiteY334" fmla="*/ 1448766 h 1454292"/>
                <a:gd name="connsiteX335" fmla="*/ 1418236 w 1746071"/>
                <a:gd name="connsiteY335" fmla="*/ 1444281 h 1454292"/>
                <a:gd name="connsiteX336" fmla="*/ 1418236 w 1746071"/>
                <a:gd name="connsiteY336" fmla="*/ 1439253 h 1454292"/>
                <a:gd name="connsiteX337" fmla="*/ 1422751 w 1746071"/>
                <a:gd name="connsiteY337" fmla="*/ 1419775 h 1454292"/>
                <a:gd name="connsiteX338" fmla="*/ 1427755 w 1746071"/>
                <a:gd name="connsiteY338" fmla="*/ 1419775 h 1454292"/>
                <a:gd name="connsiteX339" fmla="*/ 1427755 w 1746071"/>
                <a:gd name="connsiteY339" fmla="*/ 1415246 h 1454292"/>
                <a:gd name="connsiteX340" fmla="*/ 1422751 w 1746071"/>
                <a:gd name="connsiteY340" fmla="*/ 1415246 h 1454292"/>
                <a:gd name="connsiteX341" fmla="*/ 1412743 w 1746071"/>
                <a:gd name="connsiteY341" fmla="*/ 1419775 h 1454292"/>
                <a:gd name="connsiteX342" fmla="*/ 1403224 w 1746071"/>
                <a:gd name="connsiteY342" fmla="*/ 1415246 h 1454292"/>
                <a:gd name="connsiteX343" fmla="*/ 1403224 w 1746071"/>
                <a:gd name="connsiteY343" fmla="*/ 1400252 h 1454292"/>
                <a:gd name="connsiteX344" fmla="*/ 1398732 w 1746071"/>
                <a:gd name="connsiteY344" fmla="*/ 1395723 h 1454292"/>
                <a:gd name="connsiteX345" fmla="*/ 1398732 w 1746071"/>
                <a:gd name="connsiteY345" fmla="*/ 1390740 h 1454292"/>
                <a:gd name="connsiteX346" fmla="*/ 1393216 w 1746071"/>
                <a:gd name="connsiteY346" fmla="*/ 1390740 h 1454292"/>
                <a:gd name="connsiteX347" fmla="*/ 1388725 w 1746071"/>
                <a:gd name="connsiteY347" fmla="*/ 1386210 h 1454292"/>
                <a:gd name="connsiteX348" fmla="*/ 1388725 w 1746071"/>
                <a:gd name="connsiteY348" fmla="*/ 1380729 h 1454292"/>
                <a:gd name="connsiteX349" fmla="*/ 1383721 w 1746071"/>
                <a:gd name="connsiteY349" fmla="*/ 1376200 h 1454292"/>
                <a:gd name="connsiteX350" fmla="*/ 1379206 w 1746071"/>
                <a:gd name="connsiteY350" fmla="*/ 1371217 h 1454292"/>
                <a:gd name="connsiteX351" fmla="*/ 1379206 w 1746071"/>
                <a:gd name="connsiteY351" fmla="*/ 1366687 h 1454292"/>
                <a:gd name="connsiteX352" fmla="*/ 1379206 w 1746071"/>
                <a:gd name="connsiteY352" fmla="*/ 1361206 h 1454292"/>
                <a:gd name="connsiteX353" fmla="*/ 1373690 w 1746071"/>
                <a:gd name="connsiteY353" fmla="*/ 1361206 h 1454292"/>
                <a:gd name="connsiteX354" fmla="*/ 1359190 w 1746071"/>
                <a:gd name="connsiteY354" fmla="*/ 1366687 h 1454292"/>
                <a:gd name="connsiteX355" fmla="*/ 1354675 w 1746071"/>
                <a:gd name="connsiteY355" fmla="*/ 1366687 h 1454292"/>
                <a:gd name="connsiteX356" fmla="*/ 1349182 w 1746071"/>
                <a:gd name="connsiteY356" fmla="*/ 1366687 h 1454292"/>
                <a:gd name="connsiteX357" fmla="*/ 1349182 w 1746071"/>
                <a:gd name="connsiteY357" fmla="*/ 1361206 h 1454292"/>
                <a:gd name="connsiteX358" fmla="*/ 1349182 w 1746071"/>
                <a:gd name="connsiteY358" fmla="*/ 1351694 h 1454292"/>
                <a:gd name="connsiteX359" fmla="*/ 1349182 w 1746071"/>
                <a:gd name="connsiteY359" fmla="*/ 1347164 h 1454292"/>
                <a:gd name="connsiteX360" fmla="*/ 1349182 w 1746071"/>
                <a:gd name="connsiteY360" fmla="*/ 1341683 h 1454292"/>
                <a:gd name="connsiteX361" fmla="*/ 1354675 w 1746071"/>
                <a:gd name="connsiteY361" fmla="*/ 1337153 h 1454292"/>
                <a:gd name="connsiteX362" fmla="*/ 1359190 w 1746071"/>
                <a:gd name="connsiteY362" fmla="*/ 1337153 h 1454292"/>
                <a:gd name="connsiteX363" fmla="*/ 1359190 w 1746071"/>
                <a:gd name="connsiteY363" fmla="*/ 1327641 h 1454292"/>
                <a:gd name="connsiteX364" fmla="*/ 1359190 w 1746071"/>
                <a:gd name="connsiteY364" fmla="*/ 1322658 h 1454292"/>
                <a:gd name="connsiteX365" fmla="*/ 1359190 w 1746071"/>
                <a:gd name="connsiteY365" fmla="*/ 1317630 h 1454292"/>
                <a:gd name="connsiteX366" fmla="*/ 1359190 w 1746071"/>
                <a:gd name="connsiteY366" fmla="*/ 1312648 h 1454292"/>
                <a:gd name="connsiteX367" fmla="*/ 1354675 w 1746071"/>
                <a:gd name="connsiteY367" fmla="*/ 1312648 h 1454292"/>
                <a:gd name="connsiteX368" fmla="*/ 1354675 w 1746071"/>
                <a:gd name="connsiteY368" fmla="*/ 1308118 h 1454292"/>
                <a:gd name="connsiteX369" fmla="*/ 1354675 w 1746071"/>
                <a:gd name="connsiteY369" fmla="*/ 1298605 h 1454292"/>
                <a:gd name="connsiteX370" fmla="*/ 1354675 w 1746071"/>
                <a:gd name="connsiteY370" fmla="*/ 1293124 h 1454292"/>
                <a:gd name="connsiteX371" fmla="*/ 1349182 w 1746071"/>
                <a:gd name="connsiteY371" fmla="*/ 1293124 h 1454292"/>
                <a:gd name="connsiteX372" fmla="*/ 1349182 w 1746071"/>
                <a:gd name="connsiteY372" fmla="*/ 1288595 h 1454292"/>
                <a:gd name="connsiteX373" fmla="*/ 1339663 w 1746071"/>
                <a:gd name="connsiteY373" fmla="*/ 1283612 h 1454292"/>
                <a:gd name="connsiteX374" fmla="*/ 1320136 w 1746071"/>
                <a:gd name="connsiteY374" fmla="*/ 1273601 h 1454292"/>
                <a:gd name="connsiteX375" fmla="*/ 1315645 w 1746071"/>
                <a:gd name="connsiteY375" fmla="*/ 1273601 h 1454292"/>
                <a:gd name="connsiteX376" fmla="*/ 1310129 w 1746071"/>
                <a:gd name="connsiteY376" fmla="*/ 1269117 h 1454292"/>
                <a:gd name="connsiteX377" fmla="*/ 1305637 w 1746071"/>
                <a:gd name="connsiteY377" fmla="*/ 1269117 h 1454292"/>
                <a:gd name="connsiteX378" fmla="*/ 1300633 w 1746071"/>
                <a:gd name="connsiteY378" fmla="*/ 1269117 h 1454292"/>
                <a:gd name="connsiteX379" fmla="*/ 1290625 w 1746071"/>
                <a:gd name="connsiteY379" fmla="*/ 1269117 h 1454292"/>
                <a:gd name="connsiteX380" fmla="*/ 1281239 w 1746071"/>
                <a:gd name="connsiteY380" fmla="*/ 1244909 h 1454292"/>
                <a:gd name="connsiteX381" fmla="*/ 1276082 w 1746071"/>
                <a:gd name="connsiteY381" fmla="*/ 1250056 h 1454292"/>
                <a:gd name="connsiteX382" fmla="*/ 1266598 w 1746071"/>
                <a:gd name="connsiteY382" fmla="*/ 1244535 h 1454292"/>
                <a:gd name="connsiteX383" fmla="*/ 1262103 w 1746071"/>
                <a:gd name="connsiteY383" fmla="*/ 1244535 h 1454292"/>
                <a:gd name="connsiteX384" fmla="*/ 1262103 w 1746071"/>
                <a:gd name="connsiteY384" fmla="*/ 1230517 h 1454292"/>
                <a:gd name="connsiteX385" fmla="*/ 1242591 w 1746071"/>
                <a:gd name="connsiteY385" fmla="*/ 1224997 h 1454292"/>
                <a:gd name="connsiteX386" fmla="*/ 1232564 w 1746071"/>
                <a:gd name="connsiteY386" fmla="*/ 1220484 h 1454292"/>
                <a:gd name="connsiteX387" fmla="*/ 1232564 w 1746071"/>
                <a:gd name="connsiteY387" fmla="*/ 1215491 h 1454292"/>
                <a:gd name="connsiteX388" fmla="*/ 1222586 w 1746071"/>
                <a:gd name="connsiteY388" fmla="*/ 1215491 h 1454292"/>
                <a:gd name="connsiteX389" fmla="*/ 1222586 w 1746071"/>
                <a:gd name="connsiteY389" fmla="*/ 1210979 h 1454292"/>
                <a:gd name="connsiteX390" fmla="*/ 1208063 w 1746071"/>
                <a:gd name="connsiteY390" fmla="*/ 1205986 h 1454292"/>
                <a:gd name="connsiteX391" fmla="*/ 1203074 w 1746071"/>
                <a:gd name="connsiteY391" fmla="*/ 1195953 h 1454292"/>
                <a:gd name="connsiteX392" fmla="*/ 1193047 w 1746071"/>
                <a:gd name="connsiteY392" fmla="*/ 1186447 h 1454292"/>
                <a:gd name="connsiteX393" fmla="*/ 1188552 w 1746071"/>
                <a:gd name="connsiteY393" fmla="*/ 1181935 h 1454292"/>
                <a:gd name="connsiteX394" fmla="*/ 1179068 w 1746071"/>
                <a:gd name="connsiteY394" fmla="*/ 1191488 h 1454292"/>
                <a:gd name="connsiteX395" fmla="*/ 1173535 w 1746071"/>
                <a:gd name="connsiteY395" fmla="*/ 1195953 h 1454292"/>
                <a:gd name="connsiteX396" fmla="*/ 1169040 w 1746071"/>
                <a:gd name="connsiteY396" fmla="*/ 1205986 h 1454292"/>
                <a:gd name="connsiteX397" fmla="*/ 1144540 w 1746071"/>
                <a:gd name="connsiteY397" fmla="*/ 1215491 h 1454292"/>
                <a:gd name="connsiteX398" fmla="*/ 1129523 w 1746071"/>
                <a:gd name="connsiteY398" fmla="*/ 1186447 h 1454292"/>
                <a:gd name="connsiteX399" fmla="*/ 1120039 w 1746071"/>
                <a:gd name="connsiteY399" fmla="*/ 1186447 h 1454292"/>
                <a:gd name="connsiteX400" fmla="*/ 1120039 w 1746071"/>
                <a:gd name="connsiteY400" fmla="*/ 1181935 h 1454292"/>
                <a:gd name="connsiteX401" fmla="*/ 1105517 w 1746071"/>
                <a:gd name="connsiteY401" fmla="*/ 1181935 h 1454292"/>
                <a:gd name="connsiteX402" fmla="*/ 1081016 w 1746071"/>
                <a:gd name="connsiteY402" fmla="*/ 1186447 h 1454292"/>
                <a:gd name="connsiteX403" fmla="*/ 1081016 w 1746071"/>
                <a:gd name="connsiteY403" fmla="*/ 1181935 h 1454292"/>
                <a:gd name="connsiteX404" fmla="*/ 1071532 w 1746071"/>
                <a:gd name="connsiteY404" fmla="*/ 1186447 h 1454292"/>
                <a:gd name="connsiteX405" fmla="*/ 1066000 w 1746071"/>
                <a:gd name="connsiteY405" fmla="*/ 1191488 h 1454292"/>
                <a:gd name="connsiteX406" fmla="*/ 1061505 w 1746071"/>
                <a:gd name="connsiteY406" fmla="*/ 1191488 h 1454292"/>
                <a:gd name="connsiteX407" fmla="*/ 1056516 w 1746071"/>
                <a:gd name="connsiteY407" fmla="*/ 1195953 h 1454292"/>
                <a:gd name="connsiteX408" fmla="*/ 1052021 w 1746071"/>
                <a:gd name="connsiteY408" fmla="*/ 1195953 h 1454292"/>
                <a:gd name="connsiteX409" fmla="*/ 1046488 w 1746071"/>
                <a:gd name="connsiteY409" fmla="*/ 1200993 h 1454292"/>
                <a:gd name="connsiteX410" fmla="*/ 1046488 w 1746071"/>
                <a:gd name="connsiteY410" fmla="*/ 1191488 h 1454292"/>
                <a:gd name="connsiteX411" fmla="*/ 1037004 w 1746071"/>
                <a:gd name="connsiteY411" fmla="*/ 1186447 h 1454292"/>
                <a:gd name="connsiteX412" fmla="*/ 1026977 w 1746071"/>
                <a:gd name="connsiteY412" fmla="*/ 1186447 h 1454292"/>
                <a:gd name="connsiteX413" fmla="*/ 1026977 w 1746071"/>
                <a:gd name="connsiteY413" fmla="*/ 1181935 h 1454292"/>
                <a:gd name="connsiteX414" fmla="*/ 1026977 w 1746071"/>
                <a:gd name="connsiteY414" fmla="*/ 1176462 h 1454292"/>
                <a:gd name="connsiteX415" fmla="*/ 1026977 w 1746071"/>
                <a:gd name="connsiteY415" fmla="*/ 1166956 h 1454292"/>
                <a:gd name="connsiteX416" fmla="*/ 1026977 w 1746071"/>
                <a:gd name="connsiteY416" fmla="*/ 1156923 h 1454292"/>
                <a:gd name="connsiteX417" fmla="*/ 1017493 w 1746071"/>
                <a:gd name="connsiteY417" fmla="*/ 1147418 h 1454292"/>
                <a:gd name="connsiteX418" fmla="*/ 1007465 w 1746071"/>
                <a:gd name="connsiteY418" fmla="*/ 1156923 h 1454292"/>
                <a:gd name="connsiteX419" fmla="*/ 997981 w 1746071"/>
                <a:gd name="connsiteY419" fmla="*/ 1156923 h 1454292"/>
                <a:gd name="connsiteX420" fmla="*/ 992992 w 1746071"/>
                <a:gd name="connsiteY420" fmla="*/ 1156923 h 1454292"/>
                <a:gd name="connsiteX421" fmla="*/ 973481 w 1746071"/>
                <a:gd name="connsiteY421" fmla="*/ 1171949 h 1454292"/>
                <a:gd name="connsiteX422" fmla="*/ 978470 w 1746071"/>
                <a:gd name="connsiteY422" fmla="*/ 1176462 h 1454292"/>
                <a:gd name="connsiteX423" fmla="*/ 968986 w 1746071"/>
                <a:gd name="connsiteY423" fmla="*/ 1191488 h 1454292"/>
                <a:gd name="connsiteX424" fmla="*/ 958958 w 1746071"/>
                <a:gd name="connsiteY424" fmla="*/ 1191488 h 1454292"/>
                <a:gd name="connsiteX425" fmla="*/ 958958 w 1746071"/>
                <a:gd name="connsiteY425" fmla="*/ 1195953 h 1454292"/>
                <a:gd name="connsiteX426" fmla="*/ 949474 w 1746071"/>
                <a:gd name="connsiteY426" fmla="*/ 1200993 h 1454292"/>
                <a:gd name="connsiteX427" fmla="*/ 943942 w 1746071"/>
                <a:gd name="connsiteY427" fmla="*/ 1200993 h 1454292"/>
                <a:gd name="connsiteX428" fmla="*/ 943942 w 1746071"/>
                <a:gd name="connsiteY428" fmla="*/ 1195953 h 1454292"/>
                <a:gd name="connsiteX429" fmla="*/ 953969 w 1746071"/>
                <a:gd name="connsiteY429" fmla="*/ 1186447 h 1454292"/>
                <a:gd name="connsiteX430" fmla="*/ 949474 w 1746071"/>
                <a:gd name="connsiteY430" fmla="*/ 1176462 h 1454292"/>
                <a:gd name="connsiteX431" fmla="*/ 943942 w 1746071"/>
                <a:gd name="connsiteY431" fmla="*/ 1176462 h 1454292"/>
                <a:gd name="connsiteX432" fmla="*/ 939447 w 1746071"/>
                <a:gd name="connsiteY432" fmla="*/ 1181935 h 1454292"/>
                <a:gd name="connsiteX433" fmla="*/ 939447 w 1746071"/>
                <a:gd name="connsiteY433" fmla="*/ 1195953 h 1454292"/>
                <a:gd name="connsiteX434" fmla="*/ 934458 w 1746071"/>
                <a:gd name="connsiteY434" fmla="*/ 1195953 h 1454292"/>
                <a:gd name="connsiteX435" fmla="*/ 929469 w 1746071"/>
                <a:gd name="connsiteY435" fmla="*/ 1205986 h 1454292"/>
                <a:gd name="connsiteX436" fmla="*/ 929054 w 1746071"/>
                <a:gd name="connsiteY436" fmla="*/ 1205780 h 1454292"/>
                <a:gd name="connsiteX437" fmla="*/ 929054 w 1746071"/>
                <a:gd name="connsiteY437" fmla="*/ 1215695 h 1454292"/>
                <a:gd name="connsiteX438" fmla="*/ 929054 w 1746071"/>
                <a:gd name="connsiteY438" fmla="*/ 1220687 h 1454292"/>
                <a:gd name="connsiteX439" fmla="*/ 914553 w 1746071"/>
                <a:gd name="connsiteY439" fmla="*/ 1220687 h 1454292"/>
                <a:gd name="connsiteX440" fmla="*/ 914553 w 1746071"/>
                <a:gd name="connsiteY440" fmla="*/ 1225187 h 1454292"/>
                <a:gd name="connsiteX441" fmla="*/ 909533 w 1746071"/>
                <a:gd name="connsiteY441" fmla="*/ 1225187 h 1454292"/>
                <a:gd name="connsiteX442" fmla="*/ 909533 w 1746071"/>
                <a:gd name="connsiteY442" fmla="*/ 1230671 h 1454292"/>
                <a:gd name="connsiteX443" fmla="*/ 905025 w 1746071"/>
                <a:gd name="connsiteY443" fmla="*/ 1235170 h 1454292"/>
                <a:gd name="connsiteX444" fmla="*/ 905025 w 1746071"/>
                <a:gd name="connsiteY444" fmla="*/ 1244732 h 1454292"/>
                <a:gd name="connsiteX445" fmla="*/ 909533 w 1746071"/>
                <a:gd name="connsiteY445" fmla="*/ 1249724 h 1454292"/>
                <a:gd name="connsiteX446" fmla="*/ 899540 w 1746071"/>
                <a:gd name="connsiteY446" fmla="*/ 1249724 h 1454292"/>
                <a:gd name="connsiteX447" fmla="*/ 895032 w 1746071"/>
                <a:gd name="connsiteY447" fmla="*/ 1249724 h 1454292"/>
                <a:gd name="connsiteX448" fmla="*/ 885504 w 1746071"/>
                <a:gd name="connsiteY448" fmla="*/ 1244732 h 1454292"/>
                <a:gd name="connsiteX449" fmla="*/ 880019 w 1746071"/>
                <a:gd name="connsiteY449" fmla="*/ 1249724 h 1454292"/>
                <a:gd name="connsiteX450" fmla="*/ 875511 w 1746071"/>
                <a:gd name="connsiteY450" fmla="*/ 1254716 h 1454292"/>
                <a:gd name="connsiteX451" fmla="*/ 880019 w 1746071"/>
                <a:gd name="connsiteY451" fmla="*/ 1264207 h 1454292"/>
                <a:gd name="connsiteX452" fmla="*/ 870491 w 1746071"/>
                <a:gd name="connsiteY452" fmla="*/ 1269199 h 1454292"/>
                <a:gd name="connsiteX453" fmla="*/ 865983 w 1746071"/>
                <a:gd name="connsiteY453" fmla="*/ 1269199 h 1454292"/>
                <a:gd name="connsiteX454" fmla="*/ 861010 w 1746071"/>
                <a:gd name="connsiteY454" fmla="*/ 1269199 h 1454292"/>
                <a:gd name="connsiteX455" fmla="*/ 855479 w 1746071"/>
                <a:gd name="connsiteY455" fmla="*/ 1269199 h 1454292"/>
                <a:gd name="connsiteX456" fmla="*/ 855479 w 1746071"/>
                <a:gd name="connsiteY456" fmla="*/ 1288675 h 1454292"/>
                <a:gd name="connsiteX457" fmla="*/ 855479 w 1746071"/>
                <a:gd name="connsiteY457" fmla="*/ 1293174 h 1454292"/>
                <a:gd name="connsiteX458" fmla="*/ 855479 w 1746071"/>
                <a:gd name="connsiteY458" fmla="*/ 1298658 h 1454292"/>
                <a:gd name="connsiteX459" fmla="*/ 865983 w 1746071"/>
                <a:gd name="connsiteY459" fmla="*/ 1298658 h 1454292"/>
                <a:gd name="connsiteX460" fmla="*/ 865983 w 1746071"/>
                <a:gd name="connsiteY460" fmla="*/ 1308150 h 1454292"/>
                <a:gd name="connsiteX461" fmla="*/ 861010 w 1746071"/>
                <a:gd name="connsiteY461" fmla="*/ 1312650 h 1454292"/>
                <a:gd name="connsiteX462" fmla="*/ 861010 w 1746071"/>
                <a:gd name="connsiteY462" fmla="*/ 1318204 h 1454292"/>
                <a:gd name="connsiteX463" fmla="*/ 855479 w 1746071"/>
                <a:gd name="connsiteY463" fmla="*/ 1327696 h 1454292"/>
                <a:gd name="connsiteX464" fmla="*/ 861010 w 1746071"/>
                <a:gd name="connsiteY464" fmla="*/ 1337679 h 1454292"/>
                <a:gd name="connsiteX465" fmla="*/ 850970 w 1746071"/>
                <a:gd name="connsiteY465" fmla="*/ 1342179 h 1454292"/>
                <a:gd name="connsiteX466" fmla="*/ 845951 w 1746071"/>
                <a:gd name="connsiteY466" fmla="*/ 1347171 h 1454292"/>
                <a:gd name="connsiteX467" fmla="*/ 831450 w 1746071"/>
                <a:gd name="connsiteY467" fmla="*/ 1347171 h 1454292"/>
                <a:gd name="connsiteX468" fmla="*/ 826430 w 1746071"/>
                <a:gd name="connsiteY468" fmla="*/ 1347171 h 1454292"/>
                <a:gd name="connsiteX469" fmla="*/ 816437 w 1746071"/>
                <a:gd name="connsiteY469" fmla="*/ 1332195 h 1454292"/>
                <a:gd name="connsiteX470" fmla="*/ 811929 w 1746071"/>
                <a:gd name="connsiteY470" fmla="*/ 1332195 h 1454292"/>
                <a:gd name="connsiteX471" fmla="*/ 802401 w 1746071"/>
                <a:gd name="connsiteY471" fmla="*/ 1351671 h 1454292"/>
                <a:gd name="connsiteX472" fmla="*/ 796916 w 1746071"/>
                <a:gd name="connsiteY472" fmla="*/ 1347171 h 1454292"/>
                <a:gd name="connsiteX473" fmla="*/ 792408 w 1746071"/>
                <a:gd name="connsiteY473" fmla="*/ 1347171 h 1454292"/>
                <a:gd name="connsiteX474" fmla="*/ 782415 w 1746071"/>
                <a:gd name="connsiteY474" fmla="*/ 1342179 h 1454292"/>
                <a:gd name="connsiteX475" fmla="*/ 767867 w 1746071"/>
                <a:gd name="connsiteY475" fmla="*/ 1351671 h 1454292"/>
                <a:gd name="connsiteX476" fmla="*/ 762894 w 1746071"/>
                <a:gd name="connsiteY476" fmla="*/ 1351671 h 1454292"/>
                <a:gd name="connsiteX477" fmla="*/ 758386 w 1746071"/>
                <a:gd name="connsiteY477" fmla="*/ 1351671 h 1454292"/>
                <a:gd name="connsiteX478" fmla="*/ 752855 w 1746071"/>
                <a:gd name="connsiteY478" fmla="*/ 1361654 h 1454292"/>
                <a:gd name="connsiteX479" fmla="*/ 752855 w 1746071"/>
                <a:gd name="connsiteY479" fmla="*/ 1366646 h 1454292"/>
                <a:gd name="connsiteX480" fmla="*/ 743373 w 1746071"/>
                <a:gd name="connsiteY480" fmla="*/ 1380637 h 1454292"/>
                <a:gd name="connsiteX481" fmla="*/ 743373 w 1746071"/>
                <a:gd name="connsiteY481" fmla="*/ 1390691 h 1454292"/>
                <a:gd name="connsiteX482" fmla="*/ 738865 w 1746071"/>
                <a:gd name="connsiteY482" fmla="*/ 1395683 h 1454292"/>
                <a:gd name="connsiteX483" fmla="*/ 733334 w 1746071"/>
                <a:gd name="connsiteY483" fmla="*/ 1395683 h 1454292"/>
                <a:gd name="connsiteX484" fmla="*/ 733334 w 1746071"/>
                <a:gd name="connsiteY484" fmla="*/ 1386192 h 1454292"/>
                <a:gd name="connsiteX485" fmla="*/ 719344 w 1746071"/>
                <a:gd name="connsiteY485" fmla="*/ 1390691 h 1454292"/>
                <a:gd name="connsiteX486" fmla="*/ 713813 w 1746071"/>
                <a:gd name="connsiteY486" fmla="*/ 1405667 h 1454292"/>
                <a:gd name="connsiteX487" fmla="*/ 704285 w 1746071"/>
                <a:gd name="connsiteY487" fmla="*/ 1405667 h 1454292"/>
                <a:gd name="connsiteX488" fmla="*/ 699312 w 1746071"/>
                <a:gd name="connsiteY488" fmla="*/ 1405667 h 1454292"/>
                <a:gd name="connsiteX489" fmla="*/ 699312 w 1746071"/>
                <a:gd name="connsiteY489" fmla="*/ 1395683 h 1454292"/>
                <a:gd name="connsiteX490" fmla="*/ 704285 w 1746071"/>
                <a:gd name="connsiteY490" fmla="*/ 1386192 h 1454292"/>
                <a:gd name="connsiteX491" fmla="*/ 699312 w 1746071"/>
                <a:gd name="connsiteY491" fmla="*/ 1386192 h 1454292"/>
                <a:gd name="connsiteX492" fmla="*/ 694804 w 1746071"/>
                <a:gd name="connsiteY492" fmla="*/ 1386192 h 1454292"/>
                <a:gd name="connsiteX493" fmla="*/ 684764 w 1746071"/>
                <a:gd name="connsiteY493" fmla="*/ 1376138 h 1454292"/>
                <a:gd name="connsiteX494" fmla="*/ 675283 w 1746071"/>
                <a:gd name="connsiteY494" fmla="*/ 1371146 h 1454292"/>
                <a:gd name="connsiteX495" fmla="*/ 675283 w 1746071"/>
                <a:gd name="connsiteY495" fmla="*/ 1366646 h 1454292"/>
                <a:gd name="connsiteX496" fmla="*/ 669752 w 1746071"/>
                <a:gd name="connsiteY496" fmla="*/ 1366646 h 1454292"/>
                <a:gd name="connsiteX497" fmla="*/ 669752 w 1746071"/>
                <a:gd name="connsiteY497" fmla="*/ 1351671 h 1454292"/>
                <a:gd name="connsiteX498" fmla="*/ 665243 w 1746071"/>
                <a:gd name="connsiteY498" fmla="*/ 1351671 h 1454292"/>
                <a:gd name="connsiteX499" fmla="*/ 660270 w 1746071"/>
                <a:gd name="connsiteY499" fmla="*/ 1366646 h 1454292"/>
                <a:gd name="connsiteX500" fmla="*/ 650231 w 1746071"/>
                <a:gd name="connsiteY500" fmla="*/ 1366646 h 1454292"/>
                <a:gd name="connsiteX501" fmla="*/ 625737 w 1746071"/>
                <a:gd name="connsiteY501" fmla="*/ 1361654 h 1454292"/>
                <a:gd name="connsiteX502" fmla="*/ 621229 w 1746071"/>
                <a:gd name="connsiteY502" fmla="*/ 1356662 h 1454292"/>
                <a:gd name="connsiteX503" fmla="*/ 625737 w 1746071"/>
                <a:gd name="connsiteY503" fmla="*/ 1351671 h 1454292"/>
                <a:gd name="connsiteX504" fmla="*/ 625737 w 1746071"/>
                <a:gd name="connsiteY504" fmla="*/ 1347171 h 1454292"/>
                <a:gd name="connsiteX505" fmla="*/ 616209 w 1746071"/>
                <a:gd name="connsiteY505" fmla="*/ 1347171 h 1454292"/>
                <a:gd name="connsiteX506" fmla="*/ 616209 w 1746071"/>
                <a:gd name="connsiteY506" fmla="*/ 1337679 h 1454292"/>
                <a:gd name="connsiteX507" fmla="*/ 606216 w 1746071"/>
                <a:gd name="connsiteY507" fmla="*/ 1342179 h 1454292"/>
                <a:gd name="connsiteX508" fmla="*/ 606216 w 1746071"/>
                <a:gd name="connsiteY508" fmla="*/ 1347171 h 1454292"/>
                <a:gd name="connsiteX509" fmla="*/ 592180 w 1746071"/>
                <a:gd name="connsiteY509" fmla="*/ 1347171 h 1454292"/>
                <a:gd name="connsiteX510" fmla="*/ 586695 w 1746071"/>
                <a:gd name="connsiteY510" fmla="*/ 1342179 h 1454292"/>
                <a:gd name="connsiteX511" fmla="*/ 592180 w 1746071"/>
                <a:gd name="connsiteY511" fmla="*/ 1337679 h 1454292"/>
                <a:gd name="connsiteX512" fmla="*/ 592180 w 1746071"/>
                <a:gd name="connsiteY512" fmla="*/ 1327696 h 1454292"/>
                <a:gd name="connsiteX513" fmla="*/ 586695 w 1746071"/>
                <a:gd name="connsiteY513" fmla="*/ 1312650 h 1454292"/>
                <a:gd name="connsiteX514" fmla="*/ 582187 w 1746071"/>
                <a:gd name="connsiteY514" fmla="*/ 1308150 h 1454292"/>
                <a:gd name="connsiteX515" fmla="*/ 577167 w 1746071"/>
                <a:gd name="connsiteY515" fmla="*/ 1308150 h 1454292"/>
                <a:gd name="connsiteX516" fmla="*/ 572659 w 1746071"/>
                <a:gd name="connsiteY516" fmla="*/ 1303158 h 1454292"/>
                <a:gd name="connsiteX517" fmla="*/ 582187 w 1746071"/>
                <a:gd name="connsiteY517" fmla="*/ 1298658 h 1454292"/>
                <a:gd name="connsiteX518" fmla="*/ 586695 w 1746071"/>
                <a:gd name="connsiteY518" fmla="*/ 1293174 h 1454292"/>
                <a:gd name="connsiteX519" fmla="*/ 596688 w 1746071"/>
                <a:gd name="connsiteY519" fmla="*/ 1288675 h 1454292"/>
                <a:gd name="connsiteX520" fmla="*/ 601708 w 1746071"/>
                <a:gd name="connsiteY520" fmla="*/ 1279183 h 1454292"/>
                <a:gd name="connsiteX521" fmla="*/ 596688 w 1746071"/>
                <a:gd name="connsiteY521" fmla="*/ 1279183 h 1454292"/>
                <a:gd name="connsiteX522" fmla="*/ 596688 w 1746071"/>
                <a:gd name="connsiteY522" fmla="*/ 1273699 h 1454292"/>
                <a:gd name="connsiteX523" fmla="*/ 592180 w 1746071"/>
                <a:gd name="connsiteY523" fmla="*/ 1273699 h 1454292"/>
                <a:gd name="connsiteX524" fmla="*/ 586695 w 1746071"/>
                <a:gd name="connsiteY524" fmla="*/ 1254716 h 1454292"/>
                <a:gd name="connsiteX525" fmla="*/ 577167 w 1746071"/>
                <a:gd name="connsiteY525" fmla="*/ 1249724 h 1454292"/>
                <a:gd name="connsiteX526" fmla="*/ 572659 w 1746071"/>
                <a:gd name="connsiteY526" fmla="*/ 1240232 h 1454292"/>
                <a:gd name="connsiteX527" fmla="*/ 567128 w 1746071"/>
                <a:gd name="connsiteY527" fmla="*/ 1225187 h 1454292"/>
                <a:gd name="connsiteX528" fmla="*/ 552627 w 1746071"/>
                <a:gd name="connsiteY528" fmla="*/ 1225187 h 1454292"/>
                <a:gd name="connsiteX529" fmla="*/ 547607 w 1746071"/>
                <a:gd name="connsiteY529" fmla="*/ 1235170 h 1454292"/>
                <a:gd name="connsiteX530" fmla="*/ 538125 w 1746071"/>
                <a:gd name="connsiteY530" fmla="*/ 1230671 h 1454292"/>
                <a:gd name="connsiteX531" fmla="*/ 547607 w 1746071"/>
                <a:gd name="connsiteY531" fmla="*/ 1215695 h 1454292"/>
                <a:gd name="connsiteX532" fmla="*/ 547607 w 1746071"/>
                <a:gd name="connsiteY532" fmla="*/ 1205711 h 1454292"/>
                <a:gd name="connsiteX533" fmla="*/ 542633 w 1746071"/>
                <a:gd name="connsiteY533" fmla="*/ 1201212 h 1454292"/>
                <a:gd name="connsiteX534" fmla="*/ 528597 w 1746071"/>
                <a:gd name="connsiteY534" fmla="*/ 1205711 h 1454292"/>
                <a:gd name="connsiteX535" fmla="*/ 523112 w 1746071"/>
                <a:gd name="connsiteY535" fmla="*/ 1201212 h 1454292"/>
                <a:gd name="connsiteX536" fmla="*/ 523112 w 1746071"/>
                <a:gd name="connsiteY536" fmla="*/ 1191720 h 1454292"/>
                <a:gd name="connsiteX537" fmla="*/ 528597 w 1746071"/>
                <a:gd name="connsiteY537" fmla="*/ 1191720 h 1454292"/>
                <a:gd name="connsiteX538" fmla="*/ 528597 w 1746071"/>
                <a:gd name="connsiteY538" fmla="*/ 1186236 h 1454292"/>
                <a:gd name="connsiteX539" fmla="*/ 523112 w 1746071"/>
                <a:gd name="connsiteY539" fmla="*/ 1181736 h 1454292"/>
                <a:gd name="connsiteX540" fmla="*/ 498572 w 1746071"/>
                <a:gd name="connsiteY540" fmla="*/ 1176744 h 1454292"/>
                <a:gd name="connsiteX541" fmla="*/ 488579 w 1746071"/>
                <a:gd name="connsiteY541" fmla="*/ 1172245 h 1454292"/>
                <a:gd name="connsiteX542" fmla="*/ 479051 w 1746071"/>
                <a:gd name="connsiteY542" fmla="*/ 1176744 h 1454292"/>
                <a:gd name="connsiteX543" fmla="*/ 459530 w 1746071"/>
                <a:gd name="connsiteY543" fmla="*/ 1172245 h 1454292"/>
                <a:gd name="connsiteX544" fmla="*/ 459530 w 1746071"/>
                <a:gd name="connsiteY544" fmla="*/ 1166690 h 1454292"/>
                <a:gd name="connsiteX545" fmla="*/ 445494 w 1746071"/>
                <a:gd name="connsiteY545" fmla="*/ 1172245 h 1454292"/>
                <a:gd name="connsiteX546" fmla="*/ 435501 w 1746071"/>
                <a:gd name="connsiteY546" fmla="*/ 1176744 h 1454292"/>
                <a:gd name="connsiteX547" fmla="*/ 435501 w 1746071"/>
                <a:gd name="connsiteY547" fmla="*/ 1181736 h 1454292"/>
                <a:gd name="connsiteX548" fmla="*/ 430481 w 1746071"/>
                <a:gd name="connsiteY548" fmla="*/ 1181736 h 1454292"/>
                <a:gd name="connsiteX549" fmla="*/ 440009 w 1746071"/>
                <a:gd name="connsiteY549" fmla="*/ 1201212 h 1454292"/>
                <a:gd name="connsiteX550" fmla="*/ 435501 w 1746071"/>
                <a:gd name="connsiteY550" fmla="*/ 1201212 h 1454292"/>
                <a:gd name="connsiteX551" fmla="*/ 415469 w 1746071"/>
                <a:gd name="connsiteY551" fmla="*/ 1201212 h 1454292"/>
                <a:gd name="connsiteX552" fmla="*/ 395948 w 1746071"/>
                <a:gd name="connsiteY552" fmla="*/ 1211195 h 1454292"/>
                <a:gd name="connsiteX553" fmla="*/ 391440 w 1746071"/>
                <a:gd name="connsiteY553" fmla="*/ 1205711 h 1454292"/>
                <a:gd name="connsiteX554" fmla="*/ 381958 w 1746071"/>
                <a:gd name="connsiteY554" fmla="*/ 1205711 h 1454292"/>
                <a:gd name="connsiteX555" fmla="*/ 362437 w 1746071"/>
                <a:gd name="connsiteY555" fmla="*/ 1211195 h 1454292"/>
                <a:gd name="connsiteX556" fmla="*/ 347378 w 1746071"/>
                <a:gd name="connsiteY556" fmla="*/ 1205711 h 1454292"/>
                <a:gd name="connsiteX557" fmla="*/ 347378 w 1746071"/>
                <a:gd name="connsiteY557" fmla="*/ 1211195 h 1454292"/>
                <a:gd name="connsiteX558" fmla="*/ 341894 w 1746071"/>
                <a:gd name="connsiteY558" fmla="*/ 1215695 h 1454292"/>
                <a:gd name="connsiteX559" fmla="*/ 341894 w 1746071"/>
                <a:gd name="connsiteY559" fmla="*/ 1230671 h 1454292"/>
                <a:gd name="connsiteX560" fmla="*/ 337385 w 1746071"/>
                <a:gd name="connsiteY560" fmla="*/ 1225187 h 1454292"/>
                <a:gd name="connsiteX561" fmla="*/ 327857 w 1746071"/>
                <a:gd name="connsiteY561" fmla="*/ 1225187 h 1454292"/>
                <a:gd name="connsiteX562" fmla="*/ 312845 w 1746071"/>
                <a:gd name="connsiteY562" fmla="*/ 1215695 h 1454292"/>
                <a:gd name="connsiteX563" fmla="*/ 312845 w 1746071"/>
                <a:gd name="connsiteY563" fmla="*/ 1205711 h 1454292"/>
                <a:gd name="connsiteX564" fmla="*/ 303363 w 1746071"/>
                <a:gd name="connsiteY564" fmla="*/ 1205711 h 1454292"/>
                <a:gd name="connsiteX565" fmla="*/ 308336 w 1746071"/>
                <a:gd name="connsiteY565" fmla="*/ 1220687 h 1454292"/>
                <a:gd name="connsiteX566" fmla="*/ 303363 w 1746071"/>
                <a:gd name="connsiteY566" fmla="*/ 1220687 h 1454292"/>
                <a:gd name="connsiteX567" fmla="*/ 298855 w 1746071"/>
                <a:gd name="connsiteY567" fmla="*/ 1215695 h 1454292"/>
                <a:gd name="connsiteX568" fmla="*/ 293324 w 1746071"/>
                <a:gd name="connsiteY568" fmla="*/ 1211195 h 1454292"/>
                <a:gd name="connsiteX569" fmla="*/ 283842 w 1746071"/>
                <a:gd name="connsiteY569" fmla="*/ 1220687 h 1454292"/>
                <a:gd name="connsiteX570" fmla="*/ 278312 w 1746071"/>
                <a:gd name="connsiteY570" fmla="*/ 1225187 h 1454292"/>
                <a:gd name="connsiteX571" fmla="*/ 268830 w 1746071"/>
                <a:gd name="connsiteY571" fmla="*/ 1225187 h 1454292"/>
                <a:gd name="connsiteX572" fmla="*/ 264322 w 1746071"/>
                <a:gd name="connsiteY572" fmla="*/ 1220687 h 1454292"/>
                <a:gd name="connsiteX573" fmla="*/ 254282 w 1746071"/>
                <a:gd name="connsiteY573" fmla="*/ 1220687 h 1454292"/>
                <a:gd name="connsiteX574" fmla="*/ 254282 w 1746071"/>
                <a:gd name="connsiteY574" fmla="*/ 1225187 h 1454292"/>
                <a:gd name="connsiteX575" fmla="*/ 249263 w 1746071"/>
                <a:gd name="connsiteY575" fmla="*/ 1230671 h 1454292"/>
                <a:gd name="connsiteX576" fmla="*/ 244801 w 1746071"/>
                <a:gd name="connsiteY576" fmla="*/ 1225187 h 1454292"/>
                <a:gd name="connsiteX577" fmla="*/ 239781 w 1746071"/>
                <a:gd name="connsiteY577" fmla="*/ 1230671 h 1454292"/>
                <a:gd name="connsiteX578" fmla="*/ 234761 w 1746071"/>
                <a:gd name="connsiteY578" fmla="*/ 1220687 h 1454292"/>
                <a:gd name="connsiteX579" fmla="*/ 225280 w 1746071"/>
                <a:gd name="connsiteY579" fmla="*/ 1225187 h 1454292"/>
                <a:gd name="connsiteX580" fmla="*/ 205248 w 1746071"/>
                <a:gd name="connsiteY580" fmla="*/ 1225187 h 1454292"/>
                <a:gd name="connsiteX581" fmla="*/ 205248 w 1746071"/>
                <a:gd name="connsiteY581" fmla="*/ 1230671 h 1454292"/>
                <a:gd name="connsiteX582" fmla="*/ 195208 w 1746071"/>
                <a:gd name="connsiteY582" fmla="*/ 1230671 h 1454292"/>
                <a:gd name="connsiteX583" fmla="*/ 200739 w 1746071"/>
                <a:gd name="connsiteY583" fmla="*/ 1205711 h 1454292"/>
                <a:gd name="connsiteX584" fmla="*/ 195208 w 1746071"/>
                <a:gd name="connsiteY584" fmla="*/ 1196220 h 1454292"/>
                <a:gd name="connsiteX585" fmla="*/ 195208 w 1746071"/>
                <a:gd name="connsiteY585" fmla="*/ 1191720 h 1454292"/>
                <a:gd name="connsiteX586" fmla="*/ 190700 w 1746071"/>
                <a:gd name="connsiteY586" fmla="*/ 1191720 h 1454292"/>
                <a:gd name="connsiteX587" fmla="*/ 185727 w 1746071"/>
                <a:gd name="connsiteY587" fmla="*/ 1201212 h 1454292"/>
                <a:gd name="connsiteX588" fmla="*/ 181218 w 1746071"/>
                <a:gd name="connsiteY588" fmla="*/ 1201212 h 1454292"/>
                <a:gd name="connsiteX589" fmla="*/ 175688 w 1746071"/>
                <a:gd name="connsiteY589" fmla="*/ 1201212 h 1454292"/>
                <a:gd name="connsiteX590" fmla="*/ 171179 w 1746071"/>
                <a:gd name="connsiteY590" fmla="*/ 1191720 h 1454292"/>
                <a:gd name="connsiteX591" fmla="*/ 185727 w 1746071"/>
                <a:gd name="connsiteY591" fmla="*/ 1186236 h 1454292"/>
                <a:gd name="connsiteX592" fmla="*/ 185727 w 1746071"/>
                <a:gd name="connsiteY592" fmla="*/ 1181736 h 1454292"/>
                <a:gd name="connsiteX593" fmla="*/ 175688 w 1746071"/>
                <a:gd name="connsiteY593" fmla="*/ 1172245 h 1454292"/>
                <a:gd name="connsiteX594" fmla="*/ 171179 w 1746071"/>
                <a:gd name="connsiteY594" fmla="*/ 1172245 h 1454292"/>
                <a:gd name="connsiteX595" fmla="*/ 166206 w 1746071"/>
                <a:gd name="connsiteY595" fmla="*/ 1166690 h 1454292"/>
                <a:gd name="connsiteX596" fmla="*/ 166206 w 1746071"/>
                <a:gd name="connsiteY596" fmla="*/ 1157199 h 1454292"/>
                <a:gd name="connsiteX597" fmla="*/ 161698 w 1746071"/>
                <a:gd name="connsiteY597" fmla="*/ 1147707 h 1454292"/>
                <a:gd name="connsiteX598" fmla="*/ 156678 w 1746071"/>
                <a:gd name="connsiteY598" fmla="*/ 1142715 h 1454292"/>
                <a:gd name="connsiteX599" fmla="*/ 161698 w 1746071"/>
                <a:gd name="connsiteY599" fmla="*/ 1137723 h 1454292"/>
                <a:gd name="connsiteX600" fmla="*/ 156678 w 1746071"/>
                <a:gd name="connsiteY600" fmla="*/ 1133224 h 1454292"/>
                <a:gd name="connsiteX601" fmla="*/ 146685 w 1746071"/>
                <a:gd name="connsiteY601" fmla="*/ 1123732 h 1454292"/>
                <a:gd name="connsiteX602" fmla="*/ 137157 w 1746071"/>
                <a:gd name="connsiteY602" fmla="*/ 1123732 h 1454292"/>
                <a:gd name="connsiteX603" fmla="*/ 131673 w 1746071"/>
                <a:gd name="connsiteY603" fmla="*/ 1113748 h 1454292"/>
                <a:gd name="connsiteX604" fmla="*/ 142177 w 1746071"/>
                <a:gd name="connsiteY604" fmla="*/ 1108757 h 1454292"/>
                <a:gd name="connsiteX605" fmla="*/ 137157 w 1746071"/>
                <a:gd name="connsiteY605" fmla="*/ 1098703 h 1454292"/>
                <a:gd name="connsiteX606" fmla="*/ 127164 w 1746071"/>
                <a:gd name="connsiteY606" fmla="*/ 1098703 h 1454292"/>
                <a:gd name="connsiteX607" fmla="*/ 127164 w 1746071"/>
                <a:gd name="connsiteY607" fmla="*/ 1104257 h 1454292"/>
                <a:gd name="connsiteX608" fmla="*/ 122145 w 1746071"/>
                <a:gd name="connsiteY608" fmla="*/ 1113748 h 1454292"/>
                <a:gd name="connsiteX609" fmla="*/ 117636 w 1746071"/>
                <a:gd name="connsiteY609" fmla="*/ 1108757 h 1454292"/>
                <a:gd name="connsiteX610" fmla="*/ 117636 w 1746071"/>
                <a:gd name="connsiteY610" fmla="*/ 1113748 h 1454292"/>
                <a:gd name="connsiteX611" fmla="*/ 107643 w 1746071"/>
                <a:gd name="connsiteY611" fmla="*/ 1113748 h 1454292"/>
                <a:gd name="connsiteX612" fmla="*/ 102624 w 1746071"/>
                <a:gd name="connsiteY612" fmla="*/ 1098703 h 1454292"/>
                <a:gd name="connsiteX613" fmla="*/ 98115 w 1746071"/>
                <a:gd name="connsiteY613" fmla="*/ 1089211 h 1454292"/>
                <a:gd name="connsiteX614" fmla="*/ 92584 w 1746071"/>
                <a:gd name="connsiteY614" fmla="*/ 1089211 h 1454292"/>
                <a:gd name="connsiteX615" fmla="*/ 88123 w 1746071"/>
                <a:gd name="connsiteY615" fmla="*/ 1089211 h 1454292"/>
                <a:gd name="connsiteX616" fmla="*/ 83103 w 1746071"/>
                <a:gd name="connsiteY616" fmla="*/ 1094203 h 1454292"/>
                <a:gd name="connsiteX617" fmla="*/ 73575 w 1746071"/>
                <a:gd name="connsiteY617" fmla="*/ 1089211 h 1454292"/>
                <a:gd name="connsiteX618" fmla="*/ 92584 w 1746071"/>
                <a:gd name="connsiteY618" fmla="*/ 1069736 h 1454292"/>
                <a:gd name="connsiteX619" fmla="*/ 88123 w 1746071"/>
                <a:gd name="connsiteY619" fmla="*/ 1065236 h 1454292"/>
                <a:gd name="connsiteX620" fmla="*/ 83103 w 1746071"/>
                <a:gd name="connsiteY620" fmla="*/ 1065236 h 1454292"/>
                <a:gd name="connsiteX621" fmla="*/ 88123 w 1746071"/>
                <a:gd name="connsiteY621" fmla="*/ 1050260 h 1454292"/>
                <a:gd name="connsiteX622" fmla="*/ 88123 w 1746071"/>
                <a:gd name="connsiteY622" fmla="*/ 1045761 h 1454292"/>
                <a:gd name="connsiteX623" fmla="*/ 83103 w 1746071"/>
                <a:gd name="connsiteY623" fmla="*/ 1040769 h 1454292"/>
                <a:gd name="connsiteX624" fmla="*/ 73575 w 1746071"/>
                <a:gd name="connsiteY624" fmla="*/ 1035777 h 1454292"/>
                <a:gd name="connsiteX625" fmla="*/ 73575 w 1746071"/>
                <a:gd name="connsiteY625" fmla="*/ 1030785 h 1454292"/>
                <a:gd name="connsiteX626" fmla="*/ 68555 w 1746071"/>
                <a:gd name="connsiteY626" fmla="*/ 1021223 h 1454292"/>
                <a:gd name="connsiteX627" fmla="*/ 68555 w 1746071"/>
                <a:gd name="connsiteY627" fmla="*/ 1016723 h 1454292"/>
                <a:gd name="connsiteX628" fmla="*/ 58562 w 1746071"/>
                <a:gd name="connsiteY628" fmla="*/ 1021223 h 1454292"/>
                <a:gd name="connsiteX629" fmla="*/ 58562 w 1746071"/>
                <a:gd name="connsiteY629" fmla="*/ 1011239 h 1454292"/>
                <a:gd name="connsiteX630" fmla="*/ 44061 w 1746071"/>
                <a:gd name="connsiteY630" fmla="*/ 991764 h 1454292"/>
                <a:gd name="connsiteX631" fmla="*/ 34533 w 1746071"/>
                <a:gd name="connsiteY631" fmla="*/ 991764 h 1454292"/>
                <a:gd name="connsiteX632" fmla="*/ 34533 w 1746071"/>
                <a:gd name="connsiteY632" fmla="*/ 987264 h 1454292"/>
                <a:gd name="connsiteX633" fmla="*/ 19521 w 1746071"/>
                <a:gd name="connsiteY633" fmla="*/ 997248 h 1454292"/>
                <a:gd name="connsiteX634" fmla="*/ 15012 w 1746071"/>
                <a:gd name="connsiteY634" fmla="*/ 991764 h 1454292"/>
                <a:gd name="connsiteX635" fmla="*/ 9528 w 1746071"/>
                <a:gd name="connsiteY635" fmla="*/ 982273 h 1454292"/>
                <a:gd name="connsiteX636" fmla="*/ 15012 w 1746071"/>
                <a:gd name="connsiteY636" fmla="*/ 972289 h 1454292"/>
                <a:gd name="connsiteX637" fmla="*/ 9528 w 1746071"/>
                <a:gd name="connsiteY637" fmla="*/ 962797 h 1454292"/>
                <a:gd name="connsiteX638" fmla="*/ 5019 w 1746071"/>
                <a:gd name="connsiteY638" fmla="*/ 962797 h 1454292"/>
                <a:gd name="connsiteX639" fmla="*/ 5019 w 1746071"/>
                <a:gd name="connsiteY639" fmla="*/ 958298 h 1454292"/>
                <a:gd name="connsiteX640" fmla="*/ 9528 w 1746071"/>
                <a:gd name="connsiteY640" fmla="*/ 948243 h 1454292"/>
                <a:gd name="connsiteX641" fmla="*/ 0 w 1746071"/>
                <a:gd name="connsiteY641" fmla="*/ 933760 h 1454292"/>
                <a:gd name="connsiteX642" fmla="*/ 9528 w 1746071"/>
                <a:gd name="connsiteY642" fmla="*/ 928768 h 1454292"/>
                <a:gd name="connsiteX643" fmla="*/ 19521 w 1746071"/>
                <a:gd name="connsiteY643" fmla="*/ 923776 h 1454292"/>
                <a:gd name="connsiteX644" fmla="*/ 15012 w 1746071"/>
                <a:gd name="connsiteY644" fmla="*/ 914285 h 1454292"/>
                <a:gd name="connsiteX645" fmla="*/ 9528 w 1746071"/>
                <a:gd name="connsiteY645" fmla="*/ 904301 h 1454292"/>
                <a:gd name="connsiteX646" fmla="*/ 24540 w 1746071"/>
                <a:gd name="connsiteY646" fmla="*/ 904301 h 1454292"/>
                <a:gd name="connsiteX647" fmla="*/ 34533 w 1746071"/>
                <a:gd name="connsiteY647" fmla="*/ 899801 h 1454292"/>
                <a:gd name="connsiteX648" fmla="*/ 29049 w 1746071"/>
                <a:gd name="connsiteY648" fmla="*/ 880256 h 1454292"/>
                <a:gd name="connsiteX649" fmla="*/ 39041 w 1746071"/>
                <a:gd name="connsiteY649" fmla="*/ 875264 h 1454292"/>
                <a:gd name="connsiteX650" fmla="*/ 39041 w 1746071"/>
                <a:gd name="connsiteY650" fmla="*/ 870764 h 1454292"/>
                <a:gd name="connsiteX651" fmla="*/ 48570 w 1746071"/>
                <a:gd name="connsiteY651" fmla="*/ 870764 h 1454292"/>
                <a:gd name="connsiteX652" fmla="*/ 44061 w 1746071"/>
                <a:gd name="connsiteY652" fmla="*/ 865280 h 1454292"/>
                <a:gd name="connsiteX653" fmla="*/ 63582 w 1746071"/>
                <a:gd name="connsiteY653" fmla="*/ 855789 h 1454292"/>
                <a:gd name="connsiteX654" fmla="*/ 58562 w 1746071"/>
                <a:gd name="connsiteY654" fmla="*/ 851289 h 1454292"/>
                <a:gd name="connsiteX655" fmla="*/ 48570 w 1746071"/>
                <a:gd name="connsiteY655" fmla="*/ 845805 h 1454292"/>
                <a:gd name="connsiteX656" fmla="*/ 54054 w 1746071"/>
                <a:gd name="connsiteY656" fmla="*/ 841305 h 1454292"/>
                <a:gd name="connsiteX657" fmla="*/ 39041 w 1746071"/>
                <a:gd name="connsiteY657" fmla="*/ 841305 h 1454292"/>
                <a:gd name="connsiteX658" fmla="*/ 34533 w 1746071"/>
                <a:gd name="connsiteY658" fmla="*/ 845805 h 1454292"/>
                <a:gd name="connsiteX659" fmla="*/ 24540 w 1746071"/>
                <a:gd name="connsiteY659" fmla="*/ 845805 h 1454292"/>
                <a:gd name="connsiteX660" fmla="*/ 24540 w 1746071"/>
                <a:gd name="connsiteY660" fmla="*/ 836313 h 1454292"/>
                <a:gd name="connsiteX661" fmla="*/ 24540 w 1746071"/>
                <a:gd name="connsiteY661" fmla="*/ 831814 h 1454292"/>
                <a:gd name="connsiteX662" fmla="*/ 19521 w 1746071"/>
                <a:gd name="connsiteY662" fmla="*/ 826822 h 1454292"/>
                <a:gd name="connsiteX663" fmla="*/ 29049 w 1746071"/>
                <a:gd name="connsiteY663" fmla="*/ 816768 h 1454292"/>
                <a:gd name="connsiteX664" fmla="*/ 34533 w 1746071"/>
                <a:gd name="connsiteY664" fmla="*/ 812338 h 1454292"/>
                <a:gd name="connsiteX665" fmla="*/ 29049 w 1746071"/>
                <a:gd name="connsiteY665" fmla="*/ 802776 h 1454292"/>
                <a:gd name="connsiteX666" fmla="*/ 29049 w 1746071"/>
                <a:gd name="connsiteY666" fmla="*/ 797292 h 1454292"/>
                <a:gd name="connsiteX667" fmla="*/ 29049 w 1746071"/>
                <a:gd name="connsiteY667" fmla="*/ 792793 h 1454292"/>
                <a:gd name="connsiteX668" fmla="*/ 19521 w 1746071"/>
                <a:gd name="connsiteY668" fmla="*/ 792793 h 1454292"/>
                <a:gd name="connsiteX669" fmla="*/ 15012 w 1746071"/>
                <a:gd name="connsiteY669" fmla="*/ 783301 h 1454292"/>
                <a:gd name="connsiteX670" fmla="*/ 5019 w 1746071"/>
                <a:gd name="connsiteY670" fmla="*/ 783301 h 1454292"/>
                <a:gd name="connsiteX671" fmla="*/ 9528 w 1746071"/>
                <a:gd name="connsiteY671" fmla="*/ 768325 h 1454292"/>
                <a:gd name="connsiteX672" fmla="*/ 15012 w 1746071"/>
                <a:gd name="connsiteY672" fmla="*/ 768325 h 1454292"/>
                <a:gd name="connsiteX673" fmla="*/ 19521 w 1746071"/>
                <a:gd name="connsiteY673" fmla="*/ 763826 h 1454292"/>
                <a:gd name="connsiteX674" fmla="*/ 19521 w 1746071"/>
                <a:gd name="connsiteY674" fmla="*/ 758342 h 1454292"/>
                <a:gd name="connsiteX675" fmla="*/ 15012 w 1746071"/>
                <a:gd name="connsiteY675" fmla="*/ 758342 h 1454292"/>
                <a:gd name="connsiteX676" fmla="*/ 5019 w 1746071"/>
                <a:gd name="connsiteY676" fmla="*/ 753842 h 1454292"/>
                <a:gd name="connsiteX677" fmla="*/ 9528 w 1746071"/>
                <a:gd name="connsiteY677" fmla="*/ 748850 h 1454292"/>
                <a:gd name="connsiteX678" fmla="*/ 19521 w 1746071"/>
                <a:gd name="connsiteY678" fmla="*/ 748850 h 1454292"/>
                <a:gd name="connsiteX679" fmla="*/ 29049 w 1746071"/>
                <a:gd name="connsiteY679" fmla="*/ 748850 h 1454292"/>
                <a:gd name="connsiteX680" fmla="*/ 34533 w 1746071"/>
                <a:gd name="connsiteY680" fmla="*/ 748850 h 1454292"/>
                <a:gd name="connsiteX681" fmla="*/ 34533 w 1746071"/>
                <a:gd name="connsiteY681" fmla="*/ 744350 h 1454292"/>
                <a:gd name="connsiteX682" fmla="*/ 34533 w 1746071"/>
                <a:gd name="connsiteY682" fmla="*/ 738796 h 1454292"/>
                <a:gd name="connsiteX683" fmla="*/ 34533 w 1746071"/>
                <a:gd name="connsiteY683" fmla="*/ 729304 h 1454292"/>
                <a:gd name="connsiteX684" fmla="*/ 34533 w 1746071"/>
                <a:gd name="connsiteY684" fmla="*/ 724805 h 1454292"/>
                <a:gd name="connsiteX685" fmla="*/ 34533 w 1746071"/>
                <a:gd name="connsiteY685" fmla="*/ 719813 h 1454292"/>
                <a:gd name="connsiteX686" fmla="*/ 39041 w 1746071"/>
                <a:gd name="connsiteY686" fmla="*/ 719813 h 1454292"/>
                <a:gd name="connsiteX687" fmla="*/ 48570 w 1746071"/>
                <a:gd name="connsiteY687" fmla="*/ 700338 h 1454292"/>
                <a:gd name="connsiteX688" fmla="*/ 48570 w 1746071"/>
                <a:gd name="connsiteY688" fmla="*/ 695838 h 1454292"/>
                <a:gd name="connsiteX689" fmla="*/ 68555 w 1746071"/>
                <a:gd name="connsiteY689" fmla="*/ 690354 h 1454292"/>
                <a:gd name="connsiteX690" fmla="*/ 68555 w 1746071"/>
                <a:gd name="connsiteY690" fmla="*/ 680862 h 1454292"/>
                <a:gd name="connsiteX691" fmla="*/ 73575 w 1746071"/>
                <a:gd name="connsiteY691" fmla="*/ 680862 h 1454292"/>
                <a:gd name="connsiteX692" fmla="*/ 73575 w 1746071"/>
                <a:gd name="connsiteY692" fmla="*/ 670808 h 1454292"/>
                <a:gd name="connsiteX693" fmla="*/ 83103 w 1746071"/>
                <a:gd name="connsiteY693" fmla="*/ 666309 h 1454292"/>
                <a:gd name="connsiteX694" fmla="*/ 88123 w 1746071"/>
                <a:gd name="connsiteY694" fmla="*/ 646833 h 1454292"/>
                <a:gd name="connsiteX695" fmla="*/ 98115 w 1746071"/>
                <a:gd name="connsiteY695" fmla="*/ 641841 h 1454292"/>
                <a:gd name="connsiteX696" fmla="*/ 102624 w 1746071"/>
                <a:gd name="connsiteY696" fmla="*/ 637342 h 1454292"/>
                <a:gd name="connsiteX697" fmla="*/ 98115 w 1746071"/>
                <a:gd name="connsiteY697" fmla="*/ 627358 h 1454292"/>
                <a:gd name="connsiteX698" fmla="*/ 78594 w 1746071"/>
                <a:gd name="connsiteY698" fmla="*/ 627358 h 1454292"/>
                <a:gd name="connsiteX699" fmla="*/ 68555 w 1746071"/>
                <a:gd name="connsiteY699" fmla="*/ 627358 h 1454292"/>
                <a:gd name="connsiteX700" fmla="*/ 68555 w 1746071"/>
                <a:gd name="connsiteY700" fmla="*/ 617866 h 1454292"/>
                <a:gd name="connsiteX701" fmla="*/ 73575 w 1746071"/>
                <a:gd name="connsiteY701" fmla="*/ 612874 h 1454292"/>
                <a:gd name="connsiteX702" fmla="*/ 73575 w 1746071"/>
                <a:gd name="connsiteY702" fmla="*/ 608375 h 1454292"/>
                <a:gd name="connsiteX703" fmla="*/ 78594 w 1746071"/>
                <a:gd name="connsiteY703" fmla="*/ 608375 h 1454292"/>
                <a:gd name="connsiteX704" fmla="*/ 88123 w 1746071"/>
                <a:gd name="connsiteY704" fmla="*/ 608375 h 1454292"/>
                <a:gd name="connsiteX705" fmla="*/ 88123 w 1746071"/>
                <a:gd name="connsiteY705" fmla="*/ 602820 h 1454292"/>
                <a:gd name="connsiteX706" fmla="*/ 83103 w 1746071"/>
                <a:gd name="connsiteY706" fmla="*/ 598321 h 1454292"/>
                <a:gd name="connsiteX707" fmla="*/ 83103 w 1746071"/>
                <a:gd name="connsiteY707" fmla="*/ 588829 h 1454292"/>
                <a:gd name="connsiteX708" fmla="*/ 73575 w 1746071"/>
                <a:gd name="connsiteY708" fmla="*/ 583345 h 1454292"/>
                <a:gd name="connsiteX709" fmla="*/ 83103 w 1746071"/>
                <a:gd name="connsiteY709" fmla="*/ 569354 h 1454292"/>
                <a:gd name="connsiteX710" fmla="*/ 83103 w 1746071"/>
                <a:gd name="connsiteY710" fmla="*/ 563870 h 1454292"/>
                <a:gd name="connsiteX711" fmla="*/ 102624 w 1746071"/>
                <a:gd name="connsiteY711" fmla="*/ 563870 h 1454292"/>
                <a:gd name="connsiteX712" fmla="*/ 107643 w 1746071"/>
                <a:gd name="connsiteY712" fmla="*/ 569354 h 1454292"/>
                <a:gd name="connsiteX713" fmla="*/ 112105 w 1746071"/>
                <a:gd name="connsiteY713" fmla="*/ 569354 h 1454292"/>
                <a:gd name="connsiteX714" fmla="*/ 122145 w 1746071"/>
                <a:gd name="connsiteY714" fmla="*/ 563870 h 1454292"/>
                <a:gd name="connsiteX715" fmla="*/ 127164 w 1746071"/>
                <a:gd name="connsiteY715" fmla="*/ 559370 h 1454292"/>
                <a:gd name="connsiteX716" fmla="*/ 127164 w 1746071"/>
                <a:gd name="connsiteY716" fmla="*/ 549879 h 1454292"/>
                <a:gd name="connsiteX717" fmla="*/ 122145 w 1746071"/>
                <a:gd name="connsiteY717" fmla="*/ 549879 h 1454292"/>
                <a:gd name="connsiteX718" fmla="*/ 112105 w 1746071"/>
                <a:gd name="connsiteY718" fmla="*/ 549879 h 1454292"/>
                <a:gd name="connsiteX719" fmla="*/ 107643 w 1746071"/>
                <a:gd name="connsiteY719" fmla="*/ 544395 h 1454292"/>
                <a:gd name="connsiteX720" fmla="*/ 112105 w 1746071"/>
                <a:gd name="connsiteY720" fmla="*/ 539895 h 1454292"/>
                <a:gd name="connsiteX721" fmla="*/ 107643 w 1746071"/>
                <a:gd name="connsiteY721" fmla="*/ 534903 h 1454292"/>
                <a:gd name="connsiteX722" fmla="*/ 102624 w 1746071"/>
                <a:gd name="connsiteY722" fmla="*/ 539895 h 1454292"/>
                <a:gd name="connsiteX723" fmla="*/ 98115 w 1746071"/>
                <a:gd name="connsiteY723" fmla="*/ 534903 h 1454292"/>
                <a:gd name="connsiteX724" fmla="*/ 92584 w 1746071"/>
                <a:gd name="connsiteY724" fmla="*/ 530403 h 1454292"/>
                <a:gd name="connsiteX725" fmla="*/ 98115 w 1746071"/>
                <a:gd name="connsiteY725" fmla="*/ 515357 h 1454292"/>
                <a:gd name="connsiteX726" fmla="*/ 92584 w 1746071"/>
                <a:gd name="connsiteY726" fmla="*/ 505866 h 1454292"/>
                <a:gd name="connsiteX727" fmla="*/ 92584 w 1746071"/>
                <a:gd name="connsiteY727" fmla="*/ 501366 h 1454292"/>
                <a:gd name="connsiteX728" fmla="*/ 92584 w 1746071"/>
                <a:gd name="connsiteY728" fmla="*/ 495882 h 1454292"/>
                <a:gd name="connsiteX729" fmla="*/ 92584 w 1746071"/>
                <a:gd name="connsiteY729" fmla="*/ 491382 h 1454292"/>
                <a:gd name="connsiteX730" fmla="*/ 88123 w 1746071"/>
                <a:gd name="connsiteY730" fmla="*/ 481891 h 1454292"/>
                <a:gd name="connsiteX731" fmla="*/ 88123 w 1746071"/>
                <a:gd name="connsiteY731" fmla="*/ 476407 h 1454292"/>
                <a:gd name="connsiteX732" fmla="*/ 98115 w 1746071"/>
                <a:gd name="connsiteY732" fmla="*/ 471907 h 1454292"/>
                <a:gd name="connsiteX733" fmla="*/ 102624 w 1746071"/>
                <a:gd name="connsiteY733" fmla="*/ 466915 h 1454292"/>
                <a:gd name="connsiteX734" fmla="*/ 107643 w 1746071"/>
                <a:gd name="connsiteY734" fmla="*/ 466915 h 1454292"/>
                <a:gd name="connsiteX735" fmla="*/ 112105 w 1746071"/>
                <a:gd name="connsiteY735" fmla="*/ 462415 h 1454292"/>
                <a:gd name="connsiteX736" fmla="*/ 122145 w 1746071"/>
                <a:gd name="connsiteY736" fmla="*/ 466915 h 1454292"/>
                <a:gd name="connsiteX737" fmla="*/ 122145 w 1746071"/>
                <a:gd name="connsiteY737" fmla="*/ 456861 h 1454292"/>
                <a:gd name="connsiteX738" fmla="*/ 127164 w 1746071"/>
                <a:gd name="connsiteY738" fmla="*/ 456861 h 1454292"/>
                <a:gd name="connsiteX739" fmla="*/ 131673 w 1746071"/>
                <a:gd name="connsiteY739" fmla="*/ 452361 h 1454292"/>
                <a:gd name="connsiteX740" fmla="*/ 142177 w 1746071"/>
                <a:gd name="connsiteY740" fmla="*/ 452361 h 1454292"/>
                <a:gd name="connsiteX741" fmla="*/ 151658 w 1746071"/>
                <a:gd name="connsiteY741" fmla="*/ 452361 h 1454292"/>
                <a:gd name="connsiteX742" fmla="*/ 156678 w 1746071"/>
                <a:gd name="connsiteY742" fmla="*/ 456861 h 1454292"/>
                <a:gd name="connsiteX743" fmla="*/ 161698 w 1746071"/>
                <a:gd name="connsiteY743" fmla="*/ 456861 h 1454292"/>
                <a:gd name="connsiteX744" fmla="*/ 161698 w 1746071"/>
                <a:gd name="connsiteY744" fmla="*/ 452361 h 1454292"/>
                <a:gd name="connsiteX745" fmla="*/ 161698 w 1746071"/>
                <a:gd name="connsiteY745" fmla="*/ 447370 h 1454292"/>
                <a:gd name="connsiteX746" fmla="*/ 166206 w 1746071"/>
                <a:gd name="connsiteY746" fmla="*/ 447370 h 1454292"/>
                <a:gd name="connsiteX747" fmla="*/ 166206 w 1746071"/>
                <a:gd name="connsiteY747" fmla="*/ 437386 h 1454292"/>
                <a:gd name="connsiteX748" fmla="*/ 175688 w 1746071"/>
                <a:gd name="connsiteY748" fmla="*/ 432886 h 1454292"/>
                <a:gd name="connsiteX749" fmla="*/ 181218 w 1746071"/>
                <a:gd name="connsiteY749" fmla="*/ 427894 h 1454292"/>
                <a:gd name="connsiteX750" fmla="*/ 185727 w 1746071"/>
                <a:gd name="connsiteY750" fmla="*/ 423395 h 1454292"/>
                <a:gd name="connsiteX751" fmla="*/ 190700 w 1746071"/>
                <a:gd name="connsiteY751" fmla="*/ 427894 h 1454292"/>
                <a:gd name="connsiteX752" fmla="*/ 200739 w 1746071"/>
                <a:gd name="connsiteY752" fmla="*/ 437386 h 1454292"/>
                <a:gd name="connsiteX753" fmla="*/ 210221 w 1746071"/>
                <a:gd name="connsiteY753" fmla="*/ 437386 h 1454292"/>
                <a:gd name="connsiteX754" fmla="*/ 220260 w 1746071"/>
                <a:gd name="connsiteY754" fmla="*/ 447370 h 1454292"/>
                <a:gd name="connsiteX755" fmla="*/ 229742 w 1746071"/>
                <a:gd name="connsiteY755" fmla="*/ 447370 h 1454292"/>
                <a:gd name="connsiteX756" fmla="*/ 229742 w 1746071"/>
                <a:gd name="connsiteY756" fmla="*/ 432886 h 1454292"/>
                <a:gd name="connsiteX757" fmla="*/ 234761 w 1746071"/>
                <a:gd name="connsiteY757" fmla="*/ 423395 h 1454292"/>
                <a:gd name="connsiteX758" fmla="*/ 229742 w 1746071"/>
                <a:gd name="connsiteY758" fmla="*/ 418403 h 1454292"/>
                <a:gd name="connsiteX759" fmla="*/ 229742 w 1746071"/>
                <a:gd name="connsiteY759" fmla="*/ 413411 h 1454292"/>
                <a:gd name="connsiteX760" fmla="*/ 229742 w 1746071"/>
                <a:gd name="connsiteY760" fmla="*/ 408419 h 1454292"/>
                <a:gd name="connsiteX761" fmla="*/ 234761 w 1746071"/>
                <a:gd name="connsiteY761" fmla="*/ 403919 h 1454292"/>
                <a:gd name="connsiteX762" fmla="*/ 234761 w 1746071"/>
                <a:gd name="connsiteY762" fmla="*/ 394428 h 1454292"/>
                <a:gd name="connsiteX763" fmla="*/ 229742 w 1746071"/>
                <a:gd name="connsiteY763" fmla="*/ 388873 h 1454292"/>
                <a:gd name="connsiteX764" fmla="*/ 229742 w 1746071"/>
                <a:gd name="connsiteY764" fmla="*/ 379382 h 1454292"/>
                <a:gd name="connsiteX765" fmla="*/ 229742 w 1746071"/>
                <a:gd name="connsiteY765" fmla="*/ 374882 h 1454292"/>
                <a:gd name="connsiteX766" fmla="*/ 229742 w 1746071"/>
                <a:gd name="connsiteY766" fmla="*/ 369398 h 1454292"/>
                <a:gd name="connsiteX767" fmla="*/ 234761 w 1746071"/>
                <a:gd name="connsiteY767" fmla="*/ 364898 h 1454292"/>
                <a:gd name="connsiteX768" fmla="*/ 234761 w 1746071"/>
                <a:gd name="connsiteY768" fmla="*/ 359906 h 1454292"/>
                <a:gd name="connsiteX769" fmla="*/ 239781 w 1746071"/>
                <a:gd name="connsiteY769" fmla="*/ 359906 h 1454292"/>
                <a:gd name="connsiteX770" fmla="*/ 239781 w 1746071"/>
                <a:gd name="connsiteY770" fmla="*/ 349923 h 1454292"/>
                <a:gd name="connsiteX771" fmla="*/ 234761 w 1746071"/>
                <a:gd name="connsiteY771" fmla="*/ 349923 h 1454292"/>
                <a:gd name="connsiteX772" fmla="*/ 229742 w 1746071"/>
                <a:gd name="connsiteY772" fmla="*/ 345423 h 1454292"/>
                <a:gd name="connsiteX773" fmla="*/ 239781 w 1746071"/>
                <a:gd name="connsiteY773" fmla="*/ 335931 h 1454292"/>
                <a:gd name="connsiteX774" fmla="*/ 234761 w 1746071"/>
                <a:gd name="connsiteY774" fmla="*/ 330447 h 1454292"/>
                <a:gd name="connsiteX775" fmla="*/ 234761 w 1746071"/>
                <a:gd name="connsiteY775" fmla="*/ 320956 h 1454292"/>
                <a:gd name="connsiteX776" fmla="*/ 225280 w 1746071"/>
                <a:gd name="connsiteY776" fmla="*/ 311394 h 1454292"/>
                <a:gd name="connsiteX777" fmla="*/ 220260 w 1746071"/>
                <a:gd name="connsiteY777" fmla="*/ 306402 h 1454292"/>
                <a:gd name="connsiteX778" fmla="*/ 229742 w 1746071"/>
                <a:gd name="connsiteY778" fmla="*/ 296911 h 1454292"/>
                <a:gd name="connsiteX779" fmla="*/ 239781 w 1746071"/>
                <a:gd name="connsiteY779" fmla="*/ 301410 h 1454292"/>
                <a:gd name="connsiteX780" fmla="*/ 244801 w 1746071"/>
                <a:gd name="connsiteY780" fmla="*/ 301410 h 1454292"/>
                <a:gd name="connsiteX781" fmla="*/ 254282 w 1746071"/>
                <a:gd name="connsiteY781" fmla="*/ 301410 h 1454292"/>
                <a:gd name="connsiteX782" fmla="*/ 254282 w 1746071"/>
                <a:gd name="connsiteY782" fmla="*/ 296911 h 1454292"/>
                <a:gd name="connsiteX783" fmla="*/ 254282 w 1746071"/>
                <a:gd name="connsiteY783" fmla="*/ 291919 h 1454292"/>
                <a:gd name="connsiteX784" fmla="*/ 258791 w 1746071"/>
                <a:gd name="connsiteY784" fmla="*/ 277435 h 1454292"/>
                <a:gd name="connsiteX785" fmla="*/ 264322 w 1746071"/>
                <a:gd name="connsiteY785" fmla="*/ 277435 h 1454292"/>
                <a:gd name="connsiteX786" fmla="*/ 264322 w 1746071"/>
                <a:gd name="connsiteY786" fmla="*/ 267944 h 1454292"/>
                <a:gd name="connsiteX787" fmla="*/ 268830 w 1746071"/>
                <a:gd name="connsiteY787" fmla="*/ 267944 h 1454292"/>
                <a:gd name="connsiteX788" fmla="*/ 273803 w 1746071"/>
                <a:gd name="connsiteY788" fmla="*/ 262459 h 1454292"/>
                <a:gd name="connsiteX789" fmla="*/ 278312 w 1746071"/>
                <a:gd name="connsiteY789" fmla="*/ 262459 h 1454292"/>
                <a:gd name="connsiteX790" fmla="*/ 278312 w 1746071"/>
                <a:gd name="connsiteY790" fmla="*/ 252968 h 1454292"/>
                <a:gd name="connsiteX791" fmla="*/ 283842 w 1746071"/>
                <a:gd name="connsiteY791" fmla="*/ 252968 h 1454292"/>
                <a:gd name="connsiteX792" fmla="*/ 293324 w 1746071"/>
                <a:gd name="connsiteY792" fmla="*/ 248468 h 1454292"/>
                <a:gd name="connsiteX793" fmla="*/ 293324 w 1746071"/>
                <a:gd name="connsiteY793" fmla="*/ 242914 h 1454292"/>
                <a:gd name="connsiteX794" fmla="*/ 293324 w 1746071"/>
                <a:gd name="connsiteY794" fmla="*/ 233422 h 1454292"/>
                <a:gd name="connsiteX795" fmla="*/ 298855 w 1746071"/>
                <a:gd name="connsiteY795" fmla="*/ 228923 h 1454292"/>
                <a:gd name="connsiteX796" fmla="*/ 293324 w 1746071"/>
                <a:gd name="connsiteY796" fmla="*/ 223439 h 1454292"/>
                <a:gd name="connsiteX797" fmla="*/ 283842 w 1746071"/>
                <a:gd name="connsiteY797" fmla="*/ 223439 h 1454292"/>
                <a:gd name="connsiteX798" fmla="*/ 283842 w 1746071"/>
                <a:gd name="connsiteY798" fmla="*/ 218939 h 1454292"/>
                <a:gd name="connsiteX799" fmla="*/ 293324 w 1746071"/>
                <a:gd name="connsiteY799" fmla="*/ 209447 h 1454292"/>
                <a:gd name="connsiteX800" fmla="*/ 288816 w 1746071"/>
                <a:gd name="connsiteY800" fmla="*/ 204455 h 1454292"/>
                <a:gd name="connsiteX801" fmla="*/ 293324 w 1746071"/>
                <a:gd name="connsiteY801" fmla="*/ 189972 h 1454292"/>
                <a:gd name="connsiteX802" fmla="*/ 293324 w 1746071"/>
                <a:gd name="connsiteY802" fmla="*/ 180480 h 1454292"/>
                <a:gd name="connsiteX803" fmla="*/ 298855 w 1746071"/>
                <a:gd name="connsiteY803" fmla="*/ 180480 h 1454292"/>
                <a:gd name="connsiteX804" fmla="*/ 298855 w 1746071"/>
                <a:gd name="connsiteY804" fmla="*/ 170426 h 1454292"/>
                <a:gd name="connsiteX805" fmla="*/ 298855 w 1746071"/>
                <a:gd name="connsiteY805" fmla="*/ 150951 h 1454292"/>
                <a:gd name="connsiteX806" fmla="*/ 293324 w 1746071"/>
                <a:gd name="connsiteY806" fmla="*/ 150951 h 1454292"/>
                <a:gd name="connsiteX807" fmla="*/ 293324 w 1746071"/>
                <a:gd name="connsiteY807" fmla="*/ 145959 h 1454292"/>
                <a:gd name="connsiteX808" fmla="*/ 288816 w 1746071"/>
                <a:gd name="connsiteY808" fmla="*/ 145959 h 1454292"/>
                <a:gd name="connsiteX809" fmla="*/ 293324 w 1746071"/>
                <a:gd name="connsiteY809" fmla="*/ 121984 h 1454292"/>
                <a:gd name="connsiteX810" fmla="*/ 288816 w 1746071"/>
                <a:gd name="connsiteY810" fmla="*/ 121984 h 1454292"/>
                <a:gd name="connsiteX811" fmla="*/ 293324 w 1746071"/>
                <a:gd name="connsiteY811" fmla="*/ 116500 h 1454292"/>
                <a:gd name="connsiteX812" fmla="*/ 317865 w 1746071"/>
                <a:gd name="connsiteY812" fmla="*/ 116500 h 1454292"/>
                <a:gd name="connsiteX813" fmla="*/ 332366 w 1746071"/>
                <a:gd name="connsiteY813" fmla="*/ 121984 h 1454292"/>
                <a:gd name="connsiteX814" fmla="*/ 341894 w 1746071"/>
                <a:gd name="connsiteY814" fmla="*/ 121984 h 1454292"/>
                <a:gd name="connsiteX815" fmla="*/ 351887 w 1746071"/>
                <a:gd name="connsiteY815" fmla="*/ 126484 h 1454292"/>
                <a:gd name="connsiteX816" fmla="*/ 366899 w 1746071"/>
                <a:gd name="connsiteY816" fmla="*/ 131476 h 1454292"/>
                <a:gd name="connsiteX817" fmla="*/ 391440 w 1746071"/>
                <a:gd name="connsiteY817" fmla="*/ 121984 h 1454292"/>
                <a:gd name="connsiteX818" fmla="*/ 395948 w 1746071"/>
                <a:gd name="connsiteY818" fmla="*/ 112000 h 1454292"/>
                <a:gd name="connsiteX819" fmla="*/ 410960 w 1746071"/>
                <a:gd name="connsiteY819" fmla="*/ 112000 h 1454292"/>
                <a:gd name="connsiteX820" fmla="*/ 410960 w 1746071"/>
                <a:gd name="connsiteY820" fmla="*/ 107009 h 1454292"/>
                <a:gd name="connsiteX821" fmla="*/ 415469 w 1746071"/>
                <a:gd name="connsiteY821" fmla="*/ 107009 h 1454292"/>
                <a:gd name="connsiteX822" fmla="*/ 450002 w 1746071"/>
                <a:gd name="connsiteY822" fmla="*/ 97447 h 1454292"/>
                <a:gd name="connsiteX823" fmla="*/ 450002 w 1746071"/>
                <a:gd name="connsiteY823" fmla="*/ 87463 h 1454292"/>
                <a:gd name="connsiteX824" fmla="*/ 450002 w 1746071"/>
                <a:gd name="connsiteY824" fmla="*/ 77971 h 1454292"/>
                <a:gd name="connsiteX825" fmla="*/ 455022 w 1746071"/>
                <a:gd name="connsiteY825" fmla="*/ 58496 h 1454292"/>
                <a:gd name="connsiteX826" fmla="*/ 450002 w 1746071"/>
                <a:gd name="connsiteY826" fmla="*/ 58496 h 1454292"/>
                <a:gd name="connsiteX827" fmla="*/ 455022 w 1746071"/>
                <a:gd name="connsiteY827" fmla="*/ 39021 h 1454292"/>
                <a:gd name="connsiteX828" fmla="*/ 459530 w 1746071"/>
                <a:gd name="connsiteY828" fmla="*/ 39021 h 1454292"/>
                <a:gd name="connsiteX829" fmla="*/ 469523 w 1746071"/>
                <a:gd name="connsiteY829" fmla="*/ 34521 h 1454292"/>
                <a:gd name="connsiteX830" fmla="*/ 474543 w 1746071"/>
                <a:gd name="connsiteY830" fmla="*/ 24467 h 1454292"/>
                <a:gd name="connsiteX831" fmla="*/ 474543 w 1746071"/>
                <a:gd name="connsiteY831" fmla="*/ 14976 h 1454292"/>
                <a:gd name="connsiteX832" fmla="*/ 484071 w 1746071"/>
                <a:gd name="connsiteY832" fmla="*/ 14976 h 14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1746071" h="1454292">
                  <a:moveTo>
                    <a:pt x="922269" y="1202401"/>
                  </a:moveTo>
                  <a:lnTo>
                    <a:pt x="922269" y="1202656"/>
                  </a:lnTo>
                  <a:lnTo>
                    <a:pt x="927619" y="1205065"/>
                  </a:lnTo>
                  <a:close/>
                  <a:moveTo>
                    <a:pt x="494064" y="0"/>
                  </a:moveTo>
                  <a:lnTo>
                    <a:pt x="498572" y="4992"/>
                  </a:lnTo>
                  <a:lnTo>
                    <a:pt x="498572" y="9492"/>
                  </a:lnTo>
                  <a:lnTo>
                    <a:pt x="518604" y="9492"/>
                  </a:lnTo>
                  <a:lnTo>
                    <a:pt x="518604" y="14976"/>
                  </a:lnTo>
                  <a:lnTo>
                    <a:pt x="523112" y="19475"/>
                  </a:lnTo>
                  <a:lnTo>
                    <a:pt x="518604" y="19475"/>
                  </a:lnTo>
                  <a:lnTo>
                    <a:pt x="513584" y="24467"/>
                  </a:lnTo>
                  <a:lnTo>
                    <a:pt x="518604" y="44013"/>
                  </a:lnTo>
                  <a:lnTo>
                    <a:pt x="513584" y="44013"/>
                  </a:lnTo>
                  <a:lnTo>
                    <a:pt x="509076" y="39021"/>
                  </a:lnTo>
                  <a:lnTo>
                    <a:pt x="503592" y="39021"/>
                  </a:lnTo>
                  <a:lnTo>
                    <a:pt x="509076" y="44013"/>
                  </a:lnTo>
                  <a:lnTo>
                    <a:pt x="503592" y="48512"/>
                  </a:lnTo>
                  <a:lnTo>
                    <a:pt x="503592" y="53996"/>
                  </a:lnTo>
                  <a:lnTo>
                    <a:pt x="498572" y="58496"/>
                  </a:lnTo>
                  <a:lnTo>
                    <a:pt x="503592" y="67988"/>
                  </a:lnTo>
                  <a:lnTo>
                    <a:pt x="498572" y="82963"/>
                  </a:lnTo>
                  <a:lnTo>
                    <a:pt x="494064" y="102509"/>
                  </a:lnTo>
                  <a:lnTo>
                    <a:pt x="488579" y="102509"/>
                  </a:lnTo>
                  <a:lnTo>
                    <a:pt x="488579" y="116500"/>
                  </a:lnTo>
                  <a:lnTo>
                    <a:pt x="494064" y="116500"/>
                  </a:lnTo>
                  <a:lnTo>
                    <a:pt x="509076" y="121984"/>
                  </a:lnTo>
                  <a:lnTo>
                    <a:pt x="523112" y="141460"/>
                  </a:lnTo>
                  <a:lnTo>
                    <a:pt x="513584" y="165435"/>
                  </a:lnTo>
                  <a:lnTo>
                    <a:pt x="513584" y="174926"/>
                  </a:lnTo>
                  <a:lnTo>
                    <a:pt x="518604" y="189972"/>
                  </a:lnTo>
                  <a:lnTo>
                    <a:pt x="513584" y="204455"/>
                  </a:lnTo>
                  <a:lnTo>
                    <a:pt x="518604" y="209447"/>
                  </a:lnTo>
                  <a:lnTo>
                    <a:pt x="528597" y="209447"/>
                  </a:lnTo>
                  <a:lnTo>
                    <a:pt x="538125" y="209447"/>
                  </a:lnTo>
                  <a:lnTo>
                    <a:pt x="542633" y="204455"/>
                  </a:lnTo>
                  <a:lnTo>
                    <a:pt x="547607" y="199464"/>
                  </a:lnTo>
                  <a:lnTo>
                    <a:pt x="562155" y="199464"/>
                  </a:lnTo>
                  <a:lnTo>
                    <a:pt x="562155" y="204455"/>
                  </a:lnTo>
                  <a:lnTo>
                    <a:pt x="572659" y="209447"/>
                  </a:lnTo>
                  <a:lnTo>
                    <a:pt x="586695" y="218939"/>
                  </a:lnTo>
                  <a:lnTo>
                    <a:pt x="592180" y="218939"/>
                  </a:lnTo>
                  <a:lnTo>
                    <a:pt x="601708" y="218939"/>
                  </a:lnTo>
                  <a:lnTo>
                    <a:pt x="601708" y="223439"/>
                  </a:lnTo>
                  <a:lnTo>
                    <a:pt x="606216" y="228923"/>
                  </a:lnTo>
                  <a:lnTo>
                    <a:pt x="611700" y="238414"/>
                  </a:lnTo>
                  <a:lnTo>
                    <a:pt x="611700" y="242914"/>
                  </a:lnTo>
                  <a:lnTo>
                    <a:pt x="616209" y="248468"/>
                  </a:lnTo>
                  <a:lnTo>
                    <a:pt x="621229" y="242914"/>
                  </a:lnTo>
                  <a:lnTo>
                    <a:pt x="625737" y="257960"/>
                  </a:lnTo>
                  <a:lnTo>
                    <a:pt x="635730" y="257960"/>
                  </a:lnTo>
                  <a:lnTo>
                    <a:pt x="640749" y="252968"/>
                  </a:lnTo>
                  <a:lnTo>
                    <a:pt x="645723" y="257960"/>
                  </a:lnTo>
                  <a:lnTo>
                    <a:pt x="650231" y="257960"/>
                  </a:lnTo>
                  <a:lnTo>
                    <a:pt x="655762" y="257960"/>
                  </a:lnTo>
                  <a:lnTo>
                    <a:pt x="660270" y="252968"/>
                  </a:lnTo>
                  <a:lnTo>
                    <a:pt x="665243" y="257960"/>
                  </a:lnTo>
                  <a:lnTo>
                    <a:pt x="669752" y="262459"/>
                  </a:lnTo>
                  <a:lnTo>
                    <a:pt x="675283" y="267944"/>
                  </a:lnTo>
                  <a:lnTo>
                    <a:pt x="679791" y="272443"/>
                  </a:lnTo>
                  <a:lnTo>
                    <a:pt x="684764" y="277435"/>
                  </a:lnTo>
                  <a:lnTo>
                    <a:pt x="675283" y="287419"/>
                  </a:lnTo>
                  <a:lnTo>
                    <a:pt x="679791" y="296911"/>
                  </a:lnTo>
                  <a:lnTo>
                    <a:pt x="684764" y="296911"/>
                  </a:lnTo>
                  <a:lnTo>
                    <a:pt x="689273" y="291919"/>
                  </a:lnTo>
                  <a:lnTo>
                    <a:pt x="689273" y="287419"/>
                  </a:lnTo>
                  <a:lnTo>
                    <a:pt x="699312" y="287419"/>
                  </a:lnTo>
                  <a:lnTo>
                    <a:pt x="708670" y="291860"/>
                  </a:lnTo>
                  <a:lnTo>
                    <a:pt x="709359" y="290402"/>
                  </a:lnTo>
                  <a:lnTo>
                    <a:pt x="714348" y="295395"/>
                  </a:lnTo>
                  <a:lnTo>
                    <a:pt x="724376" y="305428"/>
                  </a:lnTo>
                  <a:lnTo>
                    <a:pt x="729365" y="319446"/>
                  </a:lnTo>
                  <a:lnTo>
                    <a:pt x="729365" y="329432"/>
                  </a:lnTo>
                  <a:lnTo>
                    <a:pt x="739392" y="334472"/>
                  </a:lnTo>
                  <a:lnTo>
                    <a:pt x="739392" y="344458"/>
                  </a:lnTo>
                  <a:lnTo>
                    <a:pt x="733860" y="344458"/>
                  </a:lnTo>
                  <a:lnTo>
                    <a:pt x="733860" y="348970"/>
                  </a:lnTo>
                  <a:lnTo>
                    <a:pt x="739392" y="348970"/>
                  </a:lnTo>
                  <a:lnTo>
                    <a:pt x="739392" y="353963"/>
                  </a:lnTo>
                  <a:lnTo>
                    <a:pt x="743887" y="358476"/>
                  </a:lnTo>
                  <a:lnTo>
                    <a:pt x="743887" y="348970"/>
                  </a:lnTo>
                  <a:lnTo>
                    <a:pt x="758904" y="348970"/>
                  </a:lnTo>
                  <a:lnTo>
                    <a:pt x="763399" y="348970"/>
                  </a:lnTo>
                  <a:lnTo>
                    <a:pt x="768388" y="338937"/>
                  </a:lnTo>
                  <a:lnTo>
                    <a:pt x="777872" y="338937"/>
                  </a:lnTo>
                  <a:lnTo>
                    <a:pt x="782910" y="344458"/>
                  </a:lnTo>
                  <a:lnTo>
                    <a:pt x="787899" y="348970"/>
                  </a:lnTo>
                  <a:lnTo>
                    <a:pt x="792888" y="344458"/>
                  </a:lnTo>
                  <a:lnTo>
                    <a:pt x="792888" y="338937"/>
                  </a:lnTo>
                  <a:lnTo>
                    <a:pt x="797383" y="329432"/>
                  </a:lnTo>
                  <a:lnTo>
                    <a:pt x="797383" y="324919"/>
                  </a:lnTo>
                  <a:lnTo>
                    <a:pt x="807411" y="324919"/>
                  </a:lnTo>
                  <a:lnTo>
                    <a:pt x="816895" y="329432"/>
                  </a:lnTo>
                  <a:lnTo>
                    <a:pt x="841939" y="329432"/>
                  </a:lnTo>
                  <a:lnTo>
                    <a:pt x="841939" y="319446"/>
                  </a:lnTo>
                  <a:lnTo>
                    <a:pt x="846434" y="314933"/>
                  </a:lnTo>
                  <a:lnTo>
                    <a:pt x="860907" y="324919"/>
                  </a:lnTo>
                  <a:lnTo>
                    <a:pt x="860907" y="329432"/>
                  </a:lnTo>
                  <a:lnTo>
                    <a:pt x="870934" y="329432"/>
                  </a:lnTo>
                  <a:lnTo>
                    <a:pt x="870934" y="334472"/>
                  </a:lnTo>
                  <a:lnTo>
                    <a:pt x="870934" y="338937"/>
                  </a:lnTo>
                  <a:lnTo>
                    <a:pt x="880418" y="348970"/>
                  </a:lnTo>
                  <a:lnTo>
                    <a:pt x="890446" y="348970"/>
                  </a:lnTo>
                  <a:lnTo>
                    <a:pt x="905462" y="348970"/>
                  </a:lnTo>
                  <a:lnTo>
                    <a:pt x="914946" y="353963"/>
                  </a:lnTo>
                  <a:lnTo>
                    <a:pt x="919441" y="353963"/>
                  </a:lnTo>
                  <a:lnTo>
                    <a:pt x="924974" y="373502"/>
                  </a:lnTo>
                  <a:lnTo>
                    <a:pt x="934458" y="373502"/>
                  </a:lnTo>
                  <a:lnTo>
                    <a:pt x="943942" y="373502"/>
                  </a:lnTo>
                  <a:lnTo>
                    <a:pt x="949474" y="368509"/>
                  </a:lnTo>
                  <a:lnTo>
                    <a:pt x="963453" y="373502"/>
                  </a:lnTo>
                  <a:lnTo>
                    <a:pt x="963453" y="363996"/>
                  </a:lnTo>
                  <a:lnTo>
                    <a:pt x="968986" y="363996"/>
                  </a:lnTo>
                  <a:lnTo>
                    <a:pt x="973481" y="348970"/>
                  </a:lnTo>
                  <a:lnTo>
                    <a:pt x="978470" y="348970"/>
                  </a:lnTo>
                  <a:lnTo>
                    <a:pt x="982965" y="348970"/>
                  </a:lnTo>
                  <a:lnTo>
                    <a:pt x="982965" y="344458"/>
                  </a:lnTo>
                  <a:lnTo>
                    <a:pt x="992992" y="338937"/>
                  </a:lnTo>
                  <a:lnTo>
                    <a:pt x="1002476" y="338937"/>
                  </a:lnTo>
                  <a:lnTo>
                    <a:pt x="1012998" y="338937"/>
                  </a:lnTo>
                  <a:lnTo>
                    <a:pt x="1017493" y="338937"/>
                  </a:lnTo>
                  <a:lnTo>
                    <a:pt x="1026977" y="338937"/>
                  </a:lnTo>
                  <a:lnTo>
                    <a:pt x="1026977" y="344458"/>
                  </a:lnTo>
                  <a:lnTo>
                    <a:pt x="1032509" y="348970"/>
                  </a:lnTo>
                  <a:lnTo>
                    <a:pt x="1046488" y="358476"/>
                  </a:lnTo>
                  <a:lnTo>
                    <a:pt x="1052021" y="358476"/>
                  </a:lnTo>
                  <a:lnTo>
                    <a:pt x="1056516" y="363996"/>
                  </a:lnTo>
                  <a:lnTo>
                    <a:pt x="1061505" y="363996"/>
                  </a:lnTo>
                  <a:lnTo>
                    <a:pt x="1061505" y="358476"/>
                  </a:lnTo>
                  <a:lnTo>
                    <a:pt x="1066000" y="358476"/>
                  </a:lnTo>
                  <a:lnTo>
                    <a:pt x="1071532" y="358476"/>
                  </a:lnTo>
                  <a:lnTo>
                    <a:pt x="1076027" y="353963"/>
                  </a:lnTo>
                  <a:lnTo>
                    <a:pt x="1081016" y="353963"/>
                  </a:lnTo>
                  <a:lnTo>
                    <a:pt x="1086005" y="358476"/>
                  </a:lnTo>
                  <a:lnTo>
                    <a:pt x="1096033" y="358476"/>
                  </a:lnTo>
                  <a:lnTo>
                    <a:pt x="1100528" y="363996"/>
                  </a:lnTo>
                  <a:lnTo>
                    <a:pt x="1120039" y="373502"/>
                  </a:lnTo>
                  <a:lnTo>
                    <a:pt x="1125028" y="378014"/>
                  </a:lnTo>
                  <a:lnTo>
                    <a:pt x="1129523" y="383007"/>
                  </a:lnTo>
                  <a:lnTo>
                    <a:pt x="1120039" y="388000"/>
                  </a:lnTo>
                  <a:lnTo>
                    <a:pt x="1125028" y="393040"/>
                  </a:lnTo>
                  <a:lnTo>
                    <a:pt x="1129523" y="393040"/>
                  </a:lnTo>
                  <a:lnTo>
                    <a:pt x="1139551" y="397505"/>
                  </a:lnTo>
                  <a:lnTo>
                    <a:pt x="1139551" y="407058"/>
                  </a:lnTo>
                  <a:lnTo>
                    <a:pt x="1144540" y="407058"/>
                  </a:lnTo>
                  <a:lnTo>
                    <a:pt x="1144540" y="417044"/>
                  </a:lnTo>
                  <a:lnTo>
                    <a:pt x="1135056" y="417044"/>
                  </a:lnTo>
                  <a:lnTo>
                    <a:pt x="1139551" y="426549"/>
                  </a:lnTo>
                  <a:lnTo>
                    <a:pt x="1144540" y="426549"/>
                  </a:lnTo>
                  <a:lnTo>
                    <a:pt x="1144540" y="432070"/>
                  </a:lnTo>
                  <a:lnTo>
                    <a:pt x="1144540" y="436582"/>
                  </a:lnTo>
                  <a:lnTo>
                    <a:pt x="1159556" y="446088"/>
                  </a:lnTo>
                  <a:lnTo>
                    <a:pt x="1164051" y="451609"/>
                  </a:lnTo>
                  <a:lnTo>
                    <a:pt x="1173535" y="456121"/>
                  </a:lnTo>
                  <a:lnTo>
                    <a:pt x="1173535" y="465627"/>
                  </a:lnTo>
                  <a:lnTo>
                    <a:pt x="1179068" y="465627"/>
                  </a:lnTo>
                  <a:lnTo>
                    <a:pt x="1179068" y="471099"/>
                  </a:lnTo>
                  <a:lnTo>
                    <a:pt x="1179068" y="475612"/>
                  </a:lnTo>
                  <a:lnTo>
                    <a:pt x="1183563" y="490158"/>
                  </a:lnTo>
                  <a:lnTo>
                    <a:pt x="1193047" y="485117"/>
                  </a:lnTo>
                  <a:lnTo>
                    <a:pt x="1198579" y="494623"/>
                  </a:lnTo>
                  <a:lnTo>
                    <a:pt x="1193047" y="504656"/>
                  </a:lnTo>
                  <a:lnTo>
                    <a:pt x="1193047" y="509649"/>
                  </a:lnTo>
                  <a:lnTo>
                    <a:pt x="1198579" y="514161"/>
                  </a:lnTo>
                  <a:lnTo>
                    <a:pt x="1208063" y="514161"/>
                  </a:lnTo>
                  <a:lnTo>
                    <a:pt x="1212558" y="514161"/>
                  </a:lnTo>
                  <a:lnTo>
                    <a:pt x="1227575" y="519682"/>
                  </a:lnTo>
                  <a:lnTo>
                    <a:pt x="1237602" y="524195"/>
                  </a:lnTo>
                  <a:lnTo>
                    <a:pt x="1242591" y="519682"/>
                  </a:lnTo>
                  <a:lnTo>
                    <a:pt x="1242591" y="514161"/>
                  </a:lnTo>
                  <a:lnTo>
                    <a:pt x="1242591" y="509649"/>
                  </a:lnTo>
                  <a:lnTo>
                    <a:pt x="1247086" y="509649"/>
                  </a:lnTo>
                  <a:lnTo>
                    <a:pt x="1242591" y="500143"/>
                  </a:lnTo>
                  <a:lnTo>
                    <a:pt x="1237602" y="490158"/>
                  </a:lnTo>
                  <a:lnTo>
                    <a:pt x="1242591" y="480605"/>
                  </a:lnTo>
                  <a:lnTo>
                    <a:pt x="1252075" y="490158"/>
                  </a:lnTo>
                  <a:lnTo>
                    <a:pt x="1256620" y="490158"/>
                  </a:lnTo>
                  <a:lnTo>
                    <a:pt x="1266598" y="480605"/>
                  </a:lnTo>
                  <a:lnTo>
                    <a:pt x="1271587" y="480605"/>
                  </a:lnTo>
                  <a:lnTo>
                    <a:pt x="1271587" y="485117"/>
                  </a:lnTo>
                  <a:lnTo>
                    <a:pt x="1276082" y="490158"/>
                  </a:lnTo>
                  <a:lnTo>
                    <a:pt x="1281614" y="485117"/>
                  </a:lnTo>
                  <a:lnTo>
                    <a:pt x="1286109" y="490158"/>
                  </a:lnTo>
                  <a:lnTo>
                    <a:pt x="1295593" y="494623"/>
                  </a:lnTo>
                  <a:lnTo>
                    <a:pt x="1301126" y="494623"/>
                  </a:lnTo>
                  <a:lnTo>
                    <a:pt x="1306115" y="494623"/>
                  </a:lnTo>
                  <a:lnTo>
                    <a:pt x="1306115" y="514161"/>
                  </a:lnTo>
                  <a:lnTo>
                    <a:pt x="1310610" y="524195"/>
                  </a:lnTo>
                  <a:lnTo>
                    <a:pt x="1315599" y="529187"/>
                  </a:lnTo>
                  <a:lnTo>
                    <a:pt x="1315599" y="539173"/>
                  </a:lnTo>
                  <a:lnTo>
                    <a:pt x="1320637" y="539173"/>
                  </a:lnTo>
                  <a:lnTo>
                    <a:pt x="1320637" y="533700"/>
                  </a:lnTo>
                  <a:lnTo>
                    <a:pt x="1325626" y="524195"/>
                  </a:lnTo>
                  <a:lnTo>
                    <a:pt x="1325626" y="519682"/>
                  </a:lnTo>
                  <a:lnTo>
                    <a:pt x="1335110" y="514161"/>
                  </a:lnTo>
                  <a:lnTo>
                    <a:pt x="1335110" y="524195"/>
                  </a:lnTo>
                  <a:lnTo>
                    <a:pt x="1345138" y="519682"/>
                  </a:lnTo>
                  <a:lnTo>
                    <a:pt x="1345138" y="529187"/>
                  </a:lnTo>
                  <a:lnTo>
                    <a:pt x="1354622" y="533700"/>
                  </a:lnTo>
                  <a:lnTo>
                    <a:pt x="1354622" y="529187"/>
                  </a:lnTo>
                  <a:lnTo>
                    <a:pt x="1364649" y="524195"/>
                  </a:lnTo>
                  <a:lnTo>
                    <a:pt x="1369144" y="533700"/>
                  </a:lnTo>
                  <a:lnTo>
                    <a:pt x="1369144" y="529187"/>
                  </a:lnTo>
                  <a:lnTo>
                    <a:pt x="1384161" y="524195"/>
                  </a:lnTo>
                  <a:lnTo>
                    <a:pt x="1398634" y="529187"/>
                  </a:lnTo>
                  <a:lnTo>
                    <a:pt x="1398634" y="533700"/>
                  </a:lnTo>
                  <a:lnTo>
                    <a:pt x="1403672" y="533700"/>
                  </a:lnTo>
                  <a:lnTo>
                    <a:pt x="1408661" y="529187"/>
                  </a:lnTo>
                  <a:lnTo>
                    <a:pt x="1413156" y="514161"/>
                  </a:lnTo>
                  <a:lnTo>
                    <a:pt x="1428173" y="514161"/>
                  </a:lnTo>
                  <a:lnTo>
                    <a:pt x="1428173" y="500143"/>
                  </a:lnTo>
                  <a:lnTo>
                    <a:pt x="1437657" y="494623"/>
                  </a:lnTo>
                  <a:lnTo>
                    <a:pt x="1452673" y="494623"/>
                  </a:lnTo>
                  <a:lnTo>
                    <a:pt x="1457168" y="500143"/>
                  </a:lnTo>
                  <a:lnTo>
                    <a:pt x="1472185" y="500143"/>
                  </a:lnTo>
                  <a:lnTo>
                    <a:pt x="1476680" y="509649"/>
                  </a:lnTo>
                  <a:lnTo>
                    <a:pt x="1472185" y="514161"/>
                  </a:lnTo>
                  <a:lnTo>
                    <a:pt x="1476680" y="519682"/>
                  </a:lnTo>
                  <a:lnTo>
                    <a:pt x="1486707" y="533700"/>
                  </a:lnTo>
                  <a:lnTo>
                    <a:pt x="1501180" y="543685"/>
                  </a:lnTo>
                  <a:lnTo>
                    <a:pt x="1511208" y="543685"/>
                  </a:lnTo>
                  <a:lnTo>
                    <a:pt x="1526224" y="548726"/>
                  </a:lnTo>
                  <a:lnTo>
                    <a:pt x="1530594" y="558433"/>
                  </a:lnTo>
                  <a:lnTo>
                    <a:pt x="1545381" y="563341"/>
                  </a:lnTo>
                  <a:lnTo>
                    <a:pt x="1549873" y="558358"/>
                  </a:lnTo>
                  <a:lnTo>
                    <a:pt x="1564908" y="553330"/>
                  </a:lnTo>
                  <a:lnTo>
                    <a:pt x="1564908" y="563341"/>
                  </a:lnTo>
                  <a:lnTo>
                    <a:pt x="1578918" y="553330"/>
                  </a:lnTo>
                  <a:lnTo>
                    <a:pt x="1588926" y="548846"/>
                  </a:lnTo>
                  <a:lnTo>
                    <a:pt x="1608942" y="563341"/>
                  </a:lnTo>
                  <a:lnTo>
                    <a:pt x="1613457" y="563341"/>
                  </a:lnTo>
                  <a:lnTo>
                    <a:pt x="1618461" y="553330"/>
                  </a:lnTo>
                  <a:lnTo>
                    <a:pt x="1623465" y="553330"/>
                  </a:lnTo>
                  <a:lnTo>
                    <a:pt x="1628468" y="558358"/>
                  </a:lnTo>
                  <a:lnTo>
                    <a:pt x="1632960" y="548846"/>
                  </a:lnTo>
                  <a:lnTo>
                    <a:pt x="1637964" y="548846"/>
                  </a:lnTo>
                  <a:lnTo>
                    <a:pt x="1687025" y="577882"/>
                  </a:lnTo>
                  <a:lnTo>
                    <a:pt x="1692029" y="582366"/>
                  </a:lnTo>
                  <a:lnTo>
                    <a:pt x="1711556" y="582366"/>
                  </a:lnTo>
                  <a:lnTo>
                    <a:pt x="1721052" y="587892"/>
                  </a:lnTo>
                  <a:lnTo>
                    <a:pt x="1731060" y="587892"/>
                  </a:lnTo>
                  <a:lnTo>
                    <a:pt x="1740579" y="582366"/>
                  </a:lnTo>
                  <a:lnTo>
                    <a:pt x="1746071" y="587892"/>
                  </a:lnTo>
                  <a:lnTo>
                    <a:pt x="1731060" y="601889"/>
                  </a:lnTo>
                  <a:lnTo>
                    <a:pt x="1721052" y="616928"/>
                  </a:lnTo>
                  <a:lnTo>
                    <a:pt x="1716048" y="631423"/>
                  </a:lnTo>
                  <a:lnTo>
                    <a:pt x="1711556" y="645963"/>
                  </a:lnTo>
                  <a:lnTo>
                    <a:pt x="1706552" y="669971"/>
                  </a:lnTo>
                  <a:lnTo>
                    <a:pt x="1706552" y="675497"/>
                  </a:lnTo>
                  <a:lnTo>
                    <a:pt x="1702037" y="685009"/>
                  </a:lnTo>
                  <a:lnTo>
                    <a:pt x="1692029" y="689494"/>
                  </a:lnTo>
                  <a:lnTo>
                    <a:pt x="1682510" y="689494"/>
                  </a:lnTo>
                  <a:lnTo>
                    <a:pt x="1677018" y="695020"/>
                  </a:lnTo>
                  <a:lnTo>
                    <a:pt x="1677018" y="704487"/>
                  </a:lnTo>
                  <a:lnTo>
                    <a:pt x="1677018" y="709017"/>
                  </a:lnTo>
                  <a:lnTo>
                    <a:pt x="1662006" y="709017"/>
                  </a:lnTo>
                  <a:lnTo>
                    <a:pt x="1657491" y="724010"/>
                  </a:lnTo>
                  <a:lnTo>
                    <a:pt x="1657491" y="728540"/>
                  </a:lnTo>
                  <a:lnTo>
                    <a:pt x="1642479" y="748063"/>
                  </a:lnTo>
                  <a:lnTo>
                    <a:pt x="1637964" y="763057"/>
                  </a:lnTo>
                  <a:lnTo>
                    <a:pt x="1632960" y="763057"/>
                  </a:lnTo>
                  <a:lnTo>
                    <a:pt x="1618461" y="777099"/>
                  </a:lnTo>
                  <a:lnTo>
                    <a:pt x="1613457" y="782580"/>
                  </a:lnTo>
                  <a:lnTo>
                    <a:pt x="1603938" y="806632"/>
                  </a:lnTo>
                  <a:lnTo>
                    <a:pt x="1608942" y="855146"/>
                  </a:lnTo>
                  <a:lnTo>
                    <a:pt x="1599423" y="860174"/>
                  </a:lnTo>
                  <a:lnTo>
                    <a:pt x="1599423" y="870184"/>
                  </a:lnTo>
                  <a:lnTo>
                    <a:pt x="1593930" y="889708"/>
                  </a:lnTo>
                  <a:lnTo>
                    <a:pt x="1593930" y="894192"/>
                  </a:lnTo>
                  <a:lnTo>
                    <a:pt x="1588926" y="909231"/>
                  </a:lnTo>
                  <a:lnTo>
                    <a:pt x="1588926" y="933238"/>
                  </a:lnTo>
                  <a:lnTo>
                    <a:pt x="1593930" y="942751"/>
                  </a:lnTo>
                  <a:lnTo>
                    <a:pt x="1593930" y="952263"/>
                  </a:lnTo>
                  <a:lnTo>
                    <a:pt x="1578918" y="962274"/>
                  </a:lnTo>
                  <a:lnTo>
                    <a:pt x="1574403" y="991309"/>
                  </a:lnTo>
                  <a:lnTo>
                    <a:pt x="1569399" y="1010832"/>
                  </a:lnTo>
                  <a:lnTo>
                    <a:pt x="1564908" y="1020843"/>
                  </a:lnTo>
                  <a:lnTo>
                    <a:pt x="1559392" y="1025826"/>
                  </a:lnTo>
                  <a:lnTo>
                    <a:pt x="1559392" y="1030355"/>
                  </a:lnTo>
                  <a:lnTo>
                    <a:pt x="1549873" y="1039868"/>
                  </a:lnTo>
                  <a:lnTo>
                    <a:pt x="1549873" y="1049878"/>
                  </a:lnTo>
                  <a:lnTo>
                    <a:pt x="1549873" y="1059391"/>
                  </a:lnTo>
                  <a:lnTo>
                    <a:pt x="1540377" y="1069402"/>
                  </a:lnTo>
                  <a:lnTo>
                    <a:pt x="1540377" y="1074384"/>
                  </a:lnTo>
                  <a:lnTo>
                    <a:pt x="1540377" y="1084395"/>
                  </a:lnTo>
                  <a:lnTo>
                    <a:pt x="1540377" y="1098437"/>
                  </a:lnTo>
                  <a:lnTo>
                    <a:pt x="1540377" y="1113430"/>
                  </a:lnTo>
                  <a:lnTo>
                    <a:pt x="1545381" y="1117960"/>
                  </a:lnTo>
                  <a:lnTo>
                    <a:pt x="1549873" y="1122943"/>
                  </a:lnTo>
                  <a:lnTo>
                    <a:pt x="1554877" y="1132954"/>
                  </a:lnTo>
                  <a:lnTo>
                    <a:pt x="1564908" y="1146950"/>
                  </a:lnTo>
                  <a:lnTo>
                    <a:pt x="1554877" y="1161989"/>
                  </a:lnTo>
                  <a:lnTo>
                    <a:pt x="1549873" y="1172000"/>
                  </a:lnTo>
                  <a:lnTo>
                    <a:pt x="1549873" y="1176484"/>
                  </a:lnTo>
                  <a:lnTo>
                    <a:pt x="1549873" y="1191523"/>
                  </a:lnTo>
                  <a:lnTo>
                    <a:pt x="1540377" y="1205520"/>
                  </a:lnTo>
                  <a:lnTo>
                    <a:pt x="1545381" y="1215530"/>
                  </a:lnTo>
                  <a:lnTo>
                    <a:pt x="1545381" y="1225043"/>
                  </a:lnTo>
                  <a:lnTo>
                    <a:pt x="1540377" y="1234555"/>
                  </a:lnTo>
                  <a:lnTo>
                    <a:pt x="1540377" y="1244566"/>
                  </a:lnTo>
                  <a:lnTo>
                    <a:pt x="1535373" y="1254078"/>
                  </a:lnTo>
                  <a:lnTo>
                    <a:pt x="1535373" y="1259605"/>
                  </a:lnTo>
                  <a:lnTo>
                    <a:pt x="1540377" y="1269117"/>
                  </a:lnTo>
                  <a:lnTo>
                    <a:pt x="1545381" y="1279128"/>
                  </a:lnTo>
                  <a:lnTo>
                    <a:pt x="1540377" y="1288595"/>
                  </a:lnTo>
                  <a:lnTo>
                    <a:pt x="1535373" y="1298605"/>
                  </a:lnTo>
                  <a:lnTo>
                    <a:pt x="1540377" y="1322658"/>
                  </a:lnTo>
                  <a:lnTo>
                    <a:pt x="1554877" y="1332171"/>
                  </a:lnTo>
                  <a:lnTo>
                    <a:pt x="1554877" y="1337153"/>
                  </a:lnTo>
                  <a:lnTo>
                    <a:pt x="1559392" y="1337153"/>
                  </a:lnTo>
                  <a:lnTo>
                    <a:pt x="1564908" y="1351694"/>
                  </a:lnTo>
                  <a:lnTo>
                    <a:pt x="1564908" y="1366687"/>
                  </a:lnTo>
                  <a:lnTo>
                    <a:pt x="1559392" y="1361206"/>
                  </a:lnTo>
                  <a:lnTo>
                    <a:pt x="1549873" y="1371217"/>
                  </a:lnTo>
                  <a:lnTo>
                    <a:pt x="1535373" y="1380729"/>
                  </a:lnTo>
                  <a:lnTo>
                    <a:pt x="1535373" y="1386210"/>
                  </a:lnTo>
                  <a:lnTo>
                    <a:pt x="1535373" y="1390740"/>
                  </a:lnTo>
                  <a:lnTo>
                    <a:pt x="1545381" y="1390740"/>
                  </a:lnTo>
                  <a:lnTo>
                    <a:pt x="1545381" y="1395723"/>
                  </a:lnTo>
                  <a:lnTo>
                    <a:pt x="1540377" y="1400252"/>
                  </a:lnTo>
                  <a:lnTo>
                    <a:pt x="1540377" y="1410263"/>
                  </a:lnTo>
                  <a:lnTo>
                    <a:pt x="1530369" y="1419775"/>
                  </a:lnTo>
                  <a:lnTo>
                    <a:pt x="1520850" y="1415246"/>
                  </a:lnTo>
                  <a:lnTo>
                    <a:pt x="1510842" y="1410263"/>
                  </a:lnTo>
                  <a:lnTo>
                    <a:pt x="1510842" y="1419775"/>
                  </a:lnTo>
                  <a:lnTo>
                    <a:pt x="1520850" y="1424758"/>
                  </a:lnTo>
                  <a:lnTo>
                    <a:pt x="1515358" y="1429243"/>
                  </a:lnTo>
                  <a:lnTo>
                    <a:pt x="1510842" y="1429243"/>
                  </a:lnTo>
                  <a:lnTo>
                    <a:pt x="1501323" y="1444281"/>
                  </a:lnTo>
                  <a:lnTo>
                    <a:pt x="1491316" y="1448766"/>
                  </a:lnTo>
                  <a:lnTo>
                    <a:pt x="1476304" y="1444281"/>
                  </a:lnTo>
                  <a:lnTo>
                    <a:pt x="1471812" y="1444281"/>
                  </a:lnTo>
                  <a:lnTo>
                    <a:pt x="1447282" y="1454292"/>
                  </a:lnTo>
                  <a:lnTo>
                    <a:pt x="1442278" y="1454292"/>
                  </a:lnTo>
                  <a:lnTo>
                    <a:pt x="1437763" y="1448766"/>
                  </a:lnTo>
                  <a:lnTo>
                    <a:pt x="1427755" y="1448766"/>
                  </a:lnTo>
                  <a:lnTo>
                    <a:pt x="1418236" y="1444281"/>
                  </a:lnTo>
                  <a:lnTo>
                    <a:pt x="1418236" y="1439253"/>
                  </a:lnTo>
                  <a:lnTo>
                    <a:pt x="1422751" y="1419775"/>
                  </a:lnTo>
                  <a:lnTo>
                    <a:pt x="1427755" y="1419775"/>
                  </a:lnTo>
                  <a:lnTo>
                    <a:pt x="1427755" y="1415246"/>
                  </a:lnTo>
                  <a:lnTo>
                    <a:pt x="1422751" y="1415246"/>
                  </a:lnTo>
                  <a:lnTo>
                    <a:pt x="1412743" y="1419775"/>
                  </a:lnTo>
                  <a:lnTo>
                    <a:pt x="1403224" y="1415246"/>
                  </a:lnTo>
                  <a:lnTo>
                    <a:pt x="1403224" y="1400252"/>
                  </a:lnTo>
                  <a:lnTo>
                    <a:pt x="1398732" y="1395723"/>
                  </a:lnTo>
                  <a:lnTo>
                    <a:pt x="1398732" y="1390740"/>
                  </a:lnTo>
                  <a:lnTo>
                    <a:pt x="1393216" y="1390740"/>
                  </a:lnTo>
                  <a:lnTo>
                    <a:pt x="1388725" y="1386210"/>
                  </a:lnTo>
                  <a:lnTo>
                    <a:pt x="1388725" y="1380729"/>
                  </a:lnTo>
                  <a:lnTo>
                    <a:pt x="1383721" y="1376200"/>
                  </a:lnTo>
                  <a:lnTo>
                    <a:pt x="1379206" y="1371217"/>
                  </a:lnTo>
                  <a:lnTo>
                    <a:pt x="1379206" y="1366687"/>
                  </a:lnTo>
                  <a:lnTo>
                    <a:pt x="1379206" y="1361206"/>
                  </a:lnTo>
                  <a:lnTo>
                    <a:pt x="1373690" y="1361206"/>
                  </a:lnTo>
                  <a:lnTo>
                    <a:pt x="1359190" y="1366687"/>
                  </a:lnTo>
                  <a:lnTo>
                    <a:pt x="1354675" y="1366687"/>
                  </a:lnTo>
                  <a:lnTo>
                    <a:pt x="1349182" y="1366687"/>
                  </a:lnTo>
                  <a:lnTo>
                    <a:pt x="1349182" y="1361206"/>
                  </a:lnTo>
                  <a:lnTo>
                    <a:pt x="1349182" y="1351694"/>
                  </a:lnTo>
                  <a:lnTo>
                    <a:pt x="1349182" y="1347164"/>
                  </a:lnTo>
                  <a:lnTo>
                    <a:pt x="1349182" y="1341683"/>
                  </a:lnTo>
                  <a:lnTo>
                    <a:pt x="1354675" y="1337153"/>
                  </a:lnTo>
                  <a:lnTo>
                    <a:pt x="1359190" y="1337153"/>
                  </a:lnTo>
                  <a:lnTo>
                    <a:pt x="1359190" y="1327641"/>
                  </a:lnTo>
                  <a:lnTo>
                    <a:pt x="1359190" y="1322658"/>
                  </a:lnTo>
                  <a:lnTo>
                    <a:pt x="1359190" y="1317630"/>
                  </a:lnTo>
                  <a:lnTo>
                    <a:pt x="1359190" y="1312648"/>
                  </a:lnTo>
                  <a:lnTo>
                    <a:pt x="1354675" y="1312648"/>
                  </a:lnTo>
                  <a:lnTo>
                    <a:pt x="1354675" y="1308118"/>
                  </a:lnTo>
                  <a:lnTo>
                    <a:pt x="1354675" y="1298605"/>
                  </a:lnTo>
                  <a:lnTo>
                    <a:pt x="1354675" y="1293124"/>
                  </a:lnTo>
                  <a:lnTo>
                    <a:pt x="1349182" y="1293124"/>
                  </a:lnTo>
                  <a:lnTo>
                    <a:pt x="1349182" y="1288595"/>
                  </a:lnTo>
                  <a:lnTo>
                    <a:pt x="1339663" y="1283612"/>
                  </a:lnTo>
                  <a:lnTo>
                    <a:pt x="1320136" y="1273601"/>
                  </a:lnTo>
                  <a:lnTo>
                    <a:pt x="1315645" y="1273601"/>
                  </a:lnTo>
                  <a:lnTo>
                    <a:pt x="1310129" y="1269117"/>
                  </a:lnTo>
                  <a:lnTo>
                    <a:pt x="1305637" y="1269117"/>
                  </a:lnTo>
                  <a:lnTo>
                    <a:pt x="1300633" y="1269117"/>
                  </a:lnTo>
                  <a:lnTo>
                    <a:pt x="1290625" y="1269117"/>
                  </a:lnTo>
                  <a:lnTo>
                    <a:pt x="1281239" y="1244909"/>
                  </a:lnTo>
                  <a:lnTo>
                    <a:pt x="1276082" y="1250056"/>
                  </a:lnTo>
                  <a:lnTo>
                    <a:pt x="1266598" y="1244535"/>
                  </a:lnTo>
                  <a:lnTo>
                    <a:pt x="1262103" y="1244535"/>
                  </a:lnTo>
                  <a:lnTo>
                    <a:pt x="1262103" y="1230517"/>
                  </a:lnTo>
                  <a:lnTo>
                    <a:pt x="1242591" y="1224997"/>
                  </a:lnTo>
                  <a:lnTo>
                    <a:pt x="1232564" y="1220484"/>
                  </a:lnTo>
                  <a:lnTo>
                    <a:pt x="1232564" y="1215491"/>
                  </a:lnTo>
                  <a:lnTo>
                    <a:pt x="1222586" y="1215491"/>
                  </a:lnTo>
                  <a:lnTo>
                    <a:pt x="1222586" y="1210979"/>
                  </a:lnTo>
                  <a:lnTo>
                    <a:pt x="1208063" y="1205986"/>
                  </a:lnTo>
                  <a:lnTo>
                    <a:pt x="1203074" y="1195953"/>
                  </a:lnTo>
                  <a:lnTo>
                    <a:pt x="1193047" y="1186447"/>
                  </a:lnTo>
                  <a:lnTo>
                    <a:pt x="1188552" y="1181935"/>
                  </a:lnTo>
                  <a:lnTo>
                    <a:pt x="1179068" y="1191488"/>
                  </a:lnTo>
                  <a:lnTo>
                    <a:pt x="1173535" y="1195953"/>
                  </a:lnTo>
                  <a:lnTo>
                    <a:pt x="1169040" y="1205986"/>
                  </a:lnTo>
                  <a:lnTo>
                    <a:pt x="1144540" y="1215491"/>
                  </a:lnTo>
                  <a:lnTo>
                    <a:pt x="1129523" y="1186447"/>
                  </a:lnTo>
                  <a:lnTo>
                    <a:pt x="1120039" y="1186447"/>
                  </a:lnTo>
                  <a:lnTo>
                    <a:pt x="1120039" y="1181935"/>
                  </a:lnTo>
                  <a:lnTo>
                    <a:pt x="1105517" y="1181935"/>
                  </a:lnTo>
                  <a:lnTo>
                    <a:pt x="1081016" y="1186447"/>
                  </a:lnTo>
                  <a:lnTo>
                    <a:pt x="1081016" y="1181935"/>
                  </a:lnTo>
                  <a:lnTo>
                    <a:pt x="1071532" y="1186447"/>
                  </a:lnTo>
                  <a:lnTo>
                    <a:pt x="1066000" y="1191488"/>
                  </a:lnTo>
                  <a:lnTo>
                    <a:pt x="1061505" y="1191488"/>
                  </a:lnTo>
                  <a:lnTo>
                    <a:pt x="1056516" y="1195953"/>
                  </a:lnTo>
                  <a:lnTo>
                    <a:pt x="1052021" y="1195953"/>
                  </a:lnTo>
                  <a:lnTo>
                    <a:pt x="1046488" y="1200993"/>
                  </a:lnTo>
                  <a:lnTo>
                    <a:pt x="1046488" y="1191488"/>
                  </a:lnTo>
                  <a:lnTo>
                    <a:pt x="1037004" y="1186447"/>
                  </a:lnTo>
                  <a:lnTo>
                    <a:pt x="1026977" y="1186447"/>
                  </a:lnTo>
                  <a:lnTo>
                    <a:pt x="1026977" y="1181935"/>
                  </a:lnTo>
                  <a:lnTo>
                    <a:pt x="1026977" y="1176462"/>
                  </a:lnTo>
                  <a:lnTo>
                    <a:pt x="1026977" y="1166956"/>
                  </a:lnTo>
                  <a:lnTo>
                    <a:pt x="1026977" y="1156923"/>
                  </a:lnTo>
                  <a:lnTo>
                    <a:pt x="1017493" y="1147418"/>
                  </a:lnTo>
                  <a:lnTo>
                    <a:pt x="1007465" y="1156923"/>
                  </a:lnTo>
                  <a:lnTo>
                    <a:pt x="997981" y="1156923"/>
                  </a:lnTo>
                  <a:lnTo>
                    <a:pt x="992992" y="1156923"/>
                  </a:lnTo>
                  <a:lnTo>
                    <a:pt x="973481" y="1171949"/>
                  </a:lnTo>
                  <a:lnTo>
                    <a:pt x="978470" y="1176462"/>
                  </a:lnTo>
                  <a:lnTo>
                    <a:pt x="968986" y="1191488"/>
                  </a:lnTo>
                  <a:lnTo>
                    <a:pt x="958958" y="1191488"/>
                  </a:lnTo>
                  <a:lnTo>
                    <a:pt x="958958" y="1195953"/>
                  </a:lnTo>
                  <a:lnTo>
                    <a:pt x="949474" y="1200993"/>
                  </a:lnTo>
                  <a:lnTo>
                    <a:pt x="943942" y="1200993"/>
                  </a:lnTo>
                  <a:lnTo>
                    <a:pt x="943942" y="1195953"/>
                  </a:lnTo>
                  <a:lnTo>
                    <a:pt x="953969" y="1186447"/>
                  </a:lnTo>
                  <a:lnTo>
                    <a:pt x="949474" y="1176462"/>
                  </a:lnTo>
                  <a:lnTo>
                    <a:pt x="943942" y="1176462"/>
                  </a:lnTo>
                  <a:lnTo>
                    <a:pt x="939447" y="1181935"/>
                  </a:lnTo>
                  <a:lnTo>
                    <a:pt x="939447" y="1195953"/>
                  </a:lnTo>
                  <a:lnTo>
                    <a:pt x="934458" y="1195953"/>
                  </a:lnTo>
                  <a:lnTo>
                    <a:pt x="929469" y="1205986"/>
                  </a:lnTo>
                  <a:lnTo>
                    <a:pt x="929054" y="1205780"/>
                  </a:lnTo>
                  <a:lnTo>
                    <a:pt x="929054" y="1215695"/>
                  </a:lnTo>
                  <a:lnTo>
                    <a:pt x="929054" y="1220687"/>
                  </a:lnTo>
                  <a:lnTo>
                    <a:pt x="914553" y="1220687"/>
                  </a:lnTo>
                  <a:lnTo>
                    <a:pt x="914553" y="1225187"/>
                  </a:lnTo>
                  <a:lnTo>
                    <a:pt x="909533" y="1225187"/>
                  </a:lnTo>
                  <a:lnTo>
                    <a:pt x="909533" y="1230671"/>
                  </a:lnTo>
                  <a:lnTo>
                    <a:pt x="905025" y="1235170"/>
                  </a:lnTo>
                  <a:lnTo>
                    <a:pt x="905025" y="1244732"/>
                  </a:lnTo>
                  <a:lnTo>
                    <a:pt x="909533" y="1249724"/>
                  </a:lnTo>
                  <a:lnTo>
                    <a:pt x="899540" y="1249724"/>
                  </a:lnTo>
                  <a:lnTo>
                    <a:pt x="895032" y="1249724"/>
                  </a:lnTo>
                  <a:lnTo>
                    <a:pt x="885504" y="1244732"/>
                  </a:lnTo>
                  <a:lnTo>
                    <a:pt x="880019" y="1249724"/>
                  </a:lnTo>
                  <a:lnTo>
                    <a:pt x="875511" y="1254716"/>
                  </a:lnTo>
                  <a:lnTo>
                    <a:pt x="880019" y="1264207"/>
                  </a:lnTo>
                  <a:lnTo>
                    <a:pt x="870491" y="1269199"/>
                  </a:lnTo>
                  <a:lnTo>
                    <a:pt x="865983" y="1269199"/>
                  </a:lnTo>
                  <a:lnTo>
                    <a:pt x="861010" y="1269199"/>
                  </a:lnTo>
                  <a:lnTo>
                    <a:pt x="855479" y="1269199"/>
                  </a:lnTo>
                  <a:lnTo>
                    <a:pt x="855479" y="1288675"/>
                  </a:lnTo>
                  <a:lnTo>
                    <a:pt x="855479" y="1293174"/>
                  </a:lnTo>
                  <a:lnTo>
                    <a:pt x="855479" y="1298658"/>
                  </a:lnTo>
                  <a:lnTo>
                    <a:pt x="865983" y="1298658"/>
                  </a:lnTo>
                  <a:lnTo>
                    <a:pt x="865983" y="1308150"/>
                  </a:lnTo>
                  <a:lnTo>
                    <a:pt x="861010" y="1312650"/>
                  </a:lnTo>
                  <a:lnTo>
                    <a:pt x="861010" y="1318204"/>
                  </a:lnTo>
                  <a:lnTo>
                    <a:pt x="855479" y="1327696"/>
                  </a:lnTo>
                  <a:lnTo>
                    <a:pt x="861010" y="1337679"/>
                  </a:lnTo>
                  <a:lnTo>
                    <a:pt x="850970" y="1342179"/>
                  </a:lnTo>
                  <a:lnTo>
                    <a:pt x="845951" y="1347171"/>
                  </a:lnTo>
                  <a:lnTo>
                    <a:pt x="831450" y="1347171"/>
                  </a:lnTo>
                  <a:lnTo>
                    <a:pt x="826430" y="1347171"/>
                  </a:lnTo>
                  <a:lnTo>
                    <a:pt x="816437" y="1332195"/>
                  </a:lnTo>
                  <a:lnTo>
                    <a:pt x="811929" y="1332195"/>
                  </a:lnTo>
                  <a:lnTo>
                    <a:pt x="802401" y="1351671"/>
                  </a:lnTo>
                  <a:lnTo>
                    <a:pt x="796916" y="1347171"/>
                  </a:lnTo>
                  <a:lnTo>
                    <a:pt x="792408" y="1347171"/>
                  </a:lnTo>
                  <a:lnTo>
                    <a:pt x="782415" y="1342179"/>
                  </a:lnTo>
                  <a:lnTo>
                    <a:pt x="767867" y="1351671"/>
                  </a:lnTo>
                  <a:lnTo>
                    <a:pt x="762894" y="1351671"/>
                  </a:lnTo>
                  <a:lnTo>
                    <a:pt x="758386" y="1351671"/>
                  </a:lnTo>
                  <a:lnTo>
                    <a:pt x="752855" y="1361654"/>
                  </a:lnTo>
                  <a:lnTo>
                    <a:pt x="752855" y="1366646"/>
                  </a:lnTo>
                  <a:lnTo>
                    <a:pt x="743373" y="1380637"/>
                  </a:lnTo>
                  <a:lnTo>
                    <a:pt x="743373" y="1390691"/>
                  </a:lnTo>
                  <a:lnTo>
                    <a:pt x="738865" y="1395683"/>
                  </a:lnTo>
                  <a:lnTo>
                    <a:pt x="733334" y="1395683"/>
                  </a:lnTo>
                  <a:lnTo>
                    <a:pt x="733334" y="1386192"/>
                  </a:lnTo>
                  <a:lnTo>
                    <a:pt x="719344" y="1390691"/>
                  </a:lnTo>
                  <a:lnTo>
                    <a:pt x="713813" y="1405667"/>
                  </a:lnTo>
                  <a:lnTo>
                    <a:pt x="704285" y="1405667"/>
                  </a:lnTo>
                  <a:lnTo>
                    <a:pt x="699312" y="1405667"/>
                  </a:lnTo>
                  <a:lnTo>
                    <a:pt x="699312" y="1395683"/>
                  </a:lnTo>
                  <a:lnTo>
                    <a:pt x="704285" y="1386192"/>
                  </a:lnTo>
                  <a:lnTo>
                    <a:pt x="699312" y="1386192"/>
                  </a:lnTo>
                  <a:lnTo>
                    <a:pt x="694804" y="1386192"/>
                  </a:lnTo>
                  <a:lnTo>
                    <a:pt x="684764" y="1376138"/>
                  </a:lnTo>
                  <a:lnTo>
                    <a:pt x="675283" y="1371146"/>
                  </a:lnTo>
                  <a:lnTo>
                    <a:pt x="675283" y="1366646"/>
                  </a:lnTo>
                  <a:lnTo>
                    <a:pt x="669752" y="1366646"/>
                  </a:lnTo>
                  <a:lnTo>
                    <a:pt x="669752" y="1351671"/>
                  </a:lnTo>
                  <a:lnTo>
                    <a:pt x="665243" y="1351671"/>
                  </a:lnTo>
                  <a:lnTo>
                    <a:pt x="660270" y="1366646"/>
                  </a:lnTo>
                  <a:lnTo>
                    <a:pt x="650231" y="1366646"/>
                  </a:lnTo>
                  <a:lnTo>
                    <a:pt x="625737" y="1361654"/>
                  </a:lnTo>
                  <a:lnTo>
                    <a:pt x="621229" y="1356662"/>
                  </a:lnTo>
                  <a:lnTo>
                    <a:pt x="625737" y="1351671"/>
                  </a:lnTo>
                  <a:lnTo>
                    <a:pt x="625737" y="1347171"/>
                  </a:lnTo>
                  <a:lnTo>
                    <a:pt x="616209" y="1347171"/>
                  </a:lnTo>
                  <a:lnTo>
                    <a:pt x="616209" y="1337679"/>
                  </a:lnTo>
                  <a:lnTo>
                    <a:pt x="606216" y="1342179"/>
                  </a:lnTo>
                  <a:lnTo>
                    <a:pt x="606216" y="1347171"/>
                  </a:lnTo>
                  <a:lnTo>
                    <a:pt x="592180" y="1347171"/>
                  </a:lnTo>
                  <a:lnTo>
                    <a:pt x="586695" y="1342179"/>
                  </a:lnTo>
                  <a:lnTo>
                    <a:pt x="592180" y="1337679"/>
                  </a:lnTo>
                  <a:lnTo>
                    <a:pt x="592180" y="1327696"/>
                  </a:lnTo>
                  <a:lnTo>
                    <a:pt x="586695" y="1312650"/>
                  </a:lnTo>
                  <a:lnTo>
                    <a:pt x="582187" y="1308150"/>
                  </a:lnTo>
                  <a:lnTo>
                    <a:pt x="577167" y="1308150"/>
                  </a:lnTo>
                  <a:lnTo>
                    <a:pt x="572659" y="1303158"/>
                  </a:lnTo>
                  <a:lnTo>
                    <a:pt x="582187" y="1298658"/>
                  </a:lnTo>
                  <a:lnTo>
                    <a:pt x="586695" y="1293174"/>
                  </a:lnTo>
                  <a:lnTo>
                    <a:pt x="596688" y="1288675"/>
                  </a:lnTo>
                  <a:lnTo>
                    <a:pt x="601708" y="1279183"/>
                  </a:lnTo>
                  <a:lnTo>
                    <a:pt x="596688" y="1279183"/>
                  </a:lnTo>
                  <a:lnTo>
                    <a:pt x="596688" y="1273699"/>
                  </a:lnTo>
                  <a:lnTo>
                    <a:pt x="592180" y="1273699"/>
                  </a:lnTo>
                  <a:lnTo>
                    <a:pt x="586695" y="1254716"/>
                  </a:lnTo>
                  <a:lnTo>
                    <a:pt x="577167" y="1249724"/>
                  </a:lnTo>
                  <a:lnTo>
                    <a:pt x="572659" y="1240232"/>
                  </a:lnTo>
                  <a:lnTo>
                    <a:pt x="567128" y="1225187"/>
                  </a:lnTo>
                  <a:lnTo>
                    <a:pt x="552627" y="1225187"/>
                  </a:lnTo>
                  <a:lnTo>
                    <a:pt x="547607" y="1235170"/>
                  </a:lnTo>
                  <a:lnTo>
                    <a:pt x="538125" y="1230671"/>
                  </a:lnTo>
                  <a:lnTo>
                    <a:pt x="547607" y="1215695"/>
                  </a:lnTo>
                  <a:lnTo>
                    <a:pt x="547607" y="1205711"/>
                  </a:lnTo>
                  <a:lnTo>
                    <a:pt x="542633" y="1201212"/>
                  </a:lnTo>
                  <a:lnTo>
                    <a:pt x="528597" y="1205711"/>
                  </a:lnTo>
                  <a:lnTo>
                    <a:pt x="523112" y="1201212"/>
                  </a:lnTo>
                  <a:lnTo>
                    <a:pt x="523112" y="1191720"/>
                  </a:lnTo>
                  <a:lnTo>
                    <a:pt x="528597" y="1191720"/>
                  </a:lnTo>
                  <a:lnTo>
                    <a:pt x="528597" y="1186236"/>
                  </a:lnTo>
                  <a:lnTo>
                    <a:pt x="523112" y="1181736"/>
                  </a:lnTo>
                  <a:lnTo>
                    <a:pt x="498572" y="1176744"/>
                  </a:lnTo>
                  <a:lnTo>
                    <a:pt x="488579" y="1172245"/>
                  </a:lnTo>
                  <a:lnTo>
                    <a:pt x="479051" y="1176744"/>
                  </a:lnTo>
                  <a:lnTo>
                    <a:pt x="459530" y="1172245"/>
                  </a:lnTo>
                  <a:lnTo>
                    <a:pt x="459530" y="1166690"/>
                  </a:lnTo>
                  <a:lnTo>
                    <a:pt x="445494" y="1172245"/>
                  </a:lnTo>
                  <a:lnTo>
                    <a:pt x="435501" y="1176744"/>
                  </a:lnTo>
                  <a:lnTo>
                    <a:pt x="435501" y="1181736"/>
                  </a:lnTo>
                  <a:lnTo>
                    <a:pt x="430481" y="1181736"/>
                  </a:lnTo>
                  <a:lnTo>
                    <a:pt x="440009" y="1201212"/>
                  </a:lnTo>
                  <a:lnTo>
                    <a:pt x="435501" y="1201212"/>
                  </a:lnTo>
                  <a:lnTo>
                    <a:pt x="415469" y="1201212"/>
                  </a:lnTo>
                  <a:lnTo>
                    <a:pt x="395948" y="1211195"/>
                  </a:lnTo>
                  <a:lnTo>
                    <a:pt x="391440" y="1205711"/>
                  </a:lnTo>
                  <a:lnTo>
                    <a:pt x="381958" y="1205711"/>
                  </a:lnTo>
                  <a:lnTo>
                    <a:pt x="362437" y="1211195"/>
                  </a:lnTo>
                  <a:lnTo>
                    <a:pt x="347378" y="1205711"/>
                  </a:lnTo>
                  <a:lnTo>
                    <a:pt x="347378" y="1211195"/>
                  </a:lnTo>
                  <a:lnTo>
                    <a:pt x="341894" y="1215695"/>
                  </a:lnTo>
                  <a:lnTo>
                    <a:pt x="341894" y="1230671"/>
                  </a:lnTo>
                  <a:lnTo>
                    <a:pt x="337385" y="1225187"/>
                  </a:lnTo>
                  <a:lnTo>
                    <a:pt x="327857" y="1225187"/>
                  </a:lnTo>
                  <a:lnTo>
                    <a:pt x="312845" y="1215695"/>
                  </a:lnTo>
                  <a:lnTo>
                    <a:pt x="312845" y="1205711"/>
                  </a:lnTo>
                  <a:lnTo>
                    <a:pt x="303363" y="1205711"/>
                  </a:lnTo>
                  <a:lnTo>
                    <a:pt x="308336" y="1220687"/>
                  </a:lnTo>
                  <a:lnTo>
                    <a:pt x="303363" y="1220687"/>
                  </a:lnTo>
                  <a:lnTo>
                    <a:pt x="298855" y="1215695"/>
                  </a:lnTo>
                  <a:lnTo>
                    <a:pt x="293324" y="1211195"/>
                  </a:lnTo>
                  <a:lnTo>
                    <a:pt x="283842" y="1220687"/>
                  </a:lnTo>
                  <a:lnTo>
                    <a:pt x="278312" y="1225187"/>
                  </a:lnTo>
                  <a:lnTo>
                    <a:pt x="268830" y="1225187"/>
                  </a:lnTo>
                  <a:lnTo>
                    <a:pt x="264322" y="1220687"/>
                  </a:lnTo>
                  <a:lnTo>
                    <a:pt x="254282" y="1220687"/>
                  </a:lnTo>
                  <a:lnTo>
                    <a:pt x="254282" y="1225187"/>
                  </a:lnTo>
                  <a:lnTo>
                    <a:pt x="249263" y="1230671"/>
                  </a:lnTo>
                  <a:lnTo>
                    <a:pt x="244801" y="1225187"/>
                  </a:lnTo>
                  <a:lnTo>
                    <a:pt x="239781" y="1230671"/>
                  </a:lnTo>
                  <a:lnTo>
                    <a:pt x="234761" y="1220687"/>
                  </a:lnTo>
                  <a:lnTo>
                    <a:pt x="225280" y="1225187"/>
                  </a:lnTo>
                  <a:lnTo>
                    <a:pt x="205248" y="1225187"/>
                  </a:lnTo>
                  <a:lnTo>
                    <a:pt x="205248" y="1230671"/>
                  </a:lnTo>
                  <a:lnTo>
                    <a:pt x="195208" y="1230671"/>
                  </a:lnTo>
                  <a:lnTo>
                    <a:pt x="200739" y="1205711"/>
                  </a:lnTo>
                  <a:lnTo>
                    <a:pt x="195208" y="1196220"/>
                  </a:lnTo>
                  <a:lnTo>
                    <a:pt x="195208" y="1191720"/>
                  </a:lnTo>
                  <a:lnTo>
                    <a:pt x="190700" y="1191720"/>
                  </a:lnTo>
                  <a:lnTo>
                    <a:pt x="185727" y="1201212"/>
                  </a:lnTo>
                  <a:lnTo>
                    <a:pt x="181218" y="1201212"/>
                  </a:lnTo>
                  <a:lnTo>
                    <a:pt x="175688" y="1201212"/>
                  </a:lnTo>
                  <a:lnTo>
                    <a:pt x="171179" y="1191720"/>
                  </a:lnTo>
                  <a:lnTo>
                    <a:pt x="185727" y="1186236"/>
                  </a:lnTo>
                  <a:lnTo>
                    <a:pt x="185727" y="1181736"/>
                  </a:lnTo>
                  <a:lnTo>
                    <a:pt x="175688" y="1172245"/>
                  </a:lnTo>
                  <a:lnTo>
                    <a:pt x="171179" y="1172245"/>
                  </a:lnTo>
                  <a:lnTo>
                    <a:pt x="166206" y="1166690"/>
                  </a:lnTo>
                  <a:lnTo>
                    <a:pt x="166206" y="1157199"/>
                  </a:lnTo>
                  <a:lnTo>
                    <a:pt x="161698" y="1147707"/>
                  </a:lnTo>
                  <a:lnTo>
                    <a:pt x="156678" y="1142715"/>
                  </a:lnTo>
                  <a:lnTo>
                    <a:pt x="161698" y="1137723"/>
                  </a:lnTo>
                  <a:lnTo>
                    <a:pt x="156678" y="1133224"/>
                  </a:lnTo>
                  <a:lnTo>
                    <a:pt x="146685" y="1123732"/>
                  </a:lnTo>
                  <a:lnTo>
                    <a:pt x="137157" y="1123732"/>
                  </a:lnTo>
                  <a:lnTo>
                    <a:pt x="131673" y="1113748"/>
                  </a:lnTo>
                  <a:lnTo>
                    <a:pt x="142177" y="1108757"/>
                  </a:lnTo>
                  <a:lnTo>
                    <a:pt x="137157" y="1098703"/>
                  </a:lnTo>
                  <a:lnTo>
                    <a:pt x="127164" y="1098703"/>
                  </a:lnTo>
                  <a:lnTo>
                    <a:pt x="127164" y="1104257"/>
                  </a:lnTo>
                  <a:lnTo>
                    <a:pt x="122145" y="1113748"/>
                  </a:lnTo>
                  <a:lnTo>
                    <a:pt x="117636" y="1108757"/>
                  </a:lnTo>
                  <a:lnTo>
                    <a:pt x="117636" y="1113748"/>
                  </a:lnTo>
                  <a:lnTo>
                    <a:pt x="107643" y="1113748"/>
                  </a:lnTo>
                  <a:lnTo>
                    <a:pt x="102624" y="1098703"/>
                  </a:lnTo>
                  <a:lnTo>
                    <a:pt x="98115" y="1089211"/>
                  </a:lnTo>
                  <a:lnTo>
                    <a:pt x="92584" y="1089211"/>
                  </a:lnTo>
                  <a:lnTo>
                    <a:pt x="88123" y="1089211"/>
                  </a:lnTo>
                  <a:lnTo>
                    <a:pt x="83103" y="1094203"/>
                  </a:lnTo>
                  <a:lnTo>
                    <a:pt x="73575" y="1089211"/>
                  </a:lnTo>
                  <a:lnTo>
                    <a:pt x="92584" y="1069736"/>
                  </a:lnTo>
                  <a:lnTo>
                    <a:pt x="88123" y="1065236"/>
                  </a:lnTo>
                  <a:lnTo>
                    <a:pt x="83103" y="1065236"/>
                  </a:lnTo>
                  <a:lnTo>
                    <a:pt x="88123" y="1050260"/>
                  </a:lnTo>
                  <a:lnTo>
                    <a:pt x="88123" y="1045761"/>
                  </a:lnTo>
                  <a:lnTo>
                    <a:pt x="83103" y="1040769"/>
                  </a:lnTo>
                  <a:lnTo>
                    <a:pt x="73575" y="1035777"/>
                  </a:lnTo>
                  <a:lnTo>
                    <a:pt x="73575" y="1030785"/>
                  </a:lnTo>
                  <a:lnTo>
                    <a:pt x="68555" y="1021223"/>
                  </a:lnTo>
                  <a:lnTo>
                    <a:pt x="68555" y="1016723"/>
                  </a:lnTo>
                  <a:lnTo>
                    <a:pt x="58562" y="1021223"/>
                  </a:lnTo>
                  <a:lnTo>
                    <a:pt x="58562" y="1011239"/>
                  </a:lnTo>
                  <a:lnTo>
                    <a:pt x="44061" y="991764"/>
                  </a:lnTo>
                  <a:lnTo>
                    <a:pt x="34533" y="991764"/>
                  </a:lnTo>
                  <a:lnTo>
                    <a:pt x="34533" y="987264"/>
                  </a:lnTo>
                  <a:lnTo>
                    <a:pt x="19521" y="997248"/>
                  </a:lnTo>
                  <a:lnTo>
                    <a:pt x="15012" y="991764"/>
                  </a:lnTo>
                  <a:lnTo>
                    <a:pt x="9528" y="982273"/>
                  </a:lnTo>
                  <a:lnTo>
                    <a:pt x="15012" y="972289"/>
                  </a:lnTo>
                  <a:lnTo>
                    <a:pt x="9528" y="962797"/>
                  </a:lnTo>
                  <a:lnTo>
                    <a:pt x="5019" y="962797"/>
                  </a:lnTo>
                  <a:lnTo>
                    <a:pt x="5019" y="958298"/>
                  </a:lnTo>
                  <a:lnTo>
                    <a:pt x="9528" y="948243"/>
                  </a:lnTo>
                  <a:lnTo>
                    <a:pt x="0" y="933760"/>
                  </a:lnTo>
                  <a:lnTo>
                    <a:pt x="9528" y="928768"/>
                  </a:lnTo>
                  <a:lnTo>
                    <a:pt x="19521" y="923776"/>
                  </a:lnTo>
                  <a:lnTo>
                    <a:pt x="15012" y="914285"/>
                  </a:lnTo>
                  <a:lnTo>
                    <a:pt x="9528" y="904301"/>
                  </a:lnTo>
                  <a:lnTo>
                    <a:pt x="24540" y="904301"/>
                  </a:lnTo>
                  <a:lnTo>
                    <a:pt x="34533" y="899801"/>
                  </a:lnTo>
                  <a:lnTo>
                    <a:pt x="29049" y="880256"/>
                  </a:lnTo>
                  <a:lnTo>
                    <a:pt x="39041" y="875264"/>
                  </a:lnTo>
                  <a:lnTo>
                    <a:pt x="39041" y="870764"/>
                  </a:lnTo>
                  <a:lnTo>
                    <a:pt x="48570" y="870764"/>
                  </a:lnTo>
                  <a:lnTo>
                    <a:pt x="44061" y="865280"/>
                  </a:lnTo>
                  <a:lnTo>
                    <a:pt x="63582" y="855789"/>
                  </a:lnTo>
                  <a:lnTo>
                    <a:pt x="58562" y="851289"/>
                  </a:lnTo>
                  <a:lnTo>
                    <a:pt x="48570" y="845805"/>
                  </a:lnTo>
                  <a:lnTo>
                    <a:pt x="54054" y="841305"/>
                  </a:lnTo>
                  <a:lnTo>
                    <a:pt x="39041" y="841305"/>
                  </a:lnTo>
                  <a:lnTo>
                    <a:pt x="34533" y="845805"/>
                  </a:lnTo>
                  <a:lnTo>
                    <a:pt x="24540" y="845805"/>
                  </a:lnTo>
                  <a:lnTo>
                    <a:pt x="24540" y="836313"/>
                  </a:lnTo>
                  <a:lnTo>
                    <a:pt x="24540" y="831814"/>
                  </a:lnTo>
                  <a:lnTo>
                    <a:pt x="19521" y="826822"/>
                  </a:lnTo>
                  <a:lnTo>
                    <a:pt x="29049" y="816768"/>
                  </a:lnTo>
                  <a:lnTo>
                    <a:pt x="34533" y="812338"/>
                  </a:lnTo>
                  <a:lnTo>
                    <a:pt x="29049" y="802776"/>
                  </a:lnTo>
                  <a:lnTo>
                    <a:pt x="29049" y="797292"/>
                  </a:lnTo>
                  <a:lnTo>
                    <a:pt x="29049" y="792793"/>
                  </a:lnTo>
                  <a:lnTo>
                    <a:pt x="19521" y="792793"/>
                  </a:lnTo>
                  <a:lnTo>
                    <a:pt x="15012" y="783301"/>
                  </a:lnTo>
                  <a:lnTo>
                    <a:pt x="5019" y="783301"/>
                  </a:lnTo>
                  <a:lnTo>
                    <a:pt x="9528" y="768325"/>
                  </a:lnTo>
                  <a:lnTo>
                    <a:pt x="15012" y="768325"/>
                  </a:lnTo>
                  <a:lnTo>
                    <a:pt x="19521" y="763826"/>
                  </a:lnTo>
                  <a:lnTo>
                    <a:pt x="19521" y="758342"/>
                  </a:lnTo>
                  <a:lnTo>
                    <a:pt x="15012" y="758342"/>
                  </a:lnTo>
                  <a:lnTo>
                    <a:pt x="5019" y="753842"/>
                  </a:lnTo>
                  <a:lnTo>
                    <a:pt x="9528" y="748850"/>
                  </a:lnTo>
                  <a:lnTo>
                    <a:pt x="19521" y="748850"/>
                  </a:lnTo>
                  <a:lnTo>
                    <a:pt x="29049" y="748850"/>
                  </a:lnTo>
                  <a:lnTo>
                    <a:pt x="34533" y="748850"/>
                  </a:lnTo>
                  <a:lnTo>
                    <a:pt x="34533" y="744350"/>
                  </a:lnTo>
                  <a:lnTo>
                    <a:pt x="34533" y="738796"/>
                  </a:lnTo>
                  <a:lnTo>
                    <a:pt x="34533" y="729304"/>
                  </a:lnTo>
                  <a:lnTo>
                    <a:pt x="34533" y="724805"/>
                  </a:lnTo>
                  <a:lnTo>
                    <a:pt x="34533" y="719813"/>
                  </a:lnTo>
                  <a:lnTo>
                    <a:pt x="39041" y="719813"/>
                  </a:lnTo>
                  <a:lnTo>
                    <a:pt x="48570" y="700338"/>
                  </a:lnTo>
                  <a:lnTo>
                    <a:pt x="48570" y="695838"/>
                  </a:lnTo>
                  <a:lnTo>
                    <a:pt x="68555" y="690354"/>
                  </a:lnTo>
                  <a:lnTo>
                    <a:pt x="68555" y="680862"/>
                  </a:lnTo>
                  <a:lnTo>
                    <a:pt x="73575" y="680862"/>
                  </a:lnTo>
                  <a:lnTo>
                    <a:pt x="73575" y="670808"/>
                  </a:lnTo>
                  <a:lnTo>
                    <a:pt x="83103" y="666309"/>
                  </a:lnTo>
                  <a:lnTo>
                    <a:pt x="88123" y="646833"/>
                  </a:lnTo>
                  <a:lnTo>
                    <a:pt x="98115" y="641841"/>
                  </a:lnTo>
                  <a:lnTo>
                    <a:pt x="102624" y="637342"/>
                  </a:lnTo>
                  <a:lnTo>
                    <a:pt x="98115" y="627358"/>
                  </a:lnTo>
                  <a:lnTo>
                    <a:pt x="78594" y="627358"/>
                  </a:lnTo>
                  <a:lnTo>
                    <a:pt x="68555" y="627358"/>
                  </a:lnTo>
                  <a:lnTo>
                    <a:pt x="68555" y="617866"/>
                  </a:lnTo>
                  <a:lnTo>
                    <a:pt x="73575" y="612874"/>
                  </a:lnTo>
                  <a:lnTo>
                    <a:pt x="73575" y="608375"/>
                  </a:lnTo>
                  <a:lnTo>
                    <a:pt x="78594" y="608375"/>
                  </a:lnTo>
                  <a:lnTo>
                    <a:pt x="88123" y="608375"/>
                  </a:lnTo>
                  <a:lnTo>
                    <a:pt x="88123" y="602820"/>
                  </a:lnTo>
                  <a:lnTo>
                    <a:pt x="83103" y="598321"/>
                  </a:lnTo>
                  <a:lnTo>
                    <a:pt x="83103" y="588829"/>
                  </a:lnTo>
                  <a:lnTo>
                    <a:pt x="73575" y="583345"/>
                  </a:lnTo>
                  <a:lnTo>
                    <a:pt x="83103" y="569354"/>
                  </a:lnTo>
                  <a:lnTo>
                    <a:pt x="83103" y="563870"/>
                  </a:lnTo>
                  <a:lnTo>
                    <a:pt x="102624" y="563870"/>
                  </a:lnTo>
                  <a:lnTo>
                    <a:pt x="107643" y="569354"/>
                  </a:lnTo>
                  <a:lnTo>
                    <a:pt x="112105" y="569354"/>
                  </a:lnTo>
                  <a:lnTo>
                    <a:pt x="122145" y="563870"/>
                  </a:lnTo>
                  <a:lnTo>
                    <a:pt x="127164" y="559370"/>
                  </a:lnTo>
                  <a:lnTo>
                    <a:pt x="127164" y="549879"/>
                  </a:lnTo>
                  <a:lnTo>
                    <a:pt x="122145" y="549879"/>
                  </a:lnTo>
                  <a:lnTo>
                    <a:pt x="112105" y="549879"/>
                  </a:lnTo>
                  <a:lnTo>
                    <a:pt x="107643" y="544395"/>
                  </a:lnTo>
                  <a:lnTo>
                    <a:pt x="112105" y="539895"/>
                  </a:lnTo>
                  <a:lnTo>
                    <a:pt x="107643" y="534903"/>
                  </a:lnTo>
                  <a:lnTo>
                    <a:pt x="102624" y="539895"/>
                  </a:lnTo>
                  <a:lnTo>
                    <a:pt x="98115" y="534903"/>
                  </a:lnTo>
                  <a:lnTo>
                    <a:pt x="92584" y="530403"/>
                  </a:lnTo>
                  <a:lnTo>
                    <a:pt x="98115" y="515357"/>
                  </a:lnTo>
                  <a:lnTo>
                    <a:pt x="92584" y="505866"/>
                  </a:lnTo>
                  <a:lnTo>
                    <a:pt x="92584" y="501366"/>
                  </a:lnTo>
                  <a:lnTo>
                    <a:pt x="92584" y="495882"/>
                  </a:lnTo>
                  <a:lnTo>
                    <a:pt x="92584" y="491382"/>
                  </a:lnTo>
                  <a:lnTo>
                    <a:pt x="88123" y="481891"/>
                  </a:lnTo>
                  <a:lnTo>
                    <a:pt x="88123" y="476407"/>
                  </a:lnTo>
                  <a:lnTo>
                    <a:pt x="98115" y="471907"/>
                  </a:lnTo>
                  <a:lnTo>
                    <a:pt x="102624" y="466915"/>
                  </a:lnTo>
                  <a:lnTo>
                    <a:pt x="107643" y="466915"/>
                  </a:lnTo>
                  <a:lnTo>
                    <a:pt x="112105" y="462415"/>
                  </a:lnTo>
                  <a:lnTo>
                    <a:pt x="122145" y="466915"/>
                  </a:lnTo>
                  <a:lnTo>
                    <a:pt x="122145" y="456861"/>
                  </a:lnTo>
                  <a:lnTo>
                    <a:pt x="127164" y="456861"/>
                  </a:lnTo>
                  <a:lnTo>
                    <a:pt x="131673" y="452361"/>
                  </a:lnTo>
                  <a:lnTo>
                    <a:pt x="142177" y="452361"/>
                  </a:lnTo>
                  <a:lnTo>
                    <a:pt x="151658" y="452361"/>
                  </a:lnTo>
                  <a:lnTo>
                    <a:pt x="156678" y="456861"/>
                  </a:lnTo>
                  <a:lnTo>
                    <a:pt x="161698" y="456861"/>
                  </a:lnTo>
                  <a:lnTo>
                    <a:pt x="161698" y="452361"/>
                  </a:lnTo>
                  <a:lnTo>
                    <a:pt x="161698" y="447370"/>
                  </a:lnTo>
                  <a:lnTo>
                    <a:pt x="166206" y="447370"/>
                  </a:lnTo>
                  <a:lnTo>
                    <a:pt x="166206" y="437386"/>
                  </a:lnTo>
                  <a:lnTo>
                    <a:pt x="175688" y="432886"/>
                  </a:lnTo>
                  <a:lnTo>
                    <a:pt x="181218" y="427894"/>
                  </a:lnTo>
                  <a:lnTo>
                    <a:pt x="185727" y="423395"/>
                  </a:lnTo>
                  <a:lnTo>
                    <a:pt x="190700" y="427894"/>
                  </a:lnTo>
                  <a:lnTo>
                    <a:pt x="200739" y="437386"/>
                  </a:lnTo>
                  <a:lnTo>
                    <a:pt x="210221" y="437386"/>
                  </a:lnTo>
                  <a:lnTo>
                    <a:pt x="220260" y="447370"/>
                  </a:lnTo>
                  <a:lnTo>
                    <a:pt x="229742" y="447370"/>
                  </a:lnTo>
                  <a:lnTo>
                    <a:pt x="229742" y="432886"/>
                  </a:lnTo>
                  <a:lnTo>
                    <a:pt x="234761" y="423395"/>
                  </a:lnTo>
                  <a:lnTo>
                    <a:pt x="229742" y="418403"/>
                  </a:lnTo>
                  <a:lnTo>
                    <a:pt x="229742" y="413411"/>
                  </a:lnTo>
                  <a:lnTo>
                    <a:pt x="229742" y="408419"/>
                  </a:lnTo>
                  <a:lnTo>
                    <a:pt x="234761" y="403919"/>
                  </a:lnTo>
                  <a:lnTo>
                    <a:pt x="234761" y="394428"/>
                  </a:lnTo>
                  <a:lnTo>
                    <a:pt x="229742" y="388873"/>
                  </a:lnTo>
                  <a:lnTo>
                    <a:pt x="229742" y="379382"/>
                  </a:lnTo>
                  <a:lnTo>
                    <a:pt x="229742" y="374882"/>
                  </a:lnTo>
                  <a:lnTo>
                    <a:pt x="229742" y="369398"/>
                  </a:lnTo>
                  <a:lnTo>
                    <a:pt x="234761" y="364898"/>
                  </a:lnTo>
                  <a:lnTo>
                    <a:pt x="234761" y="359906"/>
                  </a:lnTo>
                  <a:lnTo>
                    <a:pt x="239781" y="359906"/>
                  </a:lnTo>
                  <a:lnTo>
                    <a:pt x="239781" y="349923"/>
                  </a:lnTo>
                  <a:lnTo>
                    <a:pt x="234761" y="349923"/>
                  </a:lnTo>
                  <a:lnTo>
                    <a:pt x="229742" y="345423"/>
                  </a:lnTo>
                  <a:lnTo>
                    <a:pt x="239781" y="335931"/>
                  </a:lnTo>
                  <a:lnTo>
                    <a:pt x="234761" y="330447"/>
                  </a:lnTo>
                  <a:lnTo>
                    <a:pt x="234761" y="320956"/>
                  </a:lnTo>
                  <a:lnTo>
                    <a:pt x="225280" y="311394"/>
                  </a:lnTo>
                  <a:lnTo>
                    <a:pt x="220260" y="306402"/>
                  </a:lnTo>
                  <a:lnTo>
                    <a:pt x="229742" y="296911"/>
                  </a:lnTo>
                  <a:lnTo>
                    <a:pt x="239781" y="301410"/>
                  </a:lnTo>
                  <a:lnTo>
                    <a:pt x="244801" y="301410"/>
                  </a:lnTo>
                  <a:lnTo>
                    <a:pt x="254282" y="301410"/>
                  </a:lnTo>
                  <a:lnTo>
                    <a:pt x="254282" y="296911"/>
                  </a:lnTo>
                  <a:lnTo>
                    <a:pt x="254282" y="291919"/>
                  </a:lnTo>
                  <a:lnTo>
                    <a:pt x="258791" y="277435"/>
                  </a:lnTo>
                  <a:lnTo>
                    <a:pt x="264322" y="277435"/>
                  </a:lnTo>
                  <a:lnTo>
                    <a:pt x="264322" y="267944"/>
                  </a:lnTo>
                  <a:lnTo>
                    <a:pt x="268830" y="267944"/>
                  </a:lnTo>
                  <a:lnTo>
                    <a:pt x="273803" y="262459"/>
                  </a:lnTo>
                  <a:lnTo>
                    <a:pt x="278312" y="262459"/>
                  </a:lnTo>
                  <a:lnTo>
                    <a:pt x="278312" y="252968"/>
                  </a:lnTo>
                  <a:lnTo>
                    <a:pt x="283842" y="252968"/>
                  </a:lnTo>
                  <a:lnTo>
                    <a:pt x="293324" y="248468"/>
                  </a:lnTo>
                  <a:lnTo>
                    <a:pt x="293324" y="242914"/>
                  </a:lnTo>
                  <a:lnTo>
                    <a:pt x="293324" y="233422"/>
                  </a:lnTo>
                  <a:lnTo>
                    <a:pt x="298855" y="228923"/>
                  </a:lnTo>
                  <a:lnTo>
                    <a:pt x="293324" y="223439"/>
                  </a:lnTo>
                  <a:lnTo>
                    <a:pt x="283842" y="223439"/>
                  </a:lnTo>
                  <a:lnTo>
                    <a:pt x="283842" y="218939"/>
                  </a:lnTo>
                  <a:lnTo>
                    <a:pt x="293324" y="209447"/>
                  </a:lnTo>
                  <a:lnTo>
                    <a:pt x="288816" y="204455"/>
                  </a:lnTo>
                  <a:lnTo>
                    <a:pt x="293324" y="189972"/>
                  </a:lnTo>
                  <a:lnTo>
                    <a:pt x="293324" y="180480"/>
                  </a:lnTo>
                  <a:lnTo>
                    <a:pt x="298855" y="180480"/>
                  </a:lnTo>
                  <a:lnTo>
                    <a:pt x="298855" y="170426"/>
                  </a:lnTo>
                  <a:lnTo>
                    <a:pt x="298855" y="150951"/>
                  </a:lnTo>
                  <a:lnTo>
                    <a:pt x="293324" y="150951"/>
                  </a:lnTo>
                  <a:lnTo>
                    <a:pt x="293324" y="145959"/>
                  </a:lnTo>
                  <a:lnTo>
                    <a:pt x="288816" y="145959"/>
                  </a:lnTo>
                  <a:lnTo>
                    <a:pt x="293324" y="121984"/>
                  </a:lnTo>
                  <a:lnTo>
                    <a:pt x="288816" y="121984"/>
                  </a:lnTo>
                  <a:lnTo>
                    <a:pt x="293324" y="116500"/>
                  </a:lnTo>
                  <a:lnTo>
                    <a:pt x="317865" y="116500"/>
                  </a:lnTo>
                  <a:lnTo>
                    <a:pt x="332366" y="121984"/>
                  </a:lnTo>
                  <a:lnTo>
                    <a:pt x="341894" y="121984"/>
                  </a:lnTo>
                  <a:lnTo>
                    <a:pt x="351887" y="126484"/>
                  </a:lnTo>
                  <a:lnTo>
                    <a:pt x="366899" y="131476"/>
                  </a:lnTo>
                  <a:lnTo>
                    <a:pt x="391440" y="121984"/>
                  </a:lnTo>
                  <a:lnTo>
                    <a:pt x="395948" y="112000"/>
                  </a:lnTo>
                  <a:lnTo>
                    <a:pt x="410960" y="112000"/>
                  </a:lnTo>
                  <a:lnTo>
                    <a:pt x="410960" y="107009"/>
                  </a:lnTo>
                  <a:lnTo>
                    <a:pt x="415469" y="107009"/>
                  </a:lnTo>
                  <a:lnTo>
                    <a:pt x="450002" y="97447"/>
                  </a:lnTo>
                  <a:lnTo>
                    <a:pt x="450002" y="87463"/>
                  </a:lnTo>
                  <a:lnTo>
                    <a:pt x="450002" y="77971"/>
                  </a:lnTo>
                  <a:lnTo>
                    <a:pt x="455022" y="58496"/>
                  </a:lnTo>
                  <a:lnTo>
                    <a:pt x="450002" y="58496"/>
                  </a:lnTo>
                  <a:lnTo>
                    <a:pt x="455022" y="39021"/>
                  </a:lnTo>
                  <a:lnTo>
                    <a:pt x="459530" y="39021"/>
                  </a:lnTo>
                  <a:lnTo>
                    <a:pt x="469523" y="34521"/>
                  </a:lnTo>
                  <a:lnTo>
                    <a:pt x="474543" y="24467"/>
                  </a:lnTo>
                  <a:lnTo>
                    <a:pt x="474543" y="14976"/>
                  </a:lnTo>
                  <a:lnTo>
                    <a:pt x="484071" y="14976"/>
                  </a:lnTo>
                  <a:close/>
                </a:path>
              </a:pathLst>
            </a:custGeom>
            <a:solidFill>
              <a:srgbClr val="DF2680"/>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321</a:t>
              </a:r>
            </a:p>
          </p:txBody>
        </p:sp>
        <p:sp>
          <p:nvSpPr>
            <p:cNvPr id="23" name="Forme libre 12">
              <a:extLst>
                <a:ext uri="{FF2B5EF4-FFF2-40B4-BE49-F238E27FC236}">
                  <a16:creationId xmlns:a16="http://schemas.microsoft.com/office/drawing/2014/main" id="{A21A67EB-E86C-91EB-CB86-14A9A15FEC1C}"/>
                </a:ext>
              </a:extLst>
            </p:cNvPr>
            <p:cNvSpPr/>
            <p:nvPr/>
          </p:nvSpPr>
          <p:spPr>
            <a:xfrm>
              <a:off x="8474355" y="1590735"/>
              <a:ext cx="902303" cy="692852"/>
            </a:xfrm>
            <a:custGeom>
              <a:avLst/>
              <a:gdLst>
                <a:gd name="connsiteX0" fmla="*/ 1212011 w 1334797"/>
                <a:gd name="connsiteY0" fmla="*/ 0 h 1031903"/>
                <a:gd name="connsiteX1" fmla="*/ 1212011 w 1334797"/>
                <a:gd name="connsiteY1" fmla="*/ 4517 h 1031903"/>
                <a:gd name="connsiteX2" fmla="*/ 1217022 w 1334797"/>
                <a:gd name="connsiteY2" fmla="*/ 4517 h 1031903"/>
                <a:gd name="connsiteX3" fmla="*/ 1217022 w 1334797"/>
                <a:gd name="connsiteY3" fmla="*/ 19523 h 1031903"/>
                <a:gd name="connsiteX4" fmla="*/ 1221535 w 1334797"/>
                <a:gd name="connsiteY4" fmla="*/ 19523 h 1031903"/>
                <a:gd name="connsiteX5" fmla="*/ 1226546 w 1334797"/>
                <a:gd name="connsiteY5" fmla="*/ 29055 h 1031903"/>
                <a:gd name="connsiteX6" fmla="*/ 1231557 w 1334797"/>
                <a:gd name="connsiteY6" fmla="*/ 29055 h 1031903"/>
                <a:gd name="connsiteX7" fmla="*/ 1236568 w 1334797"/>
                <a:gd name="connsiteY7" fmla="*/ 33572 h 1031903"/>
                <a:gd name="connsiteX8" fmla="*/ 1236568 w 1334797"/>
                <a:gd name="connsiteY8" fmla="*/ 39084 h 1031903"/>
                <a:gd name="connsiteX9" fmla="*/ 1241579 w 1334797"/>
                <a:gd name="connsiteY9" fmla="*/ 43601 h 1031903"/>
                <a:gd name="connsiteX10" fmla="*/ 1251602 w 1334797"/>
                <a:gd name="connsiteY10" fmla="*/ 53095 h 1031903"/>
                <a:gd name="connsiteX11" fmla="*/ 1256115 w 1334797"/>
                <a:gd name="connsiteY11" fmla="*/ 53095 h 1031903"/>
                <a:gd name="connsiteX12" fmla="*/ 1265639 w 1334797"/>
                <a:gd name="connsiteY12" fmla="*/ 72656 h 1031903"/>
                <a:gd name="connsiteX13" fmla="*/ 1280672 w 1334797"/>
                <a:gd name="connsiteY13" fmla="*/ 78168 h 1031903"/>
                <a:gd name="connsiteX14" fmla="*/ 1290694 w 1334797"/>
                <a:gd name="connsiteY14" fmla="*/ 82686 h 1031903"/>
                <a:gd name="connsiteX15" fmla="*/ 1290694 w 1334797"/>
                <a:gd name="connsiteY15" fmla="*/ 87700 h 1031903"/>
                <a:gd name="connsiteX16" fmla="*/ 1295207 w 1334797"/>
                <a:gd name="connsiteY16" fmla="*/ 87700 h 1031903"/>
                <a:gd name="connsiteX17" fmla="*/ 1300218 w 1334797"/>
                <a:gd name="connsiteY17" fmla="*/ 92179 h 1031903"/>
                <a:gd name="connsiteX18" fmla="*/ 1300218 w 1334797"/>
                <a:gd name="connsiteY18" fmla="*/ 97691 h 1031903"/>
                <a:gd name="connsiteX19" fmla="*/ 1304731 w 1334797"/>
                <a:gd name="connsiteY19" fmla="*/ 102208 h 1031903"/>
                <a:gd name="connsiteX20" fmla="*/ 1304731 w 1334797"/>
                <a:gd name="connsiteY20" fmla="*/ 107223 h 1031903"/>
                <a:gd name="connsiteX21" fmla="*/ 1304731 w 1334797"/>
                <a:gd name="connsiteY21" fmla="*/ 111740 h 1031903"/>
                <a:gd name="connsiteX22" fmla="*/ 1304731 w 1334797"/>
                <a:gd name="connsiteY22" fmla="*/ 121770 h 1031903"/>
                <a:gd name="connsiteX23" fmla="*/ 1309742 w 1334797"/>
                <a:gd name="connsiteY23" fmla="*/ 126784 h 1031903"/>
                <a:gd name="connsiteX24" fmla="*/ 1309742 w 1334797"/>
                <a:gd name="connsiteY24" fmla="*/ 146307 h 1031903"/>
                <a:gd name="connsiteX25" fmla="*/ 1315251 w 1334797"/>
                <a:gd name="connsiteY25" fmla="*/ 150824 h 1031903"/>
                <a:gd name="connsiteX26" fmla="*/ 1319764 w 1334797"/>
                <a:gd name="connsiteY26" fmla="*/ 155839 h 1031903"/>
                <a:gd name="connsiteX27" fmla="*/ 1319764 w 1334797"/>
                <a:gd name="connsiteY27" fmla="*/ 160318 h 1031903"/>
                <a:gd name="connsiteX28" fmla="*/ 1329288 w 1334797"/>
                <a:gd name="connsiteY28" fmla="*/ 170347 h 1031903"/>
                <a:gd name="connsiteX29" fmla="*/ 1329288 w 1334797"/>
                <a:gd name="connsiteY29" fmla="*/ 175362 h 1031903"/>
                <a:gd name="connsiteX30" fmla="*/ 1319764 w 1334797"/>
                <a:gd name="connsiteY30" fmla="*/ 175362 h 1031903"/>
                <a:gd name="connsiteX31" fmla="*/ 1319764 w 1334797"/>
                <a:gd name="connsiteY31" fmla="*/ 170347 h 1031903"/>
                <a:gd name="connsiteX32" fmla="*/ 1315251 w 1334797"/>
                <a:gd name="connsiteY32" fmla="*/ 175362 h 1031903"/>
                <a:gd name="connsiteX33" fmla="*/ 1315251 w 1334797"/>
                <a:gd name="connsiteY33" fmla="*/ 185392 h 1031903"/>
                <a:gd name="connsiteX34" fmla="*/ 1304731 w 1334797"/>
                <a:gd name="connsiteY34" fmla="*/ 189909 h 1031903"/>
                <a:gd name="connsiteX35" fmla="*/ 1304731 w 1334797"/>
                <a:gd name="connsiteY35" fmla="*/ 199402 h 1031903"/>
                <a:gd name="connsiteX36" fmla="*/ 1295207 w 1334797"/>
                <a:gd name="connsiteY36" fmla="*/ 209432 h 1031903"/>
                <a:gd name="connsiteX37" fmla="*/ 1300218 w 1334797"/>
                <a:gd name="connsiteY37" fmla="*/ 214446 h 1031903"/>
                <a:gd name="connsiteX38" fmla="*/ 1315251 w 1334797"/>
                <a:gd name="connsiteY38" fmla="*/ 204915 h 1031903"/>
                <a:gd name="connsiteX39" fmla="*/ 1315251 w 1334797"/>
                <a:gd name="connsiteY39" fmla="*/ 214446 h 1031903"/>
                <a:gd name="connsiteX40" fmla="*/ 1304731 w 1334797"/>
                <a:gd name="connsiteY40" fmla="*/ 218963 h 1031903"/>
                <a:gd name="connsiteX41" fmla="*/ 1304731 w 1334797"/>
                <a:gd name="connsiteY41" fmla="*/ 224476 h 1031903"/>
                <a:gd name="connsiteX42" fmla="*/ 1300218 w 1334797"/>
                <a:gd name="connsiteY42" fmla="*/ 234008 h 1031903"/>
                <a:gd name="connsiteX43" fmla="*/ 1300218 w 1334797"/>
                <a:gd name="connsiteY43" fmla="*/ 238486 h 1031903"/>
                <a:gd name="connsiteX44" fmla="*/ 1304731 w 1334797"/>
                <a:gd name="connsiteY44" fmla="*/ 243501 h 1031903"/>
                <a:gd name="connsiteX45" fmla="*/ 1304731 w 1334797"/>
                <a:gd name="connsiteY45" fmla="*/ 248018 h 1031903"/>
                <a:gd name="connsiteX46" fmla="*/ 1295207 w 1334797"/>
                <a:gd name="connsiteY46" fmla="*/ 258048 h 1031903"/>
                <a:gd name="connsiteX47" fmla="*/ 1304731 w 1334797"/>
                <a:gd name="connsiteY47" fmla="*/ 267579 h 1031903"/>
                <a:gd name="connsiteX48" fmla="*/ 1295207 w 1334797"/>
                <a:gd name="connsiteY48" fmla="*/ 267579 h 1031903"/>
                <a:gd name="connsiteX49" fmla="*/ 1295207 w 1334797"/>
                <a:gd name="connsiteY49" fmla="*/ 273092 h 1031903"/>
                <a:gd name="connsiteX50" fmla="*/ 1304731 w 1334797"/>
                <a:gd name="connsiteY50" fmla="*/ 273092 h 1031903"/>
                <a:gd name="connsiteX51" fmla="*/ 1304731 w 1334797"/>
                <a:gd name="connsiteY51" fmla="*/ 277571 h 1031903"/>
                <a:gd name="connsiteX52" fmla="*/ 1309742 w 1334797"/>
                <a:gd name="connsiteY52" fmla="*/ 282585 h 1031903"/>
                <a:gd name="connsiteX53" fmla="*/ 1304731 w 1334797"/>
                <a:gd name="connsiteY53" fmla="*/ 287102 h 1031903"/>
                <a:gd name="connsiteX54" fmla="*/ 1315251 w 1334797"/>
                <a:gd name="connsiteY54" fmla="*/ 292615 h 1031903"/>
                <a:gd name="connsiteX55" fmla="*/ 1309742 w 1334797"/>
                <a:gd name="connsiteY55" fmla="*/ 306625 h 1031903"/>
                <a:gd name="connsiteX56" fmla="*/ 1304731 w 1334797"/>
                <a:gd name="connsiteY56" fmla="*/ 306625 h 1031903"/>
                <a:gd name="connsiteX57" fmla="*/ 1304731 w 1334797"/>
                <a:gd name="connsiteY57" fmla="*/ 312138 h 1031903"/>
                <a:gd name="connsiteX58" fmla="*/ 1309742 w 1334797"/>
                <a:gd name="connsiteY58" fmla="*/ 312138 h 1031903"/>
                <a:gd name="connsiteX59" fmla="*/ 1315251 w 1334797"/>
                <a:gd name="connsiteY59" fmla="*/ 316655 h 1031903"/>
                <a:gd name="connsiteX60" fmla="*/ 1319764 w 1334797"/>
                <a:gd name="connsiteY60" fmla="*/ 316655 h 1031903"/>
                <a:gd name="connsiteX61" fmla="*/ 1315251 w 1334797"/>
                <a:gd name="connsiteY61" fmla="*/ 312138 h 1031903"/>
                <a:gd name="connsiteX62" fmla="*/ 1319764 w 1334797"/>
                <a:gd name="connsiteY62" fmla="*/ 306625 h 1031903"/>
                <a:gd name="connsiteX63" fmla="*/ 1329288 w 1334797"/>
                <a:gd name="connsiteY63" fmla="*/ 312138 h 1031903"/>
                <a:gd name="connsiteX64" fmla="*/ 1329288 w 1334797"/>
                <a:gd name="connsiteY64" fmla="*/ 321669 h 1031903"/>
                <a:gd name="connsiteX65" fmla="*/ 1324775 w 1334797"/>
                <a:gd name="connsiteY65" fmla="*/ 321669 h 1031903"/>
                <a:gd name="connsiteX66" fmla="*/ 1324775 w 1334797"/>
                <a:gd name="connsiteY66" fmla="*/ 331699 h 1031903"/>
                <a:gd name="connsiteX67" fmla="*/ 1315251 w 1334797"/>
                <a:gd name="connsiteY67" fmla="*/ 336216 h 1031903"/>
                <a:gd name="connsiteX68" fmla="*/ 1315251 w 1334797"/>
                <a:gd name="connsiteY68" fmla="*/ 341231 h 1031903"/>
                <a:gd name="connsiteX69" fmla="*/ 1309742 w 1334797"/>
                <a:gd name="connsiteY69" fmla="*/ 345709 h 1031903"/>
                <a:gd name="connsiteX70" fmla="*/ 1300218 w 1334797"/>
                <a:gd name="connsiteY70" fmla="*/ 365271 h 1031903"/>
                <a:gd name="connsiteX71" fmla="*/ 1309742 w 1334797"/>
                <a:gd name="connsiteY71" fmla="*/ 365271 h 1031903"/>
                <a:gd name="connsiteX72" fmla="*/ 1304731 w 1334797"/>
                <a:gd name="connsiteY72" fmla="*/ 370285 h 1031903"/>
                <a:gd name="connsiteX73" fmla="*/ 1319764 w 1334797"/>
                <a:gd name="connsiteY73" fmla="*/ 384794 h 1031903"/>
                <a:gd name="connsiteX74" fmla="*/ 1319764 w 1334797"/>
                <a:gd name="connsiteY74" fmla="*/ 389808 h 1031903"/>
                <a:gd name="connsiteX75" fmla="*/ 1319764 w 1334797"/>
                <a:gd name="connsiteY75" fmla="*/ 394325 h 1031903"/>
                <a:gd name="connsiteX76" fmla="*/ 1324775 w 1334797"/>
                <a:gd name="connsiteY76" fmla="*/ 404355 h 1031903"/>
                <a:gd name="connsiteX77" fmla="*/ 1324775 w 1334797"/>
                <a:gd name="connsiteY77" fmla="*/ 409370 h 1031903"/>
                <a:gd name="connsiteX78" fmla="*/ 1324775 w 1334797"/>
                <a:gd name="connsiteY78" fmla="*/ 428893 h 1031903"/>
                <a:gd name="connsiteX79" fmla="*/ 1329288 w 1334797"/>
                <a:gd name="connsiteY79" fmla="*/ 428893 h 1031903"/>
                <a:gd name="connsiteX80" fmla="*/ 1334797 w 1334797"/>
                <a:gd name="connsiteY80" fmla="*/ 438922 h 1031903"/>
                <a:gd name="connsiteX81" fmla="*/ 1329288 w 1334797"/>
                <a:gd name="connsiteY81" fmla="*/ 452933 h 1031903"/>
                <a:gd name="connsiteX82" fmla="*/ 1319764 w 1334797"/>
                <a:gd name="connsiteY82" fmla="*/ 448454 h 1031903"/>
                <a:gd name="connsiteX83" fmla="*/ 1315251 w 1334797"/>
                <a:gd name="connsiteY83" fmla="*/ 443439 h 1031903"/>
                <a:gd name="connsiteX84" fmla="*/ 1300218 w 1334797"/>
                <a:gd name="connsiteY84" fmla="*/ 443439 h 1031903"/>
                <a:gd name="connsiteX85" fmla="*/ 1300218 w 1334797"/>
                <a:gd name="connsiteY85" fmla="*/ 452933 h 1031903"/>
                <a:gd name="connsiteX86" fmla="*/ 1295207 w 1334797"/>
                <a:gd name="connsiteY86" fmla="*/ 457947 h 1031903"/>
                <a:gd name="connsiteX87" fmla="*/ 1300218 w 1334797"/>
                <a:gd name="connsiteY87" fmla="*/ 457947 h 1031903"/>
                <a:gd name="connsiteX88" fmla="*/ 1300218 w 1334797"/>
                <a:gd name="connsiteY88" fmla="*/ 467977 h 1031903"/>
                <a:gd name="connsiteX89" fmla="*/ 1285185 w 1334797"/>
                <a:gd name="connsiteY89" fmla="*/ 472494 h 1031903"/>
                <a:gd name="connsiteX90" fmla="*/ 1285185 w 1334797"/>
                <a:gd name="connsiteY90" fmla="*/ 487538 h 1031903"/>
                <a:gd name="connsiteX91" fmla="*/ 1285185 w 1334797"/>
                <a:gd name="connsiteY91" fmla="*/ 492017 h 1031903"/>
                <a:gd name="connsiteX92" fmla="*/ 1285185 w 1334797"/>
                <a:gd name="connsiteY92" fmla="*/ 501549 h 1031903"/>
                <a:gd name="connsiteX93" fmla="*/ 1280672 w 1334797"/>
                <a:gd name="connsiteY93" fmla="*/ 511578 h 1031903"/>
                <a:gd name="connsiteX94" fmla="*/ 1280672 w 1334797"/>
                <a:gd name="connsiteY94" fmla="*/ 516593 h 1031903"/>
                <a:gd name="connsiteX95" fmla="*/ 1271148 w 1334797"/>
                <a:gd name="connsiteY95" fmla="*/ 531101 h 1031903"/>
                <a:gd name="connsiteX96" fmla="*/ 1265639 w 1334797"/>
                <a:gd name="connsiteY96" fmla="*/ 536116 h 1031903"/>
                <a:gd name="connsiteX97" fmla="*/ 1265639 w 1334797"/>
                <a:gd name="connsiteY97" fmla="*/ 540633 h 1031903"/>
                <a:gd name="connsiteX98" fmla="*/ 1265639 w 1334797"/>
                <a:gd name="connsiteY98" fmla="*/ 546145 h 1031903"/>
                <a:gd name="connsiteX99" fmla="*/ 1256115 w 1334797"/>
                <a:gd name="connsiteY99" fmla="*/ 540633 h 1031903"/>
                <a:gd name="connsiteX100" fmla="*/ 1251602 w 1334797"/>
                <a:gd name="connsiteY100" fmla="*/ 546145 h 1031903"/>
                <a:gd name="connsiteX101" fmla="*/ 1241579 w 1334797"/>
                <a:gd name="connsiteY101" fmla="*/ 550662 h 1031903"/>
                <a:gd name="connsiteX102" fmla="*/ 1231557 w 1334797"/>
                <a:gd name="connsiteY102" fmla="*/ 550662 h 1031903"/>
                <a:gd name="connsiteX103" fmla="*/ 1226546 w 1334797"/>
                <a:gd name="connsiteY103" fmla="*/ 546145 h 1031903"/>
                <a:gd name="connsiteX104" fmla="*/ 1226546 w 1334797"/>
                <a:gd name="connsiteY104" fmla="*/ 555677 h 1031903"/>
                <a:gd name="connsiteX105" fmla="*/ 1221535 w 1334797"/>
                <a:gd name="connsiteY105" fmla="*/ 555677 h 1031903"/>
                <a:gd name="connsiteX106" fmla="*/ 1217022 w 1334797"/>
                <a:gd name="connsiteY106" fmla="*/ 555677 h 1031903"/>
                <a:gd name="connsiteX107" fmla="*/ 1212011 w 1334797"/>
                <a:gd name="connsiteY107" fmla="*/ 555677 h 1031903"/>
                <a:gd name="connsiteX108" fmla="*/ 1207498 w 1334797"/>
                <a:gd name="connsiteY108" fmla="*/ 560194 h 1031903"/>
                <a:gd name="connsiteX109" fmla="*/ 1201989 w 1334797"/>
                <a:gd name="connsiteY109" fmla="*/ 560194 h 1031903"/>
                <a:gd name="connsiteX110" fmla="*/ 1207498 w 1334797"/>
                <a:gd name="connsiteY110" fmla="*/ 575200 h 1031903"/>
                <a:gd name="connsiteX111" fmla="*/ 1212011 w 1334797"/>
                <a:gd name="connsiteY111" fmla="*/ 575200 h 1031903"/>
                <a:gd name="connsiteX112" fmla="*/ 1217022 w 1334797"/>
                <a:gd name="connsiteY112" fmla="*/ 579717 h 1031903"/>
                <a:gd name="connsiteX113" fmla="*/ 1217022 w 1334797"/>
                <a:gd name="connsiteY113" fmla="*/ 584732 h 1031903"/>
                <a:gd name="connsiteX114" fmla="*/ 1212011 w 1334797"/>
                <a:gd name="connsiteY114" fmla="*/ 594761 h 1031903"/>
                <a:gd name="connsiteX115" fmla="*/ 1212011 w 1334797"/>
                <a:gd name="connsiteY115" fmla="*/ 599240 h 1031903"/>
                <a:gd name="connsiteX116" fmla="*/ 1226546 w 1334797"/>
                <a:gd name="connsiteY116" fmla="*/ 594761 h 1031903"/>
                <a:gd name="connsiteX117" fmla="*/ 1231557 w 1334797"/>
                <a:gd name="connsiteY117" fmla="*/ 599240 h 1031903"/>
                <a:gd name="connsiteX118" fmla="*/ 1221535 w 1334797"/>
                <a:gd name="connsiteY118" fmla="*/ 604255 h 1031903"/>
                <a:gd name="connsiteX119" fmla="*/ 1226546 w 1334797"/>
                <a:gd name="connsiteY119" fmla="*/ 614284 h 1031903"/>
                <a:gd name="connsiteX120" fmla="*/ 1226546 w 1334797"/>
                <a:gd name="connsiteY120" fmla="*/ 618801 h 1031903"/>
                <a:gd name="connsiteX121" fmla="*/ 1221535 w 1334797"/>
                <a:gd name="connsiteY121" fmla="*/ 623816 h 1031903"/>
                <a:gd name="connsiteX122" fmla="*/ 1207498 w 1334797"/>
                <a:gd name="connsiteY122" fmla="*/ 623816 h 1031903"/>
                <a:gd name="connsiteX123" fmla="*/ 1207498 w 1334797"/>
                <a:gd name="connsiteY123" fmla="*/ 628333 h 1031903"/>
                <a:gd name="connsiteX124" fmla="*/ 1207498 w 1334797"/>
                <a:gd name="connsiteY124" fmla="*/ 638324 h 1031903"/>
                <a:gd name="connsiteX125" fmla="*/ 1207498 w 1334797"/>
                <a:gd name="connsiteY125" fmla="*/ 643339 h 1031903"/>
                <a:gd name="connsiteX126" fmla="*/ 1212011 w 1334797"/>
                <a:gd name="connsiteY126" fmla="*/ 643339 h 1031903"/>
                <a:gd name="connsiteX127" fmla="*/ 1212011 w 1334797"/>
                <a:gd name="connsiteY127" fmla="*/ 653368 h 1031903"/>
                <a:gd name="connsiteX128" fmla="*/ 1207498 w 1334797"/>
                <a:gd name="connsiteY128" fmla="*/ 657885 h 1031903"/>
                <a:gd name="connsiteX129" fmla="*/ 1201989 w 1334797"/>
                <a:gd name="connsiteY129" fmla="*/ 657885 h 1031903"/>
                <a:gd name="connsiteX130" fmla="*/ 1197476 w 1334797"/>
                <a:gd name="connsiteY130" fmla="*/ 662900 h 1031903"/>
                <a:gd name="connsiteX131" fmla="*/ 1187952 w 1334797"/>
                <a:gd name="connsiteY131" fmla="*/ 662900 h 1031903"/>
                <a:gd name="connsiteX132" fmla="*/ 1182443 w 1334797"/>
                <a:gd name="connsiteY132" fmla="*/ 672929 h 1031903"/>
                <a:gd name="connsiteX133" fmla="*/ 1172919 w 1334797"/>
                <a:gd name="connsiteY133" fmla="*/ 677408 h 1031903"/>
                <a:gd name="connsiteX134" fmla="*/ 1172919 w 1334797"/>
                <a:gd name="connsiteY134" fmla="*/ 686940 h 1031903"/>
                <a:gd name="connsiteX135" fmla="*/ 1172919 w 1334797"/>
                <a:gd name="connsiteY135" fmla="*/ 691955 h 1031903"/>
                <a:gd name="connsiteX136" fmla="*/ 1177930 w 1334797"/>
                <a:gd name="connsiteY136" fmla="*/ 696970 h 1031903"/>
                <a:gd name="connsiteX137" fmla="*/ 1172919 w 1334797"/>
                <a:gd name="connsiteY137" fmla="*/ 706463 h 1031903"/>
                <a:gd name="connsiteX138" fmla="*/ 1168406 w 1334797"/>
                <a:gd name="connsiteY138" fmla="*/ 706463 h 1031903"/>
                <a:gd name="connsiteX139" fmla="*/ 1162897 w 1334797"/>
                <a:gd name="connsiteY139" fmla="*/ 715995 h 1031903"/>
                <a:gd name="connsiteX140" fmla="*/ 1153373 w 1334797"/>
                <a:gd name="connsiteY140" fmla="*/ 715995 h 1031903"/>
                <a:gd name="connsiteX141" fmla="*/ 1138309 w 1334797"/>
                <a:gd name="connsiteY141" fmla="*/ 715995 h 1031903"/>
                <a:gd name="connsiteX142" fmla="*/ 1138309 w 1334797"/>
                <a:gd name="connsiteY142" fmla="*/ 721507 h 1031903"/>
                <a:gd name="connsiteX143" fmla="*/ 1128816 w 1334797"/>
                <a:gd name="connsiteY143" fmla="*/ 711478 h 1031903"/>
                <a:gd name="connsiteX144" fmla="*/ 1124303 w 1334797"/>
                <a:gd name="connsiteY144" fmla="*/ 711478 h 1031903"/>
                <a:gd name="connsiteX145" fmla="*/ 1118762 w 1334797"/>
                <a:gd name="connsiteY145" fmla="*/ 715995 h 1031903"/>
                <a:gd name="connsiteX146" fmla="*/ 1109269 w 1334797"/>
                <a:gd name="connsiteY146" fmla="*/ 711478 h 1031903"/>
                <a:gd name="connsiteX147" fmla="*/ 1099216 w 1334797"/>
                <a:gd name="connsiteY147" fmla="*/ 711478 h 1031903"/>
                <a:gd name="connsiteX148" fmla="*/ 1094734 w 1334797"/>
                <a:gd name="connsiteY148" fmla="*/ 701984 h 1031903"/>
                <a:gd name="connsiteX149" fmla="*/ 1084681 w 1334797"/>
                <a:gd name="connsiteY149" fmla="*/ 701984 h 1031903"/>
                <a:gd name="connsiteX150" fmla="*/ 1084681 w 1334797"/>
                <a:gd name="connsiteY150" fmla="*/ 711478 h 1031903"/>
                <a:gd name="connsiteX151" fmla="*/ 1079670 w 1334797"/>
                <a:gd name="connsiteY151" fmla="*/ 721507 h 1031903"/>
                <a:gd name="connsiteX152" fmla="*/ 1074659 w 1334797"/>
                <a:gd name="connsiteY152" fmla="*/ 715995 h 1031903"/>
                <a:gd name="connsiteX153" fmla="*/ 1065135 w 1334797"/>
                <a:gd name="connsiteY153" fmla="*/ 721507 h 1031903"/>
                <a:gd name="connsiteX154" fmla="*/ 1060653 w 1334797"/>
                <a:gd name="connsiteY154" fmla="*/ 715995 h 1031903"/>
                <a:gd name="connsiteX155" fmla="*/ 1055113 w 1334797"/>
                <a:gd name="connsiteY155" fmla="*/ 731039 h 1031903"/>
                <a:gd name="connsiteX156" fmla="*/ 1050600 w 1334797"/>
                <a:gd name="connsiteY156" fmla="*/ 731039 h 1031903"/>
                <a:gd name="connsiteX157" fmla="*/ 1035567 w 1334797"/>
                <a:gd name="connsiteY157" fmla="*/ 735556 h 1031903"/>
                <a:gd name="connsiteX158" fmla="*/ 1031054 w 1334797"/>
                <a:gd name="connsiteY158" fmla="*/ 731039 h 1031903"/>
                <a:gd name="connsiteX159" fmla="*/ 1011010 w 1334797"/>
                <a:gd name="connsiteY159" fmla="*/ 745547 h 1031903"/>
                <a:gd name="connsiteX160" fmla="*/ 1001486 w 1334797"/>
                <a:gd name="connsiteY160" fmla="*/ 741068 h 1031903"/>
                <a:gd name="connsiteX161" fmla="*/ 996972 w 1334797"/>
                <a:gd name="connsiteY161" fmla="*/ 741068 h 1031903"/>
                <a:gd name="connsiteX162" fmla="*/ 991463 w 1334797"/>
                <a:gd name="connsiteY162" fmla="*/ 750562 h 1031903"/>
                <a:gd name="connsiteX163" fmla="*/ 986950 w 1334797"/>
                <a:gd name="connsiteY163" fmla="*/ 760591 h 1031903"/>
                <a:gd name="connsiteX164" fmla="*/ 977426 w 1334797"/>
                <a:gd name="connsiteY164" fmla="*/ 760591 h 1031903"/>
                <a:gd name="connsiteX165" fmla="*/ 972614 w 1334797"/>
                <a:gd name="connsiteY165" fmla="*/ 764537 h 1031903"/>
                <a:gd name="connsiteX166" fmla="*/ 977336 w 1334797"/>
                <a:gd name="connsiteY166" fmla="*/ 773921 h 1031903"/>
                <a:gd name="connsiteX167" fmla="*/ 977336 w 1334797"/>
                <a:gd name="connsiteY167" fmla="*/ 783391 h 1031903"/>
                <a:gd name="connsiteX168" fmla="*/ 972305 w 1334797"/>
                <a:gd name="connsiteY168" fmla="*/ 798411 h 1031903"/>
                <a:gd name="connsiteX169" fmla="*/ 982316 w 1334797"/>
                <a:gd name="connsiteY169" fmla="*/ 798411 h 1031903"/>
                <a:gd name="connsiteX170" fmla="*/ 982316 w 1334797"/>
                <a:gd name="connsiteY170" fmla="*/ 812418 h 1031903"/>
                <a:gd name="connsiteX171" fmla="*/ 991814 w 1334797"/>
                <a:gd name="connsiteY171" fmla="*/ 817924 h 1031903"/>
                <a:gd name="connsiteX172" fmla="*/ 1001313 w 1334797"/>
                <a:gd name="connsiteY172" fmla="*/ 817924 h 1031903"/>
                <a:gd name="connsiteX173" fmla="*/ 1001313 w 1334797"/>
                <a:gd name="connsiteY173" fmla="*/ 822417 h 1031903"/>
                <a:gd name="connsiteX174" fmla="*/ 1011324 w 1334797"/>
                <a:gd name="connsiteY174" fmla="*/ 827394 h 1031903"/>
                <a:gd name="connsiteX175" fmla="*/ 1016304 w 1334797"/>
                <a:gd name="connsiteY175" fmla="*/ 831887 h 1031903"/>
                <a:gd name="connsiteX176" fmla="*/ 1011324 w 1334797"/>
                <a:gd name="connsiteY176" fmla="*/ 837393 h 1031903"/>
                <a:gd name="connsiteX177" fmla="*/ 1021849 w 1334797"/>
                <a:gd name="connsiteY177" fmla="*/ 841885 h 1031903"/>
                <a:gd name="connsiteX178" fmla="*/ 1026316 w 1334797"/>
                <a:gd name="connsiteY178" fmla="*/ 846907 h 1031903"/>
                <a:gd name="connsiteX179" fmla="*/ 1016304 w 1334797"/>
                <a:gd name="connsiteY179" fmla="*/ 856905 h 1031903"/>
                <a:gd name="connsiteX180" fmla="*/ 1021849 w 1334797"/>
                <a:gd name="connsiteY180" fmla="*/ 861398 h 1031903"/>
                <a:gd name="connsiteX181" fmla="*/ 1021849 w 1334797"/>
                <a:gd name="connsiteY181" fmla="*/ 866419 h 1031903"/>
                <a:gd name="connsiteX182" fmla="*/ 1016304 w 1334797"/>
                <a:gd name="connsiteY182" fmla="*/ 870912 h 1031903"/>
                <a:gd name="connsiteX183" fmla="*/ 1016304 w 1334797"/>
                <a:gd name="connsiteY183" fmla="*/ 880911 h 1031903"/>
                <a:gd name="connsiteX184" fmla="*/ 1026316 w 1334797"/>
                <a:gd name="connsiteY184" fmla="*/ 890381 h 1031903"/>
                <a:gd name="connsiteX185" fmla="*/ 1016304 w 1334797"/>
                <a:gd name="connsiteY185" fmla="*/ 905401 h 1031903"/>
                <a:gd name="connsiteX186" fmla="*/ 1016304 w 1334797"/>
                <a:gd name="connsiteY186" fmla="*/ 914915 h 1031903"/>
                <a:gd name="connsiteX187" fmla="*/ 1011324 w 1334797"/>
                <a:gd name="connsiteY187" fmla="*/ 919407 h 1031903"/>
                <a:gd name="connsiteX188" fmla="*/ 1001313 w 1334797"/>
                <a:gd name="connsiteY188" fmla="*/ 929406 h 1031903"/>
                <a:gd name="connsiteX189" fmla="*/ 996794 w 1334797"/>
                <a:gd name="connsiteY189" fmla="*/ 929406 h 1031903"/>
                <a:gd name="connsiteX190" fmla="*/ 991814 w 1334797"/>
                <a:gd name="connsiteY190" fmla="*/ 934383 h 1031903"/>
                <a:gd name="connsiteX191" fmla="*/ 987296 w 1334797"/>
                <a:gd name="connsiteY191" fmla="*/ 934383 h 1031903"/>
                <a:gd name="connsiteX192" fmla="*/ 987296 w 1334797"/>
                <a:gd name="connsiteY192" fmla="*/ 938876 h 1031903"/>
                <a:gd name="connsiteX193" fmla="*/ 977336 w 1334797"/>
                <a:gd name="connsiteY193" fmla="*/ 938876 h 1031903"/>
                <a:gd name="connsiteX194" fmla="*/ 972305 w 1334797"/>
                <a:gd name="connsiteY194" fmla="*/ 944382 h 1031903"/>
                <a:gd name="connsiteX195" fmla="*/ 967787 w 1334797"/>
                <a:gd name="connsiteY195" fmla="*/ 938876 h 1031903"/>
                <a:gd name="connsiteX196" fmla="*/ 958288 w 1334797"/>
                <a:gd name="connsiteY196" fmla="*/ 944382 h 1031903"/>
                <a:gd name="connsiteX197" fmla="*/ 952795 w 1334797"/>
                <a:gd name="connsiteY197" fmla="*/ 948875 h 1031903"/>
                <a:gd name="connsiteX198" fmla="*/ 948328 w 1334797"/>
                <a:gd name="connsiteY198" fmla="*/ 963895 h 1031903"/>
                <a:gd name="connsiteX199" fmla="*/ 952795 w 1334797"/>
                <a:gd name="connsiteY199" fmla="*/ 963895 h 1031903"/>
                <a:gd name="connsiteX200" fmla="*/ 962806 w 1334797"/>
                <a:gd name="connsiteY200" fmla="*/ 973409 h 1031903"/>
                <a:gd name="connsiteX201" fmla="*/ 958288 w 1334797"/>
                <a:gd name="connsiteY201" fmla="*/ 977901 h 1031903"/>
                <a:gd name="connsiteX202" fmla="*/ 958288 w 1334797"/>
                <a:gd name="connsiteY202" fmla="*/ 982879 h 1031903"/>
                <a:gd name="connsiteX203" fmla="*/ 962806 w 1334797"/>
                <a:gd name="connsiteY203" fmla="*/ 997370 h 1031903"/>
                <a:gd name="connsiteX204" fmla="*/ 967787 w 1334797"/>
                <a:gd name="connsiteY204" fmla="*/ 1006884 h 1031903"/>
                <a:gd name="connsiteX205" fmla="*/ 967787 w 1334797"/>
                <a:gd name="connsiteY205" fmla="*/ 1012390 h 1031903"/>
                <a:gd name="connsiteX206" fmla="*/ 962806 w 1334797"/>
                <a:gd name="connsiteY206" fmla="*/ 1021904 h 1031903"/>
                <a:gd name="connsiteX207" fmla="*/ 958288 w 1334797"/>
                <a:gd name="connsiteY207" fmla="*/ 1021904 h 1031903"/>
                <a:gd name="connsiteX208" fmla="*/ 952795 w 1334797"/>
                <a:gd name="connsiteY208" fmla="*/ 1026397 h 1031903"/>
                <a:gd name="connsiteX209" fmla="*/ 943297 w 1334797"/>
                <a:gd name="connsiteY209" fmla="*/ 1031903 h 1031903"/>
                <a:gd name="connsiteX210" fmla="*/ 937803 w 1334797"/>
                <a:gd name="connsiteY210" fmla="*/ 1026397 h 1031903"/>
                <a:gd name="connsiteX211" fmla="*/ 933285 w 1334797"/>
                <a:gd name="connsiteY211" fmla="*/ 1021904 h 1031903"/>
                <a:gd name="connsiteX212" fmla="*/ 933285 w 1334797"/>
                <a:gd name="connsiteY212" fmla="*/ 1016883 h 1031903"/>
                <a:gd name="connsiteX213" fmla="*/ 928305 w 1334797"/>
                <a:gd name="connsiteY213" fmla="*/ 1016883 h 1031903"/>
                <a:gd name="connsiteX214" fmla="*/ 928305 w 1334797"/>
                <a:gd name="connsiteY214" fmla="*/ 1006884 h 1031903"/>
                <a:gd name="connsiteX215" fmla="*/ 923787 w 1334797"/>
                <a:gd name="connsiteY215" fmla="*/ 1002391 h 1031903"/>
                <a:gd name="connsiteX216" fmla="*/ 918293 w 1334797"/>
                <a:gd name="connsiteY216" fmla="*/ 997370 h 1031903"/>
                <a:gd name="connsiteX217" fmla="*/ 918293 w 1334797"/>
                <a:gd name="connsiteY217" fmla="*/ 987900 h 1031903"/>
                <a:gd name="connsiteX218" fmla="*/ 908795 w 1334797"/>
                <a:gd name="connsiteY218" fmla="*/ 982879 h 1031903"/>
                <a:gd name="connsiteX219" fmla="*/ 899297 w 1334797"/>
                <a:gd name="connsiteY219" fmla="*/ 987900 h 1031903"/>
                <a:gd name="connsiteX220" fmla="*/ 904277 w 1334797"/>
                <a:gd name="connsiteY220" fmla="*/ 1002391 h 1031903"/>
                <a:gd name="connsiteX221" fmla="*/ 899297 w 1334797"/>
                <a:gd name="connsiteY221" fmla="*/ 1002391 h 1031903"/>
                <a:gd name="connsiteX222" fmla="*/ 899297 w 1334797"/>
                <a:gd name="connsiteY222" fmla="*/ 997370 h 1031903"/>
                <a:gd name="connsiteX223" fmla="*/ 884767 w 1334797"/>
                <a:gd name="connsiteY223" fmla="*/ 992877 h 1031903"/>
                <a:gd name="connsiteX224" fmla="*/ 879787 w 1334797"/>
                <a:gd name="connsiteY224" fmla="*/ 992877 h 1031903"/>
                <a:gd name="connsiteX225" fmla="*/ 864796 w 1334797"/>
                <a:gd name="connsiteY225" fmla="*/ 992877 h 1031903"/>
                <a:gd name="connsiteX226" fmla="*/ 864796 w 1334797"/>
                <a:gd name="connsiteY226" fmla="*/ 982879 h 1031903"/>
                <a:gd name="connsiteX227" fmla="*/ 854784 w 1334797"/>
                <a:gd name="connsiteY227" fmla="*/ 982879 h 1031903"/>
                <a:gd name="connsiteX228" fmla="*/ 850266 w 1334797"/>
                <a:gd name="connsiteY228" fmla="*/ 968387 h 1031903"/>
                <a:gd name="connsiteX229" fmla="*/ 854784 w 1334797"/>
                <a:gd name="connsiteY229" fmla="*/ 968387 h 1031903"/>
                <a:gd name="connsiteX230" fmla="*/ 850266 w 1334797"/>
                <a:gd name="connsiteY230" fmla="*/ 958389 h 1031903"/>
                <a:gd name="connsiteX231" fmla="*/ 845286 w 1334797"/>
                <a:gd name="connsiteY231" fmla="*/ 963895 h 1031903"/>
                <a:gd name="connsiteX232" fmla="*/ 840768 w 1334797"/>
                <a:gd name="connsiteY232" fmla="*/ 958389 h 1031903"/>
                <a:gd name="connsiteX233" fmla="*/ 830756 w 1334797"/>
                <a:gd name="connsiteY233" fmla="*/ 958389 h 1031903"/>
                <a:gd name="connsiteX234" fmla="*/ 825776 w 1334797"/>
                <a:gd name="connsiteY234" fmla="*/ 953896 h 1031903"/>
                <a:gd name="connsiteX235" fmla="*/ 821258 w 1334797"/>
                <a:gd name="connsiteY235" fmla="*/ 953896 h 1031903"/>
                <a:gd name="connsiteX236" fmla="*/ 816278 w 1334797"/>
                <a:gd name="connsiteY236" fmla="*/ 953896 h 1031903"/>
                <a:gd name="connsiteX237" fmla="*/ 811246 w 1334797"/>
                <a:gd name="connsiteY237" fmla="*/ 938876 h 1031903"/>
                <a:gd name="connsiteX238" fmla="*/ 811246 w 1334797"/>
                <a:gd name="connsiteY238" fmla="*/ 934383 h 1031903"/>
                <a:gd name="connsiteX239" fmla="*/ 811246 w 1334797"/>
                <a:gd name="connsiteY239" fmla="*/ 924913 h 1031903"/>
                <a:gd name="connsiteX240" fmla="*/ 811246 w 1334797"/>
                <a:gd name="connsiteY240" fmla="*/ 914915 h 1031903"/>
                <a:gd name="connsiteX241" fmla="*/ 806266 w 1334797"/>
                <a:gd name="connsiteY241" fmla="*/ 914915 h 1031903"/>
                <a:gd name="connsiteX242" fmla="*/ 811246 w 1334797"/>
                <a:gd name="connsiteY242" fmla="*/ 909893 h 1031903"/>
                <a:gd name="connsiteX243" fmla="*/ 806266 w 1334797"/>
                <a:gd name="connsiteY243" fmla="*/ 900379 h 1031903"/>
                <a:gd name="connsiteX244" fmla="*/ 811246 w 1334797"/>
                <a:gd name="connsiteY244" fmla="*/ 900379 h 1031903"/>
                <a:gd name="connsiteX245" fmla="*/ 811246 w 1334797"/>
                <a:gd name="connsiteY245" fmla="*/ 890381 h 1031903"/>
                <a:gd name="connsiteX246" fmla="*/ 806266 w 1334797"/>
                <a:gd name="connsiteY246" fmla="*/ 885888 h 1031903"/>
                <a:gd name="connsiteX247" fmla="*/ 806266 w 1334797"/>
                <a:gd name="connsiteY247" fmla="*/ 876418 h 1031903"/>
                <a:gd name="connsiteX248" fmla="*/ 801235 w 1334797"/>
                <a:gd name="connsiteY248" fmla="*/ 876418 h 1031903"/>
                <a:gd name="connsiteX249" fmla="*/ 796768 w 1334797"/>
                <a:gd name="connsiteY249" fmla="*/ 870912 h 1031903"/>
                <a:gd name="connsiteX250" fmla="*/ 791275 w 1334797"/>
                <a:gd name="connsiteY250" fmla="*/ 866419 h 1031903"/>
                <a:gd name="connsiteX251" fmla="*/ 777258 w 1334797"/>
                <a:gd name="connsiteY251" fmla="*/ 861398 h 1031903"/>
                <a:gd name="connsiteX252" fmla="*/ 767247 w 1334797"/>
                <a:gd name="connsiteY252" fmla="*/ 861398 h 1031903"/>
                <a:gd name="connsiteX253" fmla="*/ 767247 w 1334797"/>
                <a:gd name="connsiteY253" fmla="*/ 866419 h 1031903"/>
                <a:gd name="connsiteX254" fmla="*/ 757749 w 1334797"/>
                <a:gd name="connsiteY254" fmla="*/ 866419 h 1031903"/>
                <a:gd name="connsiteX255" fmla="*/ 752255 w 1334797"/>
                <a:gd name="connsiteY255" fmla="*/ 866419 h 1031903"/>
                <a:gd name="connsiteX256" fmla="*/ 742757 w 1334797"/>
                <a:gd name="connsiteY256" fmla="*/ 870912 h 1031903"/>
                <a:gd name="connsiteX257" fmla="*/ 738239 w 1334797"/>
                <a:gd name="connsiteY257" fmla="*/ 870912 h 1031903"/>
                <a:gd name="connsiteX258" fmla="*/ 738239 w 1334797"/>
                <a:gd name="connsiteY258" fmla="*/ 876418 h 1031903"/>
                <a:gd name="connsiteX259" fmla="*/ 733259 w 1334797"/>
                <a:gd name="connsiteY259" fmla="*/ 876418 h 1031903"/>
                <a:gd name="connsiteX260" fmla="*/ 727714 w 1334797"/>
                <a:gd name="connsiteY260" fmla="*/ 870912 h 1031903"/>
                <a:gd name="connsiteX261" fmla="*/ 727714 w 1334797"/>
                <a:gd name="connsiteY261" fmla="*/ 876418 h 1031903"/>
                <a:gd name="connsiteX262" fmla="*/ 727714 w 1334797"/>
                <a:gd name="connsiteY262" fmla="*/ 880911 h 1031903"/>
                <a:gd name="connsiteX263" fmla="*/ 727714 w 1334797"/>
                <a:gd name="connsiteY263" fmla="*/ 885888 h 1031903"/>
                <a:gd name="connsiteX264" fmla="*/ 718216 w 1334797"/>
                <a:gd name="connsiteY264" fmla="*/ 885888 h 1031903"/>
                <a:gd name="connsiteX265" fmla="*/ 713749 w 1334797"/>
                <a:gd name="connsiteY265" fmla="*/ 890381 h 1031903"/>
                <a:gd name="connsiteX266" fmla="*/ 703737 w 1334797"/>
                <a:gd name="connsiteY266" fmla="*/ 900379 h 1031903"/>
                <a:gd name="connsiteX267" fmla="*/ 694239 w 1334797"/>
                <a:gd name="connsiteY267" fmla="*/ 900379 h 1031903"/>
                <a:gd name="connsiteX268" fmla="*/ 694239 w 1334797"/>
                <a:gd name="connsiteY268" fmla="*/ 914915 h 1031903"/>
                <a:gd name="connsiteX269" fmla="*/ 684227 w 1334797"/>
                <a:gd name="connsiteY269" fmla="*/ 914915 h 1031903"/>
                <a:gd name="connsiteX270" fmla="*/ 679196 w 1334797"/>
                <a:gd name="connsiteY270" fmla="*/ 914915 h 1031903"/>
                <a:gd name="connsiteX271" fmla="*/ 674729 w 1334797"/>
                <a:gd name="connsiteY271" fmla="*/ 905401 h 1031903"/>
                <a:gd name="connsiteX272" fmla="*/ 664718 w 1334797"/>
                <a:gd name="connsiteY272" fmla="*/ 909893 h 1031903"/>
                <a:gd name="connsiteX273" fmla="*/ 664718 w 1334797"/>
                <a:gd name="connsiteY273" fmla="*/ 914915 h 1031903"/>
                <a:gd name="connsiteX274" fmla="*/ 654706 w 1334797"/>
                <a:gd name="connsiteY274" fmla="*/ 914915 h 1031903"/>
                <a:gd name="connsiteX275" fmla="*/ 649726 w 1334797"/>
                <a:gd name="connsiteY275" fmla="*/ 914915 h 1031903"/>
                <a:gd name="connsiteX276" fmla="*/ 654706 w 1334797"/>
                <a:gd name="connsiteY276" fmla="*/ 905401 h 1031903"/>
                <a:gd name="connsiteX277" fmla="*/ 654706 w 1334797"/>
                <a:gd name="connsiteY277" fmla="*/ 885888 h 1031903"/>
                <a:gd name="connsiteX278" fmla="*/ 654706 w 1334797"/>
                <a:gd name="connsiteY278" fmla="*/ 870912 h 1031903"/>
                <a:gd name="connsiteX279" fmla="*/ 649726 w 1334797"/>
                <a:gd name="connsiteY279" fmla="*/ 870912 h 1031903"/>
                <a:gd name="connsiteX280" fmla="*/ 640228 w 1334797"/>
                <a:gd name="connsiteY280" fmla="*/ 876418 h 1031903"/>
                <a:gd name="connsiteX281" fmla="*/ 635196 w 1334797"/>
                <a:gd name="connsiteY281" fmla="*/ 876418 h 1031903"/>
                <a:gd name="connsiteX282" fmla="*/ 620718 w 1334797"/>
                <a:gd name="connsiteY282" fmla="*/ 870912 h 1031903"/>
                <a:gd name="connsiteX283" fmla="*/ 615686 w 1334797"/>
                <a:gd name="connsiteY283" fmla="*/ 861398 h 1031903"/>
                <a:gd name="connsiteX284" fmla="*/ 615686 w 1334797"/>
                <a:gd name="connsiteY284" fmla="*/ 851399 h 1031903"/>
                <a:gd name="connsiteX285" fmla="*/ 611220 w 1334797"/>
                <a:gd name="connsiteY285" fmla="*/ 846907 h 1031903"/>
                <a:gd name="connsiteX286" fmla="*/ 611220 w 1334797"/>
                <a:gd name="connsiteY286" fmla="*/ 841885 h 1031903"/>
                <a:gd name="connsiteX287" fmla="*/ 620718 w 1334797"/>
                <a:gd name="connsiteY287" fmla="*/ 831887 h 1031903"/>
                <a:gd name="connsiteX288" fmla="*/ 605675 w 1334797"/>
                <a:gd name="connsiteY288" fmla="*/ 817924 h 1031903"/>
                <a:gd name="connsiteX289" fmla="*/ 586165 w 1334797"/>
                <a:gd name="connsiteY289" fmla="*/ 812418 h 1031903"/>
                <a:gd name="connsiteX290" fmla="*/ 581185 w 1334797"/>
                <a:gd name="connsiteY290" fmla="*/ 817924 h 1031903"/>
                <a:gd name="connsiteX291" fmla="*/ 586165 w 1334797"/>
                <a:gd name="connsiteY291" fmla="*/ 827394 h 1031903"/>
                <a:gd name="connsiteX292" fmla="*/ 576667 w 1334797"/>
                <a:gd name="connsiteY292" fmla="*/ 841885 h 1031903"/>
                <a:gd name="connsiteX293" fmla="*/ 571687 w 1334797"/>
                <a:gd name="connsiteY293" fmla="*/ 841885 h 1031903"/>
                <a:gd name="connsiteX294" fmla="*/ 571687 w 1334797"/>
                <a:gd name="connsiteY294" fmla="*/ 837393 h 1031903"/>
                <a:gd name="connsiteX295" fmla="*/ 561675 w 1334797"/>
                <a:gd name="connsiteY295" fmla="*/ 837393 h 1031903"/>
                <a:gd name="connsiteX296" fmla="*/ 557157 w 1334797"/>
                <a:gd name="connsiteY296" fmla="*/ 831887 h 1031903"/>
                <a:gd name="connsiteX297" fmla="*/ 552177 w 1334797"/>
                <a:gd name="connsiteY297" fmla="*/ 841885 h 1031903"/>
                <a:gd name="connsiteX298" fmla="*/ 547659 w 1334797"/>
                <a:gd name="connsiteY298" fmla="*/ 841885 h 1031903"/>
                <a:gd name="connsiteX299" fmla="*/ 542165 w 1334797"/>
                <a:gd name="connsiteY299" fmla="*/ 846907 h 1031903"/>
                <a:gd name="connsiteX300" fmla="*/ 547659 w 1334797"/>
                <a:gd name="connsiteY300" fmla="*/ 846907 h 1031903"/>
                <a:gd name="connsiteX301" fmla="*/ 542165 w 1334797"/>
                <a:gd name="connsiteY301" fmla="*/ 851399 h 1031903"/>
                <a:gd name="connsiteX302" fmla="*/ 537647 w 1334797"/>
                <a:gd name="connsiteY302" fmla="*/ 846907 h 1031903"/>
                <a:gd name="connsiteX303" fmla="*/ 532667 w 1334797"/>
                <a:gd name="connsiteY303" fmla="*/ 846907 h 1031903"/>
                <a:gd name="connsiteX304" fmla="*/ 528149 w 1334797"/>
                <a:gd name="connsiteY304" fmla="*/ 837393 h 1031903"/>
                <a:gd name="connsiteX305" fmla="*/ 518189 w 1334797"/>
                <a:gd name="connsiteY305" fmla="*/ 841885 h 1031903"/>
                <a:gd name="connsiteX306" fmla="*/ 507664 w 1334797"/>
                <a:gd name="connsiteY306" fmla="*/ 837393 h 1031903"/>
                <a:gd name="connsiteX307" fmla="*/ 498166 w 1334797"/>
                <a:gd name="connsiteY307" fmla="*/ 841885 h 1031903"/>
                <a:gd name="connsiteX308" fmla="*/ 488668 w 1334797"/>
                <a:gd name="connsiteY308" fmla="*/ 841885 h 1031903"/>
                <a:gd name="connsiteX309" fmla="*/ 478656 w 1334797"/>
                <a:gd name="connsiteY309" fmla="*/ 846907 h 1031903"/>
                <a:gd name="connsiteX310" fmla="*/ 474138 w 1334797"/>
                <a:gd name="connsiteY310" fmla="*/ 856905 h 1031903"/>
                <a:gd name="connsiteX311" fmla="*/ 469158 w 1334797"/>
                <a:gd name="connsiteY311" fmla="*/ 856905 h 1031903"/>
                <a:gd name="connsiteX312" fmla="*/ 464640 w 1334797"/>
                <a:gd name="connsiteY312" fmla="*/ 856905 h 1031903"/>
                <a:gd name="connsiteX313" fmla="*/ 454628 w 1334797"/>
                <a:gd name="connsiteY313" fmla="*/ 856905 h 1031903"/>
                <a:gd name="connsiteX314" fmla="*/ 434656 w 1334797"/>
                <a:gd name="connsiteY314" fmla="*/ 870912 h 1031903"/>
                <a:gd name="connsiteX315" fmla="*/ 434656 w 1334797"/>
                <a:gd name="connsiteY315" fmla="*/ 866419 h 1031903"/>
                <a:gd name="connsiteX316" fmla="*/ 430138 w 1334797"/>
                <a:gd name="connsiteY316" fmla="*/ 851399 h 1031903"/>
                <a:gd name="connsiteX317" fmla="*/ 430138 w 1334797"/>
                <a:gd name="connsiteY317" fmla="*/ 846907 h 1031903"/>
                <a:gd name="connsiteX318" fmla="*/ 424645 w 1334797"/>
                <a:gd name="connsiteY318" fmla="*/ 856905 h 1031903"/>
                <a:gd name="connsiteX319" fmla="*/ 410629 w 1334797"/>
                <a:gd name="connsiteY319" fmla="*/ 856905 h 1031903"/>
                <a:gd name="connsiteX320" fmla="*/ 405649 w 1334797"/>
                <a:gd name="connsiteY320" fmla="*/ 856905 h 1031903"/>
                <a:gd name="connsiteX321" fmla="*/ 405649 w 1334797"/>
                <a:gd name="connsiteY321" fmla="*/ 861398 h 1031903"/>
                <a:gd name="connsiteX322" fmla="*/ 410629 w 1334797"/>
                <a:gd name="connsiteY322" fmla="*/ 861398 h 1031903"/>
                <a:gd name="connsiteX323" fmla="*/ 410629 w 1334797"/>
                <a:gd name="connsiteY323" fmla="*/ 866419 h 1031903"/>
                <a:gd name="connsiteX324" fmla="*/ 395637 w 1334797"/>
                <a:gd name="connsiteY324" fmla="*/ 870912 h 1031903"/>
                <a:gd name="connsiteX325" fmla="*/ 386139 w 1334797"/>
                <a:gd name="connsiteY325" fmla="*/ 870912 h 1031903"/>
                <a:gd name="connsiteX326" fmla="*/ 391119 w 1334797"/>
                <a:gd name="connsiteY326" fmla="*/ 856905 h 1031903"/>
                <a:gd name="connsiteX327" fmla="*/ 376127 w 1334797"/>
                <a:gd name="connsiteY327" fmla="*/ 861398 h 1031903"/>
                <a:gd name="connsiteX328" fmla="*/ 376127 w 1334797"/>
                <a:gd name="connsiteY328" fmla="*/ 856905 h 1031903"/>
                <a:gd name="connsiteX329" fmla="*/ 371609 w 1334797"/>
                <a:gd name="connsiteY329" fmla="*/ 851399 h 1031903"/>
                <a:gd name="connsiteX330" fmla="*/ 371609 w 1334797"/>
                <a:gd name="connsiteY330" fmla="*/ 846907 h 1031903"/>
                <a:gd name="connsiteX331" fmla="*/ 361136 w 1334797"/>
                <a:gd name="connsiteY331" fmla="*/ 837393 h 1031903"/>
                <a:gd name="connsiteX332" fmla="*/ 347119 w 1334797"/>
                <a:gd name="connsiteY332" fmla="*/ 841885 h 1031903"/>
                <a:gd name="connsiteX333" fmla="*/ 337108 w 1334797"/>
                <a:gd name="connsiteY333" fmla="*/ 831887 h 1031903"/>
                <a:gd name="connsiteX334" fmla="*/ 332128 w 1334797"/>
                <a:gd name="connsiteY334" fmla="*/ 827394 h 1031903"/>
                <a:gd name="connsiteX335" fmla="*/ 327610 w 1334797"/>
                <a:gd name="connsiteY335" fmla="*/ 827394 h 1031903"/>
                <a:gd name="connsiteX336" fmla="*/ 322578 w 1334797"/>
                <a:gd name="connsiteY336" fmla="*/ 837393 h 1031903"/>
                <a:gd name="connsiteX337" fmla="*/ 308100 w 1334797"/>
                <a:gd name="connsiteY337" fmla="*/ 841885 h 1031903"/>
                <a:gd name="connsiteX338" fmla="*/ 288077 w 1334797"/>
                <a:gd name="connsiteY338" fmla="*/ 827394 h 1031903"/>
                <a:gd name="connsiteX339" fmla="*/ 283610 w 1334797"/>
                <a:gd name="connsiteY339" fmla="*/ 831887 h 1031903"/>
                <a:gd name="connsiteX340" fmla="*/ 273598 w 1334797"/>
                <a:gd name="connsiteY340" fmla="*/ 827394 h 1031903"/>
                <a:gd name="connsiteX341" fmla="*/ 268567 w 1334797"/>
                <a:gd name="connsiteY341" fmla="*/ 822417 h 1031903"/>
                <a:gd name="connsiteX342" fmla="*/ 258607 w 1334797"/>
                <a:gd name="connsiteY342" fmla="*/ 822417 h 1031903"/>
                <a:gd name="connsiteX343" fmla="*/ 254089 w 1334797"/>
                <a:gd name="connsiteY343" fmla="*/ 822417 h 1031903"/>
                <a:gd name="connsiteX344" fmla="*/ 249057 w 1334797"/>
                <a:gd name="connsiteY344" fmla="*/ 817924 h 1031903"/>
                <a:gd name="connsiteX345" fmla="*/ 244591 w 1334797"/>
                <a:gd name="connsiteY345" fmla="*/ 817924 h 1031903"/>
                <a:gd name="connsiteX346" fmla="*/ 234579 w 1334797"/>
                <a:gd name="connsiteY346" fmla="*/ 812418 h 1031903"/>
                <a:gd name="connsiteX347" fmla="*/ 229599 w 1334797"/>
                <a:gd name="connsiteY347" fmla="*/ 812418 h 1031903"/>
                <a:gd name="connsiteX348" fmla="*/ 220049 w 1334797"/>
                <a:gd name="connsiteY348" fmla="*/ 807925 h 1031903"/>
                <a:gd name="connsiteX349" fmla="*/ 210089 w 1334797"/>
                <a:gd name="connsiteY349" fmla="*/ 812418 h 1031903"/>
                <a:gd name="connsiteX350" fmla="*/ 210089 w 1334797"/>
                <a:gd name="connsiteY350" fmla="*/ 817924 h 1031903"/>
                <a:gd name="connsiteX351" fmla="*/ 210089 w 1334797"/>
                <a:gd name="connsiteY351" fmla="*/ 827394 h 1031903"/>
                <a:gd name="connsiteX352" fmla="*/ 205058 w 1334797"/>
                <a:gd name="connsiteY352" fmla="*/ 827394 h 1031903"/>
                <a:gd name="connsiteX353" fmla="*/ 200540 w 1334797"/>
                <a:gd name="connsiteY353" fmla="*/ 831887 h 1031903"/>
                <a:gd name="connsiteX354" fmla="*/ 190579 w 1334797"/>
                <a:gd name="connsiteY354" fmla="*/ 831887 h 1031903"/>
                <a:gd name="connsiteX355" fmla="*/ 190579 w 1334797"/>
                <a:gd name="connsiteY355" fmla="*/ 837393 h 1031903"/>
                <a:gd name="connsiteX356" fmla="*/ 185548 w 1334797"/>
                <a:gd name="connsiteY356" fmla="*/ 837393 h 1031903"/>
                <a:gd name="connsiteX357" fmla="*/ 181081 w 1334797"/>
                <a:gd name="connsiteY357" fmla="*/ 841885 h 1031903"/>
                <a:gd name="connsiteX358" fmla="*/ 181081 w 1334797"/>
                <a:gd name="connsiteY358" fmla="*/ 846907 h 1031903"/>
                <a:gd name="connsiteX359" fmla="*/ 171070 w 1334797"/>
                <a:gd name="connsiteY359" fmla="*/ 851399 h 1031903"/>
                <a:gd name="connsiteX360" fmla="*/ 166038 w 1334797"/>
                <a:gd name="connsiteY360" fmla="*/ 851399 h 1031903"/>
                <a:gd name="connsiteX361" fmla="*/ 151560 w 1334797"/>
                <a:gd name="connsiteY361" fmla="*/ 851399 h 1031903"/>
                <a:gd name="connsiteX362" fmla="*/ 151560 w 1334797"/>
                <a:gd name="connsiteY362" fmla="*/ 841885 h 1031903"/>
                <a:gd name="connsiteX363" fmla="*/ 146528 w 1334797"/>
                <a:gd name="connsiteY363" fmla="*/ 837393 h 1031903"/>
                <a:gd name="connsiteX364" fmla="*/ 137030 w 1334797"/>
                <a:gd name="connsiteY364" fmla="*/ 837393 h 1031903"/>
                <a:gd name="connsiteX365" fmla="*/ 131537 w 1334797"/>
                <a:gd name="connsiteY365" fmla="*/ 837393 h 1031903"/>
                <a:gd name="connsiteX366" fmla="*/ 127019 w 1334797"/>
                <a:gd name="connsiteY366" fmla="*/ 822417 h 1031903"/>
                <a:gd name="connsiteX367" fmla="*/ 122038 w 1334797"/>
                <a:gd name="connsiteY367" fmla="*/ 812418 h 1031903"/>
                <a:gd name="connsiteX368" fmla="*/ 117520 w 1334797"/>
                <a:gd name="connsiteY368" fmla="*/ 802904 h 1031903"/>
                <a:gd name="connsiteX369" fmla="*/ 117520 w 1334797"/>
                <a:gd name="connsiteY369" fmla="*/ 793390 h 1031903"/>
                <a:gd name="connsiteX370" fmla="*/ 122038 w 1334797"/>
                <a:gd name="connsiteY370" fmla="*/ 793390 h 1031903"/>
                <a:gd name="connsiteX371" fmla="*/ 117520 w 1334797"/>
                <a:gd name="connsiteY371" fmla="*/ 783391 h 1031903"/>
                <a:gd name="connsiteX372" fmla="*/ 112027 w 1334797"/>
                <a:gd name="connsiteY372" fmla="*/ 783391 h 1031903"/>
                <a:gd name="connsiteX373" fmla="*/ 112027 w 1334797"/>
                <a:gd name="connsiteY373" fmla="*/ 773921 h 1031903"/>
                <a:gd name="connsiteX374" fmla="*/ 107509 w 1334797"/>
                <a:gd name="connsiteY374" fmla="*/ 769429 h 1031903"/>
                <a:gd name="connsiteX375" fmla="*/ 102529 w 1334797"/>
                <a:gd name="connsiteY375" fmla="*/ 763923 h 1031903"/>
                <a:gd name="connsiteX376" fmla="*/ 102529 w 1334797"/>
                <a:gd name="connsiteY376" fmla="*/ 754409 h 1031903"/>
                <a:gd name="connsiteX377" fmla="*/ 112027 w 1334797"/>
                <a:gd name="connsiteY377" fmla="*/ 754409 h 1031903"/>
                <a:gd name="connsiteX378" fmla="*/ 122038 w 1334797"/>
                <a:gd name="connsiteY378" fmla="*/ 754409 h 1031903"/>
                <a:gd name="connsiteX379" fmla="*/ 122038 w 1334797"/>
                <a:gd name="connsiteY379" fmla="*/ 749916 h 1031903"/>
                <a:gd name="connsiteX380" fmla="*/ 127019 w 1334797"/>
                <a:gd name="connsiteY380" fmla="*/ 754409 h 1031903"/>
                <a:gd name="connsiteX381" fmla="*/ 131537 w 1334797"/>
                <a:gd name="connsiteY381" fmla="*/ 759386 h 1031903"/>
                <a:gd name="connsiteX382" fmla="*/ 137030 w 1334797"/>
                <a:gd name="connsiteY382" fmla="*/ 759386 h 1031903"/>
                <a:gd name="connsiteX383" fmla="*/ 141548 w 1334797"/>
                <a:gd name="connsiteY383" fmla="*/ 754409 h 1031903"/>
                <a:gd name="connsiteX384" fmla="*/ 146528 w 1334797"/>
                <a:gd name="connsiteY384" fmla="*/ 759386 h 1031903"/>
                <a:gd name="connsiteX385" fmla="*/ 146528 w 1334797"/>
                <a:gd name="connsiteY385" fmla="*/ 754409 h 1031903"/>
                <a:gd name="connsiteX386" fmla="*/ 161571 w 1334797"/>
                <a:gd name="connsiteY386" fmla="*/ 754409 h 1031903"/>
                <a:gd name="connsiteX387" fmla="*/ 175536 w 1334797"/>
                <a:gd name="connsiteY387" fmla="*/ 754409 h 1031903"/>
                <a:gd name="connsiteX388" fmla="*/ 181081 w 1334797"/>
                <a:gd name="connsiteY388" fmla="*/ 759386 h 1031903"/>
                <a:gd name="connsiteX389" fmla="*/ 181081 w 1334797"/>
                <a:gd name="connsiteY389" fmla="*/ 749916 h 1031903"/>
                <a:gd name="connsiteX390" fmla="*/ 166038 w 1334797"/>
                <a:gd name="connsiteY390" fmla="*/ 744410 h 1031903"/>
                <a:gd name="connsiteX391" fmla="*/ 166038 w 1334797"/>
                <a:gd name="connsiteY391" fmla="*/ 734896 h 1031903"/>
                <a:gd name="connsiteX392" fmla="*/ 156540 w 1334797"/>
                <a:gd name="connsiteY392" fmla="*/ 739917 h 1031903"/>
                <a:gd name="connsiteX393" fmla="*/ 156540 w 1334797"/>
                <a:gd name="connsiteY393" fmla="*/ 744410 h 1031903"/>
                <a:gd name="connsiteX394" fmla="*/ 146528 w 1334797"/>
                <a:gd name="connsiteY394" fmla="*/ 744410 h 1031903"/>
                <a:gd name="connsiteX395" fmla="*/ 151560 w 1334797"/>
                <a:gd name="connsiteY395" fmla="*/ 734896 h 1031903"/>
                <a:gd name="connsiteX396" fmla="*/ 146528 w 1334797"/>
                <a:gd name="connsiteY396" fmla="*/ 734896 h 1031903"/>
                <a:gd name="connsiteX397" fmla="*/ 137030 w 1334797"/>
                <a:gd name="connsiteY397" fmla="*/ 730403 h 1031903"/>
                <a:gd name="connsiteX398" fmla="*/ 131537 w 1334797"/>
                <a:gd name="connsiteY398" fmla="*/ 730403 h 1031903"/>
                <a:gd name="connsiteX399" fmla="*/ 131537 w 1334797"/>
                <a:gd name="connsiteY399" fmla="*/ 724897 h 1031903"/>
                <a:gd name="connsiteX400" fmla="*/ 127019 w 1334797"/>
                <a:gd name="connsiteY400" fmla="*/ 710891 h 1031903"/>
                <a:gd name="connsiteX401" fmla="*/ 122038 w 1334797"/>
                <a:gd name="connsiteY401" fmla="*/ 700892 h 1031903"/>
                <a:gd name="connsiteX402" fmla="*/ 117520 w 1334797"/>
                <a:gd name="connsiteY402" fmla="*/ 695915 h 1031903"/>
                <a:gd name="connsiteX403" fmla="*/ 107509 w 1334797"/>
                <a:gd name="connsiteY403" fmla="*/ 691422 h 1031903"/>
                <a:gd name="connsiteX404" fmla="*/ 107509 w 1334797"/>
                <a:gd name="connsiteY404" fmla="*/ 666932 h 1031903"/>
                <a:gd name="connsiteX405" fmla="*/ 107509 w 1334797"/>
                <a:gd name="connsiteY405" fmla="*/ 652397 h 1031903"/>
                <a:gd name="connsiteX406" fmla="*/ 102529 w 1334797"/>
                <a:gd name="connsiteY406" fmla="*/ 642927 h 1031903"/>
                <a:gd name="connsiteX407" fmla="*/ 98011 w 1334797"/>
                <a:gd name="connsiteY407" fmla="*/ 642927 h 1031903"/>
                <a:gd name="connsiteX408" fmla="*/ 107509 w 1334797"/>
                <a:gd name="connsiteY408" fmla="*/ 637421 h 1031903"/>
                <a:gd name="connsiteX409" fmla="*/ 107509 w 1334797"/>
                <a:gd name="connsiteY409" fmla="*/ 627907 h 1031903"/>
                <a:gd name="connsiteX410" fmla="*/ 112027 w 1334797"/>
                <a:gd name="connsiteY410" fmla="*/ 618437 h 1031903"/>
                <a:gd name="connsiteX411" fmla="*/ 112027 w 1334797"/>
                <a:gd name="connsiteY411" fmla="*/ 613415 h 1031903"/>
                <a:gd name="connsiteX412" fmla="*/ 112027 w 1334797"/>
                <a:gd name="connsiteY412" fmla="*/ 603901 h 1031903"/>
                <a:gd name="connsiteX413" fmla="*/ 117520 w 1334797"/>
                <a:gd name="connsiteY413" fmla="*/ 594431 h 1031903"/>
                <a:gd name="connsiteX414" fmla="*/ 117520 w 1334797"/>
                <a:gd name="connsiteY414" fmla="*/ 588925 h 1031903"/>
                <a:gd name="connsiteX415" fmla="*/ 117520 w 1334797"/>
                <a:gd name="connsiteY415" fmla="*/ 584433 h 1031903"/>
                <a:gd name="connsiteX416" fmla="*/ 117520 w 1334797"/>
                <a:gd name="connsiteY416" fmla="*/ 579411 h 1031903"/>
                <a:gd name="connsiteX417" fmla="*/ 117520 w 1334797"/>
                <a:gd name="connsiteY417" fmla="*/ 569413 h 1031903"/>
                <a:gd name="connsiteX418" fmla="*/ 117520 w 1334797"/>
                <a:gd name="connsiteY418" fmla="*/ 564920 h 1031903"/>
                <a:gd name="connsiteX419" fmla="*/ 122038 w 1334797"/>
                <a:gd name="connsiteY419" fmla="*/ 555406 h 1031903"/>
                <a:gd name="connsiteX420" fmla="*/ 122038 w 1334797"/>
                <a:gd name="connsiteY420" fmla="*/ 549944 h 1031903"/>
                <a:gd name="connsiteX421" fmla="*/ 117520 w 1334797"/>
                <a:gd name="connsiteY421" fmla="*/ 549944 h 1031903"/>
                <a:gd name="connsiteX422" fmla="*/ 112027 w 1334797"/>
                <a:gd name="connsiteY422" fmla="*/ 555406 h 1031903"/>
                <a:gd name="connsiteX423" fmla="*/ 112027 w 1334797"/>
                <a:gd name="connsiteY423" fmla="*/ 549944 h 1031903"/>
                <a:gd name="connsiteX424" fmla="*/ 107509 w 1334797"/>
                <a:gd name="connsiteY424" fmla="*/ 530431 h 1031903"/>
                <a:gd name="connsiteX425" fmla="*/ 107509 w 1334797"/>
                <a:gd name="connsiteY425" fmla="*/ 520917 h 1031903"/>
                <a:gd name="connsiteX426" fmla="*/ 102529 w 1334797"/>
                <a:gd name="connsiteY426" fmla="*/ 506911 h 1031903"/>
                <a:gd name="connsiteX427" fmla="*/ 107509 w 1334797"/>
                <a:gd name="connsiteY427" fmla="*/ 491935 h 1031903"/>
                <a:gd name="connsiteX428" fmla="*/ 112027 w 1334797"/>
                <a:gd name="connsiteY428" fmla="*/ 481936 h 1031903"/>
                <a:gd name="connsiteX429" fmla="*/ 112027 w 1334797"/>
                <a:gd name="connsiteY429" fmla="*/ 472422 h 1031903"/>
                <a:gd name="connsiteX430" fmla="*/ 107509 w 1334797"/>
                <a:gd name="connsiteY430" fmla="*/ 448417 h 1031903"/>
                <a:gd name="connsiteX431" fmla="*/ 107509 w 1334797"/>
                <a:gd name="connsiteY431" fmla="*/ 442911 h 1031903"/>
                <a:gd name="connsiteX432" fmla="*/ 107509 w 1334797"/>
                <a:gd name="connsiteY432" fmla="*/ 438418 h 1031903"/>
                <a:gd name="connsiteX433" fmla="*/ 102529 w 1334797"/>
                <a:gd name="connsiteY433" fmla="*/ 438418 h 1031903"/>
                <a:gd name="connsiteX434" fmla="*/ 92517 w 1334797"/>
                <a:gd name="connsiteY434" fmla="*/ 423927 h 1031903"/>
                <a:gd name="connsiteX435" fmla="*/ 88050 w 1334797"/>
                <a:gd name="connsiteY435" fmla="*/ 409435 h 1031903"/>
                <a:gd name="connsiteX436" fmla="*/ 88050 w 1334797"/>
                <a:gd name="connsiteY436" fmla="*/ 404414 h 1031903"/>
                <a:gd name="connsiteX437" fmla="*/ 83019 w 1334797"/>
                <a:gd name="connsiteY437" fmla="*/ 394415 h 1031903"/>
                <a:gd name="connsiteX438" fmla="*/ 83019 w 1334797"/>
                <a:gd name="connsiteY438" fmla="*/ 389923 h 1031903"/>
                <a:gd name="connsiteX439" fmla="*/ 78501 w 1334797"/>
                <a:gd name="connsiteY439" fmla="*/ 384945 h 1031903"/>
                <a:gd name="connsiteX440" fmla="*/ 73521 w 1334797"/>
                <a:gd name="connsiteY440" fmla="*/ 374947 h 1031903"/>
                <a:gd name="connsiteX441" fmla="*/ 68027 w 1334797"/>
                <a:gd name="connsiteY441" fmla="*/ 370454 h 1031903"/>
                <a:gd name="connsiteX442" fmla="*/ 63509 w 1334797"/>
                <a:gd name="connsiteY442" fmla="*/ 360940 h 1031903"/>
                <a:gd name="connsiteX443" fmla="*/ 63509 w 1334797"/>
                <a:gd name="connsiteY443" fmla="*/ 355434 h 1031903"/>
                <a:gd name="connsiteX444" fmla="*/ 58529 w 1334797"/>
                <a:gd name="connsiteY444" fmla="*/ 350941 h 1031903"/>
                <a:gd name="connsiteX445" fmla="*/ 48518 w 1334797"/>
                <a:gd name="connsiteY445" fmla="*/ 345920 h 1031903"/>
                <a:gd name="connsiteX446" fmla="*/ 39019 w 1334797"/>
                <a:gd name="connsiteY446" fmla="*/ 345920 h 1031903"/>
                <a:gd name="connsiteX447" fmla="*/ 39019 w 1334797"/>
                <a:gd name="connsiteY447" fmla="*/ 341427 h 1031903"/>
                <a:gd name="connsiteX448" fmla="*/ 39019 w 1334797"/>
                <a:gd name="connsiteY448" fmla="*/ 331429 h 1031903"/>
                <a:gd name="connsiteX449" fmla="*/ 39019 w 1334797"/>
                <a:gd name="connsiteY449" fmla="*/ 321959 h 1031903"/>
                <a:gd name="connsiteX450" fmla="*/ 39019 w 1334797"/>
                <a:gd name="connsiteY450" fmla="*/ 312445 h 1031903"/>
                <a:gd name="connsiteX451" fmla="*/ 34501 w 1334797"/>
                <a:gd name="connsiteY451" fmla="*/ 292932 h 1031903"/>
                <a:gd name="connsiteX452" fmla="*/ 29008 w 1334797"/>
                <a:gd name="connsiteY452" fmla="*/ 292932 h 1031903"/>
                <a:gd name="connsiteX453" fmla="*/ 34501 w 1334797"/>
                <a:gd name="connsiteY453" fmla="*/ 277956 h 1031903"/>
                <a:gd name="connsiteX454" fmla="*/ 29008 w 1334797"/>
                <a:gd name="connsiteY454" fmla="*/ 267957 h 1031903"/>
                <a:gd name="connsiteX455" fmla="*/ 19510 w 1334797"/>
                <a:gd name="connsiteY455" fmla="*/ 263465 h 1031903"/>
                <a:gd name="connsiteX456" fmla="*/ 19510 w 1334797"/>
                <a:gd name="connsiteY456" fmla="*/ 258443 h 1031903"/>
                <a:gd name="connsiteX457" fmla="*/ 24490 w 1334797"/>
                <a:gd name="connsiteY457" fmla="*/ 248445 h 1031903"/>
                <a:gd name="connsiteX458" fmla="*/ 29008 w 1334797"/>
                <a:gd name="connsiteY458" fmla="*/ 243952 h 1031903"/>
                <a:gd name="connsiteX459" fmla="*/ 34501 w 1334797"/>
                <a:gd name="connsiteY459" fmla="*/ 238931 h 1031903"/>
                <a:gd name="connsiteX460" fmla="*/ 34501 w 1334797"/>
                <a:gd name="connsiteY460" fmla="*/ 229461 h 1031903"/>
                <a:gd name="connsiteX461" fmla="*/ 34501 w 1334797"/>
                <a:gd name="connsiteY461" fmla="*/ 219462 h 1031903"/>
                <a:gd name="connsiteX462" fmla="*/ 34501 w 1334797"/>
                <a:gd name="connsiteY462" fmla="*/ 214969 h 1031903"/>
                <a:gd name="connsiteX463" fmla="*/ 34501 w 1334797"/>
                <a:gd name="connsiteY463" fmla="*/ 199949 h 1031903"/>
                <a:gd name="connsiteX464" fmla="*/ 29008 w 1334797"/>
                <a:gd name="connsiteY464" fmla="*/ 195457 h 1031903"/>
                <a:gd name="connsiteX465" fmla="*/ 24490 w 1334797"/>
                <a:gd name="connsiteY465" fmla="*/ 190435 h 1031903"/>
                <a:gd name="connsiteX466" fmla="*/ 19510 w 1334797"/>
                <a:gd name="connsiteY466" fmla="*/ 185943 h 1031903"/>
                <a:gd name="connsiteX467" fmla="*/ 0 w 1334797"/>
                <a:gd name="connsiteY467" fmla="*/ 180437 h 1031903"/>
                <a:gd name="connsiteX468" fmla="*/ 4980 w 1334797"/>
                <a:gd name="connsiteY468" fmla="*/ 170967 h 1031903"/>
                <a:gd name="connsiteX469" fmla="*/ 0 w 1334797"/>
                <a:gd name="connsiteY469" fmla="*/ 160968 h 1031903"/>
                <a:gd name="connsiteX470" fmla="*/ 4980 w 1334797"/>
                <a:gd name="connsiteY470" fmla="*/ 151454 h 1031903"/>
                <a:gd name="connsiteX471" fmla="*/ 9498 w 1334797"/>
                <a:gd name="connsiteY471" fmla="*/ 151454 h 1031903"/>
                <a:gd name="connsiteX472" fmla="*/ 14992 w 1334797"/>
                <a:gd name="connsiteY472" fmla="*/ 151454 h 1031903"/>
                <a:gd name="connsiteX473" fmla="*/ 19510 w 1334797"/>
                <a:gd name="connsiteY473" fmla="*/ 160968 h 1031903"/>
                <a:gd name="connsiteX474" fmla="*/ 24490 w 1334797"/>
                <a:gd name="connsiteY474" fmla="*/ 160968 h 1031903"/>
                <a:gd name="connsiteX475" fmla="*/ 34501 w 1334797"/>
                <a:gd name="connsiteY475" fmla="*/ 156475 h 1031903"/>
                <a:gd name="connsiteX476" fmla="*/ 34501 w 1334797"/>
                <a:gd name="connsiteY476" fmla="*/ 160968 h 1031903"/>
                <a:gd name="connsiteX477" fmla="*/ 39019 w 1334797"/>
                <a:gd name="connsiteY477" fmla="*/ 160968 h 1031903"/>
                <a:gd name="connsiteX478" fmla="*/ 43999 w 1334797"/>
                <a:gd name="connsiteY478" fmla="*/ 170967 h 1031903"/>
                <a:gd name="connsiteX479" fmla="*/ 48518 w 1334797"/>
                <a:gd name="connsiteY479" fmla="*/ 175944 h 1031903"/>
                <a:gd name="connsiteX480" fmla="*/ 63509 w 1334797"/>
                <a:gd name="connsiteY480" fmla="*/ 180437 h 1031903"/>
                <a:gd name="connsiteX481" fmla="*/ 83019 w 1334797"/>
                <a:gd name="connsiteY481" fmla="*/ 180437 h 1031903"/>
                <a:gd name="connsiteX482" fmla="*/ 88050 w 1334797"/>
                <a:gd name="connsiteY482" fmla="*/ 185943 h 1031903"/>
                <a:gd name="connsiteX483" fmla="*/ 92517 w 1334797"/>
                <a:gd name="connsiteY483" fmla="*/ 185943 h 1031903"/>
                <a:gd name="connsiteX484" fmla="*/ 92517 w 1334797"/>
                <a:gd name="connsiteY484" fmla="*/ 190435 h 1031903"/>
                <a:gd name="connsiteX485" fmla="*/ 98011 w 1334797"/>
                <a:gd name="connsiteY485" fmla="*/ 195457 h 1031903"/>
                <a:gd name="connsiteX486" fmla="*/ 107509 w 1334797"/>
                <a:gd name="connsiteY486" fmla="*/ 195457 h 1031903"/>
                <a:gd name="connsiteX487" fmla="*/ 112027 w 1334797"/>
                <a:gd name="connsiteY487" fmla="*/ 195457 h 1031903"/>
                <a:gd name="connsiteX488" fmla="*/ 117520 w 1334797"/>
                <a:gd name="connsiteY488" fmla="*/ 199949 h 1031903"/>
                <a:gd name="connsiteX489" fmla="*/ 122038 w 1334797"/>
                <a:gd name="connsiteY489" fmla="*/ 199949 h 1031903"/>
                <a:gd name="connsiteX490" fmla="*/ 131537 w 1334797"/>
                <a:gd name="connsiteY490" fmla="*/ 195457 h 1031903"/>
                <a:gd name="connsiteX491" fmla="*/ 141548 w 1334797"/>
                <a:gd name="connsiteY491" fmla="*/ 195457 h 1031903"/>
                <a:gd name="connsiteX492" fmla="*/ 146528 w 1334797"/>
                <a:gd name="connsiteY492" fmla="*/ 195457 h 1031903"/>
                <a:gd name="connsiteX493" fmla="*/ 156540 w 1334797"/>
                <a:gd name="connsiteY493" fmla="*/ 195457 h 1031903"/>
                <a:gd name="connsiteX494" fmla="*/ 166038 w 1334797"/>
                <a:gd name="connsiteY494" fmla="*/ 190435 h 1031903"/>
                <a:gd name="connsiteX495" fmla="*/ 171070 w 1334797"/>
                <a:gd name="connsiteY495" fmla="*/ 175944 h 1031903"/>
                <a:gd name="connsiteX496" fmla="*/ 175536 w 1334797"/>
                <a:gd name="connsiteY496" fmla="*/ 180437 h 1031903"/>
                <a:gd name="connsiteX497" fmla="*/ 185548 w 1334797"/>
                <a:gd name="connsiteY497" fmla="*/ 175944 h 1031903"/>
                <a:gd name="connsiteX498" fmla="*/ 190579 w 1334797"/>
                <a:gd name="connsiteY498" fmla="*/ 170967 h 1031903"/>
                <a:gd name="connsiteX499" fmla="*/ 205058 w 1334797"/>
                <a:gd name="connsiteY499" fmla="*/ 170967 h 1031903"/>
                <a:gd name="connsiteX500" fmla="*/ 214556 w 1334797"/>
                <a:gd name="connsiteY500" fmla="*/ 175944 h 1031903"/>
                <a:gd name="connsiteX501" fmla="*/ 220049 w 1334797"/>
                <a:gd name="connsiteY501" fmla="*/ 175944 h 1031903"/>
                <a:gd name="connsiteX502" fmla="*/ 229599 w 1334797"/>
                <a:gd name="connsiteY502" fmla="*/ 180437 h 1031903"/>
                <a:gd name="connsiteX503" fmla="*/ 244591 w 1334797"/>
                <a:gd name="connsiteY503" fmla="*/ 180437 h 1031903"/>
                <a:gd name="connsiteX504" fmla="*/ 244591 w 1334797"/>
                <a:gd name="connsiteY504" fmla="*/ 190435 h 1031903"/>
                <a:gd name="connsiteX505" fmla="*/ 249057 w 1334797"/>
                <a:gd name="connsiteY505" fmla="*/ 199949 h 1031903"/>
                <a:gd name="connsiteX506" fmla="*/ 249057 w 1334797"/>
                <a:gd name="connsiteY506" fmla="*/ 205455 h 1031903"/>
                <a:gd name="connsiteX507" fmla="*/ 249057 w 1334797"/>
                <a:gd name="connsiteY507" fmla="*/ 209948 h 1031903"/>
                <a:gd name="connsiteX508" fmla="*/ 254089 w 1334797"/>
                <a:gd name="connsiteY508" fmla="*/ 214969 h 1031903"/>
                <a:gd name="connsiteX509" fmla="*/ 254089 w 1334797"/>
                <a:gd name="connsiteY509" fmla="*/ 229461 h 1031903"/>
                <a:gd name="connsiteX510" fmla="*/ 244591 w 1334797"/>
                <a:gd name="connsiteY510" fmla="*/ 224968 h 1031903"/>
                <a:gd name="connsiteX511" fmla="*/ 239559 w 1334797"/>
                <a:gd name="connsiteY511" fmla="*/ 234438 h 1031903"/>
                <a:gd name="connsiteX512" fmla="*/ 239559 w 1334797"/>
                <a:gd name="connsiteY512" fmla="*/ 238931 h 1031903"/>
                <a:gd name="connsiteX513" fmla="*/ 234579 w 1334797"/>
                <a:gd name="connsiteY513" fmla="*/ 238931 h 1031903"/>
                <a:gd name="connsiteX514" fmla="*/ 225081 w 1334797"/>
                <a:gd name="connsiteY514" fmla="*/ 243952 h 1031903"/>
                <a:gd name="connsiteX515" fmla="*/ 225081 w 1334797"/>
                <a:gd name="connsiteY515" fmla="*/ 253951 h 1031903"/>
                <a:gd name="connsiteX516" fmla="*/ 225081 w 1334797"/>
                <a:gd name="connsiteY516" fmla="*/ 258443 h 1031903"/>
                <a:gd name="connsiteX517" fmla="*/ 225081 w 1334797"/>
                <a:gd name="connsiteY517" fmla="*/ 267957 h 1031903"/>
                <a:gd name="connsiteX518" fmla="*/ 229599 w 1334797"/>
                <a:gd name="connsiteY518" fmla="*/ 273463 h 1031903"/>
                <a:gd name="connsiteX519" fmla="*/ 234579 w 1334797"/>
                <a:gd name="connsiteY519" fmla="*/ 282933 h 1031903"/>
                <a:gd name="connsiteX520" fmla="*/ 234579 w 1334797"/>
                <a:gd name="connsiteY520" fmla="*/ 287426 h 1031903"/>
                <a:gd name="connsiteX521" fmla="*/ 244591 w 1334797"/>
                <a:gd name="connsiteY521" fmla="*/ 297425 h 1031903"/>
                <a:gd name="connsiteX522" fmla="*/ 249057 w 1334797"/>
                <a:gd name="connsiteY522" fmla="*/ 302446 h 1031903"/>
                <a:gd name="connsiteX523" fmla="*/ 249057 w 1334797"/>
                <a:gd name="connsiteY523" fmla="*/ 306939 h 1031903"/>
                <a:gd name="connsiteX524" fmla="*/ 254089 w 1334797"/>
                <a:gd name="connsiteY524" fmla="*/ 312445 h 1031903"/>
                <a:gd name="connsiteX525" fmla="*/ 258607 w 1334797"/>
                <a:gd name="connsiteY525" fmla="*/ 316937 h 1031903"/>
                <a:gd name="connsiteX526" fmla="*/ 264100 w 1334797"/>
                <a:gd name="connsiteY526" fmla="*/ 326451 h 1031903"/>
                <a:gd name="connsiteX527" fmla="*/ 268567 w 1334797"/>
                <a:gd name="connsiteY527" fmla="*/ 331429 h 1031903"/>
                <a:gd name="connsiteX528" fmla="*/ 268567 w 1334797"/>
                <a:gd name="connsiteY528" fmla="*/ 341427 h 1031903"/>
                <a:gd name="connsiteX529" fmla="*/ 264100 w 1334797"/>
                <a:gd name="connsiteY529" fmla="*/ 360940 h 1031903"/>
                <a:gd name="connsiteX530" fmla="*/ 264100 w 1334797"/>
                <a:gd name="connsiteY530" fmla="*/ 365433 h 1031903"/>
                <a:gd name="connsiteX531" fmla="*/ 268567 w 1334797"/>
                <a:gd name="connsiteY531" fmla="*/ 365433 h 1031903"/>
                <a:gd name="connsiteX532" fmla="*/ 278065 w 1334797"/>
                <a:gd name="connsiteY532" fmla="*/ 365433 h 1031903"/>
                <a:gd name="connsiteX533" fmla="*/ 273598 w 1334797"/>
                <a:gd name="connsiteY533" fmla="*/ 370454 h 1031903"/>
                <a:gd name="connsiteX534" fmla="*/ 278065 w 1334797"/>
                <a:gd name="connsiteY534" fmla="*/ 374947 h 1031903"/>
                <a:gd name="connsiteX535" fmla="*/ 278065 w 1334797"/>
                <a:gd name="connsiteY535" fmla="*/ 380453 h 1031903"/>
                <a:gd name="connsiteX536" fmla="*/ 288077 w 1334797"/>
                <a:gd name="connsiteY536" fmla="*/ 380453 h 1031903"/>
                <a:gd name="connsiteX537" fmla="*/ 293108 w 1334797"/>
                <a:gd name="connsiteY537" fmla="*/ 370454 h 1031903"/>
                <a:gd name="connsiteX538" fmla="*/ 288077 w 1334797"/>
                <a:gd name="connsiteY538" fmla="*/ 365433 h 1031903"/>
                <a:gd name="connsiteX539" fmla="*/ 298602 w 1334797"/>
                <a:gd name="connsiteY539" fmla="*/ 355434 h 1031903"/>
                <a:gd name="connsiteX540" fmla="*/ 298602 w 1334797"/>
                <a:gd name="connsiteY540" fmla="*/ 350941 h 1031903"/>
                <a:gd name="connsiteX541" fmla="*/ 308100 w 1334797"/>
                <a:gd name="connsiteY541" fmla="*/ 350941 h 1031903"/>
                <a:gd name="connsiteX542" fmla="*/ 317598 w 1334797"/>
                <a:gd name="connsiteY542" fmla="*/ 350941 h 1031903"/>
                <a:gd name="connsiteX543" fmla="*/ 322578 w 1334797"/>
                <a:gd name="connsiteY543" fmla="*/ 345920 h 1031903"/>
                <a:gd name="connsiteX544" fmla="*/ 337108 w 1334797"/>
                <a:gd name="connsiteY544" fmla="*/ 345920 h 1031903"/>
                <a:gd name="connsiteX545" fmla="*/ 341626 w 1334797"/>
                <a:gd name="connsiteY545" fmla="*/ 345920 h 1031903"/>
                <a:gd name="connsiteX546" fmla="*/ 356618 w 1334797"/>
                <a:gd name="connsiteY546" fmla="*/ 350941 h 1031903"/>
                <a:gd name="connsiteX547" fmla="*/ 361136 w 1334797"/>
                <a:gd name="connsiteY547" fmla="*/ 355434 h 1031903"/>
                <a:gd name="connsiteX548" fmla="*/ 371609 w 1334797"/>
                <a:gd name="connsiteY548" fmla="*/ 365433 h 1031903"/>
                <a:gd name="connsiteX549" fmla="*/ 381621 w 1334797"/>
                <a:gd name="connsiteY549" fmla="*/ 365433 h 1031903"/>
                <a:gd name="connsiteX550" fmla="*/ 391119 w 1334797"/>
                <a:gd name="connsiteY550" fmla="*/ 370454 h 1031903"/>
                <a:gd name="connsiteX551" fmla="*/ 405649 w 1334797"/>
                <a:gd name="connsiteY551" fmla="*/ 374947 h 1031903"/>
                <a:gd name="connsiteX552" fmla="*/ 420127 w 1334797"/>
                <a:gd name="connsiteY552" fmla="*/ 374947 h 1031903"/>
                <a:gd name="connsiteX553" fmla="*/ 430138 w 1334797"/>
                <a:gd name="connsiteY553" fmla="*/ 380453 h 1031903"/>
                <a:gd name="connsiteX554" fmla="*/ 449648 w 1334797"/>
                <a:gd name="connsiteY554" fmla="*/ 380453 h 1031903"/>
                <a:gd name="connsiteX555" fmla="*/ 459146 w 1334797"/>
                <a:gd name="connsiteY555" fmla="*/ 380453 h 1031903"/>
                <a:gd name="connsiteX556" fmla="*/ 464640 w 1334797"/>
                <a:gd name="connsiteY556" fmla="*/ 380453 h 1031903"/>
                <a:gd name="connsiteX557" fmla="*/ 464640 w 1334797"/>
                <a:gd name="connsiteY557" fmla="*/ 384945 h 1031903"/>
                <a:gd name="connsiteX558" fmla="*/ 469158 w 1334797"/>
                <a:gd name="connsiteY558" fmla="*/ 384945 h 1031903"/>
                <a:gd name="connsiteX559" fmla="*/ 474138 w 1334797"/>
                <a:gd name="connsiteY559" fmla="*/ 384945 h 1031903"/>
                <a:gd name="connsiteX560" fmla="*/ 483636 w 1334797"/>
                <a:gd name="connsiteY560" fmla="*/ 380453 h 1031903"/>
                <a:gd name="connsiteX561" fmla="*/ 488668 w 1334797"/>
                <a:gd name="connsiteY561" fmla="*/ 380453 h 1031903"/>
                <a:gd name="connsiteX562" fmla="*/ 507664 w 1334797"/>
                <a:gd name="connsiteY562" fmla="*/ 384945 h 1031903"/>
                <a:gd name="connsiteX563" fmla="*/ 518189 w 1334797"/>
                <a:gd name="connsiteY563" fmla="*/ 384945 h 1031903"/>
                <a:gd name="connsiteX564" fmla="*/ 522656 w 1334797"/>
                <a:gd name="connsiteY564" fmla="*/ 384945 h 1031903"/>
                <a:gd name="connsiteX565" fmla="*/ 532667 w 1334797"/>
                <a:gd name="connsiteY565" fmla="*/ 389923 h 1031903"/>
                <a:gd name="connsiteX566" fmla="*/ 542165 w 1334797"/>
                <a:gd name="connsiteY566" fmla="*/ 389923 h 1031903"/>
                <a:gd name="connsiteX567" fmla="*/ 552177 w 1334797"/>
                <a:gd name="connsiteY567" fmla="*/ 389923 h 1031903"/>
                <a:gd name="connsiteX568" fmla="*/ 552177 w 1334797"/>
                <a:gd name="connsiteY568" fmla="*/ 394415 h 1031903"/>
                <a:gd name="connsiteX569" fmla="*/ 557157 w 1334797"/>
                <a:gd name="connsiteY569" fmla="*/ 394415 h 1031903"/>
                <a:gd name="connsiteX570" fmla="*/ 566707 w 1334797"/>
                <a:gd name="connsiteY570" fmla="*/ 399921 h 1031903"/>
                <a:gd name="connsiteX571" fmla="*/ 576667 w 1334797"/>
                <a:gd name="connsiteY571" fmla="*/ 409435 h 1031903"/>
                <a:gd name="connsiteX572" fmla="*/ 586165 w 1334797"/>
                <a:gd name="connsiteY572" fmla="*/ 413928 h 1031903"/>
                <a:gd name="connsiteX573" fmla="*/ 605675 w 1334797"/>
                <a:gd name="connsiteY573" fmla="*/ 418949 h 1031903"/>
                <a:gd name="connsiteX574" fmla="*/ 625185 w 1334797"/>
                <a:gd name="connsiteY574" fmla="*/ 418949 h 1031903"/>
                <a:gd name="connsiteX575" fmla="*/ 635196 w 1334797"/>
                <a:gd name="connsiteY575" fmla="*/ 418949 h 1031903"/>
                <a:gd name="connsiteX576" fmla="*/ 654706 w 1334797"/>
                <a:gd name="connsiteY576" fmla="*/ 413928 h 1031903"/>
                <a:gd name="connsiteX577" fmla="*/ 664718 w 1334797"/>
                <a:gd name="connsiteY577" fmla="*/ 409435 h 1031903"/>
                <a:gd name="connsiteX578" fmla="*/ 669236 w 1334797"/>
                <a:gd name="connsiteY578" fmla="*/ 404414 h 1031903"/>
                <a:gd name="connsiteX579" fmla="*/ 674729 w 1334797"/>
                <a:gd name="connsiteY579" fmla="*/ 404414 h 1031903"/>
                <a:gd name="connsiteX580" fmla="*/ 679196 w 1334797"/>
                <a:gd name="connsiteY580" fmla="*/ 399921 h 1031903"/>
                <a:gd name="connsiteX581" fmla="*/ 694239 w 1334797"/>
                <a:gd name="connsiteY581" fmla="*/ 394415 h 1031903"/>
                <a:gd name="connsiteX582" fmla="*/ 698706 w 1334797"/>
                <a:gd name="connsiteY582" fmla="*/ 389923 h 1031903"/>
                <a:gd name="connsiteX583" fmla="*/ 708204 w 1334797"/>
                <a:gd name="connsiteY583" fmla="*/ 384945 h 1031903"/>
                <a:gd name="connsiteX584" fmla="*/ 718216 w 1334797"/>
                <a:gd name="connsiteY584" fmla="*/ 374947 h 1031903"/>
                <a:gd name="connsiteX585" fmla="*/ 718216 w 1334797"/>
                <a:gd name="connsiteY585" fmla="*/ 370454 h 1031903"/>
                <a:gd name="connsiteX586" fmla="*/ 727714 w 1334797"/>
                <a:gd name="connsiteY586" fmla="*/ 365433 h 1031903"/>
                <a:gd name="connsiteX587" fmla="*/ 738239 w 1334797"/>
                <a:gd name="connsiteY587" fmla="*/ 355434 h 1031903"/>
                <a:gd name="connsiteX588" fmla="*/ 742757 w 1334797"/>
                <a:gd name="connsiteY588" fmla="*/ 355434 h 1031903"/>
                <a:gd name="connsiteX589" fmla="*/ 757749 w 1334797"/>
                <a:gd name="connsiteY589" fmla="*/ 350941 h 1031903"/>
                <a:gd name="connsiteX590" fmla="*/ 767247 w 1334797"/>
                <a:gd name="connsiteY590" fmla="*/ 345920 h 1031903"/>
                <a:gd name="connsiteX591" fmla="*/ 781725 w 1334797"/>
                <a:gd name="connsiteY591" fmla="*/ 345920 h 1031903"/>
                <a:gd name="connsiteX592" fmla="*/ 791275 w 1334797"/>
                <a:gd name="connsiteY592" fmla="*/ 341427 h 1031903"/>
                <a:gd name="connsiteX593" fmla="*/ 796002 w 1334797"/>
                <a:gd name="connsiteY593" fmla="*/ 341427 h 1031903"/>
                <a:gd name="connsiteX594" fmla="*/ 796002 w 1334797"/>
                <a:gd name="connsiteY594" fmla="*/ 341231 h 1031903"/>
                <a:gd name="connsiteX595" fmla="*/ 800515 w 1334797"/>
                <a:gd name="connsiteY595" fmla="*/ 341231 h 1031903"/>
                <a:gd name="connsiteX596" fmla="*/ 811035 w 1334797"/>
                <a:gd name="connsiteY596" fmla="*/ 341231 h 1031903"/>
                <a:gd name="connsiteX597" fmla="*/ 820559 w 1334797"/>
                <a:gd name="connsiteY597" fmla="*/ 336216 h 1031903"/>
                <a:gd name="connsiteX598" fmla="*/ 825072 w 1334797"/>
                <a:gd name="connsiteY598" fmla="*/ 336216 h 1031903"/>
                <a:gd name="connsiteX599" fmla="*/ 825072 w 1334797"/>
                <a:gd name="connsiteY599" fmla="*/ 331699 h 1031903"/>
                <a:gd name="connsiteX600" fmla="*/ 800515 w 1334797"/>
                <a:gd name="connsiteY600" fmla="*/ 331699 h 1031903"/>
                <a:gd name="connsiteX601" fmla="*/ 785980 w 1334797"/>
                <a:gd name="connsiteY601" fmla="*/ 331699 h 1031903"/>
                <a:gd name="connsiteX602" fmla="*/ 780969 w 1334797"/>
                <a:gd name="connsiteY602" fmla="*/ 331699 h 1031903"/>
                <a:gd name="connsiteX603" fmla="*/ 776456 w 1334797"/>
                <a:gd name="connsiteY603" fmla="*/ 331699 h 1031903"/>
                <a:gd name="connsiteX604" fmla="*/ 761423 w 1334797"/>
                <a:gd name="connsiteY604" fmla="*/ 321669 h 1031903"/>
                <a:gd name="connsiteX605" fmla="*/ 732352 w 1334797"/>
                <a:gd name="connsiteY605" fmla="*/ 321669 h 1031903"/>
                <a:gd name="connsiteX606" fmla="*/ 722330 w 1334797"/>
                <a:gd name="connsiteY606" fmla="*/ 316655 h 1031903"/>
                <a:gd name="connsiteX607" fmla="*/ 722330 w 1334797"/>
                <a:gd name="connsiteY607" fmla="*/ 312138 h 1031903"/>
                <a:gd name="connsiteX608" fmla="*/ 722330 w 1334797"/>
                <a:gd name="connsiteY608" fmla="*/ 306625 h 1031903"/>
                <a:gd name="connsiteX609" fmla="*/ 712806 w 1334797"/>
                <a:gd name="connsiteY609" fmla="*/ 297132 h 1031903"/>
                <a:gd name="connsiteX610" fmla="*/ 712806 w 1334797"/>
                <a:gd name="connsiteY610" fmla="*/ 292615 h 1031903"/>
                <a:gd name="connsiteX611" fmla="*/ 717319 w 1334797"/>
                <a:gd name="connsiteY611" fmla="*/ 282585 h 1031903"/>
                <a:gd name="connsiteX612" fmla="*/ 732352 w 1334797"/>
                <a:gd name="connsiteY612" fmla="*/ 253530 h 1031903"/>
                <a:gd name="connsiteX613" fmla="*/ 737363 w 1334797"/>
                <a:gd name="connsiteY613" fmla="*/ 243501 h 1031903"/>
                <a:gd name="connsiteX614" fmla="*/ 741876 w 1334797"/>
                <a:gd name="connsiteY614" fmla="*/ 234008 h 1031903"/>
                <a:gd name="connsiteX615" fmla="*/ 751899 w 1334797"/>
                <a:gd name="connsiteY615" fmla="*/ 214446 h 1031903"/>
                <a:gd name="connsiteX616" fmla="*/ 751899 w 1334797"/>
                <a:gd name="connsiteY616" fmla="*/ 199402 h 1031903"/>
                <a:gd name="connsiteX617" fmla="*/ 756910 w 1334797"/>
                <a:gd name="connsiteY617" fmla="*/ 199402 h 1031903"/>
                <a:gd name="connsiteX618" fmla="*/ 756910 w 1334797"/>
                <a:gd name="connsiteY618" fmla="*/ 194923 h 1031903"/>
                <a:gd name="connsiteX619" fmla="*/ 766932 w 1334797"/>
                <a:gd name="connsiteY619" fmla="*/ 189909 h 1031903"/>
                <a:gd name="connsiteX620" fmla="*/ 771445 w 1334797"/>
                <a:gd name="connsiteY620" fmla="*/ 189909 h 1031903"/>
                <a:gd name="connsiteX621" fmla="*/ 785980 w 1334797"/>
                <a:gd name="connsiteY621" fmla="*/ 179879 h 1031903"/>
                <a:gd name="connsiteX622" fmla="*/ 790991 w 1334797"/>
                <a:gd name="connsiteY622" fmla="*/ 179879 h 1031903"/>
                <a:gd name="connsiteX623" fmla="*/ 796002 w 1334797"/>
                <a:gd name="connsiteY623" fmla="*/ 175362 h 1031903"/>
                <a:gd name="connsiteX624" fmla="*/ 800515 w 1334797"/>
                <a:gd name="connsiteY624" fmla="*/ 175362 h 1031903"/>
                <a:gd name="connsiteX625" fmla="*/ 811035 w 1334797"/>
                <a:gd name="connsiteY625" fmla="*/ 175362 h 1031903"/>
                <a:gd name="connsiteX626" fmla="*/ 815548 w 1334797"/>
                <a:gd name="connsiteY626" fmla="*/ 170347 h 1031903"/>
                <a:gd name="connsiteX627" fmla="*/ 815548 w 1334797"/>
                <a:gd name="connsiteY627" fmla="*/ 165830 h 1031903"/>
                <a:gd name="connsiteX628" fmla="*/ 820559 w 1334797"/>
                <a:gd name="connsiteY628" fmla="*/ 165830 h 1031903"/>
                <a:gd name="connsiteX629" fmla="*/ 825072 w 1334797"/>
                <a:gd name="connsiteY629" fmla="*/ 160318 h 1031903"/>
                <a:gd name="connsiteX630" fmla="*/ 835094 w 1334797"/>
                <a:gd name="connsiteY630" fmla="*/ 160318 h 1031903"/>
                <a:gd name="connsiteX631" fmla="*/ 835094 w 1334797"/>
                <a:gd name="connsiteY631" fmla="*/ 155839 h 1031903"/>
                <a:gd name="connsiteX632" fmla="*/ 844618 w 1334797"/>
                <a:gd name="connsiteY632" fmla="*/ 150824 h 1031903"/>
                <a:gd name="connsiteX633" fmla="*/ 864164 w 1334797"/>
                <a:gd name="connsiteY633" fmla="*/ 140795 h 1031903"/>
                <a:gd name="connsiteX634" fmla="*/ 879198 w 1334797"/>
                <a:gd name="connsiteY634" fmla="*/ 131263 h 1031903"/>
                <a:gd name="connsiteX635" fmla="*/ 884209 w 1334797"/>
                <a:gd name="connsiteY635" fmla="*/ 131263 h 1031903"/>
                <a:gd name="connsiteX636" fmla="*/ 894231 w 1334797"/>
                <a:gd name="connsiteY636" fmla="*/ 121770 h 1031903"/>
                <a:gd name="connsiteX637" fmla="*/ 898744 w 1334797"/>
                <a:gd name="connsiteY637" fmla="*/ 116755 h 1031903"/>
                <a:gd name="connsiteX638" fmla="*/ 908268 w 1334797"/>
                <a:gd name="connsiteY638" fmla="*/ 111740 h 1031903"/>
                <a:gd name="connsiteX639" fmla="*/ 923301 w 1334797"/>
                <a:gd name="connsiteY639" fmla="*/ 111740 h 1031903"/>
                <a:gd name="connsiteX640" fmla="*/ 927814 w 1334797"/>
                <a:gd name="connsiteY640" fmla="*/ 107223 h 1031903"/>
                <a:gd name="connsiteX641" fmla="*/ 932825 w 1334797"/>
                <a:gd name="connsiteY641" fmla="*/ 107223 h 1031903"/>
                <a:gd name="connsiteX642" fmla="*/ 947858 w 1334797"/>
                <a:gd name="connsiteY642" fmla="*/ 102208 h 1031903"/>
                <a:gd name="connsiteX643" fmla="*/ 962393 w 1334797"/>
                <a:gd name="connsiteY643" fmla="*/ 107223 h 1031903"/>
                <a:gd name="connsiteX644" fmla="*/ 967404 w 1334797"/>
                <a:gd name="connsiteY644" fmla="*/ 107223 h 1031903"/>
                <a:gd name="connsiteX645" fmla="*/ 981939 w 1334797"/>
                <a:gd name="connsiteY645" fmla="*/ 102208 h 1031903"/>
                <a:gd name="connsiteX646" fmla="*/ 991463 w 1334797"/>
                <a:gd name="connsiteY646" fmla="*/ 97691 h 1031903"/>
                <a:gd name="connsiteX647" fmla="*/ 996972 w 1334797"/>
                <a:gd name="connsiteY647" fmla="*/ 92179 h 1031903"/>
                <a:gd name="connsiteX648" fmla="*/ 1016021 w 1334797"/>
                <a:gd name="connsiteY648" fmla="*/ 92179 h 1031903"/>
                <a:gd name="connsiteX649" fmla="*/ 1026043 w 1334797"/>
                <a:gd name="connsiteY649" fmla="*/ 87700 h 1031903"/>
                <a:gd name="connsiteX650" fmla="*/ 1031054 w 1334797"/>
                <a:gd name="connsiteY650" fmla="*/ 82686 h 1031903"/>
                <a:gd name="connsiteX651" fmla="*/ 1035567 w 1334797"/>
                <a:gd name="connsiteY651" fmla="*/ 82686 h 1031903"/>
                <a:gd name="connsiteX652" fmla="*/ 1041107 w 1334797"/>
                <a:gd name="connsiteY652" fmla="*/ 82686 h 1031903"/>
                <a:gd name="connsiteX653" fmla="*/ 1060653 w 1334797"/>
                <a:gd name="connsiteY653" fmla="*/ 82686 h 1031903"/>
                <a:gd name="connsiteX654" fmla="*/ 1070146 w 1334797"/>
                <a:gd name="connsiteY654" fmla="*/ 78168 h 1031903"/>
                <a:gd name="connsiteX655" fmla="*/ 1094734 w 1334797"/>
                <a:gd name="connsiteY655" fmla="*/ 72656 h 1031903"/>
                <a:gd name="connsiteX656" fmla="*/ 1099216 w 1334797"/>
                <a:gd name="connsiteY656" fmla="*/ 68139 h 1031903"/>
                <a:gd name="connsiteX657" fmla="*/ 1104756 w 1334797"/>
                <a:gd name="connsiteY657" fmla="*/ 63124 h 1031903"/>
                <a:gd name="connsiteX658" fmla="*/ 1109269 w 1334797"/>
                <a:gd name="connsiteY658" fmla="*/ 63124 h 1031903"/>
                <a:gd name="connsiteX659" fmla="*/ 1114281 w 1334797"/>
                <a:gd name="connsiteY659" fmla="*/ 63124 h 1031903"/>
                <a:gd name="connsiteX660" fmla="*/ 1118762 w 1334797"/>
                <a:gd name="connsiteY660" fmla="*/ 58607 h 1031903"/>
                <a:gd name="connsiteX661" fmla="*/ 1128816 w 1334797"/>
                <a:gd name="connsiteY661" fmla="*/ 48616 h 1031903"/>
                <a:gd name="connsiteX662" fmla="*/ 1133827 w 1334797"/>
                <a:gd name="connsiteY662" fmla="*/ 43601 h 1031903"/>
                <a:gd name="connsiteX663" fmla="*/ 1143849 w 1334797"/>
                <a:gd name="connsiteY663" fmla="*/ 39084 h 1031903"/>
                <a:gd name="connsiteX664" fmla="*/ 1148362 w 1334797"/>
                <a:gd name="connsiteY664" fmla="*/ 33572 h 1031903"/>
                <a:gd name="connsiteX665" fmla="*/ 1153373 w 1334797"/>
                <a:gd name="connsiteY665" fmla="*/ 29055 h 1031903"/>
                <a:gd name="connsiteX666" fmla="*/ 1172919 w 1334797"/>
                <a:gd name="connsiteY666" fmla="*/ 14547 h 1031903"/>
                <a:gd name="connsiteX667" fmla="*/ 1182443 w 1334797"/>
                <a:gd name="connsiteY667" fmla="*/ 4517 h 1031903"/>
                <a:gd name="connsiteX668" fmla="*/ 1187952 w 1334797"/>
                <a:gd name="connsiteY668" fmla="*/ 4517 h 1031903"/>
                <a:gd name="connsiteX669" fmla="*/ 1197476 w 1334797"/>
                <a:gd name="connsiteY669" fmla="*/ 9532 h 1031903"/>
                <a:gd name="connsiteX670" fmla="*/ 1201989 w 1334797"/>
                <a:gd name="connsiteY670" fmla="*/ 4517 h 103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Lst>
              <a:rect l="l" t="t" r="r" b="b"/>
              <a:pathLst>
                <a:path w="1334797" h="1031903">
                  <a:moveTo>
                    <a:pt x="1212011" y="0"/>
                  </a:moveTo>
                  <a:lnTo>
                    <a:pt x="1212011" y="4517"/>
                  </a:lnTo>
                  <a:lnTo>
                    <a:pt x="1217022" y="4517"/>
                  </a:lnTo>
                  <a:lnTo>
                    <a:pt x="1217022" y="19523"/>
                  </a:lnTo>
                  <a:lnTo>
                    <a:pt x="1221535" y="19523"/>
                  </a:lnTo>
                  <a:lnTo>
                    <a:pt x="1226546" y="29055"/>
                  </a:lnTo>
                  <a:lnTo>
                    <a:pt x="1231557" y="29055"/>
                  </a:lnTo>
                  <a:lnTo>
                    <a:pt x="1236568" y="33572"/>
                  </a:lnTo>
                  <a:lnTo>
                    <a:pt x="1236568" y="39084"/>
                  </a:lnTo>
                  <a:lnTo>
                    <a:pt x="1241579" y="43601"/>
                  </a:lnTo>
                  <a:lnTo>
                    <a:pt x="1251602" y="53095"/>
                  </a:lnTo>
                  <a:lnTo>
                    <a:pt x="1256115" y="53095"/>
                  </a:lnTo>
                  <a:lnTo>
                    <a:pt x="1265639" y="72656"/>
                  </a:lnTo>
                  <a:lnTo>
                    <a:pt x="1280672" y="78168"/>
                  </a:lnTo>
                  <a:lnTo>
                    <a:pt x="1290694" y="82686"/>
                  </a:lnTo>
                  <a:lnTo>
                    <a:pt x="1290694" y="87700"/>
                  </a:lnTo>
                  <a:lnTo>
                    <a:pt x="1295207" y="87700"/>
                  </a:lnTo>
                  <a:lnTo>
                    <a:pt x="1300218" y="92179"/>
                  </a:lnTo>
                  <a:lnTo>
                    <a:pt x="1300218" y="97691"/>
                  </a:lnTo>
                  <a:lnTo>
                    <a:pt x="1304731" y="102208"/>
                  </a:lnTo>
                  <a:lnTo>
                    <a:pt x="1304731" y="107223"/>
                  </a:lnTo>
                  <a:lnTo>
                    <a:pt x="1304731" y="111740"/>
                  </a:lnTo>
                  <a:lnTo>
                    <a:pt x="1304731" y="121770"/>
                  </a:lnTo>
                  <a:lnTo>
                    <a:pt x="1309742" y="126784"/>
                  </a:lnTo>
                  <a:lnTo>
                    <a:pt x="1309742" y="146307"/>
                  </a:lnTo>
                  <a:lnTo>
                    <a:pt x="1315251" y="150824"/>
                  </a:lnTo>
                  <a:lnTo>
                    <a:pt x="1319764" y="155839"/>
                  </a:lnTo>
                  <a:lnTo>
                    <a:pt x="1319764" y="160318"/>
                  </a:lnTo>
                  <a:lnTo>
                    <a:pt x="1329288" y="170347"/>
                  </a:lnTo>
                  <a:lnTo>
                    <a:pt x="1329288" y="175362"/>
                  </a:lnTo>
                  <a:lnTo>
                    <a:pt x="1319764" y="175362"/>
                  </a:lnTo>
                  <a:lnTo>
                    <a:pt x="1319764" y="170347"/>
                  </a:lnTo>
                  <a:lnTo>
                    <a:pt x="1315251" y="175362"/>
                  </a:lnTo>
                  <a:lnTo>
                    <a:pt x="1315251" y="185392"/>
                  </a:lnTo>
                  <a:lnTo>
                    <a:pt x="1304731" y="189909"/>
                  </a:lnTo>
                  <a:lnTo>
                    <a:pt x="1304731" y="199402"/>
                  </a:lnTo>
                  <a:lnTo>
                    <a:pt x="1295207" y="209432"/>
                  </a:lnTo>
                  <a:lnTo>
                    <a:pt x="1300218" y="214446"/>
                  </a:lnTo>
                  <a:lnTo>
                    <a:pt x="1315251" y="204915"/>
                  </a:lnTo>
                  <a:lnTo>
                    <a:pt x="1315251" y="214446"/>
                  </a:lnTo>
                  <a:lnTo>
                    <a:pt x="1304731" y="218963"/>
                  </a:lnTo>
                  <a:lnTo>
                    <a:pt x="1304731" y="224476"/>
                  </a:lnTo>
                  <a:lnTo>
                    <a:pt x="1300218" y="234008"/>
                  </a:lnTo>
                  <a:lnTo>
                    <a:pt x="1300218" y="238486"/>
                  </a:lnTo>
                  <a:lnTo>
                    <a:pt x="1304731" y="243501"/>
                  </a:lnTo>
                  <a:lnTo>
                    <a:pt x="1304731" y="248018"/>
                  </a:lnTo>
                  <a:lnTo>
                    <a:pt x="1295207" y="258048"/>
                  </a:lnTo>
                  <a:lnTo>
                    <a:pt x="1304731" y="267579"/>
                  </a:lnTo>
                  <a:lnTo>
                    <a:pt x="1295207" y="267579"/>
                  </a:lnTo>
                  <a:lnTo>
                    <a:pt x="1295207" y="273092"/>
                  </a:lnTo>
                  <a:lnTo>
                    <a:pt x="1304731" y="273092"/>
                  </a:lnTo>
                  <a:lnTo>
                    <a:pt x="1304731" y="277571"/>
                  </a:lnTo>
                  <a:lnTo>
                    <a:pt x="1309742" y="282585"/>
                  </a:lnTo>
                  <a:lnTo>
                    <a:pt x="1304731" y="287102"/>
                  </a:lnTo>
                  <a:lnTo>
                    <a:pt x="1315251" y="292615"/>
                  </a:lnTo>
                  <a:lnTo>
                    <a:pt x="1309742" y="306625"/>
                  </a:lnTo>
                  <a:lnTo>
                    <a:pt x="1304731" y="306625"/>
                  </a:lnTo>
                  <a:lnTo>
                    <a:pt x="1304731" y="312138"/>
                  </a:lnTo>
                  <a:lnTo>
                    <a:pt x="1309742" y="312138"/>
                  </a:lnTo>
                  <a:lnTo>
                    <a:pt x="1315251" y="316655"/>
                  </a:lnTo>
                  <a:lnTo>
                    <a:pt x="1319764" y="316655"/>
                  </a:lnTo>
                  <a:lnTo>
                    <a:pt x="1315251" y="312138"/>
                  </a:lnTo>
                  <a:lnTo>
                    <a:pt x="1319764" y="306625"/>
                  </a:lnTo>
                  <a:lnTo>
                    <a:pt x="1329288" y="312138"/>
                  </a:lnTo>
                  <a:lnTo>
                    <a:pt x="1329288" y="321669"/>
                  </a:lnTo>
                  <a:lnTo>
                    <a:pt x="1324775" y="321669"/>
                  </a:lnTo>
                  <a:lnTo>
                    <a:pt x="1324775" y="331699"/>
                  </a:lnTo>
                  <a:lnTo>
                    <a:pt x="1315251" y="336216"/>
                  </a:lnTo>
                  <a:lnTo>
                    <a:pt x="1315251" y="341231"/>
                  </a:lnTo>
                  <a:lnTo>
                    <a:pt x="1309742" y="345709"/>
                  </a:lnTo>
                  <a:lnTo>
                    <a:pt x="1300218" y="365271"/>
                  </a:lnTo>
                  <a:lnTo>
                    <a:pt x="1309742" y="365271"/>
                  </a:lnTo>
                  <a:lnTo>
                    <a:pt x="1304731" y="370285"/>
                  </a:lnTo>
                  <a:lnTo>
                    <a:pt x="1319764" y="384794"/>
                  </a:lnTo>
                  <a:lnTo>
                    <a:pt x="1319764" y="389808"/>
                  </a:lnTo>
                  <a:lnTo>
                    <a:pt x="1319764" y="394325"/>
                  </a:lnTo>
                  <a:lnTo>
                    <a:pt x="1324775" y="404355"/>
                  </a:lnTo>
                  <a:lnTo>
                    <a:pt x="1324775" y="409370"/>
                  </a:lnTo>
                  <a:lnTo>
                    <a:pt x="1324775" y="428893"/>
                  </a:lnTo>
                  <a:lnTo>
                    <a:pt x="1329288" y="428893"/>
                  </a:lnTo>
                  <a:lnTo>
                    <a:pt x="1334797" y="438922"/>
                  </a:lnTo>
                  <a:lnTo>
                    <a:pt x="1329288" y="452933"/>
                  </a:lnTo>
                  <a:lnTo>
                    <a:pt x="1319764" y="448454"/>
                  </a:lnTo>
                  <a:lnTo>
                    <a:pt x="1315251" y="443439"/>
                  </a:lnTo>
                  <a:lnTo>
                    <a:pt x="1300218" y="443439"/>
                  </a:lnTo>
                  <a:lnTo>
                    <a:pt x="1300218" y="452933"/>
                  </a:lnTo>
                  <a:lnTo>
                    <a:pt x="1295207" y="457947"/>
                  </a:lnTo>
                  <a:lnTo>
                    <a:pt x="1300218" y="457947"/>
                  </a:lnTo>
                  <a:lnTo>
                    <a:pt x="1300218" y="467977"/>
                  </a:lnTo>
                  <a:lnTo>
                    <a:pt x="1285185" y="472494"/>
                  </a:lnTo>
                  <a:lnTo>
                    <a:pt x="1285185" y="487538"/>
                  </a:lnTo>
                  <a:lnTo>
                    <a:pt x="1285185" y="492017"/>
                  </a:lnTo>
                  <a:lnTo>
                    <a:pt x="1285185" y="501549"/>
                  </a:lnTo>
                  <a:lnTo>
                    <a:pt x="1280672" y="511578"/>
                  </a:lnTo>
                  <a:lnTo>
                    <a:pt x="1280672" y="516593"/>
                  </a:lnTo>
                  <a:lnTo>
                    <a:pt x="1271148" y="531101"/>
                  </a:lnTo>
                  <a:lnTo>
                    <a:pt x="1265639" y="536116"/>
                  </a:lnTo>
                  <a:lnTo>
                    <a:pt x="1265639" y="540633"/>
                  </a:lnTo>
                  <a:lnTo>
                    <a:pt x="1265639" y="546145"/>
                  </a:lnTo>
                  <a:lnTo>
                    <a:pt x="1256115" y="540633"/>
                  </a:lnTo>
                  <a:lnTo>
                    <a:pt x="1251602" y="546145"/>
                  </a:lnTo>
                  <a:lnTo>
                    <a:pt x="1241579" y="550662"/>
                  </a:lnTo>
                  <a:lnTo>
                    <a:pt x="1231557" y="550662"/>
                  </a:lnTo>
                  <a:lnTo>
                    <a:pt x="1226546" y="546145"/>
                  </a:lnTo>
                  <a:lnTo>
                    <a:pt x="1226546" y="555677"/>
                  </a:lnTo>
                  <a:lnTo>
                    <a:pt x="1221535" y="555677"/>
                  </a:lnTo>
                  <a:lnTo>
                    <a:pt x="1217022" y="555677"/>
                  </a:lnTo>
                  <a:lnTo>
                    <a:pt x="1212011" y="555677"/>
                  </a:lnTo>
                  <a:lnTo>
                    <a:pt x="1207498" y="560194"/>
                  </a:lnTo>
                  <a:lnTo>
                    <a:pt x="1201989" y="560194"/>
                  </a:lnTo>
                  <a:lnTo>
                    <a:pt x="1207498" y="575200"/>
                  </a:lnTo>
                  <a:lnTo>
                    <a:pt x="1212011" y="575200"/>
                  </a:lnTo>
                  <a:lnTo>
                    <a:pt x="1217022" y="579717"/>
                  </a:lnTo>
                  <a:lnTo>
                    <a:pt x="1217022" y="584732"/>
                  </a:lnTo>
                  <a:lnTo>
                    <a:pt x="1212011" y="594761"/>
                  </a:lnTo>
                  <a:lnTo>
                    <a:pt x="1212011" y="599240"/>
                  </a:lnTo>
                  <a:lnTo>
                    <a:pt x="1226546" y="594761"/>
                  </a:lnTo>
                  <a:lnTo>
                    <a:pt x="1231557" y="599240"/>
                  </a:lnTo>
                  <a:lnTo>
                    <a:pt x="1221535" y="604255"/>
                  </a:lnTo>
                  <a:lnTo>
                    <a:pt x="1226546" y="614284"/>
                  </a:lnTo>
                  <a:lnTo>
                    <a:pt x="1226546" y="618801"/>
                  </a:lnTo>
                  <a:lnTo>
                    <a:pt x="1221535" y="623816"/>
                  </a:lnTo>
                  <a:lnTo>
                    <a:pt x="1207498" y="623816"/>
                  </a:lnTo>
                  <a:lnTo>
                    <a:pt x="1207498" y="628333"/>
                  </a:lnTo>
                  <a:lnTo>
                    <a:pt x="1207498" y="638324"/>
                  </a:lnTo>
                  <a:lnTo>
                    <a:pt x="1207498" y="643339"/>
                  </a:lnTo>
                  <a:lnTo>
                    <a:pt x="1212011" y="643339"/>
                  </a:lnTo>
                  <a:lnTo>
                    <a:pt x="1212011" y="653368"/>
                  </a:lnTo>
                  <a:lnTo>
                    <a:pt x="1207498" y="657885"/>
                  </a:lnTo>
                  <a:lnTo>
                    <a:pt x="1201989" y="657885"/>
                  </a:lnTo>
                  <a:lnTo>
                    <a:pt x="1197476" y="662900"/>
                  </a:lnTo>
                  <a:lnTo>
                    <a:pt x="1187952" y="662900"/>
                  </a:lnTo>
                  <a:lnTo>
                    <a:pt x="1182443" y="672929"/>
                  </a:lnTo>
                  <a:lnTo>
                    <a:pt x="1172919" y="677408"/>
                  </a:lnTo>
                  <a:lnTo>
                    <a:pt x="1172919" y="686940"/>
                  </a:lnTo>
                  <a:lnTo>
                    <a:pt x="1172919" y="691955"/>
                  </a:lnTo>
                  <a:lnTo>
                    <a:pt x="1177930" y="696970"/>
                  </a:lnTo>
                  <a:lnTo>
                    <a:pt x="1172919" y="706463"/>
                  </a:lnTo>
                  <a:lnTo>
                    <a:pt x="1168406" y="706463"/>
                  </a:lnTo>
                  <a:lnTo>
                    <a:pt x="1162897" y="715995"/>
                  </a:lnTo>
                  <a:lnTo>
                    <a:pt x="1153373" y="715995"/>
                  </a:lnTo>
                  <a:lnTo>
                    <a:pt x="1138309" y="715995"/>
                  </a:lnTo>
                  <a:lnTo>
                    <a:pt x="1138309" y="721507"/>
                  </a:lnTo>
                  <a:lnTo>
                    <a:pt x="1128816" y="711478"/>
                  </a:lnTo>
                  <a:lnTo>
                    <a:pt x="1124303" y="711478"/>
                  </a:lnTo>
                  <a:lnTo>
                    <a:pt x="1118762" y="715995"/>
                  </a:lnTo>
                  <a:lnTo>
                    <a:pt x="1109269" y="711478"/>
                  </a:lnTo>
                  <a:lnTo>
                    <a:pt x="1099216" y="711478"/>
                  </a:lnTo>
                  <a:lnTo>
                    <a:pt x="1094734" y="701984"/>
                  </a:lnTo>
                  <a:lnTo>
                    <a:pt x="1084681" y="701984"/>
                  </a:lnTo>
                  <a:lnTo>
                    <a:pt x="1084681" y="711478"/>
                  </a:lnTo>
                  <a:lnTo>
                    <a:pt x="1079670" y="721507"/>
                  </a:lnTo>
                  <a:lnTo>
                    <a:pt x="1074659" y="715995"/>
                  </a:lnTo>
                  <a:lnTo>
                    <a:pt x="1065135" y="721507"/>
                  </a:lnTo>
                  <a:lnTo>
                    <a:pt x="1060653" y="715995"/>
                  </a:lnTo>
                  <a:lnTo>
                    <a:pt x="1055113" y="731039"/>
                  </a:lnTo>
                  <a:lnTo>
                    <a:pt x="1050600" y="731039"/>
                  </a:lnTo>
                  <a:lnTo>
                    <a:pt x="1035567" y="735556"/>
                  </a:lnTo>
                  <a:lnTo>
                    <a:pt x="1031054" y="731039"/>
                  </a:lnTo>
                  <a:lnTo>
                    <a:pt x="1011010" y="745547"/>
                  </a:lnTo>
                  <a:lnTo>
                    <a:pt x="1001486" y="741068"/>
                  </a:lnTo>
                  <a:lnTo>
                    <a:pt x="996972" y="741068"/>
                  </a:lnTo>
                  <a:lnTo>
                    <a:pt x="991463" y="750562"/>
                  </a:lnTo>
                  <a:lnTo>
                    <a:pt x="986950" y="760591"/>
                  </a:lnTo>
                  <a:lnTo>
                    <a:pt x="977426" y="760591"/>
                  </a:lnTo>
                  <a:lnTo>
                    <a:pt x="972614" y="764537"/>
                  </a:lnTo>
                  <a:lnTo>
                    <a:pt x="977336" y="773921"/>
                  </a:lnTo>
                  <a:lnTo>
                    <a:pt x="977336" y="783391"/>
                  </a:lnTo>
                  <a:lnTo>
                    <a:pt x="972305" y="798411"/>
                  </a:lnTo>
                  <a:lnTo>
                    <a:pt x="982316" y="798411"/>
                  </a:lnTo>
                  <a:lnTo>
                    <a:pt x="982316" y="812418"/>
                  </a:lnTo>
                  <a:lnTo>
                    <a:pt x="991814" y="817924"/>
                  </a:lnTo>
                  <a:lnTo>
                    <a:pt x="1001313" y="817924"/>
                  </a:lnTo>
                  <a:lnTo>
                    <a:pt x="1001313" y="822417"/>
                  </a:lnTo>
                  <a:lnTo>
                    <a:pt x="1011324" y="827394"/>
                  </a:lnTo>
                  <a:lnTo>
                    <a:pt x="1016304" y="831887"/>
                  </a:lnTo>
                  <a:lnTo>
                    <a:pt x="1011324" y="837393"/>
                  </a:lnTo>
                  <a:lnTo>
                    <a:pt x="1021849" y="841885"/>
                  </a:lnTo>
                  <a:lnTo>
                    <a:pt x="1026316" y="846907"/>
                  </a:lnTo>
                  <a:lnTo>
                    <a:pt x="1016304" y="856905"/>
                  </a:lnTo>
                  <a:lnTo>
                    <a:pt x="1021849" y="861398"/>
                  </a:lnTo>
                  <a:lnTo>
                    <a:pt x="1021849" y="866419"/>
                  </a:lnTo>
                  <a:lnTo>
                    <a:pt x="1016304" y="870912"/>
                  </a:lnTo>
                  <a:lnTo>
                    <a:pt x="1016304" y="880911"/>
                  </a:lnTo>
                  <a:lnTo>
                    <a:pt x="1026316" y="890381"/>
                  </a:lnTo>
                  <a:lnTo>
                    <a:pt x="1016304" y="905401"/>
                  </a:lnTo>
                  <a:lnTo>
                    <a:pt x="1016304" y="914915"/>
                  </a:lnTo>
                  <a:lnTo>
                    <a:pt x="1011324" y="919407"/>
                  </a:lnTo>
                  <a:lnTo>
                    <a:pt x="1001313" y="929406"/>
                  </a:lnTo>
                  <a:lnTo>
                    <a:pt x="996794" y="929406"/>
                  </a:lnTo>
                  <a:lnTo>
                    <a:pt x="991814" y="934383"/>
                  </a:lnTo>
                  <a:lnTo>
                    <a:pt x="987296" y="934383"/>
                  </a:lnTo>
                  <a:lnTo>
                    <a:pt x="987296" y="938876"/>
                  </a:lnTo>
                  <a:lnTo>
                    <a:pt x="977336" y="938876"/>
                  </a:lnTo>
                  <a:lnTo>
                    <a:pt x="972305" y="944382"/>
                  </a:lnTo>
                  <a:lnTo>
                    <a:pt x="967787" y="938876"/>
                  </a:lnTo>
                  <a:lnTo>
                    <a:pt x="958288" y="944382"/>
                  </a:lnTo>
                  <a:lnTo>
                    <a:pt x="952795" y="948875"/>
                  </a:lnTo>
                  <a:lnTo>
                    <a:pt x="948328" y="963895"/>
                  </a:lnTo>
                  <a:lnTo>
                    <a:pt x="952795" y="963895"/>
                  </a:lnTo>
                  <a:lnTo>
                    <a:pt x="962806" y="973409"/>
                  </a:lnTo>
                  <a:lnTo>
                    <a:pt x="958288" y="977901"/>
                  </a:lnTo>
                  <a:lnTo>
                    <a:pt x="958288" y="982879"/>
                  </a:lnTo>
                  <a:lnTo>
                    <a:pt x="962806" y="997370"/>
                  </a:lnTo>
                  <a:lnTo>
                    <a:pt x="967787" y="1006884"/>
                  </a:lnTo>
                  <a:lnTo>
                    <a:pt x="967787" y="1012390"/>
                  </a:lnTo>
                  <a:lnTo>
                    <a:pt x="962806" y="1021904"/>
                  </a:lnTo>
                  <a:lnTo>
                    <a:pt x="958288" y="1021904"/>
                  </a:lnTo>
                  <a:lnTo>
                    <a:pt x="952795" y="1026397"/>
                  </a:lnTo>
                  <a:lnTo>
                    <a:pt x="943297" y="1031903"/>
                  </a:lnTo>
                  <a:lnTo>
                    <a:pt x="937803" y="1026397"/>
                  </a:lnTo>
                  <a:lnTo>
                    <a:pt x="933285" y="1021904"/>
                  </a:lnTo>
                  <a:lnTo>
                    <a:pt x="933285" y="1016883"/>
                  </a:lnTo>
                  <a:lnTo>
                    <a:pt x="928305" y="1016883"/>
                  </a:lnTo>
                  <a:lnTo>
                    <a:pt x="928305" y="1006884"/>
                  </a:lnTo>
                  <a:lnTo>
                    <a:pt x="923787" y="1002391"/>
                  </a:lnTo>
                  <a:lnTo>
                    <a:pt x="918293" y="997370"/>
                  </a:lnTo>
                  <a:lnTo>
                    <a:pt x="918293" y="987900"/>
                  </a:lnTo>
                  <a:lnTo>
                    <a:pt x="908795" y="982879"/>
                  </a:lnTo>
                  <a:lnTo>
                    <a:pt x="899297" y="987900"/>
                  </a:lnTo>
                  <a:lnTo>
                    <a:pt x="904277" y="1002391"/>
                  </a:lnTo>
                  <a:lnTo>
                    <a:pt x="899297" y="1002391"/>
                  </a:lnTo>
                  <a:lnTo>
                    <a:pt x="899297" y="997370"/>
                  </a:lnTo>
                  <a:lnTo>
                    <a:pt x="884767" y="992877"/>
                  </a:lnTo>
                  <a:lnTo>
                    <a:pt x="879787" y="992877"/>
                  </a:lnTo>
                  <a:lnTo>
                    <a:pt x="864796" y="992877"/>
                  </a:lnTo>
                  <a:lnTo>
                    <a:pt x="864796" y="982879"/>
                  </a:lnTo>
                  <a:lnTo>
                    <a:pt x="854784" y="982879"/>
                  </a:lnTo>
                  <a:lnTo>
                    <a:pt x="850266" y="968387"/>
                  </a:lnTo>
                  <a:lnTo>
                    <a:pt x="854784" y="968387"/>
                  </a:lnTo>
                  <a:lnTo>
                    <a:pt x="850266" y="958389"/>
                  </a:lnTo>
                  <a:lnTo>
                    <a:pt x="845286" y="963895"/>
                  </a:lnTo>
                  <a:lnTo>
                    <a:pt x="840768" y="958389"/>
                  </a:lnTo>
                  <a:lnTo>
                    <a:pt x="830756" y="958389"/>
                  </a:lnTo>
                  <a:lnTo>
                    <a:pt x="825776" y="953896"/>
                  </a:lnTo>
                  <a:lnTo>
                    <a:pt x="821258" y="953896"/>
                  </a:lnTo>
                  <a:lnTo>
                    <a:pt x="816278" y="953896"/>
                  </a:lnTo>
                  <a:lnTo>
                    <a:pt x="811246" y="938876"/>
                  </a:lnTo>
                  <a:lnTo>
                    <a:pt x="811246" y="934383"/>
                  </a:lnTo>
                  <a:lnTo>
                    <a:pt x="811246" y="924913"/>
                  </a:lnTo>
                  <a:lnTo>
                    <a:pt x="811246" y="914915"/>
                  </a:lnTo>
                  <a:lnTo>
                    <a:pt x="806266" y="914915"/>
                  </a:lnTo>
                  <a:lnTo>
                    <a:pt x="811246" y="909893"/>
                  </a:lnTo>
                  <a:lnTo>
                    <a:pt x="806266" y="900379"/>
                  </a:lnTo>
                  <a:lnTo>
                    <a:pt x="811246" y="900379"/>
                  </a:lnTo>
                  <a:lnTo>
                    <a:pt x="811246" y="890381"/>
                  </a:lnTo>
                  <a:lnTo>
                    <a:pt x="806266" y="885888"/>
                  </a:lnTo>
                  <a:lnTo>
                    <a:pt x="806266" y="876418"/>
                  </a:lnTo>
                  <a:lnTo>
                    <a:pt x="801235" y="876418"/>
                  </a:lnTo>
                  <a:lnTo>
                    <a:pt x="796768" y="870912"/>
                  </a:lnTo>
                  <a:lnTo>
                    <a:pt x="791275" y="866419"/>
                  </a:lnTo>
                  <a:lnTo>
                    <a:pt x="777258" y="861398"/>
                  </a:lnTo>
                  <a:lnTo>
                    <a:pt x="767247" y="861398"/>
                  </a:lnTo>
                  <a:lnTo>
                    <a:pt x="767247" y="866419"/>
                  </a:lnTo>
                  <a:lnTo>
                    <a:pt x="757749" y="866419"/>
                  </a:lnTo>
                  <a:lnTo>
                    <a:pt x="752255" y="866419"/>
                  </a:lnTo>
                  <a:lnTo>
                    <a:pt x="742757" y="870912"/>
                  </a:lnTo>
                  <a:lnTo>
                    <a:pt x="738239" y="870912"/>
                  </a:lnTo>
                  <a:lnTo>
                    <a:pt x="738239" y="876418"/>
                  </a:lnTo>
                  <a:lnTo>
                    <a:pt x="733259" y="876418"/>
                  </a:lnTo>
                  <a:lnTo>
                    <a:pt x="727714" y="870912"/>
                  </a:lnTo>
                  <a:lnTo>
                    <a:pt x="727714" y="876418"/>
                  </a:lnTo>
                  <a:lnTo>
                    <a:pt x="727714" y="880911"/>
                  </a:lnTo>
                  <a:lnTo>
                    <a:pt x="727714" y="885888"/>
                  </a:lnTo>
                  <a:lnTo>
                    <a:pt x="718216" y="885888"/>
                  </a:lnTo>
                  <a:lnTo>
                    <a:pt x="713749" y="890381"/>
                  </a:lnTo>
                  <a:lnTo>
                    <a:pt x="703737" y="900379"/>
                  </a:lnTo>
                  <a:lnTo>
                    <a:pt x="694239" y="900379"/>
                  </a:lnTo>
                  <a:lnTo>
                    <a:pt x="694239" y="914915"/>
                  </a:lnTo>
                  <a:lnTo>
                    <a:pt x="684227" y="914915"/>
                  </a:lnTo>
                  <a:lnTo>
                    <a:pt x="679196" y="914915"/>
                  </a:lnTo>
                  <a:lnTo>
                    <a:pt x="674729" y="905401"/>
                  </a:lnTo>
                  <a:lnTo>
                    <a:pt x="664718" y="909893"/>
                  </a:lnTo>
                  <a:lnTo>
                    <a:pt x="664718" y="914915"/>
                  </a:lnTo>
                  <a:lnTo>
                    <a:pt x="654706" y="914915"/>
                  </a:lnTo>
                  <a:lnTo>
                    <a:pt x="649726" y="914915"/>
                  </a:lnTo>
                  <a:lnTo>
                    <a:pt x="654706" y="905401"/>
                  </a:lnTo>
                  <a:lnTo>
                    <a:pt x="654706" y="885888"/>
                  </a:lnTo>
                  <a:lnTo>
                    <a:pt x="654706" y="870912"/>
                  </a:lnTo>
                  <a:lnTo>
                    <a:pt x="649726" y="870912"/>
                  </a:lnTo>
                  <a:lnTo>
                    <a:pt x="640228" y="876418"/>
                  </a:lnTo>
                  <a:lnTo>
                    <a:pt x="635196" y="876418"/>
                  </a:lnTo>
                  <a:lnTo>
                    <a:pt x="620718" y="870912"/>
                  </a:lnTo>
                  <a:lnTo>
                    <a:pt x="615686" y="861398"/>
                  </a:lnTo>
                  <a:lnTo>
                    <a:pt x="615686" y="851399"/>
                  </a:lnTo>
                  <a:lnTo>
                    <a:pt x="611220" y="846907"/>
                  </a:lnTo>
                  <a:lnTo>
                    <a:pt x="611220" y="841885"/>
                  </a:lnTo>
                  <a:lnTo>
                    <a:pt x="620718" y="831887"/>
                  </a:lnTo>
                  <a:lnTo>
                    <a:pt x="605675" y="817924"/>
                  </a:lnTo>
                  <a:lnTo>
                    <a:pt x="586165" y="812418"/>
                  </a:lnTo>
                  <a:lnTo>
                    <a:pt x="581185" y="817924"/>
                  </a:lnTo>
                  <a:lnTo>
                    <a:pt x="586165" y="827394"/>
                  </a:lnTo>
                  <a:lnTo>
                    <a:pt x="576667" y="841885"/>
                  </a:lnTo>
                  <a:lnTo>
                    <a:pt x="571687" y="841885"/>
                  </a:lnTo>
                  <a:lnTo>
                    <a:pt x="571687" y="837393"/>
                  </a:lnTo>
                  <a:lnTo>
                    <a:pt x="561675" y="837393"/>
                  </a:lnTo>
                  <a:lnTo>
                    <a:pt x="557157" y="831887"/>
                  </a:lnTo>
                  <a:lnTo>
                    <a:pt x="552177" y="841885"/>
                  </a:lnTo>
                  <a:lnTo>
                    <a:pt x="547659" y="841885"/>
                  </a:lnTo>
                  <a:lnTo>
                    <a:pt x="542165" y="846907"/>
                  </a:lnTo>
                  <a:lnTo>
                    <a:pt x="547659" y="846907"/>
                  </a:lnTo>
                  <a:lnTo>
                    <a:pt x="542165" y="851399"/>
                  </a:lnTo>
                  <a:lnTo>
                    <a:pt x="537647" y="846907"/>
                  </a:lnTo>
                  <a:lnTo>
                    <a:pt x="532667" y="846907"/>
                  </a:lnTo>
                  <a:lnTo>
                    <a:pt x="528149" y="837393"/>
                  </a:lnTo>
                  <a:lnTo>
                    <a:pt x="518189" y="841885"/>
                  </a:lnTo>
                  <a:lnTo>
                    <a:pt x="507664" y="837393"/>
                  </a:lnTo>
                  <a:lnTo>
                    <a:pt x="498166" y="841885"/>
                  </a:lnTo>
                  <a:lnTo>
                    <a:pt x="488668" y="841885"/>
                  </a:lnTo>
                  <a:lnTo>
                    <a:pt x="478656" y="846907"/>
                  </a:lnTo>
                  <a:lnTo>
                    <a:pt x="474138" y="856905"/>
                  </a:lnTo>
                  <a:lnTo>
                    <a:pt x="469158" y="856905"/>
                  </a:lnTo>
                  <a:lnTo>
                    <a:pt x="464640" y="856905"/>
                  </a:lnTo>
                  <a:lnTo>
                    <a:pt x="454628" y="856905"/>
                  </a:lnTo>
                  <a:lnTo>
                    <a:pt x="434656" y="870912"/>
                  </a:lnTo>
                  <a:lnTo>
                    <a:pt x="434656" y="866419"/>
                  </a:lnTo>
                  <a:lnTo>
                    <a:pt x="430138" y="851399"/>
                  </a:lnTo>
                  <a:lnTo>
                    <a:pt x="430138" y="846907"/>
                  </a:lnTo>
                  <a:lnTo>
                    <a:pt x="424645" y="856905"/>
                  </a:lnTo>
                  <a:lnTo>
                    <a:pt x="410629" y="856905"/>
                  </a:lnTo>
                  <a:lnTo>
                    <a:pt x="405649" y="856905"/>
                  </a:lnTo>
                  <a:lnTo>
                    <a:pt x="405649" y="861398"/>
                  </a:lnTo>
                  <a:lnTo>
                    <a:pt x="410629" y="861398"/>
                  </a:lnTo>
                  <a:lnTo>
                    <a:pt x="410629" y="866419"/>
                  </a:lnTo>
                  <a:lnTo>
                    <a:pt x="395637" y="870912"/>
                  </a:lnTo>
                  <a:lnTo>
                    <a:pt x="386139" y="870912"/>
                  </a:lnTo>
                  <a:lnTo>
                    <a:pt x="391119" y="856905"/>
                  </a:lnTo>
                  <a:lnTo>
                    <a:pt x="376127" y="861398"/>
                  </a:lnTo>
                  <a:lnTo>
                    <a:pt x="376127" y="856905"/>
                  </a:lnTo>
                  <a:lnTo>
                    <a:pt x="371609" y="851399"/>
                  </a:lnTo>
                  <a:lnTo>
                    <a:pt x="371609" y="846907"/>
                  </a:lnTo>
                  <a:lnTo>
                    <a:pt x="361136" y="837393"/>
                  </a:lnTo>
                  <a:lnTo>
                    <a:pt x="347119" y="841885"/>
                  </a:lnTo>
                  <a:lnTo>
                    <a:pt x="337108" y="831887"/>
                  </a:lnTo>
                  <a:lnTo>
                    <a:pt x="332128" y="827394"/>
                  </a:lnTo>
                  <a:lnTo>
                    <a:pt x="327610" y="827394"/>
                  </a:lnTo>
                  <a:lnTo>
                    <a:pt x="322578" y="837393"/>
                  </a:lnTo>
                  <a:lnTo>
                    <a:pt x="308100" y="841885"/>
                  </a:lnTo>
                  <a:lnTo>
                    <a:pt x="288077" y="827394"/>
                  </a:lnTo>
                  <a:lnTo>
                    <a:pt x="283610" y="831887"/>
                  </a:lnTo>
                  <a:lnTo>
                    <a:pt x="273598" y="827394"/>
                  </a:lnTo>
                  <a:lnTo>
                    <a:pt x="268567" y="822417"/>
                  </a:lnTo>
                  <a:lnTo>
                    <a:pt x="258607" y="822417"/>
                  </a:lnTo>
                  <a:lnTo>
                    <a:pt x="254089" y="822417"/>
                  </a:lnTo>
                  <a:lnTo>
                    <a:pt x="249057" y="817924"/>
                  </a:lnTo>
                  <a:lnTo>
                    <a:pt x="244591" y="817924"/>
                  </a:lnTo>
                  <a:lnTo>
                    <a:pt x="234579" y="812418"/>
                  </a:lnTo>
                  <a:lnTo>
                    <a:pt x="229599" y="812418"/>
                  </a:lnTo>
                  <a:lnTo>
                    <a:pt x="220049" y="807925"/>
                  </a:lnTo>
                  <a:lnTo>
                    <a:pt x="210089" y="812418"/>
                  </a:lnTo>
                  <a:lnTo>
                    <a:pt x="210089" y="817924"/>
                  </a:lnTo>
                  <a:lnTo>
                    <a:pt x="210089" y="827394"/>
                  </a:lnTo>
                  <a:lnTo>
                    <a:pt x="205058" y="827394"/>
                  </a:lnTo>
                  <a:lnTo>
                    <a:pt x="200540" y="831887"/>
                  </a:lnTo>
                  <a:lnTo>
                    <a:pt x="190579" y="831887"/>
                  </a:lnTo>
                  <a:lnTo>
                    <a:pt x="190579" y="837393"/>
                  </a:lnTo>
                  <a:lnTo>
                    <a:pt x="185548" y="837393"/>
                  </a:lnTo>
                  <a:lnTo>
                    <a:pt x="181081" y="841885"/>
                  </a:lnTo>
                  <a:lnTo>
                    <a:pt x="181081" y="846907"/>
                  </a:lnTo>
                  <a:lnTo>
                    <a:pt x="171070" y="851399"/>
                  </a:lnTo>
                  <a:lnTo>
                    <a:pt x="166038" y="851399"/>
                  </a:lnTo>
                  <a:lnTo>
                    <a:pt x="151560" y="851399"/>
                  </a:lnTo>
                  <a:lnTo>
                    <a:pt x="151560" y="841885"/>
                  </a:lnTo>
                  <a:lnTo>
                    <a:pt x="146528" y="837393"/>
                  </a:lnTo>
                  <a:lnTo>
                    <a:pt x="137030" y="837393"/>
                  </a:lnTo>
                  <a:lnTo>
                    <a:pt x="131537" y="837393"/>
                  </a:lnTo>
                  <a:lnTo>
                    <a:pt x="127019" y="822417"/>
                  </a:lnTo>
                  <a:lnTo>
                    <a:pt x="122038" y="812418"/>
                  </a:lnTo>
                  <a:lnTo>
                    <a:pt x="117520" y="802904"/>
                  </a:lnTo>
                  <a:lnTo>
                    <a:pt x="117520" y="793390"/>
                  </a:lnTo>
                  <a:lnTo>
                    <a:pt x="122038" y="793390"/>
                  </a:lnTo>
                  <a:lnTo>
                    <a:pt x="117520" y="783391"/>
                  </a:lnTo>
                  <a:lnTo>
                    <a:pt x="112027" y="783391"/>
                  </a:lnTo>
                  <a:lnTo>
                    <a:pt x="112027" y="773921"/>
                  </a:lnTo>
                  <a:lnTo>
                    <a:pt x="107509" y="769429"/>
                  </a:lnTo>
                  <a:lnTo>
                    <a:pt x="102529" y="763923"/>
                  </a:lnTo>
                  <a:lnTo>
                    <a:pt x="102529" y="754409"/>
                  </a:lnTo>
                  <a:lnTo>
                    <a:pt x="112027" y="754409"/>
                  </a:lnTo>
                  <a:lnTo>
                    <a:pt x="122038" y="754409"/>
                  </a:lnTo>
                  <a:lnTo>
                    <a:pt x="122038" y="749916"/>
                  </a:lnTo>
                  <a:lnTo>
                    <a:pt x="127019" y="754409"/>
                  </a:lnTo>
                  <a:lnTo>
                    <a:pt x="131537" y="759386"/>
                  </a:lnTo>
                  <a:lnTo>
                    <a:pt x="137030" y="759386"/>
                  </a:lnTo>
                  <a:lnTo>
                    <a:pt x="141548" y="754409"/>
                  </a:lnTo>
                  <a:lnTo>
                    <a:pt x="146528" y="759386"/>
                  </a:lnTo>
                  <a:lnTo>
                    <a:pt x="146528" y="754409"/>
                  </a:lnTo>
                  <a:lnTo>
                    <a:pt x="161571" y="754409"/>
                  </a:lnTo>
                  <a:lnTo>
                    <a:pt x="175536" y="754409"/>
                  </a:lnTo>
                  <a:lnTo>
                    <a:pt x="181081" y="759386"/>
                  </a:lnTo>
                  <a:lnTo>
                    <a:pt x="181081" y="749916"/>
                  </a:lnTo>
                  <a:lnTo>
                    <a:pt x="166038" y="744410"/>
                  </a:lnTo>
                  <a:lnTo>
                    <a:pt x="166038" y="734896"/>
                  </a:lnTo>
                  <a:lnTo>
                    <a:pt x="156540" y="739917"/>
                  </a:lnTo>
                  <a:lnTo>
                    <a:pt x="156540" y="744410"/>
                  </a:lnTo>
                  <a:lnTo>
                    <a:pt x="146528" y="744410"/>
                  </a:lnTo>
                  <a:lnTo>
                    <a:pt x="151560" y="734896"/>
                  </a:lnTo>
                  <a:lnTo>
                    <a:pt x="146528" y="734896"/>
                  </a:lnTo>
                  <a:lnTo>
                    <a:pt x="137030" y="730403"/>
                  </a:lnTo>
                  <a:lnTo>
                    <a:pt x="131537" y="730403"/>
                  </a:lnTo>
                  <a:lnTo>
                    <a:pt x="131537" y="724897"/>
                  </a:lnTo>
                  <a:lnTo>
                    <a:pt x="127019" y="710891"/>
                  </a:lnTo>
                  <a:lnTo>
                    <a:pt x="122038" y="700892"/>
                  </a:lnTo>
                  <a:lnTo>
                    <a:pt x="117520" y="695915"/>
                  </a:lnTo>
                  <a:lnTo>
                    <a:pt x="107509" y="691422"/>
                  </a:lnTo>
                  <a:lnTo>
                    <a:pt x="107509" y="666932"/>
                  </a:lnTo>
                  <a:lnTo>
                    <a:pt x="107509" y="652397"/>
                  </a:lnTo>
                  <a:lnTo>
                    <a:pt x="102529" y="642927"/>
                  </a:lnTo>
                  <a:lnTo>
                    <a:pt x="98011" y="642927"/>
                  </a:lnTo>
                  <a:lnTo>
                    <a:pt x="107509" y="637421"/>
                  </a:lnTo>
                  <a:lnTo>
                    <a:pt x="107509" y="627907"/>
                  </a:lnTo>
                  <a:lnTo>
                    <a:pt x="112027" y="618437"/>
                  </a:lnTo>
                  <a:lnTo>
                    <a:pt x="112027" y="613415"/>
                  </a:lnTo>
                  <a:lnTo>
                    <a:pt x="112027" y="603901"/>
                  </a:lnTo>
                  <a:lnTo>
                    <a:pt x="117520" y="594431"/>
                  </a:lnTo>
                  <a:lnTo>
                    <a:pt x="117520" y="588925"/>
                  </a:lnTo>
                  <a:lnTo>
                    <a:pt x="117520" y="584433"/>
                  </a:lnTo>
                  <a:lnTo>
                    <a:pt x="117520" y="579411"/>
                  </a:lnTo>
                  <a:lnTo>
                    <a:pt x="117520" y="569413"/>
                  </a:lnTo>
                  <a:lnTo>
                    <a:pt x="117520" y="564920"/>
                  </a:lnTo>
                  <a:lnTo>
                    <a:pt x="122038" y="555406"/>
                  </a:lnTo>
                  <a:lnTo>
                    <a:pt x="122038" y="549944"/>
                  </a:lnTo>
                  <a:lnTo>
                    <a:pt x="117520" y="549944"/>
                  </a:lnTo>
                  <a:lnTo>
                    <a:pt x="112027" y="555406"/>
                  </a:lnTo>
                  <a:lnTo>
                    <a:pt x="112027" y="549944"/>
                  </a:lnTo>
                  <a:lnTo>
                    <a:pt x="107509" y="530431"/>
                  </a:lnTo>
                  <a:lnTo>
                    <a:pt x="107509" y="520917"/>
                  </a:lnTo>
                  <a:lnTo>
                    <a:pt x="102529" y="506911"/>
                  </a:lnTo>
                  <a:lnTo>
                    <a:pt x="107509" y="491935"/>
                  </a:lnTo>
                  <a:lnTo>
                    <a:pt x="112027" y="481936"/>
                  </a:lnTo>
                  <a:lnTo>
                    <a:pt x="112027" y="472422"/>
                  </a:lnTo>
                  <a:lnTo>
                    <a:pt x="107509" y="448417"/>
                  </a:lnTo>
                  <a:lnTo>
                    <a:pt x="107509" y="442911"/>
                  </a:lnTo>
                  <a:lnTo>
                    <a:pt x="107509" y="438418"/>
                  </a:lnTo>
                  <a:lnTo>
                    <a:pt x="102529" y="438418"/>
                  </a:lnTo>
                  <a:lnTo>
                    <a:pt x="92517" y="423927"/>
                  </a:lnTo>
                  <a:lnTo>
                    <a:pt x="88050" y="409435"/>
                  </a:lnTo>
                  <a:lnTo>
                    <a:pt x="88050" y="404414"/>
                  </a:lnTo>
                  <a:lnTo>
                    <a:pt x="83019" y="394415"/>
                  </a:lnTo>
                  <a:lnTo>
                    <a:pt x="83019" y="389923"/>
                  </a:lnTo>
                  <a:lnTo>
                    <a:pt x="78501" y="384945"/>
                  </a:lnTo>
                  <a:lnTo>
                    <a:pt x="73521" y="374947"/>
                  </a:lnTo>
                  <a:lnTo>
                    <a:pt x="68027" y="370454"/>
                  </a:lnTo>
                  <a:lnTo>
                    <a:pt x="63509" y="360940"/>
                  </a:lnTo>
                  <a:lnTo>
                    <a:pt x="63509" y="355434"/>
                  </a:lnTo>
                  <a:lnTo>
                    <a:pt x="58529" y="350941"/>
                  </a:lnTo>
                  <a:lnTo>
                    <a:pt x="48518" y="345920"/>
                  </a:lnTo>
                  <a:lnTo>
                    <a:pt x="39019" y="345920"/>
                  </a:lnTo>
                  <a:lnTo>
                    <a:pt x="39019" y="341427"/>
                  </a:lnTo>
                  <a:lnTo>
                    <a:pt x="39019" y="331429"/>
                  </a:lnTo>
                  <a:lnTo>
                    <a:pt x="39019" y="321959"/>
                  </a:lnTo>
                  <a:lnTo>
                    <a:pt x="39019" y="312445"/>
                  </a:lnTo>
                  <a:lnTo>
                    <a:pt x="34501" y="292932"/>
                  </a:lnTo>
                  <a:lnTo>
                    <a:pt x="29008" y="292932"/>
                  </a:lnTo>
                  <a:lnTo>
                    <a:pt x="34501" y="277956"/>
                  </a:lnTo>
                  <a:lnTo>
                    <a:pt x="29008" y="267957"/>
                  </a:lnTo>
                  <a:lnTo>
                    <a:pt x="19510" y="263465"/>
                  </a:lnTo>
                  <a:lnTo>
                    <a:pt x="19510" y="258443"/>
                  </a:lnTo>
                  <a:lnTo>
                    <a:pt x="24490" y="248445"/>
                  </a:lnTo>
                  <a:lnTo>
                    <a:pt x="29008" y="243952"/>
                  </a:lnTo>
                  <a:lnTo>
                    <a:pt x="34501" y="238931"/>
                  </a:lnTo>
                  <a:lnTo>
                    <a:pt x="34501" y="229461"/>
                  </a:lnTo>
                  <a:lnTo>
                    <a:pt x="34501" y="219462"/>
                  </a:lnTo>
                  <a:lnTo>
                    <a:pt x="34501" y="214969"/>
                  </a:lnTo>
                  <a:lnTo>
                    <a:pt x="34501" y="199949"/>
                  </a:lnTo>
                  <a:lnTo>
                    <a:pt x="29008" y="195457"/>
                  </a:lnTo>
                  <a:lnTo>
                    <a:pt x="24490" y="190435"/>
                  </a:lnTo>
                  <a:lnTo>
                    <a:pt x="19510" y="185943"/>
                  </a:lnTo>
                  <a:lnTo>
                    <a:pt x="0" y="180437"/>
                  </a:lnTo>
                  <a:lnTo>
                    <a:pt x="4980" y="170967"/>
                  </a:lnTo>
                  <a:lnTo>
                    <a:pt x="0" y="160968"/>
                  </a:lnTo>
                  <a:lnTo>
                    <a:pt x="4980" y="151454"/>
                  </a:lnTo>
                  <a:lnTo>
                    <a:pt x="9498" y="151454"/>
                  </a:lnTo>
                  <a:lnTo>
                    <a:pt x="14992" y="151454"/>
                  </a:lnTo>
                  <a:lnTo>
                    <a:pt x="19510" y="160968"/>
                  </a:lnTo>
                  <a:lnTo>
                    <a:pt x="24490" y="160968"/>
                  </a:lnTo>
                  <a:lnTo>
                    <a:pt x="34501" y="156475"/>
                  </a:lnTo>
                  <a:lnTo>
                    <a:pt x="34501" y="160968"/>
                  </a:lnTo>
                  <a:lnTo>
                    <a:pt x="39019" y="160968"/>
                  </a:lnTo>
                  <a:lnTo>
                    <a:pt x="43999" y="170967"/>
                  </a:lnTo>
                  <a:lnTo>
                    <a:pt x="48518" y="175944"/>
                  </a:lnTo>
                  <a:lnTo>
                    <a:pt x="63509" y="180437"/>
                  </a:lnTo>
                  <a:lnTo>
                    <a:pt x="83019" y="180437"/>
                  </a:lnTo>
                  <a:lnTo>
                    <a:pt x="88050" y="185943"/>
                  </a:lnTo>
                  <a:lnTo>
                    <a:pt x="92517" y="185943"/>
                  </a:lnTo>
                  <a:lnTo>
                    <a:pt x="92517" y="190435"/>
                  </a:lnTo>
                  <a:lnTo>
                    <a:pt x="98011" y="195457"/>
                  </a:lnTo>
                  <a:lnTo>
                    <a:pt x="107509" y="195457"/>
                  </a:lnTo>
                  <a:lnTo>
                    <a:pt x="112027" y="195457"/>
                  </a:lnTo>
                  <a:lnTo>
                    <a:pt x="117520" y="199949"/>
                  </a:lnTo>
                  <a:lnTo>
                    <a:pt x="122038" y="199949"/>
                  </a:lnTo>
                  <a:lnTo>
                    <a:pt x="131537" y="195457"/>
                  </a:lnTo>
                  <a:lnTo>
                    <a:pt x="141548" y="195457"/>
                  </a:lnTo>
                  <a:lnTo>
                    <a:pt x="146528" y="195457"/>
                  </a:lnTo>
                  <a:lnTo>
                    <a:pt x="156540" y="195457"/>
                  </a:lnTo>
                  <a:lnTo>
                    <a:pt x="166038" y="190435"/>
                  </a:lnTo>
                  <a:lnTo>
                    <a:pt x="171070" y="175944"/>
                  </a:lnTo>
                  <a:lnTo>
                    <a:pt x="175536" y="180437"/>
                  </a:lnTo>
                  <a:lnTo>
                    <a:pt x="185548" y="175944"/>
                  </a:lnTo>
                  <a:lnTo>
                    <a:pt x="190579" y="170967"/>
                  </a:lnTo>
                  <a:lnTo>
                    <a:pt x="205058" y="170967"/>
                  </a:lnTo>
                  <a:lnTo>
                    <a:pt x="214556" y="175944"/>
                  </a:lnTo>
                  <a:lnTo>
                    <a:pt x="220049" y="175944"/>
                  </a:lnTo>
                  <a:lnTo>
                    <a:pt x="229599" y="180437"/>
                  </a:lnTo>
                  <a:lnTo>
                    <a:pt x="244591" y="180437"/>
                  </a:lnTo>
                  <a:lnTo>
                    <a:pt x="244591" y="190435"/>
                  </a:lnTo>
                  <a:lnTo>
                    <a:pt x="249057" y="199949"/>
                  </a:lnTo>
                  <a:lnTo>
                    <a:pt x="249057" y="205455"/>
                  </a:lnTo>
                  <a:lnTo>
                    <a:pt x="249057" y="209948"/>
                  </a:lnTo>
                  <a:lnTo>
                    <a:pt x="254089" y="214969"/>
                  </a:lnTo>
                  <a:lnTo>
                    <a:pt x="254089" y="229461"/>
                  </a:lnTo>
                  <a:lnTo>
                    <a:pt x="244591" y="224968"/>
                  </a:lnTo>
                  <a:lnTo>
                    <a:pt x="239559" y="234438"/>
                  </a:lnTo>
                  <a:lnTo>
                    <a:pt x="239559" y="238931"/>
                  </a:lnTo>
                  <a:lnTo>
                    <a:pt x="234579" y="238931"/>
                  </a:lnTo>
                  <a:lnTo>
                    <a:pt x="225081" y="243952"/>
                  </a:lnTo>
                  <a:lnTo>
                    <a:pt x="225081" y="253951"/>
                  </a:lnTo>
                  <a:lnTo>
                    <a:pt x="225081" y="258443"/>
                  </a:lnTo>
                  <a:lnTo>
                    <a:pt x="225081" y="267957"/>
                  </a:lnTo>
                  <a:lnTo>
                    <a:pt x="229599" y="273463"/>
                  </a:lnTo>
                  <a:lnTo>
                    <a:pt x="234579" y="282933"/>
                  </a:lnTo>
                  <a:lnTo>
                    <a:pt x="234579" y="287426"/>
                  </a:lnTo>
                  <a:lnTo>
                    <a:pt x="244591" y="297425"/>
                  </a:lnTo>
                  <a:lnTo>
                    <a:pt x="249057" y="302446"/>
                  </a:lnTo>
                  <a:lnTo>
                    <a:pt x="249057" y="306939"/>
                  </a:lnTo>
                  <a:lnTo>
                    <a:pt x="254089" y="312445"/>
                  </a:lnTo>
                  <a:lnTo>
                    <a:pt x="258607" y="316937"/>
                  </a:lnTo>
                  <a:lnTo>
                    <a:pt x="264100" y="326451"/>
                  </a:lnTo>
                  <a:lnTo>
                    <a:pt x="268567" y="331429"/>
                  </a:lnTo>
                  <a:lnTo>
                    <a:pt x="268567" y="341427"/>
                  </a:lnTo>
                  <a:lnTo>
                    <a:pt x="264100" y="360940"/>
                  </a:lnTo>
                  <a:lnTo>
                    <a:pt x="264100" y="365433"/>
                  </a:lnTo>
                  <a:lnTo>
                    <a:pt x="268567" y="365433"/>
                  </a:lnTo>
                  <a:lnTo>
                    <a:pt x="278065" y="365433"/>
                  </a:lnTo>
                  <a:lnTo>
                    <a:pt x="273598" y="370454"/>
                  </a:lnTo>
                  <a:lnTo>
                    <a:pt x="278065" y="374947"/>
                  </a:lnTo>
                  <a:lnTo>
                    <a:pt x="278065" y="380453"/>
                  </a:lnTo>
                  <a:lnTo>
                    <a:pt x="288077" y="380453"/>
                  </a:lnTo>
                  <a:lnTo>
                    <a:pt x="293108" y="370454"/>
                  </a:lnTo>
                  <a:lnTo>
                    <a:pt x="288077" y="365433"/>
                  </a:lnTo>
                  <a:lnTo>
                    <a:pt x="298602" y="355434"/>
                  </a:lnTo>
                  <a:lnTo>
                    <a:pt x="298602" y="350941"/>
                  </a:lnTo>
                  <a:lnTo>
                    <a:pt x="308100" y="350941"/>
                  </a:lnTo>
                  <a:lnTo>
                    <a:pt x="317598" y="350941"/>
                  </a:lnTo>
                  <a:lnTo>
                    <a:pt x="322578" y="345920"/>
                  </a:lnTo>
                  <a:lnTo>
                    <a:pt x="337108" y="345920"/>
                  </a:lnTo>
                  <a:lnTo>
                    <a:pt x="341626" y="345920"/>
                  </a:lnTo>
                  <a:lnTo>
                    <a:pt x="356618" y="350941"/>
                  </a:lnTo>
                  <a:lnTo>
                    <a:pt x="361136" y="355434"/>
                  </a:lnTo>
                  <a:lnTo>
                    <a:pt x="371609" y="365433"/>
                  </a:lnTo>
                  <a:lnTo>
                    <a:pt x="381621" y="365433"/>
                  </a:lnTo>
                  <a:lnTo>
                    <a:pt x="391119" y="370454"/>
                  </a:lnTo>
                  <a:lnTo>
                    <a:pt x="405649" y="374947"/>
                  </a:lnTo>
                  <a:lnTo>
                    <a:pt x="420127" y="374947"/>
                  </a:lnTo>
                  <a:lnTo>
                    <a:pt x="430138" y="380453"/>
                  </a:lnTo>
                  <a:lnTo>
                    <a:pt x="449648" y="380453"/>
                  </a:lnTo>
                  <a:lnTo>
                    <a:pt x="459146" y="380453"/>
                  </a:lnTo>
                  <a:lnTo>
                    <a:pt x="464640" y="380453"/>
                  </a:lnTo>
                  <a:lnTo>
                    <a:pt x="464640" y="384945"/>
                  </a:lnTo>
                  <a:lnTo>
                    <a:pt x="469158" y="384945"/>
                  </a:lnTo>
                  <a:lnTo>
                    <a:pt x="474138" y="384945"/>
                  </a:lnTo>
                  <a:lnTo>
                    <a:pt x="483636" y="380453"/>
                  </a:lnTo>
                  <a:lnTo>
                    <a:pt x="488668" y="380453"/>
                  </a:lnTo>
                  <a:lnTo>
                    <a:pt x="507664" y="384945"/>
                  </a:lnTo>
                  <a:lnTo>
                    <a:pt x="518189" y="384945"/>
                  </a:lnTo>
                  <a:lnTo>
                    <a:pt x="522656" y="384945"/>
                  </a:lnTo>
                  <a:lnTo>
                    <a:pt x="532667" y="389923"/>
                  </a:lnTo>
                  <a:lnTo>
                    <a:pt x="542165" y="389923"/>
                  </a:lnTo>
                  <a:lnTo>
                    <a:pt x="552177" y="389923"/>
                  </a:lnTo>
                  <a:lnTo>
                    <a:pt x="552177" y="394415"/>
                  </a:lnTo>
                  <a:lnTo>
                    <a:pt x="557157" y="394415"/>
                  </a:lnTo>
                  <a:lnTo>
                    <a:pt x="566707" y="399921"/>
                  </a:lnTo>
                  <a:lnTo>
                    <a:pt x="576667" y="409435"/>
                  </a:lnTo>
                  <a:lnTo>
                    <a:pt x="586165" y="413928"/>
                  </a:lnTo>
                  <a:lnTo>
                    <a:pt x="605675" y="418949"/>
                  </a:lnTo>
                  <a:lnTo>
                    <a:pt x="625185" y="418949"/>
                  </a:lnTo>
                  <a:lnTo>
                    <a:pt x="635196" y="418949"/>
                  </a:lnTo>
                  <a:lnTo>
                    <a:pt x="654706" y="413928"/>
                  </a:lnTo>
                  <a:lnTo>
                    <a:pt x="664718" y="409435"/>
                  </a:lnTo>
                  <a:lnTo>
                    <a:pt x="669236" y="404414"/>
                  </a:lnTo>
                  <a:lnTo>
                    <a:pt x="674729" y="404414"/>
                  </a:lnTo>
                  <a:lnTo>
                    <a:pt x="679196" y="399921"/>
                  </a:lnTo>
                  <a:lnTo>
                    <a:pt x="694239" y="394415"/>
                  </a:lnTo>
                  <a:lnTo>
                    <a:pt x="698706" y="389923"/>
                  </a:lnTo>
                  <a:lnTo>
                    <a:pt x="708204" y="384945"/>
                  </a:lnTo>
                  <a:lnTo>
                    <a:pt x="718216" y="374947"/>
                  </a:lnTo>
                  <a:lnTo>
                    <a:pt x="718216" y="370454"/>
                  </a:lnTo>
                  <a:lnTo>
                    <a:pt x="727714" y="365433"/>
                  </a:lnTo>
                  <a:lnTo>
                    <a:pt x="738239" y="355434"/>
                  </a:lnTo>
                  <a:lnTo>
                    <a:pt x="742757" y="355434"/>
                  </a:lnTo>
                  <a:lnTo>
                    <a:pt x="757749" y="350941"/>
                  </a:lnTo>
                  <a:lnTo>
                    <a:pt x="767247" y="345920"/>
                  </a:lnTo>
                  <a:lnTo>
                    <a:pt x="781725" y="345920"/>
                  </a:lnTo>
                  <a:lnTo>
                    <a:pt x="791275" y="341427"/>
                  </a:lnTo>
                  <a:lnTo>
                    <a:pt x="796002" y="341427"/>
                  </a:lnTo>
                  <a:lnTo>
                    <a:pt x="796002" y="341231"/>
                  </a:lnTo>
                  <a:lnTo>
                    <a:pt x="800515" y="341231"/>
                  </a:lnTo>
                  <a:lnTo>
                    <a:pt x="811035" y="341231"/>
                  </a:lnTo>
                  <a:lnTo>
                    <a:pt x="820559" y="336216"/>
                  </a:lnTo>
                  <a:lnTo>
                    <a:pt x="825072" y="336216"/>
                  </a:lnTo>
                  <a:lnTo>
                    <a:pt x="825072" y="331699"/>
                  </a:lnTo>
                  <a:lnTo>
                    <a:pt x="800515" y="331699"/>
                  </a:lnTo>
                  <a:lnTo>
                    <a:pt x="785980" y="331699"/>
                  </a:lnTo>
                  <a:lnTo>
                    <a:pt x="780969" y="331699"/>
                  </a:lnTo>
                  <a:lnTo>
                    <a:pt x="776456" y="331699"/>
                  </a:lnTo>
                  <a:lnTo>
                    <a:pt x="761423" y="321669"/>
                  </a:lnTo>
                  <a:lnTo>
                    <a:pt x="732352" y="321669"/>
                  </a:lnTo>
                  <a:lnTo>
                    <a:pt x="722330" y="316655"/>
                  </a:lnTo>
                  <a:lnTo>
                    <a:pt x="722330" y="312138"/>
                  </a:lnTo>
                  <a:lnTo>
                    <a:pt x="722330" y="306625"/>
                  </a:lnTo>
                  <a:lnTo>
                    <a:pt x="712806" y="297132"/>
                  </a:lnTo>
                  <a:lnTo>
                    <a:pt x="712806" y="292615"/>
                  </a:lnTo>
                  <a:lnTo>
                    <a:pt x="717319" y="282585"/>
                  </a:lnTo>
                  <a:lnTo>
                    <a:pt x="732352" y="253530"/>
                  </a:lnTo>
                  <a:lnTo>
                    <a:pt x="737363" y="243501"/>
                  </a:lnTo>
                  <a:lnTo>
                    <a:pt x="741876" y="234008"/>
                  </a:lnTo>
                  <a:lnTo>
                    <a:pt x="751899" y="214446"/>
                  </a:lnTo>
                  <a:lnTo>
                    <a:pt x="751899" y="199402"/>
                  </a:lnTo>
                  <a:lnTo>
                    <a:pt x="756910" y="199402"/>
                  </a:lnTo>
                  <a:lnTo>
                    <a:pt x="756910" y="194923"/>
                  </a:lnTo>
                  <a:lnTo>
                    <a:pt x="766932" y="189909"/>
                  </a:lnTo>
                  <a:lnTo>
                    <a:pt x="771445" y="189909"/>
                  </a:lnTo>
                  <a:lnTo>
                    <a:pt x="785980" y="179879"/>
                  </a:lnTo>
                  <a:lnTo>
                    <a:pt x="790991" y="179879"/>
                  </a:lnTo>
                  <a:lnTo>
                    <a:pt x="796002" y="175362"/>
                  </a:lnTo>
                  <a:lnTo>
                    <a:pt x="800515" y="175362"/>
                  </a:lnTo>
                  <a:lnTo>
                    <a:pt x="811035" y="175362"/>
                  </a:lnTo>
                  <a:lnTo>
                    <a:pt x="815548" y="170347"/>
                  </a:lnTo>
                  <a:lnTo>
                    <a:pt x="815548" y="165830"/>
                  </a:lnTo>
                  <a:lnTo>
                    <a:pt x="820559" y="165830"/>
                  </a:lnTo>
                  <a:lnTo>
                    <a:pt x="825072" y="160318"/>
                  </a:lnTo>
                  <a:lnTo>
                    <a:pt x="835094" y="160318"/>
                  </a:lnTo>
                  <a:lnTo>
                    <a:pt x="835094" y="155839"/>
                  </a:lnTo>
                  <a:lnTo>
                    <a:pt x="844618" y="150824"/>
                  </a:lnTo>
                  <a:lnTo>
                    <a:pt x="864164" y="140795"/>
                  </a:lnTo>
                  <a:lnTo>
                    <a:pt x="879198" y="131263"/>
                  </a:lnTo>
                  <a:lnTo>
                    <a:pt x="884209" y="131263"/>
                  </a:lnTo>
                  <a:lnTo>
                    <a:pt x="894231" y="121770"/>
                  </a:lnTo>
                  <a:lnTo>
                    <a:pt x="898744" y="116755"/>
                  </a:lnTo>
                  <a:lnTo>
                    <a:pt x="908268" y="111740"/>
                  </a:lnTo>
                  <a:lnTo>
                    <a:pt x="923301" y="111740"/>
                  </a:lnTo>
                  <a:lnTo>
                    <a:pt x="927814" y="107223"/>
                  </a:lnTo>
                  <a:lnTo>
                    <a:pt x="932825" y="107223"/>
                  </a:lnTo>
                  <a:lnTo>
                    <a:pt x="947858" y="102208"/>
                  </a:lnTo>
                  <a:lnTo>
                    <a:pt x="962393" y="107223"/>
                  </a:lnTo>
                  <a:lnTo>
                    <a:pt x="967404" y="107223"/>
                  </a:lnTo>
                  <a:lnTo>
                    <a:pt x="981939" y="102208"/>
                  </a:lnTo>
                  <a:lnTo>
                    <a:pt x="991463" y="97691"/>
                  </a:lnTo>
                  <a:lnTo>
                    <a:pt x="996972" y="92179"/>
                  </a:lnTo>
                  <a:lnTo>
                    <a:pt x="1016021" y="92179"/>
                  </a:lnTo>
                  <a:lnTo>
                    <a:pt x="1026043" y="87700"/>
                  </a:lnTo>
                  <a:lnTo>
                    <a:pt x="1031054" y="82686"/>
                  </a:lnTo>
                  <a:lnTo>
                    <a:pt x="1035567" y="82686"/>
                  </a:lnTo>
                  <a:lnTo>
                    <a:pt x="1041107" y="82686"/>
                  </a:lnTo>
                  <a:lnTo>
                    <a:pt x="1060653" y="82686"/>
                  </a:lnTo>
                  <a:lnTo>
                    <a:pt x="1070146" y="78168"/>
                  </a:lnTo>
                  <a:lnTo>
                    <a:pt x="1094734" y="72656"/>
                  </a:lnTo>
                  <a:lnTo>
                    <a:pt x="1099216" y="68139"/>
                  </a:lnTo>
                  <a:lnTo>
                    <a:pt x="1104756" y="63124"/>
                  </a:lnTo>
                  <a:lnTo>
                    <a:pt x="1109269" y="63124"/>
                  </a:lnTo>
                  <a:lnTo>
                    <a:pt x="1114281" y="63124"/>
                  </a:lnTo>
                  <a:lnTo>
                    <a:pt x="1118762" y="58607"/>
                  </a:lnTo>
                  <a:lnTo>
                    <a:pt x="1128816" y="48616"/>
                  </a:lnTo>
                  <a:lnTo>
                    <a:pt x="1133827" y="43601"/>
                  </a:lnTo>
                  <a:lnTo>
                    <a:pt x="1143849" y="39084"/>
                  </a:lnTo>
                  <a:lnTo>
                    <a:pt x="1148362" y="33572"/>
                  </a:lnTo>
                  <a:lnTo>
                    <a:pt x="1153373" y="29055"/>
                  </a:lnTo>
                  <a:lnTo>
                    <a:pt x="1172919" y="14547"/>
                  </a:lnTo>
                  <a:lnTo>
                    <a:pt x="1182443" y="4517"/>
                  </a:lnTo>
                  <a:lnTo>
                    <a:pt x="1187952" y="4517"/>
                  </a:lnTo>
                  <a:lnTo>
                    <a:pt x="1197476" y="9532"/>
                  </a:lnTo>
                  <a:lnTo>
                    <a:pt x="1201989" y="4517"/>
                  </a:lnTo>
                  <a:close/>
                </a:path>
              </a:pathLst>
            </a:custGeom>
            <a:solidFill>
              <a:srgbClr val="E98CB9"/>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dirty="0">
                  <a:solidFill>
                    <a:srgbClr val="FFFFFF"/>
                  </a:solidFill>
                  <a:latin typeface="Marianne" panose="02000000000000000000" pitchFamily="2" charset="0"/>
                  <a:cs typeface="Arial" panose="020B0604020202020204" pitchFamily="34" charset="0"/>
                </a:rPr>
                <a:t>130</a:t>
              </a:r>
            </a:p>
          </p:txBody>
        </p:sp>
        <p:sp>
          <p:nvSpPr>
            <p:cNvPr id="24" name="Forme libre 13">
              <a:extLst>
                <a:ext uri="{FF2B5EF4-FFF2-40B4-BE49-F238E27FC236}">
                  <a16:creationId xmlns:a16="http://schemas.microsoft.com/office/drawing/2014/main" id="{D6E4317D-1EC8-A372-785B-F2F96C7766E6}"/>
                </a:ext>
              </a:extLst>
            </p:cNvPr>
            <p:cNvSpPr/>
            <p:nvPr/>
          </p:nvSpPr>
          <p:spPr>
            <a:xfrm>
              <a:off x="8387943" y="2644957"/>
              <a:ext cx="1186906" cy="1604338"/>
            </a:xfrm>
            <a:custGeom>
              <a:avLst/>
              <a:gdLst>
                <a:gd name="connsiteX0" fmla="*/ 788218 w 1755816"/>
                <a:gd name="connsiteY0" fmla="*/ 0 h 2389440"/>
                <a:gd name="connsiteX1" fmla="*/ 788218 w 1755816"/>
                <a:gd name="connsiteY1" fmla="*/ 4995 h 2389440"/>
                <a:gd name="connsiteX2" fmla="*/ 793223 w 1755816"/>
                <a:gd name="connsiteY2" fmla="*/ 4995 h 2389440"/>
                <a:gd name="connsiteX3" fmla="*/ 797703 w 1755816"/>
                <a:gd name="connsiteY3" fmla="*/ 4995 h 2389440"/>
                <a:gd name="connsiteX4" fmla="*/ 802707 w 1755816"/>
                <a:gd name="connsiteY4" fmla="*/ 19525 h 2389440"/>
                <a:gd name="connsiteX5" fmla="*/ 807711 w 1755816"/>
                <a:gd name="connsiteY5" fmla="*/ 19525 h 2389440"/>
                <a:gd name="connsiteX6" fmla="*/ 812715 w 1755816"/>
                <a:gd name="connsiteY6" fmla="*/ 29004 h 2389440"/>
                <a:gd name="connsiteX7" fmla="*/ 817243 w 1755816"/>
                <a:gd name="connsiteY7" fmla="*/ 29004 h 2389440"/>
                <a:gd name="connsiteX8" fmla="*/ 817243 w 1755816"/>
                <a:gd name="connsiteY8" fmla="*/ 24520 h 2389440"/>
                <a:gd name="connsiteX9" fmla="*/ 832208 w 1755816"/>
                <a:gd name="connsiteY9" fmla="*/ 29004 h 2389440"/>
                <a:gd name="connsiteX10" fmla="*/ 832208 w 1755816"/>
                <a:gd name="connsiteY10" fmla="*/ 39051 h 2389440"/>
                <a:gd name="connsiteX11" fmla="*/ 836736 w 1755816"/>
                <a:gd name="connsiteY11" fmla="*/ 39051 h 2389440"/>
                <a:gd name="connsiteX12" fmla="*/ 846220 w 1755816"/>
                <a:gd name="connsiteY12" fmla="*/ 34510 h 2389440"/>
                <a:gd name="connsiteX13" fmla="*/ 846220 w 1755816"/>
                <a:gd name="connsiteY13" fmla="*/ 39051 h 2389440"/>
                <a:gd name="connsiteX14" fmla="*/ 851748 w 1755816"/>
                <a:gd name="connsiteY14" fmla="*/ 48530 h 2389440"/>
                <a:gd name="connsiteX15" fmla="*/ 841740 w 1755816"/>
                <a:gd name="connsiteY15" fmla="*/ 58577 h 2389440"/>
                <a:gd name="connsiteX16" fmla="*/ 846220 w 1755816"/>
                <a:gd name="connsiteY16" fmla="*/ 63572 h 2389440"/>
                <a:gd name="connsiteX17" fmla="*/ 851748 w 1755816"/>
                <a:gd name="connsiteY17" fmla="*/ 63572 h 2389440"/>
                <a:gd name="connsiteX18" fmla="*/ 856228 w 1755816"/>
                <a:gd name="connsiteY18" fmla="*/ 68056 h 2389440"/>
                <a:gd name="connsiteX19" fmla="*/ 866237 w 1755816"/>
                <a:gd name="connsiteY19" fmla="*/ 58577 h 2389440"/>
                <a:gd name="connsiteX20" fmla="*/ 880725 w 1755816"/>
                <a:gd name="connsiteY20" fmla="*/ 63572 h 2389440"/>
                <a:gd name="connsiteX21" fmla="*/ 876245 w 1755816"/>
                <a:gd name="connsiteY21" fmla="*/ 73561 h 2389440"/>
                <a:gd name="connsiteX22" fmla="*/ 890257 w 1755816"/>
                <a:gd name="connsiteY22" fmla="*/ 68056 h 2389440"/>
                <a:gd name="connsiteX23" fmla="*/ 895738 w 1755816"/>
                <a:gd name="connsiteY23" fmla="*/ 83097 h 2389440"/>
                <a:gd name="connsiteX24" fmla="*/ 890257 w 1755816"/>
                <a:gd name="connsiteY24" fmla="*/ 87581 h 2389440"/>
                <a:gd name="connsiteX25" fmla="*/ 890257 w 1755816"/>
                <a:gd name="connsiteY25" fmla="*/ 97628 h 2389440"/>
                <a:gd name="connsiteX26" fmla="*/ 885729 w 1755816"/>
                <a:gd name="connsiteY26" fmla="*/ 102623 h 2389440"/>
                <a:gd name="connsiteX27" fmla="*/ 890257 w 1755816"/>
                <a:gd name="connsiteY27" fmla="*/ 112102 h 2389440"/>
                <a:gd name="connsiteX28" fmla="*/ 890257 w 1755816"/>
                <a:gd name="connsiteY28" fmla="*/ 116643 h 2389440"/>
                <a:gd name="connsiteX29" fmla="*/ 890257 w 1755816"/>
                <a:gd name="connsiteY29" fmla="*/ 122148 h 2389440"/>
                <a:gd name="connsiteX30" fmla="*/ 895738 w 1755816"/>
                <a:gd name="connsiteY30" fmla="*/ 136168 h 2389440"/>
                <a:gd name="connsiteX31" fmla="*/ 905222 w 1755816"/>
                <a:gd name="connsiteY31" fmla="*/ 131627 h 2389440"/>
                <a:gd name="connsiteX32" fmla="*/ 909750 w 1755816"/>
                <a:gd name="connsiteY32" fmla="*/ 126632 h 2389440"/>
                <a:gd name="connsiteX33" fmla="*/ 919758 w 1755816"/>
                <a:gd name="connsiteY33" fmla="*/ 131627 h 2389440"/>
                <a:gd name="connsiteX34" fmla="*/ 929242 w 1755816"/>
                <a:gd name="connsiteY34" fmla="*/ 131627 h 2389440"/>
                <a:gd name="connsiteX35" fmla="*/ 939727 w 1755816"/>
                <a:gd name="connsiteY35" fmla="*/ 136168 h 2389440"/>
                <a:gd name="connsiteX36" fmla="*/ 944255 w 1755816"/>
                <a:gd name="connsiteY36" fmla="*/ 131627 h 2389440"/>
                <a:gd name="connsiteX37" fmla="*/ 959268 w 1755816"/>
                <a:gd name="connsiteY37" fmla="*/ 126632 h 2389440"/>
                <a:gd name="connsiteX38" fmla="*/ 968752 w 1755816"/>
                <a:gd name="connsiteY38" fmla="*/ 122148 h 2389440"/>
                <a:gd name="connsiteX39" fmla="*/ 983240 w 1755816"/>
                <a:gd name="connsiteY39" fmla="*/ 122148 h 2389440"/>
                <a:gd name="connsiteX40" fmla="*/ 1003258 w 1755816"/>
                <a:gd name="connsiteY40" fmla="*/ 122148 h 2389440"/>
                <a:gd name="connsiteX41" fmla="*/ 1003258 w 1755816"/>
                <a:gd name="connsiteY41" fmla="*/ 116643 h 2389440"/>
                <a:gd name="connsiteX42" fmla="*/ 988245 w 1755816"/>
                <a:gd name="connsiteY42" fmla="*/ 112102 h 2389440"/>
                <a:gd name="connsiteX43" fmla="*/ 988245 w 1755816"/>
                <a:gd name="connsiteY43" fmla="*/ 102623 h 2389440"/>
                <a:gd name="connsiteX44" fmla="*/ 988245 w 1755816"/>
                <a:gd name="connsiteY44" fmla="*/ 97628 h 2389440"/>
                <a:gd name="connsiteX45" fmla="*/ 998253 w 1755816"/>
                <a:gd name="connsiteY45" fmla="*/ 97628 h 2389440"/>
                <a:gd name="connsiteX46" fmla="*/ 1007785 w 1755816"/>
                <a:gd name="connsiteY46" fmla="*/ 97628 h 2389440"/>
                <a:gd name="connsiteX47" fmla="*/ 1007785 w 1755816"/>
                <a:gd name="connsiteY47" fmla="*/ 102623 h 2389440"/>
                <a:gd name="connsiteX48" fmla="*/ 1007785 w 1755816"/>
                <a:gd name="connsiteY48" fmla="*/ 107107 h 2389440"/>
                <a:gd name="connsiteX49" fmla="*/ 1013266 w 1755816"/>
                <a:gd name="connsiteY49" fmla="*/ 107107 h 2389440"/>
                <a:gd name="connsiteX50" fmla="*/ 1022750 w 1755816"/>
                <a:gd name="connsiteY50" fmla="*/ 107107 h 2389440"/>
                <a:gd name="connsiteX51" fmla="*/ 1022750 w 1755816"/>
                <a:gd name="connsiteY51" fmla="*/ 112102 h 2389440"/>
                <a:gd name="connsiteX52" fmla="*/ 1037287 w 1755816"/>
                <a:gd name="connsiteY52" fmla="*/ 116643 h 2389440"/>
                <a:gd name="connsiteX53" fmla="*/ 1037287 w 1755816"/>
                <a:gd name="connsiteY53" fmla="*/ 126632 h 2389440"/>
                <a:gd name="connsiteX54" fmla="*/ 1037287 w 1755816"/>
                <a:gd name="connsiteY54" fmla="*/ 141674 h 2389440"/>
                <a:gd name="connsiteX55" fmla="*/ 1042291 w 1755816"/>
                <a:gd name="connsiteY55" fmla="*/ 151153 h 2389440"/>
                <a:gd name="connsiteX56" fmla="*/ 1042291 w 1755816"/>
                <a:gd name="connsiteY56" fmla="*/ 155694 h 2389440"/>
                <a:gd name="connsiteX57" fmla="*/ 1046771 w 1755816"/>
                <a:gd name="connsiteY57" fmla="*/ 165684 h 2389440"/>
                <a:gd name="connsiteX58" fmla="*/ 1051775 w 1755816"/>
                <a:gd name="connsiteY58" fmla="*/ 170679 h 2389440"/>
                <a:gd name="connsiteX59" fmla="*/ 1056255 w 1755816"/>
                <a:gd name="connsiteY59" fmla="*/ 175163 h 2389440"/>
                <a:gd name="connsiteX60" fmla="*/ 1061783 w 1755816"/>
                <a:gd name="connsiteY60" fmla="*/ 175163 h 2389440"/>
                <a:gd name="connsiteX61" fmla="*/ 1066263 w 1755816"/>
                <a:gd name="connsiteY61" fmla="*/ 175163 h 2389440"/>
                <a:gd name="connsiteX62" fmla="*/ 1061783 w 1755816"/>
                <a:gd name="connsiteY62" fmla="*/ 180214 h 2389440"/>
                <a:gd name="connsiteX63" fmla="*/ 1076796 w 1755816"/>
                <a:gd name="connsiteY63" fmla="*/ 185209 h 2389440"/>
                <a:gd name="connsiteX64" fmla="*/ 1071268 w 1755816"/>
                <a:gd name="connsiteY64" fmla="*/ 190204 h 2389440"/>
                <a:gd name="connsiteX65" fmla="*/ 1076796 w 1755816"/>
                <a:gd name="connsiteY65" fmla="*/ 199740 h 2389440"/>
                <a:gd name="connsiteX66" fmla="*/ 1081276 w 1755816"/>
                <a:gd name="connsiteY66" fmla="*/ 204224 h 2389440"/>
                <a:gd name="connsiteX67" fmla="*/ 1081276 w 1755816"/>
                <a:gd name="connsiteY67" fmla="*/ 219209 h 2389440"/>
                <a:gd name="connsiteX68" fmla="*/ 1086280 w 1755816"/>
                <a:gd name="connsiteY68" fmla="*/ 219209 h 2389440"/>
                <a:gd name="connsiteX69" fmla="*/ 1090760 w 1755816"/>
                <a:gd name="connsiteY69" fmla="*/ 233739 h 2389440"/>
                <a:gd name="connsiteX70" fmla="*/ 1095765 w 1755816"/>
                <a:gd name="connsiteY70" fmla="*/ 233739 h 2389440"/>
                <a:gd name="connsiteX71" fmla="*/ 1100769 w 1755816"/>
                <a:gd name="connsiteY71" fmla="*/ 238734 h 2389440"/>
                <a:gd name="connsiteX72" fmla="*/ 1105773 w 1755816"/>
                <a:gd name="connsiteY72" fmla="*/ 243275 h 2389440"/>
                <a:gd name="connsiteX73" fmla="*/ 1110301 w 1755816"/>
                <a:gd name="connsiteY73" fmla="*/ 248781 h 2389440"/>
                <a:gd name="connsiteX74" fmla="*/ 1115305 w 1755816"/>
                <a:gd name="connsiteY74" fmla="*/ 248781 h 2389440"/>
                <a:gd name="connsiteX75" fmla="*/ 1119785 w 1755816"/>
                <a:gd name="connsiteY75" fmla="*/ 262801 h 2389440"/>
                <a:gd name="connsiteX76" fmla="*/ 1119785 w 1755816"/>
                <a:gd name="connsiteY76" fmla="*/ 268307 h 2389440"/>
                <a:gd name="connsiteX77" fmla="*/ 1115305 w 1755816"/>
                <a:gd name="connsiteY77" fmla="*/ 277786 h 2389440"/>
                <a:gd name="connsiteX78" fmla="*/ 1115305 w 1755816"/>
                <a:gd name="connsiteY78" fmla="*/ 282326 h 2389440"/>
                <a:gd name="connsiteX79" fmla="*/ 1115305 w 1755816"/>
                <a:gd name="connsiteY79" fmla="*/ 292316 h 2389440"/>
                <a:gd name="connsiteX80" fmla="*/ 1105773 w 1755816"/>
                <a:gd name="connsiteY80" fmla="*/ 301795 h 2389440"/>
                <a:gd name="connsiteX81" fmla="*/ 1115305 w 1755816"/>
                <a:gd name="connsiteY81" fmla="*/ 316837 h 2389440"/>
                <a:gd name="connsiteX82" fmla="*/ 1115305 w 1755816"/>
                <a:gd name="connsiteY82" fmla="*/ 321321 h 2389440"/>
                <a:gd name="connsiteX83" fmla="*/ 1125266 w 1755816"/>
                <a:gd name="connsiteY83" fmla="*/ 326372 h 2389440"/>
                <a:gd name="connsiteX84" fmla="*/ 1125266 w 1755816"/>
                <a:gd name="connsiteY84" fmla="*/ 330857 h 2389440"/>
                <a:gd name="connsiteX85" fmla="*/ 1139278 w 1755816"/>
                <a:gd name="connsiteY85" fmla="*/ 336362 h 2389440"/>
                <a:gd name="connsiteX86" fmla="*/ 1144806 w 1755816"/>
                <a:gd name="connsiteY86" fmla="*/ 340846 h 2389440"/>
                <a:gd name="connsiteX87" fmla="*/ 1154290 w 1755816"/>
                <a:gd name="connsiteY87" fmla="*/ 340846 h 2389440"/>
                <a:gd name="connsiteX88" fmla="*/ 1159771 w 1755816"/>
                <a:gd name="connsiteY88" fmla="*/ 350382 h 2389440"/>
                <a:gd name="connsiteX89" fmla="*/ 1154290 w 1755816"/>
                <a:gd name="connsiteY89" fmla="*/ 355888 h 2389440"/>
                <a:gd name="connsiteX90" fmla="*/ 1188796 w 1755816"/>
                <a:gd name="connsiteY90" fmla="*/ 360372 h 2389440"/>
                <a:gd name="connsiteX91" fmla="*/ 1193276 w 1755816"/>
                <a:gd name="connsiteY91" fmla="*/ 365367 h 2389440"/>
                <a:gd name="connsiteX92" fmla="*/ 1202807 w 1755816"/>
                <a:gd name="connsiteY92" fmla="*/ 375413 h 2389440"/>
                <a:gd name="connsiteX93" fmla="*/ 1198280 w 1755816"/>
                <a:gd name="connsiteY93" fmla="*/ 379898 h 2389440"/>
                <a:gd name="connsiteX94" fmla="*/ 1202807 w 1755816"/>
                <a:gd name="connsiteY94" fmla="*/ 394428 h 2389440"/>
                <a:gd name="connsiteX95" fmla="*/ 1198280 w 1755816"/>
                <a:gd name="connsiteY95" fmla="*/ 394428 h 2389440"/>
                <a:gd name="connsiteX96" fmla="*/ 1202807 w 1755816"/>
                <a:gd name="connsiteY96" fmla="*/ 404418 h 2389440"/>
                <a:gd name="connsiteX97" fmla="*/ 1208288 w 1755816"/>
                <a:gd name="connsiteY97" fmla="*/ 408959 h 2389440"/>
                <a:gd name="connsiteX98" fmla="*/ 1217820 w 1755816"/>
                <a:gd name="connsiteY98" fmla="*/ 408959 h 2389440"/>
                <a:gd name="connsiteX99" fmla="*/ 1217820 w 1755816"/>
                <a:gd name="connsiteY99" fmla="*/ 413954 h 2389440"/>
                <a:gd name="connsiteX100" fmla="*/ 1227829 w 1755816"/>
                <a:gd name="connsiteY100" fmla="*/ 413954 h 2389440"/>
                <a:gd name="connsiteX101" fmla="*/ 1217820 w 1755816"/>
                <a:gd name="connsiteY101" fmla="*/ 428485 h 2389440"/>
                <a:gd name="connsiteX102" fmla="*/ 1223301 w 1755816"/>
                <a:gd name="connsiteY102" fmla="*/ 428485 h 2389440"/>
                <a:gd name="connsiteX103" fmla="*/ 1212816 w 1755816"/>
                <a:gd name="connsiteY103" fmla="*/ 443470 h 2389440"/>
                <a:gd name="connsiteX104" fmla="*/ 1208690 w 1755816"/>
                <a:gd name="connsiteY104" fmla="*/ 438453 h 2389440"/>
                <a:gd name="connsiteX105" fmla="*/ 1208690 w 1755816"/>
                <a:gd name="connsiteY105" fmla="*/ 439428 h 2389440"/>
                <a:gd name="connsiteX106" fmla="*/ 1208841 w 1755816"/>
                <a:gd name="connsiteY106" fmla="*/ 439189 h 2389440"/>
                <a:gd name="connsiteX107" fmla="*/ 1213346 w 1755816"/>
                <a:gd name="connsiteY107" fmla="*/ 444710 h 2389440"/>
                <a:gd name="connsiteX108" fmla="*/ 1218837 w 1755816"/>
                <a:gd name="connsiteY108" fmla="*/ 444710 h 2389440"/>
                <a:gd name="connsiteX109" fmla="*/ 1228302 w 1755816"/>
                <a:gd name="connsiteY109" fmla="*/ 439189 h 2389440"/>
                <a:gd name="connsiteX110" fmla="*/ 1228302 w 1755816"/>
                <a:gd name="connsiteY110" fmla="*/ 449185 h 2389440"/>
                <a:gd name="connsiteX111" fmla="*/ 1238298 w 1755816"/>
                <a:gd name="connsiteY111" fmla="*/ 449185 h 2389440"/>
                <a:gd name="connsiteX112" fmla="*/ 1243296 w 1755816"/>
                <a:gd name="connsiteY112" fmla="*/ 444710 h 2389440"/>
                <a:gd name="connsiteX113" fmla="*/ 1252800 w 1755816"/>
                <a:gd name="connsiteY113" fmla="*/ 444710 h 2389440"/>
                <a:gd name="connsiteX114" fmla="*/ 1257306 w 1755816"/>
                <a:gd name="connsiteY114" fmla="*/ 449185 h 2389440"/>
                <a:gd name="connsiteX115" fmla="*/ 1267264 w 1755816"/>
                <a:gd name="connsiteY115" fmla="*/ 449185 h 2389440"/>
                <a:gd name="connsiteX116" fmla="*/ 1267264 w 1755816"/>
                <a:gd name="connsiteY116" fmla="*/ 439189 h 2389440"/>
                <a:gd name="connsiteX117" fmla="*/ 1267264 w 1755816"/>
                <a:gd name="connsiteY117" fmla="*/ 434714 h 2389440"/>
                <a:gd name="connsiteX118" fmla="*/ 1282258 w 1755816"/>
                <a:gd name="connsiteY118" fmla="*/ 429695 h 2389440"/>
                <a:gd name="connsiteX119" fmla="*/ 1282258 w 1755816"/>
                <a:gd name="connsiteY119" fmla="*/ 434714 h 2389440"/>
                <a:gd name="connsiteX120" fmla="*/ 1286764 w 1755816"/>
                <a:gd name="connsiteY120" fmla="*/ 434714 h 2389440"/>
                <a:gd name="connsiteX121" fmla="*/ 1286764 w 1755816"/>
                <a:gd name="connsiteY121" fmla="*/ 439189 h 2389440"/>
                <a:gd name="connsiteX122" fmla="*/ 1291762 w 1755816"/>
                <a:gd name="connsiteY122" fmla="*/ 444710 h 2389440"/>
                <a:gd name="connsiteX123" fmla="*/ 1297252 w 1755816"/>
                <a:gd name="connsiteY123" fmla="*/ 449185 h 2389440"/>
                <a:gd name="connsiteX124" fmla="*/ 1306755 w 1755816"/>
                <a:gd name="connsiteY124" fmla="*/ 458679 h 2389440"/>
                <a:gd name="connsiteX125" fmla="*/ 1311223 w 1755816"/>
                <a:gd name="connsiteY125" fmla="*/ 458679 h 2389440"/>
                <a:gd name="connsiteX126" fmla="*/ 1311223 w 1755816"/>
                <a:gd name="connsiteY126" fmla="*/ 454204 h 2389440"/>
                <a:gd name="connsiteX127" fmla="*/ 1326217 w 1755816"/>
                <a:gd name="connsiteY127" fmla="*/ 444710 h 2389440"/>
                <a:gd name="connsiteX128" fmla="*/ 1326217 w 1755816"/>
                <a:gd name="connsiteY128" fmla="*/ 439189 h 2389440"/>
                <a:gd name="connsiteX129" fmla="*/ 1330723 w 1755816"/>
                <a:gd name="connsiteY129" fmla="*/ 439189 h 2389440"/>
                <a:gd name="connsiteX130" fmla="*/ 1330723 w 1755816"/>
                <a:gd name="connsiteY130" fmla="*/ 429695 h 2389440"/>
                <a:gd name="connsiteX131" fmla="*/ 1340227 w 1755816"/>
                <a:gd name="connsiteY131" fmla="*/ 429695 h 2389440"/>
                <a:gd name="connsiteX132" fmla="*/ 1345717 w 1755816"/>
                <a:gd name="connsiteY132" fmla="*/ 420201 h 2389440"/>
                <a:gd name="connsiteX133" fmla="*/ 1350185 w 1755816"/>
                <a:gd name="connsiteY133" fmla="*/ 425220 h 2389440"/>
                <a:gd name="connsiteX134" fmla="*/ 1355183 w 1755816"/>
                <a:gd name="connsiteY134" fmla="*/ 439189 h 2389440"/>
                <a:gd name="connsiteX135" fmla="*/ 1365179 w 1755816"/>
                <a:gd name="connsiteY135" fmla="*/ 434714 h 2389440"/>
                <a:gd name="connsiteX136" fmla="*/ 1370177 w 1755816"/>
                <a:gd name="connsiteY136" fmla="*/ 429695 h 2389440"/>
                <a:gd name="connsiteX137" fmla="*/ 1374683 w 1755816"/>
                <a:gd name="connsiteY137" fmla="*/ 425220 h 2389440"/>
                <a:gd name="connsiteX138" fmla="*/ 1380173 w 1755816"/>
                <a:gd name="connsiteY138" fmla="*/ 425220 h 2389440"/>
                <a:gd name="connsiteX139" fmla="*/ 1380173 w 1755816"/>
                <a:gd name="connsiteY139" fmla="*/ 434714 h 2389440"/>
                <a:gd name="connsiteX140" fmla="*/ 1384678 w 1755816"/>
                <a:gd name="connsiteY140" fmla="*/ 439189 h 2389440"/>
                <a:gd name="connsiteX141" fmla="*/ 1389676 w 1755816"/>
                <a:gd name="connsiteY141" fmla="*/ 444710 h 2389440"/>
                <a:gd name="connsiteX142" fmla="*/ 1394144 w 1755816"/>
                <a:gd name="connsiteY142" fmla="*/ 439189 h 2389440"/>
                <a:gd name="connsiteX143" fmla="*/ 1399142 w 1755816"/>
                <a:gd name="connsiteY143" fmla="*/ 429695 h 2389440"/>
                <a:gd name="connsiteX144" fmla="*/ 1404140 w 1755816"/>
                <a:gd name="connsiteY144" fmla="*/ 425220 h 2389440"/>
                <a:gd name="connsiteX145" fmla="*/ 1409138 w 1755816"/>
                <a:gd name="connsiteY145" fmla="*/ 425220 h 2389440"/>
                <a:gd name="connsiteX146" fmla="*/ 1413644 w 1755816"/>
                <a:gd name="connsiteY146" fmla="*/ 439189 h 2389440"/>
                <a:gd name="connsiteX147" fmla="*/ 1423148 w 1755816"/>
                <a:gd name="connsiteY147" fmla="*/ 439189 h 2389440"/>
                <a:gd name="connsiteX148" fmla="*/ 1428638 w 1755816"/>
                <a:gd name="connsiteY148" fmla="*/ 434714 h 2389440"/>
                <a:gd name="connsiteX149" fmla="*/ 1433106 w 1755816"/>
                <a:gd name="connsiteY149" fmla="*/ 420201 h 2389440"/>
                <a:gd name="connsiteX150" fmla="*/ 1433106 w 1755816"/>
                <a:gd name="connsiteY150" fmla="*/ 410247 h 2389440"/>
                <a:gd name="connsiteX151" fmla="*/ 1428638 w 1755816"/>
                <a:gd name="connsiteY151" fmla="*/ 410247 h 2389440"/>
                <a:gd name="connsiteX152" fmla="*/ 1448100 w 1755816"/>
                <a:gd name="connsiteY152" fmla="*/ 405730 h 2389440"/>
                <a:gd name="connsiteX153" fmla="*/ 1457603 w 1755816"/>
                <a:gd name="connsiteY153" fmla="*/ 420201 h 2389440"/>
                <a:gd name="connsiteX154" fmla="*/ 1467599 w 1755816"/>
                <a:gd name="connsiteY154" fmla="*/ 420201 h 2389440"/>
                <a:gd name="connsiteX155" fmla="*/ 1482063 w 1755816"/>
                <a:gd name="connsiteY155" fmla="*/ 420201 h 2389440"/>
                <a:gd name="connsiteX156" fmla="*/ 1482063 w 1755816"/>
                <a:gd name="connsiteY156" fmla="*/ 415224 h 2389440"/>
                <a:gd name="connsiteX157" fmla="*/ 1487061 w 1755816"/>
                <a:gd name="connsiteY157" fmla="*/ 415224 h 2389440"/>
                <a:gd name="connsiteX158" fmla="*/ 1496565 w 1755816"/>
                <a:gd name="connsiteY158" fmla="*/ 420201 h 2389440"/>
                <a:gd name="connsiteX159" fmla="*/ 1511559 w 1755816"/>
                <a:gd name="connsiteY159" fmla="*/ 415224 h 2389440"/>
                <a:gd name="connsiteX160" fmla="*/ 1516557 w 1755816"/>
                <a:gd name="connsiteY160" fmla="*/ 415224 h 2389440"/>
                <a:gd name="connsiteX161" fmla="*/ 1521025 w 1755816"/>
                <a:gd name="connsiteY161" fmla="*/ 415224 h 2389440"/>
                <a:gd name="connsiteX162" fmla="*/ 1521025 w 1755816"/>
                <a:gd name="connsiteY162" fmla="*/ 420201 h 2389440"/>
                <a:gd name="connsiteX163" fmla="*/ 1536019 w 1755816"/>
                <a:gd name="connsiteY163" fmla="*/ 425220 h 2389440"/>
                <a:gd name="connsiteX164" fmla="*/ 1550520 w 1755816"/>
                <a:gd name="connsiteY164" fmla="*/ 425220 h 2389440"/>
                <a:gd name="connsiteX165" fmla="*/ 1559986 w 1755816"/>
                <a:gd name="connsiteY165" fmla="*/ 429695 h 2389440"/>
                <a:gd name="connsiteX166" fmla="*/ 1564984 w 1755816"/>
                <a:gd name="connsiteY166" fmla="*/ 429695 h 2389440"/>
                <a:gd name="connsiteX167" fmla="*/ 1564984 w 1755816"/>
                <a:gd name="connsiteY167" fmla="*/ 425220 h 2389440"/>
                <a:gd name="connsiteX168" fmla="*/ 1574980 w 1755816"/>
                <a:gd name="connsiteY168" fmla="*/ 425220 h 2389440"/>
                <a:gd name="connsiteX169" fmla="*/ 1589974 w 1755816"/>
                <a:gd name="connsiteY169" fmla="*/ 425220 h 2389440"/>
                <a:gd name="connsiteX170" fmla="*/ 1594480 w 1755816"/>
                <a:gd name="connsiteY170" fmla="*/ 425220 h 2389440"/>
                <a:gd name="connsiteX171" fmla="*/ 1599478 w 1755816"/>
                <a:gd name="connsiteY171" fmla="*/ 420201 h 2389440"/>
                <a:gd name="connsiteX172" fmla="*/ 1609436 w 1755816"/>
                <a:gd name="connsiteY172" fmla="*/ 425220 h 2389440"/>
                <a:gd name="connsiteX173" fmla="*/ 1618940 w 1755816"/>
                <a:gd name="connsiteY173" fmla="*/ 425220 h 2389440"/>
                <a:gd name="connsiteX174" fmla="*/ 1628936 w 1755816"/>
                <a:gd name="connsiteY174" fmla="*/ 425220 h 2389440"/>
                <a:gd name="connsiteX175" fmla="*/ 1633441 w 1755816"/>
                <a:gd name="connsiteY175" fmla="*/ 429695 h 2389440"/>
                <a:gd name="connsiteX176" fmla="*/ 1633441 w 1755816"/>
                <a:gd name="connsiteY176" fmla="*/ 444710 h 2389440"/>
                <a:gd name="connsiteX177" fmla="*/ 1638439 w 1755816"/>
                <a:gd name="connsiteY177" fmla="*/ 449185 h 2389440"/>
                <a:gd name="connsiteX178" fmla="*/ 1642907 w 1755816"/>
                <a:gd name="connsiteY178" fmla="*/ 449185 h 2389440"/>
                <a:gd name="connsiteX179" fmla="*/ 1647905 w 1755816"/>
                <a:gd name="connsiteY179" fmla="*/ 449185 h 2389440"/>
                <a:gd name="connsiteX180" fmla="*/ 1652903 w 1755816"/>
                <a:gd name="connsiteY180" fmla="*/ 454204 h 2389440"/>
                <a:gd name="connsiteX181" fmla="*/ 1642907 w 1755816"/>
                <a:gd name="connsiteY181" fmla="*/ 458679 h 2389440"/>
                <a:gd name="connsiteX182" fmla="*/ 1642907 w 1755816"/>
                <a:gd name="connsiteY182" fmla="*/ 468674 h 2389440"/>
                <a:gd name="connsiteX183" fmla="*/ 1652903 w 1755816"/>
                <a:gd name="connsiteY183" fmla="*/ 478168 h 2389440"/>
                <a:gd name="connsiteX184" fmla="*/ 1657901 w 1755816"/>
                <a:gd name="connsiteY184" fmla="*/ 473693 h 2389440"/>
                <a:gd name="connsiteX185" fmla="*/ 1662899 w 1755816"/>
                <a:gd name="connsiteY185" fmla="*/ 483689 h 2389440"/>
                <a:gd name="connsiteX186" fmla="*/ 1667405 w 1755816"/>
                <a:gd name="connsiteY186" fmla="*/ 483689 h 2389440"/>
                <a:gd name="connsiteX187" fmla="*/ 1672895 w 1755816"/>
                <a:gd name="connsiteY187" fmla="*/ 473693 h 2389440"/>
                <a:gd name="connsiteX188" fmla="*/ 1682361 w 1755816"/>
                <a:gd name="connsiteY188" fmla="*/ 488666 h 2389440"/>
                <a:gd name="connsiteX189" fmla="*/ 1682361 w 1755816"/>
                <a:gd name="connsiteY189" fmla="*/ 498160 h 2389440"/>
                <a:gd name="connsiteX190" fmla="*/ 1686867 w 1755816"/>
                <a:gd name="connsiteY190" fmla="*/ 498160 h 2389440"/>
                <a:gd name="connsiteX191" fmla="*/ 1686867 w 1755816"/>
                <a:gd name="connsiteY191" fmla="*/ 493183 h 2389440"/>
                <a:gd name="connsiteX192" fmla="*/ 1692357 w 1755816"/>
                <a:gd name="connsiteY192" fmla="*/ 493183 h 2389440"/>
                <a:gd name="connsiteX193" fmla="*/ 1706366 w 1755816"/>
                <a:gd name="connsiteY193" fmla="*/ 503179 h 2389440"/>
                <a:gd name="connsiteX194" fmla="*/ 1711857 w 1755816"/>
                <a:gd name="connsiteY194" fmla="*/ 517650 h 2389440"/>
                <a:gd name="connsiteX195" fmla="*/ 1721360 w 1755816"/>
                <a:gd name="connsiteY195" fmla="*/ 522167 h 2389440"/>
                <a:gd name="connsiteX196" fmla="*/ 1721360 w 1755816"/>
                <a:gd name="connsiteY196" fmla="*/ 527646 h 2389440"/>
                <a:gd name="connsiteX197" fmla="*/ 1725828 w 1755816"/>
                <a:gd name="connsiteY197" fmla="*/ 541657 h 2389440"/>
                <a:gd name="connsiteX198" fmla="*/ 1725828 w 1755816"/>
                <a:gd name="connsiteY198" fmla="*/ 551652 h 2389440"/>
                <a:gd name="connsiteX199" fmla="*/ 1736316 w 1755816"/>
                <a:gd name="connsiteY199" fmla="*/ 561146 h 2389440"/>
                <a:gd name="connsiteX200" fmla="*/ 1740822 w 1755816"/>
                <a:gd name="connsiteY200" fmla="*/ 576119 h 2389440"/>
                <a:gd name="connsiteX201" fmla="*/ 1736316 w 1755816"/>
                <a:gd name="connsiteY201" fmla="*/ 590632 h 2389440"/>
                <a:gd name="connsiteX202" fmla="*/ 1736316 w 1755816"/>
                <a:gd name="connsiteY202" fmla="*/ 600126 h 2389440"/>
                <a:gd name="connsiteX203" fmla="*/ 1736316 w 1755816"/>
                <a:gd name="connsiteY203" fmla="*/ 605103 h 2389440"/>
                <a:gd name="connsiteX204" fmla="*/ 1745820 w 1755816"/>
                <a:gd name="connsiteY204" fmla="*/ 629109 h 2389440"/>
                <a:gd name="connsiteX205" fmla="*/ 1755816 w 1755816"/>
                <a:gd name="connsiteY205" fmla="*/ 634588 h 2389440"/>
                <a:gd name="connsiteX206" fmla="*/ 1755816 w 1755816"/>
                <a:gd name="connsiteY206" fmla="*/ 644082 h 2389440"/>
                <a:gd name="connsiteX207" fmla="*/ 1750326 w 1755816"/>
                <a:gd name="connsiteY207" fmla="*/ 658553 h 2389440"/>
                <a:gd name="connsiteX208" fmla="*/ 1755816 w 1755816"/>
                <a:gd name="connsiteY208" fmla="*/ 668047 h 2389440"/>
                <a:gd name="connsiteX209" fmla="*/ 1755816 w 1755816"/>
                <a:gd name="connsiteY209" fmla="*/ 673568 h 2389440"/>
                <a:gd name="connsiteX210" fmla="*/ 1740822 w 1755816"/>
                <a:gd name="connsiteY210" fmla="*/ 678043 h 2389440"/>
                <a:gd name="connsiteX211" fmla="*/ 1740822 w 1755816"/>
                <a:gd name="connsiteY211" fmla="*/ 683062 h 2389440"/>
                <a:gd name="connsiteX212" fmla="*/ 1736316 w 1755816"/>
                <a:gd name="connsiteY212" fmla="*/ 687537 h 2389440"/>
                <a:gd name="connsiteX213" fmla="*/ 1730826 w 1755816"/>
                <a:gd name="connsiteY213" fmla="*/ 697533 h 2389440"/>
                <a:gd name="connsiteX214" fmla="*/ 1736316 w 1755816"/>
                <a:gd name="connsiteY214" fmla="*/ 702552 h 2389440"/>
                <a:gd name="connsiteX215" fmla="*/ 1716362 w 1755816"/>
                <a:gd name="connsiteY215" fmla="*/ 722041 h 2389440"/>
                <a:gd name="connsiteX216" fmla="*/ 1711857 w 1755816"/>
                <a:gd name="connsiteY216" fmla="*/ 726516 h 2389440"/>
                <a:gd name="connsiteX217" fmla="*/ 1701861 w 1755816"/>
                <a:gd name="connsiteY217" fmla="*/ 726516 h 2389440"/>
                <a:gd name="connsiteX218" fmla="*/ 1692357 w 1755816"/>
                <a:gd name="connsiteY218" fmla="*/ 726516 h 2389440"/>
                <a:gd name="connsiteX219" fmla="*/ 1696863 w 1755816"/>
                <a:gd name="connsiteY219" fmla="*/ 736010 h 2389440"/>
                <a:gd name="connsiteX220" fmla="*/ 1692357 w 1755816"/>
                <a:gd name="connsiteY220" fmla="*/ 736010 h 2389440"/>
                <a:gd name="connsiteX221" fmla="*/ 1692357 w 1755816"/>
                <a:gd name="connsiteY221" fmla="*/ 741531 h 2389440"/>
                <a:gd name="connsiteX222" fmla="*/ 1682361 w 1755816"/>
                <a:gd name="connsiteY222" fmla="*/ 746006 h 2389440"/>
                <a:gd name="connsiteX223" fmla="*/ 1677401 w 1755816"/>
                <a:gd name="connsiteY223" fmla="*/ 741531 h 2389440"/>
                <a:gd name="connsiteX224" fmla="*/ 1672895 w 1755816"/>
                <a:gd name="connsiteY224" fmla="*/ 746006 h 2389440"/>
                <a:gd name="connsiteX225" fmla="*/ 1686867 w 1755816"/>
                <a:gd name="connsiteY225" fmla="*/ 770515 h 2389440"/>
                <a:gd name="connsiteX226" fmla="*/ 1686867 w 1755816"/>
                <a:gd name="connsiteY226" fmla="*/ 780009 h 2389440"/>
                <a:gd name="connsiteX227" fmla="*/ 1701861 w 1755816"/>
                <a:gd name="connsiteY227" fmla="*/ 784986 h 2389440"/>
                <a:gd name="connsiteX228" fmla="*/ 1711857 w 1755816"/>
                <a:gd name="connsiteY228" fmla="*/ 799498 h 2389440"/>
                <a:gd name="connsiteX229" fmla="*/ 1721360 w 1755816"/>
                <a:gd name="connsiteY229" fmla="*/ 809494 h 2389440"/>
                <a:gd name="connsiteX230" fmla="*/ 1721360 w 1755816"/>
                <a:gd name="connsiteY230" fmla="*/ 818988 h 2389440"/>
                <a:gd name="connsiteX231" fmla="*/ 1725828 w 1755816"/>
                <a:gd name="connsiteY231" fmla="*/ 818988 h 2389440"/>
                <a:gd name="connsiteX232" fmla="*/ 1725828 w 1755816"/>
                <a:gd name="connsiteY232" fmla="*/ 823463 h 2389440"/>
                <a:gd name="connsiteX233" fmla="*/ 1721360 w 1755816"/>
                <a:gd name="connsiteY233" fmla="*/ 828942 h 2389440"/>
                <a:gd name="connsiteX234" fmla="*/ 1725828 w 1755816"/>
                <a:gd name="connsiteY234" fmla="*/ 838436 h 2389440"/>
                <a:gd name="connsiteX235" fmla="*/ 1721360 w 1755816"/>
                <a:gd name="connsiteY235" fmla="*/ 842953 h 2389440"/>
                <a:gd name="connsiteX236" fmla="*/ 1721360 w 1755816"/>
                <a:gd name="connsiteY236" fmla="*/ 852949 h 2389440"/>
                <a:gd name="connsiteX237" fmla="*/ 1706366 w 1755816"/>
                <a:gd name="connsiteY237" fmla="*/ 852949 h 2389440"/>
                <a:gd name="connsiteX238" fmla="*/ 1706366 w 1755816"/>
                <a:gd name="connsiteY238" fmla="*/ 867922 h 2389440"/>
                <a:gd name="connsiteX239" fmla="*/ 1701861 w 1755816"/>
                <a:gd name="connsiteY239" fmla="*/ 872439 h 2389440"/>
                <a:gd name="connsiteX240" fmla="*/ 1711857 w 1755816"/>
                <a:gd name="connsiteY240" fmla="*/ 896905 h 2389440"/>
                <a:gd name="connsiteX241" fmla="*/ 1721360 w 1755816"/>
                <a:gd name="connsiteY241" fmla="*/ 896905 h 2389440"/>
                <a:gd name="connsiteX242" fmla="*/ 1721360 w 1755816"/>
                <a:gd name="connsiteY242" fmla="*/ 901422 h 2389440"/>
                <a:gd name="connsiteX243" fmla="*/ 1716362 w 1755816"/>
                <a:gd name="connsiteY243" fmla="*/ 910916 h 2389440"/>
                <a:gd name="connsiteX244" fmla="*/ 1721360 w 1755816"/>
                <a:gd name="connsiteY244" fmla="*/ 916395 h 2389440"/>
                <a:gd name="connsiteX245" fmla="*/ 1716362 w 1755816"/>
                <a:gd name="connsiteY245" fmla="*/ 925889 h 2389440"/>
                <a:gd name="connsiteX246" fmla="*/ 1721360 w 1755816"/>
                <a:gd name="connsiteY246" fmla="*/ 930406 h 2389440"/>
                <a:gd name="connsiteX247" fmla="*/ 1716362 w 1755816"/>
                <a:gd name="connsiteY247" fmla="*/ 940402 h 2389440"/>
                <a:gd name="connsiteX248" fmla="*/ 1716362 w 1755816"/>
                <a:gd name="connsiteY248" fmla="*/ 945379 h 2389440"/>
                <a:gd name="connsiteX249" fmla="*/ 1711857 w 1755816"/>
                <a:gd name="connsiteY249" fmla="*/ 955375 h 2389440"/>
                <a:gd name="connsiteX250" fmla="*/ 1711857 w 1755816"/>
                <a:gd name="connsiteY250" fmla="*/ 959892 h 2389440"/>
                <a:gd name="connsiteX251" fmla="*/ 1711857 w 1755816"/>
                <a:gd name="connsiteY251" fmla="*/ 974362 h 2389440"/>
                <a:gd name="connsiteX252" fmla="*/ 1725828 w 1755816"/>
                <a:gd name="connsiteY252" fmla="*/ 979381 h 2389440"/>
                <a:gd name="connsiteX253" fmla="*/ 1725828 w 1755816"/>
                <a:gd name="connsiteY253" fmla="*/ 993852 h 2389440"/>
                <a:gd name="connsiteX254" fmla="*/ 1711857 w 1755816"/>
                <a:gd name="connsiteY254" fmla="*/ 993852 h 2389440"/>
                <a:gd name="connsiteX255" fmla="*/ 1706366 w 1755816"/>
                <a:gd name="connsiteY255" fmla="*/ 998369 h 2389440"/>
                <a:gd name="connsiteX256" fmla="*/ 1701861 w 1755816"/>
                <a:gd name="connsiteY256" fmla="*/ 998369 h 2389440"/>
                <a:gd name="connsiteX257" fmla="*/ 1701861 w 1755816"/>
                <a:gd name="connsiteY257" fmla="*/ 993852 h 2389440"/>
                <a:gd name="connsiteX258" fmla="*/ 1696863 w 1755816"/>
                <a:gd name="connsiteY258" fmla="*/ 988875 h 2389440"/>
                <a:gd name="connsiteX259" fmla="*/ 1692357 w 1755816"/>
                <a:gd name="connsiteY259" fmla="*/ 988875 h 2389440"/>
                <a:gd name="connsiteX260" fmla="*/ 1682361 w 1755816"/>
                <a:gd name="connsiteY260" fmla="*/ 984358 h 2389440"/>
                <a:gd name="connsiteX261" fmla="*/ 1672895 w 1755816"/>
                <a:gd name="connsiteY261" fmla="*/ 974362 h 2389440"/>
                <a:gd name="connsiteX262" fmla="*/ 1662899 w 1755816"/>
                <a:gd name="connsiteY262" fmla="*/ 974362 h 2389440"/>
                <a:gd name="connsiteX263" fmla="*/ 1657901 w 1755816"/>
                <a:gd name="connsiteY263" fmla="*/ 974362 h 2389440"/>
                <a:gd name="connsiteX264" fmla="*/ 1662899 w 1755816"/>
                <a:gd name="connsiteY264" fmla="*/ 984358 h 2389440"/>
                <a:gd name="connsiteX265" fmla="*/ 1662899 w 1755816"/>
                <a:gd name="connsiteY265" fmla="*/ 988875 h 2389440"/>
                <a:gd name="connsiteX266" fmla="*/ 1662899 w 1755816"/>
                <a:gd name="connsiteY266" fmla="*/ 993852 h 2389440"/>
                <a:gd name="connsiteX267" fmla="*/ 1662899 w 1755816"/>
                <a:gd name="connsiteY267" fmla="*/ 1008365 h 2389440"/>
                <a:gd name="connsiteX268" fmla="*/ 1657901 w 1755816"/>
                <a:gd name="connsiteY268" fmla="*/ 1008365 h 2389440"/>
                <a:gd name="connsiteX269" fmla="*/ 1657901 w 1755816"/>
                <a:gd name="connsiteY269" fmla="*/ 1013342 h 2389440"/>
                <a:gd name="connsiteX270" fmla="*/ 1652903 w 1755816"/>
                <a:gd name="connsiteY270" fmla="*/ 1023338 h 2389440"/>
                <a:gd name="connsiteX271" fmla="*/ 1647905 w 1755816"/>
                <a:gd name="connsiteY271" fmla="*/ 1023338 h 2389440"/>
                <a:gd name="connsiteX272" fmla="*/ 1638439 w 1755816"/>
                <a:gd name="connsiteY272" fmla="*/ 1027855 h 2389440"/>
                <a:gd name="connsiteX273" fmla="*/ 1633441 w 1755816"/>
                <a:gd name="connsiteY273" fmla="*/ 1042828 h 2389440"/>
                <a:gd name="connsiteX274" fmla="*/ 1628936 w 1755816"/>
                <a:gd name="connsiteY274" fmla="*/ 1042828 h 2389440"/>
                <a:gd name="connsiteX275" fmla="*/ 1623445 w 1755816"/>
                <a:gd name="connsiteY275" fmla="*/ 1042828 h 2389440"/>
                <a:gd name="connsiteX276" fmla="*/ 1623445 w 1755816"/>
                <a:gd name="connsiteY276" fmla="*/ 1047344 h 2389440"/>
                <a:gd name="connsiteX277" fmla="*/ 1623445 w 1755816"/>
                <a:gd name="connsiteY277" fmla="*/ 1052321 h 2389440"/>
                <a:gd name="connsiteX278" fmla="*/ 1613942 w 1755816"/>
                <a:gd name="connsiteY278" fmla="*/ 1052321 h 2389440"/>
                <a:gd name="connsiteX279" fmla="*/ 1609436 w 1755816"/>
                <a:gd name="connsiteY279" fmla="*/ 1071811 h 2389440"/>
                <a:gd name="connsiteX280" fmla="*/ 1599478 w 1755816"/>
                <a:gd name="connsiteY280" fmla="*/ 1076286 h 2389440"/>
                <a:gd name="connsiteX281" fmla="*/ 1599478 w 1755816"/>
                <a:gd name="connsiteY281" fmla="*/ 1081305 h 2389440"/>
                <a:gd name="connsiteX282" fmla="*/ 1599478 w 1755816"/>
                <a:gd name="connsiteY282" fmla="*/ 1095776 h 2389440"/>
                <a:gd name="connsiteX283" fmla="*/ 1603946 w 1755816"/>
                <a:gd name="connsiteY283" fmla="*/ 1105270 h 2389440"/>
                <a:gd name="connsiteX284" fmla="*/ 1609436 w 1755816"/>
                <a:gd name="connsiteY284" fmla="*/ 1105270 h 2389440"/>
                <a:gd name="connsiteX285" fmla="*/ 1609436 w 1755816"/>
                <a:gd name="connsiteY285" fmla="*/ 1110791 h 2389440"/>
                <a:gd name="connsiteX286" fmla="*/ 1603946 w 1755816"/>
                <a:gd name="connsiteY286" fmla="*/ 1110791 h 2389440"/>
                <a:gd name="connsiteX287" fmla="*/ 1603946 w 1755816"/>
                <a:gd name="connsiteY287" fmla="*/ 1120285 h 2389440"/>
                <a:gd name="connsiteX288" fmla="*/ 1594480 w 1755816"/>
                <a:gd name="connsiteY288" fmla="*/ 1124760 h 2389440"/>
                <a:gd name="connsiteX289" fmla="*/ 1589974 w 1755816"/>
                <a:gd name="connsiteY289" fmla="*/ 1154245 h 2389440"/>
                <a:gd name="connsiteX290" fmla="*/ 1574980 w 1755816"/>
                <a:gd name="connsiteY290" fmla="*/ 1154245 h 2389440"/>
                <a:gd name="connsiteX291" fmla="*/ 1559986 w 1755816"/>
                <a:gd name="connsiteY291" fmla="*/ 1163739 h 2389440"/>
                <a:gd name="connsiteX292" fmla="*/ 1559986 w 1755816"/>
                <a:gd name="connsiteY292" fmla="*/ 1168758 h 2389440"/>
                <a:gd name="connsiteX293" fmla="*/ 1564984 w 1755816"/>
                <a:gd name="connsiteY293" fmla="*/ 1178754 h 2389440"/>
                <a:gd name="connsiteX294" fmla="*/ 1569982 w 1755816"/>
                <a:gd name="connsiteY294" fmla="*/ 1183229 h 2389440"/>
                <a:gd name="connsiteX295" fmla="*/ 1579486 w 1755816"/>
                <a:gd name="connsiteY295" fmla="*/ 1198244 h 2389440"/>
                <a:gd name="connsiteX296" fmla="*/ 1574980 w 1755816"/>
                <a:gd name="connsiteY296" fmla="*/ 1207738 h 2389440"/>
                <a:gd name="connsiteX297" fmla="*/ 1559986 w 1755816"/>
                <a:gd name="connsiteY297" fmla="*/ 1207738 h 2389440"/>
                <a:gd name="connsiteX298" fmla="*/ 1550520 w 1755816"/>
                <a:gd name="connsiteY298" fmla="*/ 1212213 h 2389440"/>
                <a:gd name="connsiteX299" fmla="*/ 1540524 w 1755816"/>
                <a:gd name="connsiteY299" fmla="*/ 1207738 h 2389440"/>
                <a:gd name="connsiteX300" fmla="*/ 1531021 w 1755816"/>
                <a:gd name="connsiteY300" fmla="*/ 1212213 h 2389440"/>
                <a:gd name="connsiteX301" fmla="*/ 1521025 w 1755816"/>
                <a:gd name="connsiteY301" fmla="*/ 1212213 h 2389440"/>
                <a:gd name="connsiteX302" fmla="*/ 1501563 w 1755816"/>
                <a:gd name="connsiteY302" fmla="*/ 1222209 h 2389440"/>
                <a:gd name="connsiteX303" fmla="*/ 1496565 w 1755816"/>
                <a:gd name="connsiteY303" fmla="*/ 1217733 h 2389440"/>
                <a:gd name="connsiteX304" fmla="*/ 1496565 w 1755816"/>
                <a:gd name="connsiteY304" fmla="*/ 1212213 h 2389440"/>
                <a:gd name="connsiteX305" fmla="*/ 1487061 w 1755816"/>
                <a:gd name="connsiteY305" fmla="*/ 1212213 h 2389440"/>
                <a:gd name="connsiteX306" fmla="*/ 1477065 w 1755816"/>
                <a:gd name="connsiteY306" fmla="*/ 1222209 h 2389440"/>
                <a:gd name="connsiteX307" fmla="*/ 1463094 w 1755816"/>
                <a:gd name="connsiteY307" fmla="*/ 1227227 h 2389440"/>
                <a:gd name="connsiteX308" fmla="*/ 1463094 w 1755816"/>
                <a:gd name="connsiteY308" fmla="*/ 1231702 h 2389440"/>
                <a:gd name="connsiteX309" fmla="*/ 1453098 w 1755816"/>
                <a:gd name="connsiteY309" fmla="*/ 1231702 h 2389440"/>
                <a:gd name="connsiteX310" fmla="*/ 1453098 w 1755816"/>
                <a:gd name="connsiteY310" fmla="*/ 1237223 h 2389440"/>
                <a:gd name="connsiteX311" fmla="*/ 1443594 w 1755816"/>
                <a:gd name="connsiteY311" fmla="*/ 1237223 h 2389440"/>
                <a:gd name="connsiteX312" fmla="*/ 1438104 w 1755816"/>
                <a:gd name="connsiteY312" fmla="*/ 1231702 h 2389440"/>
                <a:gd name="connsiteX313" fmla="*/ 1433106 w 1755816"/>
                <a:gd name="connsiteY313" fmla="*/ 1241698 h 2389440"/>
                <a:gd name="connsiteX314" fmla="*/ 1423148 w 1755816"/>
                <a:gd name="connsiteY314" fmla="*/ 1231702 h 2389440"/>
                <a:gd name="connsiteX315" fmla="*/ 1423148 w 1755816"/>
                <a:gd name="connsiteY315" fmla="*/ 1222209 h 2389440"/>
                <a:gd name="connsiteX316" fmla="*/ 1413644 w 1755816"/>
                <a:gd name="connsiteY316" fmla="*/ 1217733 h 2389440"/>
                <a:gd name="connsiteX317" fmla="*/ 1409138 w 1755816"/>
                <a:gd name="connsiteY317" fmla="*/ 1217733 h 2389440"/>
                <a:gd name="connsiteX318" fmla="*/ 1409138 w 1755816"/>
                <a:gd name="connsiteY318" fmla="*/ 1202719 h 2389440"/>
                <a:gd name="connsiteX319" fmla="*/ 1404140 w 1755816"/>
                <a:gd name="connsiteY319" fmla="*/ 1202719 h 2389440"/>
                <a:gd name="connsiteX320" fmla="*/ 1399142 w 1755816"/>
                <a:gd name="connsiteY320" fmla="*/ 1198244 h 2389440"/>
                <a:gd name="connsiteX321" fmla="*/ 1394144 w 1755816"/>
                <a:gd name="connsiteY321" fmla="*/ 1198244 h 2389440"/>
                <a:gd name="connsiteX322" fmla="*/ 1384678 w 1755816"/>
                <a:gd name="connsiteY322" fmla="*/ 1183229 h 2389440"/>
                <a:gd name="connsiteX323" fmla="*/ 1380173 w 1755816"/>
                <a:gd name="connsiteY323" fmla="*/ 1183229 h 2389440"/>
                <a:gd name="connsiteX324" fmla="*/ 1370177 w 1755816"/>
                <a:gd name="connsiteY324" fmla="*/ 1178754 h 2389440"/>
                <a:gd name="connsiteX325" fmla="*/ 1355183 w 1755816"/>
                <a:gd name="connsiteY325" fmla="*/ 1173735 h 2389440"/>
                <a:gd name="connsiteX326" fmla="*/ 1350185 w 1755816"/>
                <a:gd name="connsiteY326" fmla="*/ 1183229 h 2389440"/>
                <a:gd name="connsiteX327" fmla="*/ 1345717 w 1755816"/>
                <a:gd name="connsiteY327" fmla="*/ 1183229 h 2389440"/>
                <a:gd name="connsiteX328" fmla="*/ 1345717 w 1755816"/>
                <a:gd name="connsiteY328" fmla="*/ 1173735 h 2389440"/>
                <a:gd name="connsiteX329" fmla="*/ 1335721 w 1755816"/>
                <a:gd name="connsiteY329" fmla="*/ 1173735 h 2389440"/>
                <a:gd name="connsiteX330" fmla="*/ 1321219 w 1755816"/>
                <a:gd name="connsiteY330" fmla="*/ 1178754 h 2389440"/>
                <a:gd name="connsiteX331" fmla="*/ 1321219 w 1755816"/>
                <a:gd name="connsiteY331" fmla="*/ 1183229 h 2389440"/>
                <a:gd name="connsiteX332" fmla="*/ 1311223 w 1755816"/>
                <a:gd name="connsiteY332" fmla="*/ 1188248 h 2389440"/>
                <a:gd name="connsiteX333" fmla="*/ 1306755 w 1755816"/>
                <a:gd name="connsiteY333" fmla="*/ 1188248 h 2389440"/>
                <a:gd name="connsiteX334" fmla="*/ 1304925 w 1755816"/>
                <a:gd name="connsiteY334" fmla="*/ 1184770 h 2389440"/>
                <a:gd name="connsiteX335" fmla="*/ 1303194 w 1755816"/>
                <a:gd name="connsiteY335" fmla="*/ 1184770 h 2389440"/>
                <a:gd name="connsiteX336" fmla="*/ 1305594 w 1755816"/>
                <a:gd name="connsiteY336" fmla="*/ 1188917 h 2389440"/>
                <a:gd name="connsiteX337" fmla="*/ 1290573 w 1755816"/>
                <a:gd name="connsiteY337" fmla="*/ 1193893 h 2389440"/>
                <a:gd name="connsiteX338" fmla="*/ 1295602 w 1755816"/>
                <a:gd name="connsiteY338" fmla="*/ 1222883 h 2389440"/>
                <a:gd name="connsiteX339" fmla="*/ 1300108 w 1755816"/>
                <a:gd name="connsiteY339" fmla="*/ 1222883 h 2389440"/>
                <a:gd name="connsiteX340" fmla="*/ 1300108 w 1755816"/>
                <a:gd name="connsiteY340" fmla="*/ 1232362 h 2389440"/>
                <a:gd name="connsiteX341" fmla="*/ 1300108 w 1755816"/>
                <a:gd name="connsiteY341" fmla="*/ 1242394 h 2389440"/>
                <a:gd name="connsiteX342" fmla="*/ 1290573 w 1755816"/>
                <a:gd name="connsiteY342" fmla="*/ 1247371 h 2389440"/>
                <a:gd name="connsiteX343" fmla="*/ 1295602 w 1755816"/>
                <a:gd name="connsiteY343" fmla="*/ 1257403 h 2389440"/>
                <a:gd name="connsiteX344" fmla="*/ 1305594 w 1755816"/>
                <a:gd name="connsiteY344" fmla="*/ 1257403 h 2389440"/>
                <a:gd name="connsiteX345" fmla="*/ 1305594 w 1755816"/>
                <a:gd name="connsiteY345" fmla="*/ 1266882 h 2389440"/>
                <a:gd name="connsiteX346" fmla="*/ 1295602 w 1755816"/>
                <a:gd name="connsiteY346" fmla="*/ 1266882 h 2389440"/>
                <a:gd name="connsiteX347" fmla="*/ 1290573 w 1755816"/>
                <a:gd name="connsiteY347" fmla="*/ 1271385 h 2389440"/>
                <a:gd name="connsiteX348" fmla="*/ 1290573 w 1755816"/>
                <a:gd name="connsiteY348" fmla="*/ 1281338 h 2389440"/>
                <a:gd name="connsiteX349" fmla="*/ 1275618 w 1755816"/>
                <a:gd name="connsiteY349" fmla="*/ 1281338 h 2389440"/>
                <a:gd name="connsiteX350" fmla="*/ 1271112 w 1755816"/>
                <a:gd name="connsiteY350" fmla="*/ 1300375 h 2389440"/>
                <a:gd name="connsiteX351" fmla="*/ 1266084 w 1755816"/>
                <a:gd name="connsiteY351" fmla="*/ 1300375 h 2389440"/>
                <a:gd name="connsiteX352" fmla="*/ 1256092 w 1755816"/>
                <a:gd name="connsiteY352" fmla="*/ 1300375 h 2389440"/>
                <a:gd name="connsiteX353" fmla="*/ 1256092 w 1755816"/>
                <a:gd name="connsiteY353" fmla="*/ 1305825 h 2389440"/>
                <a:gd name="connsiteX354" fmla="*/ 1246557 w 1755816"/>
                <a:gd name="connsiteY354" fmla="*/ 1310328 h 2389440"/>
                <a:gd name="connsiteX355" fmla="*/ 1251586 w 1755816"/>
                <a:gd name="connsiteY355" fmla="*/ 1319886 h 2389440"/>
                <a:gd name="connsiteX356" fmla="*/ 1256092 w 1755816"/>
                <a:gd name="connsiteY356" fmla="*/ 1325336 h 2389440"/>
                <a:gd name="connsiteX357" fmla="*/ 1256092 w 1755816"/>
                <a:gd name="connsiteY357" fmla="*/ 1339318 h 2389440"/>
                <a:gd name="connsiteX358" fmla="*/ 1246557 w 1755816"/>
                <a:gd name="connsiteY358" fmla="*/ 1339318 h 2389440"/>
                <a:gd name="connsiteX359" fmla="*/ 1242051 w 1755816"/>
                <a:gd name="connsiteY359" fmla="*/ 1354326 h 2389440"/>
                <a:gd name="connsiteX360" fmla="*/ 1236566 w 1755816"/>
                <a:gd name="connsiteY360" fmla="*/ 1349350 h 2389440"/>
                <a:gd name="connsiteX361" fmla="*/ 1227031 w 1755816"/>
                <a:gd name="connsiteY361" fmla="*/ 1358829 h 2389440"/>
                <a:gd name="connsiteX362" fmla="*/ 1217039 w 1755816"/>
                <a:gd name="connsiteY362" fmla="*/ 1368861 h 2389440"/>
                <a:gd name="connsiteX363" fmla="*/ 1188043 w 1755816"/>
                <a:gd name="connsiteY363" fmla="*/ 1378340 h 2389440"/>
                <a:gd name="connsiteX364" fmla="*/ 1188043 w 1755816"/>
                <a:gd name="connsiteY364" fmla="*/ 1388293 h 2389440"/>
                <a:gd name="connsiteX365" fmla="*/ 1188043 w 1755816"/>
                <a:gd name="connsiteY365" fmla="*/ 1397851 h 2389440"/>
                <a:gd name="connsiteX366" fmla="*/ 1183015 w 1755816"/>
                <a:gd name="connsiteY366" fmla="*/ 1397851 h 2389440"/>
                <a:gd name="connsiteX367" fmla="*/ 1178509 w 1755816"/>
                <a:gd name="connsiteY367" fmla="*/ 1402828 h 2389440"/>
                <a:gd name="connsiteX368" fmla="*/ 1168517 w 1755816"/>
                <a:gd name="connsiteY368" fmla="*/ 1412781 h 2389440"/>
                <a:gd name="connsiteX369" fmla="*/ 1168517 w 1755816"/>
                <a:gd name="connsiteY369" fmla="*/ 1422339 h 2389440"/>
                <a:gd name="connsiteX370" fmla="*/ 1168517 w 1755816"/>
                <a:gd name="connsiteY370" fmla="*/ 1426841 h 2389440"/>
                <a:gd name="connsiteX371" fmla="*/ 1158982 w 1755816"/>
                <a:gd name="connsiteY371" fmla="*/ 1426841 h 2389440"/>
                <a:gd name="connsiteX372" fmla="*/ 1143962 w 1755816"/>
                <a:gd name="connsiteY372" fmla="*/ 1436794 h 2389440"/>
                <a:gd name="connsiteX373" fmla="*/ 1133970 w 1755816"/>
                <a:gd name="connsiteY373" fmla="*/ 1446273 h 2389440"/>
                <a:gd name="connsiteX374" fmla="*/ 1128942 w 1755816"/>
                <a:gd name="connsiteY374" fmla="*/ 1441771 h 2389440"/>
                <a:gd name="connsiteX375" fmla="*/ 1124435 w 1755816"/>
                <a:gd name="connsiteY375" fmla="*/ 1446273 h 2389440"/>
                <a:gd name="connsiteX376" fmla="*/ 1133970 w 1755816"/>
                <a:gd name="connsiteY376" fmla="*/ 1470761 h 2389440"/>
                <a:gd name="connsiteX377" fmla="*/ 1133970 w 1755816"/>
                <a:gd name="connsiteY377" fmla="*/ 1475816 h 2389440"/>
                <a:gd name="connsiteX378" fmla="*/ 1138476 w 1755816"/>
                <a:gd name="connsiteY378" fmla="*/ 1480793 h 2389440"/>
                <a:gd name="connsiteX379" fmla="*/ 1133970 w 1755816"/>
                <a:gd name="connsiteY379" fmla="*/ 1490272 h 2389440"/>
                <a:gd name="connsiteX380" fmla="*/ 1143962 w 1755816"/>
                <a:gd name="connsiteY380" fmla="*/ 1504807 h 2389440"/>
                <a:gd name="connsiteX381" fmla="*/ 1148990 w 1755816"/>
                <a:gd name="connsiteY381" fmla="*/ 1509783 h 2389440"/>
                <a:gd name="connsiteX382" fmla="*/ 1148990 w 1755816"/>
                <a:gd name="connsiteY382" fmla="*/ 1519736 h 2389440"/>
                <a:gd name="connsiteX383" fmla="*/ 1143962 w 1755816"/>
                <a:gd name="connsiteY383" fmla="*/ 1529294 h 2389440"/>
                <a:gd name="connsiteX384" fmla="*/ 1153497 w 1755816"/>
                <a:gd name="connsiteY384" fmla="*/ 1533797 h 2389440"/>
                <a:gd name="connsiteX385" fmla="*/ 1148990 w 1755816"/>
                <a:gd name="connsiteY385" fmla="*/ 1543750 h 2389440"/>
                <a:gd name="connsiteX386" fmla="*/ 1133970 w 1755816"/>
                <a:gd name="connsiteY386" fmla="*/ 1543750 h 2389440"/>
                <a:gd name="connsiteX387" fmla="*/ 1124435 w 1755816"/>
                <a:gd name="connsiteY387" fmla="*/ 1539247 h 2389440"/>
                <a:gd name="connsiteX388" fmla="*/ 1119472 w 1755816"/>
                <a:gd name="connsiteY388" fmla="*/ 1543750 h 2389440"/>
                <a:gd name="connsiteX389" fmla="*/ 1109480 w 1755816"/>
                <a:gd name="connsiteY389" fmla="*/ 1543750 h 2389440"/>
                <a:gd name="connsiteX390" fmla="*/ 1104974 w 1755816"/>
                <a:gd name="connsiteY390" fmla="*/ 1553229 h 2389440"/>
                <a:gd name="connsiteX391" fmla="*/ 1095440 w 1755816"/>
                <a:gd name="connsiteY391" fmla="*/ 1529294 h 2389440"/>
                <a:gd name="connsiteX392" fmla="*/ 1089954 w 1755816"/>
                <a:gd name="connsiteY392" fmla="*/ 1529294 h 2389440"/>
                <a:gd name="connsiteX393" fmla="*/ 1085448 w 1755816"/>
                <a:gd name="connsiteY393" fmla="*/ 1533797 h 2389440"/>
                <a:gd name="connsiteX394" fmla="*/ 1080419 w 1755816"/>
                <a:gd name="connsiteY394" fmla="*/ 1548726 h 2389440"/>
                <a:gd name="connsiteX395" fmla="*/ 1085448 w 1755816"/>
                <a:gd name="connsiteY395" fmla="*/ 1553229 h 2389440"/>
                <a:gd name="connsiteX396" fmla="*/ 1080419 w 1755816"/>
                <a:gd name="connsiteY396" fmla="*/ 1563261 h 2389440"/>
                <a:gd name="connsiteX397" fmla="*/ 1075913 w 1755816"/>
                <a:gd name="connsiteY397" fmla="*/ 1563261 h 2389440"/>
                <a:gd name="connsiteX398" fmla="*/ 1075913 w 1755816"/>
                <a:gd name="connsiteY398" fmla="*/ 1572740 h 2389440"/>
                <a:gd name="connsiteX399" fmla="*/ 1085448 w 1755816"/>
                <a:gd name="connsiteY399" fmla="*/ 1577716 h 2389440"/>
                <a:gd name="connsiteX400" fmla="*/ 1089954 w 1755816"/>
                <a:gd name="connsiteY400" fmla="*/ 1577716 h 2389440"/>
                <a:gd name="connsiteX401" fmla="*/ 1095440 w 1755816"/>
                <a:gd name="connsiteY401" fmla="*/ 1577716 h 2389440"/>
                <a:gd name="connsiteX402" fmla="*/ 1104974 w 1755816"/>
                <a:gd name="connsiteY402" fmla="*/ 1592251 h 2389440"/>
                <a:gd name="connsiteX403" fmla="*/ 1104974 w 1755816"/>
                <a:gd name="connsiteY403" fmla="*/ 1597227 h 2389440"/>
                <a:gd name="connsiteX404" fmla="*/ 1099946 w 1755816"/>
                <a:gd name="connsiteY404" fmla="*/ 1597227 h 2389440"/>
                <a:gd name="connsiteX405" fmla="*/ 1095440 w 1755816"/>
                <a:gd name="connsiteY405" fmla="*/ 1611762 h 2389440"/>
                <a:gd name="connsiteX406" fmla="*/ 1095440 w 1755816"/>
                <a:gd name="connsiteY406" fmla="*/ 1616739 h 2389440"/>
                <a:gd name="connsiteX407" fmla="*/ 1085448 w 1755816"/>
                <a:gd name="connsiteY407" fmla="*/ 1636250 h 2389440"/>
                <a:gd name="connsiteX408" fmla="*/ 1070428 w 1755816"/>
                <a:gd name="connsiteY408" fmla="*/ 1636250 h 2389440"/>
                <a:gd name="connsiteX409" fmla="*/ 1065399 w 1755816"/>
                <a:gd name="connsiteY409" fmla="*/ 1640752 h 2389440"/>
                <a:gd name="connsiteX410" fmla="*/ 1070428 w 1755816"/>
                <a:gd name="connsiteY410" fmla="*/ 1646203 h 2389440"/>
                <a:gd name="connsiteX411" fmla="*/ 1075913 w 1755816"/>
                <a:gd name="connsiteY411" fmla="*/ 1646203 h 2389440"/>
                <a:gd name="connsiteX412" fmla="*/ 1080419 w 1755816"/>
                <a:gd name="connsiteY412" fmla="*/ 1646203 h 2389440"/>
                <a:gd name="connsiteX413" fmla="*/ 1080419 w 1755816"/>
                <a:gd name="connsiteY413" fmla="*/ 1650705 h 2389440"/>
                <a:gd name="connsiteX414" fmla="*/ 1080419 w 1755816"/>
                <a:gd name="connsiteY414" fmla="*/ 1655682 h 2389440"/>
                <a:gd name="connsiteX415" fmla="*/ 1080419 w 1755816"/>
                <a:gd name="connsiteY415" fmla="*/ 1660184 h 2389440"/>
                <a:gd name="connsiteX416" fmla="*/ 1075913 w 1755816"/>
                <a:gd name="connsiteY416" fmla="*/ 1670216 h 2389440"/>
                <a:gd name="connsiteX417" fmla="*/ 1065399 w 1755816"/>
                <a:gd name="connsiteY417" fmla="*/ 1670216 h 2389440"/>
                <a:gd name="connsiteX418" fmla="*/ 1055930 w 1755816"/>
                <a:gd name="connsiteY418" fmla="*/ 1660184 h 2389440"/>
                <a:gd name="connsiteX419" fmla="*/ 1041367 w 1755816"/>
                <a:gd name="connsiteY419" fmla="*/ 1660184 h 2389440"/>
                <a:gd name="connsiteX420" fmla="*/ 1045873 w 1755816"/>
                <a:gd name="connsiteY420" fmla="*/ 1670216 h 2389440"/>
                <a:gd name="connsiteX421" fmla="*/ 1041367 w 1755816"/>
                <a:gd name="connsiteY421" fmla="*/ 1675193 h 2389440"/>
                <a:gd name="connsiteX422" fmla="*/ 1036403 w 1755816"/>
                <a:gd name="connsiteY422" fmla="*/ 1675193 h 2389440"/>
                <a:gd name="connsiteX423" fmla="*/ 1026346 w 1755816"/>
                <a:gd name="connsiteY423" fmla="*/ 1684672 h 2389440"/>
                <a:gd name="connsiteX424" fmla="*/ 1021905 w 1755816"/>
                <a:gd name="connsiteY424" fmla="*/ 1704183 h 2389440"/>
                <a:gd name="connsiteX425" fmla="*/ 1006885 w 1755816"/>
                <a:gd name="connsiteY425" fmla="*/ 1704183 h 2389440"/>
                <a:gd name="connsiteX426" fmla="*/ 997350 w 1755816"/>
                <a:gd name="connsiteY426" fmla="*/ 1723694 h 2389440"/>
                <a:gd name="connsiteX427" fmla="*/ 987358 w 1755816"/>
                <a:gd name="connsiteY427" fmla="*/ 1723694 h 2389440"/>
                <a:gd name="connsiteX428" fmla="*/ 982330 w 1755816"/>
                <a:gd name="connsiteY428" fmla="*/ 1714215 h 2389440"/>
                <a:gd name="connsiteX429" fmla="*/ 977824 w 1755816"/>
                <a:gd name="connsiteY429" fmla="*/ 1708685 h 2389440"/>
                <a:gd name="connsiteX430" fmla="*/ 967832 w 1755816"/>
                <a:gd name="connsiteY430" fmla="*/ 1694704 h 2389440"/>
                <a:gd name="connsiteX431" fmla="*/ 958297 w 1755816"/>
                <a:gd name="connsiteY431" fmla="*/ 1694704 h 2389440"/>
                <a:gd name="connsiteX432" fmla="*/ 948828 w 1755816"/>
                <a:gd name="connsiteY432" fmla="*/ 1704183 h 2389440"/>
                <a:gd name="connsiteX433" fmla="*/ 943277 w 1755816"/>
                <a:gd name="connsiteY433" fmla="*/ 1708685 h 2389440"/>
                <a:gd name="connsiteX434" fmla="*/ 938771 w 1755816"/>
                <a:gd name="connsiteY434" fmla="*/ 1704183 h 2389440"/>
                <a:gd name="connsiteX435" fmla="*/ 928322 w 1755816"/>
                <a:gd name="connsiteY435" fmla="*/ 1704183 h 2389440"/>
                <a:gd name="connsiteX436" fmla="*/ 928322 w 1755816"/>
                <a:gd name="connsiteY436" fmla="*/ 1708685 h 2389440"/>
                <a:gd name="connsiteX437" fmla="*/ 918787 w 1755816"/>
                <a:gd name="connsiteY437" fmla="*/ 1704183 h 2389440"/>
                <a:gd name="connsiteX438" fmla="*/ 908795 w 1755816"/>
                <a:gd name="connsiteY438" fmla="*/ 1704183 h 2389440"/>
                <a:gd name="connsiteX439" fmla="*/ 904289 w 1755816"/>
                <a:gd name="connsiteY439" fmla="*/ 1708685 h 2389440"/>
                <a:gd name="connsiteX440" fmla="*/ 899261 w 1755816"/>
                <a:gd name="connsiteY440" fmla="*/ 1723694 h 2389440"/>
                <a:gd name="connsiteX441" fmla="*/ 855245 w 1755816"/>
                <a:gd name="connsiteY441" fmla="*/ 1728197 h 2389440"/>
                <a:gd name="connsiteX442" fmla="*/ 850738 w 1755816"/>
                <a:gd name="connsiteY442" fmla="*/ 1738150 h 2389440"/>
                <a:gd name="connsiteX443" fmla="*/ 845253 w 1755816"/>
                <a:gd name="connsiteY443" fmla="*/ 1738150 h 2389440"/>
                <a:gd name="connsiteX444" fmla="*/ 835718 w 1755816"/>
                <a:gd name="connsiteY444" fmla="*/ 1733726 h 2389440"/>
                <a:gd name="connsiteX445" fmla="*/ 821220 w 1755816"/>
                <a:gd name="connsiteY445" fmla="*/ 1728197 h 2389440"/>
                <a:gd name="connsiteX446" fmla="*/ 821220 w 1755816"/>
                <a:gd name="connsiteY446" fmla="*/ 1723694 h 2389440"/>
                <a:gd name="connsiteX447" fmla="*/ 811686 w 1755816"/>
                <a:gd name="connsiteY447" fmla="*/ 1723694 h 2389440"/>
                <a:gd name="connsiteX448" fmla="*/ 806657 w 1755816"/>
                <a:gd name="connsiteY448" fmla="*/ 1723694 h 2389440"/>
                <a:gd name="connsiteX449" fmla="*/ 802216 w 1755816"/>
                <a:gd name="connsiteY449" fmla="*/ 1723694 h 2389440"/>
                <a:gd name="connsiteX450" fmla="*/ 796665 w 1755816"/>
                <a:gd name="connsiteY450" fmla="*/ 1733726 h 2389440"/>
                <a:gd name="connsiteX451" fmla="*/ 792159 w 1755816"/>
                <a:gd name="connsiteY451" fmla="*/ 1747708 h 2389440"/>
                <a:gd name="connsiteX452" fmla="*/ 781645 w 1755816"/>
                <a:gd name="connsiteY452" fmla="*/ 1743205 h 2389440"/>
                <a:gd name="connsiteX453" fmla="*/ 781645 w 1755816"/>
                <a:gd name="connsiteY453" fmla="*/ 1733726 h 2389440"/>
                <a:gd name="connsiteX454" fmla="*/ 777139 w 1755816"/>
                <a:gd name="connsiteY454" fmla="*/ 1733726 h 2389440"/>
                <a:gd name="connsiteX455" fmla="*/ 772176 w 1755816"/>
                <a:gd name="connsiteY455" fmla="*/ 1738150 h 2389440"/>
                <a:gd name="connsiteX456" fmla="*/ 757678 w 1755816"/>
                <a:gd name="connsiteY456" fmla="*/ 1738150 h 2389440"/>
                <a:gd name="connsiteX457" fmla="*/ 752649 w 1755816"/>
                <a:gd name="connsiteY457" fmla="*/ 1743205 h 2389440"/>
                <a:gd name="connsiteX458" fmla="*/ 752649 w 1755816"/>
                <a:gd name="connsiteY458" fmla="*/ 1752684 h 2389440"/>
                <a:gd name="connsiteX459" fmla="*/ 748143 w 1755816"/>
                <a:gd name="connsiteY459" fmla="*/ 1752684 h 2389440"/>
                <a:gd name="connsiteX460" fmla="*/ 757678 w 1755816"/>
                <a:gd name="connsiteY460" fmla="*/ 1776698 h 2389440"/>
                <a:gd name="connsiteX461" fmla="*/ 752649 w 1755816"/>
                <a:gd name="connsiteY461" fmla="*/ 1782148 h 2389440"/>
                <a:gd name="connsiteX462" fmla="*/ 738151 w 1755816"/>
                <a:gd name="connsiteY462" fmla="*/ 1786651 h 2389440"/>
                <a:gd name="connsiteX463" fmla="*/ 738151 w 1755816"/>
                <a:gd name="connsiteY463" fmla="*/ 1782148 h 2389440"/>
                <a:gd name="connsiteX464" fmla="*/ 723588 w 1755816"/>
                <a:gd name="connsiteY464" fmla="*/ 1767140 h 2389440"/>
                <a:gd name="connsiteX465" fmla="*/ 728617 w 1755816"/>
                <a:gd name="connsiteY465" fmla="*/ 1762637 h 2389440"/>
                <a:gd name="connsiteX466" fmla="*/ 728617 w 1755816"/>
                <a:gd name="connsiteY466" fmla="*/ 1752684 h 2389440"/>
                <a:gd name="connsiteX467" fmla="*/ 713596 w 1755816"/>
                <a:gd name="connsiteY467" fmla="*/ 1743205 h 2389440"/>
                <a:gd name="connsiteX468" fmla="*/ 713596 w 1755816"/>
                <a:gd name="connsiteY468" fmla="*/ 1747708 h 2389440"/>
                <a:gd name="connsiteX469" fmla="*/ 689107 w 1755816"/>
                <a:gd name="connsiteY469" fmla="*/ 1757661 h 2389440"/>
                <a:gd name="connsiteX470" fmla="*/ 689107 w 1755816"/>
                <a:gd name="connsiteY470" fmla="*/ 1767140 h 2389440"/>
                <a:gd name="connsiteX471" fmla="*/ 679572 w 1755816"/>
                <a:gd name="connsiteY471" fmla="*/ 1762637 h 2389440"/>
                <a:gd name="connsiteX472" fmla="*/ 674609 w 1755816"/>
                <a:gd name="connsiteY472" fmla="*/ 1762637 h 2389440"/>
                <a:gd name="connsiteX473" fmla="*/ 669580 w 1755816"/>
                <a:gd name="connsiteY473" fmla="*/ 1762637 h 2389440"/>
                <a:gd name="connsiteX474" fmla="*/ 660046 w 1755816"/>
                <a:gd name="connsiteY474" fmla="*/ 1767140 h 2389440"/>
                <a:gd name="connsiteX475" fmla="*/ 655539 w 1755816"/>
                <a:gd name="connsiteY475" fmla="*/ 1762637 h 2389440"/>
                <a:gd name="connsiteX476" fmla="*/ 645548 w 1755816"/>
                <a:gd name="connsiteY476" fmla="*/ 1772195 h 2389440"/>
                <a:gd name="connsiteX477" fmla="*/ 635033 w 1755816"/>
                <a:gd name="connsiteY477" fmla="*/ 1776698 h 2389440"/>
                <a:gd name="connsiteX478" fmla="*/ 630527 w 1755816"/>
                <a:gd name="connsiteY478" fmla="*/ 1782148 h 2389440"/>
                <a:gd name="connsiteX479" fmla="*/ 635033 w 1755816"/>
                <a:gd name="connsiteY479" fmla="*/ 1786651 h 2389440"/>
                <a:gd name="connsiteX480" fmla="*/ 640519 w 1755816"/>
                <a:gd name="connsiteY480" fmla="*/ 1791627 h 2389440"/>
                <a:gd name="connsiteX481" fmla="*/ 650054 w 1755816"/>
                <a:gd name="connsiteY481" fmla="*/ 1791627 h 2389440"/>
                <a:gd name="connsiteX482" fmla="*/ 650054 w 1755816"/>
                <a:gd name="connsiteY482" fmla="*/ 1801659 h 2389440"/>
                <a:gd name="connsiteX483" fmla="*/ 645548 w 1755816"/>
                <a:gd name="connsiteY483" fmla="*/ 1806162 h 2389440"/>
                <a:gd name="connsiteX484" fmla="*/ 650054 w 1755816"/>
                <a:gd name="connsiteY484" fmla="*/ 1815641 h 2389440"/>
                <a:gd name="connsiteX485" fmla="*/ 650054 w 1755816"/>
                <a:gd name="connsiteY485" fmla="*/ 1830649 h 2389440"/>
                <a:gd name="connsiteX486" fmla="*/ 640519 w 1755816"/>
                <a:gd name="connsiteY486" fmla="*/ 1830649 h 2389440"/>
                <a:gd name="connsiteX487" fmla="*/ 635033 w 1755816"/>
                <a:gd name="connsiteY487" fmla="*/ 1845105 h 2389440"/>
                <a:gd name="connsiteX488" fmla="*/ 640519 w 1755816"/>
                <a:gd name="connsiteY488" fmla="*/ 1859640 h 2389440"/>
                <a:gd name="connsiteX489" fmla="*/ 635033 w 1755816"/>
                <a:gd name="connsiteY489" fmla="*/ 1864142 h 2389440"/>
                <a:gd name="connsiteX490" fmla="*/ 645548 w 1755816"/>
                <a:gd name="connsiteY490" fmla="*/ 1864142 h 2389440"/>
                <a:gd name="connsiteX491" fmla="*/ 645548 w 1755816"/>
                <a:gd name="connsiteY491" fmla="*/ 1874095 h 2389440"/>
                <a:gd name="connsiteX492" fmla="*/ 640519 w 1755816"/>
                <a:gd name="connsiteY492" fmla="*/ 1874095 h 2389440"/>
                <a:gd name="connsiteX493" fmla="*/ 635033 w 1755816"/>
                <a:gd name="connsiteY493" fmla="*/ 1883653 h 2389440"/>
                <a:gd name="connsiteX494" fmla="*/ 625564 w 1755816"/>
                <a:gd name="connsiteY494" fmla="*/ 1889104 h 2389440"/>
                <a:gd name="connsiteX495" fmla="*/ 625564 w 1755816"/>
                <a:gd name="connsiteY495" fmla="*/ 1893606 h 2389440"/>
                <a:gd name="connsiteX496" fmla="*/ 621058 w 1755816"/>
                <a:gd name="connsiteY496" fmla="*/ 1898583 h 2389440"/>
                <a:gd name="connsiteX497" fmla="*/ 621058 w 1755816"/>
                <a:gd name="connsiteY497" fmla="*/ 1903085 h 2389440"/>
                <a:gd name="connsiteX498" fmla="*/ 625564 w 1755816"/>
                <a:gd name="connsiteY498" fmla="*/ 1908615 h 2389440"/>
                <a:gd name="connsiteX499" fmla="*/ 625564 w 1755816"/>
                <a:gd name="connsiteY499" fmla="*/ 1913117 h 2389440"/>
                <a:gd name="connsiteX500" fmla="*/ 621058 w 1755816"/>
                <a:gd name="connsiteY500" fmla="*/ 1918094 h 2389440"/>
                <a:gd name="connsiteX501" fmla="*/ 615507 w 1755816"/>
                <a:gd name="connsiteY501" fmla="*/ 1918094 h 2389440"/>
                <a:gd name="connsiteX502" fmla="*/ 615507 w 1755816"/>
                <a:gd name="connsiteY502" fmla="*/ 1922596 h 2389440"/>
                <a:gd name="connsiteX503" fmla="*/ 611001 w 1755816"/>
                <a:gd name="connsiteY503" fmla="*/ 1922596 h 2389440"/>
                <a:gd name="connsiteX504" fmla="*/ 611001 w 1755816"/>
                <a:gd name="connsiteY504" fmla="*/ 1932628 h 2389440"/>
                <a:gd name="connsiteX505" fmla="*/ 621058 w 1755816"/>
                <a:gd name="connsiteY505" fmla="*/ 1937605 h 2389440"/>
                <a:gd name="connsiteX506" fmla="*/ 621058 w 1755816"/>
                <a:gd name="connsiteY506" fmla="*/ 1947084 h 2389440"/>
                <a:gd name="connsiteX507" fmla="*/ 625564 w 1755816"/>
                <a:gd name="connsiteY507" fmla="*/ 1952060 h 2389440"/>
                <a:gd name="connsiteX508" fmla="*/ 635033 w 1755816"/>
                <a:gd name="connsiteY508" fmla="*/ 1952060 h 2389440"/>
                <a:gd name="connsiteX509" fmla="*/ 640519 w 1755816"/>
                <a:gd name="connsiteY509" fmla="*/ 1957116 h 2389440"/>
                <a:gd name="connsiteX510" fmla="*/ 650054 w 1755816"/>
                <a:gd name="connsiteY510" fmla="*/ 1947084 h 2389440"/>
                <a:gd name="connsiteX511" fmla="*/ 655539 w 1755816"/>
                <a:gd name="connsiteY511" fmla="*/ 1952060 h 2389440"/>
                <a:gd name="connsiteX512" fmla="*/ 660046 w 1755816"/>
                <a:gd name="connsiteY512" fmla="*/ 1957116 h 2389440"/>
                <a:gd name="connsiteX513" fmla="*/ 669580 w 1755816"/>
                <a:gd name="connsiteY513" fmla="*/ 1957116 h 2389440"/>
                <a:gd name="connsiteX514" fmla="*/ 684600 w 1755816"/>
                <a:gd name="connsiteY514" fmla="*/ 1957116 h 2389440"/>
                <a:gd name="connsiteX515" fmla="*/ 684600 w 1755816"/>
                <a:gd name="connsiteY515" fmla="*/ 1966595 h 2389440"/>
                <a:gd name="connsiteX516" fmla="*/ 684600 w 1755816"/>
                <a:gd name="connsiteY516" fmla="*/ 1976548 h 2389440"/>
                <a:gd name="connsiteX517" fmla="*/ 694070 w 1755816"/>
                <a:gd name="connsiteY517" fmla="*/ 1976548 h 2389440"/>
                <a:gd name="connsiteX518" fmla="*/ 698576 w 1755816"/>
                <a:gd name="connsiteY518" fmla="*/ 1986106 h 2389440"/>
                <a:gd name="connsiteX519" fmla="*/ 704127 w 1755816"/>
                <a:gd name="connsiteY519" fmla="*/ 1986106 h 2389440"/>
                <a:gd name="connsiteX520" fmla="*/ 704127 w 1755816"/>
                <a:gd name="connsiteY520" fmla="*/ 1990609 h 2389440"/>
                <a:gd name="connsiteX521" fmla="*/ 704127 w 1755816"/>
                <a:gd name="connsiteY521" fmla="*/ 1996059 h 2389440"/>
                <a:gd name="connsiteX522" fmla="*/ 704127 w 1755816"/>
                <a:gd name="connsiteY522" fmla="*/ 2000562 h 2389440"/>
                <a:gd name="connsiteX523" fmla="*/ 698576 w 1755816"/>
                <a:gd name="connsiteY523" fmla="*/ 2005538 h 2389440"/>
                <a:gd name="connsiteX524" fmla="*/ 708633 w 1755816"/>
                <a:gd name="connsiteY524" fmla="*/ 2015570 h 2389440"/>
                <a:gd name="connsiteX525" fmla="*/ 713596 w 1755816"/>
                <a:gd name="connsiteY525" fmla="*/ 2020073 h 2389440"/>
                <a:gd name="connsiteX526" fmla="*/ 708633 w 1755816"/>
                <a:gd name="connsiteY526" fmla="*/ 2020073 h 2389440"/>
                <a:gd name="connsiteX527" fmla="*/ 694070 w 1755816"/>
                <a:gd name="connsiteY527" fmla="*/ 2025049 h 2389440"/>
                <a:gd name="connsiteX528" fmla="*/ 694070 w 1755816"/>
                <a:gd name="connsiteY528" fmla="*/ 2034528 h 2389440"/>
                <a:gd name="connsiteX529" fmla="*/ 694070 w 1755816"/>
                <a:gd name="connsiteY529" fmla="*/ 2039584 h 2389440"/>
                <a:gd name="connsiteX530" fmla="*/ 698576 w 1755816"/>
                <a:gd name="connsiteY530" fmla="*/ 2044560 h 2389440"/>
                <a:gd name="connsiteX531" fmla="*/ 694070 w 1755816"/>
                <a:gd name="connsiteY531" fmla="*/ 2049063 h 2389440"/>
                <a:gd name="connsiteX532" fmla="*/ 698576 w 1755816"/>
                <a:gd name="connsiteY532" fmla="*/ 2054039 h 2389440"/>
                <a:gd name="connsiteX533" fmla="*/ 704127 w 1755816"/>
                <a:gd name="connsiteY533" fmla="*/ 2049063 h 2389440"/>
                <a:gd name="connsiteX534" fmla="*/ 708633 w 1755816"/>
                <a:gd name="connsiteY534" fmla="*/ 2039584 h 2389440"/>
                <a:gd name="connsiteX535" fmla="*/ 713596 w 1755816"/>
                <a:gd name="connsiteY535" fmla="*/ 2034528 h 2389440"/>
                <a:gd name="connsiteX536" fmla="*/ 719082 w 1755816"/>
                <a:gd name="connsiteY536" fmla="*/ 2034528 h 2389440"/>
                <a:gd name="connsiteX537" fmla="*/ 719082 w 1755816"/>
                <a:gd name="connsiteY537" fmla="*/ 2044560 h 2389440"/>
                <a:gd name="connsiteX538" fmla="*/ 723588 w 1755816"/>
                <a:gd name="connsiteY538" fmla="*/ 2044560 h 2389440"/>
                <a:gd name="connsiteX539" fmla="*/ 719082 w 1755816"/>
                <a:gd name="connsiteY539" fmla="*/ 2058542 h 2389440"/>
                <a:gd name="connsiteX540" fmla="*/ 719082 w 1755816"/>
                <a:gd name="connsiteY540" fmla="*/ 2064071 h 2389440"/>
                <a:gd name="connsiteX541" fmla="*/ 719082 w 1755816"/>
                <a:gd name="connsiteY541" fmla="*/ 2073550 h 2389440"/>
                <a:gd name="connsiteX542" fmla="*/ 719082 w 1755816"/>
                <a:gd name="connsiteY542" fmla="*/ 2078053 h 2389440"/>
                <a:gd name="connsiteX543" fmla="*/ 728617 w 1755816"/>
                <a:gd name="connsiteY543" fmla="*/ 2083503 h 2389440"/>
                <a:gd name="connsiteX544" fmla="*/ 728617 w 1755816"/>
                <a:gd name="connsiteY544" fmla="*/ 2088006 h 2389440"/>
                <a:gd name="connsiteX545" fmla="*/ 728617 w 1755816"/>
                <a:gd name="connsiteY545" fmla="*/ 2093061 h 2389440"/>
                <a:gd name="connsiteX546" fmla="*/ 723588 w 1755816"/>
                <a:gd name="connsiteY546" fmla="*/ 2097564 h 2389440"/>
                <a:gd name="connsiteX547" fmla="*/ 708633 w 1755816"/>
                <a:gd name="connsiteY547" fmla="*/ 2097564 h 2389440"/>
                <a:gd name="connsiteX548" fmla="*/ 704127 w 1755816"/>
                <a:gd name="connsiteY548" fmla="*/ 2097564 h 2389440"/>
                <a:gd name="connsiteX549" fmla="*/ 704127 w 1755816"/>
                <a:gd name="connsiteY549" fmla="*/ 2107517 h 2389440"/>
                <a:gd name="connsiteX550" fmla="*/ 698576 w 1755816"/>
                <a:gd name="connsiteY550" fmla="*/ 2116996 h 2389440"/>
                <a:gd name="connsiteX551" fmla="*/ 708633 w 1755816"/>
                <a:gd name="connsiteY551" fmla="*/ 2122526 h 2389440"/>
                <a:gd name="connsiteX552" fmla="*/ 704127 w 1755816"/>
                <a:gd name="connsiteY552" fmla="*/ 2127028 h 2389440"/>
                <a:gd name="connsiteX553" fmla="*/ 698576 w 1755816"/>
                <a:gd name="connsiteY553" fmla="*/ 2141484 h 2389440"/>
                <a:gd name="connsiteX554" fmla="*/ 694070 w 1755816"/>
                <a:gd name="connsiteY554" fmla="*/ 2151516 h 2389440"/>
                <a:gd name="connsiteX555" fmla="*/ 689107 w 1755816"/>
                <a:gd name="connsiteY555" fmla="*/ 2156018 h 2389440"/>
                <a:gd name="connsiteX556" fmla="*/ 684600 w 1755816"/>
                <a:gd name="connsiteY556" fmla="*/ 2156018 h 2389440"/>
                <a:gd name="connsiteX557" fmla="*/ 684600 w 1755816"/>
                <a:gd name="connsiteY557" fmla="*/ 2180506 h 2389440"/>
                <a:gd name="connsiteX558" fmla="*/ 674609 w 1755816"/>
                <a:gd name="connsiteY558" fmla="*/ 2180506 h 2389440"/>
                <a:gd name="connsiteX559" fmla="*/ 669580 w 1755816"/>
                <a:gd name="connsiteY559" fmla="*/ 2180506 h 2389440"/>
                <a:gd name="connsiteX560" fmla="*/ 669580 w 1755816"/>
                <a:gd name="connsiteY560" fmla="*/ 2175529 h 2389440"/>
                <a:gd name="connsiteX561" fmla="*/ 665074 w 1755816"/>
                <a:gd name="connsiteY561" fmla="*/ 2180506 h 2389440"/>
                <a:gd name="connsiteX562" fmla="*/ 660046 w 1755816"/>
                <a:gd name="connsiteY562" fmla="*/ 2194961 h 2389440"/>
                <a:gd name="connsiteX563" fmla="*/ 655539 w 1755816"/>
                <a:gd name="connsiteY563" fmla="*/ 2194961 h 2389440"/>
                <a:gd name="connsiteX564" fmla="*/ 655539 w 1755816"/>
                <a:gd name="connsiteY564" fmla="*/ 2204519 h 2389440"/>
                <a:gd name="connsiteX565" fmla="*/ 645548 w 1755816"/>
                <a:gd name="connsiteY565" fmla="*/ 2214473 h 2389440"/>
                <a:gd name="connsiteX566" fmla="*/ 635033 w 1755816"/>
                <a:gd name="connsiteY566" fmla="*/ 2209970 h 2389440"/>
                <a:gd name="connsiteX567" fmla="*/ 635033 w 1755816"/>
                <a:gd name="connsiteY567" fmla="*/ 2214473 h 2389440"/>
                <a:gd name="connsiteX568" fmla="*/ 635033 w 1755816"/>
                <a:gd name="connsiteY568" fmla="*/ 2238960 h 2389440"/>
                <a:gd name="connsiteX569" fmla="*/ 635033 w 1755816"/>
                <a:gd name="connsiteY569" fmla="*/ 2243463 h 2389440"/>
                <a:gd name="connsiteX570" fmla="*/ 640519 w 1755816"/>
                <a:gd name="connsiteY570" fmla="*/ 2243463 h 2389440"/>
                <a:gd name="connsiteX571" fmla="*/ 621058 w 1755816"/>
                <a:gd name="connsiteY571" fmla="*/ 2252942 h 2389440"/>
                <a:gd name="connsiteX572" fmla="*/ 615507 w 1755816"/>
                <a:gd name="connsiteY572" fmla="*/ 2248439 h 2389440"/>
                <a:gd name="connsiteX573" fmla="*/ 606038 w 1755816"/>
                <a:gd name="connsiteY573" fmla="*/ 2252942 h 2389440"/>
                <a:gd name="connsiteX574" fmla="*/ 606038 w 1755816"/>
                <a:gd name="connsiteY574" fmla="*/ 2267950 h 2389440"/>
                <a:gd name="connsiteX575" fmla="*/ 596503 w 1755816"/>
                <a:gd name="connsiteY575" fmla="*/ 2267950 h 2389440"/>
                <a:gd name="connsiteX576" fmla="*/ 591474 w 1755816"/>
                <a:gd name="connsiteY576" fmla="*/ 2291964 h 2389440"/>
                <a:gd name="connsiteX577" fmla="*/ 596503 w 1755816"/>
                <a:gd name="connsiteY577" fmla="*/ 2301917 h 2389440"/>
                <a:gd name="connsiteX578" fmla="*/ 596503 w 1755816"/>
                <a:gd name="connsiteY578" fmla="*/ 2311475 h 2389440"/>
                <a:gd name="connsiteX579" fmla="*/ 586511 w 1755816"/>
                <a:gd name="connsiteY579" fmla="*/ 2311475 h 2389440"/>
                <a:gd name="connsiteX580" fmla="*/ 576977 w 1755816"/>
                <a:gd name="connsiteY580" fmla="*/ 2316451 h 2389440"/>
                <a:gd name="connsiteX581" fmla="*/ 582005 w 1755816"/>
                <a:gd name="connsiteY581" fmla="*/ 2355395 h 2389440"/>
                <a:gd name="connsiteX582" fmla="*/ 527932 w 1755816"/>
                <a:gd name="connsiteY582" fmla="*/ 2379408 h 2389440"/>
                <a:gd name="connsiteX583" fmla="*/ 503442 w 1755816"/>
                <a:gd name="connsiteY583" fmla="*/ 2365427 h 2389440"/>
                <a:gd name="connsiteX584" fmla="*/ 483916 w 1755816"/>
                <a:gd name="connsiteY584" fmla="*/ 2389440 h 2389440"/>
                <a:gd name="connsiteX585" fmla="*/ 478887 w 1755816"/>
                <a:gd name="connsiteY585" fmla="*/ 2384938 h 2389440"/>
                <a:gd name="connsiteX586" fmla="*/ 474381 w 1755816"/>
                <a:gd name="connsiteY586" fmla="*/ 2384938 h 2389440"/>
                <a:gd name="connsiteX587" fmla="*/ 478887 w 1755816"/>
                <a:gd name="connsiteY587" fmla="*/ 2374906 h 2389440"/>
                <a:gd name="connsiteX588" fmla="*/ 464389 w 1755816"/>
                <a:gd name="connsiteY588" fmla="*/ 2374906 h 2389440"/>
                <a:gd name="connsiteX589" fmla="*/ 464389 w 1755816"/>
                <a:gd name="connsiteY589" fmla="*/ 2355395 h 2389440"/>
                <a:gd name="connsiteX590" fmla="*/ 449892 w 1755816"/>
                <a:gd name="connsiteY590" fmla="*/ 2345916 h 2389440"/>
                <a:gd name="connsiteX591" fmla="*/ 439900 w 1755816"/>
                <a:gd name="connsiteY591" fmla="*/ 2340465 h 2389440"/>
                <a:gd name="connsiteX592" fmla="*/ 439900 w 1755816"/>
                <a:gd name="connsiteY592" fmla="*/ 2335963 h 2389440"/>
                <a:gd name="connsiteX593" fmla="*/ 435394 w 1755816"/>
                <a:gd name="connsiteY593" fmla="*/ 2330907 h 2389440"/>
                <a:gd name="connsiteX594" fmla="*/ 425859 w 1755816"/>
                <a:gd name="connsiteY594" fmla="*/ 2330907 h 2389440"/>
                <a:gd name="connsiteX595" fmla="*/ 410839 w 1755816"/>
                <a:gd name="connsiteY595" fmla="*/ 2311475 h 2389440"/>
                <a:gd name="connsiteX596" fmla="*/ 420373 w 1755816"/>
                <a:gd name="connsiteY596" fmla="*/ 2311475 h 2389440"/>
                <a:gd name="connsiteX597" fmla="*/ 415345 w 1755816"/>
                <a:gd name="connsiteY597" fmla="*/ 2297414 h 2389440"/>
                <a:gd name="connsiteX598" fmla="*/ 410839 w 1755816"/>
                <a:gd name="connsiteY598" fmla="*/ 2291964 h 2389440"/>
                <a:gd name="connsiteX599" fmla="*/ 410839 w 1755816"/>
                <a:gd name="connsiteY599" fmla="*/ 2282485 h 2389440"/>
                <a:gd name="connsiteX600" fmla="*/ 395818 w 1755816"/>
                <a:gd name="connsiteY600" fmla="*/ 2282485 h 2389440"/>
                <a:gd name="connsiteX601" fmla="*/ 381320 w 1755816"/>
                <a:gd name="connsiteY601" fmla="*/ 2291964 h 2389440"/>
                <a:gd name="connsiteX602" fmla="*/ 352325 w 1755816"/>
                <a:gd name="connsiteY602" fmla="*/ 2287461 h 2389440"/>
                <a:gd name="connsiteX603" fmla="*/ 322284 w 1755816"/>
                <a:gd name="connsiteY603" fmla="*/ 2282485 h 2389440"/>
                <a:gd name="connsiteX604" fmla="*/ 317778 w 1755816"/>
                <a:gd name="connsiteY604" fmla="*/ 2282485 h 2389440"/>
                <a:gd name="connsiteX605" fmla="*/ 302758 w 1755816"/>
                <a:gd name="connsiteY605" fmla="*/ 2267950 h 2389440"/>
                <a:gd name="connsiteX606" fmla="*/ 273762 w 1755816"/>
                <a:gd name="connsiteY606" fmla="*/ 2252942 h 2389440"/>
                <a:gd name="connsiteX607" fmla="*/ 264227 w 1755816"/>
                <a:gd name="connsiteY607" fmla="*/ 2248439 h 2389440"/>
                <a:gd name="connsiteX608" fmla="*/ 258741 w 1755816"/>
                <a:gd name="connsiteY608" fmla="*/ 2252942 h 2389440"/>
                <a:gd name="connsiteX609" fmla="*/ 254235 w 1755816"/>
                <a:gd name="connsiteY609" fmla="*/ 2252942 h 2389440"/>
                <a:gd name="connsiteX610" fmla="*/ 249207 w 1755816"/>
                <a:gd name="connsiteY610" fmla="*/ 2243463 h 2389440"/>
                <a:gd name="connsiteX611" fmla="*/ 239215 w 1755816"/>
                <a:gd name="connsiteY611" fmla="*/ 2238960 h 2389440"/>
                <a:gd name="connsiteX612" fmla="*/ 220211 w 1755816"/>
                <a:gd name="connsiteY612" fmla="*/ 2229007 h 2389440"/>
                <a:gd name="connsiteX613" fmla="*/ 210154 w 1755816"/>
                <a:gd name="connsiteY613" fmla="*/ 2233984 h 2389440"/>
                <a:gd name="connsiteX614" fmla="*/ 205648 w 1755816"/>
                <a:gd name="connsiteY614" fmla="*/ 2233984 h 2389440"/>
                <a:gd name="connsiteX615" fmla="*/ 200685 w 1755816"/>
                <a:gd name="connsiteY615" fmla="*/ 2223952 h 2389440"/>
                <a:gd name="connsiteX616" fmla="*/ 185664 w 1755816"/>
                <a:gd name="connsiteY616" fmla="*/ 2219449 h 2389440"/>
                <a:gd name="connsiteX617" fmla="*/ 195199 w 1755816"/>
                <a:gd name="connsiteY617" fmla="*/ 2200017 h 2389440"/>
                <a:gd name="connsiteX618" fmla="*/ 200685 w 1755816"/>
                <a:gd name="connsiteY618" fmla="*/ 2194961 h 2389440"/>
                <a:gd name="connsiteX619" fmla="*/ 175672 w 1755816"/>
                <a:gd name="connsiteY619" fmla="*/ 2194961 h 2389440"/>
                <a:gd name="connsiteX620" fmla="*/ 166138 w 1755816"/>
                <a:gd name="connsiteY620" fmla="*/ 2238960 h 2389440"/>
                <a:gd name="connsiteX621" fmla="*/ 161632 w 1755816"/>
                <a:gd name="connsiteY621" fmla="*/ 2238960 h 2389440"/>
                <a:gd name="connsiteX622" fmla="*/ 132636 w 1755816"/>
                <a:gd name="connsiteY622" fmla="*/ 2229007 h 2389440"/>
                <a:gd name="connsiteX623" fmla="*/ 127085 w 1755816"/>
                <a:gd name="connsiteY623" fmla="*/ 2219449 h 2389440"/>
                <a:gd name="connsiteX624" fmla="*/ 122122 w 1755816"/>
                <a:gd name="connsiteY624" fmla="*/ 2204519 h 2389440"/>
                <a:gd name="connsiteX625" fmla="*/ 122122 w 1755816"/>
                <a:gd name="connsiteY625" fmla="*/ 2200017 h 2389440"/>
                <a:gd name="connsiteX626" fmla="*/ 142105 w 1755816"/>
                <a:gd name="connsiteY626" fmla="*/ 2185008 h 2389440"/>
                <a:gd name="connsiteX627" fmla="*/ 146611 w 1755816"/>
                <a:gd name="connsiteY627" fmla="*/ 2171027 h 2389440"/>
                <a:gd name="connsiteX628" fmla="*/ 161632 w 1755816"/>
                <a:gd name="connsiteY628" fmla="*/ 2127028 h 2389440"/>
                <a:gd name="connsiteX629" fmla="*/ 156146 w 1755816"/>
                <a:gd name="connsiteY629" fmla="*/ 2116996 h 2389440"/>
                <a:gd name="connsiteX630" fmla="*/ 151640 w 1755816"/>
                <a:gd name="connsiteY630" fmla="*/ 2107517 h 2389440"/>
                <a:gd name="connsiteX631" fmla="*/ 137142 w 1755816"/>
                <a:gd name="connsiteY631" fmla="*/ 2107517 h 2389440"/>
                <a:gd name="connsiteX632" fmla="*/ 122122 w 1755816"/>
                <a:gd name="connsiteY632" fmla="*/ 2097564 h 2389440"/>
                <a:gd name="connsiteX633" fmla="*/ 112065 w 1755816"/>
                <a:gd name="connsiteY633" fmla="*/ 2093061 h 2389440"/>
                <a:gd name="connsiteX634" fmla="*/ 102595 w 1755816"/>
                <a:gd name="connsiteY634" fmla="*/ 2093061 h 2389440"/>
                <a:gd name="connsiteX635" fmla="*/ 92603 w 1755816"/>
                <a:gd name="connsiteY635" fmla="*/ 2093061 h 2389440"/>
                <a:gd name="connsiteX636" fmla="*/ 83069 w 1755816"/>
                <a:gd name="connsiteY636" fmla="*/ 2112494 h 2389440"/>
                <a:gd name="connsiteX637" fmla="*/ 68571 w 1755816"/>
                <a:gd name="connsiteY637" fmla="*/ 2112494 h 2389440"/>
                <a:gd name="connsiteX638" fmla="*/ 63542 w 1755816"/>
                <a:gd name="connsiteY638" fmla="*/ 2097564 h 2389440"/>
                <a:gd name="connsiteX639" fmla="*/ 63542 w 1755816"/>
                <a:gd name="connsiteY639" fmla="*/ 2083503 h 2389440"/>
                <a:gd name="connsiteX640" fmla="*/ 59036 w 1755816"/>
                <a:gd name="connsiteY640" fmla="*/ 2083503 h 2389440"/>
                <a:gd name="connsiteX641" fmla="*/ 44016 w 1755816"/>
                <a:gd name="connsiteY641" fmla="*/ 2078053 h 2389440"/>
                <a:gd name="connsiteX642" fmla="*/ 34547 w 1755816"/>
                <a:gd name="connsiteY642" fmla="*/ 2083503 h 2389440"/>
                <a:gd name="connsiteX643" fmla="*/ 24490 w 1755816"/>
                <a:gd name="connsiteY643" fmla="*/ 2083503 h 2389440"/>
                <a:gd name="connsiteX644" fmla="*/ 19526 w 1755816"/>
                <a:gd name="connsiteY644" fmla="*/ 2083503 h 2389440"/>
                <a:gd name="connsiteX645" fmla="*/ 15020 w 1755816"/>
                <a:gd name="connsiteY645" fmla="*/ 2058542 h 2389440"/>
                <a:gd name="connsiteX646" fmla="*/ 9535 w 1755816"/>
                <a:gd name="connsiteY646" fmla="*/ 2058542 h 2389440"/>
                <a:gd name="connsiteX647" fmla="*/ 5028 w 1755816"/>
                <a:gd name="connsiteY647" fmla="*/ 2058542 h 2389440"/>
                <a:gd name="connsiteX648" fmla="*/ 0 w 1755816"/>
                <a:gd name="connsiteY648" fmla="*/ 2044560 h 2389440"/>
                <a:gd name="connsiteX649" fmla="*/ 15020 w 1755816"/>
                <a:gd name="connsiteY649" fmla="*/ 2039584 h 2389440"/>
                <a:gd name="connsiteX650" fmla="*/ 19526 w 1755816"/>
                <a:gd name="connsiteY650" fmla="*/ 2034528 h 2389440"/>
                <a:gd name="connsiteX651" fmla="*/ 24490 w 1755816"/>
                <a:gd name="connsiteY651" fmla="*/ 2039584 h 2389440"/>
                <a:gd name="connsiteX652" fmla="*/ 44016 w 1755816"/>
                <a:gd name="connsiteY652" fmla="*/ 2034528 h 2389440"/>
                <a:gd name="connsiteX653" fmla="*/ 48522 w 1755816"/>
                <a:gd name="connsiteY653" fmla="*/ 2034528 h 2389440"/>
                <a:gd name="connsiteX654" fmla="*/ 54073 w 1755816"/>
                <a:gd name="connsiteY654" fmla="*/ 2034528 h 2389440"/>
                <a:gd name="connsiteX655" fmla="*/ 54073 w 1755816"/>
                <a:gd name="connsiteY655" fmla="*/ 2029552 h 2389440"/>
                <a:gd name="connsiteX656" fmla="*/ 68571 w 1755816"/>
                <a:gd name="connsiteY656" fmla="*/ 2020073 h 2389440"/>
                <a:gd name="connsiteX657" fmla="*/ 73534 w 1755816"/>
                <a:gd name="connsiteY657" fmla="*/ 2020073 h 2389440"/>
                <a:gd name="connsiteX658" fmla="*/ 78563 w 1755816"/>
                <a:gd name="connsiteY658" fmla="*/ 2015570 h 2389440"/>
                <a:gd name="connsiteX659" fmla="*/ 83069 w 1755816"/>
                <a:gd name="connsiteY659" fmla="*/ 2005538 h 2389440"/>
                <a:gd name="connsiteX660" fmla="*/ 88097 w 1755816"/>
                <a:gd name="connsiteY660" fmla="*/ 1996059 h 2389440"/>
                <a:gd name="connsiteX661" fmla="*/ 92603 w 1755816"/>
                <a:gd name="connsiteY661" fmla="*/ 1990609 h 2389440"/>
                <a:gd name="connsiteX662" fmla="*/ 102595 w 1755816"/>
                <a:gd name="connsiteY662" fmla="*/ 1981051 h 2389440"/>
                <a:gd name="connsiteX663" fmla="*/ 107624 w 1755816"/>
                <a:gd name="connsiteY663" fmla="*/ 1966595 h 2389440"/>
                <a:gd name="connsiteX664" fmla="*/ 112065 w 1755816"/>
                <a:gd name="connsiteY664" fmla="*/ 1961618 h 2389440"/>
                <a:gd name="connsiteX665" fmla="*/ 127085 w 1755816"/>
                <a:gd name="connsiteY665" fmla="*/ 1942107 h 2389440"/>
                <a:gd name="connsiteX666" fmla="*/ 132636 w 1755816"/>
                <a:gd name="connsiteY666" fmla="*/ 1932628 h 2389440"/>
                <a:gd name="connsiteX667" fmla="*/ 137142 w 1755816"/>
                <a:gd name="connsiteY667" fmla="*/ 1918094 h 2389440"/>
                <a:gd name="connsiteX668" fmla="*/ 146611 w 1755816"/>
                <a:gd name="connsiteY668" fmla="*/ 1893606 h 2389440"/>
                <a:gd name="connsiteX669" fmla="*/ 146611 w 1755816"/>
                <a:gd name="connsiteY669" fmla="*/ 1879151 h 2389440"/>
                <a:gd name="connsiteX670" fmla="*/ 151640 w 1755816"/>
                <a:gd name="connsiteY670" fmla="*/ 1850161 h 2389440"/>
                <a:gd name="connsiteX671" fmla="*/ 161632 w 1755816"/>
                <a:gd name="connsiteY671" fmla="*/ 1825673 h 2389440"/>
                <a:gd name="connsiteX672" fmla="*/ 161632 w 1755816"/>
                <a:gd name="connsiteY672" fmla="*/ 1815641 h 2389440"/>
                <a:gd name="connsiteX673" fmla="*/ 171166 w 1755816"/>
                <a:gd name="connsiteY673" fmla="*/ 1796130 h 2389440"/>
                <a:gd name="connsiteX674" fmla="*/ 175672 w 1755816"/>
                <a:gd name="connsiteY674" fmla="*/ 1772195 h 2389440"/>
                <a:gd name="connsiteX675" fmla="*/ 190693 w 1755816"/>
                <a:gd name="connsiteY675" fmla="*/ 1708685 h 2389440"/>
                <a:gd name="connsiteX676" fmla="*/ 205648 w 1755816"/>
                <a:gd name="connsiteY676" fmla="*/ 1665240 h 2389440"/>
                <a:gd name="connsiteX677" fmla="*/ 210154 w 1755816"/>
                <a:gd name="connsiteY677" fmla="*/ 1640752 h 2389440"/>
                <a:gd name="connsiteX678" fmla="*/ 225174 w 1755816"/>
                <a:gd name="connsiteY678" fmla="*/ 1563261 h 2389440"/>
                <a:gd name="connsiteX679" fmla="*/ 225174 w 1755816"/>
                <a:gd name="connsiteY679" fmla="*/ 1543750 h 2389440"/>
                <a:gd name="connsiteX680" fmla="*/ 229680 w 1755816"/>
                <a:gd name="connsiteY680" fmla="*/ 1529294 h 2389440"/>
                <a:gd name="connsiteX681" fmla="*/ 244701 w 1755816"/>
                <a:gd name="connsiteY681" fmla="*/ 1456305 h 2389440"/>
                <a:gd name="connsiteX682" fmla="*/ 234709 w 1755816"/>
                <a:gd name="connsiteY682" fmla="*/ 1407330 h 2389440"/>
                <a:gd name="connsiteX683" fmla="*/ 249207 w 1755816"/>
                <a:gd name="connsiteY683" fmla="*/ 1407330 h 2389440"/>
                <a:gd name="connsiteX684" fmla="*/ 264227 w 1755816"/>
                <a:gd name="connsiteY684" fmla="*/ 1378340 h 2389440"/>
                <a:gd name="connsiteX685" fmla="*/ 268733 w 1755816"/>
                <a:gd name="connsiteY685" fmla="*/ 1364358 h 2389440"/>
                <a:gd name="connsiteX686" fmla="*/ 268733 w 1755816"/>
                <a:gd name="connsiteY686" fmla="*/ 1354326 h 2389440"/>
                <a:gd name="connsiteX687" fmla="*/ 279247 w 1755816"/>
                <a:gd name="connsiteY687" fmla="*/ 1354326 h 2389440"/>
                <a:gd name="connsiteX688" fmla="*/ 288717 w 1755816"/>
                <a:gd name="connsiteY688" fmla="*/ 1349350 h 2389440"/>
                <a:gd name="connsiteX689" fmla="*/ 293223 w 1755816"/>
                <a:gd name="connsiteY689" fmla="*/ 1354326 h 2389440"/>
                <a:gd name="connsiteX690" fmla="*/ 298251 w 1755816"/>
                <a:gd name="connsiteY690" fmla="*/ 1358829 h 2389440"/>
                <a:gd name="connsiteX691" fmla="*/ 302758 w 1755816"/>
                <a:gd name="connsiteY691" fmla="*/ 1364358 h 2389440"/>
                <a:gd name="connsiteX692" fmla="*/ 308243 w 1755816"/>
                <a:gd name="connsiteY692" fmla="*/ 1364358 h 2389440"/>
                <a:gd name="connsiteX693" fmla="*/ 332276 w 1755816"/>
                <a:gd name="connsiteY693" fmla="*/ 1358829 h 2389440"/>
                <a:gd name="connsiteX694" fmla="*/ 337304 w 1755816"/>
                <a:gd name="connsiteY694" fmla="*/ 1349350 h 2389440"/>
                <a:gd name="connsiteX695" fmla="*/ 322284 w 1755816"/>
                <a:gd name="connsiteY695" fmla="*/ 1334815 h 2389440"/>
                <a:gd name="connsiteX696" fmla="*/ 327770 w 1755816"/>
                <a:gd name="connsiteY696" fmla="*/ 1334815 h 2389440"/>
                <a:gd name="connsiteX697" fmla="*/ 332276 w 1755816"/>
                <a:gd name="connsiteY697" fmla="*/ 1339318 h 2389440"/>
                <a:gd name="connsiteX698" fmla="*/ 332276 w 1755816"/>
                <a:gd name="connsiteY698" fmla="*/ 1334815 h 2389440"/>
                <a:gd name="connsiteX699" fmla="*/ 317778 w 1755816"/>
                <a:gd name="connsiteY699" fmla="*/ 1325336 h 2389440"/>
                <a:gd name="connsiteX700" fmla="*/ 302758 w 1755816"/>
                <a:gd name="connsiteY700" fmla="*/ 1310328 h 2389440"/>
                <a:gd name="connsiteX701" fmla="*/ 288717 w 1755816"/>
                <a:gd name="connsiteY701" fmla="*/ 1300375 h 2389440"/>
                <a:gd name="connsiteX702" fmla="*/ 258741 w 1755816"/>
                <a:gd name="connsiteY702" fmla="*/ 1325336 h 2389440"/>
                <a:gd name="connsiteX703" fmla="*/ 254235 w 1755816"/>
                <a:gd name="connsiteY703" fmla="*/ 1358829 h 2389440"/>
                <a:gd name="connsiteX704" fmla="*/ 249207 w 1755816"/>
                <a:gd name="connsiteY704" fmla="*/ 1378340 h 2389440"/>
                <a:gd name="connsiteX705" fmla="*/ 244701 w 1755816"/>
                <a:gd name="connsiteY705" fmla="*/ 1373838 h 2389440"/>
                <a:gd name="connsiteX706" fmla="*/ 249207 w 1755816"/>
                <a:gd name="connsiteY706" fmla="*/ 1349350 h 2389440"/>
                <a:gd name="connsiteX707" fmla="*/ 258741 w 1755816"/>
                <a:gd name="connsiteY707" fmla="*/ 1271385 h 2389440"/>
                <a:gd name="connsiteX708" fmla="*/ 268733 w 1755816"/>
                <a:gd name="connsiteY708" fmla="*/ 1212930 h 2389440"/>
                <a:gd name="connsiteX709" fmla="*/ 279247 w 1755816"/>
                <a:gd name="connsiteY709" fmla="*/ 1135439 h 2389440"/>
                <a:gd name="connsiteX710" fmla="*/ 288717 w 1755816"/>
                <a:gd name="connsiteY710" fmla="*/ 1101472 h 2389440"/>
                <a:gd name="connsiteX711" fmla="*/ 293223 w 1755816"/>
                <a:gd name="connsiteY711" fmla="*/ 1037963 h 2389440"/>
                <a:gd name="connsiteX712" fmla="*/ 298251 w 1755816"/>
                <a:gd name="connsiteY712" fmla="*/ 1018452 h 2389440"/>
                <a:gd name="connsiteX713" fmla="*/ 302758 w 1755816"/>
                <a:gd name="connsiteY713" fmla="*/ 960471 h 2389440"/>
                <a:gd name="connsiteX714" fmla="*/ 302758 w 1755816"/>
                <a:gd name="connsiteY714" fmla="*/ 950518 h 2389440"/>
                <a:gd name="connsiteX715" fmla="*/ 308243 w 1755816"/>
                <a:gd name="connsiteY715" fmla="*/ 926505 h 2389440"/>
                <a:gd name="connsiteX716" fmla="*/ 308243 w 1755816"/>
                <a:gd name="connsiteY716" fmla="*/ 917026 h 2389440"/>
                <a:gd name="connsiteX717" fmla="*/ 302758 w 1755816"/>
                <a:gd name="connsiteY717" fmla="*/ 912049 h 2389440"/>
                <a:gd name="connsiteX718" fmla="*/ 317778 w 1755816"/>
                <a:gd name="connsiteY718" fmla="*/ 892538 h 2389440"/>
                <a:gd name="connsiteX719" fmla="*/ 322284 w 1755816"/>
                <a:gd name="connsiteY719" fmla="*/ 888035 h 2389440"/>
                <a:gd name="connsiteX720" fmla="*/ 332276 w 1755816"/>
                <a:gd name="connsiteY720" fmla="*/ 868524 h 2389440"/>
                <a:gd name="connsiteX721" fmla="*/ 341810 w 1755816"/>
                <a:gd name="connsiteY721" fmla="*/ 863074 h 2389440"/>
                <a:gd name="connsiteX722" fmla="*/ 352325 w 1755816"/>
                <a:gd name="connsiteY722" fmla="*/ 878003 h 2389440"/>
                <a:gd name="connsiteX723" fmla="*/ 341810 w 1755816"/>
                <a:gd name="connsiteY723" fmla="*/ 878003 h 2389440"/>
                <a:gd name="connsiteX724" fmla="*/ 337304 w 1755816"/>
                <a:gd name="connsiteY724" fmla="*/ 892538 h 2389440"/>
                <a:gd name="connsiteX725" fmla="*/ 347296 w 1755816"/>
                <a:gd name="connsiteY725" fmla="*/ 902017 h 2389440"/>
                <a:gd name="connsiteX726" fmla="*/ 356831 w 1755816"/>
                <a:gd name="connsiteY726" fmla="*/ 906994 h 2389440"/>
                <a:gd name="connsiteX727" fmla="*/ 361794 w 1755816"/>
                <a:gd name="connsiteY727" fmla="*/ 912049 h 2389440"/>
                <a:gd name="connsiteX728" fmla="*/ 361794 w 1755816"/>
                <a:gd name="connsiteY728" fmla="*/ 917026 h 2389440"/>
                <a:gd name="connsiteX729" fmla="*/ 371786 w 1755816"/>
                <a:gd name="connsiteY729" fmla="*/ 926505 h 2389440"/>
                <a:gd name="connsiteX730" fmla="*/ 391312 w 1755816"/>
                <a:gd name="connsiteY730" fmla="*/ 931007 h 2389440"/>
                <a:gd name="connsiteX731" fmla="*/ 400847 w 1755816"/>
                <a:gd name="connsiteY731" fmla="*/ 950518 h 2389440"/>
                <a:gd name="connsiteX732" fmla="*/ 415345 w 1755816"/>
                <a:gd name="connsiteY732" fmla="*/ 965527 h 2389440"/>
                <a:gd name="connsiteX733" fmla="*/ 425859 w 1755816"/>
                <a:gd name="connsiteY733" fmla="*/ 970029 h 2389440"/>
                <a:gd name="connsiteX734" fmla="*/ 430365 w 1755816"/>
                <a:gd name="connsiteY734" fmla="*/ 975480 h 2389440"/>
                <a:gd name="connsiteX735" fmla="*/ 435394 w 1755816"/>
                <a:gd name="connsiteY735" fmla="*/ 984959 h 2389440"/>
                <a:gd name="connsiteX736" fmla="*/ 439900 w 1755816"/>
                <a:gd name="connsiteY736" fmla="*/ 994991 h 2389440"/>
                <a:gd name="connsiteX737" fmla="*/ 444863 w 1755816"/>
                <a:gd name="connsiteY737" fmla="*/ 1008972 h 2389440"/>
                <a:gd name="connsiteX738" fmla="*/ 454920 w 1755816"/>
                <a:gd name="connsiteY738" fmla="*/ 1023981 h 2389440"/>
                <a:gd name="connsiteX739" fmla="*/ 459361 w 1755816"/>
                <a:gd name="connsiteY739" fmla="*/ 1052971 h 2389440"/>
                <a:gd name="connsiteX740" fmla="*/ 459361 w 1755816"/>
                <a:gd name="connsiteY740" fmla="*/ 1072482 h 2389440"/>
                <a:gd name="connsiteX741" fmla="*/ 464389 w 1755816"/>
                <a:gd name="connsiteY741" fmla="*/ 1082435 h 2389440"/>
                <a:gd name="connsiteX742" fmla="*/ 468896 w 1755816"/>
                <a:gd name="connsiteY742" fmla="*/ 1101472 h 2389440"/>
                <a:gd name="connsiteX743" fmla="*/ 474381 w 1755816"/>
                <a:gd name="connsiteY743" fmla="*/ 1120904 h 2389440"/>
                <a:gd name="connsiteX744" fmla="*/ 478887 w 1755816"/>
                <a:gd name="connsiteY744" fmla="*/ 1130936 h 2389440"/>
                <a:gd name="connsiteX745" fmla="*/ 478887 w 1755816"/>
                <a:gd name="connsiteY745" fmla="*/ 1135439 h 2389440"/>
                <a:gd name="connsiteX746" fmla="*/ 483916 w 1755816"/>
                <a:gd name="connsiteY746" fmla="*/ 1144918 h 2389440"/>
                <a:gd name="connsiteX747" fmla="*/ 488422 w 1755816"/>
                <a:gd name="connsiteY747" fmla="*/ 1154950 h 2389440"/>
                <a:gd name="connsiteX748" fmla="*/ 493908 w 1755816"/>
                <a:gd name="connsiteY748" fmla="*/ 1154950 h 2389440"/>
                <a:gd name="connsiteX749" fmla="*/ 493908 w 1755816"/>
                <a:gd name="connsiteY749" fmla="*/ 1159927 h 2389440"/>
                <a:gd name="connsiteX750" fmla="*/ 498936 w 1755816"/>
                <a:gd name="connsiteY750" fmla="*/ 1164429 h 2389440"/>
                <a:gd name="connsiteX751" fmla="*/ 508928 w 1755816"/>
                <a:gd name="connsiteY751" fmla="*/ 1169959 h 2389440"/>
                <a:gd name="connsiteX752" fmla="*/ 518463 w 1755816"/>
                <a:gd name="connsiteY752" fmla="*/ 1174382 h 2389440"/>
                <a:gd name="connsiteX753" fmla="*/ 522969 w 1755816"/>
                <a:gd name="connsiteY753" fmla="*/ 1183940 h 2389440"/>
                <a:gd name="connsiteX754" fmla="*/ 532438 w 1755816"/>
                <a:gd name="connsiteY754" fmla="*/ 1188917 h 2389440"/>
                <a:gd name="connsiteX755" fmla="*/ 532438 w 1755816"/>
                <a:gd name="connsiteY755" fmla="*/ 1193893 h 2389440"/>
                <a:gd name="connsiteX756" fmla="*/ 537989 w 1755816"/>
                <a:gd name="connsiteY756" fmla="*/ 1193893 h 2389440"/>
                <a:gd name="connsiteX757" fmla="*/ 537989 w 1755816"/>
                <a:gd name="connsiteY757" fmla="*/ 1188917 h 2389440"/>
                <a:gd name="connsiteX758" fmla="*/ 513434 w 1755816"/>
                <a:gd name="connsiteY758" fmla="*/ 1159927 h 2389440"/>
                <a:gd name="connsiteX759" fmla="*/ 508928 w 1755816"/>
                <a:gd name="connsiteY759" fmla="*/ 1154950 h 2389440"/>
                <a:gd name="connsiteX760" fmla="*/ 518463 w 1755816"/>
                <a:gd name="connsiteY760" fmla="*/ 1159927 h 2389440"/>
                <a:gd name="connsiteX761" fmla="*/ 542495 w 1755816"/>
                <a:gd name="connsiteY761" fmla="*/ 1169959 h 2389440"/>
                <a:gd name="connsiteX762" fmla="*/ 547458 w 1755816"/>
                <a:gd name="connsiteY762" fmla="*/ 1179438 h 2389440"/>
                <a:gd name="connsiteX763" fmla="*/ 551964 w 1755816"/>
                <a:gd name="connsiteY763" fmla="*/ 1179438 h 2389440"/>
                <a:gd name="connsiteX764" fmla="*/ 551964 w 1755816"/>
                <a:gd name="connsiteY764" fmla="*/ 1174382 h 2389440"/>
                <a:gd name="connsiteX765" fmla="*/ 542495 w 1755816"/>
                <a:gd name="connsiteY765" fmla="*/ 1169959 h 2389440"/>
                <a:gd name="connsiteX766" fmla="*/ 532438 w 1755816"/>
                <a:gd name="connsiteY766" fmla="*/ 1159927 h 2389440"/>
                <a:gd name="connsiteX767" fmla="*/ 518463 w 1755816"/>
                <a:gd name="connsiteY767" fmla="*/ 1154950 h 2389440"/>
                <a:gd name="connsiteX768" fmla="*/ 513434 w 1755816"/>
                <a:gd name="connsiteY768" fmla="*/ 1154950 h 2389440"/>
                <a:gd name="connsiteX769" fmla="*/ 508928 w 1755816"/>
                <a:gd name="connsiteY769" fmla="*/ 1150448 h 2389440"/>
                <a:gd name="connsiteX770" fmla="*/ 503442 w 1755816"/>
                <a:gd name="connsiteY770" fmla="*/ 1144918 h 2389440"/>
                <a:gd name="connsiteX771" fmla="*/ 498936 w 1755816"/>
                <a:gd name="connsiteY771" fmla="*/ 1135439 h 2389440"/>
                <a:gd name="connsiteX772" fmla="*/ 498936 w 1755816"/>
                <a:gd name="connsiteY772" fmla="*/ 1130936 h 2389440"/>
                <a:gd name="connsiteX773" fmla="*/ 493908 w 1755816"/>
                <a:gd name="connsiteY773" fmla="*/ 1115928 h 2389440"/>
                <a:gd name="connsiteX774" fmla="*/ 488422 w 1755816"/>
                <a:gd name="connsiteY774" fmla="*/ 1101472 h 2389440"/>
                <a:gd name="connsiteX775" fmla="*/ 488422 w 1755816"/>
                <a:gd name="connsiteY775" fmla="*/ 1096417 h 2389440"/>
                <a:gd name="connsiteX776" fmla="*/ 488422 w 1755816"/>
                <a:gd name="connsiteY776" fmla="*/ 1086938 h 2389440"/>
                <a:gd name="connsiteX777" fmla="*/ 488422 w 1755816"/>
                <a:gd name="connsiteY777" fmla="*/ 1076985 h 2389440"/>
                <a:gd name="connsiteX778" fmla="*/ 478887 w 1755816"/>
                <a:gd name="connsiteY778" fmla="*/ 1063003 h 2389440"/>
                <a:gd name="connsiteX779" fmla="*/ 478887 w 1755816"/>
                <a:gd name="connsiteY779" fmla="*/ 1047995 h 2389440"/>
                <a:gd name="connsiteX780" fmla="*/ 478887 w 1755816"/>
                <a:gd name="connsiteY780" fmla="*/ 1023981 h 2389440"/>
                <a:gd name="connsiteX781" fmla="*/ 474381 w 1755816"/>
                <a:gd name="connsiteY781" fmla="*/ 999493 h 2389440"/>
                <a:gd name="connsiteX782" fmla="*/ 476993 w 1755816"/>
                <a:gd name="connsiteY782" fmla="*/ 1000023 h 2389440"/>
                <a:gd name="connsiteX783" fmla="*/ 476993 w 1755816"/>
                <a:gd name="connsiteY783" fmla="*/ 998374 h 2389440"/>
                <a:gd name="connsiteX784" fmla="*/ 475668 w 1755816"/>
                <a:gd name="connsiteY784" fmla="*/ 998076 h 2389440"/>
                <a:gd name="connsiteX785" fmla="*/ 470140 w 1755816"/>
                <a:gd name="connsiteY785" fmla="*/ 978550 h 2389440"/>
                <a:gd name="connsiteX786" fmla="*/ 465660 w 1755816"/>
                <a:gd name="connsiteY786" fmla="*/ 954995 h 2389440"/>
                <a:gd name="connsiteX787" fmla="*/ 460656 w 1755816"/>
                <a:gd name="connsiteY787" fmla="*/ 945005 h 2389440"/>
                <a:gd name="connsiteX788" fmla="*/ 456176 w 1755816"/>
                <a:gd name="connsiteY788" fmla="*/ 935469 h 2389440"/>
                <a:gd name="connsiteX789" fmla="*/ 450647 w 1755816"/>
                <a:gd name="connsiteY789" fmla="*/ 929963 h 2389440"/>
                <a:gd name="connsiteX790" fmla="*/ 450647 w 1755816"/>
                <a:gd name="connsiteY790" fmla="*/ 920484 h 2389440"/>
                <a:gd name="connsiteX791" fmla="*/ 441163 w 1755816"/>
                <a:gd name="connsiteY791" fmla="*/ 910495 h 2389440"/>
                <a:gd name="connsiteX792" fmla="*/ 421670 w 1755816"/>
                <a:gd name="connsiteY792" fmla="*/ 890969 h 2389440"/>
                <a:gd name="connsiteX793" fmla="*/ 406658 w 1755816"/>
                <a:gd name="connsiteY793" fmla="*/ 886428 h 2389440"/>
                <a:gd name="connsiteX794" fmla="*/ 402130 w 1755816"/>
                <a:gd name="connsiteY794" fmla="*/ 881433 h 2389440"/>
                <a:gd name="connsiteX795" fmla="*/ 402130 w 1755816"/>
                <a:gd name="connsiteY795" fmla="*/ 876949 h 2389440"/>
                <a:gd name="connsiteX796" fmla="*/ 397126 w 1755816"/>
                <a:gd name="connsiteY796" fmla="*/ 871954 h 2389440"/>
                <a:gd name="connsiteX797" fmla="*/ 387117 w 1755816"/>
                <a:gd name="connsiteY797" fmla="*/ 871954 h 2389440"/>
                <a:gd name="connsiteX798" fmla="*/ 377633 w 1755816"/>
                <a:gd name="connsiteY798" fmla="*/ 861908 h 2389440"/>
                <a:gd name="connsiteX799" fmla="*/ 377633 w 1755816"/>
                <a:gd name="connsiteY799" fmla="*/ 857424 h 2389440"/>
                <a:gd name="connsiteX800" fmla="*/ 373153 w 1755816"/>
                <a:gd name="connsiteY800" fmla="*/ 857424 h 2389440"/>
                <a:gd name="connsiteX801" fmla="*/ 373153 w 1755816"/>
                <a:gd name="connsiteY801" fmla="*/ 847888 h 2389440"/>
                <a:gd name="connsiteX802" fmla="*/ 363145 w 1755816"/>
                <a:gd name="connsiteY802" fmla="*/ 842382 h 2389440"/>
                <a:gd name="connsiteX803" fmla="*/ 367625 w 1755816"/>
                <a:gd name="connsiteY803" fmla="*/ 837898 h 2389440"/>
                <a:gd name="connsiteX804" fmla="*/ 363145 w 1755816"/>
                <a:gd name="connsiteY804" fmla="*/ 832903 h 2389440"/>
                <a:gd name="connsiteX805" fmla="*/ 353613 w 1755816"/>
                <a:gd name="connsiteY805" fmla="*/ 832903 h 2389440"/>
                <a:gd name="connsiteX806" fmla="*/ 348609 w 1755816"/>
                <a:gd name="connsiteY806" fmla="*/ 828362 h 2389440"/>
                <a:gd name="connsiteX807" fmla="*/ 338648 w 1755816"/>
                <a:gd name="connsiteY807" fmla="*/ 822856 h 2389440"/>
                <a:gd name="connsiteX808" fmla="*/ 319107 w 1755816"/>
                <a:gd name="connsiteY808" fmla="*/ 808837 h 2389440"/>
                <a:gd name="connsiteX809" fmla="*/ 314103 w 1755816"/>
                <a:gd name="connsiteY809" fmla="*/ 808837 h 2389440"/>
                <a:gd name="connsiteX810" fmla="*/ 299615 w 1755816"/>
                <a:gd name="connsiteY810" fmla="*/ 798847 h 2389440"/>
                <a:gd name="connsiteX811" fmla="*/ 294611 w 1755816"/>
                <a:gd name="connsiteY811" fmla="*/ 798847 h 2389440"/>
                <a:gd name="connsiteX812" fmla="*/ 290131 w 1755816"/>
                <a:gd name="connsiteY812" fmla="*/ 803331 h 2389440"/>
                <a:gd name="connsiteX813" fmla="*/ 284602 w 1755816"/>
                <a:gd name="connsiteY813" fmla="*/ 803331 h 2389440"/>
                <a:gd name="connsiteX814" fmla="*/ 280122 w 1755816"/>
                <a:gd name="connsiteY814" fmla="*/ 789368 h 2389440"/>
                <a:gd name="connsiteX815" fmla="*/ 275118 w 1755816"/>
                <a:gd name="connsiteY815" fmla="*/ 783862 h 2389440"/>
                <a:gd name="connsiteX816" fmla="*/ 280122 w 1755816"/>
                <a:gd name="connsiteY816" fmla="*/ 740781 h 2389440"/>
                <a:gd name="connsiteX817" fmla="*/ 275118 w 1755816"/>
                <a:gd name="connsiteY817" fmla="*/ 735275 h 2389440"/>
                <a:gd name="connsiteX818" fmla="*/ 294611 w 1755816"/>
                <a:gd name="connsiteY818" fmla="*/ 735275 h 2389440"/>
                <a:gd name="connsiteX819" fmla="*/ 304142 w 1755816"/>
                <a:gd name="connsiteY819" fmla="*/ 730791 h 2389440"/>
                <a:gd name="connsiteX820" fmla="*/ 314103 w 1755816"/>
                <a:gd name="connsiteY820" fmla="*/ 730791 h 2389440"/>
                <a:gd name="connsiteX821" fmla="*/ 319107 w 1755816"/>
                <a:gd name="connsiteY821" fmla="*/ 735275 h 2389440"/>
                <a:gd name="connsiteX822" fmla="*/ 314103 w 1755816"/>
                <a:gd name="connsiteY822" fmla="*/ 740781 h 2389440"/>
                <a:gd name="connsiteX823" fmla="*/ 323635 w 1755816"/>
                <a:gd name="connsiteY823" fmla="*/ 740781 h 2389440"/>
                <a:gd name="connsiteX824" fmla="*/ 329116 w 1755816"/>
                <a:gd name="connsiteY824" fmla="*/ 735275 h 2389440"/>
                <a:gd name="connsiteX825" fmla="*/ 323635 w 1755816"/>
                <a:gd name="connsiteY825" fmla="*/ 730791 h 2389440"/>
                <a:gd name="connsiteX826" fmla="*/ 323635 w 1755816"/>
                <a:gd name="connsiteY826" fmla="*/ 725796 h 2389440"/>
                <a:gd name="connsiteX827" fmla="*/ 319107 w 1755816"/>
                <a:gd name="connsiteY827" fmla="*/ 721255 h 2389440"/>
                <a:gd name="connsiteX828" fmla="*/ 309623 w 1755816"/>
                <a:gd name="connsiteY828" fmla="*/ 715749 h 2389440"/>
                <a:gd name="connsiteX829" fmla="*/ 309623 w 1755816"/>
                <a:gd name="connsiteY829" fmla="*/ 711265 h 2389440"/>
                <a:gd name="connsiteX830" fmla="*/ 329116 w 1755816"/>
                <a:gd name="connsiteY830" fmla="*/ 706270 h 2389440"/>
                <a:gd name="connsiteX831" fmla="*/ 333644 w 1755816"/>
                <a:gd name="connsiteY831" fmla="*/ 701730 h 2389440"/>
                <a:gd name="connsiteX832" fmla="*/ 338648 w 1755816"/>
                <a:gd name="connsiteY832" fmla="*/ 691740 h 2389440"/>
                <a:gd name="connsiteX833" fmla="*/ 343128 w 1755816"/>
                <a:gd name="connsiteY833" fmla="*/ 691740 h 2389440"/>
                <a:gd name="connsiteX834" fmla="*/ 348609 w 1755816"/>
                <a:gd name="connsiteY834" fmla="*/ 682204 h 2389440"/>
                <a:gd name="connsiteX835" fmla="*/ 348609 w 1755816"/>
                <a:gd name="connsiteY835" fmla="*/ 667219 h 2389440"/>
                <a:gd name="connsiteX836" fmla="*/ 348609 w 1755816"/>
                <a:gd name="connsiteY836" fmla="*/ 662678 h 2389440"/>
                <a:gd name="connsiteX837" fmla="*/ 343128 w 1755816"/>
                <a:gd name="connsiteY837" fmla="*/ 662678 h 2389440"/>
                <a:gd name="connsiteX838" fmla="*/ 343128 w 1755816"/>
                <a:gd name="connsiteY838" fmla="*/ 657683 h 2389440"/>
                <a:gd name="connsiteX839" fmla="*/ 353613 w 1755816"/>
                <a:gd name="connsiteY839" fmla="*/ 657683 h 2389440"/>
                <a:gd name="connsiteX840" fmla="*/ 353613 w 1755816"/>
                <a:gd name="connsiteY840" fmla="*/ 653199 h 2389440"/>
                <a:gd name="connsiteX841" fmla="*/ 353613 w 1755816"/>
                <a:gd name="connsiteY841" fmla="*/ 647694 h 2389440"/>
                <a:gd name="connsiteX842" fmla="*/ 348609 w 1755816"/>
                <a:gd name="connsiteY842" fmla="*/ 647694 h 2389440"/>
                <a:gd name="connsiteX843" fmla="*/ 348609 w 1755816"/>
                <a:gd name="connsiteY843" fmla="*/ 638158 h 2389440"/>
                <a:gd name="connsiteX844" fmla="*/ 343128 w 1755816"/>
                <a:gd name="connsiteY844" fmla="*/ 628168 h 2389440"/>
                <a:gd name="connsiteX845" fmla="*/ 348609 w 1755816"/>
                <a:gd name="connsiteY845" fmla="*/ 628168 h 2389440"/>
                <a:gd name="connsiteX846" fmla="*/ 358140 w 1755816"/>
                <a:gd name="connsiteY846" fmla="*/ 628168 h 2389440"/>
                <a:gd name="connsiteX847" fmla="*/ 363145 w 1755816"/>
                <a:gd name="connsiteY847" fmla="*/ 623684 h 2389440"/>
                <a:gd name="connsiteX848" fmla="*/ 358140 w 1755816"/>
                <a:gd name="connsiteY848" fmla="*/ 614148 h 2389440"/>
                <a:gd name="connsiteX849" fmla="*/ 358140 w 1755816"/>
                <a:gd name="connsiteY849" fmla="*/ 599163 h 2389440"/>
                <a:gd name="connsiteX850" fmla="*/ 348609 w 1755816"/>
                <a:gd name="connsiteY850" fmla="*/ 594623 h 2389440"/>
                <a:gd name="connsiteX851" fmla="*/ 343128 w 1755816"/>
                <a:gd name="connsiteY851" fmla="*/ 575097 h 2389440"/>
                <a:gd name="connsiteX852" fmla="*/ 338648 w 1755816"/>
                <a:gd name="connsiteY852" fmla="*/ 570102 h 2389440"/>
                <a:gd name="connsiteX853" fmla="*/ 333644 w 1755816"/>
                <a:gd name="connsiteY853" fmla="*/ 575097 h 2389440"/>
                <a:gd name="connsiteX854" fmla="*/ 329116 w 1755816"/>
                <a:gd name="connsiteY854" fmla="*/ 570102 h 2389440"/>
                <a:gd name="connsiteX855" fmla="*/ 323635 w 1755816"/>
                <a:gd name="connsiteY855" fmla="*/ 565107 h 2389440"/>
                <a:gd name="connsiteX856" fmla="*/ 323635 w 1755816"/>
                <a:gd name="connsiteY856" fmla="*/ 555571 h 2389440"/>
                <a:gd name="connsiteX857" fmla="*/ 314103 w 1755816"/>
                <a:gd name="connsiteY857" fmla="*/ 546092 h 2389440"/>
                <a:gd name="connsiteX858" fmla="*/ 314103 w 1755816"/>
                <a:gd name="connsiteY858" fmla="*/ 540587 h 2389440"/>
                <a:gd name="connsiteX859" fmla="*/ 304142 w 1755816"/>
                <a:gd name="connsiteY859" fmla="*/ 546092 h 2389440"/>
                <a:gd name="connsiteX860" fmla="*/ 294611 w 1755816"/>
                <a:gd name="connsiteY860" fmla="*/ 536046 h 2389440"/>
                <a:gd name="connsiteX861" fmla="*/ 299615 w 1755816"/>
                <a:gd name="connsiteY861" fmla="*/ 521061 h 2389440"/>
                <a:gd name="connsiteX862" fmla="*/ 309623 w 1755816"/>
                <a:gd name="connsiteY862" fmla="*/ 521061 h 2389440"/>
                <a:gd name="connsiteX863" fmla="*/ 304142 w 1755816"/>
                <a:gd name="connsiteY863" fmla="*/ 511525 h 2389440"/>
                <a:gd name="connsiteX864" fmla="*/ 309623 w 1755816"/>
                <a:gd name="connsiteY864" fmla="*/ 507041 h 2389440"/>
                <a:gd name="connsiteX865" fmla="*/ 319107 w 1755816"/>
                <a:gd name="connsiteY865" fmla="*/ 501535 h 2389440"/>
                <a:gd name="connsiteX866" fmla="*/ 333644 w 1755816"/>
                <a:gd name="connsiteY866" fmla="*/ 492000 h 2389440"/>
                <a:gd name="connsiteX867" fmla="*/ 333644 w 1755816"/>
                <a:gd name="connsiteY867" fmla="*/ 487516 h 2389440"/>
                <a:gd name="connsiteX868" fmla="*/ 343128 w 1755816"/>
                <a:gd name="connsiteY868" fmla="*/ 482010 h 2389440"/>
                <a:gd name="connsiteX869" fmla="*/ 338648 w 1755816"/>
                <a:gd name="connsiteY869" fmla="*/ 457489 h 2389440"/>
                <a:gd name="connsiteX870" fmla="*/ 338648 w 1755816"/>
                <a:gd name="connsiteY870" fmla="*/ 453005 h 2389440"/>
                <a:gd name="connsiteX871" fmla="*/ 358140 w 1755816"/>
                <a:gd name="connsiteY871" fmla="*/ 453005 h 2389440"/>
                <a:gd name="connsiteX872" fmla="*/ 363145 w 1755816"/>
                <a:gd name="connsiteY872" fmla="*/ 443470 h 2389440"/>
                <a:gd name="connsiteX873" fmla="*/ 367625 w 1755816"/>
                <a:gd name="connsiteY873" fmla="*/ 437964 h 2389440"/>
                <a:gd name="connsiteX874" fmla="*/ 397126 w 1755816"/>
                <a:gd name="connsiteY874" fmla="*/ 433480 h 2389440"/>
                <a:gd name="connsiteX875" fmla="*/ 402130 w 1755816"/>
                <a:gd name="connsiteY875" fmla="*/ 428485 h 2389440"/>
                <a:gd name="connsiteX876" fmla="*/ 406658 w 1755816"/>
                <a:gd name="connsiteY876" fmla="*/ 428485 h 2389440"/>
                <a:gd name="connsiteX877" fmla="*/ 412138 w 1755816"/>
                <a:gd name="connsiteY877" fmla="*/ 428485 h 2389440"/>
                <a:gd name="connsiteX878" fmla="*/ 412138 w 1755816"/>
                <a:gd name="connsiteY878" fmla="*/ 433480 h 2389440"/>
                <a:gd name="connsiteX879" fmla="*/ 406658 w 1755816"/>
                <a:gd name="connsiteY879" fmla="*/ 443470 h 2389440"/>
                <a:gd name="connsiteX880" fmla="*/ 402130 w 1755816"/>
                <a:gd name="connsiteY880" fmla="*/ 447954 h 2389440"/>
                <a:gd name="connsiteX881" fmla="*/ 412138 w 1755816"/>
                <a:gd name="connsiteY881" fmla="*/ 457489 h 2389440"/>
                <a:gd name="connsiteX882" fmla="*/ 421670 w 1755816"/>
                <a:gd name="connsiteY882" fmla="*/ 457489 h 2389440"/>
                <a:gd name="connsiteX883" fmla="*/ 426627 w 1755816"/>
                <a:gd name="connsiteY883" fmla="*/ 453005 h 2389440"/>
                <a:gd name="connsiteX884" fmla="*/ 431155 w 1755816"/>
                <a:gd name="connsiteY884" fmla="*/ 447954 h 2389440"/>
                <a:gd name="connsiteX885" fmla="*/ 441163 w 1755816"/>
                <a:gd name="connsiteY885" fmla="*/ 453005 h 2389440"/>
                <a:gd name="connsiteX886" fmla="*/ 446167 w 1755816"/>
                <a:gd name="connsiteY886" fmla="*/ 453005 h 2389440"/>
                <a:gd name="connsiteX887" fmla="*/ 446167 w 1755816"/>
                <a:gd name="connsiteY887" fmla="*/ 443470 h 2389440"/>
                <a:gd name="connsiteX888" fmla="*/ 456176 w 1755816"/>
                <a:gd name="connsiteY888" fmla="*/ 447954 h 2389440"/>
                <a:gd name="connsiteX889" fmla="*/ 460656 w 1755816"/>
                <a:gd name="connsiteY889" fmla="*/ 447954 h 2389440"/>
                <a:gd name="connsiteX890" fmla="*/ 460656 w 1755816"/>
                <a:gd name="connsiteY890" fmla="*/ 453005 h 2389440"/>
                <a:gd name="connsiteX891" fmla="*/ 470140 w 1755816"/>
                <a:gd name="connsiteY891" fmla="*/ 457489 h 2389440"/>
                <a:gd name="connsiteX892" fmla="*/ 480148 w 1755816"/>
                <a:gd name="connsiteY892" fmla="*/ 462995 h 2389440"/>
                <a:gd name="connsiteX893" fmla="*/ 489680 w 1755816"/>
                <a:gd name="connsiteY893" fmla="*/ 462995 h 2389440"/>
                <a:gd name="connsiteX894" fmla="*/ 495161 w 1755816"/>
                <a:gd name="connsiteY894" fmla="*/ 457489 h 2389440"/>
                <a:gd name="connsiteX895" fmla="*/ 500165 w 1755816"/>
                <a:gd name="connsiteY895" fmla="*/ 453005 h 2389440"/>
                <a:gd name="connsiteX896" fmla="*/ 509649 w 1755816"/>
                <a:gd name="connsiteY896" fmla="*/ 457489 h 2389440"/>
                <a:gd name="connsiteX897" fmla="*/ 519658 w 1755816"/>
                <a:gd name="connsiteY897" fmla="*/ 457489 h 2389440"/>
                <a:gd name="connsiteX898" fmla="*/ 524186 w 1755816"/>
                <a:gd name="connsiteY898" fmla="*/ 457489 h 2389440"/>
                <a:gd name="connsiteX899" fmla="*/ 524186 w 1755816"/>
                <a:gd name="connsiteY899" fmla="*/ 447954 h 2389440"/>
                <a:gd name="connsiteX900" fmla="*/ 533670 w 1755816"/>
                <a:gd name="connsiteY900" fmla="*/ 447954 h 2389440"/>
                <a:gd name="connsiteX901" fmla="*/ 539151 w 1755816"/>
                <a:gd name="connsiteY901" fmla="*/ 437964 h 2389440"/>
                <a:gd name="connsiteX902" fmla="*/ 548682 w 1755816"/>
                <a:gd name="connsiteY902" fmla="*/ 437964 h 2389440"/>
                <a:gd name="connsiteX903" fmla="*/ 558691 w 1755816"/>
                <a:gd name="connsiteY903" fmla="*/ 433480 h 2389440"/>
                <a:gd name="connsiteX904" fmla="*/ 563171 w 1755816"/>
                <a:gd name="connsiteY904" fmla="*/ 423944 h 2389440"/>
                <a:gd name="connsiteX905" fmla="*/ 553162 w 1755816"/>
                <a:gd name="connsiteY905" fmla="*/ 413954 h 2389440"/>
                <a:gd name="connsiteX906" fmla="*/ 543678 w 1755816"/>
                <a:gd name="connsiteY906" fmla="*/ 408959 h 2389440"/>
                <a:gd name="connsiteX907" fmla="*/ 539151 w 1755816"/>
                <a:gd name="connsiteY907" fmla="*/ 408959 h 2389440"/>
                <a:gd name="connsiteX908" fmla="*/ 533670 w 1755816"/>
                <a:gd name="connsiteY908" fmla="*/ 418438 h 2389440"/>
                <a:gd name="connsiteX909" fmla="*/ 529190 w 1755816"/>
                <a:gd name="connsiteY909" fmla="*/ 413954 h 2389440"/>
                <a:gd name="connsiteX910" fmla="*/ 529190 w 1755816"/>
                <a:gd name="connsiteY910" fmla="*/ 408959 h 2389440"/>
                <a:gd name="connsiteX911" fmla="*/ 524186 w 1755816"/>
                <a:gd name="connsiteY911" fmla="*/ 404418 h 2389440"/>
                <a:gd name="connsiteX912" fmla="*/ 529190 w 1755816"/>
                <a:gd name="connsiteY912" fmla="*/ 398912 h 2389440"/>
                <a:gd name="connsiteX913" fmla="*/ 533670 w 1755816"/>
                <a:gd name="connsiteY913" fmla="*/ 389433 h 2389440"/>
                <a:gd name="connsiteX914" fmla="*/ 539151 w 1755816"/>
                <a:gd name="connsiteY914" fmla="*/ 384892 h 2389440"/>
                <a:gd name="connsiteX915" fmla="*/ 533670 w 1755816"/>
                <a:gd name="connsiteY915" fmla="*/ 369908 h 2389440"/>
                <a:gd name="connsiteX916" fmla="*/ 533670 w 1755816"/>
                <a:gd name="connsiteY916" fmla="*/ 355888 h 2389440"/>
                <a:gd name="connsiteX917" fmla="*/ 529190 w 1755816"/>
                <a:gd name="connsiteY917" fmla="*/ 355888 h 2389440"/>
                <a:gd name="connsiteX918" fmla="*/ 529190 w 1755816"/>
                <a:gd name="connsiteY918" fmla="*/ 345841 h 2389440"/>
                <a:gd name="connsiteX919" fmla="*/ 543678 w 1755816"/>
                <a:gd name="connsiteY919" fmla="*/ 345841 h 2389440"/>
                <a:gd name="connsiteX920" fmla="*/ 543678 w 1755816"/>
                <a:gd name="connsiteY920" fmla="*/ 336362 h 2389440"/>
                <a:gd name="connsiteX921" fmla="*/ 543678 w 1755816"/>
                <a:gd name="connsiteY921" fmla="*/ 326372 h 2389440"/>
                <a:gd name="connsiteX922" fmla="*/ 539151 w 1755816"/>
                <a:gd name="connsiteY922" fmla="*/ 326372 h 2389440"/>
                <a:gd name="connsiteX923" fmla="*/ 533670 w 1755816"/>
                <a:gd name="connsiteY923" fmla="*/ 316837 h 2389440"/>
                <a:gd name="connsiteX924" fmla="*/ 539151 w 1755816"/>
                <a:gd name="connsiteY924" fmla="*/ 311331 h 2389440"/>
                <a:gd name="connsiteX925" fmla="*/ 533670 w 1755816"/>
                <a:gd name="connsiteY925" fmla="*/ 301795 h 2389440"/>
                <a:gd name="connsiteX926" fmla="*/ 539151 w 1755816"/>
                <a:gd name="connsiteY926" fmla="*/ 292316 h 2389440"/>
                <a:gd name="connsiteX927" fmla="*/ 533670 w 1755816"/>
                <a:gd name="connsiteY927" fmla="*/ 282326 h 2389440"/>
                <a:gd name="connsiteX928" fmla="*/ 524186 w 1755816"/>
                <a:gd name="connsiteY928" fmla="*/ 282326 h 2389440"/>
                <a:gd name="connsiteX929" fmla="*/ 524186 w 1755816"/>
                <a:gd name="connsiteY929" fmla="*/ 277786 h 2389440"/>
                <a:gd name="connsiteX930" fmla="*/ 533670 w 1755816"/>
                <a:gd name="connsiteY930" fmla="*/ 272791 h 2389440"/>
                <a:gd name="connsiteX931" fmla="*/ 529190 w 1755816"/>
                <a:gd name="connsiteY931" fmla="*/ 268307 h 2389440"/>
                <a:gd name="connsiteX932" fmla="*/ 524186 w 1755816"/>
                <a:gd name="connsiteY932" fmla="*/ 262801 h 2389440"/>
                <a:gd name="connsiteX933" fmla="*/ 519658 w 1755816"/>
                <a:gd name="connsiteY933" fmla="*/ 258260 h 2389440"/>
                <a:gd name="connsiteX934" fmla="*/ 524186 w 1755816"/>
                <a:gd name="connsiteY934" fmla="*/ 248781 h 2389440"/>
                <a:gd name="connsiteX935" fmla="*/ 519658 w 1755816"/>
                <a:gd name="connsiteY935" fmla="*/ 233739 h 2389440"/>
                <a:gd name="connsiteX936" fmla="*/ 514177 w 1755816"/>
                <a:gd name="connsiteY936" fmla="*/ 233739 h 2389440"/>
                <a:gd name="connsiteX937" fmla="*/ 509649 w 1755816"/>
                <a:gd name="connsiteY937" fmla="*/ 219209 h 2389440"/>
                <a:gd name="connsiteX938" fmla="*/ 509649 w 1755816"/>
                <a:gd name="connsiteY938" fmla="*/ 223750 h 2389440"/>
                <a:gd name="connsiteX939" fmla="*/ 500165 w 1755816"/>
                <a:gd name="connsiteY939" fmla="*/ 219209 h 2389440"/>
                <a:gd name="connsiteX940" fmla="*/ 504645 w 1755816"/>
                <a:gd name="connsiteY940" fmla="*/ 199740 h 2389440"/>
                <a:gd name="connsiteX941" fmla="*/ 504645 w 1755816"/>
                <a:gd name="connsiteY941" fmla="*/ 194688 h 2389440"/>
                <a:gd name="connsiteX942" fmla="*/ 514177 w 1755816"/>
                <a:gd name="connsiteY942" fmla="*/ 190204 h 2389440"/>
                <a:gd name="connsiteX943" fmla="*/ 509649 w 1755816"/>
                <a:gd name="connsiteY943" fmla="*/ 180214 h 2389440"/>
                <a:gd name="connsiteX944" fmla="*/ 489680 w 1755816"/>
                <a:gd name="connsiteY944" fmla="*/ 175163 h 2389440"/>
                <a:gd name="connsiteX945" fmla="*/ 485153 w 1755816"/>
                <a:gd name="connsiteY945" fmla="*/ 170679 h 2389440"/>
                <a:gd name="connsiteX946" fmla="*/ 480148 w 1755816"/>
                <a:gd name="connsiteY946" fmla="*/ 165684 h 2389440"/>
                <a:gd name="connsiteX947" fmla="*/ 475668 w 1755816"/>
                <a:gd name="connsiteY947" fmla="*/ 161200 h 2389440"/>
                <a:gd name="connsiteX948" fmla="*/ 475668 w 1755816"/>
                <a:gd name="connsiteY948" fmla="*/ 155694 h 2389440"/>
                <a:gd name="connsiteX949" fmla="*/ 470140 w 1755816"/>
                <a:gd name="connsiteY949" fmla="*/ 146158 h 2389440"/>
                <a:gd name="connsiteX950" fmla="*/ 465660 w 1755816"/>
                <a:gd name="connsiteY950" fmla="*/ 146158 h 2389440"/>
                <a:gd name="connsiteX951" fmla="*/ 470140 w 1755816"/>
                <a:gd name="connsiteY951" fmla="*/ 131627 h 2389440"/>
                <a:gd name="connsiteX952" fmla="*/ 470140 w 1755816"/>
                <a:gd name="connsiteY952" fmla="*/ 126632 h 2389440"/>
                <a:gd name="connsiteX953" fmla="*/ 465660 w 1755816"/>
                <a:gd name="connsiteY953" fmla="*/ 126632 h 2389440"/>
                <a:gd name="connsiteX954" fmla="*/ 465660 w 1755816"/>
                <a:gd name="connsiteY954" fmla="*/ 122148 h 2389440"/>
                <a:gd name="connsiteX955" fmla="*/ 460656 w 1755816"/>
                <a:gd name="connsiteY955" fmla="*/ 116643 h 2389440"/>
                <a:gd name="connsiteX956" fmla="*/ 446167 w 1755816"/>
                <a:gd name="connsiteY956" fmla="*/ 112102 h 2389440"/>
                <a:gd name="connsiteX957" fmla="*/ 450647 w 1755816"/>
                <a:gd name="connsiteY957" fmla="*/ 107107 h 2389440"/>
                <a:gd name="connsiteX958" fmla="*/ 450647 w 1755816"/>
                <a:gd name="connsiteY958" fmla="*/ 102623 h 2389440"/>
                <a:gd name="connsiteX959" fmla="*/ 441163 w 1755816"/>
                <a:gd name="connsiteY959" fmla="*/ 102623 h 2389440"/>
                <a:gd name="connsiteX960" fmla="*/ 441163 w 1755816"/>
                <a:gd name="connsiteY960" fmla="*/ 97628 h 2389440"/>
                <a:gd name="connsiteX961" fmla="*/ 456176 w 1755816"/>
                <a:gd name="connsiteY961" fmla="*/ 102623 h 2389440"/>
                <a:gd name="connsiteX962" fmla="*/ 460656 w 1755816"/>
                <a:gd name="connsiteY962" fmla="*/ 97628 h 2389440"/>
                <a:gd name="connsiteX963" fmla="*/ 460656 w 1755816"/>
                <a:gd name="connsiteY963" fmla="*/ 92576 h 2389440"/>
                <a:gd name="connsiteX964" fmla="*/ 475668 w 1755816"/>
                <a:gd name="connsiteY964" fmla="*/ 87581 h 2389440"/>
                <a:gd name="connsiteX965" fmla="*/ 485153 w 1755816"/>
                <a:gd name="connsiteY965" fmla="*/ 83097 h 2389440"/>
                <a:gd name="connsiteX966" fmla="*/ 500165 w 1755816"/>
                <a:gd name="connsiteY966" fmla="*/ 87581 h 2389440"/>
                <a:gd name="connsiteX967" fmla="*/ 509649 w 1755816"/>
                <a:gd name="connsiteY967" fmla="*/ 92576 h 2389440"/>
                <a:gd name="connsiteX968" fmla="*/ 514177 w 1755816"/>
                <a:gd name="connsiteY968" fmla="*/ 87581 h 2389440"/>
                <a:gd name="connsiteX969" fmla="*/ 524186 w 1755816"/>
                <a:gd name="connsiteY969" fmla="*/ 92576 h 2389440"/>
                <a:gd name="connsiteX970" fmla="*/ 524186 w 1755816"/>
                <a:gd name="connsiteY970" fmla="*/ 87581 h 2389440"/>
                <a:gd name="connsiteX971" fmla="*/ 529190 w 1755816"/>
                <a:gd name="connsiteY971" fmla="*/ 87581 h 2389440"/>
                <a:gd name="connsiteX972" fmla="*/ 543678 w 1755816"/>
                <a:gd name="connsiteY972" fmla="*/ 87581 h 2389440"/>
                <a:gd name="connsiteX973" fmla="*/ 543678 w 1755816"/>
                <a:gd name="connsiteY973" fmla="*/ 92576 h 2389440"/>
                <a:gd name="connsiteX974" fmla="*/ 553162 w 1755816"/>
                <a:gd name="connsiteY974" fmla="*/ 87581 h 2389440"/>
                <a:gd name="connsiteX975" fmla="*/ 558691 w 1755816"/>
                <a:gd name="connsiteY975" fmla="*/ 83097 h 2389440"/>
                <a:gd name="connsiteX976" fmla="*/ 568175 w 1755816"/>
                <a:gd name="connsiteY976" fmla="*/ 73561 h 2389440"/>
                <a:gd name="connsiteX977" fmla="*/ 578184 w 1755816"/>
                <a:gd name="connsiteY977" fmla="*/ 73561 h 2389440"/>
                <a:gd name="connsiteX978" fmla="*/ 573179 w 1755816"/>
                <a:gd name="connsiteY978" fmla="*/ 63572 h 2389440"/>
                <a:gd name="connsiteX979" fmla="*/ 573179 w 1755816"/>
                <a:gd name="connsiteY979" fmla="*/ 54036 h 2389440"/>
                <a:gd name="connsiteX980" fmla="*/ 587668 w 1755816"/>
                <a:gd name="connsiteY980" fmla="*/ 44046 h 2389440"/>
                <a:gd name="connsiteX981" fmla="*/ 607160 w 1755816"/>
                <a:gd name="connsiteY981" fmla="*/ 44046 h 2389440"/>
                <a:gd name="connsiteX982" fmla="*/ 607160 w 1755816"/>
                <a:gd name="connsiteY982" fmla="*/ 48530 h 2389440"/>
                <a:gd name="connsiteX983" fmla="*/ 597200 w 1755816"/>
                <a:gd name="connsiteY983" fmla="*/ 54036 h 2389440"/>
                <a:gd name="connsiteX984" fmla="*/ 597200 w 1755816"/>
                <a:gd name="connsiteY984" fmla="*/ 58577 h 2389440"/>
                <a:gd name="connsiteX985" fmla="*/ 607160 w 1755816"/>
                <a:gd name="connsiteY985" fmla="*/ 54036 h 2389440"/>
                <a:gd name="connsiteX986" fmla="*/ 631705 w 1755816"/>
                <a:gd name="connsiteY986" fmla="*/ 48530 h 2389440"/>
                <a:gd name="connsiteX987" fmla="*/ 631705 w 1755816"/>
                <a:gd name="connsiteY987" fmla="*/ 39051 h 2389440"/>
                <a:gd name="connsiteX988" fmla="*/ 641713 w 1755816"/>
                <a:gd name="connsiteY988" fmla="*/ 44046 h 2389440"/>
                <a:gd name="connsiteX989" fmla="*/ 646670 w 1755816"/>
                <a:gd name="connsiteY989" fmla="*/ 39051 h 2389440"/>
                <a:gd name="connsiteX990" fmla="*/ 651198 w 1755816"/>
                <a:gd name="connsiteY990" fmla="*/ 44046 h 2389440"/>
                <a:gd name="connsiteX991" fmla="*/ 666210 w 1755816"/>
                <a:gd name="connsiteY991" fmla="*/ 39051 h 2389440"/>
                <a:gd name="connsiteX992" fmla="*/ 685703 w 1755816"/>
                <a:gd name="connsiteY992" fmla="*/ 34510 h 2389440"/>
                <a:gd name="connsiteX993" fmla="*/ 695187 w 1755816"/>
                <a:gd name="connsiteY993" fmla="*/ 34510 h 2389440"/>
                <a:gd name="connsiteX994" fmla="*/ 699715 w 1755816"/>
                <a:gd name="connsiteY994" fmla="*/ 39051 h 2389440"/>
                <a:gd name="connsiteX995" fmla="*/ 709723 w 1755816"/>
                <a:gd name="connsiteY995" fmla="*/ 34510 h 2389440"/>
                <a:gd name="connsiteX996" fmla="*/ 729693 w 1755816"/>
                <a:gd name="connsiteY996" fmla="*/ 39051 h 2389440"/>
                <a:gd name="connsiteX997" fmla="*/ 724688 w 1755816"/>
                <a:gd name="connsiteY997" fmla="*/ 44046 h 2389440"/>
                <a:gd name="connsiteX998" fmla="*/ 719684 w 1755816"/>
                <a:gd name="connsiteY998" fmla="*/ 44046 h 2389440"/>
                <a:gd name="connsiteX999" fmla="*/ 714728 w 1755816"/>
                <a:gd name="connsiteY999" fmla="*/ 54036 h 2389440"/>
                <a:gd name="connsiteX1000" fmla="*/ 719684 w 1755816"/>
                <a:gd name="connsiteY1000" fmla="*/ 58577 h 2389440"/>
                <a:gd name="connsiteX1001" fmla="*/ 719684 w 1755816"/>
                <a:gd name="connsiteY1001" fmla="*/ 54036 h 2389440"/>
                <a:gd name="connsiteX1002" fmla="*/ 729693 w 1755816"/>
                <a:gd name="connsiteY1002" fmla="*/ 63572 h 2389440"/>
                <a:gd name="connsiteX1003" fmla="*/ 739225 w 1755816"/>
                <a:gd name="connsiteY1003" fmla="*/ 58577 h 2389440"/>
                <a:gd name="connsiteX1004" fmla="*/ 743704 w 1755816"/>
                <a:gd name="connsiteY1004" fmla="*/ 48530 h 2389440"/>
                <a:gd name="connsiteX1005" fmla="*/ 743704 w 1755816"/>
                <a:gd name="connsiteY1005" fmla="*/ 44046 h 2389440"/>
                <a:gd name="connsiteX1006" fmla="*/ 749233 w 1755816"/>
                <a:gd name="connsiteY1006" fmla="*/ 39051 h 2389440"/>
                <a:gd name="connsiteX1007" fmla="*/ 753713 w 1755816"/>
                <a:gd name="connsiteY1007" fmla="*/ 44046 h 2389440"/>
                <a:gd name="connsiteX1008" fmla="*/ 768726 w 1755816"/>
                <a:gd name="connsiteY1008" fmla="*/ 44046 h 2389440"/>
                <a:gd name="connsiteX1009" fmla="*/ 768726 w 1755816"/>
                <a:gd name="connsiteY1009" fmla="*/ 29004 h 2389440"/>
                <a:gd name="connsiteX1010" fmla="*/ 778210 w 1755816"/>
                <a:gd name="connsiteY1010" fmla="*/ 9536 h 238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Lst>
              <a:rect l="l" t="t" r="r" b="b"/>
              <a:pathLst>
                <a:path w="1755816" h="2389440">
                  <a:moveTo>
                    <a:pt x="788218" y="0"/>
                  </a:moveTo>
                  <a:lnTo>
                    <a:pt x="788218" y="4995"/>
                  </a:lnTo>
                  <a:lnTo>
                    <a:pt x="793223" y="4995"/>
                  </a:lnTo>
                  <a:lnTo>
                    <a:pt x="797703" y="4995"/>
                  </a:lnTo>
                  <a:lnTo>
                    <a:pt x="802707" y="19525"/>
                  </a:lnTo>
                  <a:lnTo>
                    <a:pt x="807711" y="19525"/>
                  </a:lnTo>
                  <a:lnTo>
                    <a:pt x="812715" y="29004"/>
                  </a:lnTo>
                  <a:lnTo>
                    <a:pt x="817243" y="29004"/>
                  </a:lnTo>
                  <a:lnTo>
                    <a:pt x="817243" y="24520"/>
                  </a:lnTo>
                  <a:lnTo>
                    <a:pt x="832208" y="29004"/>
                  </a:lnTo>
                  <a:lnTo>
                    <a:pt x="832208" y="39051"/>
                  </a:lnTo>
                  <a:lnTo>
                    <a:pt x="836736" y="39051"/>
                  </a:lnTo>
                  <a:lnTo>
                    <a:pt x="846220" y="34510"/>
                  </a:lnTo>
                  <a:lnTo>
                    <a:pt x="846220" y="39051"/>
                  </a:lnTo>
                  <a:lnTo>
                    <a:pt x="851748" y="48530"/>
                  </a:lnTo>
                  <a:lnTo>
                    <a:pt x="841740" y="58577"/>
                  </a:lnTo>
                  <a:lnTo>
                    <a:pt x="846220" y="63572"/>
                  </a:lnTo>
                  <a:lnTo>
                    <a:pt x="851748" y="63572"/>
                  </a:lnTo>
                  <a:lnTo>
                    <a:pt x="856228" y="68056"/>
                  </a:lnTo>
                  <a:lnTo>
                    <a:pt x="866237" y="58577"/>
                  </a:lnTo>
                  <a:lnTo>
                    <a:pt x="880725" y="63572"/>
                  </a:lnTo>
                  <a:lnTo>
                    <a:pt x="876245" y="73561"/>
                  </a:lnTo>
                  <a:lnTo>
                    <a:pt x="890257" y="68056"/>
                  </a:lnTo>
                  <a:lnTo>
                    <a:pt x="895738" y="83097"/>
                  </a:lnTo>
                  <a:lnTo>
                    <a:pt x="890257" y="87581"/>
                  </a:lnTo>
                  <a:lnTo>
                    <a:pt x="890257" y="97628"/>
                  </a:lnTo>
                  <a:lnTo>
                    <a:pt x="885729" y="102623"/>
                  </a:lnTo>
                  <a:lnTo>
                    <a:pt x="890257" y="112102"/>
                  </a:lnTo>
                  <a:lnTo>
                    <a:pt x="890257" y="116643"/>
                  </a:lnTo>
                  <a:lnTo>
                    <a:pt x="890257" y="122148"/>
                  </a:lnTo>
                  <a:lnTo>
                    <a:pt x="895738" y="136168"/>
                  </a:lnTo>
                  <a:lnTo>
                    <a:pt x="905222" y="131627"/>
                  </a:lnTo>
                  <a:lnTo>
                    <a:pt x="909750" y="126632"/>
                  </a:lnTo>
                  <a:lnTo>
                    <a:pt x="919758" y="131627"/>
                  </a:lnTo>
                  <a:lnTo>
                    <a:pt x="929242" y="131627"/>
                  </a:lnTo>
                  <a:lnTo>
                    <a:pt x="939727" y="136168"/>
                  </a:lnTo>
                  <a:lnTo>
                    <a:pt x="944255" y="131627"/>
                  </a:lnTo>
                  <a:lnTo>
                    <a:pt x="959268" y="126632"/>
                  </a:lnTo>
                  <a:lnTo>
                    <a:pt x="968752" y="122148"/>
                  </a:lnTo>
                  <a:lnTo>
                    <a:pt x="983240" y="122148"/>
                  </a:lnTo>
                  <a:lnTo>
                    <a:pt x="1003258" y="122148"/>
                  </a:lnTo>
                  <a:lnTo>
                    <a:pt x="1003258" y="116643"/>
                  </a:lnTo>
                  <a:lnTo>
                    <a:pt x="988245" y="112102"/>
                  </a:lnTo>
                  <a:lnTo>
                    <a:pt x="988245" y="102623"/>
                  </a:lnTo>
                  <a:lnTo>
                    <a:pt x="988245" y="97628"/>
                  </a:lnTo>
                  <a:lnTo>
                    <a:pt x="998253" y="97628"/>
                  </a:lnTo>
                  <a:lnTo>
                    <a:pt x="1007785" y="97628"/>
                  </a:lnTo>
                  <a:lnTo>
                    <a:pt x="1007785" y="102623"/>
                  </a:lnTo>
                  <a:lnTo>
                    <a:pt x="1007785" y="107107"/>
                  </a:lnTo>
                  <a:lnTo>
                    <a:pt x="1013266" y="107107"/>
                  </a:lnTo>
                  <a:lnTo>
                    <a:pt x="1022750" y="107107"/>
                  </a:lnTo>
                  <a:lnTo>
                    <a:pt x="1022750" y="112102"/>
                  </a:lnTo>
                  <a:lnTo>
                    <a:pt x="1037287" y="116643"/>
                  </a:lnTo>
                  <a:lnTo>
                    <a:pt x="1037287" y="126632"/>
                  </a:lnTo>
                  <a:lnTo>
                    <a:pt x="1037287" y="141674"/>
                  </a:lnTo>
                  <a:lnTo>
                    <a:pt x="1042291" y="151153"/>
                  </a:lnTo>
                  <a:lnTo>
                    <a:pt x="1042291" y="155694"/>
                  </a:lnTo>
                  <a:lnTo>
                    <a:pt x="1046771" y="165684"/>
                  </a:lnTo>
                  <a:lnTo>
                    <a:pt x="1051775" y="170679"/>
                  </a:lnTo>
                  <a:lnTo>
                    <a:pt x="1056255" y="175163"/>
                  </a:lnTo>
                  <a:lnTo>
                    <a:pt x="1061783" y="175163"/>
                  </a:lnTo>
                  <a:lnTo>
                    <a:pt x="1066263" y="175163"/>
                  </a:lnTo>
                  <a:lnTo>
                    <a:pt x="1061783" y="180214"/>
                  </a:lnTo>
                  <a:lnTo>
                    <a:pt x="1076796" y="185209"/>
                  </a:lnTo>
                  <a:lnTo>
                    <a:pt x="1071268" y="190204"/>
                  </a:lnTo>
                  <a:lnTo>
                    <a:pt x="1076796" y="199740"/>
                  </a:lnTo>
                  <a:lnTo>
                    <a:pt x="1081276" y="204224"/>
                  </a:lnTo>
                  <a:lnTo>
                    <a:pt x="1081276" y="219209"/>
                  </a:lnTo>
                  <a:lnTo>
                    <a:pt x="1086280" y="219209"/>
                  </a:lnTo>
                  <a:lnTo>
                    <a:pt x="1090760" y="233739"/>
                  </a:lnTo>
                  <a:lnTo>
                    <a:pt x="1095765" y="233739"/>
                  </a:lnTo>
                  <a:lnTo>
                    <a:pt x="1100769" y="238734"/>
                  </a:lnTo>
                  <a:lnTo>
                    <a:pt x="1105773" y="243275"/>
                  </a:lnTo>
                  <a:lnTo>
                    <a:pt x="1110301" y="248781"/>
                  </a:lnTo>
                  <a:lnTo>
                    <a:pt x="1115305" y="248781"/>
                  </a:lnTo>
                  <a:lnTo>
                    <a:pt x="1119785" y="262801"/>
                  </a:lnTo>
                  <a:lnTo>
                    <a:pt x="1119785" y="268307"/>
                  </a:lnTo>
                  <a:lnTo>
                    <a:pt x="1115305" y="277786"/>
                  </a:lnTo>
                  <a:lnTo>
                    <a:pt x="1115305" y="282326"/>
                  </a:lnTo>
                  <a:lnTo>
                    <a:pt x="1115305" y="292316"/>
                  </a:lnTo>
                  <a:lnTo>
                    <a:pt x="1105773" y="301795"/>
                  </a:lnTo>
                  <a:lnTo>
                    <a:pt x="1115305" y="316837"/>
                  </a:lnTo>
                  <a:lnTo>
                    <a:pt x="1115305" y="321321"/>
                  </a:lnTo>
                  <a:lnTo>
                    <a:pt x="1125266" y="326372"/>
                  </a:lnTo>
                  <a:lnTo>
                    <a:pt x="1125266" y="330857"/>
                  </a:lnTo>
                  <a:lnTo>
                    <a:pt x="1139278" y="336362"/>
                  </a:lnTo>
                  <a:lnTo>
                    <a:pt x="1144806" y="340846"/>
                  </a:lnTo>
                  <a:lnTo>
                    <a:pt x="1154290" y="340846"/>
                  </a:lnTo>
                  <a:lnTo>
                    <a:pt x="1159771" y="350382"/>
                  </a:lnTo>
                  <a:lnTo>
                    <a:pt x="1154290" y="355888"/>
                  </a:lnTo>
                  <a:lnTo>
                    <a:pt x="1188796" y="360372"/>
                  </a:lnTo>
                  <a:lnTo>
                    <a:pt x="1193276" y="365367"/>
                  </a:lnTo>
                  <a:lnTo>
                    <a:pt x="1202807" y="375413"/>
                  </a:lnTo>
                  <a:lnTo>
                    <a:pt x="1198280" y="379898"/>
                  </a:lnTo>
                  <a:lnTo>
                    <a:pt x="1202807" y="394428"/>
                  </a:lnTo>
                  <a:lnTo>
                    <a:pt x="1198280" y="394428"/>
                  </a:lnTo>
                  <a:lnTo>
                    <a:pt x="1202807" y="404418"/>
                  </a:lnTo>
                  <a:lnTo>
                    <a:pt x="1208288" y="408959"/>
                  </a:lnTo>
                  <a:lnTo>
                    <a:pt x="1217820" y="408959"/>
                  </a:lnTo>
                  <a:lnTo>
                    <a:pt x="1217820" y="413954"/>
                  </a:lnTo>
                  <a:lnTo>
                    <a:pt x="1227829" y="413954"/>
                  </a:lnTo>
                  <a:lnTo>
                    <a:pt x="1217820" y="428485"/>
                  </a:lnTo>
                  <a:lnTo>
                    <a:pt x="1223301" y="428485"/>
                  </a:lnTo>
                  <a:lnTo>
                    <a:pt x="1212816" y="443470"/>
                  </a:lnTo>
                  <a:lnTo>
                    <a:pt x="1208690" y="438453"/>
                  </a:lnTo>
                  <a:lnTo>
                    <a:pt x="1208690" y="439428"/>
                  </a:lnTo>
                  <a:lnTo>
                    <a:pt x="1208841" y="439189"/>
                  </a:lnTo>
                  <a:lnTo>
                    <a:pt x="1213346" y="444710"/>
                  </a:lnTo>
                  <a:lnTo>
                    <a:pt x="1218837" y="444710"/>
                  </a:lnTo>
                  <a:lnTo>
                    <a:pt x="1228302" y="439189"/>
                  </a:lnTo>
                  <a:lnTo>
                    <a:pt x="1228302" y="449185"/>
                  </a:lnTo>
                  <a:lnTo>
                    <a:pt x="1238298" y="449185"/>
                  </a:lnTo>
                  <a:lnTo>
                    <a:pt x="1243296" y="444710"/>
                  </a:lnTo>
                  <a:lnTo>
                    <a:pt x="1252800" y="444710"/>
                  </a:lnTo>
                  <a:lnTo>
                    <a:pt x="1257306" y="449185"/>
                  </a:lnTo>
                  <a:lnTo>
                    <a:pt x="1267264" y="449185"/>
                  </a:lnTo>
                  <a:lnTo>
                    <a:pt x="1267264" y="439189"/>
                  </a:lnTo>
                  <a:lnTo>
                    <a:pt x="1267264" y="434714"/>
                  </a:lnTo>
                  <a:lnTo>
                    <a:pt x="1282258" y="429695"/>
                  </a:lnTo>
                  <a:lnTo>
                    <a:pt x="1282258" y="434714"/>
                  </a:lnTo>
                  <a:lnTo>
                    <a:pt x="1286764" y="434714"/>
                  </a:lnTo>
                  <a:lnTo>
                    <a:pt x="1286764" y="439189"/>
                  </a:lnTo>
                  <a:lnTo>
                    <a:pt x="1291762" y="444710"/>
                  </a:lnTo>
                  <a:lnTo>
                    <a:pt x="1297252" y="449185"/>
                  </a:lnTo>
                  <a:lnTo>
                    <a:pt x="1306755" y="458679"/>
                  </a:lnTo>
                  <a:lnTo>
                    <a:pt x="1311223" y="458679"/>
                  </a:lnTo>
                  <a:lnTo>
                    <a:pt x="1311223" y="454204"/>
                  </a:lnTo>
                  <a:lnTo>
                    <a:pt x="1326217" y="444710"/>
                  </a:lnTo>
                  <a:lnTo>
                    <a:pt x="1326217" y="439189"/>
                  </a:lnTo>
                  <a:lnTo>
                    <a:pt x="1330723" y="439189"/>
                  </a:lnTo>
                  <a:lnTo>
                    <a:pt x="1330723" y="429695"/>
                  </a:lnTo>
                  <a:lnTo>
                    <a:pt x="1340227" y="429695"/>
                  </a:lnTo>
                  <a:lnTo>
                    <a:pt x="1345717" y="420201"/>
                  </a:lnTo>
                  <a:lnTo>
                    <a:pt x="1350185" y="425220"/>
                  </a:lnTo>
                  <a:lnTo>
                    <a:pt x="1355183" y="439189"/>
                  </a:lnTo>
                  <a:lnTo>
                    <a:pt x="1365179" y="434714"/>
                  </a:lnTo>
                  <a:lnTo>
                    <a:pt x="1370177" y="429695"/>
                  </a:lnTo>
                  <a:lnTo>
                    <a:pt x="1374683" y="425220"/>
                  </a:lnTo>
                  <a:lnTo>
                    <a:pt x="1380173" y="425220"/>
                  </a:lnTo>
                  <a:lnTo>
                    <a:pt x="1380173" y="434714"/>
                  </a:lnTo>
                  <a:lnTo>
                    <a:pt x="1384678" y="439189"/>
                  </a:lnTo>
                  <a:lnTo>
                    <a:pt x="1389676" y="444710"/>
                  </a:lnTo>
                  <a:lnTo>
                    <a:pt x="1394144" y="439189"/>
                  </a:lnTo>
                  <a:lnTo>
                    <a:pt x="1399142" y="429695"/>
                  </a:lnTo>
                  <a:lnTo>
                    <a:pt x="1404140" y="425220"/>
                  </a:lnTo>
                  <a:lnTo>
                    <a:pt x="1409138" y="425220"/>
                  </a:lnTo>
                  <a:lnTo>
                    <a:pt x="1413644" y="439189"/>
                  </a:lnTo>
                  <a:lnTo>
                    <a:pt x="1423148" y="439189"/>
                  </a:lnTo>
                  <a:lnTo>
                    <a:pt x="1428638" y="434714"/>
                  </a:lnTo>
                  <a:lnTo>
                    <a:pt x="1433106" y="420201"/>
                  </a:lnTo>
                  <a:lnTo>
                    <a:pt x="1433106" y="410247"/>
                  </a:lnTo>
                  <a:lnTo>
                    <a:pt x="1428638" y="410247"/>
                  </a:lnTo>
                  <a:lnTo>
                    <a:pt x="1448100" y="405730"/>
                  </a:lnTo>
                  <a:lnTo>
                    <a:pt x="1457603" y="420201"/>
                  </a:lnTo>
                  <a:lnTo>
                    <a:pt x="1467599" y="420201"/>
                  </a:lnTo>
                  <a:lnTo>
                    <a:pt x="1482063" y="420201"/>
                  </a:lnTo>
                  <a:lnTo>
                    <a:pt x="1482063" y="415224"/>
                  </a:lnTo>
                  <a:lnTo>
                    <a:pt x="1487061" y="415224"/>
                  </a:lnTo>
                  <a:lnTo>
                    <a:pt x="1496565" y="420201"/>
                  </a:lnTo>
                  <a:lnTo>
                    <a:pt x="1511559" y="415224"/>
                  </a:lnTo>
                  <a:lnTo>
                    <a:pt x="1516557" y="415224"/>
                  </a:lnTo>
                  <a:lnTo>
                    <a:pt x="1521025" y="415224"/>
                  </a:lnTo>
                  <a:lnTo>
                    <a:pt x="1521025" y="420201"/>
                  </a:lnTo>
                  <a:lnTo>
                    <a:pt x="1536019" y="425220"/>
                  </a:lnTo>
                  <a:lnTo>
                    <a:pt x="1550520" y="425220"/>
                  </a:lnTo>
                  <a:lnTo>
                    <a:pt x="1559986" y="429695"/>
                  </a:lnTo>
                  <a:lnTo>
                    <a:pt x="1564984" y="429695"/>
                  </a:lnTo>
                  <a:lnTo>
                    <a:pt x="1564984" y="425220"/>
                  </a:lnTo>
                  <a:lnTo>
                    <a:pt x="1574980" y="425220"/>
                  </a:lnTo>
                  <a:lnTo>
                    <a:pt x="1589974" y="425220"/>
                  </a:lnTo>
                  <a:lnTo>
                    <a:pt x="1594480" y="425220"/>
                  </a:lnTo>
                  <a:lnTo>
                    <a:pt x="1599478" y="420201"/>
                  </a:lnTo>
                  <a:lnTo>
                    <a:pt x="1609436" y="425220"/>
                  </a:lnTo>
                  <a:lnTo>
                    <a:pt x="1618940" y="425220"/>
                  </a:lnTo>
                  <a:lnTo>
                    <a:pt x="1628936" y="425220"/>
                  </a:lnTo>
                  <a:lnTo>
                    <a:pt x="1633441" y="429695"/>
                  </a:lnTo>
                  <a:lnTo>
                    <a:pt x="1633441" y="444710"/>
                  </a:lnTo>
                  <a:lnTo>
                    <a:pt x="1638439" y="449185"/>
                  </a:lnTo>
                  <a:lnTo>
                    <a:pt x="1642907" y="449185"/>
                  </a:lnTo>
                  <a:lnTo>
                    <a:pt x="1647905" y="449185"/>
                  </a:lnTo>
                  <a:lnTo>
                    <a:pt x="1652903" y="454204"/>
                  </a:lnTo>
                  <a:lnTo>
                    <a:pt x="1642907" y="458679"/>
                  </a:lnTo>
                  <a:lnTo>
                    <a:pt x="1642907" y="468674"/>
                  </a:lnTo>
                  <a:lnTo>
                    <a:pt x="1652903" y="478168"/>
                  </a:lnTo>
                  <a:lnTo>
                    <a:pt x="1657901" y="473693"/>
                  </a:lnTo>
                  <a:lnTo>
                    <a:pt x="1662899" y="483689"/>
                  </a:lnTo>
                  <a:lnTo>
                    <a:pt x="1667405" y="483689"/>
                  </a:lnTo>
                  <a:lnTo>
                    <a:pt x="1672895" y="473693"/>
                  </a:lnTo>
                  <a:lnTo>
                    <a:pt x="1682361" y="488666"/>
                  </a:lnTo>
                  <a:lnTo>
                    <a:pt x="1682361" y="498160"/>
                  </a:lnTo>
                  <a:lnTo>
                    <a:pt x="1686867" y="498160"/>
                  </a:lnTo>
                  <a:lnTo>
                    <a:pt x="1686867" y="493183"/>
                  </a:lnTo>
                  <a:lnTo>
                    <a:pt x="1692357" y="493183"/>
                  </a:lnTo>
                  <a:lnTo>
                    <a:pt x="1706366" y="503179"/>
                  </a:lnTo>
                  <a:lnTo>
                    <a:pt x="1711857" y="517650"/>
                  </a:lnTo>
                  <a:lnTo>
                    <a:pt x="1721360" y="522167"/>
                  </a:lnTo>
                  <a:lnTo>
                    <a:pt x="1721360" y="527646"/>
                  </a:lnTo>
                  <a:lnTo>
                    <a:pt x="1725828" y="541657"/>
                  </a:lnTo>
                  <a:lnTo>
                    <a:pt x="1725828" y="551652"/>
                  </a:lnTo>
                  <a:lnTo>
                    <a:pt x="1736316" y="561146"/>
                  </a:lnTo>
                  <a:lnTo>
                    <a:pt x="1740822" y="576119"/>
                  </a:lnTo>
                  <a:lnTo>
                    <a:pt x="1736316" y="590632"/>
                  </a:lnTo>
                  <a:lnTo>
                    <a:pt x="1736316" y="600126"/>
                  </a:lnTo>
                  <a:lnTo>
                    <a:pt x="1736316" y="605103"/>
                  </a:lnTo>
                  <a:lnTo>
                    <a:pt x="1745820" y="629109"/>
                  </a:lnTo>
                  <a:lnTo>
                    <a:pt x="1755816" y="634588"/>
                  </a:lnTo>
                  <a:lnTo>
                    <a:pt x="1755816" y="644082"/>
                  </a:lnTo>
                  <a:lnTo>
                    <a:pt x="1750326" y="658553"/>
                  </a:lnTo>
                  <a:lnTo>
                    <a:pt x="1755816" y="668047"/>
                  </a:lnTo>
                  <a:lnTo>
                    <a:pt x="1755816" y="673568"/>
                  </a:lnTo>
                  <a:lnTo>
                    <a:pt x="1740822" y="678043"/>
                  </a:lnTo>
                  <a:lnTo>
                    <a:pt x="1740822" y="683062"/>
                  </a:lnTo>
                  <a:lnTo>
                    <a:pt x="1736316" y="687537"/>
                  </a:lnTo>
                  <a:lnTo>
                    <a:pt x="1730826" y="697533"/>
                  </a:lnTo>
                  <a:lnTo>
                    <a:pt x="1736316" y="702552"/>
                  </a:lnTo>
                  <a:lnTo>
                    <a:pt x="1716362" y="722041"/>
                  </a:lnTo>
                  <a:lnTo>
                    <a:pt x="1711857" y="726516"/>
                  </a:lnTo>
                  <a:lnTo>
                    <a:pt x="1701861" y="726516"/>
                  </a:lnTo>
                  <a:lnTo>
                    <a:pt x="1692357" y="726516"/>
                  </a:lnTo>
                  <a:lnTo>
                    <a:pt x="1696863" y="736010"/>
                  </a:lnTo>
                  <a:lnTo>
                    <a:pt x="1692357" y="736010"/>
                  </a:lnTo>
                  <a:lnTo>
                    <a:pt x="1692357" y="741531"/>
                  </a:lnTo>
                  <a:lnTo>
                    <a:pt x="1682361" y="746006"/>
                  </a:lnTo>
                  <a:lnTo>
                    <a:pt x="1677401" y="741531"/>
                  </a:lnTo>
                  <a:lnTo>
                    <a:pt x="1672895" y="746006"/>
                  </a:lnTo>
                  <a:lnTo>
                    <a:pt x="1686867" y="770515"/>
                  </a:lnTo>
                  <a:lnTo>
                    <a:pt x="1686867" y="780009"/>
                  </a:lnTo>
                  <a:lnTo>
                    <a:pt x="1701861" y="784986"/>
                  </a:lnTo>
                  <a:lnTo>
                    <a:pt x="1711857" y="799498"/>
                  </a:lnTo>
                  <a:lnTo>
                    <a:pt x="1721360" y="809494"/>
                  </a:lnTo>
                  <a:lnTo>
                    <a:pt x="1721360" y="818988"/>
                  </a:lnTo>
                  <a:lnTo>
                    <a:pt x="1725828" y="818988"/>
                  </a:lnTo>
                  <a:lnTo>
                    <a:pt x="1725828" y="823463"/>
                  </a:lnTo>
                  <a:lnTo>
                    <a:pt x="1721360" y="828942"/>
                  </a:lnTo>
                  <a:lnTo>
                    <a:pt x="1725828" y="838436"/>
                  </a:lnTo>
                  <a:lnTo>
                    <a:pt x="1721360" y="842953"/>
                  </a:lnTo>
                  <a:lnTo>
                    <a:pt x="1721360" y="852949"/>
                  </a:lnTo>
                  <a:lnTo>
                    <a:pt x="1706366" y="852949"/>
                  </a:lnTo>
                  <a:lnTo>
                    <a:pt x="1706366" y="867922"/>
                  </a:lnTo>
                  <a:lnTo>
                    <a:pt x="1701861" y="872439"/>
                  </a:lnTo>
                  <a:lnTo>
                    <a:pt x="1711857" y="896905"/>
                  </a:lnTo>
                  <a:lnTo>
                    <a:pt x="1721360" y="896905"/>
                  </a:lnTo>
                  <a:lnTo>
                    <a:pt x="1721360" y="901422"/>
                  </a:lnTo>
                  <a:lnTo>
                    <a:pt x="1716362" y="910916"/>
                  </a:lnTo>
                  <a:lnTo>
                    <a:pt x="1721360" y="916395"/>
                  </a:lnTo>
                  <a:lnTo>
                    <a:pt x="1716362" y="925889"/>
                  </a:lnTo>
                  <a:lnTo>
                    <a:pt x="1721360" y="930406"/>
                  </a:lnTo>
                  <a:lnTo>
                    <a:pt x="1716362" y="940402"/>
                  </a:lnTo>
                  <a:lnTo>
                    <a:pt x="1716362" y="945379"/>
                  </a:lnTo>
                  <a:lnTo>
                    <a:pt x="1711857" y="955375"/>
                  </a:lnTo>
                  <a:lnTo>
                    <a:pt x="1711857" y="959892"/>
                  </a:lnTo>
                  <a:lnTo>
                    <a:pt x="1711857" y="974362"/>
                  </a:lnTo>
                  <a:lnTo>
                    <a:pt x="1725828" y="979381"/>
                  </a:lnTo>
                  <a:lnTo>
                    <a:pt x="1725828" y="993852"/>
                  </a:lnTo>
                  <a:lnTo>
                    <a:pt x="1711857" y="993852"/>
                  </a:lnTo>
                  <a:lnTo>
                    <a:pt x="1706366" y="998369"/>
                  </a:lnTo>
                  <a:lnTo>
                    <a:pt x="1701861" y="998369"/>
                  </a:lnTo>
                  <a:lnTo>
                    <a:pt x="1701861" y="993852"/>
                  </a:lnTo>
                  <a:lnTo>
                    <a:pt x="1696863" y="988875"/>
                  </a:lnTo>
                  <a:lnTo>
                    <a:pt x="1692357" y="988875"/>
                  </a:lnTo>
                  <a:lnTo>
                    <a:pt x="1682361" y="984358"/>
                  </a:lnTo>
                  <a:lnTo>
                    <a:pt x="1672895" y="974362"/>
                  </a:lnTo>
                  <a:lnTo>
                    <a:pt x="1662899" y="974362"/>
                  </a:lnTo>
                  <a:lnTo>
                    <a:pt x="1657901" y="974362"/>
                  </a:lnTo>
                  <a:lnTo>
                    <a:pt x="1662899" y="984358"/>
                  </a:lnTo>
                  <a:lnTo>
                    <a:pt x="1662899" y="988875"/>
                  </a:lnTo>
                  <a:lnTo>
                    <a:pt x="1662899" y="993852"/>
                  </a:lnTo>
                  <a:lnTo>
                    <a:pt x="1662899" y="1008365"/>
                  </a:lnTo>
                  <a:lnTo>
                    <a:pt x="1657901" y="1008365"/>
                  </a:lnTo>
                  <a:lnTo>
                    <a:pt x="1657901" y="1013342"/>
                  </a:lnTo>
                  <a:lnTo>
                    <a:pt x="1652903" y="1023338"/>
                  </a:lnTo>
                  <a:lnTo>
                    <a:pt x="1647905" y="1023338"/>
                  </a:lnTo>
                  <a:lnTo>
                    <a:pt x="1638439" y="1027855"/>
                  </a:lnTo>
                  <a:lnTo>
                    <a:pt x="1633441" y="1042828"/>
                  </a:lnTo>
                  <a:lnTo>
                    <a:pt x="1628936" y="1042828"/>
                  </a:lnTo>
                  <a:lnTo>
                    <a:pt x="1623445" y="1042828"/>
                  </a:lnTo>
                  <a:lnTo>
                    <a:pt x="1623445" y="1047344"/>
                  </a:lnTo>
                  <a:lnTo>
                    <a:pt x="1623445" y="1052321"/>
                  </a:lnTo>
                  <a:lnTo>
                    <a:pt x="1613942" y="1052321"/>
                  </a:lnTo>
                  <a:lnTo>
                    <a:pt x="1609436" y="1071811"/>
                  </a:lnTo>
                  <a:lnTo>
                    <a:pt x="1599478" y="1076286"/>
                  </a:lnTo>
                  <a:lnTo>
                    <a:pt x="1599478" y="1081305"/>
                  </a:lnTo>
                  <a:lnTo>
                    <a:pt x="1599478" y="1095776"/>
                  </a:lnTo>
                  <a:lnTo>
                    <a:pt x="1603946" y="1105270"/>
                  </a:lnTo>
                  <a:lnTo>
                    <a:pt x="1609436" y="1105270"/>
                  </a:lnTo>
                  <a:lnTo>
                    <a:pt x="1609436" y="1110791"/>
                  </a:lnTo>
                  <a:lnTo>
                    <a:pt x="1603946" y="1110791"/>
                  </a:lnTo>
                  <a:lnTo>
                    <a:pt x="1603946" y="1120285"/>
                  </a:lnTo>
                  <a:lnTo>
                    <a:pt x="1594480" y="1124760"/>
                  </a:lnTo>
                  <a:lnTo>
                    <a:pt x="1589974" y="1154245"/>
                  </a:lnTo>
                  <a:lnTo>
                    <a:pt x="1574980" y="1154245"/>
                  </a:lnTo>
                  <a:lnTo>
                    <a:pt x="1559986" y="1163739"/>
                  </a:lnTo>
                  <a:lnTo>
                    <a:pt x="1559986" y="1168758"/>
                  </a:lnTo>
                  <a:lnTo>
                    <a:pt x="1564984" y="1178754"/>
                  </a:lnTo>
                  <a:lnTo>
                    <a:pt x="1569982" y="1183229"/>
                  </a:lnTo>
                  <a:lnTo>
                    <a:pt x="1579486" y="1198244"/>
                  </a:lnTo>
                  <a:lnTo>
                    <a:pt x="1574980" y="1207738"/>
                  </a:lnTo>
                  <a:lnTo>
                    <a:pt x="1559986" y="1207738"/>
                  </a:lnTo>
                  <a:lnTo>
                    <a:pt x="1550520" y="1212213"/>
                  </a:lnTo>
                  <a:lnTo>
                    <a:pt x="1540524" y="1207738"/>
                  </a:lnTo>
                  <a:lnTo>
                    <a:pt x="1531021" y="1212213"/>
                  </a:lnTo>
                  <a:lnTo>
                    <a:pt x="1521025" y="1212213"/>
                  </a:lnTo>
                  <a:lnTo>
                    <a:pt x="1501563" y="1222209"/>
                  </a:lnTo>
                  <a:lnTo>
                    <a:pt x="1496565" y="1217733"/>
                  </a:lnTo>
                  <a:lnTo>
                    <a:pt x="1496565" y="1212213"/>
                  </a:lnTo>
                  <a:lnTo>
                    <a:pt x="1487061" y="1212213"/>
                  </a:lnTo>
                  <a:lnTo>
                    <a:pt x="1477065" y="1222209"/>
                  </a:lnTo>
                  <a:lnTo>
                    <a:pt x="1463094" y="1227227"/>
                  </a:lnTo>
                  <a:lnTo>
                    <a:pt x="1463094" y="1231702"/>
                  </a:lnTo>
                  <a:lnTo>
                    <a:pt x="1453098" y="1231702"/>
                  </a:lnTo>
                  <a:lnTo>
                    <a:pt x="1453098" y="1237223"/>
                  </a:lnTo>
                  <a:lnTo>
                    <a:pt x="1443594" y="1237223"/>
                  </a:lnTo>
                  <a:lnTo>
                    <a:pt x="1438104" y="1231702"/>
                  </a:lnTo>
                  <a:lnTo>
                    <a:pt x="1433106" y="1241698"/>
                  </a:lnTo>
                  <a:lnTo>
                    <a:pt x="1423148" y="1231702"/>
                  </a:lnTo>
                  <a:lnTo>
                    <a:pt x="1423148" y="1222209"/>
                  </a:lnTo>
                  <a:lnTo>
                    <a:pt x="1413644" y="1217733"/>
                  </a:lnTo>
                  <a:lnTo>
                    <a:pt x="1409138" y="1217733"/>
                  </a:lnTo>
                  <a:lnTo>
                    <a:pt x="1409138" y="1202719"/>
                  </a:lnTo>
                  <a:lnTo>
                    <a:pt x="1404140" y="1202719"/>
                  </a:lnTo>
                  <a:lnTo>
                    <a:pt x="1399142" y="1198244"/>
                  </a:lnTo>
                  <a:lnTo>
                    <a:pt x="1394144" y="1198244"/>
                  </a:lnTo>
                  <a:lnTo>
                    <a:pt x="1384678" y="1183229"/>
                  </a:lnTo>
                  <a:lnTo>
                    <a:pt x="1380173" y="1183229"/>
                  </a:lnTo>
                  <a:lnTo>
                    <a:pt x="1370177" y="1178754"/>
                  </a:lnTo>
                  <a:lnTo>
                    <a:pt x="1355183" y="1173735"/>
                  </a:lnTo>
                  <a:lnTo>
                    <a:pt x="1350185" y="1183229"/>
                  </a:lnTo>
                  <a:lnTo>
                    <a:pt x="1345717" y="1183229"/>
                  </a:lnTo>
                  <a:lnTo>
                    <a:pt x="1345717" y="1173735"/>
                  </a:lnTo>
                  <a:lnTo>
                    <a:pt x="1335721" y="1173735"/>
                  </a:lnTo>
                  <a:lnTo>
                    <a:pt x="1321219" y="1178754"/>
                  </a:lnTo>
                  <a:lnTo>
                    <a:pt x="1321219" y="1183229"/>
                  </a:lnTo>
                  <a:lnTo>
                    <a:pt x="1311223" y="1188248"/>
                  </a:lnTo>
                  <a:lnTo>
                    <a:pt x="1306755" y="1188248"/>
                  </a:lnTo>
                  <a:lnTo>
                    <a:pt x="1304925" y="1184770"/>
                  </a:lnTo>
                  <a:lnTo>
                    <a:pt x="1303194" y="1184770"/>
                  </a:lnTo>
                  <a:lnTo>
                    <a:pt x="1305594" y="1188917"/>
                  </a:lnTo>
                  <a:lnTo>
                    <a:pt x="1290573" y="1193893"/>
                  </a:lnTo>
                  <a:lnTo>
                    <a:pt x="1295602" y="1222883"/>
                  </a:lnTo>
                  <a:lnTo>
                    <a:pt x="1300108" y="1222883"/>
                  </a:lnTo>
                  <a:lnTo>
                    <a:pt x="1300108" y="1232362"/>
                  </a:lnTo>
                  <a:lnTo>
                    <a:pt x="1300108" y="1242394"/>
                  </a:lnTo>
                  <a:lnTo>
                    <a:pt x="1290573" y="1247371"/>
                  </a:lnTo>
                  <a:lnTo>
                    <a:pt x="1295602" y="1257403"/>
                  </a:lnTo>
                  <a:lnTo>
                    <a:pt x="1305594" y="1257403"/>
                  </a:lnTo>
                  <a:lnTo>
                    <a:pt x="1305594" y="1266882"/>
                  </a:lnTo>
                  <a:lnTo>
                    <a:pt x="1295602" y="1266882"/>
                  </a:lnTo>
                  <a:lnTo>
                    <a:pt x="1290573" y="1271385"/>
                  </a:lnTo>
                  <a:lnTo>
                    <a:pt x="1290573" y="1281338"/>
                  </a:lnTo>
                  <a:lnTo>
                    <a:pt x="1275618" y="1281338"/>
                  </a:lnTo>
                  <a:lnTo>
                    <a:pt x="1271112" y="1300375"/>
                  </a:lnTo>
                  <a:lnTo>
                    <a:pt x="1266084" y="1300375"/>
                  </a:lnTo>
                  <a:lnTo>
                    <a:pt x="1256092" y="1300375"/>
                  </a:lnTo>
                  <a:lnTo>
                    <a:pt x="1256092" y="1305825"/>
                  </a:lnTo>
                  <a:lnTo>
                    <a:pt x="1246557" y="1310328"/>
                  </a:lnTo>
                  <a:lnTo>
                    <a:pt x="1251586" y="1319886"/>
                  </a:lnTo>
                  <a:lnTo>
                    <a:pt x="1256092" y="1325336"/>
                  </a:lnTo>
                  <a:lnTo>
                    <a:pt x="1256092" y="1339318"/>
                  </a:lnTo>
                  <a:lnTo>
                    <a:pt x="1246557" y="1339318"/>
                  </a:lnTo>
                  <a:lnTo>
                    <a:pt x="1242051" y="1354326"/>
                  </a:lnTo>
                  <a:lnTo>
                    <a:pt x="1236566" y="1349350"/>
                  </a:lnTo>
                  <a:lnTo>
                    <a:pt x="1227031" y="1358829"/>
                  </a:lnTo>
                  <a:lnTo>
                    <a:pt x="1217039" y="1368861"/>
                  </a:lnTo>
                  <a:lnTo>
                    <a:pt x="1188043" y="1378340"/>
                  </a:lnTo>
                  <a:lnTo>
                    <a:pt x="1188043" y="1388293"/>
                  </a:lnTo>
                  <a:lnTo>
                    <a:pt x="1188043" y="1397851"/>
                  </a:lnTo>
                  <a:lnTo>
                    <a:pt x="1183015" y="1397851"/>
                  </a:lnTo>
                  <a:lnTo>
                    <a:pt x="1178509" y="1402828"/>
                  </a:lnTo>
                  <a:lnTo>
                    <a:pt x="1168517" y="1412781"/>
                  </a:lnTo>
                  <a:lnTo>
                    <a:pt x="1168517" y="1422339"/>
                  </a:lnTo>
                  <a:lnTo>
                    <a:pt x="1168517" y="1426841"/>
                  </a:lnTo>
                  <a:lnTo>
                    <a:pt x="1158982" y="1426841"/>
                  </a:lnTo>
                  <a:lnTo>
                    <a:pt x="1143962" y="1436794"/>
                  </a:lnTo>
                  <a:lnTo>
                    <a:pt x="1133970" y="1446273"/>
                  </a:lnTo>
                  <a:lnTo>
                    <a:pt x="1128942" y="1441771"/>
                  </a:lnTo>
                  <a:lnTo>
                    <a:pt x="1124435" y="1446273"/>
                  </a:lnTo>
                  <a:lnTo>
                    <a:pt x="1133970" y="1470761"/>
                  </a:lnTo>
                  <a:lnTo>
                    <a:pt x="1133970" y="1475816"/>
                  </a:lnTo>
                  <a:lnTo>
                    <a:pt x="1138476" y="1480793"/>
                  </a:lnTo>
                  <a:lnTo>
                    <a:pt x="1133970" y="1490272"/>
                  </a:lnTo>
                  <a:lnTo>
                    <a:pt x="1143962" y="1504807"/>
                  </a:lnTo>
                  <a:lnTo>
                    <a:pt x="1148990" y="1509783"/>
                  </a:lnTo>
                  <a:lnTo>
                    <a:pt x="1148990" y="1519736"/>
                  </a:lnTo>
                  <a:lnTo>
                    <a:pt x="1143962" y="1529294"/>
                  </a:lnTo>
                  <a:lnTo>
                    <a:pt x="1153497" y="1533797"/>
                  </a:lnTo>
                  <a:lnTo>
                    <a:pt x="1148990" y="1543750"/>
                  </a:lnTo>
                  <a:lnTo>
                    <a:pt x="1133970" y="1543750"/>
                  </a:lnTo>
                  <a:lnTo>
                    <a:pt x="1124435" y="1539247"/>
                  </a:lnTo>
                  <a:lnTo>
                    <a:pt x="1119472" y="1543750"/>
                  </a:lnTo>
                  <a:lnTo>
                    <a:pt x="1109480" y="1543750"/>
                  </a:lnTo>
                  <a:lnTo>
                    <a:pt x="1104974" y="1553229"/>
                  </a:lnTo>
                  <a:lnTo>
                    <a:pt x="1095440" y="1529294"/>
                  </a:lnTo>
                  <a:lnTo>
                    <a:pt x="1089954" y="1529294"/>
                  </a:lnTo>
                  <a:lnTo>
                    <a:pt x="1085448" y="1533797"/>
                  </a:lnTo>
                  <a:lnTo>
                    <a:pt x="1080419" y="1548726"/>
                  </a:lnTo>
                  <a:lnTo>
                    <a:pt x="1085448" y="1553229"/>
                  </a:lnTo>
                  <a:lnTo>
                    <a:pt x="1080419" y="1563261"/>
                  </a:lnTo>
                  <a:lnTo>
                    <a:pt x="1075913" y="1563261"/>
                  </a:lnTo>
                  <a:lnTo>
                    <a:pt x="1075913" y="1572740"/>
                  </a:lnTo>
                  <a:lnTo>
                    <a:pt x="1085448" y="1577716"/>
                  </a:lnTo>
                  <a:lnTo>
                    <a:pt x="1089954" y="1577716"/>
                  </a:lnTo>
                  <a:lnTo>
                    <a:pt x="1095440" y="1577716"/>
                  </a:lnTo>
                  <a:lnTo>
                    <a:pt x="1104974" y="1592251"/>
                  </a:lnTo>
                  <a:lnTo>
                    <a:pt x="1104974" y="1597227"/>
                  </a:lnTo>
                  <a:lnTo>
                    <a:pt x="1099946" y="1597227"/>
                  </a:lnTo>
                  <a:lnTo>
                    <a:pt x="1095440" y="1611762"/>
                  </a:lnTo>
                  <a:lnTo>
                    <a:pt x="1095440" y="1616739"/>
                  </a:lnTo>
                  <a:lnTo>
                    <a:pt x="1085448" y="1636250"/>
                  </a:lnTo>
                  <a:lnTo>
                    <a:pt x="1070428" y="1636250"/>
                  </a:lnTo>
                  <a:lnTo>
                    <a:pt x="1065399" y="1640752"/>
                  </a:lnTo>
                  <a:lnTo>
                    <a:pt x="1070428" y="1646203"/>
                  </a:lnTo>
                  <a:lnTo>
                    <a:pt x="1075913" y="1646203"/>
                  </a:lnTo>
                  <a:lnTo>
                    <a:pt x="1080419" y="1646203"/>
                  </a:lnTo>
                  <a:lnTo>
                    <a:pt x="1080419" y="1650705"/>
                  </a:lnTo>
                  <a:lnTo>
                    <a:pt x="1080419" y="1655682"/>
                  </a:lnTo>
                  <a:lnTo>
                    <a:pt x="1080419" y="1660184"/>
                  </a:lnTo>
                  <a:lnTo>
                    <a:pt x="1075913" y="1670216"/>
                  </a:lnTo>
                  <a:lnTo>
                    <a:pt x="1065399" y="1670216"/>
                  </a:lnTo>
                  <a:lnTo>
                    <a:pt x="1055930" y="1660184"/>
                  </a:lnTo>
                  <a:lnTo>
                    <a:pt x="1041367" y="1660184"/>
                  </a:lnTo>
                  <a:lnTo>
                    <a:pt x="1045873" y="1670216"/>
                  </a:lnTo>
                  <a:lnTo>
                    <a:pt x="1041367" y="1675193"/>
                  </a:lnTo>
                  <a:lnTo>
                    <a:pt x="1036403" y="1675193"/>
                  </a:lnTo>
                  <a:lnTo>
                    <a:pt x="1026346" y="1684672"/>
                  </a:lnTo>
                  <a:lnTo>
                    <a:pt x="1021905" y="1704183"/>
                  </a:lnTo>
                  <a:lnTo>
                    <a:pt x="1006885" y="1704183"/>
                  </a:lnTo>
                  <a:lnTo>
                    <a:pt x="997350" y="1723694"/>
                  </a:lnTo>
                  <a:lnTo>
                    <a:pt x="987358" y="1723694"/>
                  </a:lnTo>
                  <a:lnTo>
                    <a:pt x="982330" y="1714215"/>
                  </a:lnTo>
                  <a:lnTo>
                    <a:pt x="977824" y="1708685"/>
                  </a:lnTo>
                  <a:lnTo>
                    <a:pt x="967832" y="1694704"/>
                  </a:lnTo>
                  <a:lnTo>
                    <a:pt x="958297" y="1694704"/>
                  </a:lnTo>
                  <a:lnTo>
                    <a:pt x="948828" y="1704183"/>
                  </a:lnTo>
                  <a:lnTo>
                    <a:pt x="943277" y="1708685"/>
                  </a:lnTo>
                  <a:lnTo>
                    <a:pt x="938771" y="1704183"/>
                  </a:lnTo>
                  <a:lnTo>
                    <a:pt x="928322" y="1704183"/>
                  </a:lnTo>
                  <a:lnTo>
                    <a:pt x="928322" y="1708685"/>
                  </a:lnTo>
                  <a:lnTo>
                    <a:pt x="918787" y="1704183"/>
                  </a:lnTo>
                  <a:lnTo>
                    <a:pt x="908795" y="1704183"/>
                  </a:lnTo>
                  <a:lnTo>
                    <a:pt x="904289" y="1708685"/>
                  </a:lnTo>
                  <a:lnTo>
                    <a:pt x="899261" y="1723694"/>
                  </a:lnTo>
                  <a:lnTo>
                    <a:pt x="855245" y="1728197"/>
                  </a:lnTo>
                  <a:lnTo>
                    <a:pt x="850738" y="1738150"/>
                  </a:lnTo>
                  <a:lnTo>
                    <a:pt x="845253" y="1738150"/>
                  </a:lnTo>
                  <a:lnTo>
                    <a:pt x="835718" y="1733726"/>
                  </a:lnTo>
                  <a:lnTo>
                    <a:pt x="821220" y="1728197"/>
                  </a:lnTo>
                  <a:lnTo>
                    <a:pt x="821220" y="1723694"/>
                  </a:lnTo>
                  <a:lnTo>
                    <a:pt x="811686" y="1723694"/>
                  </a:lnTo>
                  <a:lnTo>
                    <a:pt x="806657" y="1723694"/>
                  </a:lnTo>
                  <a:lnTo>
                    <a:pt x="802216" y="1723694"/>
                  </a:lnTo>
                  <a:lnTo>
                    <a:pt x="796665" y="1733726"/>
                  </a:lnTo>
                  <a:lnTo>
                    <a:pt x="792159" y="1747708"/>
                  </a:lnTo>
                  <a:lnTo>
                    <a:pt x="781645" y="1743205"/>
                  </a:lnTo>
                  <a:lnTo>
                    <a:pt x="781645" y="1733726"/>
                  </a:lnTo>
                  <a:lnTo>
                    <a:pt x="777139" y="1733726"/>
                  </a:lnTo>
                  <a:lnTo>
                    <a:pt x="772176" y="1738150"/>
                  </a:lnTo>
                  <a:lnTo>
                    <a:pt x="757678" y="1738150"/>
                  </a:lnTo>
                  <a:lnTo>
                    <a:pt x="752649" y="1743205"/>
                  </a:lnTo>
                  <a:lnTo>
                    <a:pt x="752649" y="1752684"/>
                  </a:lnTo>
                  <a:lnTo>
                    <a:pt x="748143" y="1752684"/>
                  </a:lnTo>
                  <a:lnTo>
                    <a:pt x="757678" y="1776698"/>
                  </a:lnTo>
                  <a:lnTo>
                    <a:pt x="752649" y="1782148"/>
                  </a:lnTo>
                  <a:lnTo>
                    <a:pt x="738151" y="1786651"/>
                  </a:lnTo>
                  <a:lnTo>
                    <a:pt x="738151" y="1782148"/>
                  </a:lnTo>
                  <a:lnTo>
                    <a:pt x="723588" y="1767140"/>
                  </a:lnTo>
                  <a:lnTo>
                    <a:pt x="728617" y="1762637"/>
                  </a:lnTo>
                  <a:lnTo>
                    <a:pt x="728617" y="1752684"/>
                  </a:lnTo>
                  <a:lnTo>
                    <a:pt x="713596" y="1743205"/>
                  </a:lnTo>
                  <a:lnTo>
                    <a:pt x="713596" y="1747708"/>
                  </a:lnTo>
                  <a:lnTo>
                    <a:pt x="689107" y="1757661"/>
                  </a:lnTo>
                  <a:lnTo>
                    <a:pt x="689107" y="1767140"/>
                  </a:lnTo>
                  <a:lnTo>
                    <a:pt x="679572" y="1762637"/>
                  </a:lnTo>
                  <a:lnTo>
                    <a:pt x="674609" y="1762637"/>
                  </a:lnTo>
                  <a:lnTo>
                    <a:pt x="669580" y="1762637"/>
                  </a:lnTo>
                  <a:lnTo>
                    <a:pt x="660046" y="1767140"/>
                  </a:lnTo>
                  <a:lnTo>
                    <a:pt x="655539" y="1762637"/>
                  </a:lnTo>
                  <a:lnTo>
                    <a:pt x="645548" y="1772195"/>
                  </a:lnTo>
                  <a:lnTo>
                    <a:pt x="635033" y="1776698"/>
                  </a:lnTo>
                  <a:lnTo>
                    <a:pt x="630527" y="1782148"/>
                  </a:lnTo>
                  <a:lnTo>
                    <a:pt x="635033" y="1786651"/>
                  </a:lnTo>
                  <a:lnTo>
                    <a:pt x="640519" y="1791627"/>
                  </a:lnTo>
                  <a:lnTo>
                    <a:pt x="650054" y="1791627"/>
                  </a:lnTo>
                  <a:lnTo>
                    <a:pt x="650054" y="1801659"/>
                  </a:lnTo>
                  <a:lnTo>
                    <a:pt x="645548" y="1806162"/>
                  </a:lnTo>
                  <a:lnTo>
                    <a:pt x="650054" y="1815641"/>
                  </a:lnTo>
                  <a:lnTo>
                    <a:pt x="650054" y="1830649"/>
                  </a:lnTo>
                  <a:lnTo>
                    <a:pt x="640519" y="1830649"/>
                  </a:lnTo>
                  <a:lnTo>
                    <a:pt x="635033" y="1845105"/>
                  </a:lnTo>
                  <a:lnTo>
                    <a:pt x="640519" y="1859640"/>
                  </a:lnTo>
                  <a:lnTo>
                    <a:pt x="635033" y="1864142"/>
                  </a:lnTo>
                  <a:lnTo>
                    <a:pt x="645548" y="1864142"/>
                  </a:lnTo>
                  <a:lnTo>
                    <a:pt x="645548" y="1874095"/>
                  </a:lnTo>
                  <a:lnTo>
                    <a:pt x="640519" y="1874095"/>
                  </a:lnTo>
                  <a:lnTo>
                    <a:pt x="635033" y="1883653"/>
                  </a:lnTo>
                  <a:lnTo>
                    <a:pt x="625564" y="1889104"/>
                  </a:lnTo>
                  <a:lnTo>
                    <a:pt x="625564" y="1893606"/>
                  </a:lnTo>
                  <a:lnTo>
                    <a:pt x="621058" y="1898583"/>
                  </a:lnTo>
                  <a:lnTo>
                    <a:pt x="621058" y="1903085"/>
                  </a:lnTo>
                  <a:lnTo>
                    <a:pt x="625564" y="1908615"/>
                  </a:lnTo>
                  <a:lnTo>
                    <a:pt x="625564" y="1913117"/>
                  </a:lnTo>
                  <a:lnTo>
                    <a:pt x="621058" y="1918094"/>
                  </a:lnTo>
                  <a:lnTo>
                    <a:pt x="615507" y="1918094"/>
                  </a:lnTo>
                  <a:lnTo>
                    <a:pt x="615507" y="1922596"/>
                  </a:lnTo>
                  <a:lnTo>
                    <a:pt x="611001" y="1922596"/>
                  </a:lnTo>
                  <a:lnTo>
                    <a:pt x="611001" y="1932628"/>
                  </a:lnTo>
                  <a:lnTo>
                    <a:pt x="621058" y="1937605"/>
                  </a:lnTo>
                  <a:lnTo>
                    <a:pt x="621058" y="1947084"/>
                  </a:lnTo>
                  <a:lnTo>
                    <a:pt x="625564" y="1952060"/>
                  </a:lnTo>
                  <a:lnTo>
                    <a:pt x="635033" y="1952060"/>
                  </a:lnTo>
                  <a:lnTo>
                    <a:pt x="640519" y="1957116"/>
                  </a:lnTo>
                  <a:lnTo>
                    <a:pt x="650054" y="1947084"/>
                  </a:lnTo>
                  <a:lnTo>
                    <a:pt x="655539" y="1952060"/>
                  </a:lnTo>
                  <a:lnTo>
                    <a:pt x="660046" y="1957116"/>
                  </a:lnTo>
                  <a:lnTo>
                    <a:pt x="669580" y="1957116"/>
                  </a:lnTo>
                  <a:lnTo>
                    <a:pt x="684600" y="1957116"/>
                  </a:lnTo>
                  <a:lnTo>
                    <a:pt x="684600" y="1966595"/>
                  </a:lnTo>
                  <a:lnTo>
                    <a:pt x="684600" y="1976548"/>
                  </a:lnTo>
                  <a:lnTo>
                    <a:pt x="694070" y="1976548"/>
                  </a:lnTo>
                  <a:lnTo>
                    <a:pt x="698576" y="1986106"/>
                  </a:lnTo>
                  <a:lnTo>
                    <a:pt x="704127" y="1986106"/>
                  </a:lnTo>
                  <a:lnTo>
                    <a:pt x="704127" y="1990609"/>
                  </a:lnTo>
                  <a:lnTo>
                    <a:pt x="704127" y="1996059"/>
                  </a:lnTo>
                  <a:lnTo>
                    <a:pt x="704127" y="2000562"/>
                  </a:lnTo>
                  <a:lnTo>
                    <a:pt x="698576" y="2005538"/>
                  </a:lnTo>
                  <a:lnTo>
                    <a:pt x="708633" y="2015570"/>
                  </a:lnTo>
                  <a:lnTo>
                    <a:pt x="713596" y="2020073"/>
                  </a:lnTo>
                  <a:lnTo>
                    <a:pt x="708633" y="2020073"/>
                  </a:lnTo>
                  <a:lnTo>
                    <a:pt x="694070" y="2025049"/>
                  </a:lnTo>
                  <a:lnTo>
                    <a:pt x="694070" y="2034528"/>
                  </a:lnTo>
                  <a:lnTo>
                    <a:pt x="694070" y="2039584"/>
                  </a:lnTo>
                  <a:lnTo>
                    <a:pt x="698576" y="2044560"/>
                  </a:lnTo>
                  <a:lnTo>
                    <a:pt x="694070" y="2049063"/>
                  </a:lnTo>
                  <a:lnTo>
                    <a:pt x="698576" y="2054039"/>
                  </a:lnTo>
                  <a:lnTo>
                    <a:pt x="704127" y="2049063"/>
                  </a:lnTo>
                  <a:lnTo>
                    <a:pt x="708633" y="2039584"/>
                  </a:lnTo>
                  <a:lnTo>
                    <a:pt x="713596" y="2034528"/>
                  </a:lnTo>
                  <a:lnTo>
                    <a:pt x="719082" y="2034528"/>
                  </a:lnTo>
                  <a:lnTo>
                    <a:pt x="719082" y="2044560"/>
                  </a:lnTo>
                  <a:lnTo>
                    <a:pt x="723588" y="2044560"/>
                  </a:lnTo>
                  <a:lnTo>
                    <a:pt x="719082" y="2058542"/>
                  </a:lnTo>
                  <a:lnTo>
                    <a:pt x="719082" y="2064071"/>
                  </a:lnTo>
                  <a:lnTo>
                    <a:pt x="719082" y="2073550"/>
                  </a:lnTo>
                  <a:lnTo>
                    <a:pt x="719082" y="2078053"/>
                  </a:lnTo>
                  <a:lnTo>
                    <a:pt x="728617" y="2083503"/>
                  </a:lnTo>
                  <a:lnTo>
                    <a:pt x="728617" y="2088006"/>
                  </a:lnTo>
                  <a:lnTo>
                    <a:pt x="728617" y="2093061"/>
                  </a:lnTo>
                  <a:lnTo>
                    <a:pt x="723588" y="2097564"/>
                  </a:lnTo>
                  <a:lnTo>
                    <a:pt x="708633" y="2097564"/>
                  </a:lnTo>
                  <a:lnTo>
                    <a:pt x="704127" y="2097564"/>
                  </a:lnTo>
                  <a:lnTo>
                    <a:pt x="704127" y="2107517"/>
                  </a:lnTo>
                  <a:lnTo>
                    <a:pt x="698576" y="2116996"/>
                  </a:lnTo>
                  <a:lnTo>
                    <a:pt x="708633" y="2122526"/>
                  </a:lnTo>
                  <a:lnTo>
                    <a:pt x="704127" y="2127028"/>
                  </a:lnTo>
                  <a:lnTo>
                    <a:pt x="698576" y="2141484"/>
                  </a:lnTo>
                  <a:lnTo>
                    <a:pt x="694070" y="2151516"/>
                  </a:lnTo>
                  <a:lnTo>
                    <a:pt x="689107" y="2156018"/>
                  </a:lnTo>
                  <a:lnTo>
                    <a:pt x="684600" y="2156018"/>
                  </a:lnTo>
                  <a:lnTo>
                    <a:pt x="684600" y="2180506"/>
                  </a:lnTo>
                  <a:lnTo>
                    <a:pt x="674609" y="2180506"/>
                  </a:lnTo>
                  <a:lnTo>
                    <a:pt x="669580" y="2180506"/>
                  </a:lnTo>
                  <a:lnTo>
                    <a:pt x="669580" y="2175529"/>
                  </a:lnTo>
                  <a:lnTo>
                    <a:pt x="665074" y="2180506"/>
                  </a:lnTo>
                  <a:lnTo>
                    <a:pt x="660046" y="2194961"/>
                  </a:lnTo>
                  <a:lnTo>
                    <a:pt x="655539" y="2194961"/>
                  </a:lnTo>
                  <a:lnTo>
                    <a:pt x="655539" y="2204519"/>
                  </a:lnTo>
                  <a:lnTo>
                    <a:pt x="645548" y="2214473"/>
                  </a:lnTo>
                  <a:lnTo>
                    <a:pt x="635033" y="2209970"/>
                  </a:lnTo>
                  <a:lnTo>
                    <a:pt x="635033" y="2214473"/>
                  </a:lnTo>
                  <a:lnTo>
                    <a:pt x="635033" y="2238960"/>
                  </a:lnTo>
                  <a:lnTo>
                    <a:pt x="635033" y="2243463"/>
                  </a:lnTo>
                  <a:lnTo>
                    <a:pt x="640519" y="2243463"/>
                  </a:lnTo>
                  <a:lnTo>
                    <a:pt x="621058" y="2252942"/>
                  </a:lnTo>
                  <a:lnTo>
                    <a:pt x="615507" y="2248439"/>
                  </a:lnTo>
                  <a:lnTo>
                    <a:pt x="606038" y="2252942"/>
                  </a:lnTo>
                  <a:lnTo>
                    <a:pt x="606038" y="2267950"/>
                  </a:lnTo>
                  <a:lnTo>
                    <a:pt x="596503" y="2267950"/>
                  </a:lnTo>
                  <a:lnTo>
                    <a:pt x="591474" y="2291964"/>
                  </a:lnTo>
                  <a:lnTo>
                    <a:pt x="596503" y="2301917"/>
                  </a:lnTo>
                  <a:lnTo>
                    <a:pt x="596503" y="2311475"/>
                  </a:lnTo>
                  <a:lnTo>
                    <a:pt x="586511" y="2311475"/>
                  </a:lnTo>
                  <a:lnTo>
                    <a:pt x="576977" y="2316451"/>
                  </a:lnTo>
                  <a:lnTo>
                    <a:pt x="582005" y="2355395"/>
                  </a:lnTo>
                  <a:lnTo>
                    <a:pt x="527932" y="2379408"/>
                  </a:lnTo>
                  <a:lnTo>
                    <a:pt x="503442" y="2365427"/>
                  </a:lnTo>
                  <a:lnTo>
                    <a:pt x="483916" y="2389440"/>
                  </a:lnTo>
                  <a:lnTo>
                    <a:pt x="478887" y="2384938"/>
                  </a:lnTo>
                  <a:lnTo>
                    <a:pt x="474381" y="2384938"/>
                  </a:lnTo>
                  <a:lnTo>
                    <a:pt x="478887" y="2374906"/>
                  </a:lnTo>
                  <a:lnTo>
                    <a:pt x="464389" y="2374906"/>
                  </a:lnTo>
                  <a:lnTo>
                    <a:pt x="464389" y="2355395"/>
                  </a:lnTo>
                  <a:lnTo>
                    <a:pt x="449892" y="2345916"/>
                  </a:lnTo>
                  <a:lnTo>
                    <a:pt x="439900" y="2340465"/>
                  </a:lnTo>
                  <a:lnTo>
                    <a:pt x="439900" y="2335963"/>
                  </a:lnTo>
                  <a:lnTo>
                    <a:pt x="435394" y="2330907"/>
                  </a:lnTo>
                  <a:lnTo>
                    <a:pt x="425859" y="2330907"/>
                  </a:lnTo>
                  <a:lnTo>
                    <a:pt x="410839" y="2311475"/>
                  </a:lnTo>
                  <a:lnTo>
                    <a:pt x="420373" y="2311475"/>
                  </a:lnTo>
                  <a:lnTo>
                    <a:pt x="415345" y="2297414"/>
                  </a:lnTo>
                  <a:lnTo>
                    <a:pt x="410839" y="2291964"/>
                  </a:lnTo>
                  <a:lnTo>
                    <a:pt x="410839" y="2282485"/>
                  </a:lnTo>
                  <a:lnTo>
                    <a:pt x="395818" y="2282485"/>
                  </a:lnTo>
                  <a:lnTo>
                    <a:pt x="381320" y="2291964"/>
                  </a:lnTo>
                  <a:lnTo>
                    <a:pt x="352325" y="2287461"/>
                  </a:lnTo>
                  <a:lnTo>
                    <a:pt x="322284" y="2282485"/>
                  </a:lnTo>
                  <a:lnTo>
                    <a:pt x="317778" y="2282485"/>
                  </a:lnTo>
                  <a:lnTo>
                    <a:pt x="302758" y="2267950"/>
                  </a:lnTo>
                  <a:lnTo>
                    <a:pt x="273762" y="2252942"/>
                  </a:lnTo>
                  <a:lnTo>
                    <a:pt x="264227" y="2248439"/>
                  </a:lnTo>
                  <a:lnTo>
                    <a:pt x="258741" y="2252942"/>
                  </a:lnTo>
                  <a:lnTo>
                    <a:pt x="254235" y="2252942"/>
                  </a:lnTo>
                  <a:lnTo>
                    <a:pt x="249207" y="2243463"/>
                  </a:lnTo>
                  <a:lnTo>
                    <a:pt x="239215" y="2238960"/>
                  </a:lnTo>
                  <a:lnTo>
                    <a:pt x="220211" y="2229007"/>
                  </a:lnTo>
                  <a:lnTo>
                    <a:pt x="210154" y="2233984"/>
                  </a:lnTo>
                  <a:lnTo>
                    <a:pt x="205648" y="2233984"/>
                  </a:lnTo>
                  <a:lnTo>
                    <a:pt x="200685" y="2223952"/>
                  </a:lnTo>
                  <a:lnTo>
                    <a:pt x="185664" y="2219449"/>
                  </a:lnTo>
                  <a:lnTo>
                    <a:pt x="195199" y="2200017"/>
                  </a:lnTo>
                  <a:lnTo>
                    <a:pt x="200685" y="2194961"/>
                  </a:lnTo>
                  <a:lnTo>
                    <a:pt x="175672" y="2194961"/>
                  </a:lnTo>
                  <a:lnTo>
                    <a:pt x="166138" y="2238960"/>
                  </a:lnTo>
                  <a:lnTo>
                    <a:pt x="161632" y="2238960"/>
                  </a:lnTo>
                  <a:lnTo>
                    <a:pt x="132636" y="2229007"/>
                  </a:lnTo>
                  <a:lnTo>
                    <a:pt x="127085" y="2219449"/>
                  </a:lnTo>
                  <a:lnTo>
                    <a:pt x="122122" y="2204519"/>
                  </a:lnTo>
                  <a:lnTo>
                    <a:pt x="122122" y="2200017"/>
                  </a:lnTo>
                  <a:lnTo>
                    <a:pt x="142105" y="2185008"/>
                  </a:lnTo>
                  <a:lnTo>
                    <a:pt x="146611" y="2171027"/>
                  </a:lnTo>
                  <a:lnTo>
                    <a:pt x="161632" y="2127028"/>
                  </a:lnTo>
                  <a:lnTo>
                    <a:pt x="156146" y="2116996"/>
                  </a:lnTo>
                  <a:lnTo>
                    <a:pt x="151640" y="2107517"/>
                  </a:lnTo>
                  <a:lnTo>
                    <a:pt x="137142" y="2107517"/>
                  </a:lnTo>
                  <a:lnTo>
                    <a:pt x="122122" y="2097564"/>
                  </a:lnTo>
                  <a:lnTo>
                    <a:pt x="112065" y="2093061"/>
                  </a:lnTo>
                  <a:lnTo>
                    <a:pt x="102595" y="2093061"/>
                  </a:lnTo>
                  <a:lnTo>
                    <a:pt x="92603" y="2093061"/>
                  </a:lnTo>
                  <a:lnTo>
                    <a:pt x="83069" y="2112494"/>
                  </a:lnTo>
                  <a:lnTo>
                    <a:pt x="68571" y="2112494"/>
                  </a:lnTo>
                  <a:lnTo>
                    <a:pt x="63542" y="2097564"/>
                  </a:lnTo>
                  <a:lnTo>
                    <a:pt x="63542" y="2083503"/>
                  </a:lnTo>
                  <a:lnTo>
                    <a:pt x="59036" y="2083503"/>
                  </a:lnTo>
                  <a:lnTo>
                    <a:pt x="44016" y="2078053"/>
                  </a:lnTo>
                  <a:lnTo>
                    <a:pt x="34547" y="2083503"/>
                  </a:lnTo>
                  <a:lnTo>
                    <a:pt x="24490" y="2083503"/>
                  </a:lnTo>
                  <a:lnTo>
                    <a:pt x="19526" y="2083503"/>
                  </a:lnTo>
                  <a:lnTo>
                    <a:pt x="15020" y="2058542"/>
                  </a:lnTo>
                  <a:lnTo>
                    <a:pt x="9535" y="2058542"/>
                  </a:lnTo>
                  <a:lnTo>
                    <a:pt x="5028" y="2058542"/>
                  </a:lnTo>
                  <a:lnTo>
                    <a:pt x="0" y="2044560"/>
                  </a:lnTo>
                  <a:lnTo>
                    <a:pt x="15020" y="2039584"/>
                  </a:lnTo>
                  <a:lnTo>
                    <a:pt x="19526" y="2034528"/>
                  </a:lnTo>
                  <a:lnTo>
                    <a:pt x="24490" y="2039584"/>
                  </a:lnTo>
                  <a:lnTo>
                    <a:pt x="44016" y="2034528"/>
                  </a:lnTo>
                  <a:lnTo>
                    <a:pt x="48522" y="2034528"/>
                  </a:lnTo>
                  <a:lnTo>
                    <a:pt x="54073" y="2034528"/>
                  </a:lnTo>
                  <a:lnTo>
                    <a:pt x="54073" y="2029552"/>
                  </a:lnTo>
                  <a:lnTo>
                    <a:pt x="68571" y="2020073"/>
                  </a:lnTo>
                  <a:lnTo>
                    <a:pt x="73534" y="2020073"/>
                  </a:lnTo>
                  <a:lnTo>
                    <a:pt x="78563" y="2015570"/>
                  </a:lnTo>
                  <a:lnTo>
                    <a:pt x="83069" y="2005538"/>
                  </a:lnTo>
                  <a:lnTo>
                    <a:pt x="88097" y="1996059"/>
                  </a:lnTo>
                  <a:lnTo>
                    <a:pt x="92603" y="1990609"/>
                  </a:lnTo>
                  <a:lnTo>
                    <a:pt x="102595" y="1981051"/>
                  </a:lnTo>
                  <a:lnTo>
                    <a:pt x="107624" y="1966595"/>
                  </a:lnTo>
                  <a:lnTo>
                    <a:pt x="112065" y="1961618"/>
                  </a:lnTo>
                  <a:lnTo>
                    <a:pt x="127085" y="1942107"/>
                  </a:lnTo>
                  <a:lnTo>
                    <a:pt x="132636" y="1932628"/>
                  </a:lnTo>
                  <a:lnTo>
                    <a:pt x="137142" y="1918094"/>
                  </a:lnTo>
                  <a:lnTo>
                    <a:pt x="146611" y="1893606"/>
                  </a:lnTo>
                  <a:lnTo>
                    <a:pt x="146611" y="1879151"/>
                  </a:lnTo>
                  <a:lnTo>
                    <a:pt x="151640" y="1850161"/>
                  </a:lnTo>
                  <a:lnTo>
                    <a:pt x="161632" y="1825673"/>
                  </a:lnTo>
                  <a:lnTo>
                    <a:pt x="161632" y="1815641"/>
                  </a:lnTo>
                  <a:lnTo>
                    <a:pt x="171166" y="1796130"/>
                  </a:lnTo>
                  <a:lnTo>
                    <a:pt x="175672" y="1772195"/>
                  </a:lnTo>
                  <a:lnTo>
                    <a:pt x="190693" y="1708685"/>
                  </a:lnTo>
                  <a:lnTo>
                    <a:pt x="205648" y="1665240"/>
                  </a:lnTo>
                  <a:lnTo>
                    <a:pt x="210154" y="1640752"/>
                  </a:lnTo>
                  <a:lnTo>
                    <a:pt x="225174" y="1563261"/>
                  </a:lnTo>
                  <a:lnTo>
                    <a:pt x="225174" y="1543750"/>
                  </a:lnTo>
                  <a:lnTo>
                    <a:pt x="229680" y="1529294"/>
                  </a:lnTo>
                  <a:lnTo>
                    <a:pt x="244701" y="1456305"/>
                  </a:lnTo>
                  <a:lnTo>
                    <a:pt x="234709" y="1407330"/>
                  </a:lnTo>
                  <a:lnTo>
                    <a:pt x="249207" y="1407330"/>
                  </a:lnTo>
                  <a:lnTo>
                    <a:pt x="264227" y="1378340"/>
                  </a:lnTo>
                  <a:lnTo>
                    <a:pt x="268733" y="1364358"/>
                  </a:lnTo>
                  <a:lnTo>
                    <a:pt x="268733" y="1354326"/>
                  </a:lnTo>
                  <a:lnTo>
                    <a:pt x="279247" y="1354326"/>
                  </a:lnTo>
                  <a:lnTo>
                    <a:pt x="288717" y="1349350"/>
                  </a:lnTo>
                  <a:lnTo>
                    <a:pt x="293223" y="1354326"/>
                  </a:lnTo>
                  <a:lnTo>
                    <a:pt x="298251" y="1358829"/>
                  </a:lnTo>
                  <a:lnTo>
                    <a:pt x="302758" y="1364358"/>
                  </a:lnTo>
                  <a:lnTo>
                    <a:pt x="308243" y="1364358"/>
                  </a:lnTo>
                  <a:lnTo>
                    <a:pt x="332276" y="1358829"/>
                  </a:lnTo>
                  <a:lnTo>
                    <a:pt x="337304" y="1349350"/>
                  </a:lnTo>
                  <a:lnTo>
                    <a:pt x="322284" y="1334815"/>
                  </a:lnTo>
                  <a:lnTo>
                    <a:pt x="327770" y="1334815"/>
                  </a:lnTo>
                  <a:lnTo>
                    <a:pt x="332276" y="1339318"/>
                  </a:lnTo>
                  <a:lnTo>
                    <a:pt x="332276" y="1334815"/>
                  </a:lnTo>
                  <a:lnTo>
                    <a:pt x="317778" y="1325336"/>
                  </a:lnTo>
                  <a:lnTo>
                    <a:pt x="302758" y="1310328"/>
                  </a:lnTo>
                  <a:lnTo>
                    <a:pt x="288717" y="1300375"/>
                  </a:lnTo>
                  <a:lnTo>
                    <a:pt x="258741" y="1325336"/>
                  </a:lnTo>
                  <a:lnTo>
                    <a:pt x="254235" y="1358829"/>
                  </a:lnTo>
                  <a:lnTo>
                    <a:pt x="249207" y="1378340"/>
                  </a:lnTo>
                  <a:lnTo>
                    <a:pt x="244701" y="1373838"/>
                  </a:lnTo>
                  <a:lnTo>
                    <a:pt x="249207" y="1349350"/>
                  </a:lnTo>
                  <a:lnTo>
                    <a:pt x="258741" y="1271385"/>
                  </a:lnTo>
                  <a:lnTo>
                    <a:pt x="268733" y="1212930"/>
                  </a:lnTo>
                  <a:lnTo>
                    <a:pt x="279247" y="1135439"/>
                  </a:lnTo>
                  <a:lnTo>
                    <a:pt x="288717" y="1101472"/>
                  </a:lnTo>
                  <a:lnTo>
                    <a:pt x="293223" y="1037963"/>
                  </a:lnTo>
                  <a:lnTo>
                    <a:pt x="298251" y="1018452"/>
                  </a:lnTo>
                  <a:lnTo>
                    <a:pt x="302758" y="960471"/>
                  </a:lnTo>
                  <a:lnTo>
                    <a:pt x="302758" y="950518"/>
                  </a:lnTo>
                  <a:lnTo>
                    <a:pt x="308243" y="926505"/>
                  </a:lnTo>
                  <a:lnTo>
                    <a:pt x="308243" y="917026"/>
                  </a:lnTo>
                  <a:lnTo>
                    <a:pt x="302758" y="912049"/>
                  </a:lnTo>
                  <a:lnTo>
                    <a:pt x="317778" y="892538"/>
                  </a:lnTo>
                  <a:lnTo>
                    <a:pt x="322284" y="888035"/>
                  </a:lnTo>
                  <a:lnTo>
                    <a:pt x="332276" y="868524"/>
                  </a:lnTo>
                  <a:lnTo>
                    <a:pt x="341810" y="863074"/>
                  </a:lnTo>
                  <a:lnTo>
                    <a:pt x="352325" y="878003"/>
                  </a:lnTo>
                  <a:lnTo>
                    <a:pt x="341810" y="878003"/>
                  </a:lnTo>
                  <a:lnTo>
                    <a:pt x="337304" y="892538"/>
                  </a:lnTo>
                  <a:lnTo>
                    <a:pt x="347296" y="902017"/>
                  </a:lnTo>
                  <a:lnTo>
                    <a:pt x="356831" y="906994"/>
                  </a:lnTo>
                  <a:lnTo>
                    <a:pt x="361794" y="912049"/>
                  </a:lnTo>
                  <a:lnTo>
                    <a:pt x="361794" y="917026"/>
                  </a:lnTo>
                  <a:lnTo>
                    <a:pt x="371786" y="926505"/>
                  </a:lnTo>
                  <a:lnTo>
                    <a:pt x="391312" y="931007"/>
                  </a:lnTo>
                  <a:lnTo>
                    <a:pt x="400847" y="950518"/>
                  </a:lnTo>
                  <a:lnTo>
                    <a:pt x="415345" y="965527"/>
                  </a:lnTo>
                  <a:lnTo>
                    <a:pt x="425859" y="970029"/>
                  </a:lnTo>
                  <a:lnTo>
                    <a:pt x="430365" y="975480"/>
                  </a:lnTo>
                  <a:lnTo>
                    <a:pt x="435394" y="984959"/>
                  </a:lnTo>
                  <a:lnTo>
                    <a:pt x="439900" y="994991"/>
                  </a:lnTo>
                  <a:lnTo>
                    <a:pt x="444863" y="1008972"/>
                  </a:lnTo>
                  <a:lnTo>
                    <a:pt x="454920" y="1023981"/>
                  </a:lnTo>
                  <a:lnTo>
                    <a:pt x="459361" y="1052971"/>
                  </a:lnTo>
                  <a:lnTo>
                    <a:pt x="459361" y="1072482"/>
                  </a:lnTo>
                  <a:lnTo>
                    <a:pt x="464389" y="1082435"/>
                  </a:lnTo>
                  <a:lnTo>
                    <a:pt x="468896" y="1101472"/>
                  </a:lnTo>
                  <a:lnTo>
                    <a:pt x="474381" y="1120904"/>
                  </a:lnTo>
                  <a:lnTo>
                    <a:pt x="478887" y="1130936"/>
                  </a:lnTo>
                  <a:lnTo>
                    <a:pt x="478887" y="1135439"/>
                  </a:lnTo>
                  <a:lnTo>
                    <a:pt x="483916" y="1144918"/>
                  </a:lnTo>
                  <a:lnTo>
                    <a:pt x="488422" y="1154950"/>
                  </a:lnTo>
                  <a:lnTo>
                    <a:pt x="493908" y="1154950"/>
                  </a:lnTo>
                  <a:lnTo>
                    <a:pt x="493908" y="1159927"/>
                  </a:lnTo>
                  <a:lnTo>
                    <a:pt x="498936" y="1164429"/>
                  </a:lnTo>
                  <a:lnTo>
                    <a:pt x="508928" y="1169959"/>
                  </a:lnTo>
                  <a:lnTo>
                    <a:pt x="518463" y="1174382"/>
                  </a:lnTo>
                  <a:lnTo>
                    <a:pt x="522969" y="1183940"/>
                  </a:lnTo>
                  <a:lnTo>
                    <a:pt x="532438" y="1188917"/>
                  </a:lnTo>
                  <a:lnTo>
                    <a:pt x="532438" y="1193893"/>
                  </a:lnTo>
                  <a:lnTo>
                    <a:pt x="537989" y="1193893"/>
                  </a:lnTo>
                  <a:lnTo>
                    <a:pt x="537989" y="1188917"/>
                  </a:lnTo>
                  <a:lnTo>
                    <a:pt x="513434" y="1159927"/>
                  </a:lnTo>
                  <a:lnTo>
                    <a:pt x="508928" y="1154950"/>
                  </a:lnTo>
                  <a:lnTo>
                    <a:pt x="518463" y="1159927"/>
                  </a:lnTo>
                  <a:lnTo>
                    <a:pt x="542495" y="1169959"/>
                  </a:lnTo>
                  <a:lnTo>
                    <a:pt x="547458" y="1179438"/>
                  </a:lnTo>
                  <a:lnTo>
                    <a:pt x="551964" y="1179438"/>
                  </a:lnTo>
                  <a:lnTo>
                    <a:pt x="551964" y="1174382"/>
                  </a:lnTo>
                  <a:lnTo>
                    <a:pt x="542495" y="1169959"/>
                  </a:lnTo>
                  <a:lnTo>
                    <a:pt x="532438" y="1159927"/>
                  </a:lnTo>
                  <a:lnTo>
                    <a:pt x="518463" y="1154950"/>
                  </a:lnTo>
                  <a:lnTo>
                    <a:pt x="513434" y="1154950"/>
                  </a:lnTo>
                  <a:lnTo>
                    <a:pt x="508928" y="1150448"/>
                  </a:lnTo>
                  <a:lnTo>
                    <a:pt x="503442" y="1144918"/>
                  </a:lnTo>
                  <a:lnTo>
                    <a:pt x="498936" y="1135439"/>
                  </a:lnTo>
                  <a:lnTo>
                    <a:pt x="498936" y="1130936"/>
                  </a:lnTo>
                  <a:lnTo>
                    <a:pt x="493908" y="1115928"/>
                  </a:lnTo>
                  <a:lnTo>
                    <a:pt x="488422" y="1101472"/>
                  </a:lnTo>
                  <a:lnTo>
                    <a:pt x="488422" y="1096417"/>
                  </a:lnTo>
                  <a:lnTo>
                    <a:pt x="488422" y="1086938"/>
                  </a:lnTo>
                  <a:lnTo>
                    <a:pt x="488422" y="1076985"/>
                  </a:lnTo>
                  <a:lnTo>
                    <a:pt x="478887" y="1063003"/>
                  </a:lnTo>
                  <a:lnTo>
                    <a:pt x="478887" y="1047995"/>
                  </a:lnTo>
                  <a:lnTo>
                    <a:pt x="478887" y="1023981"/>
                  </a:lnTo>
                  <a:lnTo>
                    <a:pt x="474381" y="999493"/>
                  </a:lnTo>
                  <a:lnTo>
                    <a:pt x="476993" y="1000023"/>
                  </a:lnTo>
                  <a:lnTo>
                    <a:pt x="476993" y="998374"/>
                  </a:lnTo>
                  <a:lnTo>
                    <a:pt x="475668" y="998076"/>
                  </a:lnTo>
                  <a:lnTo>
                    <a:pt x="470140" y="978550"/>
                  </a:lnTo>
                  <a:lnTo>
                    <a:pt x="465660" y="954995"/>
                  </a:lnTo>
                  <a:lnTo>
                    <a:pt x="460656" y="945005"/>
                  </a:lnTo>
                  <a:lnTo>
                    <a:pt x="456176" y="935469"/>
                  </a:lnTo>
                  <a:lnTo>
                    <a:pt x="450647" y="929963"/>
                  </a:lnTo>
                  <a:lnTo>
                    <a:pt x="450647" y="920484"/>
                  </a:lnTo>
                  <a:lnTo>
                    <a:pt x="441163" y="910495"/>
                  </a:lnTo>
                  <a:lnTo>
                    <a:pt x="421670" y="890969"/>
                  </a:lnTo>
                  <a:lnTo>
                    <a:pt x="406658" y="886428"/>
                  </a:lnTo>
                  <a:lnTo>
                    <a:pt x="402130" y="881433"/>
                  </a:lnTo>
                  <a:lnTo>
                    <a:pt x="402130" y="876949"/>
                  </a:lnTo>
                  <a:lnTo>
                    <a:pt x="397126" y="871954"/>
                  </a:lnTo>
                  <a:lnTo>
                    <a:pt x="387117" y="871954"/>
                  </a:lnTo>
                  <a:lnTo>
                    <a:pt x="377633" y="861908"/>
                  </a:lnTo>
                  <a:lnTo>
                    <a:pt x="377633" y="857424"/>
                  </a:lnTo>
                  <a:lnTo>
                    <a:pt x="373153" y="857424"/>
                  </a:lnTo>
                  <a:lnTo>
                    <a:pt x="373153" y="847888"/>
                  </a:lnTo>
                  <a:lnTo>
                    <a:pt x="363145" y="842382"/>
                  </a:lnTo>
                  <a:lnTo>
                    <a:pt x="367625" y="837898"/>
                  </a:lnTo>
                  <a:lnTo>
                    <a:pt x="363145" y="832903"/>
                  </a:lnTo>
                  <a:lnTo>
                    <a:pt x="353613" y="832903"/>
                  </a:lnTo>
                  <a:lnTo>
                    <a:pt x="348609" y="828362"/>
                  </a:lnTo>
                  <a:lnTo>
                    <a:pt x="338648" y="822856"/>
                  </a:lnTo>
                  <a:lnTo>
                    <a:pt x="319107" y="808837"/>
                  </a:lnTo>
                  <a:lnTo>
                    <a:pt x="314103" y="808837"/>
                  </a:lnTo>
                  <a:lnTo>
                    <a:pt x="299615" y="798847"/>
                  </a:lnTo>
                  <a:lnTo>
                    <a:pt x="294611" y="798847"/>
                  </a:lnTo>
                  <a:lnTo>
                    <a:pt x="290131" y="803331"/>
                  </a:lnTo>
                  <a:lnTo>
                    <a:pt x="284602" y="803331"/>
                  </a:lnTo>
                  <a:lnTo>
                    <a:pt x="280122" y="789368"/>
                  </a:lnTo>
                  <a:lnTo>
                    <a:pt x="275118" y="783862"/>
                  </a:lnTo>
                  <a:lnTo>
                    <a:pt x="280122" y="740781"/>
                  </a:lnTo>
                  <a:lnTo>
                    <a:pt x="275118" y="735275"/>
                  </a:lnTo>
                  <a:lnTo>
                    <a:pt x="294611" y="735275"/>
                  </a:lnTo>
                  <a:lnTo>
                    <a:pt x="304142" y="730791"/>
                  </a:lnTo>
                  <a:lnTo>
                    <a:pt x="314103" y="730791"/>
                  </a:lnTo>
                  <a:lnTo>
                    <a:pt x="319107" y="735275"/>
                  </a:lnTo>
                  <a:lnTo>
                    <a:pt x="314103" y="740781"/>
                  </a:lnTo>
                  <a:lnTo>
                    <a:pt x="323635" y="740781"/>
                  </a:lnTo>
                  <a:lnTo>
                    <a:pt x="329116" y="735275"/>
                  </a:lnTo>
                  <a:lnTo>
                    <a:pt x="323635" y="730791"/>
                  </a:lnTo>
                  <a:lnTo>
                    <a:pt x="323635" y="725796"/>
                  </a:lnTo>
                  <a:lnTo>
                    <a:pt x="319107" y="721255"/>
                  </a:lnTo>
                  <a:lnTo>
                    <a:pt x="309623" y="715749"/>
                  </a:lnTo>
                  <a:lnTo>
                    <a:pt x="309623" y="711265"/>
                  </a:lnTo>
                  <a:lnTo>
                    <a:pt x="329116" y="706270"/>
                  </a:lnTo>
                  <a:lnTo>
                    <a:pt x="333644" y="701730"/>
                  </a:lnTo>
                  <a:lnTo>
                    <a:pt x="338648" y="691740"/>
                  </a:lnTo>
                  <a:lnTo>
                    <a:pt x="343128" y="691740"/>
                  </a:lnTo>
                  <a:lnTo>
                    <a:pt x="348609" y="682204"/>
                  </a:lnTo>
                  <a:lnTo>
                    <a:pt x="348609" y="667219"/>
                  </a:lnTo>
                  <a:lnTo>
                    <a:pt x="348609" y="662678"/>
                  </a:lnTo>
                  <a:lnTo>
                    <a:pt x="343128" y="662678"/>
                  </a:lnTo>
                  <a:lnTo>
                    <a:pt x="343128" y="657683"/>
                  </a:lnTo>
                  <a:lnTo>
                    <a:pt x="353613" y="657683"/>
                  </a:lnTo>
                  <a:lnTo>
                    <a:pt x="353613" y="653199"/>
                  </a:lnTo>
                  <a:lnTo>
                    <a:pt x="353613" y="647694"/>
                  </a:lnTo>
                  <a:lnTo>
                    <a:pt x="348609" y="647694"/>
                  </a:lnTo>
                  <a:lnTo>
                    <a:pt x="348609" y="638158"/>
                  </a:lnTo>
                  <a:lnTo>
                    <a:pt x="343128" y="628168"/>
                  </a:lnTo>
                  <a:lnTo>
                    <a:pt x="348609" y="628168"/>
                  </a:lnTo>
                  <a:lnTo>
                    <a:pt x="358140" y="628168"/>
                  </a:lnTo>
                  <a:lnTo>
                    <a:pt x="363145" y="623684"/>
                  </a:lnTo>
                  <a:lnTo>
                    <a:pt x="358140" y="614148"/>
                  </a:lnTo>
                  <a:lnTo>
                    <a:pt x="358140" y="599163"/>
                  </a:lnTo>
                  <a:lnTo>
                    <a:pt x="348609" y="594623"/>
                  </a:lnTo>
                  <a:lnTo>
                    <a:pt x="343128" y="575097"/>
                  </a:lnTo>
                  <a:lnTo>
                    <a:pt x="338648" y="570102"/>
                  </a:lnTo>
                  <a:lnTo>
                    <a:pt x="333644" y="575097"/>
                  </a:lnTo>
                  <a:lnTo>
                    <a:pt x="329116" y="570102"/>
                  </a:lnTo>
                  <a:lnTo>
                    <a:pt x="323635" y="565107"/>
                  </a:lnTo>
                  <a:lnTo>
                    <a:pt x="323635" y="555571"/>
                  </a:lnTo>
                  <a:lnTo>
                    <a:pt x="314103" y="546092"/>
                  </a:lnTo>
                  <a:lnTo>
                    <a:pt x="314103" y="540587"/>
                  </a:lnTo>
                  <a:lnTo>
                    <a:pt x="304142" y="546092"/>
                  </a:lnTo>
                  <a:lnTo>
                    <a:pt x="294611" y="536046"/>
                  </a:lnTo>
                  <a:lnTo>
                    <a:pt x="299615" y="521061"/>
                  </a:lnTo>
                  <a:lnTo>
                    <a:pt x="309623" y="521061"/>
                  </a:lnTo>
                  <a:lnTo>
                    <a:pt x="304142" y="511525"/>
                  </a:lnTo>
                  <a:lnTo>
                    <a:pt x="309623" y="507041"/>
                  </a:lnTo>
                  <a:lnTo>
                    <a:pt x="319107" y="501535"/>
                  </a:lnTo>
                  <a:lnTo>
                    <a:pt x="333644" y="492000"/>
                  </a:lnTo>
                  <a:lnTo>
                    <a:pt x="333644" y="487516"/>
                  </a:lnTo>
                  <a:lnTo>
                    <a:pt x="343128" y="482010"/>
                  </a:lnTo>
                  <a:lnTo>
                    <a:pt x="338648" y="457489"/>
                  </a:lnTo>
                  <a:lnTo>
                    <a:pt x="338648" y="453005"/>
                  </a:lnTo>
                  <a:lnTo>
                    <a:pt x="358140" y="453005"/>
                  </a:lnTo>
                  <a:lnTo>
                    <a:pt x="363145" y="443470"/>
                  </a:lnTo>
                  <a:lnTo>
                    <a:pt x="367625" y="437964"/>
                  </a:lnTo>
                  <a:lnTo>
                    <a:pt x="397126" y="433480"/>
                  </a:lnTo>
                  <a:lnTo>
                    <a:pt x="402130" y="428485"/>
                  </a:lnTo>
                  <a:lnTo>
                    <a:pt x="406658" y="428485"/>
                  </a:lnTo>
                  <a:lnTo>
                    <a:pt x="412138" y="428485"/>
                  </a:lnTo>
                  <a:lnTo>
                    <a:pt x="412138" y="433480"/>
                  </a:lnTo>
                  <a:lnTo>
                    <a:pt x="406658" y="443470"/>
                  </a:lnTo>
                  <a:lnTo>
                    <a:pt x="402130" y="447954"/>
                  </a:lnTo>
                  <a:lnTo>
                    <a:pt x="412138" y="457489"/>
                  </a:lnTo>
                  <a:lnTo>
                    <a:pt x="421670" y="457489"/>
                  </a:lnTo>
                  <a:lnTo>
                    <a:pt x="426627" y="453005"/>
                  </a:lnTo>
                  <a:lnTo>
                    <a:pt x="431155" y="447954"/>
                  </a:lnTo>
                  <a:lnTo>
                    <a:pt x="441163" y="453005"/>
                  </a:lnTo>
                  <a:lnTo>
                    <a:pt x="446167" y="453005"/>
                  </a:lnTo>
                  <a:lnTo>
                    <a:pt x="446167" y="443470"/>
                  </a:lnTo>
                  <a:lnTo>
                    <a:pt x="456176" y="447954"/>
                  </a:lnTo>
                  <a:lnTo>
                    <a:pt x="460656" y="447954"/>
                  </a:lnTo>
                  <a:lnTo>
                    <a:pt x="460656" y="453005"/>
                  </a:lnTo>
                  <a:lnTo>
                    <a:pt x="470140" y="457489"/>
                  </a:lnTo>
                  <a:lnTo>
                    <a:pt x="480148" y="462995"/>
                  </a:lnTo>
                  <a:lnTo>
                    <a:pt x="489680" y="462995"/>
                  </a:lnTo>
                  <a:lnTo>
                    <a:pt x="495161" y="457489"/>
                  </a:lnTo>
                  <a:lnTo>
                    <a:pt x="500165" y="453005"/>
                  </a:lnTo>
                  <a:lnTo>
                    <a:pt x="509649" y="457489"/>
                  </a:lnTo>
                  <a:lnTo>
                    <a:pt x="519658" y="457489"/>
                  </a:lnTo>
                  <a:lnTo>
                    <a:pt x="524186" y="457489"/>
                  </a:lnTo>
                  <a:lnTo>
                    <a:pt x="524186" y="447954"/>
                  </a:lnTo>
                  <a:lnTo>
                    <a:pt x="533670" y="447954"/>
                  </a:lnTo>
                  <a:lnTo>
                    <a:pt x="539151" y="437964"/>
                  </a:lnTo>
                  <a:lnTo>
                    <a:pt x="548682" y="437964"/>
                  </a:lnTo>
                  <a:lnTo>
                    <a:pt x="558691" y="433480"/>
                  </a:lnTo>
                  <a:lnTo>
                    <a:pt x="563171" y="423944"/>
                  </a:lnTo>
                  <a:lnTo>
                    <a:pt x="553162" y="413954"/>
                  </a:lnTo>
                  <a:lnTo>
                    <a:pt x="543678" y="408959"/>
                  </a:lnTo>
                  <a:lnTo>
                    <a:pt x="539151" y="408959"/>
                  </a:lnTo>
                  <a:lnTo>
                    <a:pt x="533670" y="418438"/>
                  </a:lnTo>
                  <a:lnTo>
                    <a:pt x="529190" y="413954"/>
                  </a:lnTo>
                  <a:lnTo>
                    <a:pt x="529190" y="408959"/>
                  </a:lnTo>
                  <a:lnTo>
                    <a:pt x="524186" y="404418"/>
                  </a:lnTo>
                  <a:lnTo>
                    <a:pt x="529190" y="398912"/>
                  </a:lnTo>
                  <a:lnTo>
                    <a:pt x="533670" y="389433"/>
                  </a:lnTo>
                  <a:lnTo>
                    <a:pt x="539151" y="384892"/>
                  </a:lnTo>
                  <a:lnTo>
                    <a:pt x="533670" y="369908"/>
                  </a:lnTo>
                  <a:lnTo>
                    <a:pt x="533670" y="355888"/>
                  </a:lnTo>
                  <a:lnTo>
                    <a:pt x="529190" y="355888"/>
                  </a:lnTo>
                  <a:lnTo>
                    <a:pt x="529190" y="345841"/>
                  </a:lnTo>
                  <a:lnTo>
                    <a:pt x="543678" y="345841"/>
                  </a:lnTo>
                  <a:lnTo>
                    <a:pt x="543678" y="336362"/>
                  </a:lnTo>
                  <a:lnTo>
                    <a:pt x="543678" y="326372"/>
                  </a:lnTo>
                  <a:lnTo>
                    <a:pt x="539151" y="326372"/>
                  </a:lnTo>
                  <a:lnTo>
                    <a:pt x="533670" y="316837"/>
                  </a:lnTo>
                  <a:lnTo>
                    <a:pt x="539151" y="311331"/>
                  </a:lnTo>
                  <a:lnTo>
                    <a:pt x="533670" y="301795"/>
                  </a:lnTo>
                  <a:lnTo>
                    <a:pt x="539151" y="292316"/>
                  </a:lnTo>
                  <a:lnTo>
                    <a:pt x="533670" y="282326"/>
                  </a:lnTo>
                  <a:lnTo>
                    <a:pt x="524186" y="282326"/>
                  </a:lnTo>
                  <a:lnTo>
                    <a:pt x="524186" y="277786"/>
                  </a:lnTo>
                  <a:lnTo>
                    <a:pt x="533670" y="272791"/>
                  </a:lnTo>
                  <a:lnTo>
                    <a:pt x="529190" y="268307"/>
                  </a:lnTo>
                  <a:lnTo>
                    <a:pt x="524186" y="262801"/>
                  </a:lnTo>
                  <a:lnTo>
                    <a:pt x="519658" y="258260"/>
                  </a:lnTo>
                  <a:lnTo>
                    <a:pt x="524186" y="248781"/>
                  </a:lnTo>
                  <a:lnTo>
                    <a:pt x="519658" y="233739"/>
                  </a:lnTo>
                  <a:lnTo>
                    <a:pt x="514177" y="233739"/>
                  </a:lnTo>
                  <a:lnTo>
                    <a:pt x="509649" y="219209"/>
                  </a:lnTo>
                  <a:lnTo>
                    <a:pt x="509649" y="223750"/>
                  </a:lnTo>
                  <a:lnTo>
                    <a:pt x="500165" y="219209"/>
                  </a:lnTo>
                  <a:lnTo>
                    <a:pt x="504645" y="199740"/>
                  </a:lnTo>
                  <a:lnTo>
                    <a:pt x="504645" y="194688"/>
                  </a:lnTo>
                  <a:lnTo>
                    <a:pt x="514177" y="190204"/>
                  </a:lnTo>
                  <a:lnTo>
                    <a:pt x="509649" y="180214"/>
                  </a:lnTo>
                  <a:lnTo>
                    <a:pt x="489680" y="175163"/>
                  </a:lnTo>
                  <a:lnTo>
                    <a:pt x="485153" y="170679"/>
                  </a:lnTo>
                  <a:lnTo>
                    <a:pt x="480148" y="165684"/>
                  </a:lnTo>
                  <a:lnTo>
                    <a:pt x="475668" y="161200"/>
                  </a:lnTo>
                  <a:lnTo>
                    <a:pt x="475668" y="155694"/>
                  </a:lnTo>
                  <a:lnTo>
                    <a:pt x="470140" y="146158"/>
                  </a:lnTo>
                  <a:lnTo>
                    <a:pt x="465660" y="146158"/>
                  </a:lnTo>
                  <a:lnTo>
                    <a:pt x="470140" y="131627"/>
                  </a:lnTo>
                  <a:lnTo>
                    <a:pt x="470140" y="126632"/>
                  </a:lnTo>
                  <a:lnTo>
                    <a:pt x="465660" y="126632"/>
                  </a:lnTo>
                  <a:lnTo>
                    <a:pt x="465660" y="122148"/>
                  </a:lnTo>
                  <a:lnTo>
                    <a:pt x="460656" y="116643"/>
                  </a:lnTo>
                  <a:lnTo>
                    <a:pt x="446167" y="112102"/>
                  </a:lnTo>
                  <a:lnTo>
                    <a:pt x="450647" y="107107"/>
                  </a:lnTo>
                  <a:lnTo>
                    <a:pt x="450647" y="102623"/>
                  </a:lnTo>
                  <a:lnTo>
                    <a:pt x="441163" y="102623"/>
                  </a:lnTo>
                  <a:lnTo>
                    <a:pt x="441163" y="97628"/>
                  </a:lnTo>
                  <a:lnTo>
                    <a:pt x="456176" y="102623"/>
                  </a:lnTo>
                  <a:lnTo>
                    <a:pt x="460656" y="97628"/>
                  </a:lnTo>
                  <a:lnTo>
                    <a:pt x="460656" y="92576"/>
                  </a:lnTo>
                  <a:lnTo>
                    <a:pt x="475668" y="87581"/>
                  </a:lnTo>
                  <a:lnTo>
                    <a:pt x="485153" y="83097"/>
                  </a:lnTo>
                  <a:lnTo>
                    <a:pt x="500165" y="87581"/>
                  </a:lnTo>
                  <a:lnTo>
                    <a:pt x="509649" y="92576"/>
                  </a:lnTo>
                  <a:lnTo>
                    <a:pt x="514177" y="87581"/>
                  </a:lnTo>
                  <a:lnTo>
                    <a:pt x="524186" y="92576"/>
                  </a:lnTo>
                  <a:lnTo>
                    <a:pt x="524186" y="87581"/>
                  </a:lnTo>
                  <a:lnTo>
                    <a:pt x="529190" y="87581"/>
                  </a:lnTo>
                  <a:lnTo>
                    <a:pt x="543678" y="87581"/>
                  </a:lnTo>
                  <a:lnTo>
                    <a:pt x="543678" y="92576"/>
                  </a:lnTo>
                  <a:lnTo>
                    <a:pt x="553162" y="87581"/>
                  </a:lnTo>
                  <a:lnTo>
                    <a:pt x="558691" y="83097"/>
                  </a:lnTo>
                  <a:lnTo>
                    <a:pt x="568175" y="73561"/>
                  </a:lnTo>
                  <a:lnTo>
                    <a:pt x="578184" y="73561"/>
                  </a:lnTo>
                  <a:lnTo>
                    <a:pt x="573179" y="63572"/>
                  </a:lnTo>
                  <a:lnTo>
                    <a:pt x="573179" y="54036"/>
                  </a:lnTo>
                  <a:lnTo>
                    <a:pt x="587668" y="44046"/>
                  </a:lnTo>
                  <a:lnTo>
                    <a:pt x="607160" y="44046"/>
                  </a:lnTo>
                  <a:lnTo>
                    <a:pt x="607160" y="48530"/>
                  </a:lnTo>
                  <a:lnTo>
                    <a:pt x="597200" y="54036"/>
                  </a:lnTo>
                  <a:lnTo>
                    <a:pt x="597200" y="58577"/>
                  </a:lnTo>
                  <a:lnTo>
                    <a:pt x="607160" y="54036"/>
                  </a:lnTo>
                  <a:lnTo>
                    <a:pt x="631705" y="48530"/>
                  </a:lnTo>
                  <a:lnTo>
                    <a:pt x="631705" y="39051"/>
                  </a:lnTo>
                  <a:lnTo>
                    <a:pt x="641713" y="44046"/>
                  </a:lnTo>
                  <a:lnTo>
                    <a:pt x="646670" y="39051"/>
                  </a:lnTo>
                  <a:lnTo>
                    <a:pt x="651198" y="44046"/>
                  </a:lnTo>
                  <a:lnTo>
                    <a:pt x="666210" y="39051"/>
                  </a:lnTo>
                  <a:lnTo>
                    <a:pt x="685703" y="34510"/>
                  </a:lnTo>
                  <a:lnTo>
                    <a:pt x="695187" y="34510"/>
                  </a:lnTo>
                  <a:lnTo>
                    <a:pt x="699715" y="39051"/>
                  </a:lnTo>
                  <a:lnTo>
                    <a:pt x="709723" y="34510"/>
                  </a:lnTo>
                  <a:lnTo>
                    <a:pt x="729693" y="39051"/>
                  </a:lnTo>
                  <a:lnTo>
                    <a:pt x="724688" y="44046"/>
                  </a:lnTo>
                  <a:lnTo>
                    <a:pt x="719684" y="44046"/>
                  </a:lnTo>
                  <a:lnTo>
                    <a:pt x="714728" y="54036"/>
                  </a:lnTo>
                  <a:lnTo>
                    <a:pt x="719684" y="58577"/>
                  </a:lnTo>
                  <a:lnTo>
                    <a:pt x="719684" y="54036"/>
                  </a:lnTo>
                  <a:lnTo>
                    <a:pt x="729693" y="63572"/>
                  </a:lnTo>
                  <a:lnTo>
                    <a:pt x="739225" y="58577"/>
                  </a:lnTo>
                  <a:lnTo>
                    <a:pt x="743704" y="48530"/>
                  </a:lnTo>
                  <a:lnTo>
                    <a:pt x="743704" y="44046"/>
                  </a:lnTo>
                  <a:lnTo>
                    <a:pt x="749233" y="39051"/>
                  </a:lnTo>
                  <a:lnTo>
                    <a:pt x="753713" y="44046"/>
                  </a:lnTo>
                  <a:lnTo>
                    <a:pt x="768726" y="44046"/>
                  </a:lnTo>
                  <a:lnTo>
                    <a:pt x="768726" y="29004"/>
                  </a:lnTo>
                  <a:lnTo>
                    <a:pt x="778210" y="9536"/>
                  </a:lnTo>
                  <a:close/>
                </a:path>
              </a:pathLst>
            </a:custGeom>
            <a:solidFill>
              <a:srgbClr val="DF2680"/>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340</a:t>
              </a:r>
            </a:p>
          </p:txBody>
        </p:sp>
        <p:sp>
          <p:nvSpPr>
            <p:cNvPr id="27" name="Forme libre 14">
              <a:extLst>
                <a:ext uri="{FF2B5EF4-FFF2-40B4-BE49-F238E27FC236}">
                  <a16:creationId xmlns:a16="http://schemas.microsoft.com/office/drawing/2014/main" id="{11631668-CB06-5327-506B-4A3B4DE7D754}"/>
                </a:ext>
              </a:extLst>
            </p:cNvPr>
            <p:cNvSpPr/>
            <p:nvPr/>
          </p:nvSpPr>
          <p:spPr>
            <a:xfrm>
              <a:off x="8777741" y="3432358"/>
              <a:ext cx="1398235" cy="994178"/>
            </a:xfrm>
            <a:custGeom>
              <a:avLst/>
              <a:gdLst>
                <a:gd name="connsiteX0" fmla="*/ 758191 w 2068442"/>
                <a:gd name="connsiteY0" fmla="*/ 0 h 1480687"/>
                <a:gd name="connsiteX1" fmla="*/ 767742 w 2068442"/>
                <a:gd name="connsiteY1" fmla="*/ 0 h 1480687"/>
                <a:gd name="connsiteX2" fmla="*/ 767742 w 2068442"/>
                <a:gd name="connsiteY2" fmla="*/ 9473 h 1480687"/>
                <a:gd name="connsiteX3" fmla="*/ 772214 w 2068442"/>
                <a:gd name="connsiteY3" fmla="*/ 9473 h 1480687"/>
                <a:gd name="connsiteX4" fmla="*/ 777216 w 2068442"/>
                <a:gd name="connsiteY4" fmla="*/ 0 h 1480687"/>
                <a:gd name="connsiteX5" fmla="*/ 792224 w 2068442"/>
                <a:gd name="connsiteY5" fmla="*/ 5007 h 1480687"/>
                <a:gd name="connsiteX6" fmla="*/ 802229 w 2068442"/>
                <a:gd name="connsiteY6" fmla="*/ 9473 h 1480687"/>
                <a:gd name="connsiteX7" fmla="*/ 806777 w 2068442"/>
                <a:gd name="connsiteY7" fmla="*/ 9473 h 1480687"/>
                <a:gd name="connsiteX8" fmla="*/ 816251 w 2068442"/>
                <a:gd name="connsiteY8" fmla="*/ 24496 h 1480687"/>
                <a:gd name="connsiteX9" fmla="*/ 821785 w 2068442"/>
                <a:gd name="connsiteY9" fmla="*/ 24496 h 1480687"/>
                <a:gd name="connsiteX10" fmla="*/ 826257 w 2068442"/>
                <a:gd name="connsiteY10" fmla="*/ 29029 h 1480687"/>
                <a:gd name="connsiteX11" fmla="*/ 831259 w 2068442"/>
                <a:gd name="connsiteY11" fmla="*/ 29029 h 1480687"/>
                <a:gd name="connsiteX12" fmla="*/ 831259 w 2068442"/>
                <a:gd name="connsiteY12" fmla="*/ 44052 h 1480687"/>
                <a:gd name="connsiteX13" fmla="*/ 835807 w 2068442"/>
                <a:gd name="connsiteY13" fmla="*/ 44052 h 1480687"/>
                <a:gd name="connsiteX14" fmla="*/ 845812 w 2068442"/>
                <a:gd name="connsiteY14" fmla="*/ 48518 h 1480687"/>
                <a:gd name="connsiteX15" fmla="*/ 845812 w 2068442"/>
                <a:gd name="connsiteY15" fmla="*/ 58533 h 1480687"/>
                <a:gd name="connsiteX16" fmla="*/ 855287 w 2068442"/>
                <a:gd name="connsiteY16" fmla="*/ 68074 h 1480687"/>
                <a:gd name="connsiteX17" fmla="*/ 860289 w 2068442"/>
                <a:gd name="connsiteY17" fmla="*/ 58533 h 1480687"/>
                <a:gd name="connsiteX18" fmla="*/ 865822 w 2068442"/>
                <a:gd name="connsiteY18" fmla="*/ 63540 h 1480687"/>
                <a:gd name="connsiteX19" fmla="*/ 875297 w 2068442"/>
                <a:gd name="connsiteY19" fmla="*/ 63540 h 1480687"/>
                <a:gd name="connsiteX20" fmla="*/ 875297 w 2068442"/>
                <a:gd name="connsiteY20" fmla="*/ 58533 h 1480687"/>
                <a:gd name="connsiteX21" fmla="*/ 885302 w 2068442"/>
                <a:gd name="connsiteY21" fmla="*/ 58533 h 1480687"/>
                <a:gd name="connsiteX22" fmla="*/ 885302 w 2068442"/>
                <a:gd name="connsiteY22" fmla="*/ 54067 h 1480687"/>
                <a:gd name="connsiteX23" fmla="*/ 899325 w 2068442"/>
                <a:gd name="connsiteY23" fmla="*/ 48518 h 1480687"/>
                <a:gd name="connsiteX24" fmla="*/ 909330 w 2068442"/>
                <a:gd name="connsiteY24" fmla="*/ 39044 h 1480687"/>
                <a:gd name="connsiteX25" fmla="*/ 918880 w 2068442"/>
                <a:gd name="connsiteY25" fmla="*/ 39044 h 1480687"/>
                <a:gd name="connsiteX26" fmla="*/ 918880 w 2068442"/>
                <a:gd name="connsiteY26" fmla="*/ 44052 h 1480687"/>
                <a:gd name="connsiteX27" fmla="*/ 923883 w 2068442"/>
                <a:gd name="connsiteY27" fmla="*/ 48518 h 1480687"/>
                <a:gd name="connsiteX28" fmla="*/ 943362 w 2068442"/>
                <a:gd name="connsiteY28" fmla="*/ 39044 h 1480687"/>
                <a:gd name="connsiteX29" fmla="*/ 953367 w 2068442"/>
                <a:gd name="connsiteY29" fmla="*/ 39044 h 1480687"/>
                <a:gd name="connsiteX30" fmla="*/ 962918 w 2068442"/>
                <a:gd name="connsiteY30" fmla="*/ 34511 h 1480687"/>
                <a:gd name="connsiteX31" fmla="*/ 972923 w 2068442"/>
                <a:gd name="connsiteY31" fmla="*/ 39044 h 1480687"/>
                <a:gd name="connsiteX32" fmla="*/ 972923 w 2068442"/>
                <a:gd name="connsiteY32" fmla="*/ 54067 h 1480687"/>
                <a:gd name="connsiteX33" fmla="*/ 977925 w 2068442"/>
                <a:gd name="connsiteY33" fmla="*/ 58533 h 1480687"/>
                <a:gd name="connsiteX34" fmla="*/ 987930 w 2068442"/>
                <a:gd name="connsiteY34" fmla="*/ 73555 h 1480687"/>
                <a:gd name="connsiteX35" fmla="*/ 977925 w 2068442"/>
                <a:gd name="connsiteY35" fmla="*/ 78021 h 1480687"/>
                <a:gd name="connsiteX36" fmla="*/ 982397 w 2068442"/>
                <a:gd name="connsiteY36" fmla="*/ 92570 h 1480687"/>
                <a:gd name="connsiteX37" fmla="*/ 987930 w 2068442"/>
                <a:gd name="connsiteY37" fmla="*/ 107051 h 1480687"/>
                <a:gd name="connsiteX38" fmla="*/ 997405 w 2068442"/>
                <a:gd name="connsiteY38" fmla="*/ 112058 h 1480687"/>
                <a:gd name="connsiteX39" fmla="*/ 997405 w 2068442"/>
                <a:gd name="connsiteY39" fmla="*/ 122073 h 1480687"/>
                <a:gd name="connsiteX40" fmla="*/ 1001953 w 2068442"/>
                <a:gd name="connsiteY40" fmla="*/ 126607 h 1480687"/>
                <a:gd name="connsiteX41" fmla="*/ 1006955 w 2068442"/>
                <a:gd name="connsiteY41" fmla="*/ 126607 h 1480687"/>
                <a:gd name="connsiteX42" fmla="*/ 1006955 w 2068442"/>
                <a:gd name="connsiteY42" fmla="*/ 136080 h 1480687"/>
                <a:gd name="connsiteX43" fmla="*/ 1012489 w 2068442"/>
                <a:gd name="connsiteY43" fmla="*/ 136080 h 1480687"/>
                <a:gd name="connsiteX44" fmla="*/ 1012489 w 2068442"/>
                <a:gd name="connsiteY44" fmla="*/ 141561 h 1480687"/>
                <a:gd name="connsiteX45" fmla="*/ 1012489 w 2068442"/>
                <a:gd name="connsiteY45" fmla="*/ 146095 h 1480687"/>
                <a:gd name="connsiteX46" fmla="*/ 1001953 w 2068442"/>
                <a:gd name="connsiteY46" fmla="*/ 151103 h 1480687"/>
                <a:gd name="connsiteX47" fmla="*/ 1001953 w 2068442"/>
                <a:gd name="connsiteY47" fmla="*/ 161118 h 1480687"/>
                <a:gd name="connsiteX48" fmla="*/ 1001953 w 2068442"/>
                <a:gd name="connsiteY48" fmla="*/ 180132 h 1480687"/>
                <a:gd name="connsiteX49" fmla="*/ 997405 w 2068442"/>
                <a:gd name="connsiteY49" fmla="*/ 185140 h 1480687"/>
                <a:gd name="connsiteX50" fmla="*/ 992402 w 2068442"/>
                <a:gd name="connsiteY50" fmla="*/ 190147 h 1480687"/>
                <a:gd name="connsiteX51" fmla="*/ 997405 w 2068442"/>
                <a:gd name="connsiteY51" fmla="*/ 194613 h 1480687"/>
                <a:gd name="connsiteX52" fmla="*/ 1006955 w 2068442"/>
                <a:gd name="connsiteY52" fmla="*/ 190147 h 1480687"/>
                <a:gd name="connsiteX53" fmla="*/ 1012489 w 2068442"/>
                <a:gd name="connsiteY53" fmla="*/ 204154 h 1480687"/>
                <a:gd name="connsiteX54" fmla="*/ 1012489 w 2068442"/>
                <a:gd name="connsiteY54" fmla="*/ 214169 h 1480687"/>
                <a:gd name="connsiteX55" fmla="*/ 1012489 w 2068442"/>
                <a:gd name="connsiteY55" fmla="*/ 223643 h 1480687"/>
                <a:gd name="connsiteX56" fmla="*/ 1021963 w 2068442"/>
                <a:gd name="connsiteY56" fmla="*/ 233658 h 1480687"/>
                <a:gd name="connsiteX57" fmla="*/ 1031968 w 2068442"/>
                <a:gd name="connsiteY57" fmla="*/ 233658 h 1480687"/>
                <a:gd name="connsiteX58" fmla="*/ 1026435 w 2068442"/>
                <a:gd name="connsiteY58" fmla="*/ 219109 h 1480687"/>
                <a:gd name="connsiteX59" fmla="*/ 1036440 w 2068442"/>
                <a:gd name="connsiteY59" fmla="*/ 214169 h 1480687"/>
                <a:gd name="connsiteX60" fmla="*/ 1041519 w 2068442"/>
                <a:gd name="connsiteY60" fmla="*/ 214169 h 1480687"/>
                <a:gd name="connsiteX61" fmla="*/ 1051524 w 2068442"/>
                <a:gd name="connsiteY61" fmla="*/ 209635 h 1480687"/>
                <a:gd name="connsiteX62" fmla="*/ 1070473 w 2068442"/>
                <a:gd name="connsiteY62" fmla="*/ 209635 h 1480687"/>
                <a:gd name="connsiteX63" fmla="*/ 1075551 w 2068442"/>
                <a:gd name="connsiteY63" fmla="*/ 209635 h 1480687"/>
                <a:gd name="connsiteX64" fmla="*/ 1075551 w 2068442"/>
                <a:gd name="connsiteY64" fmla="*/ 219109 h 1480687"/>
                <a:gd name="connsiteX65" fmla="*/ 1085556 w 2068442"/>
                <a:gd name="connsiteY65" fmla="*/ 219109 h 1480687"/>
                <a:gd name="connsiteX66" fmla="*/ 1095561 w 2068442"/>
                <a:gd name="connsiteY66" fmla="*/ 219109 h 1480687"/>
                <a:gd name="connsiteX67" fmla="*/ 1100033 w 2068442"/>
                <a:gd name="connsiteY67" fmla="*/ 219109 h 1480687"/>
                <a:gd name="connsiteX68" fmla="*/ 1115041 w 2068442"/>
                <a:gd name="connsiteY68" fmla="*/ 223643 h 1480687"/>
                <a:gd name="connsiteX69" fmla="*/ 1119589 w 2068442"/>
                <a:gd name="connsiteY69" fmla="*/ 219109 h 1480687"/>
                <a:gd name="connsiteX70" fmla="*/ 1124591 w 2068442"/>
                <a:gd name="connsiteY70" fmla="*/ 219109 h 1480687"/>
                <a:gd name="connsiteX71" fmla="*/ 1129063 w 2068442"/>
                <a:gd name="connsiteY71" fmla="*/ 214169 h 1480687"/>
                <a:gd name="connsiteX72" fmla="*/ 1134596 w 2068442"/>
                <a:gd name="connsiteY72" fmla="*/ 214169 h 1480687"/>
                <a:gd name="connsiteX73" fmla="*/ 1139068 w 2068442"/>
                <a:gd name="connsiteY73" fmla="*/ 194613 h 1480687"/>
                <a:gd name="connsiteX74" fmla="*/ 1144071 w 2068442"/>
                <a:gd name="connsiteY74" fmla="*/ 190147 h 1480687"/>
                <a:gd name="connsiteX75" fmla="*/ 1153621 w 2068442"/>
                <a:gd name="connsiteY75" fmla="*/ 185140 h 1480687"/>
                <a:gd name="connsiteX76" fmla="*/ 1159079 w 2068442"/>
                <a:gd name="connsiteY76" fmla="*/ 175125 h 1480687"/>
                <a:gd name="connsiteX77" fmla="*/ 1163627 w 2068442"/>
                <a:gd name="connsiteY77" fmla="*/ 170591 h 1480687"/>
                <a:gd name="connsiteX78" fmla="*/ 1159079 w 2068442"/>
                <a:gd name="connsiteY78" fmla="*/ 170591 h 1480687"/>
                <a:gd name="connsiteX79" fmla="*/ 1159079 w 2068442"/>
                <a:gd name="connsiteY79" fmla="*/ 161118 h 1480687"/>
                <a:gd name="connsiteX80" fmla="*/ 1163627 w 2068442"/>
                <a:gd name="connsiteY80" fmla="*/ 146095 h 1480687"/>
                <a:gd name="connsiteX81" fmla="*/ 1173101 w 2068442"/>
                <a:gd name="connsiteY81" fmla="*/ 146095 h 1480687"/>
                <a:gd name="connsiteX82" fmla="*/ 1178634 w 2068442"/>
                <a:gd name="connsiteY82" fmla="*/ 141561 h 1480687"/>
                <a:gd name="connsiteX83" fmla="*/ 1178634 w 2068442"/>
                <a:gd name="connsiteY83" fmla="*/ 122073 h 1480687"/>
                <a:gd name="connsiteX84" fmla="*/ 1183106 w 2068442"/>
                <a:gd name="connsiteY84" fmla="*/ 116592 h 1480687"/>
                <a:gd name="connsiteX85" fmla="*/ 1178634 w 2068442"/>
                <a:gd name="connsiteY85" fmla="*/ 112058 h 1480687"/>
                <a:gd name="connsiteX86" fmla="*/ 1192657 w 2068442"/>
                <a:gd name="connsiteY86" fmla="*/ 97577 h 1480687"/>
                <a:gd name="connsiteX87" fmla="*/ 1198114 w 2068442"/>
                <a:gd name="connsiteY87" fmla="*/ 97577 h 1480687"/>
                <a:gd name="connsiteX88" fmla="*/ 1207664 w 2068442"/>
                <a:gd name="connsiteY88" fmla="*/ 83029 h 1480687"/>
                <a:gd name="connsiteX89" fmla="*/ 1212136 w 2068442"/>
                <a:gd name="connsiteY89" fmla="*/ 78021 h 1480687"/>
                <a:gd name="connsiteX90" fmla="*/ 1217669 w 2068442"/>
                <a:gd name="connsiteY90" fmla="*/ 78021 h 1480687"/>
                <a:gd name="connsiteX91" fmla="*/ 1222141 w 2068442"/>
                <a:gd name="connsiteY91" fmla="*/ 63540 h 1480687"/>
                <a:gd name="connsiteX92" fmla="*/ 1227144 w 2068442"/>
                <a:gd name="connsiteY92" fmla="*/ 68074 h 1480687"/>
                <a:gd name="connsiteX93" fmla="*/ 1232146 w 2068442"/>
                <a:gd name="connsiteY93" fmla="*/ 58533 h 1480687"/>
                <a:gd name="connsiteX94" fmla="*/ 1246699 w 2068442"/>
                <a:gd name="connsiteY94" fmla="*/ 73555 h 1480687"/>
                <a:gd name="connsiteX95" fmla="*/ 1246699 w 2068442"/>
                <a:gd name="connsiteY95" fmla="*/ 87563 h 1480687"/>
                <a:gd name="connsiteX96" fmla="*/ 1242152 w 2068442"/>
                <a:gd name="connsiteY96" fmla="*/ 102585 h 1480687"/>
                <a:gd name="connsiteX97" fmla="*/ 1246699 w 2068442"/>
                <a:gd name="connsiteY97" fmla="*/ 107051 h 1480687"/>
                <a:gd name="connsiteX98" fmla="*/ 1256174 w 2068442"/>
                <a:gd name="connsiteY98" fmla="*/ 97577 h 1480687"/>
                <a:gd name="connsiteX99" fmla="*/ 1275729 w 2068442"/>
                <a:gd name="connsiteY99" fmla="*/ 92570 h 1480687"/>
                <a:gd name="connsiteX100" fmla="*/ 1281187 w 2068442"/>
                <a:gd name="connsiteY100" fmla="*/ 97577 h 1480687"/>
                <a:gd name="connsiteX101" fmla="*/ 1285735 w 2068442"/>
                <a:gd name="connsiteY101" fmla="*/ 136080 h 1480687"/>
                <a:gd name="connsiteX102" fmla="*/ 1290737 w 2068442"/>
                <a:gd name="connsiteY102" fmla="*/ 136080 h 1480687"/>
                <a:gd name="connsiteX103" fmla="*/ 1295209 w 2068442"/>
                <a:gd name="connsiteY103" fmla="*/ 146095 h 1480687"/>
                <a:gd name="connsiteX104" fmla="*/ 1300742 w 2068442"/>
                <a:gd name="connsiteY104" fmla="*/ 141561 h 1480687"/>
                <a:gd name="connsiteX105" fmla="*/ 1310217 w 2068442"/>
                <a:gd name="connsiteY105" fmla="*/ 146095 h 1480687"/>
                <a:gd name="connsiteX106" fmla="*/ 1305745 w 2068442"/>
                <a:gd name="connsiteY106" fmla="*/ 155569 h 1480687"/>
                <a:gd name="connsiteX107" fmla="*/ 1300742 w 2068442"/>
                <a:gd name="connsiteY107" fmla="*/ 151103 h 1480687"/>
                <a:gd name="connsiteX108" fmla="*/ 1300742 w 2068442"/>
                <a:gd name="connsiteY108" fmla="*/ 155569 h 1480687"/>
                <a:gd name="connsiteX109" fmla="*/ 1305745 w 2068442"/>
                <a:gd name="connsiteY109" fmla="*/ 165584 h 1480687"/>
                <a:gd name="connsiteX110" fmla="*/ 1300742 w 2068442"/>
                <a:gd name="connsiteY110" fmla="*/ 170591 h 1480687"/>
                <a:gd name="connsiteX111" fmla="*/ 1305745 w 2068442"/>
                <a:gd name="connsiteY111" fmla="*/ 180132 h 1480687"/>
                <a:gd name="connsiteX112" fmla="*/ 1310217 w 2068442"/>
                <a:gd name="connsiteY112" fmla="*/ 204154 h 1480687"/>
                <a:gd name="connsiteX113" fmla="*/ 1319767 w 2068442"/>
                <a:gd name="connsiteY113" fmla="*/ 214169 h 1480687"/>
                <a:gd name="connsiteX114" fmla="*/ 1319767 w 2068442"/>
                <a:gd name="connsiteY114" fmla="*/ 219109 h 1480687"/>
                <a:gd name="connsiteX115" fmla="*/ 1325224 w 2068442"/>
                <a:gd name="connsiteY115" fmla="*/ 219109 h 1480687"/>
                <a:gd name="connsiteX116" fmla="*/ 1325948 w 2068442"/>
                <a:gd name="connsiteY116" fmla="*/ 219830 h 1480687"/>
                <a:gd name="connsiteX117" fmla="*/ 1330182 w 2068442"/>
                <a:gd name="connsiteY117" fmla="*/ 210897 h 1480687"/>
                <a:gd name="connsiteX118" fmla="*/ 1339696 w 2068442"/>
                <a:gd name="connsiteY118" fmla="*/ 181863 h 1480687"/>
                <a:gd name="connsiteX119" fmla="*/ 1349712 w 2068442"/>
                <a:gd name="connsiteY119" fmla="*/ 181863 h 1480687"/>
                <a:gd name="connsiteX120" fmla="*/ 1345205 w 2068442"/>
                <a:gd name="connsiteY120" fmla="*/ 171849 h 1480687"/>
                <a:gd name="connsiteX121" fmla="*/ 1349712 w 2068442"/>
                <a:gd name="connsiteY121" fmla="*/ 156864 h 1480687"/>
                <a:gd name="connsiteX122" fmla="*/ 1354719 w 2068442"/>
                <a:gd name="connsiteY122" fmla="*/ 152397 h 1480687"/>
                <a:gd name="connsiteX123" fmla="*/ 1354719 w 2068442"/>
                <a:gd name="connsiteY123" fmla="*/ 147354 h 1480687"/>
                <a:gd name="connsiteX124" fmla="*/ 1349712 w 2068442"/>
                <a:gd name="connsiteY124" fmla="*/ 137844 h 1480687"/>
                <a:gd name="connsiteX125" fmla="*/ 1359226 w 2068442"/>
                <a:gd name="connsiteY125" fmla="*/ 123363 h 1480687"/>
                <a:gd name="connsiteX126" fmla="*/ 1364735 w 2068442"/>
                <a:gd name="connsiteY126" fmla="*/ 123363 h 1480687"/>
                <a:gd name="connsiteX127" fmla="*/ 1359226 w 2068442"/>
                <a:gd name="connsiteY127" fmla="*/ 118320 h 1480687"/>
                <a:gd name="connsiteX128" fmla="*/ 1369179 w 2068442"/>
                <a:gd name="connsiteY128" fmla="*/ 118320 h 1480687"/>
                <a:gd name="connsiteX129" fmla="*/ 1374187 w 2068442"/>
                <a:gd name="connsiteY129" fmla="*/ 118320 h 1480687"/>
                <a:gd name="connsiteX130" fmla="*/ 1374187 w 2068442"/>
                <a:gd name="connsiteY130" fmla="*/ 113853 h 1480687"/>
                <a:gd name="connsiteX131" fmla="*/ 1374187 w 2068442"/>
                <a:gd name="connsiteY131" fmla="*/ 103839 h 1480687"/>
                <a:gd name="connsiteX132" fmla="*/ 1374187 w 2068442"/>
                <a:gd name="connsiteY132" fmla="*/ 98868 h 1480687"/>
                <a:gd name="connsiteX133" fmla="*/ 1374187 w 2068442"/>
                <a:gd name="connsiteY133" fmla="*/ 88853 h 1480687"/>
                <a:gd name="connsiteX134" fmla="*/ 1383702 w 2068442"/>
                <a:gd name="connsiteY134" fmla="*/ 79343 h 1480687"/>
                <a:gd name="connsiteX135" fmla="*/ 1389210 w 2068442"/>
                <a:gd name="connsiteY135" fmla="*/ 79343 h 1480687"/>
                <a:gd name="connsiteX136" fmla="*/ 1393717 w 2068442"/>
                <a:gd name="connsiteY136" fmla="*/ 84315 h 1480687"/>
                <a:gd name="connsiteX137" fmla="*/ 1398725 w 2068442"/>
                <a:gd name="connsiteY137" fmla="*/ 88853 h 1480687"/>
                <a:gd name="connsiteX138" fmla="*/ 1403232 w 2068442"/>
                <a:gd name="connsiteY138" fmla="*/ 98868 h 1480687"/>
                <a:gd name="connsiteX139" fmla="*/ 1422699 w 2068442"/>
                <a:gd name="connsiteY139" fmla="*/ 88853 h 1480687"/>
                <a:gd name="connsiteX140" fmla="*/ 1428207 w 2068442"/>
                <a:gd name="connsiteY140" fmla="*/ 88853 h 1480687"/>
                <a:gd name="connsiteX141" fmla="*/ 1422699 w 2068442"/>
                <a:gd name="connsiteY141" fmla="*/ 74805 h 1480687"/>
                <a:gd name="connsiteX142" fmla="*/ 1428207 w 2068442"/>
                <a:gd name="connsiteY142" fmla="*/ 69329 h 1480687"/>
                <a:gd name="connsiteX143" fmla="*/ 1428207 w 2068442"/>
                <a:gd name="connsiteY143" fmla="*/ 59819 h 1480687"/>
                <a:gd name="connsiteX144" fmla="*/ 1432714 w 2068442"/>
                <a:gd name="connsiteY144" fmla="*/ 55280 h 1480687"/>
                <a:gd name="connsiteX145" fmla="*/ 1437722 w 2068442"/>
                <a:gd name="connsiteY145" fmla="*/ 59819 h 1480687"/>
                <a:gd name="connsiteX146" fmla="*/ 1437722 w 2068442"/>
                <a:gd name="connsiteY146" fmla="*/ 64790 h 1480687"/>
                <a:gd name="connsiteX147" fmla="*/ 1447738 w 2068442"/>
                <a:gd name="connsiteY147" fmla="*/ 64790 h 1480687"/>
                <a:gd name="connsiteX148" fmla="*/ 1466767 w 2068442"/>
                <a:gd name="connsiteY148" fmla="*/ 49805 h 1480687"/>
                <a:gd name="connsiteX149" fmla="*/ 1472213 w 2068442"/>
                <a:gd name="connsiteY149" fmla="*/ 49805 h 1480687"/>
                <a:gd name="connsiteX150" fmla="*/ 1472213 w 2068442"/>
                <a:gd name="connsiteY150" fmla="*/ 40295 h 1480687"/>
                <a:gd name="connsiteX151" fmla="*/ 1476720 w 2068442"/>
                <a:gd name="connsiteY151" fmla="*/ 40295 h 1480687"/>
                <a:gd name="connsiteX152" fmla="*/ 1486234 w 2068442"/>
                <a:gd name="connsiteY152" fmla="*/ 49805 h 1480687"/>
                <a:gd name="connsiteX153" fmla="*/ 1491743 w 2068442"/>
                <a:gd name="connsiteY153" fmla="*/ 49805 h 1480687"/>
                <a:gd name="connsiteX154" fmla="*/ 1491743 w 2068442"/>
                <a:gd name="connsiteY154" fmla="*/ 55280 h 1480687"/>
                <a:gd name="connsiteX155" fmla="*/ 1496250 w 2068442"/>
                <a:gd name="connsiteY155" fmla="*/ 55280 h 1480687"/>
                <a:gd name="connsiteX156" fmla="*/ 1496250 w 2068442"/>
                <a:gd name="connsiteY156" fmla="*/ 69329 h 1480687"/>
                <a:gd name="connsiteX157" fmla="*/ 1501257 w 2068442"/>
                <a:gd name="connsiteY157" fmla="*/ 88853 h 1480687"/>
                <a:gd name="connsiteX158" fmla="*/ 1505764 w 2068442"/>
                <a:gd name="connsiteY158" fmla="*/ 103839 h 1480687"/>
                <a:gd name="connsiteX159" fmla="*/ 1520787 w 2068442"/>
                <a:gd name="connsiteY159" fmla="*/ 127830 h 1480687"/>
                <a:gd name="connsiteX160" fmla="*/ 1526233 w 2068442"/>
                <a:gd name="connsiteY160" fmla="*/ 132873 h 1480687"/>
                <a:gd name="connsiteX161" fmla="*/ 1535748 w 2068442"/>
                <a:gd name="connsiteY161" fmla="*/ 123363 h 1480687"/>
                <a:gd name="connsiteX162" fmla="*/ 1555278 w 2068442"/>
                <a:gd name="connsiteY162" fmla="*/ 118320 h 1480687"/>
                <a:gd name="connsiteX163" fmla="*/ 1555278 w 2068442"/>
                <a:gd name="connsiteY163" fmla="*/ 113853 h 1480687"/>
                <a:gd name="connsiteX164" fmla="*/ 1559785 w 2068442"/>
                <a:gd name="connsiteY164" fmla="*/ 113853 h 1480687"/>
                <a:gd name="connsiteX165" fmla="*/ 1559785 w 2068442"/>
                <a:gd name="connsiteY165" fmla="*/ 118320 h 1480687"/>
                <a:gd name="connsiteX166" fmla="*/ 1564793 w 2068442"/>
                <a:gd name="connsiteY166" fmla="*/ 118320 h 1480687"/>
                <a:gd name="connsiteX167" fmla="*/ 1564793 w 2068442"/>
                <a:gd name="connsiteY167" fmla="*/ 88853 h 1480687"/>
                <a:gd name="connsiteX168" fmla="*/ 1569300 w 2068442"/>
                <a:gd name="connsiteY168" fmla="*/ 88853 h 1480687"/>
                <a:gd name="connsiteX169" fmla="*/ 1579252 w 2068442"/>
                <a:gd name="connsiteY169" fmla="*/ 88853 h 1480687"/>
                <a:gd name="connsiteX170" fmla="*/ 1588767 w 2068442"/>
                <a:gd name="connsiteY170" fmla="*/ 88853 h 1480687"/>
                <a:gd name="connsiteX171" fmla="*/ 1594275 w 2068442"/>
                <a:gd name="connsiteY171" fmla="*/ 103839 h 1480687"/>
                <a:gd name="connsiteX172" fmla="*/ 1594275 w 2068442"/>
                <a:gd name="connsiteY172" fmla="*/ 108306 h 1480687"/>
                <a:gd name="connsiteX173" fmla="*/ 1588767 w 2068442"/>
                <a:gd name="connsiteY173" fmla="*/ 113853 h 1480687"/>
                <a:gd name="connsiteX174" fmla="*/ 1594275 w 2068442"/>
                <a:gd name="connsiteY174" fmla="*/ 118320 h 1480687"/>
                <a:gd name="connsiteX175" fmla="*/ 1623320 w 2068442"/>
                <a:gd name="connsiteY175" fmla="*/ 113853 h 1480687"/>
                <a:gd name="connsiteX176" fmla="*/ 1628265 w 2068442"/>
                <a:gd name="connsiteY176" fmla="*/ 123363 h 1480687"/>
                <a:gd name="connsiteX177" fmla="*/ 1632772 w 2068442"/>
                <a:gd name="connsiteY177" fmla="*/ 132873 h 1480687"/>
                <a:gd name="connsiteX178" fmla="*/ 1642788 w 2068442"/>
                <a:gd name="connsiteY178" fmla="*/ 137844 h 1480687"/>
                <a:gd name="connsiteX179" fmla="*/ 1647795 w 2068442"/>
                <a:gd name="connsiteY179" fmla="*/ 147354 h 1480687"/>
                <a:gd name="connsiteX180" fmla="*/ 1652302 w 2068442"/>
                <a:gd name="connsiteY180" fmla="*/ 147354 h 1480687"/>
                <a:gd name="connsiteX181" fmla="*/ 1662318 w 2068442"/>
                <a:gd name="connsiteY181" fmla="*/ 147354 h 1480687"/>
                <a:gd name="connsiteX182" fmla="*/ 1657811 w 2068442"/>
                <a:gd name="connsiteY182" fmla="*/ 156864 h 1480687"/>
                <a:gd name="connsiteX183" fmla="*/ 1662318 w 2068442"/>
                <a:gd name="connsiteY183" fmla="*/ 156864 h 1480687"/>
                <a:gd name="connsiteX184" fmla="*/ 1662318 w 2068442"/>
                <a:gd name="connsiteY184" fmla="*/ 162339 h 1480687"/>
                <a:gd name="connsiteX185" fmla="*/ 1672834 w 2068442"/>
                <a:gd name="connsiteY185" fmla="*/ 162339 h 1480687"/>
                <a:gd name="connsiteX186" fmla="*/ 1677341 w 2068442"/>
                <a:gd name="connsiteY186" fmla="*/ 162339 h 1480687"/>
                <a:gd name="connsiteX187" fmla="*/ 1672834 w 2068442"/>
                <a:gd name="connsiteY187" fmla="*/ 181863 h 1480687"/>
                <a:gd name="connsiteX188" fmla="*/ 1672834 w 2068442"/>
                <a:gd name="connsiteY188" fmla="*/ 186402 h 1480687"/>
                <a:gd name="connsiteX189" fmla="*/ 1682286 w 2068442"/>
                <a:gd name="connsiteY189" fmla="*/ 186402 h 1480687"/>
                <a:gd name="connsiteX190" fmla="*/ 1677341 w 2068442"/>
                <a:gd name="connsiteY190" fmla="*/ 195912 h 1480687"/>
                <a:gd name="connsiteX191" fmla="*/ 1682286 w 2068442"/>
                <a:gd name="connsiteY191" fmla="*/ 210897 h 1480687"/>
                <a:gd name="connsiteX192" fmla="*/ 1686793 w 2068442"/>
                <a:gd name="connsiteY192" fmla="*/ 215436 h 1480687"/>
                <a:gd name="connsiteX193" fmla="*/ 1682286 w 2068442"/>
                <a:gd name="connsiteY193" fmla="*/ 230421 h 1480687"/>
                <a:gd name="connsiteX194" fmla="*/ 1686793 w 2068442"/>
                <a:gd name="connsiteY194" fmla="*/ 234888 h 1480687"/>
                <a:gd name="connsiteX195" fmla="*/ 1692301 w 2068442"/>
                <a:gd name="connsiteY195" fmla="*/ 234888 h 1480687"/>
                <a:gd name="connsiteX196" fmla="*/ 1692301 w 2068442"/>
                <a:gd name="connsiteY196" fmla="*/ 244398 h 1480687"/>
                <a:gd name="connsiteX197" fmla="*/ 1696808 w 2068442"/>
                <a:gd name="connsiteY197" fmla="*/ 254412 h 1480687"/>
                <a:gd name="connsiteX198" fmla="*/ 1706323 w 2068442"/>
                <a:gd name="connsiteY198" fmla="*/ 254412 h 1480687"/>
                <a:gd name="connsiteX199" fmla="*/ 1711331 w 2068442"/>
                <a:gd name="connsiteY199" fmla="*/ 263922 h 1480687"/>
                <a:gd name="connsiteX200" fmla="*/ 1715837 w 2068442"/>
                <a:gd name="connsiteY200" fmla="*/ 273937 h 1480687"/>
                <a:gd name="connsiteX201" fmla="*/ 1721346 w 2068442"/>
                <a:gd name="connsiteY201" fmla="*/ 283446 h 1480687"/>
                <a:gd name="connsiteX202" fmla="*/ 1721346 w 2068442"/>
                <a:gd name="connsiteY202" fmla="*/ 288922 h 1480687"/>
                <a:gd name="connsiteX203" fmla="*/ 1721346 w 2068442"/>
                <a:gd name="connsiteY203" fmla="*/ 302971 h 1480687"/>
                <a:gd name="connsiteX204" fmla="*/ 1725853 w 2068442"/>
                <a:gd name="connsiteY204" fmla="*/ 317956 h 1480687"/>
                <a:gd name="connsiteX205" fmla="*/ 1735305 w 2068442"/>
                <a:gd name="connsiteY205" fmla="*/ 317956 h 1480687"/>
                <a:gd name="connsiteX206" fmla="*/ 1740813 w 2068442"/>
                <a:gd name="connsiteY206" fmla="*/ 322495 h 1480687"/>
                <a:gd name="connsiteX207" fmla="*/ 1745821 w 2068442"/>
                <a:gd name="connsiteY207" fmla="*/ 332509 h 1480687"/>
                <a:gd name="connsiteX208" fmla="*/ 1755837 w 2068442"/>
                <a:gd name="connsiteY208" fmla="*/ 346990 h 1480687"/>
                <a:gd name="connsiteX209" fmla="*/ 1755837 w 2068442"/>
                <a:gd name="connsiteY209" fmla="*/ 351457 h 1480687"/>
                <a:gd name="connsiteX210" fmla="*/ 1745821 w 2068442"/>
                <a:gd name="connsiteY210" fmla="*/ 351457 h 1480687"/>
                <a:gd name="connsiteX211" fmla="*/ 1745821 w 2068442"/>
                <a:gd name="connsiteY211" fmla="*/ 357004 h 1480687"/>
                <a:gd name="connsiteX212" fmla="*/ 1750328 w 2068442"/>
                <a:gd name="connsiteY212" fmla="*/ 361471 h 1480687"/>
                <a:gd name="connsiteX213" fmla="*/ 1750328 w 2068442"/>
                <a:gd name="connsiteY213" fmla="*/ 370981 h 1480687"/>
                <a:gd name="connsiteX214" fmla="*/ 1750328 w 2068442"/>
                <a:gd name="connsiteY214" fmla="*/ 380995 h 1480687"/>
                <a:gd name="connsiteX215" fmla="*/ 1745821 w 2068442"/>
                <a:gd name="connsiteY215" fmla="*/ 386038 h 1480687"/>
                <a:gd name="connsiteX216" fmla="*/ 1750328 w 2068442"/>
                <a:gd name="connsiteY216" fmla="*/ 390505 h 1480687"/>
                <a:gd name="connsiteX217" fmla="*/ 1750328 w 2068442"/>
                <a:gd name="connsiteY217" fmla="*/ 396052 h 1480687"/>
                <a:gd name="connsiteX218" fmla="*/ 1755837 w 2068442"/>
                <a:gd name="connsiteY218" fmla="*/ 396052 h 1480687"/>
                <a:gd name="connsiteX219" fmla="*/ 1760343 w 2068442"/>
                <a:gd name="connsiteY219" fmla="*/ 386038 h 1480687"/>
                <a:gd name="connsiteX220" fmla="*/ 1769858 w 2068442"/>
                <a:gd name="connsiteY220" fmla="*/ 386038 h 1480687"/>
                <a:gd name="connsiteX221" fmla="*/ 1775367 w 2068442"/>
                <a:gd name="connsiteY221" fmla="*/ 386038 h 1480687"/>
                <a:gd name="connsiteX222" fmla="*/ 1779874 w 2068442"/>
                <a:gd name="connsiteY222" fmla="*/ 380995 h 1480687"/>
                <a:gd name="connsiteX223" fmla="*/ 1784819 w 2068442"/>
                <a:gd name="connsiteY223" fmla="*/ 386038 h 1480687"/>
                <a:gd name="connsiteX224" fmla="*/ 1784819 w 2068442"/>
                <a:gd name="connsiteY224" fmla="*/ 396052 h 1480687"/>
                <a:gd name="connsiteX225" fmla="*/ 1798840 w 2068442"/>
                <a:gd name="connsiteY225" fmla="*/ 390505 h 1480687"/>
                <a:gd name="connsiteX226" fmla="*/ 1804349 w 2068442"/>
                <a:gd name="connsiteY226" fmla="*/ 400519 h 1480687"/>
                <a:gd name="connsiteX227" fmla="*/ 1819372 w 2068442"/>
                <a:gd name="connsiteY227" fmla="*/ 405490 h 1480687"/>
                <a:gd name="connsiteX228" fmla="*/ 1823879 w 2068442"/>
                <a:gd name="connsiteY228" fmla="*/ 415505 h 1480687"/>
                <a:gd name="connsiteX229" fmla="*/ 1833393 w 2068442"/>
                <a:gd name="connsiteY229" fmla="*/ 420043 h 1480687"/>
                <a:gd name="connsiteX230" fmla="*/ 1843346 w 2068442"/>
                <a:gd name="connsiteY230" fmla="*/ 405490 h 1480687"/>
                <a:gd name="connsiteX231" fmla="*/ 1843346 w 2068442"/>
                <a:gd name="connsiteY231" fmla="*/ 390505 h 1480687"/>
                <a:gd name="connsiteX232" fmla="*/ 1852861 w 2068442"/>
                <a:gd name="connsiteY232" fmla="*/ 390505 h 1480687"/>
                <a:gd name="connsiteX233" fmla="*/ 1858369 w 2068442"/>
                <a:gd name="connsiteY233" fmla="*/ 380995 h 1480687"/>
                <a:gd name="connsiteX234" fmla="*/ 1877399 w 2068442"/>
                <a:gd name="connsiteY234" fmla="*/ 380995 h 1480687"/>
                <a:gd name="connsiteX235" fmla="*/ 1881905 w 2068442"/>
                <a:gd name="connsiteY235" fmla="*/ 376528 h 1480687"/>
                <a:gd name="connsiteX236" fmla="*/ 1887351 w 2068442"/>
                <a:gd name="connsiteY236" fmla="*/ 376528 h 1480687"/>
                <a:gd name="connsiteX237" fmla="*/ 1887351 w 2068442"/>
                <a:gd name="connsiteY237" fmla="*/ 386038 h 1480687"/>
                <a:gd name="connsiteX238" fmla="*/ 1887351 w 2068442"/>
                <a:gd name="connsiteY238" fmla="*/ 400519 h 1480687"/>
                <a:gd name="connsiteX239" fmla="*/ 1892359 w 2068442"/>
                <a:gd name="connsiteY239" fmla="*/ 405490 h 1480687"/>
                <a:gd name="connsiteX240" fmla="*/ 1906881 w 2068442"/>
                <a:gd name="connsiteY240" fmla="*/ 405490 h 1480687"/>
                <a:gd name="connsiteX241" fmla="*/ 1906881 w 2068442"/>
                <a:gd name="connsiteY241" fmla="*/ 400519 h 1480687"/>
                <a:gd name="connsiteX242" fmla="*/ 1906881 w 2068442"/>
                <a:gd name="connsiteY242" fmla="*/ 380995 h 1480687"/>
                <a:gd name="connsiteX243" fmla="*/ 1911889 w 2068442"/>
                <a:gd name="connsiteY243" fmla="*/ 380995 h 1480687"/>
                <a:gd name="connsiteX244" fmla="*/ 1911889 w 2068442"/>
                <a:gd name="connsiteY244" fmla="*/ 376528 h 1480687"/>
                <a:gd name="connsiteX245" fmla="*/ 1931419 w 2068442"/>
                <a:gd name="connsiteY245" fmla="*/ 376528 h 1480687"/>
                <a:gd name="connsiteX246" fmla="*/ 1931419 w 2068442"/>
                <a:gd name="connsiteY246" fmla="*/ 380995 h 1480687"/>
                <a:gd name="connsiteX247" fmla="*/ 1945879 w 2068442"/>
                <a:gd name="connsiteY247" fmla="*/ 386038 h 1480687"/>
                <a:gd name="connsiteX248" fmla="*/ 1950887 w 2068442"/>
                <a:gd name="connsiteY248" fmla="*/ 400519 h 1480687"/>
                <a:gd name="connsiteX249" fmla="*/ 1960401 w 2068442"/>
                <a:gd name="connsiteY249" fmla="*/ 396052 h 1480687"/>
                <a:gd name="connsiteX250" fmla="*/ 1965910 w 2068442"/>
                <a:gd name="connsiteY250" fmla="*/ 400519 h 1480687"/>
                <a:gd name="connsiteX251" fmla="*/ 1970417 w 2068442"/>
                <a:gd name="connsiteY251" fmla="*/ 400519 h 1480687"/>
                <a:gd name="connsiteX252" fmla="*/ 1975424 w 2068442"/>
                <a:gd name="connsiteY252" fmla="*/ 410029 h 1480687"/>
                <a:gd name="connsiteX253" fmla="*/ 1979931 w 2068442"/>
                <a:gd name="connsiteY253" fmla="*/ 405490 h 1480687"/>
                <a:gd name="connsiteX254" fmla="*/ 1989947 w 2068442"/>
                <a:gd name="connsiteY254" fmla="*/ 410029 h 1480687"/>
                <a:gd name="connsiteX255" fmla="*/ 1989947 w 2068442"/>
                <a:gd name="connsiteY255" fmla="*/ 420043 h 1480687"/>
                <a:gd name="connsiteX256" fmla="*/ 1999399 w 2068442"/>
                <a:gd name="connsiteY256" fmla="*/ 429553 h 1480687"/>
                <a:gd name="connsiteX257" fmla="*/ 1999399 w 2068442"/>
                <a:gd name="connsiteY257" fmla="*/ 439063 h 1480687"/>
                <a:gd name="connsiteX258" fmla="*/ 1999399 w 2068442"/>
                <a:gd name="connsiteY258" fmla="*/ 444539 h 1480687"/>
                <a:gd name="connsiteX259" fmla="*/ 2014422 w 2068442"/>
                <a:gd name="connsiteY259" fmla="*/ 444539 h 1480687"/>
                <a:gd name="connsiteX260" fmla="*/ 2009414 w 2068442"/>
                <a:gd name="connsiteY260" fmla="*/ 449077 h 1480687"/>
                <a:gd name="connsiteX261" fmla="*/ 2018929 w 2068442"/>
                <a:gd name="connsiteY261" fmla="*/ 454049 h 1480687"/>
                <a:gd name="connsiteX262" fmla="*/ 2018929 w 2068442"/>
                <a:gd name="connsiteY262" fmla="*/ 468530 h 1480687"/>
                <a:gd name="connsiteX263" fmla="*/ 2014422 w 2068442"/>
                <a:gd name="connsiteY263" fmla="*/ 468530 h 1480687"/>
                <a:gd name="connsiteX264" fmla="*/ 2014422 w 2068442"/>
                <a:gd name="connsiteY264" fmla="*/ 478039 h 1480687"/>
                <a:gd name="connsiteX265" fmla="*/ 2014422 w 2068442"/>
                <a:gd name="connsiteY265" fmla="*/ 503111 h 1480687"/>
                <a:gd name="connsiteX266" fmla="*/ 2018929 w 2068442"/>
                <a:gd name="connsiteY266" fmla="*/ 512621 h 1480687"/>
                <a:gd name="connsiteX267" fmla="*/ 2024437 w 2068442"/>
                <a:gd name="connsiteY267" fmla="*/ 517088 h 1480687"/>
                <a:gd name="connsiteX268" fmla="*/ 2029445 w 2068442"/>
                <a:gd name="connsiteY268" fmla="*/ 512621 h 1480687"/>
                <a:gd name="connsiteX269" fmla="*/ 2033952 w 2068442"/>
                <a:gd name="connsiteY269" fmla="*/ 512621 h 1480687"/>
                <a:gd name="connsiteX270" fmla="*/ 2033952 w 2068442"/>
                <a:gd name="connsiteY270" fmla="*/ 517088 h 1480687"/>
                <a:gd name="connsiteX271" fmla="*/ 2043404 w 2068442"/>
                <a:gd name="connsiteY271" fmla="*/ 522131 h 1480687"/>
                <a:gd name="connsiteX272" fmla="*/ 2048912 w 2068442"/>
                <a:gd name="connsiteY272" fmla="*/ 532073 h 1480687"/>
                <a:gd name="connsiteX273" fmla="*/ 2053419 w 2068442"/>
                <a:gd name="connsiteY273" fmla="*/ 536612 h 1480687"/>
                <a:gd name="connsiteX274" fmla="*/ 2058427 w 2068442"/>
                <a:gd name="connsiteY274" fmla="*/ 541583 h 1480687"/>
                <a:gd name="connsiteX275" fmla="*/ 2058427 w 2068442"/>
                <a:gd name="connsiteY275" fmla="*/ 546122 h 1480687"/>
                <a:gd name="connsiteX276" fmla="*/ 2068442 w 2068442"/>
                <a:gd name="connsiteY276" fmla="*/ 551597 h 1480687"/>
                <a:gd name="connsiteX277" fmla="*/ 2068442 w 2068442"/>
                <a:gd name="connsiteY277" fmla="*/ 556136 h 1480687"/>
                <a:gd name="connsiteX278" fmla="*/ 2068442 w 2068442"/>
                <a:gd name="connsiteY278" fmla="*/ 561107 h 1480687"/>
                <a:gd name="connsiteX279" fmla="*/ 2068442 w 2068442"/>
                <a:gd name="connsiteY279" fmla="*/ 565646 h 1480687"/>
                <a:gd name="connsiteX280" fmla="*/ 2058427 w 2068442"/>
                <a:gd name="connsiteY280" fmla="*/ 565646 h 1480687"/>
                <a:gd name="connsiteX281" fmla="*/ 2058427 w 2068442"/>
                <a:gd name="connsiteY281" fmla="*/ 575660 h 1480687"/>
                <a:gd name="connsiteX282" fmla="*/ 2048912 w 2068442"/>
                <a:gd name="connsiteY282" fmla="*/ 585170 h 1480687"/>
                <a:gd name="connsiteX283" fmla="*/ 2043404 w 2068442"/>
                <a:gd name="connsiteY283" fmla="*/ 590645 h 1480687"/>
                <a:gd name="connsiteX284" fmla="*/ 2029445 w 2068442"/>
                <a:gd name="connsiteY284" fmla="*/ 595112 h 1480687"/>
                <a:gd name="connsiteX285" fmla="*/ 2029445 w 2068442"/>
                <a:gd name="connsiteY285" fmla="*/ 600155 h 1480687"/>
                <a:gd name="connsiteX286" fmla="*/ 2014422 w 2068442"/>
                <a:gd name="connsiteY286" fmla="*/ 614636 h 1480687"/>
                <a:gd name="connsiteX287" fmla="*/ 1999399 w 2068442"/>
                <a:gd name="connsiteY287" fmla="*/ 629189 h 1480687"/>
                <a:gd name="connsiteX288" fmla="*/ 1989947 w 2068442"/>
                <a:gd name="connsiteY288" fmla="*/ 633656 h 1480687"/>
                <a:gd name="connsiteX289" fmla="*/ 1989947 w 2068442"/>
                <a:gd name="connsiteY289" fmla="*/ 639204 h 1480687"/>
                <a:gd name="connsiteX290" fmla="*/ 1999399 w 2068442"/>
                <a:gd name="connsiteY290" fmla="*/ 639204 h 1480687"/>
                <a:gd name="connsiteX291" fmla="*/ 1999399 w 2068442"/>
                <a:gd name="connsiteY291" fmla="*/ 643670 h 1480687"/>
                <a:gd name="connsiteX292" fmla="*/ 1989947 w 2068442"/>
                <a:gd name="connsiteY292" fmla="*/ 653180 h 1480687"/>
                <a:gd name="connsiteX293" fmla="*/ 1999399 w 2068442"/>
                <a:gd name="connsiteY293" fmla="*/ 672704 h 1480687"/>
                <a:gd name="connsiteX294" fmla="*/ 1989947 w 2068442"/>
                <a:gd name="connsiteY294" fmla="*/ 692229 h 1480687"/>
                <a:gd name="connsiteX295" fmla="*/ 1979931 w 2068442"/>
                <a:gd name="connsiteY295" fmla="*/ 711681 h 1480687"/>
                <a:gd name="connsiteX296" fmla="*/ 1989947 w 2068442"/>
                <a:gd name="connsiteY296" fmla="*/ 731205 h 1480687"/>
                <a:gd name="connsiteX297" fmla="*/ 1975424 w 2068442"/>
                <a:gd name="connsiteY297" fmla="*/ 731205 h 1480687"/>
                <a:gd name="connsiteX298" fmla="*/ 1955393 w 2068442"/>
                <a:gd name="connsiteY298" fmla="*/ 721695 h 1480687"/>
                <a:gd name="connsiteX299" fmla="*/ 1931419 w 2068442"/>
                <a:gd name="connsiteY299" fmla="*/ 726738 h 1480687"/>
                <a:gd name="connsiteX300" fmla="*/ 1931419 w 2068442"/>
                <a:gd name="connsiteY300" fmla="*/ 740715 h 1480687"/>
                <a:gd name="connsiteX301" fmla="*/ 1921904 w 2068442"/>
                <a:gd name="connsiteY301" fmla="*/ 740715 h 1480687"/>
                <a:gd name="connsiteX302" fmla="*/ 1911889 w 2068442"/>
                <a:gd name="connsiteY302" fmla="*/ 765714 h 1480687"/>
                <a:gd name="connsiteX303" fmla="*/ 1916396 w 2068442"/>
                <a:gd name="connsiteY303" fmla="*/ 775224 h 1480687"/>
                <a:gd name="connsiteX304" fmla="*/ 1921904 w 2068442"/>
                <a:gd name="connsiteY304" fmla="*/ 775224 h 1480687"/>
                <a:gd name="connsiteX305" fmla="*/ 1926411 w 2068442"/>
                <a:gd name="connsiteY305" fmla="*/ 770253 h 1480687"/>
                <a:gd name="connsiteX306" fmla="*/ 1931419 w 2068442"/>
                <a:gd name="connsiteY306" fmla="*/ 775224 h 1480687"/>
                <a:gd name="connsiteX307" fmla="*/ 1921904 w 2068442"/>
                <a:gd name="connsiteY307" fmla="*/ 789777 h 1480687"/>
                <a:gd name="connsiteX308" fmla="*/ 1906881 w 2068442"/>
                <a:gd name="connsiteY308" fmla="*/ 789777 h 1480687"/>
                <a:gd name="connsiteX309" fmla="*/ 1902374 w 2068442"/>
                <a:gd name="connsiteY309" fmla="*/ 794748 h 1480687"/>
                <a:gd name="connsiteX310" fmla="*/ 1906881 w 2068442"/>
                <a:gd name="connsiteY310" fmla="*/ 799287 h 1480687"/>
                <a:gd name="connsiteX311" fmla="*/ 1887351 w 2068442"/>
                <a:gd name="connsiteY311" fmla="*/ 814273 h 1480687"/>
                <a:gd name="connsiteX312" fmla="*/ 1881905 w 2068442"/>
                <a:gd name="connsiteY312" fmla="*/ 809301 h 1480687"/>
                <a:gd name="connsiteX313" fmla="*/ 1872391 w 2068442"/>
                <a:gd name="connsiteY313" fmla="*/ 818811 h 1480687"/>
                <a:gd name="connsiteX314" fmla="*/ 1867884 w 2068442"/>
                <a:gd name="connsiteY314" fmla="*/ 814273 h 1480687"/>
                <a:gd name="connsiteX315" fmla="*/ 1867884 w 2068442"/>
                <a:gd name="connsiteY315" fmla="*/ 809301 h 1480687"/>
                <a:gd name="connsiteX316" fmla="*/ 1867884 w 2068442"/>
                <a:gd name="connsiteY316" fmla="*/ 804763 h 1480687"/>
                <a:gd name="connsiteX317" fmla="*/ 1862876 w 2068442"/>
                <a:gd name="connsiteY317" fmla="*/ 809301 h 1480687"/>
                <a:gd name="connsiteX318" fmla="*/ 1867884 w 2068442"/>
                <a:gd name="connsiteY318" fmla="*/ 818811 h 1480687"/>
                <a:gd name="connsiteX319" fmla="*/ 1838839 w 2068442"/>
                <a:gd name="connsiteY319" fmla="*/ 838263 h 1480687"/>
                <a:gd name="connsiteX320" fmla="*/ 1833393 w 2068442"/>
                <a:gd name="connsiteY320" fmla="*/ 838263 h 1480687"/>
                <a:gd name="connsiteX321" fmla="*/ 1833393 w 2068442"/>
                <a:gd name="connsiteY321" fmla="*/ 857788 h 1480687"/>
                <a:gd name="connsiteX322" fmla="*/ 1808856 w 2068442"/>
                <a:gd name="connsiteY322" fmla="*/ 857788 h 1480687"/>
                <a:gd name="connsiteX323" fmla="*/ 1789326 w 2068442"/>
                <a:gd name="connsiteY323" fmla="*/ 843307 h 1480687"/>
                <a:gd name="connsiteX324" fmla="*/ 1789326 w 2068442"/>
                <a:gd name="connsiteY324" fmla="*/ 838263 h 1480687"/>
                <a:gd name="connsiteX325" fmla="*/ 1794333 w 2068442"/>
                <a:gd name="connsiteY325" fmla="*/ 823782 h 1480687"/>
                <a:gd name="connsiteX326" fmla="*/ 1779874 w 2068442"/>
                <a:gd name="connsiteY326" fmla="*/ 809301 h 1480687"/>
                <a:gd name="connsiteX327" fmla="*/ 1750328 w 2068442"/>
                <a:gd name="connsiteY327" fmla="*/ 809301 h 1480687"/>
                <a:gd name="connsiteX328" fmla="*/ 1730798 w 2068442"/>
                <a:gd name="connsiteY328" fmla="*/ 814273 h 1480687"/>
                <a:gd name="connsiteX329" fmla="*/ 1701816 w 2068442"/>
                <a:gd name="connsiteY329" fmla="*/ 828754 h 1480687"/>
                <a:gd name="connsiteX330" fmla="*/ 1672834 w 2068442"/>
                <a:gd name="connsiteY330" fmla="*/ 857788 h 1480687"/>
                <a:gd name="connsiteX331" fmla="*/ 1657811 w 2068442"/>
                <a:gd name="connsiteY331" fmla="*/ 872845 h 1480687"/>
                <a:gd name="connsiteX332" fmla="*/ 1632772 w 2068442"/>
                <a:gd name="connsiteY332" fmla="*/ 886822 h 1480687"/>
                <a:gd name="connsiteX333" fmla="*/ 1618813 w 2068442"/>
                <a:gd name="connsiteY333" fmla="*/ 901807 h 1480687"/>
                <a:gd name="connsiteX334" fmla="*/ 1603790 w 2068442"/>
                <a:gd name="connsiteY334" fmla="*/ 901807 h 1480687"/>
                <a:gd name="connsiteX335" fmla="*/ 1594275 w 2068442"/>
                <a:gd name="connsiteY335" fmla="*/ 911317 h 1480687"/>
                <a:gd name="connsiteX336" fmla="*/ 1569300 w 2068442"/>
                <a:gd name="connsiteY336" fmla="*/ 935380 h 1480687"/>
                <a:gd name="connsiteX337" fmla="*/ 1564793 w 2068442"/>
                <a:gd name="connsiteY337" fmla="*/ 945394 h 1480687"/>
                <a:gd name="connsiteX338" fmla="*/ 1555278 w 2068442"/>
                <a:gd name="connsiteY338" fmla="*/ 950365 h 1480687"/>
                <a:gd name="connsiteX339" fmla="*/ 1549770 w 2068442"/>
                <a:gd name="connsiteY339" fmla="*/ 964846 h 1480687"/>
                <a:gd name="connsiteX340" fmla="*/ 1545263 w 2068442"/>
                <a:gd name="connsiteY340" fmla="*/ 969889 h 1480687"/>
                <a:gd name="connsiteX341" fmla="*/ 1511273 w 2068442"/>
                <a:gd name="connsiteY341" fmla="*/ 960379 h 1480687"/>
                <a:gd name="connsiteX342" fmla="*/ 1486234 w 2068442"/>
                <a:gd name="connsiteY342" fmla="*/ 964846 h 1480687"/>
                <a:gd name="connsiteX343" fmla="*/ 1476720 w 2068442"/>
                <a:gd name="connsiteY343" fmla="*/ 969889 h 1480687"/>
                <a:gd name="connsiteX344" fmla="*/ 1466767 w 2068442"/>
                <a:gd name="connsiteY344" fmla="*/ 979904 h 1480687"/>
                <a:gd name="connsiteX345" fmla="*/ 1462260 w 2068442"/>
                <a:gd name="connsiteY345" fmla="*/ 979904 h 1480687"/>
                <a:gd name="connsiteX346" fmla="*/ 1452745 w 2068442"/>
                <a:gd name="connsiteY346" fmla="*/ 989413 h 1480687"/>
                <a:gd name="connsiteX347" fmla="*/ 1437722 w 2068442"/>
                <a:gd name="connsiteY347" fmla="*/ 999428 h 1480687"/>
                <a:gd name="connsiteX348" fmla="*/ 1413247 w 2068442"/>
                <a:gd name="connsiteY348" fmla="*/ 1023419 h 1480687"/>
                <a:gd name="connsiteX349" fmla="*/ 1403232 w 2068442"/>
                <a:gd name="connsiteY349" fmla="*/ 1042438 h 1480687"/>
                <a:gd name="connsiteX350" fmla="*/ 1379195 w 2068442"/>
                <a:gd name="connsiteY350" fmla="*/ 1081415 h 1480687"/>
                <a:gd name="connsiteX351" fmla="*/ 1374187 w 2068442"/>
                <a:gd name="connsiteY351" fmla="*/ 1081415 h 1480687"/>
                <a:gd name="connsiteX352" fmla="*/ 1374187 w 2068442"/>
                <a:gd name="connsiteY352" fmla="*/ 1071905 h 1480687"/>
                <a:gd name="connsiteX353" fmla="*/ 1359226 w 2068442"/>
                <a:gd name="connsiteY353" fmla="*/ 1067438 h 1480687"/>
                <a:gd name="connsiteX354" fmla="*/ 1359226 w 2068442"/>
                <a:gd name="connsiteY354" fmla="*/ 1061963 h 1480687"/>
                <a:gd name="connsiteX355" fmla="*/ 1354719 w 2068442"/>
                <a:gd name="connsiteY355" fmla="*/ 1057424 h 1480687"/>
                <a:gd name="connsiteX356" fmla="*/ 1354719 w 2068442"/>
                <a:gd name="connsiteY356" fmla="*/ 1076948 h 1480687"/>
                <a:gd name="connsiteX357" fmla="*/ 1354719 w 2068442"/>
                <a:gd name="connsiteY357" fmla="*/ 1081415 h 1480687"/>
                <a:gd name="connsiteX358" fmla="*/ 1369179 w 2068442"/>
                <a:gd name="connsiteY358" fmla="*/ 1091429 h 1480687"/>
                <a:gd name="connsiteX359" fmla="*/ 1369179 w 2068442"/>
                <a:gd name="connsiteY359" fmla="*/ 1086962 h 1480687"/>
                <a:gd name="connsiteX360" fmla="*/ 1374187 w 2068442"/>
                <a:gd name="connsiteY360" fmla="*/ 1086962 h 1480687"/>
                <a:gd name="connsiteX361" fmla="*/ 1359226 w 2068442"/>
                <a:gd name="connsiteY361" fmla="*/ 1135448 h 1480687"/>
                <a:gd name="connsiteX362" fmla="*/ 1359226 w 2068442"/>
                <a:gd name="connsiteY362" fmla="*/ 1149497 h 1480687"/>
                <a:gd name="connsiteX363" fmla="*/ 1349712 w 2068442"/>
                <a:gd name="connsiteY363" fmla="*/ 1144958 h 1480687"/>
                <a:gd name="connsiteX364" fmla="*/ 1354719 w 2068442"/>
                <a:gd name="connsiteY364" fmla="*/ 1125506 h 1480687"/>
                <a:gd name="connsiteX365" fmla="*/ 1345205 w 2068442"/>
                <a:gd name="connsiteY365" fmla="*/ 1129973 h 1480687"/>
                <a:gd name="connsiteX366" fmla="*/ 1339696 w 2068442"/>
                <a:gd name="connsiteY366" fmla="*/ 1139987 h 1480687"/>
                <a:gd name="connsiteX367" fmla="*/ 1349712 w 2068442"/>
                <a:gd name="connsiteY367" fmla="*/ 1149497 h 1480687"/>
                <a:gd name="connsiteX368" fmla="*/ 1359226 w 2068442"/>
                <a:gd name="connsiteY368" fmla="*/ 1154972 h 1480687"/>
                <a:gd name="connsiteX369" fmla="*/ 1359226 w 2068442"/>
                <a:gd name="connsiteY369" fmla="*/ 1159511 h 1480687"/>
                <a:gd name="connsiteX370" fmla="*/ 1369179 w 2068442"/>
                <a:gd name="connsiteY370" fmla="*/ 1159511 h 1480687"/>
                <a:gd name="connsiteX371" fmla="*/ 1359226 w 2068442"/>
                <a:gd name="connsiteY371" fmla="*/ 1207997 h 1480687"/>
                <a:gd name="connsiteX372" fmla="*/ 1359226 w 2068442"/>
                <a:gd name="connsiteY372" fmla="*/ 1242579 h 1480687"/>
                <a:gd name="connsiteX373" fmla="*/ 1359226 w 2068442"/>
                <a:gd name="connsiteY373" fmla="*/ 1262031 h 1480687"/>
                <a:gd name="connsiteX374" fmla="*/ 1359226 w 2068442"/>
                <a:gd name="connsiteY374" fmla="*/ 1271541 h 1480687"/>
                <a:gd name="connsiteX375" fmla="*/ 1359226 w 2068442"/>
                <a:gd name="connsiteY375" fmla="*/ 1295604 h 1480687"/>
                <a:gd name="connsiteX376" fmla="*/ 1359226 w 2068442"/>
                <a:gd name="connsiteY376" fmla="*/ 1315056 h 1480687"/>
                <a:gd name="connsiteX377" fmla="*/ 1364735 w 2068442"/>
                <a:gd name="connsiteY377" fmla="*/ 1339623 h 1480687"/>
                <a:gd name="connsiteX378" fmla="*/ 1364735 w 2068442"/>
                <a:gd name="connsiteY378" fmla="*/ 1344090 h 1480687"/>
                <a:gd name="connsiteX379" fmla="*/ 1364735 w 2068442"/>
                <a:gd name="connsiteY379" fmla="*/ 1369089 h 1480687"/>
                <a:gd name="connsiteX380" fmla="*/ 1374187 w 2068442"/>
                <a:gd name="connsiteY380" fmla="*/ 1373628 h 1480687"/>
                <a:gd name="connsiteX381" fmla="*/ 1379195 w 2068442"/>
                <a:gd name="connsiteY381" fmla="*/ 1373628 h 1480687"/>
                <a:gd name="connsiteX382" fmla="*/ 1383702 w 2068442"/>
                <a:gd name="connsiteY382" fmla="*/ 1378599 h 1480687"/>
                <a:gd name="connsiteX383" fmla="*/ 1398725 w 2068442"/>
                <a:gd name="connsiteY383" fmla="*/ 1378599 h 1480687"/>
                <a:gd name="connsiteX384" fmla="*/ 1403232 w 2068442"/>
                <a:gd name="connsiteY384" fmla="*/ 1383138 h 1480687"/>
                <a:gd name="connsiteX385" fmla="*/ 1398725 w 2068442"/>
                <a:gd name="connsiteY385" fmla="*/ 1388614 h 1480687"/>
                <a:gd name="connsiteX386" fmla="*/ 1398725 w 2068442"/>
                <a:gd name="connsiteY386" fmla="*/ 1402662 h 1480687"/>
                <a:gd name="connsiteX387" fmla="*/ 1408740 w 2068442"/>
                <a:gd name="connsiteY387" fmla="*/ 1402662 h 1480687"/>
                <a:gd name="connsiteX388" fmla="*/ 1413247 w 2068442"/>
                <a:gd name="connsiteY388" fmla="*/ 1417648 h 1480687"/>
                <a:gd name="connsiteX389" fmla="*/ 1418192 w 2068442"/>
                <a:gd name="connsiteY389" fmla="*/ 1422186 h 1480687"/>
                <a:gd name="connsiteX390" fmla="*/ 1393717 w 2068442"/>
                <a:gd name="connsiteY390" fmla="*/ 1427158 h 1480687"/>
                <a:gd name="connsiteX391" fmla="*/ 1379195 w 2068442"/>
                <a:gd name="connsiteY391" fmla="*/ 1431696 h 1480687"/>
                <a:gd name="connsiteX392" fmla="*/ 1364735 w 2068442"/>
                <a:gd name="connsiteY392" fmla="*/ 1407633 h 1480687"/>
                <a:gd name="connsiteX393" fmla="*/ 1349712 w 2068442"/>
                <a:gd name="connsiteY393" fmla="*/ 1407633 h 1480687"/>
                <a:gd name="connsiteX394" fmla="*/ 1330182 w 2068442"/>
                <a:gd name="connsiteY394" fmla="*/ 1407633 h 1480687"/>
                <a:gd name="connsiteX395" fmla="*/ 1325675 w 2068442"/>
                <a:gd name="connsiteY395" fmla="*/ 1402662 h 1480687"/>
                <a:gd name="connsiteX396" fmla="*/ 1315659 w 2068442"/>
                <a:gd name="connsiteY396" fmla="*/ 1407633 h 1480687"/>
                <a:gd name="connsiteX397" fmla="*/ 1315659 w 2068442"/>
                <a:gd name="connsiteY397" fmla="*/ 1412677 h 1480687"/>
                <a:gd name="connsiteX398" fmla="*/ 1295691 w 2068442"/>
                <a:gd name="connsiteY398" fmla="*/ 1412677 h 1480687"/>
                <a:gd name="connsiteX399" fmla="*/ 1291184 w 2068442"/>
                <a:gd name="connsiteY399" fmla="*/ 1417648 h 1480687"/>
                <a:gd name="connsiteX400" fmla="*/ 1281670 w 2068442"/>
                <a:gd name="connsiteY400" fmla="*/ 1417648 h 1480687"/>
                <a:gd name="connsiteX401" fmla="*/ 1252187 w 2068442"/>
                <a:gd name="connsiteY401" fmla="*/ 1441639 h 1480687"/>
                <a:gd name="connsiteX402" fmla="*/ 1247179 w 2068442"/>
                <a:gd name="connsiteY402" fmla="*/ 1431696 h 1480687"/>
                <a:gd name="connsiteX403" fmla="*/ 1237164 w 2068442"/>
                <a:gd name="connsiteY403" fmla="*/ 1431696 h 1480687"/>
                <a:gd name="connsiteX404" fmla="*/ 1232657 w 2068442"/>
                <a:gd name="connsiteY404" fmla="*/ 1431696 h 1480687"/>
                <a:gd name="connsiteX405" fmla="*/ 1212626 w 2068442"/>
                <a:gd name="connsiteY405" fmla="*/ 1441639 h 1480687"/>
                <a:gd name="connsiteX406" fmla="*/ 1212626 w 2068442"/>
                <a:gd name="connsiteY406" fmla="*/ 1451149 h 1480687"/>
                <a:gd name="connsiteX407" fmla="*/ 1208182 w 2068442"/>
                <a:gd name="connsiteY407" fmla="*/ 1456696 h 1480687"/>
                <a:gd name="connsiteX408" fmla="*/ 1208182 w 2068442"/>
                <a:gd name="connsiteY408" fmla="*/ 1461163 h 1480687"/>
                <a:gd name="connsiteX409" fmla="*/ 1212626 w 2068442"/>
                <a:gd name="connsiteY409" fmla="*/ 1466206 h 1480687"/>
                <a:gd name="connsiteX410" fmla="*/ 1212626 w 2068442"/>
                <a:gd name="connsiteY410" fmla="*/ 1476220 h 1480687"/>
                <a:gd name="connsiteX411" fmla="*/ 1193158 w 2068442"/>
                <a:gd name="connsiteY411" fmla="*/ 1476220 h 1480687"/>
                <a:gd name="connsiteX412" fmla="*/ 1179137 w 2068442"/>
                <a:gd name="connsiteY412" fmla="*/ 1470673 h 1480687"/>
                <a:gd name="connsiteX413" fmla="*/ 1169121 w 2068442"/>
                <a:gd name="connsiteY413" fmla="*/ 1470673 h 1480687"/>
                <a:gd name="connsiteX414" fmla="*/ 1159607 w 2068442"/>
                <a:gd name="connsiteY414" fmla="*/ 1480687 h 1480687"/>
                <a:gd name="connsiteX415" fmla="*/ 1149153 w 2068442"/>
                <a:gd name="connsiteY415" fmla="*/ 1480687 h 1480687"/>
                <a:gd name="connsiteX416" fmla="*/ 1144646 w 2068442"/>
                <a:gd name="connsiteY416" fmla="*/ 1476220 h 1480687"/>
                <a:gd name="connsiteX417" fmla="*/ 1134631 w 2068442"/>
                <a:gd name="connsiteY417" fmla="*/ 1476220 h 1480687"/>
                <a:gd name="connsiteX418" fmla="*/ 1134631 w 2068442"/>
                <a:gd name="connsiteY418" fmla="*/ 1470673 h 1480687"/>
                <a:gd name="connsiteX419" fmla="*/ 1115602 w 2068442"/>
                <a:gd name="connsiteY419" fmla="*/ 1451149 h 1480687"/>
                <a:gd name="connsiteX420" fmla="*/ 1071096 w 2068442"/>
                <a:gd name="connsiteY420" fmla="*/ 1431696 h 1480687"/>
                <a:gd name="connsiteX421" fmla="*/ 1046620 w 2068442"/>
                <a:gd name="connsiteY421" fmla="*/ 1427158 h 1480687"/>
                <a:gd name="connsiteX422" fmla="*/ 1022583 w 2068442"/>
                <a:gd name="connsiteY422" fmla="*/ 1437172 h 1480687"/>
                <a:gd name="connsiteX423" fmla="*/ 1007560 w 2068442"/>
                <a:gd name="connsiteY423" fmla="*/ 1437172 h 1480687"/>
                <a:gd name="connsiteX424" fmla="*/ 992600 w 2068442"/>
                <a:gd name="connsiteY424" fmla="*/ 1441639 h 1480687"/>
                <a:gd name="connsiteX425" fmla="*/ 988093 w 2068442"/>
                <a:gd name="connsiteY425" fmla="*/ 1451149 h 1480687"/>
                <a:gd name="connsiteX426" fmla="*/ 988093 w 2068442"/>
                <a:gd name="connsiteY426" fmla="*/ 1456696 h 1480687"/>
                <a:gd name="connsiteX427" fmla="*/ 978578 w 2068442"/>
                <a:gd name="connsiteY427" fmla="*/ 1461163 h 1480687"/>
                <a:gd name="connsiteX428" fmla="*/ 973571 w 2068442"/>
                <a:gd name="connsiteY428" fmla="*/ 1466206 h 1480687"/>
                <a:gd name="connsiteX429" fmla="*/ 949534 w 2068442"/>
                <a:gd name="connsiteY429" fmla="*/ 1470673 h 1480687"/>
                <a:gd name="connsiteX430" fmla="*/ 944088 w 2068442"/>
                <a:gd name="connsiteY430" fmla="*/ 1476220 h 1480687"/>
                <a:gd name="connsiteX431" fmla="*/ 934573 w 2068442"/>
                <a:gd name="connsiteY431" fmla="*/ 1466206 h 1480687"/>
                <a:gd name="connsiteX432" fmla="*/ 924558 w 2068442"/>
                <a:gd name="connsiteY432" fmla="*/ 1456696 h 1480687"/>
                <a:gd name="connsiteX433" fmla="*/ 919550 w 2068442"/>
                <a:gd name="connsiteY433" fmla="*/ 1437172 h 1480687"/>
                <a:gd name="connsiteX434" fmla="*/ 915043 w 2068442"/>
                <a:gd name="connsiteY434" fmla="*/ 1431696 h 1480687"/>
                <a:gd name="connsiteX435" fmla="*/ 915043 w 2068442"/>
                <a:gd name="connsiteY435" fmla="*/ 1422186 h 1480687"/>
                <a:gd name="connsiteX436" fmla="*/ 909535 w 2068442"/>
                <a:gd name="connsiteY436" fmla="*/ 1417648 h 1480687"/>
                <a:gd name="connsiteX437" fmla="*/ 905028 w 2068442"/>
                <a:gd name="connsiteY437" fmla="*/ 1422186 h 1480687"/>
                <a:gd name="connsiteX438" fmla="*/ 900020 w 2068442"/>
                <a:gd name="connsiteY438" fmla="*/ 1417648 h 1480687"/>
                <a:gd name="connsiteX439" fmla="*/ 895513 w 2068442"/>
                <a:gd name="connsiteY439" fmla="*/ 1422186 h 1480687"/>
                <a:gd name="connsiteX440" fmla="*/ 876046 w 2068442"/>
                <a:gd name="connsiteY440" fmla="*/ 1402662 h 1480687"/>
                <a:gd name="connsiteX441" fmla="*/ 832040 w 2068442"/>
                <a:gd name="connsiteY441" fmla="*/ 1393152 h 1480687"/>
                <a:gd name="connsiteX442" fmla="*/ 826532 w 2068442"/>
                <a:gd name="connsiteY442" fmla="*/ 1378599 h 1480687"/>
                <a:gd name="connsiteX443" fmla="*/ 836547 w 2068442"/>
                <a:gd name="connsiteY443" fmla="*/ 1359147 h 1480687"/>
                <a:gd name="connsiteX444" fmla="*/ 845999 w 2068442"/>
                <a:gd name="connsiteY444" fmla="*/ 1354104 h 1480687"/>
                <a:gd name="connsiteX445" fmla="*/ 851508 w 2068442"/>
                <a:gd name="connsiteY445" fmla="*/ 1354104 h 1480687"/>
                <a:gd name="connsiteX446" fmla="*/ 854599 w 2068442"/>
                <a:gd name="connsiteY446" fmla="*/ 1353397 h 1480687"/>
                <a:gd name="connsiteX447" fmla="*/ 854599 w 2068442"/>
                <a:gd name="connsiteY447" fmla="*/ 1352004 h 1480687"/>
                <a:gd name="connsiteX448" fmla="*/ 850815 w 2068442"/>
                <a:gd name="connsiteY448" fmla="*/ 1352885 h 1480687"/>
                <a:gd name="connsiteX449" fmla="*/ 850815 w 2068442"/>
                <a:gd name="connsiteY449" fmla="*/ 1342870 h 1480687"/>
                <a:gd name="connsiteX450" fmla="*/ 831259 w 2068442"/>
                <a:gd name="connsiteY450" fmla="*/ 1342870 h 1480687"/>
                <a:gd name="connsiteX451" fmla="*/ 831259 w 2068442"/>
                <a:gd name="connsiteY451" fmla="*/ 1328862 h 1480687"/>
                <a:gd name="connsiteX452" fmla="*/ 777216 w 2068442"/>
                <a:gd name="connsiteY452" fmla="*/ 1318848 h 1480687"/>
                <a:gd name="connsiteX453" fmla="*/ 767742 w 2068442"/>
                <a:gd name="connsiteY453" fmla="*/ 1309306 h 1480687"/>
                <a:gd name="connsiteX454" fmla="*/ 762739 w 2068442"/>
                <a:gd name="connsiteY454" fmla="*/ 1309306 h 1480687"/>
                <a:gd name="connsiteX455" fmla="*/ 748186 w 2068442"/>
                <a:gd name="connsiteY455" fmla="*/ 1309306 h 1480687"/>
                <a:gd name="connsiteX456" fmla="*/ 743183 w 2068442"/>
                <a:gd name="connsiteY456" fmla="*/ 1313840 h 1480687"/>
                <a:gd name="connsiteX457" fmla="*/ 738711 w 2068442"/>
                <a:gd name="connsiteY457" fmla="*/ 1309306 h 1480687"/>
                <a:gd name="connsiteX458" fmla="*/ 738711 w 2068442"/>
                <a:gd name="connsiteY458" fmla="*/ 1303825 h 1480687"/>
                <a:gd name="connsiteX459" fmla="*/ 728706 w 2068442"/>
                <a:gd name="connsiteY459" fmla="*/ 1309306 h 1480687"/>
                <a:gd name="connsiteX460" fmla="*/ 728706 w 2068442"/>
                <a:gd name="connsiteY460" fmla="*/ 1328862 h 1480687"/>
                <a:gd name="connsiteX461" fmla="*/ 713699 w 2068442"/>
                <a:gd name="connsiteY461" fmla="*/ 1333328 h 1480687"/>
                <a:gd name="connsiteX462" fmla="*/ 689141 w 2068442"/>
                <a:gd name="connsiteY462" fmla="*/ 1284811 h 1480687"/>
                <a:gd name="connsiteX463" fmla="*/ 679666 w 2068442"/>
                <a:gd name="connsiteY463" fmla="*/ 1279803 h 1480687"/>
                <a:gd name="connsiteX464" fmla="*/ 679666 w 2068442"/>
                <a:gd name="connsiteY464" fmla="*/ 1270330 h 1480687"/>
                <a:gd name="connsiteX465" fmla="*/ 669661 w 2068442"/>
                <a:gd name="connsiteY465" fmla="*/ 1265322 h 1480687"/>
                <a:gd name="connsiteX466" fmla="*/ 640631 w 2068442"/>
                <a:gd name="connsiteY466" fmla="*/ 1270330 h 1480687"/>
                <a:gd name="connsiteX467" fmla="*/ 625623 w 2068442"/>
                <a:gd name="connsiteY467" fmla="*/ 1260789 h 1480687"/>
                <a:gd name="connsiteX468" fmla="*/ 606068 w 2068442"/>
                <a:gd name="connsiteY468" fmla="*/ 1274796 h 1480687"/>
                <a:gd name="connsiteX469" fmla="*/ 592045 w 2068442"/>
                <a:gd name="connsiteY469" fmla="*/ 1260789 h 1480687"/>
                <a:gd name="connsiteX470" fmla="*/ 586588 w 2068442"/>
                <a:gd name="connsiteY470" fmla="*/ 1245766 h 1480687"/>
                <a:gd name="connsiteX471" fmla="*/ 567033 w 2068442"/>
                <a:gd name="connsiteY471" fmla="*/ 1231285 h 1480687"/>
                <a:gd name="connsiteX472" fmla="*/ 552025 w 2068442"/>
                <a:gd name="connsiteY472" fmla="*/ 1231285 h 1480687"/>
                <a:gd name="connsiteX473" fmla="*/ 538003 w 2068442"/>
                <a:gd name="connsiteY473" fmla="*/ 1226278 h 1480687"/>
                <a:gd name="connsiteX474" fmla="*/ 527998 w 2068442"/>
                <a:gd name="connsiteY474" fmla="*/ 1226278 h 1480687"/>
                <a:gd name="connsiteX475" fmla="*/ 518523 w 2068442"/>
                <a:gd name="connsiteY475" fmla="*/ 1221744 h 1480687"/>
                <a:gd name="connsiteX476" fmla="*/ 513520 w 2068442"/>
                <a:gd name="connsiteY476" fmla="*/ 1221744 h 1480687"/>
                <a:gd name="connsiteX477" fmla="*/ 503439 w 2068442"/>
                <a:gd name="connsiteY477" fmla="*/ 1226278 h 1480687"/>
                <a:gd name="connsiteX478" fmla="*/ 478957 w 2068442"/>
                <a:gd name="connsiteY478" fmla="*/ 1206790 h 1480687"/>
                <a:gd name="connsiteX479" fmla="*/ 454930 w 2068442"/>
                <a:gd name="connsiteY479" fmla="*/ 1196775 h 1480687"/>
                <a:gd name="connsiteX480" fmla="*/ 449927 w 2068442"/>
                <a:gd name="connsiteY480" fmla="*/ 1202256 h 1480687"/>
                <a:gd name="connsiteX481" fmla="*/ 420367 w 2068442"/>
                <a:gd name="connsiteY481" fmla="*/ 1187233 h 1480687"/>
                <a:gd name="connsiteX482" fmla="*/ 405359 w 2068442"/>
                <a:gd name="connsiteY482" fmla="*/ 1187233 h 1480687"/>
                <a:gd name="connsiteX483" fmla="*/ 395884 w 2068442"/>
                <a:gd name="connsiteY483" fmla="*/ 1202256 h 1480687"/>
                <a:gd name="connsiteX484" fmla="*/ 400887 w 2068442"/>
                <a:gd name="connsiteY484" fmla="*/ 1206790 h 1480687"/>
                <a:gd name="connsiteX485" fmla="*/ 400887 w 2068442"/>
                <a:gd name="connsiteY485" fmla="*/ 1211797 h 1480687"/>
                <a:gd name="connsiteX486" fmla="*/ 400887 w 2068442"/>
                <a:gd name="connsiteY486" fmla="*/ 1216263 h 1480687"/>
                <a:gd name="connsiteX487" fmla="*/ 395884 w 2068442"/>
                <a:gd name="connsiteY487" fmla="*/ 1221744 h 1480687"/>
                <a:gd name="connsiteX488" fmla="*/ 395884 w 2068442"/>
                <a:gd name="connsiteY488" fmla="*/ 1226278 h 1480687"/>
                <a:gd name="connsiteX489" fmla="*/ 391337 w 2068442"/>
                <a:gd name="connsiteY489" fmla="*/ 1226278 h 1480687"/>
                <a:gd name="connsiteX490" fmla="*/ 400887 w 2068442"/>
                <a:gd name="connsiteY490" fmla="*/ 1231285 h 1480687"/>
                <a:gd name="connsiteX491" fmla="*/ 391337 w 2068442"/>
                <a:gd name="connsiteY491" fmla="*/ 1241300 h 1480687"/>
                <a:gd name="connsiteX492" fmla="*/ 400887 w 2068442"/>
                <a:gd name="connsiteY492" fmla="*/ 1245766 h 1480687"/>
                <a:gd name="connsiteX493" fmla="*/ 400887 w 2068442"/>
                <a:gd name="connsiteY493" fmla="*/ 1274796 h 1480687"/>
                <a:gd name="connsiteX494" fmla="*/ 400887 w 2068442"/>
                <a:gd name="connsiteY494" fmla="*/ 1279803 h 1480687"/>
                <a:gd name="connsiteX495" fmla="*/ 376329 w 2068442"/>
                <a:gd name="connsiteY495" fmla="*/ 1274796 h 1480687"/>
                <a:gd name="connsiteX496" fmla="*/ 371857 w 2068442"/>
                <a:gd name="connsiteY496" fmla="*/ 1270330 h 1480687"/>
                <a:gd name="connsiteX497" fmla="*/ 366854 w 2068442"/>
                <a:gd name="connsiteY497" fmla="*/ 1274796 h 1480687"/>
                <a:gd name="connsiteX498" fmla="*/ 347299 w 2068442"/>
                <a:gd name="connsiteY498" fmla="*/ 1270330 h 1480687"/>
                <a:gd name="connsiteX499" fmla="*/ 341842 w 2068442"/>
                <a:gd name="connsiteY499" fmla="*/ 1270330 h 1480687"/>
                <a:gd name="connsiteX500" fmla="*/ 341842 w 2068442"/>
                <a:gd name="connsiteY500" fmla="*/ 1274796 h 1480687"/>
                <a:gd name="connsiteX501" fmla="*/ 322286 w 2068442"/>
                <a:gd name="connsiteY501" fmla="*/ 1274796 h 1480687"/>
                <a:gd name="connsiteX502" fmla="*/ 303261 w 2068442"/>
                <a:gd name="connsiteY502" fmla="*/ 1274796 h 1480687"/>
                <a:gd name="connsiteX503" fmla="*/ 288784 w 2068442"/>
                <a:gd name="connsiteY503" fmla="*/ 1270330 h 1480687"/>
                <a:gd name="connsiteX504" fmla="*/ 288784 w 2068442"/>
                <a:gd name="connsiteY504" fmla="*/ 1265322 h 1480687"/>
                <a:gd name="connsiteX505" fmla="*/ 278248 w 2068442"/>
                <a:gd name="connsiteY505" fmla="*/ 1260789 h 1480687"/>
                <a:gd name="connsiteX506" fmla="*/ 258769 w 2068442"/>
                <a:gd name="connsiteY506" fmla="*/ 1270330 h 1480687"/>
                <a:gd name="connsiteX507" fmla="*/ 258769 w 2068442"/>
                <a:gd name="connsiteY507" fmla="*/ 1279803 h 1480687"/>
                <a:gd name="connsiteX508" fmla="*/ 249218 w 2068442"/>
                <a:gd name="connsiteY508" fmla="*/ 1284811 h 1480687"/>
                <a:gd name="connsiteX509" fmla="*/ 234741 w 2068442"/>
                <a:gd name="connsiteY509" fmla="*/ 1274796 h 1480687"/>
                <a:gd name="connsiteX510" fmla="*/ 234741 w 2068442"/>
                <a:gd name="connsiteY510" fmla="*/ 1260789 h 1480687"/>
                <a:gd name="connsiteX511" fmla="*/ 215186 w 2068442"/>
                <a:gd name="connsiteY511" fmla="*/ 1255307 h 1480687"/>
                <a:gd name="connsiteX512" fmla="*/ 205181 w 2068442"/>
                <a:gd name="connsiteY512" fmla="*/ 1250774 h 1480687"/>
                <a:gd name="connsiteX513" fmla="*/ 185701 w 2068442"/>
                <a:gd name="connsiteY513" fmla="*/ 1255307 h 1480687"/>
                <a:gd name="connsiteX514" fmla="*/ 171148 w 2068442"/>
                <a:gd name="connsiteY514" fmla="*/ 1265322 h 1480687"/>
                <a:gd name="connsiteX515" fmla="*/ 166145 w 2068442"/>
                <a:gd name="connsiteY515" fmla="*/ 1260789 h 1480687"/>
                <a:gd name="connsiteX516" fmla="*/ 161673 w 2068442"/>
                <a:gd name="connsiteY516" fmla="*/ 1260789 h 1480687"/>
                <a:gd name="connsiteX517" fmla="*/ 151668 w 2068442"/>
                <a:gd name="connsiteY517" fmla="*/ 1270330 h 1480687"/>
                <a:gd name="connsiteX518" fmla="*/ 142118 w 2068442"/>
                <a:gd name="connsiteY518" fmla="*/ 1265322 h 1480687"/>
                <a:gd name="connsiteX519" fmla="*/ 131658 w 2068442"/>
                <a:gd name="connsiteY519" fmla="*/ 1274796 h 1480687"/>
                <a:gd name="connsiteX520" fmla="*/ 102628 w 2068442"/>
                <a:gd name="connsiteY520" fmla="*/ 1270330 h 1480687"/>
                <a:gd name="connsiteX521" fmla="*/ 102628 w 2068442"/>
                <a:gd name="connsiteY521" fmla="*/ 1255307 h 1480687"/>
                <a:gd name="connsiteX522" fmla="*/ 88075 w 2068442"/>
                <a:gd name="connsiteY522" fmla="*/ 1255307 h 1480687"/>
                <a:gd name="connsiteX523" fmla="*/ 73598 w 2068442"/>
                <a:gd name="connsiteY523" fmla="*/ 1226278 h 1480687"/>
                <a:gd name="connsiteX524" fmla="*/ 68595 w 2068442"/>
                <a:gd name="connsiteY524" fmla="*/ 1211797 h 1480687"/>
                <a:gd name="connsiteX525" fmla="*/ 58590 w 2068442"/>
                <a:gd name="connsiteY525" fmla="*/ 1216263 h 1480687"/>
                <a:gd name="connsiteX526" fmla="*/ 34563 w 2068442"/>
                <a:gd name="connsiteY526" fmla="*/ 1206790 h 1480687"/>
                <a:gd name="connsiteX527" fmla="*/ 34563 w 2068442"/>
                <a:gd name="connsiteY527" fmla="*/ 1202256 h 1480687"/>
                <a:gd name="connsiteX528" fmla="*/ 34563 w 2068442"/>
                <a:gd name="connsiteY528" fmla="*/ 1196775 h 1480687"/>
                <a:gd name="connsiteX529" fmla="*/ 29030 w 2068442"/>
                <a:gd name="connsiteY529" fmla="*/ 1196775 h 1480687"/>
                <a:gd name="connsiteX530" fmla="*/ 5002 w 2068442"/>
                <a:gd name="connsiteY530" fmla="*/ 1182767 h 1480687"/>
                <a:gd name="connsiteX531" fmla="*/ 0 w 2068442"/>
                <a:gd name="connsiteY531" fmla="*/ 1143723 h 1480687"/>
                <a:gd name="connsiteX532" fmla="*/ 9474 w 2068442"/>
                <a:gd name="connsiteY532" fmla="*/ 1138716 h 1480687"/>
                <a:gd name="connsiteX533" fmla="*/ 19555 w 2068442"/>
                <a:gd name="connsiteY533" fmla="*/ 1138716 h 1480687"/>
                <a:gd name="connsiteX534" fmla="*/ 19555 w 2068442"/>
                <a:gd name="connsiteY534" fmla="*/ 1128701 h 1480687"/>
                <a:gd name="connsiteX535" fmla="*/ 15007 w 2068442"/>
                <a:gd name="connsiteY535" fmla="*/ 1119227 h 1480687"/>
                <a:gd name="connsiteX536" fmla="*/ 19555 w 2068442"/>
                <a:gd name="connsiteY536" fmla="*/ 1095205 h 1480687"/>
                <a:gd name="connsiteX537" fmla="*/ 29030 w 2068442"/>
                <a:gd name="connsiteY537" fmla="*/ 1095205 h 1480687"/>
                <a:gd name="connsiteX538" fmla="*/ 29030 w 2068442"/>
                <a:gd name="connsiteY538" fmla="*/ 1080183 h 1480687"/>
                <a:gd name="connsiteX539" fmla="*/ 39035 w 2068442"/>
                <a:gd name="connsiteY539" fmla="*/ 1075649 h 1480687"/>
                <a:gd name="connsiteX540" fmla="*/ 44037 w 2068442"/>
                <a:gd name="connsiteY540" fmla="*/ 1080183 h 1480687"/>
                <a:gd name="connsiteX541" fmla="*/ 63593 w 2068442"/>
                <a:gd name="connsiteY541" fmla="*/ 1070709 h 1480687"/>
                <a:gd name="connsiteX542" fmla="*/ 58590 w 2068442"/>
                <a:gd name="connsiteY542" fmla="*/ 1070709 h 1480687"/>
                <a:gd name="connsiteX543" fmla="*/ 58590 w 2068442"/>
                <a:gd name="connsiteY543" fmla="*/ 1066176 h 1480687"/>
                <a:gd name="connsiteX544" fmla="*/ 58590 w 2068442"/>
                <a:gd name="connsiteY544" fmla="*/ 1041139 h 1480687"/>
                <a:gd name="connsiteX545" fmla="*/ 58590 w 2068442"/>
                <a:gd name="connsiteY545" fmla="*/ 1036672 h 1480687"/>
                <a:gd name="connsiteX546" fmla="*/ 68595 w 2068442"/>
                <a:gd name="connsiteY546" fmla="*/ 1041139 h 1480687"/>
                <a:gd name="connsiteX547" fmla="*/ 78601 w 2068442"/>
                <a:gd name="connsiteY547" fmla="*/ 1031665 h 1480687"/>
                <a:gd name="connsiteX548" fmla="*/ 78601 w 2068442"/>
                <a:gd name="connsiteY548" fmla="*/ 1021650 h 1480687"/>
                <a:gd name="connsiteX549" fmla="*/ 83073 w 2068442"/>
                <a:gd name="connsiteY549" fmla="*/ 1021650 h 1480687"/>
                <a:gd name="connsiteX550" fmla="*/ 88075 w 2068442"/>
                <a:gd name="connsiteY550" fmla="*/ 1007643 h 1480687"/>
                <a:gd name="connsiteX551" fmla="*/ 92623 w 2068442"/>
                <a:gd name="connsiteY551" fmla="*/ 1002162 h 1480687"/>
                <a:gd name="connsiteX552" fmla="*/ 92623 w 2068442"/>
                <a:gd name="connsiteY552" fmla="*/ 1007643 h 1480687"/>
                <a:gd name="connsiteX553" fmla="*/ 98080 w 2068442"/>
                <a:gd name="connsiteY553" fmla="*/ 1007643 h 1480687"/>
                <a:gd name="connsiteX554" fmla="*/ 107631 w 2068442"/>
                <a:gd name="connsiteY554" fmla="*/ 1007643 h 1480687"/>
                <a:gd name="connsiteX555" fmla="*/ 107631 w 2068442"/>
                <a:gd name="connsiteY555" fmla="*/ 983147 h 1480687"/>
                <a:gd name="connsiteX556" fmla="*/ 112103 w 2068442"/>
                <a:gd name="connsiteY556" fmla="*/ 983147 h 1480687"/>
                <a:gd name="connsiteX557" fmla="*/ 117636 w 2068442"/>
                <a:gd name="connsiteY557" fmla="*/ 978140 h 1480687"/>
                <a:gd name="connsiteX558" fmla="*/ 122108 w 2068442"/>
                <a:gd name="connsiteY558" fmla="*/ 968599 h 1480687"/>
                <a:gd name="connsiteX559" fmla="*/ 127110 w 2068442"/>
                <a:gd name="connsiteY559" fmla="*/ 953576 h 1480687"/>
                <a:gd name="connsiteX560" fmla="*/ 131658 w 2068442"/>
                <a:gd name="connsiteY560" fmla="*/ 949110 h 1480687"/>
                <a:gd name="connsiteX561" fmla="*/ 122108 w 2068442"/>
                <a:gd name="connsiteY561" fmla="*/ 944103 h 1480687"/>
                <a:gd name="connsiteX562" fmla="*/ 127110 w 2068442"/>
                <a:gd name="connsiteY562" fmla="*/ 934088 h 1480687"/>
                <a:gd name="connsiteX563" fmla="*/ 127110 w 2068442"/>
                <a:gd name="connsiteY563" fmla="*/ 924614 h 1480687"/>
                <a:gd name="connsiteX564" fmla="*/ 131658 w 2068442"/>
                <a:gd name="connsiteY564" fmla="*/ 924614 h 1480687"/>
                <a:gd name="connsiteX565" fmla="*/ 146666 w 2068442"/>
                <a:gd name="connsiteY565" fmla="*/ 924614 h 1480687"/>
                <a:gd name="connsiteX566" fmla="*/ 151668 w 2068442"/>
                <a:gd name="connsiteY566" fmla="*/ 920081 h 1480687"/>
                <a:gd name="connsiteX567" fmla="*/ 151668 w 2068442"/>
                <a:gd name="connsiteY567" fmla="*/ 914600 h 1480687"/>
                <a:gd name="connsiteX568" fmla="*/ 151668 w 2068442"/>
                <a:gd name="connsiteY568" fmla="*/ 910066 h 1480687"/>
                <a:gd name="connsiteX569" fmla="*/ 142118 w 2068442"/>
                <a:gd name="connsiteY569" fmla="*/ 905058 h 1480687"/>
                <a:gd name="connsiteX570" fmla="*/ 142118 w 2068442"/>
                <a:gd name="connsiteY570" fmla="*/ 900592 h 1480687"/>
                <a:gd name="connsiteX571" fmla="*/ 142118 w 2068442"/>
                <a:gd name="connsiteY571" fmla="*/ 890577 h 1480687"/>
                <a:gd name="connsiteX572" fmla="*/ 142118 w 2068442"/>
                <a:gd name="connsiteY572" fmla="*/ 885570 h 1480687"/>
                <a:gd name="connsiteX573" fmla="*/ 146666 w 2068442"/>
                <a:gd name="connsiteY573" fmla="*/ 871563 h 1480687"/>
                <a:gd name="connsiteX574" fmla="*/ 142118 w 2068442"/>
                <a:gd name="connsiteY574" fmla="*/ 871563 h 1480687"/>
                <a:gd name="connsiteX575" fmla="*/ 142118 w 2068442"/>
                <a:gd name="connsiteY575" fmla="*/ 861548 h 1480687"/>
                <a:gd name="connsiteX576" fmla="*/ 137115 w 2068442"/>
                <a:gd name="connsiteY576" fmla="*/ 861548 h 1480687"/>
                <a:gd name="connsiteX577" fmla="*/ 131658 w 2068442"/>
                <a:gd name="connsiteY577" fmla="*/ 866082 h 1480687"/>
                <a:gd name="connsiteX578" fmla="*/ 127110 w 2068442"/>
                <a:gd name="connsiteY578" fmla="*/ 876029 h 1480687"/>
                <a:gd name="connsiteX579" fmla="*/ 122108 w 2068442"/>
                <a:gd name="connsiteY579" fmla="*/ 881036 h 1480687"/>
                <a:gd name="connsiteX580" fmla="*/ 117636 w 2068442"/>
                <a:gd name="connsiteY580" fmla="*/ 876029 h 1480687"/>
                <a:gd name="connsiteX581" fmla="*/ 122108 w 2068442"/>
                <a:gd name="connsiteY581" fmla="*/ 871563 h 1480687"/>
                <a:gd name="connsiteX582" fmla="*/ 117636 w 2068442"/>
                <a:gd name="connsiteY582" fmla="*/ 866082 h 1480687"/>
                <a:gd name="connsiteX583" fmla="*/ 117636 w 2068442"/>
                <a:gd name="connsiteY583" fmla="*/ 861548 h 1480687"/>
                <a:gd name="connsiteX584" fmla="*/ 117636 w 2068442"/>
                <a:gd name="connsiteY584" fmla="*/ 852007 h 1480687"/>
                <a:gd name="connsiteX585" fmla="*/ 131658 w 2068442"/>
                <a:gd name="connsiteY585" fmla="*/ 846526 h 1480687"/>
                <a:gd name="connsiteX586" fmla="*/ 137115 w 2068442"/>
                <a:gd name="connsiteY586" fmla="*/ 846526 h 1480687"/>
                <a:gd name="connsiteX587" fmla="*/ 131658 w 2068442"/>
                <a:gd name="connsiteY587" fmla="*/ 842060 h 1480687"/>
                <a:gd name="connsiteX588" fmla="*/ 122108 w 2068442"/>
                <a:gd name="connsiteY588" fmla="*/ 832518 h 1480687"/>
                <a:gd name="connsiteX589" fmla="*/ 127110 w 2068442"/>
                <a:gd name="connsiteY589" fmla="*/ 827037 h 1480687"/>
                <a:gd name="connsiteX590" fmla="*/ 127110 w 2068442"/>
                <a:gd name="connsiteY590" fmla="*/ 822504 h 1480687"/>
                <a:gd name="connsiteX591" fmla="*/ 127110 w 2068442"/>
                <a:gd name="connsiteY591" fmla="*/ 817496 h 1480687"/>
                <a:gd name="connsiteX592" fmla="*/ 127110 w 2068442"/>
                <a:gd name="connsiteY592" fmla="*/ 813030 h 1480687"/>
                <a:gd name="connsiteX593" fmla="*/ 122108 w 2068442"/>
                <a:gd name="connsiteY593" fmla="*/ 813030 h 1480687"/>
                <a:gd name="connsiteX594" fmla="*/ 117636 w 2068442"/>
                <a:gd name="connsiteY594" fmla="*/ 803015 h 1480687"/>
                <a:gd name="connsiteX595" fmla="*/ 107631 w 2068442"/>
                <a:gd name="connsiteY595" fmla="*/ 803015 h 1480687"/>
                <a:gd name="connsiteX596" fmla="*/ 107631 w 2068442"/>
                <a:gd name="connsiteY596" fmla="*/ 793474 h 1480687"/>
                <a:gd name="connsiteX597" fmla="*/ 107631 w 2068442"/>
                <a:gd name="connsiteY597" fmla="*/ 783527 h 1480687"/>
                <a:gd name="connsiteX598" fmla="*/ 92623 w 2068442"/>
                <a:gd name="connsiteY598" fmla="*/ 783527 h 1480687"/>
                <a:gd name="connsiteX599" fmla="*/ 83073 w 2068442"/>
                <a:gd name="connsiteY599" fmla="*/ 783527 h 1480687"/>
                <a:gd name="connsiteX600" fmla="*/ 78601 w 2068442"/>
                <a:gd name="connsiteY600" fmla="*/ 778519 h 1480687"/>
                <a:gd name="connsiteX601" fmla="*/ 73598 w 2068442"/>
                <a:gd name="connsiteY601" fmla="*/ 773986 h 1480687"/>
                <a:gd name="connsiteX602" fmla="*/ 63593 w 2068442"/>
                <a:gd name="connsiteY602" fmla="*/ 783527 h 1480687"/>
                <a:gd name="connsiteX603" fmla="*/ 58590 w 2068442"/>
                <a:gd name="connsiteY603" fmla="*/ 778519 h 1480687"/>
                <a:gd name="connsiteX604" fmla="*/ 48509 w 2068442"/>
                <a:gd name="connsiteY604" fmla="*/ 778519 h 1480687"/>
                <a:gd name="connsiteX605" fmla="*/ 44037 w 2068442"/>
                <a:gd name="connsiteY605" fmla="*/ 773986 h 1480687"/>
                <a:gd name="connsiteX606" fmla="*/ 44037 w 2068442"/>
                <a:gd name="connsiteY606" fmla="*/ 764512 h 1480687"/>
                <a:gd name="connsiteX607" fmla="*/ 34563 w 2068442"/>
                <a:gd name="connsiteY607" fmla="*/ 758963 h 1480687"/>
                <a:gd name="connsiteX608" fmla="*/ 34563 w 2068442"/>
                <a:gd name="connsiteY608" fmla="*/ 749490 h 1480687"/>
                <a:gd name="connsiteX609" fmla="*/ 39035 w 2068442"/>
                <a:gd name="connsiteY609" fmla="*/ 749490 h 1480687"/>
                <a:gd name="connsiteX610" fmla="*/ 39035 w 2068442"/>
                <a:gd name="connsiteY610" fmla="*/ 744956 h 1480687"/>
                <a:gd name="connsiteX611" fmla="*/ 44037 w 2068442"/>
                <a:gd name="connsiteY611" fmla="*/ 744956 h 1480687"/>
                <a:gd name="connsiteX612" fmla="*/ 48509 w 2068442"/>
                <a:gd name="connsiteY612" fmla="*/ 739475 h 1480687"/>
                <a:gd name="connsiteX613" fmla="*/ 48509 w 2068442"/>
                <a:gd name="connsiteY613" fmla="*/ 734941 h 1480687"/>
                <a:gd name="connsiteX614" fmla="*/ 44037 w 2068442"/>
                <a:gd name="connsiteY614" fmla="*/ 729934 h 1480687"/>
                <a:gd name="connsiteX615" fmla="*/ 44037 w 2068442"/>
                <a:gd name="connsiteY615" fmla="*/ 725468 h 1480687"/>
                <a:gd name="connsiteX616" fmla="*/ 48509 w 2068442"/>
                <a:gd name="connsiteY616" fmla="*/ 719987 h 1480687"/>
                <a:gd name="connsiteX617" fmla="*/ 48509 w 2068442"/>
                <a:gd name="connsiteY617" fmla="*/ 715453 h 1480687"/>
                <a:gd name="connsiteX618" fmla="*/ 58590 w 2068442"/>
                <a:gd name="connsiteY618" fmla="*/ 710446 h 1480687"/>
                <a:gd name="connsiteX619" fmla="*/ 63593 w 2068442"/>
                <a:gd name="connsiteY619" fmla="*/ 700431 h 1480687"/>
                <a:gd name="connsiteX620" fmla="*/ 68595 w 2068442"/>
                <a:gd name="connsiteY620" fmla="*/ 700431 h 1480687"/>
                <a:gd name="connsiteX621" fmla="*/ 68595 w 2068442"/>
                <a:gd name="connsiteY621" fmla="*/ 690957 h 1480687"/>
                <a:gd name="connsiteX622" fmla="*/ 58590 w 2068442"/>
                <a:gd name="connsiteY622" fmla="*/ 690957 h 1480687"/>
                <a:gd name="connsiteX623" fmla="*/ 63593 w 2068442"/>
                <a:gd name="connsiteY623" fmla="*/ 686423 h 1480687"/>
                <a:gd name="connsiteX624" fmla="*/ 58590 w 2068442"/>
                <a:gd name="connsiteY624" fmla="*/ 671401 h 1480687"/>
                <a:gd name="connsiteX625" fmla="*/ 63593 w 2068442"/>
                <a:gd name="connsiteY625" fmla="*/ 657394 h 1480687"/>
                <a:gd name="connsiteX626" fmla="*/ 73598 w 2068442"/>
                <a:gd name="connsiteY626" fmla="*/ 657394 h 1480687"/>
                <a:gd name="connsiteX627" fmla="*/ 73598 w 2068442"/>
                <a:gd name="connsiteY627" fmla="*/ 642439 h 1480687"/>
                <a:gd name="connsiteX628" fmla="*/ 68595 w 2068442"/>
                <a:gd name="connsiteY628" fmla="*/ 632424 h 1480687"/>
                <a:gd name="connsiteX629" fmla="*/ 73598 w 2068442"/>
                <a:gd name="connsiteY629" fmla="*/ 627891 h 1480687"/>
                <a:gd name="connsiteX630" fmla="*/ 73598 w 2068442"/>
                <a:gd name="connsiteY630" fmla="*/ 618417 h 1480687"/>
                <a:gd name="connsiteX631" fmla="*/ 63593 w 2068442"/>
                <a:gd name="connsiteY631" fmla="*/ 618417 h 1480687"/>
                <a:gd name="connsiteX632" fmla="*/ 58590 w 2068442"/>
                <a:gd name="connsiteY632" fmla="*/ 612868 h 1480687"/>
                <a:gd name="connsiteX633" fmla="*/ 54043 w 2068442"/>
                <a:gd name="connsiteY633" fmla="*/ 608402 h 1480687"/>
                <a:gd name="connsiteX634" fmla="*/ 58590 w 2068442"/>
                <a:gd name="connsiteY634" fmla="*/ 603395 h 1480687"/>
                <a:gd name="connsiteX635" fmla="*/ 68595 w 2068442"/>
                <a:gd name="connsiteY635" fmla="*/ 598861 h 1480687"/>
                <a:gd name="connsiteX636" fmla="*/ 78601 w 2068442"/>
                <a:gd name="connsiteY636" fmla="*/ 588846 h 1480687"/>
                <a:gd name="connsiteX637" fmla="*/ 83073 w 2068442"/>
                <a:gd name="connsiteY637" fmla="*/ 593854 h 1480687"/>
                <a:gd name="connsiteX638" fmla="*/ 92623 w 2068442"/>
                <a:gd name="connsiteY638" fmla="*/ 588846 h 1480687"/>
                <a:gd name="connsiteX639" fmla="*/ 98080 w 2068442"/>
                <a:gd name="connsiteY639" fmla="*/ 588846 h 1480687"/>
                <a:gd name="connsiteX640" fmla="*/ 102628 w 2068442"/>
                <a:gd name="connsiteY640" fmla="*/ 588846 h 1480687"/>
                <a:gd name="connsiteX641" fmla="*/ 112103 w 2068442"/>
                <a:gd name="connsiteY641" fmla="*/ 593854 h 1480687"/>
                <a:gd name="connsiteX642" fmla="*/ 112103 w 2068442"/>
                <a:gd name="connsiteY642" fmla="*/ 583839 h 1480687"/>
                <a:gd name="connsiteX643" fmla="*/ 137115 w 2068442"/>
                <a:gd name="connsiteY643" fmla="*/ 574365 h 1480687"/>
                <a:gd name="connsiteX644" fmla="*/ 137115 w 2068442"/>
                <a:gd name="connsiteY644" fmla="*/ 569832 h 1480687"/>
                <a:gd name="connsiteX645" fmla="*/ 151668 w 2068442"/>
                <a:gd name="connsiteY645" fmla="*/ 579373 h 1480687"/>
                <a:gd name="connsiteX646" fmla="*/ 151668 w 2068442"/>
                <a:gd name="connsiteY646" fmla="*/ 588846 h 1480687"/>
                <a:gd name="connsiteX647" fmla="*/ 146666 w 2068442"/>
                <a:gd name="connsiteY647" fmla="*/ 593854 h 1480687"/>
                <a:gd name="connsiteX648" fmla="*/ 161673 w 2068442"/>
                <a:gd name="connsiteY648" fmla="*/ 608402 h 1480687"/>
                <a:gd name="connsiteX649" fmla="*/ 161673 w 2068442"/>
                <a:gd name="connsiteY649" fmla="*/ 612868 h 1480687"/>
                <a:gd name="connsiteX650" fmla="*/ 175696 w 2068442"/>
                <a:gd name="connsiteY650" fmla="*/ 608402 h 1480687"/>
                <a:gd name="connsiteX651" fmla="*/ 181153 w 2068442"/>
                <a:gd name="connsiteY651" fmla="*/ 603395 h 1480687"/>
                <a:gd name="connsiteX652" fmla="*/ 171148 w 2068442"/>
                <a:gd name="connsiteY652" fmla="*/ 579373 h 1480687"/>
                <a:gd name="connsiteX653" fmla="*/ 175696 w 2068442"/>
                <a:gd name="connsiteY653" fmla="*/ 579373 h 1480687"/>
                <a:gd name="connsiteX654" fmla="*/ 175696 w 2068442"/>
                <a:gd name="connsiteY654" fmla="*/ 569832 h 1480687"/>
                <a:gd name="connsiteX655" fmla="*/ 181153 w 2068442"/>
                <a:gd name="connsiteY655" fmla="*/ 564351 h 1480687"/>
                <a:gd name="connsiteX656" fmla="*/ 195175 w 2068442"/>
                <a:gd name="connsiteY656" fmla="*/ 564351 h 1480687"/>
                <a:gd name="connsiteX657" fmla="*/ 200709 w 2068442"/>
                <a:gd name="connsiteY657" fmla="*/ 559884 h 1480687"/>
                <a:gd name="connsiteX658" fmla="*/ 205181 w 2068442"/>
                <a:gd name="connsiteY658" fmla="*/ 559884 h 1480687"/>
                <a:gd name="connsiteX659" fmla="*/ 205181 w 2068442"/>
                <a:gd name="connsiteY659" fmla="*/ 569832 h 1480687"/>
                <a:gd name="connsiteX660" fmla="*/ 215186 w 2068442"/>
                <a:gd name="connsiteY660" fmla="*/ 574365 h 1480687"/>
                <a:gd name="connsiteX661" fmla="*/ 220188 w 2068442"/>
                <a:gd name="connsiteY661" fmla="*/ 559884 h 1480687"/>
                <a:gd name="connsiteX662" fmla="*/ 225191 w 2068442"/>
                <a:gd name="connsiteY662" fmla="*/ 550343 h 1480687"/>
                <a:gd name="connsiteX663" fmla="*/ 229739 w 2068442"/>
                <a:gd name="connsiteY663" fmla="*/ 550343 h 1480687"/>
                <a:gd name="connsiteX664" fmla="*/ 234741 w 2068442"/>
                <a:gd name="connsiteY664" fmla="*/ 550343 h 1480687"/>
                <a:gd name="connsiteX665" fmla="*/ 244746 w 2068442"/>
                <a:gd name="connsiteY665" fmla="*/ 550343 h 1480687"/>
                <a:gd name="connsiteX666" fmla="*/ 244746 w 2068442"/>
                <a:gd name="connsiteY666" fmla="*/ 554877 h 1480687"/>
                <a:gd name="connsiteX667" fmla="*/ 258769 w 2068442"/>
                <a:gd name="connsiteY667" fmla="*/ 559884 h 1480687"/>
                <a:gd name="connsiteX668" fmla="*/ 268774 w 2068442"/>
                <a:gd name="connsiteY668" fmla="*/ 564351 h 1480687"/>
                <a:gd name="connsiteX669" fmla="*/ 273776 w 2068442"/>
                <a:gd name="connsiteY669" fmla="*/ 564351 h 1480687"/>
                <a:gd name="connsiteX670" fmla="*/ 278248 w 2068442"/>
                <a:gd name="connsiteY670" fmla="*/ 554877 h 1480687"/>
                <a:gd name="connsiteX671" fmla="*/ 322286 w 2068442"/>
                <a:gd name="connsiteY671" fmla="*/ 550343 h 1480687"/>
                <a:gd name="connsiteX672" fmla="*/ 327819 w 2068442"/>
                <a:gd name="connsiteY672" fmla="*/ 535321 h 1480687"/>
                <a:gd name="connsiteX673" fmla="*/ 332291 w 2068442"/>
                <a:gd name="connsiteY673" fmla="*/ 530855 h 1480687"/>
                <a:gd name="connsiteX674" fmla="*/ 341842 w 2068442"/>
                <a:gd name="connsiteY674" fmla="*/ 530855 h 1480687"/>
                <a:gd name="connsiteX675" fmla="*/ 351847 w 2068442"/>
                <a:gd name="connsiteY675" fmla="*/ 535321 h 1480687"/>
                <a:gd name="connsiteX676" fmla="*/ 351847 w 2068442"/>
                <a:gd name="connsiteY676" fmla="*/ 530855 h 1480687"/>
                <a:gd name="connsiteX677" fmla="*/ 362307 w 2068442"/>
                <a:gd name="connsiteY677" fmla="*/ 530855 h 1480687"/>
                <a:gd name="connsiteX678" fmla="*/ 366854 w 2068442"/>
                <a:gd name="connsiteY678" fmla="*/ 535321 h 1480687"/>
                <a:gd name="connsiteX679" fmla="*/ 371857 w 2068442"/>
                <a:gd name="connsiteY679" fmla="*/ 530855 h 1480687"/>
                <a:gd name="connsiteX680" fmla="*/ 381331 w 2068442"/>
                <a:gd name="connsiteY680" fmla="*/ 520840 h 1480687"/>
                <a:gd name="connsiteX681" fmla="*/ 391337 w 2068442"/>
                <a:gd name="connsiteY681" fmla="*/ 520840 h 1480687"/>
                <a:gd name="connsiteX682" fmla="*/ 400887 w 2068442"/>
                <a:gd name="connsiteY682" fmla="*/ 535321 h 1480687"/>
                <a:gd name="connsiteX683" fmla="*/ 405359 w 2068442"/>
                <a:gd name="connsiteY683" fmla="*/ 540328 h 1480687"/>
                <a:gd name="connsiteX684" fmla="*/ 410892 w 2068442"/>
                <a:gd name="connsiteY684" fmla="*/ 550343 h 1480687"/>
                <a:gd name="connsiteX685" fmla="*/ 420367 w 2068442"/>
                <a:gd name="connsiteY685" fmla="*/ 550343 h 1480687"/>
                <a:gd name="connsiteX686" fmla="*/ 430372 w 2068442"/>
                <a:gd name="connsiteY686" fmla="*/ 530855 h 1480687"/>
                <a:gd name="connsiteX687" fmla="*/ 445455 w 2068442"/>
                <a:gd name="connsiteY687" fmla="*/ 530855 h 1480687"/>
                <a:gd name="connsiteX688" fmla="*/ 449927 w 2068442"/>
                <a:gd name="connsiteY688" fmla="*/ 511299 h 1480687"/>
                <a:gd name="connsiteX689" fmla="*/ 459402 w 2068442"/>
                <a:gd name="connsiteY689" fmla="*/ 501352 h 1480687"/>
                <a:gd name="connsiteX690" fmla="*/ 464404 w 2068442"/>
                <a:gd name="connsiteY690" fmla="*/ 501352 h 1480687"/>
                <a:gd name="connsiteX691" fmla="*/ 468952 w 2068442"/>
                <a:gd name="connsiteY691" fmla="*/ 496344 h 1480687"/>
                <a:gd name="connsiteX692" fmla="*/ 464404 w 2068442"/>
                <a:gd name="connsiteY692" fmla="*/ 486803 h 1480687"/>
                <a:gd name="connsiteX693" fmla="*/ 478957 w 2068442"/>
                <a:gd name="connsiteY693" fmla="*/ 486803 h 1480687"/>
                <a:gd name="connsiteX694" fmla="*/ 488432 w 2068442"/>
                <a:gd name="connsiteY694" fmla="*/ 496344 h 1480687"/>
                <a:gd name="connsiteX695" fmla="*/ 498967 w 2068442"/>
                <a:gd name="connsiteY695" fmla="*/ 496344 h 1480687"/>
                <a:gd name="connsiteX696" fmla="*/ 503439 w 2068442"/>
                <a:gd name="connsiteY696" fmla="*/ 486803 h 1480687"/>
                <a:gd name="connsiteX697" fmla="*/ 503439 w 2068442"/>
                <a:gd name="connsiteY697" fmla="*/ 481796 h 1480687"/>
                <a:gd name="connsiteX698" fmla="*/ 503439 w 2068442"/>
                <a:gd name="connsiteY698" fmla="*/ 476788 h 1480687"/>
                <a:gd name="connsiteX699" fmla="*/ 503439 w 2068442"/>
                <a:gd name="connsiteY699" fmla="*/ 472322 h 1480687"/>
                <a:gd name="connsiteX700" fmla="*/ 498967 w 2068442"/>
                <a:gd name="connsiteY700" fmla="*/ 472322 h 1480687"/>
                <a:gd name="connsiteX701" fmla="*/ 493965 w 2068442"/>
                <a:gd name="connsiteY701" fmla="*/ 472322 h 1480687"/>
                <a:gd name="connsiteX702" fmla="*/ 488432 w 2068442"/>
                <a:gd name="connsiteY702" fmla="*/ 467315 h 1480687"/>
                <a:gd name="connsiteX703" fmla="*/ 493965 w 2068442"/>
                <a:gd name="connsiteY703" fmla="*/ 462781 h 1480687"/>
                <a:gd name="connsiteX704" fmla="*/ 508973 w 2068442"/>
                <a:gd name="connsiteY704" fmla="*/ 462781 h 1480687"/>
                <a:gd name="connsiteX705" fmla="*/ 518523 w 2068442"/>
                <a:gd name="connsiteY705" fmla="*/ 443293 h 1480687"/>
                <a:gd name="connsiteX706" fmla="*/ 518523 w 2068442"/>
                <a:gd name="connsiteY706" fmla="*/ 437812 h 1480687"/>
                <a:gd name="connsiteX707" fmla="*/ 522995 w 2068442"/>
                <a:gd name="connsiteY707" fmla="*/ 423737 h 1480687"/>
                <a:gd name="connsiteX708" fmla="*/ 527998 w 2068442"/>
                <a:gd name="connsiteY708" fmla="*/ 423737 h 1480687"/>
                <a:gd name="connsiteX709" fmla="*/ 527998 w 2068442"/>
                <a:gd name="connsiteY709" fmla="*/ 418256 h 1480687"/>
                <a:gd name="connsiteX710" fmla="*/ 518523 w 2068442"/>
                <a:gd name="connsiteY710" fmla="*/ 404248 h 1480687"/>
                <a:gd name="connsiteX711" fmla="*/ 513520 w 2068442"/>
                <a:gd name="connsiteY711" fmla="*/ 404248 h 1480687"/>
                <a:gd name="connsiteX712" fmla="*/ 508973 w 2068442"/>
                <a:gd name="connsiteY712" fmla="*/ 404248 h 1480687"/>
                <a:gd name="connsiteX713" fmla="*/ 498967 w 2068442"/>
                <a:gd name="connsiteY713" fmla="*/ 398767 h 1480687"/>
                <a:gd name="connsiteX714" fmla="*/ 498967 w 2068442"/>
                <a:gd name="connsiteY714" fmla="*/ 389226 h 1480687"/>
                <a:gd name="connsiteX715" fmla="*/ 503439 w 2068442"/>
                <a:gd name="connsiteY715" fmla="*/ 389226 h 1480687"/>
                <a:gd name="connsiteX716" fmla="*/ 508973 w 2068442"/>
                <a:gd name="connsiteY716" fmla="*/ 379752 h 1480687"/>
                <a:gd name="connsiteX717" fmla="*/ 503439 w 2068442"/>
                <a:gd name="connsiteY717" fmla="*/ 375219 h 1480687"/>
                <a:gd name="connsiteX718" fmla="*/ 508973 w 2068442"/>
                <a:gd name="connsiteY718" fmla="*/ 360196 h 1480687"/>
                <a:gd name="connsiteX719" fmla="*/ 513520 w 2068442"/>
                <a:gd name="connsiteY719" fmla="*/ 355730 h 1480687"/>
                <a:gd name="connsiteX720" fmla="*/ 518523 w 2068442"/>
                <a:gd name="connsiteY720" fmla="*/ 355730 h 1480687"/>
                <a:gd name="connsiteX721" fmla="*/ 527998 w 2068442"/>
                <a:gd name="connsiteY721" fmla="*/ 379752 h 1480687"/>
                <a:gd name="connsiteX722" fmla="*/ 533000 w 2068442"/>
                <a:gd name="connsiteY722" fmla="*/ 369738 h 1480687"/>
                <a:gd name="connsiteX723" fmla="*/ 542475 w 2068442"/>
                <a:gd name="connsiteY723" fmla="*/ 369738 h 1480687"/>
                <a:gd name="connsiteX724" fmla="*/ 547553 w 2068442"/>
                <a:gd name="connsiteY724" fmla="*/ 365204 h 1480687"/>
                <a:gd name="connsiteX725" fmla="*/ 557558 w 2068442"/>
                <a:gd name="connsiteY725" fmla="*/ 369738 h 1480687"/>
                <a:gd name="connsiteX726" fmla="*/ 572566 w 2068442"/>
                <a:gd name="connsiteY726" fmla="*/ 369738 h 1480687"/>
                <a:gd name="connsiteX727" fmla="*/ 577038 w 2068442"/>
                <a:gd name="connsiteY727" fmla="*/ 360196 h 1480687"/>
                <a:gd name="connsiteX728" fmla="*/ 567033 w 2068442"/>
                <a:gd name="connsiteY728" fmla="*/ 355730 h 1480687"/>
                <a:gd name="connsiteX729" fmla="*/ 572566 w 2068442"/>
                <a:gd name="connsiteY729" fmla="*/ 345716 h 1480687"/>
                <a:gd name="connsiteX730" fmla="*/ 572566 w 2068442"/>
                <a:gd name="connsiteY730" fmla="*/ 336242 h 1480687"/>
                <a:gd name="connsiteX731" fmla="*/ 567033 w 2068442"/>
                <a:gd name="connsiteY731" fmla="*/ 330693 h 1480687"/>
                <a:gd name="connsiteX732" fmla="*/ 557558 w 2068442"/>
                <a:gd name="connsiteY732" fmla="*/ 316686 h 1480687"/>
                <a:gd name="connsiteX733" fmla="*/ 562030 w 2068442"/>
                <a:gd name="connsiteY733" fmla="*/ 306671 h 1480687"/>
                <a:gd name="connsiteX734" fmla="*/ 557558 w 2068442"/>
                <a:gd name="connsiteY734" fmla="*/ 301664 h 1480687"/>
                <a:gd name="connsiteX735" fmla="*/ 557558 w 2068442"/>
                <a:gd name="connsiteY735" fmla="*/ 297198 h 1480687"/>
                <a:gd name="connsiteX736" fmla="*/ 547553 w 2068442"/>
                <a:gd name="connsiteY736" fmla="*/ 272702 h 1480687"/>
                <a:gd name="connsiteX737" fmla="*/ 552025 w 2068442"/>
                <a:gd name="connsiteY737" fmla="*/ 268168 h 1480687"/>
                <a:gd name="connsiteX738" fmla="*/ 557558 w 2068442"/>
                <a:gd name="connsiteY738" fmla="*/ 272702 h 1480687"/>
                <a:gd name="connsiteX739" fmla="*/ 567033 w 2068442"/>
                <a:gd name="connsiteY739" fmla="*/ 262687 h 1480687"/>
                <a:gd name="connsiteX740" fmla="*/ 582040 w 2068442"/>
                <a:gd name="connsiteY740" fmla="*/ 253146 h 1480687"/>
                <a:gd name="connsiteX741" fmla="*/ 592045 w 2068442"/>
                <a:gd name="connsiteY741" fmla="*/ 253146 h 1480687"/>
                <a:gd name="connsiteX742" fmla="*/ 592045 w 2068442"/>
                <a:gd name="connsiteY742" fmla="*/ 248680 h 1480687"/>
                <a:gd name="connsiteX743" fmla="*/ 592045 w 2068442"/>
                <a:gd name="connsiteY743" fmla="*/ 238665 h 1480687"/>
                <a:gd name="connsiteX744" fmla="*/ 601596 w 2068442"/>
                <a:gd name="connsiteY744" fmla="*/ 229124 h 1480687"/>
                <a:gd name="connsiteX745" fmla="*/ 606068 w 2068442"/>
                <a:gd name="connsiteY745" fmla="*/ 223643 h 1480687"/>
                <a:gd name="connsiteX746" fmla="*/ 611070 w 2068442"/>
                <a:gd name="connsiteY746" fmla="*/ 223643 h 1480687"/>
                <a:gd name="connsiteX747" fmla="*/ 611070 w 2068442"/>
                <a:gd name="connsiteY747" fmla="*/ 214169 h 1480687"/>
                <a:gd name="connsiteX748" fmla="*/ 611070 w 2068442"/>
                <a:gd name="connsiteY748" fmla="*/ 204154 h 1480687"/>
                <a:gd name="connsiteX749" fmla="*/ 640631 w 2068442"/>
                <a:gd name="connsiteY749" fmla="*/ 194613 h 1480687"/>
                <a:gd name="connsiteX750" fmla="*/ 650106 w 2068442"/>
                <a:gd name="connsiteY750" fmla="*/ 185140 h 1480687"/>
                <a:gd name="connsiteX751" fmla="*/ 660111 w 2068442"/>
                <a:gd name="connsiteY751" fmla="*/ 175125 h 1480687"/>
                <a:gd name="connsiteX752" fmla="*/ 665113 w 2068442"/>
                <a:gd name="connsiteY752" fmla="*/ 180132 h 1480687"/>
                <a:gd name="connsiteX753" fmla="*/ 669661 w 2068442"/>
                <a:gd name="connsiteY753" fmla="*/ 165584 h 1480687"/>
                <a:gd name="connsiteX754" fmla="*/ 679666 w 2068442"/>
                <a:gd name="connsiteY754" fmla="*/ 165584 h 1480687"/>
                <a:gd name="connsiteX755" fmla="*/ 679666 w 2068442"/>
                <a:gd name="connsiteY755" fmla="*/ 151103 h 1480687"/>
                <a:gd name="connsiteX756" fmla="*/ 675118 w 2068442"/>
                <a:gd name="connsiteY756" fmla="*/ 146095 h 1480687"/>
                <a:gd name="connsiteX757" fmla="*/ 669661 w 2068442"/>
                <a:gd name="connsiteY757" fmla="*/ 136080 h 1480687"/>
                <a:gd name="connsiteX758" fmla="*/ 679666 w 2068442"/>
                <a:gd name="connsiteY758" fmla="*/ 131614 h 1480687"/>
                <a:gd name="connsiteX759" fmla="*/ 679666 w 2068442"/>
                <a:gd name="connsiteY759" fmla="*/ 126607 h 1480687"/>
                <a:gd name="connsiteX760" fmla="*/ 689141 w 2068442"/>
                <a:gd name="connsiteY760" fmla="*/ 126607 h 1480687"/>
                <a:gd name="connsiteX761" fmla="*/ 694143 w 2068442"/>
                <a:gd name="connsiteY761" fmla="*/ 126607 h 1480687"/>
                <a:gd name="connsiteX762" fmla="*/ 699146 w 2068442"/>
                <a:gd name="connsiteY762" fmla="*/ 107051 h 1480687"/>
                <a:gd name="connsiteX763" fmla="*/ 713699 w 2068442"/>
                <a:gd name="connsiteY763" fmla="*/ 107051 h 1480687"/>
                <a:gd name="connsiteX764" fmla="*/ 713699 w 2068442"/>
                <a:gd name="connsiteY764" fmla="*/ 97577 h 1480687"/>
                <a:gd name="connsiteX765" fmla="*/ 719156 w 2068442"/>
                <a:gd name="connsiteY765" fmla="*/ 92570 h 1480687"/>
                <a:gd name="connsiteX766" fmla="*/ 728706 w 2068442"/>
                <a:gd name="connsiteY766" fmla="*/ 92570 h 1480687"/>
                <a:gd name="connsiteX767" fmla="*/ 728706 w 2068442"/>
                <a:gd name="connsiteY767" fmla="*/ 83029 h 1480687"/>
                <a:gd name="connsiteX768" fmla="*/ 719156 w 2068442"/>
                <a:gd name="connsiteY768" fmla="*/ 83029 h 1480687"/>
                <a:gd name="connsiteX769" fmla="*/ 713699 w 2068442"/>
                <a:gd name="connsiteY769" fmla="*/ 73555 h 1480687"/>
                <a:gd name="connsiteX770" fmla="*/ 723704 w 2068442"/>
                <a:gd name="connsiteY770" fmla="*/ 68074 h 1480687"/>
                <a:gd name="connsiteX771" fmla="*/ 723704 w 2068442"/>
                <a:gd name="connsiteY771" fmla="*/ 58533 h 1480687"/>
                <a:gd name="connsiteX772" fmla="*/ 723704 w 2068442"/>
                <a:gd name="connsiteY772" fmla="*/ 48518 h 1480687"/>
                <a:gd name="connsiteX773" fmla="*/ 719156 w 2068442"/>
                <a:gd name="connsiteY773" fmla="*/ 48518 h 1480687"/>
                <a:gd name="connsiteX774" fmla="*/ 713699 w 2068442"/>
                <a:gd name="connsiteY774" fmla="*/ 19488 h 1480687"/>
                <a:gd name="connsiteX775" fmla="*/ 728706 w 2068442"/>
                <a:gd name="connsiteY775" fmla="*/ 15022 h 1480687"/>
                <a:gd name="connsiteX776" fmla="*/ 733178 w 2068442"/>
                <a:gd name="connsiteY776" fmla="*/ 15022 h 1480687"/>
                <a:gd name="connsiteX777" fmla="*/ 743183 w 2068442"/>
                <a:gd name="connsiteY777" fmla="*/ 9473 h 1480687"/>
                <a:gd name="connsiteX778" fmla="*/ 743183 w 2068442"/>
                <a:gd name="connsiteY778" fmla="*/ 5007 h 1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Lst>
              <a:rect l="l" t="t" r="r" b="b"/>
              <a:pathLst>
                <a:path w="2068442" h="1480687">
                  <a:moveTo>
                    <a:pt x="758191" y="0"/>
                  </a:moveTo>
                  <a:lnTo>
                    <a:pt x="767742" y="0"/>
                  </a:lnTo>
                  <a:lnTo>
                    <a:pt x="767742" y="9473"/>
                  </a:lnTo>
                  <a:lnTo>
                    <a:pt x="772214" y="9473"/>
                  </a:lnTo>
                  <a:lnTo>
                    <a:pt x="777216" y="0"/>
                  </a:lnTo>
                  <a:lnTo>
                    <a:pt x="792224" y="5007"/>
                  </a:lnTo>
                  <a:lnTo>
                    <a:pt x="802229" y="9473"/>
                  </a:lnTo>
                  <a:lnTo>
                    <a:pt x="806777" y="9473"/>
                  </a:lnTo>
                  <a:lnTo>
                    <a:pt x="816251" y="24496"/>
                  </a:lnTo>
                  <a:lnTo>
                    <a:pt x="821785" y="24496"/>
                  </a:lnTo>
                  <a:lnTo>
                    <a:pt x="826257" y="29029"/>
                  </a:lnTo>
                  <a:lnTo>
                    <a:pt x="831259" y="29029"/>
                  </a:lnTo>
                  <a:lnTo>
                    <a:pt x="831259" y="44052"/>
                  </a:lnTo>
                  <a:lnTo>
                    <a:pt x="835807" y="44052"/>
                  </a:lnTo>
                  <a:lnTo>
                    <a:pt x="845812" y="48518"/>
                  </a:lnTo>
                  <a:lnTo>
                    <a:pt x="845812" y="58533"/>
                  </a:lnTo>
                  <a:lnTo>
                    <a:pt x="855287" y="68074"/>
                  </a:lnTo>
                  <a:lnTo>
                    <a:pt x="860289" y="58533"/>
                  </a:lnTo>
                  <a:lnTo>
                    <a:pt x="865822" y="63540"/>
                  </a:lnTo>
                  <a:lnTo>
                    <a:pt x="875297" y="63540"/>
                  </a:lnTo>
                  <a:lnTo>
                    <a:pt x="875297" y="58533"/>
                  </a:lnTo>
                  <a:lnTo>
                    <a:pt x="885302" y="58533"/>
                  </a:lnTo>
                  <a:lnTo>
                    <a:pt x="885302" y="54067"/>
                  </a:lnTo>
                  <a:lnTo>
                    <a:pt x="899325" y="48518"/>
                  </a:lnTo>
                  <a:lnTo>
                    <a:pt x="909330" y="39044"/>
                  </a:lnTo>
                  <a:lnTo>
                    <a:pt x="918880" y="39044"/>
                  </a:lnTo>
                  <a:lnTo>
                    <a:pt x="918880" y="44052"/>
                  </a:lnTo>
                  <a:lnTo>
                    <a:pt x="923883" y="48518"/>
                  </a:lnTo>
                  <a:lnTo>
                    <a:pt x="943362" y="39044"/>
                  </a:lnTo>
                  <a:lnTo>
                    <a:pt x="953367" y="39044"/>
                  </a:lnTo>
                  <a:lnTo>
                    <a:pt x="962918" y="34511"/>
                  </a:lnTo>
                  <a:lnTo>
                    <a:pt x="972923" y="39044"/>
                  </a:lnTo>
                  <a:lnTo>
                    <a:pt x="972923" y="54067"/>
                  </a:lnTo>
                  <a:lnTo>
                    <a:pt x="977925" y="58533"/>
                  </a:lnTo>
                  <a:lnTo>
                    <a:pt x="987930" y="73555"/>
                  </a:lnTo>
                  <a:lnTo>
                    <a:pt x="977925" y="78021"/>
                  </a:lnTo>
                  <a:lnTo>
                    <a:pt x="982397" y="92570"/>
                  </a:lnTo>
                  <a:lnTo>
                    <a:pt x="987930" y="107051"/>
                  </a:lnTo>
                  <a:lnTo>
                    <a:pt x="997405" y="112058"/>
                  </a:lnTo>
                  <a:lnTo>
                    <a:pt x="997405" y="122073"/>
                  </a:lnTo>
                  <a:lnTo>
                    <a:pt x="1001953" y="126607"/>
                  </a:lnTo>
                  <a:lnTo>
                    <a:pt x="1006955" y="126607"/>
                  </a:lnTo>
                  <a:lnTo>
                    <a:pt x="1006955" y="136080"/>
                  </a:lnTo>
                  <a:lnTo>
                    <a:pt x="1012489" y="136080"/>
                  </a:lnTo>
                  <a:lnTo>
                    <a:pt x="1012489" y="141561"/>
                  </a:lnTo>
                  <a:lnTo>
                    <a:pt x="1012489" y="146095"/>
                  </a:lnTo>
                  <a:lnTo>
                    <a:pt x="1001953" y="151103"/>
                  </a:lnTo>
                  <a:lnTo>
                    <a:pt x="1001953" y="161118"/>
                  </a:lnTo>
                  <a:lnTo>
                    <a:pt x="1001953" y="180132"/>
                  </a:lnTo>
                  <a:lnTo>
                    <a:pt x="997405" y="185140"/>
                  </a:lnTo>
                  <a:lnTo>
                    <a:pt x="992402" y="190147"/>
                  </a:lnTo>
                  <a:lnTo>
                    <a:pt x="997405" y="194613"/>
                  </a:lnTo>
                  <a:lnTo>
                    <a:pt x="1006955" y="190147"/>
                  </a:lnTo>
                  <a:lnTo>
                    <a:pt x="1012489" y="204154"/>
                  </a:lnTo>
                  <a:lnTo>
                    <a:pt x="1012489" y="214169"/>
                  </a:lnTo>
                  <a:lnTo>
                    <a:pt x="1012489" y="223643"/>
                  </a:lnTo>
                  <a:lnTo>
                    <a:pt x="1021963" y="233658"/>
                  </a:lnTo>
                  <a:lnTo>
                    <a:pt x="1031968" y="233658"/>
                  </a:lnTo>
                  <a:lnTo>
                    <a:pt x="1026435" y="219109"/>
                  </a:lnTo>
                  <a:lnTo>
                    <a:pt x="1036440" y="214169"/>
                  </a:lnTo>
                  <a:lnTo>
                    <a:pt x="1041519" y="214169"/>
                  </a:lnTo>
                  <a:lnTo>
                    <a:pt x="1051524" y="209635"/>
                  </a:lnTo>
                  <a:lnTo>
                    <a:pt x="1070473" y="209635"/>
                  </a:lnTo>
                  <a:lnTo>
                    <a:pt x="1075551" y="209635"/>
                  </a:lnTo>
                  <a:lnTo>
                    <a:pt x="1075551" y="219109"/>
                  </a:lnTo>
                  <a:lnTo>
                    <a:pt x="1085556" y="219109"/>
                  </a:lnTo>
                  <a:lnTo>
                    <a:pt x="1095561" y="219109"/>
                  </a:lnTo>
                  <a:lnTo>
                    <a:pt x="1100033" y="219109"/>
                  </a:lnTo>
                  <a:lnTo>
                    <a:pt x="1115041" y="223643"/>
                  </a:lnTo>
                  <a:lnTo>
                    <a:pt x="1119589" y="219109"/>
                  </a:lnTo>
                  <a:lnTo>
                    <a:pt x="1124591" y="219109"/>
                  </a:lnTo>
                  <a:lnTo>
                    <a:pt x="1129063" y="214169"/>
                  </a:lnTo>
                  <a:lnTo>
                    <a:pt x="1134596" y="214169"/>
                  </a:lnTo>
                  <a:lnTo>
                    <a:pt x="1139068" y="194613"/>
                  </a:lnTo>
                  <a:lnTo>
                    <a:pt x="1144071" y="190147"/>
                  </a:lnTo>
                  <a:lnTo>
                    <a:pt x="1153621" y="185140"/>
                  </a:lnTo>
                  <a:lnTo>
                    <a:pt x="1159079" y="175125"/>
                  </a:lnTo>
                  <a:lnTo>
                    <a:pt x="1163627" y="170591"/>
                  </a:lnTo>
                  <a:lnTo>
                    <a:pt x="1159079" y="170591"/>
                  </a:lnTo>
                  <a:lnTo>
                    <a:pt x="1159079" y="161118"/>
                  </a:lnTo>
                  <a:lnTo>
                    <a:pt x="1163627" y="146095"/>
                  </a:lnTo>
                  <a:lnTo>
                    <a:pt x="1173101" y="146095"/>
                  </a:lnTo>
                  <a:lnTo>
                    <a:pt x="1178634" y="141561"/>
                  </a:lnTo>
                  <a:lnTo>
                    <a:pt x="1178634" y="122073"/>
                  </a:lnTo>
                  <a:lnTo>
                    <a:pt x="1183106" y="116592"/>
                  </a:lnTo>
                  <a:lnTo>
                    <a:pt x="1178634" y="112058"/>
                  </a:lnTo>
                  <a:lnTo>
                    <a:pt x="1192657" y="97577"/>
                  </a:lnTo>
                  <a:lnTo>
                    <a:pt x="1198114" y="97577"/>
                  </a:lnTo>
                  <a:lnTo>
                    <a:pt x="1207664" y="83029"/>
                  </a:lnTo>
                  <a:lnTo>
                    <a:pt x="1212136" y="78021"/>
                  </a:lnTo>
                  <a:lnTo>
                    <a:pt x="1217669" y="78021"/>
                  </a:lnTo>
                  <a:lnTo>
                    <a:pt x="1222141" y="63540"/>
                  </a:lnTo>
                  <a:lnTo>
                    <a:pt x="1227144" y="68074"/>
                  </a:lnTo>
                  <a:lnTo>
                    <a:pt x="1232146" y="58533"/>
                  </a:lnTo>
                  <a:lnTo>
                    <a:pt x="1246699" y="73555"/>
                  </a:lnTo>
                  <a:lnTo>
                    <a:pt x="1246699" y="87563"/>
                  </a:lnTo>
                  <a:lnTo>
                    <a:pt x="1242152" y="102585"/>
                  </a:lnTo>
                  <a:lnTo>
                    <a:pt x="1246699" y="107051"/>
                  </a:lnTo>
                  <a:lnTo>
                    <a:pt x="1256174" y="97577"/>
                  </a:lnTo>
                  <a:lnTo>
                    <a:pt x="1275729" y="92570"/>
                  </a:lnTo>
                  <a:lnTo>
                    <a:pt x="1281187" y="97577"/>
                  </a:lnTo>
                  <a:lnTo>
                    <a:pt x="1285735" y="136080"/>
                  </a:lnTo>
                  <a:lnTo>
                    <a:pt x="1290737" y="136080"/>
                  </a:lnTo>
                  <a:lnTo>
                    <a:pt x="1295209" y="146095"/>
                  </a:lnTo>
                  <a:lnTo>
                    <a:pt x="1300742" y="141561"/>
                  </a:lnTo>
                  <a:lnTo>
                    <a:pt x="1310217" y="146095"/>
                  </a:lnTo>
                  <a:lnTo>
                    <a:pt x="1305745" y="155569"/>
                  </a:lnTo>
                  <a:lnTo>
                    <a:pt x="1300742" y="151103"/>
                  </a:lnTo>
                  <a:lnTo>
                    <a:pt x="1300742" y="155569"/>
                  </a:lnTo>
                  <a:lnTo>
                    <a:pt x="1305745" y="165584"/>
                  </a:lnTo>
                  <a:lnTo>
                    <a:pt x="1300742" y="170591"/>
                  </a:lnTo>
                  <a:lnTo>
                    <a:pt x="1305745" y="180132"/>
                  </a:lnTo>
                  <a:lnTo>
                    <a:pt x="1310217" y="204154"/>
                  </a:lnTo>
                  <a:lnTo>
                    <a:pt x="1319767" y="214169"/>
                  </a:lnTo>
                  <a:lnTo>
                    <a:pt x="1319767" y="219109"/>
                  </a:lnTo>
                  <a:lnTo>
                    <a:pt x="1325224" y="219109"/>
                  </a:lnTo>
                  <a:lnTo>
                    <a:pt x="1325948" y="219830"/>
                  </a:lnTo>
                  <a:lnTo>
                    <a:pt x="1330182" y="210897"/>
                  </a:lnTo>
                  <a:lnTo>
                    <a:pt x="1339696" y="181863"/>
                  </a:lnTo>
                  <a:lnTo>
                    <a:pt x="1349712" y="181863"/>
                  </a:lnTo>
                  <a:lnTo>
                    <a:pt x="1345205" y="171849"/>
                  </a:lnTo>
                  <a:lnTo>
                    <a:pt x="1349712" y="156864"/>
                  </a:lnTo>
                  <a:lnTo>
                    <a:pt x="1354719" y="152397"/>
                  </a:lnTo>
                  <a:lnTo>
                    <a:pt x="1354719" y="147354"/>
                  </a:lnTo>
                  <a:lnTo>
                    <a:pt x="1349712" y="137844"/>
                  </a:lnTo>
                  <a:lnTo>
                    <a:pt x="1359226" y="123363"/>
                  </a:lnTo>
                  <a:lnTo>
                    <a:pt x="1364735" y="123363"/>
                  </a:lnTo>
                  <a:lnTo>
                    <a:pt x="1359226" y="118320"/>
                  </a:lnTo>
                  <a:lnTo>
                    <a:pt x="1369179" y="118320"/>
                  </a:lnTo>
                  <a:lnTo>
                    <a:pt x="1374187" y="118320"/>
                  </a:lnTo>
                  <a:lnTo>
                    <a:pt x="1374187" y="113853"/>
                  </a:lnTo>
                  <a:lnTo>
                    <a:pt x="1374187" y="103839"/>
                  </a:lnTo>
                  <a:lnTo>
                    <a:pt x="1374187" y="98868"/>
                  </a:lnTo>
                  <a:lnTo>
                    <a:pt x="1374187" y="88853"/>
                  </a:lnTo>
                  <a:lnTo>
                    <a:pt x="1383702" y="79343"/>
                  </a:lnTo>
                  <a:lnTo>
                    <a:pt x="1389210" y="79343"/>
                  </a:lnTo>
                  <a:lnTo>
                    <a:pt x="1393717" y="84315"/>
                  </a:lnTo>
                  <a:lnTo>
                    <a:pt x="1398725" y="88853"/>
                  </a:lnTo>
                  <a:lnTo>
                    <a:pt x="1403232" y="98868"/>
                  </a:lnTo>
                  <a:lnTo>
                    <a:pt x="1422699" y="88853"/>
                  </a:lnTo>
                  <a:lnTo>
                    <a:pt x="1428207" y="88853"/>
                  </a:lnTo>
                  <a:lnTo>
                    <a:pt x="1422699" y="74805"/>
                  </a:lnTo>
                  <a:lnTo>
                    <a:pt x="1428207" y="69329"/>
                  </a:lnTo>
                  <a:lnTo>
                    <a:pt x="1428207" y="59819"/>
                  </a:lnTo>
                  <a:lnTo>
                    <a:pt x="1432714" y="55280"/>
                  </a:lnTo>
                  <a:lnTo>
                    <a:pt x="1437722" y="59819"/>
                  </a:lnTo>
                  <a:lnTo>
                    <a:pt x="1437722" y="64790"/>
                  </a:lnTo>
                  <a:lnTo>
                    <a:pt x="1447738" y="64790"/>
                  </a:lnTo>
                  <a:lnTo>
                    <a:pt x="1466767" y="49805"/>
                  </a:lnTo>
                  <a:lnTo>
                    <a:pt x="1472213" y="49805"/>
                  </a:lnTo>
                  <a:lnTo>
                    <a:pt x="1472213" y="40295"/>
                  </a:lnTo>
                  <a:lnTo>
                    <a:pt x="1476720" y="40295"/>
                  </a:lnTo>
                  <a:lnTo>
                    <a:pt x="1486234" y="49805"/>
                  </a:lnTo>
                  <a:lnTo>
                    <a:pt x="1491743" y="49805"/>
                  </a:lnTo>
                  <a:lnTo>
                    <a:pt x="1491743" y="55280"/>
                  </a:lnTo>
                  <a:lnTo>
                    <a:pt x="1496250" y="55280"/>
                  </a:lnTo>
                  <a:lnTo>
                    <a:pt x="1496250" y="69329"/>
                  </a:lnTo>
                  <a:lnTo>
                    <a:pt x="1501257" y="88853"/>
                  </a:lnTo>
                  <a:lnTo>
                    <a:pt x="1505764" y="103839"/>
                  </a:lnTo>
                  <a:lnTo>
                    <a:pt x="1520787" y="127830"/>
                  </a:lnTo>
                  <a:lnTo>
                    <a:pt x="1526233" y="132873"/>
                  </a:lnTo>
                  <a:lnTo>
                    <a:pt x="1535748" y="123363"/>
                  </a:lnTo>
                  <a:lnTo>
                    <a:pt x="1555278" y="118320"/>
                  </a:lnTo>
                  <a:lnTo>
                    <a:pt x="1555278" y="113853"/>
                  </a:lnTo>
                  <a:lnTo>
                    <a:pt x="1559785" y="113853"/>
                  </a:lnTo>
                  <a:lnTo>
                    <a:pt x="1559785" y="118320"/>
                  </a:lnTo>
                  <a:lnTo>
                    <a:pt x="1564793" y="118320"/>
                  </a:lnTo>
                  <a:lnTo>
                    <a:pt x="1564793" y="88853"/>
                  </a:lnTo>
                  <a:lnTo>
                    <a:pt x="1569300" y="88853"/>
                  </a:lnTo>
                  <a:lnTo>
                    <a:pt x="1579252" y="88853"/>
                  </a:lnTo>
                  <a:lnTo>
                    <a:pt x="1588767" y="88853"/>
                  </a:lnTo>
                  <a:lnTo>
                    <a:pt x="1594275" y="103839"/>
                  </a:lnTo>
                  <a:lnTo>
                    <a:pt x="1594275" y="108306"/>
                  </a:lnTo>
                  <a:lnTo>
                    <a:pt x="1588767" y="113853"/>
                  </a:lnTo>
                  <a:lnTo>
                    <a:pt x="1594275" y="118320"/>
                  </a:lnTo>
                  <a:lnTo>
                    <a:pt x="1623320" y="113853"/>
                  </a:lnTo>
                  <a:lnTo>
                    <a:pt x="1628265" y="123363"/>
                  </a:lnTo>
                  <a:lnTo>
                    <a:pt x="1632772" y="132873"/>
                  </a:lnTo>
                  <a:lnTo>
                    <a:pt x="1642788" y="137844"/>
                  </a:lnTo>
                  <a:lnTo>
                    <a:pt x="1647795" y="147354"/>
                  </a:lnTo>
                  <a:lnTo>
                    <a:pt x="1652302" y="147354"/>
                  </a:lnTo>
                  <a:lnTo>
                    <a:pt x="1662318" y="147354"/>
                  </a:lnTo>
                  <a:lnTo>
                    <a:pt x="1657811" y="156864"/>
                  </a:lnTo>
                  <a:lnTo>
                    <a:pt x="1662318" y="156864"/>
                  </a:lnTo>
                  <a:lnTo>
                    <a:pt x="1662318" y="162339"/>
                  </a:lnTo>
                  <a:lnTo>
                    <a:pt x="1672834" y="162339"/>
                  </a:lnTo>
                  <a:lnTo>
                    <a:pt x="1677341" y="162339"/>
                  </a:lnTo>
                  <a:lnTo>
                    <a:pt x="1672834" y="181863"/>
                  </a:lnTo>
                  <a:lnTo>
                    <a:pt x="1672834" y="186402"/>
                  </a:lnTo>
                  <a:lnTo>
                    <a:pt x="1682286" y="186402"/>
                  </a:lnTo>
                  <a:lnTo>
                    <a:pt x="1677341" y="195912"/>
                  </a:lnTo>
                  <a:lnTo>
                    <a:pt x="1682286" y="210897"/>
                  </a:lnTo>
                  <a:lnTo>
                    <a:pt x="1686793" y="215436"/>
                  </a:lnTo>
                  <a:lnTo>
                    <a:pt x="1682286" y="230421"/>
                  </a:lnTo>
                  <a:lnTo>
                    <a:pt x="1686793" y="234888"/>
                  </a:lnTo>
                  <a:lnTo>
                    <a:pt x="1692301" y="234888"/>
                  </a:lnTo>
                  <a:lnTo>
                    <a:pt x="1692301" y="244398"/>
                  </a:lnTo>
                  <a:lnTo>
                    <a:pt x="1696808" y="254412"/>
                  </a:lnTo>
                  <a:lnTo>
                    <a:pt x="1706323" y="254412"/>
                  </a:lnTo>
                  <a:lnTo>
                    <a:pt x="1711331" y="263922"/>
                  </a:lnTo>
                  <a:lnTo>
                    <a:pt x="1715837" y="273937"/>
                  </a:lnTo>
                  <a:lnTo>
                    <a:pt x="1721346" y="283446"/>
                  </a:lnTo>
                  <a:lnTo>
                    <a:pt x="1721346" y="288922"/>
                  </a:lnTo>
                  <a:lnTo>
                    <a:pt x="1721346" y="302971"/>
                  </a:lnTo>
                  <a:lnTo>
                    <a:pt x="1725853" y="317956"/>
                  </a:lnTo>
                  <a:lnTo>
                    <a:pt x="1735305" y="317956"/>
                  </a:lnTo>
                  <a:lnTo>
                    <a:pt x="1740813" y="322495"/>
                  </a:lnTo>
                  <a:lnTo>
                    <a:pt x="1745821" y="332509"/>
                  </a:lnTo>
                  <a:lnTo>
                    <a:pt x="1755837" y="346990"/>
                  </a:lnTo>
                  <a:lnTo>
                    <a:pt x="1755837" y="351457"/>
                  </a:lnTo>
                  <a:lnTo>
                    <a:pt x="1745821" y="351457"/>
                  </a:lnTo>
                  <a:lnTo>
                    <a:pt x="1745821" y="357004"/>
                  </a:lnTo>
                  <a:lnTo>
                    <a:pt x="1750328" y="361471"/>
                  </a:lnTo>
                  <a:lnTo>
                    <a:pt x="1750328" y="370981"/>
                  </a:lnTo>
                  <a:lnTo>
                    <a:pt x="1750328" y="380995"/>
                  </a:lnTo>
                  <a:lnTo>
                    <a:pt x="1745821" y="386038"/>
                  </a:lnTo>
                  <a:lnTo>
                    <a:pt x="1750328" y="390505"/>
                  </a:lnTo>
                  <a:lnTo>
                    <a:pt x="1750328" y="396052"/>
                  </a:lnTo>
                  <a:lnTo>
                    <a:pt x="1755837" y="396052"/>
                  </a:lnTo>
                  <a:lnTo>
                    <a:pt x="1760343" y="386038"/>
                  </a:lnTo>
                  <a:lnTo>
                    <a:pt x="1769858" y="386038"/>
                  </a:lnTo>
                  <a:lnTo>
                    <a:pt x="1775367" y="386038"/>
                  </a:lnTo>
                  <a:lnTo>
                    <a:pt x="1779874" y="380995"/>
                  </a:lnTo>
                  <a:lnTo>
                    <a:pt x="1784819" y="386038"/>
                  </a:lnTo>
                  <a:lnTo>
                    <a:pt x="1784819" y="396052"/>
                  </a:lnTo>
                  <a:lnTo>
                    <a:pt x="1798840" y="390505"/>
                  </a:lnTo>
                  <a:lnTo>
                    <a:pt x="1804349" y="400519"/>
                  </a:lnTo>
                  <a:lnTo>
                    <a:pt x="1819372" y="405490"/>
                  </a:lnTo>
                  <a:lnTo>
                    <a:pt x="1823879" y="415505"/>
                  </a:lnTo>
                  <a:lnTo>
                    <a:pt x="1833393" y="420043"/>
                  </a:lnTo>
                  <a:lnTo>
                    <a:pt x="1843346" y="405490"/>
                  </a:lnTo>
                  <a:lnTo>
                    <a:pt x="1843346" y="390505"/>
                  </a:lnTo>
                  <a:lnTo>
                    <a:pt x="1852861" y="390505"/>
                  </a:lnTo>
                  <a:lnTo>
                    <a:pt x="1858369" y="380995"/>
                  </a:lnTo>
                  <a:lnTo>
                    <a:pt x="1877399" y="380995"/>
                  </a:lnTo>
                  <a:lnTo>
                    <a:pt x="1881905" y="376528"/>
                  </a:lnTo>
                  <a:lnTo>
                    <a:pt x="1887351" y="376528"/>
                  </a:lnTo>
                  <a:lnTo>
                    <a:pt x="1887351" y="386038"/>
                  </a:lnTo>
                  <a:lnTo>
                    <a:pt x="1887351" y="400519"/>
                  </a:lnTo>
                  <a:lnTo>
                    <a:pt x="1892359" y="405490"/>
                  </a:lnTo>
                  <a:lnTo>
                    <a:pt x="1906881" y="405490"/>
                  </a:lnTo>
                  <a:lnTo>
                    <a:pt x="1906881" y="400519"/>
                  </a:lnTo>
                  <a:lnTo>
                    <a:pt x="1906881" y="380995"/>
                  </a:lnTo>
                  <a:lnTo>
                    <a:pt x="1911889" y="380995"/>
                  </a:lnTo>
                  <a:lnTo>
                    <a:pt x="1911889" y="376528"/>
                  </a:lnTo>
                  <a:lnTo>
                    <a:pt x="1931419" y="376528"/>
                  </a:lnTo>
                  <a:lnTo>
                    <a:pt x="1931419" y="380995"/>
                  </a:lnTo>
                  <a:lnTo>
                    <a:pt x="1945879" y="386038"/>
                  </a:lnTo>
                  <a:lnTo>
                    <a:pt x="1950887" y="400519"/>
                  </a:lnTo>
                  <a:lnTo>
                    <a:pt x="1960401" y="396052"/>
                  </a:lnTo>
                  <a:lnTo>
                    <a:pt x="1965910" y="400519"/>
                  </a:lnTo>
                  <a:lnTo>
                    <a:pt x="1970417" y="400519"/>
                  </a:lnTo>
                  <a:lnTo>
                    <a:pt x="1975424" y="410029"/>
                  </a:lnTo>
                  <a:lnTo>
                    <a:pt x="1979931" y="405490"/>
                  </a:lnTo>
                  <a:lnTo>
                    <a:pt x="1989947" y="410029"/>
                  </a:lnTo>
                  <a:lnTo>
                    <a:pt x="1989947" y="420043"/>
                  </a:lnTo>
                  <a:lnTo>
                    <a:pt x="1999399" y="429553"/>
                  </a:lnTo>
                  <a:lnTo>
                    <a:pt x="1999399" y="439063"/>
                  </a:lnTo>
                  <a:lnTo>
                    <a:pt x="1999399" y="444539"/>
                  </a:lnTo>
                  <a:lnTo>
                    <a:pt x="2014422" y="444539"/>
                  </a:lnTo>
                  <a:lnTo>
                    <a:pt x="2009414" y="449077"/>
                  </a:lnTo>
                  <a:lnTo>
                    <a:pt x="2018929" y="454049"/>
                  </a:lnTo>
                  <a:lnTo>
                    <a:pt x="2018929" y="468530"/>
                  </a:lnTo>
                  <a:lnTo>
                    <a:pt x="2014422" y="468530"/>
                  </a:lnTo>
                  <a:lnTo>
                    <a:pt x="2014422" y="478039"/>
                  </a:lnTo>
                  <a:lnTo>
                    <a:pt x="2014422" y="503111"/>
                  </a:lnTo>
                  <a:lnTo>
                    <a:pt x="2018929" y="512621"/>
                  </a:lnTo>
                  <a:lnTo>
                    <a:pt x="2024437" y="517088"/>
                  </a:lnTo>
                  <a:lnTo>
                    <a:pt x="2029445" y="512621"/>
                  </a:lnTo>
                  <a:lnTo>
                    <a:pt x="2033952" y="512621"/>
                  </a:lnTo>
                  <a:lnTo>
                    <a:pt x="2033952" y="517088"/>
                  </a:lnTo>
                  <a:lnTo>
                    <a:pt x="2043404" y="522131"/>
                  </a:lnTo>
                  <a:lnTo>
                    <a:pt x="2048912" y="532073"/>
                  </a:lnTo>
                  <a:lnTo>
                    <a:pt x="2053419" y="536612"/>
                  </a:lnTo>
                  <a:lnTo>
                    <a:pt x="2058427" y="541583"/>
                  </a:lnTo>
                  <a:lnTo>
                    <a:pt x="2058427" y="546122"/>
                  </a:lnTo>
                  <a:lnTo>
                    <a:pt x="2068442" y="551597"/>
                  </a:lnTo>
                  <a:lnTo>
                    <a:pt x="2068442" y="556136"/>
                  </a:lnTo>
                  <a:lnTo>
                    <a:pt x="2068442" y="561107"/>
                  </a:lnTo>
                  <a:lnTo>
                    <a:pt x="2068442" y="565646"/>
                  </a:lnTo>
                  <a:lnTo>
                    <a:pt x="2058427" y="565646"/>
                  </a:lnTo>
                  <a:lnTo>
                    <a:pt x="2058427" y="575660"/>
                  </a:lnTo>
                  <a:lnTo>
                    <a:pt x="2048912" y="585170"/>
                  </a:lnTo>
                  <a:lnTo>
                    <a:pt x="2043404" y="590645"/>
                  </a:lnTo>
                  <a:lnTo>
                    <a:pt x="2029445" y="595112"/>
                  </a:lnTo>
                  <a:lnTo>
                    <a:pt x="2029445" y="600155"/>
                  </a:lnTo>
                  <a:lnTo>
                    <a:pt x="2014422" y="614636"/>
                  </a:lnTo>
                  <a:lnTo>
                    <a:pt x="1999399" y="629189"/>
                  </a:lnTo>
                  <a:lnTo>
                    <a:pt x="1989947" y="633656"/>
                  </a:lnTo>
                  <a:lnTo>
                    <a:pt x="1989947" y="639204"/>
                  </a:lnTo>
                  <a:lnTo>
                    <a:pt x="1999399" y="639204"/>
                  </a:lnTo>
                  <a:lnTo>
                    <a:pt x="1999399" y="643670"/>
                  </a:lnTo>
                  <a:lnTo>
                    <a:pt x="1989947" y="653180"/>
                  </a:lnTo>
                  <a:lnTo>
                    <a:pt x="1999399" y="672704"/>
                  </a:lnTo>
                  <a:lnTo>
                    <a:pt x="1989947" y="692229"/>
                  </a:lnTo>
                  <a:lnTo>
                    <a:pt x="1979931" y="711681"/>
                  </a:lnTo>
                  <a:lnTo>
                    <a:pt x="1989947" y="731205"/>
                  </a:lnTo>
                  <a:lnTo>
                    <a:pt x="1975424" y="731205"/>
                  </a:lnTo>
                  <a:lnTo>
                    <a:pt x="1955393" y="721695"/>
                  </a:lnTo>
                  <a:lnTo>
                    <a:pt x="1931419" y="726738"/>
                  </a:lnTo>
                  <a:lnTo>
                    <a:pt x="1931419" y="740715"/>
                  </a:lnTo>
                  <a:lnTo>
                    <a:pt x="1921904" y="740715"/>
                  </a:lnTo>
                  <a:lnTo>
                    <a:pt x="1911889" y="765714"/>
                  </a:lnTo>
                  <a:lnTo>
                    <a:pt x="1916396" y="775224"/>
                  </a:lnTo>
                  <a:lnTo>
                    <a:pt x="1921904" y="775224"/>
                  </a:lnTo>
                  <a:lnTo>
                    <a:pt x="1926411" y="770253"/>
                  </a:lnTo>
                  <a:lnTo>
                    <a:pt x="1931419" y="775224"/>
                  </a:lnTo>
                  <a:lnTo>
                    <a:pt x="1921904" y="789777"/>
                  </a:lnTo>
                  <a:lnTo>
                    <a:pt x="1906881" y="789777"/>
                  </a:lnTo>
                  <a:lnTo>
                    <a:pt x="1902374" y="794748"/>
                  </a:lnTo>
                  <a:lnTo>
                    <a:pt x="1906881" y="799287"/>
                  </a:lnTo>
                  <a:lnTo>
                    <a:pt x="1887351" y="814273"/>
                  </a:lnTo>
                  <a:lnTo>
                    <a:pt x="1881905" y="809301"/>
                  </a:lnTo>
                  <a:lnTo>
                    <a:pt x="1872391" y="818811"/>
                  </a:lnTo>
                  <a:lnTo>
                    <a:pt x="1867884" y="814273"/>
                  </a:lnTo>
                  <a:lnTo>
                    <a:pt x="1867884" y="809301"/>
                  </a:lnTo>
                  <a:lnTo>
                    <a:pt x="1867884" y="804763"/>
                  </a:lnTo>
                  <a:lnTo>
                    <a:pt x="1862876" y="809301"/>
                  </a:lnTo>
                  <a:lnTo>
                    <a:pt x="1867884" y="818811"/>
                  </a:lnTo>
                  <a:lnTo>
                    <a:pt x="1838839" y="838263"/>
                  </a:lnTo>
                  <a:lnTo>
                    <a:pt x="1833393" y="838263"/>
                  </a:lnTo>
                  <a:lnTo>
                    <a:pt x="1833393" y="857788"/>
                  </a:lnTo>
                  <a:lnTo>
                    <a:pt x="1808856" y="857788"/>
                  </a:lnTo>
                  <a:lnTo>
                    <a:pt x="1789326" y="843307"/>
                  </a:lnTo>
                  <a:lnTo>
                    <a:pt x="1789326" y="838263"/>
                  </a:lnTo>
                  <a:lnTo>
                    <a:pt x="1794333" y="823782"/>
                  </a:lnTo>
                  <a:lnTo>
                    <a:pt x="1779874" y="809301"/>
                  </a:lnTo>
                  <a:lnTo>
                    <a:pt x="1750328" y="809301"/>
                  </a:lnTo>
                  <a:lnTo>
                    <a:pt x="1730798" y="814273"/>
                  </a:lnTo>
                  <a:lnTo>
                    <a:pt x="1701816" y="828754"/>
                  </a:lnTo>
                  <a:lnTo>
                    <a:pt x="1672834" y="857788"/>
                  </a:lnTo>
                  <a:lnTo>
                    <a:pt x="1657811" y="872845"/>
                  </a:lnTo>
                  <a:lnTo>
                    <a:pt x="1632772" y="886822"/>
                  </a:lnTo>
                  <a:lnTo>
                    <a:pt x="1618813" y="901807"/>
                  </a:lnTo>
                  <a:lnTo>
                    <a:pt x="1603790" y="901807"/>
                  </a:lnTo>
                  <a:lnTo>
                    <a:pt x="1594275" y="911317"/>
                  </a:lnTo>
                  <a:lnTo>
                    <a:pt x="1569300" y="935380"/>
                  </a:lnTo>
                  <a:lnTo>
                    <a:pt x="1564793" y="945394"/>
                  </a:lnTo>
                  <a:lnTo>
                    <a:pt x="1555278" y="950365"/>
                  </a:lnTo>
                  <a:lnTo>
                    <a:pt x="1549770" y="964846"/>
                  </a:lnTo>
                  <a:lnTo>
                    <a:pt x="1545263" y="969889"/>
                  </a:lnTo>
                  <a:lnTo>
                    <a:pt x="1511273" y="960379"/>
                  </a:lnTo>
                  <a:lnTo>
                    <a:pt x="1486234" y="964846"/>
                  </a:lnTo>
                  <a:lnTo>
                    <a:pt x="1476720" y="969889"/>
                  </a:lnTo>
                  <a:lnTo>
                    <a:pt x="1466767" y="979904"/>
                  </a:lnTo>
                  <a:lnTo>
                    <a:pt x="1462260" y="979904"/>
                  </a:lnTo>
                  <a:lnTo>
                    <a:pt x="1452745" y="989413"/>
                  </a:lnTo>
                  <a:lnTo>
                    <a:pt x="1437722" y="999428"/>
                  </a:lnTo>
                  <a:lnTo>
                    <a:pt x="1413247" y="1023419"/>
                  </a:lnTo>
                  <a:lnTo>
                    <a:pt x="1403232" y="1042438"/>
                  </a:lnTo>
                  <a:lnTo>
                    <a:pt x="1379195" y="1081415"/>
                  </a:lnTo>
                  <a:lnTo>
                    <a:pt x="1374187" y="1081415"/>
                  </a:lnTo>
                  <a:lnTo>
                    <a:pt x="1374187" y="1071905"/>
                  </a:lnTo>
                  <a:lnTo>
                    <a:pt x="1359226" y="1067438"/>
                  </a:lnTo>
                  <a:lnTo>
                    <a:pt x="1359226" y="1061963"/>
                  </a:lnTo>
                  <a:lnTo>
                    <a:pt x="1354719" y="1057424"/>
                  </a:lnTo>
                  <a:lnTo>
                    <a:pt x="1354719" y="1076948"/>
                  </a:lnTo>
                  <a:lnTo>
                    <a:pt x="1354719" y="1081415"/>
                  </a:lnTo>
                  <a:lnTo>
                    <a:pt x="1369179" y="1091429"/>
                  </a:lnTo>
                  <a:lnTo>
                    <a:pt x="1369179" y="1086962"/>
                  </a:lnTo>
                  <a:lnTo>
                    <a:pt x="1374187" y="1086962"/>
                  </a:lnTo>
                  <a:lnTo>
                    <a:pt x="1359226" y="1135448"/>
                  </a:lnTo>
                  <a:lnTo>
                    <a:pt x="1359226" y="1149497"/>
                  </a:lnTo>
                  <a:lnTo>
                    <a:pt x="1349712" y="1144958"/>
                  </a:lnTo>
                  <a:lnTo>
                    <a:pt x="1354719" y="1125506"/>
                  </a:lnTo>
                  <a:lnTo>
                    <a:pt x="1345205" y="1129973"/>
                  </a:lnTo>
                  <a:lnTo>
                    <a:pt x="1339696" y="1139987"/>
                  </a:lnTo>
                  <a:lnTo>
                    <a:pt x="1349712" y="1149497"/>
                  </a:lnTo>
                  <a:lnTo>
                    <a:pt x="1359226" y="1154972"/>
                  </a:lnTo>
                  <a:lnTo>
                    <a:pt x="1359226" y="1159511"/>
                  </a:lnTo>
                  <a:lnTo>
                    <a:pt x="1369179" y="1159511"/>
                  </a:lnTo>
                  <a:lnTo>
                    <a:pt x="1359226" y="1207997"/>
                  </a:lnTo>
                  <a:lnTo>
                    <a:pt x="1359226" y="1242579"/>
                  </a:lnTo>
                  <a:lnTo>
                    <a:pt x="1359226" y="1262031"/>
                  </a:lnTo>
                  <a:lnTo>
                    <a:pt x="1359226" y="1271541"/>
                  </a:lnTo>
                  <a:lnTo>
                    <a:pt x="1359226" y="1295604"/>
                  </a:lnTo>
                  <a:lnTo>
                    <a:pt x="1359226" y="1315056"/>
                  </a:lnTo>
                  <a:lnTo>
                    <a:pt x="1364735" y="1339623"/>
                  </a:lnTo>
                  <a:lnTo>
                    <a:pt x="1364735" y="1344090"/>
                  </a:lnTo>
                  <a:lnTo>
                    <a:pt x="1364735" y="1369089"/>
                  </a:lnTo>
                  <a:lnTo>
                    <a:pt x="1374187" y="1373628"/>
                  </a:lnTo>
                  <a:lnTo>
                    <a:pt x="1379195" y="1373628"/>
                  </a:lnTo>
                  <a:lnTo>
                    <a:pt x="1383702" y="1378599"/>
                  </a:lnTo>
                  <a:lnTo>
                    <a:pt x="1398725" y="1378599"/>
                  </a:lnTo>
                  <a:lnTo>
                    <a:pt x="1403232" y="1383138"/>
                  </a:lnTo>
                  <a:lnTo>
                    <a:pt x="1398725" y="1388614"/>
                  </a:lnTo>
                  <a:lnTo>
                    <a:pt x="1398725" y="1402662"/>
                  </a:lnTo>
                  <a:lnTo>
                    <a:pt x="1408740" y="1402662"/>
                  </a:lnTo>
                  <a:lnTo>
                    <a:pt x="1413247" y="1417648"/>
                  </a:lnTo>
                  <a:lnTo>
                    <a:pt x="1418192" y="1422186"/>
                  </a:lnTo>
                  <a:lnTo>
                    <a:pt x="1393717" y="1427158"/>
                  </a:lnTo>
                  <a:lnTo>
                    <a:pt x="1379195" y="1431696"/>
                  </a:lnTo>
                  <a:lnTo>
                    <a:pt x="1364735" y="1407633"/>
                  </a:lnTo>
                  <a:lnTo>
                    <a:pt x="1349712" y="1407633"/>
                  </a:lnTo>
                  <a:lnTo>
                    <a:pt x="1330182" y="1407633"/>
                  </a:lnTo>
                  <a:lnTo>
                    <a:pt x="1325675" y="1402662"/>
                  </a:lnTo>
                  <a:lnTo>
                    <a:pt x="1315659" y="1407633"/>
                  </a:lnTo>
                  <a:lnTo>
                    <a:pt x="1315659" y="1412677"/>
                  </a:lnTo>
                  <a:lnTo>
                    <a:pt x="1295691" y="1412677"/>
                  </a:lnTo>
                  <a:lnTo>
                    <a:pt x="1291184" y="1417648"/>
                  </a:lnTo>
                  <a:lnTo>
                    <a:pt x="1281670" y="1417648"/>
                  </a:lnTo>
                  <a:lnTo>
                    <a:pt x="1252187" y="1441639"/>
                  </a:lnTo>
                  <a:lnTo>
                    <a:pt x="1247179" y="1431696"/>
                  </a:lnTo>
                  <a:lnTo>
                    <a:pt x="1237164" y="1431696"/>
                  </a:lnTo>
                  <a:lnTo>
                    <a:pt x="1232657" y="1431696"/>
                  </a:lnTo>
                  <a:lnTo>
                    <a:pt x="1212626" y="1441639"/>
                  </a:lnTo>
                  <a:lnTo>
                    <a:pt x="1212626" y="1451149"/>
                  </a:lnTo>
                  <a:lnTo>
                    <a:pt x="1208182" y="1456696"/>
                  </a:lnTo>
                  <a:lnTo>
                    <a:pt x="1208182" y="1461163"/>
                  </a:lnTo>
                  <a:lnTo>
                    <a:pt x="1212626" y="1466206"/>
                  </a:lnTo>
                  <a:lnTo>
                    <a:pt x="1212626" y="1476220"/>
                  </a:lnTo>
                  <a:lnTo>
                    <a:pt x="1193158" y="1476220"/>
                  </a:lnTo>
                  <a:lnTo>
                    <a:pt x="1179137" y="1470673"/>
                  </a:lnTo>
                  <a:lnTo>
                    <a:pt x="1169121" y="1470673"/>
                  </a:lnTo>
                  <a:lnTo>
                    <a:pt x="1159607" y="1480687"/>
                  </a:lnTo>
                  <a:lnTo>
                    <a:pt x="1149153" y="1480687"/>
                  </a:lnTo>
                  <a:lnTo>
                    <a:pt x="1144646" y="1476220"/>
                  </a:lnTo>
                  <a:lnTo>
                    <a:pt x="1134631" y="1476220"/>
                  </a:lnTo>
                  <a:lnTo>
                    <a:pt x="1134631" y="1470673"/>
                  </a:lnTo>
                  <a:lnTo>
                    <a:pt x="1115602" y="1451149"/>
                  </a:lnTo>
                  <a:lnTo>
                    <a:pt x="1071096" y="1431696"/>
                  </a:lnTo>
                  <a:lnTo>
                    <a:pt x="1046620" y="1427158"/>
                  </a:lnTo>
                  <a:lnTo>
                    <a:pt x="1022583" y="1437172"/>
                  </a:lnTo>
                  <a:lnTo>
                    <a:pt x="1007560" y="1437172"/>
                  </a:lnTo>
                  <a:lnTo>
                    <a:pt x="992600" y="1441639"/>
                  </a:lnTo>
                  <a:lnTo>
                    <a:pt x="988093" y="1451149"/>
                  </a:lnTo>
                  <a:lnTo>
                    <a:pt x="988093" y="1456696"/>
                  </a:lnTo>
                  <a:lnTo>
                    <a:pt x="978578" y="1461163"/>
                  </a:lnTo>
                  <a:lnTo>
                    <a:pt x="973571" y="1466206"/>
                  </a:lnTo>
                  <a:lnTo>
                    <a:pt x="949534" y="1470673"/>
                  </a:lnTo>
                  <a:lnTo>
                    <a:pt x="944088" y="1476220"/>
                  </a:lnTo>
                  <a:lnTo>
                    <a:pt x="934573" y="1466206"/>
                  </a:lnTo>
                  <a:lnTo>
                    <a:pt x="924558" y="1456696"/>
                  </a:lnTo>
                  <a:lnTo>
                    <a:pt x="919550" y="1437172"/>
                  </a:lnTo>
                  <a:lnTo>
                    <a:pt x="915043" y="1431696"/>
                  </a:lnTo>
                  <a:lnTo>
                    <a:pt x="915043" y="1422186"/>
                  </a:lnTo>
                  <a:lnTo>
                    <a:pt x="909535" y="1417648"/>
                  </a:lnTo>
                  <a:lnTo>
                    <a:pt x="905028" y="1422186"/>
                  </a:lnTo>
                  <a:lnTo>
                    <a:pt x="900020" y="1417648"/>
                  </a:lnTo>
                  <a:lnTo>
                    <a:pt x="895513" y="1422186"/>
                  </a:lnTo>
                  <a:lnTo>
                    <a:pt x="876046" y="1402662"/>
                  </a:lnTo>
                  <a:lnTo>
                    <a:pt x="832040" y="1393152"/>
                  </a:lnTo>
                  <a:lnTo>
                    <a:pt x="826532" y="1378599"/>
                  </a:lnTo>
                  <a:lnTo>
                    <a:pt x="836547" y="1359147"/>
                  </a:lnTo>
                  <a:lnTo>
                    <a:pt x="845999" y="1354104"/>
                  </a:lnTo>
                  <a:lnTo>
                    <a:pt x="851508" y="1354104"/>
                  </a:lnTo>
                  <a:lnTo>
                    <a:pt x="854599" y="1353397"/>
                  </a:lnTo>
                  <a:lnTo>
                    <a:pt x="854599" y="1352004"/>
                  </a:lnTo>
                  <a:lnTo>
                    <a:pt x="850815" y="1352885"/>
                  </a:lnTo>
                  <a:lnTo>
                    <a:pt x="850815" y="1342870"/>
                  </a:lnTo>
                  <a:lnTo>
                    <a:pt x="831259" y="1342870"/>
                  </a:lnTo>
                  <a:lnTo>
                    <a:pt x="831259" y="1328862"/>
                  </a:lnTo>
                  <a:lnTo>
                    <a:pt x="777216" y="1318848"/>
                  </a:lnTo>
                  <a:lnTo>
                    <a:pt x="767742" y="1309306"/>
                  </a:lnTo>
                  <a:lnTo>
                    <a:pt x="762739" y="1309306"/>
                  </a:lnTo>
                  <a:lnTo>
                    <a:pt x="748186" y="1309306"/>
                  </a:lnTo>
                  <a:lnTo>
                    <a:pt x="743183" y="1313840"/>
                  </a:lnTo>
                  <a:lnTo>
                    <a:pt x="738711" y="1309306"/>
                  </a:lnTo>
                  <a:lnTo>
                    <a:pt x="738711" y="1303825"/>
                  </a:lnTo>
                  <a:lnTo>
                    <a:pt x="728706" y="1309306"/>
                  </a:lnTo>
                  <a:lnTo>
                    <a:pt x="728706" y="1328862"/>
                  </a:lnTo>
                  <a:lnTo>
                    <a:pt x="713699" y="1333328"/>
                  </a:lnTo>
                  <a:lnTo>
                    <a:pt x="689141" y="1284811"/>
                  </a:lnTo>
                  <a:lnTo>
                    <a:pt x="679666" y="1279803"/>
                  </a:lnTo>
                  <a:lnTo>
                    <a:pt x="679666" y="1270330"/>
                  </a:lnTo>
                  <a:lnTo>
                    <a:pt x="669661" y="1265322"/>
                  </a:lnTo>
                  <a:lnTo>
                    <a:pt x="640631" y="1270330"/>
                  </a:lnTo>
                  <a:lnTo>
                    <a:pt x="625623" y="1260789"/>
                  </a:lnTo>
                  <a:lnTo>
                    <a:pt x="606068" y="1274796"/>
                  </a:lnTo>
                  <a:lnTo>
                    <a:pt x="592045" y="1260789"/>
                  </a:lnTo>
                  <a:lnTo>
                    <a:pt x="586588" y="1245766"/>
                  </a:lnTo>
                  <a:lnTo>
                    <a:pt x="567033" y="1231285"/>
                  </a:lnTo>
                  <a:lnTo>
                    <a:pt x="552025" y="1231285"/>
                  </a:lnTo>
                  <a:lnTo>
                    <a:pt x="538003" y="1226278"/>
                  </a:lnTo>
                  <a:lnTo>
                    <a:pt x="527998" y="1226278"/>
                  </a:lnTo>
                  <a:lnTo>
                    <a:pt x="518523" y="1221744"/>
                  </a:lnTo>
                  <a:lnTo>
                    <a:pt x="513520" y="1221744"/>
                  </a:lnTo>
                  <a:lnTo>
                    <a:pt x="503439" y="1226278"/>
                  </a:lnTo>
                  <a:lnTo>
                    <a:pt x="478957" y="1206790"/>
                  </a:lnTo>
                  <a:lnTo>
                    <a:pt x="454930" y="1196775"/>
                  </a:lnTo>
                  <a:lnTo>
                    <a:pt x="449927" y="1202256"/>
                  </a:lnTo>
                  <a:lnTo>
                    <a:pt x="420367" y="1187233"/>
                  </a:lnTo>
                  <a:lnTo>
                    <a:pt x="405359" y="1187233"/>
                  </a:lnTo>
                  <a:lnTo>
                    <a:pt x="395884" y="1202256"/>
                  </a:lnTo>
                  <a:lnTo>
                    <a:pt x="400887" y="1206790"/>
                  </a:lnTo>
                  <a:lnTo>
                    <a:pt x="400887" y="1211797"/>
                  </a:lnTo>
                  <a:lnTo>
                    <a:pt x="400887" y="1216263"/>
                  </a:lnTo>
                  <a:lnTo>
                    <a:pt x="395884" y="1221744"/>
                  </a:lnTo>
                  <a:lnTo>
                    <a:pt x="395884" y="1226278"/>
                  </a:lnTo>
                  <a:lnTo>
                    <a:pt x="391337" y="1226278"/>
                  </a:lnTo>
                  <a:lnTo>
                    <a:pt x="400887" y="1231285"/>
                  </a:lnTo>
                  <a:lnTo>
                    <a:pt x="391337" y="1241300"/>
                  </a:lnTo>
                  <a:lnTo>
                    <a:pt x="400887" y="1245766"/>
                  </a:lnTo>
                  <a:lnTo>
                    <a:pt x="400887" y="1274796"/>
                  </a:lnTo>
                  <a:lnTo>
                    <a:pt x="400887" y="1279803"/>
                  </a:lnTo>
                  <a:lnTo>
                    <a:pt x="376329" y="1274796"/>
                  </a:lnTo>
                  <a:lnTo>
                    <a:pt x="371857" y="1270330"/>
                  </a:lnTo>
                  <a:lnTo>
                    <a:pt x="366854" y="1274796"/>
                  </a:lnTo>
                  <a:lnTo>
                    <a:pt x="347299" y="1270330"/>
                  </a:lnTo>
                  <a:lnTo>
                    <a:pt x="341842" y="1270330"/>
                  </a:lnTo>
                  <a:lnTo>
                    <a:pt x="341842" y="1274796"/>
                  </a:lnTo>
                  <a:lnTo>
                    <a:pt x="322286" y="1274796"/>
                  </a:lnTo>
                  <a:lnTo>
                    <a:pt x="303261" y="1274796"/>
                  </a:lnTo>
                  <a:lnTo>
                    <a:pt x="288784" y="1270330"/>
                  </a:lnTo>
                  <a:lnTo>
                    <a:pt x="288784" y="1265322"/>
                  </a:lnTo>
                  <a:lnTo>
                    <a:pt x="278248" y="1260789"/>
                  </a:lnTo>
                  <a:lnTo>
                    <a:pt x="258769" y="1270330"/>
                  </a:lnTo>
                  <a:lnTo>
                    <a:pt x="258769" y="1279803"/>
                  </a:lnTo>
                  <a:lnTo>
                    <a:pt x="249218" y="1284811"/>
                  </a:lnTo>
                  <a:lnTo>
                    <a:pt x="234741" y="1274796"/>
                  </a:lnTo>
                  <a:lnTo>
                    <a:pt x="234741" y="1260789"/>
                  </a:lnTo>
                  <a:lnTo>
                    <a:pt x="215186" y="1255307"/>
                  </a:lnTo>
                  <a:lnTo>
                    <a:pt x="205181" y="1250774"/>
                  </a:lnTo>
                  <a:lnTo>
                    <a:pt x="185701" y="1255307"/>
                  </a:lnTo>
                  <a:lnTo>
                    <a:pt x="171148" y="1265322"/>
                  </a:lnTo>
                  <a:lnTo>
                    <a:pt x="166145" y="1260789"/>
                  </a:lnTo>
                  <a:lnTo>
                    <a:pt x="161673" y="1260789"/>
                  </a:lnTo>
                  <a:lnTo>
                    <a:pt x="151668" y="1270330"/>
                  </a:lnTo>
                  <a:lnTo>
                    <a:pt x="142118" y="1265322"/>
                  </a:lnTo>
                  <a:lnTo>
                    <a:pt x="131658" y="1274796"/>
                  </a:lnTo>
                  <a:lnTo>
                    <a:pt x="102628" y="1270330"/>
                  </a:lnTo>
                  <a:lnTo>
                    <a:pt x="102628" y="1255307"/>
                  </a:lnTo>
                  <a:lnTo>
                    <a:pt x="88075" y="1255307"/>
                  </a:lnTo>
                  <a:lnTo>
                    <a:pt x="73598" y="1226278"/>
                  </a:lnTo>
                  <a:lnTo>
                    <a:pt x="68595" y="1211797"/>
                  </a:lnTo>
                  <a:lnTo>
                    <a:pt x="58590" y="1216263"/>
                  </a:lnTo>
                  <a:lnTo>
                    <a:pt x="34563" y="1206790"/>
                  </a:lnTo>
                  <a:lnTo>
                    <a:pt x="34563" y="1202256"/>
                  </a:lnTo>
                  <a:lnTo>
                    <a:pt x="34563" y="1196775"/>
                  </a:lnTo>
                  <a:lnTo>
                    <a:pt x="29030" y="1196775"/>
                  </a:lnTo>
                  <a:lnTo>
                    <a:pt x="5002" y="1182767"/>
                  </a:lnTo>
                  <a:lnTo>
                    <a:pt x="0" y="1143723"/>
                  </a:lnTo>
                  <a:lnTo>
                    <a:pt x="9474" y="1138716"/>
                  </a:lnTo>
                  <a:lnTo>
                    <a:pt x="19555" y="1138716"/>
                  </a:lnTo>
                  <a:lnTo>
                    <a:pt x="19555" y="1128701"/>
                  </a:lnTo>
                  <a:lnTo>
                    <a:pt x="15007" y="1119227"/>
                  </a:lnTo>
                  <a:lnTo>
                    <a:pt x="19555" y="1095205"/>
                  </a:lnTo>
                  <a:lnTo>
                    <a:pt x="29030" y="1095205"/>
                  </a:lnTo>
                  <a:lnTo>
                    <a:pt x="29030" y="1080183"/>
                  </a:lnTo>
                  <a:lnTo>
                    <a:pt x="39035" y="1075649"/>
                  </a:lnTo>
                  <a:lnTo>
                    <a:pt x="44037" y="1080183"/>
                  </a:lnTo>
                  <a:lnTo>
                    <a:pt x="63593" y="1070709"/>
                  </a:lnTo>
                  <a:lnTo>
                    <a:pt x="58590" y="1070709"/>
                  </a:lnTo>
                  <a:lnTo>
                    <a:pt x="58590" y="1066176"/>
                  </a:lnTo>
                  <a:lnTo>
                    <a:pt x="58590" y="1041139"/>
                  </a:lnTo>
                  <a:lnTo>
                    <a:pt x="58590" y="1036672"/>
                  </a:lnTo>
                  <a:lnTo>
                    <a:pt x="68595" y="1041139"/>
                  </a:lnTo>
                  <a:lnTo>
                    <a:pt x="78601" y="1031665"/>
                  </a:lnTo>
                  <a:lnTo>
                    <a:pt x="78601" y="1021650"/>
                  </a:lnTo>
                  <a:lnTo>
                    <a:pt x="83073" y="1021650"/>
                  </a:lnTo>
                  <a:lnTo>
                    <a:pt x="88075" y="1007643"/>
                  </a:lnTo>
                  <a:lnTo>
                    <a:pt x="92623" y="1002162"/>
                  </a:lnTo>
                  <a:lnTo>
                    <a:pt x="92623" y="1007643"/>
                  </a:lnTo>
                  <a:lnTo>
                    <a:pt x="98080" y="1007643"/>
                  </a:lnTo>
                  <a:lnTo>
                    <a:pt x="107631" y="1007643"/>
                  </a:lnTo>
                  <a:lnTo>
                    <a:pt x="107631" y="983147"/>
                  </a:lnTo>
                  <a:lnTo>
                    <a:pt x="112103" y="983147"/>
                  </a:lnTo>
                  <a:lnTo>
                    <a:pt x="117636" y="978140"/>
                  </a:lnTo>
                  <a:lnTo>
                    <a:pt x="122108" y="968599"/>
                  </a:lnTo>
                  <a:lnTo>
                    <a:pt x="127110" y="953576"/>
                  </a:lnTo>
                  <a:lnTo>
                    <a:pt x="131658" y="949110"/>
                  </a:lnTo>
                  <a:lnTo>
                    <a:pt x="122108" y="944103"/>
                  </a:lnTo>
                  <a:lnTo>
                    <a:pt x="127110" y="934088"/>
                  </a:lnTo>
                  <a:lnTo>
                    <a:pt x="127110" y="924614"/>
                  </a:lnTo>
                  <a:lnTo>
                    <a:pt x="131658" y="924614"/>
                  </a:lnTo>
                  <a:lnTo>
                    <a:pt x="146666" y="924614"/>
                  </a:lnTo>
                  <a:lnTo>
                    <a:pt x="151668" y="920081"/>
                  </a:lnTo>
                  <a:lnTo>
                    <a:pt x="151668" y="914600"/>
                  </a:lnTo>
                  <a:lnTo>
                    <a:pt x="151668" y="910066"/>
                  </a:lnTo>
                  <a:lnTo>
                    <a:pt x="142118" y="905058"/>
                  </a:lnTo>
                  <a:lnTo>
                    <a:pt x="142118" y="900592"/>
                  </a:lnTo>
                  <a:lnTo>
                    <a:pt x="142118" y="890577"/>
                  </a:lnTo>
                  <a:lnTo>
                    <a:pt x="142118" y="885570"/>
                  </a:lnTo>
                  <a:lnTo>
                    <a:pt x="146666" y="871563"/>
                  </a:lnTo>
                  <a:lnTo>
                    <a:pt x="142118" y="871563"/>
                  </a:lnTo>
                  <a:lnTo>
                    <a:pt x="142118" y="861548"/>
                  </a:lnTo>
                  <a:lnTo>
                    <a:pt x="137115" y="861548"/>
                  </a:lnTo>
                  <a:lnTo>
                    <a:pt x="131658" y="866082"/>
                  </a:lnTo>
                  <a:lnTo>
                    <a:pt x="127110" y="876029"/>
                  </a:lnTo>
                  <a:lnTo>
                    <a:pt x="122108" y="881036"/>
                  </a:lnTo>
                  <a:lnTo>
                    <a:pt x="117636" y="876029"/>
                  </a:lnTo>
                  <a:lnTo>
                    <a:pt x="122108" y="871563"/>
                  </a:lnTo>
                  <a:lnTo>
                    <a:pt x="117636" y="866082"/>
                  </a:lnTo>
                  <a:lnTo>
                    <a:pt x="117636" y="861548"/>
                  </a:lnTo>
                  <a:lnTo>
                    <a:pt x="117636" y="852007"/>
                  </a:lnTo>
                  <a:lnTo>
                    <a:pt x="131658" y="846526"/>
                  </a:lnTo>
                  <a:lnTo>
                    <a:pt x="137115" y="846526"/>
                  </a:lnTo>
                  <a:lnTo>
                    <a:pt x="131658" y="842060"/>
                  </a:lnTo>
                  <a:lnTo>
                    <a:pt x="122108" y="832518"/>
                  </a:lnTo>
                  <a:lnTo>
                    <a:pt x="127110" y="827037"/>
                  </a:lnTo>
                  <a:lnTo>
                    <a:pt x="127110" y="822504"/>
                  </a:lnTo>
                  <a:lnTo>
                    <a:pt x="127110" y="817496"/>
                  </a:lnTo>
                  <a:lnTo>
                    <a:pt x="127110" y="813030"/>
                  </a:lnTo>
                  <a:lnTo>
                    <a:pt x="122108" y="813030"/>
                  </a:lnTo>
                  <a:lnTo>
                    <a:pt x="117636" y="803015"/>
                  </a:lnTo>
                  <a:lnTo>
                    <a:pt x="107631" y="803015"/>
                  </a:lnTo>
                  <a:lnTo>
                    <a:pt x="107631" y="793474"/>
                  </a:lnTo>
                  <a:lnTo>
                    <a:pt x="107631" y="783527"/>
                  </a:lnTo>
                  <a:lnTo>
                    <a:pt x="92623" y="783527"/>
                  </a:lnTo>
                  <a:lnTo>
                    <a:pt x="83073" y="783527"/>
                  </a:lnTo>
                  <a:lnTo>
                    <a:pt x="78601" y="778519"/>
                  </a:lnTo>
                  <a:lnTo>
                    <a:pt x="73598" y="773986"/>
                  </a:lnTo>
                  <a:lnTo>
                    <a:pt x="63593" y="783527"/>
                  </a:lnTo>
                  <a:lnTo>
                    <a:pt x="58590" y="778519"/>
                  </a:lnTo>
                  <a:lnTo>
                    <a:pt x="48509" y="778519"/>
                  </a:lnTo>
                  <a:lnTo>
                    <a:pt x="44037" y="773986"/>
                  </a:lnTo>
                  <a:lnTo>
                    <a:pt x="44037" y="764512"/>
                  </a:lnTo>
                  <a:lnTo>
                    <a:pt x="34563" y="758963"/>
                  </a:lnTo>
                  <a:lnTo>
                    <a:pt x="34563" y="749490"/>
                  </a:lnTo>
                  <a:lnTo>
                    <a:pt x="39035" y="749490"/>
                  </a:lnTo>
                  <a:lnTo>
                    <a:pt x="39035" y="744956"/>
                  </a:lnTo>
                  <a:lnTo>
                    <a:pt x="44037" y="744956"/>
                  </a:lnTo>
                  <a:lnTo>
                    <a:pt x="48509" y="739475"/>
                  </a:lnTo>
                  <a:lnTo>
                    <a:pt x="48509" y="734941"/>
                  </a:lnTo>
                  <a:lnTo>
                    <a:pt x="44037" y="729934"/>
                  </a:lnTo>
                  <a:lnTo>
                    <a:pt x="44037" y="725468"/>
                  </a:lnTo>
                  <a:lnTo>
                    <a:pt x="48509" y="719987"/>
                  </a:lnTo>
                  <a:lnTo>
                    <a:pt x="48509" y="715453"/>
                  </a:lnTo>
                  <a:lnTo>
                    <a:pt x="58590" y="710446"/>
                  </a:lnTo>
                  <a:lnTo>
                    <a:pt x="63593" y="700431"/>
                  </a:lnTo>
                  <a:lnTo>
                    <a:pt x="68595" y="700431"/>
                  </a:lnTo>
                  <a:lnTo>
                    <a:pt x="68595" y="690957"/>
                  </a:lnTo>
                  <a:lnTo>
                    <a:pt x="58590" y="690957"/>
                  </a:lnTo>
                  <a:lnTo>
                    <a:pt x="63593" y="686423"/>
                  </a:lnTo>
                  <a:lnTo>
                    <a:pt x="58590" y="671401"/>
                  </a:lnTo>
                  <a:lnTo>
                    <a:pt x="63593" y="657394"/>
                  </a:lnTo>
                  <a:lnTo>
                    <a:pt x="73598" y="657394"/>
                  </a:lnTo>
                  <a:lnTo>
                    <a:pt x="73598" y="642439"/>
                  </a:lnTo>
                  <a:lnTo>
                    <a:pt x="68595" y="632424"/>
                  </a:lnTo>
                  <a:lnTo>
                    <a:pt x="73598" y="627891"/>
                  </a:lnTo>
                  <a:lnTo>
                    <a:pt x="73598" y="618417"/>
                  </a:lnTo>
                  <a:lnTo>
                    <a:pt x="63593" y="618417"/>
                  </a:lnTo>
                  <a:lnTo>
                    <a:pt x="58590" y="612868"/>
                  </a:lnTo>
                  <a:lnTo>
                    <a:pt x="54043" y="608402"/>
                  </a:lnTo>
                  <a:lnTo>
                    <a:pt x="58590" y="603395"/>
                  </a:lnTo>
                  <a:lnTo>
                    <a:pt x="68595" y="598861"/>
                  </a:lnTo>
                  <a:lnTo>
                    <a:pt x="78601" y="588846"/>
                  </a:lnTo>
                  <a:lnTo>
                    <a:pt x="83073" y="593854"/>
                  </a:lnTo>
                  <a:lnTo>
                    <a:pt x="92623" y="588846"/>
                  </a:lnTo>
                  <a:lnTo>
                    <a:pt x="98080" y="588846"/>
                  </a:lnTo>
                  <a:lnTo>
                    <a:pt x="102628" y="588846"/>
                  </a:lnTo>
                  <a:lnTo>
                    <a:pt x="112103" y="593854"/>
                  </a:lnTo>
                  <a:lnTo>
                    <a:pt x="112103" y="583839"/>
                  </a:lnTo>
                  <a:lnTo>
                    <a:pt x="137115" y="574365"/>
                  </a:lnTo>
                  <a:lnTo>
                    <a:pt x="137115" y="569832"/>
                  </a:lnTo>
                  <a:lnTo>
                    <a:pt x="151668" y="579373"/>
                  </a:lnTo>
                  <a:lnTo>
                    <a:pt x="151668" y="588846"/>
                  </a:lnTo>
                  <a:lnTo>
                    <a:pt x="146666" y="593854"/>
                  </a:lnTo>
                  <a:lnTo>
                    <a:pt x="161673" y="608402"/>
                  </a:lnTo>
                  <a:lnTo>
                    <a:pt x="161673" y="612868"/>
                  </a:lnTo>
                  <a:lnTo>
                    <a:pt x="175696" y="608402"/>
                  </a:lnTo>
                  <a:lnTo>
                    <a:pt x="181153" y="603395"/>
                  </a:lnTo>
                  <a:lnTo>
                    <a:pt x="171148" y="579373"/>
                  </a:lnTo>
                  <a:lnTo>
                    <a:pt x="175696" y="579373"/>
                  </a:lnTo>
                  <a:lnTo>
                    <a:pt x="175696" y="569832"/>
                  </a:lnTo>
                  <a:lnTo>
                    <a:pt x="181153" y="564351"/>
                  </a:lnTo>
                  <a:lnTo>
                    <a:pt x="195175" y="564351"/>
                  </a:lnTo>
                  <a:lnTo>
                    <a:pt x="200709" y="559884"/>
                  </a:lnTo>
                  <a:lnTo>
                    <a:pt x="205181" y="559884"/>
                  </a:lnTo>
                  <a:lnTo>
                    <a:pt x="205181" y="569832"/>
                  </a:lnTo>
                  <a:lnTo>
                    <a:pt x="215186" y="574365"/>
                  </a:lnTo>
                  <a:lnTo>
                    <a:pt x="220188" y="559884"/>
                  </a:lnTo>
                  <a:lnTo>
                    <a:pt x="225191" y="550343"/>
                  </a:lnTo>
                  <a:lnTo>
                    <a:pt x="229739" y="550343"/>
                  </a:lnTo>
                  <a:lnTo>
                    <a:pt x="234741" y="550343"/>
                  </a:lnTo>
                  <a:lnTo>
                    <a:pt x="244746" y="550343"/>
                  </a:lnTo>
                  <a:lnTo>
                    <a:pt x="244746" y="554877"/>
                  </a:lnTo>
                  <a:lnTo>
                    <a:pt x="258769" y="559884"/>
                  </a:lnTo>
                  <a:lnTo>
                    <a:pt x="268774" y="564351"/>
                  </a:lnTo>
                  <a:lnTo>
                    <a:pt x="273776" y="564351"/>
                  </a:lnTo>
                  <a:lnTo>
                    <a:pt x="278248" y="554877"/>
                  </a:lnTo>
                  <a:lnTo>
                    <a:pt x="322286" y="550343"/>
                  </a:lnTo>
                  <a:lnTo>
                    <a:pt x="327819" y="535321"/>
                  </a:lnTo>
                  <a:lnTo>
                    <a:pt x="332291" y="530855"/>
                  </a:lnTo>
                  <a:lnTo>
                    <a:pt x="341842" y="530855"/>
                  </a:lnTo>
                  <a:lnTo>
                    <a:pt x="351847" y="535321"/>
                  </a:lnTo>
                  <a:lnTo>
                    <a:pt x="351847" y="530855"/>
                  </a:lnTo>
                  <a:lnTo>
                    <a:pt x="362307" y="530855"/>
                  </a:lnTo>
                  <a:lnTo>
                    <a:pt x="366854" y="535321"/>
                  </a:lnTo>
                  <a:lnTo>
                    <a:pt x="371857" y="530855"/>
                  </a:lnTo>
                  <a:lnTo>
                    <a:pt x="381331" y="520840"/>
                  </a:lnTo>
                  <a:lnTo>
                    <a:pt x="391337" y="520840"/>
                  </a:lnTo>
                  <a:lnTo>
                    <a:pt x="400887" y="535321"/>
                  </a:lnTo>
                  <a:lnTo>
                    <a:pt x="405359" y="540328"/>
                  </a:lnTo>
                  <a:lnTo>
                    <a:pt x="410892" y="550343"/>
                  </a:lnTo>
                  <a:lnTo>
                    <a:pt x="420367" y="550343"/>
                  </a:lnTo>
                  <a:lnTo>
                    <a:pt x="430372" y="530855"/>
                  </a:lnTo>
                  <a:lnTo>
                    <a:pt x="445455" y="530855"/>
                  </a:lnTo>
                  <a:lnTo>
                    <a:pt x="449927" y="511299"/>
                  </a:lnTo>
                  <a:lnTo>
                    <a:pt x="459402" y="501352"/>
                  </a:lnTo>
                  <a:lnTo>
                    <a:pt x="464404" y="501352"/>
                  </a:lnTo>
                  <a:lnTo>
                    <a:pt x="468952" y="496344"/>
                  </a:lnTo>
                  <a:lnTo>
                    <a:pt x="464404" y="486803"/>
                  </a:lnTo>
                  <a:lnTo>
                    <a:pt x="478957" y="486803"/>
                  </a:lnTo>
                  <a:lnTo>
                    <a:pt x="488432" y="496344"/>
                  </a:lnTo>
                  <a:lnTo>
                    <a:pt x="498967" y="496344"/>
                  </a:lnTo>
                  <a:lnTo>
                    <a:pt x="503439" y="486803"/>
                  </a:lnTo>
                  <a:lnTo>
                    <a:pt x="503439" y="481796"/>
                  </a:lnTo>
                  <a:lnTo>
                    <a:pt x="503439" y="476788"/>
                  </a:lnTo>
                  <a:lnTo>
                    <a:pt x="503439" y="472322"/>
                  </a:lnTo>
                  <a:lnTo>
                    <a:pt x="498967" y="472322"/>
                  </a:lnTo>
                  <a:lnTo>
                    <a:pt x="493965" y="472322"/>
                  </a:lnTo>
                  <a:lnTo>
                    <a:pt x="488432" y="467315"/>
                  </a:lnTo>
                  <a:lnTo>
                    <a:pt x="493965" y="462781"/>
                  </a:lnTo>
                  <a:lnTo>
                    <a:pt x="508973" y="462781"/>
                  </a:lnTo>
                  <a:lnTo>
                    <a:pt x="518523" y="443293"/>
                  </a:lnTo>
                  <a:lnTo>
                    <a:pt x="518523" y="437812"/>
                  </a:lnTo>
                  <a:lnTo>
                    <a:pt x="522995" y="423737"/>
                  </a:lnTo>
                  <a:lnTo>
                    <a:pt x="527998" y="423737"/>
                  </a:lnTo>
                  <a:lnTo>
                    <a:pt x="527998" y="418256"/>
                  </a:lnTo>
                  <a:lnTo>
                    <a:pt x="518523" y="404248"/>
                  </a:lnTo>
                  <a:lnTo>
                    <a:pt x="513520" y="404248"/>
                  </a:lnTo>
                  <a:lnTo>
                    <a:pt x="508973" y="404248"/>
                  </a:lnTo>
                  <a:lnTo>
                    <a:pt x="498967" y="398767"/>
                  </a:lnTo>
                  <a:lnTo>
                    <a:pt x="498967" y="389226"/>
                  </a:lnTo>
                  <a:lnTo>
                    <a:pt x="503439" y="389226"/>
                  </a:lnTo>
                  <a:lnTo>
                    <a:pt x="508973" y="379752"/>
                  </a:lnTo>
                  <a:lnTo>
                    <a:pt x="503439" y="375219"/>
                  </a:lnTo>
                  <a:lnTo>
                    <a:pt x="508973" y="360196"/>
                  </a:lnTo>
                  <a:lnTo>
                    <a:pt x="513520" y="355730"/>
                  </a:lnTo>
                  <a:lnTo>
                    <a:pt x="518523" y="355730"/>
                  </a:lnTo>
                  <a:lnTo>
                    <a:pt x="527998" y="379752"/>
                  </a:lnTo>
                  <a:lnTo>
                    <a:pt x="533000" y="369738"/>
                  </a:lnTo>
                  <a:lnTo>
                    <a:pt x="542475" y="369738"/>
                  </a:lnTo>
                  <a:lnTo>
                    <a:pt x="547553" y="365204"/>
                  </a:lnTo>
                  <a:lnTo>
                    <a:pt x="557558" y="369738"/>
                  </a:lnTo>
                  <a:lnTo>
                    <a:pt x="572566" y="369738"/>
                  </a:lnTo>
                  <a:lnTo>
                    <a:pt x="577038" y="360196"/>
                  </a:lnTo>
                  <a:lnTo>
                    <a:pt x="567033" y="355730"/>
                  </a:lnTo>
                  <a:lnTo>
                    <a:pt x="572566" y="345716"/>
                  </a:lnTo>
                  <a:lnTo>
                    <a:pt x="572566" y="336242"/>
                  </a:lnTo>
                  <a:lnTo>
                    <a:pt x="567033" y="330693"/>
                  </a:lnTo>
                  <a:lnTo>
                    <a:pt x="557558" y="316686"/>
                  </a:lnTo>
                  <a:lnTo>
                    <a:pt x="562030" y="306671"/>
                  </a:lnTo>
                  <a:lnTo>
                    <a:pt x="557558" y="301664"/>
                  </a:lnTo>
                  <a:lnTo>
                    <a:pt x="557558" y="297198"/>
                  </a:lnTo>
                  <a:lnTo>
                    <a:pt x="547553" y="272702"/>
                  </a:lnTo>
                  <a:lnTo>
                    <a:pt x="552025" y="268168"/>
                  </a:lnTo>
                  <a:lnTo>
                    <a:pt x="557558" y="272702"/>
                  </a:lnTo>
                  <a:lnTo>
                    <a:pt x="567033" y="262687"/>
                  </a:lnTo>
                  <a:lnTo>
                    <a:pt x="582040" y="253146"/>
                  </a:lnTo>
                  <a:lnTo>
                    <a:pt x="592045" y="253146"/>
                  </a:lnTo>
                  <a:lnTo>
                    <a:pt x="592045" y="248680"/>
                  </a:lnTo>
                  <a:lnTo>
                    <a:pt x="592045" y="238665"/>
                  </a:lnTo>
                  <a:lnTo>
                    <a:pt x="601596" y="229124"/>
                  </a:lnTo>
                  <a:lnTo>
                    <a:pt x="606068" y="223643"/>
                  </a:lnTo>
                  <a:lnTo>
                    <a:pt x="611070" y="223643"/>
                  </a:lnTo>
                  <a:lnTo>
                    <a:pt x="611070" y="214169"/>
                  </a:lnTo>
                  <a:lnTo>
                    <a:pt x="611070" y="204154"/>
                  </a:lnTo>
                  <a:lnTo>
                    <a:pt x="640631" y="194613"/>
                  </a:lnTo>
                  <a:lnTo>
                    <a:pt x="650106" y="185140"/>
                  </a:lnTo>
                  <a:lnTo>
                    <a:pt x="660111" y="175125"/>
                  </a:lnTo>
                  <a:lnTo>
                    <a:pt x="665113" y="180132"/>
                  </a:lnTo>
                  <a:lnTo>
                    <a:pt x="669661" y="165584"/>
                  </a:lnTo>
                  <a:lnTo>
                    <a:pt x="679666" y="165584"/>
                  </a:lnTo>
                  <a:lnTo>
                    <a:pt x="679666" y="151103"/>
                  </a:lnTo>
                  <a:lnTo>
                    <a:pt x="675118" y="146095"/>
                  </a:lnTo>
                  <a:lnTo>
                    <a:pt x="669661" y="136080"/>
                  </a:lnTo>
                  <a:lnTo>
                    <a:pt x="679666" y="131614"/>
                  </a:lnTo>
                  <a:lnTo>
                    <a:pt x="679666" y="126607"/>
                  </a:lnTo>
                  <a:lnTo>
                    <a:pt x="689141" y="126607"/>
                  </a:lnTo>
                  <a:lnTo>
                    <a:pt x="694143" y="126607"/>
                  </a:lnTo>
                  <a:lnTo>
                    <a:pt x="699146" y="107051"/>
                  </a:lnTo>
                  <a:lnTo>
                    <a:pt x="713699" y="107051"/>
                  </a:lnTo>
                  <a:lnTo>
                    <a:pt x="713699" y="97577"/>
                  </a:lnTo>
                  <a:lnTo>
                    <a:pt x="719156" y="92570"/>
                  </a:lnTo>
                  <a:lnTo>
                    <a:pt x="728706" y="92570"/>
                  </a:lnTo>
                  <a:lnTo>
                    <a:pt x="728706" y="83029"/>
                  </a:lnTo>
                  <a:lnTo>
                    <a:pt x="719156" y="83029"/>
                  </a:lnTo>
                  <a:lnTo>
                    <a:pt x="713699" y="73555"/>
                  </a:lnTo>
                  <a:lnTo>
                    <a:pt x="723704" y="68074"/>
                  </a:lnTo>
                  <a:lnTo>
                    <a:pt x="723704" y="58533"/>
                  </a:lnTo>
                  <a:lnTo>
                    <a:pt x="723704" y="48518"/>
                  </a:lnTo>
                  <a:lnTo>
                    <a:pt x="719156" y="48518"/>
                  </a:lnTo>
                  <a:lnTo>
                    <a:pt x="713699" y="19488"/>
                  </a:lnTo>
                  <a:lnTo>
                    <a:pt x="728706" y="15022"/>
                  </a:lnTo>
                  <a:lnTo>
                    <a:pt x="733178" y="15022"/>
                  </a:lnTo>
                  <a:lnTo>
                    <a:pt x="743183" y="9473"/>
                  </a:lnTo>
                  <a:lnTo>
                    <a:pt x="743183" y="5007"/>
                  </a:lnTo>
                  <a:close/>
                </a:path>
              </a:pathLst>
            </a:custGeom>
            <a:solidFill>
              <a:srgbClr val="E4599D"/>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165</a:t>
              </a:r>
            </a:p>
          </p:txBody>
        </p:sp>
        <p:sp>
          <p:nvSpPr>
            <p:cNvPr id="28" name="Forme libre 15">
              <a:extLst>
                <a:ext uri="{FF2B5EF4-FFF2-40B4-BE49-F238E27FC236}">
                  <a16:creationId xmlns:a16="http://schemas.microsoft.com/office/drawing/2014/main" id="{1AE060A7-22E2-5BFF-0500-5C5BD9C3A8CC}"/>
                </a:ext>
              </a:extLst>
            </p:cNvPr>
            <p:cNvSpPr/>
            <p:nvPr/>
          </p:nvSpPr>
          <p:spPr>
            <a:xfrm>
              <a:off x="9436170" y="2789565"/>
              <a:ext cx="1334384" cy="967107"/>
            </a:xfrm>
            <a:custGeom>
              <a:avLst/>
              <a:gdLst>
                <a:gd name="connsiteX0" fmla="*/ 337078 w 1973984"/>
                <a:gd name="connsiteY0" fmla="*/ 0 h 1440373"/>
                <a:gd name="connsiteX1" fmla="*/ 361588 w 1973984"/>
                <a:gd name="connsiteY1" fmla="*/ 5013 h 1440373"/>
                <a:gd name="connsiteX2" fmla="*/ 366584 w 1973984"/>
                <a:gd name="connsiteY2" fmla="*/ 19515 h 1440373"/>
                <a:gd name="connsiteX3" fmla="*/ 385585 w 1973984"/>
                <a:gd name="connsiteY3" fmla="*/ 39030 h 1440373"/>
                <a:gd name="connsiteX4" fmla="*/ 391094 w 1973984"/>
                <a:gd name="connsiteY4" fmla="*/ 39030 h 1440373"/>
                <a:gd name="connsiteX5" fmla="*/ 400618 w 1973984"/>
                <a:gd name="connsiteY5" fmla="*/ 39030 h 1440373"/>
                <a:gd name="connsiteX6" fmla="*/ 406081 w 1973984"/>
                <a:gd name="connsiteY6" fmla="*/ 48518 h 1440373"/>
                <a:gd name="connsiteX7" fmla="*/ 406081 w 1973984"/>
                <a:gd name="connsiteY7" fmla="*/ 54068 h 1440373"/>
                <a:gd name="connsiteX8" fmla="*/ 420087 w 1973984"/>
                <a:gd name="connsiteY8" fmla="*/ 63557 h 1440373"/>
                <a:gd name="connsiteX9" fmla="*/ 430124 w 1973984"/>
                <a:gd name="connsiteY9" fmla="*/ 68033 h 1440373"/>
                <a:gd name="connsiteX10" fmla="*/ 430124 w 1973984"/>
                <a:gd name="connsiteY10" fmla="*/ 63557 h 1440373"/>
                <a:gd name="connsiteX11" fmla="*/ 439602 w 1973984"/>
                <a:gd name="connsiteY11" fmla="*/ 58544 h 1440373"/>
                <a:gd name="connsiteX12" fmla="*/ 449126 w 1973984"/>
                <a:gd name="connsiteY12" fmla="*/ 54068 h 1440373"/>
                <a:gd name="connsiteX13" fmla="*/ 454635 w 1973984"/>
                <a:gd name="connsiteY13" fmla="*/ 44042 h 1440373"/>
                <a:gd name="connsiteX14" fmla="*/ 454635 w 1973984"/>
                <a:gd name="connsiteY14" fmla="*/ 48518 h 1440373"/>
                <a:gd name="connsiteX15" fmla="*/ 459117 w 1973984"/>
                <a:gd name="connsiteY15" fmla="*/ 48518 h 1440373"/>
                <a:gd name="connsiteX16" fmla="*/ 464112 w 1973984"/>
                <a:gd name="connsiteY16" fmla="*/ 48518 h 1440373"/>
                <a:gd name="connsiteX17" fmla="*/ 468594 w 1973984"/>
                <a:gd name="connsiteY17" fmla="*/ 63557 h 1440373"/>
                <a:gd name="connsiteX18" fmla="*/ 483627 w 1973984"/>
                <a:gd name="connsiteY18" fmla="*/ 63557 h 1440373"/>
                <a:gd name="connsiteX19" fmla="*/ 498614 w 1973984"/>
                <a:gd name="connsiteY19" fmla="*/ 44042 h 1440373"/>
                <a:gd name="connsiteX20" fmla="*/ 513133 w 1973984"/>
                <a:gd name="connsiteY20" fmla="*/ 48518 h 1440373"/>
                <a:gd name="connsiteX21" fmla="*/ 513133 w 1973984"/>
                <a:gd name="connsiteY21" fmla="*/ 58544 h 1440373"/>
                <a:gd name="connsiteX22" fmla="*/ 522611 w 1973984"/>
                <a:gd name="connsiteY22" fmla="*/ 58544 h 1440373"/>
                <a:gd name="connsiteX23" fmla="*/ 518129 w 1973984"/>
                <a:gd name="connsiteY23" fmla="*/ 78059 h 1440373"/>
                <a:gd name="connsiteX24" fmla="*/ 527653 w 1973984"/>
                <a:gd name="connsiteY24" fmla="*/ 83072 h 1440373"/>
                <a:gd name="connsiteX25" fmla="*/ 537644 w 1973984"/>
                <a:gd name="connsiteY25" fmla="*/ 78059 h 1440373"/>
                <a:gd name="connsiteX26" fmla="*/ 542126 w 1973984"/>
                <a:gd name="connsiteY26" fmla="*/ 73583 h 1440373"/>
                <a:gd name="connsiteX27" fmla="*/ 552630 w 1973984"/>
                <a:gd name="connsiteY27" fmla="*/ 58544 h 1440373"/>
                <a:gd name="connsiteX28" fmla="*/ 557159 w 1973984"/>
                <a:gd name="connsiteY28" fmla="*/ 63557 h 1440373"/>
                <a:gd name="connsiteX29" fmla="*/ 562154 w 1973984"/>
                <a:gd name="connsiteY29" fmla="*/ 63557 h 1440373"/>
                <a:gd name="connsiteX30" fmla="*/ 557159 w 1973984"/>
                <a:gd name="connsiteY30" fmla="*/ 44042 h 1440373"/>
                <a:gd name="connsiteX31" fmla="*/ 572145 w 1973984"/>
                <a:gd name="connsiteY31" fmla="*/ 44042 h 1440373"/>
                <a:gd name="connsiteX32" fmla="*/ 576627 w 1973984"/>
                <a:gd name="connsiteY32" fmla="*/ 39030 h 1440373"/>
                <a:gd name="connsiteX33" fmla="*/ 572145 w 1973984"/>
                <a:gd name="connsiteY33" fmla="*/ 24528 h 1440373"/>
                <a:gd name="connsiteX34" fmla="*/ 572145 w 1973984"/>
                <a:gd name="connsiteY34" fmla="*/ 19515 h 1440373"/>
                <a:gd name="connsiteX35" fmla="*/ 581623 w 1973984"/>
                <a:gd name="connsiteY35" fmla="*/ 24528 h 1440373"/>
                <a:gd name="connsiteX36" fmla="*/ 586151 w 1973984"/>
                <a:gd name="connsiteY36" fmla="*/ 24528 h 1440373"/>
                <a:gd name="connsiteX37" fmla="*/ 591147 w 1973984"/>
                <a:gd name="connsiteY37" fmla="*/ 24528 h 1440373"/>
                <a:gd name="connsiteX38" fmla="*/ 586151 w 1973984"/>
                <a:gd name="connsiteY38" fmla="*/ 29004 h 1440373"/>
                <a:gd name="connsiteX39" fmla="*/ 591147 w 1973984"/>
                <a:gd name="connsiteY39" fmla="*/ 34554 h 1440373"/>
                <a:gd name="connsiteX40" fmla="*/ 591147 w 1973984"/>
                <a:gd name="connsiteY40" fmla="*/ 48518 h 1440373"/>
                <a:gd name="connsiteX41" fmla="*/ 596142 w 1973984"/>
                <a:gd name="connsiteY41" fmla="*/ 48518 h 1440373"/>
                <a:gd name="connsiteX42" fmla="*/ 601138 w 1973984"/>
                <a:gd name="connsiteY42" fmla="*/ 58544 h 1440373"/>
                <a:gd name="connsiteX43" fmla="*/ 605666 w 1973984"/>
                <a:gd name="connsiteY43" fmla="*/ 63557 h 1440373"/>
                <a:gd name="connsiteX44" fmla="*/ 605666 w 1973984"/>
                <a:gd name="connsiteY44" fmla="*/ 68033 h 1440373"/>
                <a:gd name="connsiteX45" fmla="*/ 615144 w 1973984"/>
                <a:gd name="connsiteY45" fmla="*/ 73583 h 1440373"/>
                <a:gd name="connsiteX46" fmla="*/ 615144 w 1973984"/>
                <a:gd name="connsiteY46" fmla="*/ 78059 h 1440373"/>
                <a:gd name="connsiteX47" fmla="*/ 620653 w 1973984"/>
                <a:gd name="connsiteY47" fmla="*/ 83072 h 1440373"/>
                <a:gd name="connsiteX48" fmla="*/ 620653 w 1973984"/>
                <a:gd name="connsiteY48" fmla="*/ 87608 h 1440373"/>
                <a:gd name="connsiteX49" fmla="*/ 620653 w 1973984"/>
                <a:gd name="connsiteY49" fmla="*/ 92561 h 1440373"/>
                <a:gd name="connsiteX50" fmla="*/ 625649 w 1973984"/>
                <a:gd name="connsiteY50" fmla="*/ 92561 h 1440373"/>
                <a:gd name="connsiteX51" fmla="*/ 620653 w 1973984"/>
                <a:gd name="connsiteY51" fmla="*/ 102587 h 1440373"/>
                <a:gd name="connsiteX52" fmla="*/ 625649 w 1973984"/>
                <a:gd name="connsiteY52" fmla="*/ 107123 h 1440373"/>
                <a:gd name="connsiteX53" fmla="*/ 630177 w 1973984"/>
                <a:gd name="connsiteY53" fmla="*/ 107123 h 1440373"/>
                <a:gd name="connsiteX54" fmla="*/ 630177 w 1973984"/>
                <a:gd name="connsiteY54" fmla="*/ 116611 h 1440373"/>
                <a:gd name="connsiteX55" fmla="*/ 630177 w 1973984"/>
                <a:gd name="connsiteY55" fmla="*/ 122102 h 1440373"/>
                <a:gd name="connsiteX56" fmla="*/ 630177 w 1973984"/>
                <a:gd name="connsiteY56" fmla="*/ 131591 h 1440373"/>
                <a:gd name="connsiteX57" fmla="*/ 630177 w 1973984"/>
                <a:gd name="connsiteY57" fmla="*/ 136126 h 1440373"/>
                <a:gd name="connsiteX58" fmla="*/ 645164 w 1973984"/>
                <a:gd name="connsiteY58" fmla="*/ 141617 h 1440373"/>
                <a:gd name="connsiteX59" fmla="*/ 649646 w 1973984"/>
                <a:gd name="connsiteY59" fmla="*/ 146152 h 1440373"/>
                <a:gd name="connsiteX60" fmla="*/ 654641 w 1973984"/>
                <a:gd name="connsiteY60" fmla="*/ 151106 h 1440373"/>
                <a:gd name="connsiteX61" fmla="*/ 659683 w 1973984"/>
                <a:gd name="connsiteY61" fmla="*/ 151106 h 1440373"/>
                <a:gd name="connsiteX62" fmla="*/ 669161 w 1973984"/>
                <a:gd name="connsiteY62" fmla="*/ 146152 h 1440373"/>
                <a:gd name="connsiteX63" fmla="*/ 674156 w 1973984"/>
                <a:gd name="connsiteY63" fmla="*/ 151106 h 1440373"/>
                <a:gd name="connsiteX64" fmla="*/ 678685 w 1973984"/>
                <a:gd name="connsiteY64" fmla="*/ 155641 h 1440373"/>
                <a:gd name="connsiteX65" fmla="*/ 678685 w 1973984"/>
                <a:gd name="connsiteY65" fmla="*/ 165667 h 1440373"/>
                <a:gd name="connsiteX66" fmla="*/ 693671 w 1973984"/>
                <a:gd name="connsiteY66" fmla="*/ 170680 h 1440373"/>
                <a:gd name="connsiteX67" fmla="*/ 699180 w 1973984"/>
                <a:gd name="connsiteY67" fmla="*/ 161132 h 1440373"/>
                <a:gd name="connsiteX68" fmla="*/ 718695 w 1973984"/>
                <a:gd name="connsiteY68" fmla="*/ 165667 h 1440373"/>
                <a:gd name="connsiteX69" fmla="*/ 713186 w 1973984"/>
                <a:gd name="connsiteY69" fmla="*/ 170680 h 1440373"/>
                <a:gd name="connsiteX70" fmla="*/ 718695 w 1973984"/>
                <a:gd name="connsiteY70" fmla="*/ 170680 h 1440373"/>
                <a:gd name="connsiteX71" fmla="*/ 728173 w 1973984"/>
                <a:gd name="connsiteY71" fmla="*/ 175156 h 1440373"/>
                <a:gd name="connsiteX72" fmla="*/ 728173 w 1973984"/>
                <a:gd name="connsiteY72" fmla="*/ 185182 h 1440373"/>
                <a:gd name="connsiteX73" fmla="*/ 732701 w 1973984"/>
                <a:gd name="connsiteY73" fmla="*/ 190195 h 1440373"/>
                <a:gd name="connsiteX74" fmla="*/ 728173 w 1973984"/>
                <a:gd name="connsiteY74" fmla="*/ 194671 h 1440373"/>
                <a:gd name="connsiteX75" fmla="*/ 728173 w 1973984"/>
                <a:gd name="connsiteY75" fmla="*/ 199684 h 1440373"/>
                <a:gd name="connsiteX76" fmla="*/ 728173 w 1973984"/>
                <a:gd name="connsiteY76" fmla="*/ 204697 h 1440373"/>
                <a:gd name="connsiteX77" fmla="*/ 723177 w 1973984"/>
                <a:gd name="connsiteY77" fmla="*/ 214186 h 1440373"/>
                <a:gd name="connsiteX78" fmla="*/ 728173 w 1973984"/>
                <a:gd name="connsiteY78" fmla="*/ 223675 h 1440373"/>
                <a:gd name="connsiteX79" fmla="*/ 728173 w 1973984"/>
                <a:gd name="connsiteY79" fmla="*/ 229225 h 1440373"/>
                <a:gd name="connsiteX80" fmla="*/ 732701 w 1973984"/>
                <a:gd name="connsiteY80" fmla="*/ 229225 h 1440373"/>
                <a:gd name="connsiteX81" fmla="*/ 728173 w 1973984"/>
                <a:gd name="connsiteY81" fmla="*/ 243189 h 1440373"/>
                <a:gd name="connsiteX82" fmla="*/ 728173 w 1973984"/>
                <a:gd name="connsiteY82" fmla="*/ 253215 h 1440373"/>
                <a:gd name="connsiteX83" fmla="*/ 732701 w 1973984"/>
                <a:gd name="connsiteY83" fmla="*/ 253215 h 1440373"/>
                <a:gd name="connsiteX84" fmla="*/ 732701 w 1973984"/>
                <a:gd name="connsiteY84" fmla="*/ 258228 h 1440373"/>
                <a:gd name="connsiteX85" fmla="*/ 728173 w 1973984"/>
                <a:gd name="connsiteY85" fmla="*/ 258228 h 1440373"/>
                <a:gd name="connsiteX86" fmla="*/ 713186 w 1973984"/>
                <a:gd name="connsiteY86" fmla="*/ 258228 h 1440373"/>
                <a:gd name="connsiteX87" fmla="*/ 718695 w 1973984"/>
                <a:gd name="connsiteY87" fmla="*/ 268254 h 1440373"/>
                <a:gd name="connsiteX88" fmla="*/ 713186 w 1973984"/>
                <a:gd name="connsiteY88" fmla="*/ 268254 h 1440373"/>
                <a:gd name="connsiteX89" fmla="*/ 693671 w 1973984"/>
                <a:gd name="connsiteY89" fmla="*/ 277743 h 1440373"/>
                <a:gd name="connsiteX90" fmla="*/ 699180 w 1973984"/>
                <a:gd name="connsiteY90" fmla="*/ 282756 h 1440373"/>
                <a:gd name="connsiteX91" fmla="*/ 698286 w 1973984"/>
                <a:gd name="connsiteY91" fmla="*/ 282756 h 1440373"/>
                <a:gd name="connsiteX92" fmla="*/ 698286 w 1973984"/>
                <a:gd name="connsiteY92" fmla="*/ 292671 h 1440373"/>
                <a:gd name="connsiteX93" fmla="*/ 698286 w 1973984"/>
                <a:gd name="connsiteY93" fmla="*/ 302196 h 1440373"/>
                <a:gd name="connsiteX94" fmla="*/ 698286 w 1973984"/>
                <a:gd name="connsiteY94" fmla="*/ 306697 h 1440373"/>
                <a:gd name="connsiteX95" fmla="*/ 693273 w 1973984"/>
                <a:gd name="connsiteY95" fmla="*/ 316221 h 1440373"/>
                <a:gd name="connsiteX96" fmla="*/ 702756 w 1973984"/>
                <a:gd name="connsiteY96" fmla="*/ 321701 h 1440373"/>
                <a:gd name="connsiteX97" fmla="*/ 707769 w 1973984"/>
                <a:gd name="connsiteY97" fmla="*/ 321701 h 1440373"/>
                <a:gd name="connsiteX98" fmla="*/ 722265 w 1973984"/>
                <a:gd name="connsiteY98" fmla="*/ 321701 h 1440373"/>
                <a:gd name="connsiteX99" fmla="*/ 727277 w 1973984"/>
                <a:gd name="connsiteY99" fmla="*/ 321701 h 1440373"/>
                <a:gd name="connsiteX100" fmla="*/ 727277 w 1973984"/>
                <a:gd name="connsiteY100" fmla="*/ 341207 h 1440373"/>
                <a:gd name="connsiteX101" fmla="*/ 746786 w 1973984"/>
                <a:gd name="connsiteY101" fmla="*/ 341207 h 1440373"/>
                <a:gd name="connsiteX102" fmla="*/ 756811 w 1973984"/>
                <a:gd name="connsiteY102" fmla="*/ 335727 h 1440373"/>
                <a:gd name="connsiteX103" fmla="*/ 756811 w 1973984"/>
                <a:gd name="connsiteY103" fmla="*/ 331226 h 1440373"/>
                <a:gd name="connsiteX104" fmla="*/ 766294 w 1973984"/>
                <a:gd name="connsiteY104" fmla="*/ 331226 h 1440373"/>
                <a:gd name="connsiteX105" fmla="*/ 776319 w 1973984"/>
                <a:gd name="connsiteY105" fmla="*/ 326202 h 1440373"/>
                <a:gd name="connsiteX106" fmla="*/ 785802 w 1973984"/>
                <a:gd name="connsiteY106" fmla="*/ 335727 h 1440373"/>
                <a:gd name="connsiteX107" fmla="*/ 790815 w 1973984"/>
                <a:gd name="connsiteY107" fmla="*/ 335727 h 1440373"/>
                <a:gd name="connsiteX108" fmla="*/ 805311 w 1973984"/>
                <a:gd name="connsiteY108" fmla="*/ 335727 h 1440373"/>
                <a:gd name="connsiteX109" fmla="*/ 805311 w 1973984"/>
                <a:gd name="connsiteY109" fmla="*/ 331226 h 1440373"/>
                <a:gd name="connsiteX110" fmla="*/ 805311 w 1973984"/>
                <a:gd name="connsiteY110" fmla="*/ 326202 h 1440373"/>
                <a:gd name="connsiteX111" fmla="*/ 814794 w 1973984"/>
                <a:gd name="connsiteY111" fmla="*/ 326202 h 1440373"/>
                <a:gd name="connsiteX112" fmla="*/ 820348 w 1973984"/>
                <a:gd name="connsiteY112" fmla="*/ 331226 h 1440373"/>
                <a:gd name="connsiteX113" fmla="*/ 820348 w 1973984"/>
                <a:gd name="connsiteY113" fmla="*/ 335727 h 1440373"/>
                <a:gd name="connsiteX114" fmla="*/ 824819 w 1973984"/>
                <a:gd name="connsiteY114" fmla="*/ 331226 h 1440373"/>
                <a:gd name="connsiteX115" fmla="*/ 829832 w 1973984"/>
                <a:gd name="connsiteY115" fmla="*/ 326202 h 1440373"/>
                <a:gd name="connsiteX116" fmla="*/ 834302 w 1973984"/>
                <a:gd name="connsiteY116" fmla="*/ 331226 h 1440373"/>
                <a:gd name="connsiteX117" fmla="*/ 829832 w 1973984"/>
                <a:gd name="connsiteY117" fmla="*/ 341207 h 1440373"/>
                <a:gd name="connsiteX118" fmla="*/ 829832 w 1973984"/>
                <a:gd name="connsiteY118" fmla="*/ 345708 h 1440373"/>
                <a:gd name="connsiteX119" fmla="*/ 844802 w 1973984"/>
                <a:gd name="connsiteY119" fmla="*/ 345708 h 1440373"/>
                <a:gd name="connsiteX120" fmla="*/ 849340 w 1973984"/>
                <a:gd name="connsiteY120" fmla="*/ 335727 h 1440373"/>
                <a:gd name="connsiteX121" fmla="*/ 854353 w 1973984"/>
                <a:gd name="connsiteY121" fmla="*/ 335727 h 1440373"/>
                <a:gd name="connsiteX122" fmla="*/ 859365 w 1973984"/>
                <a:gd name="connsiteY122" fmla="*/ 326202 h 1440373"/>
                <a:gd name="connsiteX123" fmla="*/ 868848 w 1973984"/>
                <a:gd name="connsiteY123" fmla="*/ 326202 h 1440373"/>
                <a:gd name="connsiteX124" fmla="*/ 873861 w 1973984"/>
                <a:gd name="connsiteY124" fmla="*/ 331226 h 1440373"/>
                <a:gd name="connsiteX125" fmla="*/ 878332 w 1973984"/>
                <a:gd name="connsiteY125" fmla="*/ 326202 h 1440373"/>
                <a:gd name="connsiteX126" fmla="*/ 873861 w 1973984"/>
                <a:gd name="connsiteY126" fmla="*/ 321701 h 1440373"/>
                <a:gd name="connsiteX127" fmla="*/ 878332 w 1973984"/>
                <a:gd name="connsiteY127" fmla="*/ 311720 h 1440373"/>
                <a:gd name="connsiteX128" fmla="*/ 878332 w 1973984"/>
                <a:gd name="connsiteY128" fmla="*/ 306697 h 1440373"/>
                <a:gd name="connsiteX129" fmla="*/ 883886 w 1973984"/>
                <a:gd name="connsiteY129" fmla="*/ 306697 h 1440373"/>
                <a:gd name="connsiteX130" fmla="*/ 883886 w 1973984"/>
                <a:gd name="connsiteY130" fmla="*/ 292671 h 1440373"/>
                <a:gd name="connsiteX131" fmla="*/ 883886 w 1973984"/>
                <a:gd name="connsiteY131" fmla="*/ 282690 h 1440373"/>
                <a:gd name="connsiteX132" fmla="*/ 883886 w 1973984"/>
                <a:gd name="connsiteY132" fmla="*/ 277667 h 1440373"/>
                <a:gd name="connsiteX133" fmla="*/ 888357 w 1973984"/>
                <a:gd name="connsiteY133" fmla="*/ 267686 h 1440373"/>
                <a:gd name="connsiteX134" fmla="*/ 897840 w 1973984"/>
                <a:gd name="connsiteY134" fmla="*/ 262662 h 1440373"/>
                <a:gd name="connsiteX135" fmla="*/ 903394 w 1973984"/>
                <a:gd name="connsiteY135" fmla="*/ 267686 h 1440373"/>
                <a:gd name="connsiteX136" fmla="*/ 907865 w 1973984"/>
                <a:gd name="connsiteY136" fmla="*/ 267686 h 1440373"/>
                <a:gd name="connsiteX137" fmla="*/ 922903 w 1973984"/>
                <a:gd name="connsiteY137" fmla="*/ 273165 h 1440373"/>
                <a:gd name="connsiteX138" fmla="*/ 927848 w 1973984"/>
                <a:gd name="connsiteY138" fmla="*/ 282690 h 1440373"/>
                <a:gd name="connsiteX139" fmla="*/ 942411 w 1973984"/>
                <a:gd name="connsiteY139" fmla="*/ 277667 h 1440373"/>
                <a:gd name="connsiteX140" fmla="*/ 947424 w 1973984"/>
                <a:gd name="connsiteY140" fmla="*/ 267686 h 1440373"/>
                <a:gd name="connsiteX141" fmla="*/ 951894 w 1973984"/>
                <a:gd name="connsiteY141" fmla="*/ 267686 h 1440373"/>
                <a:gd name="connsiteX142" fmla="*/ 951894 w 1973984"/>
                <a:gd name="connsiteY142" fmla="*/ 277667 h 1440373"/>
                <a:gd name="connsiteX143" fmla="*/ 956907 w 1973984"/>
                <a:gd name="connsiteY143" fmla="*/ 282690 h 1440373"/>
                <a:gd name="connsiteX144" fmla="*/ 971403 w 1973984"/>
                <a:gd name="connsiteY144" fmla="*/ 282690 h 1440373"/>
                <a:gd name="connsiteX145" fmla="*/ 971403 w 1973984"/>
                <a:gd name="connsiteY145" fmla="*/ 273165 h 1440373"/>
                <a:gd name="connsiteX146" fmla="*/ 976415 w 1973984"/>
                <a:gd name="connsiteY146" fmla="*/ 267686 h 1440373"/>
                <a:gd name="connsiteX147" fmla="*/ 976415 w 1973984"/>
                <a:gd name="connsiteY147" fmla="*/ 262662 h 1440373"/>
                <a:gd name="connsiteX148" fmla="*/ 991385 w 1973984"/>
                <a:gd name="connsiteY148" fmla="*/ 262662 h 1440373"/>
                <a:gd name="connsiteX149" fmla="*/ 991385 w 1973984"/>
                <a:gd name="connsiteY149" fmla="*/ 258161 h 1440373"/>
                <a:gd name="connsiteX150" fmla="*/ 995924 w 1973984"/>
                <a:gd name="connsiteY150" fmla="*/ 258161 h 1440373"/>
                <a:gd name="connsiteX151" fmla="*/ 1001410 w 1973984"/>
                <a:gd name="connsiteY151" fmla="*/ 262662 h 1440373"/>
                <a:gd name="connsiteX152" fmla="*/ 1001410 w 1973984"/>
                <a:gd name="connsiteY152" fmla="*/ 273165 h 1440373"/>
                <a:gd name="connsiteX153" fmla="*/ 1005949 w 1973984"/>
                <a:gd name="connsiteY153" fmla="*/ 277667 h 1440373"/>
                <a:gd name="connsiteX154" fmla="*/ 1001410 w 1973984"/>
                <a:gd name="connsiteY154" fmla="*/ 277667 h 1440373"/>
                <a:gd name="connsiteX155" fmla="*/ 995924 w 1973984"/>
                <a:gd name="connsiteY155" fmla="*/ 282690 h 1440373"/>
                <a:gd name="connsiteX156" fmla="*/ 995924 w 1973984"/>
                <a:gd name="connsiteY156" fmla="*/ 292671 h 1440373"/>
                <a:gd name="connsiteX157" fmla="*/ 1005949 w 1973984"/>
                <a:gd name="connsiteY157" fmla="*/ 287191 h 1440373"/>
                <a:gd name="connsiteX158" fmla="*/ 1015432 w 1973984"/>
                <a:gd name="connsiteY158" fmla="*/ 297172 h 1440373"/>
                <a:gd name="connsiteX159" fmla="*/ 1015432 w 1973984"/>
                <a:gd name="connsiteY159" fmla="*/ 302196 h 1440373"/>
                <a:gd name="connsiteX160" fmla="*/ 1010894 w 1973984"/>
                <a:gd name="connsiteY160" fmla="*/ 302196 h 1440373"/>
                <a:gd name="connsiteX161" fmla="*/ 1015432 w 1973984"/>
                <a:gd name="connsiteY161" fmla="*/ 311720 h 1440373"/>
                <a:gd name="connsiteX162" fmla="*/ 1010894 w 1973984"/>
                <a:gd name="connsiteY162" fmla="*/ 316221 h 1440373"/>
                <a:gd name="connsiteX163" fmla="*/ 1010894 w 1973984"/>
                <a:gd name="connsiteY163" fmla="*/ 326202 h 1440373"/>
                <a:gd name="connsiteX164" fmla="*/ 1025457 w 1973984"/>
                <a:gd name="connsiteY164" fmla="*/ 331226 h 1440373"/>
                <a:gd name="connsiteX165" fmla="*/ 1030470 w 1973984"/>
                <a:gd name="connsiteY165" fmla="*/ 331226 h 1440373"/>
                <a:gd name="connsiteX166" fmla="*/ 1030470 w 1973984"/>
                <a:gd name="connsiteY166" fmla="*/ 326202 h 1440373"/>
                <a:gd name="connsiteX167" fmla="*/ 1039953 w 1973984"/>
                <a:gd name="connsiteY167" fmla="*/ 311720 h 1440373"/>
                <a:gd name="connsiteX168" fmla="*/ 1039953 w 1973984"/>
                <a:gd name="connsiteY168" fmla="*/ 306697 h 1440373"/>
                <a:gd name="connsiteX169" fmla="*/ 1039953 w 1973984"/>
                <a:gd name="connsiteY169" fmla="*/ 302196 h 1440373"/>
                <a:gd name="connsiteX170" fmla="*/ 1044424 w 1973984"/>
                <a:gd name="connsiteY170" fmla="*/ 287191 h 1440373"/>
                <a:gd name="connsiteX171" fmla="*/ 1044424 w 1973984"/>
                <a:gd name="connsiteY171" fmla="*/ 282690 h 1440373"/>
                <a:gd name="connsiteX172" fmla="*/ 1049978 w 1973984"/>
                <a:gd name="connsiteY172" fmla="*/ 273165 h 1440373"/>
                <a:gd name="connsiteX173" fmla="*/ 1049978 w 1973984"/>
                <a:gd name="connsiteY173" fmla="*/ 262662 h 1440373"/>
                <a:gd name="connsiteX174" fmla="*/ 1054923 w 1973984"/>
                <a:gd name="connsiteY174" fmla="*/ 252681 h 1440373"/>
                <a:gd name="connsiteX175" fmla="*/ 1054923 w 1973984"/>
                <a:gd name="connsiteY175" fmla="*/ 248180 h 1440373"/>
                <a:gd name="connsiteX176" fmla="*/ 1059461 w 1973984"/>
                <a:gd name="connsiteY176" fmla="*/ 248180 h 1440373"/>
                <a:gd name="connsiteX177" fmla="*/ 1059461 w 1973984"/>
                <a:gd name="connsiteY177" fmla="*/ 238655 h 1440373"/>
                <a:gd name="connsiteX178" fmla="*/ 1054923 w 1973984"/>
                <a:gd name="connsiteY178" fmla="*/ 233697 h 1440373"/>
                <a:gd name="connsiteX179" fmla="*/ 1059461 w 1973984"/>
                <a:gd name="connsiteY179" fmla="*/ 223716 h 1440373"/>
                <a:gd name="connsiteX180" fmla="*/ 1064948 w 1973984"/>
                <a:gd name="connsiteY180" fmla="*/ 219215 h 1440373"/>
                <a:gd name="connsiteX181" fmla="*/ 1064948 w 1973984"/>
                <a:gd name="connsiteY181" fmla="*/ 214192 h 1440373"/>
                <a:gd name="connsiteX182" fmla="*/ 1069487 w 1973984"/>
                <a:gd name="connsiteY182" fmla="*/ 204211 h 1440373"/>
                <a:gd name="connsiteX183" fmla="*/ 1069487 w 1973984"/>
                <a:gd name="connsiteY183" fmla="*/ 194686 h 1440373"/>
                <a:gd name="connsiteX184" fmla="*/ 1069487 w 1973984"/>
                <a:gd name="connsiteY184" fmla="*/ 190185 h 1440373"/>
                <a:gd name="connsiteX185" fmla="*/ 1069487 w 1973984"/>
                <a:gd name="connsiteY185" fmla="*/ 180204 h 1440373"/>
                <a:gd name="connsiteX186" fmla="*/ 1074431 w 1973984"/>
                <a:gd name="connsiteY186" fmla="*/ 180204 h 1440373"/>
                <a:gd name="connsiteX187" fmla="*/ 1078970 w 1973984"/>
                <a:gd name="connsiteY187" fmla="*/ 170679 h 1440373"/>
                <a:gd name="connsiteX188" fmla="*/ 1078970 w 1973984"/>
                <a:gd name="connsiteY188" fmla="*/ 160698 h 1440373"/>
                <a:gd name="connsiteX189" fmla="*/ 1078970 w 1973984"/>
                <a:gd name="connsiteY189" fmla="*/ 155675 h 1440373"/>
                <a:gd name="connsiteX190" fmla="*/ 1084457 w 1973984"/>
                <a:gd name="connsiteY190" fmla="*/ 151173 h 1440373"/>
                <a:gd name="connsiteX191" fmla="*/ 1084457 w 1973984"/>
                <a:gd name="connsiteY191" fmla="*/ 145694 h 1440373"/>
                <a:gd name="connsiteX192" fmla="*/ 1084457 w 1973984"/>
                <a:gd name="connsiteY192" fmla="*/ 141192 h 1440373"/>
                <a:gd name="connsiteX193" fmla="*/ 1088995 w 1973984"/>
                <a:gd name="connsiteY193" fmla="*/ 141192 h 1440373"/>
                <a:gd name="connsiteX194" fmla="*/ 1088995 w 1973984"/>
                <a:gd name="connsiteY194" fmla="*/ 145694 h 1440373"/>
                <a:gd name="connsiteX195" fmla="*/ 1093940 w 1973984"/>
                <a:gd name="connsiteY195" fmla="*/ 145694 h 1440373"/>
                <a:gd name="connsiteX196" fmla="*/ 1103965 w 1973984"/>
                <a:gd name="connsiteY196" fmla="*/ 141192 h 1440373"/>
                <a:gd name="connsiteX197" fmla="*/ 1113516 w 1973984"/>
                <a:gd name="connsiteY197" fmla="*/ 145694 h 1440373"/>
                <a:gd name="connsiteX198" fmla="*/ 1117987 w 1973984"/>
                <a:gd name="connsiteY198" fmla="*/ 151173 h 1440373"/>
                <a:gd name="connsiteX199" fmla="*/ 1133024 w 1973984"/>
                <a:gd name="connsiteY199" fmla="*/ 155675 h 1440373"/>
                <a:gd name="connsiteX200" fmla="*/ 1137969 w 1973984"/>
                <a:gd name="connsiteY200" fmla="*/ 155675 h 1440373"/>
                <a:gd name="connsiteX201" fmla="*/ 1147994 w 1973984"/>
                <a:gd name="connsiteY201" fmla="*/ 151173 h 1440373"/>
                <a:gd name="connsiteX202" fmla="*/ 1152533 w 1973984"/>
                <a:gd name="connsiteY202" fmla="*/ 151173 h 1440373"/>
                <a:gd name="connsiteX203" fmla="*/ 1162016 w 1973984"/>
                <a:gd name="connsiteY203" fmla="*/ 145694 h 1440373"/>
                <a:gd name="connsiteX204" fmla="*/ 1162016 w 1973984"/>
                <a:gd name="connsiteY204" fmla="*/ 141192 h 1440373"/>
                <a:gd name="connsiteX205" fmla="*/ 1172041 w 1973984"/>
                <a:gd name="connsiteY205" fmla="*/ 141192 h 1440373"/>
                <a:gd name="connsiteX206" fmla="*/ 1172041 w 1973984"/>
                <a:gd name="connsiteY206" fmla="*/ 136169 h 1440373"/>
                <a:gd name="connsiteX207" fmla="*/ 1187011 w 1973984"/>
                <a:gd name="connsiteY207" fmla="*/ 141192 h 1440373"/>
                <a:gd name="connsiteX208" fmla="*/ 1187011 w 1973984"/>
                <a:gd name="connsiteY208" fmla="*/ 155675 h 1440373"/>
                <a:gd name="connsiteX209" fmla="*/ 1191549 w 1973984"/>
                <a:gd name="connsiteY209" fmla="*/ 165199 h 1440373"/>
                <a:gd name="connsiteX210" fmla="*/ 1196562 w 1973984"/>
                <a:gd name="connsiteY210" fmla="*/ 165199 h 1440373"/>
                <a:gd name="connsiteX211" fmla="*/ 1201507 w 1973984"/>
                <a:gd name="connsiteY211" fmla="*/ 170679 h 1440373"/>
                <a:gd name="connsiteX212" fmla="*/ 1206045 w 1973984"/>
                <a:gd name="connsiteY212" fmla="*/ 170679 h 1440373"/>
                <a:gd name="connsiteX213" fmla="*/ 1216070 w 1973984"/>
                <a:gd name="connsiteY213" fmla="*/ 175180 h 1440373"/>
                <a:gd name="connsiteX214" fmla="*/ 1225554 w 1973984"/>
                <a:gd name="connsiteY214" fmla="*/ 170679 h 1440373"/>
                <a:gd name="connsiteX215" fmla="*/ 1231040 w 1973984"/>
                <a:gd name="connsiteY215" fmla="*/ 175180 h 1440373"/>
                <a:gd name="connsiteX216" fmla="*/ 1235579 w 1973984"/>
                <a:gd name="connsiteY216" fmla="*/ 184705 h 1440373"/>
                <a:gd name="connsiteX217" fmla="*/ 1231040 w 1973984"/>
                <a:gd name="connsiteY217" fmla="*/ 184705 h 1440373"/>
                <a:gd name="connsiteX218" fmla="*/ 1231040 w 1973984"/>
                <a:gd name="connsiteY218" fmla="*/ 190185 h 1440373"/>
                <a:gd name="connsiteX219" fmla="*/ 1225554 w 1973984"/>
                <a:gd name="connsiteY219" fmla="*/ 190185 h 1440373"/>
                <a:gd name="connsiteX220" fmla="*/ 1225554 w 1973984"/>
                <a:gd name="connsiteY220" fmla="*/ 194686 h 1440373"/>
                <a:gd name="connsiteX221" fmla="*/ 1231040 w 1973984"/>
                <a:gd name="connsiteY221" fmla="*/ 194686 h 1440373"/>
                <a:gd name="connsiteX222" fmla="*/ 1245062 w 1973984"/>
                <a:gd name="connsiteY222" fmla="*/ 199709 h 1440373"/>
                <a:gd name="connsiteX223" fmla="*/ 1250549 w 1973984"/>
                <a:gd name="connsiteY223" fmla="*/ 204211 h 1440373"/>
                <a:gd name="connsiteX224" fmla="*/ 1255087 w 1973984"/>
                <a:gd name="connsiteY224" fmla="*/ 209690 h 1440373"/>
                <a:gd name="connsiteX225" fmla="*/ 1250549 w 1973984"/>
                <a:gd name="connsiteY225" fmla="*/ 214192 h 1440373"/>
                <a:gd name="connsiteX226" fmla="*/ 1255087 w 1973984"/>
                <a:gd name="connsiteY226" fmla="*/ 219215 h 1440373"/>
                <a:gd name="connsiteX227" fmla="*/ 1255087 w 1973984"/>
                <a:gd name="connsiteY227" fmla="*/ 223716 h 1440373"/>
                <a:gd name="connsiteX228" fmla="*/ 1264570 w 1973984"/>
                <a:gd name="connsiteY228" fmla="*/ 233697 h 1440373"/>
                <a:gd name="connsiteX229" fmla="*/ 1264570 w 1973984"/>
                <a:gd name="connsiteY229" fmla="*/ 243157 h 1440373"/>
                <a:gd name="connsiteX230" fmla="*/ 1264570 w 1973984"/>
                <a:gd name="connsiteY230" fmla="*/ 248180 h 1440373"/>
                <a:gd name="connsiteX231" fmla="*/ 1270057 w 1973984"/>
                <a:gd name="connsiteY231" fmla="*/ 248180 h 1440373"/>
                <a:gd name="connsiteX232" fmla="*/ 1270057 w 1973984"/>
                <a:gd name="connsiteY232" fmla="*/ 228674 h 1440373"/>
                <a:gd name="connsiteX233" fmla="*/ 1275070 w 1973984"/>
                <a:gd name="connsiteY233" fmla="*/ 228674 h 1440373"/>
                <a:gd name="connsiteX234" fmla="*/ 1279608 w 1973984"/>
                <a:gd name="connsiteY234" fmla="*/ 243157 h 1440373"/>
                <a:gd name="connsiteX235" fmla="*/ 1289091 w 1973984"/>
                <a:gd name="connsiteY235" fmla="*/ 238655 h 1440373"/>
                <a:gd name="connsiteX236" fmla="*/ 1294578 w 1973984"/>
                <a:gd name="connsiteY236" fmla="*/ 243157 h 1440373"/>
                <a:gd name="connsiteX237" fmla="*/ 1289091 w 1973984"/>
                <a:gd name="connsiteY237" fmla="*/ 258161 h 1440373"/>
                <a:gd name="connsiteX238" fmla="*/ 1289091 w 1973984"/>
                <a:gd name="connsiteY238" fmla="*/ 262662 h 1440373"/>
                <a:gd name="connsiteX239" fmla="*/ 1294578 w 1973984"/>
                <a:gd name="connsiteY239" fmla="*/ 273165 h 1440373"/>
                <a:gd name="connsiteX240" fmla="*/ 1304061 w 1973984"/>
                <a:gd name="connsiteY240" fmla="*/ 267686 h 1440373"/>
                <a:gd name="connsiteX241" fmla="*/ 1308600 w 1973984"/>
                <a:gd name="connsiteY241" fmla="*/ 273165 h 1440373"/>
                <a:gd name="connsiteX242" fmla="*/ 1318625 w 1973984"/>
                <a:gd name="connsiteY242" fmla="*/ 267686 h 1440373"/>
                <a:gd name="connsiteX243" fmla="*/ 1323570 w 1973984"/>
                <a:gd name="connsiteY243" fmla="*/ 258161 h 1440373"/>
                <a:gd name="connsiteX244" fmla="*/ 1328108 w 1973984"/>
                <a:gd name="connsiteY244" fmla="*/ 258161 h 1440373"/>
                <a:gd name="connsiteX245" fmla="*/ 1328108 w 1973984"/>
                <a:gd name="connsiteY245" fmla="*/ 252681 h 1440373"/>
                <a:gd name="connsiteX246" fmla="*/ 1338133 w 1973984"/>
                <a:gd name="connsiteY246" fmla="*/ 252681 h 1440373"/>
                <a:gd name="connsiteX247" fmla="*/ 1343078 w 1973984"/>
                <a:gd name="connsiteY247" fmla="*/ 248180 h 1440373"/>
                <a:gd name="connsiteX248" fmla="*/ 1343078 w 1973984"/>
                <a:gd name="connsiteY248" fmla="*/ 243157 h 1440373"/>
                <a:gd name="connsiteX249" fmla="*/ 1348090 w 1973984"/>
                <a:gd name="connsiteY249" fmla="*/ 233697 h 1440373"/>
                <a:gd name="connsiteX250" fmla="*/ 1353103 w 1973984"/>
                <a:gd name="connsiteY250" fmla="*/ 233697 h 1440373"/>
                <a:gd name="connsiteX251" fmla="*/ 1353103 w 1973984"/>
                <a:gd name="connsiteY251" fmla="*/ 228674 h 1440373"/>
                <a:gd name="connsiteX252" fmla="*/ 1358116 w 1973984"/>
                <a:gd name="connsiteY252" fmla="*/ 228674 h 1440373"/>
                <a:gd name="connsiteX253" fmla="*/ 1358116 w 1973984"/>
                <a:gd name="connsiteY253" fmla="*/ 233697 h 1440373"/>
                <a:gd name="connsiteX254" fmla="*/ 1358116 w 1973984"/>
                <a:gd name="connsiteY254" fmla="*/ 238655 h 1440373"/>
                <a:gd name="connsiteX255" fmla="*/ 1367599 w 1973984"/>
                <a:gd name="connsiteY255" fmla="*/ 238655 h 1440373"/>
                <a:gd name="connsiteX256" fmla="*/ 1372137 w 1973984"/>
                <a:gd name="connsiteY256" fmla="*/ 238655 h 1440373"/>
                <a:gd name="connsiteX257" fmla="*/ 1372137 w 1973984"/>
                <a:gd name="connsiteY257" fmla="*/ 243157 h 1440373"/>
                <a:gd name="connsiteX258" fmla="*/ 1387107 w 1973984"/>
                <a:gd name="connsiteY258" fmla="*/ 243157 h 1440373"/>
                <a:gd name="connsiteX259" fmla="*/ 1387107 w 1973984"/>
                <a:gd name="connsiteY259" fmla="*/ 258161 h 1440373"/>
                <a:gd name="connsiteX260" fmla="*/ 1391646 w 1973984"/>
                <a:gd name="connsiteY260" fmla="*/ 267686 h 1440373"/>
                <a:gd name="connsiteX261" fmla="*/ 1397132 w 1973984"/>
                <a:gd name="connsiteY261" fmla="*/ 267686 h 1440373"/>
                <a:gd name="connsiteX262" fmla="*/ 1406616 w 1973984"/>
                <a:gd name="connsiteY262" fmla="*/ 267686 h 1440373"/>
                <a:gd name="connsiteX263" fmla="*/ 1426124 w 1973984"/>
                <a:gd name="connsiteY263" fmla="*/ 267686 h 1440373"/>
                <a:gd name="connsiteX264" fmla="*/ 1436149 w 1973984"/>
                <a:gd name="connsiteY264" fmla="*/ 267686 h 1440373"/>
                <a:gd name="connsiteX265" fmla="*/ 1441162 w 1973984"/>
                <a:gd name="connsiteY265" fmla="*/ 262662 h 1440373"/>
                <a:gd name="connsiteX266" fmla="*/ 1445700 w 1973984"/>
                <a:gd name="connsiteY266" fmla="*/ 262662 h 1440373"/>
                <a:gd name="connsiteX267" fmla="*/ 1455183 w 1973984"/>
                <a:gd name="connsiteY267" fmla="*/ 252681 h 1440373"/>
                <a:gd name="connsiteX268" fmla="*/ 1465208 w 1973984"/>
                <a:gd name="connsiteY268" fmla="*/ 238655 h 1440373"/>
                <a:gd name="connsiteX269" fmla="*/ 1470153 w 1973984"/>
                <a:gd name="connsiteY269" fmla="*/ 238655 h 1440373"/>
                <a:gd name="connsiteX270" fmla="*/ 1484717 w 1973984"/>
                <a:gd name="connsiteY270" fmla="*/ 219215 h 1440373"/>
                <a:gd name="connsiteX271" fmla="*/ 1489662 w 1973984"/>
                <a:gd name="connsiteY271" fmla="*/ 204211 h 1440373"/>
                <a:gd name="connsiteX272" fmla="*/ 1495216 w 1973984"/>
                <a:gd name="connsiteY272" fmla="*/ 204211 h 1440373"/>
                <a:gd name="connsiteX273" fmla="*/ 1504699 w 1973984"/>
                <a:gd name="connsiteY273" fmla="*/ 190185 h 1440373"/>
                <a:gd name="connsiteX274" fmla="*/ 1509170 w 1973984"/>
                <a:gd name="connsiteY274" fmla="*/ 184705 h 1440373"/>
                <a:gd name="connsiteX275" fmla="*/ 1514183 w 1973984"/>
                <a:gd name="connsiteY275" fmla="*/ 180204 h 1440373"/>
                <a:gd name="connsiteX276" fmla="*/ 1528678 w 1973984"/>
                <a:gd name="connsiteY276" fmla="*/ 184705 h 1440373"/>
                <a:gd name="connsiteX277" fmla="*/ 1548254 w 1973984"/>
                <a:gd name="connsiteY277" fmla="*/ 199709 h 1440373"/>
                <a:gd name="connsiteX278" fmla="*/ 1553199 w 1973984"/>
                <a:gd name="connsiteY278" fmla="*/ 199709 h 1440373"/>
                <a:gd name="connsiteX279" fmla="*/ 1557738 w 1973984"/>
                <a:gd name="connsiteY279" fmla="*/ 204211 h 1440373"/>
                <a:gd name="connsiteX280" fmla="*/ 1548254 w 1973984"/>
                <a:gd name="connsiteY280" fmla="*/ 219215 h 1440373"/>
                <a:gd name="connsiteX281" fmla="*/ 1543716 w 1973984"/>
                <a:gd name="connsiteY281" fmla="*/ 223716 h 1440373"/>
                <a:gd name="connsiteX282" fmla="*/ 1538229 w 1973984"/>
                <a:gd name="connsiteY282" fmla="*/ 228674 h 1440373"/>
                <a:gd name="connsiteX283" fmla="*/ 1538229 w 1973984"/>
                <a:gd name="connsiteY283" fmla="*/ 238655 h 1440373"/>
                <a:gd name="connsiteX284" fmla="*/ 1538229 w 1973984"/>
                <a:gd name="connsiteY284" fmla="*/ 243157 h 1440373"/>
                <a:gd name="connsiteX285" fmla="*/ 1533691 w 1973984"/>
                <a:gd name="connsiteY285" fmla="*/ 248180 h 1440373"/>
                <a:gd name="connsiteX286" fmla="*/ 1538229 w 1973984"/>
                <a:gd name="connsiteY286" fmla="*/ 262662 h 1440373"/>
                <a:gd name="connsiteX287" fmla="*/ 1543716 w 1973984"/>
                <a:gd name="connsiteY287" fmla="*/ 267686 h 1440373"/>
                <a:gd name="connsiteX288" fmla="*/ 1533691 w 1973984"/>
                <a:gd name="connsiteY288" fmla="*/ 277667 h 1440373"/>
                <a:gd name="connsiteX289" fmla="*/ 1528678 w 1973984"/>
                <a:gd name="connsiteY289" fmla="*/ 273165 h 1440373"/>
                <a:gd name="connsiteX290" fmla="*/ 1519195 w 1973984"/>
                <a:gd name="connsiteY290" fmla="*/ 277667 h 1440373"/>
                <a:gd name="connsiteX291" fmla="*/ 1514183 w 1973984"/>
                <a:gd name="connsiteY291" fmla="*/ 282690 h 1440373"/>
                <a:gd name="connsiteX292" fmla="*/ 1509170 w 1973984"/>
                <a:gd name="connsiteY292" fmla="*/ 277667 h 1440373"/>
                <a:gd name="connsiteX293" fmla="*/ 1504699 w 1973984"/>
                <a:gd name="connsiteY293" fmla="*/ 277667 h 1440373"/>
                <a:gd name="connsiteX294" fmla="*/ 1495216 w 1973984"/>
                <a:gd name="connsiteY294" fmla="*/ 292671 h 1440373"/>
                <a:gd name="connsiteX295" fmla="*/ 1484717 w 1973984"/>
                <a:gd name="connsiteY295" fmla="*/ 292671 h 1440373"/>
                <a:gd name="connsiteX296" fmla="*/ 1480178 w 1973984"/>
                <a:gd name="connsiteY296" fmla="*/ 302196 h 1440373"/>
                <a:gd name="connsiteX297" fmla="*/ 1495216 w 1973984"/>
                <a:gd name="connsiteY297" fmla="*/ 306697 h 1440373"/>
                <a:gd name="connsiteX298" fmla="*/ 1495216 w 1973984"/>
                <a:gd name="connsiteY298" fmla="*/ 311720 h 1440373"/>
                <a:gd name="connsiteX299" fmla="*/ 1489662 w 1973984"/>
                <a:gd name="connsiteY299" fmla="*/ 316221 h 1440373"/>
                <a:gd name="connsiteX300" fmla="*/ 1484717 w 1973984"/>
                <a:gd name="connsiteY300" fmla="*/ 321701 h 1440373"/>
                <a:gd name="connsiteX301" fmla="*/ 1484717 w 1973984"/>
                <a:gd name="connsiteY301" fmla="*/ 331226 h 1440373"/>
                <a:gd name="connsiteX302" fmla="*/ 1480178 w 1973984"/>
                <a:gd name="connsiteY302" fmla="*/ 335727 h 1440373"/>
                <a:gd name="connsiteX303" fmla="*/ 1480178 w 1973984"/>
                <a:gd name="connsiteY303" fmla="*/ 341207 h 1440373"/>
                <a:gd name="connsiteX304" fmla="*/ 1489662 w 1973984"/>
                <a:gd name="connsiteY304" fmla="*/ 335727 h 1440373"/>
                <a:gd name="connsiteX305" fmla="*/ 1495216 w 1973984"/>
                <a:gd name="connsiteY305" fmla="*/ 331226 h 1440373"/>
                <a:gd name="connsiteX306" fmla="*/ 1514183 w 1973984"/>
                <a:gd name="connsiteY306" fmla="*/ 331226 h 1440373"/>
                <a:gd name="connsiteX307" fmla="*/ 1514183 w 1973984"/>
                <a:gd name="connsiteY307" fmla="*/ 326202 h 1440373"/>
                <a:gd name="connsiteX308" fmla="*/ 1533691 w 1973984"/>
                <a:gd name="connsiteY308" fmla="*/ 321701 h 1440373"/>
                <a:gd name="connsiteX309" fmla="*/ 1533691 w 1973984"/>
                <a:gd name="connsiteY309" fmla="*/ 326202 h 1440373"/>
                <a:gd name="connsiteX310" fmla="*/ 1543716 w 1973984"/>
                <a:gd name="connsiteY310" fmla="*/ 326202 h 1440373"/>
                <a:gd name="connsiteX311" fmla="*/ 1548254 w 1973984"/>
                <a:gd name="connsiteY311" fmla="*/ 326202 h 1440373"/>
                <a:gd name="connsiteX312" fmla="*/ 1553199 w 1973984"/>
                <a:gd name="connsiteY312" fmla="*/ 326202 h 1440373"/>
                <a:gd name="connsiteX313" fmla="*/ 1553199 w 1973984"/>
                <a:gd name="connsiteY313" fmla="*/ 321701 h 1440373"/>
                <a:gd name="connsiteX314" fmla="*/ 1563224 w 1973984"/>
                <a:gd name="connsiteY314" fmla="*/ 316221 h 1440373"/>
                <a:gd name="connsiteX315" fmla="*/ 1568237 w 1973984"/>
                <a:gd name="connsiteY315" fmla="*/ 311720 h 1440373"/>
                <a:gd name="connsiteX316" fmla="*/ 1568237 w 1973984"/>
                <a:gd name="connsiteY316" fmla="*/ 306697 h 1440373"/>
                <a:gd name="connsiteX317" fmla="*/ 1568237 w 1973984"/>
                <a:gd name="connsiteY317" fmla="*/ 302196 h 1440373"/>
                <a:gd name="connsiteX318" fmla="*/ 1578262 w 1973984"/>
                <a:gd name="connsiteY318" fmla="*/ 297172 h 1440373"/>
                <a:gd name="connsiteX319" fmla="*/ 1582733 w 1973984"/>
                <a:gd name="connsiteY319" fmla="*/ 292671 h 1440373"/>
                <a:gd name="connsiteX320" fmla="*/ 1602241 w 1973984"/>
                <a:gd name="connsiteY320" fmla="*/ 287191 h 1440373"/>
                <a:gd name="connsiteX321" fmla="*/ 1602241 w 1973984"/>
                <a:gd name="connsiteY321" fmla="*/ 282690 h 1440373"/>
                <a:gd name="connsiteX322" fmla="*/ 1607254 w 1973984"/>
                <a:gd name="connsiteY322" fmla="*/ 277667 h 1440373"/>
                <a:gd name="connsiteX323" fmla="*/ 1611724 w 1973984"/>
                <a:gd name="connsiteY323" fmla="*/ 273165 h 1440373"/>
                <a:gd name="connsiteX324" fmla="*/ 1611724 w 1973984"/>
                <a:gd name="connsiteY324" fmla="*/ 262662 h 1440373"/>
                <a:gd name="connsiteX325" fmla="*/ 1607254 w 1973984"/>
                <a:gd name="connsiteY325" fmla="*/ 258161 h 1440373"/>
                <a:gd name="connsiteX326" fmla="*/ 1597229 w 1973984"/>
                <a:gd name="connsiteY326" fmla="*/ 267686 h 1440373"/>
                <a:gd name="connsiteX327" fmla="*/ 1582733 w 1973984"/>
                <a:gd name="connsiteY327" fmla="*/ 252681 h 1440373"/>
                <a:gd name="connsiteX328" fmla="*/ 1587745 w 1973984"/>
                <a:gd name="connsiteY328" fmla="*/ 243157 h 1440373"/>
                <a:gd name="connsiteX329" fmla="*/ 1587745 w 1973984"/>
                <a:gd name="connsiteY329" fmla="*/ 233697 h 1440373"/>
                <a:gd name="connsiteX330" fmla="*/ 1592216 w 1973984"/>
                <a:gd name="connsiteY330" fmla="*/ 219215 h 1440373"/>
                <a:gd name="connsiteX331" fmla="*/ 1597229 w 1973984"/>
                <a:gd name="connsiteY331" fmla="*/ 209690 h 1440373"/>
                <a:gd name="connsiteX332" fmla="*/ 1602241 w 1973984"/>
                <a:gd name="connsiteY332" fmla="*/ 209690 h 1440373"/>
                <a:gd name="connsiteX333" fmla="*/ 1607254 w 1973984"/>
                <a:gd name="connsiteY333" fmla="*/ 204211 h 1440373"/>
                <a:gd name="connsiteX334" fmla="*/ 1611724 w 1973984"/>
                <a:gd name="connsiteY334" fmla="*/ 199709 h 1440373"/>
                <a:gd name="connsiteX335" fmla="*/ 1621275 w 1973984"/>
                <a:gd name="connsiteY335" fmla="*/ 199709 h 1440373"/>
                <a:gd name="connsiteX336" fmla="*/ 1626762 w 1973984"/>
                <a:gd name="connsiteY336" fmla="*/ 204211 h 1440373"/>
                <a:gd name="connsiteX337" fmla="*/ 1626762 w 1973984"/>
                <a:gd name="connsiteY337" fmla="*/ 214192 h 1440373"/>
                <a:gd name="connsiteX338" fmla="*/ 1636245 w 1973984"/>
                <a:gd name="connsiteY338" fmla="*/ 214192 h 1440373"/>
                <a:gd name="connsiteX339" fmla="*/ 1646271 w 1973984"/>
                <a:gd name="connsiteY339" fmla="*/ 209690 h 1440373"/>
                <a:gd name="connsiteX340" fmla="*/ 1651283 w 1973984"/>
                <a:gd name="connsiteY340" fmla="*/ 204211 h 1440373"/>
                <a:gd name="connsiteX341" fmla="*/ 1661308 w 1973984"/>
                <a:gd name="connsiteY341" fmla="*/ 204211 h 1440373"/>
                <a:gd name="connsiteX342" fmla="*/ 1670791 w 1973984"/>
                <a:gd name="connsiteY342" fmla="*/ 194686 h 1440373"/>
                <a:gd name="connsiteX343" fmla="*/ 1675262 w 1973984"/>
                <a:gd name="connsiteY343" fmla="*/ 184705 h 1440373"/>
                <a:gd name="connsiteX344" fmla="*/ 1685287 w 1973984"/>
                <a:gd name="connsiteY344" fmla="*/ 180204 h 1440373"/>
                <a:gd name="connsiteX345" fmla="*/ 1699783 w 1973984"/>
                <a:gd name="connsiteY345" fmla="*/ 184705 h 1440373"/>
                <a:gd name="connsiteX346" fmla="*/ 1704321 w 1973984"/>
                <a:gd name="connsiteY346" fmla="*/ 180204 h 1440373"/>
                <a:gd name="connsiteX347" fmla="*/ 1714821 w 1973984"/>
                <a:gd name="connsiteY347" fmla="*/ 175180 h 1440373"/>
                <a:gd name="connsiteX348" fmla="*/ 1719291 w 1973984"/>
                <a:gd name="connsiteY348" fmla="*/ 175180 h 1440373"/>
                <a:gd name="connsiteX349" fmla="*/ 1724846 w 1973984"/>
                <a:gd name="connsiteY349" fmla="*/ 175180 h 1440373"/>
                <a:gd name="connsiteX350" fmla="*/ 1734329 w 1973984"/>
                <a:gd name="connsiteY350" fmla="*/ 175180 h 1440373"/>
                <a:gd name="connsiteX351" fmla="*/ 1758308 w 1973984"/>
                <a:gd name="connsiteY351" fmla="*/ 175180 h 1440373"/>
                <a:gd name="connsiteX352" fmla="*/ 1768333 w 1973984"/>
                <a:gd name="connsiteY352" fmla="*/ 175180 h 1440373"/>
                <a:gd name="connsiteX353" fmla="*/ 1777817 w 1973984"/>
                <a:gd name="connsiteY353" fmla="*/ 175180 h 1440373"/>
                <a:gd name="connsiteX354" fmla="*/ 1792854 w 1973984"/>
                <a:gd name="connsiteY354" fmla="*/ 180204 h 1440373"/>
                <a:gd name="connsiteX355" fmla="*/ 1797867 w 1973984"/>
                <a:gd name="connsiteY355" fmla="*/ 184705 h 1440373"/>
                <a:gd name="connsiteX356" fmla="*/ 1792854 w 1973984"/>
                <a:gd name="connsiteY356" fmla="*/ 184705 h 1440373"/>
                <a:gd name="connsiteX357" fmla="*/ 1788384 w 1973984"/>
                <a:gd name="connsiteY357" fmla="*/ 194686 h 1440373"/>
                <a:gd name="connsiteX358" fmla="*/ 1782829 w 1973984"/>
                <a:gd name="connsiteY358" fmla="*/ 194686 h 1440373"/>
                <a:gd name="connsiteX359" fmla="*/ 1782829 w 1973984"/>
                <a:gd name="connsiteY359" fmla="*/ 199709 h 1440373"/>
                <a:gd name="connsiteX360" fmla="*/ 1788384 w 1973984"/>
                <a:gd name="connsiteY360" fmla="*/ 204211 h 1440373"/>
                <a:gd name="connsiteX361" fmla="*/ 1792854 w 1973984"/>
                <a:gd name="connsiteY361" fmla="*/ 209690 h 1440373"/>
                <a:gd name="connsiteX362" fmla="*/ 1792854 w 1973984"/>
                <a:gd name="connsiteY362" fmla="*/ 219215 h 1440373"/>
                <a:gd name="connsiteX363" fmla="*/ 1807892 w 1973984"/>
                <a:gd name="connsiteY363" fmla="*/ 223716 h 1440373"/>
                <a:gd name="connsiteX364" fmla="*/ 1812363 w 1973984"/>
                <a:gd name="connsiteY364" fmla="*/ 233697 h 1440373"/>
                <a:gd name="connsiteX365" fmla="*/ 1817375 w 1973984"/>
                <a:gd name="connsiteY365" fmla="*/ 233697 h 1440373"/>
                <a:gd name="connsiteX366" fmla="*/ 1821846 w 1973984"/>
                <a:gd name="connsiteY366" fmla="*/ 238655 h 1440373"/>
                <a:gd name="connsiteX367" fmla="*/ 1817375 w 1973984"/>
                <a:gd name="connsiteY367" fmla="*/ 252681 h 1440373"/>
                <a:gd name="connsiteX368" fmla="*/ 1812363 w 1973984"/>
                <a:gd name="connsiteY368" fmla="*/ 258161 h 1440373"/>
                <a:gd name="connsiteX369" fmla="*/ 1807892 w 1973984"/>
                <a:gd name="connsiteY369" fmla="*/ 267686 h 1440373"/>
                <a:gd name="connsiteX370" fmla="*/ 1802337 w 1973984"/>
                <a:gd name="connsiteY370" fmla="*/ 282690 h 1440373"/>
                <a:gd name="connsiteX371" fmla="*/ 1802337 w 1973984"/>
                <a:gd name="connsiteY371" fmla="*/ 292671 h 1440373"/>
                <a:gd name="connsiteX372" fmla="*/ 1797867 w 1973984"/>
                <a:gd name="connsiteY372" fmla="*/ 306697 h 1440373"/>
                <a:gd name="connsiteX373" fmla="*/ 1797867 w 1973984"/>
                <a:gd name="connsiteY373" fmla="*/ 316221 h 1440373"/>
                <a:gd name="connsiteX374" fmla="*/ 1807892 w 1973984"/>
                <a:gd name="connsiteY374" fmla="*/ 321701 h 1440373"/>
                <a:gd name="connsiteX375" fmla="*/ 1817375 w 1973984"/>
                <a:gd name="connsiteY375" fmla="*/ 321701 h 1440373"/>
                <a:gd name="connsiteX376" fmla="*/ 1821846 w 1973984"/>
                <a:gd name="connsiteY376" fmla="*/ 321701 h 1440373"/>
                <a:gd name="connsiteX377" fmla="*/ 1836884 w 1973984"/>
                <a:gd name="connsiteY377" fmla="*/ 321701 h 1440373"/>
                <a:gd name="connsiteX378" fmla="*/ 1836884 w 1973984"/>
                <a:gd name="connsiteY378" fmla="*/ 341207 h 1440373"/>
                <a:gd name="connsiteX379" fmla="*/ 1836884 w 1973984"/>
                <a:gd name="connsiteY379" fmla="*/ 345708 h 1440373"/>
                <a:gd name="connsiteX380" fmla="*/ 1831871 w 1973984"/>
                <a:gd name="connsiteY380" fmla="*/ 365214 h 1440373"/>
                <a:gd name="connsiteX381" fmla="*/ 1836884 w 1973984"/>
                <a:gd name="connsiteY381" fmla="*/ 365214 h 1440373"/>
                <a:gd name="connsiteX382" fmla="*/ 1846909 w 1973984"/>
                <a:gd name="connsiteY382" fmla="*/ 360712 h 1440373"/>
                <a:gd name="connsiteX383" fmla="*/ 1851379 w 1973984"/>
                <a:gd name="connsiteY383" fmla="*/ 355233 h 1440373"/>
                <a:gd name="connsiteX384" fmla="*/ 1856392 w 1973984"/>
                <a:gd name="connsiteY384" fmla="*/ 355233 h 1440373"/>
                <a:gd name="connsiteX385" fmla="*/ 1865875 w 1973984"/>
                <a:gd name="connsiteY385" fmla="*/ 370237 h 1440373"/>
                <a:gd name="connsiteX386" fmla="*/ 1875900 w 1973984"/>
                <a:gd name="connsiteY386" fmla="*/ 380218 h 1440373"/>
                <a:gd name="connsiteX387" fmla="*/ 1875900 w 1973984"/>
                <a:gd name="connsiteY387" fmla="*/ 384719 h 1440373"/>
                <a:gd name="connsiteX388" fmla="*/ 1885384 w 1973984"/>
                <a:gd name="connsiteY388" fmla="*/ 389743 h 1440373"/>
                <a:gd name="connsiteX389" fmla="*/ 1890938 w 1973984"/>
                <a:gd name="connsiteY389" fmla="*/ 399202 h 1440373"/>
                <a:gd name="connsiteX390" fmla="*/ 1885384 w 1973984"/>
                <a:gd name="connsiteY390" fmla="*/ 404225 h 1440373"/>
                <a:gd name="connsiteX391" fmla="*/ 1890938 w 1973984"/>
                <a:gd name="connsiteY391" fmla="*/ 409248 h 1440373"/>
                <a:gd name="connsiteX392" fmla="*/ 1895409 w 1973984"/>
                <a:gd name="connsiteY392" fmla="*/ 413750 h 1440373"/>
                <a:gd name="connsiteX393" fmla="*/ 1900421 w 1973984"/>
                <a:gd name="connsiteY393" fmla="*/ 428689 h 1440373"/>
                <a:gd name="connsiteX394" fmla="*/ 1885384 w 1973984"/>
                <a:gd name="connsiteY394" fmla="*/ 442715 h 1440373"/>
                <a:gd name="connsiteX395" fmla="*/ 1885384 w 1973984"/>
                <a:gd name="connsiteY395" fmla="*/ 457719 h 1440373"/>
                <a:gd name="connsiteX396" fmla="*/ 1865875 w 1973984"/>
                <a:gd name="connsiteY396" fmla="*/ 467700 h 1440373"/>
                <a:gd name="connsiteX397" fmla="*/ 1865875 w 1973984"/>
                <a:gd name="connsiteY397" fmla="*/ 472201 h 1440373"/>
                <a:gd name="connsiteX398" fmla="*/ 1846909 w 1973984"/>
                <a:gd name="connsiteY398" fmla="*/ 477225 h 1440373"/>
                <a:gd name="connsiteX399" fmla="*/ 1841354 w 1973984"/>
                <a:gd name="connsiteY399" fmla="*/ 472201 h 1440373"/>
                <a:gd name="connsiteX400" fmla="*/ 1836884 w 1973984"/>
                <a:gd name="connsiteY400" fmla="*/ 481726 h 1440373"/>
                <a:gd name="connsiteX401" fmla="*/ 1827400 w 1973984"/>
                <a:gd name="connsiteY401" fmla="*/ 477225 h 1440373"/>
                <a:gd name="connsiteX402" fmla="*/ 1817375 w 1973984"/>
                <a:gd name="connsiteY402" fmla="*/ 481726 h 1440373"/>
                <a:gd name="connsiteX403" fmla="*/ 1812363 w 1973984"/>
                <a:gd name="connsiteY403" fmla="*/ 491707 h 1440373"/>
                <a:gd name="connsiteX404" fmla="*/ 1817375 w 1973984"/>
                <a:gd name="connsiteY404" fmla="*/ 496730 h 1440373"/>
                <a:gd name="connsiteX405" fmla="*/ 1812363 w 1973984"/>
                <a:gd name="connsiteY405" fmla="*/ 511213 h 1440373"/>
                <a:gd name="connsiteX406" fmla="*/ 1817375 w 1973984"/>
                <a:gd name="connsiteY406" fmla="*/ 530262 h 1440373"/>
                <a:gd name="connsiteX407" fmla="*/ 1821846 w 1973984"/>
                <a:gd name="connsiteY407" fmla="*/ 530262 h 1440373"/>
                <a:gd name="connsiteX408" fmla="*/ 1817375 w 1973984"/>
                <a:gd name="connsiteY408" fmla="*/ 540243 h 1440373"/>
                <a:gd name="connsiteX409" fmla="*/ 1827400 w 1973984"/>
                <a:gd name="connsiteY409" fmla="*/ 555247 h 1440373"/>
                <a:gd name="connsiteX410" fmla="*/ 1831871 w 1973984"/>
                <a:gd name="connsiteY410" fmla="*/ 559748 h 1440373"/>
                <a:gd name="connsiteX411" fmla="*/ 1846909 w 1973984"/>
                <a:gd name="connsiteY411" fmla="*/ 564772 h 1440373"/>
                <a:gd name="connsiteX412" fmla="*/ 1851379 w 1973984"/>
                <a:gd name="connsiteY412" fmla="*/ 564772 h 1440373"/>
                <a:gd name="connsiteX413" fmla="*/ 1856392 w 1973984"/>
                <a:gd name="connsiteY413" fmla="*/ 564772 h 1440373"/>
                <a:gd name="connsiteX414" fmla="*/ 1856392 w 1973984"/>
                <a:gd name="connsiteY414" fmla="*/ 574753 h 1440373"/>
                <a:gd name="connsiteX415" fmla="*/ 1861404 w 1973984"/>
                <a:gd name="connsiteY415" fmla="*/ 579254 h 1440373"/>
                <a:gd name="connsiteX416" fmla="*/ 1871430 w 1973984"/>
                <a:gd name="connsiteY416" fmla="*/ 579254 h 1440373"/>
                <a:gd name="connsiteX417" fmla="*/ 1880913 w 1973984"/>
                <a:gd name="connsiteY417" fmla="*/ 574753 h 1440373"/>
                <a:gd name="connsiteX418" fmla="*/ 1895409 w 1973984"/>
                <a:gd name="connsiteY418" fmla="*/ 584277 h 1440373"/>
                <a:gd name="connsiteX419" fmla="*/ 1890938 w 1973984"/>
                <a:gd name="connsiteY419" fmla="*/ 593737 h 1440373"/>
                <a:gd name="connsiteX420" fmla="*/ 1890938 w 1973984"/>
                <a:gd name="connsiteY420" fmla="*/ 613242 h 1440373"/>
                <a:gd name="connsiteX421" fmla="*/ 1895409 w 1973984"/>
                <a:gd name="connsiteY421" fmla="*/ 617744 h 1440373"/>
                <a:gd name="connsiteX422" fmla="*/ 1895409 w 1973984"/>
                <a:gd name="connsiteY422" fmla="*/ 642729 h 1440373"/>
                <a:gd name="connsiteX423" fmla="*/ 1900421 w 1973984"/>
                <a:gd name="connsiteY423" fmla="*/ 647230 h 1440373"/>
                <a:gd name="connsiteX424" fmla="*/ 1900421 w 1973984"/>
                <a:gd name="connsiteY424" fmla="*/ 656755 h 1440373"/>
                <a:gd name="connsiteX425" fmla="*/ 1904892 w 1973984"/>
                <a:gd name="connsiteY425" fmla="*/ 662235 h 1440373"/>
                <a:gd name="connsiteX426" fmla="*/ 1919930 w 1973984"/>
                <a:gd name="connsiteY426" fmla="*/ 662235 h 1440373"/>
                <a:gd name="connsiteX427" fmla="*/ 1919930 w 1973984"/>
                <a:gd name="connsiteY427" fmla="*/ 666736 h 1440373"/>
                <a:gd name="connsiteX428" fmla="*/ 1919930 w 1973984"/>
                <a:gd name="connsiteY428" fmla="*/ 671759 h 1440373"/>
                <a:gd name="connsiteX429" fmla="*/ 1939438 w 1973984"/>
                <a:gd name="connsiteY429" fmla="*/ 676260 h 1440373"/>
                <a:gd name="connsiteX430" fmla="*/ 1939438 w 1973984"/>
                <a:gd name="connsiteY430" fmla="*/ 681740 h 1440373"/>
                <a:gd name="connsiteX431" fmla="*/ 1944451 w 1973984"/>
                <a:gd name="connsiteY431" fmla="*/ 691265 h 1440373"/>
                <a:gd name="connsiteX432" fmla="*/ 1963959 w 1973984"/>
                <a:gd name="connsiteY432" fmla="*/ 695766 h 1440373"/>
                <a:gd name="connsiteX433" fmla="*/ 1973984 w 1973984"/>
                <a:gd name="connsiteY433" fmla="*/ 705747 h 1440373"/>
                <a:gd name="connsiteX434" fmla="*/ 1968430 w 1973984"/>
                <a:gd name="connsiteY434" fmla="*/ 715272 h 1440373"/>
                <a:gd name="connsiteX435" fmla="*/ 1963959 w 1973984"/>
                <a:gd name="connsiteY435" fmla="*/ 730276 h 1440373"/>
                <a:gd name="connsiteX436" fmla="*/ 1954476 w 1973984"/>
                <a:gd name="connsiteY436" fmla="*/ 734777 h 1440373"/>
                <a:gd name="connsiteX437" fmla="*/ 1958946 w 1973984"/>
                <a:gd name="connsiteY437" fmla="*/ 749782 h 1440373"/>
                <a:gd name="connsiteX438" fmla="*/ 1948921 w 1973984"/>
                <a:gd name="connsiteY438" fmla="*/ 749782 h 1440373"/>
                <a:gd name="connsiteX439" fmla="*/ 1948921 w 1973984"/>
                <a:gd name="connsiteY439" fmla="*/ 759306 h 1440373"/>
                <a:gd name="connsiteX440" fmla="*/ 1958946 w 1973984"/>
                <a:gd name="connsiteY440" fmla="*/ 773789 h 1440373"/>
                <a:gd name="connsiteX441" fmla="*/ 1958946 w 1973984"/>
                <a:gd name="connsiteY441" fmla="*/ 788793 h 1440373"/>
                <a:gd name="connsiteX442" fmla="*/ 1954476 w 1973984"/>
                <a:gd name="connsiteY442" fmla="*/ 793294 h 1440373"/>
                <a:gd name="connsiteX443" fmla="*/ 1948921 w 1973984"/>
                <a:gd name="connsiteY443" fmla="*/ 793294 h 1440373"/>
                <a:gd name="connsiteX444" fmla="*/ 1934967 w 1973984"/>
                <a:gd name="connsiteY444" fmla="*/ 812278 h 1440373"/>
                <a:gd name="connsiteX445" fmla="*/ 1924400 w 1973984"/>
                <a:gd name="connsiteY445" fmla="*/ 807777 h 1440373"/>
                <a:gd name="connsiteX446" fmla="*/ 1914917 w 1973984"/>
                <a:gd name="connsiteY446" fmla="*/ 812278 h 1440373"/>
                <a:gd name="connsiteX447" fmla="*/ 1904892 w 1973984"/>
                <a:gd name="connsiteY447" fmla="*/ 812278 h 1440373"/>
                <a:gd name="connsiteX448" fmla="*/ 1890938 w 1973984"/>
                <a:gd name="connsiteY448" fmla="*/ 822259 h 1440373"/>
                <a:gd name="connsiteX449" fmla="*/ 1895409 w 1973984"/>
                <a:gd name="connsiteY449" fmla="*/ 822259 h 1440373"/>
                <a:gd name="connsiteX450" fmla="*/ 1890938 w 1973984"/>
                <a:gd name="connsiteY450" fmla="*/ 837264 h 1440373"/>
                <a:gd name="connsiteX451" fmla="*/ 1885384 w 1973984"/>
                <a:gd name="connsiteY451" fmla="*/ 837264 h 1440373"/>
                <a:gd name="connsiteX452" fmla="*/ 1865875 w 1973984"/>
                <a:gd name="connsiteY452" fmla="*/ 841765 h 1440373"/>
                <a:gd name="connsiteX453" fmla="*/ 1865875 w 1973984"/>
                <a:gd name="connsiteY453" fmla="*/ 851289 h 1440373"/>
                <a:gd name="connsiteX454" fmla="*/ 1871430 w 1973984"/>
                <a:gd name="connsiteY454" fmla="*/ 856769 h 1440373"/>
                <a:gd name="connsiteX455" fmla="*/ 1856392 w 1973984"/>
                <a:gd name="connsiteY455" fmla="*/ 861271 h 1440373"/>
                <a:gd name="connsiteX456" fmla="*/ 1831871 w 1973984"/>
                <a:gd name="connsiteY456" fmla="*/ 851289 h 1440373"/>
                <a:gd name="connsiteX457" fmla="*/ 1821846 w 1973984"/>
                <a:gd name="connsiteY457" fmla="*/ 846788 h 1440373"/>
                <a:gd name="connsiteX458" fmla="*/ 1807892 w 1973984"/>
                <a:gd name="connsiteY458" fmla="*/ 861271 h 1440373"/>
                <a:gd name="connsiteX459" fmla="*/ 1797867 w 1973984"/>
                <a:gd name="connsiteY459" fmla="*/ 861271 h 1440373"/>
                <a:gd name="connsiteX460" fmla="*/ 1782829 w 1973984"/>
                <a:gd name="connsiteY460" fmla="*/ 861271 h 1440373"/>
                <a:gd name="connsiteX461" fmla="*/ 1782829 w 1973984"/>
                <a:gd name="connsiteY461" fmla="*/ 870795 h 1440373"/>
                <a:gd name="connsiteX462" fmla="*/ 1768333 w 1973984"/>
                <a:gd name="connsiteY462" fmla="*/ 880776 h 1440373"/>
                <a:gd name="connsiteX463" fmla="*/ 1763321 w 1973984"/>
                <a:gd name="connsiteY463" fmla="*/ 876275 h 1440373"/>
                <a:gd name="connsiteX464" fmla="*/ 1744354 w 1973984"/>
                <a:gd name="connsiteY464" fmla="*/ 876275 h 1440373"/>
                <a:gd name="connsiteX465" fmla="*/ 1738800 w 1973984"/>
                <a:gd name="connsiteY465" fmla="*/ 880776 h 1440373"/>
                <a:gd name="connsiteX466" fmla="*/ 1729317 w 1973984"/>
                <a:gd name="connsiteY466" fmla="*/ 885799 h 1440373"/>
                <a:gd name="connsiteX467" fmla="*/ 1719291 w 1973984"/>
                <a:gd name="connsiteY467" fmla="*/ 885799 h 1440373"/>
                <a:gd name="connsiteX468" fmla="*/ 1709808 w 1973984"/>
                <a:gd name="connsiteY468" fmla="*/ 890301 h 1440373"/>
                <a:gd name="connsiteX469" fmla="*/ 1714821 w 1973984"/>
                <a:gd name="connsiteY469" fmla="*/ 909806 h 1440373"/>
                <a:gd name="connsiteX470" fmla="*/ 1699783 w 1973984"/>
                <a:gd name="connsiteY470" fmla="*/ 914830 h 1440373"/>
                <a:gd name="connsiteX471" fmla="*/ 1694770 w 1973984"/>
                <a:gd name="connsiteY471" fmla="*/ 909806 h 1440373"/>
                <a:gd name="connsiteX472" fmla="*/ 1690300 w 1973984"/>
                <a:gd name="connsiteY472" fmla="*/ 909806 h 1440373"/>
                <a:gd name="connsiteX473" fmla="*/ 1675262 w 1973984"/>
                <a:gd name="connsiteY473" fmla="*/ 909806 h 1440373"/>
                <a:gd name="connsiteX474" fmla="*/ 1665779 w 1973984"/>
                <a:gd name="connsiteY474" fmla="*/ 905305 h 1440373"/>
                <a:gd name="connsiteX475" fmla="*/ 1670791 w 1973984"/>
                <a:gd name="connsiteY475" fmla="*/ 900282 h 1440373"/>
                <a:gd name="connsiteX476" fmla="*/ 1665779 w 1973984"/>
                <a:gd name="connsiteY476" fmla="*/ 885799 h 1440373"/>
                <a:gd name="connsiteX477" fmla="*/ 1651283 w 1973984"/>
                <a:gd name="connsiteY477" fmla="*/ 880776 h 1440373"/>
                <a:gd name="connsiteX478" fmla="*/ 1636245 w 1973984"/>
                <a:gd name="connsiteY478" fmla="*/ 885799 h 1440373"/>
                <a:gd name="connsiteX479" fmla="*/ 1631301 w 1973984"/>
                <a:gd name="connsiteY479" fmla="*/ 885799 h 1440373"/>
                <a:gd name="connsiteX480" fmla="*/ 1621275 w 1973984"/>
                <a:gd name="connsiteY480" fmla="*/ 876275 h 1440373"/>
                <a:gd name="connsiteX481" fmla="*/ 1621275 w 1973984"/>
                <a:gd name="connsiteY481" fmla="*/ 880776 h 1440373"/>
                <a:gd name="connsiteX482" fmla="*/ 1611724 w 1973984"/>
                <a:gd name="connsiteY482" fmla="*/ 890301 h 1440373"/>
                <a:gd name="connsiteX483" fmla="*/ 1616737 w 1973984"/>
                <a:gd name="connsiteY483" fmla="*/ 905305 h 1440373"/>
                <a:gd name="connsiteX484" fmla="*/ 1611724 w 1973984"/>
                <a:gd name="connsiteY484" fmla="*/ 905305 h 1440373"/>
                <a:gd name="connsiteX485" fmla="*/ 1607254 w 1973984"/>
                <a:gd name="connsiteY485" fmla="*/ 909806 h 1440373"/>
                <a:gd name="connsiteX486" fmla="*/ 1607254 w 1973984"/>
                <a:gd name="connsiteY486" fmla="*/ 938837 h 1440373"/>
                <a:gd name="connsiteX487" fmla="*/ 1626762 w 1973984"/>
                <a:gd name="connsiteY487" fmla="*/ 948818 h 1440373"/>
                <a:gd name="connsiteX488" fmla="*/ 1651283 w 1973984"/>
                <a:gd name="connsiteY488" fmla="*/ 944316 h 1440373"/>
                <a:gd name="connsiteX489" fmla="*/ 1651283 w 1973984"/>
                <a:gd name="connsiteY489" fmla="*/ 958342 h 1440373"/>
                <a:gd name="connsiteX490" fmla="*/ 1655754 w 1973984"/>
                <a:gd name="connsiteY490" fmla="*/ 963822 h 1440373"/>
                <a:gd name="connsiteX491" fmla="*/ 1655754 w 1973984"/>
                <a:gd name="connsiteY491" fmla="*/ 973347 h 1440373"/>
                <a:gd name="connsiteX492" fmla="*/ 1665779 w 1973984"/>
                <a:gd name="connsiteY492" fmla="*/ 977783 h 1440373"/>
                <a:gd name="connsiteX493" fmla="*/ 1670791 w 1973984"/>
                <a:gd name="connsiteY493" fmla="*/ 992787 h 1440373"/>
                <a:gd name="connsiteX494" fmla="*/ 1665779 w 1973984"/>
                <a:gd name="connsiteY494" fmla="*/ 1006813 h 1440373"/>
                <a:gd name="connsiteX495" fmla="*/ 1670791 w 1973984"/>
                <a:gd name="connsiteY495" fmla="*/ 1021817 h 1440373"/>
                <a:gd name="connsiteX496" fmla="*/ 1661308 w 1973984"/>
                <a:gd name="connsiteY496" fmla="*/ 1026318 h 1440373"/>
                <a:gd name="connsiteX497" fmla="*/ 1651283 w 1973984"/>
                <a:gd name="connsiteY497" fmla="*/ 1016794 h 1440373"/>
                <a:gd name="connsiteX498" fmla="*/ 1636245 w 1973984"/>
                <a:gd name="connsiteY498" fmla="*/ 1016794 h 1440373"/>
                <a:gd name="connsiteX499" fmla="*/ 1626762 w 1973984"/>
                <a:gd name="connsiteY499" fmla="*/ 1026318 h 1440373"/>
                <a:gd name="connsiteX500" fmla="*/ 1616737 w 1973984"/>
                <a:gd name="connsiteY500" fmla="*/ 1026318 h 1440373"/>
                <a:gd name="connsiteX501" fmla="*/ 1607254 w 1973984"/>
                <a:gd name="connsiteY501" fmla="*/ 1021817 h 1440373"/>
                <a:gd name="connsiteX502" fmla="*/ 1597229 w 1973984"/>
                <a:gd name="connsiteY502" fmla="*/ 1026318 h 1440373"/>
                <a:gd name="connsiteX503" fmla="*/ 1582733 w 1973984"/>
                <a:gd name="connsiteY503" fmla="*/ 1021817 h 1440373"/>
                <a:gd name="connsiteX504" fmla="*/ 1572708 w 1973984"/>
                <a:gd name="connsiteY504" fmla="*/ 1031798 h 1440373"/>
                <a:gd name="connsiteX505" fmla="*/ 1568237 w 1973984"/>
                <a:gd name="connsiteY505" fmla="*/ 1036300 h 1440373"/>
                <a:gd name="connsiteX506" fmla="*/ 1553199 w 1973984"/>
                <a:gd name="connsiteY506" fmla="*/ 1051304 h 1440373"/>
                <a:gd name="connsiteX507" fmla="*/ 1548254 w 1973984"/>
                <a:gd name="connsiteY507" fmla="*/ 1045824 h 1440373"/>
                <a:gd name="connsiteX508" fmla="*/ 1543716 w 1973984"/>
                <a:gd name="connsiteY508" fmla="*/ 1041323 h 1440373"/>
                <a:gd name="connsiteX509" fmla="*/ 1533691 w 1973984"/>
                <a:gd name="connsiteY509" fmla="*/ 1041323 h 1440373"/>
                <a:gd name="connsiteX510" fmla="*/ 1533691 w 1973984"/>
                <a:gd name="connsiteY510" fmla="*/ 1051304 h 1440373"/>
                <a:gd name="connsiteX511" fmla="*/ 1524208 w 1973984"/>
                <a:gd name="connsiteY511" fmla="*/ 1051304 h 1440373"/>
                <a:gd name="connsiteX512" fmla="*/ 1509170 w 1973984"/>
                <a:gd name="connsiteY512" fmla="*/ 1060829 h 1440373"/>
                <a:gd name="connsiteX513" fmla="*/ 1524208 w 1973984"/>
                <a:gd name="connsiteY513" fmla="*/ 1065330 h 1440373"/>
                <a:gd name="connsiteX514" fmla="*/ 1524208 w 1973984"/>
                <a:gd name="connsiteY514" fmla="*/ 1070810 h 1440373"/>
                <a:gd name="connsiteX515" fmla="*/ 1514183 w 1973984"/>
                <a:gd name="connsiteY515" fmla="*/ 1075311 h 1440373"/>
                <a:gd name="connsiteX516" fmla="*/ 1514183 w 1973984"/>
                <a:gd name="connsiteY516" fmla="*/ 1084835 h 1440373"/>
                <a:gd name="connsiteX517" fmla="*/ 1504699 w 1973984"/>
                <a:gd name="connsiteY517" fmla="*/ 1089859 h 1440373"/>
                <a:gd name="connsiteX518" fmla="*/ 1495216 w 1973984"/>
                <a:gd name="connsiteY518" fmla="*/ 1084835 h 1440373"/>
                <a:gd name="connsiteX519" fmla="*/ 1489662 w 1973984"/>
                <a:gd name="connsiteY519" fmla="*/ 1089859 h 1440373"/>
                <a:gd name="connsiteX520" fmla="*/ 1484717 w 1973984"/>
                <a:gd name="connsiteY520" fmla="*/ 1089859 h 1440373"/>
                <a:gd name="connsiteX521" fmla="*/ 1465208 w 1973984"/>
                <a:gd name="connsiteY521" fmla="*/ 1084835 h 1440373"/>
                <a:gd name="connsiteX522" fmla="*/ 1465208 w 1973984"/>
                <a:gd name="connsiteY522" fmla="*/ 1094817 h 1440373"/>
                <a:gd name="connsiteX523" fmla="*/ 1455183 w 1973984"/>
                <a:gd name="connsiteY523" fmla="*/ 1113866 h 1440373"/>
                <a:gd name="connsiteX524" fmla="*/ 1460670 w 1973984"/>
                <a:gd name="connsiteY524" fmla="*/ 1113866 h 1440373"/>
                <a:gd name="connsiteX525" fmla="*/ 1465208 w 1973984"/>
                <a:gd name="connsiteY525" fmla="*/ 1119345 h 1440373"/>
                <a:gd name="connsiteX526" fmla="*/ 1465208 w 1973984"/>
                <a:gd name="connsiteY526" fmla="*/ 1123847 h 1440373"/>
                <a:gd name="connsiteX527" fmla="*/ 1460670 w 1973984"/>
                <a:gd name="connsiteY527" fmla="*/ 1128870 h 1440373"/>
                <a:gd name="connsiteX528" fmla="*/ 1455183 w 1973984"/>
                <a:gd name="connsiteY528" fmla="*/ 1133371 h 1440373"/>
                <a:gd name="connsiteX529" fmla="*/ 1450645 w 1973984"/>
                <a:gd name="connsiteY529" fmla="*/ 1143352 h 1440373"/>
                <a:gd name="connsiteX530" fmla="*/ 1445700 w 1973984"/>
                <a:gd name="connsiteY530" fmla="*/ 1143352 h 1440373"/>
                <a:gd name="connsiteX531" fmla="*/ 1441162 w 1973984"/>
                <a:gd name="connsiteY531" fmla="*/ 1138851 h 1440373"/>
                <a:gd name="connsiteX532" fmla="*/ 1431137 w 1973984"/>
                <a:gd name="connsiteY532" fmla="*/ 1152877 h 1440373"/>
                <a:gd name="connsiteX533" fmla="*/ 1416641 w 1973984"/>
                <a:gd name="connsiteY533" fmla="*/ 1148376 h 1440373"/>
                <a:gd name="connsiteX534" fmla="*/ 1397132 w 1973984"/>
                <a:gd name="connsiteY534" fmla="*/ 1143352 h 1440373"/>
                <a:gd name="connsiteX535" fmla="*/ 1397132 w 1973984"/>
                <a:gd name="connsiteY535" fmla="*/ 1148376 h 1440373"/>
                <a:gd name="connsiteX536" fmla="*/ 1401671 w 1973984"/>
                <a:gd name="connsiteY536" fmla="*/ 1162858 h 1440373"/>
                <a:gd name="connsiteX537" fmla="*/ 1391646 w 1973984"/>
                <a:gd name="connsiteY537" fmla="*/ 1172317 h 1440373"/>
                <a:gd name="connsiteX538" fmla="*/ 1391646 w 1973984"/>
                <a:gd name="connsiteY538" fmla="*/ 1177862 h 1440373"/>
                <a:gd name="connsiteX539" fmla="*/ 1391646 w 1973984"/>
                <a:gd name="connsiteY539" fmla="*/ 1182364 h 1440373"/>
                <a:gd name="connsiteX540" fmla="*/ 1382162 w 1973984"/>
                <a:gd name="connsiteY540" fmla="*/ 1196846 h 1440373"/>
                <a:gd name="connsiteX541" fmla="*/ 1382162 w 1973984"/>
                <a:gd name="connsiteY541" fmla="*/ 1206827 h 1440373"/>
                <a:gd name="connsiteX542" fmla="*/ 1387107 w 1973984"/>
                <a:gd name="connsiteY542" fmla="*/ 1211329 h 1440373"/>
                <a:gd name="connsiteX543" fmla="*/ 1391646 w 1973984"/>
                <a:gd name="connsiteY543" fmla="*/ 1211329 h 1440373"/>
                <a:gd name="connsiteX544" fmla="*/ 1401671 w 1973984"/>
                <a:gd name="connsiteY544" fmla="*/ 1216352 h 1440373"/>
                <a:gd name="connsiteX545" fmla="*/ 1406616 w 1973984"/>
                <a:gd name="connsiteY545" fmla="*/ 1226333 h 1440373"/>
                <a:gd name="connsiteX546" fmla="*/ 1401671 w 1973984"/>
                <a:gd name="connsiteY546" fmla="*/ 1230834 h 1440373"/>
                <a:gd name="connsiteX547" fmla="*/ 1397132 w 1973984"/>
                <a:gd name="connsiteY547" fmla="*/ 1226333 h 1440373"/>
                <a:gd name="connsiteX548" fmla="*/ 1391646 w 1973984"/>
                <a:gd name="connsiteY548" fmla="*/ 1230834 h 1440373"/>
                <a:gd name="connsiteX549" fmla="*/ 1391646 w 1973984"/>
                <a:gd name="connsiteY549" fmla="*/ 1235857 h 1440373"/>
                <a:gd name="connsiteX550" fmla="*/ 1387107 w 1973984"/>
                <a:gd name="connsiteY550" fmla="*/ 1250340 h 1440373"/>
                <a:gd name="connsiteX551" fmla="*/ 1377624 w 1973984"/>
                <a:gd name="connsiteY551" fmla="*/ 1245839 h 1440373"/>
                <a:gd name="connsiteX552" fmla="*/ 1372137 w 1973984"/>
                <a:gd name="connsiteY552" fmla="*/ 1240359 h 1440373"/>
                <a:gd name="connsiteX553" fmla="*/ 1367599 w 1973984"/>
                <a:gd name="connsiteY553" fmla="*/ 1245839 h 1440373"/>
                <a:gd name="connsiteX554" fmla="*/ 1362654 w 1973984"/>
                <a:gd name="connsiteY554" fmla="*/ 1240359 h 1440373"/>
                <a:gd name="connsiteX555" fmla="*/ 1348090 w 1973984"/>
                <a:gd name="connsiteY555" fmla="*/ 1235857 h 1440373"/>
                <a:gd name="connsiteX556" fmla="*/ 1338133 w 1973984"/>
                <a:gd name="connsiteY556" fmla="*/ 1235857 h 1440373"/>
                <a:gd name="connsiteX557" fmla="*/ 1333595 w 1973984"/>
                <a:gd name="connsiteY557" fmla="*/ 1230834 h 1440373"/>
                <a:gd name="connsiteX558" fmla="*/ 1328108 w 1973984"/>
                <a:gd name="connsiteY558" fmla="*/ 1235857 h 1440373"/>
                <a:gd name="connsiteX559" fmla="*/ 1328108 w 1973984"/>
                <a:gd name="connsiteY559" fmla="*/ 1240359 h 1440373"/>
                <a:gd name="connsiteX560" fmla="*/ 1328108 w 1973984"/>
                <a:gd name="connsiteY560" fmla="*/ 1245839 h 1440373"/>
                <a:gd name="connsiteX561" fmla="*/ 1328108 w 1973984"/>
                <a:gd name="connsiteY561" fmla="*/ 1250340 h 1440373"/>
                <a:gd name="connsiteX562" fmla="*/ 1328108 w 1973984"/>
                <a:gd name="connsiteY562" fmla="*/ 1259864 h 1440373"/>
                <a:gd name="connsiteX563" fmla="*/ 1338133 w 1973984"/>
                <a:gd name="connsiteY563" fmla="*/ 1259864 h 1440373"/>
                <a:gd name="connsiteX564" fmla="*/ 1343078 w 1973984"/>
                <a:gd name="connsiteY564" fmla="*/ 1265344 h 1440373"/>
                <a:gd name="connsiteX565" fmla="*/ 1343078 w 1973984"/>
                <a:gd name="connsiteY565" fmla="*/ 1269846 h 1440373"/>
                <a:gd name="connsiteX566" fmla="*/ 1338133 w 1973984"/>
                <a:gd name="connsiteY566" fmla="*/ 1274869 h 1440373"/>
                <a:gd name="connsiteX567" fmla="*/ 1333595 w 1973984"/>
                <a:gd name="connsiteY567" fmla="*/ 1274869 h 1440373"/>
                <a:gd name="connsiteX568" fmla="*/ 1318625 w 1973984"/>
                <a:gd name="connsiteY568" fmla="*/ 1269846 h 1440373"/>
                <a:gd name="connsiteX569" fmla="*/ 1314086 w 1973984"/>
                <a:gd name="connsiteY569" fmla="*/ 1274869 h 1440373"/>
                <a:gd name="connsiteX570" fmla="*/ 1314086 w 1973984"/>
                <a:gd name="connsiteY570" fmla="*/ 1279370 h 1440373"/>
                <a:gd name="connsiteX571" fmla="*/ 1318625 w 1973984"/>
                <a:gd name="connsiteY571" fmla="*/ 1279370 h 1440373"/>
                <a:gd name="connsiteX572" fmla="*/ 1323570 w 1973984"/>
                <a:gd name="connsiteY572" fmla="*/ 1298876 h 1440373"/>
                <a:gd name="connsiteX573" fmla="*/ 1318625 w 1973984"/>
                <a:gd name="connsiteY573" fmla="*/ 1298876 h 1440373"/>
                <a:gd name="connsiteX574" fmla="*/ 1318625 w 1973984"/>
                <a:gd name="connsiteY574" fmla="*/ 1303899 h 1440373"/>
                <a:gd name="connsiteX575" fmla="*/ 1323570 w 1973984"/>
                <a:gd name="connsiteY575" fmla="*/ 1303899 h 1440373"/>
                <a:gd name="connsiteX576" fmla="*/ 1333595 w 1973984"/>
                <a:gd name="connsiteY576" fmla="*/ 1303899 h 1440373"/>
                <a:gd name="connsiteX577" fmla="*/ 1333595 w 1973984"/>
                <a:gd name="connsiteY577" fmla="*/ 1313880 h 1440373"/>
                <a:gd name="connsiteX578" fmla="*/ 1338133 w 1973984"/>
                <a:gd name="connsiteY578" fmla="*/ 1313880 h 1440373"/>
                <a:gd name="connsiteX579" fmla="*/ 1343078 w 1973984"/>
                <a:gd name="connsiteY579" fmla="*/ 1318381 h 1440373"/>
                <a:gd name="connsiteX580" fmla="*/ 1358116 w 1973984"/>
                <a:gd name="connsiteY580" fmla="*/ 1313880 h 1440373"/>
                <a:gd name="connsiteX581" fmla="*/ 1362654 w 1973984"/>
                <a:gd name="connsiteY581" fmla="*/ 1318381 h 1440373"/>
                <a:gd name="connsiteX582" fmla="*/ 1362654 w 1973984"/>
                <a:gd name="connsiteY582" fmla="*/ 1323405 h 1440373"/>
                <a:gd name="connsiteX583" fmla="*/ 1372137 w 1973984"/>
                <a:gd name="connsiteY583" fmla="*/ 1323405 h 1440373"/>
                <a:gd name="connsiteX584" fmla="*/ 1382162 w 1973984"/>
                <a:gd name="connsiteY584" fmla="*/ 1323405 h 1440373"/>
                <a:gd name="connsiteX585" fmla="*/ 1397132 w 1973984"/>
                <a:gd name="connsiteY585" fmla="*/ 1318381 h 1440373"/>
                <a:gd name="connsiteX586" fmla="*/ 1397132 w 1973984"/>
                <a:gd name="connsiteY586" fmla="*/ 1323405 h 1440373"/>
                <a:gd name="connsiteX587" fmla="*/ 1391646 w 1973984"/>
                <a:gd name="connsiteY587" fmla="*/ 1333386 h 1440373"/>
                <a:gd name="connsiteX588" fmla="*/ 1401671 w 1973984"/>
                <a:gd name="connsiteY588" fmla="*/ 1337887 h 1440373"/>
                <a:gd name="connsiteX589" fmla="*/ 1401671 w 1973984"/>
                <a:gd name="connsiteY589" fmla="*/ 1342910 h 1440373"/>
                <a:gd name="connsiteX590" fmla="*/ 1401671 w 1973984"/>
                <a:gd name="connsiteY590" fmla="*/ 1347412 h 1440373"/>
                <a:gd name="connsiteX591" fmla="*/ 1406616 w 1973984"/>
                <a:gd name="connsiteY591" fmla="*/ 1357393 h 1440373"/>
                <a:gd name="connsiteX592" fmla="*/ 1421653 w 1973984"/>
                <a:gd name="connsiteY592" fmla="*/ 1352891 h 1440373"/>
                <a:gd name="connsiteX593" fmla="*/ 1421653 w 1973984"/>
                <a:gd name="connsiteY593" fmla="*/ 1357393 h 1440373"/>
                <a:gd name="connsiteX594" fmla="*/ 1416641 w 1973984"/>
                <a:gd name="connsiteY594" fmla="*/ 1366852 h 1440373"/>
                <a:gd name="connsiteX595" fmla="*/ 1421653 w 1973984"/>
                <a:gd name="connsiteY595" fmla="*/ 1372397 h 1440373"/>
                <a:gd name="connsiteX596" fmla="*/ 1421653 w 1973984"/>
                <a:gd name="connsiteY596" fmla="*/ 1376898 h 1440373"/>
                <a:gd name="connsiteX597" fmla="*/ 1421653 w 1973984"/>
                <a:gd name="connsiteY597" fmla="*/ 1381856 h 1440373"/>
                <a:gd name="connsiteX598" fmla="*/ 1421653 w 1973984"/>
                <a:gd name="connsiteY598" fmla="*/ 1396404 h 1440373"/>
                <a:gd name="connsiteX599" fmla="*/ 1411154 w 1973984"/>
                <a:gd name="connsiteY599" fmla="*/ 1401362 h 1440373"/>
                <a:gd name="connsiteX600" fmla="*/ 1411154 w 1973984"/>
                <a:gd name="connsiteY600" fmla="*/ 1405863 h 1440373"/>
                <a:gd name="connsiteX601" fmla="*/ 1421653 w 1973984"/>
                <a:gd name="connsiteY601" fmla="*/ 1410886 h 1440373"/>
                <a:gd name="connsiteX602" fmla="*/ 1421653 w 1973984"/>
                <a:gd name="connsiteY602" fmla="*/ 1420868 h 1440373"/>
                <a:gd name="connsiteX603" fmla="*/ 1411154 w 1973984"/>
                <a:gd name="connsiteY603" fmla="*/ 1420868 h 1440373"/>
                <a:gd name="connsiteX604" fmla="*/ 1406616 w 1973984"/>
                <a:gd name="connsiteY604" fmla="*/ 1420868 h 1440373"/>
                <a:gd name="connsiteX605" fmla="*/ 1406616 w 1973984"/>
                <a:gd name="connsiteY605" fmla="*/ 1410886 h 1440373"/>
                <a:gd name="connsiteX606" fmla="*/ 1397132 w 1973984"/>
                <a:gd name="connsiteY606" fmla="*/ 1405863 h 1440373"/>
                <a:gd name="connsiteX607" fmla="*/ 1397132 w 1973984"/>
                <a:gd name="connsiteY607" fmla="*/ 1401362 h 1440373"/>
                <a:gd name="connsiteX608" fmla="*/ 1391646 w 1973984"/>
                <a:gd name="connsiteY608" fmla="*/ 1396404 h 1440373"/>
                <a:gd name="connsiteX609" fmla="*/ 1382162 w 1973984"/>
                <a:gd name="connsiteY609" fmla="*/ 1401362 h 1440373"/>
                <a:gd name="connsiteX610" fmla="*/ 1377624 w 1973984"/>
                <a:gd name="connsiteY610" fmla="*/ 1410886 h 1440373"/>
                <a:gd name="connsiteX611" fmla="*/ 1382162 w 1973984"/>
                <a:gd name="connsiteY611" fmla="*/ 1415388 h 1440373"/>
                <a:gd name="connsiteX612" fmla="*/ 1382162 w 1973984"/>
                <a:gd name="connsiteY612" fmla="*/ 1420868 h 1440373"/>
                <a:gd name="connsiteX613" fmla="*/ 1372137 w 1973984"/>
                <a:gd name="connsiteY613" fmla="*/ 1420868 h 1440373"/>
                <a:gd name="connsiteX614" fmla="*/ 1372137 w 1973984"/>
                <a:gd name="connsiteY614" fmla="*/ 1430392 h 1440373"/>
                <a:gd name="connsiteX615" fmla="*/ 1358116 w 1973984"/>
                <a:gd name="connsiteY615" fmla="*/ 1434893 h 1440373"/>
                <a:gd name="connsiteX616" fmla="*/ 1353103 w 1973984"/>
                <a:gd name="connsiteY616" fmla="*/ 1440373 h 1440373"/>
                <a:gd name="connsiteX617" fmla="*/ 1333595 w 1973984"/>
                <a:gd name="connsiteY617" fmla="*/ 1440373 h 1440373"/>
                <a:gd name="connsiteX618" fmla="*/ 1333595 w 1973984"/>
                <a:gd name="connsiteY618" fmla="*/ 1430392 h 1440373"/>
                <a:gd name="connsiteX619" fmla="*/ 1328108 w 1973984"/>
                <a:gd name="connsiteY619" fmla="*/ 1430392 h 1440373"/>
                <a:gd name="connsiteX620" fmla="*/ 1323570 w 1973984"/>
                <a:gd name="connsiteY620" fmla="*/ 1420868 h 1440373"/>
                <a:gd name="connsiteX621" fmla="*/ 1318625 w 1973984"/>
                <a:gd name="connsiteY621" fmla="*/ 1425369 h 1440373"/>
                <a:gd name="connsiteX622" fmla="*/ 1304061 w 1973984"/>
                <a:gd name="connsiteY622" fmla="*/ 1420868 h 1440373"/>
                <a:gd name="connsiteX623" fmla="*/ 1304061 w 1973984"/>
                <a:gd name="connsiteY623" fmla="*/ 1401362 h 1440373"/>
                <a:gd name="connsiteX624" fmla="*/ 1304061 w 1973984"/>
                <a:gd name="connsiteY624" fmla="*/ 1396404 h 1440373"/>
                <a:gd name="connsiteX625" fmla="*/ 1299116 w 1973984"/>
                <a:gd name="connsiteY625" fmla="*/ 1391381 h 1440373"/>
                <a:gd name="connsiteX626" fmla="*/ 1289091 w 1973984"/>
                <a:gd name="connsiteY626" fmla="*/ 1391381 h 1440373"/>
                <a:gd name="connsiteX627" fmla="*/ 1284553 w 1973984"/>
                <a:gd name="connsiteY627" fmla="*/ 1396404 h 1440373"/>
                <a:gd name="connsiteX628" fmla="*/ 1279608 w 1973984"/>
                <a:gd name="connsiteY628" fmla="*/ 1391381 h 1440373"/>
                <a:gd name="connsiteX629" fmla="*/ 1270057 w 1973984"/>
                <a:gd name="connsiteY629" fmla="*/ 1396404 h 1440373"/>
                <a:gd name="connsiteX630" fmla="*/ 1264570 w 1973984"/>
                <a:gd name="connsiteY630" fmla="*/ 1386358 h 1440373"/>
                <a:gd name="connsiteX631" fmla="*/ 1255087 w 1973984"/>
                <a:gd name="connsiteY631" fmla="*/ 1381856 h 1440373"/>
                <a:gd name="connsiteX632" fmla="*/ 1250549 w 1973984"/>
                <a:gd name="connsiteY632" fmla="*/ 1381856 h 1440373"/>
                <a:gd name="connsiteX633" fmla="*/ 1245062 w 1973984"/>
                <a:gd name="connsiteY633" fmla="*/ 1391381 h 1440373"/>
                <a:gd name="connsiteX634" fmla="*/ 1216070 w 1973984"/>
                <a:gd name="connsiteY634" fmla="*/ 1386358 h 1440373"/>
                <a:gd name="connsiteX635" fmla="*/ 1211532 w 1973984"/>
                <a:gd name="connsiteY635" fmla="*/ 1381856 h 1440373"/>
                <a:gd name="connsiteX636" fmla="*/ 1216070 w 1973984"/>
                <a:gd name="connsiteY636" fmla="*/ 1376898 h 1440373"/>
                <a:gd name="connsiteX637" fmla="*/ 1216070 w 1973984"/>
                <a:gd name="connsiteY637" fmla="*/ 1366852 h 1440373"/>
                <a:gd name="connsiteX638" fmla="*/ 1211532 w 1973984"/>
                <a:gd name="connsiteY638" fmla="*/ 1362351 h 1440373"/>
                <a:gd name="connsiteX639" fmla="*/ 1211532 w 1973984"/>
                <a:gd name="connsiteY639" fmla="*/ 1357393 h 1440373"/>
                <a:gd name="connsiteX640" fmla="*/ 1216070 w 1973984"/>
                <a:gd name="connsiteY640" fmla="*/ 1347412 h 1440373"/>
                <a:gd name="connsiteX641" fmla="*/ 1216070 w 1973984"/>
                <a:gd name="connsiteY641" fmla="*/ 1337887 h 1440373"/>
                <a:gd name="connsiteX642" fmla="*/ 1196562 w 1973984"/>
                <a:gd name="connsiteY642" fmla="*/ 1357393 h 1440373"/>
                <a:gd name="connsiteX643" fmla="*/ 1187011 w 1973984"/>
                <a:gd name="connsiteY643" fmla="*/ 1357393 h 1440373"/>
                <a:gd name="connsiteX644" fmla="*/ 1181524 w 1973984"/>
                <a:gd name="connsiteY644" fmla="*/ 1357393 h 1440373"/>
                <a:gd name="connsiteX645" fmla="*/ 1172041 w 1973984"/>
                <a:gd name="connsiteY645" fmla="*/ 1342910 h 1440373"/>
                <a:gd name="connsiteX646" fmla="*/ 1162016 w 1973984"/>
                <a:gd name="connsiteY646" fmla="*/ 1347412 h 1440373"/>
                <a:gd name="connsiteX647" fmla="*/ 1162016 w 1973984"/>
                <a:gd name="connsiteY647" fmla="*/ 1352891 h 1440373"/>
                <a:gd name="connsiteX648" fmla="*/ 1157477 w 1973984"/>
                <a:gd name="connsiteY648" fmla="*/ 1352891 h 1440373"/>
                <a:gd name="connsiteX649" fmla="*/ 1147994 w 1973984"/>
                <a:gd name="connsiteY649" fmla="*/ 1357393 h 1440373"/>
                <a:gd name="connsiteX650" fmla="*/ 1142507 w 1973984"/>
                <a:gd name="connsiteY650" fmla="*/ 1357393 h 1440373"/>
                <a:gd name="connsiteX651" fmla="*/ 1122999 w 1973984"/>
                <a:gd name="connsiteY651" fmla="*/ 1372397 h 1440373"/>
                <a:gd name="connsiteX652" fmla="*/ 1113516 w 1973984"/>
                <a:gd name="connsiteY652" fmla="*/ 1372397 h 1440373"/>
                <a:gd name="connsiteX653" fmla="*/ 1103965 w 1973984"/>
                <a:gd name="connsiteY653" fmla="*/ 1372397 h 1440373"/>
                <a:gd name="connsiteX654" fmla="*/ 1098478 w 1973984"/>
                <a:gd name="connsiteY654" fmla="*/ 1376898 h 1440373"/>
                <a:gd name="connsiteX655" fmla="*/ 1093940 w 1973984"/>
                <a:gd name="connsiteY655" fmla="*/ 1381856 h 1440373"/>
                <a:gd name="connsiteX656" fmla="*/ 1084457 w 1973984"/>
                <a:gd name="connsiteY656" fmla="*/ 1391381 h 1440373"/>
                <a:gd name="connsiteX657" fmla="*/ 1078970 w 1973984"/>
                <a:gd name="connsiteY657" fmla="*/ 1391381 h 1440373"/>
                <a:gd name="connsiteX658" fmla="*/ 1078970 w 1973984"/>
                <a:gd name="connsiteY658" fmla="*/ 1381856 h 1440373"/>
                <a:gd name="connsiteX659" fmla="*/ 1074431 w 1973984"/>
                <a:gd name="connsiteY659" fmla="*/ 1366852 h 1440373"/>
                <a:gd name="connsiteX660" fmla="*/ 1074431 w 1973984"/>
                <a:gd name="connsiteY660" fmla="*/ 1362351 h 1440373"/>
                <a:gd name="connsiteX661" fmla="*/ 1074431 w 1973984"/>
                <a:gd name="connsiteY661" fmla="*/ 1352891 h 1440373"/>
                <a:gd name="connsiteX662" fmla="*/ 1059461 w 1973984"/>
                <a:gd name="connsiteY662" fmla="*/ 1337887 h 1440373"/>
                <a:gd name="connsiteX663" fmla="*/ 1039953 w 1973984"/>
                <a:gd name="connsiteY663" fmla="*/ 1337887 h 1440373"/>
                <a:gd name="connsiteX664" fmla="*/ 1039953 w 1973984"/>
                <a:gd name="connsiteY664" fmla="*/ 1342910 h 1440373"/>
                <a:gd name="connsiteX665" fmla="*/ 1025457 w 1973984"/>
                <a:gd name="connsiteY665" fmla="*/ 1342910 h 1440373"/>
                <a:gd name="connsiteX666" fmla="*/ 1010894 w 1973984"/>
                <a:gd name="connsiteY666" fmla="*/ 1337887 h 1440373"/>
                <a:gd name="connsiteX667" fmla="*/ 1015432 w 1973984"/>
                <a:gd name="connsiteY667" fmla="*/ 1357393 h 1440373"/>
                <a:gd name="connsiteX668" fmla="*/ 1015432 w 1973984"/>
                <a:gd name="connsiteY668" fmla="*/ 1366852 h 1440373"/>
                <a:gd name="connsiteX669" fmla="*/ 1005949 w 1973984"/>
                <a:gd name="connsiteY669" fmla="*/ 1362351 h 1440373"/>
                <a:gd name="connsiteX670" fmla="*/ 1001410 w 1973984"/>
                <a:gd name="connsiteY670" fmla="*/ 1366852 h 1440373"/>
                <a:gd name="connsiteX671" fmla="*/ 995924 w 1973984"/>
                <a:gd name="connsiteY671" fmla="*/ 1357393 h 1440373"/>
                <a:gd name="connsiteX672" fmla="*/ 991385 w 1973984"/>
                <a:gd name="connsiteY672" fmla="*/ 1357393 h 1440373"/>
                <a:gd name="connsiteX673" fmla="*/ 986441 w 1973984"/>
                <a:gd name="connsiteY673" fmla="*/ 1352891 h 1440373"/>
                <a:gd name="connsiteX674" fmla="*/ 976415 w 1973984"/>
                <a:gd name="connsiteY674" fmla="*/ 1357393 h 1440373"/>
                <a:gd name="connsiteX675" fmla="*/ 971403 w 1973984"/>
                <a:gd name="connsiteY675" fmla="*/ 1342910 h 1440373"/>
                <a:gd name="connsiteX676" fmla="*/ 956907 w 1973984"/>
                <a:gd name="connsiteY676" fmla="*/ 1337887 h 1440373"/>
                <a:gd name="connsiteX677" fmla="*/ 956907 w 1973984"/>
                <a:gd name="connsiteY677" fmla="*/ 1333386 h 1440373"/>
                <a:gd name="connsiteX678" fmla="*/ 937399 w 1973984"/>
                <a:gd name="connsiteY678" fmla="*/ 1333386 h 1440373"/>
                <a:gd name="connsiteX679" fmla="*/ 937399 w 1973984"/>
                <a:gd name="connsiteY679" fmla="*/ 1337887 h 1440373"/>
                <a:gd name="connsiteX680" fmla="*/ 932386 w 1973984"/>
                <a:gd name="connsiteY680" fmla="*/ 1337887 h 1440373"/>
                <a:gd name="connsiteX681" fmla="*/ 932386 w 1973984"/>
                <a:gd name="connsiteY681" fmla="*/ 1357393 h 1440373"/>
                <a:gd name="connsiteX682" fmla="*/ 932386 w 1973984"/>
                <a:gd name="connsiteY682" fmla="*/ 1362351 h 1440373"/>
                <a:gd name="connsiteX683" fmla="*/ 918364 w 1973984"/>
                <a:gd name="connsiteY683" fmla="*/ 1362351 h 1440373"/>
                <a:gd name="connsiteX684" fmla="*/ 912878 w 1973984"/>
                <a:gd name="connsiteY684" fmla="*/ 1357393 h 1440373"/>
                <a:gd name="connsiteX685" fmla="*/ 912878 w 1973984"/>
                <a:gd name="connsiteY685" fmla="*/ 1342910 h 1440373"/>
                <a:gd name="connsiteX686" fmla="*/ 912878 w 1973984"/>
                <a:gd name="connsiteY686" fmla="*/ 1333386 h 1440373"/>
                <a:gd name="connsiteX687" fmla="*/ 907865 w 1973984"/>
                <a:gd name="connsiteY687" fmla="*/ 1333386 h 1440373"/>
                <a:gd name="connsiteX688" fmla="*/ 903394 w 1973984"/>
                <a:gd name="connsiteY688" fmla="*/ 1337887 h 1440373"/>
                <a:gd name="connsiteX689" fmla="*/ 883886 w 1973984"/>
                <a:gd name="connsiteY689" fmla="*/ 1337887 h 1440373"/>
                <a:gd name="connsiteX690" fmla="*/ 878332 w 1973984"/>
                <a:gd name="connsiteY690" fmla="*/ 1347412 h 1440373"/>
                <a:gd name="connsiteX691" fmla="*/ 868848 w 1973984"/>
                <a:gd name="connsiteY691" fmla="*/ 1347412 h 1440373"/>
                <a:gd name="connsiteX692" fmla="*/ 868848 w 1973984"/>
                <a:gd name="connsiteY692" fmla="*/ 1362351 h 1440373"/>
                <a:gd name="connsiteX693" fmla="*/ 859365 w 1973984"/>
                <a:gd name="connsiteY693" fmla="*/ 1376898 h 1440373"/>
                <a:gd name="connsiteX694" fmla="*/ 849340 w 1973984"/>
                <a:gd name="connsiteY694" fmla="*/ 1372397 h 1440373"/>
                <a:gd name="connsiteX695" fmla="*/ 844802 w 1973984"/>
                <a:gd name="connsiteY695" fmla="*/ 1362351 h 1440373"/>
                <a:gd name="connsiteX696" fmla="*/ 829832 w 1973984"/>
                <a:gd name="connsiteY696" fmla="*/ 1357393 h 1440373"/>
                <a:gd name="connsiteX697" fmla="*/ 824819 w 1973984"/>
                <a:gd name="connsiteY697" fmla="*/ 1347412 h 1440373"/>
                <a:gd name="connsiteX698" fmla="*/ 810323 w 1973984"/>
                <a:gd name="connsiteY698" fmla="*/ 1352891 h 1440373"/>
                <a:gd name="connsiteX699" fmla="*/ 810323 w 1973984"/>
                <a:gd name="connsiteY699" fmla="*/ 1342910 h 1440373"/>
                <a:gd name="connsiteX700" fmla="*/ 805311 w 1973984"/>
                <a:gd name="connsiteY700" fmla="*/ 1337887 h 1440373"/>
                <a:gd name="connsiteX701" fmla="*/ 800840 w 1973984"/>
                <a:gd name="connsiteY701" fmla="*/ 1342910 h 1440373"/>
                <a:gd name="connsiteX702" fmla="*/ 795286 w 1973984"/>
                <a:gd name="connsiteY702" fmla="*/ 1342910 h 1440373"/>
                <a:gd name="connsiteX703" fmla="*/ 785802 w 1973984"/>
                <a:gd name="connsiteY703" fmla="*/ 1342910 h 1440373"/>
                <a:gd name="connsiteX704" fmla="*/ 781332 w 1973984"/>
                <a:gd name="connsiteY704" fmla="*/ 1352891 h 1440373"/>
                <a:gd name="connsiteX705" fmla="*/ 776319 w 1973984"/>
                <a:gd name="connsiteY705" fmla="*/ 1352891 h 1440373"/>
                <a:gd name="connsiteX706" fmla="*/ 776319 w 1973984"/>
                <a:gd name="connsiteY706" fmla="*/ 1347412 h 1440373"/>
                <a:gd name="connsiteX707" fmla="*/ 771307 w 1973984"/>
                <a:gd name="connsiteY707" fmla="*/ 1342910 h 1440373"/>
                <a:gd name="connsiteX708" fmla="*/ 776319 w 1973984"/>
                <a:gd name="connsiteY708" fmla="*/ 1337887 h 1440373"/>
                <a:gd name="connsiteX709" fmla="*/ 776319 w 1973984"/>
                <a:gd name="connsiteY709" fmla="*/ 1327906 h 1440373"/>
                <a:gd name="connsiteX710" fmla="*/ 776319 w 1973984"/>
                <a:gd name="connsiteY710" fmla="*/ 1318381 h 1440373"/>
                <a:gd name="connsiteX711" fmla="*/ 771307 w 1973984"/>
                <a:gd name="connsiteY711" fmla="*/ 1313880 h 1440373"/>
                <a:gd name="connsiteX712" fmla="*/ 771307 w 1973984"/>
                <a:gd name="connsiteY712" fmla="*/ 1308400 h 1440373"/>
                <a:gd name="connsiteX713" fmla="*/ 781332 w 1973984"/>
                <a:gd name="connsiteY713" fmla="*/ 1308400 h 1440373"/>
                <a:gd name="connsiteX714" fmla="*/ 781332 w 1973984"/>
                <a:gd name="connsiteY714" fmla="*/ 1303899 h 1440373"/>
                <a:gd name="connsiteX715" fmla="*/ 771307 w 1973984"/>
                <a:gd name="connsiteY715" fmla="*/ 1289351 h 1440373"/>
                <a:gd name="connsiteX716" fmla="*/ 766294 w 1973984"/>
                <a:gd name="connsiteY716" fmla="*/ 1279370 h 1440373"/>
                <a:gd name="connsiteX717" fmla="*/ 761281 w 1973984"/>
                <a:gd name="connsiteY717" fmla="*/ 1274869 h 1440373"/>
                <a:gd name="connsiteX718" fmla="*/ 751256 w 1973984"/>
                <a:gd name="connsiteY718" fmla="*/ 1274869 h 1440373"/>
                <a:gd name="connsiteX719" fmla="*/ 746786 w 1973984"/>
                <a:gd name="connsiteY719" fmla="*/ 1259864 h 1440373"/>
                <a:gd name="connsiteX720" fmla="*/ 746786 w 1973984"/>
                <a:gd name="connsiteY720" fmla="*/ 1245839 h 1440373"/>
                <a:gd name="connsiteX721" fmla="*/ 746786 w 1973984"/>
                <a:gd name="connsiteY721" fmla="*/ 1240359 h 1440373"/>
                <a:gd name="connsiteX722" fmla="*/ 741773 w 1973984"/>
                <a:gd name="connsiteY722" fmla="*/ 1230834 h 1440373"/>
                <a:gd name="connsiteX723" fmla="*/ 737302 w 1973984"/>
                <a:gd name="connsiteY723" fmla="*/ 1220853 h 1440373"/>
                <a:gd name="connsiteX724" fmla="*/ 731748 w 1973984"/>
                <a:gd name="connsiteY724" fmla="*/ 1211329 h 1440373"/>
                <a:gd name="connsiteX725" fmla="*/ 722265 w 1973984"/>
                <a:gd name="connsiteY725" fmla="*/ 1211329 h 1440373"/>
                <a:gd name="connsiteX726" fmla="*/ 717794 w 1973984"/>
                <a:gd name="connsiteY726" fmla="*/ 1201869 h 1440373"/>
                <a:gd name="connsiteX727" fmla="*/ 717794 w 1973984"/>
                <a:gd name="connsiteY727" fmla="*/ 1191823 h 1440373"/>
                <a:gd name="connsiteX728" fmla="*/ 712240 w 1973984"/>
                <a:gd name="connsiteY728" fmla="*/ 1191823 h 1440373"/>
                <a:gd name="connsiteX729" fmla="*/ 707769 w 1973984"/>
                <a:gd name="connsiteY729" fmla="*/ 1187322 h 1440373"/>
                <a:gd name="connsiteX730" fmla="*/ 712240 w 1973984"/>
                <a:gd name="connsiteY730" fmla="*/ 1172317 h 1440373"/>
                <a:gd name="connsiteX731" fmla="*/ 707769 w 1973984"/>
                <a:gd name="connsiteY731" fmla="*/ 1167816 h 1440373"/>
                <a:gd name="connsiteX732" fmla="*/ 702756 w 1973984"/>
                <a:gd name="connsiteY732" fmla="*/ 1152877 h 1440373"/>
                <a:gd name="connsiteX733" fmla="*/ 707769 w 1973984"/>
                <a:gd name="connsiteY733" fmla="*/ 1143352 h 1440373"/>
                <a:gd name="connsiteX734" fmla="*/ 698286 w 1973984"/>
                <a:gd name="connsiteY734" fmla="*/ 1143352 h 1440373"/>
                <a:gd name="connsiteX735" fmla="*/ 698286 w 1973984"/>
                <a:gd name="connsiteY735" fmla="*/ 1138851 h 1440373"/>
                <a:gd name="connsiteX736" fmla="*/ 702756 w 1973984"/>
                <a:gd name="connsiteY736" fmla="*/ 1119345 h 1440373"/>
                <a:gd name="connsiteX737" fmla="*/ 699751 w 1973984"/>
                <a:gd name="connsiteY737" fmla="*/ 1119345 h 1440373"/>
                <a:gd name="connsiteX738" fmla="*/ 699180 w 1973984"/>
                <a:gd name="connsiteY738" fmla="*/ 1119984 h 1440373"/>
                <a:gd name="connsiteX739" fmla="*/ 688676 w 1973984"/>
                <a:gd name="connsiteY739" fmla="*/ 1119984 h 1440373"/>
                <a:gd name="connsiteX740" fmla="*/ 688676 w 1973984"/>
                <a:gd name="connsiteY740" fmla="*/ 1114971 h 1440373"/>
                <a:gd name="connsiteX741" fmla="*/ 684194 w 1973984"/>
                <a:gd name="connsiteY741" fmla="*/ 1114971 h 1440373"/>
                <a:gd name="connsiteX742" fmla="*/ 688676 w 1973984"/>
                <a:gd name="connsiteY742" fmla="*/ 1105482 h 1440373"/>
                <a:gd name="connsiteX743" fmla="*/ 678685 w 1973984"/>
                <a:gd name="connsiteY743" fmla="*/ 1105482 h 1440373"/>
                <a:gd name="connsiteX744" fmla="*/ 674156 w 1973984"/>
                <a:gd name="connsiteY744" fmla="*/ 1105482 h 1440373"/>
                <a:gd name="connsiteX745" fmla="*/ 669161 w 1973984"/>
                <a:gd name="connsiteY745" fmla="*/ 1095456 h 1440373"/>
                <a:gd name="connsiteX746" fmla="*/ 659683 w 1973984"/>
                <a:gd name="connsiteY746" fmla="*/ 1090980 h 1440373"/>
                <a:gd name="connsiteX747" fmla="*/ 654641 w 1973984"/>
                <a:gd name="connsiteY747" fmla="*/ 1081491 h 1440373"/>
                <a:gd name="connsiteX748" fmla="*/ 649646 w 1973984"/>
                <a:gd name="connsiteY748" fmla="*/ 1071465 h 1440373"/>
                <a:gd name="connsiteX749" fmla="*/ 620653 w 1973984"/>
                <a:gd name="connsiteY749" fmla="*/ 1075941 h 1440373"/>
                <a:gd name="connsiteX750" fmla="*/ 615144 w 1973984"/>
                <a:gd name="connsiteY750" fmla="*/ 1071465 h 1440373"/>
                <a:gd name="connsiteX751" fmla="*/ 620653 w 1973984"/>
                <a:gd name="connsiteY751" fmla="*/ 1066452 h 1440373"/>
                <a:gd name="connsiteX752" fmla="*/ 620653 w 1973984"/>
                <a:gd name="connsiteY752" fmla="*/ 1061976 h 1440373"/>
                <a:gd name="connsiteX753" fmla="*/ 615144 w 1973984"/>
                <a:gd name="connsiteY753" fmla="*/ 1046938 h 1440373"/>
                <a:gd name="connsiteX754" fmla="*/ 605666 w 1973984"/>
                <a:gd name="connsiteY754" fmla="*/ 1046938 h 1440373"/>
                <a:gd name="connsiteX755" fmla="*/ 596142 w 1973984"/>
                <a:gd name="connsiteY755" fmla="*/ 1046938 h 1440373"/>
                <a:gd name="connsiteX756" fmla="*/ 591147 w 1973984"/>
                <a:gd name="connsiteY756" fmla="*/ 1046938 h 1440373"/>
                <a:gd name="connsiteX757" fmla="*/ 591147 w 1973984"/>
                <a:gd name="connsiteY757" fmla="*/ 1075941 h 1440373"/>
                <a:gd name="connsiteX758" fmla="*/ 586151 w 1973984"/>
                <a:gd name="connsiteY758" fmla="*/ 1075941 h 1440373"/>
                <a:gd name="connsiteX759" fmla="*/ 586151 w 1973984"/>
                <a:gd name="connsiteY759" fmla="*/ 1071465 h 1440373"/>
                <a:gd name="connsiteX760" fmla="*/ 581623 w 1973984"/>
                <a:gd name="connsiteY760" fmla="*/ 1071465 h 1440373"/>
                <a:gd name="connsiteX761" fmla="*/ 581623 w 1973984"/>
                <a:gd name="connsiteY761" fmla="*/ 1075941 h 1440373"/>
                <a:gd name="connsiteX762" fmla="*/ 562154 w 1973984"/>
                <a:gd name="connsiteY762" fmla="*/ 1081491 h 1440373"/>
                <a:gd name="connsiteX763" fmla="*/ 552630 w 1973984"/>
                <a:gd name="connsiteY763" fmla="*/ 1090980 h 1440373"/>
                <a:gd name="connsiteX764" fmla="*/ 547121 w 1973984"/>
                <a:gd name="connsiteY764" fmla="*/ 1085967 h 1440373"/>
                <a:gd name="connsiteX765" fmla="*/ 532135 w 1973984"/>
                <a:gd name="connsiteY765" fmla="*/ 1061976 h 1440373"/>
                <a:gd name="connsiteX766" fmla="*/ 527653 w 1973984"/>
                <a:gd name="connsiteY766" fmla="*/ 1046938 h 1440373"/>
                <a:gd name="connsiteX767" fmla="*/ 522611 w 1973984"/>
                <a:gd name="connsiteY767" fmla="*/ 1027423 h 1440373"/>
                <a:gd name="connsiteX768" fmla="*/ 522611 w 1973984"/>
                <a:gd name="connsiteY768" fmla="*/ 1012921 h 1440373"/>
                <a:gd name="connsiteX769" fmla="*/ 518129 w 1973984"/>
                <a:gd name="connsiteY769" fmla="*/ 1012921 h 1440373"/>
                <a:gd name="connsiteX770" fmla="*/ 518129 w 1973984"/>
                <a:gd name="connsiteY770" fmla="*/ 1007908 h 1440373"/>
                <a:gd name="connsiteX771" fmla="*/ 513133 w 1973984"/>
                <a:gd name="connsiteY771" fmla="*/ 1007908 h 1440373"/>
                <a:gd name="connsiteX772" fmla="*/ 503142 w 1973984"/>
                <a:gd name="connsiteY772" fmla="*/ 998419 h 1440373"/>
                <a:gd name="connsiteX773" fmla="*/ 498614 w 1973984"/>
                <a:gd name="connsiteY773" fmla="*/ 998419 h 1440373"/>
                <a:gd name="connsiteX774" fmla="*/ 498614 w 1973984"/>
                <a:gd name="connsiteY774" fmla="*/ 1007908 h 1440373"/>
                <a:gd name="connsiteX775" fmla="*/ 493618 w 1973984"/>
                <a:gd name="connsiteY775" fmla="*/ 1007908 h 1440373"/>
                <a:gd name="connsiteX776" fmla="*/ 474103 w 1973984"/>
                <a:gd name="connsiteY776" fmla="*/ 1022887 h 1440373"/>
                <a:gd name="connsiteX777" fmla="*/ 464112 w 1973984"/>
                <a:gd name="connsiteY777" fmla="*/ 1022887 h 1440373"/>
                <a:gd name="connsiteX778" fmla="*/ 464112 w 1973984"/>
                <a:gd name="connsiteY778" fmla="*/ 1017934 h 1440373"/>
                <a:gd name="connsiteX779" fmla="*/ 459117 w 1973984"/>
                <a:gd name="connsiteY779" fmla="*/ 1012921 h 1440373"/>
                <a:gd name="connsiteX780" fmla="*/ 454635 w 1973984"/>
                <a:gd name="connsiteY780" fmla="*/ 1017934 h 1440373"/>
                <a:gd name="connsiteX781" fmla="*/ 454635 w 1973984"/>
                <a:gd name="connsiteY781" fmla="*/ 1027423 h 1440373"/>
                <a:gd name="connsiteX782" fmla="*/ 449126 w 1973984"/>
                <a:gd name="connsiteY782" fmla="*/ 1032436 h 1440373"/>
                <a:gd name="connsiteX783" fmla="*/ 454635 w 1973984"/>
                <a:gd name="connsiteY783" fmla="*/ 1046938 h 1440373"/>
                <a:gd name="connsiteX784" fmla="*/ 449126 w 1973984"/>
                <a:gd name="connsiteY784" fmla="*/ 1046938 h 1440373"/>
                <a:gd name="connsiteX785" fmla="*/ 430124 w 1973984"/>
                <a:gd name="connsiteY785" fmla="*/ 1056426 h 1440373"/>
                <a:gd name="connsiteX786" fmla="*/ 425596 w 1973984"/>
                <a:gd name="connsiteY786" fmla="*/ 1046938 h 1440373"/>
                <a:gd name="connsiteX787" fmla="*/ 420087 w 1973984"/>
                <a:gd name="connsiteY787" fmla="*/ 1042462 h 1440373"/>
                <a:gd name="connsiteX788" fmla="*/ 415605 w 1973984"/>
                <a:gd name="connsiteY788" fmla="*/ 1036911 h 1440373"/>
                <a:gd name="connsiteX789" fmla="*/ 410609 w 1973984"/>
                <a:gd name="connsiteY789" fmla="*/ 1036911 h 1440373"/>
                <a:gd name="connsiteX790" fmla="*/ 400618 w 1973984"/>
                <a:gd name="connsiteY790" fmla="*/ 1046938 h 1440373"/>
                <a:gd name="connsiteX791" fmla="*/ 400618 w 1973984"/>
                <a:gd name="connsiteY791" fmla="*/ 1056426 h 1440373"/>
                <a:gd name="connsiteX792" fmla="*/ 400618 w 1973984"/>
                <a:gd name="connsiteY792" fmla="*/ 1061976 h 1440373"/>
                <a:gd name="connsiteX793" fmla="*/ 400618 w 1973984"/>
                <a:gd name="connsiteY793" fmla="*/ 1071465 h 1440373"/>
                <a:gd name="connsiteX794" fmla="*/ 400618 w 1973984"/>
                <a:gd name="connsiteY794" fmla="*/ 1075941 h 1440373"/>
                <a:gd name="connsiteX795" fmla="*/ 395576 w 1973984"/>
                <a:gd name="connsiteY795" fmla="*/ 1075941 h 1440373"/>
                <a:gd name="connsiteX796" fmla="*/ 385585 w 1973984"/>
                <a:gd name="connsiteY796" fmla="*/ 1075941 h 1440373"/>
                <a:gd name="connsiteX797" fmla="*/ 391094 w 1973984"/>
                <a:gd name="connsiteY797" fmla="*/ 1081491 h 1440373"/>
                <a:gd name="connsiteX798" fmla="*/ 385585 w 1973984"/>
                <a:gd name="connsiteY798" fmla="*/ 1081491 h 1440373"/>
                <a:gd name="connsiteX799" fmla="*/ 376108 w 1973984"/>
                <a:gd name="connsiteY799" fmla="*/ 1095456 h 1440373"/>
                <a:gd name="connsiteX800" fmla="*/ 381103 w 1973984"/>
                <a:gd name="connsiteY800" fmla="*/ 1105482 h 1440373"/>
                <a:gd name="connsiteX801" fmla="*/ 381103 w 1973984"/>
                <a:gd name="connsiteY801" fmla="*/ 1110495 h 1440373"/>
                <a:gd name="connsiteX802" fmla="*/ 376108 w 1973984"/>
                <a:gd name="connsiteY802" fmla="*/ 1114971 h 1440373"/>
                <a:gd name="connsiteX803" fmla="*/ 371579 w 1973984"/>
                <a:gd name="connsiteY803" fmla="*/ 1130010 h 1440373"/>
                <a:gd name="connsiteX804" fmla="*/ 376108 w 1973984"/>
                <a:gd name="connsiteY804" fmla="*/ 1139499 h 1440373"/>
                <a:gd name="connsiteX805" fmla="*/ 366584 w 1973984"/>
                <a:gd name="connsiteY805" fmla="*/ 1139499 h 1440373"/>
                <a:gd name="connsiteX806" fmla="*/ 356593 w 1973984"/>
                <a:gd name="connsiteY806" fmla="*/ 1169039 h 1440373"/>
                <a:gd name="connsiteX807" fmla="*/ 352111 w 1973984"/>
                <a:gd name="connsiteY807" fmla="*/ 1178528 h 1440373"/>
                <a:gd name="connsiteX808" fmla="*/ 347069 w 1973984"/>
                <a:gd name="connsiteY808" fmla="*/ 1178528 h 1440373"/>
                <a:gd name="connsiteX809" fmla="*/ 347069 w 1973984"/>
                <a:gd name="connsiteY809" fmla="*/ 1173575 h 1440373"/>
                <a:gd name="connsiteX810" fmla="*/ 337078 w 1973984"/>
                <a:gd name="connsiteY810" fmla="*/ 1163549 h 1440373"/>
                <a:gd name="connsiteX811" fmla="*/ 332596 w 1973984"/>
                <a:gd name="connsiteY811" fmla="*/ 1139499 h 1440373"/>
                <a:gd name="connsiteX812" fmla="*/ 327600 w 1973984"/>
                <a:gd name="connsiteY812" fmla="*/ 1130010 h 1440373"/>
                <a:gd name="connsiteX813" fmla="*/ 332596 w 1973984"/>
                <a:gd name="connsiteY813" fmla="*/ 1124997 h 1440373"/>
                <a:gd name="connsiteX814" fmla="*/ 327600 w 1973984"/>
                <a:gd name="connsiteY814" fmla="*/ 1114971 h 1440373"/>
                <a:gd name="connsiteX815" fmla="*/ 327600 w 1973984"/>
                <a:gd name="connsiteY815" fmla="*/ 1110495 h 1440373"/>
                <a:gd name="connsiteX816" fmla="*/ 332596 w 1973984"/>
                <a:gd name="connsiteY816" fmla="*/ 1114971 h 1440373"/>
                <a:gd name="connsiteX817" fmla="*/ 337078 w 1973984"/>
                <a:gd name="connsiteY817" fmla="*/ 1105482 h 1440373"/>
                <a:gd name="connsiteX818" fmla="*/ 327600 w 1973984"/>
                <a:gd name="connsiteY818" fmla="*/ 1101006 h 1440373"/>
                <a:gd name="connsiteX819" fmla="*/ 322091 w 1973984"/>
                <a:gd name="connsiteY819" fmla="*/ 1105482 h 1440373"/>
                <a:gd name="connsiteX820" fmla="*/ 317563 w 1973984"/>
                <a:gd name="connsiteY820" fmla="*/ 1095456 h 1440373"/>
                <a:gd name="connsiteX821" fmla="*/ 312567 w 1973984"/>
                <a:gd name="connsiteY821" fmla="*/ 1095456 h 1440373"/>
                <a:gd name="connsiteX822" fmla="*/ 308085 w 1973984"/>
                <a:gd name="connsiteY822" fmla="*/ 1056426 h 1440373"/>
                <a:gd name="connsiteX823" fmla="*/ 302576 w 1973984"/>
                <a:gd name="connsiteY823" fmla="*/ 1051950 h 1440373"/>
                <a:gd name="connsiteX824" fmla="*/ 283575 w 1973984"/>
                <a:gd name="connsiteY824" fmla="*/ 1056426 h 1440373"/>
                <a:gd name="connsiteX825" fmla="*/ 273584 w 1973984"/>
                <a:gd name="connsiteY825" fmla="*/ 1066452 h 1440373"/>
                <a:gd name="connsiteX826" fmla="*/ 269055 w 1973984"/>
                <a:gd name="connsiteY826" fmla="*/ 1061976 h 1440373"/>
                <a:gd name="connsiteX827" fmla="*/ 273584 w 1973984"/>
                <a:gd name="connsiteY827" fmla="*/ 1046938 h 1440373"/>
                <a:gd name="connsiteX828" fmla="*/ 273584 w 1973984"/>
                <a:gd name="connsiteY828" fmla="*/ 1032436 h 1440373"/>
                <a:gd name="connsiteX829" fmla="*/ 259578 w 1973984"/>
                <a:gd name="connsiteY829" fmla="*/ 1017934 h 1440373"/>
                <a:gd name="connsiteX830" fmla="*/ 254069 w 1973984"/>
                <a:gd name="connsiteY830" fmla="*/ 1027423 h 1440373"/>
                <a:gd name="connsiteX831" fmla="*/ 249073 w 1973984"/>
                <a:gd name="connsiteY831" fmla="*/ 1022887 h 1440373"/>
                <a:gd name="connsiteX832" fmla="*/ 244545 w 1973984"/>
                <a:gd name="connsiteY832" fmla="*/ 1036911 h 1440373"/>
                <a:gd name="connsiteX833" fmla="*/ 239082 w 1973984"/>
                <a:gd name="connsiteY833" fmla="*/ 1036911 h 1440373"/>
                <a:gd name="connsiteX834" fmla="*/ 234554 w 1973984"/>
                <a:gd name="connsiteY834" fmla="*/ 1042462 h 1440373"/>
                <a:gd name="connsiteX835" fmla="*/ 225076 w 1973984"/>
                <a:gd name="connsiteY835" fmla="*/ 1056426 h 1440373"/>
                <a:gd name="connsiteX836" fmla="*/ 220034 w 1973984"/>
                <a:gd name="connsiteY836" fmla="*/ 1056426 h 1440373"/>
                <a:gd name="connsiteX837" fmla="*/ 205561 w 1973984"/>
                <a:gd name="connsiteY837" fmla="*/ 1071465 h 1440373"/>
                <a:gd name="connsiteX838" fmla="*/ 210043 w 1973984"/>
                <a:gd name="connsiteY838" fmla="*/ 1075941 h 1440373"/>
                <a:gd name="connsiteX839" fmla="*/ 205561 w 1973984"/>
                <a:gd name="connsiteY839" fmla="*/ 1081491 h 1440373"/>
                <a:gd name="connsiteX840" fmla="*/ 205561 w 1973984"/>
                <a:gd name="connsiteY840" fmla="*/ 1101006 h 1440373"/>
                <a:gd name="connsiteX841" fmla="*/ 200566 w 1973984"/>
                <a:gd name="connsiteY841" fmla="*/ 1105482 h 1440373"/>
                <a:gd name="connsiteX842" fmla="*/ 190528 w 1973984"/>
                <a:gd name="connsiteY842" fmla="*/ 1105482 h 1440373"/>
                <a:gd name="connsiteX843" fmla="*/ 186046 w 1973984"/>
                <a:gd name="connsiteY843" fmla="*/ 1119984 h 1440373"/>
                <a:gd name="connsiteX844" fmla="*/ 186046 w 1973984"/>
                <a:gd name="connsiteY844" fmla="*/ 1130010 h 1440373"/>
                <a:gd name="connsiteX845" fmla="*/ 190528 w 1973984"/>
                <a:gd name="connsiteY845" fmla="*/ 1130010 h 1440373"/>
                <a:gd name="connsiteX846" fmla="*/ 186046 w 1973984"/>
                <a:gd name="connsiteY846" fmla="*/ 1134486 h 1440373"/>
                <a:gd name="connsiteX847" fmla="*/ 181051 w 1973984"/>
                <a:gd name="connsiteY847" fmla="*/ 1144034 h 1440373"/>
                <a:gd name="connsiteX848" fmla="*/ 171060 w 1973984"/>
                <a:gd name="connsiteY848" fmla="*/ 1149525 h 1440373"/>
                <a:gd name="connsiteX849" fmla="*/ 166064 w 1973984"/>
                <a:gd name="connsiteY849" fmla="*/ 1154060 h 1440373"/>
                <a:gd name="connsiteX850" fmla="*/ 161536 w 1973984"/>
                <a:gd name="connsiteY850" fmla="*/ 1173575 h 1440373"/>
                <a:gd name="connsiteX851" fmla="*/ 156027 w 1973984"/>
                <a:gd name="connsiteY851" fmla="*/ 1173575 h 1440373"/>
                <a:gd name="connsiteX852" fmla="*/ 151545 w 1973984"/>
                <a:gd name="connsiteY852" fmla="*/ 1178528 h 1440373"/>
                <a:gd name="connsiteX853" fmla="*/ 146549 w 1973984"/>
                <a:gd name="connsiteY853" fmla="*/ 1178528 h 1440373"/>
                <a:gd name="connsiteX854" fmla="*/ 142021 w 1973984"/>
                <a:gd name="connsiteY854" fmla="*/ 1183064 h 1440373"/>
                <a:gd name="connsiteX855" fmla="*/ 127034 w 1973984"/>
                <a:gd name="connsiteY855" fmla="*/ 1178528 h 1440373"/>
                <a:gd name="connsiteX856" fmla="*/ 122552 w 1973984"/>
                <a:gd name="connsiteY856" fmla="*/ 1178528 h 1440373"/>
                <a:gd name="connsiteX857" fmla="*/ 113028 w 1973984"/>
                <a:gd name="connsiteY857" fmla="*/ 1178528 h 1440373"/>
                <a:gd name="connsiteX858" fmla="*/ 102524 w 1973984"/>
                <a:gd name="connsiteY858" fmla="*/ 1178528 h 1440373"/>
                <a:gd name="connsiteX859" fmla="*/ 102524 w 1973984"/>
                <a:gd name="connsiteY859" fmla="*/ 1169039 h 1440373"/>
                <a:gd name="connsiteX860" fmla="*/ 98042 w 1973984"/>
                <a:gd name="connsiteY860" fmla="*/ 1169039 h 1440373"/>
                <a:gd name="connsiteX861" fmla="*/ 78527 w 1973984"/>
                <a:gd name="connsiteY861" fmla="*/ 1169039 h 1440373"/>
                <a:gd name="connsiteX862" fmla="*/ 68536 w 1973984"/>
                <a:gd name="connsiteY862" fmla="*/ 1173575 h 1440373"/>
                <a:gd name="connsiteX863" fmla="*/ 63494 w 1973984"/>
                <a:gd name="connsiteY863" fmla="*/ 1173575 h 1440373"/>
                <a:gd name="connsiteX864" fmla="*/ 54016 w 1973984"/>
                <a:gd name="connsiteY864" fmla="*/ 1178528 h 1440373"/>
                <a:gd name="connsiteX865" fmla="*/ 59012 w 1973984"/>
                <a:gd name="connsiteY865" fmla="*/ 1193090 h 1440373"/>
                <a:gd name="connsiteX866" fmla="*/ 49534 w 1973984"/>
                <a:gd name="connsiteY866" fmla="*/ 1193090 h 1440373"/>
                <a:gd name="connsiteX867" fmla="*/ 39497 w 1973984"/>
                <a:gd name="connsiteY867" fmla="*/ 1183064 h 1440373"/>
                <a:gd name="connsiteX868" fmla="*/ 39497 w 1973984"/>
                <a:gd name="connsiteY868" fmla="*/ 1173575 h 1440373"/>
                <a:gd name="connsiteX869" fmla="*/ 39497 w 1973984"/>
                <a:gd name="connsiteY869" fmla="*/ 1163549 h 1440373"/>
                <a:gd name="connsiteX870" fmla="*/ 34501 w 1973984"/>
                <a:gd name="connsiteY870" fmla="*/ 1149525 h 1440373"/>
                <a:gd name="connsiteX871" fmla="*/ 24510 w 1973984"/>
                <a:gd name="connsiteY871" fmla="*/ 1154060 h 1440373"/>
                <a:gd name="connsiteX872" fmla="*/ 19515 w 1973984"/>
                <a:gd name="connsiteY872" fmla="*/ 1149525 h 1440373"/>
                <a:gd name="connsiteX873" fmla="*/ 24510 w 1973984"/>
                <a:gd name="connsiteY873" fmla="*/ 1144034 h 1440373"/>
                <a:gd name="connsiteX874" fmla="*/ 28992 w 1973984"/>
                <a:gd name="connsiteY874" fmla="*/ 1139499 h 1440373"/>
                <a:gd name="connsiteX875" fmla="*/ 28992 w 1973984"/>
                <a:gd name="connsiteY875" fmla="*/ 1119984 h 1440373"/>
                <a:gd name="connsiteX876" fmla="*/ 28992 w 1973984"/>
                <a:gd name="connsiteY876" fmla="*/ 1110495 h 1440373"/>
                <a:gd name="connsiteX877" fmla="*/ 39497 w 1973984"/>
                <a:gd name="connsiteY877" fmla="*/ 1105482 h 1440373"/>
                <a:gd name="connsiteX878" fmla="*/ 39497 w 1973984"/>
                <a:gd name="connsiteY878" fmla="*/ 1101006 h 1440373"/>
                <a:gd name="connsiteX879" fmla="*/ 39497 w 1973984"/>
                <a:gd name="connsiteY879" fmla="*/ 1095456 h 1440373"/>
                <a:gd name="connsiteX880" fmla="*/ 34501 w 1973984"/>
                <a:gd name="connsiteY880" fmla="*/ 1095456 h 1440373"/>
                <a:gd name="connsiteX881" fmla="*/ 34501 w 1973984"/>
                <a:gd name="connsiteY881" fmla="*/ 1085967 h 1440373"/>
                <a:gd name="connsiteX882" fmla="*/ 28992 w 1973984"/>
                <a:gd name="connsiteY882" fmla="*/ 1085967 h 1440373"/>
                <a:gd name="connsiteX883" fmla="*/ 24510 w 1973984"/>
                <a:gd name="connsiteY883" fmla="*/ 1081491 h 1440373"/>
                <a:gd name="connsiteX884" fmla="*/ 24510 w 1973984"/>
                <a:gd name="connsiteY884" fmla="*/ 1071465 h 1440373"/>
                <a:gd name="connsiteX885" fmla="*/ 14986 w 1973984"/>
                <a:gd name="connsiteY885" fmla="*/ 1066452 h 1440373"/>
                <a:gd name="connsiteX886" fmla="*/ 9524 w 1973984"/>
                <a:gd name="connsiteY886" fmla="*/ 1051950 h 1440373"/>
                <a:gd name="connsiteX887" fmla="*/ 4995 w 1973984"/>
                <a:gd name="connsiteY887" fmla="*/ 1036911 h 1440373"/>
                <a:gd name="connsiteX888" fmla="*/ 14986 w 1973984"/>
                <a:gd name="connsiteY888" fmla="*/ 1032436 h 1440373"/>
                <a:gd name="connsiteX889" fmla="*/ 4995 w 1973984"/>
                <a:gd name="connsiteY889" fmla="*/ 1017934 h 1440373"/>
                <a:gd name="connsiteX890" fmla="*/ 0 w 1973984"/>
                <a:gd name="connsiteY890" fmla="*/ 1012921 h 1440373"/>
                <a:gd name="connsiteX891" fmla="*/ 0 w 1973984"/>
                <a:gd name="connsiteY891" fmla="*/ 998419 h 1440373"/>
                <a:gd name="connsiteX892" fmla="*/ 9524 w 1973984"/>
                <a:gd name="connsiteY892" fmla="*/ 993883 h 1440373"/>
                <a:gd name="connsiteX893" fmla="*/ 24510 w 1973984"/>
                <a:gd name="connsiteY893" fmla="*/ 993883 h 1440373"/>
                <a:gd name="connsiteX894" fmla="*/ 28992 w 1973984"/>
                <a:gd name="connsiteY894" fmla="*/ 983857 h 1440373"/>
                <a:gd name="connsiteX895" fmla="*/ 19515 w 1973984"/>
                <a:gd name="connsiteY895" fmla="*/ 968878 h 1440373"/>
                <a:gd name="connsiteX896" fmla="*/ 14986 w 1973984"/>
                <a:gd name="connsiteY896" fmla="*/ 964343 h 1440373"/>
                <a:gd name="connsiteX897" fmla="*/ 9524 w 1973984"/>
                <a:gd name="connsiteY897" fmla="*/ 954854 h 1440373"/>
                <a:gd name="connsiteX898" fmla="*/ 9524 w 1973984"/>
                <a:gd name="connsiteY898" fmla="*/ 949363 h 1440373"/>
                <a:gd name="connsiteX899" fmla="*/ 24510 w 1973984"/>
                <a:gd name="connsiteY899" fmla="*/ 939815 h 1440373"/>
                <a:gd name="connsiteX900" fmla="*/ 39497 w 1973984"/>
                <a:gd name="connsiteY900" fmla="*/ 939815 h 1440373"/>
                <a:gd name="connsiteX901" fmla="*/ 44025 w 1973984"/>
                <a:gd name="connsiteY901" fmla="*/ 910811 h 1440373"/>
                <a:gd name="connsiteX902" fmla="*/ 54016 w 1973984"/>
                <a:gd name="connsiteY902" fmla="*/ 905798 h 1440373"/>
                <a:gd name="connsiteX903" fmla="*/ 54016 w 1973984"/>
                <a:gd name="connsiteY903" fmla="*/ 896309 h 1440373"/>
                <a:gd name="connsiteX904" fmla="*/ 59012 w 1973984"/>
                <a:gd name="connsiteY904" fmla="*/ 896309 h 1440373"/>
                <a:gd name="connsiteX905" fmla="*/ 59012 w 1973984"/>
                <a:gd name="connsiteY905" fmla="*/ 891296 h 1440373"/>
                <a:gd name="connsiteX906" fmla="*/ 54016 w 1973984"/>
                <a:gd name="connsiteY906" fmla="*/ 891296 h 1440373"/>
                <a:gd name="connsiteX907" fmla="*/ 49534 w 1973984"/>
                <a:gd name="connsiteY907" fmla="*/ 881270 h 1440373"/>
                <a:gd name="connsiteX908" fmla="*/ 49534 w 1973984"/>
                <a:gd name="connsiteY908" fmla="*/ 867246 h 1440373"/>
                <a:gd name="connsiteX909" fmla="*/ 49534 w 1973984"/>
                <a:gd name="connsiteY909" fmla="*/ 861756 h 1440373"/>
                <a:gd name="connsiteX910" fmla="*/ 59012 w 1973984"/>
                <a:gd name="connsiteY910" fmla="*/ 857280 h 1440373"/>
                <a:gd name="connsiteX911" fmla="*/ 63494 w 1973984"/>
                <a:gd name="connsiteY911" fmla="*/ 837765 h 1440373"/>
                <a:gd name="connsiteX912" fmla="*/ 73531 w 1973984"/>
                <a:gd name="connsiteY912" fmla="*/ 837765 h 1440373"/>
                <a:gd name="connsiteX913" fmla="*/ 73531 w 1973984"/>
                <a:gd name="connsiteY913" fmla="*/ 832752 h 1440373"/>
                <a:gd name="connsiteX914" fmla="*/ 73531 w 1973984"/>
                <a:gd name="connsiteY914" fmla="*/ 828216 h 1440373"/>
                <a:gd name="connsiteX915" fmla="*/ 78527 w 1973984"/>
                <a:gd name="connsiteY915" fmla="*/ 828216 h 1440373"/>
                <a:gd name="connsiteX916" fmla="*/ 83009 w 1973984"/>
                <a:gd name="connsiteY916" fmla="*/ 828216 h 1440373"/>
                <a:gd name="connsiteX917" fmla="*/ 88004 w 1973984"/>
                <a:gd name="connsiteY917" fmla="*/ 813237 h 1440373"/>
                <a:gd name="connsiteX918" fmla="*/ 98042 w 1973984"/>
                <a:gd name="connsiteY918" fmla="*/ 808701 h 1440373"/>
                <a:gd name="connsiteX919" fmla="*/ 102524 w 1973984"/>
                <a:gd name="connsiteY919" fmla="*/ 808701 h 1440373"/>
                <a:gd name="connsiteX920" fmla="*/ 107519 w 1973984"/>
                <a:gd name="connsiteY920" fmla="*/ 798735 h 1440373"/>
                <a:gd name="connsiteX921" fmla="*/ 107519 w 1973984"/>
                <a:gd name="connsiteY921" fmla="*/ 793722 h 1440373"/>
                <a:gd name="connsiteX922" fmla="*/ 113028 w 1973984"/>
                <a:gd name="connsiteY922" fmla="*/ 793722 h 1440373"/>
                <a:gd name="connsiteX923" fmla="*/ 113028 w 1973984"/>
                <a:gd name="connsiteY923" fmla="*/ 779698 h 1440373"/>
                <a:gd name="connsiteX924" fmla="*/ 113028 w 1973984"/>
                <a:gd name="connsiteY924" fmla="*/ 774207 h 1440373"/>
                <a:gd name="connsiteX925" fmla="*/ 113028 w 1973984"/>
                <a:gd name="connsiteY925" fmla="*/ 769672 h 1440373"/>
                <a:gd name="connsiteX926" fmla="*/ 107519 w 1973984"/>
                <a:gd name="connsiteY926" fmla="*/ 760183 h 1440373"/>
                <a:gd name="connsiteX927" fmla="*/ 113028 w 1973984"/>
                <a:gd name="connsiteY927" fmla="*/ 760183 h 1440373"/>
                <a:gd name="connsiteX928" fmla="*/ 122552 w 1973984"/>
                <a:gd name="connsiteY928" fmla="*/ 760183 h 1440373"/>
                <a:gd name="connsiteX929" fmla="*/ 132030 w 1973984"/>
                <a:gd name="connsiteY929" fmla="*/ 769672 h 1440373"/>
                <a:gd name="connsiteX930" fmla="*/ 142021 w 1973984"/>
                <a:gd name="connsiteY930" fmla="*/ 774207 h 1440373"/>
                <a:gd name="connsiteX931" fmla="*/ 146549 w 1973984"/>
                <a:gd name="connsiteY931" fmla="*/ 774207 h 1440373"/>
                <a:gd name="connsiteX932" fmla="*/ 151545 w 1973984"/>
                <a:gd name="connsiteY932" fmla="*/ 779698 h 1440373"/>
                <a:gd name="connsiteX933" fmla="*/ 151545 w 1973984"/>
                <a:gd name="connsiteY933" fmla="*/ 784174 h 1440373"/>
                <a:gd name="connsiteX934" fmla="*/ 156027 w 1973984"/>
                <a:gd name="connsiteY934" fmla="*/ 784174 h 1440373"/>
                <a:gd name="connsiteX935" fmla="*/ 161536 w 1973984"/>
                <a:gd name="connsiteY935" fmla="*/ 779698 h 1440373"/>
                <a:gd name="connsiteX936" fmla="*/ 175542 w 1973984"/>
                <a:gd name="connsiteY936" fmla="*/ 779698 h 1440373"/>
                <a:gd name="connsiteX937" fmla="*/ 175542 w 1973984"/>
                <a:gd name="connsiteY937" fmla="*/ 764659 h 1440373"/>
                <a:gd name="connsiteX938" fmla="*/ 161536 w 1973984"/>
                <a:gd name="connsiteY938" fmla="*/ 760183 h 1440373"/>
                <a:gd name="connsiteX939" fmla="*/ 161536 w 1973984"/>
                <a:gd name="connsiteY939" fmla="*/ 745144 h 1440373"/>
                <a:gd name="connsiteX940" fmla="*/ 161536 w 1973984"/>
                <a:gd name="connsiteY940" fmla="*/ 740668 h 1440373"/>
                <a:gd name="connsiteX941" fmla="*/ 166064 w 1973984"/>
                <a:gd name="connsiteY941" fmla="*/ 730642 h 1440373"/>
                <a:gd name="connsiteX942" fmla="*/ 166064 w 1973984"/>
                <a:gd name="connsiteY942" fmla="*/ 725629 h 1440373"/>
                <a:gd name="connsiteX943" fmla="*/ 171060 w 1973984"/>
                <a:gd name="connsiteY943" fmla="*/ 715663 h 1440373"/>
                <a:gd name="connsiteX944" fmla="*/ 166064 w 1973984"/>
                <a:gd name="connsiteY944" fmla="*/ 711127 h 1440373"/>
                <a:gd name="connsiteX945" fmla="*/ 171060 w 1973984"/>
                <a:gd name="connsiteY945" fmla="*/ 701639 h 1440373"/>
                <a:gd name="connsiteX946" fmla="*/ 166064 w 1973984"/>
                <a:gd name="connsiteY946" fmla="*/ 696626 h 1440373"/>
                <a:gd name="connsiteX947" fmla="*/ 171060 w 1973984"/>
                <a:gd name="connsiteY947" fmla="*/ 686600 h 1440373"/>
                <a:gd name="connsiteX948" fmla="*/ 171060 w 1973984"/>
                <a:gd name="connsiteY948" fmla="*/ 682124 h 1440373"/>
                <a:gd name="connsiteX949" fmla="*/ 161536 w 1973984"/>
                <a:gd name="connsiteY949" fmla="*/ 682124 h 1440373"/>
                <a:gd name="connsiteX950" fmla="*/ 151545 w 1973984"/>
                <a:gd name="connsiteY950" fmla="*/ 657596 h 1440373"/>
                <a:gd name="connsiteX951" fmla="*/ 156027 w 1973984"/>
                <a:gd name="connsiteY951" fmla="*/ 653060 h 1440373"/>
                <a:gd name="connsiteX952" fmla="*/ 156027 w 1973984"/>
                <a:gd name="connsiteY952" fmla="*/ 638081 h 1440373"/>
                <a:gd name="connsiteX953" fmla="*/ 171060 w 1973984"/>
                <a:gd name="connsiteY953" fmla="*/ 638081 h 1440373"/>
                <a:gd name="connsiteX954" fmla="*/ 171060 w 1973984"/>
                <a:gd name="connsiteY954" fmla="*/ 628055 h 1440373"/>
                <a:gd name="connsiteX955" fmla="*/ 175542 w 1973984"/>
                <a:gd name="connsiteY955" fmla="*/ 623579 h 1440373"/>
                <a:gd name="connsiteX956" fmla="*/ 171060 w 1973984"/>
                <a:gd name="connsiteY956" fmla="*/ 614031 h 1440373"/>
                <a:gd name="connsiteX957" fmla="*/ 175542 w 1973984"/>
                <a:gd name="connsiteY957" fmla="*/ 608540 h 1440373"/>
                <a:gd name="connsiteX958" fmla="*/ 175542 w 1973984"/>
                <a:gd name="connsiteY958" fmla="*/ 604064 h 1440373"/>
                <a:gd name="connsiteX959" fmla="*/ 171060 w 1973984"/>
                <a:gd name="connsiteY959" fmla="*/ 604064 h 1440373"/>
                <a:gd name="connsiteX960" fmla="*/ 171060 w 1973984"/>
                <a:gd name="connsiteY960" fmla="*/ 594516 h 1440373"/>
                <a:gd name="connsiteX961" fmla="*/ 161536 w 1973984"/>
                <a:gd name="connsiteY961" fmla="*/ 585027 h 1440373"/>
                <a:gd name="connsiteX962" fmla="*/ 151545 w 1973984"/>
                <a:gd name="connsiteY962" fmla="*/ 569988 h 1440373"/>
                <a:gd name="connsiteX963" fmla="*/ 137025 w 1973984"/>
                <a:gd name="connsiteY963" fmla="*/ 565512 h 1440373"/>
                <a:gd name="connsiteX964" fmla="*/ 137025 w 1973984"/>
                <a:gd name="connsiteY964" fmla="*/ 555486 h 1440373"/>
                <a:gd name="connsiteX965" fmla="*/ 122552 w 1973984"/>
                <a:gd name="connsiteY965" fmla="*/ 530958 h 1440373"/>
                <a:gd name="connsiteX966" fmla="*/ 127034 w 1973984"/>
                <a:gd name="connsiteY966" fmla="*/ 526483 h 1440373"/>
                <a:gd name="connsiteX967" fmla="*/ 132030 w 1973984"/>
                <a:gd name="connsiteY967" fmla="*/ 530958 h 1440373"/>
                <a:gd name="connsiteX968" fmla="*/ 142021 w 1973984"/>
                <a:gd name="connsiteY968" fmla="*/ 526483 h 1440373"/>
                <a:gd name="connsiteX969" fmla="*/ 142021 w 1973984"/>
                <a:gd name="connsiteY969" fmla="*/ 520992 h 1440373"/>
                <a:gd name="connsiteX970" fmla="*/ 146549 w 1973984"/>
                <a:gd name="connsiteY970" fmla="*/ 520992 h 1440373"/>
                <a:gd name="connsiteX971" fmla="*/ 142021 w 1973984"/>
                <a:gd name="connsiteY971" fmla="*/ 511444 h 1440373"/>
                <a:gd name="connsiteX972" fmla="*/ 151545 w 1973984"/>
                <a:gd name="connsiteY972" fmla="*/ 511444 h 1440373"/>
                <a:gd name="connsiteX973" fmla="*/ 161536 w 1973984"/>
                <a:gd name="connsiteY973" fmla="*/ 511444 h 1440373"/>
                <a:gd name="connsiteX974" fmla="*/ 166064 w 1973984"/>
                <a:gd name="connsiteY974" fmla="*/ 506968 h 1440373"/>
                <a:gd name="connsiteX975" fmla="*/ 186046 w 1973984"/>
                <a:gd name="connsiteY975" fmla="*/ 487453 h 1440373"/>
                <a:gd name="connsiteX976" fmla="*/ 181051 w 1973984"/>
                <a:gd name="connsiteY976" fmla="*/ 482440 h 1440373"/>
                <a:gd name="connsiteX977" fmla="*/ 186046 w 1973984"/>
                <a:gd name="connsiteY977" fmla="*/ 472414 h 1440373"/>
                <a:gd name="connsiteX978" fmla="*/ 190528 w 1973984"/>
                <a:gd name="connsiteY978" fmla="*/ 467938 h 1440373"/>
                <a:gd name="connsiteX979" fmla="*/ 190528 w 1973984"/>
                <a:gd name="connsiteY979" fmla="*/ 462925 h 1440373"/>
                <a:gd name="connsiteX980" fmla="*/ 205561 w 1973984"/>
                <a:gd name="connsiteY980" fmla="*/ 458390 h 1440373"/>
                <a:gd name="connsiteX981" fmla="*/ 205561 w 1973984"/>
                <a:gd name="connsiteY981" fmla="*/ 452899 h 1440373"/>
                <a:gd name="connsiteX982" fmla="*/ 200566 w 1973984"/>
                <a:gd name="connsiteY982" fmla="*/ 443410 h 1440373"/>
                <a:gd name="connsiteX983" fmla="*/ 205561 w 1973984"/>
                <a:gd name="connsiteY983" fmla="*/ 428908 h 1440373"/>
                <a:gd name="connsiteX984" fmla="*/ 205561 w 1973984"/>
                <a:gd name="connsiteY984" fmla="*/ 419360 h 1440373"/>
                <a:gd name="connsiteX985" fmla="*/ 196037 w 1973984"/>
                <a:gd name="connsiteY985" fmla="*/ 413869 h 1440373"/>
                <a:gd name="connsiteX986" fmla="*/ 186046 w 1973984"/>
                <a:gd name="connsiteY986" fmla="*/ 389819 h 1440373"/>
                <a:gd name="connsiteX987" fmla="*/ 186046 w 1973984"/>
                <a:gd name="connsiteY987" fmla="*/ 384866 h 1440373"/>
                <a:gd name="connsiteX988" fmla="*/ 186046 w 1973984"/>
                <a:gd name="connsiteY988" fmla="*/ 375317 h 1440373"/>
                <a:gd name="connsiteX989" fmla="*/ 190528 w 1973984"/>
                <a:gd name="connsiteY989" fmla="*/ 360815 h 1440373"/>
                <a:gd name="connsiteX990" fmla="*/ 186046 w 1973984"/>
                <a:gd name="connsiteY990" fmla="*/ 345836 h 1440373"/>
                <a:gd name="connsiteX991" fmla="*/ 175542 w 1973984"/>
                <a:gd name="connsiteY991" fmla="*/ 336288 h 1440373"/>
                <a:gd name="connsiteX992" fmla="*/ 175542 w 1973984"/>
                <a:gd name="connsiteY992" fmla="*/ 326321 h 1440373"/>
                <a:gd name="connsiteX993" fmla="*/ 171060 w 1973984"/>
                <a:gd name="connsiteY993" fmla="*/ 312297 h 1440373"/>
                <a:gd name="connsiteX994" fmla="*/ 171060 w 1973984"/>
                <a:gd name="connsiteY994" fmla="*/ 306747 h 1440373"/>
                <a:gd name="connsiteX995" fmla="*/ 161536 w 1973984"/>
                <a:gd name="connsiteY995" fmla="*/ 302271 h 1440373"/>
                <a:gd name="connsiteX996" fmla="*/ 156027 w 1973984"/>
                <a:gd name="connsiteY996" fmla="*/ 287769 h 1440373"/>
                <a:gd name="connsiteX997" fmla="*/ 142021 w 1973984"/>
                <a:gd name="connsiteY997" fmla="*/ 277743 h 1440373"/>
                <a:gd name="connsiteX998" fmla="*/ 137025 w 1973984"/>
                <a:gd name="connsiteY998" fmla="*/ 277743 h 1440373"/>
                <a:gd name="connsiteX999" fmla="*/ 137025 w 1973984"/>
                <a:gd name="connsiteY999" fmla="*/ 282756 h 1440373"/>
                <a:gd name="connsiteX1000" fmla="*/ 132030 w 1973984"/>
                <a:gd name="connsiteY1000" fmla="*/ 282756 h 1440373"/>
                <a:gd name="connsiteX1001" fmla="*/ 132030 w 1973984"/>
                <a:gd name="connsiteY1001" fmla="*/ 273267 h 1440373"/>
                <a:gd name="connsiteX1002" fmla="*/ 122552 w 1973984"/>
                <a:gd name="connsiteY1002" fmla="*/ 258228 h 1440373"/>
                <a:gd name="connsiteX1003" fmla="*/ 117510 w 1973984"/>
                <a:gd name="connsiteY1003" fmla="*/ 268254 h 1440373"/>
                <a:gd name="connsiteX1004" fmla="*/ 113028 w 1973984"/>
                <a:gd name="connsiteY1004" fmla="*/ 268254 h 1440373"/>
                <a:gd name="connsiteX1005" fmla="*/ 107519 w 1973984"/>
                <a:gd name="connsiteY1005" fmla="*/ 258228 h 1440373"/>
                <a:gd name="connsiteX1006" fmla="*/ 102524 w 1973984"/>
                <a:gd name="connsiteY1006" fmla="*/ 262764 h 1440373"/>
                <a:gd name="connsiteX1007" fmla="*/ 92533 w 1973984"/>
                <a:gd name="connsiteY1007" fmla="*/ 253215 h 1440373"/>
                <a:gd name="connsiteX1008" fmla="*/ 92533 w 1973984"/>
                <a:gd name="connsiteY1008" fmla="*/ 243189 h 1440373"/>
                <a:gd name="connsiteX1009" fmla="*/ 102524 w 1973984"/>
                <a:gd name="connsiteY1009" fmla="*/ 238714 h 1440373"/>
                <a:gd name="connsiteX1010" fmla="*/ 98042 w 1973984"/>
                <a:gd name="connsiteY1010" fmla="*/ 233701 h 1440373"/>
                <a:gd name="connsiteX1011" fmla="*/ 92533 w 1973984"/>
                <a:gd name="connsiteY1011" fmla="*/ 233701 h 1440373"/>
                <a:gd name="connsiteX1012" fmla="*/ 88004 w 1973984"/>
                <a:gd name="connsiteY1012" fmla="*/ 233701 h 1440373"/>
                <a:gd name="connsiteX1013" fmla="*/ 83009 w 1973984"/>
                <a:gd name="connsiteY1013" fmla="*/ 229225 h 1440373"/>
                <a:gd name="connsiteX1014" fmla="*/ 83009 w 1973984"/>
                <a:gd name="connsiteY1014" fmla="*/ 214186 h 1440373"/>
                <a:gd name="connsiteX1015" fmla="*/ 78527 w 1973984"/>
                <a:gd name="connsiteY1015" fmla="*/ 209710 h 1440373"/>
                <a:gd name="connsiteX1016" fmla="*/ 88004 w 1973984"/>
                <a:gd name="connsiteY1016" fmla="*/ 180646 h 1440373"/>
                <a:gd name="connsiteX1017" fmla="*/ 98042 w 1973984"/>
                <a:gd name="connsiteY1017" fmla="*/ 185182 h 1440373"/>
                <a:gd name="connsiteX1018" fmla="*/ 98042 w 1973984"/>
                <a:gd name="connsiteY1018" fmla="*/ 175156 h 1440373"/>
                <a:gd name="connsiteX1019" fmla="*/ 98042 w 1973984"/>
                <a:gd name="connsiteY1019" fmla="*/ 170680 h 1440373"/>
                <a:gd name="connsiteX1020" fmla="*/ 113028 w 1973984"/>
                <a:gd name="connsiteY1020" fmla="*/ 155641 h 1440373"/>
                <a:gd name="connsiteX1021" fmla="*/ 117510 w 1973984"/>
                <a:gd name="connsiteY1021" fmla="*/ 155641 h 1440373"/>
                <a:gd name="connsiteX1022" fmla="*/ 146549 w 1973984"/>
                <a:gd name="connsiteY1022" fmla="*/ 155641 h 1440373"/>
                <a:gd name="connsiteX1023" fmla="*/ 161536 w 1973984"/>
                <a:gd name="connsiteY1023" fmla="*/ 146152 h 1440373"/>
                <a:gd name="connsiteX1024" fmla="*/ 161536 w 1973984"/>
                <a:gd name="connsiteY1024" fmla="*/ 155641 h 1440373"/>
                <a:gd name="connsiteX1025" fmla="*/ 171060 w 1973984"/>
                <a:gd name="connsiteY1025" fmla="*/ 155641 h 1440373"/>
                <a:gd name="connsiteX1026" fmla="*/ 171060 w 1973984"/>
                <a:gd name="connsiteY1026" fmla="*/ 151106 h 1440373"/>
                <a:gd name="connsiteX1027" fmla="*/ 175542 w 1973984"/>
                <a:gd name="connsiteY1027" fmla="*/ 151106 h 1440373"/>
                <a:gd name="connsiteX1028" fmla="*/ 175542 w 1973984"/>
                <a:gd name="connsiteY1028" fmla="*/ 155641 h 1440373"/>
                <a:gd name="connsiteX1029" fmla="*/ 181051 w 1973984"/>
                <a:gd name="connsiteY1029" fmla="*/ 155641 h 1440373"/>
                <a:gd name="connsiteX1030" fmla="*/ 190528 w 1973984"/>
                <a:gd name="connsiteY1030" fmla="*/ 146152 h 1440373"/>
                <a:gd name="connsiteX1031" fmla="*/ 210043 w 1973984"/>
                <a:gd name="connsiteY1031" fmla="*/ 136126 h 1440373"/>
                <a:gd name="connsiteX1032" fmla="*/ 205561 w 1973984"/>
                <a:gd name="connsiteY1032" fmla="*/ 126637 h 1440373"/>
                <a:gd name="connsiteX1033" fmla="*/ 200566 w 1973984"/>
                <a:gd name="connsiteY1033" fmla="*/ 112076 h 1440373"/>
                <a:gd name="connsiteX1034" fmla="*/ 196037 w 1973984"/>
                <a:gd name="connsiteY1034" fmla="*/ 116611 h 1440373"/>
                <a:gd name="connsiteX1035" fmla="*/ 190528 w 1973984"/>
                <a:gd name="connsiteY1035" fmla="*/ 107123 h 1440373"/>
                <a:gd name="connsiteX1036" fmla="*/ 200566 w 1973984"/>
                <a:gd name="connsiteY1036" fmla="*/ 102587 h 1440373"/>
                <a:gd name="connsiteX1037" fmla="*/ 200566 w 1973984"/>
                <a:gd name="connsiteY1037" fmla="*/ 87608 h 1440373"/>
                <a:gd name="connsiteX1038" fmla="*/ 190528 w 1973984"/>
                <a:gd name="connsiteY1038" fmla="*/ 83072 h 1440373"/>
                <a:gd name="connsiteX1039" fmla="*/ 190528 w 1973984"/>
                <a:gd name="connsiteY1039" fmla="*/ 78059 h 1440373"/>
                <a:gd name="connsiteX1040" fmla="*/ 205561 w 1973984"/>
                <a:gd name="connsiteY1040" fmla="*/ 73583 h 1440373"/>
                <a:gd name="connsiteX1041" fmla="*/ 205561 w 1973984"/>
                <a:gd name="connsiteY1041" fmla="*/ 78059 h 1440373"/>
                <a:gd name="connsiteX1042" fmla="*/ 210043 w 1973984"/>
                <a:gd name="connsiteY1042" fmla="*/ 78059 h 1440373"/>
                <a:gd name="connsiteX1043" fmla="*/ 215039 w 1973984"/>
                <a:gd name="connsiteY1043" fmla="*/ 73583 h 1440373"/>
                <a:gd name="connsiteX1044" fmla="*/ 210043 w 1973984"/>
                <a:gd name="connsiteY1044" fmla="*/ 68033 h 1440373"/>
                <a:gd name="connsiteX1045" fmla="*/ 215039 w 1973984"/>
                <a:gd name="connsiteY1045" fmla="*/ 58544 h 1440373"/>
                <a:gd name="connsiteX1046" fmla="*/ 220034 w 1973984"/>
                <a:gd name="connsiteY1046" fmla="*/ 63557 h 1440373"/>
                <a:gd name="connsiteX1047" fmla="*/ 229558 w 1973984"/>
                <a:gd name="connsiteY1047" fmla="*/ 54068 h 1440373"/>
                <a:gd name="connsiteX1048" fmla="*/ 234554 w 1973984"/>
                <a:gd name="connsiteY1048" fmla="*/ 48518 h 1440373"/>
                <a:gd name="connsiteX1049" fmla="*/ 234554 w 1973984"/>
                <a:gd name="connsiteY1049" fmla="*/ 44042 h 1440373"/>
                <a:gd name="connsiteX1050" fmla="*/ 239082 w 1973984"/>
                <a:gd name="connsiteY1050" fmla="*/ 44042 h 1440373"/>
                <a:gd name="connsiteX1051" fmla="*/ 239082 w 1973984"/>
                <a:gd name="connsiteY1051" fmla="*/ 34554 h 1440373"/>
                <a:gd name="connsiteX1052" fmla="*/ 254069 w 1973984"/>
                <a:gd name="connsiteY1052" fmla="*/ 29004 h 1440373"/>
                <a:gd name="connsiteX1053" fmla="*/ 264060 w 1973984"/>
                <a:gd name="connsiteY1053" fmla="*/ 48518 h 1440373"/>
                <a:gd name="connsiteX1054" fmla="*/ 269055 w 1973984"/>
                <a:gd name="connsiteY1054" fmla="*/ 44042 h 1440373"/>
                <a:gd name="connsiteX1055" fmla="*/ 273584 w 1973984"/>
                <a:gd name="connsiteY1055" fmla="*/ 39030 h 1440373"/>
                <a:gd name="connsiteX1056" fmla="*/ 288570 w 1973984"/>
                <a:gd name="connsiteY1056" fmla="*/ 34554 h 1440373"/>
                <a:gd name="connsiteX1057" fmla="*/ 293052 w 1973984"/>
                <a:gd name="connsiteY1057" fmla="*/ 44042 h 1440373"/>
                <a:gd name="connsiteX1058" fmla="*/ 298094 w 1973984"/>
                <a:gd name="connsiteY1058" fmla="*/ 44042 h 1440373"/>
                <a:gd name="connsiteX1059" fmla="*/ 298094 w 1973984"/>
                <a:gd name="connsiteY1059" fmla="*/ 29004 h 1440373"/>
                <a:gd name="connsiteX1060" fmla="*/ 308085 w 1973984"/>
                <a:gd name="connsiteY1060" fmla="*/ 24528 h 1440373"/>
                <a:gd name="connsiteX1061" fmla="*/ 308085 w 1973984"/>
                <a:gd name="connsiteY1061" fmla="*/ 19515 h 1440373"/>
                <a:gd name="connsiteX1062" fmla="*/ 312567 w 1973984"/>
                <a:gd name="connsiteY1062" fmla="*/ 15039 h 1440373"/>
                <a:gd name="connsiteX1063" fmla="*/ 317563 w 1973984"/>
                <a:gd name="connsiteY1063" fmla="*/ 15039 h 1440373"/>
                <a:gd name="connsiteX1064" fmla="*/ 317563 w 1973984"/>
                <a:gd name="connsiteY1064" fmla="*/ 5013 h 1440373"/>
                <a:gd name="connsiteX1065" fmla="*/ 327600 w 1973984"/>
                <a:gd name="connsiteY1065" fmla="*/ 5013 h 1440373"/>
                <a:gd name="connsiteX1066" fmla="*/ 332596 w 1973984"/>
                <a:gd name="connsiteY1066" fmla="*/ 5013 h 14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Lst>
              <a:rect l="l" t="t" r="r" b="b"/>
              <a:pathLst>
                <a:path w="1973984" h="1440373">
                  <a:moveTo>
                    <a:pt x="337078" y="0"/>
                  </a:moveTo>
                  <a:lnTo>
                    <a:pt x="361588" y="5013"/>
                  </a:lnTo>
                  <a:lnTo>
                    <a:pt x="366584" y="19515"/>
                  </a:lnTo>
                  <a:lnTo>
                    <a:pt x="385585" y="39030"/>
                  </a:lnTo>
                  <a:lnTo>
                    <a:pt x="391094" y="39030"/>
                  </a:lnTo>
                  <a:lnTo>
                    <a:pt x="400618" y="39030"/>
                  </a:lnTo>
                  <a:lnTo>
                    <a:pt x="406081" y="48518"/>
                  </a:lnTo>
                  <a:lnTo>
                    <a:pt x="406081" y="54068"/>
                  </a:lnTo>
                  <a:lnTo>
                    <a:pt x="420087" y="63557"/>
                  </a:lnTo>
                  <a:lnTo>
                    <a:pt x="430124" y="68033"/>
                  </a:lnTo>
                  <a:lnTo>
                    <a:pt x="430124" y="63557"/>
                  </a:lnTo>
                  <a:lnTo>
                    <a:pt x="439602" y="58544"/>
                  </a:lnTo>
                  <a:lnTo>
                    <a:pt x="449126" y="54068"/>
                  </a:lnTo>
                  <a:lnTo>
                    <a:pt x="454635" y="44042"/>
                  </a:lnTo>
                  <a:lnTo>
                    <a:pt x="454635" y="48518"/>
                  </a:lnTo>
                  <a:lnTo>
                    <a:pt x="459117" y="48518"/>
                  </a:lnTo>
                  <a:lnTo>
                    <a:pt x="464112" y="48518"/>
                  </a:lnTo>
                  <a:lnTo>
                    <a:pt x="468594" y="63557"/>
                  </a:lnTo>
                  <a:lnTo>
                    <a:pt x="483627" y="63557"/>
                  </a:lnTo>
                  <a:lnTo>
                    <a:pt x="498614" y="44042"/>
                  </a:lnTo>
                  <a:lnTo>
                    <a:pt x="513133" y="48518"/>
                  </a:lnTo>
                  <a:lnTo>
                    <a:pt x="513133" y="58544"/>
                  </a:lnTo>
                  <a:lnTo>
                    <a:pt x="522611" y="58544"/>
                  </a:lnTo>
                  <a:lnTo>
                    <a:pt x="518129" y="78059"/>
                  </a:lnTo>
                  <a:lnTo>
                    <a:pt x="527653" y="83072"/>
                  </a:lnTo>
                  <a:lnTo>
                    <a:pt x="537644" y="78059"/>
                  </a:lnTo>
                  <a:lnTo>
                    <a:pt x="542126" y="73583"/>
                  </a:lnTo>
                  <a:lnTo>
                    <a:pt x="552630" y="58544"/>
                  </a:lnTo>
                  <a:lnTo>
                    <a:pt x="557159" y="63557"/>
                  </a:lnTo>
                  <a:lnTo>
                    <a:pt x="562154" y="63557"/>
                  </a:lnTo>
                  <a:lnTo>
                    <a:pt x="557159" y="44042"/>
                  </a:lnTo>
                  <a:lnTo>
                    <a:pt x="572145" y="44042"/>
                  </a:lnTo>
                  <a:lnTo>
                    <a:pt x="576627" y="39030"/>
                  </a:lnTo>
                  <a:lnTo>
                    <a:pt x="572145" y="24528"/>
                  </a:lnTo>
                  <a:lnTo>
                    <a:pt x="572145" y="19515"/>
                  </a:lnTo>
                  <a:lnTo>
                    <a:pt x="581623" y="24528"/>
                  </a:lnTo>
                  <a:lnTo>
                    <a:pt x="586151" y="24528"/>
                  </a:lnTo>
                  <a:lnTo>
                    <a:pt x="591147" y="24528"/>
                  </a:lnTo>
                  <a:lnTo>
                    <a:pt x="586151" y="29004"/>
                  </a:lnTo>
                  <a:lnTo>
                    <a:pt x="591147" y="34554"/>
                  </a:lnTo>
                  <a:lnTo>
                    <a:pt x="591147" y="48518"/>
                  </a:lnTo>
                  <a:lnTo>
                    <a:pt x="596142" y="48518"/>
                  </a:lnTo>
                  <a:lnTo>
                    <a:pt x="601138" y="58544"/>
                  </a:lnTo>
                  <a:lnTo>
                    <a:pt x="605666" y="63557"/>
                  </a:lnTo>
                  <a:lnTo>
                    <a:pt x="605666" y="68033"/>
                  </a:lnTo>
                  <a:lnTo>
                    <a:pt x="615144" y="73583"/>
                  </a:lnTo>
                  <a:lnTo>
                    <a:pt x="615144" y="78059"/>
                  </a:lnTo>
                  <a:lnTo>
                    <a:pt x="620653" y="83072"/>
                  </a:lnTo>
                  <a:lnTo>
                    <a:pt x="620653" y="87608"/>
                  </a:lnTo>
                  <a:lnTo>
                    <a:pt x="620653" y="92561"/>
                  </a:lnTo>
                  <a:lnTo>
                    <a:pt x="625649" y="92561"/>
                  </a:lnTo>
                  <a:lnTo>
                    <a:pt x="620653" y="102587"/>
                  </a:lnTo>
                  <a:lnTo>
                    <a:pt x="625649" y="107123"/>
                  </a:lnTo>
                  <a:lnTo>
                    <a:pt x="630177" y="107123"/>
                  </a:lnTo>
                  <a:lnTo>
                    <a:pt x="630177" y="116611"/>
                  </a:lnTo>
                  <a:lnTo>
                    <a:pt x="630177" y="122102"/>
                  </a:lnTo>
                  <a:lnTo>
                    <a:pt x="630177" y="131591"/>
                  </a:lnTo>
                  <a:lnTo>
                    <a:pt x="630177" y="136126"/>
                  </a:lnTo>
                  <a:lnTo>
                    <a:pt x="645164" y="141617"/>
                  </a:lnTo>
                  <a:lnTo>
                    <a:pt x="649646" y="146152"/>
                  </a:lnTo>
                  <a:lnTo>
                    <a:pt x="654641" y="151106"/>
                  </a:lnTo>
                  <a:lnTo>
                    <a:pt x="659683" y="151106"/>
                  </a:lnTo>
                  <a:lnTo>
                    <a:pt x="669161" y="146152"/>
                  </a:lnTo>
                  <a:lnTo>
                    <a:pt x="674156" y="151106"/>
                  </a:lnTo>
                  <a:lnTo>
                    <a:pt x="678685" y="155641"/>
                  </a:lnTo>
                  <a:lnTo>
                    <a:pt x="678685" y="165667"/>
                  </a:lnTo>
                  <a:lnTo>
                    <a:pt x="693671" y="170680"/>
                  </a:lnTo>
                  <a:lnTo>
                    <a:pt x="699180" y="161132"/>
                  </a:lnTo>
                  <a:lnTo>
                    <a:pt x="718695" y="165667"/>
                  </a:lnTo>
                  <a:lnTo>
                    <a:pt x="713186" y="170680"/>
                  </a:lnTo>
                  <a:lnTo>
                    <a:pt x="718695" y="170680"/>
                  </a:lnTo>
                  <a:lnTo>
                    <a:pt x="728173" y="175156"/>
                  </a:lnTo>
                  <a:lnTo>
                    <a:pt x="728173" y="185182"/>
                  </a:lnTo>
                  <a:lnTo>
                    <a:pt x="732701" y="190195"/>
                  </a:lnTo>
                  <a:lnTo>
                    <a:pt x="728173" y="194671"/>
                  </a:lnTo>
                  <a:lnTo>
                    <a:pt x="728173" y="199684"/>
                  </a:lnTo>
                  <a:lnTo>
                    <a:pt x="728173" y="204697"/>
                  </a:lnTo>
                  <a:lnTo>
                    <a:pt x="723177" y="214186"/>
                  </a:lnTo>
                  <a:lnTo>
                    <a:pt x="728173" y="223675"/>
                  </a:lnTo>
                  <a:lnTo>
                    <a:pt x="728173" y="229225"/>
                  </a:lnTo>
                  <a:lnTo>
                    <a:pt x="732701" y="229225"/>
                  </a:lnTo>
                  <a:lnTo>
                    <a:pt x="728173" y="243189"/>
                  </a:lnTo>
                  <a:lnTo>
                    <a:pt x="728173" y="253215"/>
                  </a:lnTo>
                  <a:lnTo>
                    <a:pt x="732701" y="253215"/>
                  </a:lnTo>
                  <a:lnTo>
                    <a:pt x="732701" y="258228"/>
                  </a:lnTo>
                  <a:lnTo>
                    <a:pt x="728173" y="258228"/>
                  </a:lnTo>
                  <a:lnTo>
                    <a:pt x="713186" y="258228"/>
                  </a:lnTo>
                  <a:lnTo>
                    <a:pt x="718695" y="268254"/>
                  </a:lnTo>
                  <a:lnTo>
                    <a:pt x="713186" y="268254"/>
                  </a:lnTo>
                  <a:lnTo>
                    <a:pt x="693671" y="277743"/>
                  </a:lnTo>
                  <a:lnTo>
                    <a:pt x="699180" y="282756"/>
                  </a:lnTo>
                  <a:lnTo>
                    <a:pt x="698286" y="282756"/>
                  </a:lnTo>
                  <a:lnTo>
                    <a:pt x="698286" y="292671"/>
                  </a:lnTo>
                  <a:lnTo>
                    <a:pt x="698286" y="302196"/>
                  </a:lnTo>
                  <a:lnTo>
                    <a:pt x="698286" y="306697"/>
                  </a:lnTo>
                  <a:lnTo>
                    <a:pt x="693273" y="316221"/>
                  </a:lnTo>
                  <a:lnTo>
                    <a:pt x="702756" y="321701"/>
                  </a:lnTo>
                  <a:lnTo>
                    <a:pt x="707769" y="321701"/>
                  </a:lnTo>
                  <a:lnTo>
                    <a:pt x="722265" y="321701"/>
                  </a:lnTo>
                  <a:lnTo>
                    <a:pt x="727277" y="321701"/>
                  </a:lnTo>
                  <a:lnTo>
                    <a:pt x="727277" y="341207"/>
                  </a:lnTo>
                  <a:lnTo>
                    <a:pt x="746786" y="341207"/>
                  </a:lnTo>
                  <a:lnTo>
                    <a:pt x="756811" y="335727"/>
                  </a:lnTo>
                  <a:lnTo>
                    <a:pt x="756811" y="331226"/>
                  </a:lnTo>
                  <a:lnTo>
                    <a:pt x="766294" y="331226"/>
                  </a:lnTo>
                  <a:lnTo>
                    <a:pt x="776319" y="326202"/>
                  </a:lnTo>
                  <a:lnTo>
                    <a:pt x="785802" y="335727"/>
                  </a:lnTo>
                  <a:lnTo>
                    <a:pt x="790815" y="335727"/>
                  </a:lnTo>
                  <a:lnTo>
                    <a:pt x="805311" y="335727"/>
                  </a:lnTo>
                  <a:lnTo>
                    <a:pt x="805311" y="331226"/>
                  </a:lnTo>
                  <a:lnTo>
                    <a:pt x="805311" y="326202"/>
                  </a:lnTo>
                  <a:lnTo>
                    <a:pt x="814794" y="326202"/>
                  </a:lnTo>
                  <a:lnTo>
                    <a:pt x="820348" y="331226"/>
                  </a:lnTo>
                  <a:lnTo>
                    <a:pt x="820348" y="335727"/>
                  </a:lnTo>
                  <a:lnTo>
                    <a:pt x="824819" y="331226"/>
                  </a:lnTo>
                  <a:lnTo>
                    <a:pt x="829832" y="326202"/>
                  </a:lnTo>
                  <a:lnTo>
                    <a:pt x="834302" y="331226"/>
                  </a:lnTo>
                  <a:lnTo>
                    <a:pt x="829832" y="341207"/>
                  </a:lnTo>
                  <a:lnTo>
                    <a:pt x="829832" y="345708"/>
                  </a:lnTo>
                  <a:lnTo>
                    <a:pt x="844802" y="345708"/>
                  </a:lnTo>
                  <a:lnTo>
                    <a:pt x="849340" y="335727"/>
                  </a:lnTo>
                  <a:lnTo>
                    <a:pt x="854353" y="335727"/>
                  </a:lnTo>
                  <a:lnTo>
                    <a:pt x="859365" y="326202"/>
                  </a:lnTo>
                  <a:lnTo>
                    <a:pt x="868848" y="326202"/>
                  </a:lnTo>
                  <a:lnTo>
                    <a:pt x="873861" y="331226"/>
                  </a:lnTo>
                  <a:lnTo>
                    <a:pt x="878332" y="326202"/>
                  </a:lnTo>
                  <a:lnTo>
                    <a:pt x="873861" y="321701"/>
                  </a:lnTo>
                  <a:lnTo>
                    <a:pt x="878332" y="311720"/>
                  </a:lnTo>
                  <a:lnTo>
                    <a:pt x="878332" y="306697"/>
                  </a:lnTo>
                  <a:lnTo>
                    <a:pt x="883886" y="306697"/>
                  </a:lnTo>
                  <a:lnTo>
                    <a:pt x="883886" y="292671"/>
                  </a:lnTo>
                  <a:lnTo>
                    <a:pt x="883886" y="282690"/>
                  </a:lnTo>
                  <a:lnTo>
                    <a:pt x="883886" y="277667"/>
                  </a:lnTo>
                  <a:lnTo>
                    <a:pt x="888357" y="267686"/>
                  </a:lnTo>
                  <a:lnTo>
                    <a:pt x="897840" y="262662"/>
                  </a:lnTo>
                  <a:lnTo>
                    <a:pt x="903394" y="267686"/>
                  </a:lnTo>
                  <a:lnTo>
                    <a:pt x="907865" y="267686"/>
                  </a:lnTo>
                  <a:lnTo>
                    <a:pt x="922903" y="273165"/>
                  </a:lnTo>
                  <a:lnTo>
                    <a:pt x="927848" y="282690"/>
                  </a:lnTo>
                  <a:lnTo>
                    <a:pt x="942411" y="277667"/>
                  </a:lnTo>
                  <a:lnTo>
                    <a:pt x="947424" y="267686"/>
                  </a:lnTo>
                  <a:lnTo>
                    <a:pt x="951894" y="267686"/>
                  </a:lnTo>
                  <a:lnTo>
                    <a:pt x="951894" y="277667"/>
                  </a:lnTo>
                  <a:lnTo>
                    <a:pt x="956907" y="282690"/>
                  </a:lnTo>
                  <a:lnTo>
                    <a:pt x="971403" y="282690"/>
                  </a:lnTo>
                  <a:lnTo>
                    <a:pt x="971403" y="273165"/>
                  </a:lnTo>
                  <a:lnTo>
                    <a:pt x="976415" y="267686"/>
                  </a:lnTo>
                  <a:lnTo>
                    <a:pt x="976415" y="262662"/>
                  </a:lnTo>
                  <a:lnTo>
                    <a:pt x="991385" y="262662"/>
                  </a:lnTo>
                  <a:lnTo>
                    <a:pt x="991385" y="258161"/>
                  </a:lnTo>
                  <a:lnTo>
                    <a:pt x="995924" y="258161"/>
                  </a:lnTo>
                  <a:lnTo>
                    <a:pt x="1001410" y="262662"/>
                  </a:lnTo>
                  <a:lnTo>
                    <a:pt x="1001410" y="273165"/>
                  </a:lnTo>
                  <a:lnTo>
                    <a:pt x="1005949" y="277667"/>
                  </a:lnTo>
                  <a:lnTo>
                    <a:pt x="1001410" y="277667"/>
                  </a:lnTo>
                  <a:lnTo>
                    <a:pt x="995924" y="282690"/>
                  </a:lnTo>
                  <a:lnTo>
                    <a:pt x="995924" y="292671"/>
                  </a:lnTo>
                  <a:lnTo>
                    <a:pt x="1005949" y="287191"/>
                  </a:lnTo>
                  <a:lnTo>
                    <a:pt x="1015432" y="297172"/>
                  </a:lnTo>
                  <a:lnTo>
                    <a:pt x="1015432" y="302196"/>
                  </a:lnTo>
                  <a:lnTo>
                    <a:pt x="1010894" y="302196"/>
                  </a:lnTo>
                  <a:lnTo>
                    <a:pt x="1015432" y="311720"/>
                  </a:lnTo>
                  <a:lnTo>
                    <a:pt x="1010894" y="316221"/>
                  </a:lnTo>
                  <a:lnTo>
                    <a:pt x="1010894" y="326202"/>
                  </a:lnTo>
                  <a:lnTo>
                    <a:pt x="1025457" y="331226"/>
                  </a:lnTo>
                  <a:lnTo>
                    <a:pt x="1030470" y="331226"/>
                  </a:lnTo>
                  <a:lnTo>
                    <a:pt x="1030470" y="326202"/>
                  </a:lnTo>
                  <a:lnTo>
                    <a:pt x="1039953" y="311720"/>
                  </a:lnTo>
                  <a:lnTo>
                    <a:pt x="1039953" y="306697"/>
                  </a:lnTo>
                  <a:lnTo>
                    <a:pt x="1039953" y="302196"/>
                  </a:lnTo>
                  <a:lnTo>
                    <a:pt x="1044424" y="287191"/>
                  </a:lnTo>
                  <a:lnTo>
                    <a:pt x="1044424" y="282690"/>
                  </a:lnTo>
                  <a:lnTo>
                    <a:pt x="1049978" y="273165"/>
                  </a:lnTo>
                  <a:lnTo>
                    <a:pt x="1049978" y="262662"/>
                  </a:lnTo>
                  <a:lnTo>
                    <a:pt x="1054923" y="252681"/>
                  </a:lnTo>
                  <a:lnTo>
                    <a:pt x="1054923" y="248180"/>
                  </a:lnTo>
                  <a:lnTo>
                    <a:pt x="1059461" y="248180"/>
                  </a:lnTo>
                  <a:lnTo>
                    <a:pt x="1059461" y="238655"/>
                  </a:lnTo>
                  <a:lnTo>
                    <a:pt x="1054923" y="233697"/>
                  </a:lnTo>
                  <a:lnTo>
                    <a:pt x="1059461" y="223716"/>
                  </a:lnTo>
                  <a:lnTo>
                    <a:pt x="1064948" y="219215"/>
                  </a:lnTo>
                  <a:lnTo>
                    <a:pt x="1064948" y="214192"/>
                  </a:lnTo>
                  <a:lnTo>
                    <a:pt x="1069487" y="204211"/>
                  </a:lnTo>
                  <a:lnTo>
                    <a:pt x="1069487" y="194686"/>
                  </a:lnTo>
                  <a:lnTo>
                    <a:pt x="1069487" y="190185"/>
                  </a:lnTo>
                  <a:lnTo>
                    <a:pt x="1069487" y="180204"/>
                  </a:lnTo>
                  <a:lnTo>
                    <a:pt x="1074431" y="180204"/>
                  </a:lnTo>
                  <a:lnTo>
                    <a:pt x="1078970" y="170679"/>
                  </a:lnTo>
                  <a:lnTo>
                    <a:pt x="1078970" y="160698"/>
                  </a:lnTo>
                  <a:lnTo>
                    <a:pt x="1078970" y="155675"/>
                  </a:lnTo>
                  <a:lnTo>
                    <a:pt x="1084457" y="151173"/>
                  </a:lnTo>
                  <a:lnTo>
                    <a:pt x="1084457" y="145694"/>
                  </a:lnTo>
                  <a:lnTo>
                    <a:pt x="1084457" y="141192"/>
                  </a:lnTo>
                  <a:lnTo>
                    <a:pt x="1088995" y="141192"/>
                  </a:lnTo>
                  <a:lnTo>
                    <a:pt x="1088995" y="145694"/>
                  </a:lnTo>
                  <a:lnTo>
                    <a:pt x="1093940" y="145694"/>
                  </a:lnTo>
                  <a:lnTo>
                    <a:pt x="1103965" y="141192"/>
                  </a:lnTo>
                  <a:lnTo>
                    <a:pt x="1113516" y="145694"/>
                  </a:lnTo>
                  <a:lnTo>
                    <a:pt x="1117987" y="151173"/>
                  </a:lnTo>
                  <a:lnTo>
                    <a:pt x="1133024" y="155675"/>
                  </a:lnTo>
                  <a:lnTo>
                    <a:pt x="1137969" y="155675"/>
                  </a:lnTo>
                  <a:lnTo>
                    <a:pt x="1147994" y="151173"/>
                  </a:lnTo>
                  <a:lnTo>
                    <a:pt x="1152533" y="151173"/>
                  </a:lnTo>
                  <a:lnTo>
                    <a:pt x="1162016" y="145694"/>
                  </a:lnTo>
                  <a:lnTo>
                    <a:pt x="1162016" y="141192"/>
                  </a:lnTo>
                  <a:lnTo>
                    <a:pt x="1172041" y="141192"/>
                  </a:lnTo>
                  <a:lnTo>
                    <a:pt x="1172041" y="136169"/>
                  </a:lnTo>
                  <a:lnTo>
                    <a:pt x="1187011" y="141192"/>
                  </a:lnTo>
                  <a:lnTo>
                    <a:pt x="1187011" y="155675"/>
                  </a:lnTo>
                  <a:lnTo>
                    <a:pt x="1191549" y="165199"/>
                  </a:lnTo>
                  <a:lnTo>
                    <a:pt x="1196562" y="165199"/>
                  </a:lnTo>
                  <a:lnTo>
                    <a:pt x="1201507" y="170679"/>
                  </a:lnTo>
                  <a:lnTo>
                    <a:pt x="1206045" y="170679"/>
                  </a:lnTo>
                  <a:lnTo>
                    <a:pt x="1216070" y="175180"/>
                  </a:lnTo>
                  <a:lnTo>
                    <a:pt x="1225554" y="170679"/>
                  </a:lnTo>
                  <a:lnTo>
                    <a:pt x="1231040" y="175180"/>
                  </a:lnTo>
                  <a:lnTo>
                    <a:pt x="1235579" y="184705"/>
                  </a:lnTo>
                  <a:lnTo>
                    <a:pt x="1231040" y="184705"/>
                  </a:lnTo>
                  <a:lnTo>
                    <a:pt x="1231040" y="190185"/>
                  </a:lnTo>
                  <a:lnTo>
                    <a:pt x="1225554" y="190185"/>
                  </a:lnTo>
                  <a:lnTo>
                    <a:pt x="1225554" y="194686"/>
                  </a:lnTo>
                  <a:lnTo>
                    <a:pt x="1231040" y="194686"/>
                  </a:lnTo>
                  <a:lnTo>
                    <a:pt x="1245062" y="199709"/>
                  </a:lnTo>
                  <a:lnTo>
                    <a:pt x="1250549" y="204211"/>
                  </a:lnTo>
                  <a:lnTo>
                    <a:pt x="1255087" y="209690"/>
                  </a:lnTo>
                  <a:lnTo>
                    <a:pt x="1250549" y="214192"/>
                  </a:lnTo>
                  <a:lnTo>
                    <a:pt x="1255087" y="219215"/>
                  </a:lnTo>
                  <a:lnTo>
                    <a:pt x="1255087" y="223716"/>
                  </a:lnTo>
                  <a:lnTo>
                    <a:pt x="1264570" y="233697"/>
                  </a:lnTo>
                  <a:lnTo>
                    <a:pt x="1264570" y="243157"/>
                  </a:lnTo>
                  <a:lnTo>
                    <a:pt x="1264570" y="248180"/>
                  </a:lnTo>
                  <a:lnTo>
                    <a:pt x="1270057" y="248180"/>
                  </a:lnTo>
                  <a:lnTo>
                    <a:pt x="1270057" y="228674"/>
                  </a:lnTo>
                  <a:lnTo>
                    <a:pt x="1275070" y="228674"/>
                  </a:lnTo>
                  <a:lnTo>
                    <a:pt x="1279608" y="243157"/>
                  </a:lnTo>
                  <a:lnTo>
                    <a:pt x="1289091" y="238655"/>
                  </a:lnTo>
                  <a:lnTo>
                    <a:pt x="1294578" y="243157"/>
                  </a:lnTo>
                  <a:lnTo>
                    <a:pt x="1289091" y="258161"/>
                  </a:lnTo>
                  <a:lnTo>
                    <a:pt x="1289091" y="262662"/>
                  </a:lnTo>
                  <a:lnTo>
                    <a:pt x="1294578" y="273165"/>
                  </a:lnTo>
                  <a:lnTo>
                    <a:pt x="1304061" y="267686"/>
                  </a:lnTo>
                  <a:lnTo>
                    <a:pt x="1308600" y="273165"/>
                  </a:lnTo>
                  <a:lnTo>
                    <a:pt x="1318625" y="267686"/>
                  </a:lnTo>
                  <a:lnTo>
                    <a:pt x="1323570" y="258161"/>
                  </a:lnTo>
                  <a:lnTo>
                    <a:pt x="1328108" y="258161"/>
                  </a:lnTo>
                  <a:lnTo>
                    <a:pt x="1328108" y="252681"/>
                  </a:lnTo>
                  <a:lnTo>
                    <a:pt x="1338133" y="252681"/>
                  </a:lnTo>
                  <a:lnTo>
                    <a:pt x="1343078" y="248180"/>
                  </a:lnTo>
                  <a:lnTo>
                    <a:pt x="1343078" y="243157"/>
                  </a:lnTo>
                  <a:lnTo>
                    <a:pt x="1348090" y="233697"/>
                  </a:lnTo>
                  <a:lnTo>
                    <a:pt x="1353103" y="233697"/>
                  </a:lnTo>
                  <a:lnTo>
                    <a:pt x="1353103" y="228674"/>
                  </a:lnTo>
                  <a:lnTo>
                    <a:pt x="1358116" y="228674"/>
                  </a:lnTo>
                  <a:lnTo>
                    <a:pt x="1358116" y="233697"/>
                  </a:lnTo>
                  <a:lnTo>
                    <a:pt x="1358116" y="238655"/>
                  </a:lnTo>
                  <a:lnTo>
                    <a:pt x="1367599" y="238655"/>
                  </a:lnTo>
                  <a:lnTo>
                    <a:pt x="1372137" y="238655"/>
                  </a:lnTo>
                  <a:lnTo>
                    <a:pt x="1372137" y="243157"/>
                  </a:lnTo>
                  <a:lnTo>
                    <a:pt x="1387107" y="243157"/>
                  </a:lnTo>
                  <a:lnTo>
                    <a:pt x="1387107" y="258161"/>
                  </a:lnTo>
                  <a:lnTo>
                    <a:pt x="1391646" y="267686"/>
                  </a:lnTo>
                  <a:lnTo>
                    <a:pt x="1397132" y="267686"/>
                  </a:lnTo>
                  <a:lnTo>
                    <a:pt x="1406616" y="267686"/>
                  </a:lnTo>
                  <a:lnTo>
                    <a:pt x="1426124" y="267686"/>
                  </a:lnTo>
                  <a:lnTo>
                    <a:pt x="1436149" y="267686"/>
                  </a:lnTo>
                  <a:lnTo>
                    <a:pt x="1441162" y="262662"/>
                  </a:lnTo>
                  <a:lnTo>
                    <a:pt x="1445700" y="262662"/>
                  </a:lnTo>
                  <a:lnTo>
                    <a:pt x="1455183" y="252681"/>
                  </a:lnTo>
                  <a:lnTo>
                    <a:pt x="1465208" y="238655"/>
                  </a:lnTo>
                  <a:lnTo>
                    <a:pt x="1470153" y="238655"/>
                  </a:lnTo>
                  <a:lnTo>
                    <a:pt x="1484717" y="219215"/>
                  </a:lnTo>
                  <a:lnTo>
                    <a:pt x="1489662" y="204211"/>
                  </a:lnTo>
                  <a:lnTo>
                    <a:pt x="1495216" y="204211"/>
                  </a:lnTo>
                  <a:lnTo>
                    <a:pt x="1504699" y="190185"/>
                  </a:lnTo>
                  <a:lnTo>
                    <a:pt x="1509170" y="184705"/>
                  </a:lnTo>
                  <a:lnTo>
                    <a:pt x="1514183" y="180204"/>
                  </a:lnTo>
                  <a:lnTo>
                    <a:pt x="1528678" y="184705"/>
                  </a:lnTo>
                  <a:lnTo>
                    <a:pt x="1548254" y="199709"/>
                  </a:lnTo>
                  <a:lnTo>
                    <a:pt x="1553199" y="199709"/>
                  </a:lnTo>
                  <a:lnTo>
                    <a:pt x="1557738" y="204211"/>
                  </a:lnTo>
                  <a:lnTo>
                    <a:pt x="1548254" y="219215"/>
                  </a:lnTo>
                  <a:lnTo>
                    <a:pt x="1543716" y="223716"/>
                  </a:lnTo>
                  <a:lnTo>
                    <a:pt x="1538229" y="228674"/>
                  </a:lnTo>
                  <a:lnTo>
                    <a:pt x="1538229" y="238655"/>
                  </a:lnTo>
                  <a:lnTo>
                    <a:pt x="1538229" y="243157"/>
                  </a:lnTo>
                  <a:lnTo>
                    <a:pt x="1533691" y="248180"/>
                  </a:lnTo>
                  <a:lnTo>
                    <a:pt x="1538229" y="262662"/>
                  </a:lnTo>
                  <a:lnTo>
                    <a:pt x="1543716" y="267686"/>
                  </a:lnTo>
                  <a:lnTo>
                    <a:pt x="1533691" y="277667"/>
                  </a:lnTo>
                  <a:lnTo>
                    <a:pt x="1528678" y="273165"/>
                  </a:lnTo>
                  <a:lnTo>
                    <a:pt x="1519195" y="277667"/>
                  </a:lnTo>
                  <a:lnTo>
                    <a:pt x="1514183" y="282690"/>
                  </a:lnTo>
                  <a:lnTo>
                    <a:pt x="1509170" y="277667"/>
                  </a:lnTo>
                  <a:lnTo>
                    <a:pt x="1504699" y="277667"/>
                  </a:lnTo>
                  <a:lnTo>
                    <a:pt x="1495216" y="292671"/>
                  </a:lnTo>
                  <a:lnTo>
                    <a:pt x="1484717" y="292671"/>
                  </a:lnTo>
                  <a:lnTo>
                    <a:pt x="1480178" y="302196"/>
                  </a:lnTo>
                  <a:lnTo>
                    <a:pt x="1495216" y="306697"/>
                  </a:lnTo>
                  <a:lnTo>
                    <a:pt x="1495216" y="311720"/>
                  </a:lnTo>
                  <a:lnTo>
                    <a:pt x="1489662" y="316221"/>
                  </a:lnTo>
                  <a:lnTo>
                    <a:pt x="1484717" y="321701"/>
                  </a:lnTo>
                  <a:lnTo>
                    <a:pt x="1484717" y="331226"/>
                  </a:lnTo>
                  <a:lnTo>
                    <a:pt x="1480178" y="335727"/>
                  </a:lnTo>
                  <a:lnTo>
                    <a:pt x="1480178" y="341207"/>
                  </a:lnTo>
                  <a:lnTo>
                    <a:pt x="1489662" y="335727"/>
                  </a:lnTo>
                  <a:lnTo>
                    <a:pt x="1495216" y="331226"/>
                  </a:lnTo>
                  <a:lnTo>
                    <a:pt x="1514183" y="331226"/>
                  </a:lnTo>
                  <a:lnTo>
                    <a:pt x="1514183" y="326202"/>
                  </a:lnTo>
                  <a:lnTo>
                    <a:pt x="1533691" y="321701"/>
                  </a:lnTo>
                  <a:lnTo>
                    <a:pt x="1533691" y="326202"/>
                  </a:lnTo>
                  <a:lnTo>
                    <a:pt x="1543716" y="326202"/>
                  </a:lnTo>
                  <a:lnTo>
                    <a:pt x="1548254" y="326202"/>
                  </a:lnTo>
                  <a:lnTo>
                    <a:pt x="1553199" y="326202"/>
                  </a:lnTo>
                  <a:lnTo>
                    <a:pt x="1553199" y="321701"/>
                  </a:lnTo>
                  <a:lnTo>
                    <a:pt x="1563224" y="316221"/>
                  </a:lnTo>
                  <a:lnTo>
                    <a:pt x="1568237" y="311720"/>
                  </a:lnTo>
                  <a:lnTo>
                    <a:pt x="1568237" y="306697"/>
                  </a:lnTo>
                  <a:lnTo>
                    <a:pt x="1568237" y="302196"/>
                  </a:lnTo>
                  <a:lnTo>
                    <a:pt x="1578262" y="297172"/>
                  </a:lnTo>
                  <a:lnTo>
                    <a:pt x="1582733" y="292671"/>
                  </a:lnTo>
                  <a:lnTo>
                    <a:pt x="1602241" y="287191"/>
                  </a:lnTo>
                  <a:lnTo>
                    <a:pt x="1602241" y="282690"/>
                  </a:lnTo>
                  <a:lnTo>
                    <a:pt x="1607254" y="277667"/>
                  </a:lnTo>
                  <a:lnTo>
                    <a:pt x="1611724" y="273165"/>
                  </a:lnTo>
                  <a:lnTo>
                    <a:pt x="1611724" y="262662"/>
                  </a:lnTo>
                  <a:lnTo>
                    <a:pt x="1607254" y="258161"/>
                  </a:lnTo>
                  <a:lnTo>
                    <a:pt x="1597229" y="267686"/>
                  </a:lnTo>
                  <a:lnTo>
                    <a:pt x="1582733" y="252681"/>
                  </a:lnTo>
                  <a:lnTo>
                    <a:pt x="1587745" y="243157"/>
                  </a:lnTo>
                  <a:lnTo>
                    <a:pt x="1587745" y="233697"/>
                  </a:lnTo>
                  <a:lnTo>
                    <a:pt x="1592216" y="219215"/>
                  </a:lnTo>
                  <a:lnTo>
                    <a:pt x="1597229" y="209690"/>
                  </a:lnTo>
                  <a:lnTo>
                    <a:pt x="1602241" y="209690"/>
                  </a:lnTo>
                  <a:lnTo>
                    <a:pt x="1607254" y="204211"/>
                  </a:lnTo>
                  <a:lnTo>
                    <a:pt x="1611724" y="199709"/>
                  </a:lnTo>
                  <a:lnTo>
                    <a:pt x="1621275" y="199709"/>
                  </a:lnTo>
                  <a:lnTo>
                    <a:pt x="1626762" y="204211"/>
                  </a:lnTo>
                  <a:lnTo>
                    <a:pt x="1626762" y="214192"/>
                  </a:lnTo>
                  <a:lnTo>
                    <a:pt x="1636245" y="214192"/>
                  </a:lnTo>
                  <a:lnTo>
                    <a:pt x="1646271" y="209690"/>
                  </a:lnTo>
                  <a:lnTo>
                    <a:pt x="1651283" y="204211"/>
                  </a:lnTo>
                  <a:lnTo>
                    <a:pt x="1661308" y="204211"/>
                  </a:lnTo>
                  <a:lnTo>
                    <a:pt x="1670791" y="194686"/>
                  </a:lnTo>
                  <a:lnTo>
                    <a:pt x="1675262" y="184705"/>
                  </a:lnTo>
                  <a:lnTo>
                    <a:pt x="1685287" y="180204"/>
                  </a:lnTo>
                  <a:lnTo>
                    <a:pt x="1699783" y="184705"/>
                  </a:lnTo>
                  <a:lnTo>
                    <a:pt x="1704321" y="180204"/>
                  </a:lnTo>
                  <a:lnTo>
                    <a:pt x="1714821" y="175180"/>
                  </a:lnTo>
                  <a:lnTo>
                    <a:pt x="1719291" y="175180"/>
                  </a:lnTo>
                  <a:lnTo>
                    <a:pt x="1724846" y="175180"/>
                  </a:lnTo>
                  <a:lnTo>
                    <a:pt x="1734329" y="175180"/>
                  </a:lnTo>
                  <a:lnTo>
                    <a:pt x="1758308" y="175180"/>
                  </a:lnTo>
                  <a:lnTo>
                    <a:pt x="1768333" y="175180"/>
                  </a:lnTo>
                  <a:lnTo>
                    <a:pt x="1777817" y="175180"/>
                  </a:lnTo>
                  <a:lnTo>
                    <a:pt x="1792854" y="180204"/>
                  </a:lnTo>
                  <a:lnTo>
                    <a:pt x="1797867" y="184705"/>
                  </a:lnTo>
                  <a:lnTo>
                    <a:pt x="1792854" y="184705"/>
                  </a:lnTo>
                  <a:lnTo>
                    <a:pt x="1788384" y="194686"/>
                  </a:lnTo>
                  <a:lnTo>
                    <a:pt x="1782829" y="194686"/>
                  </a:lnTo>
                  <a:lnTo>
                    <a:pt x="1782829" y="199709"/>
                  </a:lnTo>
                  <a:lnTo>
                    <a:pt x="1788384" y="204211"/>
                  </a:lnTo>
                  <a:lnTo>
                    <a:pt x="1792854" y="209690"/>
                  </a:lnTo>
                  <a:lnTo>
                    <a:pt x="1792854" y="219215"/>
                  </a:lnTo>
                  <a:lnTo>
                    <a:pt x="1807892" y="223716"/>
                  </a:lnTo>
                  <a:lnTo>
                    <a:pt x="1812363" y="233697"/>
                  </a:lnTo>
                  <a:lnTo>
                    <a:pt x="1817375" y="233697"/>
                  </a:lnTo>
                  <a:lnTo>
                    <a:pt x="1821846" y="238655"/>
                  </a:lnTo>
                  <a:lnTo>
                    <a:pt x="1817375" y="252681"/>
                  </a:lnTo>
                  <a:lnTo>
                    <a:pt x="1812363" y="258161"/>
                  </a:lnTo>
                  <a:lnTo>
                    <a:pt x="1807892" y="267686"/>
                  </a:lnTo>
                  <a:lnTo>
                    <a:pt x="1802337" y="282690"/>
                  </a:lnTo>
                  <a:lnTo>
                    <a:pt x="1802337" y="292671"/>
                  </a:lnTo>
                  <a:lnTo>
                    <a:pt x="1797867" y="306697"/>
                  </a:lnTo>
                  <a:lnTo>
                    <a:pt x="1797867" y="316221"/>
                  </a:lnTo>
                  <a:lnTo>
                    <a:pt x="1807892" y="321701"/>
                  </a:lnTo>
                  <a:lnTo>
                    <a:pt x="1817375" y="321701"/>
                  </a:lnTo>
                  <a:lnTo>
                    <a:pt x="1821846" y="321701"/>
                  </a:lnTo>
                  <a:lnTo>
                    <a:pt x="1836884" y="321701"/>
                  </a:lnTo>
                  <a:lnTo>
                    <a:pt x="1836884" y="341207"/>
                  </a:lnTo>
                  <a:lnTo>
                    <a:pt x="1836884" y="345708"/>
                  </a:lnTo>
                  <a:lnTo>
                    <a:pt x="1831871" y="365214"/>
                  </a:lnTo>
                  <a:lnTo>
                    <a:pt x="1836884" y="365214"/>
                  </a:lnTo>
                  <a:lnTo>
                    <a:pt x="1846909" y="360712"/>
                  </a:lnTo>
                  <a:lnTo>
                    <a:pt x="1851379" y="355233"/>
                  </a:lnTo>
                  <a:lnTo>
                    <a:pt x="1856392" y="355233"/>
                  </a:lnTo>
                  <a:lnTo>
                    <a:pt x="1865875" y="370237"/>
                  </a:lnTo>
                  <a:lnTo>
                    <a:pt x="1875900" y="380218"/>
                  </a:lnTo>
                  <a:lnTo>
                    <a:pt x="1875900" y="384719"/>
                  </a:lnTo>
                  <a:lnTo>
                    <a:pt x="1885384" y="389743"/>
                  </a:lnTo>
                  <a:lnTo>
                    <a:pt x="1890938" y="399202"/>
                  </a:lnTo>
                  <a:lnTo>
                    <a:pt x="1885384" y="404225"/>
                  </a:lnTo>
                  <a:lnTo>
                    <a:pt x="1890938" y="409248"/>
                  </a:lnTo>
                  <a:lnTo>
                    <a:pt x="1895409" y="413750"/>
                  </a:lnTo>
                  <a:lnTo>
                    <a:pt x="1900421" y="428689"/>
                  </a:lnTo>
                  <a:lnTo>
                    <a:pt x="1885384" y="442715"/>
                  </a:lnTo>
                  <a:lnTo>
                    <a:pt x="1885384" y="457719"/>
                  </a:lnTo>
                  <a:lnTo>
                    <a:pt x="1865875" y="467700"/>
                  </a:lnTo>
                  <a:lnTo>
                    <a:pt x="1865875" y="472201"/>
                  </a:lnTo>
                  <a:lnTo>
                    <a:pt x="1846909" y="477225"/>
                  </a:lnTo>
                  <a:lnTo>
                    <a:pt x="1841354" y="472201"/>
                  </a:lnTo>
                  <a:lnTo>
                    <a:pt x="1836884" y="481726"/>
                  </a:lnTo>
                  <a:lnTo>
                    <a:pt x="1827400" y="477225"/>
                  </a:lnTo>
                  <a:lnTo>
                    <a:pt x="1817375" y="481726"/>
                  </a:lnTo>
                  <a:lnTo>
                    <a:pt x="1812363" y="491707"/>
                  </a:lnTo>
                  <a:lnTo>
                    <a:pt x="1817375" y="496730"/>
                  </a:lnTo>
                  <a:lnTo>
                    <a:pt x="1812363" y="511213"/>
                  </a:lnTo>
                  <a:lnTo>
                    <a:pt x="1817375" y="530262"/>
                  </a:lnTo>
                  <a:lnTo>
                    <a:pt x="1821846" y="530262"/>
                  </a:lnTo>
                  <a:lnTo>
                    <a:pt x="1817375" y="540243"/>
                  </a:lnTo>
                  <a:lnTo>
                    <a:pt x="1827400" y="555247"/>
                  </a:lnTo>
                  <a:lnTo>
                    <a:pt x="1831871" y="559748"/>
                  </a:lnTo>
                  <a:lnTo>
                    <a:pt x="1846909" y="564772"/>
                  </a:lnTo>
                  <a:lnTo>
                    <a:pt x="1851379" y="564772"/>
                  </a:lnTo>
                  <a:lnTo>
                    <a:pt x="1856392" y="564772"/>
                  </a:lnTo>
                  <a:lnTo>
                    <a:pt x="1856392" y="574753"/>
                  </a:lnTo>
                  <a:lnTo>
                    <a:pt x="1861404" y="579254"/>
                  </a:lnTo>
                  <a:lnTo>
                    <a:pt x="1871430" y="579254"/>
                  </a:lnTo>
                  <a:lnTo>
                    <a:pt x="1880913" y="574753"/>
                  </a:lnTo>
                  <a:lnTo>
                    <a:pt x="1895409" y="584277"/>
                  </a:lnTo>
                  <a:lnTo>
                    <a:pt x="1890938" y="593737"/>
                  </a:lnTo>
                  <a:lnTo>
                    <a:pt x="1890938" y="613242"/>
                  </a:lnTo>
                  <a:lnTo>
                    <a:pt x="1895409" y="617744"/>
                  </a:lnTo>
                  <a:lnTo>
                    <a:pt x="1895409" y="642729"/>
                  </a:lnTo>
                  <a:lnTo>
                    <a:pt x="1900421" y="647230"/>
                  </a:lnTo>
                  <a:lnTo>
                    <a:pt x="1900421" y="656755"/>
                  </a:lnTo>
                  <a:lnTo>
                    <a:pt x="1904892" y="662235"/>
                  </a:lnTo>
                  <a:lnTo>
                    <a:pt x="1919930" y="662235"/>
                  </a:lnTo>
                  <a:lnTo>
                    <a:pt x="1919930" y="666736"/>
                  </a:lnTo>
                  <a:lnTo>
                    <a:pt x="1919930" y="671759"/>
                  </a:lnTo>
                  <a:lnTo>
                    <a:pt x="1939438" y="676260"/>
                  </a:lnTo>
                  <a:lnTo>
                    <a:pt x="1939438" y="681740"/>
                  </a:lnTo>
                  <a:lnTo>
                    <a:pt x="1944451" y="691265"/>
                  </a:lnTo>
                  <a:lnTo>
                    <a:pt x="1963959" y="695766"/>
                  </a:lnTo>
                  <a:lnTo>
                    <a:pt x="1973984" y="705747"/>
                  </a:lnTo>
                  <a:lnTo>
                    <a:pt x="1968430" y="715272"/>
                  </a:lnTo>
                  <a:lnTo>
                    <a:pt x="1963959" y="730276"/>
                  </a:lnTo>
                  <a:lnTo>
                    <a:pt x="1954476" y="734777"/>
                  </a:lnTo>
                  <a:lnTo>
                    <a:pt x="1958946" y="749782"/>
                  </a:lnTo>
                  <a:lnTo>
                    <a:pt x="1948921" y="749782"/>
                  </a:lnTo>
                  <a:lnTo>
                    <a:pt x="1948921" y="759306"/>
                  </a:lnTo>
                  <a:lnTo>
                    <a:pt x="1958946" y="773789"/>
                  </a:lnTo>
                  <a:lnTo>
                    <a:pt x="1958946" y="788793"/>
                  </a:lnTo>
                  <a:lnTo>
                    <a:pt x="1954476" y="793294"/>
                  </a:lnTo>
                  <a:lnTo>
                    <a:pt x="1948921" y="793294"/>
                  </a:lnTo>
                  <a:lnTo>
                    <a:pt x="1934967" y="812278"/>
                  </a:lnTo>
                  <a:lnTo>
                    <a:pt x="1924400" y="807777"/>
                  </a:lnTo>
                  <a:lnTo>
                    <a:pt x="1914917" y="812278"/>
                  </a:lnTo>
                  <a:lnTo>
                    <a:pt x="1904892" y="812278"/>
                  </a:lnTo>
                  <a:lnTo>
                    <a:pt x="1890938" y="822259"/>
                  </a:lnTo>
                  <a:lnTo>
                    <a:pt x="1895409" y="822259"/>
                  </a:lnTo>
                  <a:lnTo>
                    <a:pt x="1890938" y="837264"/>
                  </a:lnTo>
                  <a:lnTo>
                    <a:pt x="1885384" y="837264"/>
                  </a:lnTo>
                  <a:lnTo>
                    <a:pt x="1865875" y="841765"/>
                  </a:lnTo>
                  <a:lnTo>
                    <a:pt x="1865875" y="851289"/>
                  </a:lnTo>
                  <a:lnTo>
                    <a:pt x="1871430" y="856769"/>
                  </a:lnTo>
                  <a:lnTo>
                    <a:pt x="1856392" y="861271"/>
                  </a:lnTo>
                  <a:lnTo>
                    <a:pt x="1831871" y="851289"/>
                  </a:lnTo>
                  <a:lnTo>
                    <a:pt x="1821846" y="846788"/>
                  </a:lnTo>
                  <a:lnTo>
                    <a:pt x="1807892" y="861271"/>
                  </a:lnTo>
                  <a:lnTo>
                    <a:pt x="1797867" y="861271"/>
                  </a:lnTo>
                  <a:lnTo>
                    <a:pt x="1782829" y="861271"/>
                  </a:lnTo>
                  <a:lnTo>
                    <a:pt x="1782829" y="870795"/>
                  </a:lnTo>
                  <a:lnTo>
                    <a:pt x="1768333" y="880776"/>
                  </a:lnTo>
                  <a:lnTo>
                    <a:pt x="1763321" y="876275"/>
                  </a:lnTo>
                  <a:lnTo>
                    <a:pt x="1744354" y="876275"/>
                  </a:lnTo>
                  <a:lnTo>
                    <a:pt x="1738800" y="880776"/>
                  </a:lnTo>
                  <a:lnTo>
                    <a:pt x="1729317" y="885799"/>
                  </a:lnTo>
                  <a:lnTo>
                    <a:pt x="1719291" y="885799"/>
                  </a:lnTo>
                  <a:lnTo>
                    <a:pt x="1709808" y="890301"/>
                  </a:lnTo>
                  <a:lnTo>
                    <a:pt x="1714821" y="909806"/>
                  </a:lnTo>
                  <a:lnTo>
                    <a:pt x="1699783" y="914830"/>
                  </a:lnTo>
                  <a:lnTo>
                    <a:pt x="1694770" y="909806"/>
                  </a:lnTo>
                  <a:lnTo>
                    <a:pt x="1690300" y="909806"/>
                  </a:lnTo>
                  <a:lnTo>
                    <a:pt x="1675262" y="909806"/>
                  </a:lnTo>
                  <a:lnTo>
                    <a:pt x="1665779" y="905305"/>
                  </a:lnTo>
                  <a:lnTo>
                    <a:pt x="1670791" y="900282"/>
                  </a:lnTo>
                  <a:lnTo>
                    <a:pt x="1665779" y="885799"/>
                  </a:lnTo>
                  <a:lnTo>
                    <a:pt x="1651283" y="880776"/>
                  </a:lnTo>
                  <a:lnTo>
                    <a:pt x="1636245" y="885799"/>
                  </a:lnTo>
                  <a:lnTo>
                    <a:pt x="1631301" y="885799"/>
                  </a:lnTo>
                  <a:lnTo>
                    <a:pt x="1621275" y="876275"/>
                  </a:lnTo>
                  <a:lnTo>
                    <a:pt x="1621275" y="880776"/>
                  </a:lnTo>
                  <a:lnTo>
                    <a:pt x="1611724" y="890301"/>
                  </a:lnTo>
                  <a:lnTo>
                    <a:pt x="1616737" y="905305"/>
                  </a:lnTo>
                  <a:lnTo>
                    <a:pt x="1611724" y="905305"/>
                  </a:lnTo>
                  <a:lnTo>
                    <a:pt x="1607254" y="909806"/>
                  </a:lnTo>
                  <a:lnTo>
                    <a:pt x="1607254" y="938837"/>
                  </a:lnTo>
                  <a:lnTo>
                    <a:pt x="1626762" y="948818"/>
                  </a:lnTo>
                  <a:lnTo>
                    <a:pt x="1651283" y="944316"/>
                  </a:lnTo>
                  <a:lnTo>
                    <a:pt x="1651283" y="958342"/>
                  </a:lnTo>
                  <a:lnTo>
                    <a:pt x="1655754" y="963822"/>
                  </a:lnTo>
                  <a:lnTo>
                    <a:pt x="1655754" y="973347"/>
                  </a:lnTo>
                  <a:lnTo>
                    <a:pt x="1665779" y="977783"/>
                  </a:lnTo>
                  <a:lnTo>
                    <a:pt x="1670791" y="992787"/>
                  </a:lnTo>
                  <a:lnTo>
                    <a:pt x="1665779" y="1006813"/>
                  </a:lnTo>
                  <a:lnTo>
                    <a:pt x="1670791" y="1021817"/>
                  </a:lnTo>
                  <a:lnTo>
                    <a:pt x="1661308" y="1026318"/>
                  </a:lnTo>
                  <a:lnTo>
                    <a:pt x="1651283" y="1016794"/>
                  </a:lnTo>
                  <a:lnTo>
                    <a:pt x="1636245" y="1016794"/>
                  </a:lnTo>
                  <a:lnTo>
                    <a:pt x="1626762" y="1026318"/>
                  </a:lnTo>
                  <a:lnTo>
                    <a:pt x="1616737" y="1026318"/>
                  </a:lnTo>
                  <a:lnTo>
                    <a:pt x="1607254" y="1021817"/>
                  </a:lnTo>
                  <a:lnTo>
                    <a:pt x="1597229" y="1026318"/>
                  </a:lnTo>
                  <a:lnTo>
                    <a:pt x="1582733" y="1021817"/>
                  </a:lnTo>
                  <a:lnTo>
                    <a:pt x="1572708" y="1031798"/>
                  </a:lnTo>
                  <a:lnTo>
                    <a:pt x="1568237" y="1036300"/>
                  </a:lnTo>
                  <a:lnTo>
                    <a:pt x="1553199" y="1051304"/>
                  </a:lnTo>
                  <a:lnTo>
                    <a:pt x="1548254" y="1045824"/>
                  </a:lnTo>
                  <a:lnTo>
                    <a:pt x="1543716" y="1041323"/>
                  </a:lnTo>
                  <a:lnTo>
                    <a:pt x="1533691" y="1041323"/>
                  </a:lnTo>
                  <a:lnTo>
                    <a:pt x="1533691" y="1051304"/>
                  </a:lnTo>
                  <a:lnTo>
                    <a:pt x="1524208" y="1051304"/>
                  </a:lnTo>
                  <a:lnTo>
                    <a:pt x="1509170" y="1060829"/>
                  </a:lnTo>
                  <a:lnTo>
                    <a:pt x="1524208" y="1065330"/>
                  </a:lnTo>
                  <a:lnTo>
                    <a:pt x="1524208" y="1070810"/>
                  </a:lnTo>
                  <a:lnTo>
                    <a:pt x="1514183" y="1075311"/>
                  </a:lnTo>
                  <a:lnTo>
                    <a:pt x="1514183" y="1084835"/>
                  </a:lnTo>
                  <a:lnTo>
                    <a:pt x="1504699" y="1089859"/>
                  </a:lnTo>
                  <a:lnTo>
                    <a:pt x="1495216" y="1084835"/>
                  </a:lnTo>
                  <a:lnTo>
                    <a:pt x="1489662" y="1089859"/>
                  </a:lnTo>
                  <a:lnTo>
                    <a:pt x="1484717" y="1089859"/>
                  </a:lnTo>
                  <a:lnTo>
                    <a:pt x="1465208" y="1084835"/>
                  </a:lnTo>
                  <a:lnTo>
                    <a:pt x="1465208" y="1094817"/>
                  </a:lnTo>
                  <a:lnTo>
                    <a:pt x="1455183" y="1113866"/>
                  </a:lnTo>
                  <a:lnTo>
                    <a:pt x="1460670" y="1113866"/>
                  </a:lnTo>
                  <a:lnTo>
                    <a:pt x="1465208" y="1119345"/>
                  </a:lnTo>
                  <a:lnTo>
                    <a:pt x="1465208" y="1123847"/>
                  </a:lnTo>
                  <a:lnTo>
                    <a:pt x="1460670" y="1128870"/>
                  </a:lnTo>
                  <a:lnTo>
                    <a:pt x="1455183" y="1133371"/>
                  </a:lnTo>
                  <a:lnTo>
                    <a:pt x="1450645" y="1143352"/>
                  </a:lnTo>
                  <a:lnTo>
                    <a:pt x="1445700" y="1143352"/>
                  </a:lnTo>
                  <a:lnTo>
                    <a:pt x="1441162" y="1138851"/>
                  </a:lnTo>
                  <a:lnTo>
                    <a:pt x="1431137" y="1152877"/>
                  </a:lnTo>
                  <a:lnTo>
                    <a:pt x="1416641" y="1148376"/>
                  </a:lnTo>
                  <a:lnTo>
                    <a:pt x="1397132" y="1143352"/>
                  </a:lnTo>
                  <a:lnTo>
                    <a:pt x="1397132" y="1148376"/>
                  </a:lnTo>
                  <a:lnTo>
                    <a:pt x="1401671" y="1162858"/>
                  </a:lnTo>
                  <a:lnTo>
                    <a:pt x="1391646" y="1172317"/>
                  </a:lnTo>
                  <a:lnTo>
                    <a:pt x="1391646" y="1177862"/>
                  </a:lnTo>
                  <a:lnTo>
                    <a:pt x="1391646" y="1182364"/>
                  </a:lnTo>
                  <a:lnTo>
                    <a:pt x="1382162" y="1196846"/>
                  </a:lnTo>
                  <a:lnTo>
                    <a:pt x="1382162" y="1206827"/>
                  </a:lnTo>
                  <a:lnTo>
                    <a:pt x="1387107" y="1211329"/>
                  </a:lnTo>
                  <a:lnTo>
                    <a:pt x="1391646" y="1211329"/>
                  </a:lnTo>
                  <a:lnTo>
                    <a:pt x="1401671" y="1216352"/>
                  </a:lnTo>
                  <a:lnTo>
                    <a:pt x="1406616" y="1226333"/>
                  </a:lnTo>
                  <a:lnTo>
                    <a:pt x="1401671" y="1230834"/>
                  </a:lnTo>
                  <a:lnTo>
                    <a:pt x="1397132" y="1226333"/>
                  </a:lnTo>
                  <a:lnTo>
                    <a:pt x="1391646" y="1230834"/>
                  </a:lnTo>
                  <a:lnTo>
                    <a:pt x="1391646" y="1235857"/>
                  </a:lnTo>
                  <a:lnTo>
                    <a:pt x="1387107" y="1250340"/>
                  </a:lnTo>
                  <a:lnTo>
                    <a:pt x="1377624" y="1245839"/>
                  </a:lnTo>
                  <a:lnTo>
                    <a:pt x="1372137" y="1240359"/>
                  </a:lnTo>
                  <a:lnTo>
                    <a:pt x="1367599" y="1245839"/>
                  </a:lnTo>
                  <a:lnTo>
                    <a:pt x="1362654" y="1240359"/>
                  </a:lnTo>
                  <a:lnTo>
                    <a:pt x="1348090" y="1235857"/>
                  </a:lnTo>
                  <a:lnTo>
                    <a:pt x="1338133" y="1235857"/>
                  </a:lnTo>
                  <a:lnTo>
                    <a:pt x="1333595" y="1230834"/>
                  </a:lnTo>
                  <a:lnTo>
                    <a:pt x="1328108" y="1235857"/>
                  </a:lnTo>
                  <a:lnTo>
                    <a:pt x="1328108" y="1240359"/>
                  </a:lnTo>
                  <a:lnTo>
                    <a:pt x="1328108" y="1245839"/>
                  </a:lnTo>
                  <a:lnTo>
                    <a:pt x="1328108" y="1250340"/>
                  </a:lnTo>
                  <a:lnTo>
                    <a:pt x="1328108" y="1259864"/>
                  </a:lnTo>
                  <a:lnTo>
                    <a:pt x="1338133" y="1259864"/>
                  </a:lnTo>
                  <a:lnTo>
                    <a:pt x="1343078" y="1265344"/>
                  </a:lnTo>
                  <a:lnTo>
                    <a:pt x="1343078" y="1269846"/>
                  </a:lnTo>
                  <a:lnTo>
                    <a:pt x="1338133" y="1274869"/>
                  </a:lnTo>
                  <a:lnTo>
                    <a:pt x="1333595" y="1274869"/>
                  </a:lnTo>
                  <a:lnTo>
                    <a:pt x="1318625" y="1269846"/>
                  </a:lnTo>
                  <a:lnTo>
                    <a:pt x="1314086" y="1274869"/>
                  </a:lnTo>
                  <a:lnTo>
                    <a:pt x="1314086" y="1279370"/>
                  </a:lnTo>
                  <a:lnTo>
                    <a:pt x="1318625" y="1279370"/>
                  </a:lnTo>
                  <a:lnTo>
                    <a:pt x="1323570" y="1298876"/>
                  </a:lnTo>
                  <a:lnTo>
                    <a:pt x="1318625" y="1298876"/>
                  </a:lnTo>
                  <a:lnTo>
                    <a:pt x="1318625" y="1303899"/>
                  </a:lnTo>
                  <a:lnTo>
                    <a:pt x="1323570" y="1303899"/>
                  </a:lnTo>
                  <a:lnTo>
                    <a:pt x="1333595" y="1303899"/>
                  </a:lnTo>
                  <a:lnTo>
                    <a:pt x="1333595" y="1313880"/>
                  </a:lnTo>
                  <a:lnTo>
                    <a:pt x="1338133" y="1313880"/>
                  </a:lnTo>
                  <a:lnTo>
                    <a:pt x="1343078" y="1318381"/>
                  </a:lnTo>
                  <a:lnTo>
                    <a:pt x="1358116" y="1313880"/>
                  </a:lnTo>
                  <a:lnTo>
                    <a:pt x="1362654" y="1318381"/>
                  </a:lnTo>
                  <a:lnTo>
                    <a:pt x="1362654" y="1323405"/>
                  </a:lnTo>
                  <a:lnTo>
                    <a:pt x="1372137" y="1323405"/>
                  </a:lnTo>
                  <a:lnTo>
                    <a:pt x="1382162" y="1323405"/>
                  </a:lnTo>
                  <a:lnTo>
                    <a:pt x="1397132" y="1318381"/>
                  </a:lnTo>
                  <a:lnTo>
                    <a:pt x="1397132" y="1323405"/>
                  </a:lnTo>
                  <a:lnTo>
                    <a:pt x="1391646" y="1333386"/>
                  </a:lnTo>
                  <a:lnTo>
                    <a:pt x="1401671" y="1337887"/>
                  </a:lnTo>
                  <a:lnTo>
                    <a:pt x="1401671" y="1342910"/>
                  </a:lnTo>
                  <a:lnTo>
                    <a:pt x="1401671" y="1347412"/>
                  </a:lnTo>
                  <a:lnTo>
                    <a:pt x="1406616" y="1357393"/>
                  </a:lnTo>
                  <a:lnTo>
                    <a:pt x="1421653" y="1352891"/>
                  </a:lnTo>
                  <a:lnTo>
                    <a:pt x="1421653" y="1357393"/>
                  </a:lnTo>
                  <a:lnTo>
                    <a:pt x="1416641" y="1366852"/>
                  </a:lnTo>
                  <a:lnTo>
                    <a:pt x="1421653" y="1372397"/>
                  </a:lnTo>
                  <a:lnTo>
                    <a:pt x="1421653" y="1376898"/>
                  </a:lnTo>
                  <a:lnTo>
                    <a:pt x="1421653" y="1381856"/>
                  </a:lnTo>
                  <a:lnTo>
                    <a:pt x="1421653" y="1396404"/>
                  </a:lnTo>
                  <a:lnTo>
                    <a:pt x="1411154" y="1401362"/>
                  </a:lnTo>
                  <a:lnTo>
                    <a:pt x="1411154" y="1405863"/>
                  </a:lnTo>
                  <a:lnTo>
                    <a:pt x="1421653" y="1410886"/>
                  </a:lnTo>
                  <a:lnTo>
                    <a:pt x="1421653" y="1420868"/>
                  </a:lnTo>
                  <a:lnTo>
                    <a:pt x="1411154" y="1420868"/>
                  </a:lnTo>
                  <a:lnTo>
                    <a:pt x="1406616" y="1420868"/>
                  </a:lnTo>
                  <a:lnTo>
                    <a:pt x="1406616" y="1410886"/>
                  </a:lnTo>
                  <a:lnTo>
                    <a:pt x="1397132" y="1405863"/>
                  </a:lnTo>
                  <a:lnTo>
                    <a:pt x="1397132" y="1401362"/>
                  </a:lnTo>
                  <a:lnTo>
                    <a:pt x="1391646" y="1396404"/>
                  </a:lnTo>
                  <a:lnTo>
                    <a:pt x="1382162" y="1401362"/>
                  </a:lnTo>
                  <a:lnTo>
                    <a:pt x="1377624" y="1410886"/>
                  </a:lnTo>
                  <a:lnTo>
                    <a:pt x="1382162" y="1415388"/>
                  </a:lnTo>
                  <a:lnTo>
                    <a:pt x="1382162" y="1420868"/>
                  </a:lnTo>
                  <a:lnTo>
                    <a:pt x="1372137" y="1420868"/>
                  </a:lnTo>
                  <a:lnTo>
                    <a:pt x="1372137" y="1430392"/>
                  </a:lnTo>
                  <a:lnTo>
                    <a:pt x="1358116" y="1434893"/>
                  </a:lnTo>
                  <a:lnTo>
                    <a:pt x="1353103" y="1440373"/>
                  </a:lnTo>
                  <a:lnTo>
                    <a:pt x="1333595" y="1440373"/>
                  </a:lnTo>
                  <a:lnTo>
                    <a:pt x="1333595" y="1430392"/>
                  </a:lnTo>
                  <a:lnTo>
                    <a:pt x="1328108" y="1430392"/>
                  </a:lnTo>
                  <a:lnTo>
                    <a:pt x="1323570" y="1420868"/>
                  </a:lnTo>
                  <a:lnTo>
                    <a:pt x="1318625" y="1425369"/>
                  </a:lnTo>
                  <a:lnTo>
                    <a:pt x="1304061" y="1420868"/>
                  </a:lnTo>
                  <a:lnTo>
                    <a:pt x="1304061" y="1401362"/>
                  </a:lnTo>
                  <a:lnTo>
                    <a:pt x="1304061" y="1396404"/>
                  </a:lnTo>
                  <a:lnTo>
                    <a:pt x="1299116" y="1391381"/>
                  </a:lnTo>
                  <a:lnTo>
                    <a:pt x="1289091" y="1391381"/>
                  </a:lnTo>
                  <a:lnTo>
                    <a:pt x="1284553" y="1396404"/>
                  </a:lnTo>
                  <a:lnTo>
                    <a:pt x="1279608" y="1391381"/>
                  </a:lnTo>
                  <a:lnTo>
                    <a:pt x="1270057" y="1396404"/>
                  </a:lnTo>
                  <a:lnTo>
                    <a:pt x="1264570" y="1386358"/>
                  </a:lnTo>
                  <a:lnTo>
                    <a:pt x="1255087" y="1381856"/>
                  </a:lnTo>
                  <a:lnTo>
                    <a:pt x="1250549" y="1381856"/>
                  </a:lnTo>
                  <a:lnTo>
                    <a:pt x="1245062" y="1391381"/>
                  </a:lnTo>
                  <a:lnTo>
                    <a:pt x="1216070" y="1386358"/>
                  </a:lnTo>
                  <a:lnTo>
                    <a:pt x="1211532" y="1381856"/>
                  </a:lnTo>
                  <a:lnTo>
                    <a:pt x="1216070" y="1376898"/>
                  </a:lnTo>
                  <a:lnTo>
                    <a:pt x="1216070" y="1366852"/>
                  </a:lnTo>
                  <a:lnTo>
                    <a:pt x="1211532" y="1362351"/>
                  </a:lnTo>
                  <a:lnTo>
                    <a:pt x="1211532" y="1357393"/>
                  </a:lnTo>
                  <a:lnTo>
                    <a:pt x="1216070" y="1347412"/>
                  </a:lnTo>
                  <a:lnTo>
                    <a:pt x="1216070" y="1337887"/>
                  </a:lnTo>
                  <a:lnTo>
                    <a:pt x="1196562" y="1357393"/>
                  </a:lnTo>
                  <a:lnTo>
                    <a:pt x="1187011" y="1357393"/>
                  </a:lnTo>
                  <a:lnTo>
                    <a:pt x="1181524" y="1357393"/>
                  </a:lnTo>
                  <a:lnTo>
                    <a:pt x="1172041" y="1342910"/>
                  </a:lnTo>
                  <a:lnTo>
                    <a:pt x="1162016" y="1347412"/>
                  </a:lnTo>
                  <a:lnTo>
                    <a:pt x="1162016" y="1352891"/>
                  </a:lnTo>
                  <a:lnTo>
                    <a:pt x="1157477" y="1352891"/>
                  </a:lnTo>
                  <a:lnTo>
                    <a:pt x="1147994" y="1357393"/>
                  </a:lnTo>
                  <a:lnTo>
                    <a:pt x="1142507" y="1357393"/>
                  </a:lnTo>
                  <a:lnTo>
                    <a:pt x="1122999" y="1372397"/>
                  </a:lnTo>
                  <a:lnTo>
                    <a:pt x="1113516" y="1372397"/>
                  </a:lnTo>
                  <a:lnTo>
                    <a:pt x="1103965" y="1372397"/>
                  </a:lnTo>
                  <a:lnTo>
                    <a:pt x="1098478" y="1376898"/>
                  </a:lnTo>
                  <a:lnTo>
                    <a:pt x="1093940" y="1381856"/>
                  </a:lnTo>
                  <a:lnTo>
                    <a:pt x="1084457" y="1391381"/>
                  </a:lnTo>
                  <a:lnTo>
                    <a:pt x="1078970" y="1391381"/>
                  </a:lnTo>
                  <a:lnTo>
                    <a:pt x="1078970" y="1381856"/>
                  </a:lnTo>
                  <a:lnTo>
                    <a:pt x="1074431" y="1366852"/>
                  </a:lnTo>
                  <a:lnTo>
                    <a:pt x="1074431" y="1362351"/>
                  </a:lnTo>
                  <a:lnTo>
                    <a:pt x="1074431" y="1352891"/>
                  </a:lnTo>
                  <a:lnTo>
                    <a:pt x="1059461" y="1337887"/>
                  </a:lnTo>
                  <a:lnTo>
                    <a:pt x="1039953" y="1337887"/>
                  </a:lnTo>
                  <a:lnTo>
                    <a:pt x="1039953" y="1342910"/>
                  </a:lnTo>
                  <a:lnTo>
                    <a:pt x="1025457" y="1342910"/>
                  </a:lnTo>
                  <a:lnTo>
                    <a:pt x="1010894" y="1337887"/>
                  </a:lnTo>
                  <a:lnTo>
                    <a:pt x="1015432" y="1357393"/>
                  </a:lnTo>
                  <a:lnTo>
                    <a:pt x="1015432" y="1366852"/>
                  </a:lnTo>
                  <a:lnTo>
                    <a:pt x="1005949" y="1362351"/>
                  </a:lnTo>
                  <a:lnTo>
                    <a:pt x="1001410" y="1366852"/>
                  </a:lnTo>
                  <a:lnTo>
                    <a:pt x="995924" y="1357393"/>
                  </a:lnTo>
                  <a:lnTo>
                    <a:pt x="991385" y="1357393"/>
                  </a:lnTo>
                  <a:lnTo>
                    <a:pt x="986441" y="1352891"/>
                  </a:lnTo>
                  <a:lnTo>
                    <a:pt x="976415" y="1357393"/>
                  </a:lnTo>
                  <a:lnTo>
                    <a:pt x="971403" y="1342910"/>
                  </a:lnTo>
                  <a:lnTo>
                    <a:pt x="956907" y="1337887"/>
                  </a:lnTo>
                  <a:lnTo>
                    <a:pt x="956907" y="1333386"/>
                  </a:lnTo>
                  <a:lnTo>
                    <a:pt x="937399" y="1333386"/>
                  </a:lnTo>
                  <a:lnTo>
                    <a:pt x="937399" y="1337887"/>
                  </a:lnTo>
                  <a:lnTo>
                    <a:pt x="932386" y="1337887"/>
                  </a:lnTo>
                  <a:lnTo>
                    <a:pt x="932386" y="1357393"/>
                  </a:lnTo>
                  <a:lnTo>
                    <a:pt x="932386" y="1362351"/>
                  </a:lnTo>
                  <a:lnTo>
                    <a:pt x="918364" y="1362351"/>
                  </a:lnTo>
                  <a:lnTo>
                    <a:pt x="912878" y="1357393"/>
                  </a:lnTo>
                  <a:lnTo>
                    <a:pt x="912878" y="1342910"/>
                  </a:lnTo>
                  <a:lnTo>
                    <a:pt x="912878" y="1333386"/>
                  </a:lnTo>
                  <a:lnTo>
                    <a:pt x="907865" y="1333386"/>
                  </a:lnTo>
                  <a:lnTo>
                    <a:pt x="903394" y="1337887"/>
                  </a:lnTo>
                  <a:lnTo>
                    <a:pt x="883886" y="1337887"/>
                  </a:lnTo>
                  <a:lnTo>
                    <a:pt x="878332" y="1347412"/>
                  </a:lnTo>
                  <a:lnTo>
                    <a:pt x="868848" y="1347412"/>
                  </a:lnTo>
                  <a:lnTo>
                    <a:pt x="868848" y="1362351"/>
                  </a:lnTo>
                  <a:lnTo>
                    <a:pt x="859365" y="1376898"/>
                  </a:lnTo>
                  <a:lnTo>
                    <a:pt x="849340" y="1372397"/>
                  </a:lnTo>
                  <a:lnTo>
                    <a:pt x="844802" y="1362351"/>
                  </a:lnTo>
                  <a:lnTo>
                    <a:pt x="829832" y="1357393"/>
                  </a:lnTo>
                  <a:lnTo>
                    <a:pt x="824819" y="1347412"/>
                  </a:lnTo>
                  <a:lnTo>
                    <a:pt x="810323" y="1352891"/>
                  </a:lnTo>
                  <a:lnTo>
                    <a:pt x="810323" y="1342910"/>
                  </a:lnTo>
                  <a:lnTo>
                    <a:pt x="805311" y="1337887"/>
                  </a:lnTo>
                  <a:lnTo>
                    <a:pt x="800840" y="1342910"/>
                  </a:lnTo>
                  <a:lnTo>
                    <a:pt x="795286" y="1342910"/>
                  </a:lnTo>
                  <a:lnTo>
                    <a:pt x="785802" y="1342910"/>
                  </a:lnTo>
                  <a:lnTo>
                    <a:pt x="781332" y="1352891"/>
                  </a:lnTo>
                  <a:lnTo>
                    <a:pt x="776319" y="1352891"/>
                  </a:lnTo>
                  <a:lnTo>
                    <a:pt x="776319" y="1347412"/>
                  </a:lnTo>
                  <a:lnTo>
                    <a:pt x="771307" y="1342910"/>
                  </a:lnTo>
                  <a:lnTo>
                    <a:pt x="776319" y="1337887"/>
                  </a:lnTo>
                  <a:lnTo>
                    <a:pt x="776319" y="1327906"/>
                  </a:lnTo>
                  <a:lnTo>
                    <a:pt x="776319" y="1318381"/>
                  </a:lnTo>
                  <a:lnTo>
                    <a:pt x="771307" y="1313880"/>
                  </a:lnTo>
                  <a:lnTo>
                    <a:pt x="771307" y="1308400"/>
                  </a:lnTo>
                  <a:lnTo>
                    <a:pt x="781332" y="1308400"/>
                  </a:lnTo>
                  <a:lnTo>
                    <a:pt x="781332" y="1303899"/>
                  </a:lnTo>
                  <a:lnTo>
                    <a:pt x="771307" y="1289351"/>
                  </a:lnTo>
                  <a:lnTo>
                    <a:pt x="766294" y="1279370"/>
                  </a:lnTo>
                  <a:lnTo>
                    <a:pt x="761281" y="1274869"/>
                  </a:lnTo>
                  <a:lnTo>
                    <a:pt x="751256" y="1274869"/>
                  </a:lnTo>
                  <a:lnTo>
                    <a:pt x="746786" y="1259864"/>
                  </a:lnTo>
                  <a:lnTo>
                    <a:pt x="746786" y="1245839"/>
                  </a:lnTo>
                  <a:lnTo>
                    <a:pt x="746786" y="1240359"/>
                  </a:lnTo>
                  <a:lnTo>
                    <a:pt x="741773" y="1230834"/>
                  </a:lnTo>
                  <a:lnTo>
                    <a:pt x="737302" y="1220853"/>
                  </a:lnTo>
                  <a:lnTo>
                    <a:pt x="731748" y="1211329"/>
                  </a:lnTo>
                  <a:lnTo>
                    <a:pt x="722265" y="1211329"/>
                  </a:lnTo>
                  <a:lnTo>
                    <a:pt x="717794" y="1201869"/>
                  </a:lnTo>
                  <a:lnTo>
                    <a:pt x="717794" y="1191823"/>
                  </a:lnTo>
                  <a:lnTo>
                    <a:pt x="712240" y="1191823"/>
                  </a:lnTo>
                  <a:lnTo>
                    <a:pt x="707769" y="1187322"/>
                  </a:lnTo>
                  <a:lnTo>
                    <a:pt x="712240" y="1172317"/>
                  </a:lnTo>
                  <a:lnTo>
                    <a:pt x="707769" y="1167816"/>
                  </a:lnTo>
                  <a:lnTo>
                    <a:pt x="702756" y="1152877"/>
                  </a:lnTo>
                  <a:lnTo>
                    <a:pt x="707769" y="1143352"/>
                  </a:lnTo>
                  <a:lnTo>
                    <a:pt x="698286" y="1143352"/>
                  </a:lnTo>
                  <a:lnTo>
                    <a:pt x="698286" y="1138851"/>
                  </a:lnTo>
                  <a:lnTo>
                    <a:pt x="702756" y="1119345"/>
                  </a:lnTo>
                  <a:lnTo>
                    <a:pt x="699751" y="1119345"/>
                  </a:lnTo>
                  <a:lnTo>
                    <a:pt x="699180" y="1119984"/>
                  </a:lnTo>
                  <a:lnTo>
                    <a:pt x="688676" y="1119984"/>
                  </a:lnTo>
                  <a:lnTo>
                    <a:pt x="688676" y="1114971"/>
                  </a:lnTo>
                  <a:lnTo>
                    <a:pt x="684194" y="1114971"/>
                  </a:lnTo>
                  <a:lnTo>
                    <a:pt x="688676" y="1105482"/>
                  </a:lnTo>
                  <a:lnTo>
                    <a:pt x="678685" y="1105482"/>
                  </a:lnTo>
                  <a:lnTo>
                    <a:pt x="674156" y="1105482"/>
                  </a:lnTo>
                  <a:lnTo>
                    <a:pt x="669161" y="1095456"/>
                  </a:lnTo>
                  <a:lnTo>
                    <a:pt x="659683" y="1090980"/>
                  </a:lnTo>
                  <a:lnTo>
                    <a:pt x="654641" y="1081491"/>
                  </a:lnTo>
                  <a:lnTo>
                    <a:pt x="649646" y="1071465"/>
                  </a:lnTo>
                  <a:lnTo>
                    <a:pt x="620653" y="1075941"/>
                  </a:lnTo>
                  <a:lnTo>
                    <a:pt x="615144" y="1071465"/>
                  </a:lnTo>
                  <a:lnTo>
                    <a:pt x="620653" y="1066452"/>
                  </a:lnTo>
                  <a:lnTo>
                    <a:pt x="620653" y="1061976"/>
                  </a:lnTo>
                  <a:lnTo>
                    <a:pt x="615144" y="1046938"/>
                  </a:lnTo>
                  <a:lnTo>
                    <a:pt x="605666" y="1046938"/>
                  </a:lnTo>
                  <a:lnTo>
                    <a:pt x="596142" y="1046938"/>
                  </a:lnTo>
                  <a:lnTo>
                    <a:pt x="591147" y="1046938"/>
                  </a:lnTo>
                  <a:lnTo>
                    <a:pt x="591147" y="1075941"/>
                  </a:lnTo>
                  <a:lnTo>
                    <a:pt x="586151" y="1075941"/>
                  </a:lnTo>
                  <a:lnTo>
                    <a:pt x="586151" y="1071465"/>
                  </a:lnTo>
                  <a:lnTo>
                    <a:pt x="581623" y="1071465"/>
                  </a:lnTo>
                  <a:lnTo>
                    <a:pt x="581623" y="1075941"/>
                  </a:lnTo>
                  <a:lnTo>
                    <a:pt x="562154" y="1081491"/>
                  </a:lnTo>
                  <a:lnTo>
                    <a:pt x="552630" y="1090980"/>
                  </a:lnTo>
                  <a:lnTo>
                    <a:pt x="547121" y="1085967"/>
                  </a:lnTo>
                  <a:lnTo>
                    <a:pt x="532135" y="1061976"/>
                  </a:lnTo>
                  <a:lnTo>
                    <a:pt x="527653" y="1046938"/>
                  </a:lnTo>
                  <a:lnTo>
                    <a:pt x="522611" y="1027423"/>
                  </a:lnTo>
                  <a:lnTo>
                    <a:pt x="522611" y="1012921"/>
                  </a:lnTo>
                  <a:lnTo>
                    <a:pt x="518129" y="1012921"/>
                  </a:lnTo>
                  <a:lnTo>
                    <a:pt x="518129" y="1007908"/>
                  </a:lnTo>
                  <a:lnTo>
                    <a:pt x="513133" y="1007908"/>
                  </a:lnTo>
                  <a:lnTo>
                    <a:pt x="503142" y="998419"/>
                  </a:lnTo>
                  <a:lnTo>
                    <a:pt x="498614" y="998419"/>
                  </a:lnTo>
                  <a:lnTo>
                    <a:pt x="498614" y="1007908"/>
                  </a:lnTo>
                  <a:lnTo>
                    <a:pt x="493618" y="1007908"/>
                  </a:lnTo>
                  <a:lnTo>
                    <a:pt x="474103" y="1022887"/>
                  </a:lnTo>
                  <a:lnTo>
                    <a:pt x="464112" y="1022887"/>
                  </a:lnTo>
                  <a:lnTo>
                    <a:pt x="464112" y="1017934"/>
                  </a:lnTo>
                  <a:lnTo>
                    <a:pt x="459117" y="1012921"/>
                  </a:lnTo>
                  <a:lnTo>
                    <a:pt x="454635" y="1017934"/>
                  </a:lnTo>
                  <a:lnTo>
                    <a:pt x="454635" y="1027423"/>
                  </a:lnTo>
                  <a:lnTo>
                    <a:pt x="449126" y="1032436"/>
                  </a:lnTo>
                  <a:lnTo>
                    <a:pt x="454635" y="1046938"/>
                  </a:lnTo>
                  <a:lnTo>
                    <a:pt x="449126" y="1046938"/>
                  </a:lnTo>
                  <a:lnTo>
                    <a:pt x="430124" y="1056426"/>
                  </a:lnTo>
                  <a:lnTo>
                    <a:pt x="425596" y="1046938"/>
                  </a:lnTo>
                  <a:lnTo>
                    <a:pt x="420087" y="1042462"/>
                  </a:lnTo>
                  <a:lnTo>
                    <a:pt x="415605" y="1036911"/>
                  </a:lnTo>
                  <a:lnTo>
                    <a:pt x="410609" y="1036911"/>
                  </a:lnTo>
                  <a:lnTo>
                    <a:pt x="400618" y="1046938"/>
                  </a:lnTo>
                  <a:lnTo>
                    <a:pt x="400618" y="1056426"/>
                  </a:lnTo>
                  <a:lnTo>
                    <a:pt x="400618" y="1061976"/>
                  </a:lnTo>
                  <a:lnTo>
                    <a:pt x="400618" y="1071465"/>
                  </a:lnTo>
                  <a:lnTo>
                    <a:pt x="400618" y="1075941"/>
                  </a:lnTo>
                  <a:lnTo>
                    <a:pt x="395576" y="1075941"/>
                  </a:lnTo>
                  <a:lnTo>
                    <a:pt x="385585" y="1075941"/>
                  </a:lnTo>
                  <a:lnTo>
                    <a:pt x="391094" y="1081491"/>
                  </a:lnTo>
                  <a:lnTo>
                    <a:pt x="385585" y="1081491"/>
                  </a:lnTo>
                  <a:lnTo>
                    <a:pt x="376108" y="1095456"/>
                  </a:lnTo>
                  <a:lnTo>
                    <a:pt x="381103" y="1105482"/>
                  </a:lnTo>
                  <a:lnTo>
                    <a:pt x="381103" y="1110495"/>
                  </a:lnTo>
                  <a:lnTo>
                    <a:pt x="376108" y="1114971"/>
                  </a:lnTo>
                  <a:lnTo>
                    <a:pt x="371579" y="1130010"/>
                  </a:lnTo>
                  <a:lnTo>
                    <a:pt x="376108" y="1139499"/>
                  </a:lnTo>
                  <a:lnTo>
                    <a:pt x="366584" y="1139499"/>
                  </a:lnTo>
                  <a:lnTo>
                    <a:pt x="356593" y="1169039"/>
                  </a:lnTo>
                  <a:lnTo>
                    <a:pt x="352111" y="1178528"/>
                  </a:lnTo>
                  <a:lnTo>
                    <a:pt x="347069" y="1178528"/>
                  </a:lnTo>
                  <a:lnTo>
                    <a:pt x="347069" y="1173575"/>
                  </a:lnTo>
                  <a:lnTo>
                    <a:pt x="337078" y="1163549"/>
                  </a:lnTo>
                  <a:lnTo>
                    <a:pt x="332596" y="1139499"/>
                  </a:lnTo>
                  <a:lnTo>
                    <a:pt x="327600" y="1130010"/>
                  </a:lnTo>
                  <a:lnTo>
                    <a:pt x="332596" y="1124997"/>
                  </a:lnTo>
                  <a:lnTo>
                    <a:pt x="327600" y="1114971"/>
                  </a:lnTo>
                  <a:lnTo>
                    <a:pt x="327600" y="1110495"/>
                  </a:lnTo>
                  <a:lnTo>
                    <a:pt x="332596" y="1114971"/>
                  </a:lnTo>
                  <a:lnTo>
                    <a:pt x="337078" y="1105482"/>
                  </a:lnTo>
                  <a:lnTo>
                    <a:pt x="327600" y="1101006"/>
                  </a:lnTo>
                  <a:lnTo>
                    <a:pt x="322091" y="1105482"/>
                  </a:lnTo>
                  <a:lnTo>
                    <a:pt x="317563" y="1095456"/>
                  </a:lnTo>
                  <a:lnTo>
                    <a:pt x="312567" y="1095456"/>
                  </a:lnTo>
                  <a:lnTo>
                    <a:pt x="308085" y="1056426"/>
                  </a:lnTo>
                  <a:lnTo>
                    <a:pt x="302576" y="1051950"/>
                  </a:lnTo>
                  <a:lnTo>
                    <a:pt x="283575" y="1056426"/>
                  </a:lnTo>
                  <a:lnTo>
                    <a:pt x="273584" y="1066452"/>
                  </a:lnTo>
                  <a:lnTo>
                    <a:pt x="269055" y="1061976"/>
                  </a:lnTo>
                  <a:lnTo>
                    <a:pt x="273584" y="1046938"/>
                  </a:lnTo>
                  <a:lnTo>
                    <a:pt x="273584" y="1032436"/>
                  </a:lnTo>
                  <a:lnTo>
                    <a:pt x="259578" y="1017934"/>
                  </a:lnTo>
                  <a:lnTo>
                    <a:pt x="254069" y="1027423"/>
                  </a:lnTo>
                  <a:lnTo>
                    <a:pt x="249073" y="1022887"/>
                  </a:lnTo>
                  <a:lnTo>
                    <a:pt x="244545" y="1036911"/>
                  </a:lnTo>
                  <a:lnTo>
                    <a:pt x="239082" y="1036911"/>
                  </a:lnTo>
                  <a:lnTo>
                    <a:pt x="234554" y="1042462"/>
                  </a:lnTo>
                  <a:lnTo>
                    <a:pt x="225076" y="1056426"/>
                  </a:lnTo>
                  <a:lnTo>
                    <a:pt x="220034" y="1056426"/>
                  </a:lnTo>
                  <a:lnTo>
                    <a:pt x="205561" y="1071465"/>
                  </a:lnTo>
                  <a:lnTo>
                    <a:pt x="210043" y="1075941"/>
                  </a:lnTo>
                  <a:lnTo>
                    <a:pt x="205561" y="1081491"/>
                  </a:lnTo>
                  <a:lnTo>
                    <a:pt x="205561" y="1101006"/>
                  </a:lnTo>
                  <a:lnTo>
                    <a:pt x="200566" y="1105482"/>
                  </a:lnTo>
                  <a:lnTo>
                    <a:pt x="190528" y="1105482"/>
                  </a:lnTo>
                  <a:lnTo>
                    <a:pt x="186046" y="1119984"/>
                  </a:lnTo>
                  <a:lnTo>
                    <a:pt x="186046" y="1130010"/>
                  </a:lnTo>
                  <a:lnTo>
                    <a:pt x="190528" y="1130010"/>
                  </a:lnTo>
                  <a:lnTo>
                    <a:pt x="186046" y="1134486"/>
                  </a:lnTo>
                  <a:lnTo>
                    <a:pt x="181051" y="1144034"/>
                  </a:lnTo>
                  <a:lnTo>
                    <a:pt x="171060" y="1149525"/>
                  </a:lnTo>
                  <a:lnTo>
                    <a:pt x="166064" y="1154060"/>
                  </a:lnTo>
                  <a:lnTo>
                    <a:pt x="161536" y="1173575"/>
                  </a:lnTo>
                  <a:lnTo>
                    <a:pt x="156027" y="1173575"/>
                  </a:lnTo>
                  <a:lnTo>
                    <a:pt x="151545" y="1178528"/>
                  </a:lnTo>
                  <a:lnTo>
                    <a:pt x="146549" y="1178528"/>
                  </a:lnTo>
                  <a:lnTo>
                    <a:pt x="142021" y="1183064"/>
                  </a:lnTo>
                  <a:lnTo>
                    <a:pt x="127034" y="1178528"/>
                  </a:lnTo>
                  <a:lnTo>
                    <a:pt x="122552" y="1178528"/>
                  </a:lnTo>
                  <a:lnTo>
                    <a:pt x="113028" y="1178528"/>
                  </a:lnTo>
                  <a:lnTo>
                    <a:pt x="102524" y="1178528"/>
                  </a:lnTo>
                  <a:lnTo>
                    <a:pt x="102524" y="1169039"/>
                  </a:lnTo>
                  <a:lnTo>
                    <a:pt x="98042" y="1169039"/>
                  </a:lnTo>
                  <a:lnTo>
                    <a:pt x="78527" y="1169039"/>
                  </a:lnTo>
                  <a:lnTo>
                    <a:pt x="68536" y="1173575"/>
                  </a:lnTo>
                  <a:lnTo>
                    <a:pt x="63494" y="1173575"/>
                  </a:lnTo>
                  <a:lnTo>
                    <a:pt x="54016" y="1178528"/>
                  </a:lnTo>
                  <a:lnTo>
                    <a:pt x="59012" y="1193090"/>
                  </a:lnTo>
                  <a:lnTo>
                    <a:pt x="49534" y="1193090"/>
                  </a:lnTo>
                  <a:lnTo>
                    <a:pt x="39497" y="1183064"/>
                  </a:lnTo>
                  <a:lnTo>
                    <a:pt x="39497" y="1173575"/>
                  </a:lnTo>
                  <a:lnTo>
                    <a:pt x="39497" y="1163549"/>
                  </a:lnTo>
                  <a:lnTo>
                    <a:pt x="34501" y="1149525"/>
                  </a:lnTo>
                  <a:lnTo>
                    <a:pt x="24510" y="1154060"/>
                  </a:lnTo>
                  <a:lnTo>
                    <a:pt x="19515" y="1149525"/>
                  </a:lnTo>
                  <a:lnTo>
                    <a:pt x="24510" y="1144034"/>
                  </a:lnTo>
                  <a:lnTo>
                    <a:pt x="28992" y="1139499"/>
                  </a:lnTo>
                  <a:lnTo>
                    <a:pt x="28992" y="1119984"/>
                  </a:lnTo>
                  <a:lnTo>
                    <a:pt x="28992" y="1110495"/>
                  </a:lnTo>
                  <a:lnTo>
                    <a:pt x="39497" y="1105482"/>
                  </a:lnTo>
                  <a:lnTo>
                    <a:pt x="39497" y="1101006"/>
                  </a:lnTo>
                  <a:lnTo>
                    <a:pt x="39497" y="1095456"/>
                  </a:lnTo>
                  <a:lnTo>
                    <a:pt x="34501" y="1095456"/>
                  </a:lnTo>
                  <a:lnTo>
                    <a:pt x="34501" y="1085967"/>
                  </a:lnTo>
                  <a:lnTo>
                    <a:pt x="28992" y="1085967"/>
                  </a:lnTo>
                  <a:lnTo>
                    <a:pt x="24510" y="1081491"/>
                  </a:lnTo>
                  <a:lnTo>
                    <a:pt x="24510" y="1071465"/>
                  </a:lnTo>
                  <a:lnTo>
                    <a:pt x="14986" y="1066452"/>
                  </a:lnTo>
                  <a:lnTo>
                    <a:pt x="9524" y="1051950"/>
                  </a:lnTo>
                  <a:lnTo>
                    <a:pt x="4995" y="1036911"/>
                  </a:lnTo>
                  <a:lnTo>
                    <a:pt x="14986" y="1032436"/>
                  </a:lnTo>
                  <a:lnTo>
                    <a:pt x="4995" y="1017934"/>
                  </a:lnTo>
                  <a:lnTo>
                    <a:pt x="0" y="1012921"/>
                  </a:lnTo>
                  <a:lnTo>
                    <a:pt x="0" y="998419"/>
                  </a:lnTo>
                  <a:lnTo>
                    <a:pt x="9524" y="993883"/>
                  </a:lnTo>
                  <a:lnTo>
                    <a:pt x="24510" y="993883"/>
                  </a:lnTo>
                  <a:lnTo>
                    <a:pt x="28992" y="983857"/>
                  </a:lnTo>
                  <a:lnTo>
                    <a:pt x="19515" y="968878"/>
                  </a:lnTo>
                  <a:lnTo>
                    <a:pt x="14986" y="964343"/>
                  </a:lnTo>
                  <a:lnTo>
                    <a:pt x="9524" y="954854"/>
                  </a:lnTo>
                  <a:lnTo>
                    <a:pt x="9524" y="949363"/>
                  </a:lnTo>
                  <a:lnTo>
                    <a:pt x="24510" y="939815"/>
                  </a:lnTo>
                  <a:lnTo>
                    <a:pt x="39497" y="939815"/>
                  </a:lnTo>
                  <a:lnTo>
                    <a:pt x="44025" y="910811"/>
                  </a:lnTo>
                  <a:lnTo>
                    <a:pt x="54016" y="905798"/>
                  </a:lnTo>
                  <a:lnTo>
                    <a:pt x="54016" y="896309"/>
                  </a:lnTo>
                  <a:lnTo>
                    <a:pt x="59012" y="896309"/>
                  </a:lnTo>
                  <a:lnTo>
                    <a:pt x="59012" y="891296"/>
                  </a:lnTo>
                  <a:lnTo>
                    <a:pt x="54016" y="891296"/>
                  </a:lnTo>
                  <a:lnTo>
                    <a:pt x="49534" y="881270"/>
                  </a:lnTo>
                  <a:lnTo>
                    <a:pt x="49534" y="867246"/>
                  </a:lnTo>
                  <a:lnTo>
                    <a:pt x="49534" y="861756"/>
                  </a:lnTo>
                  <a:lnTo>
                    <a:pt x="59012" y="857280"/>
                  </a:lnTo>
                  <a:lnTo>
                    <a:pt x="63494" y="837765"/>
                  </a:lnTo>
                  <a:lnTo>
                    <a:pt x="73531" y="837765"/>
                  </a:lnTo>
                  <a:lnTo>
                    <a:pt x="73531" y="832752"/>
                  </a:lnTo>
                  <a:lnTo>
                    <a:pt x="73531" y="828216"/>
                  </a:lnTo>
                  <a:lnTo>
                    <a:pt x="78527" y="828216"/>
                  </a:lnTo>
                  <a:lnTo>
                    <a:pt x="83009" y="828216"/>
                  </a:lnTo>
                  <a:lnTo>
                    <a:pt x="88004" y="813237"/>
                  </a:lnTo>
                  <a:lnTo>
                    <a:pt x="98042" y="808701"/>
                  </a:lnTo>
                  <a:lnTo>
                    <a:pt x="102524" y="808701"/>
                  </a:lnTo>
                  <a:lnTo>
                    <a:pt x="107519" y="798735"/>
                  </a:lnTo>
                  <a:lnTo>
                    <a:pt x="107519" y="793722"/>
                  </a:lnTo>
                  <a:lnTo>
                    <a:pt x="113028" y="793722"/>
                  </a:lnTo>
                  <a:lnTo>
                    <a:pt x="113028" y="779698"/>
                  </a:lnTo>
                  <a:lnTo>
                    <a:pt x="113028" y="774207"/>
                  </a:lnTo>
                  <a:lnTo>
                    <a:pt x="113028" y="769672"/>
                  </a:lnTo>
                  <a:lnTo>
                    <a:pt x="107519" y="760183"/>
                  </a:lnTo>
                  <a:lnTo>
                    <a:pt x="113028" y="760183"/>
                  </a:lnTo>
                  <a:lnTo>
                    <a:pt x="122552" y="760183"/>
                  </a:lnTo>
                  <a:lnTo>
                    <a:pt x="132030" y="769672"/>
                  </a:lnTo>
                  <a:lnTo>
                    <a:pt x="142021" y="774207"/>
                  </a:lnTo>
                  <a:lnTo>
                    <a:pt x="146549" y="774207"/>
                  </a:lnTo>
                  <a:lnTo>
                    <a:pt x="151545" y="779698"/>
                  </a:lnTo>
                  <a:lnTo>
                    <a:pt x="151545" y="784174"/>
                  </a:lnTo>
                  <a:lnTo>
                    <a:pt x="156027" y="784174"/>
                  </a:lnTo>
                  <a:lnTo>
                    <a:pt x="161536" y="779698"/>
                  </a:lnTo>
                  <a:lnTo>
                    <a:pt x="175542" y="779698"/>
                  </a:lnTo>
                  <a:lnTo>
                    <a:pt x="175542" y="764659"/>
                  </a:lnTo>
                  <a:lnTo>
                    <a:pt x="161536" y="760183"/>
                  </a:lnTo>
                  <a:lnTo>
                    <a:pt x="161536" y="745144"/>
                  </a:lnTo>
                  <a:lnTo>
                    <a:pt x="161536" y="740668"/>
                  </a:lnTo>
                  <a:lnTo>
                    <a:pt x="166064" y="730642"/>
                  </a:lnTo>
                  <a:lnTo>
                    <a:pt x="166064" y="725629"/>
                  </a:lnTo>
                  <a:lnTo>
                    <a:pt x="171060" y="715663"/>
                  </a:lnTo>
                  <a:lnTo>
                    <a:pt x="166064" y="711127"/>
                  </a:lnTo>
                  <a:lnTo>
                    <a:pt x="171060" y="701639"/>
                  </a:lnTo>
                  <a:lnTo>
                    <a:pt x="166064" y="696626"/>
                  </a:lnTo>
                  <a:lnTo>
                    <a:pt x="171060" y="686600"/>
                  </a:lnTo>
                  <a:lnTo>
                    <a:pt x="171060" y="682124"/>
                  </a:lnTo>
                  <a:lnTo>
                    <a:pt x="161536" y="682124"/>
                  </a:lnTo>
                  <a:lnTo>
                    <a:pt x="151545" y="657596"/>
                  </a:lnTo>
                  <a:lnTo>
                    <a:pt x="156027" y="653060"/>
                  </a:lnTo>
                  <a:lnTo>
                    <a:pt x="156027" y="638081"/>
                  </a:lnTo>
                  <a:lnTo>
                    <a:pt x="171060" y="638081"/>
                  </a:lnTo>
                  <a:lnTo>
                    <a:pt x="171060" y="628055"/>
                  </a:lnTo>
                  <a:lnTo>
                    <a:pt x="175542" y="623579"/>
                  </a:lnTo>
                  <a:lnTo>
                    <a:pt x="171060" y="614031"/>
                  </a:lnTo>
                  <a:lnTo>
                    <a:pt x="175542" y="608540"/>
                  </a:lnTo>
                  <a:lnTo>
                    <a:pt x="175542" y="604064"/>
                  </a:lnTo>
                  <a:lnTo>
                    <a:pt x="171060" y="604064"/>
                  </a:lnTo>
                  <a:lnTo>
                    <a:pt x="171060" y="594516"/>
                  </a:lnTo>
                  <a:lnTo>
                    <a:pt x="161536" y="585027"/>
                  </a:lnTo>
                  <a:lnTo>
                    <a:pt x="151545" y="569988"/>
                  </a:lnTo>
                  <a:lnTo>
                    <a:pt x="137025" y="565512"/>
                  </a:lnTo>
                  <a:lnTo>
                    <a:pt x="137025" y="555486"/>
                  </a:lnTo>
                  <a:lnTo>
                    <a:pt x="122552" y="530958"/>
                  </a:lnTo>
                  <a:lnTo>
                    <a:pt x="127034" y="526483"/>
                  </a:lnTo>
                  <a:lnTo>
                    <a:pt x="132030" y="530958"/>
                  </a:lnTo>
                  <a:lnTo>
                    <a:pt x="142021" y="526483"/>
                  </a:lnTo>
                  <a:lnTo>
                    <a:pt x="142021" y="520992"/>
                  </a:lnTo>
                  <a:lnTo>
                    <a:pt x="146549" y="520992"/>
                  </a:lnTo>
                  <a:lnTo>
                    <a:pt x="142021" y="511444"/>
                  </a:lnTo>
                  <a:lnTo>
                    <a:pt x="151545" y="511444"/>
                  </a:lnTo>
                  <a:lnTo>
                    <a:pt x="161536" y="511444"/>
                  </a:lnTo>
                  <a:lnTo>
                    <a:pt x="166064" y="506968"/>
                  </a:lnTo>
                  <a:lnTo>
                    <a:pt x="186046" y="487453"/>
                  </a:lnTo>
                  <a:lnTo>
                    <a:pt x="181051" y="482440"/>
                  </a:lnTo>
                  <a:lnTo>
                    <a:pt x="186046" y="472414"/>
                  </a:lnTo>
                  <a:lnTo>
                    <a:pt x="190528" y="467938"/>
                  </a:lnTo>
                  <a:lnTo>
                    <a:pt x="190528" y="462925"/>
                  </a:lnTo>
                  <a:lnTo>
                    <a:pt x="205561" y="458390"/>
                  </a:lnTo>
                  <a:lnTo>
                    <a:pt x="205561" y="452899"/>
                  </a:lnTo>
                  <a:lnTo>
                    <a:pt x="200566" y="443410"/>
                  </a:lnTo>
                  <a:lnTo>
                    <a:pt x="205561" y="428908"/>
                  </a:lnTo>
                  <a:lnTo>
                    <a:pt x="205561" y="419360"/>
                  </a:lnTo>
                  <a:lnTo>
                    <a:pt x="196037" y="413869"/>
                  </a:lnTo>
                  <a:lnTo>
                    <a:pt x="186046" y="389819"/>
                  </a:lnTo>
                  <a:lnTo>
                    <a:pt x="186046" y="384866"/>
                  </a:lnTo>
                  <a:lnTo>
                    <a:pt x="186046" y="375317"/>
                  </a:lnTo>
                  <a:lnTo>
                    <a:pt x="190528" y="360815"/>
                  </a:lnTo>
                  <a:lnTo>
                    <a:pt x="186046" y="345836"/>
                  </a:lnTo>
                  <a:lnTo>
                    <a:pt x="175542" y="336288"/>
                  </a:lnTo>
                  <a:lnTo>
                    <a:pt x="175542" y="326321"/>
                  </a:lnTo>
                  <a:lnTo>
                    <a:pt x="171060" y="312297"/>
                  </a:lnTo>
                  <a:lnTo>
                    <a:pt x="171060" y="306747"/>
                  </a:lnTo>
                  <a:lnTo>
                    <a:pt x="161536" y="302271"/>
                  </a:lnTo>
                  <a:lnTo>
                    <a:pt x="156027" y="287769"/>
                  </a:lnTo>
                  <a:lnTo>
                    <a:pt x="142021" y="277743"/>
                  </a:lnTo>
                  <a:lnTo>
                    <a:pt x="137025" y="277743"/>
                  </a:lnTo>
                  <a:lnTo>
                    <a:pt x="137025" y="282756"/>
                  </a:lnTo>
                  <a:lnTo>
                    <a:pt x="132030" y="282756"/>
                  </a:lnTo>
                  <a:lnTo>
                    <a:pt x="132030" y="273267"/>
                  </a:lnTo>
                  <a:lnTo>
                    <a:pt x="122552" y="258228"/>
                  </a:lnTo>
                  <a:lnTo>
                    <a:pt x="117510" y="268254"/>
                  </a:lnTo>
                  <a:lnTo>
                    <a:pt x="113028" y="268254"/>
                  </a:lnTo>
                  <a:lnTo>
                    <a:pt x="107519" y="258228"/>
                  </a:lnTo>
                  <a:lnTo>
                    <a:pt x="102524" y="262764"/>
                  </a:lnTo>
                  <a:lnTo>
                    <a:pt x="92533" y="253215"/>
                  </a:lnTo>
                  <a:lnTo>
                    <a:pt x="92533" y="243189"/>
                  </a:lnTo>
                  <a:lnTo>
                    <a:pt x="102524" y="238714"/>
                  </a:lnTo>
                  <a:lnTo>
                    <a:pt x="98042" y="233701"/>
                  </a:lnTo>
                  <a:lnTo>
                    <a:pt x="92533" y="233701"/>
                  </a:lnTo>
                  <a:lnTo>
                    <a:pt x="88004" y="233701"/>
                  </a:lnTo>
                  <a:lnTo>
                    <a:pt x="83009" y="229225"/>
                  </a:lnTo>
                  <a:lnTo>
                    <a:pt x="83009" y="214186"/>
                  </a:lnTo>
                  <a:lnTo>
                    <a:pt x="78527" y="209710"/>
                  </a:lnTo>
                  <a:lnTo>
                    <a:pt x="88004" y="180646"/>
                  </a:lnTo>
                  <a:lnTo>
                    <a:pt x="98042" y="185182"/>
                  </a:lnTo>
                  <a:lnTo>
                    <a:pt x="98042" y="175156"/>
                  </a:lnTo>
                  <a:lnTo>
                    <a:pt x="98042" y="170680"/>
                  </a:lnTo>
                  <a:lnTo>
                    <a:pt x="113028" y="155641"/>
                  </a:lnTo>
                  <a:lnTo>
                    <a:pt x="117510" y="155641"/>
                  </a:lnTo>
                  <a:lnTo>
                    <a:pt x="146549" y="155641"/>
                  </a:lnTo>
                  <a:lnTo>
                    <a:pt x="161536" y="146152"/>
                  </a:lnTo>
                  <a:lnTo>
                    <a:pt x="161536" y="155641"/>
                  </a:lnTo>
                  <a:lnTo>
                    <a:pt x="171060" y="155641"/>
                  </a:lnTo>
                  <a:lnTo>
                    <a:pt x="171060" y="151106"/>
                  </a:lnTo>
                  <a:lnTo>
                    <a:pt x="175542" y="151106"/>
                  </a:lnTo>
                  <a:lnTo>
                    <a:pt x="175542" y="155641"/>
                  </a:lnTo>
                  <a:lnTo>
                    <a:pt x="181051" y="155641"/>
                  </a:lnTo>
                  <a:lnTo>
                    <a:pt x="190528" y="146152"/>
                  </a:lnTo>
                  <a:lnTo>
                    <a:pt x="210043" y="136126"/>
                  </a:lnTo>
                  <a:lnTo>
                    <a:pt x="205561" y="126637"/>
                  </a:lnTo>
                  <a:lnTo>
                    <a:pt x="200566" y="112076"/>
                  </a:lnTo>
                  <a:lnTo>
                    <a:pt x="196037" y="116611"/>
                  </a:lnTo>
                  <a:lnTo>
                    <a:pt x="190528" y="107123"/>
                  </a:lnTo>
                  <a:lnTo>
                    <a:pt x="200566" y="102587"/>
                  </a:lnTo>
                  <a:lnTo>
                    <a:pt x="200566" y="87608"/>
                  </a:lnTo>
                  <a:lnTo>
                    <a:pt x="190528" y="83072"/>
                  </a:lnTo>
                  <a:lnTo>
                    <a:pt x="190528" y="78059"/>
                  </a:lnTo>
                  <a:lnTo>
                    <a:pt x="205561" y="73583"/>
                  </a:lnTo>
                  <a:lnTo>
                    <a:pt x="205561" y="78059"/>
                  </a:lnTo>
                  <a:lnTo>
                    <a:pt x="210043" y="78059"/>
                  </a:lnTo>
                  <a:lnTo>
                    <a:pt x="215039" y="73583"/>
                  </a:lnTo>
                  <a:lnTo>
                    <a:pt x="210043" y="68033"/>
                  </a:lnTo>
                  <a:lnTo>
                    <a:pt x="215039" y="58544"/>
                  </a:lnTo>
                  <a:lnTo>
                    <a:pt x="220034" y="63557"/>
                  </a:lnTo>
                  <a:lnTo>
                    <a:pt x="229558" y="54068"/>
                  </a:lnTo>
                  <a:lnTo>
                    <a:pt x="234554" y="48518"/>
                  </a:lnTo>
                  <a:lnTo>
                    <a:pt x="234554" y="44042"/>
                  </a:lnTo>
                  <a:lnTo>
                    <a:pt x="239082" y="44042"/>
                  </a:lnTo>
                  <a:lnTo>
                    <a:pt x="239082" y="34554"/>
                  </a:lnTo>
                  <a:lnTo>
                    <a:pt x="254069" y="29004"/>
                  </a:lnTo>
                  <a:lnTo>
                    <a:pt x="264060" y="48518"/>
                  </a:lnTo>
                  <a:lnTo>
                    <a:pt x="269055" y="44042"/>
                  </a:lnTo>
                  <a:lnTo>
                    <a:pt x="273584" y="39030"/>
                  </a:lnTo>
                  <a:lnTo>
                    <a:pt x="288570" y="34554"/>
                  </a:lnTo>
                  <a:lnTo>
                    <a:pt x="293052" y="44042"/>
                  </a:lnTo>
                  <a:lnTo>
                    <a:pt x="298094" y="44042"/>
                  </a:lnTo>
                  <a:lnTo>
                    <a:pt x="298094" y="29004"/>
                  </a:lnTo>
                  <a:lnTo>
                    <a:pt x="308085" y="24528"/>
                  </a:lnTo>
                  <a:lnTo>
                    <a:pt x="308085" y="19515"/>
                  </a:lnTo>
                  <a:lnTo>
                    <a:pt x="312567" y="15039"/>
                  </a:lnTo>
                  <a:lnTo>
                    <a:pt x="317563" y="15039"/>
                  </a:lnTo>
                  <a:lnTo>
                    <a:pt x="317563" y="5013"/>
                  </a:lnTo>
                  <a:lnTo>
                    <a:pt x="327600" y="5013"/>
                  </a:lnTo>
                  <a:lnTo>
                    <a:pt x="332596" y="5013"/>
                  </a:lnTo>
                  <a:close/>
                </a:path>
              </a:pathLst>
            </a:custGeom>
            <a:solidFill>
              <a:srgbClr val="DF2680"/>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346</a:t>
              </a:r>
            </a:p>
          </p:txBody>
        </p:sp>
        <p:sp>
          <p:nvSpPr>
            <p:cNvPr id="29" name="Forme libre 16">
              <a:extLst>
                <a:ext uri="{FF2B5EF4-FFF2-40B4-BE49-F238E27FC236}">
                  <a16:creationId xmlns:a16="http://schemas.microsoft.com/office/drawing/2014/main" id="{75F15C95-76D2-94EF-FE2C-D27925428572}"/>
                </a:ext>
              </a:extLst>
            </p:cNvPr>
            <p:cNvSpPr/>
            <p:nvPr/>
          </p:nvSpPr>
          <p:spPr>
            <a:xfrm>
              <a:off x="9633417" y="2206870"/>
              <a:ext cx="1077932" cy="815994"/>
            </a:xfrm>
            <a:custGeom>
              <a:avLst/>
              <a:gdLst>
                <a:gd name="connsiteX0" fmla="*/ 190867 w 1594610"/>
                <a:gd name="connsiteY0" fmla="*/ 0 h 1215313"/>
                <a:gd name="connsiteX1" fmla="*/ 200907 w 1594610"/>
                <a:gd name="connsiteY1" fmla="*/ 4499 h 1215313"/>
                <a:gd name="connsiteX2" fmla="*/ 205902 w 1594610"/>
                <a:gd name="connsiteY2" fmla="*/ 14468 h 1215313"/>
                <a:gd name="connsiteX3" fmla="*/ 210448 w 1594610"/>
                <a:gd name="connsiteY3" fmla="*/ 19514 h 1215313"/>
                <a:gd name="connsiteX4" fmla="*/ 225484 w 1594610"/>
                <a:gd name="connsiteY4" fmla="*/ 9483 h 1215313"/>
                <a:gd name="connsiteX5" fmla="*/ 225484 w 1594610"/>
                <a:gd name="connsiteY5" fmla="*/ 14468 h 1215313"/>
                <a:gd name="connsiteX6" fmla="*/ 234974 w 1594610"/>
                <a:gd name="connsiteY6" fmla="*/ 14468 h 1215313"/>
                <a:gd name="connsiteX7" fmla="*/ 249510 w 1594610"/>
                <a:gd name="connsiteY7" fmla="*/ 33495 h 1215313"/>
                <a:gd name="connsiteX8" fmla="*/ 249510 w 1594610"/>
                <a:gd name="connsiteY8" fmla="*/ 43465 h 1215313"/>
                <a:gd name="connsiteX9" fmla="*/ 260050 w 1594610"/>
                <a:gd name="connsiteY9" fmla="*/ 38966 h 1215313"/>
                <a:gd name="connsiteX10" fmla="*/ 260050 w 1594610"/>
                <a:gd name="connsiteY10" fmla="*/ 43465 h 1215313"/>
                <a:gd name="connsiteX11" fmla="*/ 264546 w 1594610"/>
                <a:gd name="connsiteY11" fmla="*/ 52948 h 1215313"/>
                <a:gd name="connsiteX12" fmla="*/ 264546 w 1594610"/>
                <a:gd name="connsiteY12" fmla="*/ 58480 h 1215313"/>
                <a:gd name="connsiteX13" fmla="*/ 274037 w 1594610"/>
                <a:gd name="connsiteY13" fmla="*/ 62979 h 1215313"/>
                <a:gd name="connsiteX14" fmla="*/ 279082 w 1594610"/>
                <a:gd name="connsiteY14" fmla="*/ 67963 h 1215313"/>
                <a:gd name="connsiteX15" fmla="*/ 279082 w 1594610"/>
                <a:gd name="connsiteY15" fmla="*/ 72462 h 1215313"/>
                <a:gd name="connsiteX16" fmla="*/ 274037 w 1594610"/>
                <a:gd name="connsiteY16" fmla="*/ 87477 h 1215313"/>
                <a:gd name="connsiteX17" fmla="*/ 279082 w 1594610"/>
                <a:gd name="connsiteY17" fmla="*/ 87477 h 1215313"/>
                <a:gd name="connsiteX18" fmla="*/ 284077 w 1594610"/>
                <a:gd name="connsiteY18" fmla="*/ 91975 h 1215313"/>
                <a:gd name="connsiteX19" fmla="*/ 264546 w 1594610"/>
                <a:gd name="connsiteY19" fmla="*/ 111428 h 1215313"/>
                <a:gd name="connsiteX20" fmla="*/ 274037 w 1594610"/>
                <a:gd name="connsiteY20" fmla="*/ 116413 h 1215313"/>
                <a:gd name="connsiteX21" fmla="*/ 279082 w 1594610"/>
                <a:gd name="connsiteY21" fmla="*/ 111428 h 1215313"/>
                <a:gd name="connsiteX22" fmla="*/ 284077 w 1594610"/>
                <a:gd name="connsiteY22" fmla="*/ 111428 h 1215313"/>
                <a:gd name="connsiteX23" fmla="*/ 289072 w 1594610"/>
                <a:gd name="connsiteY23" fmla="*/ 111428 h 1215313"/>
                <a:gd name="connsiteX24" fmla="*/ 293618 w 1594610"/>
                <a:gd name="connsiteY24" fmla="*/ 121458 h 1215313"/>
                <a:gd name="connsiteX25" fmla="*/ 298613 w 1594610"/>
                <a:gd name="connsiteY25" fmla="*/ 135926 h 1215313"/>
                <a:gd name="connsiteX26" fmla="*/ 308654 w 1594610"/>
                <a:gd name="connsiteY26" fmla="*/ 135926 h 1215313"/>
                <a:gd name="connsiteX27" fmla="*/ 308654 w 1594610"/>
                <a:gd name="connsiteY27" fmla="*/ 130942 h 1215313"/>
                <a:gd name="connsiteX28" fmla="*/ 313149 w 1594610"/>
                <a:gd name="connsiteY28" fmla="*/ 135926 h 1215313"/>
                <a:gd name="connsiteX29" fmla="*/ 318145 w 1594610"/>
                <a:gd name="connsiteY29" fmla="*/ 126443 h 1215313"/>
                <a:gd name="connsiteX30" fmla="*/ 318145 w 1594610"/>
                <a:gd name="connsiteY30" fmla="*/ 121458 h 1215313"/>
                <a:gd name="connsiteX31" fmla="*/ 328185 w 1594610"/>
                <a:gd name="connsiteY31" fmla="*/ 121458 h 1215313"/>
                <a:gd name="connsiteX32" fmla="*/ 333180 w 1594610"/>
                <a:gd name="connsiteY32" fmla="*/ 130942 h 1215313"/>
                <a:gd name="connsiteX33" fmla="*/ 322640 w 1594610"/>
                <a:gd name="connsiteY33" fmla="*/ 135926 h 1215313"/>
                <a:gd name="connsiteX34" fmla="*/ 328185 w 1594610"/>
                <a:gd name="connsiteY34" fmla="*/ 145896 h 1215313"/>
                <a:gd name="connsiteX35" fmla="*/ 337676 w 1594610"/>
                <a:gd name="connsiteY35" fmla="*/ 145896 h 1215313"/>
                <a:gd name="connsiteX36" fmla="*/ 347716 w 1594610"/>
                <a:gd name="connsiteY36" fmla="*/ 155440 h 1215313"/>
                <a:gd name="connsiteX37" fmla="*/ 352711 w 1594610"/>
                <a:gd name="connsiteY37" fmla="*/ 159878 h 1215313"/>
                <a:gd name="connsiteX38" fmla="*/ 347716 w 1594610"/>
                <a:gd name="connsiteY38" fmla="*/ 165410 h 1215313"/>
                <a:gd name="connsiteX39" fmla="*/ 352711 w 1594610"/>
                <a:gd name="connsiteY39" fmla="*/ 169908 h 1215313"/>
                <a:gd name="connsiteX40" fmla="*/ 357207 w 1594610"/>
                <a:gd name="connsiteY40" fmla="*/ 179391 h 1215313"/>
                <a:gd name="connsiteX41" fmla="*/ 357207 w 1594610"/>
                <a:gd name="connsiteY41" fmla="*/ 189361 h 1215313"/>
                <a:gd name="connsiteX42" fmla="*/ 362252 w 1594610"/>
                <a:gd name="connsiteY42" fmla="*/ 194406 h 1215313"/>
                <a:gd name="connsiteX43" fmla="*/ 367247 w 1594610"/>
                <a:gd name="connsiteY43" fmla="*/ 194406 h 1215313"/>
                <a:gd name="connsiteX44" fmla="*/ 376788 w 1594610"/>
                <a:gd name="connsiteY44" fmla="*/ 204376 h 1215313"/>
                <a:gd name="connsiteX45" fmla="*/ 376788 w 1594610"/>
                <a:gd name="connsiteY45" fmla="*/ 208874 h 1215313"/>
                <a:gd name="connsiteX46" fmla="*/ 362252 w 1594610"/>
                <a:gd name="connsiteY46" fmla="*/ 213859 h 1215313"/>
                <a:gd name="connsiteX47" fmla="*/ 367247 w 1594610"/>
                <a:gd name="connsiteY47" fmla="*/ 223342 h 1215313"/>
                <a:gd name="connsiteX48" fmla="*/ 372243 w 1594610"/>
                <a:gd name="connsiteY48" fmla="*/ 223342 h 1215313"/>
                <a:gd name="connsiteX49" fmla="*/ 376788 w 1594610"/>
                <a:gd name="connsiteY49" fmla="*/ 223342 h 1215313"/>
                <a:gd name="connsiteX50" fmla="*/ 381783 w 1594610"/>
                <a:gd name="connsiteY50" fmla="*/ 213859 h 1215313"/>
                <a:gd name="connsiteX51" fmla="*/ 386279 w 1594610"/>
                <a:gd name="connsiteY51" fmla="*/ 213859 h 1215313"/>
                <a:gd name="connsiteX52" fmla="*/ 386279 w 1594610"/>
                <a:gd name="connsiteY52" fmla="*/ 218358 h 1215313"/>
                <a:gd name="connsiteX53" fmla="*/ 391824 w 1594610"/>
                <a:gd name="connsiteY53" fmla="*/ 228388 h 1215313"/>
                <a:gd name="connsiteX54" fmla="*/ 386279 w 1594610"/>
                <a:gd name="connsiteY54" fmla="*/ 252826 h 1215313"/>
                <a:gd name="connsiteX55" fmla="*/ 396319 w 1594610"/>
                <a:gd name="connsiteY55" fmla="*/ 252826 h 1215313"/>
                <a:gd name="connsiteX56" fmla="*/ 396319 w 1594610"/>
                <a:gd name="connsiteY56" fmla="*/ 247354 h 1215313"/>
                <a:gd name="connsiteX57" fmla="*/ 416350 w 1594610"/>
                <a:gd name="connsiteY57" fmla="*/ 247354 h 1215313"/>
                <a:gd name="connsiteX58" fmla="*/ 425891 w 1594610"/>
                <a:gd name="connsiteY58" fmla="*/ 242856 h 1215313"/>
                <a:gd name="connsiteX59" fmla="*/ 430886 w 1594610"/>
                <a:gd name="connsiteY59" fmla="*/ 252826 h 1215313"/>
                <a:gd name="connsiteX60" fmla="*/ 435881 w 1594610"/>
                <a:gd name="connsiteY60" fmla="*/ 247354 h 1215313"/>
                <a:gd name="connsiteX61" fmla="*/ 440377 w 1594610"/>
                <a:gd name="connsiteY61" fmla="*/ 252826 h 1215313"/>
                <a:gd name="connsiteX62" fmla="*/ 445422 w 1594610"/>
                <a:gd name="connsiteY62" fmla="*/ 247354 h 1215313"/>
                <a:gd name="connsiteX63" fmla="*/ 445422 w 1594610"/>
                <a:gd name="connsiteY63" fmla="*/ 242856 h 1215313"/>
                <a:gd name="connsiteX64" fmla="*/ 455413 w 1594610"/>
                <a:gd name="connsiteY64" fmla="*/ 242856 h 1215313"/>
                <a:gd name="connsiteX65" fmla="*/ 459958 w 1594610"/>
                <a:gd name="connsiteY65" fmla="*/ 247354 h 1215313"/>
                <a:gd name="connsiteX66" fmla="*/ 469449 w 1594610"/>
                <a:gd name="connsiteY66" fmla="*/ 247354 h 1215313"/>
                <a:gd name="connsiteX67" fmla="*/ 474994 w 1594610"/>
                <a:gd name="connsiteY67" fmla="*/ 242856 h 1215313"/>
                <a:gd name="connsiteX68" fmla="*/ 484485 w 1594610"/>
                <a:gd name="connsiteY68" fmla="*/ 233373 h 1215313"/>
                <a:gd name="connsiteX69" fmla="*/ 489979 w 1594610"/>
                <a:gd name="connsiteY69" fmla="*/ 237871 h 1215313"/>
                <a:gd name="connsiteX70" fmla="*/ 494525 w 1594610"/>
                <a:gd name="connsiteY70" fmla="*/ 242856 h 1215313"/>
                <a:gd name="connsiteX71" fmla="*/ 499520 w 1594610"/>
                <a:gd name="connsiteY71" fmla="*/ 242856 h 1215313"/>
                <a:gd name="connsiteX72" fmla="*/ 494525 w 1594610"/>
                <a:gd name="connsiteY72" fmla="*/ 228388 h 1215313"/>
                <a:gd name="connsiteX73" fmla="*/ 504016 w 1594610"/>
                <a:gd name="connsiteY73" fmla="*/ 228388 h 1215313"/>
                <a:gd name="connsiteX74" fmla="*/ 504016 w 1594610"/>
                <a:gd name="connsiteY74" fmla="*/ 237871 h 1215313"/>
                <a:gd name="connsiteX75" fmla="*/ 519051 w 1594610"/>
                <a:gd name="connsiteY75" fmla="*/ 247354 h 1215313"/>
                <a:gd name="connsiteX76" fmla="*/ 528592 w 1594610"/>
                <a:gd name="connsiteY76" fmla="*/ 247354 h 1215313"/>
                <a:gd name="connsiteX77" fmla="*/ 533088 w 1594610"/>
                <a:gd name="connsiteY77" fmla="*/ 252826 h 1215313"/>
                <a:gd name="connsiteX78" fmla="*/ 533088 w 1594610"/>
                <a:gd name="connsiteY78" fmla="*/ 237871 h 1215313"/>
                <a:gd name="connsiteX79" fmla="*/ 538583 w 1594610"/>
                <a:gd name="connsiteY79" fmla="*/ 233373 h 1215313"/>
                <a:gd name="connsiteX80" fmla="*/ 538583 w 1594610"/>
                <a:gd name="connsiteY80" fmla="*/ 228388 h 1215313"/>
                <a:gd name="connsiteX81" fmla="*/ 553618 w 1594610"/>
                <a:gd name="connsiteY81" fmla="*/ 233373 h 1215313"/>
                <a:gd name="connsiteX82" fmla="*/ 573149 w 1594610"/>
                <a:gd name="connsiteY82" fmla="*/ 228388 h 1215313"/>
                <a:gd name="connsiteX83" fmla="*/ 582690 w 1594610"/>
                <a:gd name="connsiteY83" fmla="*/ 228388 h 1215313"/>
                <a:gd name="connsiteX84" fmla="*/ 587186 w 1594610"/>
                <a:gd name="connsiteY84" fmla="*/ 233373 h 1215313"/>
                <a:gd name="connsiteX85" fmla="*/ 606717 w 1594610"/>
                <a:gd name="connsiteY85" fmla="*/ 223342 h 1215313"/>
                <a:gd name="connsiteX86" fmla="*/ 626798 w 1594610"/>
                <a:gd name="connsiteY86" fmla="*/ 223342 h 1215313"/>
                <a:gd name="connsiteX87" fmla="*/ 631294 w 1594610"/>
                <a:gd name="connsiteY87" fmla="*/ 223342 h 1215313"/>
                <a:gd name="connsiteX88" fmla="*/ 621753 w 1594610"/>
                <a:gd name="connsiteY88" fmla="*/ 204376 h 1215313"/>
                <a:gd name="connsiteX89" fmla="*/ 626798 w 1594610"/>
                <a:gd name="connsiteY89" fmla="*/ 204376 h 1215313"/>
                <a:gd name="connsiteX90" fmla="*/ 626798 w 1594610"/>
                <a:gd name="connsiteY90" fmla="*/ 198905 h 1215313"/>
                <a:gd name="connsiteX91" fmla="*/ 636788 w 1594610"/>
                <a:gd name="connsiteY91" fmla="*/ 194406 h 1215313"/>
                <a:gd name="connsiteX92" fmla="*/ 650825 w 1594610"/>
                <a:gd name="connsiteY92" fmla="*/ 189361 h 1215313"/>
                <a:gd name="connsiteX93" fmla="*/ 650825 w 1594610"/>
                <a:gd name="connsiteY93" fmla="*/ 194406 h 1215313"/>
                <a:gd name="connsiteX94" fmla="*/ 670356 w 1594610"/>
                <a:gd name="connsiteY94" fmla="*/ 198905 h 1215313"/>
                <a:gd name="connsiteX95" fmla="*/ 679897 w 1594610"/>
                <a:gd name="connsiteY95" fmla="*/ 194406 h 1215313"/>
                <a:gd name="connsiteX96" fmla="*/ 689887 w 1594610"/>
                <a:gd name="connsiteY96" fmla="*/ 198905 h 1215313"/>
                <a:gd name="connsiteX97" fmla="*/ 714464 w 1594610"/>
                <a:gd name="connsiteY97" fmla="*/ 204376 h 1215313"/>
                <a:gd name="connsiteX98" fmla="*/ 719958 w 1594610"/>
                <a:gd name="connsiteY98" fmla="*/ 208874 h 1215313"/>
                <a:gd name="connsiteX99" fmla="*/ 719958 w 1594610"/>
                <a:gd name="connsiteY99" fmla="*/ 213859 h 1215313"/>
                <a:gd name="connsiteX100" fmla="*/ 714464 w 1594610"/>
                <a:gd name="connsiteY100" fmla="*/ 213859 h 1215313"/>
                <a:gd name="connsiteX101" fmla="*/ 714464 w 1594610"/>
                <a:gd name="connsiteY101" fmla="*/ 223342 h 1215313"/>
                <a:gd name="connsiteX102" fmla="*/ 719958 w 1594610"/>
                <a:gd name="connsiteY102" fmla="*/ 228388 h 1215313"/>
                <a:gd name="connsiteX103" fmla="*/ 733995 w 1594610"/>
                <a:gd name="connsiteY103" fmla="*/ 223342 h 1215313"/>
                <a:gd name="connsiteX104" fmla="*/ 738990 w 1594610"/>
                <a:gd name="connsiteY104" fmla="*/ 228388 h 1215313"/>
                <a:gd name="connsiteX105" fmla="*/ 738990 w 1594610"/>
                <a:gd name="connsiteY105" fmla="*/ 237871 h 1215313"/>
                <a:gd name="connsiteX106" fmla="*/ 729499 w 1594610"/>
                <a:gd name="connsiteY106" fmla="*/ 252826 h 1215313"/>
                <a:gd name="connsiteX107" fmla="*/ 738990 w 1594610"/>
                <a:gd name="connsiteY107" fmla="*/ 257324 h 1215313"/>
                <a:gd name="connsiteX108" fmla="*/ 743536 w 1594610"/>
                <a:gd name="connsiteY108" fmla="*/ 247354 h 1215313"/>
                <a:gd name="connsiteX109" fmla="*/ 758571 w 1594610"/>
                <a:gd name="connsiteY109" fmla="*/ 247354 h 1215313"/>
                <a:gd name="connsiteX110" fmla="*/ 764066 w 1594610"/>
                <a:gd name="connsiteY110" fmla="*/ 262370 h 1215313"/>
                <a:gd name="connsiteX111" fmla="*/ 768562 w 1594610"/>
                <a:gd name="connsiteY111" fmla="*/ 272339 h 1215313"/>
                <a:gd name="connsiteX112" fmla="*/ 778103 w 1594610"/>
                <a:gd name="connsiteY112" fmla="*/ 276838 h 1215313"/>
                <a:gd name="connsiteX113" fmla="*/ 783597 w 1594610"/>
                <a:gd name="connsiteY113" fmla="*/ 296351 h 1215313"/>
                <a:gd name="connsiteX114" fmla="*/ 788093 w 1594610"/>
                <a:gd name="connsiteY114" fmla="*/ 296351 h 1215313"/>
                <a:gd name="connsiteX115" fmla="*/ 788093 w 1594610"/>
                <a:gd name="connsiteY115" fmla="*/ 301336 h 1215313"/>
                <a:gd name="connsiteX116" fmla="*/ 793138 w 1594610"/>
                <a:gd name="connsiteY116" fmla="*/ 301336 h 1215313"/>
                <a:gd name="connsiteX117" fmla="*/ 788093 w 1594610"/>
                <a:gd name="connsiteY117" fmla="*/ 311305 h 1215313"/>
                <a:gd name="connsiteX118" fmla="*/ 778103 w 1594610"/>
                <a:gd name="connsiteY118" fmla="*/ 315804 h 1215313"/>
                <a:gd name="connsiteX119" fmla="*/ 773557 w 1594610"/>
                <a:gd name="connsiteY119" fmla="*/ 320789 h 1215313"/>
                <a:gd name="connsiteX120" fmla="*/ 764066 w 1594610"/>
                <a:gd name="connsiteY120" fmla="*/ 325287 h 1215313"/>
                <a:gd name="connsiteX121" fmla="*/ 768562 w 1594610"/>
                <a:gd name="connsiteY121" fmla="*/ 330333 h 1215313"/>
                <a:gd name="connsiteX122" fmla="*/ 773557 w 1594610"/>
                <a:gd name="connsiteY122" fmla="*/ 330333 h 1215313"/>
                <a:gd name="connsiteX123" fmla="*/ 778103 w 1594610"/>
                <a:gd name="connsiteY123" fmla="*/ 335318 h 1215313"/>
                <a:gd name="connsiteX124" fmla="*/ 783597 w 1594610"/>
                <a:gd name="connsiteY124" fmla="*/ 349786 h 1215313"/>
                <a:gd name="connsiteX125" fmla="*/ 783597 w 1594610"/>
                <a:gd name="connsiteY125" fmla="*/ 359816 h 1215313"/>
                <a:gd name="connsiteX126" fmla="*/ 778103 w 1594610"/>
                <a:gd name="connsiteY126" fmla="*/ 364314 h 1215313"/>
                <a:gd name="connsiteX127" fmla="*/ 783597 w 1594610"/>
                <a:gd name="connsiteY127" fmla="*/ 369299 h 1215313"/>
                <a:gd name="connsiteX128" fmla="*/ 797634 w 1594610"/>
                <a:gd name="connsiteY128" fmla="*/ 369299 h 1215313"/>
                <a:gd name="connsiteX129" fmla="*/ 797634 w 1594610"/>
                <a:gd name="connsiteY129" fmla="*/ 364314 h 1215313"/>
                <a:gd name="connsiteX130" fmla="*/ 807674 w 1594610"/>
                <a:gd name="connsiteY130" fmla="*/ 359816 h 1215313"/>
                <a:gd name="connsiteX131" fmla="*/ 807674 w 1594610"/>
                <a:gd name="connsiteY131" fmla="*/ 369299 h 1215313"/>
                <a:gd name="connsiteX132" fmla="*/ 817165 w 1594610"/>
                <a:gd name="connsiteY132" fmla="*/ 369299 h 1215313"/>
                <a:gd name="connsiteX133" fmla="*/ 817165 w 1594610"/>
                <a:gd name="connsiteY133" fmla="*/ 373798 h 1215313"/>
                <a:gd name="connsiteX134" fmla="*/ 812669 w 1594610"/>
                <a:gd name="connsiteY134" fmla="*/ 379269 h 1215313"/>
                <a:gd name="connsiteX135" fmla="*/ 817165 w 1594610"/>
                <a:gd name="connsiteY135" fmla="*/ 383767 h 1215313"/>
                <a:gd name="connsiteX136" fmla="*/ 841741 w 1594610"/>
                <a:gd name="connsiteY136" fmla="*/ 388752 h 1215313"/>
                <a:gd name="connsiteX137" fmla="*/ 851732 w 1594610"/>
                <a:gd name="connsiteY137" fmla="*/ 388752 h 1215313"/>
                <a:gd name="connsiteX138" fmla="*/ 856727 w 1594610"/>
                <a:gd name="connsiteY138" fmla="*/ 373798 h 1215313"/>
                <a:gd name="connsiteX139" fmla="*/ 861273 w 1594610"/>
                <a:gd name="connsiteY139" fmla="*/ 373798 h 1215313"/>
                <a:gd name="connsiteX140" fmla="*/ 861273 w 1594610"/>
                <a:gd name="connsiteY140" fmla="*/ 388752 h 1215313"/>
                <a:gd name="connsiteX141" fmla="*/ 866767 w 1594610"/>
                <a:gd name="connsiteY141" fmla="*/ 388752 h 1215313"/>
                <a:gd name="connsiteX142" fmla="*/ 866767 w 1594610"/>
                <a:gd name="connsiteY142" fmla="*/ 393250 h 1215313"/>
                <a:gd name="connsiteX143" fmla="*/ 876308 w 1594610"/>
                <a:gd name="connsiteY143" fmla="*/ 398782 h 1215313"/>
                <a:gd name="connsiteX144" fmla="*/ 885799 w 1594610"/>
                <a:gd name="connsiteY144" fmla="*/ 408265 h 1215313"/>
                <a:gd name="connsiteX145" fmla="*/ 890295 w 1594610"/>
                <a:gd name="connsiteY145" fmla="*/ 408265 h 1215313"/>
                <a:gd name="connsiteX146" fmla="*/ 895839 w 1594610"/>
                <a:gd name="connsiteY146" fmla="*/ 408265 h 1215313"/>
                <a:gd name="connsiteX147" fmla="*/ 890295 w 1594610"/>
                <a:gd name="connsiteY147" fmla="*/ 418235 h 1215313"/>
                <a:gd name="connsiteX148" fmla="*/ 890295 w 1594610"/>
                <a:gd name="connsiteY148" fmla="*/ 427779 h 1215313"/>
                <a:gd name="connsiteX149" fmla="*/ 895839 w 1594610"/>
                <a:gd name="connsiteY149" fmla="*/ 427779 h 1215313"/>
                <a:gd name="connsiteX150" fmla="*/ 905330 w 1594610"/>
                <a:gd name="connsiteY150" fmla="*/ 427779 h 1215313"/>
                <a:gd name="connsiteX151" fmla="*/ 910875 w 1594610"/>
                <a:gd name="connsiteY151" fmla="*/ 412764 h 1215313"/>
                <a:gd name="connsiteX152" fmla="*/ 924911 w 1594610"/>
                <a:gd name="connsiteY152" fmla="*/ 408265 h 1215313"/>
                <a:gd name="connsiteX153" fmla="*/ 924911 w 1594610"/>
                <a:gd name="connsiteY153" fmla="*/ 418235 h 1215313"/>
                <a:gd name="connsiteX154" fmla="*/ 930406 w 1594610"/>
                <a:gd name="connsiteY154" fmla="*/ 418235 h 1215313"/>
                <a:gd name="connsiteX155" fmla="*/ 934902 w 1594610"/>
                <a:gd name="connsiteY155" fmla="*/ 412764 h 1215313"/>
                <a:gd name="connsiteX156" fmla="*/ 939303 w 1594610"/>
                <a:gd name="connsiteY156" fmla="*/ 412764 h 1215313"/>
                <a:gd name="connsiteX157" fmla="*/ 939117 w 1594610"/>
                <a:gd name="connsiteY157" fmla="*/ 412537 h 1215313"/>
                <a:gd name="connsiteX158" fmla="*/ 933627 w 1594610"/>
                <a:gd name="connsiteY158" fmla="*/ 412537 h 1215313"/>
                <a:gd name="connsiteX159" fmla="*/ 933627 w 1594610"/>
                <a:gd name="connsiteY159" fmla="*/ 403041 h 1215313"/>
                <a:gd name="connsiteX160" fmla="*/ 943641 w 1594610"/>
                <a:gd name="connsiteY160" fmla="*/ 388528 h 1215313"/>
                <a:gd name="connsiteX161" fmla="*/ 943641 w 1594610"/>
                <a:gd name="connsiteY161" fmla="*/ 383511 h 1215313"/>
                <a:gd name="connsiteX162" fmla="*/ 948647 w 1594610"/>
                <a:gd name="connsiteY162" fmla="*/ 374015 h 1215313"/>
                <a:gd name="connsiteX163" fmla="*/ 953171 w 1594610"/>
                <a:gd name="connsiteY163" fmla="*/ 374015 h 1215313"/>
                <a:gd name="connsiteX164" fmla="*/ 958661 w 1594610"/>
                <a:gd name="connsiteY164" fmla="*/ 374015 h 1215313"/>
                <a:gd name="connsiteX165" fmla="*/ 972714 w 1594610"/>
                <a:gd name="connsiteY165" fmla="*/ 364031 h 1215313"/>
                <a:gd name="connsiteX166" fmla="*/ 983245 w 1594610"/>
                <a:gd name="connsiteY166" fmla="*/ 369047 h 1215313"/>
                <a:gd name="connsiteX167" fmla="*/ 987734 w 1594610"/>
                <a:gd name="connsiteY167" fmla="*/ 369047 h 1215313"/>
                <a:gd name="connsiteX168" fmla="*/ 992741 w 1594610"/>
                <a:gd name="connsiteY168" fmla="*/ 374015 h 1215313"/>
                <a:gd name="connsiteX169" fmla="*/ 1002788 w 1594610"/>
                <a:gd name="connsiteY169" fmla="*/ 354534 h 1215313"/>
                <a:gd name="connsiteX170" fmla="*/ 1007277 w 1594610"/>
                <a:gd name="connsiteY170" fmla="*/ 354534 h 1215313"/>
                <a:gd name="connsiteX171" fmla="*/ 1016807 w 1594610"/>
                <a:gd name="connsiteY171" fmla="*/ 369047 h 1215313"/>
                <a:gd name="connsiteX172" fmla="*/ 1022332 w 1594610"/>
                <a:gd name="connsiteY172" fmla="*/ 369047 h 1215313"/>
                <a:gd name="connsiteX173" fmla="*/ 1036350 w 1594610"/>
                <a:gd name="connsiteY173" fmla="*/ 369047 h 1215313"/>
                <a:gd name="connsiteX174" fmla="*/ 1041875 w 1594610"/>
                <a:gd name="connsiteY174" fmla="*/ 364031 h 1215313"/>
                <a:gd name="connsiteX175" fmla="*/ 1051405 w 1594610"/>
                <a:gd name="connsiteY175" fmla="*/ 359501 h 1215313"/>
                <a:gd name="connsiteX176" fmla="*/ 1046364 w 1594610"/>
                <a:gd name="connsiteY176" fmla="*/ 350005 h 1215313"/>
                <a:gd name="connsiteX177" fmla="*/ 1051405 w 1594610"/>
                <a:gd name="connsiteY177" fmla="*/ 340021 h 1215313"/>
                <a:gd name="connsiteX178" fmla="*/ 1051405 w 1594610"/>
                <a:gd name="connsiteY178" fmla="*/ 335005 h 1215313"/>
                <a:gd name="connsiteX179" fmla="*/ 1056411 w 1594610"/>
                <a:gd name="connsiteY179" fmla="*/ 330524 h 1215313"/>
                <a:gd name="connsiteX180" fmla="*/ 1056411 w 1594610"/>
                <a:gd name="connsiteY180" fmla="*/ 320540 h 1215313"/>
                <a:gd name="connsiteX181" fmla="*/ 1046364 w 1594610"/>
                <a:gd name="connsiteY181" fmla="*/ 320540 h 1215313"/>
                <a:gd name="connsiteX182" fmla="*/ 1046364 w 1594610"/>
                <a:gd name="connsiteY182" fmla="*/ 315524 h 1215313"/>
                <a:gd name="connsiteX183" fmla="*/ 1046364 w 1594610"/>
                <a:gd name="connsiteY183" fmla="*/ 311044 h 1215313"/>
                <a:gd name="connsiteX184" fmla="*/ 1046364 w 1594610"/>
                <a:gd name="connsiteY184" fmla="*/ 291514 h 1215313"/>
                <a:gd name="connsiteX185" fmla="*/ 1051405 w 1594610"/>
                <a:gd name="connsiteY185" fmla="*/ 291514 h 1215313"/>
                <a:gd name="connsiteX186" fmla="*/ 1056411 w 1594610"/>
                <a:gd name="connsiteY186" fmla="*/ 291514 h 1215313"/>
                <a:gd name="connsiteX187" fmla="*/ 1060900 w 1594610"/>
                <a:gd name="connsiteY187" fmla="*/ 291514 h 1215313"/>
                <a:gd name="connsiteX188" fmla="*/ 1070948 w 1594610"/>
                <a:gd name="connsiteY188" fmla="*/ 286011 h 1215313"/>
                <a:gd name="connsiteX189" fmla="*/ 1066425 w 1594610"/>
                <a:gd name="connsiteY189" fmla="*/ 276514 h 1215313"/>
                <a:gd name="connsiteX190" fmla="*/ 1070948 w 1594610"/>
                <a:gd name="connsiteY190" fmla="*/ 272034 h 1215313"/>
                <a:gd name="connsiteX191" fmla="*/ 1075955 w 1594610"/>
                <a:gd name="connsiteY191" fmla="*/ 267017 h 1215313"/>
                <a:gd name="connsiteX192" fmla="*/ 1085968 w 1594610"/>
                <a:gd name="connsiteY192" fmla="*/ 272034 h 1215313"/>
                <a:gd name="connsiteX193" fmla="*/ 1090491 w 1594610"/>
                <a:gd name="connsiteY193" fmla="*/ 272034 h 1215313"/>
                <a:gd name="connsiteX194" fmla="*/ 1099987 w 1594610"/>
                <a:gd name="connsiteY194" fmla="*/ 272034 h 1215313"/>
                <a:gd name="connsiteX195" fmla="*/ 1095498 w 1594610"/>
                <a:gd name="connsiteY195" fmla="*/ 267017 h 1215313"/>
                <a:gd name="connsiteX196" fmla="*/ 1095498 w 1594610"/>
                <a:gd name="connsiteY196" fmla="*/ 257034 h 1215313"/>
                <a:gd name="connsiteX197" fmla="*/ 1099987 w 1594610"/>
                <a:gd name="connsiteY197" fmla="*/ 252504 h 1215313"/>
                <a:gd name="connsiteX198" fmla="*/ 1099987 w 1594610"/>
                <a:gd name="connsiteY198" fmla="*/ 247537 h 1215313"/>
                <a:gd name="connsiteX199" fmla="*/ 1105511 w 1594610"/>
                <a:gd name="connsiteY199" fmla="*/ 247537 h 1215313"/>
                <a:gd name="connsiteX200" fmla="*/ 1105511 w 1594610"/>
                <a:gd name="connsiteY200" fmla="*/ 243008 h 1215313"/>
                <a:gd name="connsiteX201" fmla="*/ 1119530 w 1594610"/>
                <a:gd name="connsiteY201" fmla="*/ 243008 h 1215313"/>
                <a:gd name="connsiteX202" fmla="*/ 1119530 w 1594610"/>
                <a:gd name="connsiteY202" fmla="*/ 237504 h 1215313"/>
                <a:gd name="connsiteX203" fmla="*/ 1119530 w 1594610"/>
                <a:gd name="connsiteY203" fmla="*/ 228008 h 1215313"/>
                <a:gd name="connsiteX204" fmla="*/ 1124571 w 1594610"/>
                <a:gd name="connsiteY204" fmla="*/ 218024 h 1215313"/>
                <a:gd name="connsiteX205" fmla="*/ 1130061 w 1594610"/>
                <a:gd name="connsiteY205" fmla="*/ 218024 h 1215313"/>
                <a:gd name="connsiteX206" fmla="*/ 1130061 w 1594610"/>
                <a:gd name="connsiteY206" fmla="*/ 203998 h 1215313"/>
                <a:gd name="connsiteX207" fmla="*/ 1134584 w 1594610"/>
                <a:gd name="connsiteY207" fmla="*/ 198494 h 1215313"/>
                <a:gd name="connsiteX208" fmla="*/ 1139591 w 1594610"/>
                <a:gd name="connsiteY208" fmla="*/ 198494 h 1215313"/>
                <a:gd name="connsiteX209" fmla="*/ 1144114 w 1594610"/>
                <a:gd name="connsiteY209" fmla="*/ 208527 h 1215313"/>
                <a:gd name="connsiteX210" fmla="*/ 1134584 w 1594610"/>
                <a:gd name="connsiteY210" fmla="*/ 218024 h 1215313"/>
                <a:gd name="connsiteX211" fmla="*/ 1134584 w 1594610"/>
                <a:gd name="connsiteY211" fmla="*/ 223527 h 1215313"/>
                <a:gd name="connsiteX212" fmla="*/ 1139591 w 1594610"/>
                <a:gd name="connsiteY212" fmla="*/ 223527 h 1215313"/>
                <a:gd name="connsiteX213" fmla="*/ 1149604 w 1594610"/>
                <a:gd name="connsiteY213" fmla="*/ 218024 h 1215313"/>
                <a:gd name="connsiteX214" fmla="*/ 1149604 w 1594610"/>
                <a:gd name="connsiteY214" fmla="*/ 213495 h 1215313"/>
                <a:gd name="connsiteX215" fmla="*/ 1159134 w 1594610"/>
                <a:gd name="connsiteY215" fmla="*/ 213495 h 1215313"/>
                <a:gd name="connsiteX216" fmla="*/ 1169148 w 1594610"/>
                <a:gd name="connsiteY216" fmla="*/ 198494 h 1215313"/>
                <a:gd name="connsiteX217" fmla="*/ 1163658 w 1594610"/>
                <a:gd name="connsiteY217" fmla="*/ 194014 h 1215313"/>
                <a:gd name="connsiteX218" fmla="*/ 1183201 w 1594610"/>
                <a:gd name="connsiteY218" fmla="*/ 179014 h 1215313"/>
                <a:gd name="connsiteX219" fmla="*/ 1188208 w 1594610"/>
                <a:gd name="connsiteY219" fmla="*/ 179014 h 1215313"/>
                <a:gd name="connsiteX220" fmla="*/ 1198221 w 1594610"/>
                <a:gd name="connsiteY220" fmla="*/ 179014 h 1215313"/>
                <a:gd name="connsiteX221" fmla="*/ 1207751 w 1594610"/>
                <a:gd name="connsiteY221" fmla="*/ 169517 h 1215313"/>
                <a:gd name="connsiteX222" fmla="*/ 1217764 w 1594610"/>
                <a:gd name="connsiteY222" fmla="*/ 179014 h 1215313"/>
                <a:gd name="connsiteX223" fmla="*/ 1217764 w 1594610"/>
                <a:gd name="connsiteY223" fmla="*/ 188998 h 1215313"/>
                <a:gd name="connsiteX224" fmla="*/ 1217764 w 1594610"/>
                <a:gd name="connsiteY224" fmla="*/ 198494 h 1215313"/>
                <a:gd name="connsiteX225" fmla="*/ 1217764 w 1594610"/>
                <a:gd name="connsiteY225" fmla="*/ 203998 h 1215313"/>
                <a:gd name="connsiteX226" fmla="*/ 1217764 w 1594610"/>
                <a:gd name="connsiteY226" fmla="*/ 208527 h 1215313"/>
                <a:gd name="connsiteX227" fmla="*/ 1227294 w 1594610"/>
                <a:gd name="connsiteY227" fmla="*/ 208527 h 1215313"/>
                <a:gd name="connsiteX228" fmla="*/ 1237307 w 1594610"/>
                <a:gd name="connsiteY228" fmla="*/ 213495 h 1215313"/>
                <a:gd name="connsiteX229" fmla="*/ 1237307 w 1594610"/>
                <a:gd name="connsiteY229" fmla="*/ 223527 h 1215313"/>
                <a:gd name="connsiteX230" fmla="*/ 1242314 w 1594610"/>
                <a:gd name="connsiteY230" fmla="*/ 218024 h 1215313"/>
                <a:gd name="connsiteX231" fmla="*/ 1246837 w 1594610"/>
                <a:gd name="connsiteY231" fmla="*/ 218024 h 1215313"/>
                <a:gd name="connsiteX232" fmla="*/ 1252362 w 1594610"/>
                <a:gd name="connsiteY232" fmla="*/ 213495 h 1215313"/>
                <a:gd name="connsiteX233" fmla="*/ 1256851 w 1594610"/>
                <a:gd name="connsiteY233" fmla="*/ 213495 h 1215313"/>
                <a:gd name="connsiteX234" fmla="*/ 1261857 w 1594610"/>
                <a:gd name="connsiteY234" fmla="*/ 208527 h 1215313"/>
                <a:gd name="connsiteX235" fmla="*/ 1271387 w 1594610"/>
                <a:gd name="connsiteY235" fmla="*/ 203998 h 1215313"/>
                <a:gd name="connsiteX236" fmla="*/ 1271387 w 1594610"/>
                <a:gd name="connsiteY236" fmla="*/ 208527 h 1215313"/>
                <a:gd name="connsiteX237" fmla="*/ 1296455 w 1594610"/>
                <a:gd name="connsiteY237" fmla="*/ 203998 h 1215313"/>
                <a:gd name="connsiteX238" fmla="*/ 1310474 w 1594610"/>
                <a:gd name="connsiteY238" fmla="*/ 203998 h 1215313"/>
                <a:gd name="connsiteX239" fmla="*/ 1310474 w 1594610"/>
                <a:gd name="connsiteY239" fmla="*/ 208527 h 1215313"/>
                <a:gd name="connsiteX240" fmla="*/ 1320487 w 1594610"/>
                <a:gd name="connsiteY240" fmla="*/ 208527 h 1215313"/>
                <a:gd name="connsiteX241" fmla="*/ 1335024 w 1594610"/>
                <a:gd name="connsiteY241" fmla="*/ 237504 h 1215313"/>
                <a:gd name="connsiteX242" fmla="*/ 1360091 w 1594610"/>
                <a:gd name="connsiteY242" fmla="*/ 228008 h 1215313"/>
                <a:gd name="connsiteX243" fmla="*/ 1364615 w 1594610"/>
                <a:gd name="connsiteY243" fmla="*/ 218024 h 1215313"/>
                <a:gd name="connsiteX244" fmla="*/ 1369621 w 1594610"/>
                <a:gd name="connsiteY244" fmla="*/ 213495 h 1215313"/>
                <a:gd name="connsiteX245" fmla="*/ 1379635 w 1594610"/>
                <a:gd name="connsiteY245" fmla="*/ 203998 h 1215313"/>
                <a:gd name="connsiteX246" fmla="*/ 1384158 w 1594610"/>
                <a:gd name="connsiteY246" fmla="*/ 208527 h 1215313"/>
                <a:gd name="connsiteX247" fmla="*/ 1393653 w 1594610"/>
                <a:gd name="connsiteY247" fmla="*/ 218024 h 1215313"/>
                <a:gd name="connsiteX248" fmla="*/ 1399178 w 1594610"/>
                <a:gd name="connsiteY248" fmla="*/ 228008 h 1215313"/>
                <a:gd name="connsiteX249" fmla="*/ 1413197 w 1594610"/>
                <a:gd name="connsiteY249" fmla="*/ 233024 h 1215313"/>
                <a:gd name="connsiteX250" fmla="*/ 1413197 w 1594610"/>
                <a:gd name="connsiteY250" fmla="*/ 237504 h 1215313"/>
                <a:gd name="connsiteX251" fmla="*/ 1423728 w 1594610"/>
                <a:gd name="connsiteY251" fmla="*/ 237504 h 1215313"/>
                <a:gd name="connsiteX252" fmla="*/ 1423728 w 1594610"/>
                <a:gd name="connsiteY252" fmla="*/ 243008 h 1215313"/>
                <a:gd name="connsiteX253" fmla="*/ 1433258 w 1594610"/>
                <a:gd name="connsiteY253" fmla="*/ 247537 h 1215313"/>
                <a:gd name="connsiteX254" fmla="*/ 1452801 w 1594610"/>
                <a:gd name="connsiteY254" fmla="*/ 252504 h 1215313"/>
                <a:gd name="connsiteX255" fmla="*/ 1452801 w 1594610"/>
                <a:gd name="connsiteY255" fmla="*/ 267017 h 1215313"/>
                <a:gd name="connsiteX256" fmla="*/ 1457324 w 1594610"/>
                <a:gd name="connsiteY256" fmla="*/ 267017 h 1215313"/>
                <a:gd name="connsiteX257" fmla="*/ 1467338 w 1594610"/>
                <a:gd name="connsiteY257" fmla="*/ 272034 h 1215313"/>
                <a:gd name="connsiteX258" fmla="*/ 1472344 w 1594610"/>
                <a:gd name="connsiteY258" fmla="*/ 267017 h 1215313"/>
                <a:gd name="connsiteX259" fmla="*/ 1481874 w 1594610"/>
                <a:gd name="connsiteY259" fmla="*/ 291514 h 1215313"/>
                <a:gd name="connsiteX260" fmla="*/ 1491887 w 1594610"/>
                <a:gd name="connsiteY260" fmla="*/ 291514 h 1215313"/>
                <a:gd name="connsiteX261" fmla="*/ 1496894 w 1594610"/>
                <a:gd name="connsiteY261" fmla="*/ 291514 h 1215313"/>
                <a:gd name="connsiteX262" fmla="*/ 1501417 w 1594610"/>
                <a:gd name="connsiteY262" fmla="*/ 291514 h 1215313"/>
                <a:gd name="connsiteX263" fmla="*/ 1506942 w 1594610"/>
                <a:gd name="connsiteY263" fmla="*/ 296043 h 1215313"/>
                <a:gd name="connsiteX264" fmla="*/ 1511431 w 1594610"/>
                <a:gd name="connsiteY264" fmla="*/ 296043 h 1215313"/>
                <a:gd name="connsiteX265" fmla="*/ 1530974 w 1594610"/>
                <a:gd name="connsiteY265" fmla="*/ 305540 h 1215313"/>
                <a:gd name="connsiteX266" fmla="*/ 1540504 w 1594610"/>
                <a:gd name="connsiteY266" fmla="*/ 311044 h 1215313"/>
                <a:gd name="connsiteX267" fmla="*/ 1540504 w 1594610"/>
                <a:gd name="connsiteY267" fmla="*/ 315524 h 1215313"/>
                <a:gd name="connsiteX268" fmla="*/ 1545510 w 1594610"/>
                <a:gd name="connsiteY268" fmla="*/ 315524 h 1215313"/>
                <a:gd name="connsiteX269" fmla="*/ 1545510 w 1594610"/>
                <a:gd name="connsiteY269" fmla="*/ 320540 h 1215313"/>
                <a:gd name="connsiteX270" fmla="*/ 1545510 w 1594610"/>
                <a:gd name="connsiteY270" fmla="*/ 330524 h 1215313"/>
                <a:gd name="connsiteX271" fmla="*/ 1545510 w 1594610"/>
                <a:gd name="connsiteY271" fmla="*/ 335005 h 1215313"/>
                <a:gd name="connsiteX272" fmla="*/ 1550517 w 1594610"/>
                <a:gd name="connsiteY272" fmla="*/ 335005 h 1215313"/>
                <a:gd name="connsiteX273" fmla="*/ 1550517 w 1594610"/>
                <a:gd name="connsiteY273" fmla="*/ 340021 h 1215313"/>
                <a:gd name="connsiteX274" fmla="*/ 1550517 w 1594610"/>
                <a:gd name="connsiteY274" fmla="*/ 344501 h 1215313"/>
                <a:gd name="connsiteX275" fmla="*/ 1550517 w 1594610"/>
                <a:gd name="connsiteY275" fmla="*/ 350005 h 1215313"/>
                <a:gd name="connsiteX276" fmla="*/ 1550517 w 1594610"/>
                <a:gd name="connsiteY276" fmla="*/ 359501 h 1215313"/>
                <a:gd name="connsiteX277" fmla="*/ 1545510 w 1594610"/>
                <a:gd name="connsiteY277" fmla="*/ 359501 h 1215313"/>
                <a:gd name="connsiteX278" fmla="*/ 1540504 w 1594610"/>
                <a:gd name="connsiteY278" fmla="*/ 364031 h 1215313"/>
                <a:gd name="connsiteX279" fmla="*/ 1540504 w 1594610"/>
                <a:gd name="connsiteY279" fmla="*/ 369047 h 1215313"/>
                <a:gd name="connsiteX280" fmla="*/ 1540504 w 1594610"/>
                <a:gd name="connsiteY280" fmla="*/ 374015 h 1215313"/>
                <a:gd name="connsiteX281" fmla="*/ 1540504 w 1594610"/>
                <a:gd name="connsiteY281" fmla="*/ 383511 h 1215313"/>
                <a:gd name="connsiteX282" fmla="*/ 1540504 w 1594610"/>
                <a:gd name="connsiteY282" fmla="*/ 388528 h 1215313"/>
                <a:gd name="connsiteX283" fmla="*/ 1545510 w 1594610"/>
                <a:gd name="connsiteY283" fmla="*/ 388528 h 1215313"/>
                <a:gd name="connsiteX284" fmla="*/ 1550517 w 1594610"/>
                <a:gd name="connsiteY284" fmla="*/ 388528 h 1215313"/>
                <a:gd name="connsiteX285" fmla="*/ 1565054 w 1594610"/>
                <a:gd name="connsiteY285" fmla="*/ 383511 h 1215313"/>
                <a:gd name="connsiteX286" fmla="*/ 1570578 w 1594610"/>
                <a:gd name="connsiteY286" fmla="*/ 383511 h 1215313"/>
                <a:gd name="connsiteX287" fmla="*/ 1570578 w 1594610"/>
                <a:gd name="connsiteY287" fmla="*/ 388528 h 1215313"/>
                <a:gd name="connsiteX288" fmla="*/ 1570578 w 1594610"/>
                <a:gd name="connsiteY288" fmla="*/ 393008 h 1215313"/>
                <a:gd name="connsiteX289" fmla="*/ 1575067 w 1594610"/>
                <a:gd name="connsiteY289" fmla="*/ 398511 h 1215313"/>
                <a:gd name="connsiteX290" fmla="*/ 1580108 w 1594610"/>
                <a:gd name="connsiteY290" fmla="*/ 403041 h 1215313"/>
                <a:gd name="connsiteX291" fmla="*/ 1580108 w 1594610"/>
                <a:gd name="connsiteY291" fmla="*/ 408008 h 1215313"/>
                <a:gd name="connsiteX292" fmla="*/ 1584597 w 1594610"/>
                <a:gd name="connsiteY292" fmla="*/ 412537 h 1215313"/>
                <a:gd name="connsiteX293" fmla="*/ 1590122 w 1594610"/>
                <a:gd name="connsiteY293" fmla="*/ 412537 h 1215313"/>
                <a:gd name="connsiteX294" fmla="*/ 1590122 w 1594610"/>
                <a:gd name="connsiteY294" fmla="*/ 418041 h 1215313"/>
                <a:gd name="connsiteX295" fmla="*/ 1594610 w 1594610"/>
                <a:gd name="connsiteY295" fmla="*/ 422521 h 1215313"/>
                <a:gd name="connsiteX296" fmla="*/ 1594610 w 1594610"/>
                <a:gd name="connsiteY296" fmla="*/ 437521 h 1215313"/>
                <a:gd name="connsiteX297" fmla="*/ 1580108 w 1594610"/>
                <a:gd name="connsiteY297" fmla="*/ 442002 h 1215313"/>
                <a:gd name="connsiteX298" fmla="*/ 1570578 w 1594610"/>
                <a:gd name="connsiteY298" fmla="*/ 447018 h 1215313"/>
                <a:gd name="connsiteX299" fmla="*/ 1555524 w 1594610"/>
                <a:gd name="connsiteY299" fmla="*/ 442002 h 1215313"/>
                <a:gd name="connsiteX300" fmla="*/ 1550517 w 1594610"/>
                <a:gd name="connsiteY300" fmla="*/ 437521 h 1215313"/>
                <a:gd name="connsiteX301" fmla="*/ 1535981 w 1594610"/>
                <a:gd name="connsiteY301" fmla="*/ 442002 h 1215313"/>
                <a:gd name="connsiteX302" fmla="*/ 1535981 w 1594610"/>
                <a:gd name="connsiteY302" fmla="*/ 457002 h 1215313"/>
                <a:gd name="connsiteX303" fmla="*/ 1540504 w 1594610"/>
                <a:gd name="connsiteY303" fmla="*/ 457002 h 1215313"/>
                <a:gd name="connsiteX304" fmla="*/ 1545510 w 1594610"/>
                <a:gd name="connsiteY304" fmla="*/ 461531 h 1215313"/>
                <a:gd name="connsiteX305" fmla="*/ 1545510 w 1594610"/>
                <a:gd name="connsiteY305" fmla="*/ 466547 h 1215313"/>
                <a:gd name="connsiteX306" fmla="*/ 1535981 w 1594610"/>
                <a:gd name="connsiteY306" fmla="*/ 471028 h 1215313"/>
                <a:gd name="connsiteX307" fmla="*/ 1530974 w 1594610"/>
                <a:gd name="connsiteY307" fmla="*/ 476044 h 1215313"/>
                <a:gd name="connsiteX308" fmla="*/ 1520961 w 1594610"/>
                <a:gd name="connsiteY308" fmla="*/ 476044 h 1215313"/>
                <a:gd name="connsiteX309" fmla="*/ 1520961 w 1594610"/>
                <a:gd name="connsiteY309" fmla="*/ 490508 h 1215313"/>
                <a:gd name="connsiteX310" fmla="*/ 1516437 w 1594610"/>
                <a:gd name="connsiteY310" fmla="*/ 495525 h 1215313"/>
                <a:gd name="connsiteX311" fmla="*/ 1511431 w 1594610"/>
                <a:gd name="connsiteY311" fmla="*/ 500005 h 1215313"/>
                <a:gd name="connsiteX312" fmla="*/ 1511431 w 1594610"/>
                <a:gd name="connsiteY312" fmla="*/ 505508 h 1215313"/>
                <a:gd name="connsiteX313" fmla="*/ 1506942 w 1594610"/>
                <a:gd name="connsiteY313" fmla="*/ 510038 h 1215313"/>
                <a:gd name="connsiteX314" fmla="*/ 1501417 w 1594610"/>
                <a:gd name="connsiteY314" fmla="*/ 515005 h 1215313"/>
                <a:gd name="connsiteX315" fmla="*/ 1501417 w 1594610"/>
                <a:gd name="connsiteY315" fmla="*/ 525038 h 1215313"/>
                <a:gd name="connsiteX316" fmla="*/ 1511431 w 1594610"/>
                <a:gd name="connsiteY316" fmla="*/ 519534 h 1215313"/>
                <a:gd name="connsiteX317" fmla="*/ 1520961 w 1594610"/>
                <a:gd name="connsiteY317" fmla="*/ 519534 h 1215313"/>
                <a:gd name="connsiteX318" fmla="*/ 1545510 w 1594610"/>
                <a:gd name="connsiteY318" fmla="*/ 515005 h 1215313"/>
                <a:gd name="connsiteX319" fmla="*/ 1550517 w 1594610"/>
                <a:gd name="connsiteY319" fmla="*/ 510038 h 1215313"/>
                <a:gd name="connsiteX320" fmla="*/ 1560047 w 1594610"/>
                <a:gd name="connsiteY320" fmla="*/ 515005 h 1215313"/>
                <a:gd name="connsiteX321" fmla="*/ 1570578 w 1594610"/>
                <a:gd name="connsiteY321" fmla="*/ 525038 h 1215313"/>
                <a:gd name="connsiteX322" fmla="*/ 1565054 w 1594610"/>
                <a:gd name="connsiteY322" fmla="*/ 529518 h 1215313"/>
                <a:gd name="connsiteX323" fmla="*/ 1565054 w 1594610"/>
                <a:gd name="connsiteY323" fmla="*/ 534535 h 1215313"/>
                <a:gd name="connsiteX324" fmla="*/ 1555524 w 1594610"/>
                <a:gd name="connsiteY324" fmla="*/ 534535 h 1215313"/>
                <a:gd name="connsiteX325" fmla="*/ 1550517 w 1594610"/>
                <a:gd name="connsiteY325" fmla="*/ 549048 h 1215313"/>
                <a:gd name="connsiteX326" fmla="*/ 1530974 w 1594610"/>
                <a:gd name="connsiteY326" fmla="*/ 558544 h 1215313"/>
                <a:gd name="connsiteX327" fmla="*/ 1535981 w 1594610"/>
                <a:gd name="connsiteY327" fmla="*/ 578025 h 1215313"/>
                <a:gd name="connsiteX328" fmla="*/ 1530974 w 1594610"/>
                <a:gd name="connsiteY328" fmla="*/ 578025 h 1215313"/>
                <a:gd name="connsiteX329" fmla="*/ 1511431 w 1594610"/>
                <a:gd name="connsiteY329" fmla="*/ 602522 h 1215313"/>
                <a:gd name="connsiteX330" fmla="*/ 1501417 w 1594610"/>
                <a:gd name="connsiteY330" fmla="*/ 617035 h 1215313"/>
                <a:gd name="connsiteX331" fmla="*/ 1496894 w 1594610"/>
                <a:gd name="connsiteY331" fmla="*/ 622051 h 1215313"/>
                <a:gd name="connsiteX332" fmla="*/ 1496894 w 1594610"/>
                <a:gd name="connsiteY332" fmla="*/ 626532 h 1215313"/>
                <a:gd name="connsiteX333" fmla="*/ 1491887 w 1594610"/>
                <a:gd name="connsiteY333" fmla="*/ 636515 h 1215313"/>
                <a:gd name="connsiteX334" fmla="*/ 1486881 w 1594610"/>
                <a:gd name="connsiteY334" fmla="*/ 641532 h 1215313"/>
                <a:gd name="connsiteX335" fmla="*/ 1462814 w 1594610"/>
                <a:gd name="connsiteY335" fmla="*/ 656045 h 1215313"/>
                <a:gd name="connsiteX336" fmla="*/ 1462814 w 1594610"/>
                <a:gd name="connsiteY336" fmla="*/ 671045 h 1215313"/>
                <a:gd name="connsiteX337" fmla="*/ 1457324 w 1594610"/>
                <a:gd name="connsiteY337" fmla="*/ 671045 h 1215313"/>
                <a:gd name="connsiteX338" fmla="*/ 1452801 w 1594610"/>
                <a:gd name="connsiteY338" fmla="*/ 671045 h 1215313"/>
                <a:gd name="connsiteX339" fmla="*/ 1443271 w 1594610"/>
                <a:gd name="connsiteY339" fmla="*/ 680541 h 1215313"/>
                <a:gd name="connsiteX340" fmla="*/ 1443271 w 1594610"/>
                <a:gd name="connsiteY340" fmla="*/ 685022 h 1215313"/>
                <a:gd name="connsiteX341" fmla="*/ 1452801 w 1594610"/>
                <a:gd name="connsiteY341" fmla="*/ 690038 h 1215313"/>
                <a:gd name="connsiteX342" fmla="*/ 1443271 w 1594610"/>
                <a:gd name="connsiteY342" fmla="*/ 700022 h 1215313"/>
                <a:gd name="connsiteX343" fmla="*/ 1437781 w 1594610"/>
                <a:gd name="connsiteY343" fmla="*/ 700022 h 1215313"/>
                <a:gd name="connsiteX344" fmla="*/ 1428251 w 1594610"/>
                <a:gd name="connsiteY344" fmla="*/ 709519 h 1215313"/>
                <a:gd name="connsiteX345" fmla="*/ 1423728 w 1594610"/>
                <a:gd name="connsiteY345" fmla="*/ 719551 h 1215313"/>
                <a:gd name="connsiteX346" fmla="*/ 1418238 w 1594610"/>
                <a:gd name="connsiteY346" fmla="*/ 724032 h 1215313"/>
                <a:gd name="connsiteX347" fmla="*/ 1408708 w 1594610"/>
                <a:gd name="connsiteY347" fmla="*/ 724032 h 1215313"/>
                <a:gd name="connsiteX348" fmla="*/ 1403701 w 1594610"/>
                <a:gd name="connsiteY348" fmla="*/ 729048 h 1215313"/>
                <a:gd name="connsiteX349" fmla="*/ 1374110 w 1594610"/>
                <a:gd name="connsiteY349" fmla="*/ 743512 h 1215313"/>
                <a:gd name="connsiteX350" fmla="*/ 1369621 w 1594610"/>
                <a:gd name="connsiteY350" fmla="*/ 739032 h 1215313"/>
                <a:gd name="connsiteX351" fmla="*/ 1364615 w 1594610"/>
                <a:gd name="connsiteY351" fmla="*/ 743512 h 1215313"/>
                <a:gd name="connsiteX352" fmla="*/ 1360091 w 1594610"/>
                <a:gd name="connsiteY352" fmla="*/ 748529 h 1215313"/>
                <a:gd name="connsiteX353" fmla="*/ 1354567 w 1594610"/>
                <a:gd name="connsiteY353" fmla="*/ 758512 h 1215313"/>
                <a:gd name="connsiteX354" fmla="*/ 1350078 w 1594610"/>
                <a:gd name="connsiteY354" fmla="*/ 758512 h 1215313"/>
                <a:gd name="connsiteX355" fmla="*/ 1350078 w 1594610"/>
                <a:gd name="connsiteY355" fmla="*/ 763042 h 1215313"/>
                <a:gd name="connsiteX356" fmla="*/ 1354567 w 1594610"/>
                <a:gd name="connsiteY356" fmla="*/ 772539 h 1215313"/>
                <a:gd name="connsiteX357" fmla="*/ 1360091 w 1594610"/>
                <a:gd name="connsiteY357" fmla="*/ 778042 h 1215313"/>
                <a:gd name="connsiteX358" fmla="*/ 1360091 w 1594610"/>
                <a:gd name="connsiteY358" fmla="*/ 782522 h 1215313"/>
                <a:gd name="connsiteX359" fmla="*/ 1360091 w 1594610"/>
                <a:gd name="connsiteY359" fmla="*/ 797035 h 1215313"/>
                <a:gd name="connsiteX360" fmla="*/ 1354567 w 1594610"/>
                <a:gd name="connsiteY360" fmla="*/ 826548 h 1215313"/>
                <a:gd name="connsiteX361" fmla="*/ 1354567 w 1594610"/>
                <a:gd name="connsiteY361" fmla="*/ 836045 h 1215313"/>
                <a:gd name="connsiteX362" fmla="*/ 1360091 w 1594610"/>
                <a:gd name="connsiteY362" fmla="*/ 836045 h 1215313"/>
                <a:gd name="connsiteX363" fmla="*/ 1354567 w 1594610"/>
                <a:gd name="connsiteY363" fmla="*/ 855526 h 1215313"/>
                <a:gd name="connsiteX364" fmla="*/ 1340030 w 1594610"/>
                <a:gd name="connsiteY364" fmla="*/ 865558 h 1215313"/>
                <a:gd name="connsiteX365" fmla="*/ 1325528 w 1594610"/>
                <a:gd name="connsiteY365" fmla="*/ 875055 h 1215313"/>
                <a:gd name="connsiteX366" fmla="*/ 1325528 w 1594610"/>
                <a:gd name="connsiteY366" fmla="*/ 879536 h 1215313"/>
                <a:gd name="connsiteX367" fmla="*/ 1315998 w 1594610"/>
                <a:gd name="connsiteY367" fmla="*/ 885039 h 1215313"/>
                <a:gd name="connsiteX368" fmla="*/ 1305985 w 1594610"/>
                <a:gd name="connsiteY368" fmla="*/ 889519 h 1215313"/>
                <a:gd name="connsiteX369" fmla="*/ 1296455 w 1594610"/>
                <a:gd name="connsiteY369" fmla="*/ 899016 h 1215313"/>
                <a:gd name="connsiteX370" fmla="*/ 1286442 w 1594610"/>
                <a:gd name="connsiteY370" fmla="*/ 904032 h 1215313"/>
                <a:gd name="connsiteX371" fmla="*/ 1271387 w 1594610"/>
                <a:gd name="connsiteY371" fmla="*/ 923562 h 1215313"/>
                <a:gd name="connsiteX372" fmla="*/ 1266380 w 1594610"/>
                <a:gd name="connsiteY372" fmla="*/ 928042 h 1215313"/>
                <a:gd name="connsiteX373" fmla="*/ 1256851 w 1594610"/>
                <a:gd name="connsiteY373" fmla="*/ 938026 h 1215313"/>
                <a:gd name="connsiteX374" fmla="*/ 1237307 w 1594610"/>
                <a:gd name="connsiteY374" fmla="*/ 962523 h 1215313"/>
                <a:gd name="connsiteX375" fmla="*/ 1246837 w 1594610"/>
                <a:gd name="connsiteY375" fmla="*/ 972555 h 1215313"/>
                <a:gd name="connsiteX376" fmla="*/ 1256851 w 1594610"/>
                <a:gd name="connsiteY376" fmla="*/ 977036 h 1215313"/>
                <a:gd name="connsiteX377" fmla="*/ 1242314 w 1594610"/>
                <a:gd name="connsiteY377" fmla="*/ 992036 h 1215313"/>
                <a:gd name="connsiteX378" fmla="*/ 1232819 w 1594610"/>
                <a:gd name="connsiteY378" fmla="*/ 1016046 h 1215313"/>
                <a:gd name="connsiteX379" fmla="*/ 1227294 w 1594610"/>
                <a:gd name="connsiteY379" fmla="*/ 1021062 h 1215313"/>
                <a:gd name="connsiteX380" fmla="*/ 1227294 w 1594610"/>
                <a:gd name="connsiteY380" fmla="*/ 1030559 h 1215313"/>
                <a:gd name="connsiteX381" fmla="*/ 1227294 w 1594610"/>
                <a:gd name="connsiteY381" fmla="*/ 1035039 h 1215313"/>
                <a:gd name="connsiteX382" fmla="*/ 1222771 w 1594610"/>
                <a:gd name="connsiteY382" fmla="*/ 1045023 h 1215313"/>
                <a:gd name="connsiteX383" fmla="*/ 1222771 w 1594610"/>
                <a:gd name="connsiteY383" fmla="*/ 1050039 h 1215313"/>
                <a:gd name="connsiteX384" fmla="*/ 1217764 w 1594610"/>
                <a:gd name="connsiteY384" fmla="*/ 1054520 h 1215313"/>
                <a:gd name="connsiteX385" fmla="*/ 1213241 w 1594610"/>
                <a:gd name="connsiteY385" fmla="*/ 1060023 h 1215313"/>
                <a:gd name="connsiteX386" fmla="*/ 1203227 w 1594610"/>
                <a:gd name="connsiteY386" fmla="*/ 1074049 h 1215313"/>
                <a:gd name="connsiteX387" fmla="*/ 1198221 w 1594610"/>
                <a:gd name="connsiteY387" fmla="*/ 1074049 h 1215313"/>
                <a:gd name="connsiteX388" fmla="*/ 1193214 w 1594610"/>
                <a:gd name="connsiteY388" fmla="*/ 1089049 h 1215313"/>
                <a:gd name="connsiteX389" fmla="*/ 1178678 w 1594610"/>
                <a:gd name="connsiteY389" fmla="*/ 1108530 h 1215313"/>
                <a:gd name="connsiteX390" fmla="*/ 1173671 w 1594610"/>
                <a:gd name="connsiteY390" fmla="*/ 1108530 h 1215313"/>
                <a:gd name="connsiteX391" fmla="*/ 1163658 w 1594610"/>
                <a:gd name="connsiteY391" fmla="*/ 1122556 h 1215313"/>
                <a:gd name="connsiteX392" fmla="*/ 1154128 w 1594610"/>
                <a:gd name="connsiteY392" fmla="*/ 1132540 h 1215313"/>
                <a:gd name="connsiteX393" fmla="*/ 1149604 w 1594610"/>
                <a:gd name="connsiteY393" fmla="*/ 1132540 h 1215313"/>
                <a:gd name="connsiteX394" fmla="*/ 1144114 w 1594610"/>
                <a:gd name="connsiteY394" fmla="*/ 1137556 h 1215313"/>
                <a:gd name="connsiteX395" fmla="*/ 1134584 w 1594610"/>
                <a:gd name="connsiteY395" fmla="*/ 1137556 h 1215313"/>
                <a:gd name="connsiteX396" fmla="*/ 1115041 w 1594610"/>
                <a:gd name="connsiteY396" fmla="*/ 1137556 h 1215313"/>
                <a:gd name="connsiteX397" fmla="*/ 1105511 w 1594610"/>
                <a:gd name="connsiteY397" fmla="*/ 1137556 h 1215313"/>
                <a:gd name="connsiteX398" fmla="*/ 1099987 w 1594610"/>
                <a:gd name="connsiteY398" fmla="*/ 1137556 h 1215313"/>
                <a:gd name="connsiteX399" fmla="*/ 1095498 w 1594610"/>
                <a:gd name="connsiteY399" fmla="*/ 1128059 h 1215313"/>
                <a:gd name="connsiteX400" fmla="*/ 1095498 w 1594610"/>
                <a:gd name="connsiteY400" fmla="*/ 1113059 h 1215313"/>
                <a:gd name="connsiteX401" fmla="*/ 1080443 w 1594610"/>
                <a:gd name="connsiteY401" fmla="*/ 1113059 h 1215313"/>
                <a:gd name="connsiteX402" fmla="*/ 1080443 w 1594610"/>
                <a:gd name="connsiteY402" fmla="*/ 1108530 h 1215313"/>
                <a:gd name="connsiteX403" fmla="*/ 1075955 w 1594610"/>
                <a:gd name="connsiteY403" fmla="*/ 1108530 h 1215313"/>
                <a:gd name="connsiteX404" fmla="*/ 1066425 w 1594610"/>
                <a:gd name="connsiteY404" fmla="*/ 1108530 h 1215313"/>
                <a:gd name="connsiteX405" fmla="*/ 1066425 w 1594610"/>
                <a:gd name="connsiteY405" fmla="*/ 1103562 h 1215313"/>
                <a:gd name="connsiteX406" fmla="*/ 1066425 w 1594610"/>
                <a:gd name="connsiteY406" fmla="*/ 1099033 h 1215313"/>
                <a:gd name="connsiteX407" fmla="*/ 1060900 w 1594610"/>
                <a:gd name="connsiteY407" fmla="*/ 1099033 h 1215313"/>
                <a:gd name="connsiteX408" fmla="*/ 1060900 w 1594610"/>
                <a:gd name="connsiteY408" fmla="*/ 1103562 h 1215313"/>
                <a:gd name="connsiteX409" fmla="*/ 1056411 w 1594610"/>
                <a:gd name="connsiteY409" fmla="*/ 1103562 h 1215313"/>
                <a:gd name="connsiteX410" fmla="*/ 1051405 w 1594610"/>
                <a:gd name="connsiteY410" fmla="*/ 1113059 h 1215313"/>
                <a:gd name="connsiteX411" fmla="*/ 1051405 w 1594610"/>
                <a:gd name="connsiteY411" fmla="*/ 1118027 h 1215313"/>
                <a:gd name="connsiteX412" fmla="*/ 1046364 w 1594610"/>
                <a:gd name="connsiteY412" fmla="*/ 1122556 h 1215313"/>
                <a:gd name="connsiteX413" fmla="*/ 1036350 w 1594610"/>
                <a:gd name="connsiteY413" fmla="*/ 1122556 h 1215313"/>
                <a:gd name="connsiteX414" fmla="*/ 1036350 w 1594610"/>
                <a:gd name="connsiteY414" fmla="*/ 1128059 h 1215313"/>
                <a:gd name="connsiteX415" fmla="*/ 1031862 w 1594610"/>
                <a:gd name="connsiteY415" fmla="*/ 1128059 h 1215313"/>
                <a:gd name="connsiteX416" fmla="*/ 1026820 w 1594610"/>
                <a:gd name="connsiteY416" fmla="*/ 1137556 h 1215313"/>
                <a:gd name="connsiteX417" fmla="*/ 1016807 w 1594610"/>
                <a:gd name="connsiteY417" fmla="*/ 1143059 h 1215313"/>
                <a:gd name="connsiteX418" fmla="*/ 1012284 w 1594610"/>
                <a:gd name="connsiteY418" fmla="*/ 1137556 h 1215313"/>
                <a:gd name="connsiteX419" fmla="*/ 1002788 w 1594610"/>
                <a:gd name="connsiteY419" fmla="*/ 1143059 h 1215313"/>
                <a:gd name="connsiteX420" fmla="*/ 997264 w 1594610"/>
                <a:gd name="connsiteY420" fmla="*/ 1132540 h 1215313"/>
                <a:gd name="connsiteX421" fmla="*/ 997264 w 1594610"/>
                <a:gd name="connsiteY421" fmla="*/ 1128059 h 1215313"/>
                <a:gd name="connsiteX422" fmla="*/ 1002788 w 1594610"/>
                <a:gd name="connsiteY422" fmla="*/ 1113059 h 1215313"/>
                <a:gd name="connsiteX423" fmla="*/ 997264 w 1594610"/>
                <a:gd name="connsiteY423" fmla="*/ 1108530 h 1215313"/>
                <a:gd name="connsiteX424" fmla="*/ 987734 w 1594610"/>
                <a:gd name="connsiteY424" fmla="*/ 1113059 h 1215313"/>
                <a:gd name="connsiteX425" fmla="*/ 983245 w 1594610"/>
                <a:gd name="connsiteY425" fmla="*/ 1099033 h 1215313"/>
                <a:gd name="connsiteX426" fmla="*/ 977721 w 1594610"/>
                <a:gd name="connsiteY426" fmla="*/ 1099033 h 1215313"/>
                <a:gd name="connsiteX427" fmla="*/ 977721 w 1594610"/>
                <a:gd name="connsiteY427" fmla="*/ 1118027 h 1215313"/>
                <a:gd name="connsiteX428" fmla="*/ 972714 w 1594610"/>
                <a:gd name="connsiteY428" fmla="*/ 1118027 h 1215313"/>
                <a:gd name="connsiteX429" fmla="*/ 972714 w 1594610"/>
                <a:gd name="connsiteY429" fmla="*/ 1113059 h 1215313"/>
                <a:gd name="connsiteX430" fmla="*/ 972714 w 1594610"/>
                <a:gd name="connsiteY430" fmla="*/ 1103562 h 1215313"/>
                <a:gd name="connsiteX431" fmla="*/ 963184 w 1594610"/>
                <a:gd name="connsiteY431" fmla="*/ 1093530 h 1215313"/>
                <a:gd name="connsiteX432" fmla="*/ 963184 w 1594610"/>
                <a:gd name="connsiteY432" fmla="*/ 1089049 h 1215313"/>
                <a:gd name="connsiteX433" fmla="*/ 958661 w 1594610"/>
                <a:gd name="connsiteY433" fmla="*/ 1084033 h 1215313"/>
                <a:gd name="connsiteX434" fmla="*/ 963184 w 1594610"/>
                <a:gd name="connsiteY434" fmla="*/ 1079552 h 1215313"/>
                <a:gd name="connsiteX435" fmla="*/ 958661 w 1594610"/>
                <a:gd name="connsiteY435" fmla="*/ 1074049 h 1215313"/>
                <a:gd name="connsiteX436" fmla="*/ 953171 w 1594610"/>
                <a:gd name="connsiteY436" fmla="*/ 1069520 h 1215313"/>
                <a:gd name="connsiteX437" fmla="*/ 939117 w 1594610"/>
                <a:gd name="connsiteY437" fmla="*/ 1064552 h 1215313"/>
                <a:gd name="connsiteX438" fmla="*/ 933627 w 1594610"/>
                <a:gd name="connsiteY438" fmla="*/ 1064552 h 1215313"/>
                <a:gd name="connsiteX439" fmla="*/ 933627 w 1594610"/>
                <a:gd name="connsiteY439" fmla="*/ 1060023 h 1215313"/>
                <a:gd name="connsiteX440" fmla="*/ 939117 w 1594610"/>
                <a:gd name="connsiteY440" fmla="*/ 1060023 h 1215313"/>
                <a:gd name="connsiteX441" fmla="*/ 939117 w 1594610"/>
                <a:gd name="connsiteY441" fmla="*/ 1054520 h 1215313"/>
                <a:gd name="connsiteX442" fmla="*/ 943641 w 1594610"/>
                <a:gd name="connsiteY442" fmla="*/ 1054520 h 1215313"/>
                <a:gd name="connsiteX443" fmla="*/ 939117 w 1594610"/>
                <a:gd name="connsiteY443" fmla="*/ 1045023 h 1215313"/>
                <a:gd name="connsiteX444" fmla="*/ 939544 w 1594610"/>
                <a:gd name="connsiteY444" fmla="*/ 1044600 h 1215313"/>
                <a:gd name="connsiteX445" fmla="*/ 934902 w 1594610"/>
                <a:gd name="connsiteY445" fmla="*/ 1040420 h 1215313"/>
                <a:gd name="connsiteX446" fmla="*/ 924911 w 1594610"/>
                <a:gd name="connsiteY446" fmla="*/ 1044919 h 1215313"/>
                <a:gd name="connsiteX447" fmla="*/ 915371 w 1594610"/>
                <a:gd name="connsiteY447" fmla="*/ 1040420 h 1215313"/>
                <a:gd name="connsiteX448" fmla="*/ 910875 w 1594610"/>
                <a:gd name="connsiteY448" fmla="*/ 1040420 h 1215313"/>
                <a:gd name="connsiteX449" fmla="*/ 905330 w 1594610"/>
                <a:gd name="connsiteY449" fmla="*/ 1034888 h 1215313"/>
                <a:gd name="connsiteX450" fmla="*/ 900335 w 1594610"/>
                <a:gd name="connsiteY450" fmla="*/ 1034888 h 1215313"/>
                <a:gd name="connsiteX451" fmla="*/ 895839 w 1594610"/>
                <a:gd name="connsiteY451" fmla="*/ 1025405 h 1215313"/>
                <a:gd name="connsiteX452" fmla="*/ 895839 w 1594610"/>
                <a:gd name="connsiteY452" fmla="*/ 1010937 h 1215313"/>
                <a:gd name="connsiteX453" fmla="*/ 880804 w 1594610"/>
                <a:gd name="connsiteY453" fmla="*/ 1005891 h 1215313"/>
                <a:gd name="connsiteX454" fmla="*/ 880804 w 1594610"/>
                <a:gd name="connsiteY454" fmla="*/ 1010937 h 1215313"/>
                <a:gd name="connsiteX455" fmla="*/ 871263 w 1594610"/>
                <a:gd name="connsiteY455" fmla="*/ 1010937 h 1215313"/>
                <a:gd name="connsiteX456" fmla="*/ 871263 w 1594610"/>
                <a:gd name="connsiteY456" fmla="*/ 1015435 h 1215313"/>
                <a:gd name="connsiteX457" fmla="*/ 861273 w 1594610"/>
                <a:gd name="connsiteY457" fmla="*/ 1020907 h 1215313"/>
                <a:gd name="connsiteX458" fmla="*/ 856727 w 1594610"/>
                <a:gd name="connsiteY458" fmla="*/ 1020907 h 1215313"/>
                <a:gd name="connsiteX459" fmla="*/ 847236 w 1594610"/>
                <a:gd name="connsiteY459" fmla="*/ 1025405 h 1215313"/>
                <a:gd name="connsiteX460" fmla="*/ 841741 w 1594610"/>
                <a:gd name="connsiteY460" fmla="*/ 1025405 h 1215313"/>
                <a:gd name="connsiteX461" fmla="*/ 826706 w 1594610"/>
                <a:gd name="connsiteY461" fmla="*/ 1020907 h 1215313"/>
                <a:gd name="connsiteX462" fmla="*/ 822160 w 1594610"/>
                <a:gd name="connsiteY462" fmla="*/ 1015435 h 1215313"/>
                <a:gd name="connsiteX463" fmla="*/ 812669 w 1594610"/>
                <a:gd name="connsiteY463" fmla="*/ 1010937 h 1215313"/>
                <a:gd name="connsiteX464" fmla="*/ 802629 w 1594610"/>
                <a:gd name="connsiteY464" fmla="*/ 1015435 h 1215313"/>
                <a:gd name="connsiteX465" fmla="*/ 797634 w 1594610"/>
                <a:gd name="connsiteY465" fmla="*/ 1015435 h 1215313"/>
                <a:gd name="connsiteX466" fmla="*/ 797634 w 1594610"/>
                <a:gd name="connsiteY466" fmla="*/ 1010937 h 1215313"/>
                <a:gd name="connsiteX467" fmla="*/ 793138 w 1594610"/>
                <a:gd name="connsiteY467" fmla="*/ 1010937 h 1215313"/>
                <a:gd name="connsiteX468" fmla="*/ 793138 w 1594610"/>
                <a:gd name="connsiteY468" fmla="*/ 1015435 h 1215313"/>
                <a:gd name="connsiteX469" fmla="*/ 793138 w 1594610"/>
                <a:gd name="connsiteY469" fmla="*/ 1020907 h 1215313"/>
                <a:gd name="connsiteX470" fmla="*/ 788093 w 1594610"/>
                <a:gd name="connsiteY470" fmla="*/ 1025405 h 1215313"/>
                <a:gd name="connsiteX471" fmla="*/ 788093 w 1594610"/>
                <a:gd name="connsiteY471" fmla="*/ 1030390 h 1215313"/>
                <a:gd name="connsiteX472" fmla="*/ 788093 w 1594610"/>
                <a:gd name="connsiteY472" fmla="*/ 1040420 h 1215313"/>
                <a:gd name="connsiteX473" fmla="*/ 783597 w 1594610"/>
                <a:gd name="connsiteY473" fmla="*/ 1049903 h 1215313"/>
                <a:gd name="connsiteX474" fmla="*/ 778103 w 1594610"/>
                <a:gd name="connsiteY474" fmla="*/ 1049903 h 1215313"/>
                <a:gd name="connsiteX475" fmla="*/ 778103 w 1594610"/>
                <a:gd name="connsiteY475" fmla="*/ 1059387 h 1215313"/>
                <a:gd name="connsiteX476" fmla="*/ 778103 w 1594610"/>
                <a:gd name="connsiteY476" fmla="*/ 1064371 h 1215313"/>
                <a:gd name="connsiteX477" fmla="*/ 778103 w 1594610"/>
                <a:gd name="connsiteY477" fmla="*/ 1073855 h 1215313"/>
                <a:gd name="connsiteX478" fmla="*/ 773557 w 1594610"/>
                <a:gd name="connsiteY478" fmla="*/ 1083399 h 1215313"/>
                <a:gd name="connsiteX479" fmla="*/ 773557 w 1594610"/>
                <a:gd name="connsiteY479" fmla="*/ 1088870 h 1215313"/>
                <a:gd name="connsiteX480" fmla="*/ 768562 w 1594610"/>
                <a:gd name="connsiteY480" fmla="*/ 1093368 h 1215313"/>
                <a:gd name="connsiteX481" fmla="*/ 764066 w 1594610"/>
                <a:gd name="connsiteY481" fmla="*/ 1102851 h 1215313"/>
                <a:gd name="connsiteX482" fmla="*/ 768562 w 1594610"/>
                <a:gd name="connsiteY482" fmla="*/ 1108383 h 1215313"/>
                <a:gd name="connsiteX483" fmla="*/ 768562 w 1594610"/>
                <a:gd name="connsiteY483" fmla="*/ 1117867 h 1215313"/>
                <a:gd name="connsiteX484" fmla="*/ 764066 w 1594610"/>
                <a:gd name="connsiteY484" fmla="*/ 1117867 h 1215313"/>
                <a:gd name="connsiteX485" fmla="*/ 764066 w 1594610"/>
                <a:gd name="connsiteY485" fmla="*/ 1122365 h 1215313"/>
                <a:gd name="connsiteX486" fmla="*/ 758571 w 1594610"/>
                <a:gd name="connsiteY486" fmla="*/ 1132335 h 1215313"/>
                <a:gd name="connsiteX487" fmla="*/ 758571 w 1594610"/>
                <a:gd name="connsiteY487" fmla="*/ 1142365 h 1215313"/>
                <a:gd name="connsiteX488" fmla="*/ 753526 w 1594610"/>
                <a:gd name="connsiteY488" fmla="*/ 1152334 h 1215313"/>
                <a:gd name="connsiteX489" fmla="*/ 753526 w 1594610"/>
                <a:gd name="connsiteY489" fmla="*/ 1156833 h 1215313"/>
                <a:gd name="connsiteX490" fmla="*/ 749030 w 1594610"/>
                <a:gd name="connsiteY490" fmla="*/ 1171848 h 1215313"/>
                <a:gd name="connsiteX491" fmla="*/ 749030 w 1594610"/>
                <a:gd name="connsiteY491" fmla="*/ 1176347 h 1215313"/>
                <a:gd name="connsiteX492" fmla="*/ 749030 w 1594610"/>
                <a:gd name="connsiteY492" fmla="*/ 1181331 h 1215313"/>
                <a:gd name="connsiteX493" fmla="*/ 738990 w 1594610"/>
                <a:gd name="connsiteY493" fmla="*/ 1195799 h 1215313"/>
                <a:gd name="connsiteX494" fmla="*/ 738990 w 1594610"/>
                <a:gd name="connsiteY494" fmla="*/ 1200784 h 1215313"/>
                <a:gd name="connsiteX495" fmla="*/ 733995 w 1594610"/>
                <a:gd name="connsiteY495" fmla="*/ 1200784 h 1215313"/>
                <a:gd name="connsiteX496" fmla="*/ 719958 w 1594610"/>
                <a:gd name="connsiteY496" fmla="*/ 1195799 h 1215313"/>
                <a:gd name="connsiteX497" fmla="*/ 719958 w 1594610"/>
                <a:gd name="connsiteY497" fmla="*/ 1185830 h 1215313"/>
                <a:gd name="connsiteX498" fmla="*/ 724504 w 1594610"/>
                <a:gd name="connsiteY498" fmla="*/ 1181331 h 1215313"/>
                <a:gd name="connsiteX499" fmla="*/ 719958 w 1594610"/>
                <a:gd name="connsiteY499" fmla="*/ 1171848 h 1215313"/>
                <a:gd name="connsiteX500" fmla="*/ 724504 w 1594610"/>
                <a:gd name="connsiteY500" fmla="*/ 1171848 h 1215313"/>
                <a:gd name="connsiteX501" fmla="*/ 724504 w 1594610"/>
                <a:gd name="connsiteY501" fmla="*/ 1166316 h 1215313"/>
                <a:gd name="connsiteX502" fmla="*/ 714464 w 1594610"/>
                <a:gd name="connsiteY502" fmla="*/ 1156833 h 1215313"/>
                <a:gd name="connsiteX503" fmla="*/ 704923 w 1594610"/>
                <a:gd name="connsiteY503" fmla="*/ 1161818 h 1215313"/>
                <a:gd name="connsiteX504" fmla="*/ 704923 w 1594610"/>
                <a:gd name="connsiteY504" fmla="*/ 1152334 h 1215313"/>
                <a:gd name="connsiteX505" fmla="*/ 709968 w 1594610"/>
                <a:gd name="connsiteY505" fmla="*/ 1147350 h 1215313"/>
                <a:gd name="connsiteX506" fmla="*/ 714464 w 1594610"/>
                <a:gd name="connsiteY506" fmla="*/ 1147350 h 1215313"/>
                <a:gd name="connsiteX507" fmla="*/ 709968 w 1594610"/>
                <a:gd name="connsiteY507" fmla="*/ 1142365 h 1215313"/>
                <a:gd name="connsiteX508" fmla="*/ 709968 w 1594610"/>
                <a:gd name="connsiteY508" fmla="*/ 1132335 h 1215313"/>
                <a:gd name="connsiteX509" fmla="*/ 704923 w 1594610"/>
                <a:gd name="connsiteY509" fmla="*/ 1127836 h 1215313"/>
                <a:gd name="connsiteX510" fmla="*/ 700427 w 1594610"/>
                <a:gd name="connsiteY510" fmla="*/ 1127836 h 1215313"/>
                <a:gd name="connsiteX511" fmla="*/ 700427 w 1594610"/>
                <a:gd name="connsiteY511" fmla="*/ 1132335 h 1215313"/>
                <a:gd name="connsiteX512" fmla="*/ 685392 w 1594610"/>
                <a:gd name="connsiteY512" fmla="*/ 1132335 h 1215313"/>
                <a:gd name="connsiteX513" fmla="*/ 685392 w 1594610"/>
                <a:gd name="connsiteY513" fmla="*/ 1137319 h 1215313"/>
                <a:gd name="connsiteX514" fmla="*/ 679897 w 1594610"/>
                <a:gd name="connsiteY514" fmla="*/ 1142365 h 1215313"/>
                <a:gd name="connsiteX515" fmla="*/ 679897 w 1594610"/>
                <a:gd name="connsiteY515" fmla="*/ 1152334 h 1215313"/>
                <a:gd name="connsiteX516" fmla="*/ 665860 w 1594610"/>
                <a:gd name="connsiteY516" fmla="*/ 1152334 h 1215313"/>
                <a:gd name="connsiteX517" fmla="*/ 660865 w 1594610"/>
                <a:gd name="connsiteY517" fmla="*/ 1147350 h 1215313"/>
                <a:gd name="connsiteX518" fmla="*/ 660865 w 1594610"/>
                <a:gd name="connsiteY518" fmla="*/ 1137319 h 1215313"/>
                <a:gd name="connsiteX519" fmla="*/ 655820 w 1594610"/>
                <a:gd name="connsiteY519" fmla="*/ 1137319 h 1215313"/>
                <a:gd name="connsiteX520" fmla="*/ 650825 w 1594610"/>
                <a:gd name="connsiteY520" fmla="*/ 1147350 h 1215313"/>
                <a:gd name="connsiteX521" fmla="*/ 636788 w 1594610"/>
                <a:gd name="connsiteY521" fmla="*/ 1152334 h 1215313"/>
                <a:gd name="connsiteX522" fmla="*/ 631294 w 1594610"/>
                <a:gd name="connsiteY522" fmla="*/ 1142365 h 1215313"/>
                <a:gd name="connsiteX523" fmla="*/ 616258 w 1594610"/>
                <a:gd name="connsiteY523" fmla="*/ 1137319 h 1215313"/>
                <a:gd name="connsiteX524" fmla="*/ 611762 w 1594610"/>
                <a:gd name="connsiteY524" fmla="*/ 1137319 h 1215313"/>
                <a:gd name="connsiteX525" fmla="*/ 606717 w 1594610"/>
                <a:gd name="connsiteY525" fmla="*/ 1132335 h 1215313"/>
                <a:gd name="connsiteX526" fmla="*/ 596727 w 1594610"/>
                <a:gd name="connsiteY526" fmla="*/ 1137319 h 1215313"/>
                <a:gd name="connsiteX527" fmla="*/ 592231 w 1594610"/>
                <a:gd name="connsiteY527" fmla="*/ 1147350 h 1215313"/>
                <a:gd name="connsiteX528" fmla="*/ 592231 w 1594610"/>
                <a:gd name="connsiteY528" fmla="*/ 1152334 h 1215313"/>
                <a:gd name="connsiteX529" fmla="*/ 592231 w 1594610"/>
                <a:gd name="connsiteY529" fmla="*/ 1161818 h 1215313"/>
                <a:gd name="connsiteX530" fmla="*/ 592231 w 1594610"/>
                <a:gd name="connsiteY530" fmla="*/ 1176347 h 1215313"/>
                <a:gd name="connsiteX531" fmla="*/ 587186 w 1594610"/>
                <a:gd name="connsiteY531" fmla="*/ 1176347 h 1215313"/>
                <a:gd name="connsiteX532" fmla="*/ 587186 w 1594610"/>
                <a:gd name="connsiteY532" fmla="*/ 1181331 h 1215313"/>
                <a:gd name="connsiteX533" fmla="*/ 582690 w 1594610"/>
                <a:gd name="connsiteY533" fmla="*/ 1191301 h 1215313"/>
                <a:gd name="connsiteX534" fmla="*/ 587186 w 1594610"/>
                <a:gd name="connsiteY534" fmla="*/ 1195799 h 1215313"/>
                <a:gd name="connsiteX535" fmla="*/ 582690 w 1594610"/>
                <a:gd name="connsiteY535" fmla="*/ 1200784 h 1215313"/>
                <a:gd name="connsiteX536" fmla="*/ 577695 w 1594610"/>
                <a:gd name="connsiteY536" fmla="*/ 1195799 h 1215313"/>
                <a:gd name="connsiteX537" fmla="*/ 567655 w 1594610"/>
                <a:gd name="connsiteY537" fmla="*/ 1195799 h 1215313"/>
                <a:gd name="connsiteX538" fmla="*/ 563159 w 1594610"/>
                <a:gd name="connsiteY538" fmla="*/ 1205283 h 1215313"/>
                <a:gd name="connsiteX539" fmla="*/ 558164 w 1594610"/>
                <a:gd name="connsiteY539" fmla="*/ 1205283 h 1215313"/>
                <a:gd name="connsiteX540" fmla="*/ 553618 w 1594610"/>
                <a:gd name="connsiteY540" fmla="*/ 1215313 h 1215313"/>
                <a:gd name="connsiteX541" fmla="*/ 538583 w 1594610"/>
                <a:gd name="connsiteY541" fmla="*/ 1215313 h 1215313"/>
                <a:gd name="connsiteX542" fmla="*/ 538583 w 1594610"/>
                <a:gd name="connsiteY542" fmla="*/ 1210814 h 1215313"/>
                <a:gd name="connsiteX543" fmla="*/ 543128 w 1594610"/>
                <a:gd name="connsiteY543" fmla="*/ 1200784 h 1215313"/>
                <a:gd name="connsiteX544" fmla="*/ 538583 w 1594610"/>
                <a:gd name="connsiteY544" fmla="*/ 1195799 h 1215313"/>
                <a:gd name="connsiteX545" fmla="*/ 533088 w 1594610"/>
                <a:gd name="connsiteY545" fmla="*/ 1200784 h 1215313"/>
                <a:gd name="connsiteX546" fmla="*/ 528592 w 1594610"/>
                <a:gd name="connsiteY546" fmla="*/ 1205283 h 1215313"/>
                <a:gd name="connsiteX547" fmla="*/ 528592 w 1594610"/>
                <a:gd name="connsiteY547" fmla="*/ 1200784 h 1215313"/>
                <a:gd name="connsiteX548" fmla="*/ 523547 w 1594610"/>
                <a:gd name="connsiteY548" fmla="*/ 1195799 h 1215313"/>
                <a:gd name="connsiteX549" fmla="*/ 514056 w 1594610"/>
                <a:gd name="connsiteY549" fmla="*/ 1195799 h 1215313"/>
                <a:gd name="connsiteX550" fmla="*/ 514056 w 1594610"/>
                <a:gd name="connsiteY550" fmla="*/ 1200784 h 1215313"/>
                <a:gd name="connsiteX551" fmla="*/ 514056 w 1594610"/>
                <a:gd name="connsiteY551" fmla="*/ 1205283 h 1215313"/>
                <a:gd name="connsiteX552" fmla="*/ 499520 w 1594610"/>
                <a:gd name="connsiteY552" fmla="*/ 1205283 h 1215313"/>
                <a:gd name="connsiteX553" fmla="*/ 494525 w 1594610"/>
                <a:gd name="connsiteY553" fmla="*/ 1205283 h 1215313"/>
                <a:gd name="connsiteX554" fmla="*/ 484485 w 1594610"/>
                <a:gd name="connsiteY554" fmla="*/ 1195799 h 1215313"/>
                <a:gd name="connsiteX555" fmla="*/ 474994 w 1594610"/>
                <a:gd name="connsiteY555" fmla="*/ 1200784 h 1215313"/>
                <a:gd name="connsiteX556" fmla="*/ 464953 w 1594610"/>
                <a:gd name="connsiteY556" fmla="*/ 1200784 h 1215313"/>
                <a:gd name="connsiteX557" fmla="*/ 464953 w 1594610"/>
                <a:gd name="connsiteY557" fmla="*/ 1205283 h 1215313"/>
                <a:gd name="connsiteX558" fmla="*/ 455413 w 1594610"/>
                <a:gd name="connsiteY558" fmla="*/ 1210814 h 1215313"/>
                <a:gd name="connsiteX559" fmla="*/ 435881 w 1594610"/>
                <a:gd name="connsiteY559" fmla="*/ 1210814 h 1215313"/>
                <a:gd name="connsiteX560" fmla="*/ 435881 w 1594610"/>
                <a:gd name="connsiteY560" fmla="*/ 1191301 h 1215313"/>
                <a:gd name="connsiteX561" fmla="*/ 430886 w 1594610"/>
                <a:gd name="connsiteY561" fmla="*/ 1191301 h 1215313"/>
                <a:gd name="connsiteX562" fmla="*/ 416350 w 1594610"/>
                <a:gd name="connsiteY562" fmla="*/ 1191301 h 1215313"/>
                <a:gd name="connsiteX563" fmla="*/ 411355 w 1594610"/>
                <a:gd name="connsiteY563" fmla="*/ 1191301 h 1215313"/>
                <a:gd name="connsiteX564" fmla="*/ 401315 w 1594610"/>
                <a:gd name="connsiteY564" fmla="*/ 1185830 h 1215313"/>
                <a:gd name="connsiteX565" fmla="*/ 406809 w 1594610"/>
                <a:gd name="connsiteY565" fmla="*/ 1176347 h 1215313"/>
                <a:gd name="connsiteX566" fmla="*/ 406809 w 1594610"/>
                <a:gd name="connsiteY566" fmla="*/ 1171848 h 1215313"/>
                <a:gd name="connsiteX567" fmla="*/ 406809 w 1594610"/>
                <a:gd name="connsiteY567" fmla="*/ 1161818 h 1215313"/>
                <a:gd name="connsiteX568" fmla="*/ 406809 w 1594610"/>
                <a:gd name="connsiteY568" fmla="*/ 1152334 h 1215313"/>
                <a:gd name="connsiteX569" fmla="*/ 401315 w 1594610"/>
                <a:gd name="connsiteY569" fmla="*/ 1147350 h 1215313"/>
                <a:gd name="connsiteX570" fmla="*/ 420846 w 1594610"/>
                <a:gd name="connsiteY570" fmla="*/ 1137319 h 1215313"/>
                <a:gd name="connsiteX571" fmla="*/ 425891 w 1594610"/>
                <a:gd name="connsiteY571" fmla="*/ 1137319 h 1215313"/>
                <a:gd name="connsiteX572" fmla="*/ 420846 w 1594610"/>
                <a:gd name="connsiteY572" fmla="*/ 1127836 h 1215313"/>
                <a:gd name="connsiteX573" fmla="*/ 435881 w 1594610"/>
                <a:gd name="connsiteY573" fmla="*/ 1127836 h 1215313"/>
                <a:gd name="connsiteX574" fmla="*/ 440377 w 1594610"/>
                <a:gd name="connsiteY574" fmla="*/ 1127836 h 1215313"/>
                <a:gd name="connsiteX575" fmla="*/ 440377 w 1594610"/>
                <a:gd name="connsiteY575" fmla="*/ 1122365 h 1215313"/>
                <a:gd name="connsiteX576" fmla="*/ 435881 w 1594610"/>
                <a:gd name="connsiteY576" fmla="*/ 1122365 h 1215313"/>
                <a:gd name="connsiteX577" fmla="*/ 435881 w 1594610"/>
                <a:gd name="connsiteY577" fmla="*/ 1112882 h 1215313"/>
                <a:gd name="connsiteX578" fmla="*/ 440377 w 1594610"/>
                <a:gd name="connsiteY578" fmla="*/ 1098353 h 1215313"/>
                <a:gd name="connsiteX579" fmla="*/ 435881 w 1594610"/>
                <a:gd name="connsiteY579" fmla="*/ 1098353 h 1215313"/>
                <a:gd name="connsiteX580" fmla="*/ 435881 w 1594610"/>
                <a:gd name="connsiteY580" fmla="*/ 1093368 h 1215313"/>
                <a:gd name="connsiteX581" fmla="*/ 430886 w 1594610"/>
                <a:gd name="connsiteY581" fmla="*/ 1083399 h 1215313"/>
                <a:gd name="connsiteX582" fmla="*/ 435881 w 1594610"/>
                <a:gd name="connsiteY582" fmla="*/ 1073855 h 1215313"/>
                <a:gd name="connsiteX583" fmla="*/ 435881 w 1594610"/>
                <a:gd name="connsiteY583" fmla="*/ 1069356 h 1215313"/>
                <a:gd name="connsiteX584" fmla="*/ 435881 w 1594610"/>
                <a:gd name="connsiteY584" fmla="*/ 1064371 h 1215313"/>
                <a:gd name="connsiteX585" fmla="*/ 440377 w 1594610"/>
                <a:gd name="connsiteY585" fmla="*/ 1059387 h 1215313"/>
                <a:gd name="connsiteX586" fmla="*/ 435881 w 1594610"/>
                <a:gd name="connsiteY586" fmla="*/ 1054402 h 1215313"/>
                <a:gd name="connsiteX587" fmla="*/ 435881 w 1594610"/>
                <a:gd name="connsiteY587" fmla="*/ 1044919 h 1215313"/>
                <a:gd name="connsiteX588" fmla="*/ 425891 w 1594610"/>
                <a:gd name="connsiteY588" fmla="*/ 1040420 h 1215313"/>
                <a:gd name="connsiteX589" fmla="*/ 420846 w 1594610"/>
                <a:gd name="connsiteY589" fmla="*/ 1040420 h 1215313"/>
                <a:gd name="connsiteX590" fmla="*/ 425891 w 1594610"/>
                <a:gd name="connsiteY590" fmla="*/ 1034888 h 1215313"/>
                <a:gd name="connsiteX591" fmla="*/ 406809 w 1594610"/>
                <a:gd name="connsiteY591" fmla="*/ 1030390 h 1215313"/>
                <a:gd name="connsiteX592" fmla="*/ 401315 w 1594610"/>
                <a:gd name="connsiteY592" fmla="*/ 1040420 h 1215313"/>
                <a:gd name="connsiteX593" fmla="*/ 386279 w 1594610"/>
                <a:gd name="connsiteY593" fmla="*/ 1034888 h 1215313"/>
                <a:gd name="connsiteX594" fmla="*/ 386279 w 1594610"/>
                <a:gd name="connsiteY594" fmla="*/ 1025405 h 1215313"/>
                <a:gd name="connsiteX595" fmla="*/ 381783 w 1594610"/>
                <a:gd name="connsiteY595" fmla="*/ 1020907 h 1215313"/>
                <a:gd name="connsiteX596" fmla="*/ 376788 w 1594610"/>
                <a:gd name="connsiteY596" fmla="*/ 1015435 h 1215313"/>
                <a:gd name="connsiteX597" fmla="*/ 367247 w 1594610"/>
                <a:gd name="connsiteY597" fmla="*/ 1020907 h 1215313"/>
                <a:gd name="connsiteX598" fmla="*/ 362252 w 1594610"/>
                <a:gd name="connsiteY598" fmla="*/ 1020907 h 1215313"/>
                <a:gd name="connsiteX599" fmla="*/ 357207 w 1594610"/>
                <a:gd name="connsiteY599" fmla="*/ 1015435 h 1215313"/>
                <a:gd name="connsiteX600" fmla="*/ 352711 w 1594610"/>
                <a:gd name="connsiteY600" fmla="*/ 1010937 h 1215313"/>
                <a:gd name="connsiteX601" fmla="*/ 337676 w 1594610"/>
                <a:gd name="connsiteY601" fmla="*/ 1005891 h 1215313"/>
                <a:gd name="connsiteX602" fmla="*/ 337676 w 1594610"/>
                <a:gd name="connsiteY602" fmla="*/ 1001393 h 1215313"/>
                <a:gd name="connsiteX603" fmla="*/ 337676 w 1594610"/>
                <a:gd name="connsiteY603" fmla="*/ 991423 h 1215313"/>
                <a:gd name="connsiteX604" fmla="*/ 337676 w 1594610"/>
                <a:gd name="connsiteY604" fmla="*/ 986439 h 1215313"/>
                <a:gd name="connsiteX605" fmla="*/ 337676 w 1594610"/>
                <a:gd name="connsiteY605" fmla="*/ 976408 h 1215313"/>
                <a:gd name="connsiteX606" fmla="*/ 333180 w 1594610"/>
                <a:gd name="connsiteY606" fmla="*/ 976408 h 1215313"/>
                <a:gd name="connsiteX607" fmla="*/ 328185 w 1594610"/>
                <a:gd name="connsiteY607" fmla="*/ 971910 h 1215313"/>
                <a:gd name="connsiteX608" fmla="*/ 333180 w 1594610"/>
                <a:gd name="connsiteY608" fmla="*/ 962427 h 1215313"/>
                <a:gd name="connsiteX609" fmla="*/ 328185 w 1594610"/>
                <a:gd name="connsiteY609" fmla="*/ 962427 h 1215313"/>
                <a:gd name="connsiteX610" fmla="*/ 328185 w 1594610"/>
                <a:gd name="connsiteY610" fmla="*/ 957442 h 1215313"/>
                <a:gd name="connsiteX611" fmla="*/ 328185 w 1594610"/>
                <a:gd name="connsiteY611" fmla="*/ 952457 h 1215313"/>
                <a:gd name="connsiteX612" fmla="*/ 322640 w 1594610"/>
                <a:gd name="connsiteY612" fmla="*/ 947472 h 1215313"/>
                <a:gd name="connsiteX613" fmla="*/ 322640 w 1594610"/>
                <a:gd name="connsiteY613" fmla="*/ 942974 h 1215313"/>
                <a:gd name="connsiteX614" fmla="*/ 313149 w 1594610"/>
                <a:gd name="connsiteY614" fmla="*/ 937989 h 1215313"/>
                <a:gd name="connsiteX615" fmla="*/ 313149 w 1594610"/>
                <a:gd name="connsiteY615" fmla="*/ 933491 h 1215313"/>
                <a:gd name="connsiteX616" fmla="*/ 308654 w 1594610"/>
                <a:gd name="connsiteY616" fmla="*/ 927959 h 1215313"/>
                <a:gd name="connsiteX617" fmla="*/ 303109 w 1594610"/>
                <a:gd name="connsiteY617" fmla="*/ 918476 h 1215313"/>
                <a:gd name="connsiteX618" fmla="*/ 298613 w 1594610"/>
                <a:gd name="connsiteY618" fmla="*/ 918476 h 1215313"/>
                <a:gd name="connsiteX619" fmla="*/ 298613 w 1594610"/>
                <a:gd name="connsiteY619" fmla="*/ 904008 h 1215313"/>
                <a:gd name="connsiteX620" fmla="*/ 293618 w 1594610"/>
                <a:gd name="connsiteY620" fmla="*/ 898962 h 1215313"/>
                <a:gd name="connsiteX621" fmla="*/ 298613 w 1594610"/>
                <a:gd name="connsiteY621" fmla="*/ 894463 h 1215313"/>
                <a:gd name="connsiteX622" fmla="*/ 293618 w 1594610"/>
                <a:gd name="connsiteY622" fmla="*/ 894463 h 1215313"/>
                <a:gd name="connsiteX623" fmla="*/ 289072 w 1594610"/>
                <a:gd name="connsiteY623" fmla="*/ 894463 h 1215313"/>
                <a:gd name="connsiteX624" fmla="*/ 279082 w 1594610"/>
                <a:gd name="connsiteY624" fmla="*/ 888992 h 1215313"/>
                <a:gd name="connsiteX625" fmla="*/ 279082 w 1594610"/>
                <a:gd name="connsiteY625" fmla="*/ 894463 h 1215313"/>
                <a:gd name="connsiteX626" fmla="*/ 284077 w 1594610"/>
                <a:gd name="connsiteY626" fmla="*/ 908506 h 1215313"/>
                <a:gd name="connsiteX627" fmla="*/ 279082 w 1594610"/>
                <a:gd name="connsiteY627" fmla="*/ 913977 h 1215313"/>
                <a:gd name="connsiteX628" fmla="*/ 264546 w 1594610"/>
                <a:gd name="connsiteY628" fmla="*/ 913977 h 1215313"/>
                <a:gd name="connsiteX629" fmla="*/ 269541 w 1594610"/>
                <a:gd name="connsiteY629" fmla="*/ 933491 h 1215313"/>
                <a:gd name="connsiteX630" fmla="*/ 264546 w 1594610"/>
                <a:gd name="connsiteY630" fmla="*/ 933491 h 1215313"/>
                <a:gd name="connsiteX631" fmla="*/ 260050 w 1594610"/>
                <a:gd name="connsiteY631" fmla="*/ 927959 h 1215313"/>
                <a:gd name="connsiteX632" fmla="*/ 249510 w 1594610"/>
                <a:gd name="connsiteY632" fmla="*/ 942974 h 1215313"/>
                <a:gd name="connsiteX633" fmla="*/ 245015 w 1594610"/>
                <a:gd name="connsiteY633" fmla="*/ 947472 h 1215313"/>
                <a:gd name="connsiteX634" fmla="*/ 234974 w 1594610"/>
                <a:gd name="connsiteY634" fmla="*/ 952457 h 1215313"/>
                <a:gd name="connsiteX635" fmla="*/ 225484 w 1594610"/>
                <a:gd name="connsiteY635" fmla="*/ 947472 h 1215313"/>
                <a:gd name="connsiteX636" fmla="*/ 229979 w 1594610"/>
                <a:gd name="connsiteY636" fmla="*/ 927959 h 1215313"/>
                <a:gd name="connsiteX637" fmla="*/ 220438 w 1594610"/>
                <a:gd name="connsiteY637" fmla="*/ 927959 h 1215313"/>
                <a:gd name="connsiteX638" fmla="*/ 220438 w 1594610"/>
                <a:gd name="connsiteY638" fmla="*/ 918476 h 1215313"/>
                <a:gd name="connsiteX639" fmla="*/ 205902 w 1594610"/>
                <a:gd name="connsiteY639" fmla="*/ 913977 h 1215313"/>
                <a:gd name="connsiteX640" fmla="*/ 190867 w 1594610"/>
                <a:gd name="connsiteY640" fmla="*/ 933491 h 1215313"/>
                <a:gd name="connsiteX641" fmla="*/ 175881 w 1594610"/>
                <a:gd name="connsiteY641" fmla="*/ 933491 h 1215313"/>
                <a:gd name="connsiteX642" fmla="*/ 171336 w 1594610"/>
                <a:gd name="connsiteY642" fmla="*/ 918476 h 1215313"/>
                <a:gd name="connsiteX643" fmla="*/ 166340 w 1594610"/>
                <a:gd name="connsiteY643" fmla="*/ 918476 h 1215313"/>
                <a:gd name="connsiteX644" fmla="*/ 161845 w 1594610"/>
                <a:gd name="connsiteY644" fmla="*/ 918476 h 1215313"/>
                <a:gd name="connsiteX645" fmla="*/ 161845 w 1594610"/>
                <a:gd name="connsiteY645" fmla="*/ 913977 h 1215313"/>
                <a:gd name="connsiteX646" fmla="*/ 156300 w 1594610"/>
                <a:gd name="connsiteY646" fmla="*/ 923460 h 1215313"/>
                <a:gd name="connsiteX647" fmla="*/ 146809 w 1594610"/>
                <a:gd name="connsiteY647" fmla="*/ 927959 h 1215313"/>
                <a:gd name="connsiteX648" fmla="*/ 137268 w 1594610"/>
                <a:gd name="connsiteY648" fmla="*/ 933491 h 1215313"/>
                <a:gd name="connsiteX649" fmla="*/ 137268 w 1594610"/>
                <a:gd name="connsiteY649" fmla="*/ 937989 h 1215313"/>
                <a:gd name="connsiteX650" fmla="*/ 127278 w 1594610"/>
                <a:gd name="connsiteY650" fmla="*/ 933491 h 1215313"/>
                <a:gd name="connsiteX651" fmla="*/ 113241 w 1594610"/>
                <a:gd name="connsiteY651" fmla="*/ 923460 h 1215313"/>
                <a:gd name="connsiteX652" fmla="*/ 113241 w 1594610"/>
                <a:gd name="connsiteY652" fmla="*/ 918476 h 1215313"/>
                <a:gd name="connsiteX653" fmla="*/ 107697 w 1594610"/>
                <a:gd name="connsiteY653" fmla="*/ 908506 h 1215313"/>
                <a:gd name="connsiteX654" fmla="*/ 98206 w 1594610"/>
                <a:gd name="connsiteY654" fmla="*/ 908506 h 1215313"/>
                <a:gd name="connsiteX655" fmla="*/ 92711 w 1594610"/>
                <a:gd name="connsiteY655" fmla="*/ 908506 h 1215313"/>
                <a:gd name="connsiteX656" fmla="*/ 73629 w 1594610"/>
                <a:gd name="connsiteY656" fmla="*/ 888992 h 1215313"/>
                <a:gd name="connsiteX657" fmla="*/ 68634 w 1594610"/>
                <a:gd name="connsiteY657" fmla="*/ 875011 h 1215313"/>
                <a:gd name="connsiteX658" fmla="*/ 73629 w 1594610"/>
                <a:gd name="connsiteY658" fmla="*/ 864980 h 1215313"/>
                <a:gd name="connsiteX659" fmla="*/ 78675 w 1594610"/>
                <a:gd name="connsiteY659" fmla="*/ 859996 h 1215313"/>
                <a:gd name="connsiteX660" fmla="*/ 78675 w 1594610"/>
                <a:gd name="connsiteY660" fmla="*/ 850512 h 1215313"/>
                <a:gd name="connsiteX661" fmla="*/ 83170 w 1594610"/>
                <a:gd name="connsiteY661" fmla="*/ 845528 h 1215313"/>
                <a:gd name="connsiteX662" fmla="*/ 83170 w 1594610"/>
                <a:gd name="connsiteY662" fmla="*/ 821029 h 1215313"/>
                <a:gd name="connsiteX663" fmla="*/ 78675 w 1594610"/>
                <a:gd name="connsiteY663" fmla="*/ 811546 h 1215313"/>
                <a:gd name="connsiteX664" fmla="*/ 83170 w 1594610"/>
                <a:gd name="connsiteY664" fmla="*/ 797017 h 1215313"/>
                <a:gd name="connsiteX665" fmla="*/ 88166 w 1594610"/>
                <a:gd name="connsiteY665" fmla="*/ 782063 h 1215313"/>
                <a:gd name="connsiteX666" fmla="*/ 83170 w 1594610"/>
                <a:gd name="connsiteY666" fmla="*/ 772580 h 1215313"/>
                <a:gd name="connsiteX667" fmla="*/ 83170 w 1594610"/>
                <a:gd name="connsiteY667" fmla="*/ 762549 h 1215313"/>
                <a:gd name="connsiteX668" fmla="*/ 88166 w 1594610"/>
                <a:gd name="connsiteY668" fmla="*/ 753066 h 1215313"/>
                <a:gd name="connsiteX669" fmla="*/ 88166 w 1594610"/>
                <a:gd name="connsiteY669" fmla="*/ 743583 h 1215313"/>
                <a:gd name="connsiteX670" fmla="*/ 83170 w 1594610"/>
                <a:gd name="connsiteY670" fmla="*/ 733552 h 1215313"/>
                <a:gd name="connsiteX671" fmla="*/ 78675 w 1594610"/>
                <a:gd name="connsiteY671" fmla="*/ 733552 h 1215313"/>
                <a:gd name="connsiteX672" fmla="*/ 68634 w 1594610"/>
                <a:gd name="connsiteY672" fmla="*/ 729054 h 1215313"/>
                <a:gd name="connsiteX673" fmla="*/ 63639 w 1594610"/>
                <a:gd name="connsiteY673" fmla="*/ 719571 h 1215313"/>
                <a:gd name="connsiteX674" fmla="*/ 68634 w 1594610"/>
                <a:gd name="connsiteY674" fmla="*/ 714100 h 1215313"/>
                <a:gd name="connsiteX675" fmla="*/ 68634 w 1594610"/>
                <a:gd name="connsiteY675" fmla="*/ 704616 h 1215313"/>
                <a:gd name="connsiteX676" fmla="*/ 68634 w 1594610"/>
                <a:gd name="connsiteY676" fmla="*/ 694586 h 1215313"/>
                <a:gd name="connsiteX677" fmla="*/ 68634 w 1594610"/>
                <a:gd name="connsiteY677" fmla="*/ 690088 h 1215313"/>
                <a:gd name="connsiteX678" fmla="*/ 63639 w 1594610"/>
                <a:gd name="connsiteY678" fmla="*/ 685103 h 1215313"/>
                <a:gd name="connsiteX679" fmla="*/ 63639 w 1594610"/>
                <a:gd name="connsiteY679" fmla="*/ 675133 h 1215313"/>
                <a:gd name="connsiteX680" fmla="*/ 59143 w 1594610"/>
                <a:gd name="connsiteY680" fmla="*/ 651121 h 1215313"/>
                <a:gd name="connsiteX681" fmla="*/ 54098 w 1594610"/>
                <a:gd name="connsiteY681" fmla="*/ 651121 h 1215313"/>
                <a:gd name="connsiteX682" fmla="*/ 49603 w 1594610"/>
                <a:gd name="connsiteY682" fmla="*/ 631608 h 1215313"/>
                <a:gd name="connsiteX683" fmla="*/ 49603 w 1594610"/>
                <a:gd name="connsiteY683" fmla="*/ 622125 h 1215313"/>
                <a:gd name="connsiteX684" fmla="*/ 49603 w 1594610"/>
                <a:gd name="connsiteY684" fmla="*/ 617140 h 1215313"/>
                <a:gd name="connsiteX685" fmla="*/ 44108 w 1594610"/>
                <a:gd name="connsiteY685" fmla="*/ 617140 h 1215313"/>
                <a:gd name="connsiteX686" fmla="*/ 44108 w 1594610"/>
                <a:gd name="connsiteY686" fmla="*/ 612641 h 1215313"/>
                <a:gd name="connsiteX687" fmla="*/ 29072 w 1594610"/>
                <a:gd name="connsiteY687" fmla="*/ 597626 h 1215313"/>
                <a:gd name="connsiteX688" fmla="*/ 24527 w 1594610"/>
                <a:gd name="connsiteY688" fmla="*/ 593188 h 1215313"/>
                <a:gd name="connsiteX689" fmla="*/ 19531 w 1594610"/>
                <a:gd name="connsiteY689" fmla="*/ 593188 h 1215313"/>
                <a:gd name="connsiteX690" fmla="*/ 15036 w 1594610"/>
                <a:gd name="connsiteY690" fmla="*/ 587657 h 1215313"/>
                <a:gd name="connsiteX691" fmla="*/ 9541 w 1594610"/>
                <a:gd name="connsiteY691" fmla="*/ 583158 h 1215313"/>
                <a:gd name="connsiteX692" fmla="*/ 9541 w 1594610"/>
                <a:gd name="connsiteY692" fmla="*/ 568143 h 1215313"/>
                <a:gd name="connsiteX693" fmla="*/ 15036 w 1594610"/>
                <a:gd name="connsiteY693" fmla="*/ 563705 h 1215313"/>
                <a:gd name="connsiteX694" fmla="*/ 24527 w 1594610"/>
                <a:gd name="connsiteY694" fmla="*/ 539207 h 1215313"/>
                <a:gd name="connsiteX695" fmla="*/ 29072 w 1594610"/>
                <a:gd name="connsiteY695" fmla="*/ 524678 h 1215313"/>
                <a:gd name="connsiteX696" fmla="*/ 29072 w 1594610"/>
                <a:gd name="connsiteY696" fmla="*/ 515195 h 1215313"/>
                <a:gd name="connsiteX697" fmla="*/ 24527 w 1594610"/>
                <a:gd name="connsiteY697" fmla="*/ 515195 h 1215313"/>
                <a:gd name="connsiteX698" fmla="*/ 24527 w 1594610"/>
                <a:gd name="connsiteY698" fmla="*/ 505712 h 1215313"/>
                <a:gd name="connsiteX699" fmla="*/ 19531 w 1594610"/>
                <a:gd name="connsiteY699" fmla="*/ 500241 h 1215313"/>
                <a:gd name="connsiteX700" fmla="*/ 15036 w 1594610"/>
                <a:gd name="connsiteY700" fmla="*/ 490697 h 1215313"/>
                <a:gd name="connsiteX701" fmla="*/ 15036 w 1594610"/>
                <a:gd name="connsiteY701" fmla="*/ 486198 h 1215313"/>
                <a:gd name="connsiteX702" fmla="*/ 9541 w 1594610"/>
                <a:gd name="connsiteY702" fmla="*/ 480727 h 1215313"/>
                <a:gd name="connsiteX703" fmla="*/ 4995 w 1594610"/>
                <a:gd name="connsiteY703" fmla="*/ 476229 h 1215313"/>
                <a:gd name="connsiteX704" fmla="*/ 0 w 1594610"/>
                <a:gd name="connsiteY704" fmla="*/ 466745 h 1215313"/>
                <a:gd name="connsiteX705" fmla="*/ 0 w 1594610"/>
                <a:gd name="connsiteY705" fmla="*/ 461213 h 1215313"/>
                <a:gd name="connsiteX706" fmla="*/ 4995 w 1594610"/>
                <a:gd name="connsiteY706" fmla="*/ 461213 h 1215313"/>
                <a:gd name="connsiteX707" fmla="*/ 4995 w 1594610"/>
                <a:gd name="connsiteY707" fmla="*/ 466745 h 1215313"/>
                <a:gd name="connsiteX708" fmla="*/ 9541 w 1594610"/>
                <a:gd name="connsiteY708" fmla="*/ 466745 h 1215313"/>
                <a:gd name="connsiteX709" fmla="*/ 9541 w 1594610"/>
                <a:gd name="connsiteY709" fmla="*/ 461213 h 1215313"/>
                <a:gd name="connsiteX710" fmla="*/ 15036 w 1594610"/>
                <a:gd name="connsiteY710" fmla="*/ 461213 h 1215313"/>
                <a:gd name="connsiteX711" fmla="*/ 24527 w 1594610"/>
                <a:gd name="connsiteY711" fmla="*/ 456715 h 1215313"/>
                <a:gd name="connsiteX712" fmla="*/ 44108 w 1594610"/>
                <a:gd name="connsiteY712" fmla="*/ 456715 h 1215313"/>
                <a:gd name="connsiteX713" fmla="*/ 49603 w 1594610"/>
                <a:gd name="connsiteY713" fmla="*/ 451730 h 1215313"/>
                <a:gd name="connsiteX714" fmla="*/ 34567 w 1594610"/>
                <a:gd name="connsiteY714" fmla="*/ 432277 h 1215313"/>
                <a:gd name="connsiteX715" fmla="*/ 34567 w 1594610"/>
                <a:gd name="connsiteY715" fmla="*/ 422733 h 1215313"/>
                <a:gd name="connsiteX716" fmla="*/ 34567 w 1594610"/>
                <a:gd name="connsiteY716" fmla="*/ 418235 h 1215313"/>
                <a:gd name="connsiteX717" fmla="*/ 39562 w 1594610"/>
                <a:gd name="connsiteY717" fmla="*/ 408265 h 1215313"/>
                <a:gd name="connsiteX718" fmla="*/ 34567 w 1594610"/>
                <a:gd name="connsiteY718" fmla="*/ 403281 h 1215313"/>
                <a:gd name="connsiteX719" fmla="*/ 29072 w 1594610"/>
                <a:gd name="connsiteY719" fmla="*/ 403281 h 1215313"/>
                <a:gd name="connsiteX720" fmla="*/ 24527 w 1594610"/>
                <a:gd name="connsiteY720" fmla="*/ 398782 h 1215313"/>
                <a:gd name="connsiteX721" fmla="*/ 29072 w 1594610"/>
                <a:gd name="connsiteY721" fmla="*/ 393250 h 1215313"/>
                <a:gd name="connsiteX722" fmla="*/ 15036 w 1594610"/>
                <a:gd name="connsiteY722" fmla="*/ 383767 h 1215313"/>
                <a:gd name="connsiteX723" fmla="*/ 9541 w 1594610"/>
                <a:gd name="connsiteY723" fmla="*/ 379269 h 1215313"/>
                <a:gd name="connsiteX724" fmla="*/ 9541 w 1594610"/>
                <a:gd name="connsiteY724" fmla="*/ 369299 h 1215313"/>
                <a:gd name="connsiteX725" fmla="*/ 4995 w 1594610"/>
                <a:gd name="connsiteY725" fmla="*/ 369299 h 1215313"/>
                <a:gd name="connsiteX726" fmla="*/ 4995 w 1594610"/>
                <a:gd name="connsiteY726" fmla="*/ 373798 h 1215313"/>
                <a:gd name="connsiteX727" fmla="*/ 0 w 1594610"/>
                <a:gd name="connsiteY727" fmla="*/ 373798 h 1215313"/>
                <a:gd name="connsiteX728" fmla="*/ 0 w 1594610"/>
                <a:gd name="connsiteY728" fmla="*/ 369299 h 1215313"/>
                <a:gd name="connsiteX729" fmla="*/ 0 w 1594610"/>
                <a:gd name="connsiteY729" fmla="*/ 349786 h 1215313"/>
                <a:gd name="connsiteX730" fmla="*/ 24527 w 1594610"/>
                <a:gd name="connsiteY730" fmla="*/ 344801 h 1215313"/>
                <a:gd name="connsiteX731" fmla="*/ 29072 w 1594610"/>
                <a:gd name="connsiteY731" fmla="*/ 344801 h 1215313"/>
                <a:gd name="connsiteX732" fmla="*/ 44108 w 1594610"/>
                <a:gd name="connsiteY732" fmla="*/ 335318 h 1215313"/>
                <a:gd name="connsiteX733" fmla="*/ 63639 w 1594610"/>
                <a:gd name="connsiteY733" fmla="*/ 335318 h 1215313"/>
                <a:gd name="connsiteX734" fmla="*/ 63639 w 1594610"/>
                <a:gd name="connsiteY734" fmla="*/ 320789 h 1215313"/>
                <a:gd name="connsiteX735" fmla="*/ 59143 w 1594610"/>
                <a:gd name="connsiteY735" fmla="*/ 320789 h 1215313"/>
                <a:gd name="connsiteX736" fmla="*/ 59143 w 1594610"/>
                <a:gd name="connsiteY736" fmla="*/ 305834 h 1215313"/>
                <a:gd name="connsiteX737" fmla="*/ 63639 w 1594610"/>
                <a:gd name="connsiteY737" fmla="*/ 305834 h 1215313"/>
                <a:gd name="connsiteX738" fmla="*/ 68634 w 1594610"/>
                <a:gd name="connsiteY738" fmla="*/ 301336 h 1215313"/>
                <a:gd name="connsiteX739" fmla="*/ 63639 w 1594610"/>
                <a:gd name="connsiteY739" fmla="*/ 291853 h 1215313"/>
                <a:gd name="connsiteX740" fmla="*/ 54098 w 1594610"/>
                <a:gd name="connsiteY740" fmla="*/ 291853 h 1215313"/>
                <a:gd name="connsiteX741" fmla="*/ 59143 w 1594610"/>
                <a:gd name="connsiteY741" fmla="*/ 281822 h 1215313"/>
                <a:gd name="connsiteX742" fmla="*/ 59143 w 1594610"/>
                <a:gd name="connsiteY742" fmla="*/ 276838 h 1215313"/>
                <a:gd name="connsiteX743" fmla="*/ 59143 w 1594610"/>
                <a:gd name="connsiteY743" fmla="*/ 272339 h 1215313"/>
                <a:gd name="connsiteX744" fmla="*/ 59143 w 1594610"/>
                <a:gd name="connsiteY744" fmla="*/ 266868 h 1215313"/>
                <a:gd name="connsiteX745" fmla="*/ 63639 w 1594610"/>
                <a:gd name="connsiteY745" fmla="*/ 266868 h 1215313"/>
                <a:gd name="connsiteX746" fmla="*/ 68634 w 1594610"/>
                <a:gd name="connsiteY746" fmla="*/ 266868 h 1215313"/>
                <a:gd name="connsiteX747" fmla="*/ 73629 w 1594610"/>
                <a:gd name="connsiteY747" fmla="*/ 266868 h 1215313"/>
                <a:gd name="connsiteX748" fmla="*/ 73629 w 1594610"/>
                <a:gd name="connsiteY748" fmla="*/ 257324 h 1215313"/>
                <a:gd name="connsiteX749" fmla="*/ 78675 w 1594610"/>
                <a:gd name="connsiteY749" fmla="*/ 257324 h 1215313"/>
                <a:gd name="connsiteX750" fmla="*/ 88166 w 1594610"/>
                <a:gd name="connsiteY750" fmla="*/ 247354 h 1215313"/>
                <a:gd name="connsiteX751" fmla="*/ 92711 w 1594610"/>
                <a:gd name="connsiteY751" fmla="*/ 247354 h 1215313"/>
                <a:gd name="connsiteX752" fmla="*/ 92711 w 1594610"/>
                <a:gd name="connsiteY752" fmla="*/ 237871 h 1215313"/>
                <a:gd name="connsiteX753" fmla="*/ 98206 w 1594610"/>
                <a:gd name="connsiteY753" fmla="*/ 233373 h 1215313"/>
                <a:gd name="connsiteX754" fmla="*/ 98206 w 1594610"/>
                <a:gd name="connsiteY754" fmla="*/ 223342 h 1215313"/>
                <a:gd name="connsiteX755" fmla="*/ 98206 w 1594610"/>
                <a:gd name="connsiteY755" fmla="*/ 218358 h 1215313"/>
                <a:gd name="connsiteX756" fmla="*/ 98206 w 1594610"/>
                <a:gd name="connsiteY756" fmla="*/ 213859 h 1215313"/>
                <a:gd name="connsiteX757" fmla="*/ 98206 w 1594610"/>
                <a:gd name="connsiteY757" fmla="*/ 208874 h 1215313"/>
                <a:gd name="connsiteX758" fmla="*/ 92711 w 1594610"/>
                <a:gd name="connsiteY758" fmla="*/ 213859 h 1215313"/>
                <a:gd name="connsiteX759" fmla="*/ 92711 w 1594610"/>
                <a:gd name="connsiteY759" fmla="*/ 204376 h 1215313"/>
                <a:gd name="connsiteX760" fmla="*/ 98206 w 1594610"/>
                <a:gd name="connsiteY760" fmla="*/ 198905 h 1215313"/>
                <a:gd name="connsiteX761" fmla="*/ 88166 w 1594610"/>
                <a:gd name="connsiteY761" fmla="*/ 194406 h 1215313"/>
                <a:gd name="connsiteX762" fmla="*/ 88166 w 1594610"/>
                <a:gd name="connsiteY762" fmla="*/ 189361 h 1215313"/>
                <a:gd name="connsiteX763" fmla="*/ 73629 w 1594610"/>
                <a:gd name="connsiteY763" fmla="*/ 179391 h 1215313"/>
                <a:gd name="connsiteX764" fmla="*/ 73629 w 1594610"/>
                <a:gd name="connsiteY764" fmla="*/ 169908 h 1215313"/>
                <a:gd name="connsiteX765" fmla="*/ 68634 w 1594610"/>
                <a:gd name="connsiteY765" fmla="*/ 165410 h 1215313"/>
                <a:gd name="connsiteX766" fmla="*/ 68634 w 1594610"/>
                <a:gd name="connsiteY766" fmla="*/ 155440 h 1215313"/>
                <a:gd name="connsiteX767" fmla="*/ 63639 w 1594610"/>
                <a:gd name="connsiteY767" fmla="*/ 155440 h 1215313"/>
                <a:gd name="connsiteX768" fmla="*/ 63639 w 1594610"/>
                <a:gd name="connsiteY768" fmla="*/ 145896 h 1215313"/>
                <a:gd name="connsiteX769" fmla="*/ 59143 w 1594610"/>
                <a:gd name="connsiteY769" fmla="*/ 135926 h 1215313"/>
                <a:gd name="connsiteX770" fmla="*/ 54098 w 1594610"/>
                <a:gd name="connsiteY770" fmla="*/ 140425 h 1215313"/>
                <a:gd name="connsiteX771" fmla="*/ 49603 w 1594610"/>
                <a:gd name="connsiteY771" fmla="*/ 135926 h 1215313"/>
                <a:gd name="connsiteX772" fmla="*/ 39562 w 1594610"/>
                <a:gd name="connsiteY772" fmla="*/ 135926 h 1215313"/>
                <a:gd name="connsiteX773" fmla="*/ 39562 w 1594610"/>
                <a:gd name="connsiteY773" fmla="*/ 126443 h 1215313"/>
                <a:gd name="connsiteX774" fmla="*/ 29072 w 1594610"/>
                <a:gd name="connsiteY774" fmla="*/ 126443 h 1215313"/>
                <a:gd name="connsiteX775" fmla="*/ 29072 w 1594610"/>
                <a:gd name="connsiteY775" fmla="*/ 121458 h 1215313"/>
                <a:gd name="connsiteX776" fmla="*/ 39562 w 1594610"/>
                <a:gd name="connsiteY776" fmla="*/ 111428 h 1215313"/>
                <a:gd name="connsiteX777" fmla="*/ 44108 w 1594610"/>
                <a:gd name="connsiteY777" fmla="*/ 111428 h 1215313"/>
                <a:gd name="connsiteX778" fmla="*/ 44108 w 1594610"/>
                <a:gd name="connsiteY778" fmla="*/ 106930 h 1215313"/>
                <a:gd name="connsiteX779" fmla="*/ 49603 w 1594610"/>
                <a:gd name="connsiteY779" fmla="*/ 106930 h 1215313"/>
                <a:gd name="connsiteX780" fmla="*/ 54098 w 1594610"/>
                <a:gd name="connsiteY780" fmla="*/ 106930 h 1215313"/>
                <a:gd name="connsiteX781" fmla="*/ 59143 w 1594610"/>
                <a:gd name="connsiteY781" fmla="*/ 97446 h 1215313"/>
                <a:gd name="connsiteX782" fmla="*/ 68634 w 1594610"/>
                <a:gd name="connsiteY782" fmla="*/ 77933 h 1215313"/>
                <a:gd name="connsiteX783" fmla="*/ 68634 w 1594610"/>
                <a:gd name="connsiteY783" fmla="*/ 72462 h 1215313"/>
                <a:gd name="connsiteX784" fmla="*/ 59143 w 1594610"/>
                <a:gd name="connsiteY784" fmla="*/ 67963 h 1215313"/>
                <a:gd name="connsiteX785" fmla="*/ 63639 w 1594610"/>
                <a:gd name="connsiteY785" fmla="*/ 62979 h 1215313"/>
                <a:gd name="connsiteX786" fmla="*/ 59143 w 1594610"/>
                <a:gd name="connsiteY786" fmla="*/ 58480 h 1215313"/>
                <a:gd name="connsiteX787" fmla="*/ 59143 w 1594610"/>
                <a:gd name="connsiteY787" fmla="*/ 52948 h 1215313"/>
                <a:gd name="connsiteX788" fmla="*/ 59143 w 1594610"/>
                <a:gd name="connsiteY788" fmla="*/ 48450 h 1215313"/>
                <a:gd name="connsiteX789" fmla="*/ 68634 w 1594610"/>
                <a:gd name="connsiteY789" fmla="*/ 33495 h 1215313"/>
                <a:gd name="connsiteX790" fmla="*/ 63639 w 1594610"/>
                <a:gd name="connsiteY790" fmla="*/ 33495 h 1215313"/>
                <a:gd name="connsiteX791" fmla="*/ 68634 w 1594610"/>
                <a:gd name="connsiteY791" fmla="*/ 24012 h 1215313"/>
                <a:gd name="connsiteX792" fmla="*/ 78675 w 1594610"/>
                <a:gd name="connsiteY792" fmla="*/ 24012 h 1215313"/>
                <a:gd name="connsiteX793" fmla="*/ 88166 w 1594610"/>
                <a:gd name="connsiteY793" fmla="*/ 24012 h 1215313"/>
                <a:gd name="connsiteX794" fmla="*/ 88166 w 1594610"/>
                <a:gd name="connsiteY794" fmla="*/ 28997 h 1215313"/>
                <a:gd name="connsiteX795" fmla="*/ 92711 w 1594610"/>
                <a:gd name="connsiteY795" fmla="*/ 28997 h 1215313"/>
                <a:gd name="connsiteX796" fmla="*/ 98206 w 1594610"/>
                <a:gd name="connsiteY796" fmla="*/ 14468 h 1215313"/>
                <a:gd name="connsiteX797" fmla="*/ 102702 w 1594610"/>
                <a:gd name="connsiteY797" fmla="*/ 14468 h 1215313"/>
                <a:gd name="connsiteX798" fmla="*/ 113241 w 1594610"/>
                <a:gd name="connsiteY798" fmla="*/ 14468 h 1215313"/>
                <a:gd name="connsiteX799" fmla="*/ 117737 w 1594610"/>
                <a:gd name="connsiteY799" fmla="*/ 14468 h 1215313"/>
                <a:gd name="connsiteX800" fmla="*/ 127278 w 1594610"/>
                <a:gd name="connsiteY800" fmla="*/ 19514 h 1215313"/>
                <a:gd name="connsiteX801" fmla="*/ 132273 w 1594610"/>
                <a:gd name="connsiteY801" fmla="*/ 14468 h 1215313"/>
                <a:gd name="connsiteX802" fmla="*/ 137268 w 1594610"/>
                <a:gd name="connsiteY802" fmla="*/ 14468 h 1215313"/>
                <a:gd name="connsiteX803" fmla="*/ 142313 w 1594610"/>
                <a:gd name="connsiteY803" fmla="*/ 19514 h 1215313"/>
                <a:gd name="connsiteX804" fmla="*/ 151804 w 1594610"/>
                <a:gd name="connsiteY804" fmla="*/ 9483 h 1215313"/>
                <a:gd name="connsiteX805" fmla="*/ 156300 w 1594610"/>
                <a:gd name="connsiteY805" fmla="*/ 9483 h 1215313"/>
                <a:gd name="connsiteX806" fmla="*/ 166340 w 1594610"/>
                <a:gd name="connsiteY806" fmla="*/ 14468 h 1215313"/>
                <a:gd name="connsiteX807" fmla="*/ 171336 w 1594610"/>
                <a:gd name="connsiteY807" fmla="*/ 14468 h 1215313"/>
                <a:gd name="connsiteX808" fmla="*/ 175881 w 1594610"/>
                <a:gd name="connsiteY808" fmla="*/ 14468 h 1215313"/>
                <a:gd name="connsiteX809" fmla="*/ 181376 w 1594610"/>
                <a:gd name="connsiteY809" fmla="*/ 9483 h 1215313"/>
                <a:gd name="connsiteX810" fmla="*/ 186371 w 1594610"/>
                <a:gd name="connsiteY810" fmla="*/ 9483 h 12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Lst>
              <a:rect l="l" t="t" r="r" b="b"/>
              <a:pathLst>
                <a:path w="1594610" h="1215313">
                  <a:moveTo>
                    <a:pt x="190867" y="0"/>
                  </a:moveTo>
                  <a:lnTo>
                    <a:pt x="200907" y="4499"/>
                  </a:lnTo>
                  <a:lnTo>
                    <a:pt x="205902" y="14468"/>
                  </a:lnTo>
                  <a:lnTo>
                    <a:pt x="210448" y="19514"/>
                  </a:lnTo>
                  <a:lnTo>
                    <a:pt x="225484" y="9483"/>
                  </a:lnTo>
                  <a:lnTo>
                    <a:pt x="225484" y="14468"/>
                  </a:lnTo>
                  <a:lnTo>
                    <a:pt x="234974" y="14468"/>
                  </a:lnTo>
                  <a:lnTo>
                    <a:pt x="249510" y="33495"/>
                  </a:lnTo>
                  <a:lnTo>
                    <a:pt x="249510" y="43465"/>
                  </a:lnTo>
                  <a:lnTo>
                    <a:pt x="260050" y="38966"/>
                  </a:lnTo>
                  <a:lnTo>
                    <a:pt x="260050" y="43465"/>
                  </a:lnTo>
                  <a:lnTo>
                    <a:pt x="264546" y="52948"/>
                  </a:lnTo>
                  <a:lnTo>
                    <a:pt x="264546" y="58480"/>
                  </a:lnTo>
                  <a:lnTo>
                    <a:pt x="274037" y="62979"/>
                  </a:lnTo>
                  <a:lnTo>
                    <a:pt x="279082" y="67963"/>
                  </a:lnTo>
                  <a:lnTo>
                    <a:pt x="279082" y="72462"/>
                  </a:lnTo>
                  <a:lnTo>
                    <a:pt x="274037" y="87477"/>
                  </a:lnTo>
                  <a:lnTo>
                    <a:pt x="279082" y="87477"/>
                  </a:lnTo>
                  <a:lnTo>
                    <a:pt x="284077" y="91975"/>
                  </a:lnTo>
                  <a:lnTo>
                    <a:pt x="264546" y="111428"/>
                  </a:lnTo>
                  <a:lnTo>
                    <a:pt x="274037" y="116413"/>
                  </a:lnTo>
                  <a:lnTo>
                    <a:pt x="279082" y="111428"/>
                  </a:lnTo>
                  <a:lnTo>
                    <a:pt x="284077" y="111428"/>
                  </a:lnTo>
                  <a:lnTo>
                    <a:pt x="289072" y="111428"/>
                  </a:lnTo>
                  <a:lnTo>
                    <a:pt x="293618" y="121458"/>
                  </a:lnTo>
                  <a:lnTo>
                    <a:pt x="298613" y="135926"/>
                  </a:lnTo>
                  <a:lnTo>
                    <a:pt x="308654" y="135926"/>
                  </a:lnTo>
                  <a:lnTo>
                    <a:pt x="308654" y="130942"/>
                  </a:lnTo>
                  <a:lnTo>
                    <a:pt x="313149" y="135926"/>
                  </a:lnTo>
                  <a:lnTo>
                    <a:pt x="318145" y="126443"/>
                  </a:lnTo>
                  <a:lnTo>
                    <a:pt x="318145" y="121458"/>
                  </a:lnTo>
                  <a:lnTo>
                    <a:pt x="328185" y="121458"/>
                  </a:lnTo>
                  <a:lnTo>
                    <a:pt x="333180" y="130942"/>
                  </a:lnTo>
                  <a:lnTo>
                    <a:pt x="322640" y="135926"/>
                  </a:lnTo>
                  <a:lnTo>
                    <a:pt x="328185" y="145896"/>
                  </a:lnTo>
                  <a:lnTo>
                    <a:pt x="337676" y="145896"/>
                  </a:lnTo>
                  <a:lnTo>
                    <a:pt x="347716" y="155440"/>
                  </a:lnTo>
                  <a:lnTo>
                    <a:pt x="352711" y="159878"/>
                  </a:lnTo>
                  <a:lnTo>
                    <a:pt x="347716" y="165410"/>
                  </a:lnTo>
                  <a:lnTo>
                    <a:pt x="352711" y="169908"/>
                  </a:lnTo>
                  <a:lnTo>
                    <a:pt x="357207" y="179391"/>
                  </a:lnTo>
                  <a:lnTo>
                    <a:pt x="357207" y="189361"/>
                  </a:lnTo>
                  <a:lnTo>
                    <a:pt x="362252" y="194406"/>
                  </a:lnTo>
                  <a:lnTo>
                    <a:pt x="367247" y="194406"/>
                  </a:lnTo>
                  <a:lnTo>
                    <a:pt x="376788" y="204376"/>
                  </a:lnTo>
                  <a:lnTo>
                    <a:pt x="376788" y="208874"/>
                  </a:lnTo>
                  <a:lnTo>
                    <a:pt x="362252" y="213859"/>
                  </a:lnTo>
                  <a:lnTo>
                    <a:pt x="367247" y="223342"/>
                  </a:lnTo>
                  <a:lnTo>
                    <a:pt x="372243" y="223342"/>
                  </a:lnTo>
                  <a:lnTo>
                    <a:pt x="376788" y="223342"/>
                  </a:lnTo>
                  <a:lnTo>
                    <a:pt x="381783" y="213859"/>
                  </a:lnTo>
                  <a:lnTo>
                    <a:pt x="386279" y="213859"/>
                  </a:lnTo>
                  <a:lnTo>
                    <a:pt x="386279" y="218358"/>
                  </a:lnTo>
                  <a:lnTo>
                    <a:pt x="391824" y="228388"/>
                  </a:lnTo>
                  <a:lnTo>
                    <a:pt x="386279" y="252826"/>
                  </a:lnTo>
                  <a:lnTo>
                    <a:pt x="396319" y="252826"/>
                  </a:lnTo>
                  <a:lnTo>
                    <a:pt x="396319" y="247354"/>
                  </a:lnTo>
                  <a:lnTo>
                    <a:pt x="416350" y="247354"/>
                  </a:lnTo>
                  <a:lnTo>
                    <a:pt x="425891" y="242856"/>
                  </a:lnTo>
                  <a:lnTo>
                    <a:pt x="430886" y="252826"/>
                  </a:lnTo>
                  <a:lnTo>
                    <a:pt x="435881" y="247354"/>
                  </a:lnTo>
                  <a:lnTo>
                    <a:pt x="440377" y="252826"/>
                  </a:lnTo>
                  <a:lnTo>
                    <a:pt x="445422" y="247354"/>
                  </a:lnTo>
                  <a:lnTo>
                    <a:pt x="445422" y="242856"/>
                  </a:lnTo>
                  <a:lnTo>
                    <a:pt x="455413" y="242856"/>
                  </a:lnTo>
                  <a:lnTo>
                    <a:pt x="459958" y="247354"/>
                  </a:lnTo>
                  <a:lnTo>
                    <a:pt x="469449" y="247354"/>
                  </a:lnTo>
                  <a:lnTo>
                    <a:pt x="474994" y="242856"/>
                  </a:lnTo>
                  <a:lnTo>
                    <a:pt x="484485" y="233373"/>
                  </a:lnTo>
                  <a:lnTo>
                    <a:pt x="489979" y="237871"/>
                  </a:lnTo>
                  <a:lnTo>
                    <a:pt x="494525" y="242856"/>
                  </a:lnTo>
                  <a:lnTo>
                    <a:pt x="499520" y="242856"/>
                  </a:lnTo>
                  <a:lnTo>
                    <a:pt x="494525" y="228388"/>
                  </a:lnTo>
                  <a:lnTo>
                    <a:pt x="504016" y="228388"/>
                  </a:lnTo>
                  <a:lnTo>
                    <a:pt x="504016" y="237871"/>
                  </a:lnTo>
                  <a:lnTo>
                    <a:pt x="519051" y="247354"/>
                  </a:lnTo>
                  <a:lnTo>
                    <a:pt x="528592" y="247354"/>
                  </a:lnTo>
                  <a:lnTo>
                    <a:pt x="533088" y="252826"/>
                  </a:lnTo>
                  <a:lnTo>
                    <a:pt x="533088" y="237871"/>
                  </a:lnTo>
                  <a:lnTo>
                    <a:pt x="538583" y="233373"/>
                  </a:lnTo>
                  <a:lnTo>
                    <a:pt x="538583" y="228388"/>
                  </a:lnTo>
                  <a:lnTo>
                    <a:pt x="553618" y="233373"/>
                  </a:lnTo>
                  <a:lnTo>
                    <a:pt x="573149" y="228388"/>
                  </a:lnTo>
                  <a:lnTo>
                    <a:pt x="582690" y="228388"/>
                  </a:lnTo>
                  <a:lnTo>
                    <a:pt x="587186" y="233373"/>
                  </a:lnTo>
                  <a:lnTo>
                    <a:pt x="606717" y="223342"/>
                  </a:lnTo>
                  <a:lnTo>
                    <a:pt x="626798" y="223342"/>
                  </a:lnTo>
                  <a:lnTo>
                    <a:pt x="631294" y="223342"/>
                  </a:lnTo>
                  <a:lnTo>
                    <a:pt x="621753" y="204376"/>
                  </a:lnTo>
                  <a:lnTo>
                    <a:pt x="626798" y="204376"/>
                  </a:lnTo>
                  <a:lnTo>
                    <a:pt x="626798" y="198905"/>
                  </a:lnTo>
                  <a:lnTo>
                    <a:pt x="636788" y="194406"/>
                  </a:lnTo>
                  <a:lnTo>
                    <a:pt x="650825" y="189361"/>
                  </a:lnTo>
                  <a:lnTo>
                    <a:pt x="650825" y="194406"/>
                  </a:lnTo>
                  <a:lnTo>
                    <a:pt x="670356" y="198905"/>
                  </a:lnTo>
                  <a:lnTo>
                    <a:pt x="679897" y="194406"/>
                  </a:lnTo>
                  <a:lnTo>
                    <a:pt x="689887" y="198905"/>
                  </a:lnTo>
                  <a:lnTo>
                    <a:pt x="714464" y="204376"/>
                  </a:lnTo>
                  <a:lnTo>
                    <a:pt x="719958" y="208874"/>
                  </a:lnTo>
                  <a:lnTo>
                    <a:pt x="719958" y="213859"/>
                  </a:lnTo>
                  <a:lnTo>
                    <a:pt x="714464" y="213859"/>
                  </a:lnTo>
                  <a:lnTo>
                    <a:pt x="714464" y="223342"/>
                  </a:lnTo>
                  <a:lnTo>
                    <a:pt x="719958" y="228388"/>
                  </a:lnTo>
                  <a:lnTo>
                    <a:pt x="733995" y="223342"/>
                  </a:lnTo>
                  <a:lnTo>
                    <a:pt x="738990" y="228388"/>
                  </a:lnTo>
                  <a:lnTo>
                    <a:pt x="738990" y="237871"/>
                  </a:lnTo>
                  <a:lnTo>
                    <a:pt x="729499" y="252826"/>
                  </a:lnTo>
                  <a:lnTo>
                    <a:pt x="738990" y="257324"/>
                  </a:lnTo>
                  <a:lnTo>
                    <a:pt x="743536" y="247354"/>
                  </a:lnTo>
                  <a:lnTo>
                    <a:pt x="758571" y="247354"/>
                  </a:lnTo>
                  <a:lnTo>
                    <a:pt x="764066" y="262370"/>
                  </a:lnTo>
                  <a:lnTo>
                    <a:pt x="768562" y="272339"/>
                  </a:lnTo>
                  <a:lnTo>
                    <a:pt x="778103" y="276838"/>
                  </a:lnTo>
                  <a:lnTo>
                    <a:pt x="783597" y="296351"/>
                  </a:lnTo>
                  <a:lnTo>
                    <a:pt x="788093" y="296351"/>
                  </a:lnTo>
                  <a:lnTo>
                    <a:pt x="788093" y="301336"/>
                  </a:lnTo>
                  <a:lnTo>
                    <a:pt x="793138" y="301336"/>
                  </a:lnTo>
                  <a:lnTo>
                    <a:pt x="788093" y="311305"/>
                  </a:lnTo>
                  <a:lnTo>
                    <a:pt x="778103" y="315804"/>
                  </a:lnTo>
                  <a:lnTo>
                    <a:pt x="773557" y="320789"/>
                  </a:lnTo>
                  <a:lnTo>
                    <a:pt x="764066" y="325287"/>
                  </a:lnTo>
                  <a:lnTo>
                    <a:pt x="768562" y="330333"/>
                  </a:lnTo>
                  <a:lnTo>
                    <a:pt x="773557" y="330333"/>
                  </a:lnTo>
                  <a:lnTo>
                    <a:pt x="778103" y="335318"/>
                  </a:lnTo>
                  <a:lnTo>
                    <a:pt x="783597" y="349786"/>
                  </a:lnTo>
                  <a:lnTo>
                    <a:pt x="783597" y="359816"/>
                  </a:lnTo>
                  <a:lnTo>
                    <a:pt x="778103" y="364314"/>
                  </a:lnTo>
                  <a:lnTo>
                    <a:pt x="783597" y="369299"/>
                  </a:lnTo>
                  <a:lnTo>
                    <a:pt x="797634" y="369299"/>
                  </a:lnTo>
                  <a:lnTo>
                    <a:pt x="797634" y="364314"/>
                  </a:lnTo>
                  <a:lnTo>
                    <a:pt x="807674" y="359816"/>
                  </a:lnTo>
                  <a:lnTo>
                    <a:pt x="807674" y="369299"/>
                  </a:lnTo>
                  <a:lnTo>
                    <a:pt x="817165" y="369299"/>
                  </a:lnTo>
                  <a:lnTo>
                    <a:pt x="817165" y="373798"/>
                  </a:lnTo>
                  <a:lnTo>
                    <a:pt x="812669" y="379269"/>
                  </a:lnTo>
                  <a:lnTo>
                    <a:pt x="817165" y="383767"/>
                  </a:lnTo>
                  <a:lnTo>
                    <a:pt x="841741" y="388752"/>
                  </a:lnTo>
                  <a:lnTo>
                    <a:pt x="851732" y="388752"/>
                  </a:lnTo>
                  <a:lnTo>
                    <a:pt x="856727" y="373798"/>
                  </a:lnTo>
                  <a:lnTo>
                    <a:pt x="861273" y="373798"/>
                  </a:lnTo>
                  <a:lnTo>
                    <a:pt x="861273" y="388752"/>
                  </a:lnTo>
                  <a:lnTo>
                    <a:pt x="866767" y="388752"/>
                  </a:lnTo>
                  <a:lnTo>
                    <a:pt x="866767" y="393250"/>
                  </a:lnTo>
                  <a:lnTo>
                    <a:pt x="876308" y="398782"/>
                  </a:lnTo>
                  <a:lnTo>
                    <a:pt x="885799" y="408265"/>
                  </a:lnTo>
                  <a:lnTo>
                    <a:pt x="890295" y="408265"/>
                  </a:lnTo>
                  <a:lnTo>
                    <a:pt x="895839" y="408265"/>
                  </a:lnTo>
                  <a:lnTo>
                    <a:pt x="890295" y="418235"/>
                  </a:lnTo>
                  <a:lnTo>
                    <a:pt x="890295" y="427779"/>
                  </a:lnTo>
                  <a:lnTo>
                    <a:pt x="895839" y="427779"/>
                  </a:lnTo>
                  <a:lnTo>
                    <a:pt x="905330" y="427779"/>
                  </a:lnTo>
                  <a:lnTo>
                    <a:pt x="910875" y="412764"/>
                  </a:lnTo>
                  <a:lnTo>
                    <a:pt x="924911" y="408265"/>
                  </a:lnTo>
                  <a:lnTo>
                    <a:pt x="924911" y="418235"/>
                  </a:lnTo>
                  <a:lnTo>
                    <a:pt x="930406" y="418235"/>
                  </a:lnTo>
                  <a:lnTo>
                    <a:pt x="934902" y="412764"/>
                  </a:lnTo>
                  <a:lnTo>
                    <a:pt x="939303" y="412764"/>
                  </a:lnTo>
                  <a:lnTo>
                    <a:pt x="939117" y="412537"/>
                  </a:lnTo>
                  <a:lnTo>
                    <a:pt x="933627" y="412537"/>
                  </a:lnTo>
                  <a:lnTo>
                    <a:pt x="933627" y="403041"/>
                  </a:lnTo>
                  <a:lnTo>
                    <a:pt x="943641" y="388528"/>
                  </a:lnTo>
                  <a:lnTo>
                    <a:pt x="943641" y="383511"/>
                  </a:lnTo>
                  <a:lnTo>
                    <a:pt x="948647" y="374015"/>
                  </a:lnTo>
                  <a:lnTo>
                    <a:pt x="953171" y="374015"/>
                  </a:lnTo>
                  <a:lnTo>
                    <a:pt x="958661" y="374015"/>
                  </a:lnTo>
                  <a:lnTo>
                    <a:pt x="972714" y="364031"/>
                  </a:lnTo>
                  <a:lnTo>
                    <a:pt x="983245" y="369047"/>
                  </a:lnTo>
                  <a:lnTo>
                    <a:pt x="987734" y="369047"/>
                  </a:lnTo>
                  <a:lnTo>
                    <a:pt x="992741" y="374015"/>
                  </a:lnTo>
                  <a:lnTo>
                    <a:pt x="1002788" y="354534"/>
                  </a:lnTo>
                  <a:lnTo>
                    <a:pt x="1007277" y="354534"/>
                  </a:lnTo>
                  <a:lnTo>
                    <a:pt x="1016807" y="369047"/>
                  </a:lnTo>
                  <a:lnTo>
                    <a:pt x="1022332" y="369047"/>
                  </a:lnTo>
                  <a:lnTo>
                    <a:pt x="1036350" y="369047"/>
                  </a:lnTo>
                  <a:lnTo>
                    <a:pt x="1041875" y="364031"/>
                  </a:lnTo>
                  <a:lnTo>
                    <a:pt x="1051405" y="359501"/>
                  </a:lnTo>
                  <a:lnTo>
                    <a:pt x="1046364" y="350005"/>
                  </a:lnTo>
                  <a:lnTo>
                    <a:pt x="1051405" y="340021"/>
                  </a:lnTo>
                  <a:lnTo>
                    <a:pt x="1051405" y="335005"/>
                  </a:lnTo>
                  <a:lnTo>
                    <a:pt x="1056411" y="330524"/>
                  </a:lnTo>
                  <a:lnTo>
                    <a:pt x="1056411" y="320540"/>
                  </a:lnTo>
                  <a:lnTo>
                    <a:pt x="1046364" y="320540"/>
                  </a:lnTo>
                  <a:lnTo>
                    <a:pt x="1046364" y="315524"/>
                  </a:lnTo>
                  <a:lnTo>
                    <a:pt x="1046364" y="311044"/>
                  </a:lnTo>
                  <a:lnTo>
                    <a:pt x="1046364" y="291514"/>
                  </a:lnTo>
                  <a:lnTo>
                    <a:pt x="1051405" y="291514"/>
                  </a:lnTo>
                  <a:lnTo>
                    <a:pt x="1056411" y="291514"/>
                  </a:lnTo>
                  <a:lnTo>
                    <a:pt x="1060900" y="291514"/>
                  </a:lnTo>
                  <a:lnTo>
                    <a:pt x="1070948" y="286011"/>
                  </a:lnTo>
                  <a:lnTo>
                    <a:pt x="1066425" y="276514"/>
                  </a:lnTo>
                  <a:lnTo>
                    <a:pt x="1070948" y="272034"/>
                  </a:lnTo>
                  <a:lnTo>
                    <a:pt x="1075955" y="267017"/>
                  </a:lnTo>
                  <a:lnTo>
                    <a:pt x="1085968" y="272034"/>
                  </a:lnTo>
                  <a:lnTo>
                    <a:pt x="1090491" y="272034"/>
                  </a:lnTo>
                  <a:lnTo>
                    <a:pt x="1099987" y="272034"/>
                  </a:lnTo>
                  <a:lnTo>
                    <a:pt x="1095498" y="267017"/>
                  </a:lnTo>
                  <a:lnTo>
                    <a:pt x="1095498" y="257034"/>
                  </a:lnTo>
                  <a:lnTo>
                    <a:pt x="1099987" y="252504"/>
                  </a:lnTo>
                  <a:lnTo>
                    <a:pt x="1099987" y="247537"/>
                  </a:lnTo>
                  <a:lnTo>
                    <a:pt x="1105511" y="247537"/>
                  </a:lnTo>
                  <a:lnTo>
                    <a:pt x="1105511" y="243008"/>
                  </a:lnTo>
                  <a:lnTo>
                    <a:pt x="1119530" y="243008"/>
                  </a:lnTo>
                  <a:lnTo>
                    <a:pt x="1119530" y="237504"/>
                  </a:lnTo>
                  <a:lnTo>
                    <a:pt x="1119530" y="228008"/>
                  </a:lnTo>
                  <a:lnTo>
                    <a:pt x="1124571" y="218024"/>
                  </a:lnTo>
                  <a:lnTo>
                    <a:pt x="1130061" y="218024"/>
                  </a:lnTo>
                  <a:lnTo>
                    <a:pt x="1130061" y="203998"/>
                  </a:lnTo>
                  <a:lnTo>
                    <a:pt x="1134584" y="198494"/>
                  </a:lnTo>
                  <a:lnTo>
                    <a:pt x="1139591" y="198494"/>
                  </a:lnTo>
                  <a:lnTo>
                    <a:pt x="1144114" y="208527"/>
                  </a:lnTo>
                  <a:lnTo>
                    <a:pt x="1134584" y="218024"/>
                  </a:lnTo>
                  <a:lnTo>
                    <a:pt x="1134584" y="223527"/>
                  </a:lnTo>
                  <a:lnTo>
                    <a:pt x="1139591" y="223527"/>
                  </a:lnTo>
                  <a:lnTo>
                    <a:pt x="1149604" y="218024"/>
                  </a:lnTo>
                  <a:lnTo>
                    <a:pt x="1149604" y="213495"/>
                  </a:lnTo>
                  <a:lnTo>
                    <a:pt x="1159134" y="213495"/>
                  </a:lnTo>
                  <a:lnTo>
                    <a:pt x="1169148" y="198494"/>
                  </a:lnTo>
                  <a:lnTo>
                    <a:pt x="1163658" y="194014"/>
                  </a:lnTo>
                  <a:lnTo>
                    <a:pt x="1183201" y="179014"/>
                  </a:lnTo>
                  <a:lnTo>
                    <a:pt x="1188208" y="179014"/>
                  </a:lnTo>
                  <a:lnTo>
                    <a:pt x="1198221" y="179014"/>
                  </a:lnTo>
                  <a:lnTo>
                    <a:pt x="1207751" y="169517"/>
                  </a:lnTo>
                  <a:lnTo>
                    <a:pt x="1217764" y="179014"/>
                  </a:lnTo>
                  <a:lnTo>
                    <a:pt x="1217764" y="188998"/>
                  </a:lnTo>
                  <a:lnTo>
                    <a:pt x="1217764" y="198494"/>
                  </a:lnTo>
                  <a:lnTo>
                    <a:pt x="1217764" y="203998"/>
                  </a:lnTo>
                  <a:lnTo>
                    <a:pt x="1217764" y="208527"/>
                  </a:lnTo>
                  <a:lnTo>
                    <a:pt x="1227294" y="208527"/>
                  </a:lnTo>
                  <a:lnTo>
                    <a:pt x="1237307" y="213495"/>
                  </a:lnTo>
                  <a:lnTo>
                    <a:pt x="1237307" y="223527"/>
                  </a:lnTo>
                  <a:lnTo>
                    <a:pt x="1242314" y="218024"/>
                  </a:lnTo>
                  <a:lnTo>
                    <a:pt x="1246837" y="218024"/>
                  </a:lnTo>
                  <a:lnTo>
                    <a:pt x="1252362" y="213495"/>
                  </a:lnTo>
                  <a:lnTo>
                    <a:pt x="1256851" y="213495"/>
                  </a:lnTo>
                  <a:lnTo>
                    <a:pt x="1261857" y="208527"/>
                  </a:lnTo>
                  <a:lnTo>
                    <a:pt x="1271387" y="203998"/>
                  </a:lnTo>
                  <a:lnTo>
                    <a:pt x="1271387" y="208527"/>
                  </a:lnTo>
                  <a:lnTo>
                    <a:pt x="1296455" y="203998"/>
                  </a:lnTo>
                  <a:lnTo>
                    <a:pt x="1310474" y="203998"/>
                  </a:lnTo>
                  <a:lnTo>
                    <a:pt x="1310474" y="208527"/>
                  </a:lnTo>
                  <a:lnTo>
                    <a:pt x="1320487" y="208527"/>
                  </a:lnTo>
                  <a:lnTo>
                    <a:pt x="1335024" y="237504"/>
                  </a:lnTo>
                  <a:lnTo>
                    <a:pt x="1360091" y="228008"/>
                  </a:lnTo>
                  <a:lnTo>
                    <a:pt x="1364615" y="218024"/>
                  </a:lnTo>
                  <a:lnTo>
                    <a:pt x="1369621" y="213495"/>
                  </a:lnTo>
                  <a:lnTo>
                    <a:pt x="1379635" y="203998"/>
                  </a:lnTo>
                  <a:lnTo>
                    <a:pt x="1384158" y="208527"/>
                  </a:lnTo>
                  <a:lnTo>
                    <a:pt x="1393653" y="218024"/>
                  </a:lnTo>
                  <a:lnTo>
                    <a:pt x="1399178" y="228008"/>
                  </a:lnTo>
                  <a:lnTo>
                    <a:pt x="1413197" y="233024"/>
                  </a:lnTo>
                  <a:lnTo>
                    <a:pt x="1413197" y="237504"/>
                  </a:lnTo>
                  <a:lnTo>
                    <a:pt x="1423728" y="237504"/>
                  </a:lnTo>
                  <a:lnTo>
                    <a:pt x="1423728" y="243008"/>
                  </a:lnTo>
                  <a:lnTo>
                    <a:pt x="1433258" y="247537"/>
                  </a:lnTo>
                  <a:lnTo>
                    <a:pt x="1452801" y="252504"/>
                  </a:lnTo>
                  <a:lnTo>
                    <a:pt x="1452801" y="267017"/>
                  </a:lnTo>
                  <a:lnTo>
                    <a:pt x="1457324" y="267017"/>
                  </a:lnTo>
                  <a:lnTo>
                    <a:pt x="1467338" y="272034"/>
                  </a:lnTo>
                  <a:lnTo>
                    <a:pt x="1472344" y="267017"/>
                  </a:lnTo>
                  <a:lnTo>
                    <a:pt x="1481874" y="291514"/>
                  </a:lnTo>
                  <a:lnTo>
                    <a:pt x="1491887" y="291514"/>
                  </a:lnTo>
                  <a:lnTo>
                    <a:pt x="1496894" y="291514"/>
                  </a:lnTo>
                  <a:lnTo>
                    <a:pt x="1501417" y="291514"/>
                  </a:lnTo>
                  <a:lnTo>
                    <a:pt x="1506942" y="296043"/>
                  </a:lnTo>
                  <a:lnTo>
                    <a:pt x="1511431" y="296043"/>
                  </a:lnTo>
                  <a:lnTo>
                    <a:pt x="1530974" y="305540"/>
                  </a:lnTo>
                  <a:lnTo>
                    <a:pt x="1540504" y="311044"/>
                  </a:lnTo>
                  <a:lnTo>
                    <a:pt x="1540504" y="315524"/>
                  </a:lnTo>
                  <a:lnTo>
                    <a:pt x="1545510" y="315524"/>
                  </a:lnTo>
                  <a:lnTo>
                    <a:pt x="1545510" y="320540"/>
                  </a:lnTo>
                  <a:lnTo>
                    <a:pt x="1545510" y="330524"/>
                  </a:lnTo>
                  <a:lnTo>
                    <a:pt x="1545510" y="335005"/>
                  </a:lnTo>
                  <a:lnTo>
                    <a:pt x="1550517" y="335005"/>
                  </a:lnTo>
                  <a:lnTo>
                    <a:pt x="1550517" y="340021"/>
                  </a:lnTo>
                  <a:lnTo>
                    <a:pt x="1550517" y="344501"/>
                  </a:lnTo>
                  <a:lnTo>
                    <a:pt x="1550517" y="350005"/>
                  </a:lnTo>
                  <a:lnTo>
                    <a:pt x="1550517" y="359501"/>
                  </a:lnTo>
                  <a:lnTo>
                    <a:pt x="1545510" y="359501"/>
                  </a:lnTo>
                  <a:lnTo>
                    <a:pt x="1540504" y="364031"/>
                  </a:lnTo>
                  <a:lnTo>
                    <a:pt x="1540504" y="369047"/>
                  </a:lnTo>
                  <a:lnTo>
                    <a:pt x="1540504" y="374015"/>
                  </a:lnTo>
                  <a:lnTo>
                    <a:pt x="1540504" y="383511"/>
                  </a:lnTo>
                  <a:lnTo>
                    <a:pt x="1540504" y="388528"/>
                  </a:lnTo>
                  <a:lnTo>
                    <a:pt x="1545510" y="388528"/>
                  </a:lnTo>
                  <a:lnTo>
                    <a:pt x="1550517" y="388528"/>
                  </a:lnTo>
                  <a:lnTo>
                    <a:pt x="1565054" y="383511"/>
                  </a:lnTo>
                  <a:lnTo>
                    <a:pt x="1570578" y="383511"/>
                  </a:lnTo>
                  <a:lnTo>
                    <a:pt x="1570578" y="388528"/>
                  </a:lnTo>
                  <a:lnTo>
                    <a:pt x="1570578" y="393008"/>
                  </a:lnTo>
                  <a:lnTo>
                    <a:pt x="1575067" y="398511"/>
                  </a:lnTo>
                  <a:lnTo>
                    <a:pt x="1580108" y="403041"/>
                  </a:lnTo>
                  <a:lnTo>
                    <a:pt x="1580108" y="408008"/>
                  </a:lnTo>
                  <a:lnTo>
                    <a:pt x="1584597" y="412537"/>
                  </a:lnTo>
                  <a:lnTo>
                    <a:pt x="1590122" y="412537"/>
                  </a:lnTo>
                  <a:lnTo>
                    <a:pt x="1590122" y="418041"/>
                  </a:lnTo>
                  <a:lnTo>
                    <a:pt x="1594610" y="422521"/>
                  </a:lnTo>
                  <a:lnTo>
                    <a:pt x="1594610" y="437521"/>
                  </a:lnTo>
                  <a:lnTo>
                    <a:pt x="1580108" y="442002"/>
                  </a:lnTo>
                  <a:lnTo>
                    <a:pt x="1570578" y="447018"/>
                  </a:lnTo>
                  <a:lnTo>
                    <a:pt x="1555524" y="442002"/>
                  </a:lnTo>
                  <a:lnTo>
                    <a:pt x="1550517" y="437521"/>
                  </a:lnTo>
                  <a:lnTo>
                    <a:pt x="1535981" y="442002"/>
                  </a:lnTo>
                  <a:lnTo>
                    <a:pt x="1535981" y="457002"/>
                  </a:lnTo>
                  <a:lnTo>
                    <a:pt x="1540504" y="457002"/>
                  </a:lnTo>
                  <a:lnTo>
                    <a:pt x="1545510" y="461531"/>
                  </a:lnTo>
                  <a:lnTo>
                    <a:pt x="1545510" y="466547"/>
                  </a:lnTo>
                  <a:lnTo>
                    <a:pt x="1535981" y="471028"/>
                  </a:lnTo>
                  <a:lnTo>
                    <a:pt x="1530974" y="476044"/>
                  </a:lnTo>
                  <a:lnTo>
                    <a:pt x="1520961" y="476044"/>
                  </a:lnTo>
                  <a:lnTo>
                    <a:pt x="1520961" y="490508"/>
                  </a:lnTo>
                  <a:lnTo>
                    <a:pt x="1516437" y="495525"/>
                  </a:lnTo>
                  <a:lnTo>
                    <a:pt x="1511431" y="500005"/>
                  </a:lnTo>
                  <a:lnTo>
                    <a:pt x="1511431" y="505508"/>
                  </a:lnTo>
                  <a:lnTo>
                    <a:pt x="1506942" y="510038"/>
                  </a:lnTo>
                  <a:lnTo>
                    <a:pt x="1501417" y="515005"/>
                  </a:lnTo>
                  <a:lnTo>
                    <a:pt x="1501417" y="525038"/>
                  </a:lnTo>
                  <a:lnTo>
                    <a:pt x="1511431" y="519534"/>
                  </a:lnTo>
                  <a:lnTo>
                    <a:pt x="1520961" y="519534"/>
                  </a:lnTo>
                  <a:lnTo>
                    <a:pt x="1545510" y="515005"/>
                  </a:lnTo>
                  <a:lnTo>
                    <a:pt x="1550517" y="510038"/>
                  </a:lnTo>
                  <a:lnTo>
                    <a:pt x="1560047" y="515005"/>
                  </a:lnTo>
                  <a:lnTo>
                    <a:pt x="1570578" y="525038"/>
                  </a:lnTo>
                  <a:lnTo>
                    <a:pt x="1565054" y="529518"/>
                  </a:lnTo>
                  <a:lnTo>
                    <a:pt x="1565054" y="534535"/>
                  </a:lnTo>
                  <a:lnTo>
                    <a:pt x="1555524" y="534535"/>
                  </a:lnTo>
                  <a:lnTo>
                    <a:pt x="1550517" y="549048"/>
                  </a:lnTo>
                  <a:lnTo>
                    <a:pt x="1530974" y="558544"/>
                  </a:lnTo>
                  <a:lnTo>
                    <a:pt x="1535981" y="578025"/>
                  </a:lnTo>
                  <a:lnTo>
                    <a:pt x="1530974" y="578025"/>
                  </a:lnTo>
                  <a:lnTo>
                    <a:pt x="1511431" y="602522"/>
                  </a:lnTo>
                  <a:lnTo>
                    <a:pt x="1501417" y="617035"/>
                  </a:lnTo>
                  <a:lnTo>
                    <a:pt x="1496894" y="622051"/>
                  </a:lnTo>
                  <a:lnTo>
                    <a:pt x="1496894" y="626532"/>
                  </a:lnTo>
                  <a:lnTo>
                    <a:pt x="1491887" y="636515"/>
                  </a:lnTo>
                  <a:lnTo>
                    <a:pt x="1486881" y="641532"/>
                  </a:lnTo>
                  <a:lnTo>
                    <a:pt x="1462814" y="656045"/>
                  </a:lnTo>
                  <a:lnTo>
                    <a:pt x="1462814" y="671045"/>
                  </a:lnTo>
                  <a:lnTo>
                    <a:pt x="1457324" y="671045"/>
                  </a:lnTo>
                  <a:lnTo>
                    <a:pt x="1452801" y="671045"/>
                  </a:lnTo>
                  <a:lnTo>
                    <a:pt x="1443271" y="680541"/>
                  </a:lnTo>
                  <a:lnTo>
                    <a:pt x="1443271" y="685022"/>
                  </a:lnTo>
                  <a:lnTo>
                    <a:pt x="1452801" y="690038"/>
                  </a:lnTo>
                  <a:lnTo>
                    <a:pt x="1443271" y="700022"/>
                  </a:lnTo>
                  <a:lnTo>
                    <a:pt x="1437781" y="700022"/>
                  </a:lnTo>
                  <a:lnTo>
                    <a:pt x="1428251" y="709519"/>
                  </a:lnTo>
                  <a:lnTo>
                    <a:pt x="1423728" y="719551"/>
                  </a:lnTo>
                  <a:lnTo>
                    <a:pt x="1418238" y="724032"/>
                  </a:lnTo>
                  <a:lnTo>
                    <a:pt x="1408708" y="724032"/>
                  </a:lnTo>
                  <a:lnTo>
                    <a:pt x="1403701" y="729048"/>
                  </a:lnTo>
                  <a:lnTo>
                    <a:pt x="1374110" y="743512"/>
                  </a:lnTo>
                  <a:lnTo>
                    <a:pt x="1369621" y="739032"/>
                  </a:lnTo>
                  <a:lnTo>
                    <a:pt x="1364615" y="743512"/>
                  </a:lnTo>
                  <a:lnTo>
                    <a:pt x="1360091" y="748529"/>
                  </a:lnTo>
                  <a:lnTo>
                    <a:pt x="1354567" y="758512"/>
                  </a:lnTo>
                  <a:lnTo>
                    <a:pt x="1350078" y="758512"/>
                  </a:lnTo>
                  <a:lnTo>
                    <a:pt x="1350078" y="763042"/>
                  </a:lnTo>
                  <a:lnTo>
                    <a:pt x="1354567" y="772539"/>
                  </a:lnTo>
                  <a:lnTo>
                    <a:pt x="1360091" y="778042"/>
                  </a:lnTo>
                  <a:lnTo>
                    <a:pt x="1360091" y="782522"/>
                  </a:lnTo>
                  <a:lnTo>
                    <a:pt x="1360091" y="797035"/>
                  </a:lnTo>
                  <a:lnTo>
                    <a:pt x="1354567" y="826548"/>
                  </a:lnTo>
                  <a:lnTo>
                    <a:pt x="1354567" y="836045"/>
                  </a:lnTo>
                  <a:lnTo>
                    <a:pt x="1360091" y="836045"/>
                  </a:lnTo>
                  <a:lnTo>
                    <a:pt x="1354567" y="855526"/>
                  </a:lnTo>
                  <a:lnTo>
                    <a:pt x="1340030" y="865558"/>
                  </a:lnTo>
                  <a:lnTo>
                    <a:pt x="1325528" y="875055"/>
                  </a:lnTo>
                  <a:lnTo>
                    <a:pt x="1325528" y="879536"/>
                  </a:lnTo>
                  <a:lnTo>
                    <a:pt x="1315998" y="885039"/>
                  </a:lnTo>
                  <a:lnTo>
                    <a:pt x="1305985" y="889519"/>
                  </a:lnTo>
                  <a:lnTo>
                    <a:pt x="1296455" y="899016"/>
                  </a:lnTo>
                  <a:lnTo>
                    <a:pt x="1286442" y="904032"/>
                  </a:lnTo>
                  <a:lnTo>
                    <a:pt x="1271387" y="923562"/>
                  </a:lnTo>
                  <a:lnTo>
                    <a:pt x="1266380" y="928042"/>
                  </a:lnTo>
                  <a:lnTo>
                    <a:pt x="1256851" y="938026"/>
                  </a:lnTo>
                  <a:lnTo>
                    <a:pt x="1237307" y="962523"/>
                  </a:lnTo>
                  <a:lnTo>
                    <a:pt x="1246837" y="972555"/>
                  </a:lnTo>
                  <a:lnTo>
                    <a:pt x="1256851" y="977036"/>
                  </a:lnTo>
                  <a:lnTo>
                    <a:pt x="1242314" y="992036"/>
                  </a:lnTo>
                  <a:lnTo>
                    <a:pt x="1232819" y="1016046"/>
                  </a:lnTo>
                  <a:lnTo>
                    <a:pt x="1227294" y="1021062"/>
                  </a:lnTo>
                  <a:lnTo>
                    <a:pt x="1227294" y="1030559"/>
                  </a:lnTo>
                  <a:lnTo>
                    <a:pt x="1227294" y="1035039"/>
                  </a:lnTo>
                  <a:lnTo>
                    <a:pt x="1222771" y="1045023"/>
                  </a:lnTo>
                  <a:lnTo>
                    <a:pt x="1222771" y="1050039"/>
                  </a:lnTo>
                  <a:lnTo>
                    <a:pt x="1217764" y="1054520"/>
                  </a:lnTo>
                  <a:lnTo>
                    <a:pt x="1213241" y="1060023"/>
                  </a:lnTo>
                  <a:lnTo>
                    <a:pt x="1203227" y="1074049"/>
                  </a:lnTo>
                  <a:lnTo>
                    <a:pt x="1198221" y="1074049"/>
                  </a:lnTo>
                  <a:lnTo>
                    <a:pt x="1193214" y="1089049"/>
                  </a:lnTo>
                  <a:lnTo>
                    <a:pt x="1178678" y="1108530"/>
                  </a:lnTo>
                  <a:lnTo>
                    <a:pt x="1173671" y="1108530"/>
                  </a:lnTo>
                  <a:lnTo>
                    <a:pt x="1163658" y="1122556"/>
                  </a:lnTo>
                  <a:lnTo>
                    <a:pt x="1154128" y="1132540"/>
                  </a:lnTo>
                  <a:lnTo>
                    <a:pt x="1149604" y="1132540"/>
                  </a:lnTo>
                  <a:lnTo>
                    <a:pt x="1144114" y="1137556"/>
                  </a:lnTo>
                  <a:lnTo>
                    <a:pt x="1134584" y="1137556"/>
                  </a:lnTo>
                  <a:lnTo>
                    <a:pt x="1115041" y="1137556"/>
                  </a:lnTo>
                  <a:lnTo>
                    <a:pt x="1105511" y="1137556"/>
                  </a:lnTo>
                  <a:lnTo>
                    <a:pt x="1099987" y="1137556"/>
                  </a:lnTo>
                  <a:lnTo>
                    <a:pt x="1095498" y="1128059"/>
                  </a:lnTo>
                  <a:lnTo>
                    <a:pt x="1095498" y="1113059"/>
                  </a:lnTo>
                  <a:lnTo>
                    <a:pt x="1080443" y="1113059"/>
                  </a:lnTo>
                  <a:lnTo>
                    <a:pt x="1080443" y="1108530"/>
                  </a:lnTo>
                  <a:lnTo>
                    <a:pt x="1075955" y="1108530"/>
                  </a:lnTo>
                  <a:lnTo>
                    <a:pt x="1066425" y="1108530"/>
                  </a:lnTo>
                  <a:lnTo>
                    <a:pt x="1066425" y="1103562"/>
                  </a:lnTo>
                  <a:lnTo>
                    <a:pt x="1066425" y="1099033"/>
                  </a:lnTo>
                  <a:lnTo>
                    <a:pt x="1060900" y="1099033"/>
                  </a:lnTo>
                  <a:lnTo>
                    <a:pt x="1060900" y="1103562"/>
                  </a:lnTo>
                  <a:lnTo>
                    <a:pt x="1056411" y="1103562"/>
                  </a:lnTo>
                  <a:lnTo>
                    <a:pt x="1051405" y="1113059"/>
                  </a:lnTo>
                  <a:lnTo>
                    <a:pt x="1051405" y="1118027"/>
                  </a:lnTo>
                  <a:lnTo>
                    <a:pt x="1046364" y="1122556"/>
                  </a:lnTo>
                  <a:lnTo>
                    <a:pt x="1036350" y="1122556"/>
                  </a:lnTo>
                  <a:lnTo>
                    <a:pt x="1036350" y="1128059"/>
                  </a:lnTo>
                  <a:lnTo>
                    <a:pt x="1031862" y="1128059"/>
                  </a:lnTo>
                  <a:lnTo>
                    <a:pt x="1026820" y="1137556"/>
                  </a:lnTo>
                  <a:lnTo>
                    <a:pt x="1016807" y="1143059"/>
                  </a:lnTo>
                  <a:lnTo>
                    <a:pt x="1012284" y="1137556"/>
                  </a:lnTo>
                  <a:lnTo>
                    <a:pt x="1002788" y="1143059"/>
                  </a:lnTo>
                  <a:lnTo>
                    <a:pt x="997264" y="1132540"/>
                  </a:lnTo>
                  <a:lnTo>
                    <a:pt x="997264" y="1128059"/>
                  </a:lnTo>
                  <a:lnTo>
                    <a:pt x="1002788" y="1113059"/>
                  </a:lnTo>
                  <a:lnTo>
                    <a:pt x="997264" y="1108530"/>
                  </a:lnTo>
                  <a:lnTo>
                    <a:pt x="987734" y="1113059"/>
                  </a:lnTo>
                  <a:lnTo>
                    <a:pt x="983245" y="1099033"/>
                  </a:lnTo>
                  <a:lnTo>
                    <a:pt x="977721" y="1099033"/>
                  </a:lnTo>
                  <a:lnTo>
                    <a:pt x="977721" y="1118027"/>
                  </a:lnTo>
                  <a:lnTo>
                    <a:pt x="972714" y="1118027"/>
                  </a:lnTo>
                  <a:lnTo>
                    <a:pt x="972714" y="1113059"/>
                  </a:lnTo>
                  <a:lnTo>
                    <a:pt x="972714" y="1103562"/>
                  </a:lnTo>
                  <a:lnTo>
                    <a:pt x="963184" y="1093530"/>
                  </a:lnTo>
                  <a:lnTo>
                    <a:pt x="963184" y="1089049"/>
                  </a:lnTo>
                  <a:lnTo>
                    <a:pt x="958661" y="1084033"/>
                  </a:lnTo>
                  <a:lnTo>
                    <a:pt x="963184" y="1079552"/>
                  </a:lnTo>
                  <a:lnTo>
                    <a:pt x="958661" y="1074049"/>
                  </a:lnTo>
                  <a:lnTo>
                    <a:pt x="953171" y="1069520"/>
                  </a:lnTo>
                  <a:lnTo>
                    <a:pt x="939117" y="1064552"/>
                  </a:lnTo>
                  <a:lnTo>
                    <a:pt x="933627" y="1064552"/>
                  </a:lnTo>
                  <a:lnTo>
                    <a:pt x="933627" y="1060023"/>
                  </a:lnTo>
                  <a:lnTo>
                    <a:pt x="939117" y="1060023"/>
                  </a:lnTo>
                  <a:lnTo>
                    <a:pt x="939117" y="1054520"/>
                  </a:lnTo>
                  <a:lnTo>
                    <a:pt x="943641" y="1054520"/>
                  </a:lnTo>
                  <a:lnTo>
                    <a:pt x="939117" y="1045023"/>
                  </a:lnTo>
                  <a:lnTo>
                    <a:pt x="939544" y="1044600"/>
                  </a:lnTo>
                  <a:lnTo>
                    <a:pt x="934902" y="1040420"/>
                  </a:lnTo>
                  <a:lnTo>
                    <a:pt x="924911" y="1044919"/>
                  </a:lnTo>
                  <a:lnTo>
                    <a:pt x="915371" y="1040420"/>
                  </a:lnTo>
                  <a:lnTo>
                    <a:pt x="910875" y="1040420"/>
                  </a:lnTo>
                  <a:lnTo>
                    <a:pt x="905330" y="1034888"/>
                  </a:lnTo>
                  <a:lnTo>
                    <a:pt x="900335" y="1034888"/>
                  </a:lnTo>
                  <a:lnTo>
                    <a:pt x="895839" y="1025405"/>
                  </a:lnTo>
                  <a:lnTo>
                    <a:pt x="895839" y="1010937"/>
                  </a:lnTo>
                  <a:lnTo>
                    <a:pt x="880804" y="1005891"/>
                  </a:lnTo>
                  <a:lnTo>
                    <a:pt x="880804" y="1010937"/>
                  </a:lnTo>
                  <a:lnTo>
                    <a:pt x="871263" y="1010937"/>
                  </a:lnTo>
                  <a:lnTo>
                    <a:pt x="871263" y="1015435"/>
                  </a:lnTo>
                  <a:lnTo>
                    <a:pt x="861273" y="1020907"/>
                  </a:lnTo>
                  <a:lnTo>
                    <a:pt x="856727" y="1020907"/>
                  </a:lnTo>
                  <a:lnTo>
                    <a:pt x="847236" y="1025405"/>
                  </a:lnTo>
                  <a:lnTo>
                    <a:pt x="841741" y="1025405"/>
                  </a:lnTo>
                  <a:lnTo>
                    <a:pt x="826706" y="1020907"/>
                  </a:lnTo>
                  <a:lnTo>
                    <a:pt x="822160" y="1015435"/>
                  </a:lnTo>
                  <a:lnTo>
                    <a:pt x="812669" y="1010937"/>
                  </a:lnTo>
                  <a:lnTo>
                    <a:pt x="802629" y="1015435"/>
                  </a:lnTo>
                  <a:lnTo>
                    <a:pt x="797634" y="1015435"/>
                  </a:lnTo>
                  <a:lnTo>
                    <a:pt x="797634" y="1010937"/>
                  </a:lnTo>
                  <a:lnTo>
                    <a:pt x="793138" y="1010937"/>
                  </a:lnTo>
                  <a:lnTo>
                    <a:pt x="793138" y="1015435"/>
                  </a:lnTo>
                  <a:lnTo>
                    <a:pt x="793138" y="1020907"/>
                  </a:lnTo>
                  <a:lnTo>
                    <a:pt x="788093" y="1025405"/>
                  </a:lnTo>
                  <a:lnTo>
                    <a:pt x="788093" y="1030390"/>
                  </a:lnTo>
                  <a:lnTo>
                    <a:pt x="788093" y="1040420"/>
                  </a:lnTo>
                  <a:lnTo>
                    <a:pt x="783597" y="1049903"/>
                  </a:lnTo>
                  <a:lnTo>
                    <a:pt x="778103" y="1049903"/>
                  </a:lnTo>
                  <a:lnTo>
                    <a:pt x="778103" y="1059387"/>
                  </a:lnTo>
                  <a:lnTo>
                    <a:pt x="778103" y="1064371"/>
                  </a:lnTo>
                  <a:lnTo>
                    <a:pt x="778103" y="1073855"/>
                  </a:lnTo>
                  <a:lnTo>
                    <a:pt x="773557" y="1083399"/>
                  </a:lnTo>
                  <a:lnTo>
                    <a:pt x="773557" y="1088870"/>
                  </a:lnTo>
                  <a:lnTo>
                    <a:pt x="768562" y="1093368"/>
                  </a:lnTo>
                  <a:lnTo>
                    <a:pt x="764066" y="1102851"/>
                  </a:lnTo>
                  <a:lnTo>
                    <a:pt x="768562" y="1108383"/>
                  </a:lnTo>
                  <a:lnTo>
                    <a:pt x="768562" y="1117867"/>
                  </a:lnTo>
                  <a:lnTo>
                    <a:pt x="764066" y="1117867"/>
                  </a:lnTo>
                  <a:lnTo>
                    <a:pt x="764066" y="1122365"/>
                  </a:lnTo>
                  <a:lnTo>
                    <a:pt x="758571" y="1132335"/>
                  </a:lnTo>
                  <a:lnTo>
                    <a:pt x="758571" y="1142365"/>
                  </a:lnTo>
                  <a:lnTo>
                    <a:pt x="753526" y="1152334"/>
                  </a:lnTo>
                  <a:lnTo>
                    <a:pt x="753526" y="1156833"/>
                  </a:lnTo>
                  <a:lnTo>
                    <a:pt x="749030" y="1171848"/>
                  </a:lnTo>
                  <a:lnTo>
                    <a:pt x="749030" y="1176347"/>
                  </a:lnTo>
                  <a:lnTo>
                    <a:pt x="749030" y="1181331"/>
                  </a:lnTo>
                  <a:lnTo>
                    <a:pt x="738990" y="1195799"/>
                  </a:lnTo>
                  <a:lnTo>
                    <a:pt x="738990" y="1200784"/>
                  </a:lnTo>
                  <a:lnTo>
                    <a:pt x="733995" y="1200784"/>
                  </a:lnTo>
                  <a:lnTo>
                    <a:pt x="719958" y="1195799"/>
                  </a:lnTo>
                  <a:lnTo>
                    <a:pt x="719958" y="1185830"/>
                  </a:lnTo>
                  <a:lnTo>
                    <a:pt x="724504" y="1181331"/>
                  </a:lnTo>
                  <a:lnTo>
                    <a:pt x="719958" y="1171848"/>
                  </a:lnTo>
                  <a:lnTo>
                    <a:pt x="724504" y="1171848"/>
                  </a:lnTo>
                  <a:lnTo>
                    <a:pt x="724504" y="1166316"/>
                  </a:lnTo>
                  <a:lnTo>
                    <a:pt x="714464" y="1156833"/>
                  </a:lnTo>
                  <a:lnTo>
                    <a:pt x="704923" y="1161818"/>
                  </a:lnTo>
                  <a:lnTo>
                    <a:pt x="704923" y="1152334"/>
                  </a:lnTo>
                  <a:lnTo>
                    <a:pt x="709968" y="1147350"/>
                  </a:lnTo>
                  <a:lnTo>
                    <a:pt x="714464" y="1147350"/>
                  </a:lnTo>
                  <a:lnTo>
                    <a:pt x="709968" y="1142365"/>
                  </a:lnTo>
                  <a:lnTo>
                    <a:pt x="709968" y="1132335"/>
                  </a:lnTo>
                  <a:lnTo>
                    <a:pt x="704923" y="1127836"/>
                  </a:lnTo>
                  <a:lnTo>
                    <a:pt x="700427" y="1127836"/>
                  </a:lnTo>
                  <a:lnTo>
                    <a:pt x="700427" y="1132335"/>
                  </a:lnTo>
                  <a:lnTo>
                    <a:pt x="685392" y="1132335"/>
                  </a:lnTo>
                  <a:lnTo>
                    <a:pt x="685392" y="1137319"/>
                  </a:lnTo>
                  <a:lnTo>
                    <a:pt x="679897" y="1142365"/>
                  </a:lnTo>
                  <a:lnTo>
                    <a:pt x="679897" y="1152334"/>
                  </a:lnTo>
                  <a:lnTo>
                    <a:pt x="665860" y="1152334"/>
                  </a:lnTo>
                  <a:lnTo>
                    <a:pt x="660865" y="1147350"/>
                  </a:lnTo>
                  <a:lnTo>
                    <a:pt x="660865" y="1137319"/>
                  </a:lnTo>
                  <a:lnTo>
                    <a:pt x="655820" y="1137319"/>
                  </a:lnTo>
                  <a:lnTo>
                    <a:pt x="650825" y="1147350"/>
                  </a:lnTo>
                  <a:lnTo>
                    <a:pt x="636788" y="1152334"/>
                  </a:lnTo>
                  <a:lnTo>
                    <a:pt x="631294" y="1142365"/>
                  </a:lnTo>
                  <a:lnTo>
                    <a:pt x="616258" y="1137319"/>
                  </a:lnTo>
                  <a:lnTo>
                    <a:pt x="611762" y="1137319"/>
                  </a:lnTo>
                  <a:lnTo>
                    <a:pt x="606717" y="1132335"/>
                  </a:lnTo>
                  <a:lnTo>
                    <a:pt x="596727" y="1137319"/>
                  </a:lnTo>
                  <a:lnTo>
                    <a:pt x="592231" y="1147350"/>
                  </a:lnTo>
                  <a:lnTo>
                    <a:pt x="592231" y="1152334"/>
                  </a:lnTo>
                  <a:lnTo>
                    <a:pt x="592231" y="1161818"/>
                  </a:lnTo>
                  <a:lnTo>
                    <a:pt x="592231" y="1176347"/>
                  </a:lnTo>
                  <a:lnTo>
                    <a:pt x="587186" y="1176347"/>
                  </a:lnTo>
                  <a:lnTo>
                    <a:pt x="587186" y="1181331"/>
                  </a:lnTo>
                  <a:lnTo>
                    <a:pt x="582690" y="1191301"/>
                  </a:lnTo>
                  <a:lnTo>
                    <a:pt x="587186" y="1195799"/>
                  </a:lnTo>
                  <a:lnTo>
                    <a:pt x="582690" y="1200784"/>
                  </a:lnTo>
                  <a:lnTo>
                    <a:pt x="577695" y="1195799"/>
                  </a:lnTo>
                  <a:lnTo>
                    <a:pt x="567655" y="1195799"/>
                  </a:lnTo>
                  <a:lnTo>
                    <a:pt x="563159" y="1205283"/>
                  </a:lnTo>
                  <a:lnTo>
                    <a:pt x="558164" y="1205283"/>
                  </a:lnTo>
                  <a:lnTo>
                    <a:pt x="553618" y="1215313"/>
                  </a:lnTo>
                  <a:lnTo>
                    <a:pt x="538583" y="1215313"/>
                  </a:lnTo>
                  <a:lnTo>
                    <a:pt x="538583" y="1210814"/>
                  </a:lnTo>
                  <a:lnTo>
                    <a:pt x="543128" y="1200784"/>
                  </a:lnTo>
                  <a:lnTo>
                    <a:pt x="538583" y="1195799"/>
                  </a:lnTo>
                  <a:lnTo>
                    <a:pt x="533088" y="1200784"/>
                  </a:lnTo>
                  <a:lnTo>
                    <a:pt x="528592" y="1205283"/>
                  </a:lnTo>
                  <a:lnTo>
                    <a:pt x="528592" y="1200784"/>
                  </a:lnTo>
                  <a:lnTo>
                    <a:pt x="523547" y="1195799"/>
                  </a:lnTo>
                  <a:lnTo>
                    <a:pt x="514056" y="1195799"/>
                  </a:lnTo>
                  <a:lnTo>
                    <a:pt x="514056" y="1200784"/>
                  </a:lnTo>
                  <a:lnTo>
                    <a:pt x="514056" y="1205283"/>
                  </a:lnTo>
                  <a:lnTo>
                    <a:pt x="499520" y="1205283"/>
                  </a:lnTo>
                  <a:lnTo>
                    <a:pt x="494525" y="1205283"/>
                  </a:lnTo>
                  <a:lnTo>
                    <a:pt x="484485" y="1195799"/>
                  </a:lnTo>
                  <a:lnTo>
                    <a:pt x="474994" y="1200784"/>
                  </a:lnTo>
                  <a:lnTo>
                    <a:pt x="464953" y="1200784"/>
                  </a:lnTo>
                  <a:lnTo>
                    <a:pt x="464953" y="1205283"/>
                  </a:lnTo>
                  <a:lnTo>
                    <a:pt x="455413" y="1210814"/>
                  </a:lnTo>
                  <a:lnTo>
                    <a:pt x="435881" y="1210814"/>
                  </a:lnTo>
                  <a:lnTo>
                    <a:pt x="435881" y="1191301"/>
                  </a:lnTo>
                  <a:lnTo>
                    <a:pt x="430886" y="1191301"/>
                  </a:lnTo>
                  <a:lnTo>
                    <a:pt x="416350" y="1191301"/>
                  </a:lnTo>
                  <a:lnTo>
                    <a:pt x="411355" y="1191301"/>
                  </a:lnTo>
                  <a:lnTo>
                    <a:pt x="401315" y="1185830"/>
                  </a:lnTo>
                  <a:lnTo>
                    <a:pt x="406809" y="1176347"/>
                  </a:lnTo>
                  <a:lnTo>
                    <a:pt x="406809" y="1171848"/>
                  </a:lnTo>
                  <a:lnTo>
                    <a:pt x="406809" y="1161818"/>
                  </a:lnTo>
                  <a:lnTo>
                    <a:pt x="406809" y="1152334"/>
                  </a:lnTo>
                  <a:lnTo>
                    <a:pt x="401315" y="1147350"/>
                  </a:lnTo>
                  <a:lnTo>
                    <a:pt x="420846" y="1137319"/>
                  </a:lnTo>
                  <a:lnTo>
                    <a:pt x="425891" y="1137319"/>
                  </a:lnTo>
                  <a:lnTo>
                    <a:pt x="420846" y="1127836"/>
                  </a:lnTo>
                  <a:lnTo>
                    <a:pt x="435881" y="1127836"/>
                  </a:lnTo>
                  <a:lnTo>
                    <a:pt x="440377" y="1127836"/>
                  </a:lnTo>
                  <a:lnTo>
                    <a:pt x="440377" y="1122365"/>
                  </a:lnTo>
                  <a:lnTo>
                    <a:pt x="435881" y="1122365"/>
                  </a:lnTo>
                  <a:lnTo>
                    <a:pt x="435881" y="1112882"/>
                  </a:lnTo>
                  <a:lnTo>
                    <a:pt x="440377" y="1098353"/>
                  </a:lnTo>
                  <a:lnTo>
                    <a:pt x="435881" y="1098353"/>
                  </a:lnTo>
                  <a:lnTo>
                    <a:pt x="435881" y="1093368"/>
                  </a:lnTo>
                  <a:lnTo>
                    <a:pt x="430886" y="1083399"/>
                  </a:lnTo>
                  <a:lnTo>
                    <a:pt x="435881" y="1073855"/>
                  </a:lnTo>
                  <a:lnTo>
                    <a:pt x="435881" y="1069356"/>
                  </a:lnTo>
                  <a:lnTo>
                    <a:pt x="435881" y="1064371"/>
                  </a:lnTo>
                  <a:lnTo>
                    <a:pt x="440377" y="1059387"/>
                  </a:lnTo>
                  <a:lnTo>
                    <a:pt x="435881" y="1054402"/>
                  </a:lnTo>
                  <a:lnTo>
                    <a:pt x="435881" y="1044919"/>
                  </a:lnTo>
                  <a:lnTo>
                    <a:pt x="425891" y="1040420"/>
                  </a:lnTo>
                  <a:lnTo>
                    <a:pt x="420846" y="1040420"/>
                  </a:lnTo>
                  <a:lnTo>
                    <a:pt x="425891" y="1034888"/>
                  </a:lnTo>
                  <a:lnTo>
                    <a:pt x="406809" y="1030390"/>
                  </a:lnTo>
                  <a:lnTo>
                    <a:pt x="401315" y="1040420"/>
                  </a:lnTo>
                  <a:lnTo>
                    <a:pt x="386279" y="1034888"/>
                  </a:lnTo>
                  <a:lnTo>
                    <a:pt x="386279" y="1025405"/>
                  </a:lnTo>
                  <a:lnTo>
                    <a:pt x="381783" y="1020907"/>
                  </a:lnTo>
                  <a:lnTo>
                    <a:pt x="376788" y="1015435"/>
                  </a:lnTo>
                  <a:lnTo>
                    <a:pt x="367247" y="1020907"/>
                  </a:lnTo>
                  <a:lnTo>
                    <a:pt x="362252" y="1020907"/>
                  </a:lnTo>
                  <a:lnTo>
                    <a:pt x="357207" y="1015435"/>
                  </a:lnTo>
                  <a:lnTo>
                    <a:pt x="352711" y="1010937"/>
                  </a:lnTo>
                  <a:lnTo>
                    <a:pt x="337676" y="1005891"/>
                  </a:lnTo>
                  <a:lnTo>
                    <a:pt x="337676" y="1001393"/>
                  </a:lnTo>
                  <a:lnTo>
                    <a:pt x="337676" y="991423"/>
                  </a:lnTo>
                  <a:lnTo>
                    <a:pt x="337676" y="986439"/>
                  </a:lnTo>
                  <a:lnTo>
                    <a:pt x="337676" y="976408"/>
                  </a:lnTo>
                  <a:lnTo>
                    <a:pt x="333180" y="976408"/>
                  </a:lnTo>
                  <a:lnTo>
                    <a:pt x="328185" y="971910"/>
                  </a:lnTo>
                  <a:lnTo>
                    <a:pt x="333180" y="962427"/>
                  </a:lnTo>
                  <a:lnTo>
                    <a:pt x="328185" y="962427"/>
                  </a:lnTo>
                  <a:lnTo>
                    <a:pt x="328185" y="957442"/>
                  </a:lnTo>
                  <a:lnTo>
                    <a:pt x="328185" y="952457"/>
                  </a:lnTo>
                  <a:lnTo>
                    <a:pt x="322640" y="947472"/>
                  </a:lnTo>
                  <a:lnTo>
                    <a:pt x="322640" y="942974"/>
                  </a:lnTo>
                  <a:lnTo>
                    <a:pt x="313149" y="937989"/>
                  </a:lnTo>
                  <a:lnTo>
                    <a:pt x="313149" y="933491"/>
                  </a:lnTo>
                  <a:lnTo>
                    <a:pt x="308654" y="927959"/>
                  </a:lnTo>
                  <a:lnTo>
                    <a:pt x="303109" y="918476"/>
                  </a:lnTo>
                  <a:lnTo>
                    <a:pt x="298613" y="918476"/>
                  </a:lnTo>
                  <a:lnTo>
                    <a:pt x="298613" y="904008"/>
                  </a:lnTo>
                  <a:lnTo>
                    <a:pt x="293618" y="898962"/>
                  </a:lnTo>
                  <a:lnTo>
                    <a:pt x="298613" y="894463"/>
                  </a:lnTo>
                  <a:lnTo>
                    <a:pt x="293618" y="894463"/>
                  </a:lnTo>
                  <a:lnTo>
                    <a:pt x="289072" y="894463"/>
                  </a:lnTo>
                  <a:lnTo>
                    <a:pt x="279082" y="888992"/>
                  </a:lnTo>
                  <a:lnTo>
                    <a:pt x="279082" y="894463"/>
                  </a:lnTo>
                  <a:lnTo>
                    <a:pt x="284077" y="908506"/>
                  </a:lnTo>
                  <a:lnTo>
                    <a:pt x="279082" y="913977"/>
                  </a:lnTo>
                  <a:lnTo>
                    <a:pt x="264546" y="913977"/>
                  </a:lnTo>
                  <a:lnTo>
                    <a:pt x="269541" y="933491"/>
                  </a:lnTo>
                  <a:lnTo>
                    <a:pt x="264546" y="933491"/>
                  </a:lnTo>
                  <a:lnTo>
                    <a:pt x="260050" y="927959"/>
                  </a:lnTo>
                  <a:lnTo>
                    <a:pt x="249510" y="942974"/>
                  </a:lnTo>
                  <a:lnTo>
                    <a:pt x="245015" y="947472"/>
                  </a:lnTo>
                  <a:lnTo>
                    <a:pt x="234974" y="952457"/>
                  </a:lnTo>
                  <a:lnTo>
                    <a:pt x="225484" y="947472"/>
                  </a:lnTo>
                  <a:lnTo>
                    <a:pt x="229979" y="927959"/>
                  </a:lnTo>
                  <a:lnTo>
                    <a:pt x="220438" y="927959"/>
                  </a:lnTo>
                  <a:lnTo>
                    <a:pt x="220438" y="918476"/>
                  </a:lnTo>
                  <a:lnTo>
                    <a:pt x="205902" y="913977"/>
                  </a:lnTo>
                  <a:lnTo>
                    <a:pt x="190867" y="933491"/>
                  </a:lnTo>
                  <a:lnTo>
                    <a:pt x="175881" y="933491"/>
                  </a:lnTo>
                  <a:lnTo>
                    <a:pt x="171336" y="918476"/>
                  </a:lnTo>
                  <a:lnTo>
                    <a:pt x="166340" y="918476"/>
                  </a:lnTo>
                  <a:lnTo>
                    <a:pt x="161845" y="918476"/>
                  </a:lnTo>
                  <a:lnTo>
                    <a:pt x="161845" y="913977"/>
                  </a:lnTo>
                  <a:lnTo>
                    <a:pt x="156300" y="923460"/>
                  </a:lnTo>
                  <a:lnTo>
                    <a:pt x="146809" y="927959"/>
                  </a:lnTo>
                  <a:lnTo>
                    <a:pt x="137268" y="933491"/>
                  </a:lnTo>
                  <a:lnTo>
                    <a:pt x="137268" y="937989"/>
                  </a:lnTo>
                  <a:lnTo>
                    <a:pt x="127278" y="933491"/>
                  </a:lnTo>
                  <a:lnTo>
                    <a:pt x="113241" y="923460"/>
                  </a:lnTo>
                  <a:lnTo>
                    <a:pt x="113241" y="918476"/>
                  </a:lnTo>
                  <a:lnTo>
                    <a:pt x="107697" y="908506"/>
                  </a:lnTo>
                  <a:lnTo>
                    <a:pt x="98206" y="908506"/>
                  </a:lnTo>
                  <a:lnTo>
                    <a:pt x="92711" y="908506"/>
                  </a:lnTo>
                  <a:lnTo>
                    <a:pt x="73629" y="888992"/>
                  </a:lnTo>
                  <a:lnTo>
                    <a:pt x="68634" y="875011"/>
                  </a:lnTo>
                  <a:lnTo>
                    <a:pt x="73629" y="864980"/>
                  </a:lnTo>
                  <a:lnTo>
                    <a:pt x="78675" y="859996"/>
                  </a:lnTo>
                  <a:lnTo>
                    <a:pt x="78675" y="850512"/>
                  </a:lnTo>
                  <a:lnTo>
                    <a:pt x="83170" y="845528"/>
                  </a:lnTo>
                  <a:lnTo>
                    <a:pt x="83170" y="821029"/>
                  </a:lnTo>
                  <a:lnTo>
                    <a:pt x="78675" y="811546"/>
                  </a:lnTo>
                  <a:lnTo>
                    <a:pt x="83170" y="797017"/>
                  </a:lnTo>
                  <a:lnTo>
                    <a:pt x="88166" y="782063"/>
                  </a:lnTo>
                  <a:lnTo>
                    <a:pt x="83170" y="772580"/>
                  </a:lnTo>
                  <a:lnTo>
                    <a:pt x="83170" y="762549"/>
                  </a:lnTo>
                  <a:lnTo>
                    <a:pt x="88166" y="753066"/>
                  </a:lnTo>
                  <a:lnTo>
                    <a:pt x="88166" y="743583"/>
                  </a:lnTo>
                  <a:lnTo>
                    <a:pt x="83170" y="733552"/>
                  </a:lnTo>
                  <a:lnTo>
                    <a:pt x="78675" y="733552"/>
                  </a:lnTo>
                  <a:lnTo>
                    <a:pt x="68634" y="729054"/>
                  </a:lnTo>
                  <a:lnTo>
                    <a:pt x="63639" y="719571"/>
                  </a:lnTo>
                  <a:lnTo>
                    <a:pt x="68634" y="714100"/>
                  </a:lnTo>
                  <a:lnTo>
                    <a:pt x="68634" y="704616"/>
                  </a:lnTo>
                  <a:lnTo>
                    <a:pt x="68634" y="694586"/>
                  </a:lnTo>
                  <a:lnTo>
                    <a:pt x="68634" y="690088"/>
                  </a:lnTo>
                  <a:lnTo>
                    <a:pt x="63639" y="685103"/>
                  </a:lnTo>
                  <a:lnTo>
                    <a:pt x="63639" y="675133"/>
                  </a:lnTo>
                  <a:lnTo>
                    <a:pt x="59143" y="651121"/>
                  </a:lnTo>
                  <a:lnTo>
                    <a:pt x="54098" y="651121"/>
                  </a:lnTo>
                  <a:lnTo>
                    <a:pt x="49603" y="631608"/>
                  </a:lnTo>
                  <a:lnTo>
                    <a:pt x="49603" y="622125"/>
                  </a:lnTo>
                  <a:lnTo>
                    <a:pt x="49603" y="617140"/>
                  </a:lnTo>
                  <a:lnTo>
                    <a:pt x="44108" y="617140"/>
                  </a:lnTo>
                  <a:lnTo>
                    <a:pt x="44108" y="612641"/>
                  </a:lnTo>
                  <a:lnTo>
                    <a:pt x="29072" y="597626"/>
                  </a:lnTo>
                  <a:lnTo>
                    <a:pt x="24527" y="593188"/>
                  </a:lnTo>
                  <a:lnTo>
                    <a:pt x="19531" y="593188"/>
                  </a:lnTo>
                  <a:lnTo>
                    <a:pt x="15036" y="587657"/>
                  </a:lnTo>
                  <a:lnTo>
                    <a:pt x="9541" y="583158"/>
                  </a:lnTo>
                  <a:lnTo>
                    <a:pt x="9541" y="568143"/>
                  </a:lnTo>
                  <a:lnTo>
                    <a:pt x="15036" y="563705"/>
                  </a:lnTo>
                  <a:lnTo>
                    <a:pt x="24527" y="539207"/>
                  </a:lnTo>
                  <a:lnTo>
                    <a:pt x="29072" y="524678"/>
                  </a:lnTo>
                  <a:lnTo>
                    <a:pt x="29072" y="515195"/>
                  </a:lnTo>
                  <a:lnTo>
                    <a:pt x="24527" y="515195"/>
                  </a:lnTo>
                  <a:lnTo>
                    <a:pt x="24527" y="505712"/>
                  </a:lnTo>
                  <a:lnTo>
                    <a:pt x="19531" y="500241"/>
                  </a:lnTo>
                  <a:lnTo>
                    <a:pt x="15036" y="490697"/>
                  </a:lnTo>
                  <a:lnTo>
                    <a:pt x="15036" y="486198"/>
                  </a:lnTo>
                  <a:lnTo>
                    <a:pt x="9541" y="480727"/>
                  </a:lnTo>
                  <a:lnTo>
                    <a:pt x="4995" y="476229"/>
                  </a:lnTo>
                  <a:lnTo>
                    <a:pt x="0" y="466745"/>
                  </a:lnTo>
                  <a:lnTo>
                    <a:pt x="0" y="461213"/>
                  </a:lnTo>
                  <a:lnTo>
                    <a:pt x="4995" y="461213"/>
                  </a:lnTo>
                  <a:lnTo>
                    <a:pt x="4995" y="466745"/>
                  </a:lnTo>
                  <a:lnTo>
                    <a:pt x="9541" y="466745"/>
                  </a:lnTo>
                  <a:lnTo>
                    <a:pt x="9541" y="461213"/>
                  </a:lnTo>
                  <a:lnTo>
                    <a:pt x="15036" y="461213"/>
                  </a:lnTo>
                  <a:lnTo>
                    <a:pt x="24527" y="456715"/>
                  </a:lnTo>
                  <a:lnTo>
                    <a:pt x="44108" y="456715"/>
                  </a:lnTo>
                  <a:lnTo>
                    <a:pt x="49603" y="451730"/>
                  </a:lnTo>
                  <a:lnTo>
                    <a:pt x="34567" y="432277"/>
                  </a:lnTo>
                  <a:lnTo>
                    <a:pt x="34567" y="422733"/>
                  </a:lnTo>
                  <a:lnTo>
                    <a:pt x="34567" y="418235"/>
                  </a:lnTo>
                  <a:lnTo>
                    <a:pt x="39562" y="408265"/>
                  </a:lnTo>
                  <a:lnTo>
                    <a:pt x="34567" y="403281"/>
                  </a:lnTo>
                  <a:lnTo>
                    <a:pt x="29072" y="403281"/>
                  </a:lnTo>
                  <a:lnTo>
                    <a:pt x="24527" y="398782"/>
                  </a:lnTo>
                  <a:lnTo>
                    <a:pt x="29072" y="393250"/>
                  </a:lnTo>
                  <a:lnTo>
                    <a:pt x="15036" y="383767"/>
                  </a:lnTo>
                  <a:lnTo>
                    <a:pt x="9541" y="379269"/>
                  </a:lnTo>
                  <a:lnTo>
                    <a:pt x="9541" y="369299"/>
                  </a:lnTo>
                  <a:lnTo>
                    <a:pt x="4995" y="369299"/>
                  </a:lnTo>
                  <a:lnTo>
                    <a:pt x="4995" y="373798"/>
                  </a:lnTo>
                  <a:lnTo>
                    <a:pt x="0" y="373798"/>
                  </a:lnTo>
                  <a:lnTo>
                    <a:pt x="0" y="369299"/>
                  </a:lnTo>
                  <a:lnTo>
                    <a:pt x="0" y="349786"/>
                  </a:lnTo>
                  <a:lnTo>
                    <a:pt x="24527" y="344801"/>
                  </a:lnTo>
                  <a:lnTo>
                    <a:pt x="29072" y="344801"/>
                  </a:lnTo>
                  <a:lnTo>
                    <a:pt x="44108" y="335318"/>
                  </a:lnTo>
                  <a:lnTo>
                    <a:pt x="63639" y="335318"/>
                  </a:lnTo>
                  <a:lnTo>
                    <a:pt x="63639" y="320789"/>
                  </a:lnTo>
                  <a:lnTo>
                    <a:pt x="59143" y="320789"/>
                  </a:lnTo>
                  <a:lnTo>
                    <a:pt x="59143" y="305834"/>
                  </a:lnTo>
                  <a:lnTo>
                    <a:pt x="63639" y="305834"/>
                  </a:lnTo>
                  <a:lnTo>
                    <a:pt x="68634" y="301336"/>
                  </a:lnTo>
                  <a:lnTo>
                    <a:pt x="63639" y="291853"/>
                  </a:lnTo>
                  <a:lnTo>
                    <a:pt x="54098" y="291853"/>
                  </a:lnTo>
                  <a:lnTo>
                    <a:pt x="59143" y="281822"/>
                  </a:lnTo>
                  <a:lnTo>
                    <a:pt x="59143" y="276838"/>
                  </a:lnTo>
                  <a:lnTo>
                    <a:pt x="59143" y="272339"/>
                  </a:lnTo>
                  <a:lnTo>
                    <a:pt x="59143" y="266868"/>
                  </a:lnTo>
                  <a:lnTo>
                    <a:pt x="63639" y="266868"/>
                  </a:lnTo>
                  <a:lnTo>
                    <a:pt x="68634" y="266868"/>
                  </a:lnTo>
                  <a:lnTo>
                    <a:pt x="73629" y="266868"/>
                  </a:lnTo>
                  <a:lnTo>
                    <a:pt x="73629" y="257324"/>
                  </a:lnTo>
                  <a:lnTo>
                    <a:pt x="78675" y="257324"/>
                  </a:lnTo>
                  <a:lnTo>
                    <a:pt x="88166" y="247354"/>
                  </a:lnTo>
                  <a:lnTo>
                    <a:pt x="92711" y="247354"/>
                  </a:lnTo>
                  <a:lnTo>
                    <a:pt x="92711" y="237871"/>
                  </a:lnTo>
                  <a:lnTo>
                    <a:pt x="98206" y="233373"/>
                  </a:lnTo>
                  <a:lnTo>
                    <a:pt x="98206" y="223342"/>
                  </a:lnTo>
                  <a:lnTo>
                    <a:pt x="98206" y="218358"/>
                  </a:lnTo>
                  <a:lnTo>
                    <a:pt x="98206" y="213859"/>
                  </a:lnTo>
                  <a:lnTo>
                    <a:pt x="98206" y="208874"/>
                  </a:lnTo>
                  <a:lnTo>
                    <a:pt x="92711" y="213859"/>
                  </a:lnTo>
                  <a:lnTo>
                    <a:pt x="92711" y="204376"/>
                  </a:lnTo>
                  <a:lnTo>
                    <a:pt x="98206" y="198905"/>
                  </a:lnTo>
                  <a:lnTo>
                    <a:pt x="88166" y="194406"/>
                  </a:lnTo>
                  <a:lnTo>
                    <a:pt x="88166" y="189361"/>
                  </a:lnTo>
                  <a:lnTo>
                    <a:pt x="73629" y="179391"/>
                  </a:lnTo>
                  <a:lnTo>
                    <a:pt x="73629" y="169908"/>
                  </a:lnTo>
                  <a:lnTo>
                    <a:pt x="68634" y="165410"/>
                  </a:lnTo>
                  <a:lnTo>
                    <a:pt x="68634" y="155440"/>
                  </a:lnTo>
                  <a:lnTo>
                    <a:pt x="63639" y="155440"/>
                  </a:lnTo>
                  <a:lnTo>
                    <a:pt x="63639" y="145896"/>
                  </a:lnTo>
                  <a:lnTo>
                    <a:pt x="59143" y="135926"/>
                  </a:lnTo>
                  <a:lnTo>
                    <a:pt x="54098" y="140425"/>
                  </a:lnTo>
                  <a:lnTo>
                    <a:pt x="49603" y="135926"/>
                  </a:lnTo>
                  <a:lnTo>
                    <a:pt x="39562" y="135926"/>
                  </a:lnTo>
                  <a:lnTo>
                    <a:pt x="39562" y="126443"/>
                  </a:lnTo>
                  <a:lnTo>
                    <a:pt x="29072" y="126443"/>
                  </a:lnTo>
                  <a:lnTo>
                    <a:pt x="29072" y="121458"/>
                  </a:lnTo>
                  <a:lnTo>
                    <a:pt x="39562" y="111428"/>
                  </a:lnTo>
                  <a:lnTo>
                    <a:pt x="44108" y="111428"/>
                  </a:lnTo>
                  <a:lnTo>
                    <a:pt x="44108" y="106930"/>
                  </a:lnTo>
                  <a:lnTo>
                    <a:pt x="49603" y="106930"/>
                  </a:lnTo>
                  <a:lnTo>
                    <a:pt x="54098" y="106930"/>
                  </a:lnTo>
                  <a:lnTo>
                    <a:pt x="59143" y="97446"/>
                  </a:lnTo>
                  <a:lnTo>
                    <a:pt x="68634" y="77933"/>
                  </a:lnTo>
                  <a:lnTo>
                    <a:pt x="68634" y="72462"/>
                  </a:lnTo>
                  <a:lnTo>
                    <a:pt x="59143" y="67963"/>
                  </a:lnTo>
                  <a:lnTo>
                    <a:pt x="63639" y="62979"/>
                  </a:lnTo>
                  <a:lnTo>
                    <a:pt x="59143" y="58480"/>
                  </a:lnTo>
                  <a:lnTo>
                    <a:pt x="59143" y="52948"/>
                  </a:lnTo>
                  <a:lnTo>
                    <a:pt x="59143" y="48450"/>
                  </a:lnTo>
                  <a:lnTo>
                    <a:pt x="68634" y="33495"/>
                  </a:lnTo>
                  <a:lnTo>
                    <a:pt x="63639" y="33495"/>
                  </a:lnTo>
                  <a:lnTo>
                    <a:pt x="68634" y="24012"/>
                  </a:lnTo>
                  <a:lnTo>
                    <a:pt x="78675" y="24012"/>
                  </a:lnTo>
                  <a:lnTo>
                    <a:pt x="88166" y="24012"/>
                  </a:lnTo>
                  <a:lnTo>
                    <a:pt x="88166" y="28997"/>
                  </a:lnTo>
                  <a:lnTo>
                    <a:pt x="92711" y="28997"/>
                  </a:lnTo>
                  <a:lnTo>
                    <a:pt x="98206" y="14468"/>
                  </a:lnTo>
                  <a:lnTo>
                    <a:pt x="102702" y="14468"/>
                  </a:lnTo>
                  <a:lnTo>
                    <a:pt x="113241" y="14468"/>
                  </a:lnTo>
                  <a:lnTo>
                    <a:pt x="117737" y="14468"/>
                  </a:lnTo>
                  <a:lnTo>
                    <a:pt x="127278" y="19514"/>
                  </a:lnTo>
                  <a:lnTo>
                    <a:pt x="132273" y="14468"/>
                  </a:lnTo>
                  <a:lnTo>
                    <a:pt x="137268" y="14468"/>
                  </a:lnTo>
                  <a:lnTo>
                    <a:pt x="142313" y="19514"/>
                  </a:lnTo>
                  <a:lnTo>
                    <a:pt x="151804" y="9483"/>
                  </a:lnTo>
                  <a:lnTo>
                    <a:pt x="156300" y="9483"/>
                  </a:lnTo>
                  <a:lnTo>
                    <a:pt x="166340" y="14468"/>
                  </a:lnTo>
                  <a:lnTo>
                    <a:pt x="171336" y="14468"/>
                  </a:lnTo>
                  <a:lnTo>
                    <a:pt x="175881" y="14468"/>
                  </a:lnTo>
                  <a:lnTo>
                    <a:pt x="181376" y="9483"/>
                  </a:lnTo>
                  <a:lnTo>
                    <a:pt x="186371" y="9483"/>
                  </a:lnTo>
                  <a:close/>
                </a:path>
              </a:pathLst>
            </a:custGeom>
            <a:solidFill>
              <a:srgbClr val="E4599D"/>
            </a:solidFill>
            <a:ln w="6350" cap="flat" cmpd="sng" algn="ctr">
              <a:solidFill>
                <a:sysClr val="window" lastClr="FFFFFF"/>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216</a:t>
              </a:r>
            </a:p>
          </p:txBody>
        </p:sp>
        <p:sp>
          <p:nvSpPr>
            <p:cNvPr id="30" name="Freeform 292">
              <a:hlinkClick r:id="" action="ppaction://noaction"/>
              <a:extLst>
                <a:ext uri="{FF2B5EF4-FFF2-40B4-BE49-F238E27FC236}">
                  <a16:creationId xmlns:a16="http://schemas.microsoft.com/office/drawing/2014/main" id="{E63FEF09-56BB-F47C-4F5E-BD4F4745AA69}"/>
                </a:ext>
              </a:extLst>
            </p:cNvPr>
            <p:cNvSpPr>
              <a:spLocks/>
            </p:cNvSpPr>
            <p:nvPr/>
          </p:nvSpPr>
          <p:spPr bwMode="auto">
            <a:xfrm>
              <a:off x="7095038" y="2262181"/>
              <a:ext cx="489714" cy="580348"/>
            </a:xfrm>
            <a:custGeom>
              <a:avLst/>
              <a:gdLst>
                <a:gd name="T0" fmla="*/ 21 w 114"/>
                <a:gd name="T1" fmla="*/ 0 h 134"/>
                <a:gd name="T2" fmla="*/ 7 w 114"/>
                <a:gd name="T3" fmla="*/ 6 h 134"/>
                <a:gd name="T4" fmla="*/ 0 w 114"/>
                <a:gd name="T5" fmla="*/ 19 h 134"/>
                <a:gd name="T6" fmla="*/ 15 w 114"/>
                <a:gd name="T7" fmla="*/ 38 h 134"/>
                <a:gd name="T8" fmla="*/ 13 w 114"/>
                <a:gd name="T9" fmla="*/ 48 h 134"/>
                <a:gd name="T10" fmla="*/ 24 w 114"/>
                <a:gd name="T11" fmla="*/ 65 h 134"/>
                <a:gd name="T12" fmla="*/ 39 w 114"/>
                <a:gd name="T13" fmla="*/ 77 h 134"/>
                <a:gd name="T14" fmla="*/ 58 w 114"/>
                <a:gd name="T15" fmla="*/ 78 h 134"/>
                <a:gd name="T16" fmla="*/ 64 w 114"/>
                <a:gd name="T17" fmla="*/ 94 h 134"/>
                <a:gd name="T18" fmla="*/ 48 w 114"/>
                <a:gd name="T19" fmla="*/ 89 h 134"/>
                <a:gd name="T20" fmla="*/ 36 w 114"/>
                <a:gd name="T21" fmla="*/ 99 h 134"/>
                <a:gd name="T22" fmla="*/ 45 w 114"/>
                <a:gd name="T23" fmla="*/ 117 h 134"/>
                <a:gd name="T24" fmla="*/ 55 w 114"/>
                <a:gd name="T25" fmla="*/ 110 h 134"/>
                <a:gd name="T26" fmla="*/ 87 w 114"/>
                <a:gd name="T27" fmla="*/ 113 h 134"/>
                <a:gd name="T28" fmla="*/ 100 w 114"/>
                <a:gd name="T29" fmla="*/ 134 h 134"/>
                <a:gd name="T30" fmla="*/ 114 w 114"/>
                <a:gd name="T31" fmla="*/ 113 h 134"/>
                <a:gd name="T32" fmla="*/ 106 w 114"/>
                <a:gd name="T33" fmla="*/ 85 h 134"/>
                <a:gd name="T34" fmla="*/ 90 w 114"/>
                <a:gd name="T35" fmla="*/ 69 h 134"/>
                <a:gd name="T36" fmla="*/ 93 w 114"/>
                <a:gd name="T37" fmla="*/ 59 h 134"/>
                <a:gd name="T38" fmla="*/ 82 w 114"/>
                <a:gd name="T39" fmla="*/ 61 h 134"/>
                <a:gd name="T40" fmla="*/ 77 w 114"/>
                <a:gd name="T41" fmla="*/ 56 h 134"/>
                <a:gd name="T42" fmla="*/ 88 w 114"/>
                <a:gd name="T43" fmla="*/ 49 h 134"/>
                <a:gd name="T44" fmla="*/ 77 w 114"/>
                <a:gd name="T45" fmla="*/ 45 h 134"/>
                <a:gd name="T46" fmla="*/ 79 w 114"/>
                <a:gd name="T47" fmla="*/ 35 h 134"/>
                <a:gd name="T48" fmla="*/ 90 w 114"/>
                <a:gd name="T49" fmla="*/ 38 h 134"/>
                <a:gd name="T50" fmla="*/ 96 w 114"/>
                <a:gd name="T51" fmla="*/ 27 h 134"/>
                <a:gd name="T52" fmla="*/ 74 w 114"/>
                <a:gd name="T53" fmla="*/ 35 h 134"/>
                <a:gd name="T54" fmla="*/ 53 w 114"/>
                <a:gd name="T55" fmla="*/ 14 h 134"/>
                <a:gd name="T56" fmla="*/ 21 w 114"/>
                <a:gd name="T5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34">
                  <a:moveTo>
                    <a:pt x="21" y="0"/>
                  </a:moveTo>
                  <a:lnTo>
                    <a:pt x="7" y="6"/>
                  </a:lnTo>
                  <a:lnTo>
                    <a:pt x="0" y="19"/>
                  </a:lnTo>
                  <a:lnTo>
                    <a:pt x="15" y="38"/>
                  </a:lnTo>
                  <a:lnTo>
                    <a:pt x="13" y="48"/>
                  </a:lnTo>
                  <a:lnTo>
                    <a:pt x="24" y="65"/>
                  </a:lnTo>
                  <a:lnTo>
                    <a:pt x="39" y="77"/>
                  </a:lnTo>
                  <a:lnTo>
                    <a:pt x="58" y="78"/>
                  </a:lnTo>
                  <a:lnTo>
                    <a:pt x="64" y="94"/>
                  </a:lnTo>
                  <a:lnTo>
                    <a:pt x="48" y="89"/>
                  </a:lnTo>
                  <a:lnTo>
                    <a:pt x="36" y="99"/>
                  </a:lnTo>
                  <a:lnTo>
                    <a:pt x="45" y="117"/>
                  </a:lnTo>
                  <a:lnTo>
                    <a:pt x="55" y="110"/>
                  </a:lnTo>
                  <a:lnTo>
                    <a:pt x="87" y="113"/>
                  </a:lnTo>
                  <a:lnTo>
                    <a:pt x="100" y="134"/>
                  </a:lnTo>
                  <a:lnTo>
                    <a:pt x="114" y="113"/>
                  </a:lnTo>
                  <a:lnTo>
                    <a:pt x="106" y="85"/>
                  </a:lnTo>
                  <a:lnTo>
                    <a:pt x="90" y="69"/>
                  </a:lnTo>
                  <a:lnTo>
                    <a:pt x="93" y="59"/>
                  </a:lnTo>
                  <a:lnTo>
                    <a:pt x="82" y="61"/>
                  </a:lnTo>
                  <a:lnTo>
                    <a:pt x="77" y="56"/>
                  </a:lnTo>
                  <a:lnTo>
                    <a:pt x="88" y="49"/>
                  </a:lnTo>
                  <a:lnTo>
                    <a:pt x="77" y="45"/>
                  </a:lnTo>
                  <a:lnTo>
                    <a:pt x="79" y="35"/>
                  </a:lnTo>
                  <a:lnTo>
                    <a:pt x="90" y="38"/>
                  </a:lnTo>
                  <a:lnTo>
                    <a:pt x="96" y="27"/>
                  </a:lnTo>
                  <a:lnTo>
                    <a:pt x="74" y="35"/>
                  </a:lnTo>
                  <a:lnTo>
                    <a:pt x="53" y="14"/>
                  </a:lnTo>
                  <a:lnTo>
                    <a:pt x="21" y="0"/>
                  </a:lnTo>
                  <a:close/>
                </a:path>
              </a:pathLst>
            </a:custGeom>
            <a:solidFill>
              <a:srgbClr val="E98CB9"/>
            </a:solidFill>
            <a:ln w="9525" cap="flat">
              <a:noFill/>
              <a:prstDash val="solid"/>
              <a:miter lim="800000"/>
              <a:headEnd/>
              <a:tailEnd/>
            </a:ln>
          </p:spPr>
          <p:txBody>
            <a:bodyPr vert="horz" wrap="square" lIns="38576" tIns="19289" rIns="38576" bIns="19289" numCol="1" anchor="ctr" anchorCtr="0" compatLnSpc="1">
              <a:prstTxWarp prst="textNoShape">
                <a:avLst/>
              </a:prstTxWarp>
            </a:bodyPr>
            <a:lstStyle/>
            <a:p>
              <a:pPr algn="ctr" defTabSz="385763">
                <a:buClrTx/>
                <a:defRPr/>
              </a:pPr>
              <a:r>
                <a:rPr lang="fr-FR" sz="900" b="1" dirty="0">
                  <a:latin typeface="Marianne" panose="02000000000000000000" pitchFamily="2" charset="0"/>
                  <a:ea typeface="+mn-ea"/>
                  <a:cs typeface="Arial" panose="020B0604020202020204" pitchFamily="34" charset="0"/>
                </a:rPr>
                <a:t>68</a:t>
              </a:r>
            </a:p>
          </p:txBody>
        </p:sp>
        <p:sp>
          <p:nvSpPr>
            <p:cNvPr id="32" name="Freeform 290">
              <a:hlinkClick r:id="" action="ppaction://noaction"/>
              <a:extLst>
                <a:ext uri="{FF2B5EF4-FFF2-40B4-BE49-F238E27FC236}">
                  <a16:creationId xmlns:a16="http://schemas.microsoft.com/office/drawing/2014/main" id="{0E9A9B39-82DE-4587-4E2B-4F8DC760FCE5}"/>
                </a:ext>
              </a:extLst>
            </p:cNvPr>
            <p:cNvSpPr>
              <a:spLocks/>
            </p:cNvSpPr>
            <p:nvPr/>
          </p:nvSpPr>
          <p:spPr bwMode="auto">
            <a:xfrm>
              <a:off x="7078653" y="1477032"/>
              <a:ext cx="471580" cy="505359"/>
            </a:xfrm>
            <a:custGeom>
              <a:avLst/>
              <a:gdLst>
                <a:gd name="T0" fmla="*/ 12 w 156"/>
                <a:gd name="T1" fmla="*/ 125 h 155"/>
                <a:gd name="T2" fmla="*/ 28 w 156"/>
                <a:gd name="T3" fmla="*/ 155 h 155"/>
                <a:gd name="T4" fmla="*/ 47 w 156"/>
                <a:gd name="T5" fmla="*/ 149 h 155"/>
                <a:gd name="T6" fmla="*/ 68 w 156"/>
                <a:gd name="T7" fmla="*/ 130 h 155"/>
                <a:gd name="T8" fmla="*/ 58 w 156"/>
                <a:gd name="T9" fmla="*/ 75 h 155"/>
                <a:gd name="T10" fmla="*/ 90 w 156"/>
                <a:gd name="T11" fmla="*/ 85 h 155"/>
                <a:gd name="T12" fmla="*/ 156 w 156"/>
                <a:gd name="T13" fmla="*/ 69 h 155"/>
                <a:gd name="T14" fmla="*/ 143 w 156"/>
                <a:gd name="T15" fmla="*/ 56 h 155"/>
                <a:gd name="T16" fmla="*/ 106 w 156"/>
                <a:gd name="T17" fmla="*/ 42 h 155"/>
                <a:gd name="T18" fmla="*/ 108 w 156"/>
                <a:gd name="T19" fmla="*/ 15 h 155"/>
                <a:gd name="T20" fmla="*/ 88 w 156"/>
                <a:gd name="T21" fmla="*/ 0 h 155"/>
                <a:gd name="T22" fmla="*/ 69 w 156"/>
                <a:gd name="T23" fmla="*/ 19 h 155"/>
                <a:gd name="T24" fmla="*/ 80 w 156"/>
                <a:gd name="T25" fmla="*/ 43 h 155"/>
                <a:gd name="T26" fmla="*/ 60 w 156"/>
                <a:gd name="T27" fmla="*/ 66 h 155"/>
                <a:gd name="T28" fmla="*/ 13 w 156"/>
                <a:gd name="T29" fmla="*/ 42 h 155"/>
                <a:gd name="T30" fmla="*/ 0 w 156"/>
                <a:gd name="T31" fmla="*/ 56 h 155"/>
                <a:gd name="T32" fmla="*/ 12 w 156"/>
                <a:gd name="T33" fmla="*/ 1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55">
                  <a:moveTo>
                    <a:pt x="12" y="125"/>
                  </a:moveTo>
                  <a:lnTo>
                    <a:pt x="28" y="155"/>
                  </a:lnTo>
                  <a:lnTo>
                    <a:pt x="47" y="149"/>
                  </a:lnTo>
                  <a:lnTo>
                    <a:pt x="68" y="130"/>
                  </a:lnTo>
                  <a:lnTo>
                    <a:pt x="58" y="75"/>
                  </a:lnTo>
                  <a:lnTo>
                    <a:pt x="90" y="85"/>
                  </a:lnTo>
                  <a:lnTo>
                    <a:pt x="156" y="69"/>
                  </a:lnTo>
                  <a:lnTo>
                    <a:pt x="143" y="56"/>
                  </a:lnTo>
                  <a:lnTo>
                    <a:pt x="106" y="42"/>
                  </a:lnTo>
                  <a:lnTo>
                    <a:pt x="108" y="15"/>
                  </a:lnTo>
                  <a:lnTo>
                    <a:pt x="88" y="0"/>
                  </a:lnTo>
                  <a:lnTo>
                    <a:pt x="69" y="19"/>
                  </a:lnTo>
                  <a:lnTo>
                    <a:pt x="80" y="43"/>
                  </a:lnTo>
                  <a:lnTo>
                    <a:pt x="60" y="66"/>
                  </a:lnTo>
                  <a:lnTo>
                    <a:pt x="13" y="42"/>
                  </a:lnTo>
                  <a:lnTo>
                    <a:pt x="0" y="56"/>
                  </a:lnTo>
                  <a:lnTo>
                    <a:pt x="12" y="125"/>
                  </a:lnTo>
                  <a:close/>
                </a:path>
              </a:pathLst>
            </a:custGeom>
            <a:solidFill>
              <a:srgbClr val="EFCFDF"/>
            </a:solidFill>
            <a:ln w="9525" cap="flat">
              <a:noFill/>
              <a:prstDash val="solid"/>
              <a:miter lim="800000"/>
              <a:headEnd/>
              <a:tailEnd/>
            </a:ln>
          </p:spPr>
          <p:txBody>
            <a:bodyPr vert="horz" wrap="square" lIns="38576" tIns="19289" rIns="38576" bIns="19289" numCol="1" anchor="ctr" anchorCtr="0" compatLnSpc="1">
              <a:prstTxWarp prst="textNoShape">
                <a:avLst/>
              </a:prstTxWarp>
            </a:bodyPr>
            <a:lstStyle/>
            <a:p>
              <a:pPr algn="ctr" defTabSz="385763">
                <a:buClrTx/>
                <a:defRPr/>
              </a:pPr>
              <a:r>
                <a:rPr lang="fr-FR" sz="900" b="1" dirty="0">
                  <a:solidFill>
                    <a:srgbClr val="D5D5D5">
                      <a:lumMod val="10000"/>
                    </a:srgbClr>
                  </a:solidFill>
                  <a:latin typeface="Marianne" panose="02000000000000000000" pitchFamily="2" charset="0"/>
                  <a:ea typeface="+mn-ea"/>
                  <a:cs typeface="Arial" panose="020B0604020202020204" pitchFamily="34" charset="0"/>
                </a:rPr>
                <a:t>11</a:t>
              </a:r>
            </a:p>
          </p:txBody>
        </p:sp>
        <p:sp>
          <p:nvSpPr>
            <p:cNvPr id="33" name="Freeform 291">
              <a:extLst>
                <a:ext uri="{FF2B5EF4-FFF2-40B4-BE49-F238E27FC236}">
                  <a16:creationId xmlns:a16="http://schemas.microsoft.com/office/drawing/2014/main" id="{914283EC-B01D-88DD-BB0E-4D9658EC9211}"/>
                </a:ext>
              </a:extLst>
            </p:cNvPr>
            <p:cNvSpPr>
              <a:spLocks/>
            </p:cNvSpPr>
            <p:nvPr/>
          </p:nvSpPr>
          <p:spPr bwMode="auto">
            <a:xfrm>
              <a:off x="7439005" y="1886611"/>
              <a:ext cx="114871" cy="130419"/>
            </a:xfrm>
            <a:custGeom>
              <a:avLst/>
              <a:gdLst>
                <a:gd name="T0" fmla="*/ 16 w 38"/>
                <a:gd name="T1" fmla="*/ 0 h 40"/>
                <a:gd name="T2" fmla="*/ 38 w 38"/>
                <a:gd name="T3" fmla="*/ 16 h 40"/>
                <a:gd name="T4" fmla="*/ 36 w 38"/>
                <a:gd name="T5" fmla="*/ 28 h 40"/>
                <a:gd name="T6" fmla="*/ 19 w 38"/>
                <a:gd name="T7" fmla="*/ 40 h 40"/>
                <a:gd name="T8" fmla="*/ 3 w 38"/>
                <a:gd name="T9" fmla="*/ 33 h 40"/>
                <a:gd name="T10" fmla="*/ 0 w 38"/>
                <a:gd name="T11" fmla="*/ 17 h 40"/>
                <a:gd name="T12" fmla="*/ 16 w 3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8" h="40">
                  <a:moveTo>
                    <a:pt x="16" y="0"/>
                  </a:moveTo>
                  <a:lnTo>
                    <a:pt x="38" y="16"/>
                  </a:lnTo>
                  <a:lnTo>
                    <a:pt x="36" y="28"/>
                  </a:lnTo>
                  <a:lnTo>
                    <a:pt x="19" y="40"/>
                  </a:lnTo>
                  <a:lnTo>
                    <a:pt x="3" y="33"/>
                  </a:lnTo>
                  <a:lnTo>
                    <a:pt x="0" y="17"/>
                  </a:lnTo>
                  <a:lnTo>
                    <a:pt x="16" y="0"/>
                  </a:lnTo>
                  <a:close/>
                </a:path>
              </a:pathLst>
            </a:custGeom>
            <a:solidFill>
              <a:srgbClr val="E72784"/>
            </a:solidFill>
            <a:ln w="9525" cap="flat">
              <a:noFill/>
              <a:prstDash val="solid"/>
              <a:miter lim="800000"/>
              <a:headEnd/>
              <a:tailEnd/>
            </a:ln>
          </p:spPr>
          <p:txBody>
            <a:bodyPr vert="horz" wrap="square" lIns="38576" tIns="19289" rIns="38576" bIns="19289" numCol="1" anchor="t" anchorCtr="0" compatLnSpc="1">
              <a:prstTxWarp prst="textNoShape">
                <a:avLst/>
              </a:prstTxWarp>
            </a:bodyPr>
            <a:lstStyle/>
            <a:p>
              <a:pPr defTabSz="385763">
                <a:buClrTx/>
                <a:defRPr/>
              </a:pPr>
              <a:endParaRPr lang="fr-FR" sz="788">
                <a:latin typeface="Marianne" panose="02000000000000000000" pitchFamily="2" charset="0"/>
                <a:ea typeface="+mn-ea"/>
                <a:cs typeface="Arial" panose="020B0604020202020204" pitchFamily="34" charset="0"/>
              </a:endParaRPr>
            </a:p>
          </p:txBody>
        </p:sp>
        <p:sp>
          <p:nvSpPr>
            <p:cNvPr id="34" name="Freeform 293">
              <a:hlinkClick r:id="" action="ppaction://noaction"/>
              <a:extLst>
                <a:ext uri="{FF2B5EF4-FFF2-40B4-BE49-F238E27FC236}">
                  <a16:creationId xmlns:a16="http://schemas.microsoft.com/office/drawing/2014/main" id="{39F59A17-7AD0-8C55-104B-0072F0C2ACAD}"/>
                </a:ext>
              </a:extLst>
            </p:cNvPr>
            <p:cNvSpPr>
              <a:spLocks/>
            </p:cNvSpPr>
            <p:nvPr/>
          </p:nvSpPr>
          <p:spPr bwMode="auto">
            <a:xfrm>
              <a:off x="7172863" y="2879715"/>
              <a:ext cx="389773" cy="521901"/>
            </a:xfrm>
            <a:custGeom>
              <a:avLst/>
              <a:gdLst>
                <a:gd name="T0" fmla="*/ 35 w 160"/>
                <a:gd name="T1" fmla="*/ 0 h 200"/>
                <a:gd name="T2" fmla="*/ 59 w 160"/>
                <a:gd name="T3" fmla="*/ 11 h 200"/>
                <a:gd name="T4" fmla="*/ 83 w 160"/>
                <a:gd name="T5" fmla="*/ 14 h 200"/>
                <a:gd name="T6" fmla="*/ 112 w 160"/>
                <a:gd name="T7" fmla="*/ 40 h 200"/>
                <a:gd name="T8" fmla="*/ 142 w 160"/>
                <a:gd name="T9" fmla="*/ 61 h 200"/>
                <a:gd name="T10" fmla="*/ 150 w 160"/>
                <a:gd name="T11" fmla="*/ 62 h 200"/>
                <a:gd name="T12" fmla="*/ 160 w 160"/>
                <a:gd name="T13" fmla="*/ 88 h 200"/>
                <a:gd name="T14" fmla="*/ 124 w 160"/>
                <a:gd name="T15" fmla="*/ 139 h 200"/>
                <a:gd name="T16" fmla="*/ 104 w 160"/>
                <a:gd name="T17" fmla="*/ 184 h 200"/>
                <a:gd name="T18" fmla="*/ 86 w 160"/>
                <a:gd name="T19" fmla="*/ 195 h 200"/>
                <a:gd name="T20" fmla="*/ 43 w 160"/>
                <a:gd name="T21" fmla="*/ 187 h 200"/>
                <a:gd name="T22" fmla="*/ 22 w 160"/>
                <a:gd name="T23" fmla="*/ 200 h 200"/>
                <a:gd name="T24" fmla="*/ 0 w 160"/>
                <a:gd name="T25" fmla="*/ 192 h 200"/>
                <a:gd name="T26" fmla="*/ 30 w 160"/>
                <a:gd name="T27" fmla="*/ 120 h 200"/>
                <a:gd name="T28" fmla="*/ 8 w 160"/>
                <a:gd name="T29" fmla="*/ 93 h 200"/>
                <a:gd name="T30" fmla="*/ 3 w 160"/>
                <a:gd name="T31" fmla="*/ 43 h 200"/>
                <a:gd name="T32" fmla="*/ 35 w 160"/>
                <a:gd name="T3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200">
                  <a:moveTo>
                    <a:pt x="35" y="0"/>
                  </a:moveTo>
                  <a:lnTo>
                    <a:pt x="59" y="11"/>
                  </a:lnTo>
                  <a:lnTo>
                    <a:pt x="83" y="14"/>
                  </a:lnTo>
                  <a:lnTo>
                    <a:pt x="112" y="40"/>
                  </a:lnTo>
                  <a:lnTo>
                    <a:pt x="142" y="61"/>
                  </a:lnTo>
                  <a:lnTo>
                    <a:pt x="150" y="62"/>
                  </a:lnTo>
                  <a:lnTo>
                    <a:pt x="160" y="88"/>
                  </a:lnTo>
                  <a:lnTo>
                    <a:pt x="124" y="139"/>
                  </a:lnTo>
                  <a:lnTo>
                    <a:pt x="104" y="184"/>
                  </a:lnTo>
                  <a:lnTo>
                    <a:pt x="86" y="195"/>
                  </a:lnTo>
                  <a:lnTo>
                    <a:pt x="43" y="187"/>
                  </a:lnTo>
                  <a:lnTo>
                    <a:pt x="22" y="200"/>
                  </a:lnTo>
                  <a:lnTo>
                    <a:pt x="0" y="192"/>
                  </a:lnTo>
                  <a:lnTo>
                    <a:pt x="30" y="120"/>
                  </a:lnTo>
                  <a:lnTo>
                    <a:pt x="8" y="93"/>
                  </a:lnTo>
                  <a:lnTo>
                    <a:pt x="3" y="43"/>
                  </a:lnTo>
                  <a:lnTo>
                    <a:pt x="35" y="0"/>
                  </a:lnTo>
                  <a:close/>
                </a:path>
              </a:pathLst>
            </a:custGeom>
            <a:solidFill>
              <a:srgbClr val="EFCFDF"/>
            </a:solidFill>
            <a:ln w="9525" cap="flat">
              <a:noFill/>
              <a:prstDash val="solid"/>
              <a:miter lim="800000"/>
              <a:headEnd/>
              <a:tailEnd/>
            </a:ln>
          </p:spPr>
          <p:txBody>
            <a:bodyPr vert="horz" wrap="square" lIns="38576" tIns="19289" rIns="38576" bIns="19289" numCol="1" anchor="ctr" anchorCtr="0" compatLnSpc="1">
              <a:prstTxWarp prst="textNoShape">
                <a:avLst/>
              </a:prstTxWarp>
            </a:bodyPr>
            <a:lstStyle/>
            <a:p>
              <a:pPr algn="ctr" defTabSz="385763">
                <a:buClrTx/>
                <a:defRPr/>
              </a:pPr>
              <a:r>
                <a:rPr lang="fr-FR" sz="900" b="1" dirty="0">
                  <a:solidFill>
                    <a:srgbClr val="D5D5D5">
                      <a:lumMod val="10000"/>
                    </a:srgbClr>
                  </a:solidFill>
                  <a:latin typeface="Marianne" panose="02000000000000000000" pitchFamily="2" charset="0"/>
                  <a:ea typeface="+mn-ea"/>
                  <a:cs typeface="Arial" panose="020B0604020202020204" pitchFamily="34" charset="0"/>
                </a:rPr>
                <a:t>10</a:t>
              </a:r>
            </a:p>
          </p:txBody>
        </p:sp>
        <p:sp>
          <p:nvSpPr>
            <p:cNvPr id="35" name="Freeform 294">
              <a:extLst>
                <a:ext uri="{FF2B5EF4-FFF2-40B4-BE49-F238E27FC236}">
                  <a16:creationId xmlns:a16="http://schemas.microsoft.com/office/drawing/2014/main" id="{048308EB-3B32-C6D2-DAF6-60AD67E2B571}"/>
                </a:ext>
              </a:extLst>
            </p:cNvPr>
            <p:cNvSpPr>
              <a:spLocks/>
            </p:cNvSpPr>
            <p:nvPr/>
          </p:nvSpPr>
          <p:spPr bwMode="auto">
            <a:xfrm>
              <a:off x="7141727" y="3659157"/>
              <a:ext cx="441816" cy="437455"/>
            </a:xfrm>
            <a:custGeom>
              <a:avLst/>
              <a:gdLst>
                <a:gd name="T0" fmla="*/ 0 w 159"/>
                <a:gd name="T1" fmla="*/ 43 h 141"/>
                <a:gd name="T2" fmla="*/ 0 w 159"/>
                <a:gd name="T3" fmla="*/ 56 h 141"/>
                <a:gd name="T4" fmla="*/ 18 w 159"/>
                <a:gd name="T5" fmla="*/ 78 h 141"/>
                <a:gd name="T6" fmla="*/ 16 w 159"/>
                <a:gd name="T7" fmla="*/ 93 h 141"/>
                <a:gd name="T8" fmla="*/ 32 w 159"/>
                <a:gd name="T9" fmla="*/ 112 h 141"/>
                <a:gd name="T10" fmla="*/ 45 w 159"/>
                <a:gd name="T11" fmla="*/ 113 h 141"/>
                <a:gd name="T12" fmla="*/ 53 w 159"/>
                <a:gd name="T13" fmla="*/ 125 h 141"/>
                <a:gd name="T14" fmla="*/ 103 w 159"/>
                <a:gd name="T15" fmla="*/ 141 h 141"/>
                <a:gd name="T16" fmla="*/ 146 w 159"/>
                <a:gd name="T17" fmla="*/ 134 h 141"/>
                <a:gd name="T18" fmla="*/ 151 w 159"/>
                <a:gd name="T19" fmla="*/ 128 h 141"/>
                <a:gd name="T20" fmla="*/ 151 w 159"/>
                <a:gd name="T21" fmla="*/ 105 h 141"/>
                <a:gd name="T22" fmla="*/ 159 w 159"/>
                <a:gd name="T23" fmla="*/ 77 h 141"/>
                <a:gd name="T24" fmla="*/ 144 w 159"/>
                <a:gd name="T25" fmla="*/ 67 h 141"/>
                <a:gd name="T26" fmla="*/ 125 w 159"/>
                <a:gd name="T27" fmla="*/ 40 h 141"/>
                <a:gd name="T28" fmla="*/ 123 w 159"/>
                <a:gd name="T29" fmla="*/ 24 h 141"/>
                <a:gd name="T30" fmla="*/ 111 w 159"/>
                <a:gd name="T31" fmla="*/ 11 h 141"/>
                <a:gd name="T32" fmla="*/ 50 w 159"/>
                <a:gd name="T33" fmla="*/ 0 h 141"/>
                <a:gd name="T34" fmla="*/ 29 w 159"/>
                <a:gd name="T35" fmla="*/ 16 h 141"/>
                <a:gd name="T36" fmla="*/ 16 w 159"/>
                <a:gd name="T37" fmla="*/ 14 h 141"/>
                <a:gd name="T38" fmla="*/ 15 w 159"/>
                <a:gd name="T39" fmla="*/ 35 h 141"/>
                <a:gd name="T40" fmla="*/ 0 w 159"/>
                <a:gd name="T41"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141">
                  <a:moveTo>
                    <a:pt x="0" y="43"/>
                  </a:moveTo>
                  <a:lnTo>
                    <a:pt x="0" y="56"/>
                  </a:lnTo>
                  <a:lnTo>
                    <a:pt x="18" y="78"/>
                  </a:lnTo>
                  <a:lnTo>
                    <a:pt x="16" y="93"/>
                  </a:lnTo>
                  <a:lnTo>
                    <a:pt x="32" y="112"/>
                  </a:lnTo>
                  <a:lnTo>
                    <a:pt x="45" y="113"/>
                  </a:lnTo>
                  <a:lnTo>
                    <a:pt x="53" y="125"/>
                  </a:lnTo>
                  <a:lnTo>
                    <a:pt x="103" y="141"/>
                  </a:lnTo>
                  <a:lnTo>
                    <a:pt x="146" y="134"/>
                  </a:lnTo>
                  <a:lnTo>
                    <a:pt x="151" y="128"/>
                  </a:lnTo>
                  <a:lnTo>
                    <a:pt x="151" y="105"/>
                  </a:lnTo>
                  <a:lnTo>
                    <a:pt x="159" y="77"/>
                  </a:lnTo>
                  <a:lnTo>
                    <a:pt x="144" y="67"/>
                  </a:lnTo>
                  <a:lnTo>
                    <a:pt x="125" y="40"/>
                  </a:lnTo>
                  <a:lnTo>
                    <a:pt x="123" y="24"/>
                  </a:lnTo>
                  <a:lnTo>
                    <a:pt x="111" y="11"/>
                  </a:lnTo>
                  <a:lnTo>
                    <a:pt x="50" y="0"/>
                  </a:lnTo>
                  <a:lnTo>
                    <a:pt x="29" y="16"/>
                  </a:lnTo>
                  <a:lnTo>
                    <a:pt x="16" y="14"/>
                  </a:lnTo>
                  <a:lnTo>
                    <a:pt x="15" y="35"/>
                  </a:lnTo>
                  <a:lnTo>
                    <a:pt x="0" y="43"/>
                  </a:lnTo>
                  <a:close/>
                </a:path>
              </a:pathLst>
            </a:custGeom>
            <a:solidFill>
              <a:srgbClr val="E4599D"/>
            </a:solidFill>
            <a:ln w="9525" cap="flat">
              <a:noFill/>
              <a:prstDash val="solid"/>
              <a:miter lim="800000"/>
              <a:headEnd/>
              <a:tailEnd/>
            </a:ln>
          </p:spPr>
          <p:txBody>
            <a:bodyPr vert="horz" wrap="square" lIns="38576" tIns="19289" rIns="38576" bIns="19289" numCol="1" anchor="ctr" anchorCtr="0" compatLnSpc="1">
              <a:prstTxWarp prst="textNoShape">
                <a:avLst/>
              </a:prstTxWarp>
            </a:bodyPr>
            <a:lstStyle/>
            <a:p>
              <a:pPr algn="ctr" defTabSz="385763">
                <a:buClrTx/>
                <a:defRPr/>
              </a:pPr>
              <a:r>
                <a:rPr lang="fr-FR" sz="900" b="1">
                  <a:solidFill>
                    <a:srgbClr val="FFFFFF"/>
                  </a:solidFill>
                  <a:latin typeface="Marianne" panose="02000000000000000000" pitchFamily="2" charset="0"/>
                  <a:ea typeface="+mn-ea"/>
                  <a:cs typeface="Arial" panose="020B0604020202020204" pitchFamily="34" charset="0"/>
                </a:rPr>
                <a:t>173</a:t>
              </a:r>
            </a:p>
          </p:txBody>
        </p:sp>
        <p:sp>
          <p:nvSpPr>
            <p:cNvPr id="36" name="Freeform 295">
              <a:extLst>
                <a:ext uri="{FF2B5EF4-FFF2-40B4-BE49-F238E27FC236}">
                  <a16:creationId xmlns:a16="http://schemas.microsoft.com/office/drawing/2014/main" id="{44B13021-FCA3-DECC-5C24-A8A1B6490083}"/>
                </a:ext>
              </a:extLst>
            </p:cNvPr>
            <p:cNvSpPr>
              <a:spLocks/>
            </p:cNvSpPr>
            <p:nvPr/>
          </p:nvSpPr>
          <p:spPr bwMode="auto">
            <a:xfrm>
              <a:off x="7218025" y="4337987"/>
              <a:ext cx="287418" cy="471837"/>
            </a:xfrm>
            <a:custGeom>
              <a:avLst/>
              <a:gdLst>
                <a:gd name="T0" fmla="*/ 16 w 56"/>
                <a:gd name="T1" fmla="*/ 0 h 93"/>
                <a:gd name="T2" fmla="*/ 0 w 56"/>
                <a:gd name="T3" fmla="*/ 22 h 93"/>
                <a:gd name="T4" fmla="*/ 17 w 56"/>
                <a:gd name="T5" fmla="*/ 32 h 93"/>
                <a:gd name="T6" fmla="*/ 17 w 56"/>
                <a:gd name="T7" fmla="*/ 53 h 93"/>
                <a:gd name="T8" fmla="*/ 30 w 56"/>
                <a:gd name="T9" fmla="*/ 67 h 93"/>
                <a:gd name="T10" fmla="*/ 30 w 56"/>
                <a:gd name="T11" fmla="*/ 75 h 93"/>
                <a:gd name="T12" fmla="*/ 20 w 56"/>
                <a:gd name="T13" fmla="*/ 72 h 93"/>
                <a:gd name="T14" fmla="*/ 17 w 56"/>
                <a:gd name="T15" fmla="*/ 64 h 93"/>
                <a:gd name="T16" fmla="*/ 9 w 56"/>
                <a:gd name="T17" fmla="*/ 64 h 93"/>
                <a:gd name="T18" fmla="*/ 20 w 56"/>
                <a:gd name="T19" fmla="*/ 88 h 93"/>
                <a:gd name="T20" fmla="*/ 32 w 56"/>
                <a:gd name="T21" fmla="*/ 93 h 93"/>
                <a:gd name="T22" fmla="*/ 33 w 56"/>
                <a:gd name="T23" fmla="*/ 86 h 93"/>
                <a:gd name="T24" fmla="*/ 46 w 56"/>
                <a:gd name="T25" fmla="*/ 88 h 93"/>
                <a:gd name="T26" fmla="*/ 36 w 56"/>
                <a:gd name="T27" fmla="*/ 78 h 93"/>
                <a:gd name="T28" fmla="*/ 49 w 56"/>
                <a:gd name="T29" fmla="*/ 58 h 93"/>
                <a:gd name="T30" fmla="*/ 41 w 56"/>
                <a:gd name="T31" fmla="*/ 50 h 93"/>
                <a:gd name="T32" fmla="*/ 56 w 56"/>
                <a:gd name="T33" fmla="*/ 27 h 93"/>
                <a:gd name="T34" fmla="*/ 38 w 56"/>
                <a:gd name="T35" fmla="*/ 18 h 93"/>
                <a:gd name="T36" fmla="*/ 30 w 56"/>
                <a:gd name="T37" fmla="*/ 21 h 93"/>
                <a:gd name="T38" fmla="*/ 16 w 56"/>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93">
                  <a:moveTo>
                    <a:pt x="16" y="0"/>
                  </a:moveTo>
                  <a:lnTo>
                    <a:pt x="0" y="22"/>
                  </a:lnTo>
                  <a:lnTo>
                    <a:pt x="17" y="32"/>
                  </a:lnTo>
                  <a:lnTo>
                    <a:pt x="17" y="53"/>
                  </a:lnTo>
                  <a:lnTo>
                    <a:pt x="30" y="67"/>
                  </a:lnTo>
                  <a:lnTo>
                    <a:pt x="30" y="75"/>
                  </a:lnTo>
                  <a:lnTo>
                    <a:pt x="20" y="72"/>
                  </a:lnTo>
                  <a:lnTo>
                    <a:pt x="17" y="64"/>
                  </a:lnTo>
                  <a:lnTo>
                    <a:pt x="9" y="64"/>
                  </a:lnTo>
                  <a:lnTo>
                    <a:pt x="20" y="88"/>
                  </a:lnTo>
                  <a:lnTo>
                    <a:pt x="32" y="93"/>
                  </a:lnTo>
                  <a:lnTo>
                    <a:pt x="33" y="86"/>
                  </a:lnTo>
                  <a:lnTo>
                    <a:pt x="46" y="88"/>
                  </a:lnTo>
                  <a:lnTo>
                    <a:pt x="36" y="78"/>
                  </a:lnTo>
                  <a:lnTo>
                    <a:pt x="49" y="58"/>
                  </a:lnTo>
                  <a:lnTo>
                    <a:pt x="41" y="50"/>
                  </a:lnTo>
                  <a:lnTo>
                    <a:pt x="56" y="27"/>
                  </a:lnTo>
                  <a:lnTo>
                    <a:pt x="38" y="18"/>
                  </a:lnTo>
                  <a:lnTo>
                    <a:pt x="30" y="21"/>
                  </a:lnTo>
                  <a:lnTo>
                    <a:pt x="16" y="0"/>
                  </a:lnTo>
                  <a:close/>
                </a:path>
              </a:pathLst>
            </a:custGeom>
            <a:solidFill>
              <a:srgbClr val="EFCFDF"/>
            </a:solidFill>
            <a:ln w="9525" cap="flat">
              <a:noFill/>
              <a:prstDash val="solid"/>
              <a:miter lim="800000"/>
              <a:headEnd/>
              <a:tailEnd/>
            </a:ln>
          </p:spPr>
          <p:txBody>
            <a:bodyPr vert="horz" wrap="square" lIns="38576" tIns="19289" rIns="38576" bIns="19289" numCol="1" anchor="t" anchorCtr="0" compatLnSpc="1">
              <a:prstTxWarp prst="textNoShape">
                <a:avLst/>
              </a:prstTxWarp>
            </a:bodyPr>
            <a:lstStyle/>
            <a:p>
              <a:pPr defTabSz="385763">
                <a:buClrTx/>
                <a:defRPr/>
              </a:pPr>
              <a:r>
                <a:rPr lang="fr-FR" sz="900" b="1">
                  <a:latin typeface="Marianne" panose="02000000000000000000" pitchFamily="2" charset="0"/>
                  <a:ea typeface="+mn-ea"/>
                  <a:cs typeface="Arial" panose="020B0604020202020204" pitchFamily="34" charset="0"/>
                </a:rPr>
                <a:t>34</a:t>
              </a:r>
            </a:p>
          </p:txBody>
        </p:sp>
        <p:sp>
          <p:nvSpPr>
            <p:cNvPr id="37" name="Freeform 25">
              <a:extLst>
                <a:ext uri="{FF2B5EF4-FFF2-40B4-BE49-F238E27FC236}">
                  <a16:creationId xmlns:a16="http://schemas.microsoft.com/office/drawing/2014/main" id="{57F47957-3B5B-3ADE-0231-B8CB4C63648D}"/>
                </a:ext>
              </a:extLst>
            </p:cNvPr>
            <p:cNvSpPr>
              <a:spLocks noChangeAspect="1"/>
            </p:cNvSpPr>
            <p:nvPr/>
          </p:nvSpPr>
          <p:spPr bwMode="auto">
            <a:xfrm>
              <a:off x="10017576" y="3377322"/>
              <a:ext cx="926120" cy="771543"/>
            </a:xfrm>
            <a:custGeom>
              <a:avLst/>
              <a:gdLst>
                <a:gd name="T0" fmla="*/ 760 w 20000"/>
                <a:gd name="T1" fmla="*/ 189 h 20000"/>
                <a:gd name="T2" fmla="*/ 775 w 20000"/>
                <a:gd name="T3" fmla="*/ 147 h 20000"/>
                <a:gd name="T4" fmla="*/ 700 w 20000"/>
                <a:gd name="T5" fmla="*/ 80 h 20000"/>
                <a:gd name="T6" fmla="*/ 654 w 20000"/>
                <a:gd name="T7" fmla="*/ 3 h 20000"/>
                <a:gd name="T8" fmla="*/ 602 w 20000"/>
                <a:gd name="T9" fmla="*/ 24 h 20000"/>
                <a:gd name="T10" fmla="*/ 549 w 20000"/>
                <a:gd name="T11" fmla="*/ 3 h 20000"/>
                <a:gd name="T12" fmla="*/ 574 w 20000"/>
                <a:gd name="T13" fmla="*/ 63 h 20000"/>
                <a:gd name="T14" fmla="*/ 545 w 20000"/>
                <a:gd name="T15" fmla="*/ 108 h 20000"/>
                <a:gd name="T16" fmla="*/ 486 w 20000"/>
                <a:gd name="T17" fmla="*/ 119 h 20000"/>
                <a:gd name="T18" fmla="*/ 458 w 20000"/>
                <a:gd name="T19" fmla="*/ 151 h 20000"/>
                <a:gd name="T20" fmla="*/ 429 w 20000"/>
                <a:gd name="T21" fmla="*/ 185 h 20000"/>
                <a:gd name="T22" fmla="*/ 383 w 20000"/>
                <a:gd name="T23" fmla="*/ 217 h 20000"/>
                <a:gd name="T24" fmla="*/ 387 w 20000"/>
                <a:gd name="T25" fmla="*/ 252 h 20000"/>
                <a:gd name="T26" fmla="*/ 342 w 20000"/>
                <a:gd name="T27" fmla="*/ 255 h 20000"/>
                <a:gd name="T28" fmla="*/ 345 w 20000"/>
                <a:gd name="T29" fmla="*/ 287 h 20000"/>
                <a:gd name="T30" fmla="*/ 342 w 20000"/>
                <a:gd name="T31" fmla="*/ 308 h 20000"/>
                <a:gd name="T32" fmla="*/ 387 w 20000"/>
                <a:gd name="T33" fmla="*/ 319 h 20000"/>
                <a:gd name="T34" fmla="*/ 401 w 20000"/>
                <a:gd name="T35" fmla="*/ 354 h 20000"/>
                <a:gd name="T36" fmla="*/ 394 w 20000"/>
                <a:gd name="T37" fmla="*/ 392 h 20000"/>
                <a:gd name="T38" fmla="*/ 370 w 20000"/>
                <a:gd name="T39" fmla="*/ 399 h 20000"/>
                <a:gd name="T40" fmla="*/ 320 w 20000"/>
                <a:gd name="T41" fmla="*/ 374 h 20000"/>
                <a:gd name="T42" fmla="*/ 282 w 20000"/>
                <a:gd name="T43" fmla="*/ 364 h 20000"/>
                <a:gd name="T44" fmla="*/ 257 w 20000"/>
                <a:gd name="T45" fmla="*/ 332 h 20000"/>
                <a:gd name="T46" fmla="*/ 190 w 20000"/>
                <a:gd name="T47" fmla="*/ 357 h 20000"/>
                <a:gd name="T48" fmla="*/ 155 w 20000"/>
                <a:gd name="T49" fmla="*/ 343 h 20000"/>
                <a:gd name="T50" fmla="*/ 112 w 20000"/>
                <a:gd name="T51" fmla="*/ 360 h 20000"/>
                <a:gd name="T52" fmla="*/ 130 w 20000"/>
                <a:gd name="T53" fmla="*/ 403 h 20000"/>
                <a:gd name="T54" fmla="*/ 155 w 20000"/>
                <a:gd name="T55" fmla="*/ 441 h 20000"/>
                <a:gd name="T56" fmla="*/ 155 w 20000"/>
                <a:gd name="T57" fmla="*/ 480 h 20000"/>
                <a:gd name="T58" fmla="*/ 120 w 20000"/>
                <a:gd name="T59" fmla="*/ 522 h 20000"/>
                <a:gd name="T60" fmla="*/ 63 w 20000"/>
                <a:gd name="T61" fmla="*/ 592 h 20000"/>
                <a:gd name="T62" fmla="*/ 39 w 20000"/>
                <a:gd name="T63" fmla="*/ 644 h 20000"/>
                <a:gd name="T64" fmla="*/ 0 w 20000"/>
                <a:gd name="T65" fmla="*/ 662 h 20000"/>
                <a:gd name="T66" fmla="*/ 112 w 20000"/>
                <a:gd name="T67" fmla="*/ 718 h 20000"/>
                <a:gd name="T68" fmla="*/ 183 w 20000"/>
                <a:gd name="T69" fmla="*/ 718 h 20000"/>
                <a:gd name="T70" fmla="*/ 232 w 20000"/>
                <a:gd name="T71" fmla="*/ 693 h 20000"/>
                <a:gd name="T72" fmla="*/ 250 w 20000"/>
                <a:gd name="T73" fmla="*/ 644 h 20000"/>
                <a:gd name="T74" fmla="*/ 271 w 20000"/>
                <a:gd name="T75" fmla="*/ 683 h 20000"/>
                <a:gd name="T76" fmla="*/ 236 w 20000"/>
                <a:gd name="T77" fmla="*/ 722 h 20000"/>
                <a:gd name="T78" fmla="*/ 324 w 20000"/>
                <a:gd name="T79" fmla="*/ 736 h 20000"/>
                <a:gd name="T80" fmla="*/ 397 w 20000"/>
                <a:gd name="T81" fmla="*/ 781 h 20000"/>
                <a:gd name="T82" fmla="*/ 447 w 20000"/>
                <a:gd name="T83" fmla="*/ 795 h 20000"/>
                <a:gd name="T84" fmla="*/ 500 w 20000"/>
                <a:gd name="T85" fmla="*/ 813 h 20000"/>
                <a:gd name="T86" fmla="*/ 493 w 20000"/>
                <a:gd name="T87" fmla="*/ 799 h 20000"/>
                <a:gd name="T88" fmla="*/ 542 w 20000"/>
                <a:gd name="T89" fmla="*/ 823 h 20000"/>
                <a:gd name="T90" fmla="*/ 581 w 20000"/>
                <a:gd name="T91" fmla="*/ 791 h 20000"/>
                <a:gd name="T92" fmla="*/ 665 w 20000"/>
                <a:gd name="T93" fmla="*/ 767 h 20000"/>
                <a:gd name="T94" fmla="*/ 700 w 20000"/>
                <a:gd name="T95" fmla="*/ 753 h 20000"/>
                <a:gd name="T96" fmla="*/ 704 w 20000"/>
                <a:gd name="T97" fmla="*/ 722 h 20000"/>
                <a:gd name="T98" fmla="*/ 700 w 20000"/>
                <a:gd name="T99" fmla="*/ 707 h 20000"/>
                <a:gd name="T100" fmla="*/ 760 w 20000"/>
                <a:gd name="T101" fmla="*/ 658 h 20000"/>
                <a:gd name="T102" fmla="*/ 806 w 20000"/>
                <a:gd name="T103" fmla="*/ 613 h 20000"/>
                <a:gd name="T104" fmla="*/ 830 w 20000"/>
                <a:gd name="T105" fmla="*/ 567 h 20000"/>
                <a:gd name="T106" fmla="*/ 880 w 20000"/>
                <a:gd name="T107" fmla="*/ 543 h 20000"/>
                <a:gd name="T108" fmla="*/ 904 w 20000"/>
                <a:gd name="T109" fmla="*/ 536 h 20000"/>
                <a:gd name="T110" fmla="*/ 933 w 20000"/>
                <a:gd name="T111" fmla="*/ 497 h 20000"/>
                <a:gd name="T112" fmla="*/ 982 w 20000"/>
                <a:gd name="T113" fmla="*/ 403 h 20000"/>
                <a:gd name="T114" fmla="*/ 904 w 20000"/>
                <a:gd name="T115" fmla="*/ 374 h 20000"/>
                <a:gd name="T116" fmla="*/ 834 w 20000"/>
                <a:gd name="T117" fmla="*/ 350 h 20000"/>
                <a:gd name="T118" fmla="*/ 750 w 20000"/>
                <a:gd name="T119" fmla="*/ 297 h 200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00"/>
                <a:gd name="T181" fmla="*/ 0 h 20000"/>
                <a:gd name="T182" fmla="*/ 20000 w 20000"/>
                <a:gd name="T183" fmla="*/ 20000 h 200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00" h="20000">
                  <a:moveTo>
                    <a:pt x="15345" y="6434"/>
                  </a:moveTo>
                  <a:lnTo>
                    <a:pt x="15345" y="6269"/>
                  </a:lnTo>
                  <a:lnTo>
                    <a:pt x="15206" y="6269"/>
                  </a:lnTo>
                  <a:lnTo>
                    <a:pt x="15133" y="6008"/>
                  </a:lnTo>
                  <a:lnTo>
                    <a:pt x="14921" y="5842"/>
                  </a:lnTo>
                  <a:lnTo>
                    <a:pt x="14848" y="5668"/>
                  </a:lnTo>
                  <a:lnTo>
                    <a:pt x="14848" y="5503"/>
                  </a:lnTo>
                  <a:lnTo>
                    <a:pt x="15206" y="4989"/>
                  </a:lnTo>
                  <a:lnTo>
                    <a:pt x="15206" y="4745"/>
                  </a:lnTo>
                  <a:lnTo>
                    <a:pt x="15411" y="4571"/>
                  </a:lnTo>
                  <a:lnTo>
                    <a:pt x="15272" y="4232"/>
                  </a:lnTo>
                  <a:lnTo>
                    <a:pt x="15345" y="4066"/>
                  </a:lnTo>
                  <a:lnTo>
                    <a:pt x="15491" y="3892"/>
                  </a:lnTo>
                  <a:lnTo>
                    <a:pt x="15557" y="3892"/>
                  </a:lnTo>
                  <a:lnTo>
                    <a:pt x="15630" y="3892"/>
                  </a:lnTo>
                  <a:lnTo>
                    <a:pt x="15776" y="3892"/>
                  </a:lnTo>
                  <a:lnTo>
                    <a:pt x="15996" y="3979"/>
                  </a:lnTo>
                  <a:lnTo>
                    <a:pt x="16061" y="3979"/>
                  </a:lnTo>
                  <a:lnTo>
                    <a:pt x="15915" y="3640"/>
                  </a:lnTo>
                  <a:lnTo>
                    <a:pt x="15711" y="3561"/>
                  </a:lnTo>
                  <a:lnTo>
                    <a:pt x="15630" y="3126"/>
                  </a:lnTo>
                  <a:lnTo>
                    <a:pt x="15491" y="2960"/>
                  </a:lnTo>
                  <a:lnTo>
                    <a:pt x="15630" y="2621"/>
                  </a:lnTo>
                  <a:lnTo>
                    <a:pt x="15491" y="2447"/>
                  </a:lnTo>
                  <a:lnTo>
                    <a:pt x="15411" y="2447"/>
                  </a:lnTo>
                  <a:lnTo>
                    <a:pt x="15133" y="2281"/>
                  </a:lnTo>
                  <a:lnTo>
                    <a:pt x="14987" y="2447"/>
                  </a:lnTo>
                  <a:lnTo>
                    <a:pt x="14848" y="2447"/>
                  </a:lnTo>
                  <a:lnTo>
                    <a:pt x="14563" y="2368"/>
                  </a:lnTo>
                  <a:lnTo>
                    <a:pt x="14205" y="1942"/>
                  </a:lnTo>
                  <a:lnTo>
                    <a:pt x="14059" y="1942"/>
                  </a:lnTo>
                  <a:lnTo>
                    <a:pt x="13993" y="1602"/>
                  </a:lnTo>
                  <a:lnTo>
                    <a:pt x="14132" y="1358"/>
                  </a:lnTo>
                  <a:lnTo>
                    <a:pt x="13993" y="1184"/>
                  </a:lnTo>
                  <a:lnTo>
                    <a:pt x="13920" y="1184"/>
                  </a:lnTo>
                  <a:lnTo>
                    <a:pt x="13920" y="1097"/>
                  </a:lnTo>
                  <a:lnTo>
                    <a:pt x="13993" y="1097"/>
                  </a:lnTo>
                  <a:lnTo>
                    <a:pt x="13993" y="923"/>
                  </a:lnTo>
                  <a:lnTo>
                    <a:pt x="13570" y="845"/>
                  </a:lnTo>
                  <a:lnTo>
                    <a:pt x="13270" y="78"/>
                  </a:lnTo>
                  <a:lnTo>
                    <a:pt x="13204" y="0"/>
                  </a:lnTo>
                  <a:lnTo>
                    <a:pt x="12919" y="0"/>
                  </a:lnTo>
                  <a:lnTo>
                    <a:pt x="12846" y="78"/>
                  </a:lnTo>
                  <a:lnTo>
                    <a:pt x="12707" y="165"/>
                  </a:lnTo>
                  <a:lnTo>
                    <a:pt x="12561" y="165"/>
                  </a:lnTo>
                  <a:lnTo>
                    <a:pt x="12422" y="253"/>
                  </a:lnTo>
                  <a:lnTo>
                    <a:pt x="12495" y="583"/>
                  </a:lnTo>
                  <a:lnTo>
                    <a:pt x="12276" y="679"/>
                  </a:lnTo>
                  <a:lnTo>
                    <a:pt x="12203" y="583"/>
                  </a:lnTo>
                  <a:lnTo>
                    <a:pt x="12137" y="583"/>
                  </a:lnTo>
                  <a:lnTo>
                    <a:pt x="11918" y="583"/>
                  </a:lnTo>
                  <a:lnTo>
                    <a:pt x="11779" y="505"/>
                  </a:lnTo>
                  <a:lnTo>
                    <a:pt x="11852" y="418"/>
                  </a:lnTo>
                  <a:lnTo>
                    <a:pt x="11779" y="165"/>
                  </a:lnTo>
                  <a:lnTo>
                    <a:pt x="11567" y="78"/>
                  </a:lnTo>
                  <a:lnTo>
                    <a:pt x="11348" y="165"/>
                  </a:lnTo>
                  <a:lnTo>
                    <a:pt x="11275" y="165"/>
                  </a:lnTo>
                  <a:lnTo>
                    <a:pt x="11129" y="0"/>
                  </a:lnTo>
                  <a:lnTo>
                    <a:pt x="11129" y="78"/>
                  </a:lnTo>
                  <a:lnTo>
                    <a:pt x="10990" y="253"/>
                  </a:lnTo>
                  <a:lnTo>
                    <a:pt x="11063" y="505"/>
                  </a:lnTo>
                  <a:lnTo>
                    <a:pt x="10990" y="505"/>
                  </a:lnTo>
                  <a:lnTo>
                    <a:pt x="10924" y="583"/>
                  </a:lnTo>
                  <a:lnTo>
                    <a:pt x="10924" y="1097"/>
                  </a:lnTo>
                  <a:lnTo>
                    <a:pt x="11209" y="1263"/>
                  </a:lnTo>
                  <a:lnTo>
                    <a:pt x="11567" y="1184"/>
                  </a:lnTo>
                  <a:lnTo>
                    <a:pt x="11567" y="1437"/>
                  </a:lnTo>
                  <a:lnTo>
                    <a:pt x="11633" y="1524"/>
                  </a:lnTo>
                  <a:lnTo>
                    <a:pt x="11633" y="1698"/>
                  </a:lnTo>
                  <a:lnTo>
                    <a:pt x="11779" y="1776"/>
                  </a:lnTo>
                  <a:lnTo>
                    <a:pt x="11852" y="2029"/>
                  </a:lnTo>
                  <a:lnTo>
                    <a:pt x="11779" y="2281"/>
                  </a:lnTo>
                  <a:lnTo>
                    <a:pt x="11852" y="2542"/>
                  </a:lnTo>
                  <a:lnTo>
                    <a:pt x="11714" y="2621"/>
                  </a:lnTo>
                  <a:lnTo>
                    <a:pt x="11567" y="2447"/>
                  </a:lnTo>
                  <a:lnTo>
                    <a:pt x="11348" y="2447"/>
                  </a:lnTo>
                  <a:lnTo>
                    <a:pt x="11209" y="2621"/>
                  </a:lnTo>
                  <a:lnTo>
                    <a:pt x="11063" y="2621"/>
                  </a:lnTo>
                  <a:lnTo>
                    <a:pt x="10924" y="2542"/>
                  </a:lnTo>
                  <a:lnTo>
                    <a:pt x="10778" y="2621"/>
                  </a:lnTo>
                  <a:lnTo>
                    <a:pt x="10566" y="2542"/>
                  </a:lnTo>
                  <a:lnTo>
                    <a:pt x="10420" y="2708"/>
                  </a:lnTo>
                  <a:lnTo>
                    <a:pt x="10354" y="2786"/>
                  </a:lnTo>
                  <a:lnTo>
                    <a:pt x="10135" y="3047"/>
                  </a:lnTo>
                  <a:lnTo>
                    <a:pt x="10062" y="2960"/>
                  </a:lnTo>
                  <a:lnTo>
                    <a:pt x="9996" y="2882"/>
                  </a:lnTo>
                  <a:lnTo>
                    <a:pt x="9850" y="2882"/>
                  </a:lnTo>
                  <a:lnTo>
                    <a:pt x="9850" y="3047"/>
                  </a:lnTo>
                  <a:lnTo>
                    <a:pt x="9711" y="3047"/>
                  </a:lnTo>
                  <a:lnTo>
                    <a:pt x="9492" y="3222"/>
                  </a:lnTo>
                  <a:lnTo>
                    <a:pt x="9711" y="3300"/>
                  </a:lnTo>
                  <a:lnTo>
                    <a:pt x="9711" y="3387"/>
                  </a:lnTo>
                  <a:lnTo>
                    <a:pt x="9573" y="3465"/>
                  </a:lnTo>
                  <a:lnTo>
                    <a:pt x="9573" y="3640"/>
                  </a:lnTo>
                  <a:lnTo>
                    <a:pt x="9426" y="3727"/>
                  </a:lnTo>
                  <a:lnTo>
                    <a:pt x="9288" y="3640"/>
                  </a:lnTo>
                  <a:lnTo>
                    <a:pt x="9207" y="3727"/>
                  </a:lnTo>
                  <a:lnTo>
                    <a:pt x="9134" y="3727"/>
                  </a:lnTo>
                  <a:lnTo>
                    <a:pt x="8849" y="3640"/>
                  </a:lnTo>
                  <a:lnTo>
                    <a:pt x="8849" y="3805"/>
                  </a:lnTo>
                  <a:lnTo>
                    <a:pt x="8710" y="4145"/>
                  </a:lnTo>
                  <a:lnTo>
                    <a:pt x="8783" y="4145"/>
                  </a:lnTo>
                  <a:lnTo>
                    <a:pt x="8849" y="4232"/>
                  </a:lnTo>
                  <a:lnTo>
                    <a:pt x="8849" y="4310"/>
                  </a:lnTo>
                  <a:lnTo>
                    <a:pt x="8783" y="4406"/>
                  </a:lnTo>
                  <a:lnTo>
                    <a:pt x="8710" y="4484"/>
                  </a:lnTo>
                  <a:lnTo>
                    <a:pt x="8637" y="4650"/>
                  </a:lnTo>
                  <a:lnTo>
                    <a:pt x="8564" y="4650"/>
                  </a:lnTo>
                  <a:lnTo>
                    <a:pt x="8498" y="4571"/>
                  </a:lnTo>
                  <a:lnTo>
                    <a:pt x="8360" y="4824"/>
                  </a:lnTo>
                  <a:lnTo>
                    <a:pt x="8140" y="4745"/>
                  </a:lnTo>
                  <a:lnTo>
                    <a:pt x="7855" y="4650"/>
                  </a:lnTo>
                  <a:lnTo>
                    <a:pt x="7855" y="4745"/>
                  </a:lnTo>
                  <a:lnTo>
                    <a:pt x="7921" y="4989"/>
                  </a:lnTo>
                  <a:lnTo>
                    <a:pt x="7775" y="5163"/>
                  </a:lnTo>
                  <a:lnTo>
                    <a:pt x="7775" y="5250"/>
                  </a:lnTo>
                  <a:lnTo>
                    <a:pt x="7775" y="5329"/>
                  </a:lnTo>
                  <a:lnTo>
                    <a:pt x="7636" y="5590"/>
                  </a:lnTo>
                  <a:lnTo>
                    <a:pt x="7636" y="5755"/>
                  </a:lnTo>
                  <a:lnTo>
                    <a:pt x="7709" y="5842"/>
                  </a:lnTo>
                  <a:lnTo>
                    <a:pt x="7775" y="5842"/>
                  </a:lnTo>
                  <a:lnTo>
                    <a:pt x="7921" y="5929"/>
                  </a:lnTo>
                  <a:lnTo>
                    <a:pt x="7994" y="6095"/>
                  </a:lnTo>
                  <a:lnTo>
                    <a:pt x="7921" y="6173"/>
                  </a:lnTo>
                  <a:lnTo>
                    <a:pt x="7855" y="6095"/>
                  </a:lnTo>
                  <a:lnTo>
                    <a:pt x="7775" y="6173"/>
                  </a:lnTo>
                  <a:lnTo>
                    <a:pt x="7775" y="6269"/>
                  </a:lnTo>
                  <a:lnTo>
                    <a:pt x="7709" y="6513"/>
                  </a:lnTo>
                  <a:lnTo>
                    <a:pt x="7570" y="6434"/>
                  </a:lnTo>
                  <a:lnTo>
                    <a:pt x="7497" y="6347"/>
                  </a:lnTo>
                  <a:lnTo>
                    <a:pt x="7424" y="6434"/>
                  </a:lnTo>
                  <a:lnTo>
                    <a:pt x="7351" y="6347"/>
                  </a:lnTo>
                  <a:lnTo>
                    <a:pt x="7147" y="6269"/>
                  </a:lnTo>
                  <a:lnTo>
                    <a:pt x="6993" y="6269"/>
                  </a:lnTo>
                  <a:lnTo>
                    <a:pt x="6927" y="6173"/>
                  </a:lnTo>
                  <a:lnTo>
                    <a:pt x="6847" y="6269"/>
                  </a:lnTo>
                  <a:lnTo>
                    <a:pt x="6847" y="6347"/>
                  </a:lnTo>
                  <a:lnTo>
                    <a:pt x="6847" y="6434"/>
                  </a:lnTo>
                  <a:lnTo>
                    <a:pt x="6847" y="6513"/>
                  </a:lnTo>
                  <a:lnTo>
                    <a:pt x="6847" y="6687"/>
                  </a:lnTo>
                  <a:lnTo>
                    <a:pt x="6993" y="6687"/>
                  </a:lnTo>
                  <a:lnTo>
                    <a:pt x="7066" y="6774"/>
                  </a:lnTo>
                  <a:lnTo>
                    <a:pt x="7066" y="6852"/>
                  </a:lnTo>
                  <a:lnTo>
                    <a:pt x="6993" y="6948"/>
                  </a:lnTo>
                  <a:lnTo>
                    <a:pt x="6927" y="6948"/>
                  </a:lnTo>
                  <a:lnTo>
                    <a:pt x="6708" y="6852"/>
                  </a:lnTo>
                  <a:lnTo>
                    <a:pt x="6642" y="6948"/>
                  </a:lnTo>
                  <a:lnTo>
                    <a:pt x="6642" y="7027"/>
                  </a:lnTo>
                  <a:lnTo>
                    <a:pt x="6708" y="7027"/>
                  </a:lnTo>
                  <a:lnTo>
                    <a:pt x="6781" y="7366"/>
                  </a:lnTo>
                  <a:lnTo>
                    <a:pt x="6708" y="7366"/>
                  </a:lnTo>
                  <a:lnTo>
                    <a:pt x="6708" y="7453"/>
                  </a:lnTo>
                  <a:lnTo>
                    <a:pt x="6781" y="7453"/>
                  </a:lnTo>
                  <a:lnTo>
                    <a:pt x="6927" y="7453"/>
                  </a:lnTo>
                  <a:lnTo>
                    <a:pt x="6927" y="7619"/>
                  </a:lnTo>
                  <a:lnTo>
                    <a:pt x="6993" y="7619"/>
                  </a:lnTo>
                  <a:lnTo>
                    <a:pt x="7066" y="7706"/>
                  </a:lnTo>
                  <a:lnTo>
                    <a:pt x="7285" y="7619"/>
                  </a:lnTo>
                  <a:lnTo>
                    <a:pt x="7351" y="7706"/>
                  </a:lnTo>
                  <a:lnTo>
                    <a:pt x="7351" y="7793"/>
                  </a:lnTo>
                  <a:lnTo>
                    <a:pt x="7497" y="7793"/>
                  </a:lnTo>
                  <a:lnTo>
                    <a:pt x="7636" y="7793"/>
                  </a:lnTo>
                  <a:lnTo>
                    <a:pt x="7855" y="7706"/>
                  </a:lnTo>
                  <a:lnTo>
                    <a:pt x="7855" y="7793"/>
                  </a:lnTo>
                  <a:lnTo>
                    <a:pt x="7775" y="7958"/>
                  </a:lnTo>
                  <a:lnTo>
                    <a:pt x="7921" y="8037"/>
                  </a:lnTo>
                  <a:lnTo>
                    <a:pt x="7921" y="8132"/>
                  </a:lnTo>
                  <a:lnTo>
                    <a:pt x="7921" y="8211"/>
                  </a:lnTo>
                  <a:lnTo>
                    <a:pt x="7994" y="8376"/>
                  </a:lnTo>
                  <a:lnTo>
                    <a:pt x="8213" y="8298"/>
                  </a:lnTo>
                  <a:lnTo>
                    <a:pt x="8213" y="8376"/>
                  </a:lnTo>
                  <a:lnTo>
                    <a:pt x="8140" y="8550"/>
                  </a:lnTo>
                  <a:lnTo>
                    <a:pt x="8213" y="8637"/>
                  </a:lnTo>
                  <a:lnTo>
                    <a:pt x="8213" y="8716"/>
                  </a:lnTo>
                  <a:lnTo>
                    <a:pt x="8213" y="8811"/>
                  </a:lnTo>
                  <a:lnTo>
                    <a:pt x="8213" y="9055"/>
                  </a:lnTo>
                  <a:lnTo>
                    <a:pt x="8060" y="9151"/>
                  </a:lnTo>
                  <a:lnTo>
                    <a:pt x="8060" y="9229"/>
                  </a:lnTo>
                  <a:lnTo>
                    <a:pt x="8213" y="9316"/>
                  </a:lnTo>
                  <a:lnTo>
                    <a:pt x="8213" y="9482"/>
                  </a:lnTo>
                  <a:lnTo>
                    <a:pt x="8060" y="9482"/>
                  </a:lnTo>
                  <a:lnTo>
                    <a:pt x="7994" y="9482"/>
                  </a:lnTo>
                  <a:lnTo>
                    <a:pt x="7994" y="9316"/>
                  </a:lnTo>
                  <a:lnTo>
                    <a:pt x="7855" y="9229"/>
                  </a:lnTo>
                  <a:lnTo>
                    <a:pt x="7855" y="9151"/>
                  </a:lnTo>
                  <a:lnTo>
                    <a:pt x="7775" y="9055"/>
                  </a:lnTo>
                  <a:lnTo>
                    <a:pt x="7636" y="9151"/>
                  </a:lnTo>
                  <a:lnTo>
                    <a:pt x="7570" y="9316"/>
                  </a:lnTo>
                  <a:lnTo>
                    <a:pt x="7636" y="9395"/>
                  </a:lnTo>
                  <a:lnTo>
                    <a:pt x="7636" y="9482"/>
                  </a:lnTo>
                  <a:lnTo>
                    <a:pt x="7497" y="9482"/>
                  </a:lnTo>
                  <a:lnTo>
                    <a:pt x="7497" y="9656"/>
                  </a:lnTo>
                  <a:lnTo>
                    <a:pt x="7285" y="9734"/>
                  </a:lnTo>
                  <a:lnTo>
                    <a:pt x="7212" y="9822"/>
                  </a:lnTo>
                  <a:lnTo>
                    <a:pt x="6927" y="9822"/>
                  </a:lnTo>
                  <a:lnTo>
                    <a:pt x="6927" y="9656"/>
                  </a:lnTo>
                  <a:lnTo>
                    <a:pt x="6847" y="9656"/>
                  </a:lnTo>
                  <a:lnTo>
                    <a:pt x="6781" y="9482"/>
                  </a:lnTo>
                  <a:lnTo>
                    <a:pt x="6708" y="9569"/>
                  </a:lnTo>
                  <a:lnTo>
                    <a:pt x="6496" y="9482"/>
                  </a:lnTo>
                  <a:lnTo>
                    <a:pt x="6496" y="9151"/>
                  </a:lnTo>
                  <a:lnTo>
                    <a:pt x="6496" y="9055"/>
                  </a:lnTo>
                  <a:lnTo>
                    <a:pt x="6423" y="8977"/>
                  </a:lnTo>
                  <a:lnTo>
                    <a:pt x="6284" y="8977"/>
                  </a:lnTo>
                  <a:lnTo>
                    <a:pt x="6218" y="9055"/>
                  </a:lnTo>
                  <a:lnTo>
                    <a:pt x="6138" y="8977"/>
                  </a:lnTo>
                  <a:lnTo>
                    <a:pt x="5999" y="9055"/>
                  </a:lnTo>
                  <a:lnTo>
                    <a:pt x="5919" y="8890"/>
                  </a:lnTo>
                  <a:lnTo>
                    <a:pt x="5780" y="8811"/>
                  </a:lnTo>
                  <a:lnTo>
                    <a:pt x="5714" y="8811"/>
                  </a:lnTo>
                  <a:lnTo>
                    <a:pt x="5634" y="8977"/>
                  </a:lnTo>
                  <a:lnTo>
                    <a:pt x="5210" y="8890"/>
                  </a:lnTo>
                  <a:lnTo>
                    <a:pt x="5144" y="8811"/>
                  </a:lnTo>
                  <a:lnTo>
                    <a:pt x="5210" y="8716"/>
                  </a:lnTo>
                  <a:lnTo>
                    <a:pt x="5210" y="8550"/>
                  </a:lnTo>
                  <a:lnTo>
                    <a:pt x="5144" y="8472"/>
                  </a:lnTo>
                  <a:lnTo>
                    <a:pt x="5144" y="8376"/>
                  </a:lnTo>
                  <a:lnTo>
                    <a:pt x="5210" y="8211"/>
                  </a:lnTo>
                  <a:lnTo>
                    <a:pt x="5210" y="8037"/>
                  </a:lnTo>
                  <a:lnTo>
                    <a:pt x="4925" y="8376"/>
                  </a:lnTo>
                  <a:lnTo>
                    <a:pt x="4786" y="8376"/>
                  </a:lnTo>
                  <a:lnTo>
                    <a:pt x="4706" y="8376"/>
                  </a:lnTo>
                  <a:lnTo>
                    <a:pt x="4567" y="8132"/>
                  </a:lnTo>
                  <a:lnTo>
                    <a:pt x="4421" y="8211"/>
                  </a:lnTo>
                  <a:lnTo>
                    <a:pt x="4421" y="8298"/>
                  </a:lnTo>
                  <a:lnTo>
                    <a:pt x="4355" y="8298"/>
                  </a:lnTo>
                  <a:lnTo>
                    <a:pt x="4216" y="8376"/>
                  </a:lnTo>
                  <a:lnTo>
                    <a:pt x="4143" y="8376"/>
                  </a:lnTo>
                  <a:lnTo>
                    <a:pt x="3858" y="8637"/>
                  </a:lnTo>
                  <a:lnTo>
                    <a:pt x="3712" y="8637"/>
                  </a:lnTo>
                  <a:lnTo>
                    <a:pt x="3573" y="8637"/>
                  </a:lnTo>
                  <a:lnTo>
                    <a:pt x="3493" y="8716"/>
                  </a:lnTo>
                  <a:lnTo>
                    <a:pt x="3427" y="8811"/>
                  </a:lnTo>
                  <a:lnTo>
                    <a:pt x="3288" y="8977"/>
                  </a:lnTo>
                  <a:lnTo>
                    <a:pt x="3215" y="8977"/>
                  </a:lnTo>
                  <a:lnTo>
                    <a:pt x="3215" y="8811"/>
                  </a:lnTo>
                  <a:lnTo>
                    <a:pt x="3142" y="8550"/>
                  </a:lnTo>
                  <a:lnTo>
                    <a:pt x="3142" y="8472"/>
                  </a:lnTo>
                  <a:lnTo>
                    <a:pt x="3142" y="8298"/>
                  </a:lnTo>
                  <a:lnTo>
                    <a:pt x="2930" y="8037"/>
                  </a:lnTo>
                  <a:lnTo>
                    <a:pt x="2645" y="8037"/>
                  </a:lnTo>
                  <a:lnTo>
                    <a:pt x="2645" y="8132"/>
                  </a:lnTo>
                  <a:lnTo>
                    <a:pt x="2426" y="8132"/>
                  </a:lnTo>
                  <a:lnTo>
                    <a:pt x="2214" y="8037"/>
                  </a:lnTo>
                  <a:lnTo>
                    <a:pt x="2280" y="8376"/>
                  </a:lnTo>
                  <a:lnTo>
                    <a:pt x="2280" y="8550"/>
                  </a:lnTo>
                  <a:lnTo>
                    <a:pt x="2280" y="8716"/>
                  </a:lnTo>
                  <a:lnTo>
                    <a:pt x="2426" y="8890"/>
                  </a:lnTo>
                  <a:lnTo>
                    <a:pt x="2426" y="9055"/>
                  </a:lnTo>
                  <a:lnTo>
                    <a:pt x="2426" y="9151"/>
                  </a:lnTo>
                  <a:lnTo>
                    <a:pt x="2645" y="9151"/>
                  </a:lnTo>
                  <a:lnTo>
                    <a:pt x="2565" y="9229"/>
                  </a:lnTo>
                  <a:lnTo>
                    <a:pt x="2711" y="9316"/>
                  </a:lnTo>
                  <a:lnTo>
                    <a:pt x="2711" y="9569"/>
                  </a:lnTo>
                  <a:lnTo>
                    <a:pt x="2645" y="9569"/>
                  </a:lnTo>
                  <a:lnTo>
                    <a:pt x="2645" y="9734"/>
                  </a:lnTo>
                  <a:lnTo>
                    <a:pt x="2645" y="10161"/>
                  </a:lnTo>
                  <a:lnTo>
                    <a:pt x="2711" y="10335"/>
                  </a:lnTo>
                  <a:lnTo>
                    <a:pt x="2784" y="10414"/>
                  </a:lnTo>
                  <a:lnTo>
                    <a:pt x="2864" y="10335"/>
                  </a:lnTo>
                  <a:lnTo>
                    <a:pt x="2930" y="10335"/>
                  </a:lnTo>
                  <a:lnTo>
                    <a:pt x="2930" y="10414"/>
                  </a:lnTo>
                  <a:lnTo>
                    <a:pt x="3069" y="10501"/>
                  </a:lnTo>
                  <a:lnTo>
                    <a:pt x="3142" y="10675"/>
                  </a:lnTo>
                  <a:lnTo>
                    <a:pt x="3215" y="10753"/>
                  </a:lnTo>
                  <a:lnTo>
                    <a:pt x="3288" y="10840"/>
                  </a:lnTo>
                  <a:lnTo>
                    <a:pt x="3288" y="10919"/>
                  </a:lnTo>
                  <a:lnTo>
                    <a:pt x="3427" y="11014"/>
                  </a:lnTo>
                  <a:lnTo>
                    <a:pt x="3427" y="11093"/>
                  </a:lnTo>
                  <a:lnTo>
                    <a:pt x="3427" y="11180"/>
                  </a:lnTo>
                  <a:lnTo>
                    <a:pt x="3427" y="11258"/>
                  </a:lnTo>
                  <a:lnTo>
                    <a:pt x="3288" y="11258"/>
                  </a:lnTo>
                  <a:lnTo>
                    <a:pt x="3288" y="11432"/>
                  </a:lnTo>
                  <a:lnTo>
                    <a:pt x="3142" y="11598"/>
                  </a:lnTo>
                  <a:lnTo>
                    <a:pt x="3069" y="11685"/>
                  </a:lnTo>
                  <a:lnTo>
                    <a:pt x="2864" y="11763"/>
                  </a:lnTo>
                  <a:lnTo>
                    <a:pt x="2864" y="11859"/>
                  </a:lnTo>
                  <a:lnTo>
                    <a:pt x="2645" y="12103"/>
                  </a:lnTo>
                  <a:lnTo>
                    <a:pt x="2426" y="12364"/>
                  </a:lnTo>
                  <a:lnTo>
                    <a:pt x="2280" y="12442"/>
                  </a:lnTo>
                  <a:lnTo>
                    <a:pt x="2280" y="12538"/>
                  </a:lnTo>
                  <a:lnTo>
                    <a:pt x="2426" y="12538"/>
                  </a:lnTo>
                  <a:lnTo>
                    <a:pt x="2426" y="12616"/>
                  </a:lnTo>
                  <a:lnTo>
                    <a:pt x="2280" y="12782"/>
                  </a:lnTo>
                  <a:lnTo>
                    <a:pt x="2426" y="13121"/>
                  </a:lnTo>
                  <a:lnTo>
                    <a:pt x="2280" y="13461"/>
                  </a:lnTo>
                  <a:lnTo>
                    <a:pt x="2141" y="13801"/>
                  </a:lnTo>
                  <a:lnTo>
                    <a:pt x="2280" y="14140"/>
                  </a:lnTo>
                  <a:lnTo>
                    <a:pt x="2075" y="14140"/>
                  </a:lnTo>
                  <a:lnTo>
                    <a:pt x="1783" y="13966"/>
                  </a:lnTo>
                  <a:lnTo>
                    <a:pt x="1432" y="14062"/>
                  </a:lnTo>
                  <a:lnTo>
                    <a:pt x="1432" y="14306"/>
                  </a:lnTo>
                  <a:lnTo>
                    <a:pt x="1286" y="14306"/>
                  </a:lnTo>
                  <a:lnTo>
                    <a:pt x="1147" y="14741"/>
                  </a:lnTo>
                  <a:lnTo>
                    <a:pt x="1213" y="14906"/>
                  </a:lnTo>
                  <a:lnTo>
                    <a:pt x="1286" y="14906"/>
                  </a:lnTo>
                  <a:lnTo>
                    <a:pt x="1352" y="14819"/>
                  </a:lnTo>
                  <a:lnTo>
                    <a:pt x="1432" y="14906"/>
                  </a:lnTo>
                  <a:lnTo>
                    <a:pt x="1286" y="15159"/>
                  </a:lnTo>
                  <a:lnTo>
                    <a:pt x="1074" y="15159"/>
                  </a:lnTo>
                  <a:lnTo>
                    <a:pt x="1001" y="15246"/>
                  </a:lnTo>
                  <a:lnTo>
                    <a:pt x="1074" y="15324"/>
                  </a:lnTo>
                  <a:lnTo>
                    <a:pt x="789" y="15586"/>
                  </a:lnTo>
                  <a:lnTo>
                    <a:pt x="709" y="15490"/>
                  </a:lnTo>
                  <a:lnTo>
                    <a:pt x="570" y="15664"/>
                  </a:lnTo>
                  <a:lnTo>
                    <a:pt x="504" y="15586"/>
                  </a:lnTo>
                  <a:lnTo>
                    <a:pt x="504" y="15490"/>
                  </a:lnTo>
                  <a:lnTo>
                    <a:pt x="504" y="15411"/>
                  </a:lnTo>
                  <a:lnTo>
                    <a:pt x="424" y="15490"/>
                  </a:lnTo>
                  <a:lnTo>
                    <a:pt x="504" y="15664"/>
                  </a:lnTo>
                  <a:lnTo>
                    <a:pt x="73" y="16003"/>
                  </a:lnTo>
                  <a:lnTo>
                    <a:pt x="0" y="16003"/>
                  </a:lnTo>
                  <a:lnTo>
                    <a:pt x="0" y="16343"/>
                  </a:lnTo>
                  <a:lnTo>
                    <a:pt x="1001" y="16430"/>
                  </a:lnTo>
                  <a:lnTo>
                    <a:pt x="1432" y="16343"/>
                  </a:lnTo>
                  <a:lnTo>
                    <a:pt x="1783" y="16430"/>
                  </a:lnTo>
                  <a:lnTo>
                    <a:pt x="2075" y="16508"/>
                  </a:lnTo>
                  <a:lnTo>
                    <a:pt x="2141" y="16770"/>
                  </a:lnTo>
                  <a:lnTo>
                    <a:pt x="1929" y="17022"/>
                  </a:lnTo>
                  <a:lnTo>
                    <a:pt x="2002" y="17188"/>
                  </a:lnTo>
                  <a:lnTo>
                    <a:pt x="2141" y="17275"/>
                  </a:lnTo>
                  <a:lnTo>
                    <a:pt x="2280" y="17362"/>
                  </a:lnTo>
                  <a:lnTo>
                    <a:pt x="2214" y="17188"/>
                  </a:lnTo>
                  <a:lnTo>
                    <a:pt x="2280" y="17022"/>
                  </a:lnTo>
                  <a:lnTo>
                    <a:pt x="2280" y="16848"/>
                  </a:lnTo>
                  <a:lnTo>
                    <a:pt x="2280" y="16770"/>
                  </a:lnTo>
                  <a:lnTo>
                    <a:pt x="2499" y="16848"/>
                  </a:lnTo>
                  <a:lnTo>
                    <a:pt x="2499" y="17109"/>
                  </a:lnTo>
                  <a:lnTo>
                    <a:pt x="2565" y="17362"/>
                  </a:lnTo>
                  <a:lnTo>
                    <a:pt x="3288" y="17362"/>
                  </a:lnTo>
                  <a:lnTo>
                    <a:pt x="3573" y="17527"/>
                  </a:lnTo>
                  <a:lnTo>
                    <a:pt x="3712" y="17362"/>
                  </a:lnTo>
                  <a:lnTo>
                    <a:pt x="3858" y="17275"/>
                  </a:lnTo>
                  <a:lnTo>
                    <a:pt x="3858" y="17188"/>
                  </a:lnTo>
                  <a:lnTo>
                    <a:pt x="3639" y="17022"/>
                  </a:lnTo>
                  <a:lnTo>
                    <a:pt x="3639" y="16848"/>
                  </a:lnTo>
                  <a:lnTo>
                    <a:pt x="3858" y="16604"/>
                  </a:lnTo>
                  <a:lnTo>
                    <a:pt x="4077" y="16508"/>
                  </a:lnTo>
                  <a:lnTo>
                    <a:pt x="4355" y="16604"/>
                  </a:lnTo>
                  <a:lnTo>
                    <a:pt x="4421" y="16848"/>
                  </a:lnTo>
                  <a:lnTo>
                    <a:pt x="4501" y="16770"/>
                  </a:lnTo>
                  <a:lnTo>
                    <a:pt x="4706" y="16770"/>
                  </a:lnTo>
                  <a:lnTo>
                    <a:pt x="4852" y="16683"/>
                  </a:lnTo>
                  <a:lnTo>
                    <a:pt x="4786" y="16343"/>
                  </a:lnTo>
                  <a:lnTo>
                    <a:pt x="4786" y="16091"/>
                  </a:lnTo>
                  <a:lnTo>
                    <a:pt x="4501" y="16091"/>
                  </a:lnTo>
                  <a:lnTo>
                    <a:pt x="4421" y="15751"/>
                  </a:lnTo>
                  <a:lnTo>
                    <a:pt x="4567" y="15586"/>
                  </a:lnTo>
                  <a:lnTo>
                    <a:pt x="4501" y="15324"/>
                  </a:lnTo>
                  <a:lnTo>
                    <a:pt x="4567" y="15324"/>
                  </a:lnTo>
                  <a:lnTo>
                    <a:pt x="4706" y="15586"/>
                  </a:lnTo>
                  <a:lnTo>
                    <a:pt x="5071" y="15586"/>
                  </a:lnTo>
                  <a:lnTo>
                    <a:pt x="5144" y="15664"/>
                  </a:lnTo>
                  <a:lnTo>
                    <a:pt x="5210" y="16091"/>
                  </a:lnTo>
                  <a:lnTo>
                    <a:pt x="5429" y="16265"/>
                  </a:lnTo>
                  <a:lnTo>
                    <a:pt x="5356" y="16169"/>
                  </a:lnTo>
                  <a:lnTo>
                    <a:pt x="5634" y="15829"/>
                  </a:lnTo>
                  <a:lnTo>
                    <a:pt x="5780" y="16003"/>
                  </a:lnTo>
                  <a:lnTo>
                    <a:pt x="5780" y="16265"/>
                  </a:lnTo>
                  <a:lnTo>
                    <a:pt x="5495" y="16508"/>
                  </a:lnTo>
                  <a:lnTo>
                    <a:pt x="5495" y="16604"/>
                  </a:lnTo>
                  <a:lnTo>
                    <a:pt x="5210" y="16770"/>
                  </a:lnTo>
                  <a:lnTo>
                    <a:pt x="5144" y="16683"/>
                  </a:lnTo>
                  <a:lnTo>
                    <a:pt x="5071" y="16770"/>
                  </a:lnTo>
                  <a:lnTo>
                    <a:pt x="4925" y="16770"/>
                  </a:lnTo>
                  <a:lnTo>
                    <a:pt x="4786" y="16848"/>
                  </a:lnTo>
                  <a:lnTo>
                    <a:pt x="4501" y="16944"/>
                  </a:lnTo>
                  <a:lnTo>
                    <a:pt x="4640" y="17188"/>
                  </a:lnTo>
                  <a:lnTo>
                    <a:pt x="4640" y="17275"/>
                  </a:lnTo>
                  <a:lnTo>
                    <a:pt x="4786" y="17449"/>
                  </a:lnTo>
                  <a:lnTo>
                    <a:pt x="5005" y="17449"/>
                  </a:lnTo>
                  <a:lnTo>
                    <a:pt x="5283" y="17449"/>
                  </a:lnTo>
                  <a:lnTo>
                    <a:pt x="5634" y="17362"/>
                  </a:lnTo>
                  <a:lnTo>
                    <a:pt x="5853" y="17362"/>
                  </a:lnTo>
                  <a:lnTo>
                    <a:pt x="6138" y="17109"/>
                  </a:lnTo>
                  <a:lnTo>
                    <a:pt x="6284" y="17109"/>
                  </a:lnTo>
                  <a:lnTo>
                    <a:pt x="6496" y="17188"/>
                  </a:lnTo>
                  <a:lnTo>
                    <a:pt x="6642" y="17449"/>
                  </a:lnTo>
                  <a:lnTo>
                    <a:pt x="6569" y="17788"/>
                  </a:lnTo>
                  <a:lnTo>
                    <a:pt x="6708" y="17954"/>
                  </a:lnTo>
                  <a:lnTo>
                    <a:pt x="6708" y="18032"/>
                  </a:lnTo>
                  <a:lnTo>
                    <a:pt x="6496" y="18468"/>
                  </a:lnTo>
                  <a:lnTo>
                    <a:pt x="6993" y="18468"/>
                  </a:lnTo>
                  <a:lnTo>
                    <a:pt x="7497" y="18546"/>
                  </a:lnTo>
                  <a:lnTo>
                    <a:pt x="7636" y="18468"/>
                  </a:lnTo>
                  <a:lnTo>
                    <a:pt x="7709" y="18468"/>
                  </a:lnTo>
                  <a:lnTo>
                    <a:pt x="7775" y="18633"/>
                  </a:lnTo>
                  <a:lnTo>
                    <a:pt x="8060" y="18886"/>
                  </a:lnTo>
                  <a:lnTo>
                    <a:pt x="8213" y="18633"/>
                  </a:lnTo>
                  <a:lnTo>
                    <a:pt x="8498" y="18711"/>
                  </a:lnTo>
                  <a:lnTo>
                    <a:pt x="8564" y="18711"/>
                  </a:lnTo>
                  <a:lnTo>
                    <a:pt x="8637" y="18807"/>
                  </a:lnTo>
                  <a:lnTo>
                    <a:pt x="8564" y="18886"/>
                  </a:lnTo>
                  <a:lnTo>
                    <a:pt x="8637" y="18973"/>
                  </a:lnTo>
                  <a:lnTo>
                    <a:pt x="8849" y="19051"/>
                  </a:lnTo>
                  <a:lnTo>
                    <a:pt x="9068" y="19051"/>
                  </a:lnTo>
                  <a:lnTo>
                    <a:pt x="9134" y="19051"/>
                  </a:lnTo>
                  <a:lnTo>
                    <a:pt x="9068" y="19225"/>
                  </a:lnTo>
                  <a:lnTo>
                    <a:pt x="9288" y="19312"/>
                  </a:lnTo>
                  <a:lnTo>
                    <a:pt x="9353" y="19478"/>
                  </a:lnTo>
                  <a:lnTo>
                    <a:pt x="9288" y="19652"/>
                  </a:lnTo>
                  <a:lnTo>
                    <a:pt x="9426" y="19817"/>
                  </a:lnTo>
                  <a:lnTo>
                    <a:pt x="9573" y="19896"/>
                  </a:lnTo>
                  <a:lnTo>
                    <a:pt x="9638" y="19896"/>
                  </a:lnTo>
                  <a:lnTo>
                    <a:pt x="9777" y="19556"/>
                  </a:lnTo>
                  <a:lnTo>
                    <a:pt x="9850" y="19652"/>
                  </a:lnTo>
                  <a:lnTo>
                    <a:pt x="9916" y="19730"/>
                  </a:lnTo>
                  <a:lnTo>
                    <a:pt x="10135" y="19652"/>
                  </a:lnTo>
                  <a:lnTo>
                    <a:pt x="10135" y="19478"/>
                  </a:lnTo>
                  <a:lnTo>
                    <a:pt x="9916" y="19478"/>
                  </a:lnTo>
                  <a:lnTo>
                    <a:pt x="9916" y="19556"/>
                  </a:lnTo>
                  <a:lnTo>
                    <a:pt x="9850" y="19556"/>
                  </a:lnTo>
                  <a:lnTo>
                    <a:pt x="9850" y="19478"/>
                  </a:lnTo>
                  <a:lnTo>
                    <a:pt x="9916" y="19391"/>
                  </a:lnTo>
                  <a:lnTo>
                    <a:pt x="9777" y="19312"/>
                  </a:lnTo>
                  <a:lnTo>
                    <a:pt x="9777" y="19225"/>
                  </a:lnTo>
                  <a:lnTo>
                    <a:pt x="10062" y="19225"/>
                  </a:lnTo>
                  <a:lnTo>
                    <a:pt x="9996" y="19312"/>
                  </a:lnTo>
                  <a:lnTo>
                    <a:pt x="10354" y="19312"/>
                  </a:lnTo>
                  <a:lnTo>
                    <a:pt x="10420" y="19312"/>
                  </a:lnTo>
                  <a:lnTo>
                    <a:pt x="10566" y="19391"/>
                  </a:lnTo>
                  <a:lnTo>
                    <a:pt x="10566" y="19478"/>
                  </a:lnTo>
                  <a:lnTo>
                    <a:pt x="10705" y="19556"/>
                  </a:lnTo>
                  <a:lnTo>
                    <a:pt x="11063" y="19478"/>
                  </a:lnTo>
                  <a:lnTo>
                    <a:pt x="11209" y="19478"/>
                  </a:lnTo>
                  <a:lnTo>
                    <a:pt x="11209" y="19652"/>
                  </a:lnTo>
                  <a:lnTo>
                    <a:pt x="11209" y="19817"/>
                  </a:lnTo>
                  <a:lnTo>
                    <a:pt x="10990" y="19896"/>
                  </a:lnTo>
                  <a:lnTo>
                    <a:pt x="11063" y="19991"/>
                  </a:lnTo>
                  <a:lnTo>
                    <a:pt x="11275" y="19896"/>
                  </a:lnTo>
                  <a:lnTo>
                    <a:pt x="11275" y="19991"/>
                  </a:lnTo>
                  <a:lnTo>
                    <a:pt x="11348" y="19991"/>
                  </a:lnTo>
                  <a:lnTo>
                    <a:pt x="11429" y="19896"/>
                  </a:lnTo>
                  <a:lnTo>
                    <a:pt x="11348" y="19896"/>
                  </a:lnTo>
                  <a:lnTo>
                    <a:pt x="11348" y="19478"/>
                  </a:lnTo>
                  <a:lnTo>
                    <a:pt x="11567" y="19138"/>
                  </a:lnTo>
                  <a:lnTo>
                    <a:pt x="11779" y="19138"/>
                  </a:lnTo>
                  <a:lnTo>
                    <a:pt x="11991" y="19051"/>
                  </a:lnTo>
                  <a:lnTo>
                    <a:pt x="12561" y="19391"/>
                  </a:lnTo>
                  <a:lnTo>
                    <a:pt x="12642" y="19225"/>
                  </a:lnTo>
                  <a:lnTo>
                    <a:pt x="12561" y="18973"/>
                  </a:lnTo>
                  <a:lnTo>
                    <a:pt x="12561" y="18886"/>
                  </a:lnTo>
                  <a:lnTo>
                    <a:pt x="12846" y="18711"/>
                  </a:lnTo>
                  <a:lnTo>
                    <a:pt x="12992" y="18807"/>
                  </a:lnTo>
                  <a:lnTo>
                    <a:pt x="13065" y="18633"/>
                  </a:lnTo>
                  <a:lnTo>
                    <a:pt x="13270" y="18633"/>
                  </a:lnTo>
                  <a:lnTo>
                    <a:pt x="13489" y="18546"/>
                  </a:lnTo>
                  <a:lnTo>
                    <a:pt x="13570" y="18468"/>
                  </a:lnTo>
                  <a:lnTo>
                    <a:pt x="13635" y="18293"/>
                  </a:lnTo>
                  <a:lnTo>
                    <a:pt x="13920" y="18293"/>
                  </a:lnTo>
                  <a:lnTo>
                    <a:pt x="13920" y="18372"/>
                  </a:lnTo>
                  <a:lnTo>
                    <a:pt x="13993" y="18546"/>
                  </a:lnTo>
                  <a:lnTo>
                    <a:pt x="14132" y="18468"/>
                  </a:lnTo>
                  <a:lnTo>
                    <a:pt x="14205" y="18372"/>
                  </a:lnTo>
                  <a:lnTo>
                    <a:pt x="14205" y="18293"/>
                  </a:lnTo>
                  <a:lnTo>
                    <a:pt x="14205" y="18206"/>
                  </a:lnTo>
                  <a:lnTo>
                    <a:pt x="14344" y="18206"/>
                  </a:lnTo>
                  <a:lnTo>
                    <a:pt x="14417" y="18128"/>
                  </a:lnTo>
                  <a:lnTo>
                    <a:pt x="14278" y="18032"/>
                  </a:lnTo>
                  <a:lnTo>
                    <a:pt x="14278" y="17788"/>
                  </a:lnTo>
                  <a:lnTo>
                    <a:pt x="14344" y="17693"/>
                  </a:lnTo>
                  <a:lnTo>
                    <a:pt x="14417" y="17614"/>
                  </a:lnTo>
                  <a:lnTo>
                    <a:pt x="14417" y="17527"/>
                  </a:lnTo>
                  <a:lnTo>
                    <a:pt x="14344" y="17362"/>
                  </a:lnTo>
                  <a:lnTo>
                    <a:pt x="14278" y="17449"/>
                  </a:lnTo>
                  <a:lnTo>
                    <a:pt x="14278" y="17527"/>
                  </a:lnTo>
                  <a:lnTo>
                    <a:pt x="14205" y="17449"/>
                  </a:lnTo>
                  <a:lnTo>
                    <a:pt x="14132" y="17449"/>
                  </a:lnTo>
                  <a:lnTo>
                    <a:pt x="14059" y="17527"/>
                  </a:lnTo>
                  <a:lnTo>
                    <a:pt x="13855" y="17614"/>
                  </a:lnTo>
                  <a:lnTo>
                    <a:pt x="13774" y="17527"/>
                  </a:lnTo>
                  <a:lnTo>
                    <a:pt x="13774" y="17449"/>
                  </a:lnTo>
                  <a:lnTo>
                    <a:pt x="13920" y="17362"/>
                  </a:lnTo>
                  <a:lnTo>
                    <a:pt x="13993" y="17275"/>
                  </a:lnTo>
                  <a:lnTo>
                    <a:pt x="14205" y="17109"/>
                  </a:lnTo>
                  <a:lnTo>
                    <a:pt x="14278" y="16770"/>
                  </a:lnTo>
                  <a:lnTo>
                    <a:pt x="14483" y="16683"/>
                  </a:lnTo>
                  <a:lnTo>
                    <a:pt x="14483" y="16508"/>
                  </a:lnTo>
                  <a:lnTo>
                    <a:pt x="14636" y="16091"/>
                  </a:lnTo>
                  <a:lnTo>
                    <a:pt x="14783" y="16003"/>
                  </a:lnTo>
                  <a:lnTo>
                    <a:pt x="14921" y="16091"/>
                  </a:lnTo>
                  <a:lnTo>
                    <a:pt x="15345" y="16003"/>
                  </a:lnTo>
                  <a:lnTo>
                    <a:pt x="15345" y="15925"/>
                  </a:lnTo>
                  <a:lnTo>
                    <a:pt x="15345" y="15829"/>
                  </a:lnTo>
                  <a:lnTo>
                    <a:pt x="15411" y="15925"/>
                  </a:lnTo>
                  <a:lnTo>
                    <a:pt x="15491" y="15925"/>
                  </a:lnTo>
                  <a:lnTo>
                    <a:pt x="15630" y="15664"/>
                  </a:lnTo>
                  <a:lnTo>
                    <a:pt x="15711" y="15411"/>
                  </a:lnTo>
                  <a:lnTo>
                    <a:pt x="15849" y="15324"/>
                  </a:lnTo>
                  <a:lnTo>
                    <a:pt x="15849" y="15159"/>
                  </a:lnTo>
                  <a:lnTo>
                    <a:pt x="15776" y="15081"/>
                  </a:lnTo>
                  <a:lnTo>
                    <a:pt x="15849" y="14819"/>
                  </a:lnTo>
                  <a:lnTo>
                    <a:pt x="16273" y="14741"/>
                  </a:lnTo>
                  <a:lnTo>
                    <a:pt x="16346" y="14819"/>
                  </a:lnTo>
                  <a:lnTo>
                    <a:pt x="16419" y="14645"/>
                  </a:lnTo>
                  <a:lnTo>
                    <a:pt x="16558" y="14480"/>
                  </a:lnTo>
                  <a:lnTo>
                    <a:pt x="16704" y="14480"/>
                  </a:lnTo>
                  <a:lnTo>
                    <a:pt x="16777" y="14645"/>
                  </a:lnTo>
                  <a:lnTo>
                    <a:pt x="16777" y="14741"/>
                  </a:lnTo>
                  <a:lnTo>
                    <a:pt x="16843" y="14645"/>
                  </a:lnTo>
                  <a:lnTo>
                    <a:pt x="16924" y="14645"/>
                  </a:lnTo>
                  <a:lnTo>
                    <a:pt x="16843" y="14401"/>
                  </a:lnTo>
                  <a:lnTo>
                    <a:pt x="16843" y="13966"/>
                  </a:lnTo>
                  <a:lnTo>
                    <a:pt x="16843" y="13722"/>
                  </a:lnTo>
                  <a:lnTo>
                    <a:pt x="16924" y="13626"/>
                  </a:lnTo>
                  <a:lnTo>
                    <a:pt x="17062" y="13626"/>
                  </a:lnTo>
                  <a:lnTo>
                    <a:pt x="17209" y="13626"/>
                  </a:lnTo>
                  <a:lnTo>
                    <a:pt x="17347" y="13461"/>
                  </a:lnTo>
                  <a:lnTo>
                    <a:pt x="17413" y="13296"/>
                  </a:lnTo>
                  <a:lnTo>
                    <a:pt x="17698" y="13209"/>
                  </a:lnTo>
                  <a:lnTo>
                    <a:pt x="17698" y="13296"/>
                  </a:lnTo>
                  <a:lnTo>
                    <a:pt x="17771" y="13209"/>
                  </a:lnTo>
                  <a:lnTo>
                    <a:pt x="17852" y="13121"/>
                  </a:lnTo>
                  <a:lnTo>
                    <a:pt x="17917" y="13121"/>
                  </a:lnTo>
                  <a:lnTo>
                    <a:pt x="17917" y="13383"/>
                  </a:lnTo>
                  <a:lnTo>
                    <a:pt x="18056" y="13296"/>
                  </a:lnTo>
                  <a:lnTo>
                    <a:pt x="17991" y="13121"/>
                  </a:lnTo>
                  <a:lnTo>
                    <a:pt x="17991" y="13043"/>
                  </a:lnTo>
                  <a:lnTo>
                    <a:pt x="18137" y="12956"/>
                  </a:lnTo>
                  <a:lnTo>
                    <a:pt x="18275" y="12956"/>
                  </a:lnTo>
                  <a:lnTo>
                    <a:pt x="18341" y="12956"/>
                  </a:lnTo>
                  <a:lnTo>
                    <a:pt x="18414" y="12878"/>
                  </a:lnTo>
                  <a:lnTo>
                    <a:pt x="18560" y="12616"/>
                  </a:lnTo>
                  <a:lnTo>
                    <a:pt x="18626" y="12538"/>
                  </a:lnTo>
                  <a:lnTo>
                    <a:pt x="18765" y="12616"/>
                  </a:lnTo>
                  <a:lnTo>
                    <a:pt x="18765" y="12442"/>
                  </a:lnTo>
                  <a:lnTo>
                    <a:pt x="19065" y="12277"/>
                  </a:lnTo>
                  <a:lnTo>
                    <a:pt x="19065" y="12199"/>
                  </a:lnTo>
                  <a:lnTo>
                    <a:pt x="18984" y="12103"/>
                  </a:lnTo>
                  <a:lnTo>
                    <a:pt x="18919" y="12024"/>
                  </a:lnTo>
                  <a:lnTo>
                    <a:pt x="18845" y="11685"/>
                  </a:lnTo>
                  <a:lnTo>
                    <a:pt x="18845" y="11345"/>
                  </a:lnTo>
                  <a:lnTo>
                    <a:pt x="19204" y="11180"/>
                  </a:lnTo>
                  <a:lnTo>
                    <a:pt x="19204" y="10753"/>
                  </a:lnTo>
                  <a:lnTo>
                    <a:pt x="19269" y="10675"/>
                  </a:lnTo>
                  <a:lnTo>
                    <a:pt x="19627" y="10414"/>
                  </a:lnTo>
                  <a:lnTo>
                    <a:pt x="19773" y="10161"/>
                  </a:lnTo>
                  <a:lnTo>
                    <a:pt x="19700" y="10074"/>
                  </a:lnTo>
                  <a:lnTo>
                    <a:pt x="19700" y="9900"/>
                  </a:lnTo>
                  <a:lnTo>
                    <a:pt x="19912" y="9734"/>
                  </a:lnTo>
                  <a:lnTo>
                    <a:pt x="19993" y="9395"/>
                  </a:lnTo>
                  <a:lnTo>
                    <a:pt x="19773" y="9055"/>
                  </a:lnTo>
                  <a:lnTo>
                    <a:pt x="19700" y="9055"/>
                  </a:lnTo>
                  <a:lnTo>
                    <a:pt x="19700" y="8811"/>
                  </a:lnTo>
                  <a:lnTo>
                    <a:pt x="19700" y="8472"/>
                  </a:lnTo>
                  <a:lnTo>
                    <a:pt x="19415" y="8472"/>
                  </a:lnTo>
                  <a:lnTo>
                    <a:pt x="19415" y="8637"/>
                  </a:lnTo>
                  <a:lnTo>
                    <a:pt x="19350" y="8811"/>
                  </a:lnTo>
                  <a:lnTo>
                    <a:pt x="19065" y="8716"/>
                  </a:lnTo>
                  <a:lnTo>
                    <a:pt x="18341" y="9055"/>
                  </a:lnTo>
                  <a:lnTo>
                    <a:pt x="18275" y="9151"/>
                  </a:lnTo>
                  <a:lnTo>
                    <a:pt x="18056" y="9151"/>
                  </a:lnTo>
                  <a:lnTo>
                    <a:pt x="17917" y="9151"/>
                  </a:lnTo>
                  <a:lnTo>
                    <a:pt x="17771" y="8890"/>
                  </a:lnTo>
                  <a:lnTo>
                    <a:pt x="17347" y="8890"/>
                  </a:lnTo>
                  <a:lnTo>
                    <a:pt x="17209" y="8716"/>
                  </a:lnTo>
                  <a:lnTo>
                    <a:pt x="17062" y="8716"/>
                  </a:lnTo>
                  <a:lnTo>
                    <a:pt x="16989" y="8637"/>
                  </a:lnTo>
                  <a:lnTo>
                    <a:pt x="16924" y="8637"/>
                  </a:lnTo>
                  <a:lnTo>
                    <a:pt x="16924" y="8472"/>
                  </a:lnTo>
                  <a:lnTo>
                    <a:pt x="16624" y="8472"/>
                  </a:lnTo>
                  <a:lnTo>
                    <a:pt x="16200" y="8211"/>
                  </a:lnTo>
                  <a:lnTo>
                    <a:pt x="15996" y="8298"/>
                  </a:lnTo>
                  <a:lnTo>
                    <a:pt x="15996" y="8211"/>
                  </a:lnTo>
                  <a:lnTo>
                    <a:pt x="15915" y="8211"/>
                  </a:lnTo>
                  <a:lnTo>
                    <a:pt x="15776" y="8132"/>
                  </a:lnTo>
                  <a:lnTo>
                    <a:pt x="15776" y="7793"/>
                  </a:lnTo>
                  <a:lnTo>
                    <a:pt x="15491" y="7706"/>
                  </a:lnTo>
                  <a:lnTo>
                    <a:pt x="15491" y="7453"/>
                  </a:lnTo>
                  <a:lnTo>
                    <a:pt x="15206" y="7192"/>
                  </a:lnTo>
                  <a:lnTo>
                    <a:pt x="15068" y="7027"/>
                  </a:lnTo>
                  <a:lnTo>
                    <a:pt x="15133" y="6513"/>
                  </a:lnTo>
                  <a:lnTo>
                    <a:pt x="15345" y="6434"/>
                  </a:lnTo>
                  <a:close/>
                </a:path>
              </a:pathLst>
            </a:custGeom>
            <a:solidFill>
              <a:srgbClr val="E4599D"/>
            </a:solidFill>
            <a:ln w="6350" cap="flat">
              <a:solidFill>
                <a:sysClr val="window" lastClr="FFFFFF"/>
              </a:solidFill>
              <a:prstDash val="solid"/>
              <a:round/>
              <a:headEnd type="none" w="med" len="med"/>
              <a:tailEnd type="none" w="med" len="me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783">
                <a:buClrTx/>
                <a:defRPr/>
              </a:pPr>
              <a:r>
                <a:rPr lang="fr-FR" sz="1000" b="1">
                  <a:solidFill>
                    <a:srgbClr val="FFFFFF"/>
                  </a:solidFill>
                  <a:latin typeface="Marianne" panose="02000000000000000000" pitchFamily="2" charset="0"/>
                  <a:cs typeface="Arial" panose="020B0604020202020204" pitchFamily="34" charset="0"/>
                </a:rPr>
                <a:t>179</a:t>
              </a:r>
            </a:p>
          </p:txBody>
        </p:sp>
      </p:grpSp>
      <p:sp>
        <p:nvSpPr>
          <p:cNvPr id="38" name="ZoneTexte 5">
            <a:extLst>
              <a:ext uri="{FF2B5EF4-FFF2-40B4-BE49-F238E27FC236}">
                <a16:creationId xmlns:a16="http://schemas.microsoft.com/office/drawing/2014/main" id="{DD0F1240-789C-1405-E47D-A4FC9A8665A6}"/>
              </a:ext>
            </a:extLst>
          </p:cNvPr>
          <p:cNvSpPr txBox="1"/>
          <p:nvPr/>
        </p:nvSpPr>
        <p:spPr>
          <a:xfrm>
            <a:off x="5683551" y="4034747"/>
            <a:ext cx="2660850" cy="192240"/>
          </a:xfrm>
          <a:prstGeom prst="rect">
            <a:avLst/>
          </a:prstGeom>
          <a:noFill/>
          <a:ln w="0">
            <a:noFill/>
          </a:ln>
        </p:spPr>
        <p:txBody>
          <a:bodyPr lIns="38070" tIns="38070" rIns="38070" bIns="38070" anchor="ctr" anchorCtr="1">
            <a:noAutofit/>
          </a:bodyPr>
          <a:lstStyle/>
          <a:p>
            <a:pPr defTabSz="685800">
              <a:buClrTx/>
            </a:pPr>
            <a:r>
              <a:rPr lang="fr-FR" sz="750" b="1" kern="1200" spc="-1" dirty="0">
                <a:solidFill>
                  <a:srgbClr val="5E5E5E"/>
                </a:solidFill>
                <a:latin typeface="Marianne" panose="02000000000000000000" pitchFamily="2" charset="0"/>
                <a:ea typeface="Helvetica Neue"/>
                <a:cs typeface="+mn-cs"/>
              </a:rPr>
              <a:t>Nombre d’ambassadeurs par région</a:t>
            </a:r>
            <a:endParaRPr lang="fr-FR" sz="750" kern="1200" spc="-1" dirty="0">
              <a:latin typeface="Marianne" panose="02000000000000000000" pitchFamily="2" charset="0"/>
              <a:ea typeface="+mn-ea"/>
              <a:cs typeface="+mn-cs"/>
            </a:endParaRPr>
          </a:p>
        </p:txBody>
      </p:sp>
      <p:sp>
        <p:nvSpPr>
          <p:cNvPr id="39" name="TextBox 49">
            <a:extLst>
              <a:ext uri="{FF2B5EF4-FFF2-40B4-BE49-F238E27FC236}">
                <a16:creationId xmlns:a16="http://schemas.microsoft.com/office/drawing/2014/main" id="{9723603B-EBA6-6561-BDBE-B68145E85FB1}"/>
              </a:ext>
            </a:extLst>
          </p:cNvPr>
          <p:cNvSpPr txBox="1"/>
          <p:nvPr/>
        </p:nvSpPr>
        <p:spPr>
          <a:xfrm>
            <a:off x="6354587" y="4271456"/>
            <a:ext cx="714420" cy="192240"/>
          </a:xfrm>
          <a:prstGeom prst="rect">
            <a:avLst/>
          </a:prstGeom>
          <a:noFill/>
          <a:ln w="0">
            <a:noFill/>
          </a:ln>
        </p:spPr>
        <p:txBody>
          <a:bodyPr lIns="38070" tIns="38070" rIns="38070" bIns="38070" anchor="ctr">
            <a:noAutofit/>
          </a:bodyPr>
          <a:lstStyle/>
          <a:p>
            <a:pPr defTabSz="685800">
              <a:buClrTx/>
            </a:pPr>
            <a:r>
              <a:rPr lang="fr-FR" sz="750" kern="1200" spc="-1" dirty="0">
                <a:solidFill>
                  <a:srgbClr val="5E5E5E"/>
                </a:solidFill>
                <a:latin typeface="Marianne" panose="02000000000000000000" pitchFamily="2" charset="0"/>
                <a:ea typeface="Helvetica Neue"/>
                <a:cs typeface="+mn-cs"/>
              </a:rPr>
              <a:t>De 1 à 49</a:t>
            </a:r>
            <a:endParaRPr lang="fr-FR" sz="750" kern="1200" spc="-1" dirty="0">
              <a:latin typeface="Marianne" panose="02000000000000000000" pitchFamily="2" charset="0"/>
              <a:ea typeface="+mn-ea"/>
              <a:cs typeface="+mn-cs"/>
            </a:endParaRPr>
          </a:p>
        </p:txBody>
      </p:sp>
      <p:sp>
        <p:nvSpPr>
          <p:cNvPr id="40" name="Rectangle 131">
            <a:extLst>
              <a:ext uri="{FF2B5EF4-FFF2-40B4-BE49-F238E27FC236}">
                <a16:creationId xmlns:a16="http://schemas.microsoft.com/office/drawing/2014/main" id="{E260CE89-5E03-ED96-A329-FB711C9DF6C2}"/>
              </a:ext>
            </a:extLst>
          </p:cNvPr>
          <p:cNvSpPr/>
          <p:nvPr/>
        </p:nvSpPr>
        <p:spPr>
          <a:xfrm>
            <a:off x="6196314" y="4225261"/>
            <a:ext cx="108000" cy="284633"/>
          </a:xfrm>
          <a:custGeom>
            <a:avLst/>
            <a:gdLst/>
            <a:ahLst/>
            <a:cxnLst/>
            <a:rect l="l" t="t" r="r" b="b"/>
            <a:pathLst>
              <a:path w="21600" h="21600">
                <a:moveTo>
                  <a:pt x="0" y="0"/>
                </a:moveTo>
                <a:lnTo>
                  <a:pt x="21600" y="0"/>
                </a:lnTo>
                <a:lnTo>
                  <a:pt x="21600" y="21600"/>
                </a:lnTo>
                <a:lnTo>
                  <a:pt x="0" y="21600"/>
                </a:lnTo>
                <a:close/>
              </a:path>
            </a:pathLst>
          </a:custGeom>
          <a:solidFill>
            <a:srgbClr val="EFCFDF"/>
          </a:solidFill>
          <a:ln w="0">
            <a:noFill/>
          </a:ln>
        </p:spPr>
        <p:style>
          <a:lnRef idx="0">
            <a:scrgbClr r="0" g="0" b="0"/>
          </a:lnRef>
          <a:fillRef idx="0">
            <a:scrgbClr r="0" g="0" b="0"/>
          </a:fillRef>
          <a:effectRef idx="0">
            <a:scrgbClr r="0" g="0" b="0"/>
          </a:effectRef>
          <a:fontRef idx="minor"/>
        </p:style>
        <p:txBody>
          <a:bodyPr lIns="38070" tIns="38070" rIns="38070" bIns="38070" anchor="ctr" anchorCtr="1">
            <a:spAutoFit/>
          </a:bodyPr>
          <a:lstStyle/>
          <a:p>
            <a:pPr defTabSz="685800">
              <a:buClrTx/>
            </a:pPr>
            <a:endParaRPr lang="fr-FR" sz="1350" kern="1200" spc="-1">
              <a:latin typeface="Marianne" panose="02000000000000000000" pitchFamily="2" charset="0"/>
            </a:endParaRPr>
          </a:p>
        </p:txBody>
      </p:sp>
      <p:sp>
        <p:nvSpPr>
          <p:cNvPr id="41" name="TextBox 51">
            <a:extLst>
              <a:ext uri="{FF2B5EF4-FFF2-40B4-BE49-F238E27FC236}">
                <a16:creationId xmlns:a16="http://schemas.microsoft.com/office/drawing/2014/main" id="{AF3A075C-A19C-1E6A-FA5C-10A5E1944C04}"/>
              </a:ext>
            </a:extLst>
          </p:cNvPr>
          <p:cNvSpPr txBox="1"/>
          <p:nvPr/>
        </p:nvSpPr>
        <p:spPr>
          <a:xfrm>
            <a:off x="7458077" y="4271456"/>
            <a:ext cx="714420" cy="192240"/>
          </a:xfrm>
          <a:prstGeom prst="rect">
            <a:avLst/>
          </a:prstGeom>
          <a:noFill/>
          <a:ln w="0">
            <a:noFill/>
          </a:ln>
        </p:spPr>
        <p:txBody>
          <a:bodyPr lIns="38070" tIns="38070" rIns="38070" bIns="38070" anchor="ctr">
            <a:noAutofit/>
          </a:bodyPr>
          <a:lstStyle/>
          <a:p>
            <a:pPr defTabSz="685800">
              <a:buClrTx/>
            </a:pPr>
            <a:r>
              <a:rPr lang="fr-FR" sz="750" kern="1200" spc="-1" dirty="0">
                <a:solidFill>
                  <a:srgbClr val="5E5E5E"/>
                </a:solidFill>
                <a:latin typeface="Marianne" panose="02000000000000000000" pitchFamily="2" charset="0"/>
                <a:ea typeface="Helvetica Neue"/>
                <a:cs typeface="+mn-cs"/>
              </a:rPr>
              <a:t>De 150 à 299</a:t>
            </a:r>
            <a:endParaRPr lang="fr-FR" sz="750" kern="1200" spc="-1" dirty="0">
              <a:latin typeface="Marianne" panose="02000000000000000000" pitchFamily="2" charset="0"/>
              <a:ea typeface="+mn-ea"/>
              <a:cs typeface="+mn-cs"/>
            </a:endParaRPr>
          </a:p>
        </p:txBody>
      </p:sp>
      <p:sp>
        <p:nvSpPr>
          <p:cNvPr id="42" name="Rectangle 133">
            <a:extLst>
              <a:ext uri="{FF2B5EF4-FFF2-40B4-BE49-F238E27FC236}">
                <a16:creationId xmlns:a16="http://schemas.microsoft.com/office/drawing/2014/main" id="{4BD9B1FB-A108-BD70-E48A-EAC6E6E8806E}"/>
              </a:ext>
            </a:extLst>
          </p:cNvPr>
          <p:cNvSpPr/>
          <p:nvPr/>
        </p:nvSpPr>
        <p:spPr>
          <a:xfrm>
            <a:off x="6196314" y="4408321"/>
            <a:ext cx="108000" cy="284633"/>
          </a:xfrm>
          <a:custGeom>
            <a:avLst/>
            <a:gdLst/>
            <a:ahLst/>
            <a:cxnLst/>
            <a:rect l="l" t="t" r="r" b="b"/>
            <a:pathLst>
              <a:path w="21600" h="21600">
                <a:moveTo>
                  <a:pt x="0" y="0"/>
                </a:moveTo>
                <a:lnTo>
                  <a:pt x="21600" y="0"/>
                </a:lnTo>
                <a:lnTo>
                  <a:pt x="21600" y="21600"/>
                </a:lnTo>
                <a:lnTo>
                  <a:pt x="0" y="21600"/>
                </a:lnTo>
                <a:close/>
              </a:path>
            </a:pathLst>
          </a:custGeom>
          <a:solidFill>
            <a:srgbClr val="E98CB9"/>
          </a:solidFill>
          <a:ln w="0">
            <a:noFill/>
          </a:ln>
        </p:spPr>
        <p:style>
          <a:lnRef idx="0">
            <a:scrgbClr r="0" g="0" b="0"/>
          </a:lnRef>
          <a:fillRef idx="0">
            <a:scrgbClr r="0" g="0" b="0"/>
          </a:fillRef>
          <a:effectRef idx="0">
            <a:scrgbClr r="0" g="0" b="0"/>
          </a:effectRef>
          <a:fontRef idx="minor"/>
        </p:style>
        <p:txBody>
          <a:bodyPr lIns="38070" tIns="38070" rIns="38070" bIns="38070" anchor="ctr" anchorCtr="1">
            <a:spAutoFit/>
          </a:bodyPr>
          <a:lstStyle/>
          <a:p>
            <a:pPr defTabSz="685800">
              <a:buClrTx/>
            </a:pPr>
            <a:endParaRPr lang="fr-FR" sz="1350" kern="1200" spc="-1">
              <a:latin typeface="Marianne" panose="02000000000000000000" pitchFamily="2" charset="0"/>
            </a:endParaRPr>
          </a:p>
        </p:txBody>
      </p:sp>
      <p:sp>
        <p:nvSpPr>
          <p:cNvPr id="43" name="TextBox 53">
            <a:extLst>
              <a:ext uri="{FF2B5EF4-FFF2-40B4-BE49-F238E27FC236}">
                <a16:creationId xmlns:a16="http://schemas.microsoft.com/office/drawing/2014/main" id="{24C19C5E-C025-72A4-CB90-E47AB9DB4A82}"/>
              </a:ext>
            </a:extLst>
          </p:cNvPr>
          <p:cNvSpPr txBox="1"/>
          <p:nvPr/>
        </p:nvSpPr>
        <p:spPr>
          <a:xfrm>
            <a:off x="6354587" y="4452927"/>
            <a:ext cx="714420" cy="192240"/>
          </a:xfrm>
          <a:prstGeom prst="rect">
            <a:avLst/>
          </a:prstGeom>
          <a:noFill/>
          <a:ln w="0">
            <a:noFill/>
          </a:ln>
        </p:spPr>
        <p:txBody>
          <a:bodyPr lIns="38070" tIns="38070" rIns="38070" bIns="38070" anchor="ctr">
            <a:noAutofit/>
          </a:bodyPr>
          <a:lstStyle/>
          <a:p>
            <a:pPr defTabSz="685800">
              <a:buClrTx/>
            </a:pPr>
            <a:r>
              <a:rPr lang="fr-FR" sz="750" kern="1200" spc="-1" dirty="0">
                <a:solidFill>
                  <a:srgbClr val="5E5E5E"/>
                </a:solidFill>
                <a:latin typeface="Marianne" panose="02000000000000000000" pitchFamily="2" charset="0"/>
                <a:ea typeface="Helvetica Neue"/>
                <a:cs typeface="+mn-cs"/>
              </a:rPr>
              <a:t>De 50 à 149</a:t>
            </a:r>
            <a:endParaRPr lang="fr-FR" sz="750" kern="1200" spc="-1" dirty="0">
              <a:latin typeface="Marianne" panose="02000000000000000000" pitchFamily="2" charset="0"/>
              <a:ea typeface="+mn-ea"/>
              <a:cs typeface="+mn-cs"/>
            </a:endParaRPr>
          </a:p>
        </p:txBody>
      </p:sp>
      <p:sp>
        <p:nvSpPr>
          <p:cNvPr id="44" name="Rectangle 135">
            <a:extLst>
              <a:ext uri="{FF2B5EF4-FFF2-40B4-BE49-F238E27FC236}">
                <a16:creationId xmlns:a16="http://schemas.microsoft.com/office/drawing/2014/main" id="{887C84FC-13E5-2957-3E42-2970775E4A6D}"/>
              </a:ext>
            </a:extLst>
          </p:cNvPr>
          <p:cNvSpPr/>
          <p:nvPr/>
        </p:nvSpPr>
        <p:spPr>
          <a:xfrm>
            <a:off x="7298121" y="4222779"/>
            <a:ext cx="108000" cy="284633"/>
          </a:xfrm>
          <a:custGeom>
            <a:avLst/>
            <a:gdLst/>
            <a:ahLst/>
            <a:cxnLst/>
            <a:rect l="l" t="t" r="r" b="b"/>
            <a:pathLst>
              <a:path w="21600" h="21600">
                <a:moveTo>
                  <a:pt x="0" y="0"/>
                </a:moveTo>
                <a:lnTo>
                  <a:pt x="21600" y="0"/>
                </a:lnTo>
                <a:lnTo>
                  <a:pt x="21600" y="21600"/>
                </a:lnTo>
                <a:lnTo>
                  <a:pt x="0" y="21600"/>
                </a:lnTo>
                <a:close/>
              </a:path>
            </a:pathLst>
          </a:custGeom>
          <a:solidFill>
            <a:srgbClr val="E4599D"/>
          </a:solidFill>
          <a:ln w="0">
            <a:noFill/>
          </a:ln>
        </p:spPr>
        <p:style>
          <a:lnRef idx="0">
            <a:scrgbClr r="0" g="0" b="0"/>
          </a:lnRef>
          <a:fillRef idx="0">
            <a:scrgbClr r="0" g="0" b="0"/>
          </a:fillRef>
          <a:effectRef idx="0">
            <a:scrgbClr r="0" g="0" b="0"/>
          </a:effectRef>
          <a:fontRef idx="minor"/>
        </p:style>
        <p:txBody>
          <a:bodyPr lIns="38070" tIns="38070" rIns="38070" bIns="38070" anchor="ctr" anchorCtr="1">
            <a:spAutoFit/>
          </a:bodyPr>
          <a:lstStyle/>
          <a:p>
            <a:pPr defTabSz="685800">
              <a:buClrTx/>
            </a:pPr>
            <a:endParaRPr lang="fr-FR" sz="1350" kern="1200" spc="-1">
              <a:latin typeface="Marianne" panose="02000000000000000000" pitchFamily="2" charset="0"/>
            </a:endParaRPr>
          </a:p>
        </p:txBody>
      </p:sp>
      <p:sp>
        <p:nvSpPr>
          <p:cNvPr id="45" name="TextBox 55">
            <a:extLst>
              <a:ext uri="{FF2B5EF4-FFF2-40B4-BE49-F238E27FC236}">
                <a16:creationId xmlns:a16="http://schemas.microsoft.com/office/drawing/2014/main" id="{A03B614B-EF8B-BD63-CB77-2DF78B25B842}"/>
              </a:ext>
            </a:extLst>
          </p:cNvPr>
          <p:cNvSpPr txBox="1"/>
          <p:nvPr/>
        </p:nvSpPr>
        <p:spPr>
          <a:xfrm>
            <a:off x="7458077" y="4452927"/>
            <a:ext cx="714420" cy="192240"/>
          </a:xfrm>
          <a:prstGeom prst="rect">
            <a:avLst/>
          </a:prstGeom>
          <a:noFill/>
          <a:ln w="0">
            <a:noFill/>
          </a:ln>
        </p:spPr>
        <p:txBody>
          <a:bodyPr lIns="38070" tIns="38070" rIns="38070" bIns="38070" anchor="ctr">
            <a:noAutofit/>
          </a:bodyPr>
          <a:lstStyle/>
          <a:p>
            <a:pPr defTabSz="685800">
              <a:buClrTx/>
            </a:pPr>
            <a:r>
              <a:rPr lang="fr-FR" sz="750" kern="1200" spc="-1" dirty="0">
                <a:solidFill>
                  <a:srgbClr val="5E5E5E"/>
                </a:solidFill>
                <a:latin typeface="Marianne" panose="02000000000000000000" pitchFamily="2" charset="0"/>
                <a:ea typeface="Helvetica Neue"/>
                <a:cs typeface="+mn-cs"/>
              </a:rPr>
              <a:t>Plus de 300</a:t>
            </a:r>
            <a:endParaRPr lang="fr-FR" sz="750" kern="1200" spc="-1" dirty="0">
              <a:latin typeface="Marianne" panose="02000000000000000000" pitchFamily="2" charset="0"/>
              <a:ea typeface="+mn-ea"/>
              <a:cs typeface="+mn-cs"/>
            </a:endParaRPr>
          </a:p>
        </p:txBody>
      </p:sp>
      <p:sp>
        <p:nvSpPr>
          <p:cNvPr id="46" name="Rectangle 137">
            <a:extLst>
              <a:ext uri="{FF2B5EF4-FFF2-40B4-BE49-F238E27FC236}">
                <a16:creationId xmlns:a16="http://schemas.microsoft.com/office/drawing/2014/main" id="{E4E385AA-313D-1B45-6999-6FC1152901E9}"/>
              </a:ext>
            </a:extLst>
          </p:cNvPr>
          <p:cNvSpPr/>
          <p:nvPr/>
        </p:nvSpPr>
        <p:spPr>
          <a:xfrm>
            <a:off x="7298121" y="4413181"/>
            <a:ext cx="108000" cy="284633"/>
          </a:xfrm>
          <a:custGeom>
            <a:avLst/>
            <a:gdLst/>
            <a:ahLst/>
            <a:cxnLst/>
            <a:rect l="l" t="t" r="r" b="b"/>
            <a:pathLst>
              <a:path w="21600" h="21600">
                <a:moveTo>
                  <a:pt x="0" y="0"/>
                </a:moveTo>
                <a:lnTo>
                  <a:pt x="21600" y="0"/>
                </a:lnTo>
                <a:lnTo>
                  <a:pt x="21600" y="21600"/>
                </a:lnTo>
                <a:lnTo>
                  <a:pt x="0" y="21600"/>
                </a:lnTo>
                <a:close/>
              </a:path>
            </a:pathLst>
          </a:custGeom>
          <a:solidFill>
            <a:srgbClr val="DF2680"/>
          </a:solidFill>
          <a:ln w="0">
            <a:noFill/>
          </a:ln>
        </p:spPr>
        <p:style>
          <a:lnRef idx="0">
            <a:scrgbClr r="0" g="0" b="0"/>
          </a:lnRef>
          <a:fillRef idx="0">
            <a:scrgbClr r="0" g="0" b="0"/>
          </a:fillRef>
          <a:effectRef idx="0">
            <a:scrgbClr r="0" g="0" b="0"/>
          </a:effectRef>
          <a:fontRef idx="minor"/>
        </p:style>
        <p:txBody>
          <a:bodyPr lIns="38070" tIns="38070" rIns="38070" bIns="38070" anchor="ctr" anchorCtr="1">
            <a:spAutoFit/>
          </a:bodyPr>
          <a:lstStyle/>
          <a:p>
            <a:pPr defTabSz="685800">
              <a:buClrTx/>
            </a:pPr>
            <a:endParaRPr lang="fr-FR" sz="1350" kern="1200" spc="-1">
              <a:latin typeface="Marianne" panose="02000000000000000000" pitchFamily="2" charset="0"/>
            </a:endParaRPr>
          </a:p>
        </p:txBody>
      </p:sp>
      <p:sp>
        <p:nvSpPr>
          <p:cNvPr id="50" name="ZoneTexte 49">
            <a:extLst>
              <a:ext uri="{FF2B5EF4-FFF2-40B4-BE49-F238E27FC236}">
                <a16:creationId xmlns:a16="http://schemas.microsoft.com/office/drawing/2014/main" id="{E8E72E16-ACCB-0691-9ED0-2BCEB2BF0C3A}"/>
              </a:ext>
            </a:extLst>
          </p:cNvPr>
          <p:cNvSpPr txBox="1"/>
          <p:nvPr/>
        </p:nvSpPr>
        <p:spPr>
          <a:xfrm>
            <a:off x="646595" y="1948546"/>
            <a:ext cx="1092100"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2 829</a:t>
            </a:r>
          </a:p>
          <a:p>
            <a:pPr lvl="0">
              <a:buNone/>
            </a:pPr>
            <a:r>
              <a:rPr lang="fr-FR" sz="1000" dirty="0">
                <a:solidFill>
                  <a:srgbClr val="374C62"/>
                </a:solidFill>
                <a:latin typeface="Marianne" panose="02000000000000000000" pitchFamily="2" charset="0"/>
              </a:rPr>
              <a:t>Ambassadeurs</a:t>
            </a:r>
          </a:p>
        </p:txBody>
      </p:sp>
      <p:sp>
        <p:nvSpPr>
          <p:cNvPr id="53" name="ZoneTexte 52">
            <a:extLst>
              <a:ext uri="{FF2B5EF4-FFF2-40B4-BE49-F238E27FC236}">
                <a16:creationId xmlns:a16="http://schemas.microsoft.com/office/drawing/2014/main" id="{9EBE3690-C4F2-6D50-ED34-5E38F1B8BF34}"/>
              </a:ext>
            </a:extLst>
          </p:cNvPr>
          <p:cNvSpPr txBox="1"/>
          <p:nvPr/>
        </p:nvSpPr>
        <p:spPr>
          <a:xfrm>
            <a:off x="2733743" y="1948546"/>
            <a:ext cx="1419286"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2 157</a:t>
            </a:r>
          </a:p>
          <a:p>
            <a:r>
              <a:rPr lang="fr-FR" sz="1000" dirty="0">
                <a:solidFill>
                  <a:srgbClr val="374C62"/>
                </a:solidFill>
                <a:latin typeface="Marianne" panose="02000000000000000000" pitchFamily="2" charset="0"/>
              </a:rPr>
              <a:t>Ambassadeurs actifs</a:t>
            </a:r>
          </a:p>
        </p:txBody>
      </p:sp>
      <p:sp>
        <p:nvSpPr>
          <p:cNvPr id="54" name="ZoneTexte 53">
            <a:extLst>
              <a:ext uri="{FF2B5EF4-FFF2-40B4-BE49-F238E27FC236}">
                <a16:creationId xmlns:a16="http://schemas.microsoft.com/office/drawing/2014/main" id="{DCF89129-4B9C-FBC9-E03E-5503BF85652C}"/>
              </a:ext>
            </a:extLst>
          </p:cNvPr>
          <p:cNvSpPr txBox="1"/>
          <p:nvPr/>
        </p:nvSpPr>
        <p:spPr>
          <a:xfrm>
            <a:off x="646595" y="2512595"/>
            <a:ext cx="1567578"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905</a:t>
            </a:r>
          </a:p>
          <a:p>
            <a:pPr lvl="0">
              <a:buNone/>
            </a:pPr>
            <a:r>
              <a:rPr lang="fr-FR" sz="1000" dirty="0">
                <a:solidFill>
                  <a:srgbClr val="374C62"/>
                </a:solidFill>
                <a:latin typeface="Marianne" panose="02000000000000000000" pitchFamily="2" charset="0"/>
              </a:rPr>
              <a:t>Actions de sensibilisation</a:t>
            </a:r>
          </a:p>
        </p:txBody>
      </p:sp>
      <p:sp>
        <p:nvSpPr>
          <p:cNvPr id="55" name="ZoneTexte 54">
            <a:extLst>
              <a:ext uri="{FF2B5EF4-FFF2-40B4-BE49-F238E27FC236}">
                <a16:creationId xmlns:a16="http://schemas.microsoft.com/office/drawing/2014/main" id="{68D272B1-B2E1-3DB5-81BB-DD32ED962632}"/>
              </a:ext>
            </a:extLst>
          </p:cNvPr>
          <p:cNvSpPr txBox="1"/>
          <p:nvPr/>
        </p:nvSpPr>
        <p:spPr>
          <a:xfrm>
            <a:off x="2733742" y="2512595"/>
            <a:ext cx="2412895"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3 213</a:t>
            </a:r>
          </a:p>
          <a:p>
            <a:r>
              <a:rPr lang="fr-FR" sz="1000" dirty="0">
                <a:solidFill>
                  <a:srgbClr val="374C62"/>
                </a:solidFill>
                <a:latin typeface="Marianne" panose="02000000000000000000" pitchFamily="2" charset="0"/>
              </a:rPr>
              <a:t>comptes Mon espace santé activés</a:t>
            </a:r>
          </a:p>
        </p:txBody>
      </p:sp>
      <p:sp>
        <p:nvSpPr>
          <p:cNvPr id="56" name="ZoneTexte 55">
            <a:extLst>
              <a:ext uri="{FF2B5EF4-FFF2-40B4-BE49-F238E27FC236}">
                <a16:creationId xmlns:a16="http://schemas.microsoft.com/office/drawing/2014/main" id="{EFAF58B7-B3D2-02D6-CD4F-92A752DDEA0B}"/>
              </a:ext>
            </a:extLst>
          </p:cNvPr>
          <p:cNvSpPr txBox="1"/>
          <p:nvPr/>
        </p:nvSpPr>
        <p:spPr>
          <a:xfrm>
            <a:off x="648980" y="3076644"/>
            <a:ext cx="1661761"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43 485</a:t>
            </a:r>
          </a:p>
          <a:p>
            <a:r>
              <a:rPr lang="fr-FR" sz="1000" dirty="0">
                <a:solidFill>
                  <a:srgbClr val="374C62"/>
                </a:solidFill>
                <a:latin typeface="Marianne" panose="02000000000000000000" pitchFamily="2" charset="0"/>
              </a:rPr>
              <a:t>Personnes sensibilisées</a:t>
            </a:r>
          </a:p>
        </p:txBody>
      </p:sp>
      <p:sp>
        <p:nvSpPr>
          <p:cNvPr id="57" name="ZoneTexte 56">
            <a:extLst>
              <a:ext uri="{FF2B5EF4-FFF2-40B4-BE49-F238E27FC236}">
                <a16:creationId xmlns:a16="http://schemas.microsoft.com/office/drawing/2014/main" id="{4170DA22-1B12-95BB-F72E-2277C9A4401D}"/>
              </a:ext>
            </a:extLst>
          </p:cNvPr>
          <p:cNvSpPr txBox="1"/>
          <p:nvPr/>
        </p:nvSpPr>
        <p:spPr>
          <a:xfrm>
            <a:off x="2736128" y="3076644"/>
            <a:ext cx="2412895"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97</a:t>
            </a:r>
          </a:p>
          <a:p>
            <a:r>
              <a:rPr lang="fr-FR" sz="1000" dirty="0">
                <a:solidFill>
                  <a:srgbClr val="374C62"/>
                </a:solidFill>
                <a:latin typeface="Marianne" panose="02000000000000000000" pitchFamily="2" charset="0"/>
              </a:rPr>
              <a:t>Action médias (TV, radio, …)</a:t>
            </a:r>
          </a:p>
        </p:txBody>
      </p:sp>
      <p:sp>
        <p:nvSpPr>
          <p:cNvPr id="58" name="ZoneTexte 57">
            <a:extLst>
              <a:ext uri="{FF2B5EF4-FFF2-40B4-BE49-F238E27FC236}">
                <a16:creationId xmlns:a16="http://schemas.microsoft.com/office/drawing/2014/main" id="{FD683730-FBDA-C346-BB21-EB162043F75C}"/>
              </a:ext>
            </a:extLst>
          </p:cNvPr>
          <p:cNvSpPr txBox="1"/>
          <p:nvPr/>
        </p:nvSpPr>
        <p:spPr>
          <a:xfrm>
            <a:off x="646595" y="3640694"/>
            <a:ext cx="3625258" cy="338554"/>
          </a:xfrm>
          <a:prstGeom prst="rect">
            <a:avLst/>
          </a:prstGeom>
          <a:noFill/>
        </p:spPr>
        <p:txBody>
          <a:bodyPr wrap="square" lIns="0" tIns="0" rIns="0" bIns="0">
            <a:spAutoFit/>
          </a:bodyPr>
          <a:lstStyle/>
          <a:p>
            <a:pPr lvl="0">
              <a:buNone/>
            </a:pPr>
            <a:r>
              <a:rPr lang="fr-FR" sz="1200" b="1" dirty="0">
                <a:solidFill>
                  <a:srgbClr val="374C62"/>
                </a:solidFill>
                <a:latin typeface="Marianne" panose="02000000000000000000" pitchFamily="2" charset="0"/>
              </a:rPr>
              <a:t>553 844</a:t>
            </a:r>
          </a:p>
          <a:p>
            <a:r>
              <a:rPr lang="fr-FR" sz="1000" dirty="0">
                <a:solidFill>
                  <a:srgbClr val="374C62"/>
                </a:solidFill>
                <a:latin typeface="Marianne" panose="02000000000000000000" pitchFamily="2" charset="0"/>
              </a:rPr>
              <a:t>Personnes touchées par les actions médias</a:t>
            </a:r>
          </a:p>
        </p:txBody>
      </p:sp>
      <p:grpSp>
        <p:nvGrpSpPr>
          <p:cNvPr id="59" name="Group 2606">
            <a:extLst>
              <a:ext uri="{FF2B5EF4-FFF2-40B4-BE49-F238E27FC236}">
                <a16:creationId xmlns:a16="http://schemas.microsoft.com/office/drawing/2014/main" id="{1CCB21EE-E34F-AB61-DA74-C80B689F7484}"/>
              </a:ext>
              <a:ext uri="{C183D7F6-B498-43B3-948B-1728B52AA6E4}">
                <adec:decorative xmlns:adec="http://schemas.microsoft.com/office/drawing/2017/decorative" val="1"/>
              </a:ext>
            </a:extLst>
          </p:cNvPr>
          <p:cNvGrpSpPr>
            <a:grpSpLocks noChangeAspect="1"/>
          </p:cNvGrpSpPr>
          <p:nvPr/>
        </p:nvGrpSpPr>
        <p:grpSpPr>
          <a:xfrm>
            <a:off x="1111794" y="1985796"/>
            <a:ext cx="95225" cy="121338"/>
            <a:chOff x="8335528" y="3143894"/>
            <a:chExt cx="138933" cy="177032"/>
          </a:xfrm>
          <a:solidFill>
            <a:srgbClr val="374C62"/>
          </a:solidFill>
        </p:grpSpPr>
        <p:sp>
          <p:nvSpPr>
            <p:cNvPr id="60" name="Freeform: Shape 2700">
              <a:extLst>
                <a:ext uri="{FF2B5EF4-FFF2-40B4-BE49-F238E27FC236}">
                  <a16:creationId xmlns:a16="http://schemas.microsoft.com/office/drawing/2014/main" id="{FA7320FD-282C-2698-4DCC-6BA3D6B07E2C}"/>
                </a:ext>
              </a:extLst>
            </p:cNvPr>
            <p:cNvSpPr/>
            <p:nvPr/>
          </p:nvSpPr>
          <p:spPr>
            <a:xfrm>
              <a:off x="8394392" y="3240255"/>
              <a:ext cx="22409" cy="80671"/>
            </a:xfrm>
            <a:custGeom>
              <a:avLst/>
              <a:gdLst>
                <a:gd name="connsiteX0" fmla="*/ 22703 w 22408"/>
                <a:gd name="connsiteY0" fmla="*/ 0 h 80670"/>
                <a:gd name="connsiteX1" fmla="*/ 2535 w 22408"/>
                <a:gd name="connsiteY1" fmla="*/ 0 h 80670"/>
                <a:gd name="connsiteX2" fmla="*/ 294 w 22408"/>
                <a:gd name="connsiteY2" fmla="*/ 1344 h 80670"/>
                <a:gd name="connsiteX3" fmla="*/ 742 w 22408"/>
                <a:gd name="connsiteY3" fmla="*/ 3585 h 80670"/>
                <a:gd name="connsiteX4" fmla="*/ 10154 w 22408"/>
                <a:gd name="connsiteY4" fmla="*/ 14790 h 80670"/>
                <a:gd name="connsiteX5" fmla="*/ 742 w 22408"/>
                <a:gd name="connsiteY5" fmla="*/ 69466 h 80670"/>
                <a:gd name="connsiteX6" fmla="*/ 1191 w 22408"/>
                <a:gd name="connsiteY6" fmla="*/ 71259 h 80670"/>
                <a:gd name="connsiteX7" fmla="*/ 10602 w 22408"/>
                <a:gd name="connsiteY7" fmla="*/ 82463 h 80670"/>
                <a:gd name="connsiteX8" fmla="*/ 12395 w 22408"/>
                <a:gd name="connsiteY8" fmla="*/ 83360 h 80670"/>
                <a:gd name="connsiteX9" fmla="*/ 12395 w 22408"/>
                <a:gd name="connsiteY9" fmla="*/ 83360 h 80670"/>
                <a:gd name="connsiteX10" fmla="*/ 14188 w 22408"/>
                <a:gd name="connsiteY10" fmla="*/ 82463 h 80670"/>
                <a:gd name="connsiteX11" fmla="*/ 23599 w 22408"/>
                <a:gd name="connsiteY11" fmla="*/ 70811 h 80670"/>
                <a:gd name="connsiteX12" fmla="*/ 24047 w 22408"/>
                <a:gd name="connsiteY12" fmla="*/ 69018 h 80670"/>
                <a:gd name="connsiteX13" fmla="*/ 15084 w 22408"/>
                <a:gd name="connsiteY13" fmla="*/ 14341 h 80670"/>
                <a:gd name="connsiteX14" fmla="*/ 24496 w 22408"/>
                <a:gd name="connsiteY14" fmla="*/ 3585 h 80670"/>
                <a:gd name="connsiteX15" fmla="*/ 24944 w 22408"/>
                <a:gd name="connsiteY15" fmla="*/ 1344 h 80670"/>
                <a:gd name="connsiteX16" fmla="*/ 22703 w 22408"/>
                <a:gd name="connsiteY16" fmla="*/ 0 h 80670"/>
                <a:gd name="connsiteX17" fmla="*/ 12395 w 22408"/>
                <a:gd name="connsiteY17" fmla="*/ 77533 h 80670"/>
                <a:gd name="connsiteX18" fmla="*/ 5224 w 22408"/>
                <a:gd name="connsiteY18" fmla="*/ 69018 h 80670"/>
                <a:gd name="connsiteX19" fmla="*/ 12395 w 22408"/>
                <a:gd name="connsiteY19" fmla="*/ 27338 h 80670"/>
                <a:gd name="connsiteX20" fmla="*/ 19118 w 22408"/>
                <a:gd name="connsiteY20" fmla="*/ 68570 h 80670"/>
                <a:gd name="connsiteX21" fmla="*/ 12395 w 22408"/>
                <a:gd name="connsiteY21" fmla="*/ 77533 h 80670"/>
                <a:gd name="connsiteX22" fmla="*/ 12395 w 22408"/>
                <a:gd name="connsiteY22" fmla="*/ 10756 h 80670"/>
                <a:gd name="connsiteX23" fmla="*/ 7017 w 22408"/>
                <a:gd name="connsiteY23" fmla="*/ 4482 h 80670"/>
                <a:gd name="connsiteX24" fmla="*/ 17773 w 22408"/>
                <a:gd name="connsiteY24" fmla="*/ 4482 h 80670"/>
                <a:gd name="connsiteX25" fmla="*/ 12395 w 22408"/>
                <a:gd name="connsiteY25" fmla="*/ 10756 h 8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08" h="80670">
                  <a:moveTo>
                    <a:pt x="22703" y="0"/>
                  </a:moveTo>
                  <a:lnTo>
                    <a:pt x="2535" y="0"/>
                  </a:lnTo>
                  <a:cubicBezTo>
                    <a:pt x="1639" y="0"/>
                    <a:pt x="742" y="448"/>
                    <a:pt x="294" y="1344"/>
                  </a:cubicBezTo>
                  <a:cubicBezTo>
                    <a:pt x="-154" y="2241"/>
                    <a:pt x="-154" y="3137"/>
                    <a:pt x="742" y="3585"/>
                  </a:cubicBezTo>
                  <a:lnTo>
                    <a:pt x="10154" y="14790"/>
                  </a:lnTo>
                  <a:lnTo>
                    <a:pt x="742" y="69466"/>
                  </a:lnTo>
                  <a:cubicBezTo>
                    <a:pt x="742" y="69915"/>
                    <a:pt x="742" y="70811"/>
                    <a:pt x="1191" y="71259"/>
                  </a:cubicBezTo>
                  <a:lnTo>
                    <a:pt x="10602" y="82463"/>
                  </a:lnTo>
                  <a:cubicBezTo>
                    <a:pt x="11050" y="82912"/>
                    <a:pt x="11499" y="83360"/>
                    <a:pt x="12395" y="83360"/>
                  </a:cubicBezTo>
                  <a:cubicBezTo>
                    <a:pt x="12395" y="83360"/>
                    <a:pt x="12395" y="83360"/>
                    <a:pt x="12395" y="83360"/>
                  </a:cubicBezTo>
                  <a:cubicBezTo>
                    <a:pt x="12843" y="83360"/>
                    <a:pt x="13739" y="82912"/>
                    <a:pt x="14188" y="82463"/>
                  </a:cubicBezTo>
                  <a:lnTo>
                    <a:pt x="23599" y="70811"/>
                  </a:lnTo>
                  <a:cubicBezTo>
                    <a:pt x="24047" y="70363"/>
                    <a:pt x="24047" y="69466"/>
                    <a:pt x="24047" y="69018"/>
                  </a:cubicBezTo>
                  <a:lnTo>
                    <a:pt x="15084" y="14341"/>
                  </a:lnTo>
                  <a:lnTo>
                    <a:pt x="24496" y="3585"/>
                  </a:lnTo>
                  <a:cubicBezTo>
                    <a:pt x="24944" y="3137"/>
                    <a:pt x="25392" y="1793"/>
                    <a:pt x="24944" y="1344"/>
                  </a:cubicBezTo>
                  <a:cubicBezTo>
                    <a:pt x="24047" y="448"/>
                    <a:pt x="23599" y="0"/>
                    <a:pt x="22703" y="0"/>
                  </a:cubicBezTo>
                  <a:close/>
                  <a:moveTo>
                    <a:pt x="12395" y="77533"/>
                  </a:moveTo>
                  <a:lnTo>
                    <a:pt x="5224" y="69018"/>
                  </a:lnTo>
                  <a:lnTo>
                    <a:pt x="12395" y="27338"/>
                  </a:lnTo>
                  <a:lnTo>
                    <a:pt x="19118" y="68570"/>
                  </a:lnTo>
                  <a:lnTo>
                    <a:pt x="12395" y="77533"/>
                  </a:lnTo>
                  <a:close/>
                  <a:moveTo>
                    <a:pt x="12395" y="10756"/>
                  </a:moveTo>
                  <a:lnTo>
                    <a:pt x="7017" y="4482"/>
                  </a:lnTo>
                  <a:lnTo>
                    <a:pt x="17773" y="4482"/>
                  </a:lnTo>
                  <a:lnTo>
                    <a:pt x="12395" y="10756"/>
                  </a:lnTo>
                  <a:close/>
                </a:path>
              </a:pathLst>
            </a:custGeom>
            <a:grpFill/>
            <a:ln w="4477" cap="flat">
              <a:noFill/>
              <a:prstDash val="solid"/>
              <a:miter/>
            </a:ln>
          </p:spPr>
          <p:txBody>
            <a:bodyPr rtlCol="0" anchor="ctr"/>
            <a:lstStyle/>
            <a:p>
              <a:endParaRPr lang="en-US"/>
            </a:p>
          </p:txBody>
        </p:sp>
        <p:sp>
          <p:nvSpPr>
            <p:cNvPr id="61" name="Freeform: Shape 2701">
              <a:extLst>
                <a:ext uri="{FF2B5EF4-FFF2-40B4-BE49-F238E27FC236}">
                  <a16:creationId xmlns:a16="http://schemas.microsoft.com/office/drawing/2014/main" id="{2E87639F-364A-34D1-0E83-A97FDFEDCE29}"/>
                </a:ext>
              </a:extLst>
            </p:cNvPr>
            <p:cNvSpPr/>
            <p:nvPr/>
          </p:nvSpPr>
          <p:spPr>
            <a:xfrm>
              <a:off x="8335528" y="3143894"/>
              <a:ext cx="138933" cy="152378"/>
            </a:xfrm>
            <a:custGeom>
              <a:avLst/>
              <a:gdLst>
                <a:gd name="connsiteX0" fmla="*/ 142518 w 138932"/>
                <a:gd name="connsiteY0" fmla="*/ 132215 h 152377"/>
                <a:gd name="connsiteX1" fmla="*/ 142518 w 138932"/>
                <a:gd name="connsiteY1" fmla="*/ 131318 h 152377"/>
                <a:gd name="connsiteX2" fmla="*/ 105768 w 138932"/>
                <a:gd name="connsiteY2" fmla="*/ 93672 h 152377"/>
                <a:gd name="connsiteX3" fmla="*/ 89634 w 138932"/>
                <a:gd name="connsiteY3" fmla="*/ 76642 h 152377"/>
                <a:gd name="connsiteX4" fmla="*/ 90082 w 138932"/>
                <a:gd name="connsiteY4" fmla="*/ 73504 h 152377"/>
                <a:gd name="connsiteX5" fmla="*/ 93668 w 138932"/>
                <a:gd name="connsiteY5" fmla="*/ 70367 h 152377"/>
                <a:gd name="connsiteX6" fmla="*/ 103527 w 138932"/>
                <a:gd name="connsiteY6" fmla="*/ 43029 h 152377"/>
                <a:gd name="connsiteX7" fmla="*/ 103975 w 138932"/>
                <a:gd name="connsiteY7" fmla="*/ 40340 h 152377"/>
                <a:gd name="connsiteX8" fmla="*/ 103975 w 138932"/>
                <a:gd name="connsiteY8" fmla="*/ 22861 h 152377"/>
                <a:gd name="connsiteX9" fmla="*/ 71259 w 138932"/>
                <a:gd name="connsiteY9" fmla="*/ 4 h 152377"/>
                <a:gd name="connsiteX10" fmla="*/ 38991 w 138932"/>
                <a:gd name="connsiteY10" fmla="*/ 22861 h 152377"/>
                <a:gd name="connsiteX11" fmla="*/ 38991 w 138932"/>
                <a:gd name="connsiteY11" fmla="*/ 40340 h 152377"/>
                <a:gd name="connsiteX12" fmla="*/ 38991 w 138932"/>
                <a:gd name="connsiteY12" fmla="*/ 41684 h 152377"/>
                <a:gd name="connsiteX13" fmla="*/ 49747 w 138932"/>
                <a:gd name="connsiteY13" fmla="*/ 69919 h 152377"/>
                <a:gd name="connsiteX14" fmla="*/ 52436 w 138932"/>
                <a:gd name="connsiteY14" fmla="*/ 72608 h 152377"/>
                <a:gd name="connsiteX15" fmla="*/ 52884 w 138932"/>
                <a:gd name="connsiteY15" fmla="*/ 76642 h 152377"/>
                <a:gd name="connsiteX16" fmla="*/ 36750 w 138932"/>
                <a:gd name="connsiteY16" fmla="*/ 93672 h 152377"/>
                <a:gd name="connsiteX17" fmla="*/ 0 w 138932"/>
                <a:gd name="connsiteY17" fmla="*/ 131318 h 152377"/>
                <a:gd name="connsiteX18" fmla="*/ 0 w 138932"/>
                <a:gd name="connsiteY18" fmla="*/ 134007 h 152377"/>
                <a:gd name="connsiteX19" fmla="*/ 0 w 138932"/>
                <a:gd name="connsiteY19" fmla="*/ 150141 h 152377"/>
                <a:gd name="connsiteX20" fmla="*/ 2241 w 138932"/>
                <a:gd name="connsiteY20" fmla="*/ 152382 h 152377"/>
                <a:gd name="connsiteX21" fmla="*/ 2241 w 138932"/>
                <a:gd name="connsiteY21" fmla="*/ 152382 h 152377"/>
                <a:gd name="connsiteX22" fmla="*/ 4482 w 138932"/>
                <a:gd name="connsiteY22" fmla="*/ 150141 h 152377"/>
                <a:gd name="connsiteX23" fmla="*/ 4482 w 138932"/>
                <a:gd name="connsiteY23" fmla="*/ 134007 h 152377"/>
                <a:gd name="connsiteX24" fmla="*/ 4482 w 138932"/>
                <a:gd name="connsiteY24" fmla="*/ 131318 h 152377"/>
                <a:gd name="connsiteX25" fmla="*/ 36750 w 138932"/>
                <a:gd name="connsiteY25" fmla="*/ 98154 h 152377"/>
                <a:gd name="connsiteX26" fmla="*/ 57366 w 138932"/>
                <a:gd name="connsiteY26" fmla="*/ 76642 h 152377"/>
                <a:gd name="connsiteX27" fmla="*/ 57366 w 138932"/>
                <a:gd name="connsiteY27" fmla="*/ 75745 h 152377"/>
                <a:gd name="connsiteX28" fmla="*/ 71707 w 138932"/>
                <a:gd name="connsiteY28" fmla="*/ 79330 h 152377"/>
                <a:gd name="connsiteX29" fmla="*/ 72155 w 138932"/>
                <a:gd name="connsiteY29" fmla="*/ 79330 h 152377"/>
                <a:gd name="connsiteX30" fmla="*/ 85601 w 138932"/>
                <a:gd name="connsiteY30" fmla="*/ 76642 h 152377"/>
                <a:gd name="connsiteX31" fmla="*/ 85601 w 138932"/>
                <a:gd name="connsiteY31" fmla="*/ 77090 h 152377"/>
                <a:gd name="connsiteX32" fmla="*/ 106216 w 138932"/>
                <a:gd name="connsiteY32" fmla="*/ 98602 h 152377"/>
                <a:gd name="connsiteX33" fmla="*/ 138485 w 138932"/>
                <a:gd name="connsiteY33" fmla="*/ 131766 h 152377"/>
                <a:gd name="connsiteX34" fmla="*/ 138485 w 138932"/>
                <a:gd name="connsiteY34" fmla="*/ 132663 h 152377"/>
                <a:gd name="connsiteX35" fmla="*/ 138485 w 138932"/>
                <a:gd name="connsiteY35" fmla="*/ 150590 h 152377"/>
                <a:gd name="connsiteX36" fmla="*/ 140725 w 138932"/>
                <a:gd name="connsiteY36" fmla="*/ 152831 h 152377"/>
                <a:gd name="connsiteX37" fmla="*/ 140725 w 138932"/>
                <a:gd name="connsiteY37" fmla="*/ 152831 h 152377"/>
                <a:gd name="connsiteX38" fmla="*/ 142966 w 138932"/>
                <a:gd name="connsiteY38" fmla="*/ 150590 h 152377"/>
                <a:gd name="connsiteX39" fmla="*/ 142518 w 138932"/>
                <a:gd name="connsiteY39" fmla="*/ 132215 h 152377"/>
                <a:gd name="connsiteX40" fmla="*/ 71707 w 138932"/>
                <a:gd name="connsiteY40" fmla="*/ 75297 h 152377"/>
                <a:gd name="connsiteX41" fmla="*/ 71707 w 138932"/>
                <a:gd name="connsiteY41" fmla="*/ 75297 h 152377"/>
                <a:gd name="connsiteX42" fmla="*/ 71707 w 138932"/>
                <a:gd name="connsiteY42" fmla="*/ 75297 h 152377"/>
                <a:gd name="connsiteX43" fmla="*/ 52884 w 138932"/>
                <a:gd name="connsiteY43" fmla="*/ 67678 h 152377"/>
                <a:gd name="connsiteX44" fmla="*/ 43472 w 138932"/>
                <a:gd name="connsiteY44" fmla="*/ 41684 h 152377"/>
                <a:gd name="connsiteX45" fmla="*/ 43472 w 138932"/>
                <a:gd name="connsiteY45" fmla="*/ 40340 h 152377"/>
                <a:gd name="connsiteX46" fmla="*/ 43472 w 138932"/>
                <a:gd name="connsiteY46" fmla="*/ 24206 h 152377"/>
                <a:gd name="connsiteX47" fmla="*/ 71707 w 138932"/>
                <a:gd name="connsiteY47" fmla="*/ 4934 h 152377"/>
                <a:gd name="connsiteX48" fmla="*/ 99942 w 138932"/>
                <a:gd name="connsiteY48" fmla="*/ 24206 h 152377"/>
                <a:gd name="connsiteX49" fmla="*/ 99942 w 138932"/>
                <a:gd name="connsiteY49" fmla="*/ 40340 h 152377"/>
                <a:gd name="connsiteX50" fmla="*/ 99494 w 138932"/>
                <a:gd name="connsiteY50" fmla="*/ 43029 h 152377"/>
                <a:gd name="connsiteX51" fmla="*/ 90530 w 138932"/>
                <a:gd name="connsiteY51" fmla="*/ 68126 h 152377"/>
                <a:gd name="connsiteX52" fmla="*/ 71707 w 138932"/>
                <a:gd name="connsiteY52" fmla="*/ 75297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8932" h="152377">
                  <a:moveTo>
                    <a:pt x="142518" y="132215"/>
                  </a:moveTo>
                  <a:lnTo>
                    <a:pt x="142518" y="131318"/>
                  </a:lnTo>
                  <a:cubicBezTo>
                    <a:pt x="142070" y="110254"/>
                    <a:pt x="125936" y="93672"/>
                    <a:pt x="105768" y="93672"/>
                  </a:cubicBezTo>
                  <a:cubicBezTo>
                    <a:pt x="96805" y="93672"/>
                    <a:pt x="89634" y="86053"/>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199"/>
                    <a:pt x="42128" y="61404"/>
                    <a:pt x="49747" y="69919"/>
                  </a:cubicBezTo>
                  <a:cubicBezTo>
                    <a:pt x="50643" y="70815"/>
                    <a:pt x="51540" y="71712"/>
                    <a:pt x="52436" y="72608"/>
                  </a:cubicBezTo>
                  <a:cubicBezTo>
                    <a:pt x="52884" y="73953"/>
                    <a:pt x="52884" y="75297"/>
                    <a:pt x="52884" y="76642"/>
                  </a:cubicBezTo>
                  <a:cubicBezTo>
                    <a:pt x="52884" y="86053"/>
                    <a:pt x="45713" y="93672"/>
                    <a:pt x="36750" y="93672"/>
                  </a:cubicBezTo>
                  <a:cubicBezTo>
                    <a:pt x="16582" y="93672"/>
                    <a:pt x="448" y="110254"/>
                    <a:pt x="0" y="131318"/>
                  </a:cubicBezTo>
                  <a:lnTo>
                    <a:pt x="0" y="134007"/>
                  </a:lnTo>
                  <a:cubicBezTo>
                    <a:pt x="0" y="139385"/>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3"/>
                    <a:pt x="4482" y="138937"/>
                    <a:pt x="4482" y="134007"/>
                  </a:cubicBezTo>
                  <a:lnTo>
                    <a:pt x="4482" y="131318"/>
                  </a:lnTo>
                  <a:cubicBezTo>
                    <a:pt x="4930" y="112943"/>
                    <a:pt x="19271" y="98154"/>
                    <a:pt x="36750" y="98154"/>
                  </a:cubicBezTo>
                  <a:cubicBezTo>
                    <a:pt x="47954" y="98154"/>
                    <a:pt x="57366" y="88742"/>
                    <a:pt x="57366" y="76642"/>
                  </a:cubicBezTo>
                  <a:cubicBezTo>
                    <a:pt x="57366" y="76193"/>
                    <a:pt x="57366" y="76193"/>
                    <a:pt x="57366" y="75745"/>
                  </a:cubicBezTo>
                  <a:cubicBezTo>
                    <a:pt x="64088" y="78882"/>
                    <a:pt x="70811" y="79330"/>
                    <a:pt x="71707" y="79330"/>
                  </a:cubicBezTo>
                  <a:cubicBezTo>
                    <a:pt x="71707" y="79330"/>
                    <a:pt x="71707" y="79330"/>
                    <a:pt x="72155" y="79330"/>
                  </a:cubicBezTo>
                  <a:cubicBezTo>
                    <a:pt x="73948" y="79330"/>
                    <a:pt x="79774" y="78882"/>
                    <a:pt x="85601" y="76642"/>
                  </a:cubicBezTo>
                  <a:cubicBezTo>
                    <a:pt x="85601" y="76642"/>
                    <a:pt x="85601" y="76642"/>
                    <a:pt x="85601" y="77090"/>
                  </a:cubicBezTo>
                  <a:cubicBezTo>
                    <a:pt x="85601" y="88742"/>
                    <a:pt x="94564" y="98602"/>
                    <a:pt x="106216" y="98602"/>
                  </a:cubicBezTo>
                  <a:cubicBezTo>
                    <a:pt x="123695" y="98602"/>
                    <a:pt x="138036" y="112943"/>
                    <a:pt x="138485" y="131766"/>
                  </a:cubicBezTo>
                  <a:lnTo>
                    <a:pt x="138485" y="132663"/>
                  </a:lnTo>
                  <a:cubicBezTo>
                    <a:pt x="138485" y="138937"/>
                    <a:pt x="138485" y="145212"/>
                    <a:pt x="138485" y="150590"/>
                  </a:cubicBezTo>
                  <a:cubicBezTo>
                    <a:pt x="138485" y="151934"/>
                    <a:pt x="139381" y="152831"/>
                    <a:pt x="140725" y="152831"/>
                  </a:cubicBezTo>
                  <a:cubicBezTo>
                    <a:pt x="140725" y="152831"/>
                    <a:pt x="140725" y="152831"/>
                    <a:pt x="140725" y="152831"/>
                  </a:cubicBezTo>
                  <a:cubicBezTo>
                    <a:pt x="142070" y="152831"/>
                    <a:pt x="142966" y="151934"/>
                    <a:pt x="142966" y="150590"/>
                  </a:cubicBezTo>
                  <a:cubicBezTo>
                    <a:pt x="142518" y="145212"/>
                    <a:pt x="142518" y="138937"/>
                    <a:pt x="142518" y="132215"/>
                  </a:cubicBezTo>
                  <a:close/>
                  <a:moveTo>
                    <a:pt x="71707" y="75297"/>
                  </a:moveTo>
                  <a:cubicBezTo>
                    <a:pt x="71259" y="75297"/>
                    <a:pt x="71707" y="75297"/>
                    <a:pt x="71707" y="75297"/>
                  </a:cubicBezTo>
                  <a:cubicBezTo>
                    <a:pt x="71707" y="75297"/>
                    <a:pt x="71707" y="75297"/>
                    <a:pt x="71707" y="75297"/>
                  </a:cubicBezTo>
                  <a:cubicBezTo>
                    <a:pt x="71259" y="75297"/>
                    <a:pt x="59158" y="75297"/>
                    <a:pt x="52884" y="67678"/>
                  </a:cubicBezTo>
                  <a:cubicBezTo>
                    <a:pt x="46161" y="60059"/>
                    <a:pt x="44369" y="49303"/>
                    <a:pt x="43472" y="41684"/>
                  </a:cubicBezTo>
                  <a:lnTo>
                    <a:pt x="43472" y="40340"/>
                  </a:lnTo>
                  <a:cubicBezTo>
                    <a:pt x="42128" y="31825"/>
                    <a:pt x="43472" y="24206"/>
                    <a:pt x="43472" y="24206"/>
                  </a:cubicBezTo>
                  <a:cubicBezTo>
                    <a:pt x="47506" y="4486"/>
                    <a:pt x="70363" y="4934"/>
                    <a:pt x="71707" y="4934"/>
                  </a:cubicBezTo>
                  <a:cubicBezTo>
                    <a:pt x="72603" y="4934"/>
                    <a:pt x="95908" y="4486"/>
                    <a:pt x="99942" y="24206"/>
                  </a:cubicBezTo>
                  <a:cubicBezTo>
                    <a:pt x="99942" y="24206"/>
                    <a:pt x="101286" y="31376"/>
                    <a:pt x="99942" y="40340"/>
                  </a:cubicBezTo>
                  <a:lnTo>
                    <a:pt x="99494" y="43029"/>
                  </a:lnTo>
                  <a:cubicBezTo>
                    <a:pt x="98149" y="51096"/>
                    <a:pt x="96805" y="60956"/>
                    <a:pt x="90530" y="68126"/>
                  </a:cubicBezTo>
                  <a:cubicBezTo>
                    <a:pt x="84256" y="74849"/>
                    <a:pt x="73500" y="75297"/>
                    <a:pt x="71707" y="75297"/>
                  </a:cubicBezTo>
                  <a:close/>
                </a:path>
              </a:pathLst>
            </a:custGeom>
            <a:grpFill/>
            <a:ln w="4477" cap="flat">
              <a:noFill/>
              <a:prstDash val="solid"/>
              <a:miter/>
            </a:ln>
          </p:spPr>
          <p:txBody>
            <a:bodyPr rtlCol="0" anchor="ctr"/>
            <a:lstStyle/>
            <a:p>
              <a:endParaRPr lang="en-US"/>
            </a:p>
          </p:txBody>
        </p:sp>
      </p:grpSp>
      <p:grpSp>
        <p:nvGrpSpPr>
          <p:cNvPr id="62" name="Group 2612">
            <a:extLst>
              <a:ext uri="{FF2B5EF4-FFF2-40B4-BE49-F238E27FC236}">
                <a16:creationId xmlns:a16="http://schemas.microsoft.com/office/drawing/2014/main" id="{22B0F9D4-D6E4-7523-8FD4-93B08A01A7C7}"/>
              </a:ext>
              <a:ext uri="{C183D7F6-B498-43B3-948B-1728B52AA6E4}">
                <adec:decorative xmlns:adec="http://schemas.microsoft.com/office/drawing/2017/decorative" val="1"/>
              </a:ext>
            </a:extLst>
          </p:cNvPr>
          <p:cNvGrpSpPr>
            <a:grpSpLocks noChangeAspect="1"/>
          </p:cNvGrpSpPr>
          <p:nvPr/>
        </p:nvGrpSpPr>
        <p:grpSpPr>
          <a:xfrm>
            <a:off x="3167130" y="1983819"/>
            <a:ext cx="106993" cy="108394"/>
            <a:chOff x="7010737" y="3506912"/>
            <a:chExt cx="150409" cy="152378"/>
          </a:xfrm>
          <a:solidFill>
            <a:srgbClr val="374C62"/>
          </a:solidFill>
        </p:grpSpPr>
        <p:sp>
          <p:nvSpPr>
            <p:cNvPr id="63" name="Freeform: Shape 2683">
              <a:extLst>
                <a:ext uri="{FF2B5EF4-FFF2-40B4-BE49-F238E27FC236}">
                  <a16:creationId xmlns:a16="http://schemas.microsoft.com/office/drawing/2014/main" id="{15E1E3B3-2927-D724-4C3E-5725FBD08042}"/>
                </a:ext>
              </a:extLst>
            </p:cNvPr>
            <p:cNvSpPr/>
            <p:nvPr/>
          </p:nvSpPr>
          <p:spPr>
            <a:xfrm>
              <a:off x="7107366" y="3605962"/>
              <a:ext cx="53780" cy="49299"/>
            </a:xfrm>
            <a:custGeom>
              <a:avLst/>
              <a:gdLst>
                <a:gd name="connsiteX0" fmla="*/ 54853 w 53780"/>
                <a:gd name="connsiteY0" fmla="*/ 19271 h 49298"/>
                <a:gd name="connsiteX1" fmla="*/ 52612 w 53780"/>
                <a:gd name="connsiteY1" fmla="*/ 17927 h 49298"/>
                <a:gd name="connsiteX2" fmla="*/ 35133 w 53780"/>
                <a:gd name="connsiteY2" fmla="*/ 17927 h 49298"/>
                <a:gd name="connsiteX3" fmla="*/ 29755 w 53780"/>
                <a:gd name="connsiteY3" fmla="*/ 1345 h 49298"/>
                <a:gd name="connsiteX4" fmla="*/ 25273 w 53780"/>
                <a:gd name="connsiteY4" fmla="*/ 1345 h 49298"/>
                <a:gd name="connsiteX5" fmla="*/ 19895 w 53780"/>
                <a:gd name="connsiteY5" fmla="*/ 17927 h 49298"/>
                <a:gd name="connsiteX6" fmla="*/ 2417 w 53780"/>
                <a:gd name="connsiteY6" fmla="*/ 17927 h 49298"/>
                <a:gd name="connsiteX7" fmla="*/ 176 w 53780"/>
                <a:gd name="connsiteY7" fmla="*/ 19271 h 49298"/>
                <a:gd name="connsiteX8" fmla="*/ 1072 w 53780"/>
                <a:gd name="connsiteY8" fmla="*/ 21960 h 49298"/>
                <a:gd name="connsiteX9" fmla="*/ 15414 w 53780"/>
                <a:gd name="connsiteY9" fmla="*/ 32268 h 49298"/>
                <a:gd name="connsiteX10" fmla="*/ 10036 w 53780"/>
                <a:gd name="connsiteY10" fmla="*/ 48851 h 49298"/>
                <a:gd name="connsiteX11" fmla="*/ 10932 w 53780"/>
                <a:gd name="connsiteY11" fmla="*/ 51540 h 49298"/>
                <a:gd name="connsiteX12" fmla="*/ 13621 w 53780"/>
                <a:gd name="connsiteY12" fmla="*/ 51540 h 49298"/>
                <a:gd name="connsiteX13" fmla="*/ 27514 w 53780"/>
                <a:gd name="connsiteY13" fmla="*/ 41232 h 49298"/>
                <a:gd name="connsiteX14" fmla="*/ 41856 w 53780"/>
                <a:gd name="connsiteY14" fmla="*/ 51540 h 49298"/>
                <a:gd name="connsiteX15" fmla="*/ 43200 w 53780"/>
                <a:gd name="connsiteY15" fmla="*/ 51988 h 49298"/>
                <a:gd name="connsiteX16" fmla="*/ 44545 w 53780"/>
                <a:gd name="connsiteY16" fmla="*/ 51540 h 49298"/>
                <a:gd name="connsiteX17" fmla="*/ 45441 w 53780"/>
                <a:gd name="connsiteY17" fmla="*/ 48851 h 49298"/>
                <a:gd name="connsiteX18" fmla="*/ 40063 w 53780"/>
                <a:gd name="connsiteY18" fmla="*/ 32268 h 49298"/>
                <a:gd name="connsiteX19" fmla="*/ 54404 w 53780"/>
                <a:gd name="connsiteY19" fmla="*/ 21960 h 49298"/>
                <a:gd name="connsiteX20" fmla="*/ 54853 w 53780"/>
                <a:gd name="connsiteY20" fmla="*/ 19271 h 49298"/>
                <a:gd name="connsiteX21" fmla="*/ 37374 w 53780"/>
                <a:gd name="connsiteY21" fmla="*/ 28683 h 49298"/>
                <a:gd name="connsiteX22" fmla="*/ 36029 w 53780"/>
                <a:gd name="connsiteY22" fmla="*/ 33613 h 49298"/>
                <a:gd name="connsiteX23" fmla="*/ 39167 w 53780"/>
                <a:gd name="connsiteY23" fmla="*/ 43921 h 49298"/>
                <a:gd name="connsiteX24" fmla="*/ 30651 w 53780"/>
                <a:gd name="connsiteY24" fmla="*/ 37646 h 49298"/>
                <a:gd name="connsiteX25" fmla="*/ 27962 w 53780"/>
                <a:gd name="connsiteY25" fmla="*/ 36750 h 49298"/>
                <a:gd name="connsiteX26" fmla="*/ 25273 w 53780"/>
                <a:gd name="connsiteY26" fmla="*/ 37646 h 49298"/>
                <a:gd name="connsiteX27" fmla="*/ 16758 w 53780"/>
                <a:gd name="connsiteY27" fmla="*/ 43921 h 49298"/>
                <a:gd name="connsiteX28" fmla="*/ 19895 w 53780"/>
                <a:gd name="connsiteY28" fmla="*/ 33613 h 49298"/>
                <a:gd name="connsiteX29" fmla="*/ 18551 w 53780"/>
                <a:gd name="connsiteY29" fmla="*/ 28683 h 49298"/>
                <a:gd name="connsiteX30" fmla="*/ 10036 w 53780"/>
                <a:gd name="connsiteY30" fmla="*/ 22409 h 49298"/>
                <a:gd name="connsiteX31" fmla="*/ 20792 w 53780"/>
                <a:gd name="connsiteY31" fmla="*/ 22409 h 49298"/>
                <a:gd name="connsiteX32" fmla="*/ 24825 w 53780"/>
                <a:gd name="connsiteY32" fmla="*/ 19271 h 49298"/>
                <a:gd name="connsiteX33" fmla="*/ 27962 w 53780"/>
                <a:gd name="connsiteY33" fmla="*/ 8964 h 49298"/>
                <a:gd name="connsiteX34" fmla="*/ 31100 w 53780"/>
                <a:gd name="connsiteY34" fmla="*/ 19271 h 49298"/>
                <a:gd name="connsiteX35" fmla="*/ 35133 w 53780"/>
                <a:gd name="connsiteY35" fmla="*/ 22409 h 49298"/>
                <a:gd name="connsiteX36" fmla="*/ 45889 w 53780"/>
                <a:gd name="connsiteY36" fmla="*/ 22409 h 49298"/>
                <a:gd name="connsiteX37" fmla="*/ 37374 w 53780"/>
                <a:gd name="connsiteY37" fmla="*/ 28683 h 4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780" h="49298">
                  <a:moveTo>
                    <a:pt x="54853" y="19271"/>
                  </a:moveTo>
                  <a:cubicBezTo>
                    <a:pt x="54404" y="18375"/>
                    <a:pt x="53508" y="17927"/>
                    <a:pt x="52612" y="17927"/>
                  </a:cubicBezTo>
                  <a:lnTo>
                    <a:pt x="35133" y="17927"/>
                  </a:lnTo>
                  <a:lnTo>
                    <a:pt x="29755" y="1345"/>
                  </a:lnTo>
                  <a:cubicBezTo>
                    <a:pt x="29307" y="-448"/>
                    <a:pt x="26170" y="-448"/>
                    <a:pt x="25273" y="1345"/>
                  </a:cubicBezTo>
                  <a:lnTo>
                    <a:pt x="19895" y="17927"/>
                  </a:lnTo>
                  <a:lnTo>
                    <a:pt x="2417" y="17927"/>
                  </a:lnTo>
                  <a:cubicBezTo>
                    <a:pt x="1520" y="17927"/>
                    <a:pt x="624" y="18375"/>
                    <a:pt x="176" y="19271"/>
                  </a:cubicBezTo>
                  <a:cubicBezTo>
                    <a:pt x="-272" y="20168"/>
                    <a:pt x="176" y="21064"/>
                    <a:pt x="1072" y="21960"/>
                  </a:cubicBezTo>
                  <a:lnTo>
                    <a:pt x="15414" y="32268"/>
                  </a:lnTo>
                  <a:lnTo>
                    <a:pt x="10036" y="48851"/>
                  </a:lnTo>
                  <a:cubicBezTo>
                    <a:pt x="9587" y="49747"/>
                    <a:pt x="10036" y="50643"/>
                    <a:pt x="10932" y="51540"/>
                  </a:cubicBezTo>
                  <a:cubicBezTo>
                    <a:pt x="11828" y="51988"/>
                    <a:pt x="12725" y="51988"/>
                    <a:pt x="13621" y="51540"/>
                  </a:cubicBezTo>
                  <a:lnTo>
                    <a:pt x="27514" y="41232"/>
                  </a:lnTo>
                  <a:lnTo>
                    <a:pt x="41856" y="51540"/>
                  </a:lnTo>
                  <a:cubicBezTo>
                    <a:pt x="42304" y="51988"/>
                    <a:pt x="42752" y="51988"/>
                    <a:pt x="43200" y="51988"/>
                  </a:cubicBezTo>
                  <a:cubicBezTo>
                    <a:pt x="43648" y="51988"/>
                    <a:pt x="44096" y="51988"/>
                    <a:pt x="44545" y="51540"/>
                  </a:cubicBezTo>
                  <a:cubicBezTo>
                    <a:pt x="45441" y="51091"/>
                    <a:pt x="45441" y="49747"/>
                    <a:pt x="45441" y="48851"/>
                  </a:cubicBezTo>
                  <a:lnTo>
                    <a:pt x="40063" y="32268"/>
                  </a:lnTo>
                  <a:lnTo>
                    <a:pt x="54404" y="21960"/>
                  </a:lnTo>
                  <a:cubicBezTo>
                    <a:pt x="54853" y="21064"/>
                    <a:pt x="55301" y="20168"/>
                    <a:pt x="54853" y="19271"/>
                  </a:cubicBezTo>
                  <a:close/>
                  <a:moveTo>
                    <a:pt x="37374" y="28683"/>
                  </a:moveTo>
                  <a:cubicBezTo>
                    <a:pt x="36029" y="29579"/>
                    <a:pt x="35133" y="31820"/>
                    <a:pt x="36029" y="33613"/>
                  </a:cubicBezTo>
                  <a:lnTo>
                    <a:pt x="39167" y="43921"/>
                  </a:lnTo>
                  <a:lnTo>
                    <a:pt x="30651" y="37646"/>
                  </a:lnTo>
                  <a:cubicBezTo>
                    <a:pt x="29755" y="37198"/>
                    <a:pt x="28859" y="36750"/>
                    <a:pt x="27962" y="36750"/>
                  </a:cubicBezTo>
                  <a:cubicBezTo>
                    <a:pt x="27066" y="36750"/>
                    <a:pt x="26170" y="37198"/>
                    <a:pt x="25273" y="37646"/>
                  </a:cubicBezTo>
                  <a:lnTo>
                    <a:pt x="16758" y="43921"/>
                  </a:lnTo>
                  <a:lnTo>
                    <a:pt x="19895" y="33613"/>
                  </a:lnTo>
                  <a:cubicBezTo>
                    <a:pt x="20343" y="31820"/>
                    <a:pt x="19895" y="30028"/>
                    <a:pt x="18551" y="28683"/>
                  </a:cubicBezTo>
                  <a:lnTo>
                    <a:pt x="10036" y="22409"/>
                  </a:lnTo>
                  <a:lnTo>
                    <a:pt x="20792" y="22409"/>
                  </a:lnTo>
                  <a:cubicBezTo>
                    <a:pt x="22584" y="22409"/>
                    <a:pt x="24377" y="21064"/>
                    <a:pt x="24825" y="19271"/>
                  </a:cubicBezTo>
                  <a:lnTo>
                    <a:pt x="27962" y="8964"/>
                  </a:lnTo>
                  <a:lnTo>
                    <a:pt x="31100" y="19271"/>
                  </a:lnTo>
                  <a:cubicBezTo>
                    <a:pt x="31548" y="21064"/>
                    <a:pt x="33340" y="22409"/>
                    <a:pt x="35133" y="22409"/>
                  </a:cubicBezTo>
                  <a:lnTo>
                    <a:pt x="45889" y="22409"/>
                  </a:lnTo>
                  <a:lnTo>
                    <a:pt x="37374" y="28683"/>
                  </a:lnTo>
                  <a:close/>
                </a:path>
              </a:pathLst>
            </a:custGeom>
            <a:grpFill/>
            <a:ln w="4477" cap="flat">
              <a:noFill/>
              <a:prstDash val="solid"/>
              <a:miter/>
            </a:ln>
          </p:spPr>
          <p:txBody>
            <a:bodyPr rtlCol="0" anchor="ctr"/>
            <a:lstStyle/>
            <a:p>
              <a:endParaRPr lang="en-US"/>
            </a:p>
          </p:txBody>
        </p:sp>
        <p:sp>
          <p:nvSpPr>
            <p:cNvPr id="64" name="Freeform: Shape 2684">
              <a:extLst>
                <a:ext uri="{FF2B5EF4-FFF2-40B4-BE49-F238E27FC236}">
                  <a16:creationId xmlns:a16="http://schemas.microsoft.com/office/drawing/2014/main" id="{AE47B5D8-4D91-38DE-CB64-056ED78C5926}"/>
                </a:ext>
              </a:extLst>
            </p:cNvPr>
            <p:cNvSpPr/>
            <p:nvPr/>
          </p:nvSpPr>
          <p:spPr>
            <a:xfrm>
              <a:off x="7010737" y="3506912"/>
              <a:ext cx="103079" cy="152378"/>
            </a:xfrm>
            <a:custGeom>
              <a:avLst/>
              <a:gdLst>
                <a:gd name="connsiteX0" fmla="*/ 99942 w 103079"/>
                <a:gd name="connsiteY0" fmla="*/ 95017 h 152377"/>
                <a:gd name="connsiteX1" fmla="*/ 99046 w 103079"/>
                <a:gd name="connsiteY1" fmla="*/ 91879 h 152377"/>
                <a:gd name="connsiteX2" fmla="*/ 89634 w 103079"/>
                <a:gd name="connsiteY2" fmla="*/ 76642 h 152377"/>
                <a:gd name="connsiteX3" fmla="*/ 90082 w 103079"/>
                <a:gd name="connsiteY3" fmla="*/ 73504 h 152377"/>
                <a:gd name="connsiteX4" fmla="*/ 93668 w 103079"/>
                <a:gd name="connsiteY4" fmla="*/ 70367 h 152377"/>
                <a:gd name="connsiteX5" fmla="*/ 103527 w 103079"/>
                <a:gd name="connsiteY5" fmla="*/ 43029 h 152377"/>
                <a:gd name="connsiteX6" fmla="*/ 103975 w 103079"/>
                <a:gd name="connsiteY6" fmla="*/ 40340 h 152377"/>
                <a:gd name="connsiteX7" fmla="*/ 103975 w 103079"/>
                <a:gd name="connsiteY7" fmla="*/ 22861 h 152377"/>
                <a:gd name="connsiteX8" fmla="*/ 71259 w 103079"/>
                <a:gd name="connsiteY8" fmla="*/ 4 h 152377"/>
                <a:gd name="connsiteX9" fmla="*/ 38991 w 103079"/>
                <a:gd name="connsiteY9" fmla="*/ 22861 h 152377"/>
                <a:gd name="connsiteX10" fmla="*/ 38991 w 103079"/>
                <a:gd name="connsiteY10" fmla="*/ 40340 h 152377"/>
                <a:gd name="connsiteX11" fmla="*/ 38991 w 103079"/>
                <a:gd name="connsiteY11" fmla="*/ 41684 h 152377"/>
                <a:gd name="connsiteX12" fmla="*/ 49747 w 103079"/>
                <a:gd name="connsiteY12" fmla="*/ 69919 h 152377"/>
                <a:gd name="connsiteX13" fmla="*/ 52436 w 103079"/>
                <a:gd name="connsiteY13" fmla="*/ 72608 h 152377"/>
                <a:gd name="connsiteX14" fmla="*/ 52884 w 103079"/>
                <a:gd name="connsiteY14" fmla="*/ 76642 h 152377"/>
                <a:gd name="connsiteX15" fmla="*/ 36750 w 103079"/>
                <a:gd name="connsiteY15" fmla="*/ 93672 h 152377"/>
                <a:gd name="connsiteX16" fmla="*/ 0 w 103079"/>
                <a:gd name="connsiteY16" fmla="*/ 131319 h 152377"/>
                <a:gd name="connsiteX17" fmla="*/ 0 w 103079"/>
                <a:gd name="connsiteY17" fmla="*/ 134007 h 152377"/>
                <a:gd name="connsiteX18" fmla="*/ 0 w 103079"/>
                <a:gd name="connsiteY18" fmla="*/ 150141 h 152377"/>
                <a:gd name="connsiteX19" fmla="*/ 2241 w 103079"/>
                <a:gd name="connsiteY19" fmla="*/ 152382 h 152377"/>
                <a:gd name="connsiteX20" fmla="*/ 2241 w 103079"/>
                <a:gd name="connsiteY20" fmla="*/ 152382 h 152377"/>
                <a:gd name="connsiteX21" fmla="*/ 4482 w 103079"/>
                <a:gd name="connsiteY21" fmla="*/ 150141 h 152377"/>
                <a:gd name="connsiteX22" fmla="*/ 4482 w 103079"/>
                <a:gd name="connsiteY22" fmla="*/ 134007 h 152377"/>
                <a:gd name="connsiteX23" fmla="*/ 4482 w 103079"/>
                <a:gd name="connsiteY23" fmla="*/ 131319 h 152377"/>
                <a:gd name="connsiteX24" fmla="*/ 36750 w 103079"/>
                <a:gd name="connsiteY24" fmla="*/ 98154 h 152377"/>
                <a:gd name="connsiteX25" fmla="*/ 57366 w 103079"/>
                <a:gd name="connsiteY25" fmla="*/ 76642 h 152377"/>
                <a:gd name="connsiteX26" fmla="*/ 57366 w 103079"/>
                <a:gd name="connsiteY26" fmla="*/ 75745 h 152377"/>
                <a:gd name="connsiteX27" fmla="*/ 71707 w 103079"/>
                <a:gd name="connsiteY27" fmla="*/ 79331 h 152377"/>
                <a:gd name="connsiteX28" fmla="*/ 72155 w 103079"/>
                <a:gd name="connsiteY28" fmla="*/ 79331 h 152377"/>
                <a:gd name="connsiteX29" fmla="*/ 85601 w 103079"/>
                <a:gd name="connsiteY29" fmla="*/ 76642 h 152377"/>
                <a:gd name="connsiteX30" fmla="*/ 85601 w 103079"/>
                <a:gd name="connsiteY30" fmla="*/ 77090 h 152377"/>
                <a:gd name="connsiteX31" fmla="*/ 97701 w 103079"/>
                <a:gd name="connsiteY31" fmla="*/ 96361 h 152377"/>
                <a:gd name="connsiteX32" fmla="*/ 98597 w 103079"/>
                <a:gd name="connsiteY32" fmla="*/ 96361 h 152377"/>
                <a:gd name="connsiteX33" fmla="*/ 99942 w 103079"/>
                <a:gd name="connsiteY33" fmla="*/ 95017 h 152377"/>
                <a:gd name="connsiteX34" fmla="*/ 71259 w 103079"/>
                <a:gd name="connsiteY34" fmla="*/ 74849 h 152377"/>
                <a:gd name="connsiteX35" fmla="*/ 71259 w 103079"/>
                <a:gd name="connsiteY35" fmla="*/ 74849 h 152377"/>
                <a:gd name="connsiteX36" fmla="*/ 71259 w 103079"/>
                <a:gd name="connsiteY36" fmla="*/ 74849 h 152377"/>
                <a:gd name="connsiteX37" fmla="*/ 52436 w 103079"/>
                <a:gd name="connsiteY37" fmla="*/ 67230 h 152377"/>
                <a:gd name="connsiteX38" fmla="*/ 43024 w 103079"/>
                <a:gd name="connsiteY38" fmla="*/ 41236 h 152377"/>
                <a:gd name="connsiteX39" fmla="*/ 43024 w 103079"/>
                <a:gd name="connsiteY39" fmla="*/ 39892 h 152377"/>
                <a:gd name="connsiteX40" fmla="*/ 43024 w 103079"/>
                <a:gd name="connsiteY40" fmla="*/ 23758 h 152377"/>
                <a:gd name="connsiteX41" fmla="*/ 71259 w 103079"/>
                <a:gd name="connsiteY41" fmla="*/ 4486 h 152377"/>
                <a:gd name="connsiteX42" fmla="*/ 99494 w 103079"/>
                <a:gd name="connsiteY42" fmla="*/ 23758 h 152377"/>
                <a:gd name="connsiteX43" fmla="*/ 99494 w 103079"/>
                <a:gd name="connsiteY43" fmla="*/ 39892 h 152377"/>
                <a:gd name="connsiteX44" fmla="*/ 99046 w 103079"/>
                <a:gd name="connsiteY44" fmla="*/ 42581 h 152377"/>
                <a:gd name="connsiteX45" fmla="*/ 90082 w 103079"/>
                <a:gd name="connsiteY45" fmla="*/ 67678 h 152377"/>
                <a:gd name="connsiteX46" fmla="*/ 71259 w 103079"/>
                <a:gd name="connsiteY46" fmla="*/ 74849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079" h="152377">
                  <a:moveTo>
                    <a:pt x="99942" y="95017"/>
                  </a:moveTo>
                  <a:cubicBezTo>
                    <a:pt x="100390" y="93672"/>
                    <a:pt x="99942" y="92776"/>
                    <a:pt x="99046" y="91879"/>
                  </a:cubicBezTo>
                  <a:cubicBezTo>
                    <a:pt x="93219" y="89190"/>
                    <a:pt x="89634" y="83364"/>
                    <a:pt x="89634" y="76642"/>
                  </a:cubicBezTo>
                  <a:cubicBezTo>
                    <a:pt x="89634" y="75745"/>
                    <a:pt x="89634" y="74401"/>
                    <a:pt x="90082" y="73504"/>
                  </a:cubicBezTo>
                  <a:cubicBezTo>
                    <a:pt x="91427" y="72608"/>
                    <a:pt x="92323" y="71712"/>
                    <a:pt x="93668" y="70367"/>
                  </a:cubicBezTo>
                  <a:cubicBezTo>
                    <a:pt x="100838" y="62300"/>
                    <a:pt x="102183" y="51096"/>
                    <a:pt x="103527" y="43029"/>
                  </a:cubicBezTo>
                  <a:lnTo>
                    <a:pt x="103975" y="40340"/>
                  </a:lnTo>
                  <a:cubicBezTo>
                    <a:pt x="105768" y="30928"/>
                    <a:pt x="103975" y="22861"/>
                    <a:pt x="103975" y="22861"/>
                  </a:cubicBezTo>
                  <a:cubicBezTo>
                    <a:pt x="99046" y="-892"/>
                    <a:pt x="71259" y="4"/>
                    <a:pt x="71259" y="4"/>
                  </a:cubicBezTo>
                  <a:cubicBezTo>
                    <a:pt x="70811" y="4"/>
                    <a:pt x="43472" y="-444"/>
                    <a:pt x="38991" y="22861"/>
                  </a:cubicBezTo>
                  <a:cubicBezTo>
                    <a:pt x="38991" y="23309"/>
                    <a:pt x="37198" y="30928"/>
                    <a:pt x="38991" y="40340"/>
                  </a:cubicBezTo>
                  <a:lnTo>
                    <a:pt x="38991" y="41684"/>
                  </a:lnTo>
                  <a:cubicBezTo>
                    <a:pt x="40335" y="50200"/>
                    <a:pt x="42128" y="61404"/>
                    <a:pt x="49747" y="69919"/>
                  </a:cubicBezTo>
                  <a:cubicBezTo>
                    <a:pt x="50643" y="70816"/>
                    <a:pt x="51540" y="71712"/>
                    <a:pt x="52436" y="72608"/>
                  </a:cubicBezTo>
                  <a:cubicBezTo>
                    <a:pt x="52884" y="73953"/>
                    <a:pt x="52884" y="75297"/>
                    <a:pt x="52884" y="76642"/>
                  </a:cubicBezTo>
                  <a:cubicBezTo>
                    <a:pt x="52884" y="86053"/>
                    <a:pt x="45713" y="93672"/>
                    <a:pt x="36750" y="93672"/>
                  </a:cubicBezTo>
                  <a:cubicBezTo>
                    <a:pt x="16582" y="93672"/>
                    <a:pt x="448" y="110254"/>
                    <a:pt x="0" y="131319"/>
                  </a:cubicBezTo>
                  <a:lnTo>
                    <a:pt x="0" y="134007"/>
                  </a:lnTo>
                  <a:cubicBezTo>
                    <a:pt x="0" y="139386"/>
                    <a:pt x="0" y="145212"/>
                    <a:pt x="0" y="150141"/>
                  </a:cubicBezTo>
                  <a:cubicBezTo>
                    <a:pt x="0" y="151486"/>
                    <a:pt x="896" y="152382"/>
                    <a:pt x="2241" y="152382"/>
                  </a:cubicBezTo>
                  <a:cubicBezTo>
                    <a:pt x="2241" y="152382"/>
                    <a:pt x="2241" y="152382"/>
                    <a:pt x="2241" y="152382"/>
                  </a:cubicBezTo>
                  <a:cubicBezTo>
                    <a:pt x="3585" y="152382"/>
                    <a:pt x="4482" y="151486"/>
                    <a:pt x="4482" y="150141"/>
                  </a:cubicBezTo>
                  <a:cubicBezTo>
                    <a:pt x="4482" y="144764"/>
                    <a:pt x="4482" y="138937"/>
                    <a:pt x="4482" y="134007"/>
                  </a:cubicBezTo>
                  <a:lnTo>
                    <a:pt x="4482" y="131319"/>
                  </a:lnTo>
                  <a:cubicBezTo>
                    <a:pt x="4930" y="112943"/>
                    <a:pt x="19271" y="98154"/>
                    <a:pt x="36750" y="98154"/>
                  </a:cubicBezTo>
                  <a:cubicBezTo>
                    <a:pt x="47954" y="98154"/>
                    <a:pt x="57366" y="88742"/>
                    <a:pt x="57366" y="76642"/>
                  </a:cubicBezTo>
                  <a:cubicBezTo>
                    <a:pt x="57366" y="76193"/>
                    <a:pt x="57366" y="76193"/>
                    <a:pt x="57366" y="75745"/>
                  </a:cubicBezTo>
                  <a:cubicBezTo>
                    <a:pt x="64088" y="78883"/>
                    <a:pt x="70811" y="79331"/>
                    <a:pt x="71707" y="79331"/>
                  </a:cubicBezTo>
                  <a:cubicBezTo>
                    <a:pt x="71707" y="79331"/>
                    <a:pt x="71707" y="79331"/>
                    <a:pt x="72155" y="79331"/>
                  </a:cubicBezTo>
                  <a:cubicBezTo>
                    <a:pt x="73948" y="79331"/>
                    <a:pt x="79774" y="78883"/>
                    <a:pt x="85601" y="76642"/>
                  </a:cubicBezTo>
                  <a:cubicBezTo>
                    <a:pt x="85601" y="76642"/>
                    <a:pt x="85601" y="76642"/>
                    <a:pt x="85601" y="77090"/>
                  </a:cubicBezTo>
                  <a:cubicBezTo>
                    <a:pt x="85601" y="85605"/>
                    <a:pt x="90530" y="93224"/>
                    <a:pt x="97701" y="96361"/>
                  </a:cubicBezTo>
                  <a:cubicBezTo>
                    <a:pt x="98149" y="96361"/>
                    <a:pt x="98149" y="96361"/>
                    <a:pt x="98597" y="96361"/>
                  </a:cubicBezTo>
                  <a:cubicBezTo>
                    <a:pt x="98597" y="96361"/>
                    <a:pt x="99494" y="95913"/>
                    <a:pt x="99942" y="95017"/>
                  </a:cubicBezTo>
                  <a:close/>
                  <a:moveTo>
                    <a:pt x="71259" y="74849"/>
                  </a:moveTo>
                  <a:cubicBezTo>
                    <a:pt x="70811" y="74849"/>
                    <a:pt x="71259" y="74849"/>
                    <a:pt x="71259" y="74849"/>
                  </a:cubicBezTo>
                  <a:cubicBezTo>
                    <a:pt x="71259" y="74849"/>
                    <a:pt x="71259" y="74849"/>
                    <a:pt x="71259" y="74849"/>
                  </a:cubicBezTo>
                  <a:cubicBezTo>
                    <a:pt x="70811" y="74849"/>
                    <a:pt x="58710" y="74849"/>
                    <a:pt x="52436" y="67230"/>
                  </a:cubicBezTo>
                  <a:cubicBezTo>
                    <a:pt x="45713" y="59611"/>
                    <a:pt x="43921" y="48855"/>
                    <a:pt x="43024" y="41236"/>
                  </a:cubicBezTo>
                  <a:lnTo>
                    <a:pt x="43024" y="39892"/>
                  </a:lnTo>
                  <a:cubicBezTo>
                    <a:pt x="41680" y="31376"/>
                    <a:pt x="43024" y="23758"/>
                    <a:pt x="43024" y="23758"/>
                  </a:cubicBezTo>
                  <a:cubicBezTo>
                    <a:pt x="47058" y="4038"/>
                    <a:pt x="69915" y="4486"/>
                    <a:pt x="71259" y="4486"/>
                  </a:cubicBezTo>
                  <a:cubicBezTo>
                    <a:pt x="71707" y="4486"/>
                    <a:pt x="95460" y="3590"/>
                    <a:pt x="99494" y="23758"/>
                  </a:cubicBezTo>
                  <a:cubicBezTo>
                    <a:pt x="99494" y="23758"/>
                    <a:pt x="100838" y="30928"/>
                    <a:pt x="99494" y="39892"/>
                  </a:cubicBezTo>
                  <a:lnTo>
                    <a:pt x="99046" y="42581"/>
                  </a:lnTo>
                  <a:cubicBezTo>
                    <a:pt x="97701" y="50648"/>
                    <a:pt x="96357" y="60507"/>
                    <a:pt x="90082" y="67678"/>
                  </a:cubicBezTo>
                  <a:cubicBezTo>
                    <a:pt x="83360" y="74401"/>
                    <a:pt x="73052" y="74849"/>
                    <a:pt x="71259" y="74849"/>
                  </a:cubicBezTo>
                  <a:close/>
                </a:path>
              </a:pathLst>
            </a:custGeom>
            <a:grpFill/>
            <a:ln w="4477" cap="flat">
              <a:noFill/>
              <a:prstDash val="solid"/>
              <a:miter/>
            </a:ln>
          </p:spPr>
          <p:txBody>
            <a:bodyPr rtlCol="0" anchor="ctr"/>
            <a:lstStyle/>
            <a:p>
              <a:endParaRPr lang="en-US"/>
            </a:p>
          </p:txBody>
        </p:sp>
      </p:grpSp>
      <p:pic>
        <p:nvPicPr>
          <p:cNvPr id="66" name="Graphique 65" descr="Mégaphone contour">
            <a:extLst>
              <a:ext uri="{FF2B5EF4-FFF2-40B4-BE49-F238E27FC236}">
                <a16:creationId xmlns:a16="http://schemas.microsoft.com/office/drawing/2014/main" id="{74D3E430-AF61-B941-6B60-53FDF7655F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989" y="2534767"/>
            <a:ext cx="143062" cy="143062"/>
          </a:xfrm>
          <a:prstGeom prst="rect">
            <a:avLst/>
          </a:prstGeom>
        </p:spPr>
      </p:pic>
      <p:pic>
        <p:nvPicPr>
          <p:cNvPr id="67" name="Picture 2" descr="Global web icon">
            <a:extLst>
              <a:ext uri="{FF2B5EF4-FFF2-40B4-BE49-F238E27FC236}">
                <a16:creationId xmlns:a16="http://schemas.microsoft.com/office/drawing/2014/main" id="{4EAA991E-EC52-19B0-AFDB-CEA3898A980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67130" y="2545799"/>
            <a:ext cx="116329" cy="116329"/>
          </a:xfrm>
          <a:prstGeom prst="rect">
            <a:avLst/>
          </a:prstGeom>
          <a:noFill/>
          <a:extLst>
            <a:ext uri="{909E8E84-426E-40DD-AFC4-6F175D3DCCD1}">
              <a14:hiddenFill xmlns:a14="http://schemas.microsoft.com/office/drawing/2010/main">
                <a:solidFill>
                  <a:srgbClr val="FFFFFF"/>
                </a:solidFill>
              </a14:hiddenFill>
            </a:ext>
          </a:extLst>
        </p:spPr>
      </p:pic>
      <p:pic>
        <p:nvPicPr>
          <p:cNvPr id="71" name="Graphique 70" descr="Radio contour">
            <a:extLst>
              <a:ext uri="{FF2B5EF4-FFF2-40B4-BE49-F238E27FC236}">
                <a16:creationId xmlns:a16="http://schemas.microsoft.com/office/drawing/2014/main" id="{B8BA5F90-B8A3-6A55-9C1B-ABFF942D62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0533" y="3089600"/>
            <a:ext cx="149093" cy="149093"/>
          </a:xfrm>
          <a:prstGeom prst="rect">
            <a:avLst/>
          </a:prstGeom>
        </p:spPr>
      </p:pic>
      <p:grpSp>
        <p:nvGrpSpPr>
          <p:cNvPr id="74" name="Group 2528">
            <a:extLst>
              <a:ext uri="{FF2B5EF4-FFF2-40B4-BE49-F238E27FC236}">
                <a16:creationId xmlns:a16="http://schemas.microsoft.com/office/drawing/2014/main" id="{03FC77B6-9267-CCF6-62DD-FBD23F25E8D3}"/>
              </a:ext>
              <a:ext uri="{C183D7F6-B498-43B3-948B-1728B52AA6E4}">
                <adec:decorative xmlns:adec="http://schemas.microsoft.com/office/drawing/2017/decorative" val="1"/>
              </a:ext>
            </a:extLst>
          </p:cNvPr>
          <p:cNvGrpSpPr>
            <a:grpSpLocks noChangeAspect="1"/>
          </p:cNvGrpSpPr>
          <p:nvPr/>
        </p:nvGrpSpPr>
        <p:grpSpPr>
          <a:xfrm>
            <a:off x="1301122" y="3684306"/>
            <a:ext cx="106503" cy="106816"/>
            <a:chOff x="6740042" y="3157344"/>
            <a:chExt cx="152378" cy="152826"/>
          </a:xfrm>
          <a:solidFill>
            <a:srgbClr val="374C62"/>
          </a:solidFill>
        </p:grpSpPr>
        <p:sp>
          <p:nvSpPr>
            <p:cNvPr id="75" name="Freeform: Shape 2944">
              <a:extLst>
                <a:ext uri="{FF2B5EF4-FFF2-40B4-BE49-F238E27FC236}">
                  <a16:creationId xmlns:a16="http://schemas.microsoft.com/office/drawing/2014/main" id="{1C578C99-C39F-4E63-0965-F3B7070057AA}"/>
                </a:ext>
              </a:extLst>
            </p:cNvPr>
            <p:cNvSpPr/>
            <p:nvPr/>
          </p:nvSpPr>
          <p:spPr>
            <a:xfrm>
              <a:off x="6780377" y="3198127"/>
              <a:ext cx="71707" cy="112043"/>
            </a:xfrm>
            <a:custGeom>
              <a:avLst/>
              <a:gdLst>
                <a:gd name="connsiteX0" fmla="*/ 56021 w 71707"/>
                <a:gd name="connsiteY0" fmla="*/ 0 h 112042"/>
                <a:gd name="connsiteX1" fmla="*/ 15686 w 71707"/>
                <a:gd name="connsiteY1" fmla="*/ 0 h 112042"/>
                <a:gd name="connsiteX2" fmla="*/ 0 w 71707"/>
                <a:gd name="connsiteY2" fmla="*/ 15686 h 112042"/>
                <a:gd name="connsiteX3" fmla="*/ 0 w 71707"/>
                <a:gd name="connsiteY3" fmla="*/ 56469 h 112042"/>
                <a:gd name="connsiteX4" fmla="*/ 6723 w 71707"/>
                <a:gd name="connsiteY4" fmla="*/ 63192 h 112042"/>
                <a:gd name="connsiteX5" fmla="*/ 13445 w 71707"/>
                <a:gd name="connsiteY5" fmla="*/ 63192 h 112042"/>
                <a:gd name="connsiteX6" fmla="*/ 13445 w 71707"/>
                <a:gd name="connsiteY6" fmla="*/ 105320 h 112042"/>
                <a:gd name="connsiteX7" fmla="*/ 20168 w 71707"/>
                <a:gd name="connsiteY7" fmla="*/ 112043 h 112042"/>
                <a:gd name="connsiteX8" fmla="*/ 51540 w 71707"/>
                <a:gd name="connsiteY8" fmla="*/ 112043 h 112042"/>
                <a:gd name="connsiteX9" fmla="*/ 58262 w 71707"/>
                <a:gd name="connsiteY9" fmla="*/ 105320 h 112042"/>
                <a:gd name="connsiteX10" fmla="*/ 58262 w 71707"/>
                <a:gd name="connsiteY10" fmla="*/ 63192 h 112042"/>
                <a:gd name="connsiteX11" fmla="*/ 64985 w 71707"/>
                <a:gd name="connsiteY11" fmla="*/ 63192 h 112042"/>
                <a:gd name="connsiteX12" fmla="*/ 71707 w 71707"/>
                <a:gd name="connsiteY12" fmla="*/ 56469 h 112042"/>
                <a:gd name="connsiteX13" fmla="*/ 71707 w 71707"/>
                <a:gd name="connsiteY13" fmla="*/ 15686 h 112042"/>
                <a:gd name="connsiteX14" fmla="*/ 56021 w 71707"/>
                <a:gd name="connsiteY14" fmla="*/ 0 h 112042"/>
                <a:gd name="connsiteX15" fmla="*/ 67226 w 71707"/>
                <a:gd name="connsiteY15" fmla="*/ 56469 h 112042"/>
                <a:gd name="connsiteX16" fmla="*/ 64985 w 71707"/>
                <a:gd name="connsiteY16" fmla="*/ 58710 h 112042"/>
                <a:gd name="connsiteX17" fmla="*/ 58262 w 71707"/>
                <a:gd name="connsiteY17" fmla="*/ 58710 h 112042"/>
                <a:gd name="connsiteX18" fmla="*/ 58262 w 71707"/>
                <a:gd name="connsiteY18" fmla="*/ 21960 h 112042"/>
                <a:gd name="connsiteX19" fmla="*/ 56021 w 71707"/>
                <a:gd name="connsiteY19" fmla="*/ 19719 h 112042"/>
                <a:gd name="connsiteX20" fmla="*/ 53780 w 71707"/>
                <a:gd name="connsiteY20" fmla="*/ 21960 h 112042"/>
                <a:gd name="connsiteX21" fmla="*/ 53780 w 71707"/>
                <a:gd name="connsiteY21" fmla="*/ 104872 h 112042"/>
                <a:gd name="connsiteX22" fmla="*/ 51540 w 71707"/>
                <a:gd name="connsiteY22" fmla="*/ 107113 h 112042"/>
                <a:gd name="connsiteX23" fmla="*/ 38094 w 71707"/>
                <a:gd name="connsiteY23" fmla="*/ 107113 h 112042"/>
                <a:gd name="connsiteX24" fmla="*/ 38094 w 71707"/>
                <a:gd name="connsiteY24" fmla="*/ 60503 h 112042"/>
                <a:gd name="connsiteX25" fmla="*/ 35854 w 71707"/>
                <a:gd name="connsiteY25" fmla="*/ 58262 h 112042"/>
                <a:gd name="connsiteX26" fmla="*/ 33613 w 71707"/>
                <a:gd name="connsiteY26" fmla="*/ 60503 h 112042"/>
                <a:gd name="connsiteX27" fmla="*/ 33613 w 71707"/>
                <a:gd name="connsiteY27" fmla="*/ 107113 h 112042"/>
                <a:gd name="connsiteX28" fmla="*/ 20168 w 71707"/>
                <a:gd name="connsiteY28" fmla="*/ 107113 h 112042"/>
                <a:gd name="connsiteX29" fmla="*/ 17927 w 71707"/>
                <a:gd name="connsiteY29" fmla="*/ 104872 h 112042"/>
                <a:gd name="connsiteX30" fmla="*/ 17927 w 71707"/>
                <a:gd name="connsiteY30" fmla="*/ 21960 h 112042"/>
                <a:gd name="connsiteX31" fmla="*/ 15686 w 71707"/>
                <a:gd name="connsiteY31" fmla="*/ 19719 h 112042"/>
                <a:gd name="connsiteX32" fmla="*/ 13445 w 71707"/>
                <a:gd name="connsiteY32" fmla="*/ 21960 h 112042"/>
                <a:gd name="connsiteX33" fmla="*/ 13445 w 71707"/>
                <a:gd name="connsiteY33" fmla="*/ 58710 h 112042"/>
                <a:gd name="connsiteX34" fmla="*/ 6723 w 71707"/>
                <a:gd name="connsiteY34" fmla="*/ 58710 h 112042"/>
                <a:gd name="connsiteX35" fmla="*/ 4482 w 71707"/>
                <a:gd name="connsiteY35" fmla="*/ 56469 h 112042"/>
                <a:gd name="connsiteX36" fmla="*/ 4482 w 71707"/>
                <a:gd name="connsiteY36" fmla="*/ 15686 h 112042"/>
                <a:gd name="connsiteX37" fmla="*/ 15686 w 71707"/>
                <a:gd name="connsiteY37" fmla="*/ 4482 h 112042"/>
                <a:gd name="connsiteX38" fmla="*/ 56021 w 71707"/>
                <a:gd name="connsiteY38" fmla="*/ 4482 h 112042"/>
                <a:gd name="connsiteX39" fmla="*/ 67226 w 71707"/>
                <a:gd name="connsiteY39" fmla="*/ 15686 h 112042"/>
                <a:gd name="connsiteX40" fmla="*/ 67226 w 71707"/>
                <a:gd name="connsiteY40" fmla="*/ 56469 h 11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707" h="112042">
                  <a:moveTo>
                    <a:pt x="56021" y="0"/>
                  </a:moveTo>
                  <a:lnTo>
                    <a:pt x="15686" y="0"/>
                  </a:lnTo>
                  <a:cubicBezTo>
                    <a:pt x="7171" y="0"/>
                    <a:pt x="0" y="7171"/>
                    <a:pt x="0" y="15686"/>
                  </a:cubicBezTo>
                  <a:lnTo>
                    <a:pt x="0" y="56469"/>
                  </a:lnTo>
                  <a:cubicBezTo>
                    <a:pt x="0" y="60055"/>
                    <a:pt x="3137" y="63192"/>
                    <a:pt x="6723" y="63192"/>
                  </a:cubicBezTo>
                  <a:lnTo>
                    <a:pt x="13445" y="63192"/>
                  </a:lnTo>
                  <a:lnTo>
                    <a:pt x="13445" y="105320"/>
                  </a:lnTo>
                  <a:cubicBezTo>
                    <a:pt x="13445" y="108905"/>
                    <a:pt x="16582" y="112043"/>
                    <a:pt x="20168" y="112043"/>
                  </a:cubicBezTo>
                  <a:lnTo>
                    <a:pt x="51540" y="112043"/>
                  </a:lnTo>
                  <a:cubicBezTo>
                    <a:pt x="55125" y="112043"/>
                    <a:pt x="58262" y="108905"/>
                    <a:pt x="58262" y="105320"/>
                  </a:cubicBezTo>
                  <a:lnTo>
                    <a:pt x="58262" y="63192"/>
                  </a:lnTo>
                  <a:lnTo>
                    <a:pt x="64985" y="63192"/>
                  </a:lnTo>
                  <a:cubicBezTo>
                    <a:pt x="68570" y="63192"/>
                    <a:pt x="71707" y="60055"/>
                    <a:pt x="71707" y="56469"/>
                  </a:cubicBezTo>
                  <a:lnTo>
                    <a:pt x="71707" y="15686"/>
                  </a:lnTo>
                  <a:cubicBezTo>
                    <a:pt x="71707" y="7171"/>
                    <a:pt x="64537" y="0"/>
                    <a:pt x="56021" y="0"/>
                  </a:cubicBezTo>
                  <a:close/>
                  <a:moveTo>
                    <a:pt x="67226" y="56469"/>
                  </a:moveTo>
                  <a:cubicBezTo>
                    <a:pt x="67226" y="57814"/>
                    <a:pt x="66329" y="58710"/>
                    <a:pt x="64985" y="58710"/>
                  </a:cubicBezTo>
                  <a:lnTo>
                    <a:pt x="58262" y="58710"/>
                  </a:lnTo>
                  <a:lnTo>
                    <a:pt x="58262" y="21960"/>
                  </a:lnTo>
                  <a:cubicBezTo>
                    <a:pt x="58262" y="20616"/>
                    <a:pt x="57366" y="19719"/>
                    <a:pt x="56021" y="19719"/>
                  </a:cubicBezTo>
                  <a:cubicBezTo>
                    <a:pt x="54677" y="19719"/>
                    <a:pt x="53780" y="20616"/>
                    <a:pt x="53780" y="21960"/>
                  </a:cubicBezTo>
                  <a:lnTo>
                    <a:pt x="53780" y="104872"/>
                  </a:lnTo>
                  <a:cubicBezTo>
                    <a:pt x="53780" y="106216"/>
                    <a:pt x="52884" y="107113"/>
                    <a:pt x="51540" y="107113"/>
                  </a:cubicBezTo>
                  <a:lnTo>
                    <a:pt x="38094" y="107113"/>
                  </a:lnTo>
                  <a:lnTo>
                    <a:pt x="38094" y="60503"/>
                  </a:lnTo>
                  <a:cubicBezTo>
                    <a:pt x="38094" y="59158"/>
                    <a:pt x="37198" y="58262"/>
                    <a:pt x="35854" y="58262"/>
                  </a:cubicBezTo>
                  <a:cubicBezTo>
                    <a:pt x="34509" y="58262"/>
                    <a:pt x="33613" y="59158"/>
                    <a:pt x="33613" y="60503"/>
                  </a:cubicBezTo>
                  <a:lnTo>
                    <a:pt x="33613" y="107113"/>
                  </a:lnTo>
                  <a:lnTo>
                    <a:pt x="20168" y="107113"/>
                  </a:lnTo>
                  <a:cubicBezTo>
                    <a:pt x="18823" y="107113"/>
                    <a:pt x="17927" y="106216"/>
                    <a:pt x="17927" y="104872"/>
                  </a:cubicBezTo>
                  <a:lnTo>
                    <a:pt x="17927" y="21960"/>
                  </a:lnTo>
                  <a:cubicBezTo>
                    <a:pt x="17927" y="20616"/>
                    <a:pt x="17030" y="19719"/>
                    <a:pt x="15686" y="19719"/>
                  </a:cubicBezTo>
                  <a:cubicBezTo>
                    <a:pt x="14341" y="19719"/>
                    <a:pt x="13445" y="20616"/>
                    <a:pt x="13445" y="21960"/>
                  </a:cubicBezTo>
                  <a:lnTo>
                    <a:pt x="13445" y="58710"/>
                  </a:lnTo>
                  <a:lnTo>
                    <a:pt x="6723" y="58710"/>
                  </a:lnTo>
                  <a:cubicBezTo>
                    <a:pt x="5378" y="58710"/>
                    <a:pt x="4482" y="57814"/>
                    <a:pt x="4482" y="56469"/>
                  </a:cubicBezTo>
                  <a:lnTo>
                    <a:pt x="4482" y="15686"/>
                  </a:lnTo>
                  <a:cubicBezTo>
                    <a:pt x="4482" y="9411"/>
                    <a:pt x="9412" y="4482"/>
                    <a:pt x="15686" y="4482"/>
                  </a:cubicBezTo>
                  <a:lnTo>
                    <a:pt x="56021" y="4482"/>
                  </a:lnTo>
                  <a:cubicBezTo>
                    <a:pt x="62296" y="4482"/>
                    <a:pt x="67226" y="9411"/>
                    <a:pt x="67226" y="15686"/>
                  </a:cubicBezTo>
                  <a:lnTo>
                    <a:pt x="67226" y="56469"/>
                  </a:lnTo>
                  <a:close/>
                </a:path>
              </a:pathLst>
            </a:custGeom>
            <a:grpFill/>
            <a:ln w="4477" cap="flat">
              <a:noFill/>
              <a:prstDash val="solid"/>
              <a:miter/>
            </a:ln>
          </p:spPr>
          <p:txBody>
            <a:bodyPr rtlCol="0" anchor="ctr"/>
            <a:lstStyle/>
            <a:p>
              <a:endParaRPr lang="en-US"/>
            </a:p>
          </p:txBody>
        </p:sp>
        <p:sp>
          <p:nvSpPr>
            <p:cNvPr id="76" name="Freeform: Shape 2945">
              <a:extLst>
                <a:ext uri="{FF2B5EF4-FFF2-40B4-BE49-F238E27FC236}">
                  <a16:creationId xmlns:a16="http://schemas.microsoft.com/office/drawing/2014/main" id="{46D33262-0691-FF92-9EF5-7B0DE64F7CB1}"/>
                </a:ext>
              </a:extLst>
            </p:cNvPr>
            <p:cNvSpPr/>
            <p:nvPr/>
          </p:nvSpPr>
          <p:spPr>
            <a:xfrm>
              <a:off x="6798752" y="3157344"/>
              <a:ext cx="31372" cy="31372"/>
            </a:xfrm>
            <a:custGeom>
              <a:avLst/>
              <a:gdLst>
                <a:gd name="connsiteX0" fmla="*/ 17479 w 31371"/>
                <a:gd name="connsiteY0" fmla="*/ 34957 h 31371"/>
                <a:gd name="connsiteX1" fmla="*/ 34957 w 31371"/>
                <a:gd name="connsiteY1" fmla="*/ 17479 h 31371"/>
                <a:gd name="connsiteX2" fmla="*/ 17479 w 31371"/>
                <a:gd name="connsiteY2" fmla="*/ 0 h 31371"/>
                <a:gd name="connsiteX3" fmla="*/ 0 w 31371"/>
                <a:gd name="connsiteY3" fmla="*/ 17479 h 31371"/>
                <a:gd name="connsiteX4" fmla="*/ 17479 w 31371"/>
                <a:gd name="connsiteY4" fmla="*/ 34957 h 31371"/>
                <a:gd name="connsiteX5" fmla="*/ 17479 w 31371"/>
                <a:gd name="connsiteY5" fmla="*/ 4930 h 31371"/>
                <a:gd name="connsiteX6" fmla="*/ 30476 w 31371"/>
                <a:gd name="connsiteY6" fmla="*/ 17927 h 31371"/>
                <a:gd name="connsiteX7" fmla="*/ 17479 w 31371"/>
                <a:gd name="connsiteY7" fmla="*/ 30924 h 31371"/>
                <a:gd name="connsiteX8" fmla="*/ 4482 w 31371"/>
                <a:gd name="connsiteY8" fmla="*/ 17927 h 31371"/>
                <a:gd name="connsiteX9" fmla="*/ 17479 w 31371"/>
                <a:gd name="connsiteY9" fmla="*/ 4930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7479" y="34957"/>
                  </a:moveTo>
                  <a:cubicBezTo>
                    <a:pt x="26890" y="34957"/>
                    <a:pt x="34957" y="27338"/>
                    <a:pt x="34957" y="17479"/>
                  </a:cubicBezTo>
                  <a:cubicBezTo>
                    <a:pt x="34957" y="8067"/>
                    <a:pt x="27338" y="0"/>
                    <a:pt x="17479" y="0"/>
                  </a:cubicBezTo>
                  <a:cubicBezTo>
                    <a:pt x="8067" y="0"/>
                    <a:pt x="0" y="7619"/>
                    <a:pt x="0" y="17479"/>
                  </a:cubicBezTo>
                  <a:cubicBezTo>
                    <a:pt x="0" y="27338"/>
                    <a:pt x="8067" y="34957"/>
                    <a:pt x="17479" y="34957"/>
                  </a:cubicBezTo>
                  <a:close/>
                  <a:moveTo>
                    <a:pt x="17479" y="4930"/>
                  </a:moveTo>
                  <a:cubicBezTo>
                    <a:pt x="24649" y="4930"/>
                    <a:pt x="30476" y="10756"/>
                    <a:pt x="30476" y="17927"/>
                  </a:cubicBezTo>
                  <a:cubicBezTo>
                    <a:pt x="30476" y="25098"/>
                    <a:pt x="24649" y="30924"/>
                    <a:pt x="17479" y="30924"/>
                  </a:cubicBezTo>
                  <a:cubicBezTo>
                    <a:pt x="10308" y="30924"/>
                    <a:pt x="4482" y="25098"/>
                    <a:pt x="4482" y="17927"/>
                  </a:cubicBezTo>
                  <a:cubicBezTo>
                    <a:pt x="4482" y="10756"/>
                    <a:pt x="10308" y="4930"/>
                    <a:pt x="17479" y="4930"/>
                  </a:cubicBezTo>
                  <a:close/>
                </a:path>
              </a:pathLst>
            </a:custGeom>
            <a:grpFill/>
            <a:ln w="4477" cap="flat">
              <a:noFill/>
              <a:prstDash val="solid"/>
              <a:miter/>
            </a:ln>
          </p:spPr>
          <p:txBody>
            <a:bodyPr rtlCol="0" anchor="ctr"/>
            <a:lstStyle/>
            <a:p>
              <a:endParaRPr lang="en-US"/>
            </a:p>
          </p:txBody>
        </p:sp>
        <p:sp>
          <p:nvSpPr>
            <p:cNvPr id="77" name="Freeform: Shape 2946">
              <a:extLst>
                <a:ext uri="{FF2B5EF4-FFF2-40B4-BE49-F238E27FC236}">
                  <a16:creationId xmlns:a16="http://schemas.microsoft.com/office/drawing/2014/main" id="{BC2954FA-FF4D-2D2C-AA1B-E154708FA1FC}"/>
                </a:ext>
              </a:extLst>
            </p:cNvPr>
            <p:cNvSpPr/>
            <p:nvPr/>
          </p:nvSpPr>
          <p:spPr>
            <a:xfrm>
              <a:off x="6740042" y="3278350"/>
              <a:ext cx="31372" cy="31372"/>
            </a:xfrm>
            <a:custGeom>
              <a:avLst/>
              <a:gdLst>
                <a:gd name="connsiteX0" fmla="*/ 30476 w 31371"/>
                <a:gd name="connsiteY0" fmla="*/ 896 h 31371"/>
                <a:gd name="connsiteX1" fmla="*/ 27338 w 31371"/>
                <a:gd name="connsiteY1" fmla="*/ 896 h 31371"/>
                <a:gd name="connsiteX2" fmla="*/ 4482 w 31371"/>
                <a:gd name="connsiteY2" fmla="*/ 23753 h 31371"/>
                <a:gd name="connsiteX3" fmla="*/ 4482 w 31371"/>
                <a:gd name="connsiteY3" fmla="*/ 2241 h 31371"/>
                <a:gd name="connsiteX4" fmla="*/ 2241 w 31371"/>
                <a:gd name="connsiteY4" fmla="*/ 0 h 31371"/>
                <a:gd name="connsiteX5" fmla="*/ 0 w 31371"/>
                <a:gd name="connsiteY5" fmla="*/ 2241 h 31371"/>
                <a:gd name="connsiteX6" fmla="*/ 0 w 31371"/>
                <a:gd name="connsiteY6" fmla="*/ 29131 h 31371"/>
                <a:gd name="connsiteX7" fmla="*/ 0 w 31371"/>
                <a:gd name="connsiteY7" fmla="*/ 30027 h 31371"/>
                <a:gd name="connsiteX8" fmla="*/ 1345 w 31371"/>
                <a:gd name="connsiteY8" fmla="*/ 31372 h 31371"/>
                <a:gd name="connsiteX9" fmla="*/ 2241 w 31371"/>
                <a:gd name="connsiteY9" fmla="*/ 31372 h 31371"/>
                <a:gd name="connsiteX10" fmla="*/ 29131 w 31371"/>
                <a:gd name="connsiteY10" fmla="*/ 31372 h 31371"/>
                <a:gd name="connsiteX11" fmla="*/ 31372 w 31371"/>
                <a:gd name="connsiteY11" fmla="*/ 29131 h 31371"/>
                <a:gd name="connsiteX12" fmla="*/ 29131 w 31371"/>
                <a:gd name="connsiteY12" fmla="*/ 26890 h 31371"/>
                <a:gd name="connsiteX13" fmla="*/ 7619 w 31371"/>
                <a:gd name="connsiteY13" fmla="*/ 26890 h 31371"/>
                <a:gd name="connsiteX14" fmla="*/ 30476 w 31371"/>
                <a:gd name="connsiteY14" fmla="*/ 4034 h 31371"/>
                <a:gd name="connsiteX15" fmla="*/ 30476 w 31371"/>
                <a:gd name="connsiteY15" fmla="*/ 896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71" h="31371">
                  <a:moveTo>
                    <a:pt x="30476" y="896"/>
                  </a:moveTo>
                  <a:cubicBezTo>
                    <a:pt x="29579" y="0"/>
                    <a:pt x="28235" y="0"/>
                    <a:pt x="27338" y="896"/>
                  </a:cubicBezTo>
                  <a:lnTo>
                    <a:pt x="4482" y="23753"/>
                  </a:lnTo>
                  <a:lnTo>
                    <a:pt x="4482" y="2241"/>
                  </a:lnTo>
                  <a:cubicBezTo>
                    <a:pt x="4482" y="896"/>
                    <a:pt x="3585" y="0"/>
                    <a:pt x="2241" y="0"/>
                  </a:cubicBezTo>
                  <a:cubicBezTo>
                    <a:pt x="896" y="0"/>
                    <a:pt x="0" y="896"/>
                    <a:pt x="0" y="2241"/>
                  </a:cubicBezTo>
                  <a:lnTo>
                    <a:pt x="0" y="29131"/>
                  </a:lnTo>
                  <a:cubicBezTo>
                    <a:pt x="0" y="29579"/>
                    <a:pt x="0" y="29579"/>
                    <a:pt x="0" y="30027"/>
                  </a:cubicBezTo>
                  <a:cubicBezTo>
                    <a:pt x="448" y="30476"/>
                    <a:pt x="448" y="30924"/>
                    <a:pt x="1345" y="31372"/>
                  </a:cubicBezTo>
                  <a:cubicBezTo>
                    <a:pt x="1793" y="31372"/>
                    <a:pt x="1793" y="31372"/>
                    <a:pt x="2241" y="31372"/>
                  </a:cubicBezTo>
                  <a:lnTo>
                    <a:pt x="29131" y="31372"/>
                  </a:lnTo>
                  <a:cubicBezTo>
                    <a:pt x="30476" y="31372"/>
                    <a:pt x="31372" y="30476"/>
                    <a:pt x="31372" y="29131"/>
                  </a:cubicBezTo>
                  <a:cubicBezTo>
                    <a:pt x="31372" y="27786"/>
                    <a:pt x="30476" y="26890"/>
                    <a:pt x="29131" y="26890"/>
                  </a:cubicBezTo>
                  <a:lnTo>
                    <a:pt x="7619" y="26890"/>
                  </a:lnTo>
                  <a:lnTo>
                    <a:pt x="30476" y="4034"/>
                  </a:lnTo>
                  <a:cubicBezTo>
                    <a:pt x="31372" y="3585"/>
                    <a:pt x="31372" y="1793"/>
                    <a:pt x="30476" y="896"/>
                  </a:cubicBezTo>
                  <a:close/>
                </a:path>
              </a:pathLst>
            </a:custGeom>
            <a:grpFill/>
            <a:ln w="4477" cap="flat">
              <a:noFill/>
              <a:prstDash val="solid"/>
              <a:miter/>
            </a:ln>
          </p:spPr>
          <p:txBody>
            <a:bodyPr rtlCol="0" anchor="ctr"/>
            <a:lstStyle/>
            <a:p>
              <a:endParaRPr lang="en-US"/>
            </a:p>
          </p:txBody>
        </p:sp>
        <p:sp>
          <p:nvSpPr>
            <p:cNvPr id="78" name="Freeform: Shape 2947">
              <a:extLst>
                <a:ext uri="{FF2B5EF4-FFF2-40B4-BE49-F238E27FC236}">
                  <a16:creationId xmlns:a16="http://schemas.microsoft.com/office/drawing/2014/main" id="{4A4EBD15-ACFF-224F-5962-906568393D28}"/>
                </a:ext>
              </a:extLst>
            </p:cNvPr>
            <p:cNvSpPr/>
            <p:nvPr/>
          </p:nvSpPr>
          <p:spPr>
            <a:xfrm>
              <a:off x="6860600" y="3157792"/>
              <a:ext cx="31372" cy="31372"/>
            </a:xfrm>
            <a:custGeom>
              <a:avLst/>
              <a:gdLst>
                <a:gd name="connsiteX0" fmla="*/ 31372 w 31371"/>
                <a:gd name="connsiteY0" fmla="*/ 1344 h 31371"/>
                <a:gd name="connsiteX1" fmla="*/ 30027 w 31371"/>
                <a:gd name="connsiteY1" fmla="*/ 0 h 31371"/>
                <a:gd name="connsiteX2" fmla="*/ 29131 w 31371"/>
                <a:gd name="connsiteY2" fmla="*/ 0 h 31371"/>
                <a:gd name="connsiteX3" fmla="*/ 29131 w 31371"/>
                <a:gd name="connsiteY3" fmla="*/ 0 h 31371"/>
                <a:gd name="connsiteX4" fmla="*/ 2241 w 31371"/>
                <a:gd name="connsiteY4" fmla="*/ 0 h 31371"/>
                <a:gd name="connsiteX5" fmla="*/ 0 w 31371"/>
                <a:gd name="connsiteY5" fmla="*/ 2241 h 31371"/>
                <a:gd name="connsiteX6" fmla="*/ 2241 w 31371"/>
                <a:gd name="connsiteY6" fmla="*/ 4482 h 31371"/>
                <a:gd name="connsiteX7" fmla="*/ 23753 w 31371"/>
                <a:gd name="connsiteY7" fmla="*/ 4482 h 31371"/>
                <a:gd name="connsiteX8" fmla="*/ 896 w 31371"/>
                <a:gd name="connsiteY8" fmla="*/ 27338 h 31371"/>
                <a:gd name="connsiteX9" fmla="*/ 896 w 31371"/>
                <a:gd name="connsiteY9" fmla="*/ 30476 h 31371"/>
                <a:gd name="connsiteX10" fmla="*/ 2689 w 31371"/>
                <a:gd name="connsiteY10" fmla="*/ 30924 h 31371"/>
                <a:gd name="connsiteX11" fmla="*/ 4482 w 31371"/>
                <a:gd name="connsiteY11" fmla="*/ 30476 h 31371"/>
                <a:gd name="connsiteX12" fmla="*/ 27338 w 31371"/>
                <a:gd name="connsiteY12" fmla="*/ 7619 h 31371"/>
                <a:gd name="connsiteX13" fmla="*/ 27338 w 31371"/>
                <a:gd name="connsiteY13" fmla="*/ 29131 h 31371"/>
                <a:gd name="connsiteX14" fmla="*/ 29579 w 31371"/>
                <a:gd name="connsiteY14" fmla="*/ 31372 h 31371"/>
                <a:gd name="connsiteX15" fmla="*/ 31820 w 31371"/>
                <a:gd name="connsiteY15" fmla="*/ 29131 h 31371"/>
                <a:gd name="connsiteX16" fmla="*/ 31820 w 31371"/>
                <a:gd name="connsiteY16" fmla="*/ 2241 h 31371"/>
                <a:gd name="connsiteX17" fmla="*/ 31820 w 31371"/>
                <a:gd name="connsiteY17" fmla="*/ 2241 h 31371"/>
                <a:gd name="connsiteX18" fmla="*/ 31372 w 31371"/>
                <a:gd name="connsiteY18" fmla="*/ 1344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71" h="31371">
                  <a:moveTo>
                    <a:pt x="31372" y="1344"/>
                  </a:moveTo>
                  <a:cubicBezTo>
                    <a:pt x="30924" y="896"/>
                    <a:pt x="30924" y="448"/>
                    <a:pt x="30027" y="0"/>
                  </a:cubicBezTo>
                  <a:cubicBezTo>
                    <a:pt x="29579" y="0"/>
                    <a:pt x="29579" y="0"/>
                    <a:pt x="29131" y="0"/>
                  </a:cubicBezTo>
                  <a:cubicBezTo>
                    <a:pt x="29131" y="0"/>
                    <a:pt x="29131" y="0"/>
                    <a:pt x="29131" y="0"/>
                  </a:cubicBezTo>
                  <a:lnTo>
                    <a:pt x="2241" y="0"/>
                  </a:lnTo>
                  <a:cubicBezTo>
                    <a:pt x="896" y="0"/>
                    <a:pt x="0" y="896"/>
                    <a:pt x="0" y="2241"/>
                  </a:cubicBezTo>
                  <a:cubicBezTo>
                    <a:pt x="0" y="3585"/>
                    <a:pt x="896" y="4482"/>
                    <a:pt x="2241" y="4482"/>
                  </a:cubicBezTo>
                  <a:lnTo>
                    <a:pt x="23753" y="4482"/>
                  </a:lnTo>
                  <a:lnTo>
                    <a:pt x="896" y="27338"/>
                  </a:lnTo>
                  <a:cubicBezTo>
                    <a:pt x="0" y="28235"/>
                    <a:pt x="0" y="29579"/>
                    <a:pt x="896" y="30476"/>
                  </a:cubicBezTo>
                  <a:cubicBezTo>
                    <a:pt x="1345" y="30924"/>
                    <a:pt x="1793" y="30924"/>
                    <a:pt x="2689" y="30924"/>
                  </a:cubicBezTo>
                  <a:cubicBezTo>
                    <a:pt x="3585" y="30924"/>
                    <a:pt x="4034" y="30924"/>
                    <a:pt x="4482" y="30476"/>
                  </a:cubicBezTo>
                  <a:lnTo>
                    <a:pt x="27338" y="7619"/>
                  </a:lnTo>
                  <a:lnTo>
                    <a:pt x="27338" y="29131"/>
                  </a:lnTo>
                  <a:cubicBezTo>
                    <a:pt x="27338" y="30476"/>
                    <a:pt x="28235" y="31372"/>
                    <a:pt x="29579" y="31372"/>
                  </a:cubicBezTo>
                  <a:cubicBezTo>
                    <a:pt x="30924" y="31372"/>
                    <a:pt x="31820" y="30476"/>
                    <a:pt x="31820" y="29131"/>
                  </a:cubicBezTo>
                  <a:lnTo>
                    <a:pt x="31820" y="2241"/>
                  </a:lnTo>
                  <a:lnTo>
                    <a:pt x="31820" y="2241"/>
                  </a:lnTo>
                  <a:cubicBezTo>
                    <a:pt x="31820" y="1793"/>
                    <a:pt x="31820" y="1793"/>
                    <a:pt x="31372" y="1344"/>
                  </a:cubicBezTo>
                  <a:close/>
                </a:path>
              </a:pathLst>
            </a:custGeom>
            <a:grpFill/>
            <a:ln w="4477" cap="flat">
              <a:noFill/>
              <a:prstDash val="solid"/>
              <a:miter/>
            </a:ln>
          </p:spPr>
          <p:txBody>
            <a:bodyPr rtlCol="0" anchor="ctr"/>
            <a:lstStyle/>
            <a:p>
              <a:endParaRPr lang="en-US"/>
            </a:p>
          </p:txBody>
        </p:sp>
        <p:sp>
          <p:nvSpPr>
            <p:cNvPr id="79" name="Freeform: Shape 2948">
              <a:extLst>
                <a:ext uri="{FF2B5EF4-FFF2-40B4-BE49-F238E27FC236}">
                  <a16:creationId xmlns:a16="http://schemas.microsoft.com/office/drawing/2014/main" id="{3A895139-0C2C-2344-8668-32C7D6FFDDB2}"/>
                </a:ext>
              </a:extLst>
            </p:cNvPr>
            <p:cNvSpPr/>
            <p:nvPr/>
          </p:nvSpPr>
          <p:spPr>
            <a:xfrm>
              <a:off x="6861048" y="3278798"/>
              <a:ext cx="31372" cy="31372"/>
            </a:xfrm>
            <a:custGeom>
              <a:avLst/>
              <a:gdLst>
                <a:gd name="connsiteX0" fmla="*/ 29131 w 31371"/>
                <a:gd name="connsiteY0" fmla="*/ 0 h 31371"/>
                <a:gd name="connsiteX1" fmla="*/ 26890 w 31371"/>
                <a:gd name="connsiteY1" fmla="*/ 2241 h 31371"/>
                <a:gd name="connsiteX2" fmla="*/ 26890 w 31371"/>
                <a:gd name="connsiteY2" fmla="*/ 23753 h 31371"/>
                <a:gd name="connsiteX3" fmla="*/ 4034 w 31371"/>
                <a:gd name="connsiteY3" fmla="*/ 896 h 31371"/>
                <a:gd name="connsiteX4" fmla="*/ 896 w 31371"/>
                <a:gd name="connsiteY4" fmla="*/ 896 h 31371"/>
                <a:gd name="connsiteX5" fmla="*/ 896 w 31371"/>
                <a:gd name="connsiteY5" fmla="*/ 4034 h 31371"/>
                <a:gd name="connsiteX6" fmla="*/ 23753 w 31371"/>
                <a:gd name="connsiteY6" fmla="*/ 26890 h 31371"/>
                <a:gd name="connsiteX7" fmla="*/ 2241 w 31371"/>
                <a:gd name="connsiteY7" fmla="*/ 26890 h 31371"/>
                <a:gd name="connsiteX8" fmla="*/ 0 w 31371"/>
                <a:gd name="connsiteY8" fmla="*/ 29131 h 31371"/>
                <a:gd name="connsiteX9" fmla="*/ 2241 w 31371"/>
                <a:gd name="connsiteY9" fmla="*/ 31372 h 31371"/>
                <a:gd name="connsiteX10" fmla="*/ 29131 w 31371"/>
                <a:gd name="connsiteY10" fmla="*/ 31372 h 31371"/>
                <a:gd name="connsiteX11" fmla="*/ 30027 w 31371"/>
                <a:gd name="connsiteY11" fmla="*/ 31372 h 31371"/>
                <a:gd name="connsiteX12" fmla="*/ 31372 w 31371"/>
                <a:gd name="connsiteY12" fmla="*/ 30027 h 31371"/>
                <a:gd name="connsiteX13" fmla="*/ 31372 w 31371"/>
                <a:gd name="connsiteY13" fmla="*/ 29131 h 31371"/>
                <a:gd name="connsiteX14" fmla="*/ 31372 w 31371"/>
                <a:gd name="connsiteY14" fmla="*/ 2241 h 31371"/>
                <a:gd name="connsiteX15" fmla="*/ 29131 w 31371"/>
                <a:gd name="connsiteY15" fmla="*/ 0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71" h="31371">
                  <a:moveTo>
                    <a:pt x="29131" y="0"/>
                  </a:moveTo>
                  <a:cubicBezTo>
                    <a:pt x="27787" y="0"/>
                    <a:pt x="26890" y="896"/>
                    <a:pt x="26890" y="2241"/>
                  </a:cubicBezTo>
                  <a:lnTo>
                    <a:pt x="26890" y="23753"/>
                  </a:lnTo>
                  <a:lnTo>
                    <a:pt x="4034" y="896"/>
                  </a:lnTo>
                  <a:cubicBezTo>
                    <a:pt x="3137" y="0"/>
                    <a:pt x="1793" y="0"/>
                    <a:pt x="896" y="896"/>
                  </a:cubicBezTo>
                  <a:cubicBezTo>
                    <a:pt x="0" y="1793"/>
                    <a:pt x="0" y="3137"/>
                    <a:pt x="896" y="4034"/>
                  </a:cubicBezTo>
                  <a:lnTo>
                    <a:pt x="23753" y="26890"/>
                  </a:lnTo>
                  <a:lnTo>
                    <a:pt x="2241" y="26890"/>
                  </a:lnTo>
                  <a:cubicBezTo>
                    <a:pt x="896" y="26890"/>
                    <a:pt x="0" y="27786"/>
                    <a:pt x="0" y="29131"/>
                  </a:cubicBezTo>
                  <a:cubicBezTo>
                    <a:pt x="0" y="30476"/>
                    <a:pt x="896" y="31372"/>
                    <a:pt x="2241" y="31372"/>
                  </a:cubicBezTo>
                  <a:lnTo>
                    <a:pt x="29131" y="31372"/>
                  </a:lnTo>
                  <a:cubicBezTo>
                    <a:pt x="29579" y="31372"/>
                    <a:pt x="29579" y="31372"/>
                    <a:pt x="30027" y="31372"/>
                  </a:cubicBezTo>
                  <a:cubicBezTo>
                    <a:pt x="30476" y="30924"/>
                    <a:pt x="30924" y="30924"/>
                    <a:pt x="31372" y="30027"/>
                  </a:cubicBezTo>
                  <a:cubicBezTo>
                    <a:pt x="31372" y="29579"/>
                    <a:pt x="31372" y="29579"/>
                    <a:pt x="31372" y="29131"/>
                  </a:cubicBezTo>
                  <a:lnTo>
                    <a:pt x="31372" y="2241"/>
                  </a:lnTo>
                  <a:cubicBezTo>
                    <a:pt x="31372" y="896"/>
                    <a:pt x="30476" y="0"/>
                    <a:pt x="29131" y="0"/>
                  </a:cubicBezTo>
                  <a:close/>
                </a:path>
              </a:pathLst>
            </a:custGeom>
            <a:grpFill/>
            <a:ln w="4477" cap="flat">
              <a:noFill/>
              <a:prstDash val="solid"/>
              <a:miter/>
            </a:ln>
          </p:spPr>
          <p:txBody>
            <a:bodyPr rtlCol="0" anchor="ctr"/>
            <a:lstStyle/>
            <a:p>
              <a:endParaRPr lang="en-US"/>
            </a:p>
          </p:txBody>
        </p:sp>
        <p:sp>
          <p:nvSpPr>
            <p:cNvPr id="80" name="Freeform: Shape 2949">
              <a:extLst>
                <a:ext uri="{FF2B5EF4-FFF2-40B4-BE49-F238E27FC236}">
                  <a16:creationId xmlns:a16="http://schemas.microsoft.com/office/drawing/2014/main" id="{FFE8061F-F3A8-F35D-DE7F-F32A23AE85B9}"/>
                </a:ext>
              </a:extLst>
            </p:cNvPr>
            <p:cNvSpPr/>
            <p:nvPr/>
          </p:nvSpPr>
          <p:spPr>
            <a:xfrm>
              <a:off x="6740042" y="3157792"/>
              <a:ext cx="31372" cy="31372"/>
            </a:xfrm>
            <a:custGeom>
              <a:avLst/>
              <a:gdLst>
                <a:gd name="connsiteX0" fmla="*/ 31372 w 31371"/>
                <a:gd name="connsiteY0" fmla="*/ 2241 h 31371"/>
                <a:gd name="connsiteX1" fmla="*/ 29131 w 31371"/>
                <a:gd name="connsiteY1" fmla="*/ 0 h 31371"/>
                <a:gd name="connsiteX2" fmla="*/ 2241 w 31371"/>
                <a:gd name="connsiteY2" fmla="*/ 0 h 31371"/>
                <a:gd name="connsiteX3" fmla="*/ 1345 w 31371"/>
                <a:gd name="connsiteY3" fmla="*/ 0 h 31371"/>
                <a:gd name="connsiteX4" fmla="*/ 0 w 31371"/>
                <a:gd name="connsiteY4" fmla="*/ 1344 h 31371"/>
                <a:gd name="connsiteX5" fmla="*/ 0 w 31371"/>
                <a:gd name="connsiteY5" fmla="*/ 2241 h 31371"/>
                <a:gd name="connsiteX6" fmla="*/ 0 w 31371"/>
                <a:gd name="connsiteY6" fmla="*/ 29131 h 31371"/>
                <a:gd name="connsiteX7" fmla="*/ 2241 w 31371"/>
                <a:gd name="connsiteY7" fmla="*/ 31372 h 31371"/>
                <a:gd name="connsiteX8" fmla="*/ 4482 w 31371"/>
                <a:gd name="connsiteY8" fmla="*/ 29131 h 31371"/>
                <a:gd name="connsiteX9" fmla="*/ 4482 w 31371"/>
                <a:gd name="connsiteY9" fmla="*/ 7619 h 31371"/>
                <a:gd name="connsiteX10" fmla="*/ 27338 w 31371"/>
                <a:gd name="connsiteY10" fmla="*/ 30476 h 31371"/>
                <a:gd name="connsiteX11" fmla="*/ 29131 w 31371"/>
                <a:gd name="connsiteY11" fmla="*/ 30924 h 31371"/>
                <a:gd name="connsiteX12" fmla="*/ 30924 w 31371"/>
                <a:gd name="connsiteY12" fmla="*/ 30476 h 31371"/>
                <a:gd name="connsiteX13" fmla="*/ 30924 w 31371"/>
                <a:gd name="connsiteY13" fmla="*/ 27338 h 31371"/>
                <a:gd name="connsiteX14" fmla="*/ 8067 w 31371"/>
                <a:gd name="connsiteY14" fmla="*/ 4482 h 31371"/>
                <a:gd name="connsiteX15" fmla="*/ 29579 w 31371"/>
                <a:gd name="connsiteY15" fmla="*/ 4482 h 31371"/>
                <a:gd name="connsiteX16" fmla="*/ 31372 w 31371"/>
                <a:gd name="connsiteY16" fmla="*/ 2241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71" h="31371">
                  <a:moveTo>
                    <a:pt x="31372" y="2241"/>
                  </a:moveTo>
                  <a:cubicBezTo>
                    <a:pt x="31372" y="896"/>
                    <a:pt x="30476" y="0"/>
                    <a:pt x="29131" y="0"/>
                  </a:cubicBezTo>
                  <a:lnTo>
                    <a:pt x="2241" y="0"/>
                  </a:lnTo>
                  <a:cubicBezTo>
                    <a:pt x="1793" y="0"/>
                    <a:pt x="1793" y="0"/>
                    <a:pt x="1345" y="0"/>
                  </a:cubicBezTo>
                  <a:cubicBezTo>
                    <a:pt x="896" y="448"/>
                    <a:pt x="448" y="448"/>
                    <a:pt x="0" y="1344"/>
                  </a:cubicBezTo>
                  <a:cubicBezTo>
                    <a:pt x="0" y="1793"/>
                    <a:pt x="0" y="1793"/>
                    <a:pt x="0" y="2241"/>
                  </a:cubicBezTo>
                  <a:lnTo>
                    <a:pt x="0" y="29131"/>
                  </a:lnTo>
                  <a:cubicBezTo>
                    <a:pt x="0" y="30476"/>
                    <a:pt x="896" y="31372"/>
                    <a:pt x="2241" y="31372"/>
                  </a:cubicBezTo>
                  <a:cubicBezTo>
                    <a:pt x="3585" y="31372"/>
                    <a:pt x="4482" y="30476"/>
                    <a:pt x="4482" y="29131"/>
                  </a:cubicBezTo>
                  <a:lnTo>
                    <a:pt x="4482" y="7619"/>
                  </a:lnTo>
                  <a:lnTo>
                    <a:pt x="27338" y="30476"/>
                  </a:lnTo>
                  <a:cubicBezTo>
                    <a:pt x="27787" y="30924"/>
                    <a:pt x="28235" y="30924"/>
                    <a:pt x="29131" y="30924"/>
                  </a:cubicBezTo>
                  <a:cubicBezTo>
                    <a:pt x="30027" y="30924"/>
                    <a:pt x="30476" y="30924"/>
                    <a:pt x="30924" y="30476"/>
                  </a:cubicBezTo>
                  <a:cubicBezTo>
                    <a:pt x="31820" y="29579"/>
                    <a:pt x="31820" y="28235"/>
                    <a:pt x="30924" y="27338"/>
                  </a:cubicBezTo>
                  <a:lnTo>
                    <a:pt x="8067" y="4482"/>
                  </a:lnTo>
                  <a:lnTo>
                    <a:pt x="29579" y="4482"/>
                  </a:lnTo>
                  <a:cubicBezTo>
                    <a:pt x="30476" y="4482"/>
                    <a:pt x="31372" y="3585"/>
                    <a:pt x="31372" y="2241"/>
                  </a:cubicBezTo>
                  <a:close/>
                </a:path>
              </a:pathLst>
            </a:custGeom>
            <a:grpFill/>
            <a:ln w="4477" cap="flat">
              <a:noFill/>
              <a:prstDash val="solid"/>
              <a:miter/>
            </a:ln>
          </p:spPr>
          <p:txBody>
            <a:bodyPr rtlCol="0" anchor="ctr"/>
            <a:lstStyle/>
            <a:p>
              <a:endParaRPr lang="en-US"/>
            </a:p>
          </p:txBody>
        </p:sp>
      </p:grpSp>
      <p:grpSp>
        <p:nvGrpSpPr>
          <p:cNvPr id="81" name="Group 2510">
            <a:extLst>
              <a:ext uri="{FF2B5EF4-FFF2-40B4-BE49-F238E27FC236}">
                <a16:creationId xmlns:a16="http://schemas.microsoft.com/office/drawing/2014/main" id="{A6A040EC-1E05-0CD8-890F-C946106E2325}"/>
              </a:ext>
              <a:ext uri="{C183D7F6-B498-43B3-948B-1728B52AA6E4}">
                <adec:decorative xmlns:adec="http://schemas.microsoft.com/office/drawing/2017/decorative" val="1"/>
              </a:ext>
            </a:extLst>
          </p:cNvPr>
          <p:cNvGrpSpPr>
            <a:grpSpLocks noChangeAspect="1"/>
          </p:cNvGrpSpPr>
          <p:nvPr/>
        </p:nvGrpSpPr>
        <p:grpSpPr>
          <a:xfrm>
            <a:off x="1195047" y="3128276"/>
            <a:ext cx="152378" cy="78430"/>
            <a:chOff x="7540474" y="3204850"/>
            <a:chExt cx="152378" cy="78430"/>
          </a:xfrm>
          <a:solidFill>
            <a:srgbClr val="374C62"/>
          </a:solidFill>
        </p:grpSpPr>
        <p:sp>
          <p:nvSpPr>
            <p:cNvPr id="82" name="Freeform: Shape 5336">
              <a:extLst>
                <a:ext uri="{FF2B5EF4-FFF2-40B4-BE49-F238E27FC236}">
                  <a16:creationId xmlns:a16="http://schemas.microsoft.com/office/drawing/2014/main" id="{BE7E2D7D-9003-5A94-DFA0-72D3D174260D}"/>
                </a:ext>
              </a:extLst>
            </p:cNvPr>
            <p:cNvSpPr/>
            <p:nvPr/>
          </p:nvSpPr>
          <p:spPr>
            <a:xfrm>
              <a:off x="7553919" y="3204850"/>
              <a:ext cx="31372" cy="31372"/>
            </a:xfrm>
            <a:custGeom>
              <a:avLst/>
              <a:gdLst>
                <a:gd name="connsiteX0" fmla="*/ 15686 w 31371"/>
                <a:gd name="connsiteY0" fmla="*/ 31372 h 31371"/>
                <a:gd name="connsiteX1" fmla="*/ 31372 w 31371"/>
                <a:gd name="connsiteY1" fmla="*/ 15686 h 31371"/>
                <a:gd name="connsiteX2" fmla="*/ 15686 w 31371"/>
                <a:gd name="connsiteY2" fmla="*/ 0 h 31371"/>
                <a:gd name="connsiteX3" fmla="*/ 0 w 31371"/>
                <a:gd name="connsiteY3" fmla="*/ 15686 h 31371"/>
                <a:gd name="connsiteX4" fmla="*/ 15686 w 31371"/>
                <a:gd name="connsiteY4" fmla="*/ 31372 h 31371"/>
                <a:gd name="connsiteX5" fmla="*/ 15686 w 31371"/>
                <a:gd name="connsiteY5" fmla="*/ 4482 h 31371"/>
                <a:gd name="connsiteX6" fmla="*/ 26890 w 31371"/>
                <a:gd name="connsiteY6" fmla="*/ 15686 h 31371"/>
                <a:gd name="connsiteX7" fmla="*/ 15686 w 31371"/>
                <a:gd name="connsiteY7" fmla="*/ 26890 h 31371"/>
                <a:gd name="connsiteX8" fmla="*/ 4482 w 31371"/>
                <a:gd name="connsiteY8" fmla="*/ 15686 h 31371"/>
                <a:gd name="connsiteX9" fmla="*/ 15686 w 31371"/>
                <a:gd name="connsiteY9" fmla="*/ 4482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5686" y="31372"/>
                  </a:moveTo>
                  <a:cubicBezTo>
                    <a:pt x="24201" y="31372"/>
                    <a:pt x="31372" y="24201"/>
                    <a:pt x="31372" y="15686"/>
                  </a:cubicBezTo>
                  <a:cubicBezTo>
                    <a:pt x="31372" y="7171"/>
                    <a:pt x="24201" y="0"/>
                    <a:pt x="15686" y="0"/>
                  </a:cubicBezTo>
                  <a:cubicBezTo>
                    <a:pt x="7171" y="0"/>
                    <a:pt x="0" y="7171"/>
                    <a:pt x="0" y="15686"/>
                  </a:cubicBezTo>
                  <a:cubicBezTo>
                    <a:pt x="0" y="24201"/>
                    <a:pt x="7171" y="31372"/>
                    <a:pt x="15686" y="31372"/>
                  </a:cubicBezTo>
                  <a:close/>
                  <a:moveTo>
                    <a:pt x="15686" y="4482"/>
                  </a:moveTo>
                  <a:cubicBezTo>
                    <a:pt x="21960" y="4482"/>
                    <a:pt x="26890" y="9411"/>
                    <a:pt x="26890" y="15686"/>
                  </a:cubicBezTo>
                  <a:cubicBezTo>
                    <a:pt x="26890" y="21960"/>
                    <a:pt x="21960" y="26890"/>
                    <a:pt x="15686" y="26890"/>
                  </a:cubicBezTo>
                  <a:cubicBezTo>
                    <a:pt x="9412" y="26890"/>
                    <a:pt x="4482" y="21960"/>
                    <a:pt x="4482" y="15686"/>
                  </a:cubicBezTo>
                  <a:cubicBezTo>
                    <a:pt x="4482" y="9411"/>
                    <a:pt x="9412" y="4482"/>
                    <a:pt x="15686" y="4482"/>
                  </a:cubicBezTo>
                  <a:close/>
                </a:path>
              </a:pathLst>
            </a:custGeom>
            <a:grpFill/>
            <a:ln w="4477" cap="flat">
              <a:noFill/>
              <a:prstDash val="solid"/>
              <a:miter/>
            </a:ln>
          </p:spPr>
          <p:txBody>
            <a:bodyPr rtlCol="0" anchor="ctr"/>
            <a:lstStyle/>
            <a:p>
              <a:endParaRPr lang="en-US"/>
            </a:p>
          </p:txBody>
        </p:sp>
        <p:sp>
          <p:nvSpPr>
            <p:cNvPr id="83" name="Freeform: Shape 5337">
              <a:extLst>
                <a:ext uri="{FF2B5EF4-FFF2-40B4-BE49-F238E27FC236}">
                  <a16:creationId xmlns:a16="http://schemas.microsoft.com/office/drawing/2014/main" id="{828C4FFE-8F42-CA5C-446A-3323F4F3DE3E}"/>
                </a:ext>
              </a:extLst>
            </p:cNvPr>
            <p:cNvSpPr/>
            <p:nvPr/>
          </p:nvSpPr>
          <p:spPr>
            <a:xfrm>
              <a:off x="7648035" y="3204850"/>
              <a:ext cx="31372" cy="31372"/>
            </a:xfrm>
            <a:custGeom>
              <a:avLst/>
              <a:gdLst>
                <a:gd name="connsiteX0" fmla="*/ 15686 w 31371"/>
                <a:gd name="connsiteY0" fmla="*/ 31372 h 31371"/>
                <a:gd name="connsiteX1" fmla="*/ 31372 w 31371"/>
                <a:gd name="connsiteY1" fmla="*/ 15686 h 31371"/>
                <a:gd name="connsiteX2" fmla="*/ 15686 w 31371"/>
                <a:gd name="connsiteY2" fmla="*/ 0 h 31371"/>
                <a:gd name="connsiteX3" fmla="*/ 0 w 31371"/>
                <a:gd name="connsiteY3" fmla="*/ 15686 h 31371"/>
                <a:gd name="connsiteX4" fmla="*/ 15686 w 31371"/>
                <a:gd name="connsiteY4" fmla="*/ 31372 h 31371"/>
                <a:gd name="connsiteX5" fmla="*/ 15686 w 31371"/>
                <a:gd name="connsiteY5" fmla="*/ 4482 h 31371"/>
                <a:gd name="connsiteX6" fmla="*/ 26890 w 31371"/>
                <a:gd name="connsiteY6" fmla="*/ 15686 h 31371"/>
                <a:gd name="connsiteX7" fmla="*/ 15686 w 31371"/>
                <a:gd name="connsiteY7" fmla="*/ 26890 h 31371"/>
                <a:gd name="connsiteX8" fmla="*/ 4482 w 31371"/>
                <a:gd name="connsiteY8" fmla="*/ 15686 h 31371"/>
                <a:gd name="connsiteX9" fmla="*/ 15686 w 31371"/>
                <a:gd name="connsiteY9" fmla="*/ 4482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5686" y="31372"/>
                  </a:moveTo>
                  <a:cubicBezTo>
                    <a:pt x="24201" y="31372"/>
                    <a:pt x="31372" y="24201"/>
                    <a:pt x="31372" y="15686"/>
                  </a:cubicBezTo>
                  <a:cubicBezTo>
                    <a:pt x="31372" y="7171"/>
                    <a:pt x="24201" y="0"/>
                    <a:pt x="15686" y="0"/>
                  </a:cubicBezTo>
                  <a:cubicBezTo>
                    <a:pt x="7171" y="0"/>
                    <a:pt x="0" y="7171"/>
                    <a:pt x="0" y="15686"/>
                  </a:cubicBezTo>
                  <a:cubicBezTo>
                    <a:pt x="0" y="24201"/>
                    <a:pt x="7171" y="31372"/>
                    <a:pt x="15686" y="31372"/>
                  </a:cubicBezTo>
                  <a:close/>
                  <a:moveTo>
                    <a:pt x="15686" y="4482"/>
                  </a:moveTo>
                  <a:cubicBezTo>
                    <a:pt x="21960" y="4482"/>
                    <a:pt x="26890" y="9411"/>
                    <a:pt x="26890" y="15686"/>
                  </a:cubicBezTo>
                  <a:cubicBezTo>
                    <a:pt x="26890" y="21960"/>
                    <a:pt x="21960" y="26890"/>
                    <a:pt x="15686" y="26890"/>
                  </a:cubicBezTo>
                  <a:cubicBezTo>
                    <a:pt x="9411" y="26890"/>
                    <a:pt x="4482" y="21960"/>
                    <a:pt x="4482" y="15686"/>
                  </a:cubicBezTo>
                  <a:cubicBezTo>
                    <a:pt x="4482" y="9411"/>
                    <a:pt x="9411" y="4482"/>
                    <a:pt x="15686" y="4482"/>
                  </a:cubicBezTo>
                  <a:close/>
                </a:path>
              </a:pathLst>
            </a:custGeom>
            <a:grpFill/>
            <a:ln w="4477" cap="flat">
              <a:noFill/>
              <a:prstDash val="solid"/>
              <a:miter/>
            </a:ln>
          </p:spPr>
          <p:txBody>
            <a:bodyPr rtlCol="0" anchor="ctr"/>
            <a:lstStyle/>
            <a:p>
              <a:endParaRPr lang="en-US"/>
            </a:p>
          </p:txBody>
        </p:sp>
        <p:sp>
          <p:nvSpPr>
            <p:cNvPr id="84" name="Freeform: Shape 5338">
              <a:extLst>
                <a:ext uri="{FF2B5EF4-FFF2-40B4-BE49-F238E27FC236}">
                  <a16:creationId xmlns:a16="http://schemas.microsoft.com/office/drawing/2014/main" id="{304A2BFC-60BC-428F-7F60-E6ADA5269ADE}"/>
                </a:ext>
              </a:extLst>
            </p:cNvPr>
            <p:cNvSpPr/>
            <p:nvPr/>
          </p:nvSpPr>
          <p:spPr>
            <a:xfrm>
              <a:off x="7540474" y="3238463"/>
              <a:ext cx="152378" cy="44817"/>
            </a:xfrm>
            <a:custGeom>
              <a:avLst/>
              <a:gdLst>
                <a:gd name="connsiteX0" fmla="*/ 136692 w 152377"/>
                <a:gd name="connsiteY0" fmla="*/ 0 h 44817"/>
                <a:gd name="connsiteX1" fmla="*/ 109802 w 152377"/>
                <a:gd name="connsiteY1" fmla="*/ 0 h 44817"/>
                <a:gd name="connsiteX2" fmla="*/ 95908 w 152377"/>
                <a:gd name="connsiteY2" fmla="*/ 8067 h 44817"/>
                <a:gd name="connsiteX3" fmla="*/ 89634 w 152377"/>
                <a:gd name="connsiteY3" fmla="*/ 6723 h 44817"/>
                <a:gd name="connsiteX4" fmla="*/ 62744 w 152377"/>
                <a:gd name="connsiteY4" fmla="*/ 6723 h 44817"/>
                <a:gd name="connsiteX5" fmla="*/ 56469 w 152377"/>
                <a:gd name="connsiteY5" fmla="*/ 8067 h 44817"/>
                <a:gd name="connsiteX6" fmla="*/ 42576 w 152377"/>
                <a:gd name="connsiteY6" fmla="*/ 0 h 44817"/>
                <a:gd name="connsiteX7" fmla="*/ 15686 w 152377"/>
                <a:gd name="connsiteY7" fmla="*/ 0 h 44817"/>
                <a:gd name="connsiteX8" fmla="*/ 0 w 152377"/>
                <a:gd name="connsiteY8" fmla="*/ 15686 h 44817"/>
                <a:gd name="connsiteX9" fmla="*/ 0 w 152377"/>
                <a:gd name="connsiteY9" fmla="*/ 29579 h 44817"/>
                <a:gd name="connsiteX10" fmla="*/ 8515 w 152377"/>
                <a:gd name="connsiteY10" fmla="*/ 38094 h 44817"/>
                <a:gd name="connsiteX11" fmla="*/ 47506 w 152377"/>
                <a:gd name="connsiteY11" fmla="*/ 38094 h 44817"/>
                <a:gd name="connsiteX12" fmla="*/ 55573 w 152377"/>
                <a:gd name="connsiteY12" fmla="*/ 44817 h 44817"/>
                <a:gd name="connsiteX13" fmla="*/ 97253 w 152377"/>
                <a:gd name="connsiteY13" fmla="*/ 44817 h 44817"/>
                <a:gd name="connsiteX14" fmla="*/ 105320 w 152377"/>
                <a:gd name="connsiteY14" fmla="*/ 38094 h 44817"/>
                <a:gd name="connsiteX15" fmla="*/ 144311 w 152377"/>
                <a:gd name="connsiteY15" fmla="*/ 38094 h 44817"/>
                <a:gd name="connsiteX16" fmla="*/ 152826 w 152377"/>
                <a:gd name="connsiteY16" fmla="*/ 29579 h 44817"/>
                <a:gd name="connsiteX17" fmla="*/ 152826 w 152377"/>
                <a:gd name="connsiteY17" fmla="*/ 15686 h 44817"/>
                <a:gd name="connsiteX18" fmla="*/ 136692 w 152377"/>
                <a:gd name="connsiteY18" fmla="*/ 0 h 44817"/>
                <a:gd name="connsiteX19" fmla="*/ 4482 w 152377"/>
                <a:gd name="connsiteY19" fmla="*/ 29579 h 44817"/>
                <a:gd name="connsiteX20" fmla="*/ 4482 w 152377"/>
                <a:gd name="connsiteY20" fmla="*/ 15686 h 44817"/>
                <a:gd name="connsiteX21" fmla="*/ 15686 w 152377"/>
                <a:gd name="connsiteY21" fmla="*/ 4482 h 44817"/>
                <a:gd name="connsiteX22" fmla="*/ 42576 w 152377"/>
                <a:gd name="connsiteY22" fmla="*/ 4482 h 44817"/>
                <a:gd name="connsiteX23" fmla="*/ 52436 w 152377"/>
                <a:gd name="connsiteY23" fmla="*/ 10756 h 44817"/>
                <a:gd name="connsiteX24" fmla="*/ 47058 w 152377"/>
                <a:gd name="connsiteY24" fmla="*/ 22409 h 44817"/>
                <a:gd name="connsiteX25" fmla="*/ 47058 w 152377"/>
                <a:gd name="connsiteY25" fmla="*/ 33613 h 44817"/>
                <a:gd name="connsiteX26" fmla="*/ 8515 w 152377"/>
                <a:gd name="connsiteY26" fmla="*/ 33613 h 44817"/>
                <a:gd name="connsiteX27" fmla="*/ 4482 w 152377"/>
                <a:gd name="connsiteY27" fmla="*/ 29579 h 44817"/>
                <a:gd name="connsiteX28" fmla="*/ 100838 w 152377"/>
                <a:gd name="connsiteY28" fmla="*/ 36302 h 44817"/>
                <a:gd name="connsiteX29" fmla="*/ 96805 w 152377"/>
                <a:gd name="connsiteY29" fmla="*/ 40335 h 44817"/>
                <a:gd name="connsiteX30" fmla="*/ 55125 w 152377"/>
                <a:gd name="connsiteY30" fmla="*/ 40335 h 44817"/>
                <a:gd name="connsiteX31" fmla="*/ 51091 w 152377"/>
                <a:gd name="connsiteY31" fmla="*/ 36302 h 44817"/>
                <a:gd name="connsiteX32" fmla="*/ 51091 w 152377"/>
                <a:gd name="connsiteY32" fmla="*/ 22409 h 44817"/>
                <a:gd name="connsiteX33" fmla="*/ 62296 w 152377"/>
                <a:gd name="connsiteY33" fmla="*/ 11204 h 44817"/>
                <a:gd name="connsiteX34" fmla="*/ 89186 w 152377"/>
                <a:gd name="connsiteY34" fmla="*/ 11204 h 44817"/>
                <a:gd name="connsiteX35" fmla="*/ 100390 w 152377"/>
                <a:gd name="connsiteY35" fmla="*/ 22409 h 44817"/>
                <a:gd name="connsiteX36" fmla="*/ 100390 w 152377"/>
                <a:gd name="connsiteY36" fmla="*/ 36302 h 44817"/>
                <a:gd name="connsiteX37" fmla="*/ 147896 w 152377"/>
                <a:gd name="connsiteY37" fmla="*/ 29579 h 44817"/>
                <a:gd name="connsiteX38" fmla="*/ 143863 w 152377"/>
                <a:gd name="connsiteY38" fmla="*/ 33613 h 44817"/>
                <a:gd name="connsiteX39" fmla="*/ 105320 w 152377"/>
                <a:gd name="connsiteY39" fmla="*/ 33613 h 44817"/>
                <a:gd name="connsiteX40" fmla="*/ 105320 w 152377"/>
                <a:gd name="connsiteY40" fmla="*/ 22409 h 44817"/>
                <a:gd name="connsiteX41" fmla="*/ 99942 w 152377"/>
                <a:gd name="connsiteY41" fmla="*/ 10756 h 44817"/>
                <a:gd name="connsiteX42" fmla="*/ 109802 w 152377"/>
                <a:gd name="connsiteY42" fmla="*/ 4482 h 44817"/>
                <a:gd name="connsiteX43" fmla="*/ 136692 w 152377"/>
                <a:gd name="connsiteY43" fmla="*/ 4482 h 44817"/>
                <a:gd name="connsiteX44" fmla="*/ 147896 w 152377"/>
                <a:gd name="connsiteY44" fmla="*/ 15686 h 44817"/>
                <a:gd name="connsiteX45" fmla="*/ 147896 w 152377"/>
                <a:gd name="connsiteY45" fmla="*/ 29579 h 4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2377" h="44817">
                  <a:moveTo>
                    <a:pt x="136692" y="0"/>
                  </a:moveTo>
                  <a:lnTo>
                    <a:pt x="109802" y="0"/>
                  </a:lnTo>
                  <a:cubicBezTo>
                    <a:pt x="103975" y="0"/>
                    <a:pt x="98598" y="3137"/>
                    <a:pt x="95908" y="8067"/>
                  </a:cubicBezTo>
                  <a:cubicBezTo>
                    <a:pt x="94116" y="7171"/>
                    <a:pt x="91875" y="6723"/>
                    <a:pt x="89634" y="6723"/>
                  </a:cubicBezTo>
                  <a:lnTo>
                    <a:pt x="62744" y="6723"/>
                  </a:lnTo>
                  <a:cubicBezTo>
                    <a:pt x="60503" y="6723"/>
                    <a:pt x="58262" y="7171"/>
                    <a:pt x="56469" y="8067"/>
                  </a:cubicBezTo>
                  <a:cubicBezTo>
                    <a:pt x="53780" y="3137"/>
                    <a:pt x="48402" y="0"/>
                    <a:pt x="42576" y="0"/>
                  </a:cubicBezTo>
                  <a:lnTo>
                    <a:pt x="15686" y="0"/>
                  </a:lnTo>
                  <a:cubicBezTo>
                    <a:pt x="7171" y="0"/>
                    <a:pt x="0" y="7171"/>
                    <a:pt x="0" y="15686"/>
                  </a:cubicBezTo>
                  <a:lnTo>
                    <a:pt x="0" y="29579"/>
                  </a:lnTo>
                  <a:cubicBezTo>
                    <a:pt x="0" y="34061"/>
                    <a:pt x="3585" y="38094"/>
                    <a:pt x="8515" y="38094"/>
                  </a:cubicBezTo>
                  <a:lnTo>
                    <a:pt x="47506" y="38094"/>
                  </a:lnTo>
                  <a:cubicBezTo>
                    <a:pt x="48402" y="42128"/>
                    <a:pt x="51540" y="44817"/>
                    <a:pt x="55573" y="44817"/>
                  </a:cubicBezTo>
                  <a:lnTo>
                    <a:pt x="97253" y="44817"/>
                  </a:lnTo>
                  <a:cubicBezTo>
                    <a:pt x="101286" y="44817"/>
                    <a:pt x="104872" y="42128"/>
                    <a:pt x="105320" y="38094"/>
                  </a:cubicBezTo>
                  <a:lnTo>
                    <a:pt x="144311" y="38094"/>
                  </a:lnTo>
                  <a:cubicBezTo>
                    <a:pt x="148792" y="38094"/>
                    <a:pt x="152826" y="34509"/>
                    <a:pt x="152826" y="29579"/>
                  </a:cubicBezTo>
                  <a:lnTo>
                    <a:pt x="152826" y="15686"/>
                  </a:lnTo>
                  <a:cubicBezTo>
                    <a:pt x="152378" y="7171"/>
                    <a:pt x="145207" y="0"/>
                    <a:pt x="136692" y="0"/>
                  </a:cubicBezTo>
                  <a:close/>
                  <a:moveTo>
                    <a:pt x="4482" y="29579"/>
                  </a:moveTo>
                  <a:lnTo>
                    <a:pt x="4482" y="15686"/>
                  </a:lnTo>
                  <a:cubicBezTo>
                    <a:pt x="4482" y="9411"/>
                    <a:pt x="9412" y="4482"/>
                    <a:pt x="15686" y="4482"/>
                  </a:cubicBezTo>
                  <a:lnTo>
                    <a:pt x="42576" y="4482"/>
                  </a:lnTo>
                  <a:cubicBezTo>
                    <a:pt x="46610" y="4482"/>
                    <a:pt x="50643" y="6723"/>
                    <a:pt x="52436" y="10756"/>
                  </a:cubicBezTo>
                  <a:cubicBezTo>
                    <a:pt x="49299" y="13445"/>
                    <a:pt x="47058" y="17927"/>
                    <a:pt x="47058" y="22409"/>
                  </a:cubicBezTo>
                  <a:lnTo>
                    <a:pt x="47058" y="33613"/>
                  </a:lnTo>
                  <a:lnTo>
                    <a:pt x="8515" y="33613"/>
                  </a:lnTo>
                  <a:cubicBezTo>
                    <a:pt x="6274" y="33613"/>
                    <a:pt x="4482" y="31820"/>
                    <a:pt x="4482" y="29579"/>
                  </a:cubicBezTo>
                  <a:close/>
                  <a:moveTo>
                    <a:pt x="100838" y="36302"/>
                  </a:moveTo>
                  <a:cubicBezTo>
                    <a:pt x="100838" y="38543"/>
                    <a:pt x="99046" y="40335"/>
                    <a:pt x="96805" y="40335"/>
                  </a:cubicBezTo>
                  <a:lnTo>
                    <a:pt x="55125" y="40335"/>
                  </a:lnTo>
                  <a:cubicBezTo>
                    <a:pt x="52884" y="40335"/>
                    <a:pt x="51091" y="38543"/>
                    <a:pt x="51091" y="36302"/>
                  </a:cubicBezTo>
                  <a:lnTo>
                    <a:pt x="51091" y="22409"/>
                  </a:lnTo>
                  <a:cubicBezTo>
                    <a:pt x="51091" y="16134"/>
                    <a:pt x="56021" y="11204"/>
                    <a:pt x="62296" y="11204"/>
                  </a:cubicBezTo>
                  <a:lnTo>
                    <a:pt x="89186" y="11204"/>
                  </a:lnTo>
                  <a:cubicBezTo>
                    <a:pt x="95460" y="11204"/>
                    <a:pt x="100390" y="16134"/>
                    <a:pt x="100390" y="22409"/>
                  </a:cubicBezTo>
                  <a:lnTo>
                    <a:pt x="100390" y="36302"/>
                  </a:lnTo>
                  <a:close/>
                  <a:moveTo>
                    <a:pt x="147896" y="29579"/>
                  </a:moveTo>
                  <a:cubicBezTo>
                    <a:pt x="147896" y="31820"/>
                    <a:pt x="146103" y="33613"/>
                    <a:pt x="143863" y="33613"/>
                  </a:cubicBezTo>
                  <a:lnTo>
                    <a:pt x="105320" y="33613"/>
                  </a:lnTo>
                  <a:lnTo>
                    <a:pt x="105320" y="22409"/>
                  </a:lnTo>
                  <a:cubicBezTo>
                    <a:pt x="105320" y="17479"/>
                    <a:pt x="103079" y="13445"/>
                    <a:pt x="99942" y="10756"/>
                  </a:cubicBezTo>
                  <a:cubicBezTo>
                    <a:pt x="101735" y="7171"/>
                    <a:pt x="105768" y="4482"/>
                    <a:pt x="109802" y="4482"/>
                  </a:cubicBezTo>
                  <a:lnTo>
                    <a:pt x="136692" y="4482"/>
                  </a:lnTo>
                  <a:cubicBezTo>
                    <a:pt x="142966" y="4482"/>
                    <a:pt x="147896" y="9411"/>
                    <a:pt x="147896" y="15686"/>
                  </a:cubicBezTo>
                  <a:lnTo>
                    <a:pt x="147896" y="29579"/>
                  </a:lnTo>
                  <a:close/>
                </a:path>
              </a:pathLst>
            </a:custGeom>
            <a:grpFill/>
            <a:ln w="4477" cap="flat">
              <a:noFill/>
              <a:prstDash val="solid"/>
              <a:miter/>
            </a:ln>
          </p:spPr>
          <p:txBody>
            <a:bodyPr rtlCol="0" anchor="ctr"/>
            <a:lstStyle/>
            <a:p>
              <a:endParaRPr lang="en-US"/>
            </a:p>
          </p:txBody>
        </p:sp>
        <p:sp>
          <p:nvSpPr>
            <p:cNvPr id="85" name="Freeform: Shape 5339">
              <a:extLst>
                <a:ext uri="{FF2B5EF4-FFF2-40B4-BE49-F238E27FC236}">
                  <a16:creationId xmlns:a16="http://schemas.microsoft.com/office/drawing/2014/main" id="{7793B4F2-CC05-3F3C-7C35-4A040B9C909A}"/>
                </a:ext>
              </a:extLst>
            </p:cNvPr>
            <p:cNvSpPr/>
            <p:nvPr/>
          </p:nvSpPr>
          <p:spPr>
            <a:xfrm>
              <a:off x="7600977" y="3211572"/>
              <a:ext cx="31372" cy="31372"/>
            </a:xfrm>
            <a:custGeom>
              <a:avLst/>
              <a:gdLst>
                <a:gd name="connsiteX0" fmla="*/ 15686 w 31371"/>
                <a:gd name="connsiteY0" fmla="*/ 31372 h 31371"/>
                <a:gd name="connsiteX1" fmla="*/ 31372 w 31371"/>
                <a:gd name="connsiteY1" fmla="*/ 15686 h 31371"/>
                <a:gd name="connsiteX2" fmla="*/ 15686 w 31371"/>
                <a:gd name="connsiteY2" fmla="*/ 0 h 31371"/>
                <a:gd name="connsiteX3" fmla="*/ 0 w 31371"/>
                <a:gd name="connsiteY3" fmla="*/ 15686 h 31371"/>
                <a:gd name="connsiteX4" fmla="*/ 15686 w 31371"/>
                <a:gd name="connsiteY4" fmla="*/ 31372 h 31371"/>
                <a:gd name="connsiteX5" fmla="*/ 15686 w 31371"/>
                <a:gd name="connsiteY5" fmla="*/ 4482 h 31371"/>
                <a:gd name="connsiteX6" fmla="*/ 26890 w 31371"/>
                <a:gd name="connsiteY6" fmla="*/ 15686 h 31371"/>
                <a:gd name="connsiteX7" fmla="*/ 15686 w 31371"/>
                <a:gd name="connsiteY7" fmla="*/ 26890 h 31371"/>
                <a:gd name="connsiteX8" fmla="*/ 4482 w 31371"/>
                <a:gd name="connsiteY8" fmla="*/ 15686 h 31371"/>
                <a:gd name="connsiteX9" fmla="*/ 15686 w 31371"/>
                <a:gd name="connsiteY9" fmla="*/ 4482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5686" y="31372"/>
                  </a:moveTo>
                  <a:cubicBezTo>
                    <a:pt x="24201" y="31372"/>
                    <a:pt x="31372" y="24201"/>
                    <a:pt x="31372" y="15686"/>
                  </a:cubicBezTo>
                  <a:cubicBezTo>
                    <a:pt x="31372" y="7171"/>
                    <a:pt x="24201" y="0"/>
                    <a:pt x="15686" y="0"/>
                  </a:cubicBezTo>
                  <a:cubicBezTo>
                    <a:pt x="7171" y="0"/>
                    <a:pt x="0" y="7171"/>
                    <a:pt x="0" y="15686"/>
                  </a:cubicBezTo>
                  <a:cubicBezTo>
                    <a:pt x="0" y="24201"/>
                    <a:pt x="7171" y="31372"/>
                    <a:pt x="15686" y="31372"/>
                  </a:cubicBezTo>
                  <a:close/>
                  <a:moveTo>
                    <a:pt x="15686" y="4482"/>
                  </a:moveTo>
                  <a:cubicBezTo>
                    <a:pt x="21960" y="4482"/>
                    <a:pt x="26890" y="9411"/>
                    <a:pt x="26890" y="15686"/>
                  </a:cubicBezTo>
                  <a:cubicBezTo>
                    <a:pt x="26890" y="21960"/>
                    <a:pt x="21960" y="26890"/>
                    <a:pt x="15686" y="26890"/>
                  </a:cubicBezTo>
                  <a:cubicBezTo>
                    <a:pt x="9412" y="26890"/>
                    <a:pt x="4482" y="21960"/>
                    <a:pt x="4482" y="15686"/>
                  </a:cubicBezTo>
                  <a:cubicBezTo>
                    <a:pt x="4482" y="9411"/>
                    <a:pt x="9412" y="4482"/>
                    <a:pt x="15686" y="4482"/>
                  </a:cubicBezTo>
                  <a:close/>
                </a:path>
              </a:pathLst>
            </a:custGeom>
            <a:grpFill/>
            <a:ln w="4477" cap="flat">
              <a:noFill/>
              <a:prstDash val="solid"/>
              <a:miter/>
            </a:ln>
          </p:spPr>
          <p:txBody>
            <a:bodyPr rtlCol="0" anchor="ctr"/>
            <a:lstStyle/>
            <a:p>
              <a:endParaRPr lang="en-US"/>
            </a:p>
          </p:txBody>
        </p:sp>
      </p:grpSp>
      <p:sp>
        <p:nvSpPr>
          <p:cNvPr id="18" name="Titre 1">
            <a:extLst>
              <a:ext uri="{FF2B5EF4-FFF2-40B4-BE49-F238E27FC236}">
                <a16:creationId xmlns:a16="http://schemas.microsoft.com/office/drawing/2014/main" id="{1F881B7D-0A8C-3270-F6B9-8D41D989D53E}"/>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19" name="Espace réservé du texte 3">
            <a:extLst>
              <a:ext uri="{FF2B5EF4-FFF2-40B4-BE49-F238E27FC236}">
                <a16:creationId xmlns:a16="http://schemas.microsoft.com/office/drawing/2014/main" id="{F7CDA910-689F-C961-5DAF-5E1CDC46AA73}"/>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47" name="Titre 1">
            <a:extLst>
              <a:ext uri="{FF2B5EF4-FFF2-40B4-BE49-F238E27FC236}">
                <a16:creationId xmlns:a16="http://schemas.microsoft.com/office/drawing/2014/main" id="{853751CB-4951-1B5A-864F-9E6A02A5A9FD}"/>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48" name="Espace réservé du texte 3">
            <a:extLst>
              <a:ext uri="{FF2B5EF4-FFF2-40B4-BE49-F238E27FC236}">
                <a16:creationId xmlns:a16="http://schemas.microsoft.com/office/drawing/2014/main" id="{E4BE27BE-159E-704D-F39D-0374FAFB5418}"/>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Tree>
    <p:extLst>
      <p:ext uri="{BB962C8B-B14F-4D97-AF65-F5344CB8AC3E}">
        <p14:creationId xmlns:p14="http://schemas.microsoft.com/office/powerpoint/2010/main" val="1505694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26</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5932435"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Bilan qualitatif</a:t>
            </a:r>
          </a:p>
        </p:txBody>
      </p:sp>
      <p:sp>
        <p:nvSpPr>
          <p:cNvPr id="3" name="Rectangle : coins arrondis 2">
            <a:extLst>
              <a:ext uri="{FF2B5EF4-FFF2-40B4-BE49-F238E27FC236}">
                <a16:creationId xmlns:a16="http://schemas.microsoft.com/office/drawing/2014/main" id="{5A7A8A6A-13FD-24B7-29EF-255CB0841B29}"/>
              </a:ext>
            </a:extLst>
          </p:cNvPr>
          <p:cNvSpPr/>
          <p:nvPr/>
        </p:nvSpPr>
        <p:spPr>
          <a:xfrm>
            <a:off x="3308218" y="2078583"/>
            <a:ext cx="2604037" cy="1730845"/>
          </a:xfrm>
          <a:prstGeom prst="roundRect">
            <a:avLst>
              <a:gd name="adj" fmla="val 8574"/>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Tx/>
            </a:pPr>
            <a:r>
              <a:rPr lang="fr-FR" sz="1200" b="1" kern="1200" dirty="0">
                <a:solidFill>
                  <a:schemeClr val="bg1"/>
                </a:solidFill>
                <a:latin typeface="Marianne" panose="02000000000000000000" pitchFamily="2" charset="0"/>
              </a:rPr>
              <a:t>Une bonne dynamique partenariale</a:t>
            </a:r>
            <a:r>
              <a:rPr lang="fr-FR" sz="1200" kern="1200" dirty="0">
                <a:solidFill>
                  <a:schemeClr val="bg1"/>
                </a:solidFill>
                <a:latin typeface="Marianne" panose="02000000000000000000" pitchFamily="2" charset="0"/>
              </a:rPr>
              <a:t> avec la création de premiers ponts entre les acteurs santé et médiation numérique.</a:t>
            </a:r>
            <a:endParaRPr lang="fr-FR" sz="1200" b="1" kern="1200" dirty="0">
              <a:solidFill>
                <a:schemeClr val="bg1"/>
              </a:solidFill>
              <a:latin typeface="Marianne" panose="02000000000000000000" pitchFamily="2" charset="0"/>
            </a:endParaRPr>
          </a:p>
        </p:txBody>
      </p:sp>
      <p:sp>
        <p:nvSpPr>
          <p:cNvPr id="6" name="Rectangle : coins arrondis 5">
            <a:extLst>
              <a:ext uri="{FF2B5EF4-FFF2-40B4-BE49-F238E27FC236}">
                <a16:creationId xmlns:a16="http://schemas.microsoft.com/office/drawing/2014/main" id="{1D53D25C-DFD5-2071-104B-64EB3822A574}"/>
              </a:ext>
            </a:extLst>
          </p:cNvPr>
          <p:cNvSpPr/>
          <p:nvPr/>
        </p:nvSpPr>
        <p:spPr>
          <a:xfrm>
            <a:off x="646595" y="2078584"/>
            <a:ext cx="2604037" cy="1730845"/>
          </a:xfrm>
          <a:prstGeom prst="roundRect">
            <a:avLst>
              <a:gd name="adj" fmla="val 8574"/>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Tx/>
            </a:pPr>
            <a:r>
              <a:rPr lang="fr-FR" sz="1200" kern="1200" dirty="0">
                <a:solidFill>
                  <a:schemeClr val="bg1"/>
                </a:solidFill>
                <a:latin typeface="Marianne" panose="02000000000000000000" pitchFamily="2" charset="0"/>
                <a:ea typeface="+mn-ea"/>
                <a:cs typeface="+mn-cs"/>
              </a:rPr>
              <a:t>La dynamique des ambassadeurs est bien lancée avec près de </a:t>
            </a:r>
            <a:r>
              <a:rPr lang="fr-FR" sz="1200" b="1" kern="1200" dirty="0">
                <a:solidFill>
                  <a:schemeClr val="bg1"/>
                </a:solidFill>
                <a:latin typeface="Marianne" panose="02000000000000000000" pitchFamily="2" charset="0"/>
                <a:ea typeface="+mn-ea"/>
                <a:cs typeface="+mn-cs"/>
              </a:rPr>
              <a:t>160 000 personnes sensibilisées </a:t>
            </a:r>
            <a:r>
              <a:rPr lang="fr-FR" sz="1200" kern="1200" dirty="0">
                <a:solidFill>
                  <a:schemeClr val="bg1"/>
                </a:solidFill>
                <a:latin typeface="Marianne" panose="02000000000000000000" pitchFamily="2" charset="0"/>
                <a:ea typeface="+mn-ea"/>
                <a:cs typeface="+mn-cs"/>
              </a:rPr>
              <a:t>en 2023 !</a:t>
            </a:r>
          </a:p>
        </p:txBody>
      </p:sp>
      <p:sp>
        <p:nvSpPr>
          <p:cNvPr id="7" name="Rectangle : coins arrondis 6">
            <a:extLst>
              <a:ext uri="{FF2B5EF4-FFF2-40B4-BE49-F238E27FC236}">
                <a16:creationId xmlns:a16="http://schemas.microsoft.com/office/drawing/2014/main" id="{C6156299-6C23-C708-68BE-254AF5967C6B}"/>
              </a:ext>
            </a:extLst>
          </p:cNvPr>
          <p:cNvSpPr/>
          <p:nvPr/>
        </p:nvSpPr>
        <p:spPr>
          <a:xfrm>
            <a:off x="5969841" y="2078582"/>
            <a:ext cx="2604037" cy="1730845"/>
          </a:xfrm>
          <a:prstGeom prst="roundRect">
            <a:avLst>
              <a:gd name="adj" fmla="val 8574"/>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buClrTx/>
            </a:pPr>
            <a:r>
              <a:rPr lang="fr-FR" sz="1100" kern="1200" dirty="0">
                <a:solidFill>
                  <a:schemeClr val="bg1"/>
                </a:solidFill>
                <a:latin typeface="Marianne" panose="02000000000000000000" pitchFamily="2" charset="0"/>
              </a:rPr>
              <a:t>Encore des marges de progression pour </a:t>
            </a:r>
            <a:r>
              <a:rPr lang="fr-FR" sz="1100" b="1" kern="1200" dirty="0">
                <a:solidFill>
                  <a:schemeClr val="bg1"/>
                </a:solidFill>
                <a:latin typeface="Marianne" panose="02000000000000000000" pitchFamily="2" charset="0"/>
              </a:rPr>
              <a:t>sensibiliser et former les citoyens à Mon espace santé </a:t>
            </a:r>
            <a:r>
              <a:rPr lang="fr-FR" sz="1100" kern="1200" dirty="0">
                <a:solidFill>
                  <a:schemeClr val="bg1"/>
                </a:solidFill>
                <a:latin typeface="Marianne" panose="02000000000000000000" pitchFamily="2" charset="0"/>
              </a:rPr>
              <a:t>en particulier dans les lieux de soin et en lien avec les structures d’inclusion</a:t>
            </a:r>
          </a:p>
        </p:txBody>
      </p:sp>
      <p:pic>
        <p:nvPicPr>
          <p:cNvPr id="17" name="Graphique 16" descr="Flèche vers la droite contour">
            <a:extLst>
              <a:ext uri="{FF2B5EF4-FFF2-40B4-BE49-F238E27FC236}">
                <a16:creationId xmlns:a16="http://schemas.microsoft.com/office/drawing/2014/main" id="{67E84E66-2EBC-A0F3-7AA7-37F963EBD6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64168" y="1982363"/>
            <a:ext cx="368891" cy="368891"/>
          </a:xfrm>
          <a:prstGeom prst="rect">
            <a:avLst/>
          </a:prstGeom>
        </p:spPr>
      </p:pic>
      <p:pic>
        <p:nvPicPr>
          <p:cNvPr id="18" name="Graphique 17" descr="Flèche vers la droite contour">
            <a:extLst>
              <a:ext uri="{FF2B5EF4-FFF2-40B4-BE49-F238E27FC236}">
                <a16:creationId xmlns:a16="http://schemas.microsoft.com/office/drawing/2014/main" id="{B4147A79-C3B8-0A23-19E8-6CCFB2E82C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428061" y="1982363"/>
            <a:ext cx="368891" cy="368891"/>
          </a:xfrm>
          <a:prstGeom prst="rect">
            <a:avLst/>
          </a:prstGeom>
        </p:spPr>
      </p:pic>
      <p:pic>
        <p:nvPicPr>
          <p:cNvPr id="19" name="Graphique 18" descr="Flèche vers la droite contour">
            <a:extLst>
              <a:ext uri="{FF2B5EF4-FFF2-40B4-BE49-F238E27FC236}">
                <a16:creationId xmlns:a16="http://schemas.microsoft.com/office/drawing/2014/main" id="{B80302A0-78C6-D9BC-9B9F-F407988865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091954" y="1982363"/>
            <a:ext cx="368891" cy="368891"/>
          </a:xfrm>
          <a:prstGeom prst="rect">
            <a:avLst/>
          </a:prstGeom>
        </p:spPr>
      </p:pic>
      <p:sp>
        <p:nvSpPr>
          <p:cNvPr id="16" name="Titre 1">
            <a:extLst>
              <a:ext uri="{FF2B5EF4-FFF2-40B4-BE49-F238E27FC236}">
                <a16:creationId xmlns:a16="http://schemas.microsoft.com/office/drawing/2014/main" id="{9921F050-2495-7416-EA3F-A27102D8C201}"/>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20" name="Espace réservé du texte 3">
            <a:extLst>
              <a:ext uri="{FF2B5EF4-FFF2-40B4-BE49-F238E27FC236}">
                <a16:creationId xmlns:a16="http://schemas.microsoft.com/office/drawing/2014/main" id="{CCED0401-242E-2181-B13E-9E0EBCB51FAE}"/>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21" name="Titre 1">
            <a:extLst>
              <a:ext uri="{FF2B5EF4-FFF2-40B4-BE49-F238E27FC236}">
                <a16:creationId xmlns:a16="http://schemas.microsoft.com/office/drawing/2014/main" id="{D1F9F2F2-A8CE-F357-7C1B-3BC8A053367C}"/>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22" name="Espace réservé du texte 3">
            <a:extLst>
              <a:ext uri="{FF2B5EF4-FFF2-40B4-BE49-F238E27FC236}">
                <a16:creationId xmlns:a16="http://schemas.microsoft.com/office/drawing/2014/main" id="{6EB7C62E-5CDD-7286-1D4D-42CF3D5CEBDD}"/>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Tree>
    <p:extLst>
      <p:ext uri="{BB962C8B-B14F-4D97-AF65-F5344CB8AC3E}">
        <p14:creationId xmlns:p14="http://schemas.microsoft.com/office/powerpoint/2010/main" val="106701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27</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012623"/>
            <a:ext cx="8295265" cy="1118255"/>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Le dispositif des ambassadeurs, l'exemple de la Bretagne</a:t>
            </a:r>
          </a:p>
        </p:txBody>
      </p:sp>
    </p:spTree>
    <p:extLst>
      <p:ext uri="{BB962C8B-B14F-4D97-AF65-F5344CB8AC3E}">
        <p14:creationId xmlns:p14="http://schemas.microsoft.com/office/powerpoint/2010/main" val="496861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DEB498-631E-ACFA-1B17-A86D569E401C}"/>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28</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798671"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La stratégie de déploiement de Mon espace santé en Bretagne </a:t>
            </a:r>
          </a:p>
        </p:txBody>
      </p:sp>
      <p:sp>
        <p:nvSpPr>
          <p:cNvPr id="6" name="ZoneTexte 5">
            <a:extLst>
              <a:ext uri="{FF2B5EF4-FFF2-40B4-BE49-F238E27FC236}">
                <a16:creationId xmlns:a16="http://schemas.microsoft.com/office/drawing/2014/main" id="{0B90111C-F890-CDCD-2F5D-2118F4361A6E}"/>
              </a:ext>
            </a:extLst>
          </p:cNvPr>
          <p:cNvSpPr txBox="1"/>
          <p:nvPr/>
        </p:nvSpPr>
        <p:spPr>
          <a:xfrm>
            <a:off x="646595" y="2032009"/>
            <a:ext cx="1515419" cy="338554"/>
          </a:xfrm>
          <a:prstGeom prst="rect">
            <a:avLst/>
          </a:prstGeom>
          <a:noFill/>
        </p:spPr>
        <p:txBody>
          <a:bodyPr wrap="square" lIns="0" tIns="0" rIns="0" bIns="0">
            <a:spAutoFit/>
          </a:bodyPr>
          <a:lstStyle/>
          <a:p>
            <a:pPr defTabSz="685800">
              <a:buClrTx/>
            </a:pPr>
            <a:r>
              <a:rPr lang="fr-FR" sz="1100" b="1" kern="1200" dirty="0">
                <a:solidFill>
                  <a:srgbClr val="4888C7"/>
                </a:solidFill>
                <a:latin typeface="Marianne" panose="02000000000000000000" pitchFamily="2" charset="0"/>
              </a:rPr>
              <a:t>Etablissement sanitaire </a:t>
            </a:r>
            <a:endParaRPr lang="fr-FR" sz="1100" kern="1200" dirty="0">
              <a:solidFill>
                <a:srgbClr val="4888C7"/>
              </a:solidFill>
              <a:latin typeface="Marianne" panose="02000000000000000000" pitchFamily="2" charset="0"/>
            </a:endParaRPr>
          </a:p>
        </p:txBody>
      </p:sp>
      <p:sp>
        <p:nvSpPr>
          <p:cNvPr id="47" name="Freeform: Shape 3740">
            <a:extLst>
              <a:ext uri="{FF2B5EF4-FFF2-40B4-BE49-F238E27FC236}">
                <a16:creationId xmlns:a16="http://schemas.microsoft.com/office/drawing/2014/main" id="{28415128-C173-FBCE-E7E6-D00EB8646E5C}"/>
              </a:ext>
              <a:ext uri="{C183D7F6-B498-43B3-948B-1728B52AA6E4}">
                <adec:decorative xmlns:adec="http://schemas.microsoft.com/office/drawing/2017/decorative" val="1"/>
              </a:ext>
            </a:extLst>
          </p:cNvPr>
          <p:cNvSpPr>
            <a:spLocks noChangeAspect="1"/>
          </p:cNvSpPr>
          <p:nvPr/>
        </p:nvSpPr>
        <p:spPr>
          <a:xfrm>
            <a:off x="646595" y="1662878"/>
            <a:ext cx="205812" cy="259171"/>
          </a:xfrm>
          <a:custGeom>
            <a:avLst/>
            <a:gdLst>
              <a:gd name="connsiteX0" fmla="*/ 123247 w 121005"/>
              <a:gd name="connsiteY0" fmla="*/ 147896 h 152377"/>
              <a:gd name="connsiteX1" fmla="*/ 112043 w 121005"/>
              <a:gd name="connsiteY1" fmla="*/ 147896 h 152377"/>
              <a:gd name="connsiteX2" fmla="*/ 112043 w 121005"/>
              <a:gd name="connsiteY2" fmla="*/ 17927 h 152377"/>
              <a:gd name="connsiteX3" fmla="*/ 123247 w 121005"/>
              <a:gd name="connsiteY3" fmla="*/ 17927 h 152377"/>
              <a:gd name="connsiteX4" fmla="*/ 125488 w 121005"/>
              <a:gd name="connsiteY4" fmla="*/ 15686 h 152377"/>
              <a:gd name="connsiteX5" fmla="*/ 123247 w 121005"/>
              <a:gd name="connsiteY5" fmla="*/ 13445 h 152377"/>
              <a:gd name="connsiteX6" fmla="*/ 109802 w 121005"/>
              <a:gd name="connsiteY6" fmla="*/ 13445 h 152377"/>
              <a:gd name="connsiteX7" fmla="*/ 98597 w 121005"/>
              <a:gd name="connsiteY7" fmla="*/ 13445 h 152377"/>
              <a:gd name="connsiteX8" fmla="*/ 98597 w 121005"/>
              <a:gd name="connsiteY8" fmla="*/ 2241 h 152377"/>
              <a:gd name="connsiteX9" fmla="*/ 96357 w 121005"/>
              <a:gd name="connsiteY9" fmla="*/ 0 h 152377"/>
              <a:gd name="connsiteX10" fmla="*/ 29131 w 121005"/>
              <a:gd name="connsiteY10" fmla="*/ 0 h 152377"/>
              <a:gd name="connsiteX11" fmla="*/ 26890 w 121005"/>
              <a:gd name="connsiteY11" fmla="*/ 2241 h 152377"/>
              <a:gd name="connsiteX12" fmla="*/ 26890 w 121005"/>
              <a:gd name="connsiteY12" fmla="*/ 13445 h 152377"/>
              <a:gd name="connsiteX13" fmla="*/ 15686 w 121005"/>
              <a:gd name="connsiteY13" fmla="*/ 13445 h 152377"/>
              <a:gd name="connsiteX14" fmla="*/ 2241 w 121005"/>
              <a:gd name="connsiteY14" fmla="*/ 13445 h 152377"/>
              <a:gd name="connsiteX15" fmla="*/ 0 w 121005"/>
              <a:gd name="connsiteY15" fmla="*/ 15686 h 152377"/>
              <a:gd name="connsiteX16" fmla="*/ 2241 w 121005"/>
              <a:gd name="connsiteY16" fmla="*/ 17927 h 152377"/>
              <a:gd name="connsiteX17" fmla="*/ 13445 w 121005"/>
              <a:gd name="connsiteY17" fmla="*/ 17927 h 152377"/>
              <a:gd name="connsiteX18" fmla="*/ 13445 w 121005"/>
              <a:gd name="connsiteY18" fmla="*/ 147896 h 152377"/>
              <a:gd name="connsiteX19" fmla="*/ 2241 w 121005"/>
              <a:gd name="connsiteY19" fmla="*/ 147896 h 152377"/>
              <a:gd name="connsiteX20" fmla="*/ 0 w 121005"/>
              <a:gd name="connsiteY20" fmla="*/ 150137 h 152377"/>
              <a:gd name="connsiteX21" fmla="*/ 2241 w 121005"/>
              <a:gd name="connsiteY21" fmla="*/ 152378 h 152377"/>
              <a:gd name="connsiteX22" fmla="*/ 123247 w 121005"/>
              <a:gd name="connsiteY22" fmla="*/ 152378 h 152377"/>
              <a:gd name="connsiteX23" fmla="*/ 125488 w 121005"/>
              <a:gd name="connsiteY23" fmla="*/ 150137 h 152377"/>
              <a:gd name="connsiteX24" fmla="*/ 123247 w 121005"/>
              <a:gd name="connsiteY24" fmla="*/ 147896 h 152377"/>
              <a:gd name="connsiteX25" fmla="*/ 60503 w 121005"/>
              <a:gd name="connsiteY25" fmla="*/ 17927 h 152377"/>
              <a:gd name="connsiteX26" fmla="*/ 60503 w 121005"/>
              <a:gd name="connsiteY26" fmla="*/ 39887 h 152377"/>
              <a:gd name="connsiteX27" fmla="*/ 44817 w 121005"/>
              <a:gd name="connsiteY27" fmla="*/ 39887 h 152377"/>
              <a:gd name="connsiteX28" fmla="*/ 44817 w 121005"/>
              <a:gd name="connsiteY28" fmla="*/ 17927 h 152377"/>
              <a:gd name="connsiteX29" fmla="*/ 60503 w 121005"/>
              <a:gd name="connsiteY29" fmla="*/ 17927 h 152377"/>
              <a:gd name="connsiteX30" fmla="*/ 80671 w 121005"/>
              <a:gd name="connsiteY30" fmla="*/ 17927 h 152377"/>
              <a:gd name="connsiteX31" fmla="*/ 80671 w 121005"/>
              <a:gd name="connsiteY31" fmla="*/ 39887 h 152377"/>
              <a:gd name="connsiteX32" fmla="*/ 64985 w 121005"/>
              <a:gd name="connsiteY32" fmla="*/ 39887 h 152377"/>
              <a:gd name="connsiteX33" fmla="*/ 64985 w 121005"/>
              <a:gd name="connsiteY33" fmla="*/ 17927 h 152377"/>
              <a:gd name="connsiteX34" fmla="*/ 80671 w 121005"/>
              <a:gd name="connsiteY34" fmla="*/ 17927 h 152377"/>
              <a:gd name="connsiteX35" fmla="*/ 64985 w 121005"/>
              <a:gd name="connsiteY35" fmla="*/ 147896 h 152377"/>
              <a:gd name="connsiteX36" fmla="*/ 64985 w 121005"/>
              <a:gd name="connsiteY36" fmla="*/ 126832 h 152377"/>
              <a:gd name="connsiteX37" fmla="*/ 80671 w 121005"/>
              <a:gd name="connsiteY37" fmla="*/ 126832 h 152377"/>
              <a:gd name="connsiteX38" fmla="*/ 80671 w 121005"/>
              <a:gd name="connsiteY38" fmla="*/ 147896 h 152377"/>
              <a:gd name="connsiteX39" fmla="*/ 64985 w 121005"/>
              <a:gd name="connsiteY39" fmla="*/ 147896 h 152377"/>
              <a:gd name="connsiteX40" fmla="*/ 64985 w 121005"/>
              <a:gd name="connsiteY40" fmla="*/ 71707 h 152377"/>
              <a:gd name="connsiteX41" fmla="*/ 80671 w 121005"/>
              <a:gd name="connsiteY41" fmla="*/ 71707 h 152377"/>
              <a:gd name="connsiteX42" fmla="*/ 80671 w 121005"/>
              <a:gd name="connsiteY42" fmla="*/ 94564 h 152377"/>
              <a:gd name="connsiteX43" fmla="*/ 64985 w 121005"/>
              <a:gd name="connsiteY43" fmla="*/ 94564 h 152377"/>
              <a:gd name="connsiteX44" fmla="*/ 64985 w 121005"/>
              <a:gd name="connsiteY44" fmla="*/ 71707 h 152377"/>
              <a:gd name="connsiteX45" fmla="*/ 60503 w 121005"/>
              <a:gd name="connsiteY45" fmla="*/ 94564 h 152377"/>
              <a:gd name="connsiteX46" fmla="*/ 44817 w 121005"/>
              <a:gd name="connsiteY46" fmla="*/ 94564 h 152377"/>
              <a:gd name="connsiteX47" fmla="*/ 44817 w 121005"/>
              <a:gd name="connsiteY47" fmla="*/ 71707 h 152377"/>
              <a:gd name="connsiteX48" fmla="*/ 60503 w 121005"/>
              <a:gd name="connsiteY48" fmla="*/ 71707 h 152377"/>
              <a:gd name="connsiteX49" fmla="*/ 60503 w 121005"/>
              <a:gd name="connsiteY49" fmla="*/ 94564 h 152377"/>
              <a:gd name="connsiteX50" fmla="*/ 80671 w 121005"/>
              <a:gd name="connsiteY50" fmla="*/ 67226 h 152377"/>
              <a:gd name="connsiteX51" fmla="*/ 64985 w 121005"/>
              <a:gd name="connsiteY51" fmla="*/ 67226 h 152377"/>
              <a:gd name="connsiteX52" fmla="*/ 64985 w 121005"/>
              <a:gd name="connsiteY52" fmla="*/ 44369 h 152377"/>
              <a:gd name="connsiteX53" fmla="*/ 80671 w 121005"/>
              <a:gd name="connsiteY53" fmla="*/ 44369 h 152377"/>
              <a:gd name="connsiteX54" fmla="*/ 80671 w 121005"/>
              <a:gd name="connsiteY54" fmla="*/ 67226 h 152377"/>
              <a:gd name="connsiteX55" fmla="*/ 60503 w 121005"/>
              <a:gd name="connsiteY55" fmla="*/ 67226 h 152377"/>
              <a:gd name="connsiteX56" fmla="*/ 44817 w 121005"/>
              <a:gd name="connsiteY56" fmla="*/ 67226 h 152377"/>
              <a:gd name="connsiteX57" fmla="*/ 44817 w 121005"/>
              <a:gd name="connsiteY57" fmla="*/ 44369 h 152377"/>
              <a:gd name="connsiteX58" fmla="*/ 60503 w 121005"/>
              <a:gd name="connsiteY58" fmla="*/ 44369 h 152377"/>
              <a:gd name="connsiteX59" fmla="*/ 60503 w 121005"/>
              <a:gd name="connsiteY59" fmla="*/ 67226 h 152377"/>
              <a:gd name="connsiteX60" fmla="*/ 44817 w 121005"/>
              <a:gd name="connsiteY60" fmla="*/ 99046 h 152377"/>
              <a:gd name="connsiteX61" fmla="*/ 60503 w 121005"/>
              <a:gd name="connsiteY61" fmla="*/ 99046 h 152377"/>
              <a:gd name="connsiteX62" fmla="*/ 60503 w 121005"/>
              <a:gd name="connsiteY62" fmla="*/ 121902 h 152377"/>
              <a:gd name="connsiteX63" fmla="*/ 44817 w 121005"/>
              <a:gd name="connsiteY63" fmla="*/ 121902 h 152377"/>
              <a:gd name="connsiteX64" fmla="*/ 44817 w 121005"/>
              <a:gd name="connsiteY64" fmla="*/ 99046 h 152377"/>
              <a:gd name="connsiteX65" fmla="*/ 64985 w 121005"/>
              <a:gd name="connsiteY65" fmla="*/ 99046 h 152377"/>
              <a:gd name="connsiteX66" fmla="*/ 80671 w 121005"/>
              <a:gd name="connsiteY66" fmla="*/ 99046 h 152377"/>
              <a:gd name="connsiteX67" fmla="*/ 80671 w 121005"/>
              <a:gd name="connsiteY67" fmla="*/ 121902 h 152377"/>
              <a:gd name="connsiteX68" fmla="*/ 64985 w 121005"/>
              <a:gd name="connsiteY68" fmla="*/ 121902 h 152377"/>
              <a:gd name="connsiteX69" fmla="*/ 64985 w 121005"/>
              <a:gd name="connsiteY69" fmla="*/ 99046 h 152377"/>
              <a:gd name="connsiteX70" fmla="*/ 44817 w 121005"/>
              <a:gd name="connsiteY70" fmla="*/ 126832 h 152377"/>
              <a:gd name="connsiteX71" fmla="*/ 60503 w 121005"/>
              <a:gd name="connsiteY71" fmla="*/ 126832 h 152377"/>
              <a:gd name="connsiteX72" fmla="*/ 60503 w 121005"/>
              <a:gd name="connsiteY72" fmla="*/ 147896 h 152377"/>
              <a:gd name="connsiteX73" fmla="*/ 44817 w 121005"/>
              <a:gd name="connsiteY73" fmla="*/ 147896 h 152377"/>
              <a:gd name="connsiteX74" fmla="*/ 44817 w 121005"/>
              <a:gd name="connsiteY74" fmla="*/ 126832 h 152377"/>
              <a:gd name="connsiteX75" fmla="*/ 107561 w 121005"/>
              <a:gd name="connsiteY75" fmla="*/ 147896 h 152377"/>
              <a:gd name="connsiteX76" fmla="*/ 85152 w 121005"/>
              <a:gd name="connsiteY76" fmla="*/ 147896 h 152377"/>
              <a:gd name="connsiteX77" fmla="*/ 85152 w 121005"/>
              <a:gd name="connsiteY77" fmla="*/ 17927 h 152377"/>
              <a:gd name="connsiteX78" fmla="*/ 107561 w 121005"/>
              <a:gd name="connsiteY78" fmla="*/ 17927 h 152377"/>
              <a:gd name="connsiteX79" fmla="*/ 107561 w 121005"/>
              <a:gd name="connsiteY79" fmla="*/ 147896 h 152377"/>
              <a:gd name="connsiteX80" fmla="*/ 31372 w 121005"/>
              <a:gd name="connsiteY80" fmla="*/ 4482 h 152377"/>
              <a:gd name="connsiteX81" fmla="*/ 94116 w 121005"/>
              <a:gd name="connsiteY81" fmla="*/ 4482 h 152377"/>
              <a:gd name="connsiteX82" fmla="*/ 94116 w 121005"/>
              <a:gd name="connsiteY82" fmla="*/ 13445 h 152377"/>
              <a:gd name="connsiteX83" fmla="*/ 31372 w 121005"/>
              <a:gd name="connsiteY83" fmla="*/ 13445 h 152377"/>
              <a:gd name="connsiteX84" fmla="*/ 31372 w 121005"/>
              <a:gd name="connsiteY84" fmla="*/ 4482 h 152377"/>
              <a:gd name="connsiteX85" fmla="*/ 40335 w 121005"/>
              <a:gd name="connsiteY85" fmla="*/ 17927 h 152377"/>
              <a:gd name="connsiteX86" fmla="*/ 40335 w 121005"/>
              <a:gd name="connsiteY86" fmla="*/ 147896 h 152377"/>
              <a:gd name="connsiteX87" fmla="*/ 17927 w 121005"/>
              <a:gd name="connsiteY87" fmla="*/ 147896 h 152377"/>
              <a:gd name="connsiteX88" fmla="*/ 17927 w 121005"/>
              <a:gd name="connsiteY88" fmla="*/ 17927 h 152377"/>
              <a:gd name="connsiteX89" fmla="*/ 40335 w 121005"/>
              <a:gd name="connsiteY89" fmla="*/ 17927 h 1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1005" h="152377">
                <a:moveTo>
                  <a:pt x="123247" y="147896"/>
                </a:moveTo>
                <a:lnTo>
                  <a:pt x="112043" y="147896"/>
                </a:lnTo>
                <a:lnTo>
                  <a:pt x="112043" y="17927"/>
                </a:lnTo>
                <a:lnTo>
                  <a:pt x="123247" y="17927"/>
                </a:lnTo>
                <a:cubicBezTo>
                  <a:pt x="124591" y="17927"/>
                  <a:pt x="125488" y="17030"/>
                  <a:pt x="125488" y="15686"/>
                </a:cubicBezTo>
                <a:cubicBezTo>
                  <a:pt x="125488" y="14342"/>
                  <a:pt x="124591" y="13445"/>
                  <a:pt x="123247" y="13445"/>
                </a:cubicBezTo>
                <a:lnTo>
                  <a:pt x="109802" y="13445"/>
                </a:lnTo>
                <a:lnTo>
                  <a:pt x="98597" y="13445"/>
                </a:lnTo>
                <a:lnTo>
                  <a:pt x="98597" y="2241"/>
                </a:lnTo>
                <a:cubicBezTo>
                  <a:pt x="98597" y="896"/>
                  <a:pt x="97701" y="0"/>
                  <a:pt x="96357" y="0"/>
                </a:cubicBezTo>
                <a:lnTo>
                  <a:pt x="29131" y="0"/>
                </a:lnTo>
                <a:cubicBezTo>
                  <a:pt x="27787" y="0"/>
                  <a:pt x="26890" y="896"/>
                  <a:pt x="26890" y="2241"/>
                </a:cubicBezTo>
                <a:lnTo>
                  <a:pt x="26890" y="13445"/>
                </a:lnTo>
                <a:lnTo>
                  <a:pt x="15686" y="13445"/>
                </a:lnTo>
                <a:lnTo>
                  <a:pt x="2241" y="13445"/>
                </a:lnTo>
                <a:cubicBezTo>
                  <a:pt x="896" y="13445"/>
                  <a:pt x="0" y="14342"/>
                  <a:pt x="0" y="15686"/>
                </a:cubicBezTo>
                <a:cubicBezTo>
                  <a:pt x="0" y="17030"/>
                  <a:pt x="896" y="17927"/>
                  <a:pt x="2241" y="17927"/>
                </a:cubicBezTo>
                <a:lnTo>
                  <a:pt x="13445" y="17927"/>
                </a:lnTo>
                <a:lnTo>
                  <a:pt x="13445" y="147896"/>
                </a:lnTo>
                <a:lnTo>
                  <a:pt x="2241" y="147896"/>
                </a:lnTo>
                <a:cubicBezTo>
                  <a:pt x="896" y="147896"/>
                  <a:pt x="0" y="148793"/>
                  <a:pt x="0" y="150137"/>
                </a:cubicBezTo>
                <a:cubicBezTo>
                  <a:pt x="0" y="151482"/>
                  <a:pt x="896" y="152378"/>
                  <a:pt x="2241" y="152378"/>
                </a:cubicBezTo>
                <a:lnTo>
                  <a:pt x="123247" y="152378"/>
                </a:lnTo>
                <a:cubicBezTo>
                  <a:pt x="124591" y="152378"/>
                  <a:pt x="125488" y="151482"/>
                  <a:pt x="125488" y="150137"/>
                </a:cubicBezTo>
                <a:cubicBezTo>
                  <a:pt x="125488" y="148793"/>
                  <a:pt x="124591" y="147896"/>
                  <a:pt x="123247" y="147896"/>
                </a:cubicBezTo>
                <a:close/>
                <a:moveTo>
                  <a:pt x="60503" y="17927"/>
                </a:moveTo>
                <a:lnTo>
                  <a:pt x="60503" y="39887"/>
                </a:lnTo>
                <a:lnTo>
                  <a:pt x="44817" y="39887"/>
                </a:lnTo>
                <a:lnTo>
                  <a:pt x="44817" y="17927"/>
                </a:lnTo>
                <a:lnTo>
                  <a:pt x="60503" y="17927"/>
                </a:lnTo>
                <a:close/>
                <a:moveTo>
                  <a:pt x="80671" y="17927"/>
                </a:moveTo>
                <a:lnTo>
                  <a:pt x="80671" y="39887"/>
                </a:lnTo>
                <a:lnTo>
                  <a:pt x="64985" y="39887"/>
                </a:lnTo>
                <a:lnTo>
                  <a:pt x="64985" y="17927"/>
                </a:lnTo>
                <a:lnTo>
                  <a:pt x="80671" y="17927"/>
                </a:lnTo>
                <a:close/>
                <a:moveTo>
                  <a:pt x="64985" y="147896"/>
                </a:moveTo>
                <a:lnTo>
                  <a:pt x="64985" y="126832"/>
                </a:lnTo>
                <a:lnTo>
                  <a:pt x="80671" y="126832"/>
                </a:lnTo>
                <a:lnTo>
                  <a:pt x="80671" y="147896"/>
                </a:lnTo>
                <a:lnTo>
                  <a:pt x="64985" y="147896"/>
                </a:lnTo>
                <a:close/>
                <a:moveTo>
                  <a:pt x="64985" y="71707"/>
                </a:moveTo>
                <a:lnTo>
                  <a:pt x="80671" y="71707"/>
                </a:lnTo>
                <a:lnTo>
                  <a:pt x="80671" y="94564"/>
                </a:lnTo>
                <a:lnTo>
                  <a:pt x="64985" y="94564"/>
                </a:lnTo>
                <a:lnTo>
                  <a:pt x="64985" y="71707"/>
                </a:lnTo>
                <a:close/>
                <a:moveTo>
                  <a:pt x="60503" y="94564"/>
                </a:moveTo>
                <a:lnTo>
                  <a:pt x="44817" y="94564"/>
                </a:lnTo>
                <a:lnTo>
                  <a:pt x="44817" y="71707"/>
                </a:lnTo>
                <a:lnTo>
                  <a:pt x="60503" y="71707"/>
                </a:lnTo>
                <a:lnTo>
                  <a:pt x="60503" y="94564"/>
                </a:lnTo>
                <a:close/>
                <a:moveTo>
                  <a:pt x="80671" y="67226"/>
                </a:moveTo>
                <a:lnTo>
                  <a:pt x="64985" y="67226"/>
                </a:lnTo>
                <a:lnTo>
                  <a:pt x="64985" y="44369"/>
                </a:lnTo>
                <a:lnTo>
                  <a:pt x="80671" y="44369"/>
                </a:lnTo>
                <a:lnTo>
                  <a:pt x="80671" y="67226"/>
                </a:lnTo>
                <a:close/>
                <a:moveTo>
                  <a:pt x="60503" y="67226"/>
                </a:moveTo>
                <a:lnTo>
                  <a:pt x="44817" y="67226"/>
                </a:lnTo>
                <a:lnTo>
                  <a:pt x="44817" y="44369"/>
                </a:lnTo>
                <a:lnTo>
                  <a:pt x="60503" y="44369"/>
                </a:lnTo>
                <a:lnTo>
                  <a:pt x="60503" y="67226"/>
                </a:lnTo>
                <a:close/>
                <a:moveTo>
                  <a:pt x="44817" y="99046"/>
                </a:moveTo>
                <a:lnTo>
                  <a:pt x="60503" y="99046"/>
                </a:lnTo>
                <a:lnTo>
                  <a:pt x="60503" y="121902"/>
                </a:lnTo>
                <a:lnTo>
                  <a:pt x="44817" y="121902"/>
                </a:lnTo>
                <a:lnTo>
                  <a:pt x="44817" y="99046"/>
                </a:lnTo>
                <a:close/>
                <a:moveTo>
                  <a:pt x="64985" y="99046"/>
                </a:moveTo>
                <a:lnTo>
                  <a:pt x="80671" y="99046"/>
                </a:lnTo>
                <a:lnTo>
                  <a:pt x="80671" y="121902"/>
                </a:lnTo>
                <a:lnTo>
                  <a:pt x="64985" y="121902"/>
                </a:lnTo>
                <a:lnTo>
                  <a:pt x="64985" y="99046"/>
                </a:lnTo>
                <a:close/>
                <a:moveTo>
                  <a:pt x="44817" y="126832"/>
                </a:moveTo>
                <a:lnTo>
                  <a:pt x="60503" y="126832"/>
                </a:lnTo>
                <a:lnTo>
                  <a:pt x="60503" y="147896"/>
                </a:lnTo>
                <a:lnTo>
                  <a:pt x="44817" y="147896"/>
                </a:lnTo>
                <a:lnTo>
                  <a:pt x="44817" y="126832"/>
                </a:lnTo>
                <a:close/>
                <a:moveTo>
                  <a:pt x="107561" y="147896"/>
                </a:moveTo>
                <a:lnTo>
                  <a:pt x="85152" y="147896"/>
                </a:lnTo>
                <a:lnTo>
                  <a:pt x="85152" y="17927"/>
                </a:lnTo>
                <a:lnTo>
                  <a:pt x="107561" y="17927"/>
                </a:lnTo>
                <a:lnTo>
                  <a:pt x="107561" y="147896"/>
                </a:lnTo>
                <a:close/>
                <a:moveTo>
                  <a:pt x="31372" y="4482"/>
                </a:moveTo>
                <a:lnTo>
                  <a:pt x="94116" y="4482"/>
                </a:lnTo>
                <a:lnTo>
                  <a:pt x="94116" y="13445"/>
                </a:lnTo>
                <a:lnTo>
                  <a:pt x="31372" y="13445"/>
                </a:lnTo>
                <a:lnTo>
                  <a:pt x="31372" y="4482"/>
                </a:lnTo>
                <a:close/>
                <a:moveTo>
                  <a:pt x="40335" y="17927"/>
                </a:moveTo>
                <a:lnTo>
                  <a:pt x="40335" y="147896"/>
                </a:lnTo>
                <a:lnTo>
                  <a:pt x="17927" y="147896"/>
                </a:lnTo>
                <a:lnTo>
                  <a:pt x="17927" y="17927"/>
                </a:lnTo>
                <a:lnTo>
                  <a:pt x="40335" y="17927"/>
                </a:lnTo>
                <a:close/>
              </a:path>
            </a:pathLst>
          </a:custGeom>
          <a:solidFill>
            <a:srgbClr val="374C62"/>
          </a:solidFill>
          <a:ln w="4477" cap="flat">
            <a:noFill/>
            <a:prstDash val="solid"/>
            <a:miter/>
          </a:ln>
        </p:spPr>
        <p:txBody>
          <a:bodyPr rtlCol="0" anchor="ctr"/>
          <a:lstStyle/>
          <a:p>
            <a:endParaRPr lang="en-US"/>
          </a:p>
        </p:txBody>
      </p:sp>
      <p:sp>
        <p:nvSpPr>
          <p:cNvPr id="49" name="ZoneTexte 48">
            <a:extLst>
              <a:ext uri="{FF2B5EF4-FFF2-40B4-BE49-F238E27FC236}">
                <a16:creationId xmlns:a16="http://schemas.microsoft.com/office/drawing/2014/main" id="{441EB313-2D35-9A63-DB14-4A033E3DD1A7}"/>
              </a:ext>
            </a:extLst>
          </p:cNvPr>
          <p:cNvSpPr txBox="1"/>
          <p:nvPr/>
        </p:nvSpPr>
        <p:spPr>
          <a:xfrm>
            <a:off x="2312669" y="2032009"/>
            <a:ext cx="1515419" cy="338554"/>
          </a:xfrm>
          <a:prstGeom prst="rect">
            <a:avLst/>
          </a:prstGeom>
          <a:noFill/>
        </p:spPr>
        <p:txBody>
          <a:bodyPr wrap="square" lIns="0" tIns="0" rIns="0" bIns="0">
            <a:spAutoFit/>
          </a:bodyPr>
          <a:lstStyle/>
          <a:p>
            <a:pPr defTabSz="685800">
              <a:buClrTx/>
            </a:pPr>
            <a:r>
              <a:rPr lang="fr-FR" sz="1100" b="1" kern="1200" dirty="0">
                <a:solidFill>
                  <a:srgbClr val="4888C7"/>
                </a:solidFill>
                <a:latin typeface="Marianne" panose="02000000000000000000" pitchFamily="2" charset="0"/>
              </a:rPr>
              <a:t>Structure d’exercice de ville</a:t>
            </a:r>
          </a:p>
        </p:txBody>
      </p:sp>
      <p:sp>
        <p:nvSpPr>
          <p:cNvPr id="52" name="ZoneTexte 51">
            <a:extLst>
              <a:ext uri="{FF2B5EF4-FFF2-40B4-BE49-F238E27FC236}">
                <a16:creationId xmlns:a16="http://schemas.microsoft.com/office/drawing/2014/main" id="{863449EA-EFEE-A4E0-1563-C0D659F6A4BE}"/>
              </a:ext>
            </a:extLst>
          </p:cNvPr>
          <p:cNvSpPr txBox="1"/>
          <p:nvPr/>
        </p:nvSpPr>
        <p:spPr>
          <a:xfrm>
            <a:off x="3978743" y="2032009"/>
            <a:ext cx="1505273" cy="169277"/>
          </a:xfrm>
          <a:prstGeom prst="rect">
            <a:avLst/>
          </a:prstGeom>
          <a:noFill/>
        </p:spPr>
        <p:txBody>
          <a:bodyPr wrap="square" lIns="0" tIns="0" rIns="0" bIns="0">
            <a:spAutoFit/>
          </a:bodyPr>
          <a:lstStyle/>
          <a:p>
            <a:pPr defTabSz="685800">
              <a:buClrTx/>
            </a:pPr>
            <a:r>
              <a:rPr lang="fr-FR" sz="1100" b="1" kern="1200" dirty="0">
                <a:solidFill>
                  <a:srgbClr val="4888C7"/>
                </a:solidFill>
                <a:latin typeface="Marianne" panose="02000000000000000000" pitchFamily="2" charset="0"/>
              </a:rPr>
              <a:t>ESMS</a:t>
            </a:r>
          </a:p>
        </p:txBody>
      </p:sp>
      <p:sp>
        <p:nvSpPr>
          <p:cNvPr id="68" name="ZoneTexte 67">
            <a:extLst>
              <a:ext uri="{FF2B5EF4-FFF2-40B4-BE49-F238E27FC236}">
                <a16:creationId xmlns:a16="http://schemas.microsoft.com/office/drawing/2014/main" id="{F701D55E-7B38-7952-F3E1-D9416317CDCC}"/>
              </a:ext>
            </a:extLst>
          </p:cNvPr>
          <p:cNvSpPr txBox="1"/>
          <p:nvPr/>
        </p:nvSpPr>
        <p:spPr>
          <a:xfrm>
            <a:off x="5644817" y="2032009"/>
            <a:ext cx="1585161" cy="169277"/>
          </a:xfrm>
          <a:prstGeom prst="rect">
            <a:avLst/>
          </a:prstGeom>
          <a:noFill/>
        </p:spPr>
        <p:txBody>
          <a:bodyPr wrap="square" lIns="0" tIns="0" rIns="0" bIns="0">
            <a:spAutoFit/>
          </a:bodyPr>
          <a:lstStyle/>
          <a:p>
            <a:pPr defTabSz="685800">
              <a:buClrTx/>
            </a:pPr>
            <a:r>
              <a:rPr lang="fr-FR" sz="1100" b="1" kern="1200" dirty="0">
                <a:solidFill>
                  <a:srgbClr val="4888C7"/>
                </a:solidFill>
                <a:latin typeface="Marianne" panose="02000000000000000000" pitchFamily="2" charset="0"/>
              </a:rPr>
              <a:t>Réseau d’inclusion</a:t>
            </a:r>
          </a:p>
        </p:txBody>
      </p:sp>
      <p:sp>
        <p:nvSpPr>
          <p:cNvPr id="70" name="ZoneTexte 69">
            <a:extLst>
              <a:ext uri="{FF2B5EF4-FFF2-40B4-BE49-F238E27FC236}">
                <a16:creationId xmlns:a16="http://schemas.microsoft.com/office/drawing/2014/main" id="{2CB70C04-AE63-7540-EF3C-D9A4B5C1C70C}"/>
              </a:ext>
            </a:extLst>
          </p:cNvPr>
          <p:cNvSpPr txBox="1"/>
          <p:nvPr/>
        </p:nvSpPr>
        <p:spPr>
          <a:xfrm>
            <a:off x="7310891" y="2032009"/>
            <a:ext cx="1585161" cy="169277"/>
          </a:xfrm>
          <a:prstGeom prst="rect">
            <a:avLst/>
          </a:prstGeom>
          <a:noFill/>
        </p:spPr>
        <p:txBody>
          <a:bodyPr wrap="square" lIns="0" tIns="0" rIns="0" bIns="0">
            <a:spAutoFit/>
          </a:bodyPr>
          <a:lstStyle/>
          <a:p>
            <a:pPr defTabSz="685800">
              <a:buClrTx/>
            </a:pPr>
            <a:r>
              <a:rPr lang="fr-FR" sz="1100" b="1" kern="1200" dirty="0">
                <a:solidFill>
                  <a:srgbClr val="4888C7"/>
                </a:solidFill>
                <a:latin typeface="Marianne" panose="02000000000000000000" pitchFamily="2" charset="0"/>
              </a:rPr>
              <a:t>Grand public</a:t>
            </a:r>
          </a:p>
        </p:txBody>
      </p:sp>
      <p:sp>
        <p:nvSpPr>
          <p:cNvPr id="102" name="Rectangle 101">
            <a:extLst>
              <a:ext uri="{FF2B5EF4-FFF2-40B4-BE49-F238E27FC236}">
                <a16:creationId xmlns:a16="http://schemas.microsoft.com/office/drawing/2014/main" id="{A1046C1A-45B0-8F7D-8906-34B02BB2DB79}"/>
              </a:ext>
            </a:extLst>
          </p:cNvPr>
          <p:cNvSpPr/>
          <p:nvPr/>
        </p:nvSpPr>
        <p:spPr>
          <a:xfrm>
            <a:off x="646595" y="2370563"/>
            <a:ext cx="1430178" cy="19543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00">
              <a:buClrTx/>
            </a:pPr>
            <a:endParaRPr lang="fr-FR" sz="800" kern="1200" dirty="0">
              <a:solidFill>
                <a:srgbClr val="374C62"/>
              </a:solidFill>
              <a:latin typeface="Marianne" panose="02000000000000000000" pitchFamily="2" charset="0"/>
            </a:endParaRPr>
          </a:p>
          <a:p>
            <a:pPr defTabSz="685800">
              <a:buClrTx/>
            </a:pPr>
            <a:r>
              <a:rPr lang="fr-FR" sz="800" kern="1200" dirty="0">
                <a:solidFill>
                  <a:srgbClr val="374C62"/>
                </a:solidFill>
                <a:latin typeface="Marianne" panose="02000000000000000000" pitchFamily="2" charset="0"/>
              </a:rPr>
              <a:t>Offre de service MES (complémentaire aux offres de services Ségur)</a:t>
            </a:r>
          </a:p>
          <a:p>
            <a:pPr marL="92075"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Groupement Régional e-santé Bretagne </a:t>
            </a:r>
          </a:p>
          <a:p>
            <a:pPr marL="92075"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Référent(s) établissement</a:t>
            </a:r>
          </a:p>
          <a:p>
            <a:pPr marL="92075"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Représentant(s) d’usager  </a:t>
            </a:r>
          </a:p>
        </p:txBody>
      </p:sp>
      <p:sp>
        <p:nvSpPr>
          <p:cNvPr id="103" name="Rectangle 102">
            <a:extLst>
              <a:ext uri="{FF2B5EF4-FFF2-40B4-BE49-F238E27FC236}">
                <a16:creationId xmlns:a16="http://schemas.microsoft.com/office/drawing/2014/main" id="{90E484D6-B3B5-E191-7499-72AAD0D261D1}"/>
              </a:ext>
            </a:extLst>
          </p:cNvPr>
          <p:cNvSpPr/>
          <p:nvPr/>
        </p:nvSpPr>
        <p:spPr>
          <a:xfrm>
            <a:off x="2312669" y="2375877"/>
            <a:ext cx="1430178" cy="19543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00">
              <a:buClrTx/>
            </a:pPr>
            <a:endParaRPr lang="fr-FR" sz="800" kern="1200" dirty="0">
              <a:solidFill>
                <a:srgbClr val="374C62"/>
              </a:solidFill>
              <a:latin typeface="Marianne" panose="02000000000000000000" pitchFamily="2" charset="0"/>
            </a:endParaRPr>
          </a:p>
          <a:p>
            <a:pPr defTabSz="685800">
              <a:buClrTx/>
            </a:pPr>
            <a:r>
              <a:rPr lang="fr-FR" sz="800" kern="1200" dirty="0">
                <a:solidFill>
                  <a:srgbClr val="374C62"/>
                </a:solidFill>
                <a:latin typeface="Marianne" panose="02000000000000000000" pitchFamily="2" charset="0"/>
              </a:rPr>
              <a:t>Formations et sensibilisations des professionnels (CPTS / MSP) </a:t>
            </a:r>
          </a:p>
          <a:p>
            <a:pPr marL="92075" lvl="1"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Groupement Régional e-santé Bretagne </a:t>
            </a:r>
          </a:p>
          <a:p>
            <a:pPr marL="92075" lvl="1"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ARS Bretagne </a:t>
            </a:r>
          </a:p>
          <a:p>
            <a:pPr marL="92075" lvl="1"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CPAM</a:t>
            </a:r>
          </a:p>
        </p:txBody>
      </p:sp>
      <p:sp>
        <p:nvSpPr>
          <p:cNvPr id="104" name="Rectangle 103">
            <a:extLst>
              <a:ext uri="{FF2B5EF4-FFF2-40B4-BE49-F238E27FC236}">
                <a16:creationId xmlns:a16="http://schemas.microsoft.com/office/drawing/2014/main" id="{9C7B0B0B-5E19-7837-5BEA-BD401434CD29}"/>
              </a:ext>
            </a:extLst>
          </p:cNvPr>
          <p:cNvSpPr/>
          <p:nvPr/>
        </p:nvSpPr>
        <p:spPr>
          <a:xfrm>
            <a:off x="3978743" y="2374261"/>
            <a:ext cx="1430178" cy="19543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fr-FR" sz="800" b="0" i="0" u="none" strike="noStrike" kern="1200" cap="none" spc="0" normalizeH="0" baseline="0" noProof="0" dirty="0">
              <a:ln>
                <a:noFill/>
              </a:ln>
              <a:solidFill>
                <a:srgbClr val="374C62"/>
              </a:solidFill>
              <a:effectLst/>
              <a:uLnTx/>
              <a:uFillTx/>
              <a:latin typeface="Marianne" panose="02000000000000000000" pitchFamily="2" charset="0"/>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cs typeface="Arial"/>
                <a:sym typeface="Arial"/>
              </a:rPr>
              <a:t>Expérimentation MES en ESMS – 3 pilotes en Bretagne </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cs typeface="Arial"/>
                <a:sym typeface="Arial"/>
              </a:rPr>
              <a:t>Offre de service MES (complémentaire aux offres de services Ségur)</a:t>
            </a:r>
          </a:p>
          <a:p>
            <a:pPr marL="92075" marR="0" lvl="1" indent="-92075" algn="l" defTabSz="685800" rtl="0" eaLnBrk="1" fontAlgn="auto" latinLnBrk="0" hangingPunct="1">
              <a:lnSpc>
                <a:spcPct val="100000"/>
              </a:lnSpc>
              <a:spcBef>
                <a:spcPts val="400"/>
              </a:spcBef>
              <a:spcAft>
                <a:spcPts val="0"/>
              </a:spcAft>
              <a:buClr>
                <a:srgbClr val="FEC817"/>
              </a:buClr>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cs typeface="Arial"/>
                <a:sym typeface="Arial"/>
              </a:rPr>
              <a:t>Groupement Régional e-santé Bretagne </a:t>
            </a:r>
          </a:p>
          <a:p>
            <a:pPr marL="92075" marR="0" lvl="1" indent="-92075" algn="l" defTabSz="685800" rtl="0" eaLnBrk="1" fontAlgn="auto" latinLnBrk="0" hangingPunct="1">
              <a:lnSpc>
                <a:spcPct val="100000"/>
              </a:lnSpc>
              <a:spcBef>
                <a:spcPts val="400"/>
              </a:spcBef>
              <a:spcAft>
                <a:spcPts val="0"/>
              </a:spcAft>
              <a:buClr>
                <a:srgbClr val="FEC817"/>
              </a:buClr>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cs typeface="Arial"/>
                <a:sym typeface="Arial"/>
              </a:rPr>
              <a:t>Référent(s) établissement</a:t>
            </a:r>
          </a:p>
        </p:txBody>
      </p:sp>
      <p:sp>
        <p:nvSpPr>
          <p:cNvPr id="105" name="Rectangle 104">
            <a:extLst>
              <a:ext uri="{FF2B5EF4-FFF2-40B4-BE49-F238E27FC236}">
                <a16:creationId xmlns:a16="http://schemas.microsoft.com/office/drawing/2014/main" id="{77AEC0F2-F3AF-7490-87B6-9D4307DC644E}"/>
              </a:ext>
            </a:extLst>
          </p:cNvPr>
          <p:cNvSpPr/>
          <p:nvPr/>
        </p:nvSpPr>
        <p:spPr>
          <a:xfrm>
            <a:off x="5644817" y="2370563"/>
            <a:ext cx="1430178" cy="19543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00">
              <a:buClrTx/>
            </a:pPr>
            <a:endParaRPr lang="fr-FR" sz="800" kern="1200" dirty="0">
              <a:solidFill>
                <a:srgbClr val="374C62"/>
              </a:solidFill>
              <a:latin typeface="Marianne" panose="02000000000000000000" pitchFamily="2" charset="0"/>
            </a:endParaRPr>
          </a:p>
          <a:p>
            <a:pPr defTabSz="685800">
              <a:buClrTx/>
            </a:pPr>
            <a:r>
              <a:rPr lang="fr-FR" sz="800" kern="1200" dirty="0">
                <a:solidFill>
                  <a:srgbClr val="374C62"/>
                </a:solidFill>
                <a:latin typeface="Marianne" panose="02000000000000000000" pitchFamily="2" charset="0"/>
              </a:rPr>
              <a:t>Structuration de partenariats concrets : </a:t>
            </a:r>
          </a:p>
          <a:p>
            <a:pPr marL="92075" lvl="1"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Actions de communication </a:t>
            </a:r>
          </a:p>
          <a:p>
            <a:pPr marL="92075" lvl="1" indent="-92075"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Actions de promotion Grand public </a:t>
            </a:r>
          </a:p>
        </p:txBody>
      </p:sp>
      <p:sp>
        <p:nvSpPr>
          <p:cNvPr id="106" name="Rectangle 105">
            <a:extLst>
              <a:ext uri="{FF2B5EF4-FFF2-40B4-BE49-F238E27FC236}">
                <a16:creationId xmlns:a16="http://schemas.microsoft.com/office/drawing/2014/main" id="{0B5906E7-F520-19F4-857F-7D0B1A800D8F}"/>
              </a:ext>
            </a:extLst>
          </p:cNvPr>
          <p:cNvSpPr/>
          <p:nvPr/>
        </p:nvSpPr>
        <p:spPr>
          <a:xfrm>
            <a:off x="7310891" y="2366397"/>
            <a:ext cx="1430178" cy="19543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85800">
              <a:buClrTx/>
            </a:pPr>
            <a:r>
              <a:rPr lang="fr-FR" sz="800" kern="1200" dirty="0">
                <a:solidFill>
                  <a:srgbClr val="374C62"/>
                </a:solidFill>
                <a:latin typeface="Marianne" panose="02000000000000000000" pitchFamily="2" charset="0"/>
              </a:rPr>
              <a:t>Evènements ponctuels à fort impact</a:t>
            </a:r>
          </a:p>
          <a:p>
            <a:pPr marL="95250" indent="-95250" defTabSz="685800">
              <a:buClrTx/>
              <a:buFont typeface="Arial"/>
              <a:buChar char="-"/>
            </a:pPr>
            <a:r>
              <a:rPr lang="fr-FR" sz="800" kern="1200" dirty="0">
                <a:solidFill>
                  <a:srgbClr val="374C62"/>
                </a:solidFill>
                <a:latin typeface="Marianne" panose="02000000000000000000" pitchFamily="2" charset="0"/>
              </a:rPr>
              <a:t>Prévention </a:t>
            </a:r>
          </a:p>
          <a:p>
            <a:pPr marL="95250" indent="-95250" defTabSz="685800">
              <a:buClrTx/>
              <a:buFont typeface="Arial"/>
              <a:buChar char="-"/>
            </a:pPr>
            <a:r>
              <a:rPr lang="fr-FR" sz="800" kern="1200" dirty="0">
                <a:solidFill>
                  <a:srgbClr val="374C62"/>
                </a:solidFill>
                <a:latin typeface="Marianne" panose="02000000000000000000" pitchFamily="2" charset="0"/>
              </a:rPr>
              <a:t>Evènements locaux</a:t>
            </a:r>
          </a:p>
          <a:p>
            <a:pPr marL="184150" lvl="1" indent="-120650"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Groupement Régional e-santé Bretagne </a:t>
            </a:r>
          </a:p>
          <a:p>
            <a:pPr marL="184150" lvl="1" indent="-120650"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ARS Bretagne </a:t>
            </a:r>
          </a:p>
          <a:p>
            <a:pPr marL="184150" lvl="1" indent="-120650"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CPAM </a:t>
            </a:r>
          </a:p>
          <a:p>
            <a:pPr marL="184150" lvl="1" indent="-120650"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Ambassadeur individuel </a:t>
            </a:r>
          </a:p>
          <a:p>
            <a:pPr marL="184150" lvl="1" indent="-120650" defTabSz="685800">
              <a:spcBef>
                <a:spcPts val="400"/>
              </a:spcBef>
              <a:buClr>
                <a:srgbClr val="FEC817"/>
              </a:buClr>
              <a:buFont typeface="Arial" panose="020B0604020202020204" pitchFamily="34" charset="0"/>
              <a:buChar char="•"/>
            </a:pPr>
            <a:r>
              <a:rPr lang="fr-FR" sz="800" kern="1200" dirty="0">
                <a:solidFill>
                  <a:srgbClr val="374C62"/>
                </a:solidFill>
                <a:latin typeface="Marianne" panose="02000000000000000000" pitchFamily="2" charset="0"/>
              </a:rPr>
              <a:t>Associations de patients </a:t>
            </a:r>
          </a:p>
        </p:txBody>
      </p:sp>
      <p:sp>
        <p:nvSpPr>
          <p:cNvPr id="108" name="ZoneTexte 107">
            <a:extLst>
              <a:ext uri="{FF2B5EF4-FFF2-40B4-BE49-F238E27FC236}">
                <a16:creationId xmlns:a16="http://schemas.microsoft.com/office/drawing/2014/main" id="{A21A4F99-3236-AA61-A5E6-6EA5D13BCF24}"/>
              </a:ext>
            </a:extLst>
          </p:cNvPr>
          <p:cNvSpPr txBox="1"/>
          <p:nvPr/>
        </p:nvSpPr>
        <p:spPr>
          <a:xfrm>
            <a:off x="911795" y="1736852"/>
            <a:ext cx="1164978" cy="123111"/>
          </a:xfrm>
          <a:prstGeom prst="rect">
            <a:avLst/>
          </a:prstGeom>
          <a:solidFill>
            <a:srgbClr val="96C01F"/>
          </a:solidFill>
        </p:spPr>
        <p:txBody>
          <a:bodyPr wrap="square" lIns="36000" tIns="0" rIns="36000" bIns="0">
            <a:spAutoFit/>
          </a:bodyPr>
          <a:lstStyle/>
          <a:p>
            <a:pPr defTabSz="685800">
              <a:buClrTx/>
            </a:pPr>
            <a:r>
              <a:rPr lang="fr-FR" sz="800" b="1" kern="1200" dirty="0">
                <a:solidFill>
                  <a:schemeClr val="bg1"/>
                </a:solidFill>
                <a:latin typeface="Marianne" panose="02000000000000000000" pitchFamily="2" charset="0"/>
              </a:rPr>
              <a:t>Cible prioritaire</a:t>
            </a:r>
          </a:p>
        </p:txBody>
      </p:sp>
      <p:sp>
        <p:nvSpPr>
          <p:cNvPr id="109" name="Freeform: Shape 2500">
            <a:extLst>
              <a:ext uri="{FF2B5EF4-FFF2-40B4-BE49-F238E27FC236}">
                <a16:creationId xmlns:a16="http://schemas.microsoft.com/office/drawing/2014/main" id="{17584E5E-EB6D-7C2F-3961-35F8492F2E5E}"/>
              </a:ext>
              <a:ext uri="{C183D7F6-B498-43B3-948B-1728B52AA6E4}">
                <adec:decorative xmlns:adec="http://schemas.microsoft.com/office/drawing/2017/decorative" val="1"/>
              </a:ext>
            </a:extLst>
          </p:cNvPr>
          <p:cNvSpPr>
            <a:spLocks noChangeAspect="1"/>
          </p:cNvSpPr>
          <p:nvPr/>
        </p:nvSpPr>
        <p:spPr>
          <a:xfrm>
            <a:off x="2311814" y="1660021"/>
            <a:ext cx="256069" cy="246221"/>
          </a:xfrm>
          <a:custGeom>
            <a:avLst/>
            <a:gdLst>
              <a:gd name="connsiteX0" fmla="*/ 119661 w 116524"/>
              <a:gd name="connsiteY0" fmla="*/ 63192 h 112042"/>
              <a:gd name="connsiteX1" fmla="*/ 102631 w 116524"/>
              <a:gd name="connsiteY1" fmla="*/ 46161 h 112042"/>
              <a:gd name="connsiteX2" fmla="*/ 85601 w 116524"/>
              <a:gd name="connsiteY2" fmla="*/ 63192 h 112042"/>
              <a:gd name="connsiteX3" fmla="*/ 100390 w 116524"/>
              <a:gd name="connsiteY3" fmla="*/ 79774 h 112042"/>
              <a:gd name="connsiteX4" fmla="*/ 100390 w 116524"/>
              <a:gd name="connsiteY4" fmla="*/ 85152 h 112042"/>
              <a:gd name="connsiteX5" fmla="*/ 92771 w 116524"/>
              <a:gd name="connsiteY5" fmla="*/ 103975 h 112042"/>
              <a:gd name="connsiteX6" fmla="*/ 65433 w 116524"/>
              <a:gd name="connsiteY6" fmla="*/ 112043 h 112042"/>
              <a:gd name="connsiteX7" fmla="*/ 37646 w 116524"/>
              <a:gd name="connsiteY7" fmla="*/ 80671 h 112042"/>
              <a:gd name="connsiteX8" fmla="*/ 37646 w 116524"/>
              <a:gd name="connsiteY8" fmla="*/ 71259 h 112042"/>
              <a:gd name="connsiteX9" fmla="*/ 70811 w 116524"/>
              <a:gd name="connsiteY9" fmla="*/ 9860 h 112042"/>
              <a:gd name="connsiteX10" fmla="*/ 56918 w 116524"/>
              <a:gd name="connsiteY10" fmla="*/ 0 h 112042"/>
              <a:gd name="connsiteX11" fmla="*/ 54677 w 116524"/>
              <a:gd name="connsiteY11" fmla="*/ 2241 h 112042"/>
              <a:gd name="connsiteX12" fmla="*/ 56918 w 116524"/>
              <a:gd name="connsiteY12" fmla="*/ 4482 h 112042"/>
              <a:gd name="connsiteX13" fmla="*/ 66777 w 116524"/>
              <a:gd name="connsiteY13" fmla="*/ 9860 h 112042"/>
              <a:gd name="connsiteX14" fmla="*/ 35405 w 116524"/>
              <a:gd name="connsiteY14" fmla="*/ 67226 h 112042"/>
              <a:gd name="connsiteX15" fmla="*/ 4034 w 116524"/>
              <a:gd name="connsiteY15" fmla="*/ 9860 h 112042"/>
              <a:gd name="connsiteX16" fmla="*/ 13893 w 116524"/>
              <a:gd name="connsiteY16" fmla="*/ 4482 h 112042"/>
              <a:gd name="connsiteX17" fmla="*/ 16134 w 116524"/>
              <a:gd name="connsiteY17" fmla="*/ 2241 h 112042"/>
              <a:gd name="connsiteX18" fmla="*/ 13893 w 116524"/>
              <a:gd name="connsiteY18" fmla="*/ 0 h 112042"/>
              <a:gd name="connsiteX19" fmla="*/ 0 w 116524"/>
              <a:gd name="connsiteY19" fmla="*/ 9860 h 112042"/>
              <a:gd name="connsiteX20" fmla="*/ 34061 w 116524"/>
              <a:gd name="connsiteY20" fmla="*/ 71259 h 112042"/>
              <a:gd name="connsiteX21" fmla="*/ 34061 w 116524"/>
              <a:gd name="connsiteY21" fmla="*/ 80222 h 112042"/>
              <a:gd name="connsiteX22" fmla="*/ 65881 w 116524"/>
              <a:gd name="connsiteY22" fmla="*/ 116076 h 112042"/>
              <a:gd name="connsiteX23" fmla="*/ 68570 w 116524"/>
              <a:gd name="connsiteY23" fmla="*/ 116076 h 112042"/>
              <a:gd name="connsiteX24" fmla="*/ 96357 w 116524"/>
              <a:gd name="connsiteY24" fmla="*/ 106664 h 112042"/>
              <a:gd name="connsiteX25" fmla="*/ 105320 w 116524"/>
              <a:gd name="connsiteY25" fmla="*/ 84704 h 112042"/>
              <a:gd name="connsiteX26" fmla="*/ 105320 w 116524"/>
              <a:gd name="connsiteY26" fmla="*/ 79326 h 112042"/>
              <a:gd name="connsiteX27" fmla="*/ 119661 w 116524"/>
              <a:gd name="connsiteY27" fmla="*/ 63192 h 112042"/>
              <a:gd name="connsiteX28" fmla="*/ 102631 w 116524"/>
              <a:gd name="connsiteY28" fmla="*/ 75293 h 112042"/>
              <a:gd name="connsiteX29" fmla="*/ 90082 w 116524"/>
              <a:gd name="connsiteY29" fmla="*/ 62744 h 112042"/>
              <a:gd name="connsiteX30" fmla="*/ 102631 w 116524"/>
              <a:gd name="connsiteY30" fmla="*/ 50195 h 112042"/>
              <a:gd name="connsiteX31" fmla="*/ 115180 w 116524"/>
              <a:gd name="connsiteY31" fmla="*/ 62744 h 112042"/>
              <a:gd name="connsiteX32" fmla="*/ 102631 w 116524"/>
              <a:gd name="connsiteY32" fmla="*/ 75293 h 11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524" h="112042">
                <a:moveTo>
                  <a:pt x="119661" y="63192"/>
                </a:moveTo>
                <a:cubicBezTo>
                  <a:pt x="119661" y="53780"/>
                  <a:pt x="112043" y="46161"/>
                  <a:pt x="102631" y="46161"/>
                </a:cubicBezTo>
                <a:cubicBezTo>
                  <a:pt x="93219" y="46161"/>
                  <a:pt x="85601" y="53780"/>
                  <a:pt x="85601" y="63192"/>
                </a:cubicBezTo>
                <a:cubicBezTo>
                  <a:pt x="85601" y="71707"/>
                  <a:pt x="91875" y="78878"/>
                  <a:pt x="100390" y="79774"/>
                </a:cubicBezTo>
                <a:lnTo>
                  <a:pt x="100390" y="85152"/>
                </a:lnTo>
                <a:cubicBezTo>
                  <a:pt x="100390" y="92771"/>
                  <a:pt x="97701" y="99494"/>
                  <a:pt x="92771" y="103975"/>
                </a:cubicBezTo>
                <a:cubicBezTo>
                  <a:pt x="86497" y="109802"/>
                  <a:pt x="77085" y="112491"/>
                  <a:pt x="65433" y="112043"/>
                </a:cubicBezTo>
                <a:cubicBezTo>
                  <a:pt x="48851" y="111146"/>
                  <a:pt x="37646" y="98597"/>
                  <a:pt x="37646" y="80671"/>
                </a:cubicBezTo>
                <a:lnTo>
                  <a:pt x="37646" y="71259"/>
                </a:lnTo>
                <a:cubicBezTo>
                  <a:pt x="60503" y="67674"/>
                  <a:pt x="70811" y="17030"/>
                  <a:pt x="70811" y="9860"/>
                </a:cubicBezTo>
                <a:cubicBezTo>
                  <a:pt x="70811" y="2689"/>
                  <a:pt x="61847" y="0"/>
                  <a:pt x="56918" y="0"/>
                </a:cubicBezTo>
                <a:cubicBezTo>
                  <a:pt x="55573" y="0"/>
                  <a:pt x="54677" y="896"/>
                  <a:pt x="54677" y="2241"/>
                </a:cubicBezTo>
                <a:cubicBezTo>
                  <a:pt x="54677" y="3585"/>
                  <a:pt x="55573" y="4482"/>
                  <a:pt x="56918" y="4482"/>
                </a:cubicBezTo>
                <a:cubicBezTo>
                  <a:pt x="56918" y="4482"/>
                  <a:pt x="66777" y="5378"/>
                  <a:pt x="66777" y="9860"/>
                </a:cubicBezTo>
                <a:cubicBezTo>
                  <a:pt x="66777" y="18375"/>
                  <a:pt x="55125" y="67226"/>
                  <a:pt x="35405" y="67226"/>
                </a:cubicBezTo>
                <a:cubicBezTo>
                  <a:pt x="15686" y="67226"/>
                  <a:pt x="4034" y="18823"/>
                  <a:pt x="4034" y="9860"/>
                </a:cubicBezTo>
                <a:cubicBezTo>
                  <a:pt x="4034" y="4930"/>
                  <a:pt x="13893" y="4482"/>
                  <a:pt x="13893" y="4482"/>
                </a:cubicBezTo>
                <a:cubicBezTo>
                  <a:pt x="15238" y="4482"/>
                  <a:pt x="16134" y="3137"/>
                  <a:pt x="16134" y="2241"/>
                </a:cubicBezTo>
                <a:cubicBezTo>
                  <a:pt x="16134" y="896"/>
                  <a:pt x="14790" y="0"/>
                  <a:pt x="13893" y="0"/>
                </a:cubicBezTo>
                <a:cubicBezTo>
                  <a:pt x="8515" y="448"/>
                  <a:pt x="0" y="2689"/>
                  <a:pt x="0" y="9860"/>
                </a:cubicBezTo>
                <a:cubicBezTo>
                  <a:pt x="0" y="17030"/>
                  <a:pt x="10308" y="69018"/>
                  <a:pt x="34061" y="71259"/>
                </a:cubicBezTo>
                <a:lnTo>
                  <a:pt x="34061" y="80222"/>
                </a:lnTo>
                <a:cubicBezTo>
                  <a:pt x="34061" y="100838"/>
                  <a:pt x="47058" y="115180"/>
                  <a:pt x="65881" y="116076"/>
                </a:cubicBezTo>
                <a:cubicBezTo>
                  <a:pt x="66777" y="116076"/>
                  <a:pt x="67674" y="116076"/>
                  <a:pt x="68570" y="116076"/>
                </a:cubicBezTo>
                <a:cubicBezTo>
                  <a:pt x="80222" y="116076"/>
                  <a:pt x="89634" y="112939"/>
                  <a:pt x="96357" y="106664"/>
                </a:cubicBezTo>
                <a:cubicBezTo>
                  <a:pt x="102183" y="101286"/>
                  <a:pt x="105320" y="93668"/>
                  <a:pt x="105320" y="84704"/>
                </a:cubicBezTo>
                <a:lnTo>
                  <a:pt x="105320" y="79326"/>
                </a:lnTo>
                <a:cubicBezTo>
                  <a:pt x="112939" y="78430"/>
                  <a:pt x="119661" y="71707"/>
                  <a:pt x="119661" y="63192"/>
                </a:cubicBezTo>
                <a:close/>
                <a:moveTo>
                  <a:pt x="102631" y="75293"/>
                </a:moveTo>
                <a:cubicBezTo>
                  <a:pt x="95908" y="75293"/>
                  <a:pt x="90082" y="69914"/>
                  <a:pt x="90082" y="62744"/>
                </a:cubicBezTo>
                <a:cubicBezTo>
                  <a:pt x="90082" y="55573"/>
                  <a:pt x="95460" y="50195"/>
                  <a:pt x="102631" y="50195"/>
                </a:cubicBezTo>
                <a:cubicBezTo>
                  <a:pt x="109354" y="50195"/>
                  <a:pt x="115180" y="55573"/>
                  <a:pt x="115180" y="62744"/>
                </a:cubicBezTo>
                <a:cubicBezTo>
                  <a:pt x="115180" y="69914"/>
                  <a:pt x="109354" y="75293"/>
                  <a:pt x="102631" y="75293"/>
                </a:cubicBezTo>
                <a:close/>
              </a:path>
            </a:pathLst>
          </a:custGeom>
          <a:solidFill>
            <a:srgbClr val="374C62"/>
          </a:solidFill>
          <a:ln w="4477" cap="flat">
            <a:noFill/>
            <a:prstDash val="solid"/>
            <a:miter/>
          </a:ln>
        </p:spPr>
        <p:txBody>
          <a:bodyPr rtlCol="0" anchor="ctr"/>
          <a:lstStyle/>
          <a:p>
            <a:endParaRPr lang="en-US"/>
          </a:p>
        </p:txBody>
      </p:sp>
      <p:grpSp>
        <p:nvGrpSpPr>
          <p:cNvPr id="111" name="Group 2499">
            <a:extLst>
              <a:ext uri="{FF2B5EF4-FFF2-40B4-BE49-F238E27FC236}">
                <a16:creationId xmlns:a16="http://schemas.microsoft.com/office/drawing/2014/main" id="{C6725702-81F2-DC33-A293-3086436D2855}"/>
              </a:ext>
              <a:ext uri="{C183D7F6-B498-43B3-948B-1728B52AA6E4}">
                <adec:decorative xmlns:adec="http://schemas.microsoft.com/office/drawing/2017/decorative" val="1"/>
              </a:ext>
            </a:extLst>
          </p:cNvPr>
          <p:cNvGrpSpPr>
            <a:grpSpLocks noChangeAspect="1"/>
          </p:cNvGrpSpPr>
          <p:nvPr/>
        </p:nvGrpSpPr>
        <p:grpSpPr>
          <a:xfrm>
            <a:off x="3978743" y="1660021"/>
            <a:ext cx="217409" cy="249580"/>
            <a:chOff x="6492652" y="2828835"/>
            <a:chExt cx="114284" cy="131195"/>
          </a:xfrm>
          <a:solidFill>
            <a:srgbClr val="374C62"/>
          </a:solidFill>
        </p:grpSpPr>
        <p:sp>
          <p:nvSpPr>
            <p:cNvPr id="112" name="Freeform: Shape 5361">
              <a:extLst>
                <a:ext uri="{FF2B5EF4-FFF2-40B4-BE49-F238E27FC236}">
                  <a16:creationId xmlns:a16="http://schemas.microsoft.com/office/drawing/2014/main" id="{4D82AF91-93BD-1C33-ABF3-5E9D6BFBF24E}"/>
                </a:ext>
              </a:extLst>
            </p:cNvPr>
            <p:cNvSpPr/>
            <p:nvPr/>
          </p:nvSpPr>
          <p:spPr>
            <a:xfrm>
              <a:off x="6530747" y="2860655"/>
              <a:ext cx="76189" cy="80671"/>
            </a:xfrm>
            <a:custGeom>
              <a:avLst/>
              <a:gdLst>
                <a:gd name="connsiteX0" fmla="*/ 74396 w 76188"/>
                <a:gd name="connsiteY0" fmla="*/ 79774 h 80670"/>
                <a:gd name="connsiteX1" fmla="*/ 60951 w 76188"/>
                <a:gd name="connsiteY1" fmla="*/ 79774 h 80670"/>
                <a:gd name="connsiteX2" fmla="*/ 39887 w 76188"/>
                <a:gd name="connsiteY2" fmla="*/ 52884 h 80670"/>
                <a:gd name="connsiteX3" fmla="*/ 38094 w 76188"/>
                <a:gd name="connsiteY3" fmla="*/ 51988 h 80670"/>
                <a:gd name="connsiteX4" fmla="*/ 4482 w 76188"/>
                <a:gd name="connsiteY4" fmla="*/ 51988 h 80670"/>
                <a:gd name="connsiteX5" fmla="*/ 4482 w 76188"/>
                <a:gd name="connsiteY5" fmla="*/ 20616 h 80670"/>
                <a:gd name="connsiteX6" fmla="*/ 29579 w 76188"/>
                <a:gd name="connsiteY6" fmla="*/ 20616 h 80670"/>
                <a:gd name="connsiteX7" fmla="*/ 31820 w 76188"/>
                <a:gd name="connsiteY7" fmla="*/ 18375 h 80670"/>
                <a:gd name="connsiteX8" fmla="*/ 29579 w 76188"/>
                <a:gd name="connsiteY8" fmla="*/ 16134 h 80670"/>
                <a:gd name="connsiteX9" fmla="*/ 4482 w 76188"/>
                <a:gd name="connsiteY9" fmla="*/ 16134 h 80670"/>
                <a:gd name="connsiteX10" fmla="*/ 4482 w 76188"/>
                <a:gd name="connsiteY10" fmla="*/ 2241 h 80670"/>
                <a:gd name="connsiteX11" fmla="*/ 2241 w 76188"/>
                <a:gd name="connsiteY11" fmla="*/ 0 h 80670"/>
                <a:gd name="connsiteX12" fmla="*/ 0 w 76188"/>
                <a:gd name="connsiteY12" fmla="*/ 2241 h 80670"/>
                <a:gd name="connsiteX13" fmla="*/ 0 w 76188"/>
                <a:gd name="connsiteY13" fmla="*/ 54677 h 80670"/>
                <a:gd name="connsiteX14" fmla="*/ 2241 w 76188"/>
                <a:gd name="connsiteY14" fmla="*/ 56918 h 80670"/>
                <a:gd name="connsiteX15" fmla="*/ 37198 w 76188"/>
                <a:gd name="connsiteY15" fmla="*/ 56918 h 80670"/>
                <a:gd name="connsiteX16" fmla="*/ 58262 w 76188"/>
                <a:gd name="connsiteY16" fmla="*/ 83808 h 80670"/>
                <a:gd name="connsiteX17" fmla="*/ 60055 w 76188"/>
                <a:gd name="connsiteY17" fmla="*/ 84704 h 80670"/>
                <a:gd name="connsiteX18" fmla="*/ 74396 w 76188"/>
                <a:gd name="connsiteY18" fmla="*/ 84704 h 80670"/>
                <a:gd name="connsiteX19" fmla="*/ 76637 w 76188"/>
                <a:gd name="connsiteY19" fmla="*/ 82463 h 80670"/>
                <a:gd name="connsiteX20" fmla="*/ 74396 w 76188"/>
                <a:gd name="connsiteY20" fmla="*/ 79774 h 8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88" h="80670">
                  <a:moveTo>
                    <a:pt x="74396" y="79774"/>
                  </a:moveTo>
                  <a:lnTo>
                    <a:pt x="60951" y="79774"/>
                  </a:lnTo>
                  <a:lnTo>
                    <a:pt x="39887" y="52884"/>
                  </a:lnTo>
                  <a:cubicBezTo>
                    <a:pt x="39439" y="52436"/>
                    <a:pt x="38991" y="51988"/>
                    <a:pt x="38094" y="51988"/>
                  </a:cubicBezTo>
                  <a:lnTo>
                    <a:pt x="4482" y="51988"/>
                  </a:lnTo>
                  <a:lnTo>
                    <a:pt x="4482" y="20616"/>
                  </a:lnTo>
                  <a:lnTo>
                    <a:pt x="29579" y="20616"/>
                  </a:lnTo>
                  <a:cubicBezTo>
                    <a:pt x="30924" y="20616"/>
                    <a:pt x="31820" y="19719"/>
                    <a:pt x="31820" y="18375"/>
                  </a:cubicBezTo>
                  <a:cubicBezTo>
                    <a:pt x="31820" y="17031"/>
                    <a:pt x="30924" y="16134"/>
                    <a:pt x="29579" y="16134"/>
                  </a:cubicBezTo>
                  <a:lnTo>
                    <a:pt x="4482" y="16134"/>
                  </a:lnTo>
                  <a:lnTo>
                    <a:pt x="4482" y="2241"/>
                  </a:lnTo>
                  <a:cubicBezTo>
                    <a:pt x="4482" y="896"/>
                    <a:pt x="3585" y="0"/>
                    <a:pt x="2241" y="0"/>
                  </a:cubicBezTo>
                  <a:cubicBezTo>
                    <a:pt x="896" y="0"/>
                    <a:pt x="0" y="896"/>
                    <a:pt x="0" y="2241"/>
                  </a:cubicBezTo>
                  <a:lnTo>
                    <a:pt x="0" y="54677"/>
                  </a:lnTo>
                  <a:cubicBezTo>
                    <a:pt x="0" y="56021"/>
                    <a:pt x="896" y="56918"/>
                    <a:pt x="2241" y="56918"/>
                  </a:cubicBezTo>
                  <a:lnTo>
                    <a:pt x="37198" y="56918"/>
                  </a:lnTo>
                  <a:lnTo>
                    <a:pt x="58262" y="83808"/>
                  </a:lnTo>
                  <a:cubicBezTo>
                    <a:pt x="58710" y="84256"/>
                    <a:pt x="59158" y="84704"/>
                    <a:pt x="60055" y="84704"/>
                  </a:cubicBezTo>
                  <a:lnTo>
                    <a:pt x="74396" y="84704"/>
                  </a:lnTo>
                  <a:cubicBezTo>
                    <a:pt x="75741" y="84704"/>
                    <a:pt x="76637" y="83808"/>
                    <a:pt x="76637" y="82463"/>
                  </a:cubicBezTo>
                  <a:cubicBezTo>
                    <a:pt x="76637" y="81119"/>
                    <a:pt x="75293" y="79774"/>
                    <a:pt x="74396" y="79774"/>
                  </a:cubicBezTo>
                  <a:close/>
                </a:path>
              </a:pathLst>
            </a:custGeom>
            <a:grpFill/>
            <a:ln w="4477" cap="flat">
              <a:noFill/>
              <a:prstDash val="solid"/>
              <a:miter/>
            </a:ln>
          </p:spPr>
          <p:txBody>
            <a:bodyPr rtlCol="0" anchor="ctr"/>
            <a:lstStyle/>
            <a:p>
              <a:endParaRPr lang="en-US"/>
            </a:p>
          </p:txBody>
        </p:sp>
        <p:sp>
          <p:nvSpPr>
            <p:cNvPr id="113" name="Freeform: Shape 5362">
              <a:extLst>
                <a:ext uri="{FF2B5EF4-FFF2-40B4-BE49-F238E27FC236}">
                  <a16:creationId xmlns:a16="http://schemas.microsoft.com/office/drawing/2014/main" id="{2B57B19D-CD6C-2943-AD3B-DBDEEF2432D1}"/>
                </a:ext>
              </a:extLst>
            </p:cNvPr>
            <p:cNvSpPr/>
            <p:nvPr/>
          </p:nvSpPr>
          <p:spPr>
            <a:xfrm>
              <a:off x="6518198" y="2828835"/>
              <a:ext cx="26890" cy="26890"/>
            </a:xfrm>
            <a:custGeom>
              <a:avLst/>
              <a:gdLst>
                <a:gd name="connsiteX0" fmla="*/ 14341 w 26890"/>
                <a:gd name="connsiteY0" fmla="*/ 28683 h 26890"/>
                <a:gd name="connsiteX1" fmla="*/ 28683 w 26890"/>
                <a:gd name="connsiteY1" fmla="*/ 14342 h 26890"/>
                <a:gd name="connsiteX2" fmla="*/ 14341 w 26890"/>
                <a:gd name="connsiteY2" fmla="*/ 0 h 26890"/>
                <a:gd name="connsiteX3" fmla="*/ 0 w 26890"/>
                <a:gd name="connsiteY3" fmla="*/ 14342 h 26890"/>
                <a:gd name="connsiteX4" fmla="*/ 14341 w 26890"/>
                <a:gd name="connsiteY4" fmla="*/ 28683 h 26890"/>
                <a:gd name="connsiteX5" fmla="*/ 14341 w 26890"/>
                <a:gd name="connsiteY5" fmla="*/ 4482 h 26890"/>
                <a:gd name="connsiteX6" fmla="*/ 24201 w 26890"/>
                <a:gd name="connsiteY6" fmla="*/ 14342 h 26890"/>
                <a:gd name="connsiteX7" fmla="*/ 14341 w 26890"/>
                <a:gd name="connsiteY7" fmla="*/ 24201 h 26890"/>
                <a:gd name="connsiteX8" fmla="*/ 4482 w 26890"/>
                <a:gd name="connsiteY8" fmla="*/ 14342 h 26890"/>
                <a:gd name="connsiteX9" fmla="*/ 14341 w 26890"/>
                <a:gd name="connsiteY9" fmla="*/ 4482 h 2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90" h="26890">
                  <a:moveTo>
                    <a:pt x="14341" y="28683"/>
                  </a:moveTo>
                  <a:cubicBezTo>
                    <a:pt x="22409" y="28683"/>
                    <a:pt x="28683" y="22409"/>
                    <a:pt x="28683" y="14342"/>
                  </a:cubicBezTo>
                  <a:cubicBezTo>
                    <a:pt x="28683" y="6274"/>
                    <a:pt x="22409" y="0"/>
                    <a:pt x="14341" y="0"/>
                  </a:cubicBezTo>
                  <a:cubicBezTo>
                    <a:pt x="6274" y="0"/>
                    <a:pt x="0" y="6274"/>
                    <a:pt x="0" y="14342"/>
                  </a:cubicBezTo>
                  <a:cubicBezTo>
                    <a:pt x="0" y="22409"/>
                    <a:pt x="6274" y="28683"/>
                    <a:pt x="14341" y="28683"/>
                  </a:cubicBezTo>
                  <a:close/>
                  <a:moveTo>
                    <a:pt x="14341" y="4482"/>
                  </a:moveTo>
                  <a:cubicBezTo>
                    <a:pt x="19719" y="4482"/>
                    <a:pt x="24201" y="8963"/>
                    <a:pt x="24201" y="14342"/>
                  </a:cubicBezTo>
                  <a:cubicBezTo>
                    <a:pt x="24201" y="19720"/>
                    <a:pt x="19719" y="24201"/>
                    <a:pt x="14341" y="24201"/>
                  </a:cubicBezTo>
                  <a:cubicBezTo>
                    <a:pt x="8963" y="24201"/>
                    <a:pt x="4482" y="19720"/>
                    <a:pt x="4482" y="14342"/>
                  </a:cubicBezTo>
                  <a:cubicBezTo>
                    <a:pt x="4482" y="8963"/>
                    <a:pt x="8963" y="4482"/>
                    <a:pt x="14341" y="4482"/>
                  </a:cubicBezTo>
                  <a:close/>
                </a:path>
              </a:pathLst>
            </a:custGeom>
            <a:grpFill/>
            <a:ln w="4477" cap="flat">
              <a:noFill/>
              <a:prstDash val="solid"/>
              <a:miter/>
            </a:ln>
          </p:spPr>
          <p:txBody>
            <a:bodyPr rtlCol="0" anchor="ctr"/>
            <a:lstStyle/>
            <a:p>
              <a:endParaRPr lang="en-US"/>
            </a:p>
          </p:txBody>
        </p:sp>
        <p:sp>
          <p:nvSpPr>
            <p:cNvPr id="114" name="Freeform: Shape 5363">
              <a:extLst>
                <a:ext uri="{FF2B5EF4-FFF2-40B4-BE49-F238E27FC236}">
                  <a16:creationId xmlns:a16="http://schemas.microsoft.com/office/drawing/2014/main" id="{0E1045EE-9597-266F-8672-349602EE08D1}"/>
                </a:ext>
              </a:extLst>
            </p:cNvPr>
            <p:cNvSpPr/>
            <p:nvPr/>
          </p:nvSpPr>
          <p:spPr>
            <a:xfrm>
              <a:off x="6492652" y="2883841"/>
              <a:ext cx="76189" cy="76189"/>
            </a:xfrm>
            <a:custGeom>
              <a:avLst/>
              <a:gdLst>
                <a:gd name="connsiteX0" fmla="*/ 75293 w 76188"/>
                <a:gd name="connsiteY0" fmla="*/ 50314 h 76188"/>
                <a:gd name="connsiteX1" fmla="*/ 72155 w 76188"/>
                <a:gd name="connsiteY1" fmla="*/ 51659 h 76188"/>
                <a:gd name="connsiteX2" fmla="*/ 39887 w 76188"/>
                <a:gd name="connsiteY2" fmla="*/ 72723 h 76188"/>
                <a:gd name="connsiteX3" fmla="*/ 4930 w 76188"/>
                <a:gd name="connsiteY3" fmla="*/ 37765 h 76188"/>
                <a:gd name="connsiteX4" fmla="*/ 30027 w 76188"/>
                <a:gd name="connsiteY4" fmla="*/ 4153 h 76188"/>
                <a:gd name="connsiteX5" fmla="*/ 31372 w 76188"/>
                <a:gd name="connsiteY5" fmla="*/ 1464 h 76188"/>
                <a:gd name="connsiteX6" fmla="*/ 28683 w 76188"/>
                <a:gd name="connsiteY6" fmla="*/ 119 h 76188"/>
                <a:gd name="connsiteX7" fmla="*/ 0 w 76188"/>
                <a:gd name="connsiteY7" fmla="*/ 37765 h 76188"/>
                <a:gd name="connsiteX8" fmla="*/ 39439 w 76188"/>
                <a:gd name="connsiteY8" fmla="*/ 77204 h 76188"/>
                <a:gd name="connsiteX9" fmla="*/ 75741 w 76188"/>
                <a:gd name="connsiteY9" fmla="*/ 53003 h 76188"/>
                <a:gd name="connsiteX10" fmla="*/ 75293 w 76188"/>
                <a:gd name="connsiteY10" fmla="*/ 50314 h 7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8" h="76188">
                  <a:moveTo>
                    <a:pt x="75293" y="50314"/>
                  </a:moveTo>
                  <a:cubicBezTo>
                    <a:pt x="73948" y="49866"/>
                    <a:pt x="73052" y="50314"/>
                    <a:pt x="72155" y="51659"/>
                  </a:cubicBezTo>
                  <a:cubicBezTo>
                    <a:pt x="66777" y="64656"/>
                    <a:pt x="54229" y="72723"/>
                    <a:pt x="39887" y="72723"/>
                  </a:cubicBezTo>
                  <a:cubicBezTo>
                    <a:pt x="20616" y="72723"/>
                    <a:pt x="4930" y="57037"/>
                    <a:pt x="4930" y="37765"/>
                  </a:cubicBezTo>
                  <a:cubicBezTo>
                    <a:pt x="4930" y="22080"/>
                    <a:pt x="15238" y="8634"/>
                    <a:pt x="30027" y="4153"/>
                  </a:cubicBezTo>
                  <a:cubicBezTo>
                    <a:pt x="31372" y="3705"/>
                    <a:pt x="31820" y="2360"/>
                    <a:pt x="31372" y="1464"/>
                  </a:cubicBezTo>
                  <a:cubicBezTo>
                    <a:pt x="30924" y="567"/>
                    <a:pt x="29579" y="-329"/>
                    <a:pt x="28683" y="119"/>
                  </a:cubicBezTo>
                  <a:cubicBezTo>
                    <a:pt x="12101" y="5049"/>
                    <a:pt x="0" y="20287"/>
                    <a:pt x="0" y="37765"/>
                  </a:cubicBezTo>
                  <a:cubicBezTo>
                    <a:pt x="0" y="59278"/>
                    <a:pt x="17479" y="77204"/>
                    <a:pt x="39439" y="77204"/>
                  </a:cubicBezTo>
                  <a:cubicBezTo>
                    <a:pt x="55125" y="77204"/>
                    <a:pt x="69466" y="67793"/>
                    <a:pt x="75741" y="53003"/>
                  </a:cubicBezTo>
                  <a:cubicBezTo>
                    <a:pt x="77085" y="52107"/>
                    <a:pt x="76189" y="50762"/>
                    <a:pt x="75293" y="50314"/>
                  </a:cubicBezTo>
                  <a:close/>
                </a:path>
              </a:pathLst>
            </a:custGeom>
            <a:grpFill/>
            <a:ln w="4477" cap="flat">
              <a:noFill/>
              <a:prstDash val="solid"/>
              <a:miter/>
            </a:ln>
          </p:spPr>
          <p:txBody>
            <a:bodyPr rtlCol="0" anchor="ctr"/>
            <a:lstStyle/>
            <a:p>
              <a:endParaRPr lang="en-US"/>
            </a:p>
          </p:txBody>
        </p:sp>
      </p:grpSp>
      <p:grpSp>
        <p:nvGrpSpPr>
          <p:cNvPr id="115" name="Group 2512">
            <a:extLst>
              <a:ext uri="{FF2B5EF4-FFF2-40B4-BE49-F238E27FC236}">
                <a16:creationId xmlns:a16="http://schemas.microsoft.com/office/drawing/2014/main" id="{5E7C4CE3-D916-8165-F1FD-A62CD3F1E14C}"/>
              </a:ext>
              <a:ext uri="{C183D7F6-B498-43B3-948B-1728B52AA6E4}">
                <adec:decorative xmlns:adec="http://schemas.microsoft.com/office/drawing/2017/decorative" val="1"/>
              </a:ext>
            </a:extLst>
          </p:cNvPr>
          <p:cNvGrpSpPr>
            <a:grpSpLocks noChangeAspect="1"/>
          </p:cNvGrpSpPr>
          <p:nvPr/>
        </p:nvGrpSpPr>
        <p:grpSpPr>
          <a:xfrm>
            <a:off x="5644817" y="1659754"/>
            <a:ext cx="228769" cy="259171"/>
            <a:chOff x="7270227" y="3157344"/>
            <a:chExt cx="134899" cy="152826"/>
          </a:xfrm>
          <a:solidFill>
            <a:srgbClr val="374C62"/>
          </a:solidFill>
        </p:grpSpPr>
        <p:sp>
          <p:nvSpPr>
            <p:cNvPr id="116" name="Freeform: Shape 5331">
              <a:extLst>
                <a:ext uri="{FF2B5EF4-FFF2-40B4-BE49-F238E27FC236}">
                  <a16:creationId xmlns:a16="http://schemas.microsoft.com/office/drawing/2014/main" id="{A76FA957-DF66-1B06-7480-DB0B6DB6C0B9}"/>
                </a:ext>
              </a:extLst>
            </p:cNvPr>
            <p:cNvSpPr/>
            <p:nvPr/>
          </p:nvSpPr>
          <p:spPr>
            <a:xfrm>
              <a:off x="7270227" y="3198127"/>
              <a:ext cx="71707" cy="112043"/>
            </a:xfrm>
            <a:custGeom>
              <a:avLst/>
              <a:gdLst>
                <a:gd name="connsiteX0" fmla="*/ 56021 w 71707"/>
                <a:gd name="connsiteY0" fmla="*/ 0 h 112042"/>
                <a:gd name="connsiteX1" fmla="*/ 15686 w 71707"/>
                <a:gd name="connsiteY1" fmla="*/ 0 h 112042"/>
                <a:gd name="connsiteX2" fmla="*/ 0 w 71707"/>
                <a:gd name="connsiteY2" fmla="*/ 15686 h 112042"/>
                <a:gd name="connsiteX3" fmla="*/ 0 w 71707"/>
                <a:gd name="connsiteY3" fmla="*/ 56469 h 112042"/>
                <a:gd name="connsiteX4" fmla="*/ 6723 w 71707"/>
                <a:gd name="connsiteY4" fmla="*/ 63192 h 112042"/>
                <a:gd name="connsiteX5" fmla="*/ 13445 w 71707"/>
                <a:gd name="connsiteY5" fmla="*/ 63192 h 112042"/>
                <a:gd name="connsiteX6" fmla="*/ 13445 w 71707"/>
                <a:gd name="connsiteY6" fmla="*/ 105320 h 112042"/>
                <a:gd name="connsiteX7" fmla="*/ 20168 w 71707"/>
                <a:gd name="connsiteY7" fmla="*/ 112043 h 112042"/>
                <a:gd name="connsiteX8" fmla="*/ 51540 w 71707"/>
                <a:gd name="connsiteY8" fmla="*/ 112043 h 112042"/>
                <a:gd name="connsiteX9" fmla="*/ 58262 w 71707"/>
                <a:gd name="connsiteY9" fmla="*/ 105320 h 112042"/>
                <a:gd name="connsiteX10" fmla="*/ 58262 w 71707"/>
                <a:gd name="connsiteY10" fmla="*/ 63192 h 112042"/>
                <a:gd name="connsiteX11" fmla="*/ 64985 w 71707"/>
                <a:gd name="connsiteY11" fmla="*/ 63192 h 112042"/>
                <a:gd name="connsiteX12" fmla="*/ 71707 w 71707"/>
                <a:gd name="connsiteY12" fmla="*/ 56469 h 112042"/>
                <a:gd name="connsiteX13" fmla="*/ 71707 w 71707"/>
                <a:gd name="connsiteY13" fmla="*/ 15686 h 112042"/>
                <a:gd name="connsiteX14" fmla="*/ 56021 w 71707"/>
                <a:gd name="connsiteY14" fmla="*/ 0 h 112042"/>
                <a:gd name="connsiteX15" fmla="*/ 67226 w 71707"/>
                <a:gd name="connsiteY15" fmla="*/ 56469 h 112042"/>
                <a:gd name="connsiteX16" fmla="*/ 64985 w 71707"/>
                <a:gd name="connsiteY16" fmla="*/ 58710 h 112042"/>
                <a:gd name="connsiteX17" fmla="*/ 58262 w 71707"/>
                <a:gd name="connsiteY17" fmla="*/ 58710 h 112042"/>
                <a:gd name="connsiteX18" fmla="*/ 58262 w 71707"/>
                <a:gd name="connsiteY18" fmla="*/ 21960 h 112042"/>
                <a:gd name="connsiteX19" fmla="*/ 56021 w 71707"/>
                <a:gd name="connsiteY19" fmla="*/ 19719 h 112042"/>
                <a:gd name="connsiteX20" fmla="*/ 53780 w 71707"/>
                <a:gd name="connsiteY20" fmla="*/ 21960 h 112042"/>
                <a:gd name="connsiteX21" fmla="*/ 53780 w 71707"/>
                <a:gd name="connsiteY21" fmla="*/ 104872 h 112042"/>
                <a:gd name="connsiteX22" fmla="*/ 51540 w 71707"/>
                <a:gd name="connsiteY22" fmla="*/ 107113 h 112042"/>
                <a:gd name="connsiteX23" fmla="*/ 38094 w 71707"/>
                <a:gd name="connsiteY23" fmla="*/ 107113 h 112042"/>
                <a:gd name="connsiteX24" fmla="*/ 38094 w 71707"/>
                <a:gd name="connsiteY24" fmla="*/ 60503 h 112042"/>
                <a:gd name="connsiteX25" fmla="*/ 35854 w 71707"/>
                <a:gd name="connsiteY25" fmla="*/ 58262 h 112042"/>
                <a:gd name="connsiteX26" fmla="*/ 33613 w 71707"/>
                <a:gd name="connsiteY26" fmla="*/ 60503 h 112042"/>
                <a:gd name="connsiteX27" fmla="*/ 33613 w 71707"/>
                <a:gd name="connsiteY27" fmla="*/ 107113 h 112042"/>
                <a:gd name="connsiteX28" fmla="*/ 20168 w 71707"/>
                <a:gd name="connsiteY28" fmla="*/ 107113 h 112042"/>
                <a:gd name="connsiteX29" fmla="*/ 17927 w 71707"/>
                <a:gd name="connsiteY29" fmla="*/ 104872 h 112042"/>
                <a:gd name="connsiteX30" fmla="*/ 17927 w 71707"/>
                <a:gd name="connsiteY30" fmla="*/ 21960 h 112042"/>
                <a:gd name="connsiteX31" fmla="*/ 15686 w 71707"/>
                <a:gd name="connsiteY31" fmla="*/ 19719 h 112042"/>
                <a:gd name="connsiteX32" fmla="*/ 13445 w 71707"/>
                <a:gd name="connsiteY32" fmla="*/ 21960 h 112042"/>
                <a:gd name="connsiteX33" fmla="*/ 13445 w 71707"/>
                <a:gd name="connsiteY33" fmla="*/ 58710 h 112042"/>
                <a:gd name="connsiteX34" fmla="*/ 6723 w 71707"/>
                <a:gd name="connsiteY34" fmla="*/ 58710 h 112042"/>
                <a:gd name="connsiteX35" fmla="*/ 4482 w 71707"/>
                <a:gd name="connsiteY35" fmla="*/ 56469 h 112042"/>
                <a:gd name="connsiteX36" fmla="*/ 4482 w 71707"/>
                <a:gd name="connsiteY36" fmla="*/ 15686 h 112042"/>
                <a:gd name="connsiteX37" fmla="*/ 15686 w 71707"/>
                <a:gd name="connsiteY37" fmla="*/ 4482 h 112042"/>
                <a:gd name="connsiteX38" fmla="*/ 56021 w 71707"/>
                <a:gd name="connsiteY38" fmla="*/ 4482 h 112042"/>
                <a:gd name="connsiteX39" fmla="*/ 67226 w 71707"/>
                <a:gd name="connsiteY39" fmla="*/ 15686 h 112042"/>
                <a:gd name="connsiteX40" fmla="*/ 67226 w 71707"/>
                <a:gd name="connsiteY40" fmla="*/ 56469 h 11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707" h="112042">
                  <a:moveTo>
                    <a:pt x="56021" y="0"/>
                  </a:moveTo>
                  <a:lnTo>
                    <a:pt x="15686" y="0"/>
                  </a:lnTo>
                  <a:cubicBezTo>
                    <a:pt x="7171" y="0"/>
                    <a:pt x="0" y="7171"/>
                    <a:pt x="0" y="15686"/>
                  </a:cubicBezTo>
                  <a:lnTo>
                    <a:pt x="0" y="56469"/>
                  </a:lnTo>
                  <a:cubicBezTo>
                    <a:pt x="0" y="60055"/>
                    <a:pt x="3137" y="63192"/>
                    <a:pt x="6723" y="63192"/>
                  </a:cubicBezTo>
                  <a:lnTo>
                    <a:pt x="13445" y="63192"/>
                  </a:lnTo>
                  <a:lnTo>
                    <a:pt x="13445" y="105320"/>
                  </a:lnTo>
                  <a:cubicBezTo>
                    <a:pt x="13445" y="108905"/>
                    <a:pt x="16582" y="112043"/>
                    <a:pt x="20168" y="112043"/>
                  </a:cubicBezTo>
                  <a:lnTo>
                    <a:pt x="51540" y="112043"/>
                  </a:lnTo>
                  <a:cubicBezTo>
                    <a:pt x="55125" y="112043"/>
                    <a:pt x="58262" y="108905"/>
                    <a:pt x="58262" y="105320"/>
                  </a:cubicBezTo>
                  <a:lnTo>
                    <a:pt x="58262" y="63192"/>
                  </a:lnTo>
                  <a:lnTo>
                    <a:pt x="64985" y="63192"/>
                  </a:lnTo>
                  <a:cubicBezTo>
                    <a:pt x="68570" y="63192"/>
                    <a:pt x="71707" y="60055"/>
                    <a:pt x="71707" y="56469"/>
                  </a:cubicBezTo>
                  <a:lnTo>
                    <a:pt x="71707" y="15686"/>
                  </a:lnTo>
                  <a:cubicBezTo>
                    <a:pt x="71707" y="7171"/>
                    <a:pt x="64537" y="0"/>
                    <a:pt x="56021" y="0"/>
                  </a:cubicBezTo>
                  <a:close/>
                  <a:moveTo>
                    <a:pt x="67226" y="56469"/>
                  </a:moveTo>
                  <a:cubicBezTo>
                    <a:pt x="67226" y="57814"/>
                    <a:pt x="66329" y="58710"/>
                    <a:pt x="64985" y="58710"/>
                  </a:cubicBezTo>
                  <a:lnTo>
                    <a:pt x="58262" y="58710"/>
                  </a:lnTo>
                  <a:lnTo>
                    <a:pt x="58262" y="21960"/>
                  </a:lnTo>
                  <a:cubicBezTo>
                    <a:pt x="58262" y="20616"/>
                    <a:pt x="57366" y="19719"/>
                    <a:pt x="56021" y="19719"/>
                  </a:cubicBezTo>
                  <a:cubicBezTo>
                    <a:pt x="54677" y="19719"/>
                    <a:pt x="53780" y="20616"/>
                    <a:pt x="53780" y="21960"/>
                  </a:cubicBezTo>
                  <a:lnTo>
                    <a:pt x="53780" y="104872"/>
                  </a:lnTo>
                  <a:cubicBezTo>
                    <a:pt x="53780" y="106216"/>
                    <a:pt x="52884" y="107113"/>
                    <a:pt x="51540" y="107113"/>
                  </a:cubicBezTo>
                  <a:lnTo>
                    <a:pt x="38094" y="107113"/>
                  </a:lnTo>
                  <a:lnTo>
                    <a:pt x="38094" y="60503"/>
                  </a:lnTo>
                  <a:cubicBezTo>
                    <a:pt x="38094" y="59158"/>
                    <a:pt x="37198" y="58262"/>
                    <a:pt x="35854" y="58262"/>
                  </a:cubicBezTo>
                  <a:cubicBezTo>
                    <a:pt x="34509" y="58262"/>
                    <a:pt x="33613" y="59158"/>
                    <a:pt x="33613" y="60503"/>
                  </a:cubicBezTo>
                  <a:lnTo>
                    <a:pt x="33613" y="107113"/>
                  </a:lnTo>
                  <a:lnTo>
                    <a:pt x="20168" y="107113"/>
                  </a:lnTo>
                  <a:cubicBezTo>
                    <a:pt x="18823" y="107113"/>
                    <a:pt x="17927" y="106216"/>
                    <a:pt x="17927" y="104872"/>
                  </a:cubicBezTo>
                  <a:lnTo>
                    <a:pt x="17927" y="21960"/>
                  </a:lnTo>
                  <a:cubicBezTo>
                    <a:pt x="17927" y="20616"/>
                    <a:pt x="17030" y="19719"/>
                    <a:pt x="15686" y="19719"/>
                  </a:cubicBezTo>
                  <a:cubicBezTo>
                    <a:pt x="14342" y="19719"/>
                    <a:pt x="13445" y="20616"/>
                    <a:pt x="13445" y="21960"/>
                  </a:cubicBezTo>
                  <a:lnTo>
                    <a:pt x="13445" y="58710"/>
                  </a:lnTo>
                  <a:lnTo>
                    <a:pt x="6723" y="58710"/>
                  </a:lnTo>
                  <a:cubicBezTo>
                    <a:pt x="5378" y="58710"/>
                    <a:pt x="4482" y="57814"/>
                    <a:pt x="4482" y="56469"/>
                  </a:cubicBezTo>
                  <a:lnTo>
                    <a:pt x="4482" y="15686"/>
                  </a:lnTo>
                  <a:cubicBezTo>
                    <a:pt x="4482" y="9411"/>
                    <a:pt x="9412" y="4482"/>
                    <a:pt x="15686" y="4482"/>
                  </a:cubicBezTo>
                  <a:lnTo>
                    <a:pt x="56021" y="4482"/>
                  </a:lnTo>
                  <a:cubicBezTo>
                    <a:pt x="62296" y="4482"/>
                    <a:pt x="67226" y="9411"/>
                    <a:pt x="67226" y="15686"/>
                  </a:cubicBezTo>
                  <a:lnTo>
                    <a:pt x="67226" y="56469"/>
                  </a:lnTo>
                  <a:close/>
                </a:path>
              </a:pathLst>
            </a:custGeom>
            <a:grpFill/>
            <a:ln w="4477" cap="flat">
              <a:noFill/>
              <a:prstDash val="solid"/>
              <a:miter/>
            </a:ln>
          </p:spPr>
          <p:txBody>
            <a:bodyPr rtlCol="0" anchor="ctr"/>
            <a:lstStyle/>
            <a:p>
              <a:endParaRPr lang="en-US"/>
            </a:p>
          </p:txBody>
        </p:sp>
        <p:sp>
          <p:nvSpPr>
            <p:cNvPr id="117" name="Freeform: Shape 5332">
              <a:extLst>
                <a:ext uri="{FF2B5EF4-FFF2-40B4-BE49-F238E27FC236}">
                  <a16:creationId xmlns:a16="http://schemas.microsoft.com/office/drawing/2014/main" id="{DFE40568-0489-B576-B325-C7383708A2B3}"/>
                </a:ext>
              </a:extLst>
            </p:cNvPr>
            <p:cNvSpPr/>
            <p:nvPr/>
          </p:nvSpPr>
          <p:spPr>
            <a:xfrm>
              <a:off x="7288602" y="3157344"/>
              <a:ext cx="31372" cy="31372"/>
            </a:xfrm>
            <a:custGeom>
              <a:avLst/>
              <a:gdLst>
                <a:gd name="connsiteX0" fmla="*/ 17479 w 31371"/>
                <a:gd name="connsiteY0" fmla="*/ 34957 h 31371"/>
                <a:gd name="connsiteX1" fmla="*/ 34957 w 31371"/>
                <a:gd name="connsiteY1" fmla="*/ 17479 h 31371"/>
                <a:gd name="connsiteX2" fmla="*/ 17479 w 31371"/>
                <a:gd name="connsiteY2" fmla="*/ 0 h 31371"/>
                <a:gd name="connsiteX3" fmla="*/ 0 w 31371"/>
                <a:gd name="connsiteY3" fmla="*/ 17479 h 31371"/>
                <a:gd name="connsiteX4" fmla="*/ 17479 w 31371"/>
                <a:gd name="connsiteY4" fmla="*/ 34957 h 31371"/>
                <a:gd name="connsiteX5" fmla="*/ 17479 w 31371"/>
                <a:gd name="connsiteY5" fmla="*/ 4930 h 31371"/>
                <a:gd name="connsiteX6" fmla="*/ 30476 w 31371"/>
                <a:gd name="connsiteY6" fmla="*/ 17927 h 31371"/>
                <a:gd name="connsiteX7" fmla="*/ 17479 w 31371"/>
                <a:gd name="connsiteY7" fmla="*/ 30924 h 31371"/>
                <a:gd name="connsiteX8" fmla="*/ 4482 w 31371"/>
                <a:gd name="connsiteY8" fmla="*/ 17927 h 31371"/>
                <a:gd name="connsiteX9" fmla="*/ 17479 w 31371"/>
                <a:gd name="connsiteY9" fmla="*/ 4930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7479" y="34957"/>
                  </a:moveTo>
                  <a:cubicBezTo>
                    <a:pt x="26890" y="34957"/>
                    <a:pt x="34957" y="27338"/>
                    <a:pt x="34957" y="17479"/>
                  </a:cubicBezTo>
                  <a:cubicBezTo>
                    <a:pt x="34957" y="8067"/>
                    <a:pt x="27338" y="0"/>
                    <a:pt x="17479" y="0"/>
                  </a:cubicBezTo>
                  <a:cubicBezTo>
                    <a:pt x="7619" y="0"/>
                    <a:pt x="0" y="7619"/>
                    <a:pt x="0" y="17479"/>
                  </a:cubicBezTo>
                  <a:cubicBezTo>
                    <a:pt x="0" y="27338"/>
                    <a:pt x="8067" y="34957"/>
                    <a:pt x="17479" y="34957"/>
                  </a:cubicBezTo>
                  <a:close/>
                  <a:moveTo>
                    <a:pt x="17479" y="4930"/>
                  </a:moveTo>
                  <a:cubicBezTo>
                    <a:pt x="24649" y="4930"/>
                    <a:pt x="30476" y="10756"/>
                    <a:pt x="30476" y="17927"/>
                  </a:cubicBezTo>
                  <a:cubicBezTo>
                    <a:pt x="30476" y="25098"/>
                    <a:pt x="24649" y="30924"/>
                    <a:pt x="17479" y="30924"/>
                  </a:cubicBezTo>
                  <a:cubicBezTo>
                    <a:pt x="10308" y="30924"/>
                    <a:pt x="4482" y="25098"/>
                    <a:pt x="4482" y="17927"/>
                  </a:cubicBezTo>
                  <a:cubicBezTo>
                    <a:pt x="4482" y="10756"/>
                    <a:pt x="10308" y="4930"/>
                    <a:pt x="17479" y="4930"/>
                  </a:cubicBezTo>
                  <a:close/>
                </a:path>
              </a:pathLst>
            </a:custGeom>
            <a:grpFill/>
            <a:ln w="4477" cap="flat">
              <a:noFill/>
              <a:prstDash val="solid"/>
              <a:miter/>
            </a:ln>
          </p:spPr>
          <p:txBody>
            <a:bodyPr rtlCol="0" anchor="ctr"/>
            <a:lstStyle/>
            <a:p>
              <a:endParaRPr lang="en-US"/>
            </a:p>
          </p:txBody>
        </p:sp>
        <p:sp>
          <p:nvSpPr>
            <p:cNvPr id="118" name="Freeform: Shape 5333">
              <a:extLst>
                <a:ext uri="{FF2B5EF4-FFF2-40B4-BE49-F238E27FC236}">
                  <a16:creationId xmlns:a16="http://schemas.microsoft.com/office/drawing/2014/main" id="{7A237BE3-FE87-2291-4876-99FE7DB5B5BF}"/>
                </a:ext>
              </a:extLst>
            </p:cNvPr>
            <p:cNvSpPr/>
            <p:nvPr/>
          </p:nvSpPr>
          <p:spPr>
            <a:xfrm>
              <a:off x="7351346" y="3184682"/>
              <a:ext cx="53780" cy="112043"/>
            </a:xfrm>
            <a:custGeom>
              <a:avLst/>
              <a:gdLst>
                <a:gd name="connsiteX0" fmla="*/ 42128 w 53780"/>
                <a:gd name="connsiteY0" fmla="*/ 80671 h 112042"/>
                <a:gd name="connsiteX1" fmla="*/ 26890 w 53780"/>
                <a:gd name="connsiteY1" fmla="*/ 94116 h 112042"/>
                <a:gd name="connsiteX2" fmla="*/ 17927 w 53780"/>
                <a:gd name="connsiteY2" fmla="*/ 94116 h 112042"/>
                <a:gd name="connsiteX3" fmla="*/ 17927 w 53780"/>
                <a:gd name="connsiteY3" fmla="*/ 58262 h 112042"/>
                <a:gd name="connsiteX4" fmla="*/ 26890 w 53780"/>
                <a:gd name="connsiteY4" fmla="*/ 58262 h 112042"/>
                <a:gd name="connsiteX5" fmla="*/ 42128 w 53780"/>
                <a:gd name="connsiteY5" fmla="*/ 71707 h 112042"/>
                <a:gd name="connsiteX6" fmla="*/ 57814 w 53780"/>
                <a:gd name="connsiteY6" fmla="*/ 56021 h 112042"/>
                <a:gd name="connsiteX7" fmla="*/ 42128 w 53780"/>
                <a:gd name="connsiteY7" fmla="*/ 40335 h 112042"/>
                <a:gd name="connsiteX8" fmla="*/ 26890 w 53780"/>
                <a:gd name="connsiteY8" fmla="*/ 53780 h 112042"/>
                <a:gd name="connsiteX9" fmla="*/ 17927 w 53780"/>
                <a:gd name="connsiteY9" fmla="*/ 53780 h 112042"/>
                <a:gd name="connsiteX10" fmla="*/ 17927 w 53780"/>
                <a:gd name="connsiteY10" fmla="*/ 17927 h 112042"/>
                <a:gd name="connsiteX11" fmla="*/ 26890 w 53780"/>
                <a:gd name="connsiteY11" fmla="*/ 17927 h 112042"/>
                <a:gd name="connsiteX12" fmla="*/ 42128 w 53780"/>
                <a:gd name="connsiteY12" fmla="*/ 31372 h 112042"/>
                <a:gd name="connsiteX13" fmla="*/ 57814 w 53780"/>
                <a:gd name="connsiteY13" fmla="*/ 15686 h 112042"/>
                <a:gd name="connsiteX14" fmla="*/ 42128 w 53780"/>
                <a:gd name="connsiteY14" fmla="*/ 0 h 112042"/>
                <a:gd name="connsiteX15" fmla="*/ 26890 w 53780"/>
                <a:gd name="connsiteY15" fmla="*/ 13445 h 112042"/>
                <a:gd name="connsiteX16" fmla="*/ 15686 w 53780"/>
                <a:gd name="connsiteY16" fmla="*/ 13445 h 112042"/>
                <a:gd name="connsiteX17" fmla="*/ 15686 w 53780"/>
                <a:gd name="connsiteY17" fmla="*/ 13445 h 112042"/>
                <a:gd name="connsiteX18" fmla="*/ 13893 w 53780"/>
                <a:gd name="connsiteY18" fmla="*/ 13893 h 112042"/>
                <a:gd name="connsiteX19" fmla="*/ 13445 w 53780"/>
                <a:gd name="connsiteY19" fmla="*/ 15686 h 112042"/>
                <a:gd name="connsiteX20" fmla="*/ 13445 w 53780"/>
                <a:gd name="connsiteY20" fmla="*/ 53780 h 112042"/>
                <a:gd name="connsiteX21" fmla="*/ 2241 w 53780"/>
                <a:gd name="connsiteY21" fmla="*/ 53780 h 112042"/>
                <a:gd name="connsiteX22" fmla="*/ 0 w 53780"/>
                <a:gd name="connsiteY22" fmla="*/ 56021 h 112042"/>
                <a:gd name="connsiteX23" fmla="*/ 2241 w 53780"/>
                <a:gd name="connsiteY23" fmla="*/ 58262 h 112042"/>
                <a:gd name="connsiteX24" fmla="*/ 13445 w 53780"/>
                <a:gd name="connsiteY24" fmla="*/ 58262 h 112042"/>
                <a:gd name="connsiteX25" fmla="*/ 13445 w 53780"/>
                <a:gd name="connsiteY25" fmla="*/ 96357 h 112042"/>
                <a:gd name="connsiteX26" fmla="*/ 15686 w 53780"/>
                <a:gd name="connsiteY26" fmla="*/ 98597 h 112042"/>
                <a:gd name="connsiteX27" fmla="*/ 26890 w 53780"/>
                <a:gd name="connsiteY27" fmla="*/ 98597 h 112042"/>
                <a:gd name="connsiteX28" fmla="*/ 42128 w 53780"/>
                <a:gd name="connsiteY28" fmla="*/ 112043 h 112042"/>
                <a:gd name="connsiteX29" fmla="*/ 57814 w 53780"/>
                <a:gd name="connsiteY29" fmla="*/ 96357 h 112042"/>
                <a:gd name="connsiteX30" fmla="*/ 42128 w 53780"/>
                <a:gd name="connsiteY30" fmla="*/ 80671 h 112042"/>
                <a:gd name="connsiteX31" fmla="*/ 42128 w 53780"/>
                <a:gd name="connsiteY31" fmla="*/ 44817 h 112042"/>
                <a:gd name="connsiteX32" fmla="*/ 53332 w 53780"/>
                <a:gd name="connsiteY32" fmla="*/ 56021 h 112042"/>
                <a:gd name="connsiteX33" fmla="*/ 42128 w 53780"/>
                <a:gd name="connsiteY33" fmla="*/ 67226 h 112042"/>
                <a:gd name="connsiteX34" fmla="*/ 30924 w 53780"/>
                <a:gd name="connsiteY34" fmla="*/ 56469 h 112042"/>
                <a:gd name="connsiteX35" fmla="*/ 30924 w 53780"/>
                <a:gd name="connsiteY35" fmla="*/ 56021 h 112042"/>
                <a:gd name="connsiteX36" fmla="*/ 30924 w 53780"/>
                <a:gd name="connsiteY36" fmla="*/ 55573 h 112042"/>
                <a:gd name="connsiteX37" fmla="*/ 42128 w 53780"/>
                <a:gd name="connsiteY37" fmla="*/ 44817 h 112042"/>
                <a:gd name="connsiteX38" fmla="*/ 42128 w 53780"/>
                <a:gd name="connsiteY38" fmla="*/ 4482 h 112042"/>
                <a:gd name="connsiteX39" fmla="*/ 53332 w 53780"/>
                <a:gd name="connsiteY39" fmla="*/ 15686 h 112042"/>
                <a:gd name="connsiteX40" fmla="*/ 42128 w 53780"/>
                <a:gd name="connsiteY40" fmla="*/ 26890 h 112042"/>
                <a:gd name="connsiteX41" fmla="*/ 30924 w 53780"/>
                <a:gd name="connsiteY41" fmla="*/ 16134 h 112042"/>
                <a:gd name="connsiteX42" fmla="*/ 30924 w 53780"/>
                <a:gd name="connsiteY42" fmla="*/ 15686 h 112042"/>
                <a:gd name="connsiteX43" fmla="*/ 30924 w 53780"/>
                <a:gd name="connsiteY43" fmla="*/ 15238 h 112042"/>
                <a:gd name="connsiteX44" fmla="*/ 42128 w 53780"/>
                <a:gd name="connsiteY44" fmla="*/ 4482 h 112042"/>
                <a:gd name="connsiteX45" fmla="*/ 42128 w 53780"/>
                <a:gd name="connsiteY45" fmla="*/ 107561 h 112042"/>
                <a:gd name="connsiteX46" fmla="*/ 30924 w 53780"/>
                <a:gd name="connsiteY46" fmla="*/ 96805 h 112042"/>
                <a:gd name="connsiteX47" fmla="*/ 30924 w 53780"/>
                <a:gd name="connsiteY47" fmla="*/ 96357 h 112042"/>
                <a:gd name="connsiteX48" fmla="*/ 30924 w 53780"/>
                <a:gd name="connsiteY48" fmla="*/ 95908 h 112042"/>
                <a:gd name="connsiteX49" fmla="*/ 42128 w 53780"/>
                <a:gd name="connsiteY49" fmla="*/ 85152 h 112042"/>
                <a:gd name="connsiteX50" fmla="*/ 53332 w 53780"/>
                <a:gd name="connsiteY50" fmla="*/ 96357 h 112042"/>
                <a:gd name="connsiteX51" fmla="*/ 42128 w 53780"/>
                <a:gd name="connsiteY51" fmla="*/ 107561 h 11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3780" h="112042">
                  <a:moveTo>
                    <a:pt x="42128" y="80671"/>
                  </a:moveTo>
                  <a:cubicBezTo>
                    <a:pt x="34061" y="80671"/>
                    <a:pt x="27787" y="86497"/>
                    <a:pt x="26890" y="94116"/>
                  </a:cubicBezTo>
                  <a:lnTo>
                    <a:pt x="17927" y="94116"/>
                  </a:lnTo>
                  <a:lnTo>
                    <a:pt x="17927" y="58262"/>
                  </a:lnTo>
                  <a:lnTo>
                    <a:pt x="26890" y="58262"/>
                  </a:lnTo>
                  <a:cubicBezTo>
                    <a:pt x="27787" y="65881"/>
                    <a:pt x="34509" y="71707"/>
                    <a:pt x="42128" y="71707"/>
                  </a:cubicBezTo>
                  <a:cubicBezTo>
                    <a:pt x="50643" y="71707"/>
                    <a:pt x="57814" y="64536"/>
                    <a:pt x="57814" y="56021"/>
                  </a:cubicBezTo>
                  <a:cubicBezTo>
                    <a:pt x="57814" y="47506"/>
                    <a:pt x="50643" y="40335"/>
                    <a:pt x="42128" y="40335"/>
                  </a:cubicBezTo>
                  <a:cubicBezTo>
                    <a:pt x="34061" y="40335"/>
                    <a:pt x="27787" y="46161"/>
                    <a:pt x="26890" y="53780"/>
                  </a:cubicBezTo>
                  <a:lnTo>
                    <a:pt x="17927" y="53780"/>
                  </a:lnTo>
                  <a:lnTo>
                    <a:pt x="17927" y="17927"/>
                  </a:lnTo>
                  <a:lnTo>
                    <a:pt x="26890" y="17927"/>
                  </a:lnTo>
                  <a:cubicBezTo>
                    <a:pt x="27787" y="25546"/>
                    <a:pt x="34509" y="31372"/>
                    <a:pt x="42128" y="31372"/>
                  </a:cubicBezTo>
                  <a:cubicBezTo>
                    <a:pt x="50643" y="31372"/>
                    <a:pt x="57814" y="24201"/>
                    <a:pt x="57814" y="15686"/>
                  </a:cubicBezTo>
                  <a:cubicBezTo>
                    <a:pt x="57814" y="7171"/>
                    <a:pt x="50643" y="0"/>
                    <a:pt x="42128" y="0"/>
                  </a:cubicBezTo>
                  <a:cubicBezTo>
                    <a:pt x="34061" y="0"/>
                    <a:pt x="27787" y="5826"/>
                    <a:pt x="26890" y="13445"/>
                  </a:cubicBezTo>
                  <a:lnTo>
                    <a:pt x="15686" y="13445"/>
                  </a:lnTo>
                  <a:lnTo>
                    <a:pt x="15686" y="13445"/>
                  </a:lnTo>
                  <a:cubicBezTo>
                    <a:pt x="15238" y="13445"/>
                    <a:pt x="14341" y="13893"/>
                    <a:pt x="13893" y="13893"/>
                  </a:cubicBezTo>
                  <a:cubicBezTo>
                    <a:pt x="13445" y="13893"/>
                    <a:pt x="13445" y="14790"/>
                    <a:pt x="13445" y="15686"/>
                  </a:cubicBezTo>
                  <a:lnTo>
                    <a:pt x="13445" y="53780"/>
                  </a:lnTo>
                  <a:lnTo>
                    <a:pt x="2241" y="53780"/>
                  </a:lnTo>
                  <a:cubicBezTo>
                    <a:pt x="896" y="53780"/>
                    <a:pt x="0" y="54677"/>
                    <a:pt x="0" y="56021"/>
                  </a:cubicBezTo>
                  <a:cubicBezTo>
                    <a:pt x="0" y="57366"/>
                    <a:pt x="896" y="58262"/>
                    <a:pt x="2241" y="58262"/>
                  </a:cubicBezTo>
                  <a:lnTo>
                    <a:pt x="13445" y="58262"/>
                  </a:lnTo>
                  <a:lnTo>
                    <a:pt x="13445" y="96357"/>
                  </a:lnTo>
                  <a:cubicBezTo>
                    <a:pt x="13445" y="97701"/>
                    <a:pt x="14341" y="98597"/>
                    <a:pt x="15686" y="98597"/>
                  </a:cubicBezTo>
                  <a:lnTo>
                    <a:pt x="26890" y="98597"/>
                  </a:lnTo>
                  <a:cubicBezTo>
                    <a:pt x="27787" y="106216"/>
                    <a:pt x="34509" y="112043"/>
                    <a:pt x="42128" y="112043"/>
                  </a:cubicBezTo>
                  <a:cubicBezTo>
                    <a:pt x="50643" y="112043"/>
                    <a:pt x="57814" y="104872"/>
                    <a:pt x="57814" y="96357"/>
                  </a:cubicBezTo>
                  <a:cubicBezTo>
                    <a:pt x="57814" y="87841"/>
                    <a:pt x="50643" y="80671"/>
                    <a:pt x="42128" y="80671"/>
                  </a:cubicBezTo>
                  <a:close/>
                  <a:moveTo>
                    <a:pt x="42128" y="44817"/>
                  </a:moveTo>
                  <a:cubicBezTo>
                    <a:pt x="48402" y="44817"/>
                    <a:pt x="53332" y="49747"/>
                    <a:pt x="53332" y="56021"/>
                  </a:cubicBezTo>
                  <a:cubicBezTo>
                    <a:pt x="53332" y="62296"/>
                    <a:pt x="48402" y="67226"/>
                    <a:pt x="42128" y="67226"/>
                  </a:cubicBezTo>
                  <a:cubicBezTo>
                    <a:pt x="36302" y="67226"/>
                    <a:pt x="31372" y="62744"/>
                    <a:pt x="30924" y="56469"/>
                  </a:cubicBezTo>
                  <a:cubicBezTo>
                    <a:pt x="30924" y="56469"/>
                    <a:pt x="30924" y="56021"/>
                    <a:pt x="30924" y="56021"/>
                  </a:cubicBezTo>
                  <a:cubicBezTo>
                    <a:pt x="30924" y="56021"/>
                    <a:pt x="30924" y="55573"/>
                    <a:pt x="30924" y="55573"/>
                  </a:cubicBezTo>
                  <a:cubicBezTo>
                    <a:pt x="31372" y="49299"/>
                    <a:pt x="36302" y="44817"/>
                    <a:pt x="42128" y="44817"/>
                  </a:cubicBezTo>
                  <a:close/>
                  <a:moveTo>
                    <a:pt x="42128" y="4482"/>
                  </a:moveTo>
                  <a:cubicBezTo>
                    <a:pt x="48402" y="4482"/>
                    <a:pt x="53332" y="9411"/>
                    <a:pt x="53332" y="15686"/>
                  </a:cubicBezTo>
                  <a:cubicBezTo>
                    <a:pt x="53332" y="21960"/>
                    <a:pt x="48402" y="26890"/>
                    <a:pt x="42128" y="26890"/>
                  </a:cubicBezTo>
                  <a:cubicBezTo>
                    <a:pt x="36302" y="26890"/>
                    <a:pt x="31372" y="22409"/>
                    <a:pt x="30924" y="16134"/>
                  </a:cubicBezTo>
                  <a:cubicBezTo>
                    <a:pt x="30924" y="16134"/>
                    <a:pt x="30924" y="15686"/>
                    <a:pt x="30924" y="15686"/>
                  </a:cubicBezTo>
                  <a:cubicBezTo>
                    <a:pt x="30924" y="15686"/>
                    <a:pt x="30924" y="15238"/>
                    <a:pt x="30924" y="15238"/>
                  </a:cubicBezTo>
                  <a:cubicBezTo>
                    <a:pt x="31372" y="8963"/>
                    <a:pt x="36302" y="4482"/>
                    <a:pt x="42128" y="4482"/>
                  </a:cubicBezTo>
                  <a:close/>
                  <a:moveTo>
                    <a:pt x="42128" y="107561"/>
                  </a:moveTo>
                  <a:cubicBezTo>
                    <a:pt x="36302" y="107561"/>
                    <a:pt x="31372" y="103079"/>
                    <a:pt x="30924" y="96805"/>
                  </a:cubicBezTo>
                  <a:cubicBezTo>
                    <a:pt x="30924" y="96805"/>
                    <a:pt x="30924" y="96357"/>
                    <a:pt x="30924" y="96357"/>
                  </a:cubicBezTo>
                  <a:cubicBezTo>
                    <a:pt x="30924" y="96357"/>
                    <a:pt x="30924" y="95908"/>
                    <a:pt x="30924" y="95908"/>
                  </a:cubicBezTo>
                  <a:cubicBezTo>
                    <a:pt x="31372" y="90082"/>
                    <a:pt x="36302" y="85152"/>
                    <a:pt x="42128" y="85152"/>
                  </a:cubicBezTo>
                  <a:cubicBezTo>
                    <a:pt x="48402" y="85152"/>
                    <a:pt x="53332" y="90082"/>
                    <a:pt x="53332" y="96357"/>
                  </a:cubicBezTo>
                  <a:cubicBezTo>
                    <a:pt x="53332" y="102631"/>
                    <a:pt x="48402" y="107561"/>
                    <a:pt x="42128" y="107561"/>
                  </a:cubicBezTo>
                  <a:close/>
                </a:path>
              </a:pathLst>
            </a:custGeom>
            <a:grpFill/>
            <a:ln w="4477" cap="flat">
              <a:noFill/>
              <a:prstDash val="solid"/>
              <a:miter/>
            </a:ln>
          </p:spPr>
          <p:txBody>
            <a:bodyPr rtlCol="0" anchor="ctr"/>
            <a:lstStyle/>
            <a:p>
              <a:endParaRPr lang="en-US"/>
            </a:p>
          </p:txBody>
        </p:sp>
      </p:grpSp>
      <p:grpSp>
        <p:nvGrpSpPr>
          <p:cNvPr id="119" name="Group 2510">
            <a:extLst>
              <a:ext uri="{FF2B5EF4-FFF2-40B4-BE49-F238E27FC236}">
                <a16:creationId xmlns:a16="http://schemas.microsoft.com/office/drawing/2014/main" id="{E065E322-342A-A40D-48AB-FF50FC96737E}"/>
              </a:ext>
              <a:ext uri="{C183D7F6-B498-43B3-948B-1728B52AA6E4}">
                <adec:decorative xmlns:adec="http://schemas.microsoft.com/office/drawing/2017/decorative" val="1"/>
              </a:ext>
            </a:extLst>
          </p:cNvPr>
          <p:cNvGrpSpPr>
            <a:grpSpLocks noChangeAspect="1"/>
          </p:cNvGrpSpPr>
          <p:nvPr/>
        </p:nvGrpSpPr>
        <p:grpSpPr>
          <a:xfrm>
            <a:off x="7325803" y="1706115"/>
            <a:ext cx="326213" cy="167904"/>
            <a:chOff x="7540474" y="3204850"/>
            <a:chExt cx="152378" cy="78430"/>
          </a:xfrm>
          <a:solidFill>
            <a:srgbClr val="374C62"/>
          </a:solidFill>
        </p:grpSpPr>
        <p:sp>
          <p:nvSpPr>
            <p:cNvPr id="120" name="Freeform: Shape 5336">
              <a:extLst>
                <a:ext uri="{FF2B5EF4-FFF2-40B4-BE49-F238E27FC236}">
                  <a16:creationId xmlns:a16="http://schemas.microsoft.com/office/drawing/2014/main" id="{0AF908A1-941B-0931-7A81-94EB937F87CC}"/>
                </a:ext>
              </a:extLst>
            </p:cNvPr>
            <p:cNvSpPr/>
            <p:nvPr/>
          </p:nvSpPr>
          <p:spPr>
            <a:xfrm>
              <a:off x="7553919" y="3204850"/>
              <a:ext cx="31372" cy="31372"/>
            </a:xfrm>
            <a:custGeom>
              <a:avLst/>
              <a:gdLst>
                <a:gd name="connsiteX0" fmla="*/ 15686 w 31371"/>
                <a:gd name="connsiteY0" fmla="*/ 31372 h 31371"/>
                <a:gd name="connsiteX1" fmla="*/ 31372 w 31371"/>
                <a:gd name="connsiteY1" fmla="*/ 15686 h 31371"/>
                <a:gd name="connsiteX2" fmla="*/ 15686 w 31371"/>
                <a:gd name="connsiteY2" fmla="*/ 0 h 31371"/>
                <a:gd name="connsiteX3" fmla="*/ 0 w 31371"/>
                <a:gd name="connsiteY3" fmla="*/ 15686 h 31371"/>
                <a:gd name="connsiteX4" fmla="*/ 15686 w 31371"/>
                <a:gd name="connsiteY4" fmla="*/ 31372 h 31371"/>
                <a:gd name="connsiteX5" fmla="*/ 15686 w 31371"/>
                <a:gd name="connsiteY5" fmla="*/ 4482 h 31371"/>
                <a:gd name="connsiteX6" fmla="*/ 26890 w 31371"/>
                <a:gd name="connsiteY6" fmla="*/ 15686 h 31371"/>
                <a:gd name="connsiteX7" fmla="*/ 15686 w 31371"/>
                <a:gd name="connsiteY7" fmla="*/ 26890 h 31371"/>
                <a:gd name="connsiteX8" fmla="*/ 4482 w 31371"/>
                <a:gd name="connsiteY8" fmla="*/ 15686 h 31371"/>
                <a:gd name="connsiteX9" fmla="*/ 15686 w 31371"/>
                <a:gd name="connsiteY9" fmla="*/ 4482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5686" y="31372"/>
                  </a:moveTo>
                  <a:cubicBezTo>
                    <a:pt x="24201" y="31372"/>
                    <a:pt x="31372" y="24201"/>
                    <a:pt x="31372" y="15686"/>
                  </a:cubicBezTo>
                  <a:cubicBezTo>
                    <a:pt x="31372" y="7171"/>
                    <a:pt x="24201" y="0"/>
                    <a:pt x="15686" y="0"/>
                  </a:cubicBezTo>
                  <a:cubicBezTo>
                    <a:pt x="7171" y="0"/>
                    <a:pt x="0" y="7171"/>
                    <a:pt x="0" y="15686"/>
                  </a:cubicBezTo>
                  <a:cubicBezTo>
                    <a:pt x="0" y="24201"/>
                    <a:pt x="7171" y="31372"/>
                    <a:pt x="15686" y="31372"/>
                  </a:cubicBezTo>
                  <a:close/>
                  <a:moveTo>
                    <a:pt x="15686" y="4482"/>
                  </a:moveTo>
                  <a:cubicBezTo>
                    <a:pt x="21960" y="4482"/>
                    <a:pt x="26890" y="9411"/>
                    <a:pt x="26890" y="15686"/>
                  </a:cubicBezTo>
                  <a:cubicBezTo>
                    <a:pt x="26890" y="21960"/>
                    <a:pt x="21960" y="26890"/>
                    <a:pt x="15686" y="26890"/>
                  </a:cubicBezTo>
                  <a:cubicBezTo>
                    <a:pt x="9412" y="26890"/>
                    <a:pt x="4482" y="21960"/>
                    <a:pt x="4482" y="15686"/>
                  </a:cubicBezTo>
                  <a:cubicBezTo>
                    <a:pt x="4482" y="9411"/>
                    <a:pt x="9412" y="4482"/>
                    <a:pt x="15686" y="4482"/>
                  </a:cubicBezTo>
                  <a:close/>
                </a:path>
              </a:pathLst>
            </a:custGeom>
            <a:grpFill/>
            <a:ln w="4477" cap="flat">
              <a:noFill/>
              <a:prstDash val="solid"/>
              <a:miter/>
            </a:ln>
          </p:spPr>
          <p:txBody>
            <a:bodyPr rtlCol="0" anchor="ctr"/>
            <a:lstStyle/>
            <a:p>
              <a:endParaRPr lang="en-US"/>
            </a:p>
          </p:txBody>
        </p:sp>
        <p:sp>
          <p:nvSpPr>
            <p:cNvPr id="121" name="Freeform: Shape 5337">
              <a:extLst>
                <a:ext uri="{FF2B5EF4-FFF2-40B4-BE49-F238E27FC236}">
                  <a16:creationId xmlns:a16="http://schemas.microsoft.com/office/drawing/2014/main" id="{3EF446E0-A616-78E1-94E4-B6325C54A15B}"/>
                </a:ext>
              </a:extLst>
            </p:cNvPr>
            <p:cNvSpPr/>
            <p:nvPr/>
          </p:nvSpPr>
          <p:spPr>
            <a:xfrm>
              <a:off x="7648035" y="3204850"/>
              <a:ext cx="31372" cy="31372"/>
            </a:xfrm>
            <a:custGeom>
              <a:avLst/>
              <a:gdLst>
                <a:gd name="connsiteX0" fmla="*/ 15686 w 31371"/>
                <a:gd name="connsiteY0" fmla="*/ 31372 h 31371"/>
                <a:gd name="connsiteX1" fmla="*/ 31372 w 31371"/>
                <a:gd name="connsiteY1" fmla="*/ 15686 h 31371"/>
                <a:gd name="connsiteX2" fmla="*/ 15686 w 31371"/>
                <a:gd name="connsiteY2" fmla="*/ 0 h 31371"/>
                <a:gd name="connsiteX3" fmla="*/ 0 w 31371"/>
                <a:gd name="connsiteY3" fmla="*/ 15686 h 31371"/>
                <a:gd name="connsiteX4" fmla="*/ 15686 w 31371"/>
                <a:gd name="connsiteY4" fmla="*/ 31372 h 31371"/>
                <a:gd name="connsiteX5" fmla="*/ 15686 w 31371"/>
                <a:gd name="connsiteY5" fmla="*/ 4482 h 31371"/>
                <a:gd name="connsiteX6" fmla="*/ 26890 w 31371"/>
                <a:gd name="connsiteY6" fmla="*/ 15686 h 31371"/>
                <a:gd name="connsiteX7" fmla="*/ 15686 w 31371"/>
                <a:gd name="connsiteY7" fmla="*/ 26890 h 31371"/>
                <a:gd name="connsiteX8" fmla="*/ 4482 w 31371"/>
                <a:gd name="connsiteY8" fmla="*/ 15686 h 31371"/>
                <a:gd name="connsiteX9" fmla="*/ 15686 w 31371"/>
                <a:gd name="connsiteY9" fmla="*/ 4482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5686" y="31372"/>
                  </a:moveTo>
                  <a:cubicBezTo>
                    <a:pt x="24201" y="31372"/>
                    <a:pt x="31372" y="24201"/>
                    <a:pt x="31372" y="15686"/>
                  </a:cubicBezTo>
                  <a:cubicBezTo>
                    <a:pt x="31372" y="7171"/>
                    <a:pt x="24201" y="0"/>
                    <a:pt x="15686" y="0"/>
                  </a:cubicBezTo>
                  <a:cubicBezTo>
                    <a:pt x="7171" y="0"/>
                    <a:pt x="0" y="7171"/>
                    <a:pt x="0" y="15686"/>
                  </a:cubicBezTo>
                  <a:cubicBezTo>
                    <a:pt x="0" y="24201"/>
                    <a:pt x="7171" y="31372"/>
                    <a:pt x="15686" y="31372"/>
                  </a:cubicBezTo>
                  <a:close/>
                  <a:moveTo>
                    <a:pt x="15686" y="4482"/>
                  </a:moveTo>
                  <a:cubicBezTo>
                    <a:pt x="21960" y="4482"/>
                    <a:pt x="26890" y="9411"/>
                    <a:pt x="26890" y="15686"/>
                  </a:cubicBezTo>
                  <a:cubicBezTo>
                    <a:pt x="26890" y="21960"/>
                    <a:pt x="21960" y="26890"/>
                    <a:pt x="15686" y="26890"/>
                  </a:cubicBezTo>
                  <a:cubicBezTo>
                    <a:pt x="9411" y="26890"/>
                    <a:pt x="4482" y="21960"/>
                    <a:pt x="4482" y="15686"/>
                  </a:cubicBezTo>
                  <a:cubicBezTo>
                    <a:pt x="4482" y="9411"/>
                    <a:pt x="9411" y="4482"/>
                    <a:pt x="15686" y="4482"/>
                  </a:cubicBezTo>
                  <a:close/>
                </a:path>
              </a:pathLst>
            </a:custGeom>
            <a:grpFill/>
            <a:ln w="4477" cap="flat">
              <a:noFill/>
              <a:prstDash val="solid"/>
              <a:miter/>
            </a:ln>
          </p:spPr>
          <p:txBody>
            <a:bodyPr rtlCol="0" anchor="ctr"/>
            <a:lstStyle/>
            <a:p>
              <a:endParaRPr lang="en-US"/>
            </a:p>
          </p:txBody>
        </p:sp>
        <p:sp>
          <p:nvSpPr>
            <p:cNvPr id="122" name="Freeform: Shape 5338">
              <a:extLst>
                <a:ext uri="{FF2B5EF4-FFF2-40B4-BE49-F238E27FC236}">
                  <a16:creationId xmlns:a16="http://schemas.microsoft.com/office/drawing/2014/main" id="{372E49D9-55CC-3E65-74BF-BD3EC70557DE}"/>
                </a:ext>
              </a:extLst>
            </p:cNvPr>
            <p:cNvSpPr/>
            <p:nvPr/>
          </p:nvSpPr>
          <p:spPr>
            <a:xfrm>
              <a:off x="7540474" y="3238463"/>
              <a:ext cx="152378" cy="44817"/>
            </a:xfrm>
            <a:custGeom>
              <a:avLst/>
              <a:gdLst>
                <a:gd name="connsiteX0" fmla="*/ 136692 w 152377"/>
                <a:gd name="connsiteY0" fmla="*/ 0 h 44817"/>
                <a:gd name="connsiteX1" fmla="*/ 109802 w 152377"/>
                <a:gd name="connsiteY1" fmla="*/ 0 h 44817"/>
                <a:gd name="connsiteX2" fmla="*/ 95908 w 152377"/>
                <a:gd name="connsiteY2" fmla="*/ 8067 h 44817"/>
                <a:gd name="connsiteX3" fmla="*/ 89634 w 152377"/>
                <a:gd name="connsiteY3" fmla="*/ 6723 h 44817"/>
                <a:gd name="connsiteX4" fmla="*/ 62744 w 152377"/>
                <a:gd name="connsiteY4" fmla="*/ 6723 h 44817"/>
                <a:gd name="connsiteX5" fmla="*/ 56469 w 152377"/>
                <a:gd name="connsiteY5" fmla="*/ 8067 h 44817"/>
                <a:gd name="connsiteX6" fmla="*/ 42576 w 152377"/>
                <a:gd name="connsiteY6" fmla="*/ 0 h 44817"/>
                <a:gd name="connsiteX7" fmla="*/ 15686 w 152377"/>
                <a:gd name="connsiteY7" fmla="*/ 0 h 44817"/>
                <a:gd name="connsiteX8" fmla="*/ 0 w 152377"/>
                <a:gd name="connsiteY8" fmla="*/ 15686 h 44817"/>
                <a:gd name="connsiteX9" fmla="*/ 0 w 152377"/>
                <a:gd name="connsiteY9" fmla="*/ 29579 h 44817"/>
                <a:gd name="connsiteX10" fmla="*/ 8515 w 152377"/>
                <a:gd name="connsiteY10" fmla="*/ 38094 h 44817"/>
                <a:gd name="connsiteX11" fmla="*/ 47506 w 152377"/>
                <a:gd name="connsiteY11" fmla="*/ 38094 h 44817"/>
                <a:gd name="connsiteX12" fmla="*/ 55573 w 152377"/>
                <a:gd name="connsiteY12" fmla="*/ 44817 h 44817"/>
                <a:gd name="connsiteX13" fmla="*/ 97253 w 152377"/>
                <a:gd name="connsiteY13" fmla="*/ 44817 h 44817"/>
                <a:gd name="connsiteX14" fmla="*/ 105320 w 152377"/>
                <a:gd name="connsiteY14" fmla="*/ 38094 h 44817"/>
                <a:gd name="connsiteX15" fmla="*/ 144311 w 152377"/>
                <a:gd name="connsiteY15" fmla="*/ 38094 h 44817"/>
                <a:gd name="connsiteX16" fmla="*/ 152826 w 152377"/>
                <a:gd name="connsiteY16" fmla="*/ 29579 h 44817"/>
                <a:gd name="connsiteX17" fmla="*/ 152826 w 152377"/>
                <a:gd name="connsiteY17" fmla="*/ 15686 h 44817"/>
                <a:gd name="connsiteX18" fmla="*/ 136692 w 152377"/>
                <a:gd name="connsiteY18" fmla="*/ 0 h 44817"/>
                <a:gd name="connsiteX19" fmla="*/ 4482 w 152377"/>
                <a:gd name="connsiteY19" fmla="*/ 29579 h 44817"/>
                <a:gd name="connsiteX20" fmla="*/ 4482 w 152377"/>
                <a:gd name="connsiteY20" fmla="*/ 15686 h 44817"/>
                <a:gd name="connsiteX21" fmla="*/ 15686 w 152377"/>
                <a:gd name="connsiteY21" fmla="*/ 4482 h 44817"/>
                <a:gd name="connsiteX22" fmla="*/ 42576 w 152377"/>
                <a:gd name="connsiteY22" fmla="*/ 4482 h 44817"/>
                <a:gd name="connsiteX23" fmla="*/ 52436 w 152377"/>
                <a:gd name="connsiteY23" fmla="*/ 10756 h 44817"/>
                <a:gd name="connsiteX24" fmla="*/ 47058 w 152377"/>
                <a:gd name="connsiteY24" fmla="*/ 22409 h 44817"/>
                <a:gd name="connsiteX25" fmla="*/ 47058 w 152377"/>
                <a:gd name="connsiteY25" fmla="*/ 33613 h 44817"/>
                <a:gd name="connsiteX26" fmla="*/ 8515 w 152377"/>
                <a:gd name="connsiteY26" fmla="*/ 33613 h 44817"/>
                <a:gd name="connsiteX27" fmla="*/ 4482 w 152377"/>
                <a:gd name="connsiteY27" fmla="*/ 29579 h 44817"/>
                <a:gd name="connsiteX28" fmla="*/ 100838 w 152377"/>
                <a:gd name="connsiteY28" fmla="*/ 36302 h 44817"/>
                <a:gd name="connsiteX29" fmla="*/ 96805 w 152377"/>
                <a:gd name="connsiteY29" fmla="*/ 40335 h 44817"/>
                <a:gd name="connsiteX30" fmla="*/ 55125 w 152377"/>
                <a:gd name="connsiteY30" fmla="*/ 40335 h 44817"/>
                <a:gd name="connsiteX31" fmla="*/ 51091 w 152377"/>
                <a:gd name="connsiteY31" fmla="*/ 36302 h 44817"/>
                <a:gd name="connsiteX32" fmla="*/ 51091 w 152377"/>
                <a:gd name="connsiteY32" fmla="*/ 22409 h 44817"/>
                <a:gd name="connsiteX33" fmla="*/ 62296 w 152377"/>
                <a:gd name="connsiteY33" fmla="*/ 11204 h 44817"/>
                <a:gd name="connsiteX34" fmla="*/ 89186 w 152377"/>
                <a:gd name="connsiteY34" fmla="*/ 11204 h 44817"/>
                <a:gd name="connsiteX35" fmla="*/ 100390 w 152377"/>
                <a:gd name="connsiteY35" fmla="*/ 22409 h 44817"/>
                <a:gd name="connsiteX36" fmla="*/ 100390 w 152377"/>
                <a:gd name="connsiteY36" fmla="*/ 36302 h 44817"/>
                <a:gd name="connsiteX37" fmla="*/ 147896 w 152377"/>
                <a:gd name="connsiteY37" fmla="*/ 29579 h 44817"/>
                <a:gd name="connsiteX38" fmla="*/ 143863 w 152377"/>
                <a:gd name="connsiteY38" fmla="*/ 33613 h 44817"/>
                <a:gd name="connsiteX39" fmla="*/ 105320 w 152377"/>
                <a:gd name="connsiteY39" fmla="*/ 33613 h 44817"/>
                <a:gd name="connsiteX40" fmla="*/ 105320 w 152377"/>
                <a:gd name="connsiteY40" fmla="*/ 22409 h 44817"/>
                <a:gd name="connsiteX41" fmla="*/ 99942 w 152377"/>
                <a:gd name="connsiteY41" fmla="*/ 10756 h 44817"/>
                <a:gd name="connsiteX42" fmla="*/ 109802 w 152377"/>
                <a:gd name="connsiteY42" fmla="*/ 4482 h 44817"/>
                <a:gd name="connsiteX43" fmla="*/ 136692 w 152377"/>
                <a:gd name="connsiteY43" fmla="*/ 4482 h 44817"/>
                <a:gd name="connsiteX44" fmla="*/ 147896 w 152377"/>
                <a:gd name="connsiteY44" fmla="*/ 15686 h 44817"/>
                <a:gd name="connsiteX45" fmla="*/ 147896 w 152377"/>
                <a:gd name="connsiteY45" fmla="*/ 29579 h 4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2377" h="44817">
                  <a:moveTo>
                    <a:pt x="136692" y="0"/>
                  </a:moveTo>
                  <a:lnTo>
                    <a:pt x="109802" y="0"/>
                  </a:lnTo>
                  <a:cubicBezTo>
                    <a:pt x="103975" y="0"/>
                    <a:pt x="98598" y="3137"/>
                    <a:pt x="95908" y="8067"/>
                  </a:cubicBezTo>
                  <a:cubicBezTo>
                    <a:pt x="94116" y="7171"/>
                    <a:pt x="91875" y="6723"/>
                    <a:pt x="89634" y="6723"/>
                  </a:cubicBezTo>
                  <a:lnTo>
                    <a:pt x="62744" y="6723"/>
                  </a:lnTo>
                  <a:cubicBezTo>
                    <a:pt x="60503" y="6723"/>
                    <a:pt x="58262" y="7171"/>
                    <a:pt x="56469" y="8067"/>
                  </a:cubicBezTo>
                  <a:cubicBezTo>
                    <a:pt x="53780" y="3137"/>
                    <a:pt x="48402" y="0"/>
                    <a:pt x="42576" y="0"/>
                  </a:cubicBezTo>
                  <a:lnTo>
                    <a:pt x="15686" y="0"/>
                  </a:lnTo>
                  <a:cubicBezTo>
                    <a:pt x="7171" y="0"/>
                    <a:pt x="0" y="7171"/>
                    <a:pt x="0" y="15686"/>
                  </a:cubicBezTo>
                  <a:lnTo>
                    <a:pt x="0" y="29579"/>
                  </a:lnTo>
                  <a:cubicBezTo>
                    <a:pt x="0" y="34061"/>
                    <a:pt x="3585" y="38094"/>
                    <a:pt x="8515" y="38094"/>
                  </a:cubicBezTo>
                  <a:lnTo>
                    <a:pt x="47506" y="38094"/>
                  </a:lnTo>
                  <a:cubicBezTo>
                    <a:pt x="48402" y="42128"/>
                    <a:pt x="51540" y="44817"/>
                    <a:pt x="55573" y="44817"/>
                  </a:cubicBezTo>
                  <a:lnTo>
                    <a:pt x="97253" y="44817"/>
                  </a:lnTo>
                  <a:cubicBezTo>
                    <a:pt x="101286" y="44817"/>
                    <a:pt x="104872" y="42128"/>
                    <a:pt x="105320" y="38094"/>
                  </a:cubicBezTo>
                  <a:lnTo>
                    <a:pt x="144311" y="38094"/>
                  </a:lnTo>
                  <a:cubicBezTo>
                    <a:pt x="148792" y="38094"/>
                    <a:pt x="152826" y="34509"/>
                    <a:pt x="152826" y="29579"/>
                  </a:cubicBezTo>
                  <a:lnTo>
                    <a:pt x="152826" y="15686"/>
                  </a:lnTo>
                  <a:cubicBezTo>
                    <a:pt x="152378" y="7171"/>
                    <a:pt x="145207" y="0"/>
                    <a:pt x="136692" y="0"/>
                  </a:cubicBezTo>
                  <a:close/>
                  <a:moveTo>
                    <a:pt x="4482" y="29579"/>
                  </a:moveTo>
                  <a:lnTo>
                    <a:pt x="4482" y="15686"/>
                  </a:lnTo>
                  <a:cubicBezTo>
                    <a:pt x="4482" y="9411"/>
                    <a:pt x="9412" y="4482"/>
                    <a:pt x="15686" y="4482"/>
                  </a:cubicBezTo>
                  <a:lnTo>
                    <a:pt x="42576" y="4482"/>
                  </a:lnTo>
                  <a:cubicBezTo>
                    <a:pt x="46610" y="4482"/>
                    <a:pt x="50643" y="6723"/>
                    <a:pt x="52436" y="10756"/>
                  </a:cubicBezTo>
                  <a:cubicBezTo>
                    <a:pt x="49299" y="13445"/>
                    <a:pt x="47058" y="17927"/>
                    <a:pt x="47058" y="22409"/>
                  </a:cubicBezTo>
                  <a:lnTo>
                    <a:pt x="47058" y="33613"/>
                  </a:lnTo>
                  <a:lnTo>
                    <a:pt x="8515" y="33613"/>
                  </a:lnTo>
                  <a:cubicBezTo>
                    <a:pt x="6274" y="33613"/>
                    <a:pt x="4482" y="31820"/>
                    <a:pt x="4482" y="29579"/>
                  </a:cubicBezTo>
                  <a:close/>
                  <a:moveTo>
                    <a:pt x="100838" y="36302"/>
                  </a:moveTo>
                  <a:cubicBezTo>
                    <a:pt x="100838" y="38543"/>
                    <a:pt x="99046" y="40335"/>
                    <a:pt x="96805" y="40335"/>
                  </a:cubicBezTo>
                  <a:lnTo>
                    <a:pt x="55125" y="40335"/>
                  </a:lnTo>
                  <a:cubicBezTo>
                    <a:pt x="52884" y="40335"/>
                    <a:pt x="51091" y="38543"/>
                    <a:pt x="51091" y="36302"/>
                  </a:cubicBezTo>
                  <a:lnTo>
                    <a:pt x="51091" y="22409"/>
                  </a:lnTo>
                  <a:cubicBezTo>
                    <a:pt x="51091" y="16134"/>
                    <a:pt x="56021" y="11204"/>
                    <a:pt x="62296" y="11204"/>
                  </a:cubicBezTo>
                  <a:lnTo>
                    <a:pt x="89186" y="11204"/>
                  </a:lnTo>
                  <a:cubicBezTo>
                    <a:pt x="95460" y="11204"/>
                    <a:pt x="100390" y="16134"/>
                    <a:pt x="100390" y="22409"/>
                  </a:cubicBezTo>
                  <a:lnTo>
                    <a:pt x="100390" y="36302"/>
                  </a:lnTo>
                  <a:close/>
                  <a:moveTo>
                    <a:pt x="147896" y="29579"/>
                  </a:moveTo>
                  <a:cubicBezTo>
                    <a:pt x="147896" y="31820"/>
                    <a:pt x="146103" y="33613"/>
                    <a:pt x="143863" y="33613"/>
                  </a:cubicBezTo>
                  <a:lnTo>
                    <a:pt x="105320" y="33613"/>
                  </a:lnTo>
                  <a:lnTo>
                    <a:pt x="105320" y="22409"/>
                  </a:lnTo>
                  <a:cubicBezTo>
                    <a:pt x="105320" y="17479"/>
                    <a:pt x="103079" y="13445"/>
                    <a:pt x="99942" y="10756"/>
                  </a:cubicBezTo>
                  <a:cubicBezTo>
                    <a:pt x="101735" y="7171"/>
                    <a:pt x="105768" y="4482"/>
                    <a:pt x="109802" y="4482"/>
                  </a:cubicBezTo>
                  <a:lnTo>
                    <a:pt x="136692" y="4482"/>
                  </a:lnTo>
                  <a:cubicBezTo>
                    <a:pt x="142966" y="4482"/>
                    <a:pt x="147896" y="9411"/>
                    <a:pt x="147896" y="15686"/>
                  </a:cubicBezTo>
                  <a:lnTo>
                    <a:pt x="147896" y="29579"/>
                  </a:lnTo>
                  <a:close/>
                </a:path>
              </a:pathLst>
            </a:custGeom>
            <a:grpFill/>
            <a:ln w="4477" cap="flat">
              <a:noFill/>
              <a:prstDash val="solid"/>
              <a:miter/>
            </a:ln>
          </p:spPr>
          <p:txBody>
            <a:bodyPr rtlCol="0" anchor="ctr"/>
            <a:lstStyle/>
            <a:p>
              <a:endParaRPr lang="en-US"/>
            </a:p>
          </p:txBody>
        </p:sp>
        <p:sp>
          <p:nvSpPr>
            <p:cNvPr id="123" name="Freeform: Shape 5339">
              <a:extLst>
                <a:ext uri="{FF2B5EF4-FFF2-40B4-BE49-F238E27FC236}">
                  <a16:creationId xmlns:a16="http://schemas.microsoft.com/office/drawing/2014/main" id="{D91B2A86-D9C9-701F-72EC-D5454F7AD11B}"/>
                </a:ext>
              </a:extLst>
            </p:cNvPr>
            <p:cNvSpPr/>
            <p:nvPr/>
          </p:nvSpPr>
          <p:spPr>
            <a:xfrm>
              <a:off x="7600977" y="3211572"/>
              <a:ext cx="31372" cy="31372"/>
            </a:xfrm>
            <a:custGeom>
              <a:avLst/>
              <a:gdLst>
                <a:gd name="connsiteX0" fmla="*/ 15686 w 31371"/>
                <a:gd name="connsiteY0" fmla="*/ 31372 h 31371"/>
                <a:gd name="connsiteX1" fmla="*/ 31372 w 31371"/>
                <a:gd name="connsiteY1" fmla="*/ 15686 h 31371"/>
                <a:gd name="connsiteX2" fmla="*/ 15686 w 31371"/>
                <a:gd name="connsiteY2" fmla="*/ 0 h 31371"/>
                <a:gd name="connsiteX3" fmla="*/ 0 w 31371"/>
                <a:gd name="connsiteY3" fmla="*/ 15686 h 31371"/>
                <a:gd name="connsiteX4" fmla="*/ 15686 w 31371"/>
                <a:gd name="connsiteY4" fmla="*/ 31372 h 31371"/>
                <a:gd name="connsiteX5" fmla="*/ 15686 w 31371"/>
                <a:gd name="connsiteY5" fmla="*/ 4482 h 31371"/>
                <a:gd name="connsiteX6" fmla="*/ 26890 w 31371"/>
                <a:gd name="connsiteY6" fmla="*/ 15686 h 31371"/>
                <a:gd name="connsiteX7" fmla="*/ 15686 w 31371"/>
                <a:gd name="connsiteY7" fmla="*/ 26890 h 31371"/>
                <a:gd name="connsiteX8" fmla="*/ 4482 w 31371"/>
                <a:gd name="connsiteY8" fmla="*/ 15686 h 31371"/>
                <a:gd name="connsiteX9" fmla="*/ 15686 w 31371"/>
                <a:gd name="connsiteY9" fmla="*/ 4482 h 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1" h="31371">
                  <a:moveTo>
                    <a:pt x="15686" y="31372"/>
                  </a:moveTo>
                  <a:cubicBezTo>
                    <a:pt x="24201" y="31372"/>
                    <a:pt x="31372" y="24201"/>
                    <a:pt x="31372" y="15686"/>
                  </a:cubicBezTo>
                  <a:cubicBezTo>
                    <a:pt x="31372" y="7171"/>
                    <a:pt x="24201" y="0"/>
                    <a:pt x="15686" y="0"/>
                  </a:cubicBezTo>
                  <a:cubicBezTo>
                    <a:pt x="7171" y="0"/>
                    <a:pt x="0" y="7171"/>
                    <a:pt x="0" y="15686"/>
                  </a:cubicBezTo>
                  <a:cubicBezTo>
                    <a:pt x="0" y="24201"/>
                    <a:pt x="7171" y="31372"/>
                    <a:pt x="15686" y="31372"/>
                  </a:cubicBezTo>
                  <a:close/>
                  <a:moveTo>
                    <a:pt x="15686" y="4482"/>
                  </a:moveTo>
                  <a:cubicBezTo>
                    <a:pt x="21960" y="4482"/>
                    <a:pt x="26890" y="9411"/>
                    <a:pt x="26890" y="15686"/>
                  </a:cubicBezTo>
                  <a:cubicBezTo>
                    <a:pt x="26890" y="21960"/>
                    <a:pt x="21960" y="26890"/>
                    <a:pt x="15686" y="26890"/>
                  </a:cubicBezTo>
                  <a:cubicBezTo>
                    <a:pt x="9412" y="26890"/>
                    <a:pt x="4482" y="21960"/>
                    <a:pt x="4482" y="15686"/>
                  </a:cubicBezTo>
                  <a:cubicBezTo>
                    <a:pt x="4482" y="9411"/>
                    <a:pt x="9412" y="4482"/>
                    <a:pt x="15686" y="4482"/>
                  </a:cubicBezTo>
                  <a:close/>
                </a:path>
              </a:pathLst>
            </a:custGeom>
            <a:grpFill/>
            <a:ln w="4477" cap="flat">
              <a:noFill/>
              <a:prstDash val="solid"/>
              <a:miter/>
            </a:ln>
          </p:spPr>
          <p:txBody>
            <a:bodyPr rtlCol="0" anchor="ctr"/>
            <a:lstStyle/>
            <a:p>
              <a:endParaRPr lang="en-US"/>
            </a:p>
          </p:txBody>
        </p:sp>
      </p:grpSp>
      <p:sp>
        <p:nvSpPr>
          <p:cNvPr id="124" name="Rectangle : coins arrondis 123">
            <a:extLst>
              <a:ext uri="{FF2B5EF4-FFF2-40B4-BE49-F238E27FC236}">
                <a16:creationId xmlns:a16="http://schemas.microsoft.com/office/drawing/2014/main" id="{8B6F2CA4-63A0-EAA5-4D4B-9ACBF3D4E47C}"/>
              </a:ext>
            </a:extLst>
          </p:cNvPr>
          <p:cNvSpPr/>
          <p:nvPr/>
        </p:nvSpPr>
        <p:spPr>
          <a:xfrm>
            <a:off x="646595" y="4384226"/>
            <a:ext cx="8094474" cy="20809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400" kern="1200" dirty="0">
              <a:ln>
                <a:solidFill>
                  <a:srgbClr val="0C429C"/>
                </a:solidFill>
              </a:ln>
              <a:solidFill>
                <a:schemeClr val="bg1"/>
              </a:solidFill>
              <a:latin typeface="Magneto" pitchFamily="82" charset="77"/>
            </a:endParaRPr>
          </a:p>
        </p:txBody>
      </p:sp>
      <p:sp>
        <p:nvSpPr>
          <p:cNvPr id="128" name="ZoneTexte 127">
            <a:extLst>
              <a:ext uri="{FF2B5EF4-FFF2-40B4-BE49-F238E27FC236}">
                <a16:creationId xmlns:a16="http://schemas.microsoft.com/office/drawing/2014/main" id="{EF709953-BC48-1117-D3CD-2FB8E63DE17C}"/>
              </a:ext>
            </a:extLst>
          </p:cNvPr>
          <p:cNvSpPr txBox="1"/>
          <p:nvPr/>
        </p:nvSpPr>
        <p:spPr>
          <a:xfrm>
            <a:off x="2381533" y="4359392"/>
            <a:ext cx="4624598" cy="261610"/>
          </a:xfrm>
          <a:prstGeom prst="rect">
            <a:avLst/>
          </a:prstGeom>
          <a:noFill/>
        </p:spPr>
        <p:txBody>
          <a:bodyPr wrap="square">
            <a:spAutoFit/>
          </a:bodyPr>
          <a:lstStyle/>
          <a:p>
            <a:pPr algn="ctr"/>
            <a:r>
              <a:rPr lang="fr-FR" sz="1100" b="1" dirty="0">
                <a:solidFill>
                  <a:schemeClr val="bg1"/>
                </a:solidFill>
                <a:latin typeface="Marianne" panose="02000000000000000000" pitchFamily="2" charset="0"/>
              </a:rPr>
              <a:t>Actions media </a:t>
            </a:r>
          </a:p>
        </p:txBody>
      </p:sp>
      <p:sp>
        <p:nvSpPr>
          <p:cNvPr id="15" name="Titre 1">
            <a:extLst>
              <a:ext uri="{FF2B5EF4-FFF2-40B4-BE49-F238E27FC236}">
                <a16:creationId xmlns:a16="http://schemas.microsoft.com/office/drawing/2014/main" id="{B5B74720-A34F-397D-E1FD-141B1B617423}"/>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16" name="Espace réservé du texte 3">
            <a:extLst>
              <a:ext uri="{FF2B5EF4-FFF2-40B4-BE49-F238E27FC236}">
                <a16:creationId xmlns:a16="http://schemas.microsoft.com/office/drawing/2014/main" id="{5C1409E0-BF2A-B62E-AF07-A5D366B58230}"/>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17" name="Titre 1">
            <a:extLst>
              <a:ext uri="{FF2B5EF4-FFF2-40B4-BE49-F238E27FC236}">
                <a16:creationId xmlns:a16="http://schemas.microsoft.com/office/drawing/2014/main" id="{9C435F40-A0FC-5449-6FA6-2D48163D26FD}"/>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18" name="Espace réservé du texte 3">
            <a:extLst>
              <a:ext uri="{FF2B5EF4-FFF2-40B4-BE49-F238E27FC236}">
                <a16:creationId xmlns:a16="http://schemas.microsoft.com/office/drawing/2014/main" id="{FE6E0BCB-4AF4-3113-F219-ECDF67FD4FF1}"/>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Tree>
    <p:extLst>
      <p:ext uri="{BB962C8B-B14F-4D97-AF65-F5344CB8AC3E}">
        <p14:creationId xmlns:p14="http://schemas.microsoft.com/office/powerpoint/2010/main" val="366594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0806D27-B81D-8580-419C-19FA7CC1D7F5}"/>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29</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798671" cy="25564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Le Groupement Régional e-Santé Bretagne peut vous aider à …</a:t>
            </a:r>
          </a:p>
        </p:txBody>
      </p:sp>
      <p:grpSp>
        <p:nvGrpSpPr>
          <p:cNvPr id="61" name="Groupe 60">
            <a:extLst>
              <a:ext uri="{FF2B5EF4-FFF2-40B4-BE49-F238E27FC236}">
                <a16:creationId xmlns:a16="http://schemas.microsoft.com/office/drawing/2014/main" id="{06DFB21C-95A6-1988-E449-2279B9DFEB11}"/>
              </a:ext>
            </a:extLst>
          </p:cNvPr>
          <p:cNvGrpSpPr/>
          <p:nvPr/>
        </p:nvGrpSpPr>
        <p:grpSpPr>
          <a:xfrm>
            <a:off x="668775" y="1674792"/>
            <a:ext cx="1901472" cy="3161516"/>
            <a:chOff x="-42" y="2932458"/>
            <a:chExt cx="2535296" cy="2682465"/>
          </a:xfrm>
        </p:grpSpPr>
        <p:grpSp>
          <p:nvGrpSpPr>
            <p:cNvPr id="62" name="Groupe 61">
              <a:extLst>
                <a:ext uri="{FF2B5EF4-FFF2-40B4-BE49-F238E27FC236}">
                  <a16:creationId xmlns:a16="http://schemas.microsoft.com/office/drawing/2014/main" id="{0E492267-DF2B-0683-D82E-70E43ECB5828}"/>
                </a:ext>
              </a:extLst>
            </p:cNvPr>
            <p:cNvGrpSpPr/>
            <p:nvPr/>
          </p:nvGrpSpPr>
          <p:grpSpPr>
            <a:xfrm>
              <a:off x="1" y="2954245"/>
              <a:ext cx="2535253" cy="2660678"/>
              <a:chOff x="7593625" y="1696886"/>
              <a:chExt cx="4373360" cy="2484591"/>
            </a:xfrm>
          </p:grpSpPr>
          <p:sp>
            <p:nvSpPr>
              <p:cNvPr id="64" name="Rectangle : coins arrondis 63">
                <a:extLst>
                  <a:ext uri="{FF2B5EF4-FFF2-40B4-BE49-F238E27FC236}">
                    <a16:creationId xmlns:a16="http://schemas.microsoft.com/office/drawing/2014/main" id="{C3F64867-C98F-85D3-3D80-6CB84B57F863}"/>
                  </a:ext>
                </a:extLst>
              </p:cNvPr>
              <p:cNvSpPr/>
              <p:nvPr/>
            </p:nvSpPr>
            <p:spPr>
              <a:xfrm>
                <a:off x="7593625" y="1696886"/>
                <a:ext cx="4373360" cy="2484591"/>
              </a:xfrm>
              <a:prstGeom prst="roundRect">
                <a:avLst>
                  <a:gd name="adj" fmla="val 10297"/>
                </a:avLst>
              </a:prstGeom>
              <a:noFill/>
              <a:ln w="28575">
                <a:solidFill>
                  <a:srgbClr val="4FB1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Marianne" panose="02000000000000000000" pitchFamily="2" charset="0"/>
                </a:endParaRPr>
              </a:p>
            </p:txBody>
          </p:sp>
          <p:sp>
            <p:nvSpPr>
              <p:cNvPr id="65" name="object 17">
                <a:extLst>
                  <a:ext uri="{FF2B5EF4-FFF2-40B4-BE49-F238E27FC236}">
                    <a16:creationId xmlns:a16="http://schemas.microsoft.com/office/drawing/2014/main" id="{5B541E98-5F5F-B227-01A8-73F0DCF4885B}"/>
                  </a:ext>
                </a:extLst>
              </p:cNvPr>
              <p:cNvSpPr txBox="1"/>
              <p:nvPr/>
            </p:nvSpPr>
            <p:spPr>
              <a:xfrm>
                <a:off x="7803620" y="2183631"/>
                <a:ext cx="3993645" cy="1881465"/>
              </a:xfrm>
              <a:prstGeom prst="rect">
                <a:avLst/>
              </a:prstGeom>
            </p:spPr>
            <p:txBody>
              <a:bodyPr vert="horz" wrap="square" lIns="0" tIns="9525" rIns="0" bIns="0" rtlCol="0" anchor="t">
                <a:spAutoFit/>
              </a:bodyPr>
              <a:lstStyle/>
              <a:p>
                <a:pPr marL="93663" marR="3810" indent="-84138"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ontserrat"/>
                  </a:rPr>
                  <a:t>Identifier et former un référent </a:t>
                </a:r>
                <a:r>
                  <a:rPr lang="fr-FR" sz="825" kern="1200" dirty="0">
                    <a:solidFill>
                      <a:srgbClr val="374C62"/>
                    </a:solidFill>
                    <a:latin typeface="Marianne" panose="02000000000000000000" pitchFamily="2" charset="0"/>
                    <a:ea typeface="+mn-ea"/>
                    <a:cs typeface="Montserrat"/>
                  </a:rPr>
                  <a:t>Mon Espace Santé</a:t>
                </a:r>
                <a:endParaRPr lang="fr-FR" sz="825" b="1" kern="1200" dirty="0">
                  <a:solidFill>
                    <a:srgbClr val="374C62"/>
                  </a:solidFill>
                  <a:latin typeface="Marianne" panose="02000000000000000000" pitchFamily="2" charset="0"/>
                  <a:ea typeface="+mn-ea"/>
                  <a:cs typeface="Montserrat"/>
                </a:endParaRPr>
              </a:p>
              <a:p>
                <a:pPr marL="93663" marR="3810" indent="-84138"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ontserrat"/>
                  </a:rPr>
                  <a:t>Proposer un </a:t>
                </a:r>
                <a:r>
                  <a:rPr lang="fr-FR" sz="825" b="1" kern="1200" dirty="0">
                    <a:solidFill>
                      <a:srgbClr val="374C62"/>
                    </a:solidFill>
                    <a:latin typeface="Marianne" panose="02000000000000000000" pitchFamily="2" charset="0"/>
                    <a:ea typeface="+mn-ea"/>
                    <a:cs typeface="Montserrat"/>
                  </a:rPr>
                  <a:t>appui méthodologique pour définir la stratégie de communication</a:t>
                </a:r>
              </a:p>
              <a:p>
                <a:pPr marL="93663" marR="3810" indent="-84138"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ontserrat"/>
                  </a:rPr>
                  <a:t>Proposer un kit de communication </a:t>
                </a:r>
                <a:r>
                  <a:rPr lang="fr-FR" sz="825" kern="1200" dirty="0">
                    <a:solidFill>
                      <a:srgbClr val="374C62"/>
                    </a:solidFill>
                    <a:latin typeface="Marianne" panose="02000000000000000000" pitchFamily="2" charset="0"/>
                    <a:ea typeface="+mn-ea"/>
                    <a:cs typeface="Montserrat"/>
                  </a:rPr>
                  <a:t>Mon Espace Santé </a:t>
                </a:r>
              </a:p>
              <a:p>
                <a:pPr marL="93663" marR="3810" indent="-84138"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ontserrat"/>
                  </a:rPr>
                  <a:t>Proposer des </a:t>
                </a:r>
                <a:r>
                  <a:rPr lang="fr-FR" sz="825" b="1" kern="1200" dirty="0">
                    <a:solidFill>
                      <a:srgbClr val="374C62"/>
                    </a:solidFill>
                    <a:latin typeface="Marianne" panose="02000000000000000000" pitchFamily="2" charset="0"/>
                    <a:ea typeface="+mn-ea"/>
                    <a:cs typeface="Montserrat"/>
                  </a:rPr>
                  <a:t>partages d’expériences </a:t>
                </a:r>
                <a:endParaRPr lang="fr-FR" sz="1350" kern="1200" dirty="0">
                  <a:solidFill>
                    <a:srgbClr val="374C62"/>
                  </a:solidFill>
                  <a:latin typeface="Marianne" panose="02000000000000000000" pitchFamily="2" charset="0"/>
                  <a:ea typeface="+mn-ea"/>
                  <a:cs typeface="+mn-cs"/>
                </a:endParaRPr>
              </a:p>
              <a:p>
                <a:pPr marL="93663" marR="3810" indent="-84138"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ontserrat"/>
                  </a:rPr>
                  <a:t>Suivre la démarche de promotion </a:t>
                </a:r>
                <a:r>
                  <a:rPr lang="fr-FR" sz="825" kern="1200" dirty="0">
                    <a:solidFill>
                      <a:srgbClr val="374C62"/>
                    </a:solidFill>
                    <a:latin typeface="Marianne" panose="02000000000000000000" pitchFamily="2" charset="0"/>
                    <a:ea typeface="+mn-ea"/>
                    <a:cs typeface="Montserrat"/>
                  </a:rPr>
                  <a:t>de Mon espace santé </a:t>
                </a:r>
              </a:p>
              <a:p>
                <a:pPr marL="9525" marR="3810" defTabSz="685800">
                  <a:spcBef>
                    <a:spcPts val="75"/>
                  </a:spcBef>
                  <a:buClrTx/>
                </a:pPr>
                <a:endParaRPr lang="fr-FR" sz="825" kern="1200" dirty="0">
                  <a:solidFill>
                    <a:srgbClr val="374C62"/>
                  </a:solidFill>
                  <a:latin typeface="Marianne" panose="02000000000000000000" pitchFamily="2" charset="0"/>
                  <a:ea typeface="+mn-ea"/>
                  <a:cs typeface="Montserrat"/>
                </a:endParaRPr>
              </a:p>
              <a:p>
                <a:pPr marL="9525" marR="3810" defTabSz="685800">
                  <a:spcBef>
                    <a:spcPts val="75"/>
                  </a:spcBef>
                  <a:buClrTx/>
                </a:pPr>
                <a:r>
                  <a:rPr lang="fr-FR" sz="788" b="1" kern="1200" dirty="0">
                    <a:solidFill>
                      <a:srgbClr val="374C62"/>
                    </a:solidFill>
                    <a:latin typeface="Marianne" panose="02000000000000000000" pitchFamily="2" charset="0"/>
                    <a:ea typeface="+mn-ea"/>
                    <a:cs typeface="Montserrat"/>
                  </a:rPr>
                  <a:t>Public ciblé : </a:t>
                </a:r>
              </a:p>
              <a:p>
                <a:pPr marL="9525" marR="3810" defTabSz="685800">
                  <a:spcBef>
                    <a:spcPts val="75"/>
                  </a:spcBef>
                  <a:buClrTx/>
                </a:pPr>
                <a:r>
                  <a:rPr lang="fr-FR" sz="788" kern="1200" dirty="0">
                    <a:solidFill>
                      <a:srgbClr val="374C62"/>
                    </a:solidFill>
                    <a:latin typeface="Marianne" panose="02000000000000000000" pitchFamily="2" charset="0"/>
                    <a:ea typeface="+mn-ea"/>
                    <a:cs typeface="Montserrat"/>
                  </a:rPr>
                  <a:t>Référent Mon espace santé de l’établissement</a:t>
                </a:r>
              </a:p>
              <a:p>
                <a:pPr marL="9525" marR="3810" defTabSz="685800">
                  <a:spcBef>
                    <a:spcPts val="75"/>
                  </a:spcBef>
                  <a:buClrTx/>
                </a:pPr>
                <a:r>
                  <a:rPr lang="fr-FR" sz="788" b="1" kern="1200" dirty="0">
                    <a:solidFill>
                      <a:srgbClr val="374C62"/>
                    </a:solidFill>
                    <a:latin typeface="Marianne" panose="02000000000000000000" pitchFamily="2" charset="0"/>
                    <a:ea typeface="+mn-ea"/>
                    <a:cs typeface="Montserrat"/>
                  </a:rPr>
                  <a:t>Modalité : </a:t>
                </a:r>
                <a:r>
                  <a:rPr lang="fr-FR" sz="788" kern="1200" dirty="0">
                    <a:solidFill>
                      <a:srgbClr val="374C62"/>
                    </a:solidFill>
                    <a:latin typeface="Marianne" panose="02000000000000000000" pitchFamily="2" charset="0"/>
                    <a:ea typeface="+mn-ea"/>
                    <a:cs typeface="Montserrat"/>
                  </a:rPr>
                  <a:t>présentiel et distanciel </a:t>
                </a:r>
                <a:endParaRPr lang="fr-FR" sz="788" b="1" kern="1200" dirty="0">
                  <a:solidFill>
                    <a:srgbClr val="374C62"/>
                  </a:solidFill>
                  <a:latin typeface="Marianne" panose="02000000000000000000" pitchFamily="2" charset="0"/>
                  <a:ea typeface="+mn-ea"/>
                  <a:cs typeface="Montserrat"/>
                </a:endParaRPr>
              </a:p>
            </p:txBody>
          </p:sp>
        </p:grpSp>
        <p:sp>
          <p:nvSpPr>
            <p:cNvPr id="63" name="Rectangle : coins arrondis 62">
              <a:extLst>
                <a:ext uri="{FF2B5EF4-FFF2-40B4-BE49-F238E27FC236}">
                  <a16:creationId xmlns:a16="http://schemas.microsoft.com/office/drawing/2014/main" id="{73DAE283-7DB5-3E67-F8C8-7943075E71DD}"/>
                </a:ext>
              </a:extLst>
            </p:cNvPr>
            <p:cNvSpPr/>
            <p:nvPr/>
          </p:nvSpPr>
          <p:spPr>
            <a:xfrm>
              <a:off x="-42" y="2932458"/>
              <a:ext cx="2535254" cy="464589"/>
            </a:xfrm>
            <a:prstGeom prst="roundRect">
              <a:avLst/>
            </a:prstGeom>
            <a:solidFill>
              <a:srgbClr val="4FB1AF"/>
            </a:solidFill>
            <a:ln w="57150">
              <a:solidFill>
                <a:srgbClr val="4FB1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050" kern="1200">
                <a:solidFill>
                  <a:prstClr val="white"/>
                </a:solidFill>
                <a:latin typeface="Marianne" panose="02000000000000000000" pitchFamily="2" charset="0"/>
              </a:endParaRPr>
            </a:p>
          </p:txBody>
        </p:sp>
      </p:grpSp>
      <p:sp>
        <p:nvSpPr>
          <p:cNvPr id="66" name="ZoneTexte 65">
            <a:extLst>
              <a:ext uri="{FF2B5EF4-FFF2-40B4-BE49-F238E27FC236}">
                <a16:creationId xmlns:a16="http://schemas.microsoft.com/office/drawing/2014/main" id="{4F39A6B6-E991-E09D-6255-D927B3321354}"/>
              </a:ext>
            </a:extLst>
          </p:cNvPr>
          <p:cNvSpPr txBox="1"/>
          <p:nvPr/>
        </p:nvSpPr>
        <p:spPr>
          <a:xfrm>
            <a:off x="783645" y="1699051"/>
            <a:ext cx="1848393" cy="484748"/>
          </a:xfrm>
          <a:prstGeom prst="rect">
            <a:avLst/>
          </a:prstGeom>
          <a:noFill/>
        </p:spPr>
        <p:txBody>
          <a:bodyPr wrap="square" lIns="68580" tIns="34290" rIns="68580" bIns="34290" anchor="t">
            <a:spAutoFit/>
          </a:bodyPr>
          <a:lstStyle/>
          <a:p>
            <a:pPr algn="ctr" defTabSz="685800">
              <a:buClrTx/>
            </a:pPr>
            <a:r>
              <a:rPr lang="fr-FR" sz="900" b="1" kern="1200" dirty="0">
                <a:solidFill>
                  <a:prstClr val="white"/>
                </a:solidFill>
                <a:latin typeface="Marianne" panose="02000000000000000000" pitchFamily="2" charset="0"/>
                <a:ea typeface="+mn-ea"/>
                <a:cs typeface="+mn-cs"/>
              </a:rPr>
              <a:t>… Définir la stratégie de communication sur Mon espace santé </a:t>
            </a:r>
          </a:p>
        </p:txBody>
      </p:sp>
      <p:grpSp>
        <p:nvGrpSpPr>
          <p:cNvPr id="75" name="Groupe 74">
            <a:extLst>
              <a:ext uri="{FF2B5EF4-FFF2-40B4-BE49-F238E27FC236}">
                <a16:creationId xmlns:a16="http://schemas.microsoft.com/office/drawing/2014/main" id="{8E94D31D-A425-3A42-BB5C-ECF368C0506A}"/>
              </a:ext>
            </a:extLst>
          </p:cNvPr>
          <p:cNvGrpSpPr/>
          <p:nvPr/>
        </p:nvGrpSpPr>
        <p:grpSpPr>
          <a:xfrm>
            <a:off x="2684960" y="1666613"/>
            <a:ext cx="2033471" cy="3176555"/>
            <a:chOff x="4186329" y="3958397"/>
            <a:chExt cx="2711337" cy="2695225"/>
          </a:xfrm>
        </p:grpSpPr>
        <p:sp>
          <p:nvSpPr>
            <p:cNvPr id="76" name="object 17">
              <a:extLst>
                <a:ext uri="{FF2B5EF4-FFF2-40B4-BE49-F238E27FC236}">
                  <a16:creationId xmlns:a16="http://schemas.microsoft.com/office/drawing/2014/main" id="{96BE4DD7-7380-D3BC-DAC6-27436A9318F5}"/>
                </a:ext>
              </a:extLst>
            </p:cNvPr>
            <p:cNvSpPr txBox="1"/>
            <p:nvPr/>
          </p:nvSpPr>
          <p:spPr>
            <a:xfrm>
              <a:off x="4297934" y="4514185"/>
              <a:ext cx="2488082" cy="1958336"/>
            </a:xfrm>
            <a:prstGeom prst="rect">
              <a:avLst/>
            </a:prstGeom>
          </p:spPr>
          <p:txBody>
            <a:bodyPr vert="horz" wrap="square" lIns="0" tIns="9525" rIns="0" bIns="0" rtlCol="0" anchor="t">
              <a:spAutoFit/>
            </a:bodyPr>
            <a:lstStyle/>
            <a:p>
              <a:pPr marL="92075" marR="3810" indent="-82550"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ontserrat"/>
                </a:rPr>
                <a:t>Connaitre et comprendre </a:t>
              </a:r>
              <a:r>
                <a:rPr lang="fr-FR" sz="825" b="1" kern="1200" dirty="0">
                  <a:solidFill>
                    <a:srgbClr val="374C62"/>
                  </a:solidFill>
                  <a:latin typeface="Marianne" panose="02000000000000000000" pitchFamily="2" charset="0"/>
                  <a:ea typeface="+mn-ea"/>
                  <a:cs typeface="Montserrat"/>
                </a:rPr>
                <a:t>les fonctionnalités de Mon espace santé</a:t>
              </a:r>
            </a:p>
            <a:p>
              <a:pPr marL="92075" marR="3810" indent="-82550"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ontserrat"/>
                </a:rPr>
                <a:t>Faire </a:t>
              </a:r>
              <a:r>
                <a:rPr lang="fr-FR" sz="825" b="1" kern="1200" dirty="0">
                  <a:solidFill>
                    <a:srgbClr val="374C62"/>
                  </a:solidFill>
                  <a:latin typeface="Marianne" panose="02000000000000000000" pitchFamily="2" charset="0"/>
                  <a:ea typeface="+mn-ea"/>
                  <a:cs typeface="Montserrat"/>
                </a:rPr>
                <a:t>le lien entre le DMP et MES </a:t>
              </a:r>
            </a:p>
            <a:p>
              <a:pPr marL="92075" marR="3810" indent="-82550"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ontserrat"/>
                </a:rPr>
                <a:t>Identifier</a:t>
              </a:r>
              <a:r>
                <a:rPr lang="fr-FR" sz="825" b="1" kern="1200" dirty="0">
                  <a:solidFill>
                    <a:srgbClr val="374C62"/>
                  </a:solidFill>
                  <a:latin typeface="Marianne" panose="02000000000000000000" pitchFamily="2" charset="0"/>
                  <a:ea typeface="+mn-ea"/>
                  <a:cs typeface="Montserrat"/>
                </a:rPr>
                <a:t> ce que ma structure alimente dans les espaces santé </a:t>
              </a:r>
              <a:r>
                <a:rPr lang="fr-FR" sz="825" kern="1200" dirty="0">
                  <a:solidFill>
                    <a:srgbClr val="374C62"/>
                  </a:solidFill>
                  <a:latin typeface="Marianne" panose="02000000000000000000" pitchFamily="2" charset="0"/>
                  <a:ea typeface="+mn-ea"/>
                  <a:cs typeface="Montserrat"/>
                </a:rPr>
                <a:t>des usagers </a:t>
              </a:r>
            </a:p>
            <a:p>
              <a:pPr marL="223838" marR="3810" indent="-214313" defTabSz="685800">
                <a:spcBef>
                  <a:spcPts val="75"/>
                </a:spcBef>
                <a:buClrTx/>
                <a:buFont typeface="Arial" panose="020B0604020202020204" pitchFamily="34" charset="0"/>
                <a:buChar char="•"/>
              </a:pPr>
              <a:endParaRPr lang="fr-FR" sz="900" b="1" kern="1200" dirty="0">
                <a:solidFill>
                  <a:srgbClr val="374C62"/>
                </a:solidFill>
                <a:latin typeface="Marianne" panose="02000000000000000000" pitchFamily="2" charset="0"/>
                <a:ea typeface="+mn-ea"/>
                <a:cs typeface="+mn-cs"/>
              </a:endParaRPr>
            </a:p>
            <a:p>
              <a:pPr marL="9525" marR="3810" defTabSz="685800">
                <a:spcBef>
                  <a:spcPts val="75"/>
                </a:spcBef>
                <a:buClrTx/>
              </a:pPr>
              <a:endParaRPr lang="fr-FR" sz="900" b="1" kern="1200" dirty="0">
                <a:solidFill>
                  <a:srgbClr val="374C62"/>
                </a:solidFill>
                <a:latin typeface="Marianne" panose="02000000000000000000" pitchFamily="2" charset="0"/>
                <a:ea typeface="+mn-ea"/>
                <a:cs typeface="+mn-cs"/>
              </a:endParaRPr>
            </a:p>
            <a:p>
              <a:pPr marL="9525" marR="3810" defTabSz="685800">
                <a:spcBef>
                  <a:spcPts val="75"/>
                </a:spcBef>
                <a:buClrTx/>
              </a:pPr>
              <a:endParaRPr lang="fr-FR" sz="900" b="1" kern="1200" dirty="0">
                <a:solidFill>
                  <a:srgbClr val="374C62"/>
                </a:solidFill>
                <a:latin typeface="Marianne" panose="02000000000000000000" pitchFamily="2" charset="0"/>
                <a:ea typeface="+mn-ea"/>
                <a:cs typeface="+mn-cs"/>
              </a:endParaRPr>
            </a:p>
            <a:p>
              <a:pPr marL="9525" marR="3810" defTabSz="685800">
                <a:spcBef>
                  <a:spcPts val="75"/>
                </a:spcBef>
                <a:buClrTx/>
              </a:pPr>
              <a:r>
                <a:rPr lang="fr-FR" sz="788" b="1" kern="1200" dirty="0">
                  <a:solidFill>
                    <a:srgbClr val="374C62"/>
                  </a:solidFill>
                  <a:latin typeface="Marianne" panose="02000000000000000000" pitchFamily="2" charset="0"/>
                  <a:ea typeface="+mn-ea"/>
                  <a:cs typeface="+mn-cs"/>
                </a:rPr>
                <a:t>Public ciblé : </a:t>
              </a:r>
            </a:p>
            <a:p>
              <a:pPr marL="9525" marR="3810" defTabSz="685800">
                <a:spcBef>
                  <a:spcPts val="75"/>
                </a:spcBef>
                <a:buClrTx/>
              </a:pPr>
              <a:r>
                <a:rPr lang="fr-FR" sz="788" kern="1200" dirty="0">
                  <a:solidFill>
                    <a:srgbClr val="374C62"/>
                  </a:solidFill>
                  <a:latin typeface="Marianne" panose="02000000000000000000" pitchFamily="2" charset="0"/>
                  <a:ea typeface="+mn-ea"/>
                  <a:cs typeface="+mn-cs"/>
                </a:rPr>
                <a:t>CME et Professionnels de l’établissement (médecins, IDE, AMA et secrétariats)</a:t>
              </a:r>
            </a:p>
            <a:p>
              <a:pPr marL="9525" marR="3810" defTabSz="685800">
                <a:spcBef>
                  <a:spcPts val="75"/>
                </a:spcBef>
                <a:buClrTx/>
              </a:pPr>
              <a:r>
                <a:rPr lang="fr-FR" sz="788" b="1" kern="1200" dirty="0">
                  <a:solidFill>
                    <a:srgbClr val="374C62"/>
                  </a:solidFill>
                  <a:latin typeface="Marianne" panose="02000000000000000000" pitchFamily="2" charset="0"/>
                  <a:ea typeface="+mn-ea"/>
                  <a:cs typeface="+mn-cs"/>
                </a:rPr>
                <a:t>Durée : </a:t>
              </a:r>
              <a:r>
                <a:rPr lang="fr-FR" sz="788" kern="1200" dirty="0">
                  <a:solidFill>
                    <a:srgbClr val="374C62"/>
                  </a:solidFill>
                  <a:latin typeface="Marianne" panose="02000000000000000000" pitchFamily="2" charset="0"/>
                  <a:ea typeface="+mn-ea"/>
                  <a:cs typeface="+mn-cs"/>
                </a:rPr>
                <a:t>30min</a:t>
              </a:r>
            </a:p>
            <a:p>
              <a:pPr marL="9525" marR="3810" defTabSz="685800">
                <a:spcBef>
                  <a:spcPts val="75"/>
                </a:spcBef>
                <a:buClrTx/>
              </a:pPr>
              <a:r>
                <a:rPr lang="fr-FR" sz="788" b="1" kern="1200" dirty="0">
                  <a:solidFill>
                    <a:srgbClr val="374C62"/>
                  </a:solidFill>
                  <a:latin typeface="Marianne" panose="02000000000000000000" pitchFamily="2" charset="0"/>
                  <a:ea typeface="+mn-ea"/>
                  <a:cs typeface="+mn-cs"/>
                </a:rPr>
                <a:t>Modalité : </a:t>
              </a:r>
              <a:r>
                <a:rPr lang="fr-FR" sz="788" kern="1200" dirty="0">
                  <a:solidFill>
                    <a:srgbClr val="374C62"/>
                  </a:solidFill>
                  <a:latin typeface="Marianne" panose="02000000000000000000" pitchFamily="2" charset="0"/>
                  <a:ea typeface="+mn-ea"/>
                  <a:cs typeface="+mn-cs"/>
                </a:rPr>
                <a:t>présentiel</a:t>
              </a:r>
            </a:p>
            <a:p>
              <a:pPr marL="223838" marR="3810" indent="-214313" defTabSz="685800">
                <a:spcBef>
                  <a:spcPts val="75"/>
                </a:spcBef>
                <a:buClrTx/>
                <a:buFont typeface="Arial" panose="020B0604020202020204" pitchFamily="34" charset="0"/>
                <a:buChar char="•"/>
              </a:pPr>
              <a:endParaRPr lang="fr-FR" sz="900" kern="1200" dirty="0">
                <a:solidFill>
                  <a:srgbClr val="374C62"/>
                </a:solidFill>
                <a:latin typeface="Marianne" panose="02000000000000000000" pitchFamily="2" charset="0"/>
                <a:ea typeface="+mn-ea"/>
                <a:cs typeface="+mn-cs"/>
              </a:endParaRPr>
            </a:p>
          </p:txBody>
        </p:sp>
        <p:grpSp>
          <p:nvGrpSpPr>
            <p:cNvPr id="77" name="Groupe 76">
              <a:extLst>
                <a:ext uri="{FF2B5EF4-FFF2-40B4-BE49-F238E27FC236}">
                  <a16:creationId xmlns:a16="http://schemas.microsoft.com/office/drawing/2014/main" id="{A7AF949B-FBF9-827D-A6BD-359E766E7696}"/>
                </a:ext>
              </a:extLst>
            </p:cNvPr>
            <p:cNvGrpSpPr/>
            <p:nvPr/>
          </p:nvGrpSpPr>
          <p:grpSpPr>
            <a:xfrm>
              <a:off x="4186329" y="3958397"/>
              <a:ext cx="2711337" cy="2695225"/>
              <a:chOff x="0" y="2901847"/>
              <a:chExt cx="2711337" cy="2695225"/>
            </a:xfrm>
          </p:grpSpPr>
          <p:sp>
            <p:nvSpPr>
              <p:cNvPr id="78" name="Rectangle : coins arrondis 77">
                <a:extLst>
                  <a:ext uri="{FF2B5EF4-FFF2-40B4-BE49-F238E27FC236}">
                    <a16:creationId xmlns:a16="http://schemas.microsoft.com/office/drawing/2014/main" id="{466D39E3-C538-3277-FE05-836456CBB364}"/>
                  </a:ext>
                </a:extLst>
              </p:cNvPr>
              <p:cNvSpPr/>
              <p:nvPr/>
            </p:nvSpPr>
            <p:spPr>
              <a:xfrm>
                <a:off x="0" y="2954244"/>
                <a:ext cx="2711294" cy="2642828"/>
              </a:xfrm>
              <a:prstGeom prst="roundRect">
                <a:avLst>
                  <a:gd name="adj" fmla="val 7674"/>
                </a:avLst>
              </a:prstGeom>
              <a:noFill/>
              <a:ln w="28575">
                <a:solidFill>
                  <a:srgbClr val="F6BE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Marianne" panose="02000000000000000000" pitchFamily="2" charset="0"/>
                </a:endParaRPr>
              </a:p>
            </p:txBody>
          </p:sp>
          <p:sp>
            <p:nvSpPr>
              <p:cNvPr id="79" name="Rectangle : coins arrondis 78">
                <a:extLst>
                  <a:ext uri="{FF2B5EF4-FFF2-40B4-BE49-F238E27FC236}">
                    <a16:creationId xmlns:a16="http://schemas.microsoft.com/office/drawing/2014/main" id="{253F2CA0-E8FD-6BEA-3D00-6173E615E732}"/>
                  </a:ext>
                </a:extLst>
              </p:cNvPr>
              <p:cNvSpPr/>
              <p:nvPr/>
            </p:nvSpPr>
            <p:spPr>
              <a:xfrm>
                <a:off x="43" y="2901847"/>
                <a:ext cx="2711294" cy="472615"/>
              </a:xfrm>
              <a:prstGeom prst="roundRect">
                <a:avLst/>
              </a:prstGeom>
              <a:solidFill>
                <a:srgbClr val="F6BE32"/>
              </a:solidFill>
              <a:ln w="57150">
                <a:solidFill>
                  <a:srgbClr val="F6BE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050" kern="1200">
                  <a:solidFill>
                    <a:prstClr val="white"/>
                  </a:solidFill>
                  <a:latin typeface="Marianne" panose="02000000000000000000" pitchFamily="2" charset="0"/>
                </a:endParaRPr>
              </a:p>
            </p:txBody>
          </p:sp>
        </p:grpSp>
      </p:grpSp>
      <p:sp>
        <p:nvSpPr>
          <p:cNvPr id="81" name="ZoneTexte 80">
            <a:extLst>
              <a:ext uri="{FF2B5EF4-FFF2-40B4-BE49-F238E27FC236}">
                <a16:creationId xmlns:a16="http://schemas.microsoft.com/office/drawing/2014/main" id="{B3D5A551-11ED-4F78-1DAF-135CEEF80BDD}"/>
              </a:ext>
            </a:extLst>
          </p:cNvPr>
          <p:cNvSpPr txBox="1"/>
          <p:nvPr/>
        </p:nvSpPr>
        <p:spPr>
          <a:xfrm>
            <a:off x="2890938" y="1763905"/>
            <a:ext cx="1848394" cy="369332"/>
          </a:xfrm>
          <a:prstGeom prst="rect">
            <a:avLst/>
          </a:prstGeom>
          <a:noFill/>
        </p:spPr>
        <p:txBody>
          <a:bodyPr wrap="square">
            <a:spAutoFit/>
          </a:bodyPr>
          <a:lstStyle/>
          <a:p>
            <a:pPr algn="ctr" defTabSz="685800">
              <a:buClrTx/>
            </a:pPr>
            <a:r>
              <a:rPr lang="fr-FR" sz="900" b="1" kern="1200" dirty="0">
                <a:solidFill>
                  <a:prstClr val="white"/>
                </a:solidFill>
                <a:latin typeface="Marianne" panose="02000000000000000000" pitchFamily="2" charset="0"/>
                <a:ea typeface="+mn-ea"/>
                <a:cs typeface="+mn-cs"/>
              </a:rPr>
              <a:t>… Comprendre Mon espace santé</a:t>
            </a:r>
          </a:p>
        </p:txBody>
      </p:sp>
      <p:grpSp>
        <p:nvGrpSpPr>
          <p:cNvPr id="82" name="Groupe 81">
            <a:extLst>
              <a:ext uri="{FF2B5EF4-FFF2-40B4-BE49-F238E27FC236}">
                <a16:creationId xmlns:a16="http://schemas.microsoft.com/office/drawing/2014/main" id="{2655C26B-F5FC-2269-2A15-2251D8BFDCF0}"/>
              </a:ext>
            </a:extLst>
          </p:cNvPr>
          <p:cNvGrpSpPr/>
          <p:nvPr/>
        </p:nvGrpSpPr>
        <p:grpSpPr>
          <a:xfrm>
            <a:off x="4817530" y="1659755"/>
            <a:ext cx="1961532" cy="3176553"/>
            <a:chOff x="6536476" y="3606464"/>
            <a:chExt cx="2711337" cy="2695224"/>
          </a:xfrm>
        </p:grpSpPr>
        <p:sp>
          <p:nvSpPr>
            <p:cNvPr id="83" name="object 17">
              <a:extLst>
                <a:ext uri="{FF2B5EF4-FFF2-40B4-BE49-F238E27FC236}">
                  <a16:creationId xmlns:a16="http://schemas.microsoft.com/office/drawing/2014/main" id="{E3824CCE-EC26-690E-339B-58DFFE225AE9}"/>
                </a:ext>
              </a:extLst>
            </p:cNvPr>
            <p:cNvSpPr txBox="1"/>
            <p:nvPr/>
          </p:nvSpPr>
          <p:spPr>
            <a:xfrm>
              <a:off x="6651872" y="4149457"/>
              <a:ext cx="2480501" cy="2020847"/>
            </a:xfrm>
            <a:prstGeom prst="rect">
              <a:avLst/>
            </a:prstGeom>
          </p:spPr>
          <p:txBody>
            <a:bodyPr vert="horz" wrap="square" lIns="0" tIns="9525" rIns="0" bIns="0" rtlCol="0" anchor="t">
              <a:spAutoFit/>
            </a:bodyPr>
            <a:lstStyle/>
            <a:p>
              <a:pPr marL="92075" marR="3810" indent="-82550"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n-cs"/>
                </a:rPr>
                <a:t>Sensibiliser le personnel à Mon espace santé </a:t>
              </a:r>
              <a:r>
                <a:rPr lang="fr-FR" sz="825" kern="1200" dirty="0">
                  <a:solidFill>
                    <a:srgbClr val="374C62"/>
                  </a:solidFill>
                  <a:latin typeface="Marianne" panose="02000000000000000000" pitchFamily="2" charset="0"/>
                  <a:ea typeface="+mn-ea"/>
                  <a:cs typeface="+mn-cs"/>
                </a:rPr>
                <a:t>: enjeux et fonctionnalités </a:t>
              </a:r>
              <a:endParaRPr lang="en-US" sz="1350" kern="1200" dirty="0">
                <a:solidFill>
                  <a:srgbClr val="374C62"/>
                </a:solidFill>
                <a:latin typeface="Marianne" panose="02000000000000000000" pitchFamily="2" charset="0"/>
                <a:ea typeface="+mn-ea"/>
                <a:cs typeface="+mn-cs"/>
              </a:endParaRPr>
            </a:p>
            <a:p>
              <a:pPr marL="92075" marR="3810" indent="-82550"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n-cs"/>
                </a:rPr>
                <a:t>Savoir</a:t>
              </a:r>
              <a:r>
                <a:rPr lang="fr-FR" sz="825" b="1" kern="1200" dirty="0">
                  <a:solidFill>
                    <a:srgbClr val="374C62"/>
                  </a:solidFill>
                  <a:latin typeface="Marianne" panose="02000000000000000000" pitchFamily="2" charset="0"/>
                  <a:ea typeface="+mn-ea"/>
                  <a:cs typeface="+mn-cs"/>
                </a:rPr>
                <a:t> activer </a:t>
              </a:r>
              <a:r>
                <a:rPr lang="fr-FR" sz="825" kern="1200" dirty="0">
                  <a:solidFill>
                    <a:srgbClr val="374C62"/>
                  </a:solidFill>
                  <a:latin typeface="Marianne" panose="02000000000000000000" pitchFamily="2" charset="0"/>
                  <a:ea typeface="+mn-ea"/>
                  <a:cs typeface="+mn-cs"/>
                </a:rPr>
                <a:t>et</a:t>
              </a:r>
              <a:r>
                <a:rPr lang="fr-FR" sz="825" b="1" kern="1200" dirty="0">
                  <a:solidFill>
                    <a:srgbClr val="374C62"/>
                  </a:solidFill>
                  <a:latin typeface="Marianne" panose="02000000000000000000" pitchFamily="2" charset="0"/>
                  <a:ea typeface="+mn-ea"/>
                  <a:cs typeface="+mn-cs"/>
                </a:rPr>
                <a:t> utiliser </a:t>
              </a:r>
              <a:r>
                <a:rPr lang="fr-FR" sz="825" kern="1200" dirty="0">
                  <a:solidFill>
                    <a:srgbClr val="374C62"/>
                  </a:solidFill>
                  <a:latin typeface="Marianne" panose="02000000000000000000" pitchFamily="2" charset="0"/>
                  <a:ea typeface="+mn-ea"/>
                  <a:cs typeface="+mn-cs"/>
                </a:rPr>
                <a:t>Mon espace santé </a:t>
              </a:r>
            </a:p>
            <a:p>
              <a:pPr marL="92075" marR="3810" indent="-82550" defTabSz="685800">
                <a:spcBef>
                  <a:spcPts val="75"/>
                </a:spcBef>
                <a:buClrTx/>
                <a:buFont typeface="Arial" panose="020B0604020202020204" pitchFamily="34" charset="0"/>
                <a:buChar char="•"/>
              </a:pPr>
              <a:r>
                <a:rPr lang="fr-FR" sz="825" kern="1200" dirty="0">
                  <a:solidFill>
                    <a:srgbClr val="374C62"/>
                  </a:solidFill>
                  <a:latin typeface="Marianne" panose="02000000000000000000" pitchFamily="2" charset="0"/>
                  <a:ea typeface="+mn-ea"/>
                  <a:cs typeface="+mn-cs"/>
                </a:rPr>
                <a:t>Accompagner le personnel dans la </a:t>
              </a:r>
              <a:r>
                <a:rPr lang="fr-FR" sz="825" b="1" kern="1200" dirty="0">
                  <a:solidFill>
                    <a:srgbClr val="374C62"/>
                  </a:solidFill>
                  <a:latin typeface="Marianne" panose="02000000000000000000" pitchFamily="2" charset="0"/>
                  <a:ea typeface="+mn-ea"/>
                  <a:cs typeface="+mn-cs"/>
                </a:rPr>
                <a:t>maitrise des éléments de langage </a:t>
              </a:r>
              <a:r>
                <a:rPr lang="fr-FR" sz="825" kern="1200" dirty="0">
                  <a:solidFill>
                    <a:srgbClr val="374C62"/>
                  </a:solidFill>
                  <a:latin typeface="Marianne" panose="02000000000000000000" pitchFamily="2" charset="0"/>
                  <a:ea typeface="+mn-ea"/>
                  <a:cs typeface="+mn-cs"/>
                </a:rPr>
                <a:t>pour </a:t>
              </a:r>
              <a:r>
                <a:rPr lang="fr-FR" sz="825" b="1" kern="1200" dirty="0">
                  <a:solidFill>
                    <a:srgbClr val="374C62"/>
                  </a:solidFill>
                  <a:latin typeface="Marianne" panose="02000000000000000000" pitchFamily="2" charset="0"/>
                  <a:ea typeface="+mn-ea"/>
                  <a:cs typeface="+mn-cs"/>
                </a:rPr>
                <a:t>parler de Mon Espace Santé aux usagers </a:t>
              </a:r>
            </a:p>
            <a:p>
              <a:pPr marL="92075" marR="3810" indent="-82550"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n-cs"/>
                </a:rPr>
                <a:t>Outiller le personnel </a:t>
              </a:r>
              <a:r>
                <a:rPr lang="fr-FR" sz="825" kern="1200" dirty="0">
                  <a:solidFill>
                    <a:srgbClr val="374C62"/>
                  </a:solidFill>
                  <a:latin typeface="Marianne" panose="02000000000000000000" pitchFamily="2" charset="0"/>
                  <a:ea typeface="+mn-ea"/>
                  <a:cs typeface="+mn-cs"/>
                </a:rPr>
                <a:t>: kit de communication </a:t>
              </a:r>
            </a:p>
            <a:p>
              <a:pPr marL="9525" marR="3810" defTabSz="685800">
                <a:spcBef>
                  <a:spcPts val="75"/>
                </a:spcBef>
                <a:buClrTx/>
              </a:pPr>
              <a:endParaRPr lang="fr-FR" sz="825" kern="1200" dirty="0">
                <a:solidFill>
                  <a:srgbClr val="374C62"/>
                </a:solidFill>
                <a:latin typeface="Marianne" panose="02000000000000000000" pitchFamily="2" charset="0"/>
                <a:ea typeface="+mn-ea"/>
                <a:cs typeface="+mn-cs"/>
              </a:endParaRPr>
            </a:p>
            <a:p>
              <a:pPr marL="9525" marR="3810" defTabSz="685800">
                <a:spcBef>
                  <a:spcPts val="75"/>
                </a:spcBef>
                <a:buClrTx/>
              </a:pPr>
              <a:r>
                <a:rPr lang="fr-FR" sz="788" b="1" kern="1200" dirty="0">
                  <a:solidFill>
                    <a:srgbClr val="374C62"/>
                  </a:solidFill>
                  <a:latin typeface="Marianne" panose="02000000000000000000" pitchFamily="2" charset="0"/>
                  <a:ea typeface="+mn-ea"/>
                  <a:cs typeface="+mn-cs"/>
                </a:rPr>
                <a:t>Public ciblé : </a:t>
              </a:r>
            </a:p>
            <a:p>
              <a:pPr marL="9525" marR="3810" defTabSz="685800">
                <a:spcBef>
                  <a:spcPts val="75"/>
                </a:spcBef>
                <a:buClrTx/>
              </a:pPr>
              <a:r>
                <a:rPr lang="fr-FR" sz="788" kern="1200" dirty="0">
                  <a:solidFill>
                    <a:srgbClr val="374C62"/>
                  </a:solidFill>
                  <a:latin typeface="Marianne" panose="02000000000000000000" pitchFamily="2" charset="0"/>
                  <a:ea typeface="+mn-ea"/>
                  <a:cs typeface="+mn-cs"/>
                </a:rPr>
                <a:t>Professionnels de l’établissement (médecins, IDE, AMA et secrétariats)</a:t>
              </a:r>
            </a:p>
            <a:p>
              <a:pPr marL="9525" marR="3810" defTabSz="685800">
                <a:spcBef>
                  <a:spcPts val="75"/>
                </a:spcBef>
                <a:buClrTx/>
              </a:pPr>
              <a:r>
                <a:rPr lang="fr-FR" sz="788" b="1" kern="1200" dirty="0">
                  <a:solidFill>
                    <a:srgbClr val="374C62"/>
                  </a:solidFill>
                  <a:latin typeface="Marianne" panose="02000000000000000000" pitchFamily="2" charset="0"/>
                  <a:ea typeface="+mn-ea"/>
                  <a:cs typeface="+mn-cs"/>
                </a:rPr>
                <a:t>Durée : </a:t>
              </a:r>
              <a:r>
                <a:rPr lang="fr-FR" sz="788" kern="1200" dirty="0">
                  <a:solidFill>
                    <a:srgbClr val="374C62"/>
                  </a:solidFill>
                  <a:latin typeface="Marianne" panose="02000000000000000000" pitchFamily="2" charset="0"/>
                  <a:ea typeface="+mn-ea"/>
                  <a:cs typeface="+mn-cs"/>
                </a:rPr>
                <a:t>1h</a:t>
              </a:r>
            </a:p>
            <a:p>
              <a:pPr marL="9525" marR="3810" defTabSz="685800">
                <a:spcBef>
                  <a:spcPts val="75"/>
                </a:spcBef>
                <a:buClrTx/>
              </a:pPr>
              <a:r>
                <a:rPr lang="fr-FR" sz="788" b="1" kern="1200" dirty="0">
                  <a:solidFill>
                    <a:srgbClr val="374C62"/>
                  </a:solidFill>
                  <a:latin typeface="Marianne" panose="02000000000000000000" pitchFamily="2" charset="0"/>
                  <a:ea typeface="+mn-ea"/>
                  <a:cs typeface="+mn-cs"/>
                </a:rPr>
                <a:t>Modalité : </a:t>
              </a:r>
              <a:r>
                <a:rPr lang="fr-FR" sz="788" kern="1200" dirty="0">
                  <a:solidFill>
                    <a:srgbClr val="374C62"/>
                  </a:solidFill>
                  <a:latin typeface="Marianne" panose="02000000000000000000" pitchFamily="2" charset="0"/>
                  <a:ea typeface="+mn-ea"/>
                  <a:cs typeface="+mn-cs"/>
                </a:rPr>
                <a:t>présentiel</a:t>
              </a:r>
            </a:p>
            <a:p>
              <a:pPr marL="9525" marR="3810" defTabSz="685800">
                <a:spcBef>
                  <a:spcPts val="75"/>
                </a:spcBef>
                <a:buClrTx/>
              </a:pPr>
              <a:endParaRPr lang="fr-FR" sz="825" kern="1200" dirty="0">
                <a:solidFill>
                  <a:srgbClr val="374C62"/>
                </a:solidFill>
                <a:latin typeface="Marianne" panose="02000000000000000000" pitchFamily="2" charset="0"/>
                <a:ea typeface="+mn-ea"/>
                <a:cs typeface="+mn-cs"/>
              </a:endParaRPr>
            </a:p>
          </p:txBody>
        </p:sp>
        <p:grpSp>
          <p:nvGrpSpPr>
            <p:cNvPr id="84" name="Groupe 83">
              <a:extLst>
                <a:ext uri="{FF2B5EF4-FFF2-40B4-BE49-F238E27FC236}">
                  <a16:creationId xmlns:a16="http://schemas.microsoft.com/office/drawing/2014/main" id="{A1E05288-4CDD-EB4F-3350-0A9A572FFCC7}"/>
                </a:ext>
              </a:extLst>
            </p:cNvPr>
            <p:cNvGrpSpPr/>
            <p:nvPr/>
          </p:nvGrpSpPr>
          <p:grpSpPr>
            <a:xfrm>
              <a:off x="6536476" y="3606464"/>
              <a:ext cx="2711337" cy="2695224"/>
              <a:chOff x="0" y="2901846"/>
              <a:chExt cx="2711337" cy="2695224"/>
            </a:xfrm>
          </p:grpSpPr>
          <p:sp>
            <p:nvSpPr>
              <p:cNvPr id="85" name="Rectangle : coins arrondis 84">
                <a:extLst>
                  <a:ext uri="{FF2B5EF4-FFF2-40B4-BE49-F238E27FC236}">
                    <a16:creationId xmlns:a16="http://schemas.microsoft.com/office/drawing/2014/main" id="{45504F16-EE39-0624-5B30-D20738D9B185}"/>
                  </a:ext>
                </a:extLst>
              </p:cNvPr>
              <p:cNvSpPr/>
              <p:nvPr/>
            </p:nvSpPr>
            <p:spPr>
              <a:xfrm>
                <a:off x="0" y="2954244"/>
                <a:ext cx="2711294" cy="2642826"/>
              </a:xfrm>
              <a:prstGeom prst="roundRect">
                <a:avLst>
                  <a:gd name="adj" fmla="val 11046"/>
                </a:avLst>
              </a:prstGeom>
              <a:noFill/>
              <a:ln w="28575">
                <a:solidFill>
                  <a:srgbClr val="EB57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Aptos" panose="020B0004020202020204"/>
                </a:endParaRPr>
              </a:p>
            </p:txBody>
          </p:sp>
          <p:sp>
            <p:nvSpPr>
              <p:cNvPr id="86" name="Rectangle : coins arrondis 85">
                <a:extLst>
                  <a:ext uri="{FF2B5EF4-FFF2-40B4-BE49-F238E27FC236}">
                    <a16:creationId xmlns:a16="http://schemas.microsoft.com/office/drawing/2014/main" id="{2FE33851-50EC-22F7-2B20-951AAC8B054B}"/>
                  </a:ext>
                </a:extLst>
              </p:cNvPr>
              <p:cNvSpPr/>
              <p:nvPr/>
            </p:nvSpPr>
            <p:spPr>
              <a:xfrm>
                <a:off x="43" y="2901846"/>
                <a:ext cx="2711294" cy="472616"/>
              </a:xfrm>
              <a:prstGeom prst="roundRect">
                <a:avLst/>
              </a:prstGeom>
              <a:solidFill>
                <a:srgbClr val="EB577C"/>
              </a:solidFill>
              <a:ln w="57150">
                <a:solidFill>
                  <a:srgbClr val="EB57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900" kern="1200">
                  <a:solidFill>
                    <a:prstClr val="white"/>
                  </a:solidFill>
                  <a:latin typeface="Montserrat"/>
                </a:endParaRPr>
              </a:p>
            </p:txBody>
          </p:sp>
        </p:grpSp>
      </p:grpSp>
      <p:sp>
        <p:nvSpPr>
          <p:cNvPr id="88" name="ZoneTexte 87">
            <a:extLst>
              <a:ext uri="{FF2B5EF4-FFF2-40B4-BE49-F238E27FC236}">
                <a16:creationId xmlns:a16="http://schemas.microsoft.com/office/drawing/2014/main" id="{696EC8DE-0349-EA59-09E1-0ABA1A3C2C16}"/>
              </a:ext>
            </a:extLst>
          </p:cNvPr>
          <p:cNvSpPr txBox="1"/>
          <p:nvPr/>
        </p:nvSpPr>
        <p:spPr>
          <a:xfrm>
            <a:off x="4865932" y="1742565"/>
            <a:ext cx="1828800" cy="369332"/>
          </a:xfrm>
          <a:prstGeom prst="rect">
            <a:avLst/>
          </a:prstGeom>
          <a:noFill/>
        </p:spPr>
        <p:txBody>
          <a:bodyPr wrap="square">
            <a:spAutoFit/>
          </a:bodyPr>
          <a:lstStyle/>
          <a:p>
            <a:pPr algn="ctr" defTabSz="685800">
              <a:buClrTx/>
            </a:pPr>
            <a:r>
              <a:rPr lang="fr-FR" sz="900" kern="1200" dirty="0">
                <a:solidFill>
                  <a:prstClr val="white"/>
                </a:solidFill>
                <a:latin typeface="Montserrat"/>
                <a:ea typeface="+mn-ea"/>
                <a:cs typeface="+mn-cs"/>
              </a:rPr>
              <a:t>… </a:t>
            </a:r>
            <a:r>
              <a:rPr lang="fr-FR" sz="900" b="1" kern="1200" dirty="0">
                <a:solidFill>
                  <a:prstClr val="white"/>
                </a:solidFill>
                <a:latin typeface="Montserrat"/>
                <a:ea typeface="+mn-ea"/>
                <a:cs typeface="+mn-cs"/>
              </a:rPr>
              <a:t>Informer et mobiliser les professionnels de santé </a:t>
            </a:r>
            <a:endParaRPr lang="fr-FR" sz="900" kern="1200" dirty="0">
              <a:solidFill>
                <a:prstClr val="white"/>
              </a:solidFill>
              <a:latin typeface="Montserrat"/>
              <a:ea typeface="+mn-ea"/>
              <a:cs typeface="+mn-cs"/>
            </a:endParaRPr>
          </a:p>
        </p:txBody>
      </p:sp>
      <p:sp>
        <p:nvSpPr>
          <p:cNvPr id="90" name="object 17">
            <a:extLst>
              <a:ext uri="{FF2B5EF4-FFF2-40B4-BE49-F238E27FC236}">
                <a16:creationId xmlns:a16="http://schemas.microsoft.com/office/drawing/2014/main" id="{CC50B579-DC9D-C209-75DE-DA32363C4061}"/>
              </a:ext>
            </a:extLst>
          </p:cNvPr>
          <p:cNvSpPr txBox="1"/>
          <p:nvPr/>
        </p:nvSpPr>
        <p:spPr>
          <a:xfrm>
            <a:off x="6975398" y="2304971"/>
            <a:ext cx="1603882" cy="936795"/>
          </a:xfrm>
          <a:prstGeom prst="rect">
            <a:avLst/>
          </a:prstGeom>
        </p:spPr>
        <p:txBody>
          <a:bodyPr vert="horz" wrap="square" lIns="0" tIns="9525" rIns="0" bIns="0" rtlCol="0">
            <a:spAutoFit/>
          </a:bodyPr>
          <a:lstStyle/>
          <a:p>
            <a:pPr marL="92075" marR="3811" indent="-82550"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n-cs"/>
              </a:rPr>
              <a:t>Sensibiliser </a:t>
            </a:r>
            <a:r>
              <a:rPr lang="fr-FR" sz="825" kern="1200" dirty="0">
                <a:solidFill>
                  <a:srgbClr val="374C62"/>
                </a:solidFill>
                <a:latin typeface="Marianne" panose="02000000000000000000" pitchFamily="2" charset="0"/>
                <a:ea typeface="+mn-ea"/>
                <a:cs typeface="+mn-cs"/>
              </a:rPr>
              <a:t>les RU </a:t>
            </a:r>
          </a:p>
          <a:p>
            <a:pPr marL="92075" marR="3811" indent="-82550"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n-cs"/>
              </a:rPr>
              <a:t>Former</a:t>
            </a:r>
            <a:r>
              <a:rPr lang="fr-FR" sz="825" kern="1200" dirty="0">
                <a:solidFill>
                  <a:srgbClr val="374C62"/>
                </a:solidFill>
                <a:latin typeface="Marianne" panose="02000000000000000000" pitchFamily="2" charset="0"/>
                <a:ea typeface="+mn-ea"/>
                <a:cs typeface="+mn-cs"/>
              </a:rPr>
              <a:t> les RU à l’activation et à l’usage de MES </a:t>
            </a:r>
          </a:p>
          <a:p>
            <a:pPr marL="92075" marR="3811" indent="-82550" defTabSz="685800">
              <a:spcBef>
                <a:spcPts val="75"/>
              </a:spcBef>
              <a:buClrTx/>
              <a:buFont typeface="Arial" panose="020B0604020202020204" pitchFamily="34" charset="0"/>
              <a:buChar char="•"/>
            </a:pPr>
            <a:r>
              <a:rPr lang="fr-FR" sz="825" b="1" kern="1200" dirty="0">
                <a:solidFill>
                  <a:srgbClr val="374C62"/>
                </a:solidFill>
                <a:latin typeface="Marianne" panose="02000000000000000000" pitchFamily="2" charset="0"/>
                <a:ea typeface="+mn-ea"/>
                <a:cs typeface="+mn-cs"/>
              </a:rPr>
              <a:t>Outiller les RU </a:t>
            </a:r>
            <a:r>
              <a:rPr lang="fr-FR" sz="825" kern="1200" dirty="0">
                <a:solidFill>
                  <a:srgbClr val="374C62"/>
                </a:solidFill>
                <a:latin typeface="Marianne" panose="02000000000000000000" pitchFamily="2" charset="0"/>
                <a:ea typeface="+mn-ea"/>
                <a:cs typeface="+mn-cs"/>
              </a:rPr>
              <a:t>: kit ambassadeurs Mon espace santé </a:t>
            </a:r>
          </a:p>
          <a:p>
            <a:pPr marL="92075" marR="3811" indent="-82550" defTabSz="685800">
              <a:spcBef>
                <a:spcPts val="75"/>
              </a:spcBef>
              <a:buClrTx/>
              <a:buFont typeface="Arial" panose="020B0604020202020204" pitchFamily="34" charset="0"/>
              <a:buChar char="•"/>
            </a:pPr>
            <a:endParaRPr lang="fr-FR" sz="825" b="1" kern="1200" dirty="0">
              <a:solidFill>
                <a:srgbClr val="374C62"/>
              </a:solidFill>
              <a:latin typeface="Marianne" panose="02000000000000000000" pitchFamily="2" charset="0"/>
              <a:ea typeface="+mn-ea"/>
              <a:cs typeface="+mn-cs"/>
            </a:endParaRPr>
          </a:p>
        </p:txBody>
      </p:sp>
      <p:grpSp>
        <p:nvGrpSpPr>
          <p:cNvPr id="91" name="Groupe 90">
            <a:extLst>
              <a:ext uri="{FF2B5EF4-FFF2-40B4-BE49-F238E27FC236}">
                <a16:creationId xmlns:a16="http://schemas.microsoft.com/office/drawing/2014/main" id="{C48146CB-1C53-1121-4348-D9F87C1C2F68}"/>
              </a:ext>
            </a:extLst>
          </p:cNvPr>
          <p:cNvGrpSpPr/>
          <p:nvPr/>
        </p:nvGrpSpPr>
        <p:grpSpPr>
          <a:xfrm>
            <a:off x="6895123" y="1661141"/>
            <a:ext cx="1866063" cy="3175167"/>
            <a:chOff x="0" y="2901847"/>
            <a:chExt cx="2711337" cy="2710899"/>
          </a:xfrm>
        </p:grpSpPr>
        <p:sp>
          <p:nvSpPr>
            <p:cNvPr id="92" name="Rectangle : coins arrondis 91">
              <a:extLst>
                <a:ext uri="{FF2B5EF4-FFF2-40B4-BE49-F238E27FC236}">
                  <a16:creationId xmlns:a16="http://schemas.microsoft.com/office/drawing/2014/main" id="{3A3F633C-6F92-5193-7492-1028EDD1FE60}"/>
                </a:ext>
              </a:extLst>
            </p:cNvPr>
            <p:cNvSpPr/>
            <p:nvPr/>
          </p:nvSpPr>
          <p:spPr>
            <a:xfrm>
              <a:off x="0" y="2954245"/>
              <a:ext cx="2711295" cy="2658501"/>
            </a:xfrm>
            <a:prstGeom prst="roundRect">
              <a:avLst>
                <a:gd name="adj" fmla="val 11796"/>
              </a:avLst>
            </a:prstGeom>
            <a:noFill/>
            <a:ln w="28575">
              <a:solidFill>
                <a:srgbClr val="312A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Marianne" panose="02000000000000000000" pitchFamily="2" charset="0"/>
              </a:endParaRPr>
            </a:p>
          </p:txBody>
        </p:sp>
        <p:sp>
          <p:nvSpPr>
            <p:cNvPr id="93" name="Rectangle : coins arrondis 92">
              <a:extLst>
                <a:ext uri="{FF2B5EF4-FFF2-40B4-BE49-F238E27FC236}">
                  <a16:creationId xmlns:a16="http://schemas.microsoft.com/office/drawing/2014/main" id="{2A595167-A6F1-0C83-8C8B-676E72D27625}"/>
                </a:ext>
              </a:extLst>
            </p:cNvPr>
            <p:cNvSpPr/>
            <p:nvPr/>
          </p:nvSpPr>
          <p:spPr>
            <a:xfrm>
              <a:off x="43" y="2901847"/>
              <a:ext cx="2711294" cy="474388"/>
            </a:xfrm>
            <a:prstGeom prst="roundRect">
              <a:avLst/>
            </a:prstGeom>
            <a:solidFill>
              <a:srgbClr val="312A74"/>
            </a:solidFill>
            <a:ln w="57150">
              <a:solidFill>
                <a:srgbClr val="312A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fr-FR" sz="900" kern="1200" dirty="0">
                  <a:solidFill>
                    <a:prstClr val="white"/>
                  </a:solidFill>
                  <a:latin typeface="Marianne" panose="02000000000000000000" pitchFamily="2" charset="0"/>
                </a:rPr>
                <a:t>… </a:t>
              </a:r>
              <a:r>
                <a:rPr lang="fr-FR" sz="900" b="1" kern="1200" dirty="0">
                  <a:solidFill>
                    <a:prstClr val="white"/>
                  </a:solidFill>
                  <a:latin typeface="Marianne" panose="02000000000000000000" pitchFamily="2" charset="0"/>
                </a:rPr>
                <a:t>Être en capacité de communiquer de manière pérenne auprès des usagers</a:t>
              </a:r>
              <a:endParaRPr lang="fr-FR" sz="900" kern="1200" dirty="0">
                <a:solidFill>
                  <a:prstClr val="white"/>
                </a:solidFill>
                <a:latin typeface="Marianne" panose="02000000000000000000" pitchFamily="2" charset="0"/>
              </a:endParaRPr>
            </a:p>
          </p:txBody>
        </p:sp>
      </p:grpSp>
      <p:sp>
        <p:nvSpPr>
          <p:cNvPr id="94" name="ZoneTexte 93">
            <a:extLst>
              <a:ext uri="{FF2B5EF4-FFF2-40B4-BE49-F238E27FC236}">
                <a16:creationId xmlns:a16="http://schemas.microsoft.com/office/drawing/2014/main" id="{6F53E08F-A19E-CA90-507C-66FB57884548}"/>
              </a:ext>
            </a:extLst>
          </p:cNvPr>
          <p:cNvSpPr txBox="1"/>
          <p:nvPr/>
        </p:nvSpPr>
        <p:spPr>
          <a:xfrm>
            <a:off x="6887287" y="3830655"/>
            <a:ext cx="1866062" cy="737061"/>
          </a:xfrm>
          <a:prstGeom prst="rect">
            <a:avLst/>
          </a:prstGeom>
          <a:noFill/>
        </p:spPr>
        <p:txBody>
          <a:bodyPr wrap="square">
            <a:spAutoFit/>
          </a:bodyPr>
          <a:lstStyle/>
          <a:p>
            <a:pPr marL="9525" marR="3811" defTabSz="685800">
              <a:spcBef>
                <a:spcPts val="75"/>
              </a:spcBef>
              <a:buClrTx/>
            </a:pPr>
            <a:r>
              <a:rPr lang="fr-FR" sz="788" b="1" kern="1200" dirty="0">
                <a:solidFill>
                  <a:srgbClr val="374C62"/>
                </a:solidFill>
                <a:latin typeface="Marianne" panose="02000000000000000000" pitchFamily="2" charset="0"/>
                <a:ea typeface="+mn-ea"/>
                <a:cs typeface="+mn-cs"/>
              </a:rPr>
              <a:t>Public ciblé : </a:t>
            </a:r>
          </a:p>
          <a:p>
            <a:pPr marL="9525" marR="3811" defTabSz="685800">
              <a:spcBef>
                <a:spcPts val="75"/>
              </a:spcBef>
              <a:buClrTx/>
            </a:pPr>
            <a:r>
              <a:rPr lang="fr-FR" sz="788" kern="1200" dirty="0">
                <a:solidFill>
                  <a:srgbClr val="374C62"/>
                </a:solidFill>
                <a:latin typeface="Marianne" panose="02000000000000000000" pitchFamily="2" charset="0"/>
                <a:ea typeface="+mn-ea"/>
                <a:cs typeface="+mn-cs"/>
              </a:rPr>
              <a:t>Représentants des Usagers (Commission des Usagers) </a:t>
            </a:r>
          </a:p>
          <a:p>
            <a:pPr marL="9525" marR="3811" defTabSz="685800">
              <a:spcBef>
                <a:spcPts val="75"/>
              </a:spcBef>
              <a:buClrTx/>
            </a:pPr>
            <a:r>
              <a:rPr lang="fr-FR" sz="788" b="1" kern="1200" dirty="0">
                <a:solidFill>
                  <a:srgbClr val="374C62"/>
                </a:solidFill>
                <a:latin typeface="Marianne" panose="02000000000000000000" pitchFamily="2" charset="0"/>
                <a:ea typeface="+mn-ea"/>
                <a:cs typeface="+mn-cs"/>
              </a:rPr>
              <a:t>Durée : </a:t>
            </a:r>
            <a:r>
              <a:rPr lang="fr-FR" sz="788" kern="1200" dirty="0">
                <a:solidFill>
                  <a:srgbClr val="374C62"/>
                </a:solidFill>
                <a:latin typeface="Marianne" panose="02000000000000000000" pitchFamily="2" charset="0"/>
                <a:ea typeface="+mn-ea"/>
                <a:cs typeface="+mn-cs"/>
              </a:rPr>
              <a:t>30min + 1h </a:t>
            </a:r>
          </a:p>
          <a:p>
            <a:pPr marL="9525" marR="3811" defTabSz="685800">
              <a:spcBef>
                <a:spcPts val="75"/>
              </a:spcBef>
              <a:buClrTx/>
            </a:pPr>
            <a:r>
              <a:rPr lang="fr-FR" sz="788" b="1" kern="1200" dirty="0">
                <a:solidFill>
                  <a:srgbClr val="374C62"/>
                </a:solidFill>
                <a:latin typeface="Marianne" panose="02000000000000000000" pitchFamily="2" charset="0"/>
                <a:ea typeface="+mn-ea"/>
                <a:cs typeface="+mn-cs"/>
              </a:rPr>
              <a:t>Modalité : </a:t>
            </a:r>
            <a:r>
              <a:rPr lang="fr-FR" sz="788" kern="1200" dirty="0">
                <a:solidFill>
                  <a:srgbClr val="374C62"/>
                </a:solidFill>
                <a:latin typeface="Marianne" panose="02000000000000000000" pitchFamily="2" charset="0"/>
                <a:ea typeface="+mn-ea"/>
                <a:cs typeface="+mn-cs"/>
              </a:rPr>
              <a:t>présentiel et webinaire </a:t>
            </a:r>
          </a:p>
        </p:txBody>
      </p:sp>
      <p:sp>
        <p:nvSpPr>
          <p:cNvPr id="13" name="Titre 1">
            <a:extLst>
              <a:ext uri="{FF2B5EF4-FFF2-40B4-BE49-F238E27FC236}">
                <a16:creationId xmlns:a16="http://schemas.microsoft.com/office/drawing/2014/main" id="{6DE35DE9-8E2F-850C-0FAE-4256B7A8B8DD}"/>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14" name="Espace réservé du texte 3">
            <a:extLst>
              <a:ext uri="{FF2B5EF4-FFF2-40B4-BE49-F238E27FC236}">
                <a16:creationId xmlns:a16="http://schemas.microsoft.com/office/drawing/2014/main" id="{5616D475-A270-F8D6-3F39-0252E40E9A7C}"/>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15" name="Titre 1">
            <a:extLst>
              <a:ext uri="{FF2B5EF4-FFF2-40B4-BE49-F238E27FC236}">
                <a16:creationId xmlns:a16="http://schemas.microsoft.com/office/drawing/2014/main" id="{6848BA19-D112-757B-14B9-3A5A3CA9C750}"/>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16" name="Espace réservé du texte 3">
            <a:extLst>
              <a:ext uri="{FF2B5EF4-FFF2-40B4-BE49-F238E27FC236}">
                <a16:creationId xmlns:a16="http://schemas.microsoft.com/office/drawing/2014/main" id="{EEDC33C2-0E76-C5EC-2D03-98FC26A22054}"/>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Tree>
    <p:extLst>
      <p:ext uri="{BB962C8B-B14F-4D97-AF65-F5344CB8AC3E}">
        <p14:creationId xmlns:p14="http://schemas.microsoft.com/office/powerpoint/2010/main" val="175155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827E6C-5736-F623-47C3-1638D9269F36}"/>
              </a:ext>
            </a:extLst>
          </p:cNvPr>
          <p:cNvSpPr>
            <a:spLocks noGrp="1"/>
          </p:cNvSpPr>
          <p:nvPr>
            <p:ph type="body" idx="3"/>
          </p:nvPr>
        </p:nvSpPr>
        <p:spPr/>
        <p:txBody>
          <a:bodyPr/>
          <a:lstStyle/>
          <a:p>
            <a:r>
              <a:rPr lang="fr-FR" dirty="0"/>
              <a:t>AXES - CHANTIERS</a:t>
            </a:r>
          </a:p>
        </p:txBody>
      </p:sp>
      <p:sp>
        <p:nvSpPr>
          <p:cNvPr id="3" name="Espace réservé du numéro de diapositive 2">
            <a:extLst>
              <a:ext uri="{FF2B5EF4-FFF2-40B4-BE49-F238E27FC236}">
                <a16:creationId xmlns:a16="http://schemas.microsoft.com/office/drawing/2014/main" id="{7BA4BDC7-4DCA-5AEB-5266-DA3A1C1DF1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a:t>
            </a:fld>
            <a:endParaRPr lang="fr-FR"/>
          </a:p>
        </p:txBody>
      </p:sp>
      <p:pic>
        <p:nvPicPr>
          <p:cNvPr id="5" name="Google Shape;484;p61" descr="Une image contenant texte, LEGO, jouet&#10;&#10;Description générée automatiquement">
            <a:extLst>
              <a:ext uri="{FF2B5EF4-FFF2-40B4-BE49-F238E27FC236}">
                <a16:creationId xmlns:a16="http://schemas.microsoft.com/office/drawing/2014/main" id="{09E9F5D2-5BF5-B37F-F53C-1E520E8FC21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55753" y="1224353"/>
            <a:ext cx="1016303" cy="1242148"/>
          </a:xfrm>
          <a:prstGeom prst="rect">
            <a:avLst/>
          </a:prstGeom>
          <a:noFill/>
          <a:ln>
            <a:noFill/>
          </a:ln>
        </p:spPr>
      </p:pic>
      <p:pic>
        <p:nvPicPr>
          <p:cNvPr id="6" name="Google Shape;485;p61">
            <a:extLst>
              <a:ext uri="{FF2B5EF4-FFF2-40B4-BE49-F238E27FC236}">
                <a16:creationId xmlns:a16="http://schemas.microsoft.com/office/drawing/2014/main" id="{CAF3399F-F07F-AF79-15AF-655EC10C8B9F}"/>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57232" y="1246792"/>
            <a:ext cx="1016303" cy="1249616"/>
          </a:xfrm>
          <a:prstGeom prst="rect">
            <a:avLst/>
          </a:prstGeom>
          <a:noFill/>
          <a:ln>
            <a:noFill/>
          </a:ln>
        </p:spPr>
      </p:pic>
      <p:pic>
        <p:nvPicPr>
          <p:cNvPr id="9" name="Google Shape;488;p61">
            <a:extLst>
              <a:ext uri="{FF2B5EF4-FFF2-40B4-BE49-F238E27FC236}">
                <a16:creationId xmlns:a16="http://schemas.microsoft.com/office/drawing/2014/main" id="{DA2104C2-C268-0BB4-E4D8-DB0BA1034E0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55753" y="2921821"/>
            <a:ext cx="1170167" cy="1243850"/>
          </a:xfrm>
          <a:prstGeom prst="rect">
            <a:avLst/>
          </a:prstGeom>
          <a:noFill/>
          <a:ln>
            <a:noFill/>
          </a:ln>
        </p:spPr>
      </p:pic>
      <p:pic>
        <p:nvPicPr>
          <p:cNvPr id="11" name="Google Shape;490;p61" descr="Une image contenant texte&#10;&#10;Description générée automatiquement">
            <a:extLst>
              <a:ext uri="{FF2B5EF4-FFF2-40B4-BE49-F238E27FC236}">
                <a16:creationId xmlns:a16="http://schemas.microsoft.com/office/drawing/2014/main" id="{B80BFC65-1E2B-3711-7449-7003BC93466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357232" y="2909279"/>
            <a:ext cx="1016303" cy="1271224"/>
          </a:xfrm>
          <a:prstGeom prst="rect">
            <a:avLst/>
          </a:prstGeom>
          <a:noFill/>
          <a:ln>
            <a:noFill/>
          </a:ln>
        </p:spPr>
      </p:pic>
      <p:sp>
        <p:nvSpPr>
          <p:cNvPr id="13" name="Google Shape;492;p61">
            <a:extLst>
              <a:ext uri="{FF2B5EF4-FFF2-40B4-BE49-F238E27FC236}">
                <a16:creationId xmlns:a16="http://schemas.microsoft.com/office/drawing/2014/main" id="{4CBAF6BE-C8EE-A55A-66DF-11317B9D5422}"/>
              </a:ext>
            </a:extLst>
          </p:cNvPr>
          <p:cNvSpPr txBox="1"/>
          <p:nvPr/>
        </p:nvSpPr>
        <p:spPr>
          <a:xfrm>
            <a:off x="1924238" y="1704769"/>
            <a:ext cx="1431056"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 sz="900" dirty="0">
                <a:solidFill>
                  <a:srgbClr val="4888C7"/>
                </a:solidFill>
                <a:latin typeface="Marianne" panose="02000000000000000000" pitchFamily="2" charset="0"/>
                <a:sym typeface="Arial"/>
              </a:rPr>
              <a:t>Développer la prévention</a:t>
            </a:r>
            <a:r>
              <a:rPr lang="fr" sz="900" dirty="0">
                <a:solidFill>
                  <a:srgbClr val="4888C7"/>
                </a:solidFill>
                <a:latin typeface="Marianne" panose="02000000000000000000" pitchFamily="2" charset="0"/>
              </a:rPr>
              <a:t> </a:t>
            </a:r>
            <a:r>
              <a:rPr lang="fr" sz="900" dirty="0">
                <a:solidFill>
                  <a:srgbClr val="4888C7"/>
                </a:solidFill>
                <a:latin typeface="Marianne" panose="02000000000000000000" pitchFamily="2" charset="0"/>
                <a:sym typeface="Arial"/>
              </a:rPr>
              <a:t>et rendre chacun</a:t>
            </a:r>
            <a:r>
              <a:rPr lang="fr" sz="900" dirty="0">
                <a:solidFill>
                  <a:srgbClr val="4888C7"/>
                </a:solidFill>
                <a:latin typeface="Marianne" panose="02000000000000000000" pitchFamily="2" charset="0"/>
              </a:rPr>
              <a:t> </a:t>
            </a:r>
            <a:r>
              <a:rPr lang="fr" sz="900" dirty="0">
                <a:solidFill>
                  <a:srgbClr val="4888C7"/>
                </a:solidFill>
                <a:latin typeface="Marianne" panose="02000000000000000000" pitchFamily="2" charset="0"/>
                <a:sym typeface="Arial"/>
              </a:rPr>
              <a:t>acteur de sa santé.</a:t>
            </a:r>
            <a:endParaRPr sz="900" dirty="0">
              <a:solidFill>
                <a:srgbClr val="4888C7"/>
              </a:solidFill>
              <a:latin typeface="Marianne" panose="02000000000000000000" pitchFamily="2" charset="0"/>
              <a:sym typeface="Arial"/>
            </a:endParaRPr>
          </a:p>
        </p:txBody>
      </p:sp>
      <p:sp>
        <p:nvSpPr>
          <p:cNvPr id="27" name="Espace réservé du texte 5">
            <a:extLst>
              <a:ext uri="{FF2B5EF4-FFF2-40B4-BE49-F238E27FC236}">
                <a16:creationId xmlns:a16="http://schemas.microsoft.com/office/drawing/2014/main" id="{903BECB5-E877-9BA9-6521-73E3CFEAB6D6}"/>
              </a:ext>
            </a:extLst>
          </p:cNvPr>
          <p:cNvSpPr txBox="1">
            <a:spLocks/>
          </p:cNvSpPr>
          <p:nvPr/>
        </p:nvSpPr>
        <p:spPr>
          <a:xfrm>
            <a:off x="5583989" y="3226506"/>
            <a:ext cx="494259" cy="289023"/>
          </a:xfrm>
          <a:prstGeom prst="rect">
            <a:avLst/>
          </a:prstGeom>
        </p:spPr>
        <p:txBody>
          <a:bodyPr>
            <a:normAutofit fontScale="5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b="1" dirty="0">
                <a:solidFill>
                  <a:schemeClr val="bg1"/>
                </a:solidFill>
                <a:latin typeface="Marianne" panose="02000000000000000000" pitchFamily="2" charset="0"/>
              </a:rPr>
              <a:t>AXE 4</a:t>
            </a:r>
          </a:p>
        </p:txBody>
      </p:sp>
      <p:sp>
        <p:nvSpPr>
          <p:cNvPr id="31" name="Google Shape;492;p61">
            <a:extLst>
              <a:ext uri="{FF2B5EF4-FFF2-40B4-BE49-F238E27FC236}">
                <a16:creationId xmlns:a16="http://schemas.microsoft.com/office/drawing/2014/main" id="{78D57F7D-6C6D-99F2-8975-C163521BA599}"/>
              </a:ext>
            </a:extLst>
          </p:cNvPr>
          <p:cNvSpPr txBox="1"/>
          <p:nvPr/>
        </p:nvSpPr>
        <p:spPr>
          <a:xfrm>
            <a:off x="5559729" y="1702005"/>
            <a:ext cx="1914681"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 sz="900" dirty="0">
                <a:solidFill>
                  <a:srgbClr val="F18A5F"/>
                </a:solidFill>
                <a:latin typeface="Marianne" panose="02000000000000000000" pitchFamily="2" charset="0"/>
                <a:sym typeface="Arial"/>
              </a:rPr>
              <a:t>Redonner du temps aux professionnels de santé et améliorer la prise en charge des personnes grâce au numérique.</a:t>
            </a:r>
            <a:endParaRPr sz="900" dirty="0">
              <a:solidFill>
                <a:srgbClr val="F18A5F"/>
              </a:solidFill>
              <a:latin typeface="Marianne" panose="02000000000000000000" pitchFamily="2" charset="0"/>
              <a:sym typeface="Arial"/>
            </a:endParaRPr>
          </a:p>
        </p:txBody>
      </p:sp>
      <p:sp>
        <p:nvSpPr>
          <p:cNvPr id="34" name="Google Shape;492;p61">
            <a:extLst>
              <a:ext uri="{FF2B5EF4-FFF2-40B4-BE49-F238E27FC236}">
                <a16:creationId xmlns:a16="http://schemas.microsoft.com/office/drawing/2014/main" id="{7AE0CB15-5E35-3574-FFB5-A73F526092B3}"/>
              </a:ext>
            </a:extLst>
          </p:cNvPr>
          <p:cNvSpPr txBox="1"/>
          <p:nvPr/>
        </p:nvSpPr>
        <p:spPr>
          <a:xfrm>
            <a:off x="1924238" y="3405714"/>
            <a:ext cx="1844396"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 sz="900" dirty="0">
                <a:solidFill>
                  <a:srgbClr val="FEC817"/>
                </a:solidFill>
                <a:latin typeface="Marianne" panose="02000000000000000000" pitchFamily="2" charset="0"/>
                <a:sym typeface="Arial"/>
              </a:rPr>
              <a:t>Améliorer l’accès à la santé pour les personnes et les professionnels qui les orientent.</a:t>
            </a:r>
            <a:endParaRPr sz="900" dirty="0">
              <a:solidFill>
                <a:srgbClr val="FEC817"/>
              </a:solidFill>
              <a:latin typeface="Marianne" panose="02000000000000000000" pitchFamily="2" charset="0"/>
              <a:sym typeface="Arial"/>
            </a:endParaRPr>
          </a:p>
        </p:txBody>
      </p:sp>
      <p:sp>
        <p:nvSpPr>
          <p:cNvPr id="37" name="Google Shape;492;p61">
            <a:extLst>
              <a:ext uri="{FF2B5EF4-FFF2-40B4-BE49-F238E27FC236}">
                <a16:creationId xmlns:a16="http://schemas.microsoft.com/office/drawing/2014/main" id="{F2A22969-06E6-A072-C249-314683E54A25}"/>
              </a:ext>
            </a:extLst>
          </p:cNvPr>
          <p:cNvSpPr txBox="1"/>
          <p:nvPr/>
        </p:nvSpPr>
        <p:spPr>
          <a:xfrm>
            <a:off x="5559729" y="3401937"/>
            <a:ext cx="1965928"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 sz="900" dirty="0">
                <a:solidFill>
                  <a:srgbClr val="36B1B8"/>
                </a:solidFill>
                <a:latin typeface="Marianne" panose="02000000000000000000" pitchFamily="2" charset="0"/>
                <a:sym typeface="Arial"/>
              </a:rPr>
              <a:t>Déployer un cadre propice pour le développement des usages et de l’innovation numériques en santé.</a:t>
            </a:r>
            <a:endParaRPr sz="900" dirty="0">
              <a:solidFill>
                <a:srgbClr val="36B1B8"/>
              </a:solidFill>
              <a:latin typeface="Marianne" panose="02000000000000000000" pitchFamily="2" charset="0"/>
              <a:sym typeface="Arial"/>
            </a:endParaRPr>
          </a:p>
        </p:txBody>
      </p:sp>
      <p:sp>
        <p:nvSpPr>
          <p:cNvPr id="40" name="Google Shape;502;p61">
            <a:extLst>
              <a:ext uri="{FF2B5EF4-FFF2-40B4-BE49-F238E27FC236}">
                <a16:creationId xmlns:a16="http://schemas.microsoft.com/office/drawing/2014/main" id="{951BAA6A-354C-AACD-5172-D0D66FCBA58F}"/>
              </a:ext>
            </a:extLst>
          </p:cNvPr>
          <p:cNvSpPr txBox="1"/>
          <p:nvPr/>
        </p:nvSpPr>
        <p:spPr>
          <a:xfrm>
            <a:off x="5559729" y="2364949"/>
            <a:ext cx="1448852" cy="253916"/>
          </a:xfrm>
          <a:prstGeom prst="rect">
            <a:avLst/>
          </a:prstGeom>
          <a:noFill/>
          <a:ln>
            <a:noFill/>
          </a:ln>
        </p:spPr>
        <p:txBody>
          <a:bodyPr spcFirstLastPara="1" wrap="square" lIns="0" tIns="0" rIns="0" bIns="0" anchor="t" anchorCtr="0">
            <a:spAutoFit/>
          </a:bodyPr>
          <a:lstStyle/>
          <a:p>
            <a:pPr marL="0" marR="0" lvl="0" indent="0" rtl="0">
              <a:lnSpc>
                <a:spcPct val="150000"/>
              </a:lnSpc>
              <a:spcBef>
                <a:spcPts val="0"/>
              </a:spcBef>
              <a:spcAft>
                <a:spcPts val="0"/>
              </a:spcAft>
              <a:buNone/>
            </a:pPr>
            <a:r>
              <a:rPr lang="fr" sz="800" b="1" dirty="0">
                <a:solidFill>
                  <a:srgbClr val="374C62"/>
                </a:solidFill>
                <a:latin typeface="Arial"/>
                <a:ea typeface="Arial"/>
                <a:cs typeface="Arial"/>
                <a:sym typeface="Arial"/>
              </a:rPr>
              <a:t>5 priorités</a:t>
            </a:r>
            <a:r>
              <a:rPr lang="fr" sz="1100" dirty="0">
                <a:solidFill>
                  <a:srgbClr val="374C62"/>
                </a:solidFill>
              </a:rPr>
              <a:t> - </a:t>
            </a:r>
            <a:r>
              <a:rPr lang="fr" sz="800" b="1" dirty="0">
                <a:solidFill>
                  <a:srgbClr val="374C62"/>
                </a:solidFill>
                <a:latin typeface="Arial"/>
                <a:ea typeface="Arial"/>
                <a:cs typeface="Arial"/>
                <a:sym typeface="Arial"/>
              </a:rPr>
              <a:t>16 objectifs</a:t>
            </a:r>
            <a:endParaRPr sz="800" dirty="0">
              <a:solidFill>
                <a:srgbClr val="374C62"/>
              </a:solidFill>
              <a:latin typeface="Arial"/>
              <a:ea typeface="Arial"/>
              <a:cs typeface="Arial"/>
              <a:sym typeface="Arial"/>
            </a:endParaRPr>
          </a:p>
        </p:txBody>
      </p:sp>
      <p:sp>
        <p:nvSpPr>
          <p:cNvPr id="41" name="Google Shape;502;p61">
            <a:extLst>
              <a:ext uri="{FF2B5EF4-FFF2-40B4-BE49-F238E27FC236}">
                <a16:creationId xmlns:a16="http://schemas.microsoft.com/office/drawing/2014/main" id="{7580F401-6ADE-13DC-161B-2537DF0B33EF}"/>
              </a:ext>
            </a:extLst>
          </p:cNvPr>
          <p:cNvSpPr txBox="1"/>
          <p:nvPr/>
        </p:nvSpPr>
        <p:spPr>
          <a:xfrm>
            <a:off x="5559729" y="3967887"/>
            <a:ext cx="1448852" cy="253916"/>
          </a:xfrm>
          <a:prstGeom prst="rect">
            <a:avLst/>
          </a:prstGeom>
          <a:noFill/>
          <a:ln>
            <a:noFill/>
          </a:ln>
        </p:spPr>
        <p:txBody>
          <a:bodyPr spcFirstLastPara="1" wrap="square" lIns="0" tIns="0" rIns="0" bIns="0" anchor="t" anchorCtr="0">
            <a:spAutoFit/>
          </a:bodyPr>
          <a:lstStyle/>
          <a:p>
            <a:pPr marL="0" marR="0" lvl="0" indent="0" rtl="0">
              <a:lnSpc>
                <a:spcPct val="150000"/>
              </a:lnSpc>
              <a:spcBef>
                <a:spcPts val="0"/>
              </a:spcBef>
              <a:spcAft>
                <a:spcPts val="0"/>
              </a:spcAft>
              <a:buNone/>
            </a:pPr>
            <a:r>
              <a:rPr lang="fr" sz="800" b="1" dirty="0">
                <a:solidFill>
                  <a:srgbClr val="374C62"/>
                </a:solidFill>
              </a:rPr>
              <a:t>4</a:t>
            </a:r>
            <a:r>
              <a:rPr lang="fr" sz="800" b="1" dirty="0">
                <a:solidFill>
                  <a:srgbClr val="374C62"/>
                </a:solidFill>
                <a:latin typeface="Arial"/>
                <a:ea typeface="Arial"/>
                <a:cs typeface="Arial"/>
                <a:sym typeface="Arial"/>
              </a:rPr>
              <a:t> priorités</a:t>
            </a:r>
            <a:r>
              <a:rPr lang="fr" sz="1100" dirty="0">
                <a:solidFill>
                  <a:srgbClr val="374C62"/>
                </a:solidFill>
              </a:rPr>
              <a:t> - </a:t>
            </a:r>
            <a:r>
              <a:rPr lang="fr" sz="800" b="1" dirty="0">
                <a:solidFill>
                  <a:srgbClr val="374C62"/>
                </a:solidFill>
                <a:latin typeface="Arial"/>
                <a:ea typeface="Arial"/>
                <a:cs typeface="Arial"/>
                <a:sym typeface="Arial"/>
              </a:rPr>
              <a:t>18 objectifs</a:t>
            </a:r>
            <a:endParaRPr sz="800" dirty="0">
              <a:solidFill>
                <a:srgbClr val="374C62"/>
              </a:solidFill>
              <a:latin typeface="Arial"/>
              <a:ea typeface="Arial"/>
              <a:cs typeface="Arial"/>
              <a:sym typeface="Arial"/>
            </a:endParaRPr>
          </a:p>
        </p:txBody>
      </p:sp>
      <p:sp>
        <p:nvSpPr>
          <p:cNvPr id="42" name="Google Shape;502;p61">
            <a:extLst>
              <a:ext uri="{FF2B5EF4-FFF2-40B4-BE49-F238E27FC236}">
                <a16:creationId xmlns:a16="http://schemas.microsoft.com/office/drawing/2014/main" id="{BC97474C-9F24-9327-8145-84B2A3CD51FE}"/>
              </a:ext>
            </a:extLst>
          </p:cNvPr>
          <p:cNvSpPr txBox="1"/>
          <p:nvPr/>
        </p:nvSpPr>
        <p:spPr>
          <a:xfrm>
            <a:off x="1928542" y="2361487"/>
            <a:ext cx="1448852" cy="253916"/>
          </a:xfrm>
          <a:prstGeom prst="rect">
            <a:avLst/>
          </a:prstGeom>
          <a:noFill/>
          <a:ln>
            <a:noFill/>
          </a:ln>
        </p:spPr>
        <p:txBody>
          <a:bodyPr spcFirstLastPara="1" wrap="square" lIns="0" tIns="0" rIns="0" bIns="0" anchor="t" anchorCtr="0">
            <a:spAutoFit/>
          </a:bodyPr>
          <a:lstStyle/>
          <a:p>
            <a:pPr marL="0" marR="0" lvl="0" indent="0" rtl="0">
              <a:lnSpc>
                <a:spcPct val="150000"/>
              </a:lnSpc>
              <a:spcBef>
                <a:spcPts val="0"/>
              </a:spcBef>
              <a:spcAft>
                <a:spcPts val="0"/>
              </a:spcAft>
              <a:buNone/>
            </a:pPr>
            <a:r>
              <a:rPr lang="fr" sz="800" b="1" dirty="0">
                <a:solidFill>
                  <a:srgbClr val="374C62"/>
                </a:solidFill>
                <a:latin typeface="Arial"/>
                <a:ea typeface="Arial"/>
                <a:cs typeface="Arial"/>
                <a:sym typeface="Arial"/>
              </a:rPr>
              <a:t>5 priorités</a:t>
            </a:r>
            <a:r>
              <a:rPr lang="fr" sz="1100" dirty="0">
                <a:solidFill>
                  <a:srgbClr val="374C62"/>
                </a:solidFill>
              </a:rPr>
              <a:t> - </a:t>
            </a:r>
            <a:r>
              <a:rPr lang="fr" sz="800" b="1" dirty="0">
                <a:solidFill>
                  <a:srgbClr val="374C62"/>
                </a:solidFill>
                <a:latin typeface="Arial"/>
                <a:ea typeface="Arial"/>
                <a:cs typeface="Arial"/>
                <a:sym typeface="Arial"/>
              </a:rPr>
              <a:t>20 objectifs</a:t>
            </a:r>
            <a:endParaRPr sz="800" dirty="0">
              <a:solidFill>
                <a:srgbClr val="374C62"/>
              </a:solidFill>
              <a:latin typeface="Arial"/>
              <a:ea typeface="Arial"/>
              <a:cs typeface="Arial"/>
              <a:sym typeface="Arial"/>
            </a:endParaRPr>
          </a:p>
        </p:txBody>
      </p:sp>
      <p:sp>
        <p:nvSpPr>
          <p:cNvPr id="43" name="Google Shape;502;p61">
            <a:extLst>
              <a:ext uri="{FF2B5EF4-FFF2-40B4-BE49-F238E27FC236}">
                <a16:creationId xmlns:a16="http://schemas.microsoft.com/office/drawing/2014/main" id="{009B5E5B-97B0-4389-41B8-5AD772BAE117}"/>
              </a:ext>
            </a:extLst>
          </p:cNvPr>
          <p:cNvSpPr txBox="1"/>
          <p:nvPr/>
        </p:nvSpPr>
        <p:spPr>
          <a:xfrm>
            <a:off x="1928542" y="3972039"/>
            <a:ext cx="1448852" cy="253916"/>
          </a:xfrm>
          <a:prstGeom prst="rect">
            <a:avLst/>
          </a:prstGeom>
          <a:noFill/>
          <a:ln>
            <a:noFill/>
          </a:ln>
        </p:spPr>
        <p:txBody>
          <a:bodyPr spcFirstLastPara="1" wrap="square" lIns="0" tIns="0" rIns="0" bIns="0" anchor="t" anchorCtr="0">
            <a:spAutoFit/>
          </a:bodyPr>
          <a:lstStyle/>
          <a:p>
            <a:pPr marL="0" marR="0" lvl="0" indent="0" rtl="0">
              <a:lnSpc>
                <a:spcPct val="150000"/>
              </a:lnSpc>
              <a:spcBef>
                <a:spcPts val="0"/>
              </a:spcBef>
              <a:spcAft>
                <a:spcPts val="0"/>
              </a:spcAft>
              <a:buNone/>
            </a:pPr>
            <a:r>
              <a:rPr lang="fr" sz="800" b="1" dirty="0">
                <a:solidFill>
                  <a:srgbClr val="374C62"/>
                </a:solidFill>
              </a:rPr>
              <a:t>4</a:t>
            </a:r>
            <a:r>
              <a:rPr lang="fr" sz="800" b="1" dirty="0">
                <a:solidFill>
                  <a:srgbClr val="374C62"/>
                </a:solidFill>
                <a:latin typeface="Arial"/>
                <a:ea typeface="Arial"/>
                <a:cs typeface="Arial"/>
                <a:sym typeface="Arial"/>
              </a:rPr>
              <a:t> priorités</a:t>
            </a:r>
            <a:r>
              <a:rPr lang="fr" sz="1100" dirty="0">
                <a:solidFill>
                  <a:srgbClr val="374C62"/>
                </a:solidFill>
              </a:rPr>
              <a:t> - </a:t>
            </a:r>
            <a:r>
              <a:rPr lang="fr" sz="800" b="1" dirty="0">
                <a:solidFill>
                  <a:srgbClr val="374C62"/>
                </a:solidFill>
                <a:latin typeface="Arial"/>
                <a:ea typeface="Arial"/>
                <a:cs typeface="Arial"/>
                <a:sym typeface="Arial"/>
              </a:rPr>
              <a:t>11 objectifs</a:t>
            </a:r>
            <a:endParaRPr sz="800" dirty="0">
              <a:solidFill>
                <a:srgbClr val="374C62"/>
              </a:solidFill>
              <a:latin typeface="Arial"/>
              <a:ea typeface="Arial"/>
              <a:cs typeface="Arial"/>
              <a:sym typeface="Arial"/>
            </a:endParaRPr>
          </a:p>
        </p:txBody>
      </p:sp>
      <p:sp>
        <p:nvSpPr>
          <p:cNvPr id="45" name="ZoneTexte 44">
            <a:extLst>
              <a:ext uri="{FF2B5EF4-FFF2-40B4-BE49-F238E27FC236}">
                <a16:creationId xmlns:a16="http://schemas.microsoft.com/office/drawing/2014/main" id="{3A0F6101-A8F0-A5A4-6551-8B58EEA2395C}"/>
              </a:ext>
            </a:extLst>
          </p:cNvPr>
          <p:cNvSpPr txBox="1"/>
          <p:nvPr/>
        </p:nvSpPr>
        <p:spPr>
          <a:xfrm>
            <a:off x="1912186" y="1454943"/>
            <a:ext cx="1199046" cy="215444"/>
          </a:xfrm>
          <a:prstGeom prst="rect">
            <a:avLst/>
          </a:prstGeom>
          <a:noFill/>
        </p:spPr>
        <p:txBody>
          <a:bodyPr wrap="none" lIns="0" tIns="0" rIns="0" bIns="0" rtlCol="0">
            <a:spAutoFit/>
          </a:bodyPr>
          <a:lstStyle/>
          <a:p>
            <a:r>
              <a:rPr lang="fr-FR" b="1" dirty="0">
                <a:solidFill>
                  <a:srgbClr val="4888C7"/>
                </a:solidFill>
                <a:latin typeface="Marianne" panose="02000000000000000000" pitchFamily="2" charset="0"/>
              </a:rPr>
              <a:t>PRÉVENTION</a:t>
            </a:r>
          </a:p>
        </p:txBody>
      </p:sp>
      <p:sp>
        <p:nvSpPr>
          <p:cNvPr id="48" name="ZoneTexte 47">
            <a:extLst>
              <a:ext uri="{FF2B5EF4-FFF2-40B4-BE49-F238E27FC236}">
                <a16:creationId xmlns:a16="http://schemas.microsoft.com/office/drawing/2014/main" id="{314E4C0C-8473-4DA8-F92F-805995CBD57C}"/>
              </a:ext>
            </a:extLst>
          </p:cNvPr>
          <p:cNvSpPr txBox="1"/>
          <p:nvPr/>
        </p:nvSpPr>
        <p:spPr>
          <a:xfrm>
            <a:off x="5559729" y="1451095"/>
            <a:ext cx="1638269" cy="215444"/>
          </a:xfrm>
          <a:prstGeom prst="rect">
            <a:avLst/>
          </a:prstGeom>
          <a:noFill/>
        </p:spPr>
        <p:txBody>
          <a:bodyPr wrap="none" lIns="0" tIns="0" rIns="0" bIns="0" rtlCol="0">
            <a:spAutoFit/>
          </a:bodyPr>
          <a:lstStyle/>
          <a:p>
            <a:r>
              <a:rPr lang="fr-FR" b="1" dirty="0">
                <a:solidFill>
                  <a:srgbClr val="F18A5F"/>
                </a:solidFill>
                <a:latin typeface="Marianne" panose="02000000000000000000" pitchFamily="2" charset="0"/>
              </a:rPr>
              <a:t>PRISE EN CHARGE</a:t>
            </a:r>
          </a:p>
        </p:txBody>
      </p:sp>
      <p:sp>
        <p:nvSpPr>
          <p:cNvPr id="50" name="ZoneTexte 49">
            <a:extLst>
              <a:ext uri="{FF2B5EF4-FFF2-40B4-BE49-F238E27FC236}">
                <a16:creationId xmlns:a16="http://schemas.microsoft.com/office/drawing/2014/main" id="{E29D05B4-55F1-6976-84FB-78C4224D1A09}"/>
              </a:ext>
            </a:extLst>
          </p:cNvPr>
          <p:cNvSpPr txBox="1"/>
          <p:nvPr/>
        </p:nvSpPr>
        <p:spPr>
          <a:xfrm>
            <a:off x="1912186" y="3153518"/>
            <a:ext cx="1731243" cy="215444"/>
          </a:xfrm>
          <a:prstGeom prst="rect">
            <a:avLst/>
          </a:prstGeom>
          <a:noFill/>
        </p:spPr>
        <p:txBody>
          <a:bodyPr wrap="none" lIns="0" tIns="0" rIns="0" bIns="0" rtlCol="0">
            <a:spAutoFit/>
          </a:bodyPr>
          <a:lstStyle/>
          <a:p>
            <a:r>
              <a:rPr lang="fr-FR" b="1" dirty="0">
                <a:solidFill>
                  <a:srgbClr val="FEC817"/>
                </a:solidFill>
                <a:latin typeface="Marianne" panose="02000000000000000000" pitchFamily="2" charset="0"/>
              </a:rPr>
              <a:t>ACCÈS À LA SANTÉ</a:t>
            </a:r>
          </a:p>
        </p:txBody>
      </p:sp>
      <p:sp>
        <p:nvSpPr>
          <p:cNvPr id="52" name="ZoneTexte 51">
            <a:extLst>
              <a:ext uri="{FF2B5EF4-FFF2-40B4-BE49-F238E27FC236}">
                <a16:creationId xmlns:a16="http://schemas.microsoft.com/office/drawing/2014/main" id="{D9370D97-7304-103E-5B08-AA5E8C551440}"/>
              </a:ext>
            </a:extLst>
          </p:cNvPr>
          <p:cNvSpPr txBox="1"/>
          <p:nvPr/>
        </p:nvSpPr>
        <p:spPr>
          <a:xfrm>
            <a:off x="5559729" y="3155573"/>
            <a:ext cx="1469954" cy="215444"/>
          </a:xfrm>
          <a:prstGeom prst="rect">
            <a:avLst/>
          </a:prstGeom>
          <a:noFill/>
        </p:spPr>
        <p:txBody>
          <a:bodyPr wrap="none" lIns="0" tIns="0" rIns="0" bIns="0" rtlCol="0">
            <a:spAutoFit/>
          </a:bodyPr>
          <a:lstStyle/>
          <a:p>
            <a:r>
              <a:rPr lang="fr-FR" b="1" dirty="0">
                <a:solidFill>
                  <a:srgbClr val="36B1B8"/>
                </a:solidFill>
                <a:latin typeface="Marianne" panose="02000000000000000000" pitchFamily="2" charset="0"/>
              </a:rPr>
              <a:t>CADRE PROPICE</a:t>
            </a:r>
          </a:p>
        </p:txBody>
      </p:sp>
      <p:sp>
        <p:nvSpPr>
          <p:cNvPr id="4" name="Rectangle : coins arrondis 3">
            <a:extLst>
              <a:ext uri="{FF2B5EF4-FFF2-40B4-BE49-F238E27FC236}">
                <a16:creationId xmlns:a16="http://schemas.microsoft.com/office/drawing/2014/main" id="{2DEF8979-D567-3DCE-C616-4DBEA4314BAF}"/>
              </a:ext>
            </a:extLst>
          </p:cNvPr>
          <p:cNvSpPr/>
          <p:nvPr/>
        </p:nvSpPr>
        <p:spPr>
          <a:xfrm>
            <a:off x="1912186" y="1192893"/>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B8E4450C-1E09-9642-B4BA-96EB98AA8A23}"/>
              </a:ext>
            </a:extLst>
          </p:cNvPr>
          <p:cNvSpPr txBox="1"/>
          <p:nvPr/>
        </p:nvSpPr>
        <p:spPr>
          <a:xfrm>
            <a:off x="1924239" y="1231319"/>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sp>
        <p:nvSpPr>
          <p:cNvPr id="15" name="Rectangle : coins arrondis 14">
            <a:extLst>
              <a:ext uri="{FF2B5EF4-FFF2-40B4-BE49-F238E27FC236}">
                <a16:creationId xmlns:a16="http://schemas.microsoft.com/office/drawing/2014/main" id="{C10F6C4B-B916-1F04-F106-6123EEA59810}"/>
              </a:ext>
            </a:extLst>
          </p:cNvPr>
          <p:cNvSpPr/>
          <p:nvPr/>
        </p:nvSpPr>
        <p:spPr>
          <a:xfrm>
            <a:off x="5556239" y="1192893"/>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0E8F252-E0B4-E3CC-3771-B0159D69714A}"/>
              </a:ext>
            </a:extLst>
          </p:cNvPr>
          <p:cNvSpPr txBox="1"/>
          <p:nvPr/>
        </p:nvSpPr>
        <p:spPr>
          <a:xfrm>
            <a:off x="5568292" y="1231319"/>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sp>
        <p:nvSpPr>
          <p:cNvPr id="17" name="Rectangle : coins arrondis 16">
            <a:extLst>
              <a:ext uri="{FF2B5EF4-FFF2-40B4-BE49-F238E27FC236}">
                <a16:creationId xmlns:a16="http://schemas.microsoft.com/office/drawing/2014/main" id="{D480D1A3-2B46-0BE0-362C-02926C59A2DA}"/>
              </a:ext>
            </a:extLst>
          </p:cNvPr>
          <p:cNvSpPr/>
          <p:nvPr/>
        </p:nvSpPr>
        <p:spPr>
          <a:xfrm>
            <a:off x="5556239" y="2926866"/>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7A2B798F-7DC9-C593-5980-6BB8848DC6C9}"/>
              </a:ext>
            </a:extLst>
          </p:cNvPr>
          <p:cNvSpPr txBox="1"/>
          <p:nvPr/>
        </p:nvSpPr>
        <p:spPr>
          <a:xfrm>
            <a:off x="5568292" y="2965292"/>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sp>
        <p:nvSpPr>
          <p:cNvPr id="19" name="Rectangle : coins arrondis 18">
            <a:extLst>
              <a:ext uri="{FF2B5EF4-FFF2-40B4-BE49-F238E27FC236}">
                <a16:creationId xmlns:a16="http://schemas.microsoft.com/office/drawing/2014/main" id="{6414DCF3-D4C7-181A-D795-34BEFAE25925}"/>
              </a:ext>
            </a:extLst>
          </p:cNvPr>
          <p:cNvSpPr/>
          <p:nvPr/>
        </p:nvSpPr>
        <p:spPr>
          <a:xfrm>
            <a:off x="1925733" y="2926866"/>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C835AD5B-76BF-431A-7CAC-E01A2A8E116B}"/>
              </a:ext>
            </a:extLst>
          </p:cNvPr>
          <p:cNvSpPr txBox="1"/>
          <p:nvPr/>
        </p:nvSpPr>
        <p:spPr>
          <a:xfrm>
            <a:off x="1937786" y="2965292"/>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cxnSp>
        <p:nvCxnSpPr>
          <p:cNvPr id="21" name="Connecteur droit 20">
            <a:extLst>
              <a:ext uri="{FF2B5EF4-FFF2-40B4-BE49-F238E27FC236}">
                <a16:creationId xmlns:a16="http://schemas.microsoft.com/office/drawing/2014/main" id="{A2939F32-02CD-024E-8F8F-316EB1E206A1}"/>
              </a:ext>
            </a:extLst>
          </p:cNvPr>
          <p:cNvCxnSpPr>
            <a:cxnSpLocks/>
          </p:cNvCxnSpPr>
          <p:nvPr/>
        </p:nvCxnSpPr>
        <p:spPr>
          <a:xfrm flipH="1">
            <a:off x="1924238" y="2379622"/>
            <a:ext cx="2810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451A08C6-9AB4-9E5A-4AD0-E7A1DB683FEC}"/>
              </a:ext>
            </a:extLst>
          </p:cNvPr>
          <p:cNvCxnSpPr>
            <a:cxnSpLocks/>
          </p:cNvCxnSpPr>
          <p:nvPr/>
        </p:nvCxnSpPr>
        <p:spPr>
          <a:xfrm flipH="1">
            <a:off x="1924238" y="4005224"/>
            <a:ext cx="2810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A0355C35-4C14-819E-239F-1AF287ECC4F7}"/>
              </a:ext>
            </a:extLst>
          </p:cNvPr>
          <p:cNvCxnSpPr>
            <a:cxnSpLocks/>
          </p:cNvCxnSpPr>
          <p:nvPr/>
        </p:nvCxnSpPr>
        <p:spPr>
          <a:xfrm flipH="1">
            <a:off x="5561518" y="4005224"/>
            <a:ext cx="2810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3152300A-573B-E7DB-7212-069C684CFF5C}"/>
              </a:ext>
            </a:extLst>
          </p:cNvPr>
          <p:cNvCxnSpPr>
            <a:cxnSpLocks/>
          </p:cNvCxnSpPr>
          <p:nvPr/>
        </p:nvCxnSpPr>
        <p:spPr>
          <a:xfrm flipH="1">
            <a:off x="5561518" y="2399942"/>
            <a:ext cx="2810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45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0806D27-B81D-8580-419C-19FA7CC1D7F5}"/>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30</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798671" cy="25564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Les actions des ambassadeurs Mon espace santé</a:t>
            </a:r>
          </a:p>
        </p:txBody>
      </p:sp>
      <p:pic>
        <p:nvPicPr>
          <p:cNvPr id="3" name="Image 2" descr="Une image contenant meubles, intérieur, habits, bureau&#10;&#10;Description générée automatiquement">
            <a:extLst>
              <a:ext uri="{FF2B5EF4-FFF2-40B4-BE49-F238E27FC236}">
                <a16:creationId xmlns:a16="http://schemas.microsoft.com/office/drawing/2014/main" id="{0D720A8F-FA6B-A417-AB49-A51E9C4DB1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6595" y="1634528"/>
            <a:ext cx="2460990" cy="3280039"/>
          </a:xfrm>
          <a:prstGeom prst="rect">
            <a:avLst/>
          </a:prstGeom>
        </p:spPr>
      </p:pic>
      <p:pic>
        <p:nvPicPr>
          <p:cNvPr id="6" name="Image 5" descr="Une image contenant habits, intérieur, personne, homme&#10;&#10;Description générée automatiquement">
            <a:extLst>
              <a:ext uri="{FF2B5EF4-FFF2-40B4-BE49-F238E27FC236}">
                <a16:creationId xmlns:a16="http://schemas.microsoft.com/office/drawing/2014/main" id="{41E62D55-33A0-23E0-1F0B-9E5205F2EB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0015" y="1634528"/>
            <a:ext cx="2193250" cy="1644937"/>
          </a:xfrm>
          <a:prstGeom prst="rect">
            <a:avLst/>
          </a:prstGeom>
        </p:spPr>
      </p:pic>
      <p:pic>
        <p:nvPicPr>
          <p:cNvPr id="7" name="Image 6" descr="Une image contenant intérieur, habits, personne, ordinateur&#10;&#10;Description générée automatiquement">
            <a:extLst>
              <a:ext uri="{FF2B5EF4-FFF2-40B4-BE49-F238E27FC236}">
                <a16:creationId xmlns:a16="http://schemas.microsoft.com/office/drawing/2014/main" id="{C1421F41-9C8E-0ECE-8AAA-5C1B8FEDD9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71349" y="3343408"/>
            <a:ext cx="2191916" cy="1571159"/>
          </a:xfrm>
          <a:prstGeom prst="rect">
            <a:avLst/>
          </a:prstGeom>
        </p:spPr>
      </p:pic>
      <p:pic>
        <p:nvPicPr>
          <p:cNvPr id="10" name="Image 9" descr="Une image contenant texte, habits, personne, intérieur&#10;&#10;Description générée automatiquement">
            <a:extLst>
              <a:ext uri="{FF2B5EF4-FFF2-40B4-BE49-F238E27FC236}">
                <a16:creationId xmlns:a16="http://schemas.microsoft.com/office/drawing/2014/main" id="{7FDBE705-0275-833E-C35C-9B129B87BD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5696" y="1634528"/>
            <a:ext cx="2585752" cy="1410469"/>
          </a:xfrm>
          <a:prstGeom prst="rect">
            <a:avLst/>
          </a:prstGeom>
        </p:spPr>
      </p:pic>
      <p:pic>
        <p:nvPicPr>
          <p:cNvPr id="13" name="Image 12" descr="Une image contenant habits, personne, mur, intérieur&#10;&#10;Description générée automatiquement">
            <a:extLst>
              <a:ext uri="{FF2B5EF4-FFF2-40B4-BE49-F238E27FC236}">
                <a16:creationId xmlns:a16="http://schemas.microsoft.com/office/drawing/2014/main" id="{297FE2A5-CC82-D3BA-ADFF-FCD1C8D23C8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25696" y="3107585"/>
            <a:ext cx="2585752" cy="1806982"/>
          </a:xfrm>
          <a:prstGeom prst="rect">
            <a:avLst/>
          </a:prstGeom>
        </p:spPr>
      </p:pic>
      <p:pic>
        <p:nvPicPr>
          <p:cNvPr id="14" name="Image 13" descr="Une image contenant motif, carré, Symétrie, Rectangle&#10;&#10;Description générée automatiquement">
            <a:extLst>
              <a:ext uri="{FF2B5EF4-FFF2-40B4-BE49-F238E27FC236}">
                <a16:creationId xmlns:a16="http://schemas.microsoft.com/office/drawing/2014/main" id="{3B8AF285-BDA4-E95A-0708-CFB7BC15CE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2298" y="3979757"/>
            <a:ext cx="826664" cy="805907"/>
          </a:xfrm>
          <a:prstGeom prst="rect">
            <a:avLst/>
          </a:prstGeom>
          <a:ln w="19050">
            <a:solidFill>
              <a:srgbClr val="FDF4F9"/>
            </a:solidFill>
          </a:ln>
          <a:effectLst>
            <a:outerShdw blurRad="50800" dist="38100" dir="2700000" algn="tl" rotWithShape="0">
              <a:prstClr val="black">
                <a:alpha val="40000"/>
              </a:prstClr>
            </a:outerShdw>
          </a:effectLst>
        </p:spPr>
      </p:pic>
      <p:sp>
        <p:nvSpPr>
          <p:cNvPr id="18" name="Rectangle : coins arrondis 17">
            <a:extLst>
              <a:ext uri="{FF2B5EF4-FFF2-40B4-BE49-F238E27FC236}">
                <a16:creationId xmlns:a16="http://schemas.microsoft.com/office/drawing/2014/main" id="{4E52C416-41FC-9B86-1E89-114FB0952047}"/>
              </a:ext>
            </a:extLst>
          </p:cNvPr>
          <p:cNvSpPr/>
          <p:nvPr/>
        </p:nvSpPr>
        <p:spPr>
          <a:xfrm>
            <a:off x="365259" y="3462510"/>
            <a:ext cx="2016311" cy="416765"/>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buClrTx/>
            </a:pPr>
            <a:r>
              <a:rPr lang="fr-FR" sz="1100" b="1" kern="1200" dirty="0">
                <a:solidFill>
                  <a:schemeClr val="bg1"/>
                </a:solidFill>
                <a:latin typeface="Marianne" panose="02000000000000000000" pitchFamily="2" charset="0"/>
              </a:rPr>
              <a:t>Site Mon espace santé </a:t>
            </a:r>
          </a:p>
          <a:p>
            <a:pPr defTabSz="685800">
              <a:buClrTx/>
            </a:pPr>
            <a:r>
              <a:rPr lang="fr-FR" sz="1100" b="1" kern="1200" dirty="0">
                <a:solidFill>
                  <a:schemeClr val="bg1"/>
                </a:solidFill>
                <a:latin typeface="Marianne" panose="02000000000000000000" pitchFamily="2" charset="0"/>
              </a:rPr>
              <a:t>en Bretagne </a:t>
            </a:r>
          </a:p>
        </p:txBody>
      </p:sp>
      <p:sp>
        <p:nvSpPr>
          <p:cNvPr id="20" name="Titre 1">
            <a:extLst>
              <a:ext uri="{FF2B5EF4-FFF2-40B4-BE49-F238E27FC236}">
                <a16:creationId xmlns:a16="http://schemas.microsoft.com/office/drawing/2014/main" id="{EBB803BD-DE03-0319-3267-5E62D699A8F9}"/>
              </a:ext>
            </a:extLst>
          </p:cNvPr>
          <p:cNvSpPr>
            <a:spLocks noGrp="1"/>
          </p:cNvSpPr>
          <p:nvPr>
            <p:ph type="title"/>
          </p:nvPr>
        </p:nvSpPr>
        <p:spPr>
          <a:xfrm>
            <a:off x="646594" y="483526"/>
            <a:ext cx="2735109" cy="311694"/>
          </a:xfrm>
        </p:spPr>
        <p:txBody>
          <a:bodyPr lIns="0" tIns="0" rIns="0" bIns="0"/>
          <a:lstStyle/>
          <a:p>
            <a:r>
              <a:rPr lang="fr-FR" sz="1000">
                <a:latin typeface="Marianne" panose="02000000000000000000" pitchFamily="2" charset="0"/>
              </a:rPr>
              <a:t>Accompagner tous les citoyens pour qu’ils s’approprient la santé numérique, en particulier les plus fragiles </a:t>
            </a:r>
            <a:br>
              <a:rPr lang="fr-FR" sz="1000">
                <a:latin typeface="Marianne" panose="02000000000000000000" pitchFamily="2" charset="0"/>
              </a:rPr>
            </a:br>
            <a:r>
              <a:rPr lang="fr-FR" sz="1000">
                <a:latin typeface="Marianne" panose="02000000000000000000" pitchFamily="2" charset="0"/>
              </a:rPr>
              <a:t>et les plus vulnérables</a:t>
            </a:r>
            <a:endParaRPr lang="fr-FR" sz="1000" dirty="0">
              <a:latin typeface="Marianne" panose="02000000000000000000" pitchFamily="2" charset="0"/>
            </a:endParaRPr>
          </a:p>
        </p:txBody>
      </p:sp>
      <p:sp>
        <p:nvSpPr>
          <p:cNvPr id="21" name="Espace réservé du texte 3">
            <a:extLst>
              <a:ext uri="{FF2B5EF4-FFF2-40B4-BE49-F238E27FC236}">
                <a16:creationId xmlns:a16="http://schemas.microsoft.com/office/drawing/2014/main" id="{507932E6-345D-0B4B-2D5D-934EF08A92CD}"/>
              </a:ext>
            </a:extLst>
          </p:cNvPr>
          <p:cNvSpPr txBox="1">
            <a:spLocks/>
          </p:cNvSpPr>
          <p:nvPr/>
        </p:nvSpPr>
        <p:spPr>
          <a:xfrm>
            <a:off x="646596"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PRIORITÉ 4</a:t>
            </a:r>
            <a:endParaRPr lang="fr-FR" dirty="0">
              <a:solidFill>
                <a:srgbClr val="4888C7"/>
              </a:solidFill>
              <a:latin typeface="Marianne" panose="02000000000000000000" pitchFamily="2" charset="0"/>
            </a:endParaRPr>
          </a:p>
        </p:txBody>
      </p:sp>
      <p:sp>
        <p:nvSpPr>
          <p:cNvPr id="22" name="Titre 1">
            <a:extLst>
              <a:ext uri="{FF2B5EF4-FFF2-40B4-BE49-F238E27FC236}">
                <a16:creationId xmlns:a16="http://schemas.microsoft.com/office/drawing/2014/main" id="{FCEE6D37-85BF-29AF-2BF7-24806F8CCA33}"/>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Accompagnement au numérique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en santé et inclusion numérique</a:t>
            </a:r>
            <a:endParaRPr lang="fr-FR" sz="1000" dirty="0">
              <a:latin typeface="Marianne" panose="02000000000000000000" pitchFamily="2" charset="0"/>
              <a:cs typeface="Arial" panose="020B0604020202020204" pitchFamily="34" charset="0"/>
            </a:endParaRPr>
          </a:p>
        </p:txBody>
      </p:sp>
      <p:sp>
        <p:nvSpPr>
          <p:cNvPr id="23" name="Espace réservé du texte 3">
            <a:extLst>
              <a:ext uri="{FF2B5EF4-FFF2-40B4-BE49-F238E27FC236}">
                <a16:creationId xmlns:a16="http://schemas.microsoft.com/office/drawing/2014/main" id="{67BA5A88-A093-37AA-1A7C-50AE9363B942}"/>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a:solidFill>
                  <a:srgbClr val="4888C7"/>
                </a:solidFill>
                <a:latin typeface="Marianne" panose="02000000000000000000" pitchFamily="2" charset="0"/>
              </a:rPr>
              <a:t>OBJECTIF 4.1</a:t>
            </a:r>
            <a:endParaRPr lang="fr-FR" dirty="0">
              <a:solidFill>
                <a:srgbClr val="4888C7"/>
              </a:solidFill>
              <a:latin typeface="Marianne" panose="02000000000000000000" pitchFamily="2" charset="0"/>
            </a:endParaRPr>
          </a:p>
        </p:txBody>
      </p:sp>
    </p:spTree>
    <p:extLst>
      <p:ext uri="{BB962C8B-B14F-4D97-AF65-F5344CB8AC3E}">
        <p14:creationId xmlns:p14="http://schemas.microsoft.com/office/powerpoint/2010/main" val="3185100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31</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63524"/>
            <a:ext cx="8295265" cy="616451"/>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Prévention personnalisée</a:t>
            </a:r>
          </a:p>
        </p:txBody>
      </p:sp>
    </p:spTree>
    <p:extLst>
      <p:ext uri="{BB962C8B-B14F-4D97-AF65-F5344CB8AC3E}">
        <p14:creationId xmlns:p14="http://schemas.microsoft.com/office/powerpoint/2010/main" val="2722165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0806D27-B81D-8580-419C-19FA7CC1D7F5}"/>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32</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Prévention personnalisée dans Mon espace santé</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798671" cy="492443"/>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Intégrer la prévention personnalisée dans Mon espace santé : décret n°2024-468 du 24 mai 2024 « le décret prévention ».</a:t>
            </a:r>
          </a:p>
        </p:txBody>
      </p:sp>
      <p:sp>
        <p:nvSpPr>
          <p:cNvPr id="15" name="ZoneTexte 14">
            <a:extLst>
              <a:ext uri="{FF2B5EF4-FFF2-40B4-BE49-F238E27FC236}">
                <a16:creationId xmlns:a16="http://schemas.microsoft.com/office/drawing/2014/main" id="{311B768E-A3D0-BA38-7A3C-EEC70C1E5396}"/>
              </a:ext>
            </a:extLst>
          </p:cNvPr>
          <p:cNvSpPr txBox="1"/>
          <p:nvPr/>
        </p:nvSpPr>
        <p:spPr>
          <a:xfrm>
            <a:off x="628639" y="1920368"/>
            <a:ext cx="413575" cy="677108"/>
          </a:xfrm>
          <a:prstGeom prst="rect">
            <a:avLst/>
          </a:prstGeom>
          <a:noFill/>
        </p:spPr>
        <p:txBody>
          <a:bodyPr wrap="none" lIns="0" tIns="0" rIns="0" bIns="0" rtlCol="0">
            <a:spAutoFit/>
          </a:bodyPr>
          <a:lstStyle/>
          <a:p>
            <a:r>
              <a:rPr lang="fr-FR" sz="4400" b="1" dirty="0">
                <a:solidFill>
                  <a:srgbClr val="4888C7"/>
                </a:solidFill>
                <a:latin typeface="Marianne" panose="02000000000000000000" pitchFamily="2" charset="0"/>
              </a:rPr>
              <a:t>1.</a:t>
            </a:r>
          </a:p>
        </p:txBody>
      </p:sp>
      <p:sp>
        <p:nvSpPr>
          <p:cNvPr id="17" name="ZoneTexte 16">
            <a:extLst>
              <a:ext uri="{FF2B5EF4-FFF2-40B4-BE49-F238E27FC236}">
                <a16:creationId xmlns:a16="http://schemas.microsoft.com/office/drawing/2014/main" id="{785B6B91-4167-4725-7EB5-09B0B98847FA}"/>
              </a:ext>
            </a:extLst>
          </p:cNvPr>
          <p:cNvSpPr txBox="1"/>
          <p:nvPr/>
        </p:nvSpPr>
        <p:spPr>
          <a:xfrm>
            <a:off x="1001030" y="2090223"/>
            <a:ext cx="2162715" cy="2446824"/>
          </a:xfrm>
          <a:prstGeom prst="rect">
            <a:avLst/>
          </a:prstGeom>
          <a:noFill/>
        </p:spPr>
        <p:txBody>
          <a:bodyPr wrap="square">
            <a:spAutoFit/>
          </a:bodyPr>
          <a:lstStyle/>
          <a:p>
            <a:pPr marL="36000" indent="0">
              <a:spcBef>
                <a:spcPts val="0"/>
              </a:spcBef>
            </a:pPr>
            <a:r>
              <a:rPr lang="fr-FR" sz="900" b="1" dirty="0">
                <a:solidFill>
                  <a:srgbClr val="374C62"/>
                </a:solidFill>
                <a:latin typeface="Marianne" panose="02000000000000000000" pitchFamily="2" charset="0"/>
              </a:rPr>
              <a:t>Le consentement pour recevoir de la prévention personnalisée : </a:t>
            </a:r>
          </a:p>
          <a:p>
            <a:pPr>
              <a:spcBef>
                <a:spcPts val="0"/>
              </a:spcBef>
            </a:pPr>
            <a:endParaRPr lang="fr-FR" sz="900" dirty="0">
              <a:solidFill>
                <a:srgbClr val="374C62"/>
              </a:solidFill>
              <a:latin typeface="Marianne" panose="02000000000000000000" pitchFamily="2" charset="0"/>
            </a:endParaRPr>
          </a:p>
          <a:p>
            <a:pPr>
              <a:spcBef>
                <a:spcPts val="0"/>
              </a:spcBef>
            </a:pPr>
            <a:r>
              <a:rPr lang="fr-FR" sz="900" dirty="0">
                <a:solidFill>
                  <a:srgbClr val="374C62"/>
                </a:solidFill>
                <a:latin typeface="Marianne" panose="02000000000000000000" pitchFamily="2" charset="0"/>
              </a:rPr>
              <a:t>Mécanisme d’</a:t>
            </a:r>
            <a:r>
              <a:rPr lang="fr-FR" sz="900" b="1" dirty="0" err="1">
                <a:solidFill>
                  <a:srgbClr val="374C62"/>
                </a:solidFill>
                <a:latin typeface="Marianne" panose="02000000000000000000" pitchFamily="2" charset="0"/>
              </a:rPr>
              <a:t>opt</a:t>
            </a:r>
            <a:r>
              <a:rPr lang="fr-FR" sz="900" b="1" dirty="0">
                <a:solidFill>
                  <a:srgbClr val="374C62"/>
                </a:solidFill>
                <a:latin typeface="Marianne" panose="02000000000000000000" pitchFamily="2" charset="0"/>
              </a:rPr>
              <a:t> out : </a:t>
            </a:r>
          </a:p>
          <a:p>
            <a:pPr>
              <a:spcBef>
                <a:spcPts val="0"/>
              </a:spcBef>
            </a:pPr>
            <a:r>
              <a:rPr lang="fr-FR" sz="900" b="0" i="0" dirty="0">
                <a:solidFill>
                  <a:srgbClr val="374C62"/>
                </a:solidFill>
                <a:effectLst/>
                <a:latin typeface="Marianne" panose="02000000000000000000" pitchFamily="2" charset="0"/>
              </a:rPr>
              <a:t>« Le titulaire peut s'opposer à la réception de tout ou partie de ces informations. Une information spécifique est mise à sa disposition concernant les caractéristiques du traitement automatisé qui permet l'élaboration des informations de prévention personnalisée et concernant son droit d'opposition à les recevoir ; » </a:t>
            </a:r>
            <a:endParaRPr lang="fr-FR" sz="900" dirty="0">
              <a:solidFill>
                <a:srgbClr val="374C62"/>
              </a:solidFill>
              <a:latin typeface="Marianne" panose="02000000000000000000" pitchFamily="2" charset="0"/>
            </a:endParaRPr>
          </a:p>
          <a:p>
            <a:pPr>
              <a:spcBef>
                <a:spcPts val="0"/>
              </a:spcBef>
            </a:pPr>
            <a:r>
              <a:rPr lang="fr-FR" sz="900" b="1" dirty="0">
                <a:solidFill>
                  <a:srgbClr val="374C62"/>
                </a:solidFill>
                <a:latin typeface="Marianne" panose="02000000000000000000" pitchFamily="2" charset="0"/>
                <a:sym typeface="Wingdings" pitchFamily="2" charset="2"/>
              </a:rPr>
              <a:t> </a:t>
            </a:r>
            <a:r>
              <a:rPr lang="fr-FR" sz="900" b="1" dirty="0">
                <a:solidFill>
                  <a:srgbClr val="374C62"/>
                </a:solidFill>
                <a:latin typeface="Marianne" panose="02000000000000000000" pitchFamily="2" charset="0"/>
              </a:rPr>
              <a:t>application d’une recommandation du comité citoyen 2022. </a:t>
            </a:r>
          </a:p>
        </p:txBody>
      </p:sp>
      <p:sp>
        <p:nvSpPr>
          <p:cNvPr id="19" name="ZoneTexte 18">
            <a:extLst>
              <a:ext uri="{FF2B5EF4-FFF2-40B4-BE49-F238E27FC236}">
                <a16:creationId xmlns:a16="http://schemas.microsoft.com/office/drawing/2014/main" id="{D769530C-C728-31D2-2977-7247F92ECCA0}"/>
              </a:ext>
            </a:extLst>
          </p:cNvPr>
          <p:cNvSpPr txBox="1"/>
          <p:nvPr/>
        </p:nvSpPr>
        <p:spPr>
          <a:xfrm>
            <a:off x="3254419" y="1920368"/>
            <a:ext cx="490519" cy="677108"/>
          </a:xfrm>
          <a:prstGeom prst="rect">
            <a:avLst/>
          </a:prstGeom>
          <a:noFill/>
        </p:spPr>
        <p:txBody>
          <a:bodyPr wrap="none" lIns="0" tIns="0" rIns="0" bIns="0" rtlCol="0">
            <a:spAutoFit/>
          </a:bodyPr>
          <a:lstStyle/>
          <a:p>
            <a:r>
              <a:rPr lang="fr-FR" sz="4400" b="1" dirty="0">
                <a:solidFill>
                  <a:srgbClr val="FEC817"/>
                </a:solidFill>
                <a:latin typeface="Marianne" panose="02000000000000000000" pitchFamily="2" charset="0"/>
              </a:rPr>
              <a:t>2.</a:t>
            </a:r>
          </a:p>
        </p:txBody>
      </p:sp>
      <p:sp>
        <p:nvSpPr>
          <p:cNvPr id="22" name="ZoneTexte 21">
            <a:extLst>
              <a:ext uri="{FF2B5EF4-FFF2-40B4-BE49-F238E27FC236}">
                <a16:creationId xmlns:a16="http://schemas.microsoft.com/office/drawing/2014/main" id="{EE80624A-3E14-5201-9105-170568A5787C}"/>
              </a:ext>
            </a:extLst>
          </p:cNvPr>
          <p:cNvSpPr txBox="1"/>
          <p:nvPr/>
        </p:nvSpPr>
        <p:spPr>
          <a:xfrm>
            <a:off x="3744938" y="2090223"/>
            <a:ext cx="2274757" cy="2523768"/>
          </a:xfrm>
          <a:prstGeom prst="rect">
            <a:avLst/>
          </a:prstGeom>
          <a:noFill/>
        </p:spPr>
        <p:txBody>
          <a:bodyPr wrap="square">
            <a:spAutoFit/>
          </a:bodyPr>
          <a:lstStyle/>
          <a:p>
            <a:pPr marL="0" indent="0">
              <a:spcBef>
                <a:spcPts val="0"/>
              </a:spcBef>
            </a:pPr>
            <a:r>
              <a:rPr lang="fr-FR" sz="900" b="1" dirty="0">
                <a:solidFill>
                  <a:srgbClr val="374C62"/>
                </a:solidFill>
                <a:latin typeface="Marianne" panose="02000000000000000000" pitchFamily="2" charset="0"/>
              </a:rPr>
              <a:t>Les modalités mises en œuvre : </a:t>
            </a:r>
          </a:p>
          <a:p>
            <a:pPr marL="0" indent="0">
              <a:spcBef>
                <a:spcPts val="0"/>
              </a:spcBef>
            </a:pPr>
            <a:endParaRPr lang="fr-FR" sz="900" b="1" dirty="0">
              <a:solidFill>
                <a:srgbClr val="374C62"/>
              </a:solidFill>
              <a:latin typeface="Marianne" panose="02000000000000000000" pitchFamily="2" charset="0"/>
            </a:endParaRPr>
          </a:p>
          <a:p>
            <a:pPr marL="228600" indent="-228600">
              <a:spcBef>
                <a:spcPts val="0"/>
              </a:spcBef>
              <a:buClr>
                <a:srgbClr val="374C62"/>
              </a:buClr>
              <a:buAutoNum type="arabicPeriod"/>
            </a:pPr>
            <a:r>
              <a:rPr lang="fr-FR" sz="900" dirty="0">
                <a:solidFill>
                  <a:srgbClr val="374C62"/>
                </a:solidFill>
                <a:latin typeface="Marianne" panose="02000000000000000000" pitchFamily="2" charset="0"/>
              </a:rPr>
              <a:t>L’intégration d’auto-questionnaire de santé pour préparer des rendez-vous de prévention : Mon bilan prévention</a:t>
            </a:r>
          </a:p>
          <a:p>
            <a:pPr marL="228600" indent="-228600">
              <a:spcBef>
                <a:spcPts val="0"/>
              </a:spcBef>
              <a:buClr>
                <a:srgbClr val="374C62"/>
              </a:buClr>
              <a:buAutoNum type="arabicPeriod"/>
            </a:pPr>
            <a:endParaRPr lang="fr-FR" sz="900" dirty="0">
              <a:solidFill>
                <a:srgbClr val="374C62"/>
              </a:solidFill>
              <a:latin typeface="Marianne" panose="02000000000000000000" pitchFamily="2" charset="0"/>
            </a:endParaRPr>
          </a:p>
          <a:p>
            <a:pPr marL="228600" indent="-228600">
              <a:spcBef>
                <a:spcPts val="0"/>
              </a:spcBef>
              <a:buClr>
                <a:srgbClr val="374C62"/>
              </a:buClr>
              <a:buAutoNum type="arabicPeriod"/>
            </a:pPr>
            <a:r>
              <a:rPr lang="fr-FR" sz="900" dirty="0">
                <a:solidFill>
                  <a:srgbClr val="374C62"/>
                </a:solidFill>
                <a:latin typeface="Marianne" panose="02000000000000000000" pitchFamily="2" charset="0"/>
              </a:rPr>
              <a:t>L’envoi de contenus de prévention personnalisée nourri par les données contenues dans Mon espace santé : </a:t>
            </a:r>
          </a:p>
          <a:p>
            <a:pPr>
              <a:spcBef>
                <a:spcPts val="0"/>
              </a:spcBef>
              <a:buClr>
                <a:srgbClr val="374C62"/>
              </a:buClr>
            </a:pPr>
            <a:r>
              <a:rPr lang="fr-FR" sz="700" dirty="0">
                <a:solidFill>
                  <a:srgbClr val="374C62"/>
                </a:solidFill>
                <a:latin typeface="Marianne" panose="02000000000000000000" pitchFamily="2" charset="0"/>
              </a:rPr>
              <a:t>sources de données : issues de l’ensemble des fonctionnalités de MES, </a:t>
            </a:r>
          </a:p>
          <a:p>
            <a:pPr>
              <a:spcBef>
                <a:spcPts val="0"/>
              </a:spcBef>
              <a:buClr>
                <a:srgbClr val="374C62"/>
              </a:buClr>
            </a:pPr>
            <a:endParaRPr lang="fr-FR" sz="900" dirty="0">
              <a:solidFill>
                <a:srgbClr val="374C62"/>
              </a:solidFill>
              <a:latin typeface="Marianne" panose="02000000000000000000" pitchFamily="2" charset="0"/>
            </a:endParaRPr>
          </a:p>
          <a:p>
            <a:pPr>
              <a:spcBef>
                <a:spcPts val="0"/>
              </a:spcBef>
              <a:buClr>
                <a:srgbClr val="374C62"/>
              </a:buClr>
            </a:pPr>
            <a:r>
              <a:rPr lang="fr-FR" sz="900" dirty="0">
                <a:solidFill>
                  <a:srgbClr val="374C62"/>
                </a:solidFill>
                <a:latin typeface="Marianne" panose="02000000000000000000" pitchFamily="2" charset="0"/>
              </a:rPr>
              <a:t>- thématiques prioritaires : en cours de définition avec la </a:t>
            </a:r>
            <a:r>
              <a:rPr lang="fr-FR" sz="900" dirty="0" err="1">
                <a:solidFill>
                  <a:srgbClr val="374C62"/>
                </a:solidFill>
                <a:latin typeface="Marianne" panose="02000000000000000000" pitchFamily="2" charset="0"/>
              </a:rPr>
              <a:t>cnam</a:t>
            </a:r>
            <a:r>
              <a:rPr lang="fr-FR" sz="900" dirty="0">
                <a:solidFill>
                  <a:srgbClr val="374C62"/>
                </a:solidFill>
                <a:latin typeface="Marianne" panose="02000000000000000000" pitchFamily="2" charset="0"/>
              </a:rPr>
              <a:t> / DGS (ex : dépistage cancer, vaccination, </a:t>
            </a:r>
            <a:r>
              <a:rPr lang="fr-FR" sz="900" dirty="0" err="1">
                <a:solidFill>
                  <a:srgbClr val="374C62"/>
                </a:solidFill>
                <a:latin typeface="Marianne" panose="02000000000000000000" pitchFamily="2" charset="0"/>
              </a:rPr>
              <a:t>etc</a:t>
            </a:r>
            <a:r>
              <a:rPr lang="fr-FR" sz="900" dirty="0">
                <a:solidFill>
                  <a:srgbClr val="374C62"/>
                </a:solidFill>
                <a:latin typeface="Marianne" panose="02000000000000000000" pitchFamily="2" charset="0"/>
              </a:rPr>
              <a:t>)</a:t>
            </a:r>
          </a:p>
        </p:txBody>
      </p:sp>
      <p:sp>
        <p:nvSpPr>
          <p:cNvPr id="23" name="ZoneTexte 22">
            <a:extLst>
              <a:ext uri="{FF2B5EF4-FFF2-40B4-BE49-F238E27FC236}">
                <a16:creationId xmlns:a16="http://schemas.microsoft.com/office/drawing/2014/main" id="{C00DCD3C-776D-5A77-ADA9-79BC6FAB0028}"/>
              </a:ext>
            </a:extLst>
          </p:cNvPr>
          <p:cNvSpPr txBox="1"/>
          <p:nvPr/>
        </p:nvSpPr>
        <p:spPr>
          <a:xfrm>
            <a:off x="5939339" y="1920368"/>
            <a:ext cx="490519" cy="677108"/>
          </a:xfrm>
          <a:prstGeom prst="rect">
            <a:avLst/>
          </a:prstGeom>
          <a:noFill/>
        </p:spPr>
        <p:txBody>
          <a:bodyPr wrap="none" lIns="0" tIns="0" rIns="0" bIns="0" rtlCol="0">
            <a:spAutoFit/>
          </a:bodyPr>
          <a:lstStyle/>
          <a:p>
            <a:r>
              <a:rPr lang="fr-FR" sz="4400" b="1" dirty="0">
                <a:solidFill>
                  <a:srgbClr val="F18A5F"/>
                </a:solidFill>
                <a:latin typeface="Marianne" panose="02000000000000000000" pitchFamily="2" charset="0"/>
              </a:rPr>
              <a:t>3.</a:t>
            </a:r>
          </a:p>
        </p:txBody>
      </p:sp>
      <p:sp>
        <p:nvSpPr>
          <p:cNvPr id="3" name="ZoneTexte 2">
            <a:extLst>
              <a:ext uri="{FF2B5EF4-FFF2-40B4-BE49-F238E27FC236}">
                <a16:creationId xmlns:a16="http://schemas.microsoft.com/office/drawing/2014/main" id="{15B535D1-D074-B351-21DD-FDB0014E2E12}"/>
              </a:ext>
            </a:extLst>
          </p:cNvPr>
          <p:cNvSpPr txBox="1"/>
          <p:nvPr/>
        </p:nvSpPr>
        <p:spPr>
          <a:xfrm>
            <a:off x="6429858" y="2090222"/>
            <a:ext cx="2274757" cy="1892826"/>
          </a:xfrm>
          <a:prstGeom prst="rect">
            <a:avLst/>
          </a:prstGeom>
          <a:noFill/>
        </p:spPr>
        <p:txBody>
          <a:bodyPr wrap="square">
            <a:spAutoFit/>
          </a:bodyPr>
          <a:lstStyle/>
          <a:p>
            <a:pPr marL="0" indent="0">
              <a:spcBef>
                <a:spcPts val="0"/>
              </a:spcBef>
            </a:pPr>
            <a:r>
              <a:rPr lang="fr-FR" sz="900" b="1" dirty="0">
                <a:solidFill>
                  <a:srgbClr val="374C62"/>
                </a:solidFill>
                <a:latin typeface="Marianne" panose="02000000000000000000" pitchFamily="2" charset="0"/>
              </a:rPr>
              <a:t>Les droits du titulaire : </a:t>
            </a:r>
          </a:p>
          <a:p>
            <a:pPr marL="0" indent="0">
              <a:spcBef>
                <a:spcPts val="0"/>
              </a:spcBef>
            </a:pPr>
            <a:endParaRPr lang="fr-FR" sz="900" b="1" dirty="0">
              <a:solidFill>
                <a:srgbClr val="374C62"/>
              </a:solidFill>
              <a:latin typeface="Marianne" panose="02000000000000000000" pitchFamily="2" charset="0"/>
            </a:endParaRPr>
          </a:p>
          <a:p>
            <a:pPr marL="104775" indent="-104775">
              <a:spcBef>
                <a:spcPts val="0"/>
              </a:spcBef>
              <a:buClr>
                <a:srgbClr val="F18A5F"/>
              </a:buClr>
              <a:buFont typeface="Arial" panose="020B0604020202020204" pitchFamily="34" charset="0"/>
              <a:buChar char="•"/>
            </a:pPr>
            <a:r>
              <a:rPr lang="fr-FR" sz="900" b="1" dirty="0">
                <a:solidFill>
                  <a:srgbClr val="374C62"/>
                </a:solidFill>
                <a:latin typeface="Marianne" panose="02000000000000000000" pitchFamily="2" charset="0"/>
              </a:rPr>
              <a:t>Transparence </a:t>
            </a:r>
            <a:r>
              <a:rPr lang="fr-FR" sz="900" dirty="0">
                <a:solidFill>
                  <a:srgbClr val="374C62"/>
                </a:solidFill>
                <a:latin typeface="Marianne" panose="02000000000000000000" pitchFamily="2" charset="0"/>
              </a:rPr>
              <a:t>: les raisons qui ont mené à l’affichage d’un contenu de prévention seront disponibles pour le titulaire</a:t>
            </a:r>
          </a:p>
          <a:p>
            <a:pPr>
              <a:spcBef>
                <a:spcPts val="0"/>
              </a:spcBef>
              <a:buClr>
                <a:srgbClr val="F18A5F"/>
              </a:buClr>
            </a:pPr>
            <a:endParaRPr lang="fr-FR" sz="900" dirty="0">
              <a:solidFill>
                <a:srgbClr val="374C62"/>
              </a:solidFill>
              <a:latin typeface="Marianne" panose="02000000000000000000" pitchFamily="2" charset="0"/>
            </a:endParaRPr>
          </a:p>
          <a:p>
            <a:pPr marL="104775" indent="-104775">
              <a:spcBef>
                <a:spcPts val="0"/>
              </a:spcBef>
              <a:buClr>
                <a:srgbClr val="F18A5F"/>
              </a:buClr>
              <a:buFont typeface="Arial" panose="020B0604020202020204" pitchFamily="34" charset="0"/>
              <a:buChar char="•"/>
            </a:pPr>
            <a:r>
              <a:rPr lang="fr-FR" sz="900" b="1" dirty="0">
                <a:solidFill>
                  <a:srgbClr val="374C62"/>
                </a:solidFill>
                <a:latin typeface="Marianne" panose="02000000000000000000" pitchFamily="2" charset="0"/>
              </a:rPr>
              <a:t>Secret des correspondances </a:t>
            </a:r>
            <a:r>
              <a:rPr lang="fr-FR" sz="900" dirty="0">
                <a:solidFill>
                  <a:srgbClr val="374C62"/>
                </a:solidFill>
                <a:latin typeface="Marianne" panose="02000000000000000000" pitchFamily="2" charset="0"/>
              </a:rPr>
              <a:t>: les données issues de la messagerie sécurisée ne pourront pas faire l’objet d’un traitement pour proposer des contenus de prévention personnalisée. </a:t>
            </a:r>
          </a:p>
        </p:txBody>
      </p:sp>
    </p:spTree>
    <p:extLst>
      <p:ext uri="{BB962C8B-B14F-4D97-AF65-F5344CB8AC3E}">
        <p14:creationId xmlns:p14="http://schemas.microsoft.com/office/powerpoint/2010/main" val="3135232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33</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69103"/>
            <a:ext cx="8295265" cy="605294"/>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Focus Mon bilan prévention</a:t>
            </a:r>
          </a:p>
        </p:txBody>
      </p:sp>
    </p:spTree>
    <p:extLst>
      <p:ext uri="{BB962C8B-B14F-4D97-AF65-F5344CB8AC3E}">
        <p14:creationId xmlns:p14="http://schemas.microsoft.com/office/powerpoint/2010/main" val="2660447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0806D27-B81D-8580-419C-19FA7CC1D7F5}"/>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34</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Bilans aux âges clés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2.2</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120579"/>
            <a:ext cx="6241385" cy="246221"/>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Présentation du dispositif | Structuration des Bilans</a:t>
            </a:r>
          </a:p>
        </p:txBody>
      </p:sp>
      <p:cxnSp>
        <p:nvCxnSpPr>
          <p:cNvPr id="46" name="Connecteur droit 45">
            <a:extLst>
              <a:ext uri="{FF2B5EF4-FFF2-40B4-BE49-F238E27FC236}">
                <a16:creationId xmlns:a16="http://schemas.microsoft.com/office/drawing/2014/main" id="{99054230-8DE1-588D-F440-103444231B71}"/>
              </a:ext>
            </a:extLst>
          </p:cNvPr>
          <p:cNvCxnSpPr/>
          <p:nvPr/>
        </p:nvCxnSpPr>
        <p:spPr>
          <a:xfrm flipV="1">
            <a:off x="480147" y="1546438"/>
            <a:ext cx="8222498" cy="0"/>
          </a:xfrm>
          <a:prstGeom prst="line">
            <a:avLst/>
          </a:prstGeom>
          <a:ln w="6350" cap="flat">
            <a:solidFill>
              <a:schemeClr val="bg1">
                <a:lumMod val="75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F6C0121-86C3-436B-E368-469E88BBAF93}"/>
              </a:ext>
            </a:extLst>
          </p:cNvPr>
          <p:cNvSpPr>
            <a:spLocks/>
          </p:cNvSpPr>
          <p:nvPr/>
        </p:nvSpPr>
        <p:spPr>
          <a:xfrm>
            <a:off x="3948877" y="1431022"/>
            <a:ext cx="1294676" cy="253916"/>
          </a:xfrm>
          <a:prstGeom prst="rect">
            <a:avLst/>
          </a:prstGeom>
          <a:solidFill>
            <a:schemeClr val="bg1"/>
          </a:solidFill>
        </p:spPr>
        <p:txBody>
          <a:bodyPr vert="horz" wrap="square">
            <a:spAutoFit/>
          </a:bodyPr>
          <a:lstStyle/>
          <a:p>
            <a:pPr marL="0" marR="0" lvl="0" indent="0" algn="ctr" defTabSz="685800" rtl="0" eaLnBrk="1" fontAlgn="auto" latinLnBrk="0" hangingPunct="1">
              <a:lnSpc>
                <a:spcPct val="100000"/>
              </a:lnSpc>
              <a:spcBef>
                <a:spcPts val="0"/>
              </a:spcBef>
              <a:spcAft>
                <a:spcPts val="225"/>
              </a:spcAft>
              <a:buClrTx/>
              <a:buSzTx/>
              <a:buFontTx/>
              <a:buNone/>
              <a:tabLst/>
              <a:defRPr/>
            </a:pPr>
            <a:r>
              <a:rPr kumimoji="0" lang="fr-FR" sz="1050" b="1" i="0" u="none" strike="noStrike" kern="1200" cap="none" spc="0" normalizeH="0" baseline="0" noProof="0" dirty="0">
                <a:ln>
                  <a:noFill/>
                </a:ln>
                <a:solidFill>
                  <a:srgbClr val="374C62"/>
                </a:solidFill>
                <a:effectLst/>
                <a:uLnTx/>
                <a:uFillTx/>
                <a:latin typeface="Marianne" panose="02000000000000000000" pitchFamily="2" charset="0"/>
                <a:ea typeface="Calibri" panose="020F0502020204030204" pitchFamily="34" charset="0"/>
                <a:cs typeface="+mn-cs"/>
              </a:rPr>
              <a:t>Tranches d’âge</a:t>
            </a:r>
          </a:p>
        </p:txBody>
      </p:sp>
      <p:sp>
        <p:nvSpPr>
          <p:cNvPr id="49" name="ZoneTexte 48">
            <a:extLst>
              <a:ext uri="{FF2B5EF4-FFF2-40B4-BE49-F238E27FC236}">
                <a16:creationId xmlns:a16="http://schemas.microsoft.com/office/drawing/2014/main" id="{CD198D8F-3DA0-3FF5-FC97-38AA29F797C6}"/>
              </a:ext>
            </a:extLst>
          </p:cNvPr>
          <p:cNvSpPr txBox="1"/>
          <p:nvPr/>
        </p:nvSpPr>
        <p:spPr>
          <a:xfrm>
            <a:off x="6859977" y="1536468"/>
            <a:ext cx="3572214" cy="179340"/>
          </a:xfrm>
          <a:prstGeom prst="rect">
            <a:avLst/>
          </a:prstGeom>
          <a:ln w="6350">
            <a:noFill/>
            <a:miter lim="800000"/>
          </a:ln>
        </p:spPr>
        <p:txBody>
          <a:bodyPr vert="horz" wrap="square" lIns="0" tIns="0" rIns="0" bIns="0" rtlCol="0">
            <a:noAutofit/>
          </a:body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fr-FR" sz="700" b="0" i="1"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Alignement sur les recommandations HCSP</a:t>
            </a:r>
          </a:p>
        </p:txBody>
      </p:sp>
      <p:sp>
        <p:nvSpPr>
          <p:cNvPr id="50" name="Rectangle 49">
            <a:extLst>
              <a:ext uri="{FF2B5EF4-FFF2-40B4-BE49-F238E27FC236}">
                <a16:creationId xmlns:a16="http://schemas.microsoft.com/office/drawing/2014/main" id="{EFECC93A-29AB-0154-8B35-CA191225F5B3}"/>
              </a:ext>
            </a:extLst>
          </p:cNvPr>
          <p:cNvSpPr/>
          <p:nvPr/>
        </p:nvSpPr>
        <p:spPr>
          <a:xfrm>
            <a:off x="876257" y="1734734"/>
            <a:ext cx="1035934" cy="179340"/>
          </a:xfrm>
          <a:prstGeom prst="rect">
            <a:avLst/>
          </a:prstGeom>
          <a:solidFill>
            <a:srgbClr val="4888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Marianne" panose="02000000000000000000" pitchFamily="2" charset="0"/>
              </a:rPr>
              <a:t>18-25 ans</a:t>
            </a:r>
          </a:p>
        </p:txBody>
      </p:sp>
      <p:sp>
        <p:nvSpPr>
          <p:cNvPr id="51" name="Rectangle 50">
            <a:extLst>
              <a:ext uri="{FF2B5EF4-FFF2-40B4-BE49-F238E27FC236}">
                <a16:creationId xmlns:a16="http://schemas.microsoft.com/office/drawing/2014/main" id="{5DA32B1C-554C-7613-25D0-FEBFA6BDF559}"/>
              </a:ext>
            </a:extLst>
          </p:cNvPr>
          <p:cNvSpPr/>
          <p:nvPr/>
        </p:nvSpPr>
        <p:spPr>
          <a:xfrm>
            <a:off x="2996798" y="1734734"/>
            <a:ext cx="1035934" cy="179340"/>
          </a:xfrm>
          <a:prstGeom prst="rect">
            <a:avLst/>
          </a:prstGeom>
          <a:solidFill>
            <a:srgbClr val="4888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Marianne" panose="02000000000000000000" pitchFamily="2" charset="0"/>
              </a:rPr>
              <a:t>45-50 ans</a:t>
            </a:r>
          </a:p>
        </p:txBody>
      </p:sp>
      <p:sp>
        <p:nvSpPr>
          <p:cNvPr id="52" name="Rectangle 51">
            <a:extLst>
              <a:ext uri="{FF2B5EF4-FFF2-40B4-BE49-F238E27FC236}">
                <a16:creationId xmlns:a16="http://schemas.microsoft.com/office/drawing/2014/main" id="{5CD07913-5F1A-2460-9F41-56B610597431}"/>
              </a:ext>
            </a:extLst>
          </p:cNvPr>
          <p:cNvSpPr/>
          <p:nvPr/>
        </p:nvSpPr>
        <p:spPr>
          <a:xfrm>
            <a:off x="5006300" y="1734734"/>
            <a:ext cx="1035934" cy="179340"/>
          </a:xfrm>
          <a:prstGeom prst="rect">
            <a:avLst/>
          </a:prstGeom>
          <a:solidFill>
            <a:srgbClr val="4888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Marianne" panose="02000000000000000000" pitchFamily="2" charset="0"/>
              </a:rPr>
              <a:t>60-65 ans</a:t>
            </a:r>
          </a:p>
        </p:txBody>
      </p:sp>
      <p:sp>
        <p:nvSpPr>
          <p:cNvPr id="53" name="Rectangle 52">
            <a:extLst>
              <a:ext uri="{FF2B5EF4-FFF2-40B4-BE49-F238E27FC236}">
                <a16:creationId xmlns:a16="http://schemas.microsoft.com/office/drawing/2014/main" id="{74CC6677-5577-65BB-15BA-A6C047628B66}"/>
              </a:ext>
            </a:extLst>
          </p:cNvPr>
          <p:cNvSpPr/>
          <p:nvPr/>
        </p:nvSpPr>
        <p:spPr>
          <a:xfrm>
            <a:off x="7141582" y="1734734"/>
            <a:ext cx="1035934" cy="179340"/>
          </a:xfrm>
          <a:prstGeom prst="rect">
            <a:avLst/>
          </a:prstGeom>
          <a:solidFill>
            <a:srgbClr val="4888C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Marianne" panose="02000000000000000000" pitchFamily="2" charset="0"/>
              </a:rPr>
              <a:t>70-75 ans</a:t>
            </a:r>
          </a:p>
        </p:txBody>
      </p:sp>
      <p:sp>
        <p:nvSpPr>
          <p:cNvPr id="54" name="Rectangle 53">
            <a:extLst>
              <a:ext uri="{FF2B5EF4-FFF2-40B4-BE49-F238E27FC236}">
                <a16:creationId xmlns:a16="http://schemas.microsoft.com/office/drawing/2014/main" id="{7EFCC123-080F-E148-435F-98DE5A17A6AB}"/>
              </a:ext>
            </a:extLst>
          </p:cNvPr>
          <p:cNvSpPr/>
          <p:nvPr/>
        </p:nvSpPr>
        <p:spPr>
          <a:xfrm>
            <a:off x="4467853" y="2023795"/>
            <a:ext cx="2112829" cy="473206"/>
          </a:xfrm>
          <a:prstGeom prst="rect">
            <a:avLst/>
          </a:prstGeom>
          <a:solidFill>
            <a:schemeClr val="bg1">
              <a:lumMod val="95000"/>
            </a:schemeClr>
          </a:solidFill>
          <a:ln>
            <a:noFill/>
          </a:ln>
        </p:spPr>
        <p:txBody>
          <a:bodyPr wrap="square">
            <a:spAutoFit/>
          </a:bodyPr>
          <a:lstStyle/>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Objectif :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dépister des facteurs de risque et repérer les fragilités pour mieux préserver l’autonomie future</a:t>
            </a:r>
          </a:p>
        </p:txBody>
      </p:sp>
      <p:sp>
        <p:nvSpPr>
          <p:cNvPr id="55" name="Rectangle 54">
            <a:extLst>
              <a:ext uri="{FF2B5EF4-FFF2-40B4-BE49-F238E27FC236}">
                <a16:creationId xmlns:a16="http://schemas.microsoft.com/office/drawing/2014/main" id="{393BB831-DCD7-908E-5A4A-AF3558AD37FA}"/>
              </a:ext>
            </a:extLst>
          </p:cNvPr>
          <p:cNvSpPr/>
          <p:nvPr/>
        </p:nvSpPr>
        <p:spPr>
          <a:xfrm>
            <a:off x="6648139" y="2025724"/>
            <a:ext cx="2022820" cy="461200"/>
          </a:xfrm>
          <a:prstGeom prst="rect">
            <a:avLst/>
          </a:prstGeom>
          <a:solidFill>
            <a:schemeClr val="bg1">
              <a:lumMod val="95000"/>
            </a:schemeClr>
          </a:solidFill>
          <a:ln>
            <a:noFill/>
          </a:ln>
        </p:spPr>
        <p:txBody>
          <a:bodyPr wrap="square" anchor="ctr">
            <a:noAutofit/>
          </a:bodyPr>
          <a:lstStyle/>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Objectif :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dépister les facteurs de risque et les fragilités pour mieux préserver l’autonomie</a:t>
            </a:r>
          </a:p>
        </p:txBody>
      </p:sp>
      <p:sp>
        <p:nvSpPr>
          <p:cNvPr id="56" name="Rectangle 55">
            <a:extLst>
              <a:ext uri="{FF2B5EF4-FFF2-40B4-BE49-F238E27FC236}">
                <a16:creationId xmlns:a16="http://schemas.microsoft.com/office/drawing/2014/main" id="{6B46B973-55FE-F1DB-FAFF-36D763AE4709}"/>
              </a:ext>
            </a:extLst>
          </p:cNvPr>
          <p:cNvSpPr/>
          <p:nvPr/>
        </p:nvSpPr>
        <p:spPr>
          <a:xfrm>
            <a:off x="876257" y="2023795"/>
            <a:ext cx="3156475" cy="465056"/>
          </a:xfrm>
          <a:prstGeom prst="rect">
            <a:avLst/>
          </a:prstGeom>
          <a:solidFill>
            <a:schemeClr val="bg1">
              <a:lumMod val="95000"/>
            </a:schemeClr>
          </a:solidFill>
          <a:ln>
            <a:noFill/>
          </a:ln>
        </p:spPr>
        <p:txBody>
          <a:bodyPr wrap="square" anchor="ctr">
            <a:noAutofit/>
          </a:bodyPr>
          <a:lstStyle/>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Objectif :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dépister les facteurs de risque et accompagner vers un changement de comportement</a:t>
            </a:r>
          </a:p>
        </p:txBody>
      </p:sp>
      <p:cxnSp>
        <p:nvCxnSpPr>
          <p:cNvPr id="57" name="Connecteur droit 56">
            <a:extLst>
              <a:ext uri="{FF2B5EF4-FFF2-40B4-BE49-F238E27FC236}">
                <a16:creationId xmlns:a16="http://schemas.microsoft.com/office/drawing/2014/main" id="{D426DA6B-8BFD-5E85-E891-F439A7EC1C10}"/>
              </a:ext>
            </a:extLst>
          </p:cNvPr>
          <p:cNvCxnSpPr/>
          <p:nvPr/>
        </p:nvCxnSpPr>
        <p:spPr>
          <a:xfrm flipV="1">
            <a:off x="455932" y="2701074"/>
            <a:ext cx="8222498" cy="0"/>
          </a:xfrm>
          <a:prstGeom prst="line">
            <a:avLst/>
          </a:prstGeom>
          <a:ln w="6350" cap="flat">
            <a:solidFill>
              <a:schemeClr val="bg1">
                <a:lumMod val="75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1286EC2-885D-BBE6-05FA-D79DE1ED97AD}"/>
              </a:ext>
            </a:extLst>
          </p:cNvPr>
          <p:cNvSpPr>
            <a:spLocks/>
          </p:cNvSpPr>
          <p:nvPr/>
        </p:nvSpPr>
        <p:spPr>
          <a:xfrm>
            <a:off x="3924662" y="2585658"/>
            <a:ext cx="1294676" cy="253916"/>
          </a:xfrm>
          <a:prstGeom prst="rect">
            <a:avLst/>
          </a:prstGeom>
          <a:solidFill>
            <a:schemeClr val="bg1"/>
          </a:solidFill>
        </p:spPr>
        <p:txBody>
          <a:bodyPr vert="horz" wrap="square">
            <a:spAutoFit/>
          </a:bodyPr>
          <a:lstStyle/>
          <a:p>
            <a:pPr algn="ctr" defTabSz="685800">
              <a:spcAft>
                <a:spcPts val="225"/>
              </a:spcAft>
              <a:buClrTx/>
              <a:defRPr/>
            </a:pPr>
            <a:r>
              <a:rPr lang="fr-FR" sz="1050" b="1" kern="1200" dirty="0">
                <a:solidFill>
                  <a:srgbClr val="374C62"/>
                </a:solidFill>
                <a:latin typeface="Marianne" panose="02000000000000000000" pitchFamily="2" charset="0"/>
                <a:cs typeface="+mn-cs"/>
              </a:rPr>
              <a:t>Contenu</a:t>
            </a:r>
          </a:p>
        </p:txBody>
      </p:sp>
      <p:sp>
        <p:nvSpPr>
          <p:cNvPr id="59" name="ZoneTexte 58">
            <a:extLst>
              <a:ext uri="{FF2B5EF4-FFF2-40B4-BE49-F238E27FC236}">
                <a16:creationId xmlns:a16="http://schemas.microsoft.com/office/drawing/2014/main" id="{91B55FCD-FE9E-ABC3-32FD-1DACFD7FB2F2}"/>
              </a:ext>
            </a:extLst>
          </p:cNvPr>
          <p:cNvSpPr txBox="1"/>
          <p:nvPr/>
        </p:nvSpPr>
        <p:spPr>
          <a:xfrm>
            <a:off x="6835762" y="2691104"/>
            <a:ext cx="3572214" cy="179340"/>
          </a:xfrm>
          <a:prstGeom prst="rect">
            <a:avLst/>
          </a:prstGeom>
          <a:ln w="6350">
            <a:noFill/>
            <a:miter lim="800000"/>
          </a:ln>
        </p:spPr>
        <p:txBody>
          <a:bodyPr vert="horz" wrap="square" lIns="0" tIns="0" rIns="0" bIns="0" rtlCol="0">
            <a:noAutofit/>
          </a:body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fr-FR" sz="700" b="0" i="1"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Alignement sur les recommandations HCSP</a:t>
            </a:r>
          </a:p>
        </p:txBody>
      </p:sp>
      <p:sp>
        <p:nvSpPr>
          <p:cNvPr id="60" name="ZoneTexte 59">
            <a:extLst>
              <a:ext uri="{FF2B5EF4-FFF2-40B4-BE49-F238E27FC236}">
                <a16:creationId xmlns:a16="http://schemas.microsoft.com/office/drawing/2014/main" id="{62CD4A6A-01DA-83AA-285A-EBB0EB7704F7}"/>
              </a:ext>
            </a:extLst>
          </p:cNvPr>
          <p:cNvSpPr txBox="1"/>
          <p:nvPr/>
        </p:nvSpPr>
        <p:spPr>
          <a:xfrm>
            <a:off x="1959768" y="2847331"/>
            <a:ext cx="5263256" cy="334479"/>
          </a:xfrm>
          <a:prstGeom prst="rect">
            <a:avLst/>
          </a:prstGeom>
          <a:ln w="6350">
            <a:noFill/>
            <a:miter lim="800000"/>
          </a:ln>
        </p:spPr>
        <p:txBody>
          <a:bodyPr vert="horz" wrap="square" lIns="0" tIns="0" rIns="0" bIns="0" rtlCol="0" anchor="ctr">
            <a:no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Durée de l’entretien : une trentaine de minutes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t>
            </a:r>
            <a:r>
              <a:rPr kumimoji="0" lang="fr-FR" sz="800" b="0" i="1"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voire jusqu’à 45 minutes dans les cas où le PS effectuerait un bilan avec une personne non suivie habituellement</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t>
            </a:r>
          </a:p>
        </p:txBody>
      </p:sp>
      <p:sp>
        <p:nvSpPr>
          <p:cNvPr id="61" name="Rectangle 60">
            <a:extLst>
              <a:ext uri="{FF2B5EF4-FFF2-40B4-BE49-F238E27FC236}">
                <a16:creationId xmlns:a16="http://schemas.microsoft.com/office/drawing/2014/main" id="{43938263-5039-5FC2-AA35-D1B46040792A}"/>
              </a:ext>
            </a:extLst>
          </p:cNvPr>
          <p:cNvSpPr/>
          <p:nvPr/>
        </p:nvSpPr>
        <p:spPr>
          <a:xfrm>
            <a:off x="876257" y="3181810"/>
            <a:ext cx="1083511" cy="423885"/>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225"/>
              </a:spcBef>
              <a:spcAft>
                <a:spcPts val="225"/>
              </a:spcAft>
              <a:buClrTx/>
              <a:buSzTx/>
              <a:buFontTx/>
              <a:buNone/>
              <a:tabLst/>
              <a:defRPr/>
            </a:pPr>
            <a:r>
              <a:rPr kumimoji="0" lang="fr-FR" sz="1000" i="0" u="none" strike="noStrike" kern="1200" cap="none" spc="0" normalizeH="0" baseline="0" noProof="0" dirty="0">
                <a:ln>
                  <a:noFill/>
                </a:ln>
                <a:solidFill>
                  <a:srgbClr val="FFFFFF"/>
                </a:solidFill>
                <a:effectLst/>
                <a:uLnTx/>
                <a:uFillTx/>
                <a:latin typeface="Marianne" panose="02000000000000000000" pitchFamily="2" charset="0"/>
              </a:rPr>
              <a:t>Thématiques préconisées*</a:t>
            </a:r>
          </a:p>
        </p:txBody>
      </p:sp>
      <p:sp>
        <p:nvSpPr>
          <p:cNvPr id="62" name="ZoneTexte 61">
            <a:extLst>
              <a:ext uri="{FF2B5EF4-FFF2-40B4-BE49-F238E27FC236}">
                <a16:creationId xmlns:a16="http://schemas.microsoft.com/office/drawing/2014/main" id="{68BABD56-0589-69E9-1308-4E0FE7DDAC62}"/>
              </a:ext>
            </a:extLst>
          </p:cNvPr>
          <p:cNvSpPr txBox="1"/>
          <p:nvPr/>
        </p:nvSpPr>
        <p:spPr>
          <a:xfrm>
            <a:off x="2167764" y="3181810"/>
            <a:ext cx="6973332" cy="530341"/>
          </a:xfrm>
          <a:prstGeom prst="rect">
            <a:avLst/>
          </a:prstGeom>
          <a:ln w="6350">
            <a:noFill/>
            <a:miter lim="800000"/>
          </a:ln>
        </p:spPr>
        <p:txBody>
          <a:bodyPr vert="horz" wrap="square" lIns="0" tIns="0" rIns="0" bIns="0" numCol="5" rtlCol="0">
            <a:noAutofit/>
          </a:bodyPr>
          <a:lstStyle/>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Alimentation</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Activité physique et sédentarité</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Addictions</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Santé mentale</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Santé sexuelle</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Vaccination</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Cancers</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Autres maladies chroniques</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Habitat/environnement</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Vie sociale</a:t>
            </a:r>
          </a:p>
          <a:p>
            <a:pPr marL="0" marR="0" lvl="0" indent="0" algn="l" defTabSz="685800" rtl="0" eaLnBrk="1" fontAlgn="auto" latinLnBrk="0" hangingPunct="1">
              <a:lnSpc>
                <a:spcPct val="100000"/>
              </a:lnSpc>
              <a:spcBef>
                <a:spcPts val="225"/>
              </a:spcBef>
              <a:spcAft>
                <a:spcPts val="225"/>
              </a:spcAft>
              <a:buClrTx/>
              <a:buSzTx/>
              <a:buFontTx/>
              <a:buNone/>
              <a:tabLst/>
              <a:defRPr/>
            </a:pPr>
            <a:endPar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sp>
        <p:nvSpPr>
          <p:cNvPr id="64" name="ZoneTexte 63">
            <a:extLst>
              <a:ext uri="{FF2B5EF4-FFF2-40B4-BE49-F238E27FC236}">
                <a16:creationId xmlns:a16="http://schemas.microsoft.com/office/drawing/2014/main" id="{B4B30B3D-4FBD-FD1D-11A9-ACD6873A462A}"/>
              </a:ext>
            </a:extLst>
          </p:cNvPr>
          <p:cNvSpPr txBox="1"/>
          <p:nvPr/>
        </p:nvSpPr>
        <p:spPr>
          <a:xfrm>
            <a:off x="6626436" y="3190197"/>
            <a:ext cx="2044524"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225"/>
              </a:spcBef>
              <a:spcAft>
                <a:spcPts val="225"/>
              </a:spcAft>
              <a:buClrTx/>
              <a:buSzTx/>
              <a:buFontTx/>
              <a:buNone/>
              <a:tabLst/>
              <a:defRPr/>
            </a:pPr>
            <a:r>
              <a:rPr kumimoji="0" lang="fr-FR" sz="700" b="0" i="0" u="none" strike="noStrike" kern="1200" cap="none" spc="0" normalizeH="0" baseline="0" noProof="0" dirty="0">
                <a:ln>
                  <a:noFill/>
                </a:ln>
                <a:solidFill>
                  <a:srgbClr val="4888C7"/>
                </a:solidFill>
                <a:effectLst/>
                <a:uLnTx/>
                <a:uFillTx/>
                <a:latin typeface="Marianne" panose="02000000000000000000" pitchFamily="2" charset="0"/>
                <a:ea typeface="+mn-ea"/>
                <a:cs typeface="+mn-cs"/>
              </a:rPr>
              <a:t>* Certaines thématiques spécifiques pourront être ajoutées pour les outre-mer (Chlordécone, sargasse, brumes de sable …) avec l’appui des ARS</a:t>
            </a:r>
          </a:p>
        </p:txBody>
      </p:sp>
      <p:cxnSp>
        <p:nvCxnSpPr>
          <p:cNvPr id="65" name="Connecteur droit 64">
            <a:extLst>
              <a:ext uri="{FF2B5EF4-FFF2-40B4-BE49-F238E27FC236}">
                <a16:creationId xmlns:a16="http://schemas.microsoft.com/office/drawing/2014/main" id="{BC5AB47F-E53F-F868-6310-E8572AB4F035}"/>
              </a:ext>
            </a:extLst>
          </p:cNvPr>
          <p:cNvCxnSpPr/>
          <p:nvPr/>
        </p:nvCxnSpPr>
        <p:spPr>
          <a:xfrm flipV="1">
            <a:off x="480147" y="3880073"/>
            <a:ext cx="8222498" cy="0"/>
          </a:xfrm>
          <a:prstGeom prst="line">
            <a:avLst/>
          </a:prstGeom>
          <a:ln w="6350" cap="flat">
            <a:solidFill>
              <a:schemeClr val="bg1">
                <a:lumMod val="75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2C794DF-A47C-97ED-DC9A-A2C124BA625E}"/>
              </a:ext>
            </a:extLst>
          </p:cNvPr>
          <p:cNvSpPr>
            <a:spLocks/>
          </p:cNvSpPr>
          <p:nvPr/>
        </p:nvSpPr>
        <p:spPr>
          <a:xfrm>
            <a:off x="3826382" y="3781144"/>
            <a:ext cx="1530028" cy="253916"/>
          </a:xfrm>
          <a:prstGeom prst="rect">
            <a:avLst/>
          </a:prstGeom>
          <a:solidFill>
            <a:schemeClr val="bg1"/>
          </a:solidFill>
        </p:spPr>
        <p:txBody>
          <a:bodyPr vert="horz" wrap="square">
            <a:spAutoFit/>
          </a:bodyPr>
          <a:lstStyle/>
          <a:p>
            <a:pPr algn="ctr" defTabSz="685800">
              <a:spcAft>
                <a:spcPts val="225"/>
              </a:spcAft>
              <a:buClrTx/>
              <a:defRPr/>
            </a:pPr>
            <a:r>
              <a:rPr lang="fr-FR" sz="1050" b="1" kern="1200" dirty="0">
                <a:solidFill>
                  <a:srgbClr val="374C62"/>
                </a:solidFill>
                <a:latin typeface="Marianne" panose="02000000000000000000" pitchFamily="2" charset="0"/>
                <a:cs typeface="+mn-cs"/>
              </a:rPr>
              <a:t>Effecteurs des RDV</a:t>
            </a:r>
          </a:p>
        </p:txBody>
      </p:sp>
      <p:sp>
        <p:nvSpPr>
          <p:cNvPr id="67" name="ZoneTexte 66">
            <a:extLst>
              <a:ext uri="{FF2B5EF4-FFF2-40B4-BE49-F238E27FC236}">
                <a16:creationId xmlns:a16="http://schemas.microsoft.com/office/drawing/2014/main" id="{31C42844-A10A-6A67-9518-0DF113CDCDB0}"/>
              </a:ext>
            </a:extLst>
          </p:cNvPr>
          <p:cNvSpPr txBox="1"/>
          <p:nvPr/>
        </p:nvSpPr>
        <p:spPr>
          <a:xfrm>
            <a:off x="2414325" y="4035060"/>
            <a:ext cx="1129553" cy="287963"/>
          </a:xfrm>
          <a:prstGeom prst="rect">
            <a:avLst/>
          </a:prstGeom>
          <a:ln w="6350">
            <a:noFill/>
            <a:miter lim="800000"/>
          </a:ln>
        </p:spPr>
        <p:txBody>
          <a:bodyPr vert="horz" wrap="square" lIns="0" tIns="0" rIns="0" bIns="0" rtlCol="0">
            <a:noAutofit/>
          </a:bodyPr>
          <a:lstStyle/>
          <a:p>
            <a:pPr marR="0" lvl="0" algn="l" defTabSz="685800" rtl="0" eaLnBrk="1" fontAlgn="auto" latinLnBrk="0" hangingPunct="1">
              <a:lnSpc>
                <a:spcPct val="100000"/>
              </a:lnSpc>
              <a:spcBef>
                <a:spcPts val="225"/>
              </a:spcBef>
              <a:spcAft>
                <a:spcPts val="225"/>
              </a:spcAft>
              <a:buClrTx/>
              <a:buSzTx/>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Médecins</a:t>
            </a:r>
          </a:p>
        </p:txBody>
      </p:sp>
      <p:sp>
        <p:nvSpPr>
          <p:cNvPr id="68" name="ZoneTexte 67">
            <a:extLst>
              <a:ext uri="{FF2B5EF4-FFF2-40B4-BE49-F238E27FC236}">
                <a16:creationId xmlns:a16="http://schemas.microsoft.com/office/drawing/2014/main" id="{3166CD7D-A539-691A-8871-BD3667C5205B}"/>
              </a:ext>
            </a:extLst>
          </p:cNvPr>
          <p:cNvSpPr txBox="1"/>
          <p:nvPr/>
        </p:nvSpPr>
        <p:spPr>
          <a:xfrm>
            <a:off x="3543557" y="4033466"/>
            <a:ext cx="1231058" cy="287963"/>
          </a:xfrm>
          <a:prstGeom prst="rect">
            <a:avLst/>
          </a:prstGeom>
          <a:ln w="6350">
            <a:noFill/>
            <a:miter lim="800000"/>
          </a:ln>
        </p:spPr>
        <p:txBody>
          <a:bodyPr vert="horz" wrap="square" lIns="0" tIns="0" rIns="0" bIns="0" rtlCol="0">
            <a:noAutofit/>
          </a:bodyPr>
          <a:lstStyle/>
          <a:p>
            <a:pPr marR="0" lvl="0" algn="l" defTabSz="685800" rtl="0" eaLnBrk="1" fontAlgn="auto" latinLnBrk="0" hangingPunct="1">
              <a:lnSpc>
                <a:spcPct val="100000"/>
              </a:lnSpc>
              <a:spcBef>
                <a:spcPts val="225"/>
              </a:spcBef>
              <a:spcAft>
                <a:spcPts val="225"/>
              </a:spcAft>
              <a:buClrTx/>
              <a:buSzTx/>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Pharmaciens</a:t>
            </a:r>
          </a:p>
        </p:txBody>
      </p:sp>
      <p:sp>
        <p:nvSpPr>
          <p:cNvPr id="69" name="ZoneTexte 68">
            <a:extLst>
              <a:ext uri="{FF2B5EF4-FFF2-40B4-BE49-F238E27FC236}">
                <a16:creationId xmlns:a16="http://schemas.microsoft.com/office/drawing/2014/main" id="{703D2016-2C8E-ED6F-AA2C-D3DB017D37F9}"/>
              </a:ext>
            </a:extLst>
          </p:cNvPr>
          <p:cNvSpPr txBox="1"/>
          <p:nvPr/>
        </p:nvSpPr>
        <p:spPr>
          <a:xfrm>
            <a:off x="4880342" y="4035060"/>
            <a:ext cx="1231058" cy="287963"/>
          </a:xfrm>
          <a:prstGeom prst="rect">
            <a:avLst/>
          </a:prstGeom>
          <a:ln w="6350">
            <a:noFill/>
            <a:miter lim="800000"/>
          </a:ln>
        </p:spPr>
        <p:txBody>
          <a:bodyPr vert="horz" wrap="square" lIns="0" tIns="0" rIns="0" bIns="0" rtlCol="0">
            <a:noAutofit/>
          </a:bodyPr>
          <a:lstStyle/>
          <a:p>
            <a:pPr marR="0" lvl="0" algn="l" defTabSz="685800" rtl="0" eaLnBrk="1" fontAlgn="auto" latinLnBrk="0" hangingPunct="1">
              <a:lnSpc>
                <a:spcPct val="100000"/>
              </a:lnSpc>
              <a:spcBef>
                <a:spcPts val="225"/>
              </a:spcBef>
              <a:spcAft>
                <a:spcPts val="225"/>
              </a:spcAft>
              <a:buClrTx/>
              <a:buSzTx/>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IDE</a:t>
            </a:r>
          </a:p>
        </p:txBody>
      </p:sp>
      <p:sp>
        <p:nvSpPr>
          <p:cNvPr id="70" name="ZoneTexte 69">
            <a:extLst>
              <a:ext uri="{FF2B5EF4-FFF2-40B4-BE49-F238E27FC236}">
                <a16:creationId xmlns:a16="http://schemas.microsoft.com/office/drawing/2014/main" id="{ED45F5E3-8010-385E-6B08-35ED1B22A0B8}"/>
              </a:ext>
            </a:extLst>
          </p:cNvPr>
          <p:cNvSpPr txBox="1"/>
          <p:nvPr/>
        </p:nvSpPr>
        <p:spPr>
          <a:xfrm>
            <a:off x="5731560" y="4035060"/>
            <a:ext cx="1493450" cy="287963"/>
          </a:xfrm>
          <a:prstGeom prst="rect">
            <a:avLst/>
          </a:prstGeom>
          <a:ln w="6350">
            <a:noFill/>
            <a:miter lim="800000"/>
          </a:ln>
        </p:spPr>
        <p:txBody>
          <a:bodyPr vert="horz" wrap="square" lIns="0" tIns="0" rIns="0" bIns="0" rtlCol="0">
            <a:noAutofit/>
          </a:bodyPr>
          <a:lstStyle/>
          <a:p>
            <a:pPr marR="0" lvl="0" algn="l" defTabSz="685800" rtl="0" eaLnBrk="1" fontAlgn="auto" latinLnBrk="0" hangingPunct="1">
              <a:lnSpc>
                <a:spcPct val="100000"/>
              </a:lnSpc>
              <a:spcBef>
                <a:spcPts val="225"/>
              </a:spcBef>
              <a:spcAft>
                <a:spcPts val="225"/>
              </a:spcAft>
              <a:buClrTx/>
              <a:buSzTx/>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Sages-femmes</a:t>
            </a:r>
          </a:p>
        </p:txBody>
      </p:sp>
      <p:cxnSp>
        <p:nvCxnSpPr>
          <p:cNvPr id="71" name="Connecteur droit 70">
            <a:extLst>
              <a:ext uri="{FF2B5EF4-FFF2-40B4-BE49-F238E27FC236}">
                <a16:creationId xmlns:a16="http://schemas.microsoft.com/office/drawing/2014/main" id="{B326D518-A3F5-0391-2554-5E20F55DA565}"/>
              </a:ext>
            </a:extLst>
          </p:cNvPr>
          <p:cNvCxnSpPr/>
          <p:nvPr/>
        </p:nvCxnSpPr>
        <p:spPr>
          <a:xfrm flipV="1">
            <a:off x="474674" y="4347768"/>
            <a:ext cx="8222498" cy="0"/>
          </a:xfrm>
          <a:prstGeom prst="line">
            <a:avLst/>
          </a:prstGeom>
          <a:ln w="6350" cap="flat">
            <a:solidFill>
              <a:schemeClr val="bg1">
                <a:lumMod val="75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0264E9AC-9199-62DE-7D16-C6875B58CBED}"/>
              </a:ext>
            </a:extLst>
          </p:cNvPr>
          <p:cNvSpPr>
            <a:spLocks/>
          </p:cNvSpPr>
          <p:nvPr/>
        </p:nvSpPr>
        <p:spPr>
          <a:xfrm>
            <a:off x="3820909" y="4248839"/>
            <a:ext cx="1530028" cy="253916"/>
          </a:xfrm>
          <a:prstGeom prst="rect">
            <a:avLst/>
          </a:prstGeom>
          <a:solidFill>
            <a:schemeClr val="bg1"/>
          </a:solidFill>
        </p:spPr>
        <p:txBody>
          <a:bodyPr vert="horz" wrap="square">
            <a:spAutoFit/>
          </a:bodyPr>
          <a:lstStyle/>
          <a:p>
            <a:pPr marL="0" lvl="0" indent="0" algn="ctr" defTabSz="685800" eaLnBrk="1" fontAlgn="auto" latinLnBrk="0" hangingPunct="1">
              <a:spcAft>
                <a:spcPts val="225"/>
              </a:spcAft>
              <a:buClrTx/>
              <a:buSzTx/>
              <a:buFont typeface="Arial"/>
              <a:buNone/>
              <a:tabLst/>
              <a:defRPr/>
            </a:pPr>
            <a:r>
              <a:rPr lang="fr-FR" sz="1050" b="1" kern="1200" dirty="0">
                <a:solidFill>
                  <a:srgbClr val="374C62"/>
                </a:solidFill>
                <a:latin typeface="Marianne" panose="02000000000000000000" pitchFamily="2" charset="0"/>
                <a:cs typeface="+mn-cs"/>
              </a:rPr>
              <a:t>Aspect hybride</a:t>
            </a:r>
          </a:p>
        </p:txBody>
      </p:sp>
      <p:sp>
        <p:nvSpPr>
          <p:cNvPr id="73" name="Rectangle 72">
            <a:extLst>
              <a:ext uri="{FF2B5EF4-FFF2-40B4-BE49-F238E27FC236}">
                <a16:creationId xmlns:a16="http://schemas.microsoft.com/office/drawing/2014/main" id="{082B2EFF-93E2-775A-3C77-4A381F96271D}"/>
              </a:ext>
            </a:extLst>
          </p:cNvPr>
          <p:cNvSpPr/>
          <p:nvPr/>
        </p:nvSpPr>
        <p:spPr>
          <a:xfrm>
            <a:off x="876256" y="4446558"/>
            <a:ext cx="3679023" cy="617982"/>
          </a:xfrm>
          <a:prstGeom prst="rect">
            <a:avLst/>
          </a:prstGeom>
          <a:solidFill>
            <a:schemeClr val="bg1">
              <a:lumMod val="95000"/>
            </a:schemeClr>
          </a:solidFill>
          <a:ln>
            <a:noFill/>
          </a:ln>
        </p:spPr>
        <p:txBody>
          <a:bodyPr wrap="square" anchor="ctr">
            <a:noAutofit/>
          </a:bodyPr>
          <a:lstStyle/>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Prévention primaire</a:t>
            </a:r>
          </a:p>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Objectif: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Changer les habitudes de vie vers des habitudes plus favorables à la santé : faire en sorte que le patient devienne « acteur de sa santé » </a:t>
            </a:r>
          </a:p>
        </p:txBody>
      </p:sp>
      <p:sp>
        <p:nvSpPr>
          <p:cNvPr id="75" name="Rectangle 74">
            <a:extLst>
              <a:ext uri="{FF2B5EF4-FFF2-40B4-BE49-F238E27FC236}">
                <a16:creationId xmlns:a16="http://schemas.microsoft.com/office/drawing/2014/main" id="{D2101623-0FA8-678F-BA19-FE7F04656F10}"/>
              </a:ext>
            </a:extLst>
          </p:cNvPr>
          <p:cNvSpPr/>
          <p:nvPr/>
        </p:nvSpPr>
        <p:spPr>
          <a:xfrm>
            <a:off x="4725189" y="4446557"/>
            <a:ext cx="3679022" cy="617983"/>
          </a:xfrm>
          <a:prstGeom prst="rect">
            <a:avLst/>
          </a:prstGeom>
          <a:solidFill>
            <a:schemeClr val="bg1">
              <a:lumMod val="95000"/>
            </a:schemeClr>
          </a:solidFill>
          <a:ln>
            <a:noFill/>
          </a:ln>
        </p:spPr>
        <p:txBody>
          <a:bodyPr wrap="square" anchor="ctr">
            <a:noAutofit/>
          </a:bodyPr>
          <a:lstStyle/>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Prévention secondaire</a:t>
            </a:r>
          </a:p>
          <a:p>
            <a:pPr marL="0" marR="0" lvl="0" indent="0" defTabSz="685800" rtl="0" eaLnBrk="1" fontAlgn="auto" latinLnBrk="0" hangingPunct="1">
              <a:lnSpc>
                <a:spcPct val="100000"/>
              </a:lnSpc>
              <a:spcBef>
                <a:spcPts val="225"/>
              </a:spcBef>
              <a:spcAft>
                <a:spcPts val="225"/>
              </a:spcAft>
              <a:buClrTx/>
              <a:buSzTx/>
              <a:buFontTx/>
              <a:buNone/>
              <a:tabLst/>
              <a:defRPr/>
            </a:pPr>
            <a:r>
              <a:rPr kumimoji="0" lang="fr-FR" sz="8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Objectif : </a:t>
            </a:r>
            <a:r>
              <a:rPr kumimoji="0" lang="fr-FR" sz="8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Permettre d’améliorer les taux de recours aux dépistages</a:t>
            </a:r>
          </a:p>
        </p:txBody>
      </p:sp>
    </p:spTree>
    <p:extLst>
      <p:ext uri="{BB962C8B-B14F-4D97-AF65-F5344CB8AC3E}">
        <p14:creationId xmlns:p14="http://schemas.microsoft.com/office/powerpoint/2010/main" val="3014528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EFFF481-B7F0-3C26-8269-4A0EFB225BBB}"/>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35</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Bilans aux âges clés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2.2</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241385" cy="430887"/>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Présentation du dispositif | Les temps forts des bilans</a:t>
            </a:r>
          </a:p>
          <a:p>
            <a:r>
              <a:rPr kumimoji="0" lang="fr-FR" sz="1200" b="1" i="0" u="none" strike="noStrike" kern="120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rPr>
              <a:t>Une phase d’amont et d’aval à prendre en compte autour du bilan en lui-même</a:t>
            </a:r>
          </a:p>
        </p:txBody>
      </p:sp>
      <p:grpSp>
        <p:nvGrpSpPr>
          <p:cNvPr id="47" name="Groupe 46">
            <a:extLst>
              <a:ext uri="{FF2B5EF4-FFF2-40B4-BE49-F238E27FC236}">
                <a16:creationId xmlns:a16="http://schemas.microsoft.com/office/drawing/2014/main" id="{B88704CC-BED9-3C7D-416B-947542FE0A77}"/>
              </a:ext>
            </a:extLst>
          </p:cNvPr>
          <p:cNvGrpSpPr/>
          <p:nvPr/>
        </p:nvGrpSpPr>
        <p:grpSpPr>
          <a:xfrm>
            <a:off x="480147" y="1918221"/>
            <a:ext cx="7101928" cy="3159399"/>
            <a:chOff x="400562" y="1417982"/>
            <a:chExt cx="8386908" cy="3731042"/>
          </a:xfrm>
        </p:grpSpPr>
        <p:sp>
          <p:nvSpPr>
            <p:cNvPr id="15" name="Rectangle 14">
              <a:extLst>
                <a:ext uri="{FF2B5EF4-FFF2-40B4-BE49-F238E27FC236}">
                  <a16:creationId xmlns:a16="http://schemas.microsoft.com/office/drawing/2014/main" id="{51D31B29-EC2D-683D-B9FE-6DA2B3F7E16D}"/>
                </a:ext>
              </a:extLst>
            </p:cNvPr>
            <p:cNvSpPr/>
            <p:nvPr/>
          </p:nvSpPr>
          <p:spPr>
            <a:xfrm>
              <a:off x="603178" y="2115025"/>
              <a:ext cx="1592580" cy="238732"/>
            </a:xfrm>
            <a:prstGeom prst="rect">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1" i="0" u="sng" strike="noStrike" kern="0" cap="none" spc="0" normalizeH="0" baseline="0" noProof="0" dirty="0">
                  <a:ln>
                    <a:noFill/>
                  </a:ln>
                  <a:solidFill>
                    <a:srgbClr val="000000"/>
                  </a:solidFill>
                  <a:effectLst/>
                  <a:uLnTx/>
                  <a:uFillTx/>
                  <a:latin typeface="Marianne" panose="02000000000000000000" pitchFamily="2" charset="0"/>
                  <a:ea typeface="+mn-ea"/>
                  <a:cs typeface="+mn-cs"/>
                </a:rPr>
                <a:t>En amont</a:t>
              </a:r>
            </a:p>
          </p:txBody>
        </p:sp>
        <p:sp>
          <p:nvSpPr>
            <p:cNvPr id="16" name="Rectangle 15">
              <a:extLst>
                <a:ext uri="{FF2B5EF4-FFF2-40B4-BE49-F238E27FC236}">
                  <a16:creationId xmlns:a16="http://schemas.microsoft.com/office/drawing/2014/main" id="{01C4D603-3061-21AF-7187-EE94E0763A2E}"/>
                </a:ext>
              </a:extLst>
            </p:cNvPr>
            <p:cNvSpPr/>
            <p:nvPr/>
          </p:nvSpPr>
          <p:spPr>
            <a:xfrm>
              <a:off x="1079318" y="3522082"/>
              <a:ext cx="1279000" cy="685800"/>
            </a:xfrm>
            <a:prstGeom prst="rect">
              <a:avLst/>
            </a:prstGeom>
            <a:no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Je prends connaissance de la campagne de prévention (communication, invitation, aller vers…)</a:t>
              </a:r>
            </a:p>
          </p:txBody>
        </p:sp>
        <p:sp>
          <p:nvSpPr>
            <p:cNvPr id="17" name="Rectangle 16">
              <a:extLst>
                <a:ext uri="{FF2B5EF4-FFF2-40B4-BE49-F238E27FC236}">
                  <a16:creationId xmlns:a16="http://schemas.microsoft.com/office/drawing/2014/main" id="{6FBC66A5-FF19-290E-28D8-54A51CAE8650}"/>
                </a:ext>
              </a:extLst>
            </p:cNvPr>
            <p:cNvSpPr/>
            <p:nvPr/>
          </p:nvSpPr>
          <p:spPr>
            <a:xfrm>
              <a:off x="4059108" y="4138550"/>
              <a:ext cx="1479799" cy="515252"/>
            </a:xfrm>
            <a:prstGeom prst="rect">
              <a:avLst/>
            </a:prstGeom>
            <a:no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Je prends rendez-vous avec un professionnel</a:t>
              </a:r>
            </a:p>
          </p:txBody>
        </p:sp>
        <p:sp>
          <p:nvSpPr>
            <p:cNvPr id="18" name="Rectangle 17">
              <a:extLst>
                <a:ext uri="{FF2B5EF4-FFF2-40B4-BE49-F238E27FC236}">
                  <a16:creationId xmlns:a16="http://schemas.microsoft.com/office/drawing/2014/main" id="{06A7763F-2A50-6A5D-0D5F-A7387B834A91}"/>
                </a:ext>
              </a:extLst>
            </p:cNvPr>
            <p:cNvSpPr/>
            <p:nvPr/>
          </p:nvSpPr>
          <p:spPr>
            <a:xfrm>
              <a:off x="5291378" y="1668850"/>
              <a:ext cx="1755025" cy="861701"/>
            </a:xfrm>
            <a:prstGeom prst="rect">
              <a:avLst/>
            </a:prstGeom>
            <a:solidFill>
              <a:schemeClr val="bg1"/>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Je mets en œuvre mon </a:t>
              </a:r>
              <a:r>
                <a:rPr kumimoji="0" lang="fr-FR" sz="800" b="1"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Plan P</a:t>
              </a:r>
              <a:r>
                <a:rPr kumimoji="0" lang="fr-FR" sz="800" b="1" i="0" u="none" strike="noStrike" kern="0" cap="none" spc="0" normalizeH="0" baseline="0" noProof="0" dirty="0" err="1">
                  <a:ln>
                    <a:noFill/>
                  </a:ln>
                  <a:solidFill>
                    <a:srgbClr val="000000"/>
                  </a:solidFill>
                  <a:effectLst/>
                  <a:uLnTx/>
                  <a:uFillTx/>
                  <a:latin typeface="Marianne" panose="02000000000000000000" pitchFamily="2" charset="0"/>
                  <a:ea typeface="+mn-ea"/>
                  <a:cs typeface="+mn-cs"/>
                </a:rPr>
                <a:t>ersonnalisé</a:t>
              </a:r>
              <a:r>
                <a:rPr kumimoji="0" lang="fr-FR" sz="800" b="1"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 de Prévention </a:t>
              </a: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en changeant mes habitudes et/ou en étant orienté vers un parcours adapté en cas de besoin</a:t>
              </a:r>
            </a:p>
          </p:txBody>
        </p:sp>
        <p:sp>
          <p:nvSpPr>
            <p:cNvPr id="19" name="Rectangle 18">
              <a:extLst>
                <a:ext uri="{FF2B5EF4-FFF2-40B4-BE49-F238E27FC236}">
                  <a16:creationId xmlns:a16="http://schemas.microsoft.com/office/drawing/2014/main" id="{AB3B959E-5E3A-5335-CA86-702D7D546B97}"/>
                </a:ext>
              </a:extLst>
            </p:cNvPr>
            <p:cNvSpPr/>
            <p:nvPr/>
          </p:nvSpPr>
          <p:spPr>
            <a:xfrm>
              <a:off x="7127701" y="3522082"/>
              <a:ext cx="1433147" cy="685800"/>
            </a:xfrm>
            <a:prstGeom prst="rect">
              <a:avLst/>
            </a:prstGeom>
            <a:no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Je suis le </a:t>
              </a:r>
              <a:r>
                <a:rPr kumimoji="0" lang="fr-FR" sz="800" b="1"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Plan Personnalisé de Prévention</a:t>
              </a: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 et je conserve mes nouvelles habitudes en santé</a:t>
              </a:r>
            </a:p>
          </p:txBody>
        </p:sp>
        <p:cxnSp>
          <p:nvCxnSpPr>
            <p:cNvPr id="20" name="Connecteur droit 19">
              <a:extLst>
                <a:ext uri="{FF2B5EF4-FFF2-40B4-BE49-F238E27FC236}">
                  <a16:creationId xmlns:a16="http://schemas.microsoft.com/office/drawing/2014/main" id="{E66770DF-7670-31F2-591A-B12C943298CB}"/>
                </a:ext>
              </a:extLst>
            </p:cNvPr>
            <p:cNvCxnSpPr/>
            <p:nvPr/>
          </p:nvCxnSpPr>
          <p:spPr bwMode="gray">
            <a:xfrm flipV="1">
              <a:off x="949449" y="3158935"/>
              <a:ext cx="1633263" cy="0"/>
            </a:xfrm>
            <a:prstGeom prst="line">
              <a:avLst/>
            </a:prstGeom>
            <a:noFill/>
            <a:ln w="38100" cap="flat" cmpd="sng" algn="ctr">
              <a:solidFill>
                <a:srgbClr val="A5ACB0">
                  <a:shade val="95000"/>
                  <a:satMod val="105000"/>
                </a:srgbClr>
              </a:solidFill>
              <a:prstDash val="solid"/>
              <a:headEnd/>
              <a:tailEnd/>
            </a:ln>
            <a:effectLst/>
          </p:spPr>
        </p:cxnSp>
        <p:sp>
          <p:nvSpPr>
            <p:cNvPr id="21" name="Ellipse 20">
              <a:extLst>
                <a:ext uri="{FF2B5EF4-FFF2-40B4-BE49-F238E27FC236}">
                  <a16:creationId xmlns:a16="http://schemas.microsoft.com/office/drawing/2014/main" id="{62053CAB-9FF6-4CFC-D365-75F3455BF49A}"/>
                </a:ext>
              </a:extLst>
            </p:cNvPr>
            <p:cNvSpPr/>
            <p:nvPr/>
          </p:nvSpPr>
          <p:spPr bwMode="gray">
            <a:xfrm>
              <a:off x="1626871" y="3063427"/>
              <a:ext cx="178220" cy="178220"/>
            </a:xfrm>
            <a:prstGeom prst="ellipse">
              <a:avLst/>
            </a:prstGeom>
            <a:solidFill>
              <a:srgbClr val="A5ACB0"/>
            </a:solidFill>
            <a:ln w="9525" cap="flat" cmpd="sng" algn="ctr">
              <a:noFill/>
              <a:prstDash val="solid"/>
              <a:headEnd/>
              <a:tailEnd/>
            </a:ln>
            <a:effectLst>
              <a:outerShdw blurRad="40000" dist="23000" dir="5400000" rotWithShape="0">
                <a:srgbClr val="000000">
                  <a:alpha val="35000"/>
                </a:srgbClr>
              </a:outerShdw>
            </a:effectLst>
          </p:spPr>
          <p:txBody>
            <a:bodyPr wrap="none" lIns="47625" tIns="0" rIns="48600" bIns="0" rtlCol="0" anchor="ctr"/>
            <a:lstStyle/>
            <a:p>
              <a:pPr marL="0" marR="0" lvl="0" indent="0" algn="ctr" defTabSz="685800" rtl="0" eaLnBrk="1" fontAlgn="auto" latinLnBrk="0" hangingPunct="1">
                <a:lnSpc>
                  <a:spcPct val="100000"/>
                </a:lnSpc>
                <a:spcBef>
                  <a:spcPct val="0"/>
                </a:spcBef>
                <a:spcAft>
                  <a:spcPts val="0"/>
                </a:spcAft>
                <a:buClrTx/>
                <a:buSzPct val="90000"/>
                <a:buFontTx/>
                <a:buNone/>
                <a:tabLst/>
                <a:defRPr/>
              </a:pPr>
              <a:r>
                <a:rPr kumimoji="0" lang="fr-FR" sz="788" b="1" i="0" u="none" strike="noStrike" kern="0" cap="none" spc="0" normalizeH="0" baseline="0" noProof="0" dirty="0">
                  <a:ln>
                    <a:noFill/>
                  </a:ln>
                  <a:solidFill>
                    <a:srgbClr val="FFFFFF"/>
                  </a:solidFill>
                  <a:effectLst/>
                  <a:uLnTx/>
                  <a:uFillTx/>
                  <a:latin typeface="Marianne" panose="02000000000000000000" pitchFamily="2" charset="0"/>
                  <a:ea typeface="+mn-ea"/>
                  <a:cs typeface="+mn-cs"/>
                </a:rPr>
                <a:t>1</a:t>
              </a:r>
            </a:p>
          </p:txBody>
        </p:sp>
        <p:cxnSp>
          <p:nvCxnSpPr>
            <p:cNvPr id="22" name="Connecteur droit 21">
              <a:extLst>
                <a:ext uri="{FF2B5EF4-FFF2-40B4-BE49-F238E27FC236}">
                  <a16:creationId xmlns:a16="http://schemas.microsoft.com/office/drawing/2014/main" id="{E5E41F2A-0CA3-21D1-E916-754A5D24714D}"/>
                </a:ext>
              </a:extLst>
            </p:cNvPr>
            <p:cNvCxnSpPr/>
            <p:nvPr/>
          </p:nvCxnSpPr>
          <p:spPr bwMode="gray">
            <a:xfrm flipV="1">
              <a:off x="6859987" y="3144647"/>
              <a:ext cx="1107000" cy="0"/>
            </a:xfrm>
            <a:prstGeom prst="line">
              <a:avLst/>
            </a:prstGeom>
            <a:noFill/>
            <a:ln w="38100" cap="flat" cmpd="sng" algn="ctr">
              <a:solidFill>
                <a:srgbClr val="F2A200">
                  <a:lumMod val="60000"/>
                  <a:lumOff val="40000"/>
                </a:srgbClr>
              </a:solidFill>
              <a:prstDash val="solid"/>
              <a:headEnd/>
              <a:tailEnd/>
            </a:ln>
            <a:effectLst/>
          </p:spPr>
        </p:cxnSp>
        <p:sp>
          <p:nvSpPr>
            <p:cNvPr id="23" name="Ellipse 22">
              <a:extLst>
                <a:ext uri="{FF2B5EF4-FFF2-40B4-BE49-F238E27FC236}">
                  <a16:creationId xmlns:a16="http://schemas.microsoft.com/office/drawing/2014/main" id="{77044838-2A1E-E96A-4D89-872A953479CE}"/>
                </a:ext>
              </a:extLst>
            </p:cNvPr>
            <p:cNvSpPr/>
            <p:nvPr/>
          </p:nvSpPr>
          <p:spPr bwMode="gray">
            <a:xfrm>
              <a:off x="7705627" y="3056283"/>
              <a:ext cx="178220" cy="178220"/>
            </a:xfrm>
            <a:prstGeom prst="ellipse">
              <a:avLst/>
            </a:prstGeom>
            <a:solidFill>
              <a:srgbClr val="F2A200">
                <a:lumMod val="60000"/>
                <a:lumOff val="40000"/>
              </a:srgbClr>
            </a:solidFill>
            <a:ln w="9525" cap="flat" cmpd="sng" algn="ctr">
              <a:noFill/>
              <a:prstDash val="solid"/>
              <a:headEnd/>
              <a:tailEnd/>
            </a:ln>
            <a:effectLst>
              <a:outerShdw blurRad="40000" dist="23000" dir="5400000" rotWithShape="0">
                <a:srgbClr val="000000">
                  <a:alpha val="35000"/>
                </a:srgbClr>
              </a:outerShdw>
            </a:effectLst>
          </p:spPr>
          <p:txBody>
            <a:bodyPr wrap="none" lIns="47625" tIns="0" rIns="48600" bIns="0" rtlCol="0" anchor="ctr"/>
            <a:lstStyle/>
            <a:p>
              <a:pPr marL="0" marR="0" lvl="0" indent="0" algn="ctr" defTabSz="685800" rtl="0" eaLnBrk="1" fontAlgn="auto" latinLnBrk="0" hangingPunct="1">
                <a:lnSpc>
                  <a:spcPct val="100000"/>
                </a:lnSpc>
                <a:spcBef>
                  <a:spcPct val="0"/>
                </a:spcBef>
                <a:spcAft>
                  <a:spcPts val="0"/>
                </a:spcAft>
                <a:buClrTx/>
                <a:buSzPct val="90000"/>
                <a:buFontTx/>
                <a:buNone/>
                <a:tabLst/>
                <a:defRPr/>
              </a:pPr>
              <a:r>
                <a:rPr kumimoji="0" lang="fr-FR" sz="788" b="1" i="0" u="none" strike="noStrike" kern="0" cap="none" spc="0" normalizeH="0" baseline="0" noProof="0" dirty="0">
                  <a:ln>
                    <a:noFill/>
                  </a:ln>
                  <a:solidFill>
                    <a:srgbClr val="FFFFFF"/>
                  </a:solidFill>
                  <a:effectLst/>
                  <a:uLnTx/>
                  <a:uFillTx/>
                  <a:latin typeface="Marianne" panose="02000000000000000000" pitchFamily="2" charset="0"/>
                  <a:ea typeface="+mn-ea"/>
                  <a:cs typeface="+mn-cs"/>
                </a:rPr>
                <a:t>6</a:t>
              </a:r>
            </a:p>
          </p:txBody>
        </p:sp>
        <p:sp>
          <p:nvSpPr>
            <p:cNvPr id="24" name="Forme libre 23">
              <a:extLst>
                <a:ext uri="{FF2B5EF4-FFF2-40B4-BE49-F238E27FC236}">
                  <a16:creationId xmlns:a16="http://schemas.microsoft.com/office/drawing/2014/main" id="{EEF721BC-3558-8E29-3D9A-349CA6D3E837}"/>
                </a:ext>
              </a:extLst>
            </p:cNvPr>
            <p:cNvSpPr/>
            <p:nvPr/>
          </p:nvSpPr>
          <p:spPr bwMode="gray">
            <a:xfrm>
              <a:off x="2583904" y="1528610"/>
              <a:ext cx="4277276" cy="3192269"/>
            </a:xfrm>
            <a:custGeom>
              <a:avLst/>
              <a:gdLst>
                <a:gd name="connsiteX0" fmla="*/ 0 w 4823011"/>
                <a:gd name="connsiteY0" fmla="*/ 2121018 h 4011363"/>
                <a:gd name="connsiteX1" fmla="*/ 1335741 w 4823011"/>
                <a:gd name="connsiteY1" fmla="*/ 2623041 h 4011363"/>
                <a:gd name="connsiteX2" fmla="*/ 2106706 w 4823011"/>
                <a:gd name="connsiteY2" fmla="*/ 3967747 h 4011363"/>
                <a:gd name="connsiteX3" fmla="*/ 3424517 w 4823011"/>
                <a:gd name="connsiteY3" fmla="*/ 3447794 h 4011363"/>
                <a:gd name="connsiteX4" fmla="*/ 1048870 w 4823011"/>
                <a:gd name="connsiteY4" fmla="*/ 1170759 h 4011363"/>
                <a:gd name="connsiteX5" fmla="*/ 2474258 w 4823011"/>
                <a:gd name="connsiteY5" fmla="*/ 5347 h 4011363"/>
                <a:gd name="connsiteX6" fmla="*/ 3200400 w 4823011"/>
                <a:gd name="connsiteY6" fmla="*/ 1601065 h 4011363"/>
                <a:gd name="connsiteX7" fmla="*/ 4186517 w 4823011"/>
                <a:gd name="connsiteY7" fmla="*/ 2506500 h 4011363"/>
                <a:gd name="connsiteX8" fmla="*/ 4823011 w 4823011"/>
                <a:gd name="connsiteY8" fmla="*/ 2112053 h 4011363"/>
                <a:gd name="connsiteX0" fmla="*/ 0 w 4823011"/>
                <a:gd name="connsiteY0" fmla="*/ 2112110 h 4002455"/>
                <a:gd name="connsiteX1" fmla="*/ 1335741 w 4823011"/>
                <a:gd name="connsiteY1" fmla="*/ 2614133 h 4002455"/>
                <a:gd name="connsiteX2" fmla="*/ 2106706 w 4823011"/>
                <a:gd name="connsiteY2" fmla="*/ 3958839 h 4002455"/>
                <a:gd name="connsiteX3" fmla="*/ 3424517 w 4823011"/>
                <a:gd name="connsiteY3" fmla="*/ 3438886 h 4002455"/>
                <a:gd name="connsiteX4" fmla="*/ 1048870 w 4823011"/>
                <a:gd name="connsiteY4" fmla="*/ 1161851 h 4002455"/>
                <a:gd name="connsiteX5" fmla="*/ 2268070 w 4823011"/>
                <a:gd name="connsiteY5" fmla="*/ 5403 h 4002455"/>
                <a:gd name="connsiteX6" fmla="*/ 3200400 w 4823011"/>
                <a:gd name="connsiteY6" fmla="*/ 1592157 h 4002455"/>
                <a:gd name="connsiteX7" fmla="*/ 4186517 w 4823011"/>
                <a:gd name="connsiteY7" fmla="*/ 2497592 h 4002455"/>
                <a:gd name="connsiteX8" fmla="*/ 4823011 w 4823011"/>
                <a:gd name="connsiteY8" fmla="*/ 2103145 h 4002455"/>
                <a:gd name="connsiteX0" fmla="*/ 0 w 4823011"/>
                <a:gd name="connsiteY0" fmla="*/ 2107914 h 3998259"/>
                <a:gd name="connsiteX1" fmla="*/ 1335741 w 4823011"/>
                <a:gd name="connsiteY1" fmla="*/ 2609937 h 3998259"/>
                <a:gd name="connsiteX2" fmla="*/ 2106706 w 4823011"/>
                <a:gd name="connsiteY2" fmla="*/ 3954643 h 3998259"/>
                <a:gd name="connsiteX3" fmla="*/ 3424517 w 4823011"/>
                <a:gd name="connsiteY3" fmla="*/ 3434690 h 3998259"/>
                <a:gd name="connsiteX4" fmla="*/ 1048870 w 4823011"/>
                <a:gd name="connsiteY4" fmla="*/ 1157655 h 3998259"/>
                <a:gd name="connsiteX5" fmla="*/ 2268070 w 4823011"/>
                <a:gd name="connsiteY5" fmla="*/ 1207 h 3998259"/>
                <a:gd name="connsiteX6" fmla="*/ 3200400 w 4823011"/>
                <a:gd name="connsiteY6" fmla="*/ 1587961 h 3998259"/>
                <a:gd name="connsiteX7" fmla="*/ 4186517 w 4823011"/>
                <a:gd name="connsiteY7" fmla="*/ 2493396 h 3998259"/>
                <a:gd name="connsiteX8" fmla="*/ 4823011 w 4823011"/>
                <a:gd name="connsiteY8" fmla="*/ 2098949 h 3998259"/>
                <a:gd name="connsiteX0" fmla="*/ 0 w 4823011"/>
                <a:gd name="connsiteY0" fmla="*/ 2106714 h 3990573"/>
                <a:gd name="connsiteX1" fmla="*/ 1335741 w 4823011"/>
                <a:gd name="connsiteY1" fmla="*/ 2608737 h 3990573"/>
                <a:gd name="connsiteX2" fmla="*/ 2106706 w 4823011"/>
                <a:gd name="connsiteY2" fmla="*/ 3953443 h 3990573"/>
                <a:gd name="connsiteX3" fmla="*/ 3424517 w 4823011"/>
                <a:gd name="connsiteY3" fmla="*/ 3433490 h 3990573"/>
                <a:gd name="connsiteX4" fmla="*/ 1425388 w 4823011"/>
                <a:gd name="connsiteY4" fmla="*/ 1568831 h 3990573"/>
                <a:gd name="connsiteX5" fmla="*/ 2268070 w 4823011"/>
                <a:gd name="connsiteY5" fmla="*/ 7 h 3990573"/>
                <a:gd name="connsiteX6" fmla="*/ 3200400 w 4823011"/>
                <a:gd name="connsiteY6" fmla="*/ 1586761 h 3990573"/>
                <a:gd name="connsiteX7" fmla="*/ 4186517 w 4823011"/>
                <a:gd name="connsiteY7" fmla="*/ 2492196 h 3990573"/>
                <a:gd name="connsiteX8" fmla="*/ 4823011 w 4823011"/>
                <a:gd name="connsiteY8" fmla="*/ 2097749 h 3990573"/>
                <a:gd name="connsiteX0" fmla="*/ 0 w 4823011"/>
                <a:gd name="connsiteY0" fmla="*/ 2106714 h 3990573"/>
                <a:gd name="connsiteX1" fmla="*/ 1335741 w 4823011"/>
                <a:gd name="connsiteY1" fmla="*/ 2608737 h 3990573"/>
                <a:gd name="connsiteX2" fmla="*/ 2106706 w 4823011"/>
                <a:gd name="connsiteY2" fmla="*/ 3953443 h 3990573"/>
                <a:gd name="connsiteX3" fmla="*/ 3424517 w 4823011"/>
                <a:gd name="connsiteY3" fmla="*/ 3433490 h 3990573"/>
                <a:gd name="connsiteX4" fmla="*/ 1425388 w 4823011"/>
                <a:gd name="connsiteY4" fmla="*/ 1568831 h 3990573"/>
                <a:gd name="connsiteX5" fmla="*/ 2268070 w 4823011"/>
                <a:gd name="connsiteY5" fmla="*/ 7 h 3990573"/>
                <a:gd name="connsiteX6" fmla="*/ 3200400 w 4823011"/>
                <a:gd name="connsiteY6" fmla="*/ 1586761 h 3990573"/>
                <a:gd name="connsiteX7" fmla="*/ 4186517 w 4823011"/>
                <a:gd name="connsiteY7" fmla="*/ 2492196 h 3990573"/>
                <a:gd name="connsiteX8" fmla="*/ 4823011 w 4823011"/>
                <a:gd name="connsiteY8" fmla="*/ 2097749 h 3990573"/>
                <a:gd name="connsiteX0" fmla="*/ 0 w 4823011"/>
                <a:gd name="connsiteY0" fmla="*/ 2106846 h 3990705"/>
                <a:gd name="connsiteX1" fmla="*/ 1335741 w 4823011"/>
                <a:gd name="connsiteY1" fmla="*/ 2608869 h 3990705"/>
                <a:gd name="connsiteX2" fmla="*/ 2106706 w 4823011"/>
                <a:gd name="connsiteY2" fmla="*/ 3953575 h 3990705"/>
                <a:gd name="connsiteX3" fmla="*/ 3424517 w 4823011"/>
                <a:gd name="connsiteY3" fmla="*/ 3433622 h 3990705"/>
                <a:gd name="connsiteX4" fmla="*/ 1425388 w 4823011"/>
                <a:gd name="connsiteY4" fmla="*/ 1568963 h 3990705"/>
                <a:gd name="connsiteX5" fmla="*/ 2268070 w 4823011"/>
                <a:gd name="connsiteY5" fmla="*/ 139 h 3990705"/>
                <a:gd name="connsiteX6" fmla="*/ 3200400 w 4823011"/>
                <a:gd name="connsiteY6" fmla="*/ 1586893 h 3990705"/>
                <a:gd name="connsiteX7" fmla="*/ 4186517 w 4823011"/>
                <a:gd name="connsiteY7" fmla="*/ 2492328 h 3990705"/>
                <a:gd name="connsiteX8" fmla="*/ 4823011 w 4823011"/>
                <a:gd name="connsiteY8" fmla="*/ 2097881 h 3990705"/>
                <a:gd name="connsiteX0" fmla="*/ 0 w 4823011"/>
                <a:gd name="connsiteY0" fmla="*/ 2106846 h 3990705"/>
                <a:gd name="connsiteX1" fmla="*/ 1335741 w 4823011"/>
                <a:gd name="connsiteY1" fmla="*/ 2608869 h 3990705"/>
                <a:gd name="connsiteX2" fmla="*/ 2106706 w 4823011"/>
                <a:gd name="connsiteY2" fmla="*/ 3953575 h 3990705"/>
                <a:gd name="connsiteX3" fmla="*/ 3424517 w 4823011"/>
                <a:gd name="connsiteY3" fmla="*/ 3433622 h 3990705"/>
                <a:gd name="connsiteX4" fmla="*/ 1425388 w 4823011"/>
                <a:gd name="connsiteY4" fmla="*/ 1568963 h 3990705"/>
                <a:gd name="connsiteX5" fmla="*/ 2268070 w 4823011"/>
                <a:gd name="connsiteY5" fmla="*/ 139 h 3990705"/>
                <a:gd name="connsiteX6" fmla="*/ 3200400 w 4823011"/>
                <a:gd name="connsiteY6" fmla="*/ 1586893 h 3990705"/>
                <a:gd name="connsiteX7" fmla="*/ 4186517 w 4823011"/>
                <a:gd name="connsiteY7" fmla="*/ 2492328 h 3990705"/>
                <a:gd name="connsiteX8" fmla="*/ 4823011 w 4823011"/>
                <a:gd name="connsiteY8" fmla="*/ 2097881 h 3990705"/>
                <a:gd name="connsiteX0" fmla="*/ 0 w 4823011"/>
                <a:gd name="connsiteY0" fmla="*/ 2106865 h 3990724"/>
                <a:gd name="connsiteX1" fmla="*/ 1335741 w 4823011"/>
                <a:gd name="connsiteY1" fmla="*/ 2608888 h 3990724"/>
                <a:gd name="connsiteX2" fmla="*/ 2106706 w 4823011"/>
                <a:gd name="connsiteY2" fmla="*/ 3953594 h 3990724"/>
                <a:gd name="connsiteX3" fmla="*/ 3424517 w 4823011"/>
                <a:gd name="connsiteY3" fmla="*/ 3433641 h 3990724"/>
                <a:gd name="connsiteX4" fmla="*/ 1425388 w 4823011"/>
                <a:gd name="connsiteY4" fmla="*/ 1568982 h 3990724"/>
                <a:gd name="connsiteX5" fmla="*/ 2268070 w 4823011"/>
                <a:gd name="connsiteY5" fmla="*/ 158 h 3990724"/>
                <a:gd name="connsiteX6" fmla="*/ 3200400 w 4823011"/>
                <a:gd name="connsiteY6" fmla="*/ 1586912 h 3990724"/>
                <a:gd name="connsiteX7" fmla="*/ 4186517 w 4823011"/>
                <a:gd name="connsiteY7" fmla="*/ 2492347 h 3990724"/>
                <a:gd name="connsiteX8" fmla="*/ 4823011 w 4823011"/>
                <a:gd name="connsiteY8" fmla="*/ 2097900 h 3990724"/>
                <a:gd name="connsiteX0" fmla="*/ 0 w 4823011"/>
                <a:gd name="connsiteY0" fmla="*/ 2106865 h 3994041"/>
                <a:gd name="connsiteX1" fmla="*/ 1335741 w 4823011"/>
                <a:gd name="connsiteY1" fmla="*/ 2608888 h 3994041"/>
                <a:gd name="connsiteX2" fmla="*/ 2106706 w 4823011"/>
                <a:gd name="connsiteY2" fmla="*/ 3953594 h 3994041"/>
                <a:gd name="connsiteX3" fmla="*/ 3424517 w 4823011"/>
                <a:gd name="connsiteY3" fmla="*/ 3433641 h 3994041"/>
                <a:gd name="connsiteX4" fmla="*/ 1425388 w 4823011"/>
                <a:gd name="connsiteY4" fmla="*/ 1568982 h 3994041"/>
                <a:gd name="connsiteX5" fmla="*/ 2268070 w 4823011"/>
                <a:gd name="connsiteY5" fmla="*/ 158 h 3994041"/>
                <a:gd name="connsiteX6" fmla="*/ 3200400 w 4823011"/>
                <a:gd name="connsiteY6" fmla="*/ 1586912 h 3994041"/>
                <a:gd name="connsiteX7" fmla="*/ 4186517 w 4823011"/>
                <a:gd name="connsiteY7" fmla="*/ 2492347 h 3994041"/>
                <a:gd name="connsiteX8" fmla="*/ 4823011 w 4823011"/>
                <a:gd name="connsiteY8" fmla="*/ 2097900 h 3994041"/>
                <a:gd name="connsiteX0" fmla="*/ 0 w 4823011"/>
                <a:gd name="connsiteY0" fmla="*/ 2106865 h 4008927"/>
                <a:gd name="connsiteX1" fmla="*/ 1335741 w 4823011"/>
                <a:gd name="connsiteY1" fmla="*/ 2608888 h 4008927"/>
                <a:gd name="connsiteX2" fmla="*/ 2106706 w 4823011"/>
                <a:gd name="connsiteY2" fmla="*/ 3953594 h 4008927"/>
                <a:gd name="connsiteX3" fmla="*/ 3424517 w 4823011"/>
                <a:gd name="connsiteY3" fmla="*/ 3433641 h 4008927"/>
                <a:gd name="connsiteX4" fmla="*/ 1425388 w 4823011"/>
                <a:gd name="connsiteY4" fmla="*/ 1568982 h 4008927"/>
                <a:gd name="connsiteX5" fmla="*/ 2268070 w 4823011"/>
                <a:gd name="connsiteY5" fmla="*/ 158 h 4008927"/>
                <a:gd name="connsiteX6" fmla="*/ 3200400 w 4823011"/>
                <a:gd name="connsiteY6" fmla="*/ 1586912 h 4008927"/>
                <a:gd name="connsiteX7" fmla="*/ 4186517 w 4823011"/>
                <a:gd name="connsiteY7" fmla="*/ 2492347 h 4008927"/>
                <a:gd name="connsiteX8" fmla="*/ 4823011 w 4823011"/>
                <a:gd name="connsiteY8" fmla="*/ 2097900 h 4008927"/>
                <a:gd name="connsiteX0" fmla="*/ 0 w 4823011"/>
                <a:gd name="connsiteY0" fmla="*/ 2106865 h 4008927"/>
                <a:gd name="connsiteX1" fmla="*/ 1335741 w 4823011"/>
                <a:gd name="connsiteY1" fmla="*/ 2608888 h 4008927"/>
                <a:gd name="connsiteX2" fmla="*/ 2106706 w 4823011"/>
                <a:gd name="connsiteY2" fmla="*/ 3953594 h 4008927"/>
                <a:gd name="connsiteX3" fmla="*/ 3424517 w 4823011"/>
                <a:gd name="connsiteY3" fmla="*/ 3433641 h 4008927"/>
                <a:gd name="connsiteX4" fmla="*/ 1425388 w 4823011"/>
                <a:gd name="connsiteY4" fmla="*/ 1568982 h 4008927"/>
                <a:gd name="connsiteX5" fmla="*/ 2268070 w 4823011"/>
                <a:gd name="connsiteY5" fmla="*/ 158 h 4008927"/>
                <a:gd name="connsiteX6" fmla="*/ 3200400 w 4823011"/>
                <a:gd name="connsiteY6" fmla="*/ 1586912 h 4008927"/>
                <a:gd name="connsiteX7" fmla="*/ 4186517 w 4823011"/>
                <a:gd name="connsiteY7" fmla="*/ 2492347 h 4008927"/>
                <a:gd name="connsiteX8" fmla="*/ 4823011 w 4823011"/>
                <a:gd name="connsiteY8" fmla="*/ 2097900 h 4008927"/>
                <a:gd name="connsiteX0" fmla="*/ 0 w 4823011"/>
                <a:gd name="connsiteY0" fmla="*/ 2106865 h 4070444"/>
                <a:gd name="connsiteX1" fmla="*/ 1335741 w 4823011"/>
                <a:gd name="connsiteY1" fmla="*/ 2608888 h 4070444"/>
                <a:gd name="connsiteX2" fmla="*/ 2106706 w 4823011"/>
                <a:gd name="connsiteY2" fmla="*/ 3953594 h 4070444"/>
                <a:gd name="connsiteX3" fmla="*/ 3424517 w 4823011"/>
                <a:gd name="connsiteY3" fmla="*/ 3433641 h 4070444"/>
                <a:gd name="connsiteX4" fmla="*/ 1425388 w 4823011"/>
                <a:gd name="connsiteY4" fmla="*/ 1568982 h 4070444"/>
                <a:gd name="connsiteX5" fmla="*/ 2268070 w 4823011"/>
                <a:gd name="connsiteY5" fmla="*/ 158 h 4070444"/>
                <a:gd name="connsiteX6" fmla="*/ 3200400 w 4823011"/>
                <a:gd name="connsiteY6" fmla="*/ 1586912 h 4070444"/>
                <a:gd name="connsiteX7" fmla="*/ 4186517 w 4823011"/>
                <a:gd name="connsiteY7" fmla="*/ 2492347 h 4070444"/>
                <a:gd name="connsiteX8" fmla="*/ 4823011 w 4823011"/>
                <a:gd name="connsiteY8" fmla="*/ 2097900 h 4070444"/>
                <a:gd name="connsiteX0" fmla="*/ 0 w 4823011"/>
                <a:gd name="connsiteY0" fmla="*/ 2106865 h 4079845"/>
                <a:gd name="connsiteX1" fmla="*/ 1335741 w 4823011"/>
                <a:gd name="connsiteY1" fmla="*/ 2608888 h 4079845"/>
                <a:gd name="connsiteX2" fmla="*/ 2106706 w 4823011"/>
                <a:gd name="connsiteY2" fmla="*/ 3953594 h 4079845"/>
                <a:gd name="connsiteX3" fmla="*/ 3424517 w 4823011"/>
                <a:gd name="connsiteY3" fmla="*/ 3433641 h 4079845"/>
                <a:gd name="connsiteX4" fmla="*/ 1425388 w 4823011"/>
                <a:gd name="connsiteY4" fmla="*/ 1568982 h 4079845"/>
                <a:gd name="connsiteX5" fmla="*/ 2268070 w 4823011"/>
                <a:gd name="connsiteY5" fmla="*/ 158 h 4079845"/>
                <a:gd name="connsiteX6" fmla="*/ 3200400 w 4823011"/>
                <a:gd name="connsiteY6" fmla="*/ 1586912 h 4079845"/>
                <a:gd name="connsiteX7" fmla="*/ 4186517 w 4823011"/>
                <a:gd name="connsiteY7" fmla="*/ 2492347 h 4079845"/>
                <a:gd name="connsiteX8" fmla="*/ 4823011 w 4823011"/>
                <a:gd name="connsiteY8" fmla="*/ 2097900 h 4079845"/>
                <a:gd name="connsiteX0" fmla="*/ 0 w 4823011"/>
                <a:gd name="connsiteY0" fmla="*/ 2106865 h 4079845"/>
                <a:gd name="connsiteX1" fmla="*/ 1335741 w 4823011"/>
                <a:gd name="connsiteY1" fmla="*/ 2608888 h 4079845"/>
                <a:gd name="connsiteX2" fmla="*/ 2106706 w 4823011"/>
                <a:gd name="connsiteY2" fmla="*/ 3953594 h 4079845"/>
                <a:gd name="connsiteX3" fmla="*/ 3424517 w 4823011"/>
                <a:gd name="connsiteY3" fmla="*/ 3433641 h 4079845"/>
                <a:gd name="connsiteX4" fmla="*/ 1425388 w 4823011"/>
                <a:gd name="connsiteY4" fmla="*/ 1568982 h 4079845"/>
                <a:gd name="connsiteX5" fmla="*/ 2268070 w 4823011"/>
                <a:gd name="connsiteY5" fmla="*/ 158 h 4079845"/>
                <a:gd name="connsiteX6" fmla="*/ 3200400 w 4823011"/>
                <a:gd name="connsiteY6" fmla="*/ 1586912 h 4079845"/>
                <a:gd name="connsiteX7" fmla="*/ 4186517 w 4823011"/>
                <a:gd name="connsiteY7" fmla="*/ 2492347 h 4079845"/>
                <a:gd name="connsiteX8" fmla="*/ 4823011 w 4823011"/>
                <a:gd name="connsiteY8" fmla="*/ 2097900 h 4079845"/>
                <a:gd name="connsiteX0" fmla="*/ 0 w 4823011"/>
                <a:gd name="connsiteY0" fmla="*/ 1972391 h 3945371"/>
                <a:gd name="connsiteX1" fmla="*/ 1335741 w 4823011"/>
                <a:gd name="connsiteY1" fmla="*/ 2474414 h 3945371"/>
                <a:gd name="connsiteX2" fmla="*/ 2106706 w 4823011"/>
                <a:gd name="connsiteY2" fmla="*/ 3819120 h 3945371"/>
                <a:gd name="connsiteX3" fmla="*/ 3424517 w 4823011"/>
                <a:gd name="connsiteY3" fmla="*/ 3299167 h 3945371"/>
                <a:gd name="connsiteX4" fmla="*/ 1425388 w 4823011"/>
                <a:gd name="connsiteY4" fmla="*/ 1434508 h 3945371"/>
                <a:gd name="connsiteX5" fmla="*/ 2411505 w 4823011"/>
                <a:gd name="connsiteY5" fmla="*/ 155 h 3945371"/>
                <a:gd name="connsiteX6" fmla="*/ 3200400 w 4823011"/>
                <a:gd name="connsiteY6" fmla="*/ 1452438 h 3945371"/>
                <a:gd name="connsiteX7" fmla="*/ 4186517 w 4823011"/>
                <a:gd name="connsiteY7" fmla="*/ 2357873 h 3945371"/>
                <a:gd name="connsiteX8" fmla="*/ 4823011 w 4823011"/>
                <a:gd name="connsiteY8" fmla="*/ 1963426 h 3945371"/>
                <a:gd name="connsiteX0" fmla="*/ 0 w 4823011"/>
                <a:gd name="connsiteY0" fmla="*/ 1972401 h 3945381"/>
                <a:gd name="connsiteX1" fmla="*/ 1335741 w 4823011"/>
                <a:gd name="connsiteY1" fmla="*/ 2474424 h 3945381"/>
                <a:gd name="connsiteX2" fmla="*/ 2106706 w 4823011"/>
                <a:gd name="connsiteY2" fmla="*/ 3819130 h 3945381"/>
                <a:gd name="connsiteX3" fmla="*/ 3424517 w 4823011"/>
                <a:gd name="connsiteY3" fmla="*/ 3299177 h 3945381"/>
                <a:gd name="connsiteX4" fmla="*/ 1425388 w 4823011"/>
                <a:gd name="connsiteY4" fmla="*/ 1434518 h 3945381"/>
                <a:gd name="connsiteX5" fmla="*/ 2411505 w 4823011"/>
                <a:gd name="connsiteY5" fmla="*/ 165 h 3945381"/>
                <a:gd name="connsiteX6" fmla="*/ 3200400 w 4823011"/>
                <a:gd name="connsiteY6" fmla="*/ 1452448 h 3945381"/>
                <a:gd name="connsiteX7" fmla="*/ 4186517 w 4823011"/>
                <a:gd name="connsiteY7" fmla="*/ 2357883 h 3945381"/>
                <a:gd name="connsiteX8" fmla="*/ 4823011 w 4823011"/>
                <a:gd name="connsiteY8" fmla="*/ 1963436 h 3945381"/>
                <a:gd name="connsiteX0" fmla="*/ 0 w 4823011"/>
                <a:gd name="connsiteY0" fmla="*/ 1972401 h 3945381"/>
                <a:gd name="connsiteX1" fmla="*/ 1335741 w 4823011"/>
                <a:gd name="connsiteY1" fmla="*/ 2474424 h 3945381"/>
                <a:gd name="connsiteX2" fmla="*/ 2106706 w 4823011"/>
                <a:gd name="connsiteY2" fmla="*/ 3819130 h 3945381"/>
                <a:gd name="connsiteX3" fmla="*/ 3424517 w 4823011"/>
                <a:gd name="connsiteY3" fmla="*/ 3299177 h 3945381"/>
                <a:gd name="connsiteX4" fmla="*/ 1425388 w 4823011"/>
                <a:gd name="connsiteY4" fmla="*/ 1434518 h 3945381"/>
                <a:gd name="connsiteX5" fmla="*/ 2411505 w 4823011"/>
                <a:gd name="connsiteY5" fmla="*/ 165 h 3945381"/>
                <a:gd name="connsiteX6" fmla="*/ 3200400 w 4823011"/>
                <a:gd name="connsiteY6" fmla="*/ 1452448 h 3945381"/>
                <a:gd name="connsiteX7" fmla="*/ 4186517 w 4823011"/>
                <a:gd name="connsiteY7" fmla="*/ 2357883 h 3945381"/>
                <a:gd name="connsiteX8" fmla="*/ 4823011 w 4823011"/>
                <a:gd name="connsiteY8" fmla="*/ 1963436 h 3945381"/>
                <a:gd name="connsiteX0" fmla="*/ 0 w 4823011"/>
                <a:gd name="connsiteY0" fmla="*/ 1972401 h 3981863"/>
                <a:gd name="connsiteX1" fmla="*/ 1335741 w 4823011"/>
                <a:gd name="connsiteY1" fmla="*/ 2474424 h 3981863"/>
                <a:gd name="connsiteX2" fmla="*/ 2106706 w 4823011"/>
                <a:gd name="connsiteY2" fmla="*/ 3819130 h 3981863"/>
                <a:gd name="connsiteX3" fmla="*/ 3424517 w 4823011"/>
                <a:gd name="connsiteY3" fmla="*/ 3299177 h 3981863"/>
                <a:gd name="connsiteX4" fmla="*/ 1425388 w 4823011"/>
                <a:gd name="connsiteY4" fmla="*/ 1434518 h 3981863"/>
                <a:gd name="connsiteX5" fmla="*/ 2411505 w 4823011"/>
                <a:gd name="connsiteY5" fmla="*/ 165 h 3981863"/>
                <a:gd name="connsiteX6" fmla="*/ 3200400 w 4823011"/>
                <a:gd name="connsiteY6" fmla="*/ 1452448 h 3981863"/>
                <a:gd name="connsiteX7" fmla="*/ 4186517 w 4823011"/>
                <a:gd name="connsiteY7" fmla="*/ 2357883 h 3981863"/>
                <a:gd name="connsiteX8" fmla="*/ 4823011 w 4823011"/>
                <a:gd name="connsiteY8" fmla="*/ 1963436 h 3981863"/>
                <a:gd name="connsiteX0" fmla="*/ 0 w 4823011"/>
                <a:gd name="connsiteY0" fmla="*/ 1972401 h 3869418"/>
                <a:gd name="connsiteX1" fmla="*/ 1335741 w 4823011"/>
                <a:gd name="connsiteY1" fmla="*/ 2474424 h 3869418"/>
                <a:gd name="connsiteX2" fmla="*/ 1936376 w 4823011"/>
                <a:gd name="connsiteY2" fmla="*/ 3765342 h 3869418"/>
                <a:gd name="connsiteX3" fmla="*/ 3424517 w 4823011"/>
                <a:gd name="connsiteY3" fmla="*/ 3299177 h 3869418"/>
                <a:gd name="connsiteX4" fmla="*/ 1425388 w 4823011"/>
                <a:gd name="connsiteY4" fmla="*/ 1434518 h 3869418"/>
                <a:gd name="connsiteX5" fmla="*/ 2411505 w 4823011"/>
                <a:gd name="connsiteY5" fmla="*/ 165 h 3869418"/>
                <a:gd name="connsiteX6" fmla="*/ 3200400 w 4823011"/>
                <a:gd name="connsiteY6" fmla="*/ 1452448 h 3869418"/>
                <a:gd name="connsiteX7" fmla="*/ 4186517 w 4823011"/>
                <a:gd name="connsiteY7" fmla="*/ 2357883 h 3869418"/>
                <a:gd name="connsiteX8" fmla="*/ 4823011 w 4823011"/>
                <a:gd name="connsiteY8" fmla="*/ 1963436 h 3869418"/>
                <a:gd name="connsiteX0" fmla="*/ 0 w 4823011"/>
                <a:gd name="connsiteY0" fmla="*/ 1972401 h 3869418"/>
                <a:gd name="connsiteX1" fmla="*/ 1335741 w 4823011"/>
                <a:gd name="connsiteY1" fmla="*/ 2474424 h 3869418"/>
                <a:gd name="connsiteX2" fmla="*/ 1936376 w 4823011"/>
                <a:gd name="connsiteY2" fmla="*/ 3765342 h 3869418"/>
                <a:gd name="connsiteX3" fmla="*/ 3424517 w 4823011"/>
                <a:gd name="connsiteY3" fmla="*/ 3299177 h 3869418"/>
                <a:gd name="connsiteX4" fmla="*/ 1425388 w 4823011"/>
                <a:gd name="connsiteY4" fmla="*/ 1434518 h 3869418"/>
                <a:gd name="connsiteX5" fmla="*/ 2411505 w 4823011"/>
                <a:gd name="connsiteY5" fmla="*/ 165 h 3869418"/>
                <a:gd name="connsiteX6" fmla="*/ 3200400 w 4823011"/>
                <a:gd name="connsiteY6" fmla="*/ 1452448 h 3869418"/>
                <a:gd name="connsiteX7" fmla="*/ 4186517 w 4823011"/>
                <a:gd name="connsiteY7" fmla="*/ 2357883 h 3869418"/>
                <a:gd name="connsiteX8" fmla="*/ 4823011 w 4823011"/>
                <a:gd name="connsiteY8" fmla="*/ 1963436 h 3869418"/>
                <a:gd name="connsiteX0" fmla="*/ 0 w 4823011"/>
                <a:gd name="connsiteY0" fmla="*/ 1972401 h 3869418"/>
                <a:gd name="connsiteX1" fmla="*/ 1335741 w 4823011"/>
                <a:gd name="connsiteY1" fmla="*/ 2474424 h 3869418"/>
                <a:gd name="connsiteX2" fmla="*/ 1936376 w 4823011"/>
                <a:gd name="connsiteY2" fmla="*/ 3765342 h 3869418"/>
                <a:gd name="connsiteX3" fmla="*/ 3424517 w 4823011"/>
                <a:gd name="connsiteY3" fmla="*/ 3299177 h 3869418"/>
                <a:gd name="connsiteX4" fmla="*/ 1425388 w 4823011"/>
                <a:gd name="connsiteY4" fmla="*/ 1434518 h 3869418"/>
                <a:gd name="connsiteX5" fmla="*/ 2411505 w 4823011"/>
                <a:gd name="connsiteY5" fmla="*/ 165 h 3869418"/>
                <a:gd name="connsiteX6" fmla="*/ 3200400 w 4823011"/>
                <a:gd name="connsiteY6" fmla="*/ 1452448 h 3869418"/>
                <a:gd name="connsiteX7" fmla="*/ 4186517 w 4823011"/>
                <a:gd name="connsiteY7" fmla="*/ 2357883 h 3869418"/>
                <a:gd name="connsiteX8" fmla="*/ 4823011 w 4823011"/>
                <a:gd name="connsiteY8" fmla="*/ 1963436 h 3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011" h="3869418">
                  <a:moveTo>
                    <a:pt x="0" y="1972401"/>
                  </a:moveTo>
                  <a:cubicBezTo>
                    <a:pt x="492311" y="1970906"/>
                    <a:pt x="905436" y="2032165"/>
                    <a:pt x="1335741" y="2474424"/>
                  </a:cubicBezTo>
                  <a:cubicBezTo>
                    <a:pt x="1766046" y="2916683"/>
                    <a:pt x="1274482" y="3475483"/>
                    <a:pt x="1936376" y="3765342"/>
                  </a:cubicBezTo>
                  <a:cubicBezTo>
                    <a:pt x="2598270" y="4055201"/>
                    <a:pt x="3509682" y="3687648"/>
                    <a:pt x="3424517" y="3299177"/>
                  </a:cubicBezTo>
                  <a:cubicBezTo>
                    <a:pt x="3339352" y="2910706"/>
                    <a:pt x="1549399" y="2047106"/>
                    <a:pt x="1425388" y="1434518"/>
                  </a:cubicBezTo>
                  <a:cubicBezTo>
                    <a:pt x="1301377" y="821930"/>
                    <a:pt x="1703294" y="15107"/>
                    <a:pt x="2411505" y="165"/>
                  </a:cubicBezTo>
                  <a:cubicBezTo>
                    <a:pt x="3119716" y="-14777"/>
                    <a:pt x="2967318" y="987777"/>
                    <a:pt x="3200400" y="1452448"/>
                  </a:cubicBezTo>
                  <a:cubicBezTo>
                    <a:pt x="3433482" y="1917119"/>
                    <a:pt x="3754717" y="2371330"/>
                    <a:pt x="4186517" y="2357883"/>
                  </a:cubicBezTo>
                  <a:cubicBezTo>
                    <a:pt x="4618317" y="2344436"/>
                    <a:pt x="4595158" y="1961195"/>
                    <a:pt x="4823011" y="1963436"/>
                  </a:cubicBezTo>
                </a:path>
              </a:pathLst>
            </a:custGeom>
            <a:noFill/>
            <a:ln w="38100" cap="flat" cmpd="sng" algn="ctr">
              <a:solidFill>
                <a:srgbClr val="A1C4D0">
                  <a:lumMod val="75000"/>
                </a:srgbClr>
              </a:solidFill>
              <a:prstDash val="solid"/>
              <a:headEnd/>
              <a:tailE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a:ln>
                  <a:noFill/>
                </a:ln>
                <a:solidFill>
                  <a:srgbClr val="363534"/>
                </a:solidFill>
                <a:effectLst/>
                <a:uLnTx/>
                <a:uFillTx/>
                <a:latin typeface="Marianne" panose="02000000000000000000" pitchFamily="2" charset="0"/>
                <a:ea typeface="+mn-ea"/>
                <a:cs typeface="+mn-cs"/>
              </a:endParaRPr>
            </a:p>
          </p:txBody>
        </p:sp>
        <p:sp>
          <p:nvSpPr>
            <p:cNvPr id="27" name="Ellipse 26">
              <a:extLst>
                <a:ext uri="{FF2B5EF4-FFF2-40B4-BE49-F238E27FC236}">
                  <a16:creationId xmlns:a16="http://schemas.microsoft.com/office/drawing/2014/main" id="{1DCB1EFD-DB93-788C-2CBF-A4D9AC9A10A2}"/>
                </a:ext>
              </a:extLst>
            </p:cNvPr>
            <p:cNvSpPr/>
            <p:nvPr/>
          </p:nvSpPr>
          <p:spPr bwMode="gray">
            <a:xfrm>
              <a:off x="3288814" y="3212077"/>
              <a:ext cx="178220" cy="178220"/>
            </a:xfrm>
            <a:prstGeom prst="ellipse">
              <a:avLst/>
            </a:prstGeom>
            <a:solidFill>
              <a:srgbClr val="3D6B7B"/>
            </a:solidFill>
            <a:ln w="9525" cap="flat" cmpd="sng" algn="ctr">
              <a:noFill/>
              <a:prstDash val="solid"/>
              <a:headEnd/>
              <a:tailEnd/>
            </a:ln>
            <a:effectLst>
              <a:outerShdw blurRad="40000" dist="23000" dir="5400000" rotWithShape="0">
                <a:srgbClr val="000000">
                  <a:alpha val="35000"/>
                </a:srgbClr>
              </a:outerShdw>
            </a:effectLst>
          </p:spPr>
          <p:txBody>
            <a:bodyPr wrap="none" lIns="47625" tIns="0" rIns="48600" bIns="0" rtlCol="0" anchor="ctr"/>
            <a:lstStyle/>
            <a:p>
              <a:pPr marL="0" marR="0" lvl="0" indent="0" algn="ctr" defTabSz="685800" rtl="0" eaLnBrk="1" fontAlgn="auto" latinLnBrk="0" hangingPunct="1">
                <a:lnSpc>
                  <a:spcPct val="100000"/>
                </a:lnSpc>
                <a:spcBef>
                  <a:spcPct val="0"/>
                </a:spcBef>
                <a:spcAft>
                  <a:spcPts val="0"/>
                </a:spcAft>
                <a:buClrTx/>
                <a:buSzPct val="90000"/>
                <a:buFontTx/>
                <a:buNone/>
                <a:tabLst/>
                <a:defRPr/>
              </a:pPr>
              <a:r>
                <a:rPr kumimoji="0" lang="fr-FR" sz="788" b="1" i="0" u="none" strike="noStrike" kern="0" cap="none" spc="0" normalizeH="0" baseline="0" noProof="0" dirty="0">
                  <a:ln>
                    <a:noFill/>
                  </a:ln>
                  <a:solidFill>
                    <a:srgbClr val="FFFFFF"/>
                  </a:solidFill>
                  <a:effectLst/>
                  <a:uLnTx/>
                  <a:uFillTx/>
                  <a:latin typeface="Marianne" panose="02000000000000000000" pitchFamily="2" charset="0"/>
                  <a:ea typeface="+mn-ea"/>
                  <a:cs typeface="+mn-cs"/>
                </a:rPr>
                <a:t>2</a:t>
              </a:r>
            </a:p>
          </p:txBody>
        </p:sp>
        <p:sp>
          <p:nvSpPr>
            <p:cNvPr id="28" name="Ellipse 27">
              <a:extLst>
                <a:ext uri="{FF2B5EF4-FFF2-40B4-BE49-F238E27FC236}">
                  <a16:creationId xmlns:a16="http://schemas.microsoft.com/office/drawing/2014/main" id="{64201FA5-216C-EB18-21B1-1BBF9E19213E}"/>
                </a:ext>
              </a:extLst>
            </p:cNvPr>
            <p:cNvSpPr/>
            <p:nvPr/>
          </p:nvSpPr>
          <p:spPr bwMode="gray">
            <a:xfrm>
              <a:off x="4989240" y="4588446"/>
              <a:ext cx="178220" cy="178220"/>
            </a:xfrm>
            <a:prstGeom prst="ellipse">
              <a:avLst/>
            </a:prstGeom>
            <a:solidFill>
              <a:srgbClr val="3D6B7B"/>
            </a:solidFill>
            <a:ln w="9525" cap="flat" cmpd="sng" algn="ctr">
              <a:noFill/>
              <a:prstDash val="solid"/>
              <a:headEnd/>
              <a:tailEnd/>
            </a:ln>
            <a:effectLst>
              <a:outerShdw blurRad="40000" dist="23000" dir="5400000" rotWithShape="0">
                <a:srgbClr val="000000">
                  <a:alpha val="35000"/>
                </a:srgbClr>
              </a:outerShdw>
            </a:effectLst>
          </p:spPr>
          <p:txBody>
            <a:bodyPr wrap="none" lIns="47625" tIns="0" rIns="48600" bIns="0" rtlCol="0" anchor="ctr"/>
            <a:lstStyle/>
            <a:p>
              <a:pPr marL="0" marR="0" lvl="0" indent="0" algn="ctr" defTabSz="685800" rtl="0" eaLnBrk="1" fontAlgn="auto" latinLnBrk="0" hangingPunct="1">
                <a:lnSpc>
                  <a:spcPct val="100000"/>
                </a:lnSpc>
                <a:spcBef>
                  <a:spcPct val="0"/>
                </a:spcBef>
                <a:spcAft>
                  <a:spcPts val="0"/>
                </a:spcAft>
                <a:buClrTx/>
                <a:buSzPct val="90000"/>
                <a:buFontTx/>
                <a:buNone/>
                <a:tabLst/>
                <a:defRPr/>
              </a:pPr>
              <a:r>
                <a:rPr kumimoji="0" lang="fr-FR" sz="788" b="1" i="0" u="none" strike="noStrike" kern="0" cap="none" spc="0" normalizeH="0" baseline="0" noProof="0" dirty="0">
                  <a:ln>
                    <a:noFill/>
                  </a:ln>
                  <a:solidFill>
                    <a:srgbClr val="FFFFFF"/>
                  </a:solidFill>
                  <a:effectLst/>
                  <a:uLnTx/>
                  <a:uFillTx/>
                  <a:latin typeface="Marianne" panose="02000000000000000000" pitchFamily="2" charset="0"/>
                  <a:ea typeface="+mn-ea"/>
                  <a:cs typeface="+mn-cs"/>
                </a:rPr>
                <a:t>3</a:t>
              </a:r>
            </a:p>
          </p:txBody>
        </p:sp>
        <p:sp>
          <p:nvSpPr>
            <p:cNvPr id="29" name="Ellipse 28">
              <a:extLst>
                <a:ext uri="{FF2B5EF4-FFF2-40B4-BE49-F238E27FC236}">
                  <a16:creationId xmlns:a16="http://schemas.microsoft.com/office/drawing/2014/main" id="{F21231C9-923D-BF43-CBB7-402BE47D3AE4}"/>
                </a:ext>
              </a:extLst>
            </p:cNvPr>
            <p:cNvSpPr/>
            <p:nvPr/>
          </p:nvSpPr>
          <p:spPr bwMode="gray">
            <a:xfrm>
              <a:off x="5131707" y="1817131"/>
              <a:ext cx="178220" cy="178220"/>
            </a:xfrm>
            <a:prstGeom prst="ellipse">
              <a:avLst/>
            </a:prstGeom>
            <a:solidFill>
              <a:srgbClr val="3D6B7B"/>
            </a:solidFill>
            <a:ln w="9525" cap="flat" cmpd="sng" algn="ctr">
              <a:noFill/>
              <a:prstDash val="solid"/>
              <a:headEnd/>
              <a:tailEnd/>
            </a:ln>
            <a:effectLst>
              <a:outerShdw blurRad="40000" dist="23000" dir="5400000" rotWithShape="0">
                <a:srgbClr val="000000">
                  <a:alpha val="35000"/>
                </a:srgbClr>
              </a:outerShdw>
            </a:effectLst>
          </p:spPr>
          <p:txBody>
            <a:bodyPr wrap="none" lIns="47625" tIns="0" rIns="48600" bIns="0" rtlCol="0" anchor="ctr"/>
            <a:lstStyle/>
            <a:p>
              <a:pPr marL="0" marR="0" lvl="0" indent="0" algn="ctr" defTabSz="685800" rtl="0" eaLnBrk="1" fontAlgn="auto" latinLnBrk="0" hangingPunct="1">
                <a:lnSpc>
                  <a:spcPct val="100000"/>
                </a:lnSpc>
                <a:spcBef>
                  <a:spcPct val="0"/>
                </a:spcBef>
                <a:spcAft>
                  <a:spcPts val="0"/>
                </a:spcAft>
                <a:buClrTx/>
                <a:buSzPct val="90000"/>
                <a:buFontTx/>
                <a:buNone/>
                <a:tabLst/>
                <a:defRPr/>
              </a:pPr>
              <a:r>
                <a:rPr kumimoji="0" lang="fr-FR" sz="788" b="1" i="0" u="none" strike="noStrike" kern="0" cap="none" spc="0" normalizeH="0" baseline="0" noProof="0" dirty="0">
                  <a:ln>
                    <a:noFill/>
                  </a:ln>
                  <a:solidFill>
                    <a:srgbClr val="FFFFFF"/>
                  </a:solidFill>
                  <a:effectLst/>
                  <a:uLnTx/>
                  <a:uFillTx/>
                  <a:latin typeface="Marianne" panose="02000000000000000000" pitchFamily="2" charset="0"/>
                  <a:ea typeface="+mn-ea"/>
                  <a:cs typeface="+mn-cs"/>
                </a:rPr>
                <a:t>5</a:t>
              </a:r>
            </a:p>
          </p:txBody>
        </p:sp>
        <p:sp>
          <p:nvSpPr>
            <p:cNvPr id="30" name="Rectangle 29">
              <a:extLst>
                <a:ext uri="{FF2B5EF4-FFF2-40B4-BE49-F238E27FC236}">
                  <a16:creationId xmlns:a16="http://schemas.microsoft.com/office/drawing/2014/main" id="{58688D87-6905-CA44-3BC6-0563F7C46927}"/>
                </a:ext>
              </a:extLst>
            </p:cNvPr>
            <p:cNvSpPr/>
            <p:nvPr/>
          </p:nvSpPr>
          <p:spPr>
            <a:xfrm>
              <a:off x="3896191" y="2378200"/>
              <a:ext cx="1408485" cy="685800"/>
            </a:xfrm>
            <a:prstGeom prst="rect">
              <a:avLst/>
            </a:prstGeom>
            <a:no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Je réalise le rendez-vous de prévention adapté à ma situation, avec un professionnel compétent</a:t>
              </a:r>
            </a:p>
          </p:txBody>
        </p:sp>
        <p:sp>
          <p:nvSpPr>
            <p:cNvPr id="32" name="Rectangle 31">
              <a:extLst>
                <a:ext uri="{FF2B5EF4-FFF2-40B4-BE49-F238E27FC236}">
                  <a16:creationId xmlns:a16="http://schemas.microsoft.com/office/drawing/2014/main" id="{AF68C4AD-E3BB-9C31-CBF2-61B22768F231}"/>
                </a:ext>
              </a:extLst>
            </p:cNvPr>
            <p:cNvSpPr/>
            <p:nvPr/>
          </p:nvSpPr>
          <p:spPr>
            <a:xfrm>
              <a:off x="7018902" y="2111915"/>
              <a:ext cx="1364282" cy="238732"/>
            </a:xfrm>
            <a:prstGeom prst="rect">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1" i="0" u="sng" strike="noStrike" kern="0" cap="none" spc="0" normalizeH="0" baseline="0" noProof="0" dirty="0">
                  <a:ln>
                    <a:noFill/>
                  </a:ln>
                  <a:solidFill>
                    <a:srgbClr val="000000"/>
                  </a:solidFill>
                  <a:effectLst/>
                  <a:uLnTx/>
                  <a:uFillTx/>
                  <a:latin typeface="Marianne" panose="02000000000000000000" pitchFamily="2" charset="0"/>
                  <a:ea typeface="+mn-ea"/>
                  <a:cs typeface="+mn-cs"/>
                </a:rPr>
                <a:t>En aval</a:t>
              </a:r>
            </a:p>
          </p:txBody>
        </p:sp>
        <p:cxnSp>
          <p:nvCxnSpPr>
            <p:cNvPr id="33" name="Connecteur droit 32">
              <a:extLst>
                <a:ext uri="{FF2B5EF4-FFF2-40B4-BE49-F238E27FC236}">
                  <a16:creationId xmlns:a16="http://schemas.microsoft.com/office/drawing/2014/main" id="{9D3156FA-C851-C81E-8EF0-CD5798AAB202}"/>
                </a:ext>
              </a:extLst>
            </p:cNvPr>
            <p:cNvCxnSpPr/>
            <p:nvPr/>
          </p:nvCxnSpPr>
          <p:spPr bwMode="gray">
            <a:xfrm flipV="1">
              <a:off x="8025540" y="3144647"/>
              <a:ext cx="761930" cy="0"/>
            </a:xfrm>
            <a:prstGeom prst="line">
              <a:avLst/>
            </a:prstGeom>
            <a:noFill/>
            <a:ln w="38100" cap="flat" cmpd="sng" algn="ctr">
              <a:solidFill>
                <a:srgbClr val="F2A200">
                  <a:lumMod val="60000"/>
                  <a:lumOff val="40000"/>
                </a:srgbClr>
              </a:solidFill>
              <a:prstDash val="dash"/>
              <a:headEnd/>
              <a:tailEnd/>
            </a:ln>
            <a:effectLst/>
          </p:spPr>
        </p:cxnSp>
        <p:sp>
          <p:nvSpPr>
            <p:cNvPr id="34" name="Rectangle 33">
              <a:extLst>
                <a:ext uri="{FF2B5EF4-FFF2-40B4-BE49-F238E27FC236}">
                  <a16:creationId xmlns:a16="http://schemas.microsoft.com/office/drawing/2014/main" id="{0981E15F-7DBD-B21C-9795-9C013B44F583}"/>
                </a:ext>
              </a:extLst>
            </p:cNvPr>
            <p:cNvSpPr/>
            <p:nvPr/>
          </p:nvSpPr>
          <p:spPr>
            <a:xfrm>
              <a:off x="2445148" y="2599665"/>
              <a:ext cx="1469885" cy="566778"/>
            </a:xfrm>
            <a:prstGeom prst="rect">
              <a:avLst/>
            </a:prstGeom>
            <a:no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srgbClr val="000000"/>
                  </a:solidFill>
                  <a:effectLst/>
                  <a:uLnTx/>
                  <a:uFillTx/>
                  <a:latin typeface="Marianne" panose="02000000000000000000" pitchFamily="2" charset="0"/>
                  <a:ea typeface="+mn-ea"/>
                  <a:cs typeface="+mn-cs"/>
                </a:rPr>
                <a:t>Je renseigne un auto-questionnaire pour identifier mes facteurs de risque</a:t>
              </a:r>
            </a:p>
          </p:txBody>
        </p:sp>
        <p:grpSp>
          <p:nvGrpSpPr>
            <p:cNvPr id="35" name="Groupe 34">
              <a:extLst>
                <a:ext uri="{FF2B5EF4-FFF2-40B4-BE49-F238E27FC236}">
                  <a16:creationId xmlns:a16="http://schemas.microsoft.com/office/drawing/2014/main" id="{CDD8A9B4-8A8E-A3E5-5FE1-A4BD69A66A53}"/>
                </a:ext>
              </a:extLst>
            </p:cNvPr>
            <p:cNvGrpSpPr/>
            <p:nvPr/>
          </p:nvGrpSpPr>
          <p:grpSpPr>
            <a:xfrm>
              <a:off x="2308518" y="1417982"/>
              <a:ext cx="4685361" cy="3731042"/>
              <a:chOff x="2727724" y="1488142"/>
              <a:chExt cx="6247148" cy="4974723"/>
            </a:xfrm>
            <a:effectLst>
              <a:outerShdw blurRad="63500" sx="102000" sy="102000" algn="ctr" rotWithShape="0">
                <a:prstClr val="black">
                  <a:alpha val="40000"/>
                </a:prstClr>
              </a:outerShdw>
            </a:effectLst>
          </p:grpSpPr>
          <p:sp>
            <p:nvSpPr>
              <p:cNvPr id="36" name="Rectangle 35">
                <a:extLst>
                  <a:ext uri="{FF2B5EF4-FFF2-40B4-BE49-F238E27FC236}">
                    <a16:creationId xmlns:a16="http://schemas.microsoft.com/office/drawing/2014/main" id="{A05A8E61-58C0-49A3-3DF0-9DE1CD025E81}"/>
                  </a:ext>
                </a:extLst>
              </p:cNvPr>
              <p:cNvSpPr/>
              <p:nvPr/>
            </p:nvSpPr>
            <p:spPr>
              <a:xfrm>
                <a:off x="2904984" y="1488142"/>
                <a:ext cx="6069888" cy="4531361"/>
              </a:xfrm>
              <a:prstGeom prst="rect">
                <a:avLst/>
              </a:prstGeom>
              <a:noFill/>
              <a:ln w="25400" cap="flat" cmpd="sng" algn="ctr">
                <a:solidFill>
                  <a:srgbClr val="21215A"/>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srgbClr val="FFFFFF"/>
                  </a:solidFill>
                  <a:effectLst/>
                  <a:uLnTx/>
                  <a:uFillTx/>
                  <a:latin typeface="Marianne" panose="02000000000000000000" pitchFamily="2" charset="0"/>
                  <a:ea typeface="+mn-ea"/>
                  <a:cs typeface="+mn-cs"/>
                </a:endParaRPr>
              </a:p>
            </p:txBody>
          </p:sp>
          <p:grpSp>
            <p:nvGrpSpPr>
              <p:cNvPr id="37" name="Groupe 192">
                <a:extLst>
                  <a:ext uri="{FF2B5EF4-FFF2-40B4-BE49-F238E27FC236}">
                    <a16:creationId xmlns:a16="http://schemas.microsoft.com/office/drawing/2014/main" id="{8453DC3B-92D8-675E-E282-0FFA8FB3A9BC}"/>
                  </a:ext>
                </a:extLst>
              </p:cNvPr>
              <p:cNvGrpSpPr/>
              <p:nvPr/>
            </p:nvGrpSpPr>
            <p:grpSpPr>
              <a:xfrm rot="2371748">
                <a:off x="2727724" y="5470373"/>
                <a:ext cx="559700" cy="992492"/>
                <a:chOff x="3592995" y="1079876"/>
                <a:chExt cx="522000" cy="925640"/>
              </a:xfrm>
              <a:solidFill>
                <a:srgbClr val="21215A"/>
              </a:solidFill>
            </p:grpSpPr>
            <p:sp>
              <p:nvSpPr>
                <p:cNvPr id="38" name="Forme libre 187">
                  <a:extLst>
                    <a:ext uri="{FF2B5EF4-FFF2-40B4-BE49-F238E27FC236}">
                      <a16:creationId xmlns:a16="http://schemas.microsoft.com/office/drawing/2014/main" id="{9829E6C4-AA6F-5AB7-2CCE-95D914308920}"/>
                    </a:ext>
                  </a:extLst>
                </p:cNvPr>
                <p:cNvSpPr/>
                <p:nvPr/>
              </p:nvSpPr>
              <p:spPr bwMode="auto">
                <a:xfrm rot="21595064">
                  <a:off x="3592995" y="1079876"/>
                  <a:ext cx="522000" cy="925640"/>
                </a:xfrm>
                <a:custGeom>
                  <a:avLst/>
                  <a:gdLst>
                    <a:gd name="connsiteX0" fmla="*/ 261001 w 522000"/>
                    <a:gd name="connsiteY0" fmla="*/ 59220 h 925640"/>
                    <a:gd name="connsiteX1" fmla="*/ 59219 w 522000"/>
                    <a:gd name="connsiteY1" fmla="*/ 260580 h 925640"/>
                    <a:gd name="connsiteX2" fmla="*/ 261000 w 522000"/>
                    <a:gd name="connsiteY2" fmla="*/ 461938 h 925640"/>
                    <a:gd name="connsiteX3" fmla="*/ 462781 w 522000"/>
                    <a:gd name="connsiteY3" fmla="*/ 260579 h 925640"/>
                    <a:gd name="connsiteX4" fmla="*/ 261001 w 522000"/>
                    <a:gd name="connsiteY4" fmla="*/ 59220 h 925640"/>
                    <a:gd name="connsiteX5" fmla="*/ 261000 w 522000"/>
                    <a:gd name="connsiteY5" fmla="*/ 0 h 925640"/>
                    <a:gd name="connsiteX6" fmla="*/ 522000 w 522000"/>
                    <a:gd name="connsiteY6" fmla="*/ 260579 h 925640"/>
                    <a:gd name="connsiteX7" fmla="*/ 362593 w 522000"/>
                    <a:gd name="connsiteY7" fmla="*/ 500681 h 925640"/>
                    <a:gd name="connsiteX8" fmla="*/ 300201 w 522000"/>
                    <a:gd name="connsiteY8" fmla="*/ 513257 h 925640"/>
                    <a:gd name="connsiteX9" fmla="*/ 302006 w 522000"/>
                    <a:gd name="connsiteY9" fmla="*/ 517615 h 925640"/>
                    <a:gd name="connsiteX10" fmla="*/ 302006 w 522000"/>
                    <a:gd name="connsiteY10" fmla="*/ 572598 h 925640"/>
                    <a:gd name="connsiteX11" fmla="*/ 307093 w 522000"/>
                    <a:gd name="connsiteY11" fmla="*/ 572598 h 925640"/>
                    <a:gd name="connsiteX12" fmla="*/ 330490 w 522000"/>
                    <a:gd name="connsiteY12" fmla="*/ 595995 h 925640"/>
                    <a:gd name="connsiteX13" fmla="*/ 330490 w 522000"/>
                    <a:gd name="connsiteY13" fmla="*/ 902243 h 925640"/>
                    <a:gd name="connsiteX14" fmla="*/ 307093 w 522000"/>
                    <a:gd name="connsiteY14" fmla="*/ 925640 h 925640"/>
                    <a:gd name="connsiteX15" fmla="*/ 213505 w 522000"/>
                    <a:gd name="connsiteY15" fmla="*/ 925640 h 925640"/>
                    <a:gd name="connsiteX16" fmla="*/ 190108 w 522000"/>
                    <a:gd name="connsiteY16" fmla="*/ 902243 h 925640"/>
                    <a:gd name="connsiteX17" fmla="*/ 190108 w 522000"/>
                    <a:gd name="connsiteY17" fmla="*/ 595995 h 925640"/>
                    <a:gd name="connsiteX18" fmla="*/ 213505 w 522000"/>
                    <a:gd name="connsiteY18" fmla="*/ 572598 h 925640"/>
                    <a:gd name="connsiteX19" fmla="*/ 219130 w 522000"/>
                    <a:gd name="connsiteY19" fmla="*/ 572598 h 925640"/>
                    <a:gd name="connsiteX20" fmla="*/ 219130 w 522000"/>
                    <a:gd name="connsiteY20" fmla="*/ 517615 h 925640"/>
                    <a:gd name="connsiteX21" fmla="*/ 221002 w 522000"/>
                    <a:gd name="connsiteY21" fmla="*/ 513096 h 925640"/>
                    <a:gd name="connsiteX22" fmla="*/ 159408 w 522000"/>
                    <a:gd name="connsiteY22" fmla="*/ 500681 h 925640"/>
                    <a:gd name="connsiteX23" fmla="*/ 0 w 522000"/>
                    <a:gd name="connsiteY23" fmla="*/ 260579 h 925640"/>
                    <a:gd name="connsiteX24" fmla="*/ 261000 w 522000"/>
                    <a:gd name="connsiteY24" fmla="*/ 0 h 92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2000" h="925640">
                      <a:moveTo>
                        <a:pt x="261001" y="59220"/>
                      </a:moveTo>
                      <a:cubicBezTo>
                        <a:pt x="149559" y="59220"/>
                        <a:pt x="59219" y="149372"/>
                        <a:pt x="59219" y="260580"/>
                      </a:cubicBezTo>
                      <a:cubicBezTo>
                        <a:pt x="59220" y="371788"/>
                        <a:pt x="149559" y="461938"/>
                        <a:pt x="261000" y="461938"/>
                      </a:cubicBezTo>
                      <a:cubicBezTo>
                        <a:pt x="372441" y="461938"/>
                        <a:pt x="462782" y="371787"/>
                        <a:pt x="462781" y="260579"/>
                      </a:cubicBezTo>
                      <a:cubicBezTo>
                        <a:pt x="462781" y="149371"/>
                        <a:pt x="372441" y="59220"/>
                        <a:pt x="261001" y="59220"/>
                      </a:cubicBezTo>
                      <a:close/>
                      <a:moveTo>
                        <a:pt x="261000" y="0"/>
                      </a:moveTo>
                      <a:cubicBezTo>
                        <a:pt x="405147" y="0"/>
                        <a:pt x="522000" y="116665"/>
                        <a:pt x="522000" y="260579"/>
                      </a:cubicBezTo>
                      <a:cubicBezTo>
                        <a:pt x="522001" y="368515"/>
                        <a:pt x="456270" y="461123"/>
                        <a:pt x="362593" y="500681"/>
                      </a:cubicBezTo>
                      <a:lnTo>
                        <a:pt x="300201" y="513257"/>
                      </a:lnTo>
                      <a:lnTo>
                        <a:pt x="302006" y="517615"/>
                      </a:lnTo>
                      <a:lnTo>
                        <a:pt x="302006" y="572598"/>
                      </a:lnTo>
                      <a:lnTo>
                        <a:pt x="307093" y="572598"/>
                      </a:lnTo>
                      <a:cubicBezTo>
                        <a:pt x="320015" y="572598"/>
                        <a:pt x="330490" y="583073"/>
                        <a:pt x="330490" y="595995"/>
                      </a:cubicBezTo>
                      <a:lnTo>
                        <a:pt x="330490" y="902243"/>
                      </a:lnTo>
                      <a:cubicBezTo>
                        <a:pt x="330490" y="915165"/>
                        <a:pt x="320015" y="925640"/>
                        <a:pt x="307093" y="925640"/>
                      </a:cubicBezTo>
                      <a:lnTo>
                        <a:pt x="213505" y="925640"/>
                      </a:lnTo>
                      <a:cubicBezTo>
                        <a:pt x="200583" y="925640"/>
                        <a:pt x="190108" y="915165"/>
                        <a:pt x="190108" y="902243"/>
                      </a:cubicBezTo>
                      <a:lnTo>
                        <a:pt x="190108" y="595995"/>
                      </a:lnTo>
                      <a:cubicBezTo>
                        <a:pt x="190108" y="583073"/>
                        <a:pt x="200583" y="572598"/>
                        <a:pt x="213505" y="572598"/>
                      </a:cubicBezTo>
                      <a:lnTo>
                        <a:pt x="219130" y="572598"/>
                      </a:lnTo>
                      <a:lnTo>
                        <a:pt x="219130" y="517615"/>
                      </a:lnTo>
                      <a:lnTo>
                        <a:pt x="221002" y="513096"/>
                      </a:lnTo>
                      <a:lnTo>
                        <a:pt x="159408" y="500681"/>
                      </a:lnTo>
                      <a:cubicBezTo>
                        <a:pt x="65731" y="461123"/>
                        <a:pt x="0" y="368515"/>
                        <a:pt x="0" y="260579"/>
                      </a:cubicBezTo>
                      <a:cubicBezTo>
                        <a:pt x="1" y="116665"/>
                        <a:pt x="116854" y="0"/>
                        <a:pt x="261000" y="0"/>
                      </a:cubicBezTo>
                      <a:close/>
                    </a:path>
                  </a:pathLst>
                </a:custGeom>
                <a:solidFill>
                  <a:srgbClr val="4888C7"/>
                </a:solidFill>
                <a:ln w="6350" cap="flat" cmpd="sng" algn="ctr">
                  <a:noFill/>
                  <a:prstDash val="solid"/>
                  <a:miter lim="800000"/>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735315" rtl="0" eaLnBrk="1" fontAlgn="auto" latinLnBrk="0" hangingPunct="1">
                    <a:lnSpc>
                      <a:spcPct val="100000"/>
                    </a:lnSpc>
                    <a:spcBef>
                      <a:spcPts val="0"/>
                    </a:spcBef>
                    <a:spcAft>
                      <a:spcPts val="0"/>
                    </a:spcAft>
                    <a:buClrTx/>
                    <a:buSzTx/>
                    <a:buFontTx/>
                    <a:buNone/>
                    <a:tabLst/>
                    <a:defRPr/>
                  </a:pPr>
                  <a:endParaRPr kumimoji="0" lang="en-US" sz="884" b="0" i="0" u="none" strike="noStrike" kern="0" cap="none" spc="0" normalizeH="0" baseline="0" noProof="0">
                    <a:ln>
                      <a:noFill/>
                    </a:ln>
                    <a:solidFill>
                      <a:sysClr val="windowText" lastClr="000000"/>
                    </a:solidFill>
                    <a:effectLst/>
                    <a:uLnTx/>
                    <a:uFillTx/>
                    <a:latin typeface="Marianne" panose="02000000000000000000" pitchFamily="2" charset="0"/>
                    <a:ea typeface="ＭＳ Ｐゴシック" charset="-128"/>
                  </a:endParaRPr>
                </a:p>
              </p:txBody>
            </p:sp>
            <p:sp>
              <p:nvSpPr>
                <p:cNvPr id="39" name="Forme libre 190">
                  <a:extLst>
                    <a:ext uri="{FF2B5EF4-FFF2-40B4-BE49-F238E27FC236}">
                      <a16:creationId xmlns:a16="http://schemas.microsoft.com/office/drawing/2014/main" id="{93F8A178-7A44-498C-DEA9-2682494E71DB}"/>
                    </a:ext>
                  </a:extLst>
                </p:cNvPr>
                <p:cNvSpPr/>
                <p:nvPr/>
              </p:nvSpPr>
              <p:spPr>
                <a:xfrm>
                  <a:off x="3694305" y="1177926"/>
                  <a:ext cx="125371" cy="150131"/>
                </a:xfrm>
                <a:custGeom>
                  <a:avLst/>
                  <a:gdLst>
                    <a:gd name="connsiteX0" fmla="*/ 179199 w 179199"/>
                    <a:gd name="connsiteY0" fmla="*/ 0 h 198717"/>
                    <a:gd name="connsiteX1" fmla="*/ 179199 w 179199"/>
                    <a:gd name="connsiteY1" fmla="*/ 38679 h 198717"/>
                    <a:gd name="connsiteX2" fmla="*/ 159527 w 179199"/>
                    <a:gd name="connsiteY2" fmla="*/ 44785 h 198717"/>
                    <a:gd name="connsiteX3" fmla="*/ 40543 w 179199"/>
                    <a:gd name="connsiteY3" fmla="*/ 176020 h 198717"/>
                    <a:gd name="connsiteX4" fmla="*/ 37111 w 179199"/>
                    <a:gd name="connsiteY4" fmla="*/ 198717 h 198717"/>
                    <a:gd name="connsiteX5" fmla="*/ 0 w 179199"/>
                    <a:gd name="connsiteY5" fmla="*/ 198717 h 198717"/>
                    <a:gd name="connsiteX6" fmla="*/ 5100 w 179199"/>
                    <a:gd name="connsiteY6" fmla="*/ 164984 h 198717"/>
                    <a:gd name="connsiteX7" fmla="*/ 145082 w 179199"/>
                    <a:gd name="connsiteY7" fmla="*/ 10590 h 1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99" h="198717">
                      <a:moveTo>
                        <a:pt x="179199" y="0"/>
                      </a:moveTo>
                      <a:lnTo>
                        <a:pt x="179199" y="38679"/>
                      </a:lnTo>
                      <a:lnTo>
                        <a:pt x="159527" y="44785"/>
                      </a:lnTo>
                      <a:cubicBezTo>
                        <a:pt x="102919" y="68729"/>
                        <a:pt x="58976" y="116755"/>
                        <a:pt x="40543" y="176020"/>
                      </a:cubicBezTo>
                      <a:lnTo>
                        <a:pt x="37111" y="198717"/>
                      </a:lnTo>
                      <a:lnTo>
                        <a:pt x="0" y="198717"/>
                      </a:lnTo>
                      <a:lnTo>
                        <a:pt x="5100" y="164984"/>
                      </a:lnTo>
                      <a:cubicBezTo>
                        <a:pt x="26786" y="95260"/>
                        <a:pt x="78483" y="38759"/>
                        <a:pt x="145082" y="10590"/>
                      </a:cubicBezTo>
                      <a:close/>
                    </a:path>
                  </a:pathLst>
                </a:custGeom>
                <a:grpFill/>
                <a:ln w="12700" cap="flat" cmpd="sng" algn="ctr">
                  <a:noFill/>
                  <a:prstDash val="solid"/>
                  <a:miter lim="800000"/>
                </a:ln>
                <a:effectLst/>
              </p:spPr>
              <p:txBody>
                <a:bodyPr anchor="ctr"/>
                <a:lstStyle/>
                <a:p>
                  <a:pPr marL="0" marR="0" lvl="0" indent="0" algn="ctr" defTabSz="735315" rtl="0" eaLnBrk="1" fontAlgn="auto" latinLnBrk="0" hangingPunct="1">
                    <a:lnSpc>
                      <a:spcPct val="100000"/>
                    </a:lnSpc>
                    <a:spcBef>
                      <a:spcPts val="0"/>
                    </a:spcBef>
                    <a:spcAft>
                      <a:spcPts val="0"/>
                    </a:spcAft>
                    <a:buClrTx/>
                    <a:buSzTx/>
                    <a:buFontTx/>
                    <a:buNone/>
                    <a:tabLst/>
                    <a:defRPr/>
                  </a:pPr>
                  <a:endParaRPr kumimoji="0" lang="fr-FR" sz="1448" b="0" i="0" u="none" strike="noStrike" kern="0" cap="none" spc="0" normalizeH="0" baseline="0" noProof="0">
                    <a:ln>
                      <a:noFill/>
                    </a:ln>
                    <a:solidFill>
                      <a:sysClr val="window" lastClr="FFFFFF"/>
                    </a:solidFill>
                    <a:effectLst/>
                    <a:uLnTx/>
                    <a:uFillTx/>
                    <a:latin typeface="Marianne" panose="02000000000000000000" pitchFamily="2" charset="0"/>
                    <a:ea typeface="+mn-ea"/>
                    <a:cs typeface="+mn-cs"/>
                  </a:endParaRPr>
                </a:p>
              </p:txBody>
            </p:sp>
          </p:grpSp>
        </p:grpSp>
        <p:sp>
          <p:nvSpPr>
            <p:cNvPr id="40" name="Ellipse 39">
              <a:extLst>
                <a:ext uri="{FF2B5EF4-FFF2-40B4-BE49-F238E27FC236}">
                  <a16:creationId xmlns:a16="http://schemas.microsoft.com/office/drawing/2014/main" id="{AD257907-1D8C-DD57-A29F-E4B990F287CE}"/>
                </a:ext>
              </a:extLst>
            </p:cNvPr>
            <p:cNvSpPr/>
            <p:nvPr/>
          </p:nvSpPr>
          <p:spPr bwMode="gray">
            <a:xfrm>
              <a:off x="3763634" y="2156530"/>
              <a:ext cx="178220" cy="178220"/>
            </a:xfrm>
            <a:prstGeom prst="ellipse">
              <a:avLst/>
            </a:prstGeom>
            <a:solidFill>
              <a:srgbClr val="3D6B7B"/>
            </a:solidFill>
            <a:ln w="9525" cap="flat" cmpd="sng" algn="ctr">
              <a:noFill/>
              <a:prstDash val="solid"/>
              <a:headEnd/>
              <a:tailEnd/>
            </a:ln>
            <a:effectLst>
              <a:outerShdw blurRad="40000" dist="23000" dir="5400000" rotWithShape="0">
                <a:srgbClr val="000000">
                  <a:alpha val="35000"/>
                </a:srgbClr>
              </a:outerShdw>
            </a:effectLst>
          </p:spPr>
          <p:txBody>
            <a:bodyPr wrap="none" lIns="47625" tIns="0" rIns="48600" bIns="0" rtlCol="0" anchor="ctr"/>
            <a:lstStyle/>
            <a:p>
              <a:pPr marL="0" marR="0" lvl="0" indent="0" algn="ctr" defTabSz="685800" rtl="0" eaLnBrk="1" fontAlgn="auto" latinLnBrk="0" hangingPunct="1">
                <a:lnSpc>
                  <a:spcPct val="100000"/>
                </a:lnSpc>
                <a:spcBef>
                  <a:spcPct val="0"/>
                </a:spcBef>
                <a:spcAft>
                  <a:spcPts val="0"/>
                </a:spcAft>
                <a:buClrTx/>
                <a:buSzPct val="90000"/>
                <a:buFontTx/>
                <a:buNone/>
                <a:tabLst/>
                <a:defRPr/>
              </a:pPr>
              <a:r>
                <a:rPr kumimoji="0" lang="fr-FR" sz="788" b="1" i="0" u="none" strike="noStrike" kern="0" cap="none" spc="0" normalizeH="0" baseline="0" noProof="0" dirty="0">
                  <a:ln>
                    <a:noFill/>
                  </a:ln>
                  <a:solidFill>
                    <a:srgbClr val="FFFFFF"/>
                  </a:solidFill>
                  <a:effectLst/>
                  <a:uLnTx/>
                  <a:uFillTx/>
                  <a:latin typeface="Marianne" panose="02000000000000000000" pitchFamily="2" charset="0"/>
                  <a:ea typeface="+mn-ea"/>
                  <a:cs typeface="+mn-cs"/>
                </a:rPr>
                <a:t>4</a:t>
              </a:r>
            </a:p>
          </p:txBody>
        </p:sp>
        <p:pic>
          <p:nvPicPr>
            <p:cNvPr id="41" name="Image 40">
              <a:extLst>
                <a:ext uri="{FF2B5EF4-FFF2-40B4-BE49-F238E27FC236}">
                  <a16:creationId xmlns:a16="http://schemas.microsoft.com/office/drawing/2014/main" id="{0C2954E9-C693-97E7-2A56-A0D676CAFA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562" y="3555770"/>
              <a:ext cx="663141" cy="663141"/>
            </a:xfrm>
            <a:prstGeom prst="rect">
              <a:avLst/>
            </a:prstGeom>
          </p:spPr>
        </p:pic>
        <p:pic>
          <p:nvPicPr>
            <p:cNvPr id="42" name="Image 41">
              <a:extLst>
                <a:ext uri="{FF2B5EF4-FFF2-40B4-BE49-F238E27FC236}">
                  <a16:creationId xmlns:a16="http://schemas.microsoft.com/office/drawing/2014/main" id="{39D91BF1-E98D-3B1F-74D6-DA12D06516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9210" y="3698031"/>
              <a:ext cx="1041761" cy="1041761"/>
            </a:xfrm>
            <a:prstGeom prst="rect">
              <a:avLst/>
            </a:prstGeom>
          </p:spPr>
        </p:pic>
        <p:pic>
          <p:nvPicPr>
            <p:cNvPr id="43" name="Image 42">
              <a:extLst>
                <a:ext uri="{FF2B5EF4-FFF2-40B4-BE49-F238E27FC236}">
                  <a16:creationId xmlns:a16="http://schemas.microsoft.com/office/drawing/2014/main" id="{1505A6BA-A017-31CF-41C6-6A9AD236BC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9451" y="3594919"/>
              <a:ext cx="802401" cy="801498"/>
            </a:xfrm>
            <a:prstGeom prst="rect">
              <a:avLst/>
            </a:prstGeom>
          </p:spPr>
        </p:pic>
        <p:pic>
          <p:nvPicPr>
            <p:cNvPr id="44" name="Image 43">
              <a:extLst>
                <a:ext uri="{FF2B5EF4-FFF2-40B4-BE49-F238E27FC236}">
                  <a16:creationId xmlns:a16="http://schemas.microsoft.com/office/drawing/2014/main" id="{60F1EF44-4155-A35E-1139-35FFBA4FD1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27077" y="1573057"/>
              <a:ext cx="970906" cy="970906"/>
            </a:xfrm>
            <a:prstGeom prst="rect">
              <a:avLst/>
            </a:prstGeom>
          </p:spPr>
        </p:pic>
        <p:pic>
          <p:nvPicPr>
            <p:cNvPr id="45" name="Image 44">
              <a:extLst>
                <a:ext uri="{FF2B5EF4-FFF2-40B4-BE49-F238E27FC236}">
                  <a16:creationId xmlns:a16="http://schemas.microsoft.com/office/drawing/2014/main" id="{27567959-A342-9706-3898-5482745E7F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47785" y="2409676"/>
              <a:ext cx="802401" cy="802401"/>
            </a:xfrm>
            <a:prstGeom prst="rect">
              <a:avLst/>
            </a:prstGeom>
          </p:spPr>
        </p:pic>
        <p:pic>
          <p:nvPicPr>
            <p:cNvPr id="46" name="Image 45">
              <a:extLst>
                <a:ext uri="{FF2B5EF4-FFF2-40B4-BE49-F238E27FC236}">
                  <a16:creationId xmlns:a16="http://schemas.microsoft.com/office/drawing/2014/main" id="{37A5A8B8-E4D9-0D37-E7C7-B1391902DB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64257" y="2270913"/>
              <a:ext cx="860959" cy="769897"/>
            </a:xfrm>
            <a:prstGeom prst="rect">
              <a:avLst/>
            </a:prstGeom>
          </p:spPr>
        </p:pic>
      </p:grpSp>
      <p:pic>
        <p:nvPicPr>
          <p:cNvPr id="3" name="Image 2" descr="Une image contenant Police, Graphique, logo, capture d’écran&#10;&#10;Description générée automatiquement">
            <a:extLst>
              <a:ext uri="{FF2B5EF4-FFF2-40B4-BE49-F238E27FC236}">
                <a16:creationId xmlns:a16="http://schemas.microsoft.com/office/drawing/2014/main" id="{00D2978D-D50B-372A-782B-364341478945}"/>
              </a:ext>
            </a:extLst>
          </p:cNvPr>
          <p:cNvPicPr>
            <a:picLocks noChangeAspect="1"/>
          </p:cNvPicPr>
          <p:nvPr/>
        </p:nvPicPr>
        <p:blipFill>
          <a:blip r:embed="rId8"/>
          <a:stretch>
            <a:fillRect/>
          </a:stretch>
        </p:blipFill>
        <p:spPr>
          <a:xfrm>
            <a:off x="4173695" y="3966992"/>
            <a:ext cx="468000" cy="313229"/>
          </a:xfrm>
          <a:prstGeom prst="rect">
            <a:avLst/>
          </a:prstGeom>
        </p:spPr>
      </p:pic>
      <p:pic>
        <p:nvPicPr>
          <p:cNvPr id="6" name="Image 5" descr="Une image contenant Police, Graphique, graphisme, conception&#10;&#10;Description générée automatiquement">
            <a:extLst>
              <a:ext uri="{FF2B5EF4-FFF2-40B4-BE49-F238E27FC236}">
                <a16:creationId xmlns:a16="http://schemas.microsoft.com/office/drawing/2014/main" id="{C6DFB843-9F66-2F88-7105-E54CC1CAC8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75642" y="2913726"/>
            <a:ext cx="480002" cy="324000"/>
          </a:xfrm>
          <a:prstGeom prst="rect">
            <a:avLst/>
          </a:prstGeom>
        </p:spPr>
      </p:pic>
      <p:pic>
        <p:nvPicPr>
          <p:cNvPr id="7" name="Image 6" descr="Une image contenant Police, Graphique, graphisme, conception&#10;&#10;Description générée automatiquement">
            <a:extLst>
              <a:ext uri="{FF2B5EF4-FFF2-40B4-BE49-F238E27FC236}">
                <a16:creationId xmlns:a16="http://schemas.microsoft.com/office/drawing/2014/main" id="{943B826F-1315-A0C0-DC77-7691FB8B4C4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28490" y="3427277"/>
            <a:ext cx="480002" cy="324000"/>
          </a:xfrm>
          <a:prstGeom prst="rect">
            <a:avLst/>
          </a:prstGeom>
        </p:spPr>
      </p:pic>
    </p:spTree>
    <p:extLst>
      <p:ext uri="{BB962C8B-B14F-4D97-AF65-F5344CB8AC3E}">
        <p14:creationId xmlns:p14="http://schemas.microsoft.com/office/powerpoint/2010/main" val="1024708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36</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023259"/>
            <a:ext cx="8295265" cy="1118255"/>
          </a:xfrm>
          <a:prstGeom prst="rect">
            <a:avLst/>
          </a:prstGeom>
          <a:noFill/>
        </p:spPr>
        <p:txBody>
          <a:bodyPr wrap="square">
            <a:spAutoFit/>
          </a:bodyPr>
          <a:lstStyle/>
          <a:p>
            <a:pPr>
              <a:lnSpc>
                <a:spcPts val="4000"/>
              </a:lnSpc>
            </a:pPr>
            <a:r>
              <a:rPr lang="fr-FR" sz="4000" b="1" dirty="0">
                <a:solidFill>
                  <a:schemeClr val="bg1"/>
                </a:solidFill>
                <a:latin typeface="Marianne" panose="02000000000000000000" pitchFamily="2" charset="0"/>
              </a:rPr>
              <a:t>Focus sur l’agenda dans </a:t>
            </a:r>
            <a:br>
              <a:rPr lang="fr-FR" sz="4000" b="1" dirty="0">
                <a:solidFill>
                  <a:schemeClr val="bg1"/>
                </a:solidFill>
                <a:latin typeface="Marianne" panose="02000000000000000000" pitchFamily="2" charset="0"/>
              </a:rPr>
            </a:br>
            <a:r>
              <a:rPr lang="fr-FR" sz="4000" b="1" dirty="0">
                <a:solidFill>
                  <a:schemeClr val="bg1"/>
                </a:solidFill>
                <a:latin typeface="Marianne" panose="02000000000000000000" pitchFamily="2" charset="0"/>
              </a:rPr>
              <a:t>Mon espace santé </a:t>
            </a:r>
          </a:p>
        </p:txBody>
      </p:sp>
    </p:spTree>
    <p:extLst>
      <p:ext uri="{BB962C8B-B14F-4D97-AF65-F5344CB8AC3E}">
        <p14:creationId xmlns:p14="http://schemas.microsoft.com/office/powerpoint/2010/main" val="4065731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EFFF481-B7F0-3C26-8269-4A0EFB225BBB}"/>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37</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Bilans aux âges clés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2.2</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750194" cy="615553"/>
          </a:xfrm>
          <a:prstGeom prst="rect">
            <a:avLst/>
          </a:prstGeom>
          <a:noFill/>
        </p:spPr>
        <p:txBody>
          <a:bodyPr wrap="square" lIns="0" tIns="0" rIns="0" bIns="0">
            <a:spAutoFit/>
          </a:bodyPr>
          <a:lstStyle/>
          <a:p>
            <a:r>
              <a:rPr lang="fr-FR" sz="1600" b="1" dirty="0">
                <a:solidFill>
                  <a:srgbClr val="374C62"/>
                </a:solidFill>
                <a:latin typeface="Marianne" panose="02000000000000000000" pitchFamily="2" charset="0"/>
              </a:rPr>
              <a:t>Nouveau : Mon espace santé se dote d’un agenda de santé</a:t>
            </a:r>
          </a:p>
          <a:p>
            <a:r>
              <a:rPr lang="fr-FR" sz="1200" b="1" dirty="0">
                <a:solidFill>
                  <a:srgbClr val="4888C7"/>
                </a:solidFill>
                <a:latin typeface="Marianne" panose="02000000000000000000" pitchFamily="2" charset="0"/>
              </a:rPr>
              <a:t>L’Agenda permet à l’usager de centraliser ses rendez-vous et rappels médicaux pour avoir une vision d'ensemble des examens médicaux qu’il a à réaliser.</a:t>
            </a:r>
          </a:p>
        </p:txBody>
      </p:sp>
      <p:sp>
        <p:nvSpPr>
          <p:cNvPr id="3" name="TextBox 5">
            <a:extLst>
              <a:ext uri="{FF2B5EF4-FFF2-40B4-BE49-F238E27FC236}">
                <a16:creationId xmlns:a16="http://schemas.microsoft.com/office/drawing/2014/main" id="{D255178A-41BC-E7B2-69F4-5FD9A216A2A9}"/>
              </a:ext>
            </a:extLst>
          </p:cNvPr>
          <p:cNvSpPr txBox="1"/>
          <p:nvPr/>
        </p:nvSpPr>
        <p:spPr>
          <a:xfrm>
            <a:off x="1835646" y="3044318"/>
            <a:ext cx="5725235" cy="274627"/>
          </a:xfrm>
          <a:prstGeom prst="rect">
            <a:avLst/>
          </a:prstGeom>
          <a:solidFill>
            <a:srgbClr val="F18A5F"/>
          </a:solidFill>
          <a:ln w="28575">
            <a:noFill/>
          </a:ln>
        </p:spPr>
        <p:txBody>
          <a:bodyPr wrap="square" rtlCol="0">
            <a:spAutoFit/>
          </a:bodyPr>
          <a:lstStyle/>
          <a:p>
            <a:pPr marL="0" marR="0" lvl="0" indent="0" algn="ctr" defTabSz="685800" rtl="0" eaLnBrk="1" fontAlgn="auto" latinLnBrk="0" hangingPunct="1">
              <a:lnSpc>
                <a:spcPct val="107000"/>
              </a:lnSpc>
              <a:spcBef>
                <a:spcPts val="0"/>
              </a:spcBef>
              <a:spcAft>
                <a:spcPts val="600"/>
              </a:spcAft>
              <a:buClrTx/>
              <a:buSzTx/>
              <a:buFont typeface="Arial"/>
              <a:buNone/>
              <a:tabLst/>
              <a:defRPr/>
            </a:pPr>
            <a:r>
              <a:rPr kumimoji="0" lang="fr-FR" sz="1200" b="0" i="0" u="none" strike="noStrike" kern="1200" cap="none" spc="0" normalizeH="0" baseline="0" noProof="0" dirty="0">
                <a:ln>
                  <a:noFill/>
                </a:ln>
                <a:solidFill>
                  <a:schemeClr val="bg1"/>
                </a:solidFill>
                <a:effectLst/>
                <a:uLnTx/>
                <a:uFillTx/>
                <a:latin typeface="Marianne" panose="02000000000000000000" pitchFamily="2" charset="0"/>
                <a:ea typeface="+mn-ea"/>
                <a:cs typeface="Arial"/>
                <a:sym typeface="Arial"/>
              </a:rPr>
              <a:t>L’Agenda de santé de Mon espace santé est disponible depuis </a:t>
            </a:r>
            <a:r>
              <a:rPr kumimoji="0" lang="fr-FR" sz="1200" b="1" i="0" u="none" strike="noStrike" kern="1200" cap="none" spc="0" normalizeH="0" baseline="0" noProof="0" dirty="0">
                <a:ln>
                  <a:noFill/>
                </a:ln>
                <a:solidFill>
                  <a:schemeClr val="bg1"/>
                </a:solidFill>
                <a:effectLst/>
                <a:uLnTx/>
                <a:uFillTx/>
                <a:latin typeface="Marianne" panose="02000000000000000000" pitchFamily="2" charset="0"/>
                <a:ea typeface="+mn-ea"/>
                <a:cs typeface="Arial"/>
                <a:sym typeface="Arial"/>
              </a:rPr>
              <a:t>avril 2024 </a:t>
            </a:r>
          </a:p>
        </p:txBody>
      </p:sp>
      <p:sp>
        <p:nvSpPr>
          <p:cNvPr id="6" name="TextBox 23">
            <a:extLst>
              <a:ext uri="{FF2B5EF4-FFF2-40B4-BE49-F238E27FC236}">
                <a16:creationId xmlns:a16="http://schemas.microsoft.com/office/drawing/2014/main" id="{F57E2DF5-C881-DAF7-5A4E-F858E3D5B4D4}"/>
              </a:ext>
            </a:extLst>
          </p:cNvPr>
          <p:cNvSpPr txBox="1"/>
          <p:nvPr/>
        </p:nvSpPr>
        <p:spPr>
          <a:xfrm>
            <a:off x="627474" y="3415295"/>
            <a:ext cx="7769316" cy="1477328"/>
          </a:xfrm>
          <a:prstGeom prst="rect">
            <a:avLst/>
          </a:prstGeom>
          <a:noFill/>
          <a:ln w="12700">
            <a:solidFill>
              <a:srgbClr val="F18A5F"/>
            </a:solidFill>
            <a:extLst>
              <a:ext uri="{C807C97D-BFC1-408E-A445-0C87EB9F89A2}">
                <ask:lineSketchStyleProps xmlns:ask="http://schemas.microsoft.com/office/drawing/2018/sketchyshapes" sd="1219033472">
                  <a:custGeom>
                    <a:avLst/>
                    <a:gdLst>
                      <a:gd name="connsiteX0" fmla="*/ 0 w 10394607"/>
                      <a:gd name="connsiteY0" fmla="*/ 0 h 2246769"/>
                      <a:gd name="connsiteX1" fmla="*/ 10394607 w 10394607"/>
                      <a:gd name="connsiteY1" fmla="*/ 0 h 2246769"/>
                      <a:gd name="connsiteX2" fmla="*/ 10394607 w 10394607"/>
                      <a:gd name="connsiteY2" fmla="*/ 2246769 h 2246769"/>
                      <a:gd name="connsiteX3" fmla="*/ 0 w 10394607"/>
                      <a:gd name="connsiteY3" fmla="*/ 2246769 h 2246769"/>
                      <a:gd name="connsiteX4" fmla="*/ 0 w 10394607"/>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4607" h="2246769" fill="none" extrusionOk="0">
                        <a:moveTo>
                          <a:pt x="0" y="0"/>
                        </a:moveTo>
                        <a:cubicBezTo>
                          <a:pt x="2709953" y="-49533"/>
                          <a:pt x="6393727" y="-14809"/>
                          <a:pt x="10394607" y="0"/>
                        </a:cubicBezTo>
                        <a:cubicBezTo>
                          <a:pt x="10482246" y="709360"/>
                          <a:pt x="10321928" y="1654734"/>
                          <a:pt x="10394607" y="2246769"/>
                        </a:cubicBezTo>
                        <a:cubicBezTo>
                          <a:pt x="6471205" y="2198538"/>
                          <a:pt x="4121852" y="2331224"/>
                          <a:pt x="0" y="2246769"/>
                        </a:cubicBezTo>
                        <a:cubicBezTo>
                          <a:pt x="-38581" y="1920957"/>
                          <a:pt x="63341" y="953370"/>
                          <a:pt x="0" y="0"/>
                        </a:cubicBezTo>
                        <a:close/>
                      </a:path>
                      <a:path w="10394607" h="2246769" stroke="0" extrusionOk="0">
                        <a:moveTo>
                          <a:pt x="0" y="0"/>
                        </a:moveTo>
                        <a:cubicBezTo>
                          <a:pt x="3732412" y="118645"/>
                          <a:pt x="8031942" y="116012"/>
                          <a:pt x="10394607" y="0"/>
                        </a:cubicBezTo>
                        <a:cubicBezTo>
                          <a:pt x="10261725" y="629768"/>
                          <a:pt x="10479558" y="1685603"/>
                          <a:pt x="10394607" y="2246769"/>
                        </a:cubicBezTo>
                        <a:cubicBezTo>
                          <a:pt x="9064891" y="2381369"/>
                          <a:pt x="3037423" y="2089573"/>
                          <a:pt x="0" y="2246769"/>
                        </a:cubicBezTo>
                        <a:cubicBezTo>
                          <a:pt x="-20187" y="1576725"/>
                          <a:pt x="-152480" y="995154"/>
                          <a:pt x="0" y="0"/>
                        </a:cubicBezTo>
                        <a:close/>
                      </a:path>
                    </a:pathLst>
                  </a:custGeom>
                  <ask:type>
                    <ask:lineSketchNone/>
                  </ask:type>
                </ask:lineSketchStyleProps>
              </a:ext>
            </a:extLst>
          </a:ln>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 typeface="Arial"/>
              <a:buNone/>
              <a:tabLst/>
              <a:defRPr/>
            </a:pP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L’agenda est également un outil de prévention permettant de rappeler à l’usager les différents examens et vaccinations qu’il peut réaliser pour préserver sa santé : </a:t>
            </a:r>
          </a:p>
          <a:p>
            <a:pPr marL="214313" marR="0" lvl="0" indent="-214313" defTabSz="685800" rtl="0" eaLnBrk="1" fontAlgn="auto" latinLnBrk="0" hangingPunct="1">
              <a:lnSpc>
                <a:spcPct val="100000"/>
              </a:lnSpc>
              <a:spcBef>
                <a:spcPts val="0"/>
              </a:spcBef>
              <a:spcAft>
                <a:spcPts val="0"/>
              </a:spcAft>
              <a:buClr>
                <a:srgbClr val="0C419A"/>
              </a:buClr>
              <a:buSzPct val="80000"/>
              <a:buFont typeface="Arial" panose="020B0604020202020204" pitchFamily="34" charset="0"/>
              <a:buChar char="►"/>
              <a:tabLst/>
              <a:defRPr/>
            </a:pP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Les examens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(obligatoires et recommandés)</a:t>
            </a:r>
            <a:endPar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endParaRPr>
          </a:p>
          <a:p>
            <a:pPr marL="731044" marR="0" lvl="2"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20 examens de l’enfant</a:t>
            </a:r>
          </a:p>
          <a:p>
            <a:pPr marL="731044" marR="0" lvl="2"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MT’ Dents (3, 6, 9 12, 15, 18, 21 et 24 ans) – </a:t>
            </a:r>
            <a:r>
              <a:rPr kumimoji="0" lang="fr-FR" sz="900" b="0" i="1"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à venir programme génération sans carie</a:t>
            </a:r>
          </a:p>
          <a:p>
            <a:pPr marL="731044" marR="0" lvl="2"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Examen dentaire annuel (à partir de 25 ans)</a:t>
            </a:r>
          </a:p>
          <a:p>
            <a:pPr marL="731044" marR="0" lvl="2"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Dépistage du glaucome (45 ans)</a:t>
            </a:r>
          </a:p>
          <a:p>
            <a:pPr marL="731044" marR="0" lvl="2"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Bilan de prévention (18, 45, 60, 70 ans)</a:t>
            </a:r>
          </a:p>
          <a:p>
            <a:pPr marL="388144" marR="0" lvl="1"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Les vaccinations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(obligatoires et recommandées)</a:t>
            </a:r>
          </a:p>
          <a:p>
            <a:pPr marL="388144" marR="0" lvl="1" indent="-257175" defTabSz="685800" rtl="0" eaLnBrk="1" fontAlgn="auto" latinLnBrk="0" hangingPunct="1">
              <a:lnSpc>
                <a:spcPct val="100000"/>
              </a:lnSpc>
              <a:spcBef>
                <a:spcPts val="0"/>
              </a:spcBef>
              <a:spcAft>
                <a:spcPts val="0"/>
              </a:spcAft>
              <a:buClr>
                <a:srgbClr val="0C419A"/>
              </a:buClr>
              <a:buSzTx/>
              <a:buFont typeface="System Font Regular"/>
              <a:buChar char="⇢"/>
              <a:tabLst/>
              <a:defRPr/>
            </a:pP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Les dépistages organisés contre les cancers </a:t>
            </a:r>
            <a:r>
              <a:rPr kumimoji="0" lang="fr-FR" sz="900" b="0" i="1" u="none" strike="noStrike" kern="1200" cap="none" spc="0" normalizeH="0" baseline="0" noProof="0" dirty="0">
                <a:ln>
                  <a:noFill/>
                </a:ln>
                <a:solidFill>
                  <a:srgbClr val="374C62"/>
                </a:solidFill>
                <a:effectLst/>
                <a:uLnTx/>
                <a:uFillTx/>
                <a:latin typeface="Marianne" panose="02000000000000000000" pitchFamily="2" charset="0"/>
                <a:ea typeface="+mn-ea"/>
                <a:cs typeface="Arial"/>
                <a:sym typeface="Arial"/>
              </a:rPr>
              <a:t>(à venir)</a:t>
            </a:r>
          </a:p>
        </p:txBody>
      </p:sp>
      <p:pic>
        <p:nvPicPr>
          <p:cNvPr id="13" name="Graphic 42" descr="Bell">
            <a:extLst>
              <a:ext uri="{FF2B5EF4-FFF2-40B4-BE49-F238E27FC236}">
                <a16:creationId xmlns:a16="http://schemas.microsoft.com/office/drawing/2014/main" id="{21824027-C493-25ED-43DB-6F0FF26881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1495" y="2590187"/>
            <a:ext cx="255419" cy="252817"/>
          </a:xfrm>
          <a:prstGeom prst="rect">
            <a:avLst/>
          </a:prstGeom>
        </p:spPr>
      </p:pic>
      <p:sp>
        <p:nvSpPr>
          <p:cNvPr id="49" name="Rectangle 48">
            <a:extLst>
              <a:ext uri="{FF2B5EF4-FFF2-40B4-BE49-F238E27FC236}">
                <a16:creationId xmlns:a16="http://schemas.microsoft.com/office/drawing/2014/main" id="{53CF7DBB-4061-D119-EAE3-E0D046193D6E}"/>
              </a:ext>
            </a:extLst>
          </p:cNvPr>
          <p:cNvSpPr/>
          <p:nvPr/>
        </p:nvSpPr>
        <p:spPr>
          <a:xfrm>
            <a:off x="1009899" y="2030890"/>
            <a:ext cx="3318912" cy="37754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sym typeface="Arial"/>
              </a:rPr>
              <a:t>Il permet de centraliser ses rendez-vous et rappels médicaux</a:t>
            </a:r>
          </a:p>
        </p:txBody>
      </p:sp>
      <p:sp>
        <p:nvSpPr>
          <p:cNvPr id="50" name="Rectangle 49">
            <a:extLst>
              <a:ext uri="{FF2B5EF4-FFF2-40B4-BE49-F238E27FC236}">
                <a16:creationId xmlns:a16="http://schemas.microsoft.com/office/drawing/2014/main" id="{9B77ABF0-5210-2EA5-844E-D23609E2E69D}"/>
              </a:ext>
            </a:extLst>
          </p:cNvPr>
          <p:cNvSpPr/>
          <p:nvPr/>
        </p:nvSpPr>
        <p:spPr>
          <a:xfrm>
            <a:off x="999896" y="2571664"/>
            <a:ext cx="3328914" cy="364388"/>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 typeface="Arial"/>
              <a:buNone/>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sym typeface="Arial"/>
              </a:rPr>
              <a:t>Il pourra être connecté à certaines applications du catalogue de service </a:t>
            </a:r>
            <a:r>
              <a:rPr kumimoji="0" lang="fr-FR" sz="900" b="0" i="1" u="none" strike="noStrike" kern="120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sym typeface="Arial"/>
              </a:rPr>
              <a:t>(à venir)</a:t>
            </a:r>
          </a:p>
        </p:txBody>
      </p:sp>
      <p:sp>
        <p:nvSpPr>
          <p:cNvPr id="52" name="Rectangle 51">
            <a:extLst>
              <a:ext uri="{FF2B5EF4-FFF2-40B4-BE49-F238E27FC236}">
                <a16:creationId xmlns:a16="http://schemas.microsoft.com/office/drawing/2014/main" id="{7B6C545C-4A1D-7BC6-182F-C4A4AB376C62}"/>
              </a:ext>
            </a:extLst>
          </p:cNvPr>
          <p:cNvSpPr/>
          <p:nvPr/>
        </p:nvSpPr>
        <p:spPr>
          <a:xfrm>
            <a:off x="5041495" y="2019192"/>
            <a:ext cx="3355294" cy="37754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 typeface="Arial"/>
              <a:buNone/>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sym typeface="Arial"/>
              </a:rPr>
              <a:t>Il propose des rappels de prévention</a:t>
            </a:r>
          </a:p>
        </p:txBody>
      </p:sp>
      <p:sp>
        <p:nvSpPr>
          <p:cNvPr id="53" name="Rectangle 52">
            <a:extLst>
              <a:ext uri="{FF2B5EF4-FFF2-40B4-BE49-F238E27FC236}">
                <a16:creationId xmlns:a16="http://schemas.microsoft.com/office/drawing/2014/main" id="{6C66B3BD-0980-4CA2-5CCF-7C1476419B9C}"/>
              </a:ext>
            </a:extLst>
          </p:cNvPr>
          <p:cNvSpPr/>
          <p:nvPr/>
        </p:nvSpPr>
        <p:spPr>
          <a:xfrm>
            <a:off x="5041495" y="2576825"/>
            <a:ext cx="3355294" cy="37754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100000"/>
              </a:lnSpc>
              <a:spcBef>
                <a:spcPct val="0"/>
              </a:spcBef>
              <a:spcAft>
                <a:spcPct val="0"/>
              </a:spcAft>
              <a:buClrTx/>
              <a:buSzTx/>
              <a:buFont typeface="Arial"/>
              <a:buNone/>
              <a:tabLst/>
              <a:defRPr/>
            </a:pP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sym typeface="Arial"/>
              </a:rPr>
              <a:t>Il avertit l’usager lorsqu’un examen est à planifier</a:t>
            </a:r>
          </a:p>
        </p:txBody>
      </p:sp>
      <p:pic>
        <p:nvPicPr>
          <p:cNvPr id="54" name="Image 53">
            <a:extLst>
              <a:ext uri="{FF2B5EF4-FFF2-40B4-BE49-F238E27FC236}">
                <a16:creationId xmlns:a16="http://schemas.microsoft.com/office/drawing/2014/main" id="{580125EB-9BD3-831B-DA91-AAA81F7F777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698264" y="2091329"/>
            <a:ext cx="255419" cy="255419"/>
          </a:xfrm>
          <a:prstGeom prst="rect">
            <a:avLst/>
          </a:prstGeom>
        </p:spPr>
      </p:pic>
      <p:pic>
        <p:nvPicPr>
          <p:cNvPr id="55" name="Image 54">
            <a:extLst>
              <a:ext uri="{FF2B5EF4-FFF2-40B4-BE49-F238E27FC236}">
                <a16:creationId xmlns:a16="http://schemas.microsoft.com/office/drawing/2014/main" id="{38FE3602-8A65-678C-6ECB-C054318AA27F}"/>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595" y="2089977"/>
            <a:ext cx="255419" cy="255419"/>
          </a:xfrm>
          <a:prstGeom prst="rect">
            <a:avLst/>
          </a:prstGeom>
        </p:spPr>
      </p:pic>
      <p:pic>
        <p:nvPicPr>
          <p:cNvPr id="56" name="Image 55">
            <a:extLst>
              <a:ext uri="{FF2B5EF4-FFF2-40B4-BE49-F238E27FC236}">
                <a16:creationId xmlns:a16="http://schemas.microsoft.com/office/drawing/2014/main" id="{03D6D4EC-06DE-D7C0-4A2F-547ADA9D709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698264" y="2624099"/>
            <a:ext cx="255419" cy="255419"/>
          </a:xfrm>
          <a:prstGeom prst="rect">
            <a:avLst/>
          </a:prstGeom>
        </p:spPr>
      </p:pic>
      <p:pic>
        <p:nvPicPr>
          <p:cNvPr id="57" name="Image 56">
            <a:extLst>
              <a:ext uri="{FF2B5EF4-FFF2-40B4-BE49-F238E27FC236}">
                <a16:creationId xmlns:a16="http://schemas.microsoft.com/office/drawing/2014/main" id="{9E3A6803-2D17-7A7D-A11A-68E12D9ECE1A}"/>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0678" y="2624099"/>
            <a:ext cx="255419" cy="255419"/>
          </a:xfrm>
          <a:prstGeom prst="rect">
            <a:avLst/>
          </a:prstGeom>
        </p:spPr>
      </p:pic>
    </p:spTree>
    <p:extLst>
      <p:ext uri="{BB962C8B-B14F-4D97-AF65-F5344CB8AC3E}">
        <p14:creationId xmlns:p14="http://schemas.microsoft.com/office/powerpoint/2010/main" val="703547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EFFF481-B7F0-3C26-8269-4A0EFB225BBB}"/>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38</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Bilans aux âges clés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241385"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Comment accède-t-on à l’Agenda ?</a:t>
            </a:r>
          </a:p>
        </p:txBody>
      </p:sp>
      <p:pic>
        <p:nvPicPr>
          <p:cNvPr id="10" name="Picture 10">
            <a:extLst>
              <a:ext uri="{FF2B5EF4-FFF2-40B4-BE49-F238E27FC236}">
                <a16:creationId xmlns:a16="http://schemas.microsoft.com/office/drawing/2014/main" id="{AFD6B9E5-D768-1E93-03A5-6E99A1A719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614" y="1810028"/>
            <a:ext cx="3631686" cy="2793421"/>
          </a:xfrm>
          <a:prstGeom prst="rect">
            <a:avLst/>
          </a:prstGeom>
          <a:ln>
            <a:noFill/>
          </a:ln>
          <a:effectLst>
            <a:outerShdw blurRad="50800" dist="38100" dir="2700000" algn="tl" rotWithShape="0">
              <a:prstClr val="black">
                <a:alpha val="40000"/>
              </a:prstClr>
            </a:outerShdw>
          </a:effectLst>
        </p:spPr>
      </p:pic>
      <p:pic>
        <p:nvPicPr>
          <p:cNvPr id="14" name="Picture 11">
            <a:extLst>
              <a:ext uri="{FF2B5EF4-FFF2-40B4-BE49-F238E27FC236}">
                <a16:creationId xmlns:a16="http://schemas.microsoft.com/office/drawing/2014/main" id="{E57B69CC-441C-51B2-7F22-6F07B993D9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7314" y="1594679"/>
            <a:ext cx="1092749" cy="1479765"/>
          </a:xfrm>
          <a:prstGeom prst="rect">
            <a:avLst/>
          </a:prstGeom>
          <a:ln>
            <a:no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5D098A99-E7BA-C01A-0C6A-C02E80BA44C1}"/>
              </a:ext>
            </a:extLst>
          </p:cNvPr>
          <p:cNvSpPr/>
          <p:nvPr/>
        </p:nvSpPr>
        <p:spPr>
          <a:xfrm>
            <a:off x="1420098" y="3401478"/>
            <a:ext cx="447089" cy="760981"/>
          </a:xfrm>
          <a:prstGeom prst="rect">
            <a:avLst/>
          </a:prstGeom>
          <a:noFill/>
          <a:ln w="25400">
            <a:solidFill>
              <a:srgbClr val="F18A5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AF1B6AB1-E032-A3A5-FB14-3C6839FD0FBD}"/>
              </a:ext>
            </a:extLst>
          </p:cNvPr>
          <p:cNvSpPr/>
          <p:nvPr/>
        </p:nvSpPr>
        <p:spPr>
          <a:xfrm>
            <a:off x="6645487" y="2071247"/>
            <a:ext cx="1009852" cy="290878"/>
          </a:xfrm>
          <a:prstGeom prst="rect">
            <a:avLst/>
          </a:prstGeom>
          <a:noFill/>
          <a:ln w="41275">
            <a:solidFill>
              <a:srgbClr val="4888C7"/>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17" name="Straight Arrow Connector 14">
            <a:extLst>
              <a:ext uri="{FF2B5EF4-FFF2-40B4-BE49-F238E27FC236}">
                <a16:creationId xmlns:a16="http://schemas.microsoft.com/office/drawing/2014/main" id="{08CAA4B1-7220-6B51-82C3-9C638E2B5CC3}"/>
              </a:ext>
            </a:extLst>
          </p:cNvPr>
          <p:cNvCxnSpPr>
            <a:cxnSpLocks/>
          </p:cNvCxnSpPr>
          <p:nvPr/>
        </p:nvCxnSpPr>
        <p:spPr>
          <a:xfrm>
            <a:off x="7143688" y="2390969"/>
            <a:ext cx="6724" cy="772101"/>
          </a:xfrm>
          <a:prstGeom prst="straightConnector1">
            <a:avLst/>
          </a:prstGeom>
          <a:ln w="25400">
            <a:solidFill>
              <a:srgbClr val="4888C7"/>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5">
            <a:extLst>
              <a:ext uri="{FF2B5EF4-FFF2-40B4-BE49-F238E27FC236}">
                <a16:creationId xmlns:a16="http://schemas.microsoft.com/office/drawing/2014/main" id="{51EAE6AA-AEB2-F9C0-B73A-E6288791D291}"/>
              </a:ext>
            </a:extLst>
          </p:cNvPr>
          <p:cNvSpPr/>
          <p:nvPr/>
        </p:nvSpPr>
        <p:spPr>
          <a:xfrm>
            <a:off x="6610963" y="3163069"/>
            <a:ext cx="1112939" cy="49346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0C419A"/>
                </a:solidFill>
                <a:effectLst/>
                <a:uLnTx/>
                <a:uFillTx/>
                <a:latin typeface="Arial" panose="020B0604020202020204"/>
                <a:ea typeface="+mn-ea"/>
                <a:cs typeface="+mn-cs"/>
              </a:rPr>
              <a:t>Possibilité de visualiser les informations sur l’examen</a:t>
            </a:r>
          </a:p>
        </p:txBody>
      </p:sp>
      <p:cxnSp>
        <p:nvCxnSpPr>
          <p:cNvPr id="19" name="Straight Arrow Connector 16">
            <a:extLst>
              <a:ext uri="{FF2B5EF4-FFF2-40B4-BE49-F238E27FC236}">
                <a16:creationId xmlns:a16="http://schemas.microsoft.com/office/drawing/2014/main" id="{918B86D2-376A-0677-2081-57CE6A1CFF06}"/>
              </a:ext>
            </a:extLst>
          </p:cNvPr>
          <p:cNvCxnSpPr>
            <a:cxnSpLocks/>
            <a:endCxn id="20" idx="1"/>
          </p:cNvCxnSpPr>
          <p:nvPr/>
        </p:nvCxnSpPr>
        <p:spPr>
          <a:xfrm>
            <a:off x="1867187" y="4035106"/>
            <a:ext cx="4180467" cy="457771"/>
          </a:xfrm>
          <a:prstGeom prst="straightConnector1">
            <a:avLst/>
          </a:prstGeom>
          <a:ln w="25400">
            <a:solidFill>
              <a:srgbClr val="F18A5F"/>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7">
            <a:extLst>
              <a:ext uri="{FF2B5EF4-FFF2-40B4-BE49-F238E27FC236}">
                <a16:creationId xmlns:a16="http://schemas.microsoft.com/office/drawing/2014/main" id="{50484B6C-5516-AA18-C623-5200A0392DBF}"/>
              </a:ext>
            </a:extLst>
          </p:cNvPr>
          <p:cNvSpPr/>
          <p:nvPr/>
        </p:nvSpPr>
        <p:spPr>
          <a:xfrm>
            <a:off x="6047654" y="4196947"/>
            <a:ext cx="1680652" cy="59186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0C419A"/>
                </a:solidFill>
                <a:effectLst/>
                <a:uLnTx/>
                <a:uFillTx/>
                <a:latin typeface="Arial" panose="020B0604020202020204"/>
                <a:ea typeface="+mn-ea"/>
                <a:cs typeface="+mn-cs"/>
              </a:rPr>
              <a:t>Possibilité d’accéder à l’agenda </a:t>
            </a:r>
            <a:r>
              <a:rPr kumimoji="0" lang="fr-FR" sz="750" b="0" i="0" u="none" strike="noStrike" kern="1200" cap="none" spc="0" normalizeH="0" baseline="0" noProof="0" dirty="0">
                <a:ln>
                  <a:noFill/>
                </a:ln>
                <a:solidFill>
                  <a:srgbClr val="0C419A"/>
                </a:solidFill>
                <a:effectLst/>
                <a:uLnTx/>
                <a:uFillTx/>
                <a:latin typeface="Arial" panose="020B0604020202020204"/>
                <a:ea typeface="+mn-ea"/>
                <a:cs typeface="+mn-cs"/>
              </a:rPr>
              <a:t>en cliquant sur « Mes examens médicaux à venir »</a:t>
            </a:r>
            <a:endParaRPr kumimoji="0" lang="en-FR" sz="750" b="0" i="0" u="none" strike="noStrike" kern="1200" cap="none" spc="0" normalizeH="0" baseline="0" noProof="0">
              <a:ln>
                <a:noFill/>
              </a:ln>
              <a:solidFill>
                <a:srgbClr val="0C419A"/>
              </a:solidFill>
              <a:effectLst/>
              <a:uLnTx/>
              <a:uFillTx/>
              <a:latin typeface="Arial" panose="020B0604020202020204"/>
              <a:ea typeface="+mn-ea"/>
              <a:cs typeface="+mn-cs"/>
            </a:endParaRPr>
          </a:p>
        </p:txBody>
      </p:sp>
      <p:sp>
        <p:nvSpPr>
          <p:cNvPr id="21" name="Rounded Rectangle 18">
            <a:extLst>
              <a:ext uri="{FF2B5EF4-FFF2-40B4-BE49-F238E27FC236}">
                <a16:creationId xmlns:a16="http://schemas.microsoft.com/office/drawing/2014/main" id="{3DAEEFF7-24F1-2951-3203-1ACBEE7280E0}"/>
              </a:ext>
            </a:extLst>
          </p:cNvPr>
          <p:cNvSpPr/>
          <p:nvPr/>
        </p:nvSpPr>
        <p:spPr>
          <a:xfrm>
            <a:off x="4450324" y="1594679"/>
            <a:ext cx="1166823" cy="3661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0C419A"/>
                </a:solidFill>
                <a:effectLst/>
                <a:uLnTx/>
                <a:uFillTx/>
                <a:latin typeface="Arial" panose="020B0604020202020204" pitchFamily="34" charset="0"/>
                <a:ea typeface="+mn-ea"/>
                <a:cs typeface="Arial" panose="020B0604020202020204" pitchFamily="34" charset="0"/>
              </a:rPr>
              <a:t>Possibilité d’accéder à l’agenda informations sur l’examen</a:t>
            </a:r>
          </a:p>
        </p:txBody>
      </p:sp>
      <p:sp>
        <p:nvSpPr>
          <p:cNvPr id="22" name="Rectangle 21">
            <a:extLst>
              <a:ext uri="{FF2B5EF4-FFF2-40B4-BE49-F238E27FC236}">
                <a16:creationId xmlns:a16="http://schemas.microsoft.com/office/drawing/2014/main" id="{B589BC72-6EA5-F605-2EB6-685DFED88E1A}"/>
              </a:ext>
            </a:extLst>
          </p:cNvPr>
          <p:cNvSpPr/>
          <p:nvPr/>
        </p:nvSpPr>
        <p:spPr>
          <a:xfrm>
            <a:off x="2588083" y="1830431"/>
            <a:ext cx="232122" cy="192638"/>
          </a:xfrm>
          <a:prstGeom prst="rect">
            <a:avLst/>
          </a:prstGeom>
          <a:noFill/>
          <a:ln w="25400">
            <a:solidFill>
              <a:srgbClr val="F18A5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23" name="Straight Arrow Connector 20">
            <a:extLst>
              <a:ext uri="{FF2B5EF4-FFF2-40B4-BE49-F238E27FC236}">
                <a16:creationId xmlns:a16="http://schemas.microsoft.com/office/drawing/2014/main" id="{D35421F2-2B9E-FE6E-7198-B69DADBBB8AF}"/>
              </a:ext>
            </a:extLst>
          </p:cNvPr>
          <p:cNvCxnSpPr>
            <a:cxnSpLocks/>
            <a:endCxn id="21" idx="1"/>
          </p:cNvCxnSpPr>
          <p:nvPr/>
        </p:nvCxnSpPr>
        <p:spPr>
          <a:xfrm flipV="1">
            <a:off x="2824822" y="1777763"/>
            <a:ext cx="1625503" cy="133265"/>
          </a:xfrm>
          <a:prstGeom prst="straightConnector1">
            <a:avLst/>
          </a:prstGeom>
          <a:ln w="25400">
            <a:solidFill>
              <a:srgbClr val="F18A5F"/>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1">
            <a:extLst>
              <a:ext uri="{FF2B5EF4-FFF2-40B4-BE49-F238E27FC236}">
                <a16:creationId xmlns:a16="http://schemas.microsoft.com/office/drawing/2014/main" id="{B6AE73D9-A980-BF32-A3C5-0A8797252033}"/>
              </a:ext>
            </a:extLst>
          </p:cNvPr>
          <p:cNvCxnSpPr>
            <a:cxnSpLocks/>
            <a:endCxn id="14" idx="1"/>
          </p:cNvCxnSpPr>
          <p:nvPr/>
        </p:nvCxnSpPr>
        <p:spPr>
          <a:xfrm>
            <a:off x="3561605" y="1960847"/>
            <a:ext cx="3035709" cy="373715"/>
          </a:xfrm>
          <a:prstGeom prst="straightConnector1">
            <a:avLst/>
          </a:prstGeom>
          <a:ln w="25400">
            <a:solidFill>
              <a:srgbClr val="F18A5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395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EFFF481-B7F0-3C26-8269-4A0EFB225BBB}"/>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39</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Bilans aux âges clés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6241385"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La rubrique Agenda</a:t>
            </a:r>
          </a:p>
        </p:txBody>
      </p:sp>
      <p:pic>
        <p:nvPicPr>
          <p:cNvPr id="3" name="Image 14" descr="Une image contenant texte, capture d’écran, logiciel, nombre&#10;&#10;Description générée automatiquement">
            <a:extLst>
              <a:ext uri="{FF2B5EF4-FFF2-40B4-BE49-F238E27FC236}">
                <a16:creationId xmlns:a16="http://schemas.microsoft.com/office/drawing/2014/main" id="{54613838-0C65-886A-987F-9643178D04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6595" y="1609722"/>
            <a:ext cx="3522224" cy="3285917"/>
          </a:xfrm>
          <a:prstGeom prst="rect">
            <a:avLst/>
          </a:prstGeom>
          <a:ln>
            <a:no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8AA08518-6B96-70BD-0C7C-C06753EA830C}"/>
              </a:ext>
            </a:extLst>
          </p:cNvPr>
          <p:cNvSpPr/>
          <p:nvPr/>
        </p:nvSpPr>
        <p:spPr>
          <a:xfrm>
            <a:off x="1072136" y="2417479"/>
            <a:ext cx="3030227" cy="760981"/>
          </a:xfrm>
          <a:prstGeom prst="rect">
            <a:avLst/>
          </a:prstGeom>
          <a:noFill/>
          <a:ln w="41275">
            <a:solidFill>
              <a:srgbClr val="94C01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7" name="Straight Arrow Connector 34">
            <a:extLst>
              <a:ext uri="{FF2B5EF4-FFF2-40B4-BE49-F238E27FC236}">
                <a16:creationId xmlns:a16="http://schemas.microsoft.com/office/drawing/2014/main" id="{7F05F8DF-96F1-D728-0B48-BA78C7D4A98B}"/>
              </a:ext>
            </a:extLst>
          </p:cNvPr>
          <p:cNvCxnSpPr>
            <a:cxnSpLocks/>
            <a:endCxn id="13" idx="1"/>
          </p:cNvCxnSpPr>
          <p:nvPr/>
        </p:nvCxnSpPr>
        <p:spPr>
          <a:xfrm flipV="1">
            <a:off x="4102363" y="2601249"/>
            <a:ext cx="343924" cy="776"/>
          </a:xfrm>
          <a:prstGeom prst="straightConnector1">
            <a:avLst/>
          </a:prstGeom>
          <a:ln w="25400">
            <a:solidFill>
              <a:srgbClr val="94C01F"/>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35">
            <a:extLst>
              <a:ext uri="{FF2B5EF4-FFF2-40B4-BE49-F238E27FC236}">
                <a16:creationId xmlns:a16="http://schemas.microsoft.com/office/drawing/2014/main" id="{2BBD2371-DCE0-20AF-FDB8-FB2146C37A56}"/>
              </a:ext>
            </a:extLst>
          </p:cNvPr>
          <p:cNvSpPr/>
          <p:nvPr/>
        </p:nvSpPr>
        <p:spPr>
          <a:xfrm>
            <a:off x="4446287" y="2512017"/>
            <a:ext cx="1112939" cy="17846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94C01F"/>
                </a:solidFill>
                <a:effectLst/>
                <a:uLnTx/>
                <a:uFillTx/>
                <a:latin typeface="Arial" panose="020B0604020202020204"/>
                <a:ea typeface="+mn-ea"/>
                <a:cs typeface="+mn-cs"/>
              </a:rPr>
              <a:t>Partie “Rappels”</a:t>
            </a:r>
          </a:p>
        </p:txBody>
      </p:sp>
      <p:sp>
        <p:nvSpPr>
          <p:cNvPr id="27" name="Rectangle 26">
            <a:extLst>
              <a:ext uri="{FF2B5EF4-FFF2-40B4-BE49-F238E27FC236}">
                <a16:creationId xmlns:a16="http://schemas.microsoft.com/office/drawing/2014/main" id="{8E91535A-8E5E-62CB-E4E3-EAF80F20B3FF}"/>
              </a:ext>
            </a:extLst>
          </p:cNvPr>
          <p:cNvSpPr/>
          <p:nvPr/>
        </p:nvSpPr>
        <p:spPr>
          <a:xfrm>
            <a:off x="1070756" y="3213070"/>
            <a:ext cx="3030227" cy="1604227"/>
          </a:xfrm>
          <a:prstGeom prst="rect">
            <a:avLst/>
          </a:prstGeom>
          <a:noFill/>
          <a:ln w="41275">
            <a:solidFill>
              <a:srgbClr val="94C01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28" name="Straight Arrow Connector 37">
            <a:extLst>
              <a:ext uri="{FF2B5EF4-FFF2-40B4-BE49-F238E27FC236}">
                <a16:creationId xmlns:a16="http://schemas.microsoft.com/office/drawing/2014/main" id="{CE13F78B-8A66-82DA-2D5F-478C8D164354}"/>
              </a:ext>
            </a:extLst>
          </p:cNvPr>
          <p:cNvCxnSpPr>
            <a:cxnSpLocks/>
            <a:stCxn id="27" idx="3"/>
            <a:endCxn id="29" idx="1"/>
          </p:cNvCxnSpPr>
          <p:nvPr/>
        </p:nvCxnSpPr>
        <p:spPr>
          <a:xfrm flipV="1">
            <a:off x="4100983" y="4013155"/>
            <a:ext cx="345303" cy="2028"/>
          </a:xfrm>
          <a:prstGeom prst="straightConnector1">
            <a:avLst/>
          </a:prstGeom>
          <a:ln w="25400">
            <a:solidFill>
              <a:srgbClr val="94C01F"/>
            </a:solidFill>
            <a:tailEnd type="arrow"/>
          </a:ln>
        </p:spPr>
        <p:style>
          <a:lnRef idx="1">
            <a:schemeClr val="accent1"/>
          </a:lnRef>
          <a:fillRef idx="0">
            <a:schemeClr val="accent1"/>
          </a:fillRef>
          <a:effectRef idx="0">
            <a:schemeClr val="accent1"/>
          </a:effectRef>
          <a:fontRef idx="minor">
            <a:schemeClr val="tx1"/>
          </a:fontRef>
        </p:style>
      </p:cxnSp>
      <p:sp>
        <p:nvSpPr>
          <p:cNvPr id="29" name="Rounded Rectangle 38">
            <a:extLst>
              <a:ext uri="{FF2B5EF4-FFF2-40B4-BE49-F238E27FC236}">
                <a16:creationId xmlns:a16="http://schemas.microsoft.com/office/drawing/2014/main" id="{8D431117-0B58-5F4D-236F-1C43C9AEBAEE}"/>
              </a:ext>
            </a:extLst>
          </p:cNvPr>
          <p:cNvSpPr/>
          <p:nvPr/>
        </p:nvSpPr>
        <p:spPr>
          <a:xfrm>
            <a:off x="4446287" y="3926637"/>
            <a:ext cx="1112939" cy="17303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94C01F"/>
                </a:solidFill>
                <a:effectLst/>
                <a:uLnTx/>
                <a:uFillTx/>
                <a:latin typeface="Arial" panose="020B0604020202020204"/>
                <a:ea typeface="+mn-ea"/>
                <a:cs typeface="+mn-cs"/>
              </a:rPr>
              <a:t>Partie “Rendez-vous”</a:t>
            </a:r>
          </a:p>
        </p:txBody>
      </p:sp>
      <p:sp>
        <p:nvSpPr>
          <p:cNvPr id="30" name="Rectangle 29">
            <a:extLst>
              <a:ext uri="{FF2B5EF4-FFF2-40B4-BE49-F238E27FC236}">
                <a16:creationId xmlns:a16="http://schemas.microsoft.com/office/drawing/2014/main" id="{E3ECE18C-71C2-BD10-F5B3-57BFAEA21FEC}"/>
              </a:ext>
            </a:extLst>
          </p:cNvPr>
          <p:cNvSpPr/>
          <p:nvPr/>
        </p:nvSpPr>
        <p:spPr>
          <a:xfrm>
            <a:off x="3261938" y="1988617"/>
            <a:ext cx="839045" cy="296660"/>
          </a:xfrm>
          <a:prstGeom prst="rect">
            <a:avLst/>
          </a:prstGeom>
          <a:noFill/>
          <a:ln w="412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32" name="Straight Arrow Connector 40">
            <a:extLst>
              <a:ext uri="{FF2B5EF4-FFF2-40B4-BE49-F238E27FC236}">
                <a16:creationId xmlns:a16="http://schemas.microsoft.com/office/drawing/2014/main" id="{E4F3550D-FD2C-A503-F4C7-15B6E62544F2}"/>
              </a:ext>
            </a:extLst>
          </p:cNvPr>
          <p:cNvCxnSpPr>
            <a:cxnSpLocks/>
            <a:stCxn id="30" idx="3"/>
            <a:endCxn id="33" idx="1"/>
          </p:cNvCxnSpPr>
          <p:nvPr/>
        </p:nvCxnSpPr>
        <p:spPr>
          <a:xfrm flipV="1">
            <a:off x="4100983" y="2132927"/>
            <a:ext cx="345303" cy="40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le 41">
            <a:extLst>
              <a:ext uri="{FF2B5EF4-FFF2-40B4-BE49-F238E27FC236}">
                <a16:creationId xmlns:a16="http://schemas.microsoft.com/office/drawing/2014/main" id="{BCCEAB24-1423-E99C-14A8-793DDB0B61BE}"/>
              </a:ext>
            </a:extLst>
          </p:cNvPr>
          <p:cNvSpPr/>
          <p:nvPr/>
        </p:nvSpPr>
        <p:spPr>
          <a:xfrm>
            <a:off x="4446287" y="1873912"/>
            <a:ext cx="1112939" cy="51803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0C419A"/>
                </a:solidFill>
                <a:effectLst/>
                <a:uLnTx/>
                <a:uFillTx/>
                <a:latin typeface="Arial" panose="020B0604020202020204"/>
                <a:ea typeface="+mn-ea"/>
                <a:cs typeface="+mn-cs"/>
              </a:rPr>
              <a:t>Possibilité d’ajouter un évènement (rendez-vous ou rappel)</a:t>
            </a:r>
          </a:p>
        </p:txBody>
      </p:sp>
      <p:sp>
        <p:nvSpPr>
          <p:cNvPr id="34" name="Rectangle 33">
            <a:extLst>
              <a:ext uri="{FF2B5EF4-FFF2-40B4-BE49-F238E27FC236}">
                <a16:creationId xmlns:a16="http://schemas.microsoft.com/office/drawing/2014/main" id="{E3827A4C-7290-A3DD-52A0-FEBB08618B73}"/>
              </a:ext>
            </a:extLst>
          </p:cNvPr>
          <p:cNvSpPr/>
          <p:nvPr/>
        </p:nvSpPr>
        <p:spPr>
          <a:xfrm>
            <a:off x="1098338" y="3051254"/>
            <a:ext cx="599030" cy="121499"/>
          </a:xfrm>
          <a:prstGeom prst="rect">
            <a:avLst/>
          </a:prstGeom>
          <a:noFill/>
          <a:ln w="412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35" name="Straight Arrow Connector 43">
            <a:extLst>
              <a:ext uri="{FF2B5EF4-FFF2-40B4-BE49-F238E27FC236}">
                <a16:creationId xmlns:a16="http://schemas.microsoft.com/office/drawing/2014/main" id="{9032FCFD-2528-8622-1761-D925AF3E75AC}"/>
              </a:ext>
            </a:extLst>
          </p:cNvPr>
          <p:cNvCxnSpPr>
            <a:cxnSpLocks/>
            <a:stCxn id="34" idx="3"/>
            <a:endCxn id="36" idx="1"/>
          </p:cNvCxnSpPr>
          <p:nvPr/>
        </p:nvCxnSpPr>
        <p:spPr>
          <a:xfrm flipV="1">
            <a:off x="1697368" y="3099138"/>
            <a:ext cx="2748919" cy="128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ounded Rectangle 44">
            <a:extLst>
              <a:ext uri="{FF2B5EF4-FFF2-40B4-BE49-F238E27FC236}">
                <a16:creationId xmlns:a16="http://schemas.microsoft.com/office/drawing/2014/main" id="{773EE07B-FF44-C591-5052-DB9412696299}"/>
              </a:ext>
            </a:extLst>
          </p:cNvPr>
          <p:cNvSpPr/>
          <p:nvPr/>
        </p:nvSpPr>
        <p:spPr>
          <a:xfrm>
            <a:off x="4446287" y="2944270"/>
            <a:ext cx="1112939" cy="30973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0C419A"/>
                </a:solidFill>
                <a:effectLst/>
                <a:uLnTx/>
                <a:uFillTx/>
                <a:latin typeface="Arial" panose="020B0604020202020204"/>
                <a:ea typeface="+mn-ea"/>
                <a:cs typeface="+mn-cs"/>
              </a:rPr>
              <a:t>Possibilité d’accéder à tous les rappels</a:t>
            </a:r>
          </a:p>
        </p:txBody>
      </p:sp>
      <p:sp>
        <p:nvSpPr>
          <p:cNvPr id="37" name="Rectangle 36">
            <a:extLst>
              <a:ext uri="{FF2B5EF4-FFF2-40B4-BE49-F238E27FC236}">
                <a16:creationId xmlns:a16="http://schemas.microsoft.com/office/drawing/2014/main" id="{1211B2A2-CEBF-6DE5-9340-6829004D0A63}"/>
              </a:ext>
            </a:extLst>
          </p:cNvPr>
          <p:cNvSpPr/>
          <p:nvPr/>
        </p:nvSpPr>
        <p:spPr>
          <a:xfrm>
            <a:off x="1088621" y="4290048"/>
            <a:ext cx="710065" cy="120440"/>
          </a:xfrm>
          <a:prstGeom prst="rect">
            <a:avLst/>
          </a:prstGeom>
          <a:noFill/>
          <a:ln w="412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200" b="0" i="0" u="none" strike="noStrike" kern="1200" cap="none" spc="0" normalizeH="0" baseline="0" noProof="0">
              <a:ln>
                <a:noFill/>
              </a:ln>
              <a:solidFill>
                <a:srgbClr val="545859"/>
              </a:solidFill>
              <a:effectLst/>
              <a:uLnTx/>
              <a:uFillTx/>
              <a:latin typeface="Arial" panose="020B0604020202020204"/>
              <a:ea typeface="+mn-ea"/>
              <a:cs typeface="+mn-cs"/>
            </a:endParaRPr>
          </a:p>
        </p:txBody>
      </p:sp>
      <p:cxnSp>
        <p:nvCxnSpPr>
          <p:cNvPr id="38" name="Straight Arrow Connector 46">
            <a:extLst>
              <a:ext uri="{FF2B5EF4-FFF2-40B4-BE49-F238E27FC236}">
                <a16:creationId xmlns:a16="http://schemas.microsoft.com/office/drawing/2014/main" id="{78C2AD11-3854-CD02-A0D0-5370BFD1761D}"/>
              </a:ext>
            </a:extLst>
          </p:cNvPr>
          <p:cNvCxnSpPr>
            <a:cxnSpLocks/>
            <a:endCxn id="39" idx="1"/>
          </p:cNvCxnSpPr>
          <p:nvPr/>
        </p:nvCxnSpPr>
        <p:spPr>
          <a:xfrm>
            <a:off x="1816550" y="4350268"/>
            <a:ext cx="26297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47">
            <a:extLst>
              <a:ext uri="{FF2B5EF4-FFF2-40B4-BE49-F238E27FC236}">
                <a16:creationId xmlns:a16="http://schemas.microsoft.com/office/drawing/2014/main" id="{53170A26-3437-77D9-AC73-0389AE4EA951}"/>
              </a:ext>
            </a:extLst>
          </p:cNvPr>
          <p:cNvSpPr/>
          <p:nvPr/>
        </p:nvSpPr>
        <p:spPr>
          <a:xfrm>
            <a:off x="4446287" y="4146054"/>
            <a:ext cx="1112939" cy="40842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750" b="0" i="0" u="none" strike="noStrike" kern="1200" cap="none" spc="0" normalizeH="0" baseline="0" noProof="0">
                <a:ln>
                  <a:noFill/>
                </a:ln>
                <a:solidFill>
                  <a:srgbClr val="0C419A"/>
                </a:solidFill>
                <a:effectLst/>
                <a:uLnTx/>
                <a:uFillTx/>
                <a:latin typeface="Arial" panose="020B0604020202020204"/>
                <a:ea typeface="+mn-ea"/>
                <a:cs typeface="+mn-cs"/>
              </a:rPr>
              <a:t>Possibilité d’accéder à tous les examens médicaux</a:t>
            </a:r>
          </a:p>
        </p:txBody>
      </p:sp>
    </p:spTree>
    <p:extLst>
      <p:ext uri="{BB962C8B-B14F-4D97-AF65-F5344CB8AC3E}">
        <p14:creationId xmlns:p14="http://schemas.microsoft.com/office/powerpoint/2010/main" val="773290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72;p60">
            <a:extLst>
              <a:ext uri="{FF2B5EF4-FFF2-40B4-BE49-F238E27FC236}">
                <a16:creationId xmlns:a16="http://schemas.microsoft.com/office/drawing/2014/main" id="{851D8228-F043-B1FC-74D2-50F218F367B9}"/>
              </a:ext>
            </a:extLst>
          </p:cNvPr>
          <p:cNvGrpSpPr/>
          <p:nvPr/>
        </p:nvGrpSpPr>
        <p:grpSpPr>
          <a:xfrm>
            <a:off x="3583305" y="1148715"/>
            <a:ext cx="5180648" cy="3857634"/>
            <a:chOff x="4987290" y="1343773"/>
            <a:chExt cx="6515100" cy="4851299"/>
          </a:xfrm>
        </p:grpSpPr>
        <p:pic>
          <p:nvPicPr>
            <p:cNvPr id="5" name="Google Shape;473;p60" descr="Une image contenant dessin humoristique, maison, conception&#10;&#10;Description générée automatiquement">
              <a:extLst>
                <a:ext uri="{FF2B5EF4-FFF2-40B4-BE49-F238E27FC236}">
                  <a16:creationId xmlns:a16="http://schemas.microsoft.com/office/drawing/2014/main" id="{CBC0E1E1-CEE9-A7EE-1ED9-701A88A6701E}"/>
                </a:ext>
              </a:extLst>
            </p:cNvPr>
            <p:cNvPicPr preferRelativeResize="0"/>
            <p:nvPr/>
          </p:nvPicPr>
          <p:blipFill rotWithShape="1">
            <a:blip r:embed="rId2" cstate="print">
              <a:alphaModFix/>
              <a:extLst>
                <a:ext uri="{28A0092B-C50C-407E-A947-70E740481C1C}">
                  <a14:useLocalDpi xmlns:a14="http://schemas.microsoft.com/office/drawing/2010/main"/>
                </a:ext>
              </a:extLst>
            </a:blip>
            <a:srcRect t="2801"/>
            <a:stretch/>
          </p:blipFill>
          <p:spPr>
            <a:xfrm>
              <a:off x="4987290" y="1343773"/>
              <a:ext cx="6515100" cy="4851299"/>
            </a:xfrm>
            <a:prstGeom prst="rect">
              <a:avLst/>
            </a:prstGeom>
            <a:noFill/>
            <a:ln>
              <a:noFill/>
            </a:ln>
          </p:spPr>
        </p:pic>
        <p:sp>
          <p:nvSpPr>
            <p:cNvPr id="6" name="Google Shape;474;p60">
              <a:extLst>
                <a:ext uri="{FF2B5EF4-FFF2-40B4-BE49-F238E27FC236}">
                  <a16:creationId xmlns:a16="http://schemas.microsoft.com/office/drawing/2014/main" id="{4C31A2BB-1361-31FC-DAD6-1EE5440D8356}"/>
                </a:ext>
              </a:extLst>
            </p:cNvPr>
            <p:cNvSpPr/>
            <p:nvPr/>
          </p:nvSpPr>
          <p:spPr>
            <a:xfrm>
              <a:off x="5717544" y="5469464"/>
              <a:ext cx="1207978" cy="2806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600" b="1" i="0" u="none" strike="noStrike" cap="none">
                  <a:solidFill>
                    <a:srgbClr val="008E7F"/>
                  </a:solidFill>
                  <a:latin typeface="Arial"/>
                  <a:ea typeface="Arial"/>
                  <a:cs typeface="Arial"/>
                  <a:sym typeface="Arial"/>
                </a:rPr>
                <a:t>Cadre propice</a:t>
              </a:r>
              <a:endParaRPr sz="1100"/>
            </a:p>
          </p:txBody>
        </p:sp>
      </p:grpSp>
      <p:sp>
        <p:nvSpPr>
          <p:cNvPr id="2" name="Espace réservé du texte 1">
            <a:extLst>
              <a:ext uri="{FF2B5EF4-FFF2-40B4-BE49-F238E27FC236}">
                <a16:creationId xmlns:a16="http://schemas.microsoft.com/office/drawing/2014/main" id="{9CF74C5C-9206-EF15-7E62-14F6CEED744C}"/>
              </a:ext>
            </a:extLst>
          </p:cNvPr>
          <p:cNvSpPr>
            <a:spLocks noGrp="1"/>
          </p:cNvSpPr>
          <p:nvPr>
            <p:ph type="body" idx="3"/>
          </p:nvPr>
        </p:nvSpPr>
        <p:spPr/>
        <p:txBody>
          <a:bodyPr/>
          <a:lstStyle/>
          <a:p>
            <a:r>
              <a:rPr lang="fr-FR" dirty="0"/>
              <a:t>FEUILLE DE ROUTE</a:t>
            </a:r>
          </a:p>
        </p:txBody>
      </p:sp>
      <p:sp>
        <p:nvSpPr>
          <p:cNvPr id="3" name="Espace réservé du numéro de diapositive 2">
            <a:extLst>
              <a:ext uri="{FF2B5EF4-FFF2-40B4-BE49-F238E27FC236}">
                <a16:creationId xmlns:a16="http://schemas.microsoft.com/office/drawing/2014/main" id="{055CDF82-53AE-CEA7-A9C7-8A2014AC31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a:t>
            </a:fld>
            <a:endParaRPr lang="fr-FR"/>
          </a:p>
        </p:txBody>
      </p:sp>
      <p:sp>
        <p:nvSpPr>
          <p:cNvPr id="7" name="Google Shape;477;p60">
            <a:extLst>
              <a:ext uri="{FF2B5EF4-FFF2-40B4-BE49-F238E27FC236}">
                <a16:creationId xmlns:a16="http://schemas.microsoft.com/office/drawing/2014/main" id="{38DEA141-3817-E6EA-7538-4985F280DB4D}"/>
              </a:ext>
            </a:extLst>
          </p:cNvPr>
          <p:cNvSpPr txBox="1"/>
          <p:nvPr/>
        </p:nvSpPr>
        <p:spPr>
          <a:xfrm>
            <a:off x="647700" y="1339105"/>
            <a:ext cx="2903606" cy="1232645"/>
          </a:xfrm>
          <a:prstGeom prst="rect">
            <a:avLst/>
          </a:prstGeom>
          <a:noFill/>
          <a:ln>
            <a:noFill/>
          </a:ln>
        </p:spPr>
        <p:txBody>
          <a:bodyPr spcFirstLastPara="1" wrap="square" lIns="0" tIns="0" rIns="0" bIns="36000" anchor="t" anchorCtr="0">
            <a:spAutoFit/>
          </a:bodyPr>
          <a:lstStyle/>
          <a:p>
            <a:pPr marL="0" marR="0" lvl="0" indent="0" algn="l" rtl="0">
              <a:lnSpc>
                <a:spcPct val="90000"/>
              </a:lnSpc>
              <a:spcBef>
                <a:spcPts val="0"/>
              </a:spcBef>
              <a:spcAft>
                <a:spcPts val="0"/>
              </a:spcAft>
              <a:buNone/>
            </a:pPr>
            <a:r>
              <a:rPr lang="fr-FR" sz="1200" b="0" i="0" u="none" strike="noStrike" cap="none" dirty="0">
                <a:solidFill>
                  <a:srgbClr val="374C62"/>
                </a:solidFill>
                <a:latin typeface="Marianne" panose="02000000000000000000" pitchFamily="2" charset="0"/>
                <a:sym typeface="Arial"/>
              </a:rPr>
              <a:t>La feuille de route décrit nos chantiers prioritaires pour les cinq prochaines années, déclinés en</a:t>
            </a:r>
            <a:r>
              <a:rPr lang="fr-FR" sz="1200" b="1" i="0" u="none" strike="noStrike" cap="none" dirty="0">
                <a:solidFill>
                  <a:srgbClr val="374C62"/>
                </a:solidFill>
                <a:latin typeface="Marianne" panose="02000000000000000000" pitchFamily="2" charset="0"/>
                <a:sym typeface="Arial"/>
              </a:rPr>
              <a:t> </a:t>
            </a:r>
            <a:r>
              <a:rPr lang="fr-FR" sz="1200" b="1" i="0" u="none" strike="noStrike" cap="none" dirty="0">
                <a:solidFill>
                  <a:srgbClr val="4A4A49"/>
                </a:solidFill>
                <a:latin typeface="Marianne" panose="02000000000000000000" pitchFamily="2" charset="0"/>
                <a:sym typeface="Arial"/>
              </a:rPr>
              <a:t>4 axes, </a:t>
            </a:r>
            <a:r>
              <a:rPr lang="fr-FR" sz="1200" b="1" i="0" u="none" strike="noStrike" cap="none" dirty="0">
                <a:solidFill>
                  <a:srgbClr val="E72155"/>
                </a:solidFill>
                <a:latin typeface="Marianne" panose="02000000000000000000" pitchFamily="2" charset="0"/>
                <a:sym typeface="Arial"/>
              </a:rPr>
              <a:t>18 priorités </a:t>
            </a:r>
            <a:r>
              <a:rPr lang="fr-FR" sz="1200" b="1" i="0" u="none" strike="noStrike" cap="none" dirty="0">
                <a:solidFill>
                  <a:srgbClr val="3E57A4"/>
                </a:solidFill>
                <a:latin typeface="Marianne" panose="02000000000000000000" pitchFamily="2" charset="0"/>
                <a:sym typeface="Arial"/>
              </a:rPr>
              <a:t>et 65 objectifs </a:t>
            </a:r>
            <a:r>
              <a:rPr lang="fr-FR" sz="1200" b="0" i="0" u="none" strike="noStrike" cap="none" dirty="0">
                <a:solidFill>
                  <a:srgbClr val="374C62"/>
                </a:solidFill>
                <a:latin typeface="Marianne" panose="02000000000000000000" pitchFamily="2" charset="0"/>
                <a:sym typeface="Arial"/>
              </a:rPr>
              <a:t>avec des jalons temporels et une entité identifiée comme porteur principal, responsable de sa bonne mise en œuvre.</a:t>
            </a:r>
            <a:endParaRPr lang="fr-FR" sz="1100" dirty="0">
              <a:latin typeface="Marianne" panose="02000000000000000000" pitchFamily="2" charset="0"/>
            </a:endParaRPr>
          </a:p>
        </p:txBody>
      </p:sp>
    </p:spTree>
    <p:extLst>
      <p:ext uri="{BB962C8B-B14F-4D97-AF65-F5344CB8AC3E}">
        <p14:creationId xmlns:p14="http://schemas.microsoft.com/office/powerpoint/2010/main" val="3392787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40</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69103"/>
            <a:ext cx="8295265" cy="605294"/>
          </a:xfrm>
          <a:prstGeom prst="rect">
            <a:avLst/>
          </a:prstGeom>
          <a:noFill/>
        </p:spPr>
        <p:txBody>
          <a:bodyPr wrap="square">
            <a:spAutoFit/>
          </a:bodyPr>
          <a:lstStyle/>
          <a:p>
            <a:pPr marL="0" lvl="0" indent="0">
              <a:lnSpc>
                <a:spcPts val="4000"/>
              </a:lnSpc>
              <a:buFont typeface="Arial"/>
              <a:buNone/>
            </a:pPr>
            <a:r>
              <a:rPr lang="fr-FR" sz="4000" b="1" dirty="0">
                <a:solidFill>
                  <a:schemeClr val="bg1"/>
                </a:solidFill>
                <a:latin typeface="Marianne" panose="02000000000000000000" pitchFamily="2" charset="0"/>
              </a:rPr>
              <a:t>Focus sur la santé de l’enfant</a:t>
            </a:r>
          </a:p>
        </p:txBody>
      </p:sp>
    </p:spTree>
    <p:extLst>
      <p:ext uri="{BB962C8B-B14F-4D97-AF65-F5344CB8AC3E}">
        <p14:creationId xmlns:p14="http://schemas.microsoft.com/office/powerpoint/2010/main" val="1168070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41</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Bilans aux âges clés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615553"/>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Mon espace santé aux Assises de la pédiatrie et de la santé de l’enfant</a:t>
            </a:r>
          </a:p>
          <a:p>
            <a:pPr>
              <a:defRPr/>
            </a:pPr>
            <a:r>
              <a:rPr lang="fr-FR" sz="1200" b="1" dirty="0">
                <a:solidFill>
                  <a:srgbClr val="4888C7"/>
                </a:solidFill>
                <a:latin typeface="Marianne" panose="02000000000000000000" pitchFamily="2" charset="0"/>
              </a:rPr>
              <a:t>La conclusion des Assises a eu lieu le 24 mai, avec une présentation de la feuille de route 2024-2030. Mon espace santé figure dans deux mesures.</a:t>
            </a:r>
          </a:p>
        </p:txBody>
      </p:sp>
      <p:graphicFrame>
        <p:nvGraphicFramePr>
          <p:cNvPr id="17" name="Tableau 4">
            <a:extLst>
              <a:ext uri="{FF2B5EF4-FFF2-40B4-BE49-F238E27FC236}">
                <a16:creationId xmlns:a16="http://schemas.microsoft.com/office/drawing/2014/main" id="{49334017-2218-5339-3305-3B062C52B8D9}"/>
              </a:ext>
            </a:extLst>
          </p:cNvPr>
          <p:cNvGraphicFramePr>
            <a:graphicFrameLocks noGrp="1"/>
          </p:cNvGraphicFramePr>
          <p:nvPr>
            <p:extLst>
              <p:ext uri="{D42A27DB-BD31-4B8C-83A1-F6EECF244321}">
                <p14:modId xmlns:p14="http://schemas.microsoft.com/office/powerpoint/2010/main" val="3263904891"/>
              </p:ext>
            </p:extLst>
          </p:nvPr>
        </p:nvGraphicFramePr>
        <p:xfrm>
          <a:off x="646596" y="2134821"/>
          <a:ext cx="7831421" cy="2133594"/>
        </p:xfrm>
        <a:graphic>
          <a:graphicData uri="http://schemas.openxmlformats.org/drawingml/2006/table">
            <a:tbl>
              <a:tblPr firstRow="1" bandRow="1"/>
              <a:tblGrid>
                <a:gridCol w="1166987">
                  <a:extLst>
                    <a:ext uri="{9D8B030D-6E8A-4147-A177-3AD203B41FA5}">
                      <a16:colId xmlns:a16="http://schemas.microsoft.com/office/drawing/2014/main" val="3908071474"/>
                    </a:ext>
                  </a:extLst>
                </a:gridCol>
                <a:gridCol w="2060783">
                  <a:extLst>
                    <a:ext uri="{9D8B030D-6E8A-4147-A177-3AD203B41FA5}">
                      <a16:colId xmlns:a16="http://schemas.microsoft.com/office/drawing/2014/main" val="283691802"/>
                    </a:ext>
                  </a:extLst>
                </a:gridCol>
                <a:gridCol w="4603651">
                  <a:extLst>
                    <a:ext uri="{9D8B030D-6E8A-4147-A177-3AD203B41FA5}">
                      <a16:colId xmlns:a16="http://schemas.microsoft.com/office/drawing/2014/main" val="3623367127"/>
                    </a:ext>
                  </a:extLst>
                </a:gridCol>
              </a:tblGrid>
              <a:tr h="261947">
                <a:tc>
                  <a:txBody>
                    <a:bodyPr/>
                    <a:lstStyle/>
                    <a:p>
                      <a:endParaRPr lang="fr-FR" sz="1000" dirty="0">
                        <a:latin typeface="Marianne" panose="02000000000000000000" pitchFamily="2"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r>
                        <a:rPr lang="fr-FR" sz="900" b="1" dirty="0">
                          <a:solidFill>
                            <a:schemeClr val="bg1"/>
                          </a:solidFill>
                          <a:latin typeface="Marianne" panose="02000000000000000000" pitchFamily="2" charset="0"/>
                        </a:rPr>
                        <a:t>Objectifs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4888C7"/>
                    </a:solidFill>
                  </a:tcPr>
                </a:tc>
                <a:tc>
                  <a:txBody>
                    <a:bodyPr/>
                    <a:lstStyle/>
                    <a:p>
                      <a:pPr algn="l"/>
                      <a:r>
                        <a:rPr lang="fr-FR" sz="900" b="1" dirty="0">
                          <a:solidFill>
                            <a:schemeClr val="bg1"/>
                          </a:solidFill>
                          <a:latin typeface="Marianne" panose="02000000000000000000" pitchFamily="2" charset="0"/>
                        </a:rPr>
                        <a:t>Mesure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4888C7"/>
                    </a:solidFill>
                  </a:tcPr>
                </a:tc>
                <a:extLst>
                  <a:ext uri="{0D108BD9-81ED-4DB2-BD59-A6C34878D82A}">
                    <a16:rowId xmlns:a16="http://schemas.microsoft.com/office/drawing/2014/main" val="3220296179"/>
                  </a:ext>
                </a:extLst>
              </a:tr>
              <a:tr h="797183">
                <a:tc rowSpan="2">
                  <a:txBody>
                    <a:bodyPr/>
                    <a:lstStyle/>
                    <a:p>
                      <a:pPr algn="l"/>
                      <a:r>
                        <a:rPr lang="fr-FR" sz="800" b="1" dirty="0">
                          <a:latin typeface="Marianne" panose="02000000000000000000" pitchFamily="2" charset="0"/>
                        </a:rPr>
                        <a:t>Axe 1. Investir durablement dans la prévention auprès des parents, des enfants et adolescents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a:r>
                        <a:rPr lang="fr-FR" sz="800" b="0" i="0" dirty="0">
                          <a:latin typeface="Marianne Light" panose="02000000000000000000" pitchFamily="2" charset="0"/>
                        </a:rPr>
                        <a:t>1. Renforcer les actions de prévention à destination des parents</a:t>
                      </a:r>
                    </a:p>
                  </a:txBody>
                  <a:tcPr anchor="ctr">
                    <a:lnL w="12700" cmpd="sng">
                      <a:noFill/>
                      <a:prstDash val="solid"/>
                    </a:lnL>
                    <a:lnR w="12700" cmpd="sng">
                      <a:noFill/>
                      <a:prstDash val="solid"/>
                    </a:lnR>
                    <a:lnT w="12700" cmpd="sng">
                      <a:noFill/>
                      <a:prstDash val="soli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800" b="0" i="0" dirty="0">
                          <a:latin typeface="Marianne Light" panose="02000000000000000000" pitchFamily="2" charset="0"/>
                        </a:rPr>
                        <a:t>Renforcer la diffusion des messages de prévention personnalisés et améliorer le suivi de la santé de l’enfant à partir de Mon Espace Santé grâce à l’intégration du carnet de santé numérique. Dès l’été 2024, le nouveau modèle du carnet sera défini et à partir de 2025 le contenu actualisé des 20 examens de santé obligatoires de l’enfant ainsi que l’alimentation automatique des 3 certificats de santé de l’enfant seront disponibles</a:t>
                      </a:r>
                    </a:p>
                  </a:txBody>
                  <a:tcPr anchor="ctr">
                    <a:lnL w="12700" cmpd="sng">
                      <a:noFill/>
                      <a:prstDash val="solid"/>
                    </a:lnL>
                    <a:lnR w="12700" cmpd="sng">
                      <a:noFill/>
                      <a:prstDash val="solid"/>
                    </a:lnR>
                    <a:lnT w="12700" cmpd="sng">
                      <a:noFill/>
                      <a:prstDash val="soli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7121597"/>
                  </a:ext>
                </a:extLst>
              </a:tr>
              <a:tr h="1074464">
                <a:tc vMerge="1">
                  <a:txBody>
                    <a:bodyPr/>
                    <a:lstStyle/>
                    <a:p>
                      <a:endParaRPr lang="fr-FR" sz="1000" dirty="0">
                        <a:latin typeface="Marianne" panose="02000000000000000000" pitchFamily="2" charset="0"/>
                      </a:endParaRPr>
                    </a:p>
                  </a:txBody>
                  <a:tcPr/>
                </a:tc>
                <a:tc>
                  <a:txBody>
                    <a:bodyPr/>
                    <a:lstStyle/>
                    <a:p>
                      <a:pPr marR="0" algn="l" rtl="0">
                        <a:lnSpc>
                          <a:spcPct val="100000"/>
                        </a:lnSpc>
                        <a:spcBef>
                          <a:spcPts val="0"/>
                        </a:spcBef>
                        <a:spcAft>
                          <a:spcPts val="0"/>
                        </a:spcAft>
                        <a:buClr>
                          <a:srgbClr val="000000"/>
                        </a:buClr>
                        <a:buFont typeface="Arial"/>
                      </a:pPr>
                      <a:r>
                        <a:rPr lang="fr-FR" sz="800" b="0" i="0" u="none" strike="noStrike" cap="none" dirty="0">
                          <a:solidFill>
                            <a:srgbClr val="000000"/>
                          </a:solidFill>
                          <a:latin typeface="Marianne Light" panose="02000000000000000000" pitchFamily="2" charset="0"/>
                          <a:cs typeface="Arial"/>
                          <a:sym typeface="Arial"/>
                        </a:rPr>
                        <a:t>3. Renforcer le suivi médical des enfants pour mieux repérer et dépister afin de favoriser des prises en charge rapides et adaptées</a:t>
                      </a:r>
                    </a:p>
                  </a:txBody>
                  <a:tcPr anchor="ctr">
                    <a:lnL w="12700" cmpd="sng">
                      <a:noFill/>
                      <a:prstDash val="solid"/>
                    </a:lnL>
                    <a:lnR w="12700" cmpd="sng">
                      <a:noFill/>
                      <a:prstDash val="solid"/>
                    </a:lnR>
                    <a:lnT w="635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l"/>
                      <a:r>
                        <a:rPr lang="fr-FR" sz="800" b="0" i="0" u="none" strike="noStrike" cap="none" dirty="0">
                          <a:solidFill>
                            <a:srgbClr val="000000"/>
                          </a:solidFill>
                          <a:latin typeface="Marianne Light" panose="02000000000000000000" pitchFamily="2" charset="0"/>
                          <a:cs typeface="Arial"/>
                          <a:sym typeface="Arial"/>
                        </a:rPr>
                        <a:t>Expérimenter l’alimentation de Mon Espace Santé à l’issue de toutes les consultations de pédiatrie ou relatives à la santé de l’enfant, afin de favoriser les échanges entre professionnels et la coordination des prises en charge. </a:t>
                      </a:r>
                      <a:br>
                        <a:rPr lang="fr-FR" sz="800" b="0" i="0" u="none" strike="noStrike" cap="none" dirty="0">
                          <a:solidFill>
                            <a:srgbClr val="000000"/>
                          </a:solidFill>
                          <a:latin typeface="Marianne Light" panose="02000000000000000000" pitchFamily="2" charset="0"/>
                          <a:cs typeface="Arial"/>
                          <a:sym typeface="Arial"/>
                        </a:rPr>
                      </a:br>
                      <a:r>
                        <a:rPr lang="fr-FR" sz="800" b="0" i="0" u="none" strike="noStrike" cap="none" dirty="0">
                          <a:solidFill>
                            <a:srgbClr val="000000"/>
                          </a:solidFill>
                          <a:latin typeface="Marianne Light" panose="02000000000000000000" pitchFamily="2" charset="0"/>
                          <a:cs typeface="Arial"/>
                          <a:sym typeface="Arial"/>
                        </a:rPr>
                        <a:t>Inclure dans Mon Espace Santé les </a:t>
                      </a:r>
                      <a:r>
                        <a:rPr lang="fr-FR" sz="800" b="0" i="0" u="none" strike="noStrike" cap="none" dirty="0" err="1">
                          <a:solidFill>
                            <a:srgbClr val="000000"/>
                          </a:solidFill>
                          <a:latin typeface="Marianne Light" panose="02000000000000000000" pitchFamily="2" charset="0"/>
                          <a:cs typeface="Arial"/>
                          <a:sym typeface="Arial"/>
                        </a:rPr>
                        <a:t>compte-rendus</a:t>
                      </a:r>
                      <a:r>
                        <a:rPr lang="fr-FR" sz="800" b="0" i="0" u="none" strike="noStrike" cap="none" dirty="0">
                          <a:solidFill>
                            <a:srgbClr val="000000"/>
                          </a:solidFill>
                          <a:latin typeface="Marianne Light" panose="02000000000000000000" pitchFamily="2" charset="0"/>
                          <a:cs typeface="Arial"/>
                          <a:sym typeface="Arial"/>
                        </a:rPr>
                        <a:t> des examens de santé depuis les logiciels utilisés par la médecine de ville, la médecine scolaire et les PMI.</a:t>
                      </a:r>
                      <a:br>
                        <a:rPr lang="fr-FR" sz="800" b="0" i="0" u="none" strike="noStrike" cap="none" dirty="0">
                          <a:solidFill>
                            <a:srgbClr val="000000"/>
                          </a:solidFill>
                          <a:latin typeface="Marianne Light" panose="02000000000000000000" pitchFamily="2" charset="0"/>
                          <a:cs typeface="Arial"/>
                          <a:sym typeface="Arial"/>
                        </a:rPr>
                      </a:br>
                      <a:r>
                        <a:rPr lang="fr-FR" sz="800" b="0" i="0" u="none" strike="noStrike" cap="none" dirty="0">
                          <a:solidFill>
                            <a:srgbClr val="000000"/>
                          </a:solidFill>
                          <a:latin typeface="Marianne Light" panose="02000000000000000000" pitchFamily="2" charset="0"/>
                          <a:cs typeface="Arial"/>
                          <a:sym typeface="Arial"/>
                        </a:rPr>
                        <a:t>Améliorer la complétude des trois certificats de santé de l’enfant pour une exploitation épidémiologique utile afin de guider la politique publique. </a:t>
                      </a:r>
                    </a:p>
                  </a:txBody>
                  <a:tcPr anchor="ctr">
                    <a:lnL w="12700" cmpd="sng">
                      <a:noFill/>
                      <a:prstDash val="solid"/>
                    </a:lnL>
                    <a:lnR w="12700" cmpd="sng">
                      <a:noFill/>
                      <a:prstDash val="solid"/>
                    </a:lnR>
                    <a:lnT w="635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8668544"/>
                  </a:ext>
                </a:extLst>
              </a:tr>
            </a:tbl>
          </a:graphicData>
        </a:graphic>
      </p:graphicFrame>
    </p:spTree>
    <p:extLst>
      <p:ext uri="{BB962C8B-B14F-4D97-AF65-F5344CB8AC3E}">
        <p14:creationId xmlns:p14="http://schemas.microsoft.com/office/powerpoint/2010/main" val="806674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lstStyle/>
          <a:p>
            <a:r>
              <a:rPr lang="fr-FR" sz="1000" dirty="0">
                <a:latin typeface="Marianne" panose="02000000000000000000" pitchFamily="2" charset="0"/>
              </a:rPr>
              <a:t>Développer une prévention personnalisée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42</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Bilans aux âges clés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2.1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Les fonctionnalités de suivi de santé de l’enfant dans Mon espace santé </a:t>
            </a:r>
          </a:p>
        </p:txBody>
      </p:sp>
      <p:sp>
        <p:nvSpPr>
          <p:cNvPr id="3" name="Rectangle 2">
            <a:extLst>
              <a:ext uri="{FF2B5EF4-FFF2-40B4-BE49-F238E27FC236}">
                <a16:creationId xmlns:a16="http://schemas.microsoft.com/office/drawing/2014/main" id="{D6754CB8-1618-588A-AA0F-A29B72315C41}"/>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grpSp>
        <p:nvGrpSpPr>
          <p:cNvPr id="6" name="Group 18">
            <a:extLst>
              <a:ext uri="{FF2B5EF4-FFF2-40B4-BE49-F238E27FC236}">
                <a16:creationId xmlns:a16="http://schemas.microsoft.com/office/drawing/2014/main" id="{1EF8B67E-98C5-282A-DA17-FFEB67D794A3}"/>
              </a:ext>
            </a:extLst>
          </p:cNvPr>
          <p:cNvGrpSpPr/>
          <p:nvPr/>
        </p:nvGrpSpPr>
        <p:grpSpPr>
          <a:xfrm>
            <a:off x="3512436" y="1959806"/>
            <a:ext cx="2269028" cy="2269027"/>
            <a:chOff x="3437487" y="1297540"/>
            <a:chExt cx="2269028" cy="2269027"/>
          </a:xfrm>
        </p:grpSpPr>
        <p:grpSp>
          <p:nvGrpSpPr>
            <p:cNvPr id="7" name="Groupe 15">
              <a:extLst>
                <a:ext uri="{FF2B5EF4-FFF2-40B4-BE49-F238E27FC236}">
                  <a16:creationId xmlns:a16="http://schemas.microsoft.com/office/drawing/2014/main" id="{56E37573-1E10-D3D9-FEB3-D58334394C6A}"/>
                </a:ext>
              </a:extLst>
            </p:cNvPr>
            <p:cNvGrpSpPr/>
            <p:nvPr/>
          </p:nvGrpSpPr>
          <p:grpSpPr>
            <a:xfrm>
              <a:off x="3437487" y="1297540"/>
              <a:ext cx="2269028" cy="2269027"/>
              <a:chOff x="4325191" y="2485098"/>
              <a:chExt cx="3025371" cy="3025369"/>
            </a:xfrm>
          </p:grpSpPr>
          <p:sp>
            <p:nvSpPr>
              <p:cNvPr id="13" name="Oval 77">
                <a:extLst>
                  <a:ext uri="{FF2B5EF4-FFF2-40B4-BE49-F238E27FC236}">
                    <a16:creationId xmlns:a16="http://schemas.microsoft.com/office/drawing/2014/main" id="{FDBDEF9E-1423-1216-6639-6D4630651B2B}"/>
                  </a:ext>
                </a:extLst>
              </p:cNvPr>
              <p:cNvSpPr/>
              <p:nvPr>
                <p:custDataLst>
                  <p:tags r:id="rId1"/>
                </p:custDataLst>
              </p:nvPr>
            </p:nvSpPr>
            <p:spPr>
              <a:xfrm>
                <a:off x="4325191" y="2485098"/>
                <a:ext cx="3025371" cy="3025369"/>
              </a:xfrm>
              <a:prstGeom prst="ellipse">
                <a:avLst/>
              </a:prstGeom>
              <a:noFill/>
              <a:ln w="19050" cap="flat" cmpd="sng" algn="ctr">
                <a:solidFill>
                  <a:srgbClr val="44546A">
                    <a:lumMod val="25000"/>
                    <a:lumOff val="75000"/>
                  </a:srgbClr>
                </a:solidFill>
                <a:prstDash val="sysDot"/>
                <a:miter lim="800000"/>
              </a:ln>
              <a:effectLst/>
            </p:spPr>
            <p:txBody>
              <a:bodyPr rtlCol="0" anchor="ctr"/>
              <a:lstStyle/>
              <a:p>
                <a:pPr marL="0" marR="0" lvl="0" indent="0" algn="ctr" defTabSz="586713" rtl="0" eaLnBrk="1" fontAlgn="auto" latinLnBrk="0" hangingPunct="1">
                  <a:lnSpc>
                    <a:spcPct val="100000"/>
                  </a:lnSpc>
                  <a:spcBef>
                    <a:spcPts val="0"/>
                  </a:spcBef>
                  <a:spcAft>
                    <a:spcPts val="0"/>
                  </a:spcAft>
                  <a:buClrTx/>
                  <a:buSzTx/>
                  <a:buFontTx/>
                  <a:buNone/>
                  <a:tabLst/>
                  <a:defRPr/>
                </a:pPr>
                <a:endParaRPr kumimoji="0" lang="en-US" sz="1283" b="0" i="0" u="none"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pic>
            <p:nvPicPr>
              <p:cNvPr id="14" name="Image 2">
                <a:extLst>
                  <a:ext uri="{FF2B5EF4-FFF2-40B4-BE49-F238E27FC236}">
                    <a16:creationId xmlns:a16="http://schemas.microsoft.com/office/drawing/2014/main" id="{1F801BD4-51BD-7EC6-CC52-BCC4D3D60211}"/>
                  </a:ext>
                </a:extLst>
              </p:cNvPr>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a:stretch/>
            </p:blipFill>
            <p:spPr>
              <a:xfrm>
                <a:off x="5207579" y="4052566"/>
                <a:ext cx="1288609" cy="885003"/>
              </a:xfrm>
              <a:prstGeom prst="rect">
                <a:avLst/>
              </a:prstGeom>
              <a:solidFill>
                <a:srgbClr val="FFFFFF"/>
              </a:solidFill>
            </p:spPr>
          </p:pic>
        </p:grpSp>
        <p:sp>
          <p:nvSpPr>
            <p:cNvPr id="10" name="TextBox 20">
              <a:extLst>
                <a:ext uri="{FF2B5EF4-FFF2-40B4-BE49-F238E27FC236}">
                  <a16:creationId xmlns:a16="http://schemas.microsoft.com/office/drawing/2014/main" id="{68AE4045-CC48-23F4-96E6-502F910902B0}"/>
                </a:ext>
              </a:extLst>
            </p:cNvPr>
            <p:cNvSpPr txBox="1"/>
            <p:nvPr/>
          </p:nvSpPr>
          <p:spPr>
            <a:xfrm>
              <a:off x="3574394" y="1895231"/>
              <a:ext cx="20162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CA9"/>
                  </a:solidFill>
                  <a:effectLst/>
                  <a:uLnTx/>
                  <a:uFillTx/>
                  <a:latin typeface="Marianne" panose="02000000000000000000" pitchFamily="2" charset="0"/>
                  <a:ea typeface="+mn-ea"/>
                  <a:cs typeface="Arial" panose="020B0604020202020204" pitchFamily="34" charset="0"/>
                </a:rPr>
                <a:t>Suivi de santé de l’enfant dans </a:t>
              </a:r>
            </a:p>
          </p:txBody>
        </p:sp>
      </p:grpSp>
      <p:grpSp>
        <p:nvGrpSpPr>
          <p:cNvPr id="17" name="Group 96">
            <a:extLst>
              <a:ext uri="{FF2B5EF4-FFF2-40B4-BE49-F238E27FC236}">
                <a16:creationId xmlns:a16="http://schemas.microsoft.com/office/drawing/2014/main" id="{C9458829-237F-DCB2-4936-AE63F8C2BFA4}"/>
              </a:ext>
            </a:extLst>
          </p:cNvPr>
          <p:cNvGrpSpPr/>
          <p:nvPr/>
        </p:nvGrpSpPr>
        <p:grpSpPr>
          <a:xfrm>
            <a:off x="3274153" y="2089978"/>
            <a:ext cx="653756" cy="654302"/>
            <a:chOff x="2833675" y="3798270"/>
            <a:chExt cx="653756" cy="654302"/>
          </a:xfrm>
        </p:grpSpPr>
        <p:grpSp>
          <p:nvGrpSpPr>
            <p:cNvPr id="18" name="Groupe 31">
              <a:extLst>
                <a:ext uri="{FF2B5EF4-FFF2-40B4-BE49-F238E27FC236}">
                  <a16:creationId xmlns:a16="http://schemas.microsoft.com/office/drawing/2014/main" id="{CFC031A5-18AC-1CAC-5D2F-3ED9047D5555}"/>
                </a:ext>
              </a:extLst>
            </p:cNvPr>
            <p:cNvGrpSpPr/>
            <p:nvPr/>
          </p:nvGrpSpPr>
          <p:grpSpPr>
            <a:xfrm>
              <a:off x="2833675" y="3798270"/>
              <a:ext cx="653756" cy="654302"/>
              <a:chOff x="6748405" y="2420888"/>
              <a:chExt cx="871673" cy="872403"/>
            </a:xfrm>
          </p:grpSpPr>
          <p:sp>
            <p:nvSpPr>
              <p:cNvPr id="20" name="Oval 80">
                <a:extLst>
                  <a:ext uri="{FF2B5EF4-FFF2-40B4-BE49-F238E27FC236}">
                    <a16:creationId xmlns:a16="http://schemas.microsoft.com/office/drawing/2014/main" id="{C5F74D3B-DB77-DB8F-4ACC-0E235156ACE4}"/>
                  </a:ext>
                </a:extLst>
              </p:cNvPr>
              <p:cNvSpPr>
                <a:spLocks noChangeAspect="1"/>
              </p:cNvSpPr>
              <p:nvPr/>
            </p:nvSpPr>
            <p:spPr>
              <a:xfrm>
                <a:off x="6748405" y="2420888"/>
                <a:ext cx="871673" cy="872403"/>
              </a:xfrm>
              <a:prstGeom prst="ellipse">
                <a:avLst/>
              </a:prstGeom>
              <a:solidFill>
                <a:schemeClr val="accent4">
                  <a:lumMod val="40000"/>
                  <a:lumOff val="60000"/>
                </a:schemeClr>
              </a:solidFill>
              <a:ln w="19050" cap="flat" cmpd="sng" algn="ctr">
                <a:noFill/>
                <a:prstDash val="solid"/>
                <a:miter lim="800000"/>
              </a:ln>
              <a:effectLst/>
            </p:spPr>
            <p:txBody>
              <a:bodyPr rtlCol="0" anchor="ctr"/>
              <a:lstStyle/>
              <a:p>
                <a:pPr marL="0" marR="0" lvl="0" indent="0" algn="ctr" defTabSz="782284" rtl="0" eaLnBrk="1" fontAlgn="auto" latinLnBrk="0" hangingPunct="1">
                  <a:lnSpc>
                    <a:spcPct val="100000"/>
                  </a:lnSpc>
                  <a:spcBef>
                    <a:spcPts val="0"/>
                  </a:spcBef>
                  <a:spcAft>
                    <a:spcPts val="0"/>
                  </a:spcAft>
                  <a:buClrTx/>
                  <a:buSzTx/>
                  <a:buFontTx/>
                  <a:buNone/>
                  <a:tabLst/>
                  <a:defRPr/>
                </a:pPr>
                <a:endParaRPr kumimoji="0" lang="en-US" sz="100" b="1" i="0" u="sng"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sp>
            <p:nvSpPr>
              <p:cNvPr id="21" name="Oval 81">
                <a:extLst>
                  <a:ext uri="{FF2B5EF4-FFF2-40B4-BE49-F238E27FC236}">
                    <a16:creationId xmlns:a16="http://schemas.microsoft.com/office/drawing/2014/main" id="{DFEC3D18-57E0-C388-65FC-974BEE498D8B}"/>
                  </a:ext>
                </a:extLst>
              </p:cNvPr>
              <p:cNvSpPr>
                <a:spLocks noChangeAspect="1"/>
              </p:cNvSpPr>
              <p:nvPr/>
            </p:nvSpPr>
            <p:spPr>
              <a:xfrm>
                <a:off x="6848983" y="2521551"/>
                <a:ext cx="670517" cy="671079"/>
              </a:xfrm>
              <a:prstGeom prst="ellipse">
                <a:avLst/>
              </a:prstGeom>
              <a:solidFill>
                <a:srgbClr val="FEC817"/>
              </a:solidFill>
              <a:ln w="19050" cap="flat" cmpd="sng" algn="ctr">
                <a:noFill/>
                <a:prstDash val="solid"/>
                <a:miter lim="800000"/>
              </a:ln>
              <a:effectLst/>
            </p:spPr>
            <p:txBody>
              <a:bodyPr rtlCol="0" anchor="ctr"/>
              <a:lstStyle/>
              <a:p>
                <a:pPr marL="0" marR="0" lvl="0" indent="0" algn="ctr" defTabSz="782284" rtl="0" eaLnBrk="1" fontAlgn="auto" latinLnBrk="0" hangingPunct="1">
                  <a:lnSpc>
                    <a:spcPct val="100000"/>
                  </a:lnSpc>
                  <a:spcBef>
                    <a:spcPts val="0"/>
                  </a:spcBef>
                  <a:spcAft>
                    <a:spcPts val="0"/>
                  </a:spcAft>
                  <a:buClrTx/>
                  <a:buSzTx/>
                  <a:buFontTx/>
                  <a:buNone/>
                  <a:tabLst/>
                  <a:defRPr/>
                </a:pPr>
                <a:endParaRPr kumimoji="0" lang="en-US" sz="1540" b="1" i="0" u="none"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grpSp>
        <p:pic>
          <p:nvPicPr>
            <p:cNvPr id="19" name="Graphic 98" descr="Information outline">
              <a:extLst>
                <a:ext uri="{FF2B5EF4-FFF2-40B4-BE49-F238E27FC236}">
                  <a16:creationId xmlns:a16="http://schemas.microsoft.com/office/drawing/2014/main" id="{C87BE436-5B40-5669-5BF0-51A9477A6A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6936" y="3931804"/>
              <a:ext cx="387234" cy="387234"/>
            </a:xfrm>
            <a:prstGeom prst="rect">
              <a:avLst/>
            </a:prstGeom>
          </p:spPr>
        </p:pic>
      </p:grpSp>
      <p:grpSp>
        <p:nvGrpSpPr>
          <p:cNvPr id="24" name="Groupe 41">
            <a:extLst>
              <a:ext uri="{FF2B5EF4-FFF2-40B4-BE49-F238E27FC236}">
                <a16:creationId xmlns:a16="http://schemas.microsoft.com/office/drawing/2014/main" id="{4DAD98A0-E4F7-89D8-2C65-DE85773B3E98}"/>
              </a:ext>
            </a:extLst>
          </p:cNvPr>
          <p:cNvGrpSpPr/>
          <p:nvPr/>
        </p:nvGrpSpPr>
        <p:grpSpPr>
          <a:xfrm>
            <a:off x="3297958" y="3266475"/>
            <a:ext cx="653755" cy="654302"/>
            <a:chOff x="4190354" y="2921194"/>
            <a:chExt cx="871673" cy="872403"/>
          </a:xfrm>
        </p:grpSpPr>
        <p:grpSp>
          <p:nvGrpSpPr>
            <p:cNvPr id="27" name="Groupe 61">
              <a:extLst>
                <a:ext uri="{FF2B5EF4-FFF2-40B4-BE49-F238E27FC236}">
                  <a16:creationId xmlns:a16="http://schemas.microsoft.com/office/drawing/2014/main" id="{ED0148D4-CBAB-3751-74D1-FBEB29BF0F09}"/>
                </a:ext>
              </a:extLst>
            </p:cNvPr>
            <p:cNvGrpSpPr/>
            <p:nvPr/>
          </p:nvGrpSpPr>
          <p:grpSpPr>
            <a:xfrm>
              <a:off x="4190354" y="2921194"/>
              <a:ext cx="871673" cy="872403"/>
              <a:chOff x="6748405" y="2420888"/>
              <a:chExt cx="871673" cy="872403"/>
            </a:xfrm>
          </p:grpSpPr>
          <p:sp>
            <p:nvSpPr>
              <p:cNvPr id="29" name="Oval 80">
                <a:extLst>
                  <a:ext uri="{FF2B5EF4-FFF2-40B4-BE49-F238E27FC236}">
                    <a16:creationId xmlns:a16="http://schemas.microsoft.com/office/drawing/2014/main" id="{959C381F-8E55-905A-E659-2E4553D41EED}"/>
                  </a:ext>
                </a:extLst>
              </p:cNvPr>
              <p:cNvSpPr>
                <a:spLocks noChangeAspect="1"/>
              </p:cNvSpPr>
              <p:nvPr/>
            </p:nvSpPr>
            <p:spPr>
              <a:xfrm>
                <a:off x="6748405" y="2420888"/>
                <a:ext cx="871673" cy="872403"/>
              </a:xfrm>
              <a:prstGeom prst="ellipse">
                <a:avLst/>
              </a:prstGeom>
              <a:solidFill>
                <a:srgbClr val="4888C7"/>
              </a:solidFill>
              <a:ln w="19050" cap="flat" cmpd="sng" algn="ctr">
                <a:noFill/>
                <a:prstDash val="solid"/>
                <a:miter lim="800000"/>
              </a:ln>
              <a:effectLst/>
            </p:spPr>
            <p:txBody>
              <a:bodyPr rtlCol="0" anchor="ctr"/>
              <a:lstStyle/>
              <a:p>
                <a:pPr marL="0" marR="0" lvl="0" indent="0" algn="ctr" defTabSz="586713" rtl="0" eaLnBrk="1" fontAlgn="auto" latinLnBrk="0" hangingPunct="1">
                  <a:lnSpc>
                    <a:spcPct val="100000"/>
                  </a:lnSpc>
                  <a:spcBef>
                    <a:spcPts val="0"/>
                  </a:spcBef>
                  <a:spcAft>
                    <a:spcPts val="0"/>
                  </a:spcAft>
                  <a:buClrTx/>
                  <a:buSzTx/>
                  <a:buFontTx/>
                  <a:buNone/>
                  <a:tabLst/>
                  <a:defRPr/>
                </a:pPr>
                <a:endParaRPr kumimoji="0" lang="en-US" sz="100" b="1" i="0" u="sng"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sp>
            <p:nvSpPr>
              <p:cNvPr id="30" name="Oval 81">
                <a:extLst>
                  <a:ext uri="{FF2B5EF4-FFF2-40B4-BE49-F238E27FC236}">
                    <a16:creationId xmlns:a16="http://schemas.microsoft.com/office/drawing/2014/main" id="{F094B711-13D4-7AC6-9F45-57BE60D1D5F6}"/>
                  </a:ext>
                </a:extLst>
              </p:cNvPr>
              <p:cNvSpPr>
                <a:spLocks noChangeAspect="1"/>
              </p:cNvSpPr>
              <p:nvPr/>
            </p:nvSpPr>
            <p:spPr>
              <a:xfrm>
                <a:off x="6848983" y="2521551"/>
                <a:ext cx="670517" cy="671079"/>
              </a:xfrm>
              <a:prstGeom prst="ellipse">
                <a:avLst/>
              </a:prstGeom>
              <a:solidFill>
                <a:srgbClr val="004FA4"/>
              </a:solidFill>
              <a:ln w="19050" cap="flat" cmpd="sng" algn="ctr">
                <a:noFill/>
                <a:prstDash val="solid"/>
                <a:miter lim="800000"/>
              </a:ln>
              <a:effectLst/>
            </p:spPr>
            <p:txBody>
              <a:bodyPr rtlCol="0" anchor="ctr"/>
              <a:lstStyle/>
              <a:p>
                <a:pPr marL="0" marR="0" lvl="0" indent="0" algn="ctr" defTabSz="586713" rtl="0" eaLnBrk="1" fontAlgn="auto" latinLnBrk="0" hangingPunct="1">
                  <a:lnSpc>
                    <a:spcPct val="100000"/>
                  </a:lnSpc>
                  <a:spcBef>
                    <a:spcPts val="0"/>
                  </a:spcBef>
                  <a:spcAft>
                    <a:spcPts val="0"/>
                  </a:spcAft>
                  <a:buClrTx/>
                  <a:buSzTx/>
                  <a:buFontTx/>
                  <a:buNone/>
                  <a:tabLst/>
                  <a:defRPr/>
                </a:pPr>
                <a:endParaRPr kumimoji="0" lang="en-US" sz="1155" b="1" i="0" u="none"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grpSp>
        <p:pic>
          <p:nvPicPr>
            <p:cNvPr id="28" name="Graphique 39" descr="Dossier ouvert contour">
              <a:extLst>
                <a:ext uri="{FF2B5EF4-FFF2-40B4-BE49-F238E27FC236}">
                  <a16:creationId xmlns:a16="http://schemas.microsoft.com/office/drawing/2014/main" id="{1C014E00-5431-3A23-4FDC-7CEBE6F75F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71191" y="3077115"/>
              <a:ext cx="536685" cy="536685"/>
            </a:xfrm>
            <a:prstGeom prst="rect">
              <a:avLst/>
            </a:prstGeom>
          </p:spPr>
        </p:pic>
      </p:grpSp>
      <p:grpSp>
        <p:nvGrpSpPr>
          <p:cNvPr id="34" name="Group 111">
            <a:extLst>
              <a:ext uri="{FF2B5EF4-FFF2-40B4-BE49-F238E27FC236}">
                <a16:creationId xmlns:a16="http://schemas.microsoft.com/office/drawing/2014/main" id="{9D76918E-E097-573B-0699-066258059178}"/>
              </a:ext>
            </a:extLst>
          </p:cNvPr>
          <p:cNvGrpSpPr/>
          <p:nvPr/>
        </p:nvGrpSpPr>
        <p:grpSpPr>
          <a:xfrm>
            <a:off x="4632582" y="3826775"/>
            <a:ext cx="653756" cy="654302"/>
            <a:chOff x="4579983" y="3933670"/>
            <a:chExt cx="653756" cy="654302"/>
          </a:xfrm>
        </p:grpSpPr>
        <p:grpSp>
          <p:nvGrpSpPr>
            <p:cNvPr id="35" name="Groupe 31">
              <a:extLst>
                <a:ext uri="{FF2B5EF4-FFF2-40B4-BE49-F238E27FC236}">
                  <a16:creationId xmlns:a16="http://schemas.microsoft.com/office/drawing/2014/main" id="{505EDF9F-8CD5-CF23-F0B6-5BFCDF9959C7}"/>
                </a:ext>
              </a:extLst>
            </p:cNvPr>
            <p:cNvGrpSpPr/>
            <p:nvPr/>
          </p:nvGrpSpPr>
          <p:grpSpPr>
            <a:xfrm>
              <a:off x="4579983" y="3933670"/>
              <a:ext cx="653756" cy="654302"/>
              <a:chOff x="6748405" y="2420888"/>
              <a:chExt cx="871673" cy="872403"/>
            </a:xfrm>
          </p:grpSpPr>
          <p:sp>
            <p:nvSpPr>
              <p:cNvPr id="37" name="Oval 80">
                <a:extLst>
                  <a:ext uri="{FF2B5EF4-FFF2-40B4-BE49-F238E27FC236}">
                    <a16:creationId xmlns:a16="http://schemas.microsoft.com/office/drawing/2014/main" id="{4F21C066-6AFD-5E23-10B7-8561BA259700}"/>
                  </a:ext>
                </a:extLst>
              </p:cNvPr>
              <p:cNvSpPr>
                <a:spLocks noChangeAspect="1"/>
              </p:cNvSpPr>
              <p:nvPr/>
            </p:nvSpPr>
            <p:spPr>
              <a:xfrm>
                <a:off x="6748405" y="2420888"/>
                <a:ext cx="871673" cy="872403"/>
              </a:xfrm>
              <a:prstGeom prst="ellipse">
                <a:avLst/>
              </a:prstGeom>
              <a:solidFill>
                <a:srgbClr val="4888C7"/>
              </a:solidFill>
              <a:ln w="19050" cap="flat" cmpd="sng" algn="ctr">
                <a:noFill/>
                <a:prstDash val="solid"/>
                <a:miter lim="800000"/>
              </a:ln>
              <a:effectLst/>
            </p:spPr>
            <p:txBody>
              <a:bodyPr rtlCol="0" anchor="ctr"/>
              <a:lstStyle/>
              <a:p>
                <a:pPr marL="0" marR="0" lvl="0" indent="0" algn="ctr" defTabSz="782284" rtl="0" eaLnBrk="1" fontAlgn="auto" latinLnBrk="0" hangingPunct="1">
                  <a:lnSpc>
                    <a:spcPct val="100000"/>
                  </a:lnSpc>
                  <a:spcBef>
                    <a:spcPts val="0"/>
                  </a:spcBef>
                  <a:spcAft>
                    <a:spcPts val="0"/>
                  </a:spcAft>
                  <a:buClrTx/>
                  <a:buSzTx/>
                  <a:buFontTx/>
                  <a:buNone/>
                  <a:tabLst/>
                  <a:defRPr/>
                </a:pPr>
                <a:endParaRPr kumimoji="0" lang="en-US" sz="100" b="1" i="0" u="sng"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sp>
            <p:nvSpPr>
              <p:cNvPr id="38" name="Oval 81">
                <a:extLst>
                  <a:ext uri="{FF2B5EF4-FFF2-40B4-BE49-F238E27FC236}">
                    <a16:creationId xmlns:a16="http://schemas.microsoft.com/office/drawing/2014/main" id="{BB88D950-7CA1-8618-A8CA-A8F1E543EF43}"/>
                  </a:ext>
                </a:extLst>
              </p:cNvPr>
              <p:cNvSpPr>
                <a:spLocks noChangeAspect="1"/>
              </p:cNvSpPr>
              <p:nvPr/>
            </p:nvSpPr>
            <p:spPr>
              <a:xfrm>
                <a:off x="6848983" y="2521551"/>
                <a:ext cx="670517" cy="671079"/>
              </a:xfrm>
              <a:prstGeom prst="ellipse">
                <a:avLst/>
              </a:prstGeom>
              <a:solidFill>
                <a:srgbClr val="004FA4"/>
              </a:solidFill>
              <a:ln w="19050" cap="flat" cmpd="sng" algn="ctr">
                <a:noFill/>
                <a:prstDash val="solid"/>
                <a:miter lim="800000"/>
              </a:ln>
              <a:effectLst/>
            </p:spPr>
            <p:txBody>
              <a:bodyPr rtlCol="0" anchor="ctr"/>
              <a:lstStyle/>
              <a:p>
                <a:pPr marL="0" marR="0" lvl="0" indent="0" algn="ctr" defTabSz="782284" rtl="0" eaLnBrk="1" fontAlgn="auto" latinLnBrk="0" hangingPunct="1">
                  <a:lnSpc>
                    <a:spcPct val="100000"/>
                  </a:lnSpc>
                  <a:spcBef>
                    <a:spcPts val="0"/>
                  </a:spcBef>
                  <a:spcAft>
                    <a:spcPts val="0"/>
                  </a:spcAft>
                  <a:buClrTx/>
                  <a:buSzTx/>
                  <a:buFontTx/>
                  <a:buNone/>
                  <a:tabLst/>
                  <a:defRPr/>
                </a:pPr>
                <a:endParaRPr kumimoji="0" lang="en-US" sz="1540" b="1" i="0" u="none"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grpSp>
        <p:pic>
          <p:nvPicPr>
            <p:cNvPr id="36" name="Graphique 5" descr="Calendrier journalier contour">
              <a:extLst>
                <a:ext uri="{FF2B5EF4-FFF2-40B4-BE49-F238E27FC236}">
                  <a16:creationId xmlns:a16="http://schemas.microsoft.com/office/drawing/2014/main" id="{7327AE36-AA5D-75AD-FBFC-35DCC3E4F7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90634" y="4044594"/>
              <a:ext cx="432453" cy="432453"/>
            </a:xfrm>
            <a:prstGeom prst="rect">
              <a:avLst/>
            </a:prstGeom>
          </p:spPr>
        </p:pic>
      </p:grpSp>
      <p:grpSp>
        <p:nvGrpSpPr>
          <p:cNvPr id="41" name="Group 118">
            <a:extLst>
              <a:ext uri="{FF2B5EF4-FFF2-40B4-BE49-F238E27FC236}">
                <a16:creationId xmlns:a16="http://schemas.microsoft.com/office/drawing/2014/main" id="{7C2C3F5F-2EA4-82AC-36B6-6842C88933F4}"/>
              </a:ext>
            </a:extLst>
          </p:cNvPr>
          <p:cNvGrpSpPr/>
          <p:nvPr/>
        </p:nvGrpSpPr>
        <p:grpSpPr>
          <a:xfrm>
            <a:off x="5372516" y="2825413"/>
            <a:ext cx="653756" cy="654302"/>
            <a:chOff x="2401005" y="2749575"/>
            <a:chExt cx="653756" cy="654302"/>
          </a:xfrm>
        </p:grpSpPr>
        <p:grpSp>
          <p:nvGrpSpPr>
            <p:cNvPr id="42" name="Groupe 31">
              <a:extLst>
                <a:ext uri="{FF2B5EF4-FFF2-40B4-BE49-F238E27FC236}">
                  <a16:creationId xmlns:a16="http://schemas.microsoft.com/office/drawing/2014/main" id="{B7E1D3A3-83A2-B9A5-43E8-5BA81F74FD9D}"/>
                </a:ext>
              </a:extLst>
            </p:cNvPr>
            <p:cNvGrpSpPr/>
            <p:nvPr/>
          </p:nvGrpSpPr>
          <p:grpSpPr>
            <a:xfrm>
              <a:off x="2401005" y="2749575"/>
              <a:ext cx="653756" cy="654302"/>
              <a:chOff x="6748405" y="2420888"/>
              <a:chExt cx="871673" cy="872403"/>
            </a:xfrm>
          </p:grpSpPr>
          <p:sp>
            <p:nvSpPr>
              <p:cNvPr id="44" name="Oval 80">
                <a:extLst>
                  <a:ext uri="{FF2B5EF4-FFF2-40B4-BE49-F238E27FC236}">
                    <a16:creationId xmlns:a16="http://schemas.microsoft.com/office/drawing/2014/main" id="{645298B9-89EC-237D-0E57-2484CB20B56B}"/>
                  </a:ext>
                </a:extLst>
              </p:cNvPr>
              <p:cNvSpPr>
                <a:spLocks noChangeAspect="1"/>
              </p:cNvSpPr>
              <p:nvPr/>
            </p:nvSpPr>
            <p:spPr>
              <a:xfrm>
                <a:off x="6748405" y="2420888"/>
                <a:ext cx="871673" cy="872403"/>
              </a:xfrm>
              <a:prstGeom prst="ellipse">
                <a:avLst/>
              </a:prstGeom>
              <a:solidFill>
                <a:schemeClr val="accent4">
                  <a:lumMod val="40000"/>
                  <a:lumOff val="60000"/>
                </a:schemeClr>
              </a:solidFill>
              <a:ln w="19050" cap="flat" cmpd="sng" algn="ctr">
                <a:noFill/>
                <a:prstDash val="solid"/>
                <a:miter lim="800000"/>
              </a:ln>
              <a:effectLst/>
            </p:spPr>
            <p:txBody>
              <a:bodyPr rtlCol="0" anchor="ctr"/>
              <a:lstStyle/>
              <a:p>
                <a:pPr marL="0" marR="0" lvl="0" indent="0" algn="ctr" defTabSz="782284" rtl="0" eaLnBrk="1" fontAlgn="auto" latinLnBrk="0" hangingPunct="1">
                  <a:lnSpc>
                    <a:spcPct val="100000"/>
                  </a:lnSpc>
                  <a:spcBef>
                    <a:spcPts val="0"/>
                  </a:spcBef>
                  <a:spcAft>
                    <a:spcPts val="0"/>
                  </a:spcAft>
                  <a:buClrTx/>
                  <a:buSzTx/>
                  <a:buFontTx/>
                  <a:buNone/>
                  <a:tabLst/>
                  <a:defRPr/>
                </a:pPr>
                <a:endParaRPr kumimoji="0" lang="en-US" sz="100" b="1" i="0" u="sng"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sp>
            <p:nvSpPr>
              <p:cNvPr id="45" name="Oval 81">
                <a:extLst>
                  <a:ext uri="{FF2B5EF4-FFF2-40B4-BE49-F238E27FC236}">
                    <a16:creationId xmlns:a16="http://schemas.microsoft.com/office/drawing/2014/main" id="{0266B247-5954-792D-AA6A-C84D9ABA5A86}"/>
                  </a:ext>
                </a:extLst>
              </p:cNvPr>
              <p:cNvSpPr>
                <a:spLocks noChangeAspect="1"/>
              </p:cNvSpPr>
              <p:nvPr/>
            </p:nvSpPr>
            <p:spPr>
              <a:xfrm>
                <a:off x="6848983" y="2521551"/>
                <a:ext cx="670517" cy="671079"/>
              </a:xfrm>
              <a:prstGeom prst="ellipse">
                <a:avLst/>
              </a:prstGeom>
              <a:solidFill>
                <a:srgbClr val="FEC817"/>
              </a:solidFill>
              <a:ln w="19050" cap="flat" cmpd="sng" algn="ctr">
                <a:noFill/>
                <a:prstDash val="solid"/>
                <a:miter lim="800000"/>
              </a:ln>
              <a:effectLst/>
            </p:spPr>
            <p:txBody>
              <a:bodyPr rtlCol="0" anchor="ctr"/>
              <a:lstStyle/>
              <a:p>
                <a:pPr marL="0" marR="0" lvl="0" indent="0" algn="ctr" defTabSz="782284" rtl="0" eaLnBrk="1" fontAlgn="auto" latinLnBrk="0" hangingPunct="1">
                  <a:lnSpc>
                    <a:spcPct val="100000"/>
                  </a:lnSpc>
                  <a:spcBef>
                    <a:spcPts val="0"/>
                  </a:spcBef>
                  <a:spcAft>
                    <a:spcPts val="0"/>
                  </a:spcAft>
                  <a:buClrTx/>
                  <a:buSzTx/>
                  <a:buFontTx/>
                  <a:buNone/>
                  <a:tabLst/>
                  <a:defRPr/>
                </a:pPr>
                <a:endParaRPr kumimoji="0" lang="en-US" sz="1540" b="1" i="0" u="none"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grpSp>
        <p:pic>
          <p:nvPicPr>
            <p:cNvPr id="43" name="Graphic 120" descr="Needle outline">
              <a:extLst>
                <a:ext uri="{FF2B5EF4-FFF2-40B4-BE49-F238E27FC236}">
                  <a16:creationId xmlns:a16="http://schemas.microsoft.com/office/drawing/2014/main" id="{51B78AAC-E012-8CAC-A816-4916C26065C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45563" y="2877921"/>
              <a:ext cx="375803" cy="375803"/>
            </a:xfrm>
            <a:prstGeom prst="rect">
              <a:avLst/>
            </a:prstGeom>
          </p:spPr>
        </p:pic>
      </p:grpSp>
      <p:grpSp>
        <p:nvGrpSpPr>
          <p:cNvPr id="47" name="Group 124">
            <a:extLst>
              <a:ext uri="{FF2B5EF4-FFF2-40B4-BE49-F238E27FC236}">
                <a16:creationId xmlns:a16="http://schemas.microsoft.com/office/drawing/2014/main" id="{A0DDEF70-636C-4499-9B3A-269902F0E57F}"/>
              </a:ext>
            </a:extLst>
          </p:cNvPr>
          <p:cNvGrpSpPr/>
          <p:nvPr/>
        </p:nvGrpSpPr>
        <p:grpSpPr>
          <a:xfrm>
            <a:off x="4670270" y="1668946"/>
            <a:ext cx="653755" cy="654302"/>
            <a:chOff x="1902307" y="1397211"/>
            <a:chExt cx="653755" cy="654302"/>
          </a:xfrm>
        </p:grpSpPr>
        <p:grpSp>
          <p:nvGrpSpPr>
            <p:cNvPr id="48" name="Groupe 61">
              <a:extLst>
                <a:ext uri="{FF2B5EF4-FFF2-40B4-BE49-F238E27FC236}">
                  <a16:creationId xmlns:a16="http://schemas.microsoft.com/office/drawing/2014/main" id="{9DD2CD1A-A284-B295-58CA-7BBDBF96D8F7}"/>
                </a:ext>
              </a:extLst>
            </p:cNvPr>
            <p:cNvGrpSpPr/>
            <p:nvPr/>
          </p:nvGrpSpPr>
          <p:grpSpPr>
            <a:xfrm>
              <a:off x="1902307" y="1397211"/>
              <a:ext cx="653755" cy="654302"/>
              <a:chOff x="6748405" y="2420888"/>
              <a:chExt cx="871673" cy="872403"/>
            </a:xfrm>
          </p:grpSpPr>
          <p:sp>
            <p:nvSpPr>
              <p:cNvPr id="50" name="Oval 80">
                <a:extLst>
                  <a:ext uri="{FF2B5EF4-FFF2-40B4-BE49-F238E27FC236}">
                    <a16:creationId xmlns:a16="http://schemas.microsoft.com/office/drawing/2014/main" id="{889C14FC-9AF9-2776-8D61-79171EBD5695}"/>
                  </a:ext>
                </a:extLst>
              </p:cNvPr>
              <p:cNvSpPr>
                <a:spLocks noChangeAspect="1"/>
              </p:cNvSpPr>
              <p:nvPr/>
            </p:nvSpPr>
            <p:spPr>
              <a:xfrm>
                <a:off x="6748405" y="2420888"/>
                <a:ext cx="871673" cy="872403"/>
              </a:xfrm>
              <a:prstGeom prst="ellipse">
                <a:avLst/>
              </a:prstGeom>
              <a:solidFill>
                <a:srgbClr val="4888C7"/>
              </a:solidFill>
              <a:ln w="19050" cap="flat" cmpd="sng" algn="ctr">
                <a:noFill/>
                <a:prstDash val="solid"/>
                <a:miter lim="800000"/>
              </a:ln>
              <a:effectLst/>
            </p:spPr>
            <p:txBody>
              <a:bodyPr rtlCol="0" anchor="ctr"/>
              <a:lstStyle/>
              <a:p>
                <a:pPr marL="0" marR="0" lvl="0" indent="0" algn="ctr" defTabSz="586713" rtl="0" eaLnBrk="1" fontAlgn="auto" latinLnBrk="0" hangingPunct="1">
                  <a:lnSpc>
                    <a:spcPct val="100000"/>
                  </a:lnSpc>
                  <a:spcBef>
                    <a:spcPts val="0"/>
                  </a:spcBef>
                  <a:spcAft>
                    <a:spcPts val="0"/>
                  </a:spcAft>
                  <a:buClrTx/>
                  <a:buSzTx/>
                  <a:buFontTx/>
                  <a:buNone/>
                  <a:tabLst/>
                  <a:defRPr/>
                </a:pPr>
                <a:endParaRPr kumimoji="0" lang="en-US" sz="100" b="1" i="0" u="sng" strike="noStrike" kern="0" cap="none" spc="0" normalizeH="0" baseline="0" noProof="0" dirty="0">
                  <a:ln>
                    <a:noFill/>
                  </a:ln>
                  <a:solidFill>
                    <a:prstClr val="white"/>
                  </a:solidFill>
                  <a:effectLst/>
                  <a:uLnTx/>
                  <a:uFillTx/>
                  <a:latin typeface="Marianne" panose="02000000000000000000" pitchFamily="2" charset="0"/>
                  <a:ea typeface="+mn-ea"/>
                  <a:cs typeface="Arial" panose="020B0604020202020204" pitchFamily="34" charset="0"/>
                </a:endParaRPr>
              </a:p>
            </p:txBody>
          </p:sp>
          <p:sp>
            <p:nvSpPr>
              <p:cNvPr id="51" name="Oval 81">
                <a:extLst>
                  <a:ext uri="{FF2B5EF4-FFF2-40B4-BE49-F238E27FC236}">
                    <a16:creationId xmlns:a16="http://schemas.microsoft.com/office/drawing/2014/main" id="{79BEC1F5-02C4-5507-5DBC-1D27872A63FD}"/>
                  </a:ext>
                </a:extLst>
              </p:cNvPr>
              <p:cNvSpPr>
                <a:spLocks noChangeAspect="1"/>
              </p:cNvSpPr>
              <p:nvPr/>
            </p:nvSpPr>
            <p:spPr>
              <a:xfrm>
                <a:off x="6848983" y="2521551"/>
                <a:ext cx="670517" cy="671079"/>
              </a:xfrm>
              <a:prstGeom prst="ellipse">
                <a:avLst/>
              </a:prstGeom>
              <a:solidFill>
                <a:srgbClr val="004FA4"/>
              </a:solidFill>
              <a:ln w="19050" cap="flat" cmpd="sng" algn="ctr">
                <a:noFill/>
                <a:prstDash val="solid"/>
                <a:miter lim="800000"/>
              </a:ln>
              <a:effectLst/>
            </p:spPr>
            <p:txBody>
              <a:bodyPr rtlCol="0" anchor="ctr"/>
              <a:lstStyle/>
              <a:p>
                <a:pPr marL="0" marR="0" lvl="0" indent="0" algn="ctr" defTabSz="586713" rtl="0" eaLnBrk="1" fontAlgn="auto" latinLnBrk="0" hangingPunct="1">
                  <a:lnSpc>
                    <a:spcPct val="100000"/>
                  </a:lnSpc>
                  <a:spcBef>
                    <a:spcPts val="0"/>
                  </a:spcBef>
                  <a:spcAft>
                    <a:spcPts val="0"/>
                  </a:spcAft>
                  <a:buClrTx/>
                  <a:buSzTx/>
                  <a:buFontTx/>
                  <a:buNone/>
                  <a:tabLst/>
                  <a:defRPr/>
                </a:pPr>
                <a:endParaRPr kumimoji="0" lang="en-US" sz="1155" b="1" i="0" u="none" strike="noStrike" kern="0" cap="none" spc="0" normalizeH="0" baseline="0" noProof="0">
                  <a:ln>
                    <a:noFill/>
                  </a:ln>
                  <a:solidFill>
                    <a:prstClr val="white"/>
                  </a:solidFill>
                  <a:effectLst/>
                  <a:uLnTx/>
                  <a:uFillTx/>
                  <a:latin typeface="Marianne" panose="02000000000000000000" pitchFamily="2" charset="0"/>
                  <a:ea typeface="+mn-ea"/>
                  <a:cs typeface="Arial" panose="020B0604020202020204" pitchFamily="34" charset="0"/>
                </a:endParaRPr>
              </a:p>
            </p:txBody>
          </p:sp>
        </p:grpSp>
        <p:pic>
          <p:nvPicPr>
            <p:cNvPr id="49" name="Graphic 126" descr="Weight Loss outline">
              <a:extLst>
                <a:ext uri="{FF2B5EF4-FFF2-40B4-BE49-F238E27FC236}">
                  <a16:creationId xmlns:a16="http://schemas.microsoft.com/office/drawing/2014/main" id="{5D930D43-6AB2-6796-1988-7F32F2E268F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23027" y="1491630"/>
              <a:ext cx="412314" cy="412314"/>
            </a:xfrm>
            <a:prstGeom prst="rect">
              <a:avLst/>
            </a:prstGeom>
          </p:spPr>
        </p:pic>
      </p:grpSp>
      <p:sp>
        <p:nvSpPr>
          <p:cNvPr id="53" name="TextBox 97">
            <a:extLst>
              <a:ext uri="{FF2B5EF4-FFF2-40B4-BE49-F238E27FC236}">
                <a16:creationId xmlns:a16="http://schemas.microsoft.com/office/drawing/2014/main" id="{FACCA726-0966-5DF4-3EE4-BE6886759484}"/>
              </a:ext>
            </a:extLst>
          </p:cNvPr>
          <p:cNvSpPr txBox="1"/>
          <p:nvPr/>
        </p:nvSpPr>
        <p:spPr>
          <a:xfrm flipH="1">
            <a:off x="646595" y="1622447"/>
            <a:ext cx="2211187" cy="138499"/>
          </a:xfrm>
          <a:prstGeom prst="rect">
            <a:avLst/>
          </a:prstGeom>
          <a:noFill/>
        </p:spPr>
        <p:txBody>
          <a:bodyPr wrap="square" lIns="0" tIns="0" rIns="0" bIns="0" rtlCol="0">
            <a:spAutoFit/>
          </a:bodyPr>
          <a:lstStyle/>
          <a:p>
            <a:pPr marL="0" marR="0" lvl="0" indent="0" algn="l" defTabSz="782072" rtl="0" eaLnBrk="1" fontAlgn="auto" latinLnBrk="0" hangingPunct="1">
              <a:lnSpc>
                <a:spcPct val="100000"/>
              </a:lnSpc>
              <a:spcBef>
                <a:spcPct val="20000"/>
              </a:spcBef>
              <a:spcAft>
                <a:spcPts val="0"/>
              </a:spcAft>
              <a:buClrTx/>
              <a:buSzTx/>
              <a:buFontTx/>
              <a:buNone/>
              <a:tabLst/>
              <a:defRPr/>
            </a:pPr>
            <a:r>
              <a:rPr kumimoji="0" lang="fr-FR" sz="900" b="1" i="0" u="none" strike="noStrike" kern="120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rPr>
              <a:t>Page d’accueil Mon espace santé</a:t>
            </a:r>
            <a:endParaRPr kumimoji="0" lang="fr-FR" sz="900" b="1" i="0" u="none" strike="noStrike" kern="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endParaRPr>
          </a:p>
        </p:txBody>
      </p:sp>
      <p:sp>
        <p:nvSpPr>
          <p:cNvPr id="54" name="TextBox 97">
            <a:extLst>
              <a:ext uri="{FF2B5EF4-FFF2-40B4-BE49-F238E27FC236}">
                <a16:creationId xmlns:a16="http://schemas.microsoft.com/office/drawing/2014/main" id="{BAF42BCC-64CF-2F4C-6038-CBD00D4D3EDD}"/>
              </a:ext>
            </a:extLst>
          </p:cNvPr>
          <p:cNvSpPr txBox="1"/>
          <p:nvPr/>
        </p:nvSpPr>
        <p:spPr>
          <a:xfrm flipH="1">
            <a:off x="646595" y="2955821"/>
            <a:ext cx="2211187" cy="138499"/>
          </a:xfrm>
          <a:prstGeom prst="rect">
            <a:avLst/>
          </a:prstGeom>
          <a:noFill/>
        </p:spPr>
        <p:txBody>
          <a:bodyPr wrap="square" lIns="0" tIns="0" rIns="0" bIns="0" rtlCol="0">
            <a:spAutoFit/>
          </a:bodyPr>
          <a:lstStyle/>
          <a:p>
            <a:pPr marL="0" marR="0" lvl="0" indent="0" algn="l" defTabSz="782072" rtl="0" eaLnBrk="1" fontAlgn="auto" latinLnBrk="0" hangingPunct="1">
              <a:lnSpc>
                <a:spcPct val="100000"/>
              </a:lnSpc>
              <a:spcBef>
                <a:spcPct val="20000"/>
              </a:spcBef>
              <a:spcAft>
                <a:spcPts val="0"/>
              </a:spcAft>
              <a:buClrTx/>
              <a:buSzTx/>
              <a:buFontTx/>
              <a:buNone/>
              <a:tabLst/>
              <a:defRPr/>
            </a:pPr>
            <a:r>
              <a:rPr kumimoji="0" lang="fr-FR" sz="900" b="1" i="0" u="none" strike="noStrike" kern="120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rPr>
              <a:t>Documents de santé</a:t>
            </a:r>
            <a:endParaRPr kumimoji="0" lang="fr-FR" sz="900" b="1" i="0" u="none" strike="noStrike" kern="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endParaRPr>
          </a:p>
        </p:txBody>
      </p:sp>
      <p:sp>
        <p:nvSpPr>
          <p:cNvPr id="55" name="TextBox 97">
            <a:extLst>
              <a:ext uri="{FF2B5EF4-FFF2-40B4-BE49-F238E27FC236}">
                <a16:creationId xmlns:a16="http://schemas.microsoft.com/office/drawing/2014/main" id="{921B767C-4DEE-1EE6-D524-324102FEA0E5}"/>
              </a:ext>
            </a:extLst>
          </p:cNvPr>
          <p:cNvSpPr txBox="1"/>
          <p:nvPr/>
        </p:nvSpPr>
        <p:spPr>
          <a:xfrm flipH="1">
            <a:off x="6192801" y="1622447"/>
            <a:ext cx="2211187" cy="138499"/>
          </a:xfrm>
          <a:prstGeom prst="rect">
            <a:avLst/>
          </a:prstGeom>
          <a:noFill/>
        </p:spPr>
        <p:txBody>
          <a:bodyPr wrap="square" lIns="0" tIns="0" rIns="0" bIns="0" rtlCol="0">
            <a:spAutoFit/>
          </a:bodyPr>
          <a:lstStyle/>
          <a:p>
            <a:pPr marL="0" marR="0" lvl="0" indent="0" algn="l" defTabSz="782072" rtl="0" eaLnBrk="1" fontAlgn="auto" latinLnBrk="0" hangingPunct="1">
              <a:lnSpc>
                <a:spcPct val="100000"/>
              </a:lnSpc>
              <a:spcBef>
                <a:spcPct val="20000"/>
              </a:spcBef>
              <a:spcAft>
                <a:spcPts val="0"/>
              </a:spcAft>
              <a:buClrTx/>
              <a:buSzTx/>
              <a:buFontTx/>
              <a:buNone/>
              <a:tabLst/>
              <a:defRPr/>
            </a:pPr>
            <a:r>
              <a:rPr kumimoji="0" lang="fr-FR" sz="900" b="1" i="0" u="none" strike="noStrike" kern="120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rPr>
              <a:t>Mesures de l’enfant</a:t>
            </a:r>
            <a:endParaRPr kumimoji="0" lang="fr-FR" sz="900" b="1" i="0" u="none" strike="noStrike" kern="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endParaRPr>
          </a:p>
        </p:txBody>
      </p:sp>
      <p:sp>
        <p:nvSpPr>
          <p:cNvPr id="56" name="TextBox 97">
            <a:extLst>
              <a:ext uri="{FF2B5EF4-FFF2-40B4-BE49-F238E27FC236}">
                <a16:creationId xmlns:a16="http://schemas.microsoft.com/office/drawing/2014/main" id="{F2AF3D97-3999-ADD3-4ABD-1B99A00394DE}"/>
              </a:ext>
            </a:extLst>
          </p:cNvPr>
          <p:cNvSpPr txBox="1"/>
          <p:nvPr/>
        </p:nvSpPr>
        <p:spPr>
          <a:xfrm flipH="1">
            <a:off x="6192801" y="3144015"/>
            <a:ext cx="2211187" cy="138499"/>
          </a:xfrm>
          <a:prstGeom prst="rect">
            <a:avLst/>
          </a:prstGeom>
          <a:noFill/>
        </p:spPr>
        <p:txBody>
          <a:bodyPr wrap="square" lIns="0" tIns="0" rIns="0" bIns="0" rtlCol="0">
            <a:spAutoFit/>
          </a:bodyPr>
          <a:lstStyle/>
          <a:p>
            <a:pPr marL="0" marR="0" lvl="0" indent="0" algn="l" defTabSz="782072" rtl="0" eaLnBrk="1" fontAlgn="auto" latinLnBrk="0" hangingPunct="1">
              <a:lnSpc>
                <a:spcPct val="100000"/>
              </a:lnSpc>
              <a:spcBef>
                <a:spcPct val="20000"/>
              </a:spcBef>
              <a:spcAft>
                <a:spcPts val="0"/>
              </a:spcAft>
              <a:buClrTx/>
              <a:buSzTx/>
              <a:buFontTx/>
              <a:buNone/>
              <a:tabLst/>
              <a:defRPr/>
            </a:pPr>
            <a:r>
              <a:rPr kumimoji="0" lang="fr-FR" sz="900" b="1" i="0" u="none" strike="noStrike" kern="120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rPr>
              <a:t>Vaccinations de l’enfant</a:t>
            </a:r>
            <a:endParaRPr kumimoji="0" lang="fr-FR" sz="900" b="1" i="0" u="none" strike="noStrike" kern="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endParaRPr>
          </a:p>
        </p:txBody>
      </p:sp>
      <p:sp>
        <p:nvSpPr>
          <p:cNvPr id="57" name="TextBox 97">
            <a:extLst>
              <a:ext uri="{FF2B5EF4-FFF2-40B4-BE49-F238E27FC236}">
                <a16:creationId xmlns:a16="http://schemas.microsoft.com/office/drawing/2014/main" id="{99CF23C0-6F93-CB00-857E-92021DC4B8B4}"/>
              </a:ext>
            </a:extLst>
          </p:cNvPr>
          <p:cNvSpPr txBox="1"/>
          <p:nvPr/>
        </p:nvSpPr>
        <p:spPr>
          <a:xfrm flipH="1">
            <a:off x="649475" y="4055517"/>
            <a:ext cx="2211187" cy="138499"/>
          </a:xfrm>
          <a:prstGeom prst="rect">
            <a:avLst/>
          </a:prstGeom>
          <a:noFill/>
        </p:spPr>
        <p:txBody>
          <a:bodyPr wrap="square" lIns="0" tIns="0" rIns="0" bIns="0" rtlCol="0">
            <a:spAutoFit/>
          </a:bodyPr>
          <a:lstStyle/>
          <a:p>
            <a:pPr marL="0" marR="0" lvl="0" indent="0" algn="l" defTabSz="782072" rtl="0" eaLnBrk="1" fontAlgn="auto" latinLnBrk="0" hangingPunct="1">
              <a:lnSpc>
                <a:spcPct val="100000"/>
              </a:lnSpc>
              <a:spcBef>
                <a:spcPct val="20000"/>
              </a:spcBef>
              <a:spcAft>
                <a:spcPts val="0"/>
              </a:spcAft>
              <a:buClrTx/>
              <a:buSzTx/>
              <a:buFontTx/>
              <a:buNone/>
              <a:tabLst/>
              <a:defRPr/>
            </a:pPr>
            <a:r>
              <a:rPr kumimoji="0" lang="fr-FR" sz="900" b="1" i="0" u="none" strike="noStrike" kern="120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rPr>
              <a:t>Agenda de santé</a:t>
            </a:r>
            <a:endParaRPr kumimoji="0" lang="fr-FR" sz="900" b="1" i="0" u="none" strike="noStrike" kern="0" cap="none" spc="0" normalizeH="0" baseline="0" noProof="0" dirty="0">
              <a:ln>
                <a:noFill/>
              </a:ln>
              <a:solidFill>
                <a:srgbClr val="4888C7"/>
              </a:solidFill>
              <a:effectLst/>
              <a:uLnTx/>
              <a:uFillTx/>
              <a:latin typeface="Marianne" panose="02000000000000000000" pitchFamily="2" charset="0"/>
              <a:ea typeface="+mn-ea"/>
              <a:cs typeface="Arial" panose="020B0604020202020204" pitchFamily="34" charset="0"/>
            </a:endParaRPr>
          </a:p>
        </p:txBody>
      </p:sp>
      <p:sp>
        <p:nvSpPr>
          <p:cNvPr id="58" name="TextBox 86">
            <a:extLst>
              <a:ext uri="{FF2B5EF4-FFF2-40B4-BE49-F238E27FC236}">
                <a16:creationId xmlns:a16="http://schemas.microsoft.com/office/drawing/2014/main" id="{21F8187B-DB57-D11A-9D92-E0B1D2C8B24C}"/>
              </a:ext>
            </a:extLst>
          </p:cNvPr>
          <p:cNvSpPr txBox="1"/>
          <p:nvPr/>
        </p:nvSpPr>
        <p:spPr>
          <a:xfrm>
            <a:off x="646595" y="1829875"/>
            <a:ext cx="2349857" cy="964367"/>
          </a:xfrm>
          <a:prstGeom prst="rect">
            <a:avLst/>
          </a:prstGeom>
          <a:noFill/>
        </p:spPr>
        <p:txBody>
          <a:bodyPr wrap="square" lIns="0" tIns="0" rIns="0" bIns="0" rtlCol="0" anchor="t">
            <a:spAutoFit/>
          </a:bodyPr>
          <a:lstStyle/>
          <a:p>
            <a:pPr marL="92075" marR="0" lvl="0" indent="-92075" algn="l" defTabSz="457209" rtl="0" eaLnBrk="1" fontAlgn="auto" latinLnBrk="0" hangingPunct="1">
              <a:lnSpc>
                <a:spcPct val="100000"/>
              </a:lnSpc>
              <a:spcBef>
                <a:spcPts val="400"/>
              </a:spcBef>
              <a:spcAft>
                <a:spcPts val="0"/>
              </a:spcAft>
              <a:buClr>
                <a:srgbClr val="F18A5F"/>
              </a:buClr>
              <a:buSzPct val="70000"/>
              <a:buFont typeface="Arial" panose="020B0604020202020204"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Un univers graphique différencié selon l’âge de l’enfant</a:t>
            </a:r>
          </a:p>
          <a:p>
            <a:pPr marL="92075" marR="0" lvl="0" indent="-92075" algn="l" defTabSz="457209" rtl="0" eaLnBrk="1" fontAlgn="auto" latinLnBrk="0" hangingPunct="1">
              <a:lnSpc>
                <a:spcPct val="100000"/>
              </a:lnSpc>
              <a:spcBef>
                <a:spcPts val="400"/>
              </a:spcBef>
              <a:spcAft>
                <a:spcPts val="0"/>
              </a:spcAft>
              <a:buClr>
                <a:srgbClr val="F18A5F"/>
              </a:buClr>
              <a:buSzPct val="70000"/>
              <a:buFont typeface="Arial" panose="020B0604020202020204"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Des conseils personnalisés pour les parents et les enfants, en fonction de leur âge</a:t>
            </a:r>
          </a:p>
          <a:p>
            <a:pPr marL="92075" marR="0" lvl="0" indent="-92075" algn="l" defTabSz="457209" rtl="0" eaLnBrk="1" fontAlgn="auto" latinLnBrk="0" hangingPunct="1">
              <a:lnSpc>
                <a:spcPct val="100000"/>
              </a:lnSpc>
              <a:spcBef>
                <a:spcPts val="400"/>
              </a:spcBef>
              <a:spcAft>
                <a:spcPts val="0"/>
              </a:spcAft>
              <a:buClr>
                <a:srgbClr val="F18A5F"/>
              </a:buClr>
              <a:buSzPct val="70000"/>
              <a:buFont typeface="Arial" panose="020B0604020202020204"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Pour les parents : une visualisation des notifications d’évènements pour l’ensemble des Mon espace santé de leurs enfants</a:t>
            </a:r>
          </a:p>
        </p:txBody>
      </p:sp>
      <p:sp>
        <p:nvSpPr>
          <p:cNvPr id="59" name="TextBox 86">
            <a:extLst>
              <a:ext uri="{FF2B5EF4-FFF2-40B4-BE49-F238E27FC236}">
                <a16:creationId xmlns:a16="http://schemas.microsoft.com/office/drawing/2014/main" id="{03AC45D6-B92D-50EE-7ACE-097402BC2CDE}"/>
              </a:ext>
            </a:extLst>
          </p:cNvPr>
          <p:cNvSpPr txBox="1"/>
          <p:nvPr/>
        </p:nvSpPr>
        <p:spPr>
          <a:xfrm>
            <a:off x="6192801" y="1829875"/>
            <a:ext cx="2528975" cy="1036181"/>
          </a:xfrm>
          <a:prstGeom prst="rect">
            <a:avLst/>
          </a:prstGeom>
          <a:noFill/>
        </p:spPr>
        <p:txBody>
          <a:bodyPr wrap="square" lIns="0" tIns="0" rIns="0" bIns="0" rtlCol="0" anchor="t">
            <a:spAutoFit/>
          </a:bodyPr>
          <a:lstStyle/>
          <a:p>
            <a:pPr marL="92075" indent="-92075" defTabSz="457209">
              <a:spcBef>
                <a:spcPts val="400"/>
              </a:spcBef>
              <a:buClr>
                <a:srgbClr val="F18A5F"/>
              </a:buClr>
              <a:buSzPct val="70000"/>
              <a:buFont typeface="Arial" panose="020B0604020202020204" pitchFamily="34" charset="0"/>
              <a:buChar char="•"/>
              <a:tabLst/>
              <a:defRPr/>
            </a:pPr>
            <a:r>
              <a:rPr lang="fr-FR" sz="800" dirty="0">
                <a:solidFill>
                  <a:srgbClr val="374C62"/>
                </a:solidFill>
                <a:latin typeface="Marianne" panose="02000000000000000000" pitchFamily="2" charset="0"/>
                <a:ea typeface="+mn-ea"/>
                <a:cs typeface="Arial" panose="020B0604020202020204" pitchFamily="34" charset="0"/>
              </a:rPr>
              <a:t>L’alimentation et la consultation des mesures de l’enfant par les parents, à venir par les PS</a:t>
            </a:r>
          </a:p>
          <a:p>
            <a:pPr marL="92075" indent="-92075" defTabSz="457209">
              <a:spcBef>
                <a:spcPts val="400"/>
              </a:spcBef>
              <a:buClr>
                <a:srgbClr val="F18A5F"/>
              </a:buClr>
              <a:buSzPct val="70000"/>
              <a:buFont typeface="Arial" panose="020B0604020202020204" pitchFamily="34" charset="0"/>
              <a:buChar char="•"/>
              <a:tabLst/>
              <a:defRPr/>
            </a:pPr>
            <a:r>
              <a:rPr lang="fr-FR" sz="800" dirty="0">
                <a:solidFill>
                  <a:srgbClr val="374C62"/>
                </a:solidFill>
                <a:latin typeface="Marianne" panose="02000000000000000000" pitchFamily="2" charset="0"/>
                <a:ea typeface="+mn-ea"/>
                <a:cs typeface="Arial" panose="020B0604020202020204" pitchFamily="34" charset="0"/>
              </a:rPr>
              <a:t>Les courbes de suivi de la croissance de l’enfant selon l’âge (courbes INSERM): </a:t>
            </a:r>
          </a:p>
          <a:p>
            <a:pPr marL="446088" marR="0" lvl="1" indent="-179388" algn="l" defTabSz="457209" rtl="0" eaLnBrk="1" fontAlgn="auto" latinLnBrk="0" hangingPunct="1">
              <a:lnSpc>
                <a:spcPct val="100000"/>
              </a:lnSpc>
              <a:spcAft>
                <a:spcPts val="0"/>
              </a:spcAft>
              <a:buClr>
                <a:srgbClr val="F18A5F"/>
              </a:buClr>
              <a:buSzPct val="70000"/>
              <a:buFont typeface="Arial"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Taille (0 à 3 ans et 1 à 18 ans)</a:t>
            </a:r>
          </a:p>
          <a:p>
            <a:pPr marL="446088" marR="0" lvl="1" indent="-179388" algn="l" defTabSz="457209" rtl="0" eaLnBrk="1" fontAlgn="auto" latinLnBrk="0" hangingPunct="1">
              <a:lnSpc>
                <a:spcPct val="100000"/>
              </a:lnSpc>
              <a:spcAft>
                <a:spcPts val="0"/>
              </a:spcAft>
              <a:buClr>
                <a:srgbClr val="F18A5F"/>
              </a:buClr>
              <a:buSzPct val="70000"/>
              <a:buFont typeface="Arial"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Poids (0 à 3 ans et 1 à 18 ans)</a:t>
            </a:r>
          </a:p>
          <a:p>
            <a:pPr marL="446088" marR="0" lvl="1" indent="-179388" algn="l" defTabSz="457209" rtl="0" eaLnBrk="1" fontAlgn="auto" latinLnBrk="0" hangingPunct="1">
              <a:lnSpc>
                <a:spcPct val="100000"/>
              </a:lnSpc>
              <a:spcAft>
                <a:spcPts val="0"/>
              </a:spcAft>
              <a:buClr>
                <a:srgbClr val="F18A5F"/>
              </a:buClr>
              <a:buSzPct val="70000"/>
              <a:buFont typeface="Arial"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Périmètre crânien (0 à 5 ans)</a:t>
            </a:r>
          </a:p>
          <a:p>
            <a:pPr marL="446088" marR="0" lvl="1" indent="-179388" algn="l" defTabSz="457209" rtl="0" eaLnBrk="1" fontAlgn="auto" latinLnBrk="0" hangingPunct="1">
              <a:lnSpc>
                <a:spcPct val="100000"/>
              </a:lnSpc>
              <a:spcAft>
                <a:spcPts val="0"/>
              </a:spcAft>
              <a:buClr>
                <a:srgbClr val="F18A5F"/>
              </a:buClr>
              <a:buSzPct val="70000"/>
              <a:buFont typeface="Arial" pitchFamily="34" charset="0"/>
              <a:buChar char="►"/>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ea typeface="+mn-ea"/>
                <a:cs typeface="Arial" panose="020B0604020202020204" pitchFamily="34" charset="0"/>
              </a:rPr>
              <a:t>IMC (0 à 18 ans)</a:t>
            </a:r>
          </a:p>
        </p:txBody>
      </p:sp>
      <p:sp>
        <p:nvSpPr>
          <p:cNvPr id="60" name="TextBox 86">
            <a:extLst>
              <a:ext uri="{FF2B5EF4-FFF2-40B4-BE49-F238E27FC236}">
                <a16:creationId xmlns:a16="http://schemas.microsoft.com/office/drawing/2014/main" id="{80894C86-1397-639B-C848-3C8CA9739CEE}"/>
              </a:ext>
            </a:extLst>
          </p:cNvPr>
          <p:cNvSpPr txBox="1"/>
          <p:nvPr/>
        </p:nvSpPr>
        <p:spPr>
          <a:xfrm>
            <a:off x="6192801" y="3355406"/>
            <a:ext cx="2399506" cy="1384995"/>
          </a:xfrm>
          <a:prstGeom prst="rect">
            <a:avLst/>
          </a:prstGeom>
          <a:noFill/>
        </p:spPr>
        <p:txBody>
          <a:bodyPr wrap="square" lIns="0" tIns="0" rIns="0" bIns="0" rtlCol="0" anchor="t">
            <a:spAutoFit/>
          </a:bodyPr>
          <a:lstStyle/>
          <a:p>
            <a:pPr marL="92075" lvl="0" indent="-92075" defTabSz="457209" eaLnBrk="1" fontAlgn="auto" latinLnBrk="0" hangingPunct="1">
              <a:spcBef>
                <a:spcPts val="400"/>
              </a:spcBef>
              <a:buClr>
                <a:srgbClr val="F18A5F"/>
              </a:buClr>
              <a:buSzPct val="70000"/>
              <a:buFont typeface="Arial" panose="020B0604020202020204" pitchFamily="34" charset="0"/>
              <a:buChar char="•"/>
              <a:defRPr/>
            </a:pPr>
            <a:r>
              <a:rPr lang="fr-FR" sz="800" dirty="0">
                <a:solidFill>
                  <a:srgbClr val="374C62"/>
                </a:solidFill>
                <a:latin typeface="Marianne" panose="02000000000000000000" pitchFamily="2" charset="0"/>
                <a:ea typeface="+mn-ea"/>
                <a:cs typeface="Arial" panose="020B0604020202020204" pitchFamily="34" charset="0"/>
              </a:rPr>
              <a:t>Une alimentation des vaccinations effectuées par les PS (depuis un LGO ou le </a:t>
            </a:r>
            <a:r>
              <a:rPr lang="fr-FR" sz="800" dirty="0" err="1">
                <a:solidFill>
                  <a:srgbClr val="374C62"/>
                </a:solidFill>
                <a:latin typeface="Marianne" panose="02000000000000000000" pitchFamily="2" charset="0"/>
                <a:ea typeface="+mn-ea"/>
                <a:cs typeface="Arial" panose="020B0604020202020204" pitchFamily="34" charset="0"/>
              </a:rPr>
              <a:t>webDMP</a:t>
            </a:r>
            <a:r>
              <a:rPr lang="fr-FR" sz="800" dirty="0">
                <a:solidFill>
                  <a:srgbClr val="374C62"/>
                </a:solidFill>
                <a:latin typeface="Marianne" panose="02000000000000000000" pitchFamily="2" charset="0"/>
                <a:ea typeface="+mn-ea"/>
                <a:cs typeface="Arial" panose="020B0604020202020204" pitchFamily="34" charset="0"/>
              </a:rPr>
              <a:t>), à venir par l’ensemble des LPS</a:t>
            </a:r>
          </a:p>
          <a:p>
            <a:pPr marL="92075" lvl="0" indent="-92075" defTabSz="457209" eaLnBrk="1" fontAlgn="auto" latinLnBrk="0" hangingPunct="1">
              <a:spcBef>
                <a:spcPts val="400"/>
              </a:spcBef>
              <a:buClr>
                <a:srgbClr val="F18A5F"/>
              </a:buClr>
              <a:buSzPct val="70000"/>
              <a:buFont typeface="Arial" panose="020B0604020202020204" pitchFamily="34" charset="0"/>
              <a:buChar char="•"/>
              <a:defRPr/>
            </a:pPr>
            <a:r>
              <a:rPr lang="fr-FR" sz="800" dirty="0">
                <a:solidFill>
                  <a:srgbClr val="374C62"/>
                </a:solidFill>
                <a:latin typeface="Marianne" panose="02000000000000000000" pitchFamily="2" charset="0"/>
                <a:ea typeface="+mn-ea"/>
                <a:cs typeface="Arial" panose="020B0604020202020204" pitchFamily="34" charset="0"/>
              </a:rPr>
              <a:t>La consultation et l’alimentation des vaccinations par les parents, grâce au scan de la boite du vaccin</a:t>
            </a:r>
          </a:p>
          <a:p>
            <a:pPr marL="92075" lvl="0" indent="-92075" defTabSz="457209" eaLnBrk="1" fontAlgn="auto" latinLnBrk="0" hangingPunct="1">
              <a:spcBef>
                <a:spcPts val="400"/>
              </a:spcBef>
              <a:buClr>
                <a:srgbClr val="F18A5F"/>
              </a:buClr>
              <a:buSzPct val="70000"/>
              <a:buFont typeface="Arial" panose="020B0604020202020204" pitchFamily="34" charset="0"/>
              <a:buChar char="•"/>
              <a:defRPr/>
            </a:pPr>
            <a:r>
              <a:rPr lang="fr-FR" sz="800" dirty="0">
                <a:solidFill>
                  <a:srgbClr val="374C62"/>
                </a:solidFill>
                <a:latin typeface="Marianne" panose="02000000000000000000" pitchFamily="2" charset="0"/>
                <a:ea typeface="+mn-ea"/>
                <a:cs typeface="Arial" panose="020B0604020202020204" pitchFamily="34" charset="0"/>
              </a:rPr>
              <a:t>La validation des vaccins saisis par les patients par les PS </a:t>
            </a:r>
          </a:p>
          <a:p>
            <a:pPr marL="92075" lvl="0" indent="-92075" defTabSz="457209" eaLnBrk="1" fontAlgn="auto" latinLnBrk="0" hangingPunct="1">
              <a:spcBef>
                <a:spcPts val="400"/>
              </a:spcBef>
              <a:buClr>
                <a:srgbClr val="F18A5F"/>
              </a:buClr>
              <a:buSzPct val="70000"/>
              <a:buFont typeface="Arial" panose="020B0604020202020204" pitchFamily="34" charset="0"/>
              <a:buChar char="•"/>
              <a:defRPr/>
            </a:pPr>
            <a:r>
              <a:rPr lang="fr-FR" sz="800" dirty="0">
                <a:solidFill>
                  <a:srgbClr val="374C62"/>
                </a:solidFill>
                <a:latin typeface="Marianne" panose="02000000000000000000" pitchFamily="2" charset="0"/>
                <a:ea typeface="+mn-ea"/>
                <a:cs typeface="Arial" panose="020B0604020202020204" pitchFamily="34" charset="0"/>
              </a:rPr>
              <a:t>Un véritable carnet de vaccination numérique à partager ou exporter  </a:t>
            </a:r>
          </a:p>
        </p:txBody>
      </p:sp>
      <p:sp>
        <p:nvSpPr>
          <p:cNvPr id="61" name="TextBox 86">
            <a:extLst>
              <a:ext uri="{FF2B5EF4-FFF2-40B4-BE49-F238E27FC236}">
                <a16:creationId xmlns:a16="http://schemas.microsoft.com/office/drawing/2014/main" id="{069C0412-A68D-5EBF-C2C8-63E0D128D7B8}"/>
              </a:ext>
            </a:extLst>
          </p:cNvPr>
          <p:cNvSpPr txBox="1"/>
          <p:nvPr/>
        </p:nvSpPr>
        <p:spPr>
          <a:xfrm>
            <a:off x="646595" y="4269976"/>
            <a:ext cx="3527632" cy="595035"/>
          </a:xfrm>
          <a:prstGeom prst="rect">
            <a:avLst/>
          </a:prstGeom>
          <a:noFill/>
        </p:spPr>
        <p:txBody>
          <a:bodyPr wrap="square" lIns="0" tIns="0" rIns="0" bIns="0" rtlCol="0" anchor="t">
            <a:spAutoFit/>
          </a:bodyPr>
          <a:lstStyle>
            <a:defPPr marR="0" lvl="0" algn="l" rtl="0">
              <a:lnSpc>
                <a:spcPct val="100000"/>
              </a:lnSpc>
              <a:spcBef>
                <a:spcPts val="0"/>
              </a:spcBef>
              <a:spcAft>
                <a:spcPts val="0"/>
              </a:spcAft>
            </a:defPPr>
            <a:lvl1pPr marL="92075" indent="-92075" defTabSz="457209">
              <a:spcBef>
                <a:spcPts val="400"/>
              </a:spcBef>
              <a:buClr>
                <a:srgbClr val="F18A5F"/>
              </a:buClr>
              <a:buSzPct val="70000"/>
              <a:buFont typeface="Arial" panose="020B0604020202020204" pitchFamily="34" charset="0"/>
              <a:buChar char="•"/>
              <a:tabLst/>
              <a:defRPr sz="800">
                <a:solidFill>
                  <a:srgbClr val="374C62"/>
                </a:solidFill>
                <a:latin typeface="Marianne" panose="02000000000000000000" pitchFamily="2" charset="0"/>
                <a:ea typeface="+mn-ea"/>
                <a:cs typeface="Arial" panose="020B0604020202020204" pitchFamily="34" charset="0"/>
              </a:defRPr>
            </a:lvl1pPr>
          </a:lstStyle>
          <a:p>
            <a:r>
              <a:rPr lang="fr-FR" dirty="0"/>
              <a:t>La notification aux parents à l’approche d’un examen obligatoire</a:t>
            </a:r>
          </a:p>
          <a:p>
            <a:r>
              <a:rPr lang="fr-FR" dirty="0"/>
              <a:t>La notification aux parents des échéances de vaccinations obligatoires et recommandées</a:t>
            </a:r>
          </a:p>
          <a:p>
            <a:r>
              <a:rPr lang="fr-FR" dirty="0"/>
              <a:t>La centralisation des rendez-vous et rappels médicaux pour l’enfant</a:t>
            </a:r>
          </a:p>
        </p:txBody>
      </p:sp>
      <p:sp>
        <p:nvSpPr>
          <p:cNvPr id="62" name="TextBox 86">
            <a:extLst>
              <a:ext uri="{FF2B5EF4-FFF2-40B4-BE49-F238E27FC236}">
                <a16:creationId xmlns:a16="http://schemas.microsoft.com/office/drawing/2014/main" id="{80372C25-6FD2-6FCC-712A-4B0E5E8A6AFA}"/>
              </a:ext>
            </a:extLst>
          </p:cNvPr>
          <p:cNvSpPr txBox="1"/>
          <p:nvPr/>
        </p:nvSpPr>
        <p:spPr>
          <a:xfrm>
            <a:off x="647295" y="3167212"/>
            <a:ext cx="2291166" cy="692497"/>
          </a:xfrm>
          <a:prstGeom prst="rect">
            <a:avLst/>
          </a:prstGeom>
          <a:noFill/>
        </p:spPr>
        <p:txBody>
          <a:bodyPr wrap="square" lIns="0" tIns="0" rIns="0" bIns="0" rtlCol="0" anchor="t">
            <a:spAutoFit/>
          </a:bodyPr>
          <a:lstStyle/>
          <a:p>
            <a:pPr marL="92075" indent="-92075" defTabSz="457209">
              <a:spcBef>
                <a:spcPts val="400"/>
              </a:spcBef>
              <a:buClr>
                <a:srgbClr val="F18A5F"/>
              </a:buClr>
              <a:buSzPct val="70000"/>
              <a:buFont typeface="Arial" panose="020B0604020202020204" pitchFamily="34" charset="0"/>
              <a:buChar char="•"/>
              <a:tabLst/>
              <a:defRPr/>
            </a:pPr>
            <a:r>
              <a:rPr lang="fr-FR" sz="800" dirty="0">
                <a:solidFill>
                  <a:srgbClr val="374C62"/>
                </a:solidFill>
                <a:latin typeface="Marianne" panose="02000000000000000000" pitchFamily="2" charset="0"/>
                <a:ea typeface="+mn-ea"/>
                <a:cs typeface="Arial" panose="020B0604020202020204" pitchFamily="34" charset="0"/>
              </a:rPr>
              <a:t>L’alimentation des documents de santé de l’enfant par les professionnels de santé dont les CR des examens obligatoires à venir</a:t>
            </a:r>
          </a:p>
          <a:p>
            <a:pPr marL="92075" indent="-92075" defTabSz="457209">
              <a:spcBef>
                <a:spcPts val="400"/>
              </a:spcBef>
              <a:buClr>
                <a:srgbClr val="F18A5F"/>
              </a:buClr>
              <a:buSzPct val="70000"/>
              <a:buFont typeface="Arial" panose="020B0604020202020204" pitchFamily="34" charset="0"/>
              <a:buChar char="•"/>
              <a:tabLst/>
              <a:defRPr/>
            </a:pPr>
            <a:r>
              <a:rPr lang="fr-FR" sz="800" dirty="0">
                <a:solidFill>
                  <a:srgbClr val="374C62"/>
                </a:solidFill>
                <a:latin typeface="Marianne" panose="02000000000000000000" pitchFamily="2" charset="0"/>
                <a:ea typeface="+mn-ea"/>
                <a:cs typeface="Arial" panose="020B0604020202020204" pitchFamily="34" charset="0"/>
              </a:rPr>
              <a:t>L’alimentation et la consultation des documents de l’enfant par les parents </a:t>
            </a:r>
          </a:p>
        </p:txBody>
      </p:sp>
    </p:spTree>
    <p:extLst>
      <p:ext uri="{BB962C8B-B14F-4D97-AF65-F5344CB8AC3E}">
        <p14:creationId xmlns:p14="http://schemas.microsoft.com/office/powerpoint/2010/main" val="982663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43</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10030"/>
            <a:ext cx="8295265" cy="1323439"/>
          </a:xfrm>
          <a:prstGeom prst="rect">
            <a:avLst/>
          </a:prstGeom>
          <a:noFill/>
        </p:spPr>
        <p:txBody>
          <a:bodyPr wrap="square">
            <a:spAutoFit/>
          </a:bodyPr>
          <a:lstStyle/>
          <a:p>
            <a:r>
              <a:rPr lang="fr-FR" sz="4000" b="1" dirty="0">
                <a:solidFill>
                  <a:srgbClr val="FFFFFF"/>
                </a:solidFill>
                <a:effectLst/>
                <a:latin typeface="Marianne" panose="02000000000000000000" pitchFamily="2" charset="0"/>
              </a:rPr>
              <a:t>Le programme personnalisé de soins en cancérologie (PPS)</a:t>
            </a:r>
          </a:p>
        </p:txBody>
      </p:sp>
      <p:pic>
        <p:nvPicPr>
          <p:cNvPr id="8" name="Image 7" descr="Une image contenant Police, Graphique, conception&#10;&#10;Description générée automatiquement">
            <a:extLst>
              <a:ext uri="{FF2B5EF4-FFF2-40B4-BE49-F238E27FC236}">
                <a16:creationId xmlns:a16="http://schemas.microsoft.com/office/drawing/2014/main" id="{C2CC7067-2A0B-64A9-4952-7BECA96C340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60381" y="1430565"/>
            <a:ext cx="964085" cy="479465"/>
          </a:xfrm>
          <a:prstGeom prst="rect">
            <a:avLst/>
          </a:prstGeom>
        </p:spPr>
      </p:pic>
    </p:spTree>
    <p:extLst>
      <p:ext uri="{BB962C8B-B14F-4D97-AF65-F5344CB8AC3E}">
        <p14:creationId xmlns:p14="http://schemas.microsoft.com/office/powerpoint/2010/main" val="3799214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defTabSz="914378"/>
            <a:fld id="{00000000-1234-1234-1234-123412341234}" type="slidenum">
              <a:rPr lang="fr-FR"/>
              <a:pPr defTabSz="914378"/>
              <a:t>44</a:t>
            </a:fld>
            <a:endParaRPr lang="fr-F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8"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9" y="979477"/>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0"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8" y="947494"/>
            <a:ext cx="250042" cy="92333"/>
          </a:xfrm>
          <a:prstGeom prst="rect">
            <a:avLst/>
          </a:prstGeom>
          <a:noFill/>
        </p:spPr>
        <p:txBody>
          <a:bodyPr wrap="square" lIns="0" tIns="0" rIns="0" bIns="0" rtlCol="0">
            <a:spAutoFit/>
          </a:bodyPr>
          <a:lstStyle/>
          <a:p>
            <a:pPr defTabSz="914378"/>
            <a:r>
              <a:rPr lang="fr-FR" sz="600" b="1" dirty="0">
                <a:solidFill>
                  <a:srgbClr val="FFFFFF"/>
                </a:solidFill>
                <a:latin typeface="Marianne" panose="02000000000000000000" pitchFamily="2" charset="0"/>
                <a:ea typeface="+mn-ea"/>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500"/>
            <a:ext cx="7350657" cy="246221"/>
          </a:xfrm>
          <a:prstGeom prst="rect">
            <a:avLst/>
          </a:prstGeom>
          <a:noFill/>
        </p:spPr>
        <p:txBody>
          <a:bodyPr wrap="square" lIns="0" tIns="0" rIns="0" bIns="0">
            <a:spAutoFit/>
          </a:bodyPr>
          <a:lstStyle/>
          <a:p>
            <a:pPr defTabSz="914378">
              <a:defRPr/>
            </a:pPr>
            <a:r>
              <a:rPr lang="fr-FR" sz="1600" b="1" dirty="0">
                <a:solidFill>
                  <a:srgbClr val="374C62"/>
                </a:solidFill>
                <a:latin typeface="Marianne" panose="02000000000000000000" pitchFamily="2" charset="0"/>
                <a:ea typeface="+mn-ea"/>
              </a:rPr>
              <a:t>Le programme personnalisé de soins (PPS)</a:t>
            </a:r>
          </a:p>
        </p:txBody>
      </p:sp>
      <p:sp>
        <p:nvSpPr>
          <p:cNvPr id="3" name="Rectangle : coins arrondis 2">
            <a:extLst>
              <a:ext uri="{FF2B5EF4-FFF2-40B4-BE49-F238E27FC236}">
                <a16:creationId xmlns:a16="http://schemas.microsoft.com/office/drawing/2014/main" id="{B5573615-F79F-DE7C-9DF5-37F31D83E45B}"/>
              </a:ext>
            </a:extLst>
          </p:cNvPr>
          <p:cNvSpPr/>
          <p:nvPr/>
        </p:nvSpPr>
        <p:spPr>
          <a:xfrm>
            <a:off x="659414" y="1733224"/>
            <a:ext cx="3993300" cy="2633285"/>
          </a:xfrm>
          <a:prstGeom prst="roundRect">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14" name="Rectangle : coins arrondis 13">
            <a:extLst>
              <a:ext uri="{FF2B5EF4-FFF2-40B4-BE49-F238E27FC236}">
                <a16:creationId xmlns:a16="http://schemas.microsoft.com/office/drawing/2014/main" id="{007C65A9-DE3C-27AA-D1A9-03795D2DC558}"/>
              </a:ext>
            </a:extLst>
          </p:cNvPr>
          <p:cNvSpPr/>
          <p:nvPr/>
        </p:nvSpPr>
        <p:spPr>
          <a:xfrm>
            <a:off x="4935196" y="1733224"/>
            <a:ext cx="3993300" cy="2633285"/>
          </a:xfrm>
          <a:prstGeom prst="roundRect">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15" name="ZoneTexte 14">
            <a:extLst>
              <a:ext uri="{FF2B5EF4-FFF2-40B4-BE49-F238E27FC236}">
                <a16:creationId xmlns:a16="http://schemas.microsoft.com/office/drawing/2014/main" id="{86D743DD-389E-49C2-BC74-C40C71507D18}"/>
              </a:ext>
            </a:extLst>
          </p:cNvPr>
          <p:cNvSpPr txBox="1"/>
          <p:nvPr/>
        </p:nvSpPr>
        <p:spPr>
          <a:xfrm>
            <a:off x="857153" y="1880924"/>
            <a:ext cx="3597822" cy="2473754"/>
          </a:xfrm>
          <a:prstGeom prst="rect">
            <a:avLst/>
          </a:prstGeom>
          <a:noFill/>
        </p:spPr>
        <p:txBody>
          <a:bodyPr wrap="square">
            <a:spAutoFit/>
          </a:bodyPr>
          <a:lstStyle/>
          <a:p>
            <a:pPr defTabSz="914378"/>
            <a:r>
              <a:rPr lang="fr-FR" b="1" dirty="0">
                <a:solidFill>
                  <a:srgbClr val="FFFFFF"/>
                </a:solidFill>
                <a:latin typeface="Marianne" panose="02000000000000000000" pitchFamily="2" charset="0"/>
                <a:ea typeface="+mn-ea"/>
              </a:rPr>
              <a:t>Temps fort du parcours de soins</a:t>
            </a:r>
          </a:p>
          <a:p>
            <a:pPr defTabSz="914378"/>
            <a:endParaRPr lang="fr-FR" b="1" dirty="0">
              <a:solidFill>
                <a:srgbClr val="FFFFFF"/>
              </a:solidFill>
              <a:latin typeface="Marianne" panose="02000000000000000000" pitchFamily="2" charset="0"/>
              <a:ea typeface="+mn-ea"/>
            </a:endParaRPr>
          </a:p>
          <a:p>
            <a:pPr defTabSz="914378">
              <a:spcAft>
                <a:spcPts val="1200"/>
              </a:spcAft>
            </a:pPr>
            <a:r>
              <a:rPr lang="fr-FR" sz="1125" dirty="0">
                <a:solidFill>
                  <a:srgbClr val="FFFFFF"/>
                </a:solidFill>
                <a:latin typeface="Marianne" panose="02000000000000000000" pitchFamily="2" charset="0"/>
                <a:ea typeface="+mn-ea"/>
              </a:rPr>
              <a:t>Une des garanties de qualité des soins</a:t>
            </a:r>
          </a:p>
          <a:p>
            <a:pPr defTabSz="914378"/>
            <a:r>
              <a:rPr lang="fr-FR" sz="1125" dirty="0">
                <a:solidFill>
                  <a:srgbClr val="FFFFFF"/>
                </a:solidFill>
                <a:latin typeface="Marianne" panose="02000000000000000000" pitchFamily="2" charset="0"/>
                <a:ea typeface="+mn-ea"/>
              </a:rPr>
              <a:t>Mesure transversale de qualité des ES autorisés au traitement du cancer</a:t>
            </a:r>
          </a:p>
          <a:p>
            <a:pPr defTabSz="914378"/>
            <a:endParaRPr lang="fr-FR" sz="1100" dirty="0">
              <a:solidFill>
                <a:srgbClr val="FFFFFF"/>
              </a:solidFill>
              <a:latin typeface="Marianne" panose="02000000000000000000" pitchFamily="2" charset="0"/>
              <a:ea typeface="+mn-ea"/>
            </a:endParaRPr>
          </a:p>
          <a:p>
            <a:pPr defTabSz="914378"/>
            <a:endParaRPr lang="fr-FR" sz="1100" dirty="0">
              <a:solidFill>
                <a:srgbClr val="FFFFFF"/>
              </a:solidFill>
              <a:latin typeface="Marianne" panose="02000000000000000000" pitchFamily="2" charset="0"/>
              <a:ea typeface="+mn-ea"/>
            </a:endParaRPr>
          </a:p>
          <a:p>
            <a:pPr defTabSz="914378"/>
            <a:endParaRPr lang="fr-FR" sz="100" dirty="0">
              <a:solidFill>
                <a:srgbClr val="FFFFFF"/>
              </a:solidFill>
              <a:latin typeface="Marianne" panose="02000000000000000000" pitchFamily="2" charset="0"/>
              <a:ea typeface="+mn-ea"/>
            </a:endParaRPr>
          </a:p>
          <a:p>
            <a:pPr marL="214313" indent="-214313" defTabSz="914378">
              <a:buClr>
                <a:srgbClr val="FFFFFF"/>
              </a:buClr>
              <a:buFont typeface="Wingdings" panose="05000000000000000000" pitchFamily="2" charset="2"/>
              <a:buChar char="è"/>
            </a:pPr>
            <a:r>
              <a:rPr lang="fr-FR" sz="1200" b="1" dirty="0">
                <a:solidFill>
                  <a:srgbClr val="FFFFFF"/>
                </a:solidFill>
                <a:latin typeface="Marianne" panose="02000000000000000000" pitchFamily="2" charset="0"/>
                <a:ea typeface="+mn-ea"/>
              </a:rPr>
              <a:t>Aider les professionnels en pratique</a:t>
            </a:r>
          </a:p>
          <a:p>
            <a:pPr marL="214313" indent="-214313" defTabSz="914378">
              <a:buClr>
                <a:srgbClr val="FFFFFF"/>
              </a:buClr>
              <a:buFont typeface="Wingdings" panose="05000000000000000000" pitchFamily="2" charset="2"/>
              <a:buChar char="è"/>
            </a:pPr>
            <a:r>
              <a:rPr lang="fr-FR" sz="1200" b="1" dirty="0">
                <a:solidFill>
                  <a:srgbClr val="FFFFFF"/>
                </a:solidFill>
                <a:latin typeface="Marianne" panose="02000000000000000000" pitchFamily="2" charset="0"/>
                <a:ea typeface="+mn-ea"/>
              </a:rPr>
              <a:t>Donner aux patients une vision globale de leur parcours de soins</a:t>
            </a:r>
          </a:p>
          <a:p>
            <a:pPr marL="214313" indent="-214313" defTabSz="914378">
              <a:buClr>
                <a:srgbClr val="FFFFFF"/>
              </a:buClr>
              <a:buFont typeface="Wingdings" panose="05000000000000000000" pitchFamily="2" charset="2"/>
              <a:buChar char="è"/>
            </a:pPr>
            <a:r>
              <a:rPr lang="fr-FR" sz="1200" b="1" dirty="0">
                <a:solidFill>
                  <a:srgbClr val="FFFFFF"/>
                </a:solidFill>
                <a:latin typeface="Marianne" panose="02000000000000000000" pitchFamily="2" charset="0"/>
                <a:ea typeface="+mn-ea"/>
              </a:rPr>
              <a:t>Renforcer la coordination des différents professionnels impliqués</a:t>
            </a:r>
          </a:p>
        </p:txBody>
      </p:sp>
      <p:sp>
        <p:nvSpPr>
          <p:cNvPr id="16" name="ZoneTexte 15">
            <a:extLst>
              <a:ext uri="{FF2B5EF4-FFF2-40B4-BE49-F238E27FC236}">
                <a16:creationId xmlns:a16="http://schemas.microsoft.com/office/drawing/2014/main" id="{EAB625D8-3E2B-06CE-1C3B-D3E057B522A8}"/>
              </a:ext>
            </a:extLst>
          </p:cNvPr>
          <p:cNvSpPr txBox="1"/>
          <p:nvPr/>
        </p:nvSpPr>
        <p:spPr>
          <a:xfrm>
            <a:off x="5065021" y="1880925"/>
            <a:ext cx="3733649" cy="2431435"/>
          </a:xfrm>
          <a:prstGeom prst="rect">
            <a:avLst/>
          </a:prstGeom>
          <a:noFill/>
        </p:spPr>
        <p:txBody>
          <a:bodyPr wrap="square">
            <a:spAutoFit/>
          </a:bodyPr>
          <a:lstStyle/>
          <a:p>
            <a:pPr defTabSz="914378"/>
            <a:r>
              <a:rPr lang="fr-FR" b="1" dirty="0">
                <a:solidFill>
                  <a:srgbClr val="FFFFFF"/>
                </a:solidFill>
                <a:latin typeface="Marianne" panose="02000000000000000000" pitchFamily="2" charset="0"/>
                <a:ea typeface="+mn-ea"/>
              </a:rPr>
              <a:t>Enrichissement des solutions régionales du Dossier communicant de cancérologie (DCC)</a:t>
            </a:r>
          </a:p>
          <a:p>
            <a:pPr defTabSz="914378"/>
            <a:endParaRPr lang="fr-FR" sz="825" b="1" dirty="0">
              <a:solidFill>
                <a:srgbClr val="FFFFFF"/>
              </a:solidFill>
              <a:latin typeface="Marianne" panose="02000000000000000000" pitchFamily="2" charset="0"/>
              <a:ea typeface="+mn-ea"/>
            </a:endParaRPr>
          </a:p>
          <a:p>
            <a:pPr marL="214313" indent="-214313" defTabSz="914378">
              <a:spcAft>
                <a:spcPts val="900"/>
              </a:spcAft>
              <a:buClr>
                <a:srgbClr val="FFFFFF"/>
              </a:buClr>
              <a:buFont typeface="Wingdings" panose="05000000000000000000" pitchFamily="2" charset="2"/>
              <a:buChar char="ü"/>
            </a:pPr>
            <a:r>
              <a:rPr lang="fr-FR" sz="1125" dirty="0">
                <a:solidFill>
                  <a:srgbClr val="FFFFFF"/>
                </a:solidFill>
                <a:latin typeface="Marianne" panose="02000000000000000000" pitchFamily="2" charset="0"/>
                <a:ea typeface="+mn-ea"/>
              </a:rPr>
              <a:t>Outil de gestion des réunions de concertation pluridisciplinaire (RCP) </a:t>
            </a:r>
          </a:p>
          <a:p>
            <a:pPr marL="214313" indent="-214313" defTabSz="914378">
              <a:spcAft>
                <a:spcPts val="1200"/>
              </a:spcAft>
              <a:buClr>
                <a:srgbClr val="FFFFFF"/>
              </a:buClr>
              <a:buFont typeface="Wingdings" panose="05000000000000000000" pitchFamily="2" charset="2"/>
              <a:buChar char="ü"/>
            </a:pPr>
            <a:r>
              <a:rPr lang="fr-FR" sz="1125" dirty="0">
                <a:solidFill>
                  <a:srgbClr val="FFFFFF"/>
                </a:solidFill>
                <a:latin typeface="Marianne" panose="02000000000000000000" pitchFamily="2" charset="0"/>
                <a:ea typeface="+mn-ea"/>
              </a:rPr>
              <a:t>Production des Fiches de RCP structurées</a:t>
            </a:r>
          </a:p>
          <a:p>
            <a:pPr defTabSz="914378">
              <a:spcAft>
                <a:spcPts val="900"/>
              </a:spcAft>
              <a:buClr>
                <a:srgbClr val="FFFFFF"/>
              </a:buClr>
            </a:pPr>
            <a:endParaRPr lang="fr-FR" sz="1800" dirty="0">
              <a:solidFill>
                <a:srgbClr val="FFFFFF"/>
              </a:solidFill>
              <a:latin typeface="Marianne" panose="02000000000000000000" pitchFamily="2" charset="0"/>
              <a:ea typeface="+mn-ea"/>
            </a:endParaRPr>
          </a:p>
          <a:p>
            <a:pPr defTabSz="914378"/>
            <a:endParaRPr lang="fr-FR" sz="100" dirty="0">
              <a:solidFill>
                <a:srgbClr val="FFFFFF"/>
              </a:solidFill>
              <a:latin typeface="Marianne" panose="02000000000000000000" pitchFamily="2" charset="0"/>
              <a:ea typeface="+mn-ea"/>
            </a:endParaRPr>
          </a:p>
          <a:p>
            <a:pPr defTabSz="914378">
              <a:buClr>
                <a:srgbClr val="FFFFFF"/>
              </a:buClr>
            </a:pPr>
            <a:r>
              <a:rPr lang="fr-FR" sz="1000" b="1" dirty="0">
                <a:solidFill>
                  <a:srgbClr val="FFFFFF"/>
                </a:solidFill>
                <a:latin typeface="Marianne" panose="02000000000000000000" pitchFamily="2" charset="0"/>
                <a:ea typeface="+mn-ea"/>
                <a:sym typeface="Wingdings" panose="05000000000000000000" pitchFamily="2" charset="2"/>
              </a:rPr>
              <a:t> </a:t>
            </a:r>
            <a:r>
              <a:rPr lang="fr-FR" sz="1200" b="1" dirty="0">
                <a:solidFill>
                  <a:srgbClr val="FFFFFF"/>
                </a:solidFill>
                <a:latin typeface="Marianne" panose="02000000000000000000" pitchFamily="2" charset="0"/>
                <a:ea typeface="+mn-ea"/>
              </a:rPr>
              <a:t>Réalisation du PPS dématérialisé et structuré par des solutions DCC interopérables</a:t>
            </a:r>
            <a:endParaRPr lang="fr-FR" sz="1000" b="1" dirty="0">
              <a:solidFill>
                <a:srgbClr val="FFFFFF"/>
              </a:solidFill>
              <a:latin typeface="Marianne" panose="02000000000000000000" pitchFamily="2" charset="0"/>
              <a:ea typeface="+mn-ea"/>
            </a:endParaRPr>
          </a:p>
        </p:txBody>
      </p:sp>
      <p:sp>
        <p:nvSpPr>
          <p:cNvPr id="10" name="Espace réservé du texte 3">
            <a:extLst>
              <a:ext uri="{FF2B5EF4-FFF2-40B4-BE49-F238E27FC236}">
                <a16:creationId xmlns:a16="http://schemas.microsoft.com/office/drawing/2014/main" id="{3205B404-119E-93C3-F8F3-3A53F835E0FA}"/>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defTabSz="914378"/>
            <a:r>
              <a:rPr lang="fr-FR" dirty="0">
                <a:solidFill>
                  <a:srgbClr val="4888C7"/>
                </a:solidFill>
                <a:latin typeface="Marianne" panose="02000000000000000000" pitchFamily="2" charset="0"/>
              </a:rPr>
              <a:t>PRIORITÉ 1</a:t>
            </a:r>
          </a:p>
        </p:txBody>
      </p:sp>
      <p:sp>
        <p:nvSpPr>
          <p:cNvPr id="13" name="Espace réservé du texte 3">
            <a:extLst>
              <a:ext uri="{FF2B5EF4-FFF2-40B4-BE49-F238E27FC236}">
                <a16:creationId xmlns:a16="http://schemas.microsoft.com/office/drawing/2014/main" id="{F9E1ABB5-6E38-30AB-7E30-BE8F3CF03EEE}"/>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defTabSz="914378"/>
            <a:r>
              <a:rPr lang="fr-FR" dirty="0">
                <a:solidFill>
                  <a:srgbClr val="4888C7"/>
                </a:solidFill>
                <a:latin typeface="Marianne" panose="02000000000000000000" pitchFamily="2" charset="0"/>
              </a:rPr>
              <a:t>OBJECTIF 1.1</a:t>
            </a:r>
          </a:p>
        </p:txBody>
      </p:sp>
      <p:pic>
        <p:nvPicPr>
          <p:cNvPr id="4" name="Image 3">
            <a:extLst>
              <a:ext uri="{FF2B5EF4-FFF2-40B4-BE49-F238E27FC236}">
                <a16:creationId xmlns:a16="http://schemas.microsoft.com/office/drawing/2014/main" id="{A1FD4C68-E84B-7C70-F146-75D2389141B4}"/>
              </a:ext>
            </a:extLst>
          </p:cNvPr>
          <p:cNvPicPr>
            <a:picLocks noChangeAspect="1"/>
          </p:cNvPicPr>
          <p:nvPr/>
        </p:nvPicPr>
        <p:blipFill>
          <a:blip r:embed="rId2"/>
          <a:stretch>
            <a:fillRect/>
          </a:stretch>
        </p:blipFill>
        <p:spPr>
          <a:xfrm>
            <a:off x="6805041" y="269328"/>
            <a:ext cx="1066361" cy="525893"/>
          </a:xfrm>
          <a:prstGeom prst="rect">
            <a:avLst/>
          </a:prstGeom>
        </p:spPr>
      </p:pic>
      <p:sp>
        <p:nvSpPr>
          <p:cNvPr id="6" name="Titre 1">
            <a:extLst>
              <a:ext uri="{FF2B5EF4-FFF2-40B4-BE49-F238E27FC236}">
                <a16:creationId xmlns:a16="http://schemas.microsoft.com/office/drawing/2014/main" id="{9FB710ED-2F48-2931-C961-1FEDB89B5A0F}"/>
              </a:ext>
            </a:extLst>
          </p:cNvPr>
          <p:cNvSpPr txBox="1">
            <a:spLocks/>
          </p:cNvSpPr>
          <p:nvPr/>
        </p:nvSpPr>
        <p:spPr>
          <a:xfrm>
            <a:off x="629661" y="483526"/>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914378"/>
            <a:r>
              <a:rPr lang="fr-FR" sz="1000" dirty="0">
                <a:latin typeface="Marianne" panose="02000000000000000000" pitchFamily="2" charset="0"/>
              </a:rPr>
              <a:t>Utiliser Mon espace santé au quotidien pour gérer sa santé</a:t>
            </a:r>
          </a:p>
        </p:txBody>
      </p:sp>
      <p:sp>
        <p:nvSpPr>
          <p:cNvPr id="7" name="Titre 1">
            <a:extLst>
              <a:ext uri="{FF2B5EF4-FFF2-40B4-BE49-F238E27FC236}">
                <a16:creationId xmlns:a16="http://schemas.microsoft.com/office/drawing/2014/main" id="{C64D54A4-0D83-018A-A6B6-3D9B67ECC4BE}"/>
              </a:ext>
            </a:extLst>
          </p:cNvPr>
          <p:cNvSpPr txBox="1">
            <a:spLocks/>
          </p:cNvSpPr>
          <p:nvPr/>
        </p:nvSpPr>
        <p:spPr>
          <a:xfrm>
            <a:off x="3364770" y="489325"/>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914378"/>
            <a:r>
              <a:rPr lang="fr-FR" sz="1000" dirty="0">
                <a:latin typeface="Marianne" panose="02000000000000000000" pitchFamily="2" charset="0"/>
                <a:cs typeface="Arial" panose="020B0604020202020204" pitchFamily="34" charset="0"/>
              </a:rPr>
              <a:t>Alimentation de Mon espace santé</a:t>
            </a:r>
          </a:p>
        </p:txBody>
      </p:sp>
      <p:pic>
        <p:nvPicPr>
          <p:cNvPr id="2" name="Graphique 1" descr="Cible contour">
            <a:extLst>
              <a:ext uri="{FF2B5EF4-FFF2-40B4-BE49-F238E27FC236}">
                <a16:creationId xmlns:a16="http://schemas.microsoft.com/office/drawing/2014/main" id="{60FCA58F-DBD9-06E2-5351-3D188A899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784" y="3044811"/>
            <a:ext cx="616945" cy="616945"/>
          </a:xfrm>
          <a:prstGeom prst="rect">
            <a:avLst/>
          </a:prstGeom>
        </p:spPr>
      </p:pic>
      <p:sp>
        <p:nvSpPr>
          <p:cNvPr id="12" name="ZoneTexte 11">
            <a:extLst>
              <a:ext uri="{FF2B5EF4-FFF2-40B4-BE49-F238E27FC236}">
                <a16:creationId xmlns:a16="http://schemas.microsoft.com/office/drawing/2014/main" id="{06B46078-DA88-9644-5DCB-2A78839B8625}"/>
              </a:ext>
            </a:extLst>
          </p:cNvPr>
          <p:cNvSpPr txBox="1"/>
          <p:nvPr/>
        </p:nvSpPr>
        <p:spPr>
          <a:xfrm>
            <a:off x="6105925" y="824239"/>
            <a:ext cx="2253182" cy="230832"/>
          </a:xfrm>
          <a:prstGeom prst="rect">
            <a:avLst/>
          </a:prstGeom>
          <a:noFill/>
        </p:spPr>
        <p:txBody>
          <a:bodyPr wrap="square" lIns="0" tIns="0" rIns="0" bIns="0">
            <a:spAutoFit/>
          </a:bodyPr>
          <a:lstStyle/>
          <a:p>
            <a:pPr defTabSz="914378"/>
            <a:r>
              <a:rPr lang="fr-FR" sz="750" b="1" kern="1200" dirty="0">
                <a:solidFill>
                  <a:srgbClr val="374C62"/>
                </a:solidFill>
                <a:latin typeface="Marianne" panose="02000000000000000000" pitchFamily="2" charset="0"/>
                <a:ea typeface="+mn-ea"/>
              </a:rPr>
              <a:t>Direction de l’Observation, des Sciences des données, et de l’Evaluation</a:t>
            </a:r>
          </a:p>
        </p:txBody>
      </p:sp>
    </p:spTree>
    <p:extLst>
      <p:ext uri="{BB962C8B-B14F-4D97-AF65-F5344CB8AC3E}">
        <p14:creationId xmlns:p14="http://schemas.microsoft.com/office/powerpoint/2010/main" val="1674418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4888C7"/>
                </a:solidFill>
                <a:latin typeface="Marianne" panose="02000000000000000000" pitchFamily="2" charset="0"/>
              </a:rPr>
              <a:t>PRIORITÉ 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defTabSz="914378"/>
            <a:fld id="{00000000-1234-1234-1234-123412341234}" type="slidenum">
              <a:rPr lang="fr-FR"/>
              <a:pPr defTabSz="914378"/>
              <a:t>45</a:t>
            </a:fld>
            <a:endParaRPr lang="fr-F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defTabSz="914378"/>
            <a:r>
              <a:rPr lang="fr-FR" dirty="0">
                <a:solidFill>
                  <a:srgbClr val="4888C7"/>
                </a:solidFill>
                <a:latin typeface="Marianne" panose="02000000000000000000" pitchFamily="2" charset="0"/>
              </a:rPr>
              <a:t>OBJECTIF 1.1</a:t>
            </a:r>
          </a:p>
        </p:txBody>
      </p:sp>
      <p:sp>
        <p:nvSpPr>
          <p:cNvPr id="7" name="ZoneTexte 6">
            <a:extLst>
              <a:ext uri="{FF2B5EF4-FFF2-40B4-BE49-F238E27FC236}">
                <a16:creationId xmlns:a16="http://schemas.microsoft.com/office/drawing/2014/main" id="{44000686-BEB4-F009-BD59-11C9AE02E86B}"/>
              </a:ext>
            </a:extLst>
          </p:cNvPr>
          <p:cNvSpPr txBox="1"/>
          <p:nvPr/>
        </p:nvSpPr>
        <p:spPr>
          <a:xfrm>
            <a:off x="646595" y="1240500"/>
            <a:ext cx="7350657" cy="246221"/>
          </a:xfrm>
          <a:prstGeom prst="rect">
            <a:avLst/>
          </a:prstGeom>
          <a:noFill/>
        </p:spPr>
        <p:txBody>
          <a:bodyPr wrap="square" lIns="0" tIns="0" rIns="0" bIns="0">
            <a:spAutoFit/>
          </a:bodyPr>
          <a:lstStyle/>
          <a:p>
            <a:pPr defTabSz="914378">
              <a:defRPr/>
            </a:pPr>
            <a:r>
              <a:rPr lang="fr-FR" sz="1600" b="1" dirty="0">
                <a:solidFill>
                  <a:srgbClr val="374C62"/>
                </a:solidFill>
                <a:latin typeface="Marianne" panose="02000000000000000000" pitchFamily="2" charset="0"/>
                <a:ea typeface="+mn-ea"/>
              </a:rPr>
              <a:t>Méthode</a:t>
            </a:r>
          </a:p>
        </p:txBody>
      </p:sp>
      <p:sp>
        <p:nvSpPr>
          <p:cNvPr id="6" name="ZoneTexte 5">
            <a:extLst>
              <a:ext uri="{FF2B5EF4-FFF2-40B4-BE49-F238E27FC236}">
                <a16:creationId xmlns:a16="http://schemas.microsoft.com/office/drawing/2014/main" id="{7C12E1EB-E9A7-B763-1241-0FE5CBE84CF8}"/>
              </a:ext>
            </a:extLst>
          </p:cNvPr>
          <p:cNvSpPr txBox="1"/>
          <p:nvPr/>
        </p:nvSpPr>
        <p:spPr>
          <a:xfrm>
            <a:off x="646595" y="1681275"/>
            <a:ext cx="2282868" cy="430887"/>
          </a:xfrm>
          <a:prstGeom prst="rect">
            <a:avLst/>
          </a:prstGeom>
          <a:noFill/>
        </p:spPr>
        <p:txBody>
          <a:bodyPr wrap="square" lIns="0" tIns="0" rIns="0" bIns="0">
            <a:spAutoFit/>
          </a:bodyPr>
          <a:lstStyle/>
          <a:p>
            <a:pPr defTabSz="914378"/>
            <a:r>
              <a:rPr lang="fr-FR" b="1" dirty="0">
                <a:solidFill>
                  <a:srgbClr val="374C62"/>
                </a:solidFill>
                <a:latin typeface="Marianne" panose="02000000000000000000" pitchFamily="2" charset="0"/>
                <a:ea typeface="+mn-ea"/>
              </a:rPr>
              <a:t>Des solutions régionales du DCC existantes</a:t>
            </a:r>
            <a:endParaRPr lang="fr-FR" sz="800" b="1" dirty="0">
              <a:solidFill>
                <a:srgbClr val="374C62"/>
              </a:solidFill>
              <a:latin typeface="Marianne" panose="02000000000000000000" pitchFamily="2" charset="0"/>
              <a:ea typeface="+mn-ea"/>
            </a:endParaRPr>
          </a:p>
        </p:txBody>
      </p:sp>
      <p:sp>
        <p:nvSpPr>
          <p:cNvPr id="18" name="ZoneTexte 17">
            <a:extLst>
              <a:ext uri="{FF2B5EF4-FFF2-40B4-BE49-F238E27FC236}">
                <a16:creationId xmlns:a16="http://schemas.microsoft.com/office/drawing/2014/main" id="{801248E4-2A02-1005-71CD-206538FE8A39}"/>
              </a:ext>
            </a:extLst>
          </p:cNvPr>
          <p:cNvSpPr txBox="1"/>
          <p:nvPr/>
        </p:nvSpPr>
        <p:spPr>
          <a:xfrm>
            <a:off x="646596" y="2228008"/>
            <a:ext cx="2215138" cy="2323713"/>
          </a:xfrm>
          <a:prstGeom prst="rect">
            <a:avLst/>
          </a:prstGeom>
          <a:noFill/>
        </p:spPr>
        <p:txBody>
          <a:bodyPr wrap="square" lIns="0" tIns="0" rIns="0" bIns="0">
            <a:spAutoFit/>
          </a:bodyPr>
          <a:lstStyle/>
          <a:p>
            <a:pPr defTabSz="914378"/>
            <a:r>
              <a:rPr lang="fr-FR" sz="1200" dirty="0">
                <a:solidFill>
                  <a:srgbClr val="374C62"/>
                </a:solidFill>
                <a:latin typeface="Marianne" panose="02000000000000000000" pitchFamily="2" charset="0"/>
                <a:ea typeface="+mn-ea"/>
              </a:rPr>
              <a:t>Une concertation continue avec les acteurs régionaux DSRC-GRADeS et leur ARS</a:t>
            </a:r>
          </a:p>
          <a:p>
            <a:pPr defTabSz="914378"/>
            <a:endParaRPr lang="fr-FR" sz="2100" dirty="0">
              <a:solidFill>
                <a:srgbClr val="374C62"/>
              </a:solidFill>
              <a:latin typeface="Marianne" panose="02000000000000000000" pitchFamily="2" charset="0"/>
              <a:ea typeface="+mn-ea"/>
            </a:endParaRPr>
          </a:p>
          <a:p>
            <a:pPr marL="171446" indent="-171446" defTabSz="914378">
              <a:spcBef>
                <a:spcPts val="400"/>
              </a:spcBef>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Un cadre commun d’exigences techniques</a:t>
            </a:r>
          </a:p>
          <a:p>
            <a:pPr marL="171446" indent="-171446" defTabSz="914378">
              <a:spcBef>
                <a:spcPts val="400"/>
              </a:spcBef>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Intégrer les services socles et des standards médicaux</a:t>
            </a:r>
          </a:p>
          <a:p>
            <a:pPr marL="171446" indent="-171446" defTabSz="914378">
              <a:spcBef>
                <a:spcPts val="400"/>
              </a:spcBef>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Améliorer la qualité des soins </a:t>
            </a:r>
          </a:p>
          <a:p>
            <a:pPr defTabSz="914378"/>
            <a:endParaRPr lang="fr-FR" sz="1200" dirty="0">
              <a:solidFill>
                <a:srgbClr val="374C62"/>
              </a:solidFill>
              <a:latin typeface="Marianne" panose="02000000000000000000" pitchFamily="2" charset="0"/>
              <a:ea typeface="+mn-ea"/>
            </a:endParaRPr>
          </a:p>
        </p:txBody>
      </p:sp>
      <p:sp>
        <p:nvSpPr>
          <p:cNvPr id="20" name="ZoneTexte 19">
            <a:extLst>
              <a:ext uri="{FF2B5EF4-FFF2-40B4-BE49-F238E27FC236}">
                <a16:creationId xmlns:a16="http://schemas.microsoft.com/office/drawing/2014/main" id="{7B49BEE1-CA0D-2E05-5F68-FEC3F0B12E11}"/>
              </a:ext>
            </a:extLst>
          </p:cNvPr>
          <p:cNvSpPr txBox="1"/>
          <p:nvPr/>
        </p:nvSpPr>
        <p:spPr>
          <a:xfrm>
            <a:off x="3381704" y="1681274"/>
            <a:ext cx="2282868" cy="430887"/>
          </a:xfrm>
          <a:prstGeom prst="rect">
            <a:avLst/>
          </a:prstGeom>
          <a:noFill/>
        </p:spPr>
        <p:txBody>
          <a:bodyPr wrap="square" lIns="0" tIns="0" rIns="0" bIns="0">
            <a:spAutoFit/>
          </a:bodyPr>
          <a:lstStyle/>
          <a:p>
            <a:pPr defTabSz="914378"/>
            <a:r>
              <a:rPr lang="fr-FR" b="1" dirty="0">
                <a:solidFill>
                  <a:srgbClr val="374C62"/>
                </a:solidFill>
                <a:latin typeface="Marianne" panose="02000000000000000000" pitchFamily="2" charset="0"/>
                <a:ea typeface="+mn-ea"/>
              </a:rPr>
              <a:t>Homogénéité et suivis opérationnels</a:t>
            </a:r>
          </a:p>
        </p:txBody>
      </p:sp>
      <p:sp>
        <p:nvSpPr>
          <p:cNvPr id="21" name="ZoneTexte 20">
            <a:extLst>
              <a:ext uri="{FF2B5EF4-FFF2-40B4-BE49-F238E27FC236}">
                <a16:creationId xmlns:a16="http://schemas.microsoft.com/office/drawing/2014/main" id="{A5E83F74-8711-9671-82CC-D285A9B03E40}"/>
              </a:ext>
            </a:extLst>
          </p:cNvPr>
          <p:cNvSpPr txBox="1"/>
          <p:nvPr/>
        </p:nvSpPr>
        <p:spPr>
          <a:xfrm>
            <a:off x="3381705" y="2228008"/>
            <a:ext cx="2215138" cy="1985159"/>
          </a:xfrm>
          <a:prstGeom prst="rect">
            <a:avLst/>
          </a:prstGeom>
          <a:noFill/>
        </p:spPr>
        <p:txBody>
          <a:bodyPr wrap="square" lIns="0" tIns="0" rIns="0" bIns="0">
            <a:spAutoFit/>
          </a:bodyPr>
          <a:lstStyle/>
          <a:p>
            <a:pPr marL="171446" indent="-171446" defTabSz="914378">
              <a:spcBef>
                <a:spcPts val="400"/>
              </a:spcBef>
              <a:spcAft>
                <a:spcPts val="450"/>
              </a:spcAft>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Groupements de régions autour d’un même éditeur</a:t>
            </a:r>
          </a:p>
          <a:p>
            <a:pPr marL="171446" indent="-171446" defTabSz="914378">
              <a:spcBef>
                <a:spcPts val="400"/>
              </a:spcBef>
              <a:spcAft>
                <a:spcPts val="450"/>
              </a:spcAft>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Vérifications à chacune des phases de projet</a:t>
            </a:r>
          </a:p>
          <a:p>
            <a:pPr marL="171446" indent="-171446" defTabSz="914378">
              <a:spcBef>
                <a:spcPts val="400"/>
              </a:spcBef>
              <a:spcAft>
                <a:spcPts val="450"/>
              </a:spcAft>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Indicateurs de réalisation </a:t>
            </a:r>
            <a:r>
              <a:rPr lang="fr-FR" sz="1125" i="1" dirty="0">
                <a:solidFill>
                  <a:srgbClr val="374C62"/>
                </a:solidFill>
                <a:latin typeface="Marianne" panose="02000000000000000000" pitchFamily="2" charset="0"/>
                <a:ea typeface="+mn-ea"/>
              </a:rPr>
              <a:t>(faisabilité et déploiement en routine)</a:t>
            </a:r>
          </a:p>
          <a:p>
            <a:pPr marL="171446" indent="-171446" defTabSz="914378">
              <a:spcBef>
                <a:spcPts val="400"/>
              </a:spcBef>
              <a:spcAft>
                <a:spcPts val="450"/>
              </a:spcAft>
              <a:buClr>
                <a:srgbClr val="4888C7"/>
              </a:buClr>
              <a:buFont typeface="Arial" panose="020B0604020202020204" pitchFamily="34" charset="0"/>
              <a:buChar char="•"/>
            </a:pPr>
            <a:r>
              <a:rPr lang="fr-FR" sz="1200" dirty="0">
                <a:solidFill>
                  <a:srgbClr val="374C62"/>
                </a:solidFill>
                <a:latin typeface="Marianne" panose="02000000000000000000" pitchFamily="2" charset="0"/>
                <a:ea typeface="+mn-ea"/>
              </a:rPr>
              <a:t>Tableaux de bord de suivis intégrés aux applicatifs</a:t>
            </a:r>
          </a:p>
        </p:txBody>
      </p:sp>
      <p:sp>
        <p:nvSpPr>
          <p:cNvPr id="22" name="ZoneTexte 21">
            <a:extLst>
              <a:ext uri="{FF2B5EF4-FFF2-40B4-BE49-F238E27FC236}">
                <a16:creationId xmlns:a16="http://schemas.microsoft.com/office/drawing/2014/main" id="{CCC4DB22-43AC-D441-9FD6-607115B46E1C}"/>
              </a:ext>
            </a:extLst>
          </p:cNvPr>
          <p:cNvSpPr txBox="1"/>
          <p:nvPr/>
        </p:nvSpPr>
        <p:spPr>
          <a:xfrm>
            <a:off x="6116813" y="1677053"/>
            <a:ext cx="2282868" cy="215444"/>
          </a:xfrm>
          <a:prstGeom prst="rect">
            <a:avLst/>
          </a:prstGeom>
          <a:noFill/>
        </p:spPr>
        <p:txBody>
          <a:bodyPr wrap="square" lIns="0" tIns="0" rIns="0" bIns="0">
            <a:spAutoFit/>
          </a:bodyPr>
          <a:lstStyle/>
          <a:p>
            <a:pPr defTabSz="914378"/>
            <a:r>
              <a:rPr lang="fr-FR" b="1" dirty="0">
                <a:solidFill>
                  <a:srgbClr val="374C62"/>
                </a:solidFill>
                <a:latin typeface="Marianne" panose="02000000000000000000" pitchFamily="2" charset="0"/>
                <a:ea typeface="+mn-ea"/>
              </a:rPr>
              <a:t>Evolutions en trois phases</a:t>
            </a:r>
          </a:p>
        </p:txBody>
      </p:sp>
      <p:sp>
        <p:nvSpPr>
          <p:cNvPr id="23" name="ZoneTexte 22">
            <a:extLst>
              <a:ext uri="{FF2B5EF4-FFF2-40B4-BE49-F238E27FC236}">
                <a16:creationId xmlns:a16="http://schemas.microsoft.com/office/drawing/2014/main" id="{F8450897-A358-7C11-9F33-EBBB54A8D3AB}"/>
              </a:ext>
            </a:extLst>
          </p:cNvPr>
          <p:cNvSpPr txBox="1"/>
          <p:nvPr/>
        </p:nvSpPr>
        <p:spPr>
          <a:xfrm>
            <a:off x="6116814" y="2223786"/>
            <a:ext cx="2215138" cy="1587614"/>
          </a:xfrm>
          <a:prstGeom prst="rect">
            <a:avLst/>
          </a:prstGeom>
          <a:noFill/>
        </p:spPr>
        <p:txBody>
          <a:bodyPr wrap="square" lIns="0" tIns="0" rIns="0" bIns="0">
            <a:spAutoFit/>
          </a:bodyPr>
          <a:lstStyle/>
          <a:p>
            <a:pPr marL="228594" indent="-228594" defTabSz="914378">
              <a:spcBef>
                <a:spcPts val="400"/>
              </a:spcBef>
              <a:spcAft>
                <a:spcPts val="450"/>
              </a:spcAft>
              <a:buClr>
                <a:srgbClr val="4888C7"/>
              </a:buClr>
              <a:buFont typeface="+mj-lt"/>
              <a:buAutoNum type="arabicPeriod"/>
            </a:pPr>
            <a:r>
              <a:rPr lang="fr-FR" sz="1200" dirty="0">
                <a:solidFill>
                  <a:srgbClr val="374C62"/>
                </a:solidFill>
                <a:latin typeface="Marianne" panose="02000000000000000000" pitchFamily="2" charset="0"/>
                <a:ea typeface="+mn-ea"/>
              </a:rPr>
              <a:t>Développements avec des pilotes régionaux</a:t>
            </a:r>
          </a:p>
          <a:p>
            <a:pPr marL="228594" indent="-228594" defTabSz="914378">
              <a:spcBef>
                <a:spcPts val="400"/>
              </a:spcBef>
              <a:spcAft>
                <a:spcPts val="450"/>
              </a:spcAft>
              <a:buClr>
                <a:srgbClr val="4888C7"/>
              </a:buClr>
              <a:buFont typeface="+mj-lt"/>
              <a:buAutoNum type="arabicPeriod"/>
            </a:pPr>
            <a:r>
              <a:rPr lang="fr-FR" sz="1200" dirty="0">
                <a:solidFill>
                  <a:srgbClr val="374C62"/>
                </a:solidFill>
                <a:latin typeface="Marianne" panose="02000000000000000000" pitchFamily="2" charset="0"/>
                <a:ea typeface="+mn-ea"/>
              </a:rPr>
              <a:t>Déploiements dans les régions</a:t>
            </a:r>
          </a:p>
          <a:p>
            <a:pPr marL="228594" indent="-228594" defTabSz="914378">
              <a:spcBef>
                <a:spcPts val="400"/>
              </a:spcBef>
              <a:spcAft>
                <a:spcPts val="450"/>
              </a:spcAft>
              <a:buClr>
                <a:srgbClr val="4888C7"/>
              </a:buClr>
              <a:buFont typeface="+mj-lt"/>
              <a:buAutoNum type="arabicPeriod"/>
            </a:pPr>
            <a:r>
              <a:rPr lang="fr-FR" sz="1200" dirty="0">
                <a:solidFill>
                  <a:srgbClr val="374C62"/>
                </a:solidFill>
                <a:latin typeface="Marianne" panose="02000000000000000000" pitchFamily="2" charset="0"/>
                <a:ea typeface="+mn-ea"/>
              </a:rPr>
              <a:t>Accompagnement des usages</a:t>
            </a:r>
          </a:p>
          <a:p>
            <a:pPr defTabSz="914378"/>
            <a:endParaRPr lang="fr-FR" sz="1200" dirty="0">
              <a:solidFill>
                <a:srgbClr val="374C62"/>
              </a:solidFill>
              <a:latin typeface="Marianne" panose="02000000000000000000" pitchFamily="2" charset="0"/>
              <a:ea typeface="+mn-ea"/>
            </a:endParaRPr>
          </a:p>
        </p:txBody>
      </p:sp>
      <p:sp>
        <p:nvSpPr>
          <p:cNvPr id="26" name="ZoneTexte 25">
            <a:extLst>
              <a:ext uri="{FF2B5EF4-FFF2-40B4-BE49-F238E27FC236}">
                <a16:creationId xmlns:a16="http://schemas.microsoft.com/office/drawing/2014/main" id="{F99FD4E6-6857-588E-A2D1-28AED30410A2}"/>
              </a:ext>
            </a:extLst>
          </p:cNvPr>
          <p:cNvSpPr txBox="1"/>
          <p:nvPr/>
        </p:nvSpPr>
        <p:spPr>
          <a:xfrm>
            <a:off x="6805040" y="3893903"/>
            <a:ext cx="1152880" cy="246221"/>
          </a:xfrm>
          <a:prstGeom prst="rect">
            <a:avLst/>
          </a:prstGeom>
          <a:noFill/>
        </p:spPr>
        <p:txBody>
          <a:bodyPr wrap="none" rtlCol="0">
            <a:spAutoFit/>
          </a:bodyPr>
          <a:lstStyle/>
          <a:p>
            <a:pPr defTabSz="914378"/>
            <a:r>
              <a:rPr lang="fr-FR" sz="1000" b="1" dirty="0">
                <a:solidFill>
                  <a:srgbClr val="374C62"/>
                </a:solidFill>
                <a:latin typeface="Marianne" panose="02000000000000000000" pitchFamily="2" charset="0"/>
                <a:ea typeface="+mn-ea"/>
              </a:rPr>
              <a:t>Durée : 36 mois</a:t>
            </a:r>
          </a:p>
        </p:txBody>
      </p:sp>
      <p:cxnSp>
        <p:nvCxnSpPr>
          <p:cNvPr id="3" name="Connecteur droit 7">
            <a:extLst>
              <a:ext uri="{FF2B5EF4-FFF2-40B4-BE49-F238E27FC236}">
                <a16:creationId xmlns:a16="http://schemas.microsoft.com/office/drawing/2014/main" id="{F1752284-7C8C-3FB3-C122-1FABFF4CAF2D}"/>
              </a:ext>
            </a:extLst>
          </p:cNvPr>
          <p:cNvCxnSpPr>
            <a:cxnSpLocks/>
          </p:cNvCxnSpPr>
          <p:nvPr/>
        </p:nvCxnSpPr>
        <p:spPr>
          <a:xfrm>
            <a:off x="457288"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9" name="Rectangle : coins arrondis 30">
            <a:extLst>
              <a:ext uri="{FF2B5EF4-FFF2-40B4-BE49-F238E27FC236}">
                <a16:creationId xmlns:a16="http://schemas.microsoft.com/office/drawing/2014/main" id="{DFD491B2-D29F-26F8-31CF-6C2B18B4668C}"/>
              </a:ext>
            </a:extLst>
          </p:cNvPr>
          <p:cNvSpPr/>
          <p:nvPr/>
        </p:nvSpPr>
        <p:spPr>
          <a:xfrm>
            <a:off x="-103020"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15" name="ZoneTexte 25">
            <a:extLst>
              <a:ext uri="{FF2B5EF4-FFF2-40B4-BE49-F238E27FC236}">
                <a16:creationId xmlns:a16="http://schemas.microsoft.com/office/drawing/2014/main" id="{3B31F81F-E256-5EE2-260E-9FD9EFCA7800}"/>
              </a:ext>
            </a:extLst>
          </p:cNvPr>
          <p:cNvSpPr txBox="1"/>
          <p:nvPr/>
        </p:nvSpPr>
        <p:spPr>
          <a:xfrm>
            <a:off x="115218" y="947494"/>
            <a:ext cx="250042" cy="92333"/>
          </a:xfrm>
          <a:prstGeom prst="rect">
            <a:avLst/>
          </a:prstGeom>
          <a:noFill/>
        </p:spPr>
        <p:txBody>
          <a:bodyPr wrap="square" lIns="0" tIns="0" rIns="0" bIns="0" rtlCol="0">
            <a:spAutoFit/>
          </a:bodyPr>
          <a:lstStyle/>
          <a:p>
            <a:pPr defTabSz="914378"/>
            <a:r>
              <a:rPr lang="fr-FR" sz="600" b="1" dirty="0">
                <a:solidFill>
                  <a:srgbClr val="FFFFFF"/>
                </a:solidFill>
                <a:latin typeface="Marianne" panose="02000000000000000000" pitchFamily="2" charset="0"/>
                <a:ea typeface="+mn-ea"/>
              </a:rPr>
              <a:t>AXE 1</a:t>
            </a:r>
          </a:p>
        </p:txBody>
      </p:sp>
      <p:pic>
        <p:nvPicPr>
          <p:cNvPr id="10" name="Image 9">
            <a:extLst>
              <a:ext uri="{FF2B5EF4-FFF2-40B4-BE49-F238E27FC236}">
                <a16:creationId xmlns:a16="http://schemas.microsoft.com/office/drawing/2014/main" id="{2557B570-26CE-991D-9794-E81F93546F01}"/>
              </a:ext>
            </a:extLst>
          </p:cNvPr>
          <p:cNvPicPr>
            <a:picLocks noChangeAspect="1"/>
          </p:cNvPicPr>
          <p:nvPr/>
        </p:nvPicPr>
        <p:blipFill>
          <a:blip r:embed="rId2"/>
          <a:stretch>
            <a:fillRect/>
          </a:stretch>
        </p:blipFill>
        <p:spPr>
          <a:xfrm>
            <a:off x="6805041" y="269328"/>
            <a:ext cx="1066361" cy="525893"/>
          </a:xfrm>
          <a:prstGeom prst="rect">
            <a:avLst/>
          </a:prstGeom>
        </p:spPr>
      </p:pic>
      <p:sp>
        <p:nvSpPr>
          <p:cNvPr id="14" name="Titre 1">
            <a:extLst>
              <a:ext uri="{FF2B5EF4-FFF2-40B4-BE49-F238E27FC236}">
                <a16:creationId xmlns:a16="http://schemas.microsoft.com/office/drawing/2014/main" id="{DC0E65AF-2106-97CF-367A-A57369A035CE}"/>
              </a:ext>
            </a:extLst>
          </p:cNvPr>
          <p:cNvSpPr txBox="1">
            <a:spLocks/>
          </p:cNvSpPr>
          <p:nvPr/>
        </p:nvSpPr>
        <p:spPr>
          <a:xfrm>
            <a:off x="629661" y="496085"/>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914378"/>
            <a:r>
              <a:rPr lang="fr-FR" sz="1000" dirty="0">
                <a:latin typeface="Marianne" panose="02000000000000000000" pitchFamily="2" charset="0"/>
              </a:rPr>
              <a:t>Utiliser Mon espace santé au quotidien pour gérer sa santé</a:t>
            </a:r>
          </a:p>
        </p:txBody>
      </p:sp>
      <p:sp>
        <p:nvSpPr>
          <p:cNvPr id="16" name="Titre 1">
            <a:extLst>
              <a:ext uri="{FF2B5EF4-FFF2-40B4-BE49-F238E27FC236}">
                <a16:creationId xmlns:a16="http://schemas.microsoft.com/office/drawing/2014/main" id="{89CD3DAB-B16F-0637-FC40-25ACBD60DBF0}"/>
              </a:ext>
            </a:extLst>
          </p:cNvPr>
          <p:cNvSpPr txBox="1">
            <a:spLocks/>
          </p:cNvSpPr>
          <p:nvPr/>
        </p:nvSpPr>
        <p:spPr>
          <a:xfrm>
            <a:off x="3364770" y="496085"/>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914378"/>
            <a:r>
              <a:rPr lang="fr-FR" sz="1000" dirty="0">
                <a:latin typeface="Marianne" panose="02000000000000000000" pitchFamily="2" charset="0"/>
                <a:cs typeface="Arial" panose="020B0604020202020204" pitchFamily="34" charset="0"/>
              </a:rPr>
              <a:t>Alimentation de Mon espace santé</a:t>
            </a:r>
          </a:p>
        </p:txBody>
      </p:sp>
      <p:grpSp>
        <p:nvGrpSpPr>
          <p:cNvPr id="24" name="Groupe 23">
            <a:extLst>
              <a:ext uri="{FF2B5EF4-FFF2-40B4-BE49-F238E27FC236}">
                <a16:creationId xmlns:a16="http://schemas.microsoft.com/office/drawing/2014/main" id="{8BA6D88E-FF35-E33D-B3C6-11F0854AA779}"/>
              </a:ext>
            </a:extLst>
          </p:cNvPr>
          <p:cNvGrpSpPr/>
          <p:nvPr/>
        </p:nvGrpSpPr>
        <p:grpSpPr>
          <a:xfrm>
            <a:off x="6218730" y="3659946"/>
            <a:ext cx="736171" cy="640725"/>
            <a:chOff x="8373476" y="5276339"/>
            <a:chExt cx="825735" cy="699911"/>
          </a:xfrm>
        </p:grpSpPr>
        <p:pic>
          <p:nvPicPr>
            <p:cNvPr id="25" name="Graphique 24" descr="Calendrier à feuilles contour">
              <a:extLst>
                <a:ext uri="{FF2B5EF4-FFF2-40B4-BE49-F238E27FC236}">
                  <a16:creationId xmlns:a16="http://schemas.microsoft.com/office/drawing/2014/main" id="{20BFA1B3-C6FD-D41B-5C80-F72A48051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3476" y="5276339"/>
              <a:ext cx="699911" cy="699911"/>
            </a:xfrm>
            <a:prstGeom prst="rect">
              <a:avLst/>
            </a:prstGeom>
          </p:spPr>
        </p:pic>
        <p:sp>
          <p:nvSpPr>
            <p:cNvPr id="17" name="ZoneTexte 16">
              <a:extLst>
                <a:ext uri="{FF2B5EF4-FFF2-40B4-BE49-F238E27FC236}">
                  <a16:creationId xmlns:a16="http://schemas.microsoft.com/office/drawing/2014/main" id="{1FC68222-CCA3-CB07-5766-1E0871220189}"/>
                </a:ext>
              </a:extLst>
            </p:cNvPr>
            <p:cNvSpPr txBox="1"/>
            <p:nvPr/>
          </p:nvSpPr>
          <p:spPr>
            <a:xfrm>
              <a:off x="8455312" y="5576903"/>
              <a:ext cx="743899" cy="268965"/>
            </a:xfrm>
            <a:prstGeom prst="rect">
              <a:avLst/>
            </a:prstGeom>
            <a:noFill/>
          </p:spPr>
          <p:txBody>
            <a:bodyPr wrap="square" rtlCol="0">
              <a:spAutoFit/>
            </a:bodyPr>
            <a:lstStyle/>
            <a:p>
              <a:pPr defTabSz="685800">
                <a:buClrTx/>
              </a:pPr>
              <a:r>
                <a:rPr lang="fr-FR" sz="1000" b="1" dirty="0">
                  <a:solidFill>
                    <a:srgbClr val="374C62"/>
                  </a:solidFill>
                  <a:latin typeface="Marianne" panose="02000000000000000000" pitchFamily="2" charset="0"/>
                  <a:ea typeface="+mn-ea"/>
                </a:rPr>
                <a:t>2024</a:t>
              </a:r>
            </a:p>
          </p:txBody>
        </p:sp>
      </p:grpSp>
      <p:pic>
        <p:nvPicPr>
          <p:cNvPr id="19" name="Image 18">
            <a:extLst>
              <a:ext uri="{FF2B5EF4-FFF2-40B4-BE49-F238E27FC236}">
                <a16:creationId xmlns:a16="http://schemas.microsoft.com/office/drawing/2014/main" id="{EE06E8B6-BD86-6CAC-6A43-78E19A1B80E1}"/>
              </a:ext>
            </a:extLst>
          </p:cNvPr>
          <p:cNvPicPr>
            <a:picLocks noChangeAspect="1"/>
          </p:cNvPicPr>
          <p:nvPr/>
        </p:nvPicPr>
        <p:blipFill>
          <a:blip r:embed="rId5"/>
          <a:stretch>
            <a:fillRect/>
          </a:stretch>
        </p:blipFill>
        <p:spPr>
          <a:xfrm>
            <a:off x="1469389" y="2775471"/>
            <a:ext cx="569550" cy="355668"/>
          </a:xfrm>
          <a:prstGeom prst="rect">
            <a:avLst/>
          </a:prstGeom>
        </p:spPr>
      </p:pic>
      <p:sp>
        <p:nvSpPr>
          <p:cNvPr id="29" name="ZoneTexte 28">
            <a:extLst>
              <a:ext uri="{FF2B5EF4-FFF2-40B4-BE49-F238E27FC236}">
                <a16:creationId xmlns:a16="http://schemas.microsoft.com/office/drawing/2014/main" id="{CFD81710-626A-1E91-98B6-A5C67F57D85E}"/>
              </a:ext>
            </a:extLst>
          </p:cNvPr>
          <p:cNvSpPr txBox="1"/>
          <p:nvPr/>
        </p:nvSpPr>
        <p:spPr>
          <a:xfrm>
            <a:off x="6105925" y="824239"/>
            <a:ext cx="2253182" cy="230832"/>
          </a:xfrm>
          <a:prstGeom prst="rect">
            <a:avLst/>
          </a:prstGeom>
          <a:noFill/>
        </p:spPr>
        <p:txBody>
          <a:bodyPr wrap="square" lIns="0" tIns="0" rIns="0" bIns="0">
            <a:spAutoFit/>
          </a:bodyPr>
          <a:lstStyle/>
          <a:p>
            <a:pPr defTabSz="914378"/>
            <a:r>
              <a:rPr lang="fr-FR" sz="750" b="1" kern="1200" dirty="0">
                <a:solidFill>
                  <a:srgbClr val="374C62"/>
                </a:solidFill>
                <a:latin typeface="Marianne" panose="02000000000000000000" pitchFamily="2" charset="0"/>
                <a:ea typeface="+mn-ea"/>
              </a:rPr>
              <a:t>Direction de l’Observation, des Sciences des données, et de l’Evaluation</a:t>
            </a:r>
          </a:p>
        </p:txBody>
      </p:sp>
    </p:spTree>
    <p:extLst>
      <p:ext uri="{BB962C8B-B14F-4D97-AF65-F5344CB8AC3E}">
        <p14:creationId xmlns:p14="http://schemas.microsoft.com/office/powerpoint/2010/main" val="2669334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A5C0513-918D-77E0-3780-B6241AE9E898}"/>
              </a:ext>
            </a:extLst>
          </p:cNvPr>
          <p:cNvSpPr txBox="1"/>
          <p:nvPr/>
        </p:nvSpPr>
        <p:spPr>
          <a:xfrm>
            <a:off x="646666" y="2111112"/>
            <a:ext cx="3112605" cy="2077492"/>
          </a:xfrm>
          <a:prstGeom prst="rect">
            <a:avLst/>
          </a:prstGeom>
          <a:noFill/>
        </p:spPr>
        <p:txBody>
          <a:bodyPr wrap="square" lIns="0" tIns="0" rIns="0" bIns="0">
            <a:spAutoFit/>
          </a:bodyPr>
          <a:lstStyle/>
          <a:p>
            <a:pPr marL="171446" indent="-171446" defTabSz="914378">
              <a:buClr>
                <a:srgbClr val="F18A5F"/>
              </a:buClr>
              <a:buFont typeface="Arial" panose="020B0604020202020204" pitchFamily="34" charset="0"/>
              <a:buChar char="•"/>
            </a:pPr>
            <a:r>
              <a:rPr lang="fr-FR" sz="1350" dirty="0">
                <a:solidFill>
                  <a:srgbClr val="374C62"/>
                </a:solidFill>
                <a:latin typeface="Marianne" panose="02000000000000000000" pitchFamily="2" charset="0"/>
                <a:ea typeface="+mn-ea"/>
              </a:rPr>
              <a:t>Adresser à tous les patients atteints de cancer leur PPS via « Mon espace santé »</a:t>
            </a:r>
          </a:p>
          <a:p>
            <a:pPr marL="171446" indent="-171446" defTabSz="914378">
              <a:buClr>
                <a:srgbClr val="F18A5F"/>
              </a:buClr>
              <a:buFont typeface="Arial" panose="020B0604020202020204" pitchFamily="34" charset="0"/>
              <a:buChar char="•"/>
            </a:pPr>
            <a:endParaRPr lang="fr-FR" sz="1350" dirty="0">
              <a:solidFill>
                <a:srgbClr val="374C62"/>
              </a:solidFill>
              <a:latin typeface="Marianne" panose="02000000000000000000" pitchFamily="2" charset="0"/>
              <a:ea typeface="+mn-ea"/>
            </a:endParaRPr>
          </a:p>
          <a:p>
            <a:pPr marL="171446" indent="-171446" defTabSz="914378">
              <a:buClr>
                <a:srgbClr val="F18A5F"/>
              </a:buClr>
              <a:buFont typeface="Arial" panose="020B0604020202020204" pitchFamily="34" charset="0"/>
              <a:buChar char="•"/>
            </a:pPr>
            <a:endParaRPr lang="fr-FR" sz="1350" dirty="0">
              <a:solidFill>
                <a:srgbClr val="374C62"/>
              </a:solidFill>
              <a:latin typeface="Marianne" panose="02000000000000000000" pitchFamily="2" charset="0"/>
              <a:ea typeface="+mn-ea"/>
            </a:endParaRPr>
          </a:p>
          <a:p>
            <a:pPr marL="171446" indent="-171446" defTabSz="914378">
              <a:buClr>
                <a:srgbClr val="F18A5F"/>
              </a:buClr>
              <a:buFont typeface="Arial" panose="020B0604020202020204" pitchFamily="34" charset="0"/>
              <a:buChar char="•"/>
            </a:pPr>
            <a:endParaRPr lang="fr-FR" sz="1350" dirty="0">
              <a:solidFill>
                <a:srgbClr val="374C62"/>
              </a:solidFill>
              <a:latin typeface="Marianne" panose="02000000000000000000" pitchFamily="2" charset="0"/>
              <a:ea typeface="+mn-ea"/>
            </a:endParaRPr>
          </a:p>
          <a:p>
            <a:pPr marL="171446" indent="-171446" defTabSz="914378">
              <a:buClr>
                <a:srgbClr val="F18A5F"/>
              </a:buClr>
              <a:buFont typeface="Arial" panose="020B0604020202020204" pitchFamily="34" charset="0"/>
              <a:buChar char="•"/>
            </a:pPr>
            <a:endParaRPr lang="fr-FR" sz="1350" dirty="0">
              <a:solidFill>
                <a:srgbClr val="374C62"/>
              </a:solidFill>
              <a:latin typeface="Marianne" panose="02000000000000000000" pitchFamily="2" charset="0"/>
              <a:ea typeface="+mn-ea"/>
            </a:endParaRPr>
          </a:p>
          <a:p>
            <a:pPr marL="171446" indent="-171446" defTabSz="914378">
              <a:buClr>
                <a:srgbClr val="F18A5F"/>
              </a:buClr>
              <a:buFont typeface="Arial" panose="020B0604020202020204" pitchFamily="34" charset="0"/>
              <a:buChar char="•"/>
            </a:pPr>
            <a:r>
              <a:rPr lang="fr-FR" sz="1350" dirty="0">
                <a:solidFill>
                  <a:srgbClr val="374C62"/>
                </a:solidFill>
                <a:latin typeface="Marianne" panose="02000000000000000000" pitchFamily="2" charset="0"/>
                <a:ea typeface="+mn-ea"/>
              </a:rPr>
              <a:t>Echange et partage, fluides et sécurisés entre les professionnels et avec les patients</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defTabSz="914378"/>
            <a:fld id="{00000000-1234-1234-1234-123412341234}" type="slidenum">
              <a:rPr lang="fr-FR"/>
              <a:pPr defTabSz="914378"/>
              <a:t>46</a:t>
            </a:fld>
            <a:endParaRPr lang="fr-FR"/>
          </a:p>
        </p:txBody>
      </p:sp>
      <p:sp>
        <p:nvSpPr>
          <p:cNvPr id="7" name="ZoneTexte 6">
            <a:extLst>
              <a:ext uri="{FF2B5EF4-FFF2-40B4-BE49-F238E27FC236}">
                <a16:creationId xmlns:a16="http://schemas.microsoft.com/office/drawing/2014/main" id="{44000686-BEB4-F009-BD59-11C9AE02E86B}"/>
              </a:ext>
            </a:extLst>
          </p:cNvPr>
          <p:cNvSpPr txBox="1"/>
          <p:nvPr/>
        </p:nvSpPr>
        <p:spPr>
          <a:xfrm>
            <a:off x="646595" y="1240500"/>
            <a:ext cx="7350657" cy="246221"/>
          </a:xfrm>
          <a:prstGeom prst="rect">
            <a:avLst/>
          </a:prstGeom>
          <a:noFill/>
        </p:spPr>
        <p:txBody>
          <a:bodyPr wrap="square" lIns="0" tIns="0" rIns="0" bIns="0">
            <a:spAutoFit/>
          </a:bodyPr>
          <a:lstStyle/>
          <a:p>
            <a:pPr defTabSz="914378">
              <a:defRPr/>
            </a:pPr>
            <a:r>
              <a:rPr lang="fr-FR" sz="1600" b="1" dirty="0">
                <a:solidFill>
                  <a:srgbClr val="374C62"/>
                </a:solidFill>
                <a:latin typeface="Marianne" panose="02000000000000000000" pitchFamily="2" charset="0"/>
                <a:ea typeface="+mn-ea"/>
              </a:rPr>
              <a:t>Partage de l’information médicale</a:t>
            </a:r>
          </a:p>
        </p:txBody>
      </p:sp>
      <p:grpSp>
        <p:nvGrpSpPr>
          <p:cNvPr id="6" name="Groupe 5">
            <a:extLst>
              <a:ext uri="{FF2B5EF4-FFF2-40B4-BE49-F238E27FC236}">
                <a16:creationId xmlns:a16="http://schemas.microsoft.com/office/drawing/2014/main" id="{AA541C94-D203-339C-1F27-96574744E509}"/>
              </a:ext>
            </a:extLst>
          </p:cNvPr>
          <p:cNvGrpSpPr/>
          <p:nvPr/>
        </p:nvGrpSpPr>
        <p:grpSpPr>
          <a:xfrm>
            <a:off x="3904983" y="1637708"/>
            <a:ext cx="3964421" cy="3298017"/>
            <a:chOff x="5082819" y="2174086"/>
            <a:chExt cx="5285894" cy="4397356"/>
          </a:xfrm>
        </p:grpSpPr>
        <p:grpSp>
          <p:nvGrpSpPr>
            <p:cNvPr id="21" name="Groupe 20">
              <a:extLst>
                <a:ext uri="{FF2B5EF4-FFF2-40B4-BE49-F238E27FC236}">
                  <a16:creationId xmlns:a16="http://schemas.microsoft.com/office/drawing/2014/main" id="{AC38A371-54CC-3EAD-53D2-FCAAF86D19D8}"/>
                </a:ext>
              </a:extLst>
            </p:cNvPr>
            <p:cNvGrpSpPr/>
            <p:nvPr/>
          </p:nvGrpSpPr>
          <p:grpSpPr>
            <a:xfrm>
              <a:off x="5082819" y="2174086"/>
              <a:ext cx="3334262" cy="4397356"/>
              <a:chOff x="5927892" y="1856343"/>
              <a:chExt cx="3334262" cy="4397356"/>
            </a:xfrm>
          </p:grpSpPr>
          <p:pic>
            <p:nvPicPr>
              <p:cNvPr id="17" name="Espace réservé du contenu 7">
                <a:extLst>
                  <a:ext uri="{FF2B5EF4-FFF2-40B4-BE49-F238E27FC236}">
                    <a16:creationId xmlns:a16="http://schemas.microsoft.com/office/drawing/2014/main" id="{ADC15F64-0698-5A39-CF81-F3C898EBFFF3}"/>
                  </a:ext>
                </a:extLst>
              </p:cNvPr>
              <p:cNvPicPr>
                <a:picLocks noChangeAspect="1"/>
              </p:cNvPicPr>
              <p:nvPr/>
            </p:nvPicPr>
            <p:blipFill>
              <a:blip r:embed="rId2"/>
              <a:stretch>
                <a:fillRect/>
              </a:stretch>
            </p:blipFill>
            <p:spPr bwMode="gray">
              <a:xfrm>
                <a:off x="5934434" y="1856343"/>
                <a:ext cx="3321179" cy="1988069"/>
              </a:xfrm>
              <a:prstGeom prst="rect">
                <a:avLst/>
              </a:prstGeom>
            </p:spPr>
          </p:pic>
          <p:pic>
            <p:nvPicPr>
              <p:cNvPr id="19" name="Image 18">
                <a:extLst>
                  <a:ext uri="{FF2B5EF4-FFF2-40B4-BE49-F238E27FC236}">
                    <a16:creationId xmlns:a16="http://schemas.microsoft.com/office/drawing/2014/main" id="{6A3FAB81-2402-3F07-9A56-736ECB411C6D}"/>
                  </a:ext>
                </a:extLst>
              </p:cNvPr>
              <p:cNvPicPr>
                <a:picLocks noChangeAspect="1"/>
              </p:cNvPicPr>
              <p:nvPr/>
            </p:nvPicPr>
            <p:blipFill>
              <a:blip r:embed="rId3"/>
              <a:stretch>
                <a:fillRect/>
              </a:stretch>
            </p:blipFill>
            <p:spPr>
              <a:xfrm rot="5400000">
                <a:off x="7395401" y="2464043"/>
                <a:ext cx="399244" cy="3040327"/>
              </a:xfrm>
              <a:prstGeom prst="rect">
                <a:avLst/>
              </a:prstGeom>
            </p:spPr>
          </p:pic>
          <p:grpSp>
            <p:nvGrpSpPr>
              <p:cNvPr id="24" name="Groupe 23">
                <a:extLst>
                  <a:ext uri="{FF2B5EF4-FFF2-40B4-BE49-F238E27FC236}">
                    <a16:creationId xmlns:a16="http://schemas.microsoft.com/office/drawing/2014/main" id="{BBF7E4FE-0EA0-A910-A6DC-328A9EC13B0A}"/>
                  </a:ext>
                </a:extLst>
              </p:cNvPr>
              <p:cNvGrpSpPr/>
              <p:nvPr/>
            </p:nvGrpSpPr>
            <p:grpSpPr>
              <a:xfrm>
                <a:off x="5927892" y="4183382"/>
                <a:ext cx="3334262" cy="2070317"/>
                <a:chOff x="1095057" y="1555836"/>
                <a:chExt cx="2336768" cy="1436400"/>
              </a:xfrm>
            </p:grpSpPr>
            <p:sp>
              <p:nvSpPr>
                <p:cNvPr id="27" name="ZoneTexte 26">
                  <a:extLst>
                    <a:ext uri="{FF2B5EF4-FFF2-40B4-BE49-F238E27FC236}">
                      <a16:creationId xmlns:a16="http://schemas.microsoft.com/office/drawing/2014/main" id="{E7D98F2A-09A1-8656-2797-D25BED0059AF}"/>
                    </a:ext>
                  </a:extLst>
                </p:cNvPr>
                <p:cNvSpPr txBox="1"/>
                <p:nvPr/>
              </p:nvSpPr>
              <p:spPr>
                <a:xfrm>
                  <a:off x="1298460" y="2707280"/>
                  <a:ext cx="1955086" cy="249127"/>
                </a:xfrm>
                <a:prstGeom prst="rect">
                  <a:avLst/>
                </a:prstGeom>
                <a:noFill/>
              </p:spPr>
              <p:txBody>
                <a:bodyPr wrap="none" rtlCol="0">
                  <a:spAutoFit/>
                </a:bodyPr>
                <a:lstStyle/>
                <a:p>
                  <a:pPr algn="ctr" defTabSz="914378"/>
                  <a:r>
                    <a:rPr lang="fr-FR" sz="1150" dirty="0">
                      <a:ea typeface="+mn-ea"/>
                    </a:rPr>
                    <a:t>Confidentialité / Autorisations</a:t>
                  </a:r>
                </a:p>
              </p:txBody>
            </p:sp>
            <p:pic>
              <p:nvPicPr>
                <p:cNvPr id="28" name="Image 27">
                  <a:extLst>
                    <a:ext uri="{FF2B5EF4-FFF2-40B4-BE49-F238E27FC236}">
                      <a16:creationId xmlns:a16="http://schemas.microsoft.com/office/drawing/2014/main" id="{69BD23AF-DA57-0F40-6E96-416BF0321D50}"/>
                    </a:ext>
                  </a:extLst>
                </p:cNvPr>
                <p:cNvPicPr>
                  <a:picLocks noChangeAspect="1"/>
                </p:cNvPicPr>
                <p:nvPr/>
              </p:nvPicPr>
              <p:blipFill>
                <a:blip r:embed="rId4"/>
                <a:stretch>
                  <a:fillRect/>
                </a:stretch>
              </p:blipFill>
              <p:spPr>
                <a:xfrm>
                  <a:off x="1095057" y="1555836"/>
                  <a:ext cx="2336768" cy="1436400"/>
                </a:xfrm>
                <a:prstGeom prst="rect">
                  <a:avLst/>
                </a:prstGeom>
              </p:spPr>
            </p:pic>
          </p:grpSp>
        </p:grpSp>
        <p:sp>
          <p:nvSpPr>
            <p:cNvPr id="30" name="ZoneTexte 29">
              <a:extLst>
                <a:ext uri="{FF2B5EF4-FFF2-40B4-BE49-F238E27FC236}">
                  <a16:creationId xmlns:a16="http://schemas.microsoft.com/office/drawing/2014/main" id="{C22FFF82-008C-A1F3-C05B-BB5C9911563B}"/>
                </a:ext>
              </a:extLst>
            </p:cNvPr>
            <p:cNvSpPr txBox="1"/>
            <p:nvPr/>
          </p:nvSpPr>
          <p:spPr>
            <a:xfrm>
              <a:off x="8297353" y="2506401"/>
              <a:ext cx="1955430" cy="1354217"/>
            </a:xfrm>
            <a:prstGeom prst="rect">
              <a:avLst/>
            </a:prstGeom>
            <a:noFill/>
          </p:spPr>
          <p:txBody>
            <a:bodyPr wrap="square">
              <a:spAutoFit/>
            </a:bodyPr>
            <a:lstStyle/>
            <a:p>
              <a:pPr defTabSz="914378"/>
              <a:r>
                <a:rPr lang="fr-FR" sz="1200" b="1" dirty="0">
                  <a:solidFill>
                    <a:srgbClr val="70AD47">
                      <a:lumMod val="50000"/>
                    </a:srgbClr>
                  </a:solidFill>
                  <a:latin typeface="Marianne" panose="02000000000000000000" pitchFamily="2" charset="0"/>
                  <a:ea typeface="Verdana" panose="020B0604030504040204" pitchFamily="34" charset="0"/>
                  <a:cs typeface="Verdana" panose="020B0604030504040204" pitchFamily="34" charset="0"/>
                </a:rPr>
                <a:t>Une vision partagée</a:t>
              </a:r>
            </a:p>
            <a:p>
              <a:pPr defTabSz="914378"/>
              <a:endParaRPr lang="fr-FR" sz="1200" b="1" dirty="0">
                <a:solidFill>
                  <a:srgbClr val="70AD47">
                    <a:lumMod val="50000"/>
                  </a:srgbClr>
                </a:solidFill>
                <a:latin typeface="Marianne" panose="02000000000000000000" pitchFamily="2" charset="0"/>
                <a:ea typeface="Verdana" panose="020B0604030504040204" pitchFamily="34" charset="0"/>
                <a:cs typeface="Verdana" panose="020B0604030504040204" pitchFamily="34" charset="0"/>
              </a:endParaRPr>
            </a:p>
            <a:p>
              <a:pPr defTabSz="914378"/>
              <a:r>
                <a:rPr lang="fr-FR" sz="1200" b="1" dirty="0">
                  <a:solidFill>
                    <a:srgbClr val="70AD47">
                      <a:lumMod val="50000"/>
                    </a:srgbClr>
                  </a:solidFill>
                  <a:latin typeface="Marianne" panose="02000000000000000000" pitchFamily="2" charset="0"/>
                  <a:ea typeface="Verdana" panose="020B0604030504040204" pitchFamily="34" charset="0"/>
                  <a:cs typeface="Verdana" panose="020B0604030504040204" pitchFamily="34" charset="0"/>
                </a:rPr>
                <a:t>Dans le cadre des soins</a:t>
              </a:r>
            </a:p>
          </p:txBody>
        </p:sp>
        <p:sp>
          <p:nvSpPr>
            <p:cNvPr id="32" name="ZoneTexte 31">
              <a:extLst>
                <a:ext uri="{FF2B5EF4-FFF2-40B4-BE49-F238E27FC236}">
                  <a16:creationId xmlns:a16="http://schemas.microsoft.com/office/drawing/2014/main" id="{BFA8E9A4-34D1-F1A0-279B-E89AF6D7C05A}"/>
                </a:ext>
              </a:extLst>
            </p:cNvPr>
            <p:cNvSpPr txBox="1"/>
            <p:nvPr/>
          </p:nvSpPr>
          <p:spPr>
            <a:xfrm>
              <a:off x="8413283" y="4869130"/>
              <a:ext cx="1955430" cy="1354217"/>
            </a:xfrm>
            <a:prstGeom prst="rect">
              <a:avLst/>
            </a:prstGeom>
            <a:noFill/>
          </p:spPr>
          <p:txBody>
            <a:bodyPr wrap="square">
              <a:spAutoFit/>
            </a:bodyPr>
            <a:lstStyle/>
            <a:p>
              <a:pPr defTabSz="914378"/>
              <a:r>
                <a:rPr lang="fr-FR" sz="1200" b="1" dirty="0">
                  <a:solidFill>
                    <a:srgbClr val="70AD47">
                      <a:lumMod val="50000"/>
                    </a:srgbClr>
                  </a:solidFill>
                  <a:latin typeface="Marianne" panose="02000000000000000000" pitchFamily="2" charset="0"/>
                  <a:ea typeface="Verdana" panose="020B0604030504040204" pitchFamily="34" charset="0"/>
                  <a:cs typeface="Verdana" panose="020B0604030504040204" pitchFamily="34" charset="0"/>
                </a:rPr>
                <a:t>Une vision intégrée</a:t>
              </a:r>
            </a:p>
            <a:p>
              <a:pPr defTabSz="914378"/>
              <a:endParaRPr lang="fr-FR" sz="1200" b="1" dirty="0">
                <a:solidFill>
                  <a:srgbClr val="70AD47">
                    <a:lumMod val="50000"/>
                  </a:srgbClr>
                </a:solidFill>
                <a:latin typeface="Marianne" panose="02000000000000000000" pitchFamily="2" charset="0"/>
                <a:ea typeface="Verdana" panose="020B0604030504040204" pitchFamily="34" charset="0"/>
                <a:cs typeface="Verdana" panose="020B0604030504040204" pitchFamily="34" charset="0"/>
              </a:endParaRPr>
            </a:p>
            <a:p>
              <a:pPr defTabSz="914378"/>
              <a:r>
                <a:rPr lang="fr-FR" sz="1200" b="1" dirty="0">
                  <a:solidFill>
                    <a:srgbClr val="70AD47">
                      <a:lumMod val="50000"/>
                    </a:srgbClr>
                  </a:solidFill>
                  <a:latin typeface="Marianne" panose="02000000000000000000" pitchFamily="2" charset="0"/>
                  <a:ea typeface="Verdana" panose="020B0604030504040204" pitchFamily="34" charset="0"/>
                  <a:cs typeface="Verdana" panose="020B0604030504040204" pitchFamily="34" charset="0"/>
                </a:rPr>
                <a:t>De santé publique</a:t>
              </a:r>
            </a:p>
          </p:txBody>
        </p:sp>
      </p:grpSp>
      <p:sp>
        <p:nvSpPr>
          <p:cNvPr id="18" name="Espace réservé du texte 3">
            <a:extLst>
              <a:ext uri="{FF2B5EF4-FFF2-40B4-BE49-F238E27FC236}">
                <a16:creationId xmlns:a16="http://schemas.microsoft.com/office/drawing/2014/main" id="{B985C7B9-A909-F4F8-6DF7-A4458CC41C3C}"/>
              </a:ext>
            </a:extLst>
          </p:cNvPr>
          <p:cNvSpPr txBox="1">
            <a:spLocks/>
          </p:cNvSpPr>
          <p:nvPr/>
        </p:nvSpPr>
        <p:spPr>
          <a:xfrm>
            <a:off x="646596"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defTabSz="914378"/>
            <a:r>
              <a:rPr lang="fr-FR" dirty="0">
                <a:solidFill>
                  <a:srgbClr val="4888C7"/>
                </a:solidFill>
                <a:latin typeface="Marianne" panose="02000000000000000000" pitchFamily="2" charset="0"/>
              </a:rPr>
              <a:t>PRIORITÉ 1</a:t>
            </a:r>
          </a:p>
        </p:txBody>
      </p:sp>
      <p:sp>
        <p:nvSpPr>
          <p:cNvPr id="20" name="Espace réservé du texte 3">
            <a:extLst>
              <a:ext uri="{FF2B5EF4-FFF2-40B4-BE49-F238E27FC236}">
                <a16:creationId xmlns:a16="http://schemas.microsoft.com/office/drawing/2014/main" id="{3E1269C3-13DC-B81C-DB55-38CFB12D4579}"/>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defTabSz="914378"/>
            <a:r>
              <a:rPr lang="fr-FR" dirty="0">
                <a:solidFill>
                  <a:srgbClr val="4888C7"/>
                </a:solidFill>
                <a:latin typeface="Marianne" panose="02000000000000000000" pitchFamily="2" charset="0"/>
              </a:rPr>
              <a:t>OBJECTIF 1.1</a:t>
            </a:r>
          </a:p>
        </p:txBody>
      </p:sp>
      <p:cxnSp>
        <p:nvCxnSpPr>
          <p:cNvPr id="3" name="Connecteur droit 7">
            <a:extLst>
              <a:ext uri="{FF2B5EF4-FFF2-40B4-BE49-F238E27FC236}">
                <a16:creationId xmlns:a16="http://schemas.microsoft.com/office/drawing/2014/main" id="{478C254A-77B9-C0EA-32E8-59B513A7635E}"/>
              </a:ext>
            </a:extLst>
          </p:cNvPr>
          <p:cNvCxnSpPr>
            <a:cxnSpLocks/>
          </p:cNvCxnSpPr>
          <p:nvPr/>
        </p:nvCxnSpPr>
        <p:spPr>
          <a:xfrm>
            <a:off x="457288"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4" name="Rectangle : coins arrondis 30">
            <a:extLst>
              <a:ext uri="{FF2B5EF4-FFF2-40B4-BE49-F238E27FC236}">
                <a16:creationId xmlns:a16="http://schemas.microsoft.com/office/drawing/2014/main" id="{1FD5C2E4-0CB4-2DA9-007D-DBDE11566C1A}"/>
              </a:ext>
            </a:extLst>
          </p:cNvPr>
          <p:cNvSpPr/>
          <p:nvPr/>
        </p:nvSpPr>
        <p:spPr>
          <a:xfrm>
            <a:off x="-103020"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12" name="ZoneTexte 25">
            <a:extLst>
              <a:ext uri="{FF2B5EF4-FFF2-40B4-BE49-F238E27FC236}">
                <a16:creationId xmlns:a16="http://schemas.microsoft.com/office/drawing/2014/main" id="{188E87FC-1B74-903E-3C3A-C02F9880B320}"/>
              </a:ext>
            </a:extLst>
          </p:cNvPr>
          <p:cNvSpPr txBox="1"/>
          <p:nvPr/>
        </p:nvSpPr>
        <p:spPr>
          <a:xfrm>
            <a:off x="115218" y="947494"/>
            <a:ext cx="250042" cy="92333"/>
          </a:xfrm>
          <a:prstGeom prst="rect">
            <a:avLst/>
          </a:prstGeom>
          <a:noFill/>
        </p:spPr>
        <p:txBody>
          <a:bodyPr wrap="square" lIns="0" tIns="0" rIns="0" bIns="0" rtlCol="0">
            <a:spAutoFit/>
          </a:bodyPr>
          <a:lstStyle/>
          <a:p>
            <a:pPr defTabSz="914378"/>
            <a:r>
              <a:rPr lang="fr-FR" sz="600" b="1" dirty="0">
                <a:solidFill>
                  <a:srgbClr val="FFFFFF"/>
                </a:solidFill>
                <a:latin typeface="Marianne" panose="02000000000000000000" pitchFamily="2" charset="0"/>
                <a:ea typeface="+mn-ea"/>
              </a:rPr>
              <a:t>AXE 1</a:t>
            </a:r>
          </a:p>
        </p:txBody>
      </p:sp>
      <p:pic>
        <p:nvPicPr>
          <p:cNvPr id="10" name="Image 9">
            <a:extLst>
              <a:ext uri="{FF2B5EF4-FFF2-40B4-BE49-F238E27FC236}">
                <a16:creationId xmlns:a16="http://schemas.microsoft.com/office/drawing/2014/main" id="{90403CFE-326D-22BC-2969-A0B413D5173D}"/>
              </a:ext>
            </a:extLst>
          </p:cNvPr>
          <p:cNvPicPr>
            <a:picLocks noChangeAspect="1"/>
          </p:cNvPicPr>
          <p:nvPr/>
        </p:nvPicPr>
        <p:blipFill>
          <a:blip r:embed="rId5"/>
          <a:stretch>
            <a:fillRect/>
          </a:stretch>
        </p:blipFill>
        <p:spPr>
          <a:xfrm>
            <a:off x="6805041" y="269328"/>
            <a:ext cx="1066361" cy="525893"/>
          </a:xfrm>
          <a:prstGeom prst="rect">
            <a:avLst/>
          </a:prstGeom>
        </p:spPr>
      </p:pic>
      <p:sp>
        <p:nvSpPr>
          <p:cNvPr id="14" name="Titre 1">
            <a:extLst>
              <a:ext uri="{FF2B5EF4-FFF2-40B4-BE49-F238E27FC236}">
                <a16:creationId xmlns:a16="http://schemas.microsoft.com/office/drawing/2014/main" id="{1CB4AC66-9D72-697D-7368-66EB39372218}"/>
              </a:ext>
            </a:extLst>
          </p:cNvPr>
          <p:cNvSpPr txBox="1">
            <a:spLocks/>
          </p:cNvSpPr>
          <p:nvPr/>
        </p:nvSpPr>
        <p:spPr>
          <a:xfrm>
            <a:off x="629661" y="486679"/>
            <a:ext cx="2349856" cy="31169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914378"/>
            <a:r>
              <a:rPr lang="fr-FR" sz="1000" dirty="0">
                <a:latin typeface="Marianne" panose="02000000000000000000" pitchFamily="2" charset="0"/>
              </a:rPr>
              <a:t>Utiliser Mon espace santé au quotidien pour gérer sa santé</a:t>
            </a:r>
          </a:p>
        </p:txBody>
      </p:sp>
      <p:sp>
        <p:nvSpPr>
          <p:cNvPr id="15" name="Titre 1">
            <a:extLst>
              <a:ext uri="{FF2B5EF4-FFF2-40B4-BE49-F238E27FC236}">
                <a16:creationId xmlns:a16="http://schemas.microsoft.com/office/drawing/2014/main" id="{CC4A4341-CEEA-CA29-B1E7-698BDCA1C3DE}"/>
              </a:ext>
            </a:extLst>
          </p:cNvPr>
          <p:cNvSpPr txBox="1">
            <a:spLocks/>
          </p:cNvSpPr>
          <p:nvPr/>
        </p:nvSpPr>
        <p:spPr>
          <a:xfrm>
            <a:off x="3364770" y="486679"/>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914378"/>
            <a:r>
              <a:rPr lang="fr-FR" sz="1000" dirty="0">
                <a:latin typeface="Marianne" panose="02000000000000000000" pitchFamily="2" charset="0"/>
                <a:cs typeface="Arial" panose="020B0604020202020204" pitchFamily="34" charset="0"/>
              </a:rPr>
              <a:t>Alimentation de Mon espace santé</a:t>
            </a:r>
          </a:p>
        </p:txBody>
      </p:sp>
      <p:sp>
        <p:nvSpPr>
          <p:cNvPr id="2" name="ZoneTexte 1">
            <a:extLst>
              <a:ext uri="{FF2B5EF4-FFF2-40B4-BE49-F238E27FC236}">
                <a16:creationId xmlns:a16="http://schemas.microsoft.com/office/drawing/2014/main" id="{354E7E9B-259C-FF24-0D4F-1D28189DA5CE}"/>
              </a:ext>
            </a:extLst>
          </p:cNvPr>
          <p:cNvSpPr txBox="1"/>
          <p:nvPr/>
        </p:nvSpPr>
        <p:spPr>
          <a:xfrm>
            <a:off x="646595" y="1722180"/>
            <a:ext cx="2282868" cy="215444"/>
          </a:xfrm>
          <a:prstGeom prst="rect">
            <a:avLst/>
          </a:prstGeom>
          <a:noFill/>
        </p:spPr>
        <p:txBody>
          <a:bodyPr wrap="square" lIns="0" tIns="0" rIns="0" bIns="0">
            <a:spAutoFit/>
          </a:bodyPr>
          <a:lstStyle/>
          <a:p>
            <a:pPr defTabSz="914378"/>
            <a:r>
              <a:rPr lang="fr-FR" b="1" dirty="0">
                <a:solidFill>
                  <a:srgbClr val="374C62"/>
                </a:solidFill>
                <a:latin typeface="Marianne" panose="02000000000000000000" pitchFamily="2" charset="0"/>
                <a:ea typeface="+mn-ea"/>
              </a:rPr>
              <a:t>Objectifs</a:t>
            </a:r>
            <a:endParaRPr lang="fr-FR" sz="800" b="1" dirty="0">
              <a:solidFill>
                <a:srgbClr val="374C62"/>
              </a:solidFill>
              <a:latin typeface="Marianne" panose="02000000000000000000" pitchFamily="2" charset="0"/>
              <a:ea typeface="+mn-ea"/>
            </a:endParaRPr>
          </a:p>
        </p:txBody>
      </p:sp>
      <p:pic>
        <p:nvPicPr>
          <p:cNvPr id="16" name="Graphique 15" descr="Cible contour">
            <a:extLst>
              <a:ext uri="{FF2B5EF4-FFF2-40B4-BE49-F238E27FC236}">
                <a16:creationId xmlns:a16="http://schemas.microsoft.com/office/drawing/2014/main" id="{3C9977F9-15D4-16A5-B3AA-7A47CC31A4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09789" y="2587365"/>
            <a:ext cx="789706" cy="789706"/>
          </a:xfrm>
          <a:prstGeom prst="rect">
            <a:avLst/>
          </a:prstGeom>
        </p:spPr>
      </p:pic>
      <p:grpSp>
        <p:nvGrpSpPr>
          <p:cNvPr id="50" name="Groupe 49">
            <a:extLst>
              <a:ext uri="{FF2B5EF4-FFF2-40B4-BE49-F238E27FC236}">
                <a16:creationId xmlns:a16="http://schemas.microsoft.com/office/drawing/2014/main" id="{9E9A918B-8538-8E99-A54B-B3DB35563341}"/>
              </a:ext>
            </a:extLst>
          </p:cNvPr>
          <p:cNvGrpSpPr/>
          <p:nvPr/>
        </p:nvGrpSpPr>
        <p:grpSpPr>
          <a:xfrm>
            <a:off x="7370494" y="1594846"/>
            <a:ext cx="1126172" cy="3074303"/>
            <a:chOff x="4679245" y="2234518"/>
            <a:chExt cx="1501562" cy="4099070"/>
          </a:xfrm>
        </p:grpSpPr>
        <p:cxnSp>
          <p:nvCxnSpPr>
            <p:cNvPr id="45" name="Connecteur droit 44">
              <a:extLst>
                <a:ext uri="{FF2B5EF4-FFF2-40B4-BE49-F238E27FC236}">
                  <a16:creationId xmlns:a16="http://schemas.microsoft.com/office/drawing/2014/main" id="{46FF46A9-AB6E-86CB-2F14-C022CD5FBA2E}"/>
                </a:ext>
              </a:extLst>
            </p:cNvPr>
            <p:cNvCxnSpPr>
              <a:cxnSpLocks/>
            </p:cNvCxnSpPr>
            <p:nvPr/>
          </p:nvCxnSpPr>
          <p:spPr>
            <a:xfrm>
              <a:off x="5997396" y="2555699"/>
              <a:ext cx="0" cy="3777889"/>
            </a:xfrm>
            <a:prstGeom prst="line">
              <a:avLst/>
            </a:prstGeom>
            <a:ln w="28575">
              <a:solidFill>
                <a:srgbClr val="4888C7"/>
              </a:solidFill>
            </a:ln>
          </p:spPr>
          <p:style>
            <a:lnRef idx="1">
              <a:schemeClr val="accent1"/>
            </a:lnRef>
            <a:fillRef idx="0">
              <a:schemeClr val="accent1"/>
            </a:fillRef>
            <a:effectRef idx="0">
              <a:schemeClr val="accent1"/>
            </a:effectRef>
            <a:fontRef idx="minor">
              <a:schemeClr val="tx1"/>
            </a:fontRef>
          </p:style>
        </p:cxnSp>
        <p:sp>
          <p:nvSpPr>
            <p:cNvPr id="22" name="Espace réservé du texte 3">
              <a:extLst>
                <a:ext uri="{FF2B5EF4-FFF2-40B4-BE49-F238E27FC236}">
                  <a16:creationId xmlns:a16="http://schemas.microsoft.com/office/drawing/2014/main" id="{1657DE1E-7B84-5D69-AFB7-50F7E4AAB975}"/>
                </a:ext>
              </a:extLst>
            </p:cNvPr>
            <p:cNvSpPr txBox="1">
              <a:spLocks/>
            </p:cNvSpPr>
            <p:nvPr/>
          </p:nvSpPr>
          <p:spPr>
            <a:xfrm>
              <a:off x="4679245" y="2234518"/>
              <a:ext cx="1501562" cy="356411"/>
            </a:xfrm>
            <a:prstGeom prst="rect">
              <a:avLst/>
            </a:prstGeom>
            <a:noFill/>
            <a:ln>
              <a:noFill/>
            </a:ln>
          </p:spPr>
          <p:txBody>
            <a:bodyPr spcFirstLastPara="1" wrap="square" lIns="0" tIns="0" rIns="0" bIns="0" anchor="b" anchorCtr="0">
              <a:normAutofit fontScale="85000" lnSpcReduction="20000"/>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defTabSz="914378"/>
              <a:r>
                <a:rPr lang="fr-FR" sz="825" cap="small" dirty="0">
                  <a:solidFill>
                    <a:srgbClr val="4888C7"/>
                  </a:solidFill>
                  <a:latin typeface="Marianne" panose="02000000000000000000" pitchFamily="2" charset="0"/>
                </a:rPr>
                <a:t>Stratégie Décennale </a:t>
              </a:r>
              <a:r>
                <a:rPr lang="fr-FR" sz="825" cap="small" dirty="0" err="1">
                  <a:solidFill>
                    <a:srgbClr val="4888C7"/>
                  </a:solidFill>
                  <a:latin typeface="Marianne" panose="02000000000000000000" pitchFamily="2" charset="0"/>
                </a:rPr>
                <a:t>INCa</a:t>
              </a:r>
              <a:endParaRPr lang="fr-FR" sz="825" cap="small" dirty="0">
                <a:solidFill>
                  <a:srgbClr val="4888C7"/>
                </a:solidFill>
                <a:latin typeface="Marianne" panose="02000000000000000000" pitchFamily="2" charset="0"/>
              </a:endParaRPr>
            </a:p>
            <a:p>
              <a:pPr defTabSz="914378"/>
              <a:r>
                <a:rPr lang="fr-FR" sz="825" dirty="0">
                  <a:solidFill>
                    <a:srgbClr val="4888C7"/>
                  </a:solidFill>
                  <a:latin typeface="Marianne" panose="02000000000000000000" pitchFamily="2" charset="0"/>
                </a:rPr>
                <a:t>2021 - 2030</a:t>
              </a:r>
            </a:p>
          </p:txBody>
        </p:sp>
        <p:grpSp>
          <p:nvGrpSpPr>
            <p:cNvPr id="46" name="Groupe 45">
              <a:extLst>
                <a:ext uri="{FF2B5EF4-FFF2-40B4-BE49-F238E27FC236}">
                  <a16:creationId xmlns:a16="http://schemas.microsoft.com/office/drawing/2014/main" id="{4D81E2A3-79DA-B59B-8B38-3390F726B42B}"/>
                </a:ext>
              </a:extLst>
            </p:cNvPr>
            <p:cNvGrpSpPr/>
            <p:nvPr/>
          </p:nvGrpSpPr>
          <p:grpSpPr>
            <a:xfrm>
              <a:off x="5320844" y="2909177"/>
              <a:ext cx="632259" cy="227496"/>
              <a:chOff x="5320844" y="2909177"/>
              <a:chExt cx="632259" cy="227496"/>
            </a:xfrm>
          </p:grpSpPr>
          <p:sp>
            <p:nvSpPr>
              <p:cNvPr id="23" name="Rectangle : coins arrondis 30">
                <a:extLst>
                  <a:ext uri="{FF2B5EF4-FFF2-40B4-BE49-F238E27FC236}">
                    <a16:creationId xmlns:a16="http://schemas.microsoft.com/office/drawing/2014/main" id="{EA210F08-6DFF-5F3D-0381-2F6CD441E35B}"/>
                  </a:ext>
                </a:extLst>
              </p:cNvPr>
              <p:cNvSpPr/>
              <p:nvPr/>
            </p:nvSpPr>
            <p:spPr>
              <a:xfrm>
                <a:off x="5320844" y="2909177"/>
                <a:ext cx="632259" cy="227496"/>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25" name="ZoneTexte 25">
                <a:extLst>
                  <a:ext uri="{FF2B5EF4-FFF2-40B4-BE49-F238E27FC236}">
                    <a16:creationId xmlns:a16="http://schemas.microsoft.com/office/drawing/2014/main" id="{B2A555BF-49A2-6AFB-EDFA-4C27C9FCD178}"/>
                  </a:ext>
                </a:extLst>
              </p:cNvPr>
              <p:cNvSpPr txBox="1"/>
              <p:nvPr/>
            </p:nvSpPr>
            <p:spPr>
              <a:xfrm>
                <a:off x="5473819" y="2945981"/>
                <a:ext cx="479284" cy="153888"/>
              </a:xfrm>
              <a:prstGeom prst="rect">
                <a:avLst/>
              </a:prstGeom>
              <a:noFill/>
            </p:spPr>
            <p:txBody>
              <a:bodyPr wrap="square" lIns="0" tIns="0" rIns="0" bIns="0" rtlCol="0">
                <a:spAutoFit/>
              </a:bodyPr>
              <a:lstStyle/>
              <a:p>
                <a:pPr defTabSz="914378"/>
                <a:r>
                  <a:rPr lang="fr-FR" sz="750" b="1" dirty="0">
                    <a:solidFill>
                      <a:srgbClr val="FFFFFF"/>
                    </a:solidFill>
                    <a:latin typeface="Marianne" panose="02000000000000000000" pitchFamily="2" charset="0"/>
                    <a:ea typeface="+mn-ea"/>
                  </a:rPr>
                  <a:t>II - 9.2</a:t>
                </a:r>
              </a:p>
            </p:txBody>
          </p:sp>
        </p:grpSp>
        <p:grpSp>
          <p:nvGrpSpPr>
            <p:cNvPr id="47" name="Groupe 46">
              <a:extLst>
                <a:ext uri="{FF2B5EF4-FFF2-40B4-BE49-F238E27FC236}">
                  <a16:creationId xmlns:a16="http://schemas.microsoft.com/office/drawing/2014/main" id="{2B39D4EB-6AAE-7DE7-CEBF-65A9BE3D85EF}"/>
                </a:ext>
              </a:extLst>
            </p:cNvPr>
            <p:cNvGrpSpPr/>
            <p:nvPr/>
          </p:nvGrpSpPr>
          <p:grpSpPr>
            <a:xfrm>
              <a:off x="5319503" y="5079465"/>
              <a:ext cx="633600" cy="227496"/>
              <a:chOff x="5319503" y="5079465"/>
              <a:chExt cx="633600" cy="227496"/>
            </a:xfrm>
          </p:grpSpPr>
          <p:sp>
            <p:nvSpPr>
              <p:cNvPr id="37" name="Rectangle : coins arrondis 30">
                <a:extLst>
                  <a:ext uri="{FF2B5EF4-FFF2-40B4-BE49-F238E27FC236}">
                    <a16:creationId xmlns:a16="http://schemas.microsoft.com/office/drawing/2014/main" id="{60AEB951-0E9E-5112-29B9-78ED155E3168}"/>
                  </a:ext>
                </a:extLst>
              </p:cNvPr>
              <p:cNvSpPr/>
              <p:nvPr/>
            </p:nvSpPr>
            <p:spPr>
              <a:xfrm>
                <a:off x="5319503" y="5079465"/>
                <a:ext cx="633600" cy="227496"/>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38" name="ZoneTexte 25">
                <a:extLst>
                  <a:ext uri="{FF2B5EF4-FFF2-40B4-BE49-F238E27FC236}">
                    <a16:creationId xmlns:a16="http://schemas.microsoft.com/office/drawing/2014/main" id="{F68457F6-4BBB-C1F0-70D7-8F3DB348EFE4}"/>
                  </a:ext>
                </a:extLst>
              </p:cNvPr>
              <p:cNvSpPr txBox="1"/>
              <p:nvPr/>
            </p:nvSpPr>
            <p:spPr>
              <a:xfrm>
                <a:off x="5449103" y="5116269"/>
                <a:ext cx="504000" cy="153888"/>
              </a:xfrm>
              <a:prstGeom prst="rect">
                <a:avLst/>
              </a:prstGeom>
              <a:noFill/>
            </p:spPr>
            <p:txBody>
              <a:bodyPr wrap="square" lIns="0" tIns="0" rIns="0" bIns="0" rtlCol="0">
                <a:spAutoFit/>
              </a:bodyPr>
              <a:lstStyle/>
              <a:p>
                <a:pPr defTabSz="914378"/>
                <a:r>
                  <a:rPr lang="fr-FR" sz="750" b="1" dirty="0">
                    <a:solidFill>
                      <a:srgbClr val="FFFFFF"/>
                    </a:solidFill>
                    <a:latin typeface="Marianne" panose="02000000000000000000" pitchFamily="2" charset="0"/>
                    <a:ea typeface="+mn-ea"/>
                  </a:rPr>
                  <a:t>IV - 6.1</a:t>
                </a:r>
              </a:p>
            </p:txBody>
          </p:sp>
        </p:grpSp>
        <p:grpSp>
          <p:nvGrpSpPr>
            <p:cNvPr id="48" name="Groupe 47">
              <a:extLst>
                <a:ext uri="{FF2B5EF4-FFF2-40B4-BE49-F238E27FC236}">
                  <a16:creationId xmlns:a16="http://schemas.microsoft.com/office/drawing/2014/main" id="{6674A234-A061-65DD-B099-140F95F7A201}"/>
                </a:ext>
              </a:extLst>
            </p:cNvPr>
            <p:cNvGrpSpPr/>
            <p:nvPr/>
          </p:nvGrpSpPr>
          <p:grpSpPr>
            <a:xfrm>
              <a:off x="5319503" y="5635194"/>
              <a:ext cx="633600" cy="227496"/>
              <a:chOff x="5319503" y="5635194"/>
              <a:chExt cx="633600" cy="227496"/>
            </a:xfrm>
          </p:grpSpPr>
          <p:sp>
            <p:nvSpPr>
              <p:cNvPr id="39" name="Rectangle : coins arrondis 30">
                <a:extLst>
                  <a:ext uri="{FF2B5EF4-FFF2-40B4-BE49-F238E27FC236}">
                    <a16:creationId xmlns:a16="http://schemas.microsoft.com/office/drawing/2014/main" id="{0C01D277-8E19-51C4-AF8E-E5701A759E5A}"/>
                  </a:ext>
                </a:extLst>
              </p:cNvPr>
              <p:cNvSpPr/>
              <p:nvPr/>
            </p:nvSpPr>
            <p:spPr>
              <a:xfrm>
                <a:off x="5319503" y="5635194"/>
                <a:ext cx="633600" cy="227496"/>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Arial"/>
                </a:endParaRPr>
              </a:p>
            </p:txBody>
          </p:sp>
          <p:sp>
            <p:nvSpPr>
              <p:cNvPr id="40" name="ZoneTexte 25">
                <a:extLst>
                  <a:ext uri="{FF2B5EF4-FFF2-40B4-BE49-F238E27FC236}">
                    <a16:creationId xmlns:a16="http://schemas.microsoft.com/office/drawing/2014/main" id="{2A5A429B-EB13-6391-3473-48B79A8E6808}"/>
                  </a:ext>
                </a:extLst>
              </p:cNvPr>
              <p:cNvSpPr txBox="1"/>
              <p:nvPr/>
            </p:nvSpPr>
            <p:spPr>
              <a:xfrm>
                <a:off x="5404043" y="5671998"/>
                <a:ext cx="549060" cy="153888"/>
              </a:xfrm>
              <a:prstGeom prst="rect">
                <a:avLst/>
              </a:prstGeom>
              <a:noFill/>
            </p:spPr>
            <p:txBody>
              <a:bodyPr wrap="square" lIns="0" tIns="0" rIns="0" bIns="0" rtlCol="0">
                <a:spAutoFit/>
              </a:bodyPr>
              <a:lstStyle>
                <a:defPPr>
                  <a:defRPr lang="fr-FR"/>
                </a:defPPr>
                <a:lvl1pPr defTabSz="1219170">
                  <a:buClr>
                    <a:srgbClr val="000000"/>
                  </a:buClr>
                  <a:defRPr sz="1000" b="1" kern="0">
                    <a:solidFill>
                      <a:srgbClr val="FFFFFF"/>
                    </a:solidFill>
                    <a:latin typeface="Marianne" panose="02000000000000000000" pitchFamily="2" charset="0"/>
                    <a:cs typeface="Arial"/>
                  </a:defRPr>
                </a:lvl1pPr>
              </a:lstStyle>
              <a:p>
                <a:pPr defTabSz="914378"/>
                <a:r>
                  <a:rPr lang="fr-FR" sz="750" dirty="0">
                    <a:ea typeface="+mn-ea"/>
                  </a:rPr>
                  <a:t>IV - 6.3</a:t>
                </a:r>
              </a:p>
            </p:txBody>
          </p:sp>
        </p:grpSp>
      </p:grpSp>
      <p:sp>
        <p:nvSpPr>
          <p:cNvPr id="9" name="ZoneTexte 8">
            <a:extLst>
              <a:ext uri="{FF2B5EF4-FFF2-40B4-BE49-F238E27FC236}">
                <a16:creationId xmlns:a16="http://schemas.microsoft.com/office/drawing/2014/main" id="{69E080D7-E3D6-FD89-F515-A61E9F229AD9}"/>
              </a:ext>
            </a:extLst>
          </p:cNvPr>
          <p:cNvSpPr txBox="1"/>
          <p:nvPr/>
        </p:nvSpPr>
        <p:spPr>
          <a:xfrm>
            <a:off x="6105925" y="824239"/>
            <a:ext cx="2253182" cy="230832"/>
          </a:xfrm>
          <a:prstGeom prst="rect">
            <a:avLst/>
          </a:prstGeom>
          <a:noFill/>
        </p:spPr>
        <p:txBody>
          <a:bodyPr wrap="square" lIns="0" tIns="0" rIns="0" bIns="0">
            <a:spAutoFit/>
          </a:bodyPr>
          <a:lstStyle/>
          <a:p>
            <a:pPr defTabSz="914378"/>
            <a:r>
              <a:rPr lang="fr-FR" sz="750" b="1" kern="1200" dirty="0">
                <a:solidFill>
                  <a:srgbClr val="374C62"/>
                </a:solidFill>
                <a:latin typeface="Marianne" panose="02000000000000000000" pitchFamily="2" charset="0"/>
                <a:ea typeface="+mn-ea"/>
              </a:rPr>
              <a:t>Direction de l’Observation, des Sciences des données, et de l’Evaluation</a:t>
            </a:r>
          </a:p>
        </p:txBody>
      </p:sp>
    </p:spTree>
    <p:extLst>
      <p:ext uri="{BB962C8B-B14F-4D97-AF65-F5344CB8AC3E}">
        <p14:creationId xmlns:p14="http://schemas.microsoft.com/office/powerpoint/2010/main" val="1246412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47</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r>
              <a:rPr lang="fr-FR" sz="4000" b="1" dirty="0">
                <a:solidFill>
                  <a:schemeClr val="bg1"/>
                </a:solidFill>
                <a:latin typeface="Marianne" panose="02000000000000000000" pitchFamily="2" charset="0"/>
              </a:rPr>
              <a:t>Catalogue de services</a:t>
            </a:r>
            <a:endParaRPr lang="fr-FR" sz="4000" b="1" dirty="0">
              <a:solidFill>
                <a:schemeClr val="bg1"/>
              </a:solidFill>
              <a:effectLst/>
              <a:latin typeface="Marianne" panose="02000000000000000000" pitchFamily="2" charset="0"/>
            </a:endParaRPr>
          </a:p>
        </p:txBody>
      </p:sp>
    </p:spTree>
    <p:extLst>
      <p:ext uri="{BB962C8B-B14F-4D97-AF65-F5344CB8AC3E}">
        <p14:creationId xmlns:p14="http://schemas.microsoft.com/office/powerpoint/2010/main" val="2447983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nchor="t"/>
          <a:lstStyle/>
          <a:p>
            <a:r>
              <a:rPr lang="fr-FR" sz="1000">
                <a:latin typeface="Marianne" panose="02000000000000000000" pitchFamily="2" charset="0"/>
              </a:rPr>
              <a:t>Rendre chacun acteur de sa santé </a:t>
            </a:r>
            <a:br>
              <a:rPr lang="fr-FR" sz="1000">
                <a:latin typeface="Marianne" panose="02000000000000000000" pitchFamily="2" charset="0"/>
              </a:rPr>
            </a:br>
            <a:r>
              <a:rPr lang="fr-FR" sz="1000">
                <a:latin typeface="Marianne" panose="02000000000000000000" pitchFamily="2" charset="0"/>
              </a:rPr>
              <a:t>et maître de ses données</a:t>
            </a:r>
            <a:br>
              <a:rPr lang="fr-FR" sz="1000">
                <a:latin typeface="Marianne" panose="02000000000000000000" pitchFamily="2" charset="0"/>
              </a:rPr>
            </a:b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3</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48</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Catalogue d’applications avec échanges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3.1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Retour d’expérience sur le référencement 2023</a:t>
            </a:r>
          </a:p>
        </p:txBody>
      </p:sp>
      <p:sp>
        <p:nvSpPr>
          <p:cNvPr id="15" name="Rectangle : coins arrondis 100">
            <a:extLst>
              <a:ext uri="{FF2B5EF4-FFF2-40B4-BE49-F238E27FC236}">
                <a16:creationId xmlns:a16="http://schemas.microsoft.com/office/drawing/2014/main" id="{03B4DF49-AC57-7C16-C3ED-EAF859189D1C}"/>
              </a:ext>
            </a:extLst>
          </p:cNvPr>
          <p:cNvSpPr/>
          <p:nvPr/>
        </p:nvSpPr>
        <p:spPr>
          <a:xfrm>
            <a:off x="7997252" y="2081344"/>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6" name="Espace réservé du numéro de diapositive 2">
            <a:extLst>
              <a:ext uri="{FF2B5EF4-FFF2-40B4-BE49-F238E27FC236}">
                <a16:creationId xmlns:a16="http://schemas.microsoft.com/office/drawing/2014/main" id="{40DE3E4E-6177-EE4D-8C9F-478051560BCA}"/>
              </a:ext>
            </a:extLst>
          </p:cNvPr>
          <p:cNvSpPr txBox="1">
            <a:spLocks/>
          </p:cNvSpPr>
          <p:nvPr/>
        </p:nvSpPr>
        <p:spPr>
          <a:xfrm>
            <a:off x="3246473" y="3999106"/>
            <a:ext cx="2057400" cy="274637"/>
          </a:xfrm>
          <a:prstGeom prst="rect">
            <a:avLst/>
          </a:prstGeom>
          <a:solidFill>
            <a:srgbClr val="0066AC">
              <a:alpha val="0"/>
            </a:srgbClr>
          </a:solidFill>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None/>
              <a:defRPr sz="1100" b="0" i="0" u="none" strike="noStrike" cap="none">
                <a:solidFill>
                  <a:schemeClr val="bg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buClrTx/>
              <a:defRPr/>
            </a:pPr>
            <a:fld id="{00000000-1234-1234-1234-123412341234}" type="slidenum">
              <a:rPr lang="fr-FR">
                <a:solidFill>
                  <a:srgbClr val="FFFFFF"/>
                </a:solidFill>
              </a:rPr>
              <a:pPr defTabSz="685800">
                <a:buClrTx/>
                <a:defRPr/>
              </a:pPr>
              <a:t>48</a:t>
            </a:fld>
            <a:endParaRPr lang="fr-FR">
              <a:solidFill>
                <a:srgbClr val="FFFFFF"/>
              </a:solidFill>
            </a:endParaRPr>
          </a:p>
        </p:txBody>
      </p:sp>
      <p:grpSp>
        <p:nvGrpSpPr>
          <p:cNvPr id="22" name="Group 12">
            <a:extLst>
              <a:ext uri="{FF2B5EF4-FFF2-40B4-BE49-F238E27FC236}">
                <a16:creationId xmlns:a16="http://schemas.microsoft.com/office/drawing/2014/main" id="{FBF22F44-60F5-5EAB-5625-8E55BF349A52}"/>
              </a:ext>
            </a:extLst>
          </p:cNvPr>
          <p:cNvGrpSpPr/>
          <p:nvPr/>
        </p:nvGrpSpPr>
        <p:grpSpPr>
          <a:xfrm>
            <a:off x="623174" y="2089196"/>
            <a:ext cx="949616" cy="490406"/>
            <a:chOff x="4553113" y="3240673"/>
            <a:chExt cx="949616" cy="490406"/>
          </a:xfrm>
        </p:grpSpPr>
        <p:sp>
          <p:nvSpPr>
            <p:cNvPr id="23" name="Rectangle : coins arrondis 100">
              <a:extLst>
                <a:ext uri="{FF2B5EF4-FFF2-40B4-BE49-F238E27FC236}">
                  <a16:creationId xmlns:a16="http://schemas.microsoft.com/office/drawing/2014/main" id="{71FC1606-DC7B-AE38-C4AD-F4E0DA517C53}"/>
                </a:ext>
              </a:extLst>
            </p:cNvPr>
            <p:cNvSpPr/>
            <p:nvPr/>
          </p:nvSpPr>
          <p:spPr>
            <a:xfrm>
              <a:off x="4553113" y="324067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dirty="0">
                <a:solidFill>
                  <a:srgbClr val="302D2C"/>
                </a:solidFill>
                <a:latin typeface="Helvetica Neue"/>
                <a:cs typeface="Arial" panose="020B0604020202020204" pitchFamily="34" charset="0"/>
              </a:endParaRPr>
            </a:p>
          </p:txBody>
        </p:sp>
        <p:pic>
          <p:nvPicPr>
            <p:cNvPr id="32" name="Picture 11">
              <a:extLst>
                <a:ext uri="{FF2B5EF4-FFF2-40B4-BE49-F238E27FC236}">
                  <a16:creationId xmlns:a16="http://schemas.microsoft.com/office/drawing/2014/main" id="{DE02D650-9518-EBF7-CBA3-EC760BDFA0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5790" y="3276246"/>
              <a:ext cx="444261" cy="419259"/>
            </a:xfrm>
            <a:prstGeom prst="rect">
              <a:avLst/>
            </a:prstGeom>
          </p:spPr>
        </p:pic>
      </p:grpSp>
      <p:grpSp>
        <p:nvGrpSpPr>
          <p:cNvPr id="33" name="Group 22">
            <a:extLst>
              <a:ext uri="{FF2B5EF4-FFF2-40B4-BE49-F238E27FC236}">
                <a16:creationId xmlns:a16="http://schemas.microsoft.com/office/drawing/2014/main" id="{C61E1C84-EDD1-B9E6-E66A-43987D215664}"/>
              </a:ext>
            </a:extLst>
          </p:cNvPr>
          <p:cNvGrpSpPr/>
          <p:nvPr/>
        </p:nvGrpSpPr>
        <p:grpSpPr>
          <a:xfrm>
            <a:off x="1674749" y="2089196"/>
            <a:ext cx="949616" cy="490406"/>
            <a:chOff x="5317384" y="3209193"/>
            <a:chExt cx="949616" cy="490406"/>
          </a:xfrm>
        </p:grpSpPr>
        <p:sp>
          <p:nvSpPr>
            <p:cNvPr id="39" name="Rectangle : coins arrondis 100">
              <a:extLst>
                <a:ext uri="{FF2B5EF4-FFF2-40B4-BE49-F238E27FC236}">
                  <a16:creationId xmlns:a16="http://schemas.microsoft.com/office/drawing/2014/main" id="{2DF67996-4480-A758-F998-AD1A1309616A}"/>
                </a:ext>
              </a:extLst>
            </p:cNvPr>
            <p:cNvSpPr/>
            <p:nvPr/>
          </p:nvSpPr>
          <p:spPr>
            <a:xfrm>
              <a:off x="5317384" y="320919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40" name="Picture 18">
              <a:extLst>
                <a:ext uri="{FF2B5EF4-FFF2-40B4-BE49-F238E27FC236}">
                  <a16:creationId xmlns:a16="http://schemas.microsoft.com/office/drawing/2014/main" id="{9B33FFFF-1A7A-1C45-96E0-1F1FCBF34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5069" y="3364675"/>
              <a:ext cx="774246" cy="179439"/>
            </a:xfrm>
            <a:prstGeom prst="rect">
              <a:avLst/>
            </a:prstGeom>
          </p:spPr>
        </p:pic>
      </p:grpSp>
      <p:grpSp>
        <p:nvGrpSpPr>
          <p:cNvPr id="46" name="Group 24">
            <a:extLst>
              <a:ext uri="{FF2B5EF4-FFF2-40B4-BE49-F238E27FC236}">
                <a16:creationId xmlns:a16="http://schemas.microsoft.com/office/drawing/2014/main" id="{0BB107FF-26F5-9C47-6903-9FEFBFE59CC3}"/>
              </a:ext>
            </a:extLst>
          </p:cNvPr>
          <p:cNvGrpSpPr/>
          <p:nvPr/>
        </p:nvGrpSpPr>
        <p:grpSpPr>
          <a:xfrm>
            <a:off x="2769524" y="2073982"/>
            <a:ext cx="949616" cy="490406"/>
            <a:chOff x="6390559" y="3193979"/>
            <a:chExt cx="949616" cy="490406"/>
          </a:xfrm>
        </p:grpSpPr>
        <p:sp>
          <p:nvSpPr>
            <p:cNvPr id="52" name="Rectangle : coins arrondis 100">
              <a:extLst>
                <a:ext uri="{FF2B5EF4-FFF2-40B4-BE49-F238E27FC236}">
                  <a16:creationId xmlns:a16="http://schemas.microsoft.com/office/drawing/2014/main" id="{DD2A8BAE-7353-794A-1892-9A448687FF22}"/>
                </a:ext>
              </a:extLst>
            </p:cNvPr>
            <p:cNvSpPr/>
            <p:nvPr/>
          </p:nvSpPr>
          <p:spPr>
            <a:xfrm>
              <a:off x="6390559" y="3193979"/>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63" name="Picture 23">
              <a:extLst>
                <a:ext uri="{FF2B5EF4-FFF2-40B4-BE49-F238E27FC236}">
                  <a16:creationId xmlns:a16="http://schemas.microsoft.com/office/drawing/2014/main" id="{88B49F6D-7F2C-D6A4-62BF-B546B2872E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8870" y="3233326"/>
              <a:ext cx="419452" cy="419452"/>
            </a:xfrm>
            <a:prstGeom prst="rect">
              <a:avLst/>
            </a:prstGeom>
          </p:spPr>
        </p:pic>
      </p:grpSp>
      <p:grpSp>
        <p:nvGrpSpPr>
          <p:cNvPr id="64" name="Group 32">
            <a:extLst>
              <a:ext uri="{FF2B5EF4-FFF2-40B4-BE49-F238E27FC236}">
                <a16:creationId xmlns:a16="http://schemas.microsoft.com/office/drawing/2014/main" id="{31B4DC8A-D045-561D-8C0E-82A4CC6E1F26}"/>
              </a:ext>
            </a:extLst>
          </p:cNvPr>
          <p:cNvGrpSpPr/>
          <p:nvPr/>
        </p:nvGrpSpPr>
        <p:grpSpPr>
          <a:xfrm>
            <a:off x="3842699" y="2089196"/>
            <a:ext cx="949616" cy="490406"/>
            <a:chOff x="7463734" y="3209193"/>
            <a:chExt cx="949616" cy="490406"/>
          </a:xfrm>
        </p:grpSpPr>
        <p:sp>
          <p:nvSpPr>
            <p:cNvPr id="65" name="Rectangle : coins arrondis 100">
              <a:extLst>
                <a:ext uri="{FF2B5EF4-FFF2-40B4-BE49-F238E27FC236}">
                  <a16:creationId xmlns:a16="http://schemas.microsoft.com/office/drawing/2014/main" id="{AE36C8E6-F611-1632-50C8-C90DD059B3D9}"/>
                </a:ext>
              </a:extLst>
            </p:cNvPr>
            <p:cNvSpPr/>
            <p:nvPr/>
          </p:nvSpPr>
          <p:spPr>
            <a:xfrm>
              <a:off x="7463734" y="320919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66" name="Picture 28">
              <a:extLst>
                <a:ext uri="{FF2B5EF4-FFF2-40B4-BE49-F238E27FC236}">
                  <a16:creationId xmlns:a16="http://schemas.microsoft.com/office/drawing/2014/main" id="{3E8BB7D8-01CB-0EF9-E44B-BFB7C29BC6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62495" y="3364675"/>
              <a:ext cx="752093" cy="202574"/>
            </a:xfrm>
            <a:prstGeom prst="rect">
              <a:avLst/>
            </a:prstGeom>
          </p:spPr>
        </p:pic>
      </p:grpSp>
      <p:grpSp>
        <p:nvGrpSpPr>
          <p:cNvPr id="67" name="Group 37">
            <a:extLst>
              <a:ext uri="{FF2B5EF4-FFF2-40B4-BE49-F238E27FC236}">
                <a16:creationId xmlns:a16="http://schemas.microsoft.com/office/drawing/2014/main" id="{9340F6B6-2155-0DDF-B1B7-E506C00CFFE9}"/>
              </a:ext>
            </a:extLst>
          </p:cNvPr>
          <p:cNvGrpSpPr/>
          <p:nvPr/>
        </p:nvGrpSpPr>
        <p:grpSpPr>
          <a:xfrm>
            <a:off x="623174" y="2638704"/>
            <a:ext cx="949616" cy="490406"/>
            <a:chOff x="4244209" y="3809101"/>
            <a:chExt cx="949616" cy="490406"/>
          </a:xfrm>
        </p:grpSpPr>
        <p:sp>
          <p:nvSpPr>
            <p:cNvPr id="68" name="Rectangle : coins arrondis 100">
              <a:extLst>
                <a:ext uri="{FF2B5EF4-FFF2-40B4-BE49-F238E27FC236}">
                  <a16:creationId xmlns:a16="http://schemas.microsoft.com/office/drawing/2014/main" id="{B7E02B14-7A80-0C50-BE83-7BB3EB0ECBDA}"/>
                </a:ext>
              </a:extLst>
            </p:cNvPr>
            <p:cNvSpPr/>
            <p:nvPr/>
          </p:nvSpPr>
          <p:spPr>
            <a:xfrm>
              <a:off x="4244209" y="3809101"/>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69" name="Picture 33">
              <a:extLst>
                <a:ext uri="{FF2B5EF4-FFF2-40B4-BE49-F238E27FC236}">
                  <a16:creationId xmlns:a16="http://schemas.microsoft.com/office/drawing/2014/main" id="{D772E283-75A8-2966-084B-C983F37652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0212" y="3927919"/>
              <a:ext cx="830263" cy="269097"/>
            </a:xfrm>
            <a:prstGeom prst="rect">
              <a:avLst/>
            </a:prstGeom>
          </p:spPr>
        </p:pic>
      </p:grpSp>
      <p:grpSp>
        <p:nvGrpSpPr>
          <p:cNvPr id="70" name="Group 42">
            <a:extLst>
              <a:ext uri="{FF2B5EF4-FFF2-40B4-BE49-F238E27FC236}">
                <a16:creationId xmlns:a16="http://schemas.microsoft.com/office/drawing/2014/main" id="{0B28AED5-2DF1-1477-865E-130AD4FC03D0}"/>
              </a:ext>
            </a:extLst>
          </p:cNvPr>
          <p:cNvGrpSpPr/>
          <p:nvPr/>
        </p:nvGrpSpPr>
        <p:grpSpPr>
          <a:xfrm>
            <a:off x="1699700" y="2624096"/>
            <a:ext cx="949616" cy="535951"/>
            <a:chOff x="5342335" y="3794491"/>
            <a:chExt cx="949616" cy="535951"/>
          </a:xfrm>
        </p:grpSpPr>
        <p:sp>
          <p:nvSpPr>
            <p:cNvPr id="71" name="Rectangle : coins arrondis 100">
              <a:extLst>
                <a:ext uri="{FF2B5EF4-FFF2-40B4-BE49-F238E27FC236}">
                  <a16:creationId xmlns:a16="http://schemas.microsoft.com/office/drawing/2014/main" id="{9184BEA3-E0BE-8BC5-E753-0D2267B244D5}"/>
                </a:ext>
              </a:extLst>
            </p:cNvPr>
            <p:cNvSpPr/>
            <p:nvPr/>
          </p:nvSpPr>
          <p:spPr>
            <a:xfrm>
              <a:off x="5342335" y="3809101"/>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72" name="Picture 38">
              <a:extLst>
                <a:ext uri="{FF2B5EF4-FFF2-40B4-BE49-F238E27FC236}">
                  <a16:creationId xmlns:a16="http://schemas.microsoft.com/office/drawing/2014/main" id="{E3FB3C47-BD8A-100D-5C11-04F62BD259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6951" y="3794491"/>
              <a:ext cx="800384" cy="535951"/>
            </a:xfrm>
            <a:prstGeom prst="rect">
              <a:avLst/>
            </a:prstGeom>
          </p:spPr>
        </p:pic>
      </p:grpSp>
      <p:grpSp>
        <p:nvGrpSpPr>
          <p:cNvPr id="73" name="Group 47">
            <a:extLst>
              <a:ext uri="{FF2B5EF4-FFF2-40B4-BE49-F238E27FC236}">
                <a16:creationId xmlns:a16="http://schemas.microsoft.com/office/drawing/2014/main" id="{CB0BA94F-DCBC-B005-1578-793453B29975}"/>
              </a:ext>
            </a:extLst>
          </p:cNvPr>
          <p:cNvGrpSpPr/>
          <p:nvPr/>
        </p:nvGrpSpPr>
        <p:grpSpPr>
          <a:xfrm>
            <a:off x="2769524" y="2653314"/>
            <a:ext cx="949616" cy="490406"/>
            <a:chOff x="6390559" y="3823711"/>
            <a:chExt cx="949616" cy="490406"/>
          </a:xfrm>
        </p:grpSpPr>
        <p:sp>
          <p:nvSpPr>
            <p:cNvPr id="74" name="Rectangle : coins arrondis 100">
              <a:extLst>
                <a:ext uri="{FF2B5EF4-FFF2-40B4-BE49-F238E27FC236}">
                  <a16:creationId xmlns:a16="http://schemas.microsoft.com/office/drawing/2014/main" id="{85B76AAC-0ECE-F958-F8FD-0F7BD969E0F7}"/>
                </a:ext>
              </a:extLst>
            </p:cNvPr>
            <p:cNvSpPr/>
            <p:nvPr/>
          </p:nvSpPr>
          <p:spPr>
            <a:xfrm>
              <a:off x="6390559" y="3823711"/>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75" name="Picture 43">
              <a:extLst>
                <a:ext uri="{FF2B5EF4-FFF2-40B4-BE49-F238E27FC236}">
                  <a16:creationId xmlns:a16="http://schemas.microsoft.com/office/drawing/2014/main" id="{91172D82-2C91-1B05-0FC6-DEB72841CF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40461" y="4021629"/>
              <a:ext cx="890713" cy="94570"/>
            </a:xfrm>
            <a:prstGeom prst="rect">
              <a:avLst/>
            </a:prstGeom>
          </p:spPr>
        </p:pic>
      </p:grpSp>
      <p:sp>
        <p:nvSpPr>
          <p:cNvPr id="76" name="Rectangle : coins arrondis 100">
            <a:extLst>
              <a:ext uri="{FF2B5EF4-FFF2-40B4-BE49-F238E27FC236}">
                <a16:creationId xmlns:a16="http://schemas.microsoft.com/office/drawing/2014/main" id="{D78B9DF9-DDAC-0002-9707-16FC5EA51186}"/>
              </a:ext>
            </a:extLst>
          </p:cNvPr>
          <p:cNvSpPr/>
          <p:nvPr/>
        </p:nvSpPr>
        <p:spPr>
          <a:xfrm>
            <a:off x="3842699" y="2644330"/>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grpSp>
        <p:nvGrpSpPr>
          <p:cNvPr id="77" name="Group 57">
            <a:extLst>
              <a:ext uri="{FF2B5EF4-FFF2-40B4-BE49-F238E27FC236}">
                <a16:creationId xmlns:a16="http://schemas.microsoft.com/office/drawing/2014/main" id="{0E6B33E5-1898-B69C-C60F-89D212D881BE}"/>
              </a:ext>
            </a:extLst>
          </p:cNvPr>
          <p:cNvGrpSpPr/>
          <p:nvPr/>
        </p:nvGrpSpPr>
        <p:grpSpPr>
          <a:xfrm>
            <a:off x="623173" y="3222595"/>
            <a:ext cx="949616" cy="490406"/>
            <a:chOff x="4244209" y="4424223"/>
            <a:chExt cx="949616" cy="490406"/>
          </a:xfrm>
        </p:grpSpPr>
        <p:sp>
          <p:nvSpPr>
            <p:cNvPr id="78" name="Rectangle : coins arrondis 100">
              <a:extLst>
                <a:ext uri="{FF2B5EF4-FFF2-40B4-BE49-F238E27FC236}">
                  <a16:creationId xmlns:a16="http://schemas.microsoft.com/office/drawing/2014/main" id="{44E0815B-31EF-0842-C80F-6C15E5A91DB6}"/>
                </a:ext>
              </a:extLst>
            </p:cNvPr>
            <p:cNvSpPr/>
            <p:nvPr/>
          </p:nvSpPr>
          <p:spPr>
            <a:xfrm>
              <a:off x="4244209" y="442422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79" name="Picture 53">
              <a:extLst>
                <a:ext uri="{FF2B5EF4-FFF2-40B4-BE49-F238E27FC236}">
                  <a16:creationId xmlns:a16="http://schemas.microsoft.com/office/drawing/2014/main" id="{BE64259F-47B9-91E3-6B71-8F30413D72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65375" y="4482730"/>
              <a:ext cx="910712" cy="373392"/>
            </a:xfrm>
            <a:prstGeom prst="rect">
              <a:avLst/>
            </a:prstGeom>
          </p:spPr>
        </p:pic>
      </p:grpSp>
      <p:grpSp>
        <p:nvGrpSpPr>
          <p:cNvPr id="80" name="Group 62">
            <a:extLst>
              <a:ext uri="{FF2B5EF4-FFF2-40B4-BE49-F238E27FC236}">
                <a16:creationId xmlns:a16="http://schemas.microsoft.com/office/drawing/2014/main" id="{2CC615EA-0250-1CA0-D76F-25C64C962C84}"/>
              </a:ext>
            </a:extLst>
          </p:cNvPr>
          <p:cNvGrpSpPr/>
          <p:nvPr/>
        </p:nvGrpSpPr>
        <p:grpSpPr>
          <a:xfrm>
            <a:off x="1705829" y="3217012"/>
            <a:ext cx="949616" cy="490406"/>
            <a:chOff x="6889398" y="4430567"/>
            <a:chExt cx="949616" cy="490406"/>
          </a:xfrm>
        </p:grpSpPr>
        <p:sp>
          <p:nvSpPr>
            <p:cNvPr id="81" name="Rectangle : coins arrondis 100">
              <a:extLst>
                <a:ext uri="{FF2B5EF4-FFF2-40B4-BE49-F238E27FC236}">
                  <a16:creationId xmlns:a16="http://schemas.microsoft.com/office/drawing/2014/main" id="{4DAFEE1A-6BF6-8B21-C30A-A77C5F119DC8}"/>
                </a:ext>
              </a:extLst>
            </p:cNvPr>
            <p:cNvSpPr/>
            <p:nvPr/>
          </p:nvSpPr>
          <p:spPr>
            <a:xfrm>
              <a:off x="6889398" y="4430567"/>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82" name="Picture 58">
              <a:extLst>
                <a:ext uri="{FF2B5EF4-FFF2-40B4-BE49-F238E27FC236}">
                  <a16:creationId xmlns:a16="http://schemas.microsoft.com/office/drawing/2014/main" id="{B64908A4-E077-52A6-AC5F-E21FC0D3DBD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56174" y="4504591"/>
              <a:ext cx="444622" cy="411930"/>
            </a:xfrm>
            <a:prstGeom prst="rect">
              <a:avLst/>
            </a:prstGeom>
          </p:spPr>
        </p:pic>
      </p:grpSp>
      <p:grpSp>
        <p:nvGrpSpPr>
          <p:cNvPr id="83" name="Group 67">
            <a:extLst>
              <a:ext uri="{FF2B5EF4-FFF2-40B4-BE49-F238E27FC236}">
                <a16:creationId xmlns:a16="http://schemas.microsoft.com/office/drawing/2014/main" id="{30F1289F-9881-F6B9-D5B7-E64C7F168418}"/>
              </a:ext>
            </a:extLst>
          </p:cNvPr>
          <p:cNvGrpSpPr/>
          <p:nvPr/>
        </p:nvGrpSpPr>
        <p:grpSpPr>
          <a:xfrm>
            <a:off x="2769524" y="3212560"/>
            <a:ext cx="949616" cy="490406"/>
            <a:chOff x="6928053" y="4352413"/>
            <a:chExt cx="949616" cy="490406"/>
          </a:xfrm>
        </p:grpSpPr>
        <p:sp>
          <p:nvSpPr>
            <p:cNvPr id="84" name="Rectangle : coins arrondis 100">
              <a:extLst>
                <a:ext uri="{FF2B5EF4-FFF2-40B4-BE49-F238E27FC236}">
                  <a16:creationId xmlns:a16="http://schemas.microsoft.com/office/drawing/2014/main" id="{7980F581-A47B-428B-00B4-C9506C821444}"/>
                </a:ext>
              </a:extLst>
            </p:cNvPr>
            <p:cNvSpPr/>
            <p:nvPr/>
          </p:nvSpPr>
          <p:spPr>
            <a:xfrm>
              <a:off x="6928053" y="435241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85" name="Picture 63">
              <a:extLst>
                <a:ext uri="{FF2B5EF4-FFF2-40B4-BE49-F238E27FC236}">
                  <a16:creationId xmlns:a16="http://schemas.microsoft.com/office/drawing/2014/main" id="{C012A86C-8D3B-BEEA-C402-D207D8E784F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92823" y="4366457"/>
              <a:ext cx="612104" cy="430513"/>
            </a:xfrm>
            <a:prstGeom prst="rect">
              <a:avLst/>
            </a:prstGeom>
          </p:spPr>
        </p:pic>
      </p:grpSp>
      <p:grpSp>
        <p:nvGrpSpPr>
          <p:cNvPr id="86" name="Group 72">
            <a:extLst>
              <a:ext uri="{FF2B5EF4-FFF2-40B4-BE49-F238E27FC236}">
                <a16:creationId xmlns:a16="http://schemas.microsoft.com/office/drawing/2014/main" id="{ABBFE1BA-C44A-6BB8-57F0-FB9D4F7080C9}"/>
              </a:ext>
            </a:extLst>
          </p:cNvPr>
          <p:cNvGrpSpPr/>
          <p:nvPr/>
        </p:nvGrpSpPr>
        <p:grpSpPr>
          <a:xfrm>
            <a:off x="3842698" y="3222595"/>
            <a:ext cx="949616" cy="490406"/>
            <a:chOff x="7938542" y="4427068"/>
            <a:chExt cx="949616" cy="490406"/>
          </a:xfrm>
        </p:grpSpPr>
        <p:sp>
          <p:nvSpPr>
            <p:cNvPr id="87" name="Rectangle : coins arrondis 100">
              <a:extLst>
                <a:ext uri="{FF2B5EF4-FFF2-40B4-BE49-F238E27FC236}">
                  <a16:creationId xmlns:a16="http://schemas.microsoft.com/office/drawing/2014/main" id="{47B18A80-5B94-9CB7-9C68-C9C6F24ADAC1}"/>
                </a:ext>
              </a:extLst>
            </p:cNvPr>
            <p:cNvSpPr/>
            <p:nvPr/>
          </p:nvSpPr>
          <p:spPr>
            <a:xfrm>
              <a:off x="7938542" y="4427068"/>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88" name="Picture 68">
              <a:extLst>
                <a:ext uri="{FF2B5EF4-FFF2-40B4-BE49-F238E27FC236}">
                  <a16:creationId xmlns:a16="http://schemas.microsoft.com/office/drawing/2014/main" id="{72328160-A00D-4840-B37B-AFF4C54404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14710" y="4470203"/>
              <a:ext cx="397280" cy="439656"/>
            </a:xfrm>
            <a:prstGeom prst="rect">
              <a:avLst/>
            </a:prstGeom>
          </p:spPr>
        </p:pic>
      </p:grpSp>
      <p:grpSp>
        <p:nvGrpSpPr>
          <p:cNvPr id="89" name="Group 4">
            <a:extLst>
              <a:ext uri="{FF2B5EF4-FFF2-40B4-BE49-F238E27FC236}">
                <a16:creationId xmlns:a16="http://schemas.microsoft.com/office/drawing/2014/main" id="{911AE464-0176-AFAD-2B8B-A4439EDA0F5D}"/>
              </a:ext>
            </a:extLst>
          </p:cNvPr>
          <p:cNvGrpSpPr/>
          <p:nvPr/>
        </p:nvGrpSpPr>
        <p:grpSpPr>
          <a:xfrm>
            <a:off x="4880123" y="2089196"/>
            <a:ext cx="1010725" cy="490406"/>
            <a:chOff x="7885409" y="3159755"/>
            <a:chExt cx="1010725" cy="490406"/>
          </a:xfrm>
        </p:grpSpPr>
        <p:sp>
          <p:nvSpPr>
            <p:cNvPr id="90" name="Rectangle : coins arrondis 100">
              <a:extLst>
                <a:ext uri="{FF2B5EF4-FFF2-40B4-BE49-F238E27FC236}">
                  <a16:creationId xmlns:a16="http://schemas.microsoft.com/office/drawing/2014/main" id="{8C7F19D7-9D66-6E6A-0FA2-563EBE394191}"/>
                </a:ext>
              </a:extLst>
            </p:cNvPr>
            <p:cNvSpPr/>
            <p:nvPr/>
          </p:nvSpPr>
          <p:spPr>
            <a:xfrm>
              <a:off x="7885409" y="3159755"/>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91" name="Picture 2">
              <a:extLst>
                <a:ext uri="{FF2B5EF4-FFF2-40B4-BE49-F238E27FC236}">
                  <a16:creationId xmlns:a16="http://schemas.microsoft.com/office/drawing/2014/main" id="{96654A7B-4297-859E-98A3-3EF438A6C2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2033" y="3251067"/>
              <a:ext cx="944101" cy="307777"/>
            </a:xfrm>
            <a:prstGeom prst="rect">
              <a:avLst/>
            </a:prstGeom>
          </p:spPr>
        </p:pic>
      </p:grpSp>
      <p:grpSp>
        <p:nvGrpSpPr>
          <p:cNvPr id="92" name="Group 6">
            <a:extLst>
              <a:ext uri="{FF2B5EF4-FFF2-40B4-BE49-F238E27FC236}">
                <a16:creationId xmlns:a16="http://schemas.microsoft.com/office/drawing/2014/main" id="{58F6C594-EE0A-47AE-08C2-C441D2204ABD}"/>
              </a:ext>
            </a:extLst>
          </p:cNvPr>
          <p:cNvGrpSpPr/>
          <p:nvPr/>
        </p:nvGrpSpPr>
        <p:grpSpPr>
          <a:xfrm>
            <a:off x="4880121" y="2651674"/>
            <a:ext cx="949616" cy="490406"/>
            <a:chOff x="7885409" y="3759663"/>
            <a:chExt cx="949616" cy="490406"/>
          </a:xfrm>
        </p:grpSpPr>
        <p:sp>
          <p:nvSpPr>
            <p:cNvPr id="93" name="Rectangle : coins arrondis 100">
              <a:extLst>
                <a:ext uri="{FF2B5EF4-FFF2-40B4-BE49-F238E27FC236}">
                  <a16:creationId xmlns:a16="http://schemas.microsoft.com/office/drawing/2014/main" id="{A3D49AAE-8387-8A27-7B25-49C2015009B0}"/>
                </a:ext>
              </a:extLst>
            </p:cNvPr>
            <p:cNvSpPr/>
            <p:nvPr/>
          </p:nvSpPr>
          <p:spPr>
            <a:xfrm>
              <a:off x="7885409" y="375966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94" name="Picture 5">
              <a:extLst>
                <a:ext uri="{FF2B5EF4-FFF2-40B4-BE49-F238E27FC236}">
                  <a16:creationId xmlns:a16="http://schemas.microsoft.com/office/drawing/2014/main" id="{021623DB-F0F4-2788-F3D7-1833BD04248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18641" y="3878481"/>
              <a:ext cx="469548" cy="243804"/>
            </a:xfrm>
            <a:prstGeom prst="rect">
              <a:avLst/>
            </a:prstGeom>
          </p:spPr>
        </p:pic>
      </p:grpSp>
      <p:grpSp>
        <p:nvGrpSpPr>
          <p:cNvPr id="95" name="Group 9">
            <a:extLst>
              <a:ext uri="{FF2B5EF4-FFF2-40B4-BE49-F238E27FC236}">
                <a16:creationId xmlns:a16="http://schemas.microsoft.com/office/drawing/2014/main" id="{10DC5C84-ACF9-A955-563A-D8A1FC707BCD}"/>
              </a:ext>
            </a:extLst>
          </p:cNvPr>
          <p:cNvGrpSpPr/>
          <p:nvPr/>
        </p:nvGrpSpPr>
        <p:grpSpPr>
          <a:xfrm>
            <a:off x="4880121" y="3222595"/>
            <a:ext cx="949616" cy="490406"/>
            <a:chOff x="7885409" y="4365154"/>
            <a:chExt cx="949616" cy="490406"/>
          </a:xfrm>
        </p:grpSpPr>
        <p:sp>
          <p:nvSpPr>
            <p:cNvPr id="96" name="Rectangle : coins arrondis 100">
              <a:extLst>
                <a:ext uri="{FF2B5EF4-FFF2-40B4-BE49-F238E27FC236}">
                  <a16:creationId xmlns:a16="http://schemas.microsoft.com/office/drawing/2014/main" id="{68124B0D-DEEA-C276-FE61-D49EA10BEE30}"/>
                </a:ext>
              </a:extLst>
            </p:cNvPr>
            <p:cNvSpPr/>
            <p:nvPr/>
          </p:nvSpPr>
          <p:spPr>
            <a:xfrm>
              <a:off x="7885409" y="4365154"/>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97" name="Picture 8">
              <a:extLst>
                <a:ext uri="{FF2B5EF4-FFF2-40B4-BE49-F238E27FC236}">
                  <a16:creationId xmlns:a16="http://schemas.microsoft.com/office/drawing/2014/main" id="{02988B75-B049-3474-C61E-EED2C0CD3CC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52033" y="4531035"/>
              <a:ext cx="859959" cy="194163"/>
            </a:xfrm>
            <a:prstGeom prst="rect">
              <a:avLst/>
            </a:prstGeom>
          </p:spPr>
        </p:pic>
      </p:grpSp>
      <p:sp>
        <p:nvSpPr>
          <p:cNvPr id="98" name="Rectangle : coins arrondis 100">
            <a:extLst>
              <a:ext uri="{FF2B5EF4-FFF2-40B4-BE49-F238E27FC236}">
                <a16:creationId xmlns:a16="http://schemas.microsoft.com/office/drawing/2014/main" id="{0BA833C8-1FCF-DE72-ACD7-121DDF9BD4F2}"/>
              </a:ext>
            </a:extLst>
          </p:cNvPr>
          <p:cNvSpPr/>
          <p:nvPr/>
        </p:nvSpPr>
        <p:spPr>
          <a:xfrm>
            <a:off x="631573" y="3799795"/>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99" name="Rectangle : coins arrondis 100">
            <a:extLst>
              <a:ext uri="{FF2B5EF4-FFF2-40B4-BE49-F238E27FC236}">
                <a16:creationId xmlns:a16="http://schemas.microsoft.com/office/drawing/2014/main" id="{74CF3AE0-2B30-E03D-EECE-06A06876FA21}"/>
              </a:ext>
            </a:extLst>
          </p:cNvPr>
          <p:cNvSpPr/>
          <p:nvPr/>
        </p:nvSpPr>
        <p:spPr>
          <a:xfrm>
            <a:off x="1714229" y="3794212"/>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00" name="Rectangle : coins arrondis 100">
            <a:extLst>
              <a:ext uri="{FF2B5EF4-FFF2-40B4-BE49-F238E27FC236}">
                <a16:creationId xmlns:a16="http://schemas.microsoft.com/office/drawing/2014/main" id="{C871FD10-F3AA-DE9B-C77D-B97603DEC6EA}"/>
              </a:ext>
            </a:extLst>
          </p:cNvPr>
          <p:cNvSpPr/>
          <p:nvPr/>
        </p:nvSpPr>
        <p:spPr>
          <a:xfrm>
            <a:off x="2777924" y="3789760"/>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101" name="Image 100">
            <a:extLst>
              <a:ext uri="{FF2B5EF4-FFF2-40B4-BE49-F238E27FC236}">
                <a16:creationId xmlns:a16="http://schemas.microsoft.com/office/drawing/2014/main" id="{36B1A0F3-6183-499A-9638-D1761D18E95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26133" b="26028"/>
          <a:stretch/>
        </p:blipFill>
        <p:spPr>
          <a:xfrm>
            <a:off x="715653" y="3875377"/>
            <a:ext cx="794967" cy="380301"/>
          </a:xfrm>
          <a:prstGeom prst="rect">
            <a:avLst/>
          </a:prstGeom>
        </p:spPr>
      </p:pic>
      <p:pic>
        <p:nvPicPr>
          <p:cNvPr id="102" name="Image 101">
            <a:extLst>
              <a:ext uri="{FF2B5EF4-FFF2-40B4-BE49-F238E27FC236}">
                <a16:creationId xmlns:a16="http://schemas.microsoft.com/office/drawing/2014/main" id="{3262C20E-FF42-73D9-C655-878F0462FE8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014248" y="3875377"/>
            <a:ext cx="360779" cy="360779"/>
          </a:xfrm>
          <a:prstGeom prst="rect">
            <a:avLst/>
          </a:prstGeom>
        </p:spPr>
      </p:pic>
      <p:pic>
        <p:nvPicPr>
          <p:cNvPr id="103" name="Image 102">
            <a:extLst>
              <a:ext uri="{FF2B5EF4-FFF2-40B4-BE49-F238E27FC236}">
                <a16:creationId xmlns:a16="http://schemas.microsoft.com/office/drawing/2014/main" id="{C5A60F5B-9D52-E886-DB38-10D36835B34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069717" y="3844185"/>
            <a:ext cx="391970" cy="391970"/>
          </a:xfrm>
          <a:prstGeom prst="rect">
            <a:avLst/>
          </a:prstGeom>
        </p:spPr>
      </p:pic>
      <p:sp>
        <p:nvSpPr>
          <p:cNvPr id="104" name="Rectangle : coins arrondis 100">
            <a:extLst>
              <a:ext uri="{FF2B5EF4-FFF2-40B4-BE49-F238E27FC236}">
                <a16:creationId xmlns:a16="http://schemas.microsoft.com/office/drawing/2014/main" id="{2D787A99-6495-62CF-2401-E3261112D0A3}"/>
              </a:ext>
            </a:extLst>
          </p:cNvPr>
          <p:cNvSpPr/>
          <p:nvPr/>
        </p:nvSpPr>
        <p:spPr>
          <a:xfrm>
            <a:off x="5927530" y="3783922"/>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05" name="Rectangle : coins arrondis 100">
            <a:extLst>
              <a:ext uri="{FF2B5EF4-FFF2-40B4-BE49-F238E27FC236}">
                <a16:creationId xmlns:a16="http://schemas.microsoft.com/office/drawing/2014/main" id="{C807241E-7BF2-83AD-5E87-003B2692BA4B}"/>
              </a:ext>
            </a:extLst>
          </p:cNvPr>
          <p:cNvSpPr/>
          <p:nvPr/>
        </p:nvSpPr>
        <p:spPr>
          <a:xfrm>
            <a:off x="6964953" y="3783922"/>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106" name="Image 105">
            <a:extLst>
              <a:ext uri="{FF2B5EF4-FFF2-40B4-BE49-F238E27FC236}">
                <a16:creationId xmlns:a16="http://schemas.microsoft.com/office/drawing/2014/main" id="{174DEEC0-1358-E6B8-D36D-EDE1770D7953}"/>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207638" y="3828516"/>
            <a:ext cx="393340" cy="393340"/>
          </a:xfrm>
          <a:prstGeom prst="rect">
            <a:avLst/>
          </a:prstGeom>
        </p:spPr>
      </p:pic>
      <p:pic>
        <p:nvPicPr>
          <p:cNvPr id="107" name="Image 106">
            <a:extLst>
              <a:ext uri="{FF2B5EF4-FFF2-40B4-BE49-F238E27FC236}">
                <a16:creationId xmlns:a16="http://schemas.microsoft.com/office/drawing/2014/main" id="{7ED60DE6-F7A9-9E73-94CC-2DF4A458B8E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222165" y="3814219"/>
            <a:ext cx="435192" cy="421937"/>
          </a:xfrm>
          <a:prstGeom prst="rect">
            <a:avLst/>
          </a:prstGeom>
        </p:spPr>
      </p:pic>
      <p:sp>
        <p:nvSpPr>
          <p:cNvPr id="108" name="Rectangle : coins arrondis 100">
            <a:extLst>
              <a:ext uri="{FF2B5EF4-FFF2-40B4-BE49-F238E27FC236}">
                <a16:creationId xmlns:a16="http://schemas.microsoft.com/office/drawing/2014/main" id="{E60D2E84-6192-5D97-BB15-2A68E9C3F108}"/>
              </a:ext>
            </a:extLst>
          </p:cNvPr>
          <p:cNvSpPr/>
          <p:nvPr/>
        </p:nvSpPr>
        <p:spPr>
          <a:xfrm>
            <a:off x="5928064" y="2095034"/>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09" name="Rectangle : coins arrondis 100">
            <a:extLst>
              <a:ext uri="{FF2B5EF4-FFF2-40B4-BE49-F238E27FC236}">
                <a16:creationId xmlns:a16="http://schemas.microsoft.com/office/drawing/2014/main" id="{D1991EFB-DE6F-8AB3-207D-B5D2C8D04023}"/>
              </a:ext>
            </a:extLst>
          </p:cNvPr>
          <p:cNvSpPr/>
          <p:nvPr/>
        </p:nvSpPr>
        <p:spPr>
          <a:xfrm>
            <a:off x="5940944" y="2651674"/>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10" name="Rectangle : coins arrondis 100">
            <a:extLst>
              <a:ext uri="{FF2B5EF4-FFF2-40B4-BE49-F238E27FC236}">
                <a16:creationId xmlns:a16="http://schemas.microsoft.com/office/drawing/2014/main" id="{E8BE90C8-F294-D264-8CD4-C53F151F9036}"/>
              </a:ext>
            </a:extLst>
          </p:cNvPr>
          <p:cNvSpPr/>
          <p:nvPr/>
        </p:nvSpPr>
        <p:spPr>
          <a:xfrm>
            <a:off x="5928063" y="3228433"/>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11" name="Rectangle : coins arrondis 100">
            <a:extLst>
              <a:ext uri="{FF2B5EF4-FFF2-40B4-BE49-F238E27FC236}">
                <a16:creationId xmlns:a16="http://schemas.microsoft.com/office/drawing/2014/main" id="{2DC3AF03-EB3A-6101-70D1-28095F962674}"/>
              </a:ext>
            </a:extLst>
          </p:cNvPr>
          <p:cNvSpPr/>
          <p:nvPr/>
        </p:nvSpPr>
        <p:spPr>
          <a:xfrm>
            <a:off x="7996813" y="3231678"/>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112" name="Image 111">
            <a:extLst>
              <a:ext uri="{FF2B5EF4-FFF2-40B4-BE49-F238E27FC236}">
                <a16:creationId xmlns:a16="http://schemas.microsoft.com/office/drawing/2014/main" id="{2A00BE77-7705-A09F-5B93-B62015956FF9}"/>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202171" y="3272936"/>
            <a:ext cx="401400" cy="401400"/>
          </a:xfrm>
          <a:prstGeom prst="rect">
            <a:avLst/>
          </a:prstGeom>
        </p:spPr>
      </p:pic>
      <p:pic>
        <p:nvPicPr>
          <p:cNvPr id="113" name="Picture 2" descr="image">
            <a:extLst>
              <a:ext uri="{FF2B5EF4-FFF2-40B4-BE49-F238E27FC236}">
                <a16:creationId xmlns:a16="http://schemas.microsoft.com/office/drawing/2014/main" id="{998A11A9-8C6C-B1AA-B3D9-E4A7C94CD735}"/>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6253943" y="2703452"/>
            <a:ext cx="323618" cy="36091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image">
            <a:extLst>
              <a:ext uri="{FF2B5EF4-FFF2-40B4-BE49-F238E27FC236}">
                <a16:creationId xmlns:a16="http://schemas.microsoft.com/office/drawing/2014/main" id="{A919BACB-B213-F138-C050-0B9805C03E37}"/>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964765" y="2237957"/>
            <a:ext cx="876214" cy="204560"/>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 coins arrondis 100">
            <a:extLst>
              <a:ext uri="{FF2B5EF4-FFF2-40B4-BE49-F238E27FC236}">
                <a16:creationId xmlns:a16="http://schemas.microsoft.com/office/drawing/2014/main" id="{EB3ED70A-2199-154B-8A07-211A1A2179CD}"/>
              </a:ext>
            </a:extLst>
          </p:cNvPr>
          <p:cNvSpPr/>
          <p:nvPr/>
        </p:nvSpPr>
        <p:spPr>
          <a:xfrm>
            <a:off x="6963190" y="2081344"/>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116" name="Image 115">
            <a:extLst>
              <a:ext uri="{FF2B5EF4-FFF2-40B4-BE49-F238E27FC236}">
                <a16:creationId xmlns:a16="http://schemas.microsoft.com/office/drawing/2014/main" id="{90937B17-E385-4B38-9EA3-35E37A3084B7}"/>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019560" y="2251927"/>
            <a:ext cx="836876" cy="149243"/>
          </a:xfrm>
          <a:prstGeom prst="rect">
            <a:avLst/>
          </a:prstGeom>
        </p:spPr>
      </p:pic>
      <p:pic>
        <p:nvPicPr>
          <p:cNvPr id="117" name="Image 116">
            <a:extLst>
              <a:ext uri="{FF2B5EF4-FFF2-40B4-BE49-F238E27FC236}">
                <a16:creationId xmlns:a16="http://schemas.microsoft.com/office/drawing/2014/main" id="{CA5087E0-9697-E2D1-0A47-F3C3BD37A787}"/>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8299378" y="3304638"/>
            <a:ext cx="344487" cy="344487"/>
          </a:xfrm>
          <a:prstGeom prst="rect">
            <a:avLst/>
          </a:prstGeom>
        </p:spPr>
      </p:pic>
      <p:sp>
        <p:nvSpPr>
          <p:cNvPr id="118" name="Rectangle : coins arrondis 100">
            <a:extLst>
              <a:ext uri="{FF2B5EF4-FFF2-40B4-BE49-F238E27FC236}">
                <a16:creationId xmlns:a16="http://schemas.microsoft.com/office/drawing/2014/main" id="{2C58833E-40EA-6810-FE5E-BB1D53C1147B}"/>
              </a:ext>
            </a:extLst>
          </p:cNvPr>
          <p:cNvSpPr/>
          <p:nvPr/>
        </p:nvSpPr>
        <p:spPr>
          <a:xfrm>
            <a:off x="6968834" y="2654919"/>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19" name="Rectangle : coins arrondis 100">
            <a:extLst>
              <a:ext uri="{FF2B5EF4-FFF2-40B4-BE49-F238E27FC236}">
                <a16:creationId xmlns:a16="http://schemas.microsoft.com/office/drawing/2014/main" id="{BF48BB90-C28A-167F-D223-022BEF1CB215}"/>
              </a:ext>
            </a:extLst>
          </p:cNvPr>
          <p:cNvSpPr/>
          <p:nvPr/>
        </p:nvSpPr>
        <p:spPr>
          <a:xfrm>
            <a:off x="6962438" y="3231678"/>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sp>
        <p:nvSpPr>
          <p:cNvPr id="120" name="Rectangle : coins arrondis 100">
            <a:extLst>
              <a:ext uri="{FF2B5EF4-FFF2-40B4-BE49-F238E27FC236}">
                <a16:creationId xmlns:a16="http://schemas.microsoft.com/office/drawing/2014/main" id="{67B1AB33-141C-8008-5115-7F30E9D9F081}"/>
              </a:ext>
            </a:extLst>
          </p:cNvPr>
          <p:cNvSpPr/>
          <p:nvPr/>
        </p:nvSpPr>
        <p:spPr>
          <a:xfrm>
            <a:off x="7997252" y="2651674"/>
            <a:ext cx="949616" cy="490406"/>
          </a:xfrm>
          <a:prstGeom prst="roundRect">
            <a:avLst>
              <a:gd name="adj" fmla="val 14040"/>
            </a:avLst>
          </a:prstGeom>
          <a:solidFill>
            <a:srgbClr val="FFFFFF"/>
          </a:solidFill>
          <a:ln w="3175" cap="flat" cmpd="sng" algn="ctr">
            <a:solidFill>
              <a:srgbClr val="ECEDED">
                <a:lumMod val="90000"/>
              </a:srgb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a:defRPr/>
            </a:pPr>
            <a:endParaRPr lang="fr-FR" sz="800">
              <a:solidFill>
                <a:srgbClr val="302D2C"/>
              </a:solidFill>
              <a:latin typeface="Helvetica Neue"/>
              <a:cs typeface="Arial" panose="020B0604020202020204" pitchFamily="34" charset="0"/>
            </a:endParaRPr>
          </a:p>
        </p:txBody>
      </p:sp>
      <p:pic>
        <p:nvPicPr>
          <p:cNvPr id="121" name="Image 120">
            <a:extLst>
              <a:ext uri="{FF2B5EF4-FFF2-40B4-BE49-F238E27FC236}">
                <a16:creationId xmlns:a16="http://schemas.microsoft.com/office/drawing/2014/main" id="{FABA9D1C-B9F6-02D9-3FF3-F9F50B6025DD}"/>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287631" y="2731618"/>
            <a:ext cx="361619" cy="361619"/>
          </a:xfrm>
          <a:prstGeom prst="rect">
            <a:avLst/>
          </a:prstGeom>
        </p:spPr>
      </p:pic>
      <p:pic>
        <p:nvPicPr>
          <p:cNvPr id="122" name="Image 121">
            <a:extLst>
              <a:ext uri="{FF2B5EF4-FFF2-40B4-BE49-F238E27FC236}">
                <a16:creationId xmlns:a16="http://schemas.microsoft.com/office/drawing/2014/main" id="{B4900C75-850A-3D0B-C0EA-882234FCD984}"/>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7281230" y="3281102"/>
            <a:ext cx="374420" cy="386746"/>
          </a:xfrm>
          <a:prstGeom prst="rect">
            <a:avLst/>
          </a:prstGeom>
        </p:spPr>
      </p:pic>
      <p:pic>
        <p:nvPicPr>
          <p:cNvPr id="123" name="Image 122">
            <a:extLst>
              <a:ext uri="{FF2B5EF4-FFF2-40B4-BE49-F238E27FC236}">
                <a16:creationId xmlns:a16="http://schemas.microsoft.com/office/drawing/2014/main" id="{BDB67062-B7F3-28B8-FB33-D9D3DF6FDA86}"/>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320142" y="2721389"/>
            <a:ext cx="366222" cy="366222"/>
          </a:xfrm>
          <a:prstGeom prst="rect">
            <a:avLst/>
          </a:prstGeom>
        </p:spPr>
      </p:pic>
      <p:pic>
        <p:nvPicPr>
          <p:cNvPr id="124" name="Image 123">
            <a:extLst>
              <a:ext uri="{FF2B5EF4-FFF2-40B4-BE49-F238E27FC236}">
                <a16:creationId xmlns:a16="http://schemas.microsoft.com/office/drawing/2014/main" id="{800A3A1C-794A-5DE5-A440-CC977AD877DB}"/>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118866" y="2692965"/>
            <a:ext cx="397280" cy="397280"/>
          </a:xfrm>
          <a:prstGeom prst="rect">
            <a:avLst/>
          </a:prstGeom>
        </p:spPr>
      </p:pic>
      <p:pic>
        <p:nvPicPr>
          <p:cNvPr id="125" name="Image 124">
            <a:extLst>
              <a:ext uri="{FF2B5EF4-FFF2-40B4-BE49-F238E27FC236}">
                <a16:creationId xmlns:a16="http://schemas.microsoft.com/office/drawing/2014/main" id="{39B99B3B-BDAB-D3FD-1370-D0C8D1199480}"/>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8074414" y="2193347"/>
            <a:ext cx="778658" cy="249170"/>
          </a:xfrm>
          <a:prstGeom prst="rect">
            <a:avLst/>
          </a:prstGeom>
        </p:spPr>
      </p:pic>
      <p:sp>
        <p:nvSpPr>
          <p:cNvPr id="128" name="ZoneTexte 127">
            <a:extLst>
              <a:ext uri="{FF2B5EF4-FFF2-40B4-BE49-F238E27FC236}">
                <a16:creationId xmlns:a16="http://schemas.microsoft.com/office/drawing/2014/main" id="{FD467407-830A-038A-D648-D75CD23425ED}"/>
              </a:ext>
            </a:extLst>
          </p:cNvPr>
          <p:cNvSpPr txBox="1"/>
          <p:nvPr/>
        </p:nvSpPr>
        <p:spPr>
          <a:xfrm>
            <a:off x="644339" y="1551448"/>
            <a:ext cx="4624464" cy="184666"/>
          </a:xfrm>
          <a:prstGeom prst="rect">
            <a:avLst/>
          </a:prstGeom>
          <a:noFill/>
        </p:spPr>
        <p:txBody>
          <a:bodyPr wrap="square" lIns="0" tIns="0" rIns="0" bIns="0">
            <a:spAutoFit/>
          </a:bodyPr>
          <a:lstStyle/>
          <a:p>
            <a:pPr algn="just">
              <a:defRPr/>
            </a:pPr>
            <a:r>
              <a:rPr lang="fr-FR" sz="1200" dirty="0">
                <a:solidFill>
                  <a:srgbClr val="374C62"/>
                </a:solidFill>
                <a:latin typeface="Marianne" panose="02000000000000000000" pitchFamily="2" charset="0"/>
              </a:rPr>
              <a:t>31 services référencés (+11)* </a:t>
            </a:r>
          </a:p>
        </p:txBody>
      </p:sp>
    </p:spTree>
    <p:extLst>
      <p:ext uri="{BB962C8B-B14F-4D97-AF65-F5344CB8AC3E}">
        <p14:creationId xmlns:p14="http://schemas.microsoft.com/office/powerpoint/2010/main" val="3965616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nchor="t"/>
          <a:lstStyle/>
          <a:p>
            <a:r>
              <a:rPr lang="fr-FR" sz="1000">
                <a:latin typeface="Marianne" panose="02000000000000000000" pitchFamily="2" charset="0"/>
              </a:rPr>
              <a:t>Rendre chacun acteur de sa santé </a:t>
            </a:r>
            <a:br>
              <a:rPr lang="fr-FR" sz="1000">
                <a:latin typeface="Marianne" panose="02000000000000000000" pitchFamily="2" charset="0"/>
              </a:rPr>
            </a:br>
            <a:r>
              <a:rPr lang="fr-FR" sz="1000">
                <a:latin typeface="Marianne" panose="02000000000000000000" pitchFamily="2" charset="0"/>
              </a:rPr>
              <a:t>et maître de ses données</a:t>
            </a:r>
            <a:br>
              <a:rPr lang="fr-FR" sz="1000">
                <a:latin typeface="Marianne" panose="02000000000000000000" pitchFamily="2" charset="0"/>
              </a:rPr>
            </a:b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3</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49</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Catalogue d’applications avec échanges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3.1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Retour d’expérience sur le référencement 2023</a:t>
            </a:r>
          </a:p>
        </p:txBody>
      </p:sp>
      <p:sp>
        <p:nvSpPr>
          <p:cNvPr id="6" name="ZoneTexte 5">
            <a:extLst>
              <a:ext uri="{FF2B5EF4-FFF2-40B4-BE49-F238E27FC236}">
                <a16:creationId xmlns:a16="http://schemas.microsoft.com/office/drawing/2014/main" id="{2098868A-0E97-0B99-6462-0F54A068F01F}"/>
              </a:ext>
            </a:extLst>
          </p:cNvPr>
          <p:cNvSpPr txBox="1"/>
          <p:nvPr/>
        </p:nvSpPr>
        <p:spPr>
          <a:xfrm>
            <a:off x="646595" y="2049129"/>
            <a:ext cx="2156566" cy="407804"/>
          </a:xfrm>
          <a:prstGeom prst="rect">
            <a:avLst/>
          </a:prstGeom>
          <a:noFill/>
        </p:spPr>
        <p:txBody>
          <a:bodyPr wrap="square" lIns="0" tIns="0" rIns="0" bIns="0">
            <a:spAutoFit/>
          </a:bodyPr>
          <a:lstStyle/>
          <a:p>
            <a:r>
              <a:rPr lang="fr-FR" sz="1600" b="1" dirty="0">
                <a:solidFill>
                  <a:srgbClr val="FEC817"/>
                </a:solidFill>
                <a:latin typeface="Marianne" panose="02000000000000000000"/>
              </a:rPr>
              <a:t>2 ans</a:t>
            </a:r>
          </a:p>
          <a:p>
            <a:r>
              <a:rPr lang="fr-FR" sz="1050" dirty="0">
                <a:solidFill>
                  <a:srgbClr val="374C62"/>
                </a:solidFill>
                <a:latin typeface="Marianne" panose="02000000000000000000"/>
              </a:rPr>
              <a:t>de processus de référencement </a:t>
            </a:r>
          </a:p>
        </p:txBody>
      </p:sp>
      <p:sp>
        <p:nvSpPr>
          <p:cNvPr id="7" name="ZoneTexte 6">
            <a:extLst>
              <a:ext uri="{FF2B5EF4-FFF2-40B4-BE49-F238E27FC236}">
                <a16:creationId xmlns:a16="http://schemas.microsoft.com/office/drawing/2014/main" id="{B5EB2714-42C6-F476-79D7-550043782619}"/>
              </a:ext>
            </a:extLst>
          </p:cNvPr>
          <p:cNvSpPr txBox="1"/>
          <p:nvPr/>
        </p:nvSpPr>
        <p:spPr>
          <a:xfrm>
            <a:off x="646595" y="2730800"/>
            <a:ext cx="2156566" cy="407804"/>
          </a:xfrm>
          <a:prstGeom prst="rect">
            <a:avLst/>
          </a:prstGeom>
          <a:noFill/>
        </p:spPr>
        <p:txBody>
          <a:bodyPr wrap="square" lIns="0" tIns="0" rIns="0" bIns="0">
            <a:spAutoFit/>
          </a:bodyPr>
          <a:lstStyle/>
          <a:p>
            <a:r>
              <a:rPr lang="fr-FR" sz="1600" b="1" dirty="0">
                <a:solidFill>
                  <a:srgbClr val="4888C7"/>
                </a:solidFill>
                <a:latin typeface="Marianne" panose="02000000000000000000"/>
              </a:rPr>
              <a:t>avec 300+ </a:t>
            </a:r>
          </a:p>
          <a:p>
            <a:r>
              <a:rPr lang="fr-FR" sz="1050" dirty="0">
                <a:solidFill>
                  <a:srgbClr val="374C62"/>
                </a:solidFill>
                <a:latin typeface="Marianne" panose="02000000000000000000"/>
              </a:rPr>
              <a:t>candidatures</a:t>
            </a:r>
          </a:p>
        </p:txBody>
      </p:sp>
      <p:sp>
        <p:nvSpPr>
          <p:cNvPr id="10" name="ZoneTexte 9">
            <a:extLst>
              <a:ext uri="{FF2B5EF4-FFF2-40B4-BE49-F238E27FC236}">
                <a16:creationId xmlns:a16="http://schemas.microsoft.com/office/drawing/2014/main" id="{3742281B-FC57-E8D3-9003-ABE88939E280}"/>
              </a:ext>
            </a:extLst>
          </p:cNvPr>
          <p:cNvSpPr txBox="1"/>
          <p:nvPr/>
        </p:nvSpPr>
        <p:spPr>
          <a:xfrm>
            <a:off x="646594" y="3404776"/>
            <a:ext cx="3055975" cy="546303"/>
          </a:xfrm>
          <a:prstGeom prst="rect">
            <a:avLst/>
          </a:prstGeom>
          <a:noFill/>
        </p:spPr>
        <p:txBody>
          <a:bodyPr wrap="square" lIns="0" tIns="0" rIns="0" bIns="0">
            <a:spAutoFit/>
          </a:bodyPr>
          <a:lstStyle/>
          <a:p>
            <a:r>
              <a:rPr lang="fr-FR" sz="1600" b="1" dirty="0">
                <a:solidFill>
                  <a:srgbClr val="FF497A"/>
                </a:solidFill>
                <a:latin typeface="Marianne" panose="02000000000000000000"/>
              </a:rPr>
              <a:t>31 </a:t>
            </a:r>
          </a:p>
          <a:p>
            <a:r>
              <a:rPr lang="fr-FR" sz="1050" dirty="0">
                <a:solidFill>
                  <a:srgbClr val="374C62"/>
                </a:solidFill>
                <a:latin typeface="Marianne" panose="02000000000000000000"/>
              </a:rPr>
              <a:t>services référencés </a:t>
            </a:r>
          </a:p>
          <a:p>
            <a:r>
              <a:rPr lang="fr-FR" sz="900" i="1" dirty="0">
                <a:solidFill>
                  <a:srgbClr val="374C62"/>
                </a:solidFill>
                <a:latin typeface="Marianne" panose="02000000000000000000"/>
              </a:rPr>
              <a:t>(uniquement sans échange)</a:t>
            </a:r>
          </a:p>
        </p:txBody>
      </p:sp>
      <p:sp>
        <p:nvSpPr>
          <p:cNvPr id="18" name="ZoneTexte 17">
            <a:extLst>
              <a:ext uri="{FF2B5EF4-FFF2-40B4-BE49-F238E27FC236}">
                <a16:creationId xmlns:a16="http://schemas.microsoft.com/office/drawing/2014/main" id="{907A1AA8-25A9-E48A-EB43-5CFC728F09A3}"/>
              </a:ext>
            </a:extLst>
          </p:cNvPr>
          <p:cNvSpPr txBox="1"/>
          <p:nvPr/>
        </p:nvSpPr>
        <p:spPr>
          <a:xfrm>
            <a:off x="5546874" y="2303759"/>
            <a:ext cx="3055974" cy="1261884"/>
          </a:xfrm>
          <a:prstGeom prst="rect">
            <a:avLst/>
          </a:prstGeom>
          <a:noFill/>
        </p:spPr>
        <p:txBody>
          <a:bodyPr wrap="square">
            <a:spAutoFit/>
          </a:bodyPr>
          <a:lstStyle/>
          <a:p>
            <a:pPr marL="228594" indent="-228594" defTabSz="685783" fontAlgn="ctr">
              <a:spcBef>
                <a:spcPts val="600"/>
              </a:spcBef>
              <a:buClr>
                <a:srgbClr val="374C62"/>
              </a:buClr>
              <a:buFont typeface="Arial"/>
              <a:buAutoNum type="arabicPeriod"/>
            </a:pPr>
            <a:r>
              <a:rPr lang="fr-FR" sz="1100" dirty="0">
                <a:solidFill>
                  <a:srgbClr val="374C62"/>
                </a:solidFill>
                <a:latin typeface="Marianne" panose="02000000000000000000"/>
              </a:rPr>
              <a:t>Envisager des passerelles entre dispositifs (DMN vers MES surtout)</a:t>
            </a:r>
          </a:p>
          <a:p>
            <a:pPr marL="228594" indent="-228594" defTabSz="685783" fontAlgn="ctr">
              <a:spcBef>
                <a:spcPts val="600"/>
              </a:spcBef>
              <a:buClr>
                <a:srgbClr val="374C62"/>
              </a:buClr>
              <a:buFont typeface="Arial"/>
              <a:buAutoNum type="arabicPeriod"/>
            </a:pPr>
            <a:r>
              <a:rPr lang="fr-FR" sz="1100" dirty="0">
                <a:solidFill>
                  <a:srgbClr val="374C62"/>
                </a:solidFill>
                <a:latin typeface="Marianne" panose="02000000000000000000"/>
              </a:rPr>
              <a:t>Alléger l’effort de candidature pour les entreprises du numérique en santé</a:t>
            </a:r>
          </a:p>
          <a:p>
            <a:pPr marL="228594" indent="-228594" defTabSz="685783" fontAlgn="ctr">
              <a:spcBef>
                <a:spcPts val="600"/>
              </a:spcBef>
              <a:buClr>
                <a:srgbClr val="374C62"/>
              </a:buClr>
              <a:buFont typeface="Arial"/>
              <a:buAutoNum type="arabicPeriod"/>
            </a:pPr>
            <a:r>
              <a:rPr lang="fr-FR" sz="1100" dirty="0">
                <a:solidFill>
                  <a:srgbClr val="374C62"/>
                </a:solidFill>
                <a:latin typeface="Marianne" panose="02000000000000000000"/>
              </a:rPr>
              <a:t>Intégrer la dimension « qualité médicale » dans le référencement</a:t>
            </a:r>
          </a:p>
        </p:txBody>
      </p:sp>
      <p:pic>
        <p:nvPicPr>
          <p:cNvPr id="13" name="Graphique 12" descr="Cercle avec flèche gauche contour">
            <a:extLst>
              <a:ext uri="{FF2B5EF4-FFF2-40B4-BE49-F238E27FC236}">
                <a16:creationId xmlns:a16="http://schemas.microsoft.com/office/drawing/2014/main" id="{3E3236F8-D13D-5CF1-E32A-EBDA50F53F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2569" y="2403130"/>
            <a:ext cx="1063143" cy="1063143"/>
          </a:xfrm>
          <a:prstGeom prst="rect">
            <a:avLst/>
          </a:prstGeom>
        </p:spPr>
      </p:pic>
    </p:spTree>
    <p:extLst>
      <p:ext uri="{BB962C8B-B14F-4D97-AF65-F5344CB8AC3E}">
        <p14:creationId xmlns:p14="http://schemas.microsoft.com/office/powerpoint/2010/main" val="68912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C4C68B3A-0570-CE48-3E11-AD626B914CB3}"/>
              </a:ext>
            </a:extLst>
          </p:cNvPr>
          <p:cNvSpPr/>
          <p:nvPr/>
        </p:nvSpPr>
        <p:spPr>
          <a:xfrm>
            <a:off x="2166020" y="1647070"/>
            <a:ext cx="1973581" cy="2362492"/>
          </a:xfrm>
          <a:prstGeom prst="roundRect">
            <a:avLst>
              <a:gd name="adj" fmla="val 49444"/>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ACCUEIL</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a:t>
            </a:fld>
            <a:endParaRPr lang="fr-FR"/>
          </a:p>
        </p:txBody>
      </p:sp>
      <p:sp>
        <p:nvSpPr>
          <p:cNvPr id="38" name="ZoneTexte 37">
            <a:extLst>
              <a:ext uri="{FF2B5EF4-FFF2-40B4-BE49-F238E27FC236}">
                <a16:creationId xmlns:a16="http://schemas.microsoft.com/office/drawing/2014/main" id="{80D785DA-6BEC-785E-FDD7-072017177701}"/>
              </a:ext>
            </a:extLst>
          </p:cNvPr>
          <p:cNvSpPr txBox="1"/>
          <p:nvPr/>
        </p:nvSpPr>
        <p:spPr>
          <a:xfrm>
            <a:off x="2665721" y="2289707"/>
            <a:ext cx="1473880"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fr-FR" sz="12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MARIE </a:t>
            </a:r>
          </a:p>
          <a:p>
            <a:pPr marL="0" marR="0" lvl="0" indent="0"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fr-FR" sz="12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DAUDÉ</a:t>
            </a:r>
          </a:p>
          <a:p>
            <a:pPr>
              <a:buClr>
                <a:srgbClr val="FFFFFF"/>
              </a:buClr>
              <a:buSzPts val="1400"/>
            </a:pPr>
            <a:endParaRPr lang="fr-FR" sz="1000" b="0" i="0" u="none" strike="noStrike" cap="none" dirty="0">
              <a:solidFill>
                <a:srgbClr val="374C62"/>
              </a:solidFill>
              <a:latin typeface="Marianne" panose="02000000000000000000" pitchFamily="2" charset="0"/>
              <a:sym typeface="Arial"/>
            </a:endParaRPr>
          </a:p>
          <a:p>
            <a:pPr>
              <a:buClr>
                <a:srgbClr val="FFFFFF"/>
              </a:buClr>
              <a:buSzPts val="1400"/>
            </a:pPr>
            <a:r>
              <a:rPr lang="fr-FR" sz="1000" b="0" i="0" u="none" strike="noStrike" cap="none" dirty="0">
                <a:solidFill>
                  <a:srgbClr val="374C62"/>
                </a:solidFill>
                <a:latin typeface="Marianne" panose="02000000000000000000" pitchFamily="2" charset="0"/>
                <a:sym typeface="Arial"/>
              </a:rPr>
              <a:t>Directrice générale de l’offre de soins (DGOS)</a:t>
            </a:r>
          </a:p>
        </p:txBody>
      </p:sp>
      <p:sp>
        <p:nvSpPr>
          <p:cNvPr id="14" name="Ellipse 13">
            <a:extLst>
              <a:ext uri="{FF2B5EF4-FFF2-40B4-BE49-F238E27FC236}">
                <a16:creationId xmlns:a16="http://schemas.microsoft.com/office/drawing/2014/main" id="{CD333C14-C479-EBAF-EEB6-DBE5E0C553EA}"/>
              </a:ext>
            </a:extLst>
          </p:cNvPr>
          <p:cNvSpPr/>
          <p:nvPr/>
        </p:nvSpPr>
        <p:spPr>
          <a:xfrm>
            <a:off x="658909" y="1318519"/>
            <a:ext cx="1973581" cy="1911598"/>
          </a:xfrm>
          <a:prstGeom prst="ellipse">
            <a:avLst/>
          </a:prstGeom>
          <a:blipFill dpi="0" rotWithShape="1">
            <a:blip r:embed="rId2"/>
            <a:srcRect/>
            <a:stretch>
              <a:fillRect/>
            </a:stretch>
          </a:blipFill>
          <a:ln w="0" cap="flat">
            <a:noFill/>
            <a:prstDash val="solid"/>
            <a:miter/>
          </a:ln>
          <a:effectLst>
            <a:outerShdw blurRad="50800" dist="38100" dir="2700000" algn="tl" rotWithShape="0">
              <a:prstClr val="black">
                <a:alpha val="40000"/>
              </a:prstClr>
            </a:outerShdw>
          </a:effectLst>
        </p:spPr>
        <p:txBody>
          <a:bodyPr rtlCol="0" anchor="ctr"/>
          <a:lstStyle/>
          <a:p>
            <a:r>
              <a:rPr lang="fr-FR" dirty="0"/>
              <a:t>C</a:t>
            </a: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3"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Tree>
    <p:extLst>
      <p:ext uri="{BB962C8B-B14F-4D97-AF65-F5344CB8AC3E}">
        <p14:creationId xmlns:p14="http://schemas.microsoft.com/office/powerpoint/2010/main" val="3796378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 coins arrondis 9">
            <a:extLst>
              <a:ext uri="{FF2B5EF4-FFF2-40B4-BE49-F238E27FC236}">
                <a16:creationId xmlns:a16="http://schemas.microsoft.com/office/drawing/2014/main" id="{9A53FD16-F9FC-08D1-7A89-95648F589204}"/>
              </a:ext>
            </a:extLst>
          </p:cNvPr>
          <p:cNvSpPr/>
          <p:nvPr/>
        </p:nvSpPr>
        <p:spPr>
          <a:xfrm>
            <a:off x="646595" y="1659754"/>
            <a:ext cx="7440598" cy="2642423"/>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380B6399-97B4-5C31-6D85-834BC46FE862}"/>
              </a:ext>
            </a:extLst>
          </p:cNvPr>
          <p:cNvSpPr/>
          <p:nvPr/>
        </p:nvSpPr>
        <p:spPr>
          <a:xfrm>
            <a:off x="646595" y="1659751"/>
            <a:ext cx="7440598" cy="2642423"/>
          </a:xfrm>
          <a:prstGeom prst="roundRect">
            <a:avLst/>
          </a:prstGeom>
          <a:solidFill>
            <a:srgbClr val="374C6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nchor="t"/>
          <a:lstStyle/>
          <a:p>
            <a:r>
              <a:rPr lang="fr-FR" sz="1000">
                <a:latin typeface="Marianne" panose="02000000000000000000" pitchFamily="2" charset="0"/>
              </a:rPr>
              <a:t>Rendre chacun acteur de sa santé </a:t>
            </a:r>
            <a:br>
              <a:rPr lang="fr-FR" sz="1000">
                <a:latin typeface="Marianne" panose="02000000000000000000" pitchFamily="2" charset="0"/>
              </a:rPr>
            </a:br>
            <a:r>
              <a:rPr lang="fr-FR" sz="1000">
                <a:latin typeface="Marianne" panose="02000000000000000000" pitchFamily="2" charset="0"/>
              </a:rPr>
              <a:t>et maître de ses données</a:t>
            </a:r>
            <a:br>
              <a:rPr lang="fr-FR" sz="1000">
                <a:latin typeface="Marianne" panose="02000000000000000000" pitchFamily="2" charset="0"/>
              </a:rPr>
            </a:b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3</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50</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Catalogue d’applications avec échanges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3.1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Orientation stratégique sur le catalogue de services</a:t>
            </a:r>
          </a:p>
        </p:txBody>
      </p:sp>
      <p:sp>
        <p:nvSpPr>
          <p:cNvPr id="13" name="Rectangle : coins arrondis 12">
            <a:extLst>
              <a:ext uri="{FF2B5EF4-FFF2-40B4-BE49-F238E27FC236}">
                <a16:creationId xmlns:a16="http://schemas.microsoft.com/office/drawing/2014/main" id="{18591116-35F6-B886-67B6-5541A20F418D}"/>
              </a:ext>
            </a:extLst>
          </p:cNvPr>
          <p:cNvSpPr/>
          <p:nvPr/>
        </p:nvSpPr>
        <p:spPr>
          <a:xfrm>
            <a:off x="976378" y="2199117"/>
            <a:ext cx="2648928" cy="1563695"/>
          </a:xfrm>
          <a:prstGeom prst="roundRect">
            <a:avLst>
              <a:gd name="adj" fmla="val 50000"/>
            </a:avLst>
          </a:prstGeom>
          <a:solidFill>
            <a:srgbClr val="4888C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chemeClr val="bg1"/>
                </a:solidFill>
                <a:latin typeface="Marianne" panose="02000000000000000000" pitchFamily="2" charset="0"/>
              </a:rPr>
              <a:t>Faire du </a:t>
            </a:r>
            <a:r>
              <a:rPr lang="fr-FR" sz="1100" b="1" dirty="0">
                <a:solidFill>
                  <a:schemeClr val="bg1"/>
                </a:solidFill>
                <a:latin typeface="Marianne" panose="02000000000000000000" pitchFamily="2" charset="0"/>
              </a:rPr>
              <a:t>référencement Mon espace santé </a:t>
            </a:r>
            <a:r>
              <a:rPr lang="fr-FR" sz="1100" dirty="0">
                <a:solidFill>
                  <a:schemeClr val="bg1"/>
                </a:solidFill>
                <a:latin typeface="Marianne" panose="02000000000000000000" pitchFamily="2" charset="0"/>
              </a:rPr>
              <a:t>un </a:t>
            </a:r>
            <a:r>
              <a:rPr lang="fr-FR" sz="1100" b="1" dirty="0">
                <a:solidFill>
                  <a:schemeClr val="bg1"/>
                </a:solidFill>
                <a:latin typeface="Marianne" panose="02000000000000000000" pitchFamily="2" charset="0"/>
              </a:rPr>
              <a:t>label de qualité et de confiance</a:t>
            </a:r>
            <a:r>
              <a:rPr lang="fr-FR" sz="1100" dirty="0">
                <a:solidFill>
                  <a:schemeClr val="bg1"/>
                </a:solidFill>
                <a:latin typeface="Marianne" panose="02000000000000000000" pitchFamily="2" charset="0"/>
              </a:rPr>
              <a:t> pour les services mis à disposition des usagers dans le catalogue</a:t>
            </a:r>
          </a:p>
        </p:txBody>
      </p:sp>
      <p:pic>
        <p:nvPicPr>
          <p:cNvPr id="16" name="Graphique 15" descr="Flèche vers la droite contour">
            <a:extLst>
              <a:ext uri="{FF2B5EF4-FFF2-40B4-BE49-F238E27FC236}">
                <a16:creationId xmlns:a16="http://schemas.microsoft.com/office/drawing/2014/main" id="{9F35ECC2-4B27-5D51-118C-87779F287B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3371" y="2643685"/>
            <a:ext cx="674557" cy="674557"/>
          </a:xfrm>
          <a:prstGeom prst="rect">
            <a:avLst/>
          </a:prstGeom>
        </p:spPr>
      </p:pic>
      <p:sp>
        <p:nvSpPr>
          <p:cNvPr id="18" name="ZoneTexte 17">
            <a:extLst>
              <a:ext uri="{FF2B5EF4-FFF2-40B4-BE49-F238E27FC236}">
                <a16:creationId xmlns:a16="http://schemas.microsoft.com/office/drawing/2014/main" id="{BD750A4E-5E3D-EF15-BEB6-C852C0F446F1}"/>
              </a:ext>
            </a:extLst>
          </p:cNvPr>
          <p:cNvSpPr txBox="1"/>
          <p:nvPr/>
        </p:nvSpPr>
        <p:spPr>
          <a:xfrm>
            <a:off x="5215993" y="2530839"/>
            <a:ext cx="2506119" cy="900246"/>
          </a:xfrm>
          <a:prstGeom prst="rect">
            <a:avLst/>
          </a:prstGeom>
          <a:noFill/>
        </p:spPr>
        <p:txBody>
          <a:bodyPr wrap="square">
            <a:spAutoFit/>
          </a:bodyPr>
          <a:lstStyle/>
          <a:p>
            <a:r>
              <a:rPr lang="fr-FR" sz="1050" dirty="0">
                <a:solidFill>
                  <a:schemeClr val="bg1"/>
                </a:solidFill>
                <a:latin typeface="Marianne" panose="02000000000000000000" pitchFamily="2" charset="0"/>
              </a:rPr>
              <a:t>Permettre à la commission </a:t>
            </a:r>
            <a:r>
              <a:rPr lang="fr-FR" sz="1050" b="1" dirty="0">
                <a:solidFill>
                  <a:schemeClr val="bg1"/>
                </a:solidFill>
                <a:latin typeface="Marianne" panose="02000000000000000000" pitchFamily="2" charset="0"/>
              </a:rPr>
              <a:t>d’évaluer la pertinence du contenu médical, </a:t>
            </a:r>
            <a:r>
              <a:rPr lang="fr-FR" sz="1050" dirty="0">
                <a:solidFill>
                  <a:schemeClr val="bg1"/>
                </a:solidFill>
                <a:latin typeface="Marianne" panose="02000000000000000000" pitchFamily="2" charset="0"/>
              </a:rPr>
              <a:t>l’impact organisationnel des solutions et la conformité à l’égard des règles conventionnelles</a:t>
            </a:r>
          </a:p>
        </p:txBody>
      </p:sp>
    </p:spTree>
    <p:extLst>
      <p:ext uri="{BB962C8B-B14F-4D97-AF65-F5344CB8AC3E}">
        <p14:creationId xmlns:p14="http://schemas.microsoft.com/office/powerpoint/2010/main" val="880985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51</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30" y="2012622"/>
            <a:ext cx="7434628" cy="1118255"/>
          </a:xfrm>
          <a:prstGeom prst="rect">
            <a:avLst/>
          </a:prstGeom>
          <a:noFill/>
        </p:spPr>
        <p:txBody>
          <a:bodyPr wrap="square">
            <a:spAutoFit/>
          </a:bodyPr>
          <a:lstStyle/>
          <a:p>
            <a:pPr marL="0" lvl="0" indent="0">
              <a:lnSpc>
                <a:spcPts val="4000"/>
              </a:lnSpc>
              <a:buFont typeface="Arial"/>
              <a:buNone/>
            </a:pPr>
            <a:r>
              <a:rPr lang="fr-FR" sz="4000" b="1" dirty="0">
                <a:solidFill>
                  <a:schemeClr val="bg1"/>
                </a:solidFill>
                <a:latin typeface="Marianne" panose="02000000000000000000" pitchFamily="2" charset="0"/>
              </a:rPr>
              <a:t>Création d’une PASSERELLE DMN &gt; MES</a:t>
            </a:r>
          </a:p>
        </p:txBody>
      </p:sp>
    </p:spTree>
    <p:extLst>
      <p:ext uri="{BB962C8B-B14F-4D97-AF65-F5344CB8AC3E}">
        <p14:creationId xmlns:p14="http://schemas.microsoft.com/office/powerpoint/2010/main" val="3138130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nchor="t"/>
          <a:lstStyle/>
          <a:p>
            <a:r>
              <a:rPr lang="fr-FR" sz="1000">
                <a:latin typeface="Marianne" panose="02000000000000000000" pitchFamily="2" charset="0"/>
              </a:rPr>
              <a:t>Rendre chacun acteur de sa santé </a:t>
            </a:r>
            <a:br>
              <a:rPr lang="fr-FR" sz="1000">
                <a:latin typeface="Marianne" panose="02000000000000000000" pitchFamily="2" charset="0"/>
              </a:rPr>
            </a:br>
            <a:r>
              <a:rPr lang="fr-FR" sz="1000">
                <a:latin typeface="Marianne" panose="02000000000000000000" pitchFamily="2" charset="0"/>
              </a:rPr>
              <a:t>et maître de ses données</a:t>
            </a:r>
            <a:br>
              <a:rPr lang="fr-FR" sz="1000">
                <a:latin typeface="Marianne" panose="02000000000000000000" pitchFamily="2" charset="0"/>
              </a:rPr>
            </a:b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3</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52</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Catalogue d’applications avec échanges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3.1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430887"/>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Mise en place de passerelles entre les dispositifs</a:t>
            </a:r>
          </a:p>
          <a:p>
            <a:pPr>
              <a:defRPr/>
            </a:pPr>
            <a:r>
              <a:rPr lang="fr-FR" sz="1200" b="1" dirty="0">
                <a:solidFill>
                  <a:srgbClr val="4888C7"/>
                </a:solidFill>
                <a:latin typeface="Marianne" panose="02000000000000000000" pitchFamily="2" charset="0"/>
              </a:rPr>
              <a:t>Qu’est-ce qu’une passerelle entre 2 dispositifs de vérification de conformité ?</a:t>
            </a:r>
          </a:p>
        </p:txBody>
      </p:sp>
      <p:sp>
        <p:nvSpPr>
          <p:cNvPr id="17" name="Text Placeholder 12">
            <a:extLst>
              <a:ext uri="{FF2B5EF4-FFF2-40B4-BE49-F238E27FC236}">
                <a16:creationId xmlns:a16="http://schemas.microsoft.com/office/drawing/2014/main" id="{AE746F31-FB86-B1BA-6F13-769EE3D04E74}"/>
              </a:ext>
            </a:extLst>
          </p:cNvPr>
          <p:cNvSpPr txBox="1">
            <a:spLocks/>
          </p:cNvSpPr>
          <p:nvPr/>
        </p:nvSpPr>
        <p:spPr bwMode="gray">
          <a:xfrm>
            <a:off x="5542556" y="2573562"/>
            <a:ext cx="3368984" cy="668610"/>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defTabSz="914378"/>
            <a:r>
              <a:rPr lang="fr-FR" sz="1100" dirty="0">
                <a:solidFill>
                  <a:srgbClr val="374C62"/>
                </a:solidFill>
              </a:rPr>
              <a:t>La passerelle s’inscrit dans un </a:t>
            </a:r>
            <a:r>
              <a:rPr lang="fr-FR" sz="1100" b="1" dirty="0">
                <a:solidFill>
                  <a:srgbClr val="374C62"/>
                </a:solidFill>
              </a:rPr>
              <a:t>processus séquentiel</a:t>
            </a:r>
            <a:r>
              <a:rPr lang="fr-FR" sz="1100" dirty="0">
                <a:solidFill>
                  <a:srgbClr val="374C62"/>
                </a:solidFill>
              </a:rPr>
              <a:t>. Elle simplifie la candidature au </a:t>
            </a:r>
            <a:r>
              <a:rPr lang="fr-FR" sz="1100" b="1" dirty="0">
                <a:solidFill>
                  <a:srgbClr val="EA5433"/>
                </a:solidFill>
              </a:rPr>
              <a:t>dispositif #2 </a:t>
            </a:r>
            <a:r>
              <a:rPr lang="fr-FR" sz="1100" dirty="0">
                <a:solidFill>
                  <a:srgbClr val="374C62"/>
                </a:solidFill>
              </a:rPr>
              <a:t>au regard de la validation du </a:t>
            </a:r>
            <a:r>
              <a:rPr lang="fr-FR" sz="1100" b="1" dirty="0">
                <a:solidFill>
                  <a:srgbClr val="FFD500"/>
                </a:solidFill>
              </a:rPr>
              <a:t>dispositif #1 </a:t>
            </a:r>
            <a:r>
              <a:rPr lang="fr-FR" sz="1100" dirty="0">
                <a:solidFill>
                  <a:srgbClr val="374C62"/>
                </a:solidFill>
              </a:rPr>
              <a:t>(référencement ou certification).</a:t>
            </a:r>
          </a:p>
        </p:txBody>
      </p:sp>
      <p:cxnSp>
        <p:nvCxnSpPr>
          <p:cNvPr id="19" name="Straight Connector 41">
            <a:extLst>
              <a:ext uri="{FF2B5EF4-FFF2-40B4-BE49-F238E27FC236}">
                <a16:creationId xmlns:a16="http://schemas.microsoft.com/office/drawing/2014/main" id="{B4F37F3A-DCD7-48D7-CA67-B8FEA25E04F4}"/>
              </a:ext>
            </a:extLst>
          </p:cNvPr>
          <p:cNvCxnSpPr>
            <a:cxnSpLocks/>
          </p:cNvCxnSpPr>
          <p:nvPr/>
        </p:nvCxnSpPr>
        <p:spPr>
          <a:xfrm>
            <a:off x="5215545" y="1918334"/>
            <a:ext cx="0" cy="238043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Diamond 7">
            <a:extLst>
              <a:ext uri="{FF2B5EF4-FFF2-40B4-BE49-F238E27FC236}">
                <a16:creationId xmlns:a16="http://schemas.microsoft.com/office/drawing/2014/main" id="{9860DE02-0A55-5C1C-21F9-062949E1FA6E}"/>
              </a:ext>
            </a:extLst>
          </p:cNvPr>
          <p:cNvSpPr/>
          <p:nvPr/>
        </p:nvSpPr>
        <p:spPr>
          <a:xfrm>
            <a:off x="646595" y="3764858"/>
            <a:ext cx="136721" cy="136722"/>
          </a:xfrm>
          <a:prstGeom prst="diamond">
            <a:avLst/>
          </a:prstGeom>
          <a:solidFill>
            <a:srgbClr val="A0B4CC">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83"/>
            <a:endParaRPr lang="fr-FR" sz="900">
              <a:solidFill>
                <a:srgbClr val="000000"/>
              </a:solidFill>
              <a:latin typeface="Marianne" panose="02000000000000000000" pitchFamily="2" charset="0"/>
            </a:endParaRPr>
          </a:p>
        </p:txBody>
      </p:sp>
      <p:sp>
        <p:nvSpPr>
          <p:cNvPr id="21" name="Diamond 7">
            <a:extLst>
              <a:ext uri="{FF2B5EF4-FFF2-40B4-BE49-F238E27FC236}">
                <a16:creationId xmlns:a16="http://schemas.microsoft.com/office/drawing/2014/main" id="{B2442C79-9F46-315C-E2CD-EC4F11932BD3}"/>
              </a:ext>
            </a:extLst>
          </p:cNvPr>
          <p:cNvSpPr/>
          <p:nvPr/>
        </p:nvSpPr>
        <p:spPr>
          <a:xfrm>
            <a:off x="649246" y="3955320"/>
            <a:ext cx="136721" cy="136722"/>
          </a:xfrm>
          <a:prstGeom prst="diamond">
            <a:avLst/>
          </a:prstGeom>
          <a:solidFill>
            <a:srgbClr val="A0B4CC">
              <a:alpha val="3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83"/>
            <a:endParaRPr lang="fr-FR" sz="900">
              <a:solidFill>
                <a:srgbClr val="000000"/>
              </a:solidFill>
              <a:latin typeface="Marianne" panose="02000000000000000000" pitchFamily="2" charset="0"/>
            </a:endParaRPr>
          </a:p>
        </p:txBody>
      </p:sp>
      <p:grpSp>
        <p:nvGrpSpPr>
          <p:cNvPr id="22" name="Group 65">
            <a:extLst>
              <a:ext uri="{FF2B5EF4-FFF2-40B4-BE49-F238E27FC236}">
                <a16:creationId xmlns:a16="http://schemas.microsoft.com/office/drawing/2014/main" id="{F817FED1-C5A1-1B6A-8274-933207ABD206}"/>
              </a:ext>
            </a:extLst>
          </p:cNvPr>
          <p:cNvGrpSpPr/>
          <p:nvPr/>
        </p:nvGrpSpPr>
        <p:grpSpPr>
          <a:xfrm>
            <a:off x="936494" y="1918357"/>
            <a:ext cx="4013577" cy="2330069"/>
            <a:chOff x="4765557" y="1478238"/>
            <a:chExt cx="4013577" cy="2330069"/>
          </a:xfrm>
        </p:grpSpPr>
        <p:cxnSp>
          <p:nvCxnSpPr>
            <p:cNvPr id="23" name="Straight Connector 50">
              <a:extLst>
                <a:ext uri="{FF2B5EF4-FFF2-40B4-BE49-F238E27FC236}">
                  <a16:creationId xmlns:a16="http://schemas.microsoft.com/office/drawing/2014/main" id="{3C278D64-AFD3-002C-03CB-48D9F4D4BD7E}"/>
                </a:ext>
              </a:extLst>
            </p:cNvPr>
            <p:cNvCxnSpPr>
              <a:cxnSpLocks/>
            </p:cNvCxnSpPr>
            <p:nvPr/>
          </p:nvCxnSpPr>
          <p:spPr>
            <a:xfrm>
              <a:off x="6036552" y="2141496"/>
              <a:ext cx="2628000" cy="0"/>
            </a:xfrm>
            <a:prstGeom prst="line">
              <a:avLst/>
            </a:prstGeom>
            <a:ln w="76200" cap="rnd">
              <a:solidFill>
                <a:schemeClr val="accent3">
                  <a:alpha val="50000"/>
                </a:schemeClr>
              </a:solidFill>
              <a:headEnd type="none" w="sm" len="sm"/>
              <a:tailEnd type="none" w="sm" len="sm"/>
            </a:ln>
            <a:effectLst/>
          </p:spPr>
          <p:style>
            <a:lnRef idx="3">
              <a:schemeClr val="accent1"/>
            </a:lnRef>
            <a:fillRef idx="0">
              <a:schemeClr val="accent1"/>
            </a:fillRef>
            <a:effectRef idx="2">
              <a:schemeClr val="accent1"/>
            </a:effectRef>
            <a:fontRef idx="minor">
              <a:schemeClr val="tx1"/>
            </a:fontRef>
          </p:style>
        </p:cxnSp>
        <p:cxnSp>
          <p:nvCxnSpPr>
            <p:cNvPr id="24" name="Straight Connector 32">
              <a:extLst>
                <a:ext uri="{FF2B5EF4-FFF2-40B4-BE49-F238E27FC236}">
                  <a16:creationId xmlns:a16="http://schemas.microsoft.com/office/drawing/2014/main" id="{5764AD43-34EA-29B6-253B-8CF10C4E8A68}"/>
                </a:ext>
              </a:extLst>
            </p:cNvPr>
            <p:cNvCxnSpPr>
              <a:cxnSpLocks/>
            </p:cNvCxnSpPr>
            <p:nvPr/>
          </p:nvCxnSpPr>
          <p:spPr>
            <a:xfrm>
              <a:off x="5017800" y="3610446"/>
              <a:ext cx="3528000" cy="0"/>
            </a:xfrm>
            <a:prstGeom prst="line">
              <a:avLst/>
            </a:prstGeom>
            <a:ln w="25400" cap="rnd">
              <a:solidFill>
                <a:schemeClr val="tx1">
                  <a:lumMod val="65000"/>
                  <a:lumOff val="35000"/>
                </a:schemeClr>
              </a:solidFill>
              <a:tailEnd type="triangle"/>
            </a:ln>
            <a:effectLst/>
          </p:spPr>
          <p:style>
            <a:lnRef idx="3">
              <a:schemeClr val="accent1"/>
            </a:lnRef>
            <a:fillRef idx="0">
              <a:schemeClr val="accent1"/>
            </a:fillRef>
            <a:effectRef idx="2">
              <a:schemeClr val="accent1"/>
            </a:effectRef>
            <a:fontRef idx="minor">
              <a:schemeClr val="tx1"/>
            </a:fontRef>
          </p:style>
        </p:cxnSp>
        <p:sp>
          <p:nvSpPr>
            <p:cNvPr id="27" name="Text Placeholder 12">
              <a:extLst>
                <a:ext uri="{FF2B5EF4-FFF2-40B4-BE49-F238E27FC236}">
                  <a16:creationId xmlns:a16="http://schemas.microsoft.com/office/drawing/2014/main" id="{99078742-DCA3-2837-D2F0-8366F8BDD411}"/>
                </a:ext>
              </a:extLst>
            </p:cNvPr>
            <p:cNvSpPr txBox="1">
              <a:spLocks/>
            </p:cNvSpPr>
            <p:nvPr/>
          </p:nvSpPr>
          <p:spPr bwMode="gray">
            <a:xfrm>
              <a:off x="7484815" y="3639030"/>
              <a:ext cx="1263650" cy="169277"/>
            </a:xfrm>
            <a:prstGeom prst="rect">
              <a:avLst/>
            </a:prstGeom>
          </p:spPr>
          <p:txBody>
            <a:bodyPr vert="horz" wrap="square" lIns="0" tIns="0" rIns="0" bIns="0" rtlCol="0" anchor="t"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a:solidFill>
                    <a:srgbClr val="000000">
                      <a:lumMod val="65000"/>
                      <a:lumOff val="35000"/>
                    </a:srgbClr>
                  </a:solidFill>
                </a:rPr>
                <a:t>Temps</a:t>
              </a:r>
            </a:p>
          </p:txBody>
        </p:sp>
        <p:cxnSp>
          <p:nvCxnSpPr>
            <p:cNvPr id="28" name="Straight Connector 18">
              <a:extLst>
                <a:ext uri="{FF2B5EF4-FFF2-40B4-BE49-F238E27FC236}">
                  <a16:creationId xmlns:a16="http://schemas.microsoft.com/office/drawing/2014/main" id="{EE8CA541-DA71-D7C0-4B81-3D8B2D872522}"/>
                </a:ext>
              </a:extLst>
            </p:cNvPr>
            <p:cNvCxnSpPr>
              <a:cxnSpLocks/>
              <a:stCxn id="43" idx="6"/>
              <a:endCxn id="44" idx="2"/>
            </p:cNvCxnSpPr>
            <p:nvPr/>
          </p:nvCxnSpPr>
          <p:spPr>
            <a:xfrm>
              <a:off x="4909305" y="2141496"/>
              <a:ext cx="983500" cy="0"/>
            </a:xfrm>
            <a:prstGeom prst="line">
              <a:avLst/>
            </a:prstGeom>
            <a:ln w="76200" cap="rnd">
              <a:solidFill>
                <a:schemeClr val="accent3"/>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
          <p:nvSpPr>
            <p:cNvPr id="29" name="Text Placeholder 12">
              <a:extLst>
                <a:ext uri="{FF2B5EF4-FFF2-40B4-BE49-F238E27FC236}">
                  <a16:creationId xmlns:a16="http://schemas.microsoft.com/office/drawing/2014/main" id="{6F97276B-50D0-C8A2-5B91-DDF0D504F4B5}"/>
                </a:ext>
              </a:extLst>
            </p:cNvPr>
            <p:cNvSpPr txBox="1">
              <a:spLocks/>
            </p:cNvSpPr>
            <p:nvPr/>
          </p:nvSpPr>
          <p:spPr bwMode="gray">
            <a:xfrm>
              <a:off x="4769230" y="1707653"/>
              <a:ext cx="1019089" cy="338554"/>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dirty="0">
                  <a:solidFill>
                    <a:srgbClr val="374C62"/>
                  </a:solidFill>
                </a:rPr>
                <a:t>Candidature </a:t>
              </a:r>
              <a:r>
                <a:rPr lang="fr-FR" sz="1100" b="1" dirty="0">
                  <a:solidFill>
                    <a:srgbClr val="FFD500"/>
                  </a:solidFill>
                </a:rPr>
                <a:t>dispositif #1</a:t>
              </a:r>
            </a:p>
          </p:txBody>
        </p:sp>
        <p:sp>
          <p:nvSpPr>
            <p:cNvPr id="30" name="Text Placeholder 12">
              <a:extLst>
                <a:ext uri="{FF2B5EF4-FFF2-40B4-BE49-F238E27FC236}">
                  <a16:creationId xmlns:a16="http://schemas.microsoft.com/office/drawing/2014/main" id="{3860D808-02F7-372F-446F-6CB9AA1DC9F2}"/>
                </a:ext>
              </a:extLst>
            </p:cNvPr>
            <p:cNvSpPr txBox="1">
              <a:spLocks/>
            </p:cNvSpPr>
            <p:nvPr/>
          </p:nvSpPr>
          <p:spPr bwMode="gray">
            <a:xfrm>
              <a:off x="6412995" y="2510515"/>
              <a:ext cx="1123425" cy="338554"/>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dirty="0">
                  <a:solidFill>
                    <a:srgbClr val="374C62"/>
                  </a:solidFill>
                </a:rPr>
                <a:t>Candidature</a:t>
              </a:r>
              <a:r>
                <a:rPr lang="fr-FR" sz="1100" dirty="0">
                  <a:solidFill>
                    <a:srgbClr val="000000"/>
                  </a:solidFill>
                </a:rPr>
                <a:t> </a:t>
              </a:r>
              <a:r>
                <a:rPr lang="fr-FR" sz="1100" b="1" dirty="0">
                  <a:solidFill>
                    <a:srgbClr val="EA5433"/>
                  </a:solidFill>
                </a:rPr>
                <a:t>dispositif #2</a:t>
              </a:r>
            </a:p>
          </p:txBody>
        </p:sp>
        <p:cxnSp>
          <p:nvCxnSpPr>
            <p:cNvPr id="32" name="Straight Connector 24">
              <a:extLst>
                <a:ext uri="{FF2B5EF4-FFF2-40B4-BE49-F238E27FC236}">
                  <a16:creationId xmlns:a16="http://schemas.microsoft.com/office/drawing/2014/main" id="{5DB3B686-04C9-EBB2-669C-4BA9A53E0688}"/>
                </a:ext>
              </a:extLst>
            </p:cNvPr>
            <p:cNvCxnSpPr>
              <a:cxnSpLocks/>
              <a:stCxn id="45" idx="6"/>
              <a:endCxn id="46" idx="2"/>
            </p:cNvCxnSpPr>
            <p:nvPr/>
          </p:nvCxnSpPr>
          <p:spPr>
            <a:xfrm>
              <a:off x="6662604" y="2968458"/>
              <a:ext cx="906997" cy="0"/>
            </a:xfrm>
            <a:prstGeom prst="line">
              <a:avLst/>
            </a:prstGeom>
            <a:ln w="76200" cap="rnd">
              <a:solidFill>
                <a:schemeClr val="accent4"/>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33" name="Connector: Curved 27">
              <a:extLst>
                <a:ext uri="{FF2B5EF4-FFF2-40B4-BE49-F238E27FC236}">
                  <a16:creationId xmlns:a16="http://schemas.microsoft.com/office/drawing/2014/main" id="{40593E5C-8479-A483-F101-40E1A7B1E4A2}"/>
                </a:ext>
              </a:extLst>
            </p:cNvPr>
            <p:cNvCxnSpPr>
              <a:cxnSpLocks/>
              <a:stCxn id="44" idx="6"/>
              <a:endCxn id="45" idx="2"/>
            </p:cNvCxnSpPr>
            <p:nvPr/>
          </p:nvCxnSpPr>
          <p:spPr>
            <a:xfrm>
              <a:off x="6036553" y="2141496"/>
              <a:ext cx="482303" cy="826962"/>
            </a:xfrm>
            <a:prstGeom prst="curvedConnector3">
              <a:avLst>
                <a:gd name="adj1" fmla="val 50000"/>
              </a:avLst>
            </a:prstGeom>
            <a:ln w="76200" cap="rnd">
              <a:gradFill>
                <a:gsLst>
                  <a:gs pos="10000">
                    <a:schemeClr val="accent3"/>
                  </a:gs>
                  <a:gs pos="90000">
                    <a:schemeClr val="accent4"/>
                  </a:gs>
                </a:gsLst>
                <a:lin ang="5400000" scaled="1"/>
              </a:gradFill>
              <a:prstDash val="sysDash"/>
            </a:ln>
            <a:effectLst/>
          </p:spPr>
          <p:style>
            <a:lnRef idx="3">
              <a:schemeClr val="accent1"/>
            </a:lnRef>
            <a:fillRef idx="0">
              <a:schemeClr val="accent1"/>
            </a:fillRef>
            <a:effectRef idx="2">
              <a:schemeClr val="accent1"/>
            </a:effectRef>
            <a:fontRef idx="minor">
              <a:schemeClr val="tx1"/>
            </a:fontRef>
          </p:style>
        </p:cxnSp>
        <p:sp>
          <p:nvSpPr>
            <p:cNvPr id="34" name="Text Placeholder 12">
              <a:extLst>
                <a:ext uri="{FF2B5EF4-FFF2-40B4-BE49-F238E27FC236}">
                  <a16:creationId xmlns:a16="http://schemas.microsoft.com/office/drawing/2014/main" id="{6298F087-872C-2DFA-4B76-8A2F44F3E256}"/>
                </a:ext>
              </a:extLst>
            </p:cNvPr>
            <p:cNvSpPr txBox="1">
              <a:spLocks/>
            </p:cNvSpPr>
            <p:nvPr/>
          </p:nvSpPr>
          <p:spPr bwMode="gray">
            <a:xfrm>
              <a:off x="5572124" y="3073879"/>
              <a:ext cx="3113221" cy="338554"/>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b="1" dirty="0">
                  <a:solidFill>
                    <a:srgbClr val="005841">
                      <a:lumMod val="75000"/>
                      <a:lumOff val="25000"/>
                    </a:srgbClr>
                  </a:solidFill>
                </a:rPr>
                <a:t>Passerelle</a:t>
              </a:r>
              <a:r>
                <a:rPr lang="fr-FR" sz="1100" dirty="0">
                  <a:solidFill>
                    <a:srgbClr val="000000"/>
                  </a:solidFill>
                </a:rPr>
                <a:t> </a:t>
              </a:r>
              <a:r>
                <a:rPr lang="fr-FR" sz="1100" dirty="0">
                  <a:solidFill>
                    <a:srgbClr val="374C62"/>
                  </a:solidFill>
                </a:rPr>
                <a:t>qui permet de simplifier la candidature au </a:t>
              </a:r>
              <a:r>
                <a:rPr lang="fr-FR" sz="1100" b="1" dirty="0">
                  <a:solidFill>
                    <a:srgbClr val="EA5433"/>
                  </a:solidFill>
                </a:rPr>
                <a:t>dispositif #2 </a:t>
              </a:r>
            </a:p>
          </p:txBody>
        </p:sp>
        <p:sp>
          <p:nvSpPr>
            <p:cNvPr id="35" name="Oval 29">
              <a:extLst>
                <a:ext uri="{FF2B5EF4-FFF2-40B4-BE49-F238E27FC236}">
                  <a16:creationId xmlns:a16="http://schemas.microsoft.com/office/drawing/2014/main" id="{258CF2D5-4244-E649-4E7F-13585AA46311}"/>
                </a:ext>
              </a:extLst>
            </p:cNvPr>
            <p:cNvSpPr/>
            <p:nvPr/>
          </p:nvSpPr>
          <p:spPr>
            <a:xfrm>
              <a:off x="5959770" y="2034755"/>
              <a:ext cx="606997" cy="1008356"/>
            </a:xfrm>
            <a:prstGeom prst="ellipse">
              <a:avLst/>
            </a:prstGeom>
            <a:noFill/>
            <a:ln w="12700" cap="flat" cmpd="sng" algn="ctr">
              <a:solidFill>
                <a:schemeClr val="accent1">
                  <a:lumMod val="75000"/>
                  <a:lumOff val="2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914378"/>
              <a:endParaRPr lang="fr-FR" sz="1800">
                <a:solidFill>
                  <a:srgbClr val="005841"/>
                </a:solidFill>
                <a:latin typeface="Marianne" panose="02000000000000000000" pitchFamily="2" charset="0"/>
              </a:endParaRPr>
            </a:p>
          </p:txBody>
        </p:sp>
        <p:sp>
          <p:nvSpPr>
            <p:cNvPr id="36" name="Text Placeholder 12">
              <a:extLst>
                <a:ext uri="{FF2B5EF4-FFF2-40B4-BE49-F238E27FC236}">
                  <a16:creationId xmlns:a16="http://schemas.microsoft.com/office/drawing/2014/main" id="{24F18F16-F3FF-9886-7011-E1B241CE90C2}"/>
                </a:ext>
              </a:extLst>
            </p:cNvPr>
            <p:cNvSpPr txBox="1">
              <a:spLocks/>
            </p:cNvSpPr>
            <p:nvPr/>
          </p:nvSpPr>
          <p:spPr bwMode="gray">
            <a:xfrm>
              <a:off x="5355080" y="1478238"/>
              <a:ext cx="1171576" cy="169277"/>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dirty="0">
                  <a:solidFill>
                    <a:srgbClr val="374C62"/>
                  </a:solidFill>
                </a:rPr>
                <a:t>Validation</a:t>
              </a:r>
              <a:r>
                <a:rPr lang="fr-FR" sz="1100" dirty="0">
                  <a:solidFill>
                    <a:srgbClr val="000000"/>
                  </a:solidFill>
                </a:rPr>
                <a:t> </a:t>
              </a:r>
              <a:r>
                <a:rPr lang="fr-FR" sz="1100" b="1" dirty="0">
                  <a:solidFill>
                    <a:srgbClr val="FFD500"/>
                  </a:solidFill>
                </a:rPr>
                <a:t>#1</a:t>
              </a:r>
            </a:p>
          </p:txBody>
        </p:sp>
        <p:pic>
          <p:nvPicPr>
            <p:cNvPr id="37" name="Graphic 37">
              <a:extLst>
                <a:ext uri="{FF2B5EF4-FFF2-40B4-BE49-F238E27FC236}">
                  <a16:creationId xmlns:a16="http://schemas.microsoft.com/office/drawing/2014/main" id="{409584F8-6854-9364-9EB5-0D988F5F473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9625" y="1836099"/>
              <a:ext cx="210109" cy="210109"/>
            </a:xfrm>
            <a:prstGeom prst="rect">
              <a:avLst/>
            </a:prstGeom>
          </p:spPr>
        </p:pic>
        <p:pic>
          <p:nvPicPr>
            <p:cNvPr id="38" name="Graphic 46">
              <a:extLst>
                <a:ext uri="{FF2B5EF4-FFF2-40B4-BE49-F238E27FC236}">
                  <a16:creationId xmlns:a16="http://schemas.microsoft.com/office/drawing/2014/main" id="{BD4A6F65-4168-C984-74B3-34F0A2F503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6420" y="2638960"/>
              <a:ext cx="210109" cy="210109"/>
            </a:xfrm>
            <a:prstGeom prst="rect">
              <a:avLst/>
            </a:prstGeom>
          </p:spPr>
        </p:pic>
        <p:sp>
          <p:nvSpPr>
            <p:cNvPr id="39" name="Text Placeholder 12">
              <a:extLst>
                <a:ext uri="{FF2B5EF4-FFF2-40B4-BE49-F238E27FC236}">
                  <a16:creationId xmlns:a16="http://schemas.microsoft.com/office/drawing/2014/main" id="{49CAB157-2A50-1B35-0FC0-AB7BABF9758E}"/>
                </a:ext>
              </a:extLst>
            </p:cNvPr>
            <p:cNvSpPr txBox="1">
              <a:spLocks/>
            </p:cNvSpPr>
            <p:nvPr/>
          </p:nvSpPr>
          <p:spPr bwMode="gray">
            <a:xfrm>
              <a:off x="7607558" y="2510516"/>
              <a:ext cx="1171576" cy="338554"/>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dirty="0">
                  <a:solidFill>
                    <a:srgbClr val="374C62"/>
                  </a:solidFill>
                </a:rPr>
                <a:t>Référencement</a:t>
              </a:r>
              <a:r>
                <a:rPr lang="fr-FR" sz="1100" dirty="0">
                  <a:solidFill>
                    <a:srgbClr val="000000"/>
                  </a:solidFill>
                </a:rPr>
                <a:t> </a:t>
              </a:r>
              <a:r>
                <a:rPr lang="fr-FR" sz="1100" b="1" dirty="0">
                  <a:solidFill>
                    <a:srgbClr val="EA5433"/>
                  </a:solidFill>
                </a:rPr>
                <a:t>dispositif #2</a:t>
              </a:r>
            </a:p>
          </p:txBody>
        </p:sp>
        <p:sp>
          <p:nvSpPr>
            <p:cNvPr id="40" name="Text Placeholder 12">
              <a:extLst>
                <a:ext uri="{FF2B5EF4-FFF2-40B4-BE49-F238E27FC236}">
                  <a16:creationId xmlns:a16="http://schemas.microsoft.com/office/drawing/2014/main" id="{2A75D4BD-8D84-46E9-13AB-D4B76B8F0C9D}"/>
                </a:ext>
              </a:extLst>
            </p:cNvPr>
            <p:cNvSpPr txBox="1">
              <a:spLocks/>
            </p:cNvSpPr>
            <p:nvPr/>
          </p:nvSpPr>
          <p:spPr bwMode="gray">
            <a:xfrm>
              <a:off x="6764764" y="1707655"/>
              <a:ext cx="1171576" cy="338554"/>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dirty="0">
                  <a:solidFill>
                    <a:srgbClr val="374C62"/>
                  </a:solidFill>
                </a:rPr>
                <a:t>Certification </a:t>
              </a:r>
              <a:r>
                <a:rPr lang="fr-FR" sz="1100" b="1" dirty="0">
                  <a:solidFill>
                    <a:srgbClr val="FFD500"/>
                  </a:solidFill>
                </a:rPr>
                <a:t>dispositif #1</a:t>
              </a:r>
            </a:p>
          </p:txBody>
        </p:sp>
        <p:cxnSp>
          <p:nvCxnSpPr>
            <p:cNvPr id="41" name="Straight Connector 54">
              <a:extLst>
                <a:ext uri="{FF2B5EF4-FFF2-40B4-BE49-F238E27FC236}">
                  <a16:creationId xmlns:a16="http://schemas.microsoft.com/office/drawing/2014/main" id="{AD507E08-CBD9-CBEF-C42A-4FB807F007FD}"/>
                </a:ext>
              </a:extLst>
            </p:cNvPr>
            <p:cNvCxnSpPr>
              <a:cxnSpLocks/>
              <a:stCxn id="46" idx="6"/>
            </p:cNvCxnSpPr>
            <p:nvPr/>
          </p:nvCxnSpPr>
          <p:spPr>
            <a:xfrm flipV="1">
              <a:off x="7713349" y="2966549"/>
              <a:ext cx="972000" cy="1909"/>
            </a:xfrm>
            <a:prstGeom prst="line">
              <a:avLst/>
            </a:prstGeom>
            <a:ln w="76200" cap="rnd">
              <a:solidFill>
                <a:schemeClr val="accent4">
                  <a:alpha val="50000"/>
                </a:schemeClr>
              </a:solidFill>
              <a:headEnd type="none" w="sm" len="sm"/>
              <a:tailEnd type="none" w="sm" len="sm"/>
            </a:ln>
            <a:effectLst/>
          </p:spPr>
          <p:style>
            <a:lnRef idx="3">
              <a:schemeClr val="accent1"/>
            </a:lnRef>
            <a:fillRef idx="0">
              <a:schemeClr val="accent1"/>
            </a:fillRef>
            <a:effectRef idx="2">
              <a:schemeClr val="accent1"/>
            </a:effectRef>
            <a:fontRef idx="minor">
              <a:schemeClr val="tx1"/>
            </a:fontRef>
          </p:style>
        </p:cxnSp>
        <p:sp>
          <p:nvSpPr>
            <p:cNvPr id="42" name="Text Placeholder 12">
              <a:extLst>
                <a:ext uri="{FF2B5EF4-FFF2-40B4-BE49-F238E27FC236}">
                  <a16:creationId xmlns:a16="http://schemas.microsoft.com/office/drawing/2014/main" id="{A9DC877D-F43B-3677-C180-560AD432C827}"/>
                </a:ext>
              </a:extLst>
            </p:cNvPr>
            <p:cNvSpPr txBox="1">
              <a:spLocks/>
            </p:cNvSpPr>
            <p:nvPr/>
          </p:nvSpPr>
          <p:spPr bwMode="gray">
            <a:xfrm>
              <a:off x="6998534" y="2278910"/>
              <a:ext cx="1171576" cy="169277"/>
            </a:xfrm>
            <a:prstGeom prst="rect">
              <a:avLst/>
            </a:prstGeom>
          </p:spPr>
          <p:txBody>
            <a:bodyPr vert="horz" wrap="square" lIns="0" tIns="0" rIns="0" bIns="0" rtlCol="0" anchor="ctr" anchorCtr="0">
              <a:sp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3" algn="ctr" defTabSz="914378"/>
              <a:r>
                <a:rPr lang="fr-FR" sz="1100" dirty="0">
                  <a:solidFill>
                    <a:srgbClr val="374C62"/>
                  </a:solidFill>
                </a:rPr>
                <a:t>Validation</a:t>
              </a:r>
              <a:r>
                <a:rPr lang="fr-FR" sz="1100" dirty="0">
                  <a:solidFill>
                    <a:srgbClr val="000000"/>
                  </a:solidFill>
                </a:rPr>
                <a:t> </a:t>
              </a:r>
              <a:r>
                <a:rPr lang="fr-FR" sz="1100" b="1" dirty="0">
                  <a:solidFill>
                    <a:srgbClr val="EA5433"/>
                  </a:solidFill>
                </a:rPr>
                <a:t>#2</a:t>
              </a:r>
            </a:p>
          </p:txBody>
        </p:sp>
        <p:sp>
          <p:nvSpPr>
            <p:cNvPr id="43" name="Oval 14">
              <a:extLst>
                <a:ext uri="{FF2B5EF4-FFF2-40B4-BE49-F238E27FC236}">
                  <a16:creationId xmlns:a16="http://schemas.microsoft.com/office/drawing/2014/main" id="{19EDF063-5727-D2CE-386F-2CBC698140FA}"/>
                </a:ext>
              </a:extLst>
            </p:cNvPr>
            <p:cNvSpPr/>
            <p:nvPr/>
          </p:nvSpPr>
          <p:spPr>
            <a:xfrm>
              <a:off x="4765557" y="2069622"/>
              <a:ext cx="143748" cy="143748"/>
            </a:xfrm>
            <a:prstGeom prst="ellipse">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914378"/>
              <a:endParaRPr lang="fr-FR" sz="1800">
                <a:solidFill>
                  <a:srgbClr val="005841"/>
                </a:solidFill>
                <a:latin typeface="Marianne" panose="02000000000000000000" pitchFamily="2" charset="0"/>
              </a:endParaRPr>
            </a:p>
          </p:txBody>
        </p:sp>
        <p:sp>
          <p:nvSpPr>
            <p:cNvPr id="44" name="Oval 17">
              <a:extLst>
                <a:ext uri="{FF2B5EF4-FFF2-40B4-BE49-F238E27FC236}">
                  <a16:creationId xmlns:a16="http://schemas.microsoft.com/office/drawing/2014/main" id="{21CEF487-7C7C-1DE1-7F87-9417A339B05A}"/>
                </a:ext>
              </a:extLst>
            </p:cNvPr>
            <p:cNvSpPr/>
            <p:nvPr/>
          </p:nvSpPr>
          <p:spPr>
            <a:xfrm>
              <a:off x="5892805" y="2069622"/>
              <a:ext cx="143748" cy="143748"/>
            </a:xfrm>
            <a:prstGeom prst="ellipse">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914378"/>
              <a:endParaRPr lang="fr-FR" sz="1800">
                <a:solidFill>
                  <a:srgbClr val="005841"/>
                </a:solidFill>
                <a:latin typeface="Marianne" panose="02000000000000000000" pitchFamily="2" charset="0"/>
              </a:endParaRPr>
            </a:p>
          </p:txBody>
        </p:sp>
        <p:sp>
          <p:nvSpPr>
            <p:cNvPr id="45" name="Oval 38">
              <a:extLst>
                <a:ext uri="{FF2B5EF4-FFF2-40B4-BE49-F238E27FC236}">
                  <a16:creationId xmlns:a16="http://schemas.microsoft.com/office/drawing/2014/main" id="{A6B0469A-61BD-DE49-A8C0-F0685CAF63F9}"/>
                </a:ext>
              </a:extLst>
            </p:cNvPr>
            <p:cNvSpPr/>
            <p:nvPr/>
          </p:nvSpPr>
          <p:spPr>
            <a:xfrm>
              <a:off x="6518856" y="2896584"/>
              <a:ext cx="143748" cy="143748"/>
            </a:xfrm>
            <a:prstGeom prst="ellipse">
              <a:avLst/>
            </a:prstGeom>
            <a:solidFill>
              <a:schemeClr val="accent4"/>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914378"/>
              <a:endParaRPr lang="fr-FR" sz="1800">
                <a:solidFill>
                  <a:srgbClr val="005841"/>
                </a:solidFill>
                <a:latin typeface="Marianne" panose="02000000000000000000" pitchFamily="2" charset="0"/>
              </a:endParaRPr>
            </a:p>
          </p:txBody>
        </p:sp>
        <p:sp>
          <p:nvSpPr>
            <p:cNvPr id="46" name="Oval 40">
              <a:extLst>
                <a:ext uri="{FF2B5EF4-FFF2-40B4-BE49-F238E27FC236}">
                  <a16:creationId xmlns:a16="http://schemas.microsoft.com/office/drawing/2014/main" id="{A3420D7A-B6BF-902F-CFD8-3AC29CF7A2E6}"/>
                </a:ext>
              </a:extLst>
            </p:cNvPr>
            <p:cNvSpPr/>
            <p:nvPr/>
          </p:nvSpPr>
          <p:spPr>
            <a:xfrm>
              <a:off x="7569601" y="2896584"/>
              <a:ext cx="143748" cy="143748"/>
            </a:xfrm>
            <a:prstGeom prst="ellipse">
              <a:avLst/>
            </a:prstGeom>
            <a:solidFill>
              <a:schemeClr val="accent4"/>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914378"/>
              <a:endParaRPr lang="fr-FR" sz="1800">
                <a:solidFill>
                  <a:srgbClr val="005841"/>
                </a:solidFill>
                <a:latin typeface="Marianne" panose="02000000000000000000" pitchFamily="2" charset="0"/>
              </a:endParaRPr>
            </a:p>
          </p:txBody>
        </p:sp>
        <p:grpSp>
          <p:nvGrpSpPr>
            <p:cNvPr id="47" name="Group 64">
              <a:extLst>
                <a:ext uri="{FF2B5EF4-FFF2-40B4-BE49-F238E27FC236}">
                  <a16:creationId xmlns:a16="http://schemas.microsoft.com/office/drawing/2014/main" id="{FC1DE61A-32F5-83A8-2C52-1571CA764C2C}"/>
                </a:ext>
              </a:extLst>
            </p:cNvPr>
            <p:cNvGrpSpPr/>
            <p:nvPr/>
          </p:nvGrpSpPr>
          <p:grpSpPr>
            <a:xfrm>
              <a:off x="5556610" y="1647514"/>
              <a:ext cx="873134" cy="165411"/>
              <a:chOff x="5460053" y="1647514"/>
              <a:chExt cx="999434" cy="165411"/>
            </a:xfrm>
          </p:grpSpPr>
          <p:cxnSp>
            <p:nvCxnSpPr>
              <p:cNvPr id="51" name="Straight Arrow Connector 58">
                <a:extLst>
                  <a:ext uri="{FF2B5EF4-FFF2-40B4-BE49-F238E27FC236}">
                    <a16:creationId xmlns:a16="http://schemas.microsoft.com/office/drawing/2014/main" id="{B3653865-FE75-C06B-63AB-4093AB5B53AE}"/>
                  </a:ext>
                </a:extLst>
              </p:cNvPr>
              <p:cNvCxnSpPr>
                <a:stCxn id="36" idx="2"/>
              </p:cNvCxnSpPr>
              <p:nvPr/>
            </p:nvCxnSpPr>
            <p:spPr>
              <a:xfrm>
                <a:off x="5899969" y="1647515"/>
                <a:ext cx="32547" cy="165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60">
                <a:extLst>
                  <a:ext uri="{FF2B5EF4-FFF2-40B4-BE49-F238E27FC236}">
                    <a16:creationId xmlns:a16="http://schemas.microsoft.com/office/drawing/2014/main" id="{E87711FA-C558-9B02-0637-031ABE4BE666}"/>
                  </a:ext>
                </a:extLst>
              </p:cNvPr>
              <p:cNvCxnSpPr/>
              <p:nvPr/>
            </p:nvCxnSpPr>
            <p:spPr>
              <a:xfrm>
                <a:off x="5460053" y="1647514"/>
                <a:ext cx="9994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63">
              <a:extLst>
                <a:ext uri="{FF2B5EF4-FFF2-40B4-BE49-F238E27FC236}">
                  <a16:creationId xmlns:a16="http://schemas.microsoft.com/office/drawing/2014/main" id="{165BF168-1A40-C4E5-5C35-BE6CAF56EA39}"/>
                </a:ext>
              </a:extLst>
            </p:cNvPr>
            <p:cNvGrpSpPr/>
            <p:nvPr/>
          </p:nvGrpSpPr>
          <p:grpSpPr>
            <a:xfrm>
              <a:off x="7187187" y="2443752"/>
              <a:ext cx="908576" cy="165411"/>
              <a:chOff x="7153270" y="2457400"/>
              <a:chExt cx="908576" cy="165411"/>
            </a:xfrm>
          </p:grpSpPr>
          <p:cxnSp>
            <p:nvCxnSpPr>
              <p:cNvPr id="49" name="Straight Arrow Connector 61">
                <a:extLst>
                  <a:ext uri="{FF2B5EF4-FFF2-40B4-BE49-F238E27FC236}">
                    <a16:creationId xmlns:a16="http://schemas.microsoft.com/office/drawing/2014/main" id="{5B161334-5FD1-1902-02CA-517379C4C3AC}"/>
                  </a:ext>
                </a:extLst>
              </p:cNvPr>
              <p:cNvCxnSpPr/>
              <p:nvPr/>
            </p:nvCxnSpPr>
            <p:spPr>
              <a:xfrm flipH="1">
                <a:off x="7607558" y="2457400"/>
                <a:ext cx="0" cy="1654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62">
                <a:extLst>
                  <a:ext uri="{FF2B5EF4-FFF2-40B4-BE49-F238E27FC236}">
                    <a16:creationId xmlns:a16="http://schemas.microsoft.com/office/drawing/2014/main" id="{02C66E46-EF03-2BF9-DFCA-4A705EBBD4E9}"/>
                  </a:ext>
                </a:extLst>
              </p:cNvPr>
              <p:cNvCxnSpPr/>
              <p:nvPr/>
            </p:nvCxnSpPr>
            <p:spPr>
              <a:xfrm>
                <a:off x="7153270" y="2457400"/>
                <a:ext cx="908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67299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83526"/>
            <a:ext cx="2349856" cy="311694"/>
          </a:xfrm>
        </p:spPr>
        <p:txBody>
          <a:bodyPr anchor="t"/>
          <a:lstStyle/>
          <a:p>
            <a:r>
              <a:rPr lang="fr-FR" sz="1000">
                <a:latin typeface="Marianne" panose="02000000000000000000" pitchFamily="2" charset="0"/>
              </a:rPr>
              <a:t>Rendre chacun acteur de sa santé </a:t>
            </a:r>
            <a:br>
              <a:rPr lang="fr-FR" sz="1000">
                <a:latin typeface="Marianne" panose="02000000000000000000" pitchFamily="2" charset="0"/>
              </a:rPr>
            </a:br>
            <a:r>
              <a:rPr lang="fr-FR" sz="1000">
                <a:latin typeface="Marianne" panose="02000000000000000000" pitchFamily="2" charset="0"/>
              </a:rPr>
              <a:t>et maître de ses données</a:t>
            </a:r>
            <a:br>
              <a:rPr lang="fr-FR" sz="1000">
                <a:latin typeface="Marianne" panose="02000000000000000000" pitchFamily="2" charset="0"/>
              </a:rPr>
            </a:b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3</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53</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Catalogue d’applications avec échanges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3.1</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Orientation des travaux en cours</a:t>
            </a:r>
          </a:p>
        </p:txBody>
      </p:sp>
      <p:sp>
        <p:nvSpPr>
          <p:cNvPr id="3" name="Rectangle : coins arrondis 2">
            <a:extLst>
              <a:ext uri="{FF2B5EF4-FFF2-40B4-BE49-F238E27FC236}">
                <a16:creationId xmlns:a16="http://schemas.microsoft.com/office/drawing/2014/main" id="{DE6871C2-7AC9-7CAA-9AE7-2196B8FD28E8}"/>
              </a:ext>
            </a:extLst>
          </p:cNvPr>
          <p:cNvSpPr/>
          <p:nvPr/>
        </p:nvSpPr>
        <p:spPr>
          <a:xfrm>
            <a:off x="646595" y="2107763"/>
            <a:ext cx="2648928" cy="1563695"/>
          </a:xfrm>
          <a:prstGeom prst="roundRect">
            <a:avLst>
              <a:gd name="adj" fmla="val 50000"/>
            </a:avLst>
          </a:prstGeom>
          <a:solidFill>
            <a:srgbClr val="F18A5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latin typeface="Marianne" panose="02000000000000000000" pitchFamily="2" charset="0"/>
              </a:rPr>
              <a:t>Uniquement pour les applications sans échange de données</a:t>
            </a:r>
          </a:p>
        </p:txBody>
      </p:sp>
      <p:sp>
        <p:nvSpPr>
          <p:cNvPr id="6" name="Rectangle : coins arrondis 5">
            <a:extLst>
              <a:ext uri="{FF2B5EF4-FFF2-40B4-BE49-F238E27FC236}">
                <a16:creationId xmlns:a16="http://schemas.microsoft.com/office/drawing/2014/main" id="{9BCE2303-E5B2-A5A6-1342-33695C70EE77}"/>
              </a:ext>
            </a:extLst>
          </p:cNvPr>
          <p:cNvSpPr/>
          <p:nvPr/>
        </p:nvSpPr>
        <p:spPr>
          <a:xfrm>
            <a:off x="3467244" y="2093086"/>
            <a:ext cx="2648928" cy="1563695"/>
          </a:xfrm>
          <a:prstGeom prst="roundRect">
            <a:avLst>
              <a:gd name="adj" fmla="val 50000"/>
            </a:avLst>
          </a:prstGeom>
          <a:solidFill>
            <a:srgbClr val="FF497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latin typeface="Marianne" panose="02000000000000000000" pitchFamily="2" charset="0"/>
              </a:rPr>
              <a:t>Faire bénéficier de la passerelle aux éditeurs ayant un certificat ANS SITLC ou DMN</a:t>
            </a:r>
          </a:p>
        </p:txBody>
      </p:sp>
      <p:sp>
        <p:nvSpPr>
          <p:cNvPr id="7" name="Rectangle : coins arrondis 6">
            <a:extLst>
              <a:ext uri="{FF2B5EF4-FFF2-40B4-BE49-F238E27FC236}">
                <a16:creationId xmlns:a16="http://schemas.microsoft.com/office/drawing/2014/main" id="{7FC6F964-33E7-726E-E9A8-1169CDDD2D98}"/>
              </a:ext>
            </a:extLst>
          </p:cNvPr>
          <p:cNvSpPr/>
          <p:nvPr/>
        </p:nvSpPr>
        <p:spPr>
          <a:xfrm>
            <a:off x="6287893" y="2107763"/>
            <a:ext cx="2648928" cy="1563695"/>
          </a:xfrm>
          <a:prstGeom prst="roundRect">
            <a:avLst>
              <a:gd name="adj" fmla="val 50000"/>
            </a:avLst>
          </a:prstGeom>
          <a:solidFill>
            <a:srgbClr val="96C01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latin typeface="Marianne" panose="02000000000000000000" pitchFamily="2" charset="0"/>
              </a:rPr>
              <a:t>Travaux lancés pour faire converger les exigences techniques communes des référentiels sectoriels</a:t>
            </a:r>
            <a:endParaRPr lang="fr-FR" sz="1100" dirty="0">
              <a:latin typeface="Marianne" panose="02000000000000000000" pitchFamily="2" charset="0"/>
            </a:endParaRPr>
          </a:p>
        </p:txBody>
      </p:sp>
      <p:sp>
        <p:nvSpPr>
          <p:cNvPr id="14" name="ZoneTexte 13">
            <a:extLst>
              <a:ext uri="{FF2B5EF4-FFF2-40B4-BE49-F238E27FC236}">
                <a16:creationId xmlns:a16="http://schemas.microsoft.com/office/drawing/2014/main" id="{43F078FF-3250-97DB-36E5-B0EDC1AF2BD1}"/>
              </a:ext>
            </a:extLst>
          </p:cNvPr>
          <p:cNvSpPr txBox="1"/>
          <p:nvPr/>
        </p:nvSpPr>
        <p:spPr>
          <a:xfrm>
            <a:off x="5192591" y="1216756"/>
            <a:ext cx="2499609" cy="671979"/>
          </a:xfrm>
          <a:prstGeom prst="rect">
            <a:avLst/>
          </a:prstGeom>
          <a:noFill/>
        </p:spPr>
        <p:txBody>
          <a:bodyPr wrap="square">
            <a:spAutoFit/>
          </a:bodyPr>
          <a:lstStyle/>
          <a:p>
            <a:pPr marL="88900" indent="-82550">
              <a:spcAft>
                <a:spcPts val="200"/>
              </a:spcAft>
              <a:buClr>
                <a:srgbClr val="FF497A"/>
              </a:buClr>
              <a:buFont typeface="Arial" panose="020B0604020202020204" pitchFamily="34" charset="0"/>
              <a:buChar char="•"/>
            </a:pPr>
            <a:r>
              <a:rPr lang="fr-FR" sz="900" dirty="0">
                <a:solidFill>
                  <a:srgbClr val="374C62"/>
                </a:solidFill>
                <a:latin typeface="Marianne" panose="02000000000000000000" pitchFamily="2" charset="0"/>
              </a:rPr>
              <a:t>Sous réserve de compatibilité des périmètres de référencement</a:t>
            </a:r>
          </a:p>
          <a:p>
            <a:pPr marL="88900" indent="-82550">
              <a:spcAft>
                <a:spcPts val="200"/>
              </a:spcAft>
              <a:buClr>
                <a:srgbClr val="FF497A"/>
              </a:buClr>
              <a:buFont typeface="Arial" panose="020B0604020202020204" pitchFamily="34" charset="0"/>
              <a:buChar char="•"/>
            </a:pPr>
            <a:r>
              <a:rPr lang="fr-FR" sz="900" dirty="0">
                <a:solidFill>
                  <a:srgbClr val="374C62"/>
                </a:solidFill>
                <a:latin typeface="Marianne" panose="02000000000000000000" pitchFamily="2" charset="0"/>
              </a:rPr>
              <a:t>Simplification de la candidature  au référencement Mon espace santé</a:t>
            </a:r>
          </a:p>
        </p:txBody>
      </p:sp>
      <p:pic>
        <p:nvPicPr>
          <p:cNvPr id="53" name="Graphique 52" descr="Ligne fléchée : incurvée sens des aiguilles d’une montre contour">
            <a:extLst>
              <a:ext uri="{FF2B5EF4-FFF2-40B4-BE49-F238E27FC236}">
                <a16:creationId xmlns:a16="http://schemas.microsoft.com/office/drawing/2014/main" id="{00F78C04-E425-1CDB-16BB-9A56E655EA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500000">
            <a:off x="4666728" y="1491346"/>
            <a:ext cx="576184" cy="576184"/>
          </a:xfrm>
          <a:prstGeom prst="rect">
            <a:avLst/>
          </a:prstGeom>
        </p:spPr>
      </p:pic>
      <p:sp>
        <p:nvSpPr>
          <p:cNvPr id="55" name="ZoneTexte 54">
            <a:extLst>
              <a:ext uri="{FF2B5EF4-FFF2-40B4-BE49-F238E27FC236}">
                <a16:creationId xmlns:a16="http://schemas.microsoft.com/office/drawing/2014/main" id="{58447146-2648-A5D9-4C3E-789710318DB1}"/>
              </a:ext>
            </a:extLst>
          </p:cNvPr>
          <p:cNvSpPr txBox="1"/>
          <p:nvPr/>
        </p:nvSpPr>
        <p:spPr>
          <a:xfrm>
            <a:off x="6442395" y="3837398"/>
            <a:ext cx="1249805" cy="559127"/>
          </a:xfrm>
          <a:prstGeom prst="rect">
            <a:avLst/>
          </a:prstGeom>
          <a:noFill/>
        </p:spPr>
        <p:txBody>
          <a:bodyPr wrap="square">
            <a:spAutoFit/>
          </a:bodyPr>
          <a:lstStyle/>
          <a:p>
            <a:pPr marL="88900" indent="-82550">
              <a:spcAft>
                <a:spcPts val="200"/>
              </a:spcAft>
              <a:buClr>
                <a:srgbClr val="96C01F"/>
              </a:buClr>
              <a:buFont typeface="Arial" panose="020B0604020202020204" pitchFamily="34" charset="0"/>
              <a:buChar char="•"/>
            </a:pPr>
            <a:r>
              <a:rPr lang="fr-FR" sz="900" dirty="0">
                <a:solidFill>
                  <a:srgbClr val="374C62"/>
                </a:solidFill>
                <a:latin typeface="Marianne" panose="02000000000000000000" pitchFamily="2" charset="0"/>
              </a:rPr>
              <a:t>Sécurité</a:t>
            </a:r>
          </a:p>
          <a:p>
            <a:pPr marL="88900" indent="-82550">
              <a:spcAft>
                <a:spcPts val="200"/>
              </a:spcAft>
              <a:buClr>
                <a:srgbClr val="96C01F"/>
              </a:buClr>
              <a:buFont typeface="Arial" panose="020B0604020202020204" pitchFamily="34" charset="0"/>
              <a:buChar char="•"/>
            </a:pPr>
            <a:r>
              <a:rPr lang="fr-FR" sz="900" dirty="0">
                <a:solidFill>
                  <a:srgbClr val="374C62"/>
                </a:solidFill>
                <a:latin typeface="Marianne" panose="02000000000000000000" pitchFamily="2" charset="0"/>
              </a:rPr>
              <a:t>Interopérabilité</a:t>
            </a:r>
          </a:p>
          <a:p>
            <a:pPr marL="88900" indent="-82550">
              <a:spcAft>
                <a:spcPts val="200"/>
              </a:spcAft>
              <a:buClr>
                <a:srgbClr val="96C01F"/>
              </a:buClr>
              <a:buFont typeface="Arial" panose="020B0604020202020204" pitchFamily="34" charset="0"/>
              <a:buChar char="•"/>
            </a:pPr>
            <a:r>
              <a:rPr lang="fr-FR" sz="900" dirty="0">
                <a:solidFill>
                  <a:srgbClr val="374C62"/>
                </a:solidFill>
                <a:latin typeface="Marianne" panose="02000000000000000000" pitchFamily="2" charset="0"/>
              </a:rPr>
              <a:t>Urbanisation</a:t>
            </a:r>
          </a:p>
        </p:txBody>
      </p:sp>
      <p:pic>
        <p:nvPicPr>
          <p:cNvPr id="56" name="Graphique 55" descr="Ligne fléchée : incurvée sens des aiguilles d’une montre contour">
            <a:extLst>
              <a:ext uri="{FF2B5EF4-FFF2-40B4-BE49-F238E27FC236}">
                <a16:creationId xmlns:a16="http://schemas.microsoft.com/office/drawing/2014/main" id="{001E98C6-0632-770C-D65C-27CC461FE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400000">
            <a:off x="7575828" y="3776112"/>
            <a:ext cx="576184" cy="576184"/>
          </a:xfrm>
          <a:prstGeom prst="rect">
            <a:avLst/>
          </a:prstGeom>
        </p:spPr>
      </p:pic>
    </p:spTree>
    <p:extLst>
      <p:ext uri="{BB962C8B-B14F-4D97-AF65-F5344CB8AC3E}">
        <p14:creationId xmlns:p14="http://schemas.microsoft.com/office/powerpoint/2010/main" val="672014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54</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63524"/>
            <a:ext cx="8295265" cy="616451"/>
          </a:xfrm>
          <a:prstGeom prst="rect">
            <a:avLst/>
          </a:prstGeom>
          <a:noFill/>
        </p:spPr>
        <p:txBody>
          <a:bodyPr wrap="square">
            <a:spAutoFit/>
          </a:bodyPr>
          <a:lstStyle/>
          <a:p>
            <a:pPr marL="0" lvl="0" indent="0">
              <a:lnSpc>
                <a:spcPts val="4000"/>
              </a:lnSpc>
              <a:buFont typeface="Arial"/>
              <a:buNone/>
            </a:pPr>
            <a:r>
              <a:rPr lang="fr-FR" sz="4000" b="1" dirty="0">
                <a:solidFill>
                  <a:schemeClr val="bg1"/>
                </a:solidFill>
                <a:latin typeface="Marianne" panose="02000000000000000000" pitchFamily="2" charset="0"/>
              </a:rPr>
              <a:t>API ECLAIRE</a:t>
            </a:r>
          </a:p>
        </p:txBody>
      </p:sp>
    </p:spTree>
    <p:extLst>
      <p:ext uri="{BB962C8B-B14F-4D97-AF65-F5344CB8AC3E}">
        <p14:creationId xmlns:p14="http://schemas.microsoft.com/office/powerpoint/2010/main" val="4289867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505311" cy="311694"/>
          </a:xfrm>
        </p:spPr>
        <p:txBody>
          <a:bodyPr anchor="t"/>
          <a:lstStyle/>
          <a:p>
            <a:r>
              <a:rPr lang="fr-FR" sz="1000" dirty="0">
                <a:latin typeface="Marianne" panose="02000000000000000000" pitchFamily="2" charset="0"/>
              </a:rPr>
              <a:t>Faire bénéficier à tous des innovations </a:t>
            </a:r>
            <a:br>
              <a:rPr lang="fr-FR" sz="1000">
                <a:latin typeface="Marianne" panose="02000000000000000000" pitchFamily="2" charset="0"/>
              </a:rPr>
            </a:br>
            <a:r>
              <a:rPr lang="fr-FR" sz="1000" dirty="0">
                <a:latin typeface="Marianne" panose="02000000000000000000" pitchFamily="2" charset="0"/>
              </a:rPr>
              <a:t>en santé numérique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5</a:t>
            </a: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74C62"/>
              </a:buClr>
              <a:buSzPts val="2400"/>
              <a:buFont typeface="Arial"/>
              <a:buNone/>
              <a:tabLst/>
              <a:defRPr/>
            </a:pPr>
            <a:r>
              <a:rPr kumimoji="0" lang="fr-FR" sz="1000" b="1" i="0" u="none" strike="noStrike" kern="0" cap="none" spc="0" normalizeH="0" baseline="0" noProof="0">
                <a:ln>
                  <a:noFill/>
                </a:ln>
                <a:solidFill>
                  <a:srgbClr val="374C62"/>
                </a:solidFill>
                <a:effectLst/>
                <a:uLnTx/>
                <a:uFillTx/>
                <a:latin typeface="Marianne" panose="02000000000000000000" pitchFamily="2" charset="0"/>
                <a:cs typeface="Arial" panose="020B0604020202020204" pitchFamily="34" charset="0"/>
                <a:sym typeface="Arial"/>
              </a:rPr>
              <a:t>Essais cliniques</a:t>
            </a: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6350" marR="0" lvl="0" indent="-6350" algn="l" defTabSz="914400" rtl="0" eaLnBrk="1" fontAlgn="auto" latinLnBrk="0" hangingPunct="1">
              <a:lnSpc>
                <a:spcPct val="100000"/>
              </a:lnSpc>
              <a:spcBef>
                <a:spcPts val="0"/>
              </a:spcBef>
              <a:spcAft>
                <a:spcPts val="0"/>
              </a:spcAft>
              <a:buClr>
                <a:srgbClr val="374C62"/>
              </a:buClr>
              <a:buSzPts val="1200"/>
              <a:buFont typeface="Arial"/>
              <a:buNone/>
              <a:tabLst/>
              <a:defRPr/>
            </a:pPr>
            <a:r>
              <a:rPr kumimoji="0" lang="fr-FR" sz="800" b="1" i="0" u="none" strike="noStrike" kern="0" cap="none" spc="0" normalizeH="0" baseline="0" noProof="0" dirty="0">
                <a:ln>
                  <a:noFill/>
                </a:ln>
                <a:solidFill>
                  <a:srgbClr val="4888C7"/>
                </a:solidFill>
                <a:effectLst/>
                <a:uLnTx/>
                <a:uFillTx/>
                <a:latin typeface="Marianne" panose="02000000000000000000" pitchFamily="2" charset="0"/>
                <a:cs typeface="Arial"/>
                <a:sym typeface="Arial"/>
              </a:rPr>
              <a:t>OBJECTIF </a:t>
            </a:r>
            <a:r>
              <a:rPr kumimoji="0" lang="fr-FR" sz="800" b="1" i="0" u="none" strike="noStrike" kern="0" cap="none" spc="0" normalizeH="0" baseline="0" noProof="0">
                <a:ln>
                  <a:noFill/>
                </a:ln>
                <a:solidFill>
                  <a:srgbClr val="4888C7"/>
                </a:solidFill>
                <a:effectLst/>
                <a:uLnTx/>
                <a:uFillTx/>
                <a:latin typeface="Marianne" panose="02000000000000000000" pitchFamily="2" charset="0"/>
                <a:cs typeface="Arial"/>
                <a:sym typeface="Arial"/>
              </a:rPr>
              <a:t>5.5</a:t>
            </a:r>
            <a:endParaRPr kumimoji="0" lang="fr-FR" sz="800" b="1" i="0" u="none" strike="noStrike" kern="0" cap="none" spc="0" normalizeH="0" baseline="0" noProof="0" dirty="0">
              <a:ln>
                <a:noFill/>
              </a:ln>
              <a:solidFill>
                <a:srgbClr val="4888C7"/>
              </a:solidFill>
              <a:effectLst/>
              <a:uLnTx/>
              <a:uFillTx/>
              <a:latin typeface="Marianne" panose="02000000000000000000" pitchFamily="2" charset="0"/>
              <a:cs typeface="Arial"/>
              <a:sym typeface="Arial"/>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6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6" y="1240499"/>
            <a:ext cx="6770338" cy="67710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Lancement du MVP de l’API ECLAIRE, base nationale des essais cliniques en France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4888C7"/>
                </a:solidFill>
                <a:effectLst/>
                <a:uLnTx/>
                <a:uFillTx/>
                <a:latin typeface="Marianne" panose="02000000000000000000" pitchFamily="2" charset="0"/>
                <a:cs typeface="Arial"/>
                <a:sym typeface="Arial"/>
              </a:rPr>
              <a:t>ECLAIRE est en construction incrémentale, avec de nouveaux champs à venir </a:t>
            </a:r>
          </a:p>
        </p:txBody>
      </p:sp>
      <p:sp>
        <p:nvSpPr>
          <p:cNvPr id="17" name="ZoneTexte 16">
            <a:extLst>
              <a:ext uri="{FF2B5EF4-FFF2-40B4-BE49-F238E27FC236}">
                <a16:creationId xmlns:a16="http://schemas.microsoft.com/office/drawing/2014/main" id="{BBC8EB54-34A4-5768-EF4F-8A5ED69BD575}"/>
              </a:ext>
            </a:extLst>
          </p:cNvPr>
          <p:cNvSpPr txBox="1"/>
          <p:nvPr/>
        </p:nvSpPr>
        <p:spPr>
          <a:xfrm>
            <a:off x="646596" y="3703521"/>
            <a:ext cx="4369376"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900" b="1"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L’ouverture de ces données vise à encourager le recrutement de participants aux essais cliniques en France. </a:t>
            </a:r>
            <a:endPar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900" b="0" i="0" u="none" strike="noStrike" kern="0" cap="none" spc="0" normalizeH="0" baseline="0" noProof="0" dirty="0">
                <a:ln>
                  <a:noFill/>
                </a:ln>
                <a:solidFill>
                  <a:srgbClr val="374C62"/>
                </a:solidFill>
                <a:effectLst/>
                <a:uLnTx/>
                <a:uFillTx/>
                <a:latin typeface="Marianne" panose="02000000000000000000" pitchFamily="2" charset="0"/>
                <a:cs typeface="Arial"/>
                <a:sym typeface="Arial"/>
              </a:rPr>
              <a:t>En prochaine étape, le MVP sera agrémenté pour une meilleure exhaustivité des données.</a:t>
            </a:r>
          </a:p>
        </p:txBody>
      </p:sp>
      <p:sp>
        <p:nvSpPr>
          <p:cNvPr id="18" name="Rectangle : coins arrondis 17">
            <a:extLst>
              <a:ext uri="{FF2B5EF4-FFF2-40B4-BE49-F238E27FC236}">
                <a16:creationId xmlns:a16="http://schemas.microsoft.com/office/drawing/2014/main" id="{3D68CFD0-C350-F509-AAC9-C6743FECAC23}"/>
              </a:ext>
            </a:extLst>
          </p:cNvPr>
          <p:cNvSpPr/>
          <p:nvPr/>
        </p:nvSpPr>
        <p:spPr>
          <a:xfrm>
            <a:off x="5506856" y="2211239"/>
            <a:ext cx="2964568" cy="3635794"/>
          </a:xfrm>
          <a:prstGeom prst="roundRect">
            <a:avLst>
              <a:gd name="adj" fmla="val 8837"/>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ZoneTexte 5">
            <a:extLst>
              <a:ext uri="{FF2B5EF4-FFF2-40B4-BE49-F238E27FC236}">
                <a16:creationId xmlns:a16="http://schemas.microsoft.com/office/drawing/2014/main" id="{A01A6E2F-439C-A4BF-ADBE-41A093966D1A}"/>
              </a:ext>
            </a:extLst>
          </p:cNvPr>
          <p:cNvSpPr txBox="1"/>
          <p:nvPr/>
        </p:nvSpPr>
        <p:spPr>
          <a:xfrm>
            <a:off x="852842" y="2211239"/>
            <a:ext cx="3800716" cy="107721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none" strike="noStrike" kern="0" cap="none" spc="0" normalizeH="0" baseline="0" noProof="0">
                <a:ln>
                  <a:noFill/>
                </a:ln>
                <a:solidFill>
                  <a:srgbClr val="374C62"/>
                </a:solidFill>
                <a:effectLst/>
                <a:uLnTx/>
                <a:uFillTx/>
                <a:latin typeface="Marianne" panose="02000000000000000000" pitchFamily="2" charset="0"/>
                <a:cs typeface="Arial"/>
                <a:sym typeface="Arial"/>
              </a:rPr>
              <a:t>ECLAIRE est une “Open API” disponible dans sa version de produit minimum viable (“MVP”) sur api.gouv.fr qui offre acès aux données actualisées sur les études cliniques en France, en langue française. </a:t>
            </a:r>
          </a:p>
        </p:txBody>
      </p:sp>
      <p:sp>
        <p:nvSpPr>
          <p:cNvPr id="3" name="Espace réservé du numéro de diapositive 2">
            <a:extLst>
              <a:ext uri="{FF2B5EF4-FFF2-40B4-BE49-F238E27FC236}">
                <a16:creationId xmlns:a16="http://schemas.microsoft.com/office/drawing/2014/main" id="{7DF08E61-2893-3194-9522-4494657DF3C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800" b="0" i="0" u="none" strike="noStrike" kern="0" cap="none" spc="0" normalizeH="0" baseline="0" noProof="0" smtClean="0">
                <a:ln>
                  <a:noFill/>
                </a:ln>
                <a:solidFill>
                  <a:srgbClr val="374C6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fr-FR" sz="800" b="0" i="0" u="none" strike="noStrike" kern="0" cap="none" spc="0" normalizeH="0" baseline="0" noProof="0">
              <a:ln>
                <a:noFill/>
              </a:ln>
              <a:solidFill>
                <a:srgbClr val="374C62"/>
              </a:solidFill>
              <a:effectLst/>
              <a:uLnTx/>
              <a:uFillTx/>
              <a:latin typeface="Arial"/>
              <a:cs typeface="Arial"/>
              <a:sym typeface="Arial"/>
            </a:endParaRPr>
          </a:p>
        </p:txBody>
      </p:sp>
      <p:cxnSp>
        <p:nvCxnSpPr>
          <p:cNvPr id="10" name="Connecteur droit 9">
            <a:extLst>
              <a:ext uri="{FF2B5EF4-FFF2-40B4-BE49-F238E27FC236}">
                <a16:creationId xmlns:a16="http://schemas.microsoft.com/office/drawing/2014/main" id="{4CC23308-D202-8A43-DDB4-9C1FA086AD01}"/>
              </a:ext>
            </a:extLst>
          </p:cNvPr>
          <p:cNvCxnSpPr>
            <a:cxnSpLocks/>
          </p:cNvCxnSpPr>
          <p:nvPr/>
        </p:nvCxnSpPr>
        <p:spPr>
          <a:xfrm>
            <a:off x="672576" y="2211239"/>
            <a:ext cx="0" cy="1077218"/>
          </a:xfrm>
          <a:prstGeom prst="line">
            <a:avLst/>
          </a:prstGeom>
          <a:ln>
            <a:solidFill>
              <a:srgbClr val="F18A5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E234AEA-3815-0186-3310-8FE43277B547}"/>
              </a:ext>
            </a:extLst>
          </p:cNvPr>
          <p:cNvSpPr txBox="1"/>
          <p:nvPr/>
        </p:nvSpPr>
        <p:spPr>
          <a:xfrm>
            <a:off x="5917734" y="2397196"/>
            <a:ext cx="22741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16 114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études recensées</a:t>
            </a:r>
            <a:endParaRPr kumimoji="0" lang="fr-FR" sz="12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endParaRPr>
          </a:p>
        </p:txBody>
      </p:sp>
      <p:pic>
        <p:nvPicPr>
          <p:cNvPr id="15" name="Graphique 14" descr="Flèche vers la droite contour">
            <a:extLst>
              <a:ext uri="{FF2B5EF4-FFF2-40B4-BE49-F238E27FC236}">
                <a16:creationId xmlns:a16="http://schemas.microsoft.com/office/drawing/2014/main" id="{7C4B3911-0B2B-74A6-058D-FE47BE0CC3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4834" y="2436137"/>
            <a:ext cx="340361" cy="340361"/>
          </a:xfrm>
          <a:prstGeom prst="rect">
            <a:avLst/>
          </a:prstGeom>
        </p:spPr>
      </p:pic>
      <p:sp>
        <p:nvSpPr>
          <p:cNvPr id="16" name="ZoneTexte 15">
            <a:extLst>
              <a:ext uri="{FF2B5EF4-FFF2-40B4-BE49-F238E27FC236}">
                <a16:creationId xmlns:a16="http://schemas.microsoft.com/office/drawing/2014/main" id="{B7B5F853-ACF8-7DCB-0F69-148CBEC24AD8}"/>
              </a:ext>
            </a:extLst>
          </p:cNvPr>
          <p:cNvSpPr txBox="1"/>
          <p:nvPr/>
        </p:nvSpPr>
        <p:spPr>
          <a:xfrm>
            <a:off x="6101141" y="3131181"/>
            <a:ext cx="1907289" cy="256480"/>
          </a:xfrm>
          <a:prstGeom prst="rect">
            <a:avLst/>
          </a:prstGeom>
          <a:noFill/>
        </p:spPr>
        <p:txBody>
          <a:bodyPr wrap="square" lIns="0" tIns="0" rIns="0" bIns="0">
            <a:spAutoFit/>
          </a:bodyPr>
          <a:lstStyle/>
          <a:p>
            <a:pPr marL="6350" marR="0" lvl="0" indent="0" algn="l" defTabSz="914400" rtl="0" eaLnBrk="1" fontAlgn="auto" latinLnBrk="0" hangingPunct="1">
              <a:lnSpc>
                <a:spcPts val="960"/>
              </a:lnSpc>
              <a:spcBef>
                <a:spcPts val="0"/>
              </a:spcBef>
              <a:spcAft>
                <a:spcPts val="0"/>
              </a:spcAft>
              <a:buClr>
                <a:srgbClr val="FFFFFF"/>
              </a:buClr>
              <a:buSzPts val="1200"/>
              <a:buFont typeface="Arial"/>
              <a:buNone/>
              <a:tabLst/>
              <a:defRPr/>
            </a:pPr>
            <a:r>
              <a:rPr kumimoji="0" lang="fr-FR" sz="1000" b="0" i="1"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dont:</a:t>
            </a:r>
            <a:r>
              <a:rPr kumimoji="0" lang="fr-FR" sz="1000" b="1" i="1"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 9 018 </a:t>
            </a:r>
            <a:r>
              <a:rPr kumimoji="0" lang="fr-FR" sz="1000" b="0" i="1"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études “en cours”  </a:t>
            </a:r>
            <a:r>
              <a:rPr kumimoji="0" lang="fr-FR" sz="1000" b="1" i="1"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3 058 </a:t>
            </a:r>
            <a:r>
              <a:rPr kumimoji="0" lang="fr-FR" sz="1000" b="0" i="1"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“à démarrer” </a:t>
            </a:r>
          </a:p>
        </p:txBody>
      </p:sp>
      <p:cxnSp>
        <p:nvCxnSpPr>
          <p:cNvPr id="20" name="Connecteur droit 19">
            <a:extLst>
              <a:ext uri="{FF2B5EF4-FFF2-40B4-BE49-F238E27FC236}">
                <a16:creationId xmlns:a16="http://schemas.microsoft.com/office/drawing/2014/main" id="{DE5AB89F-B850-1EC1-ACA5-BC4857387840}"/>
              </a:ext>
            </a:extLst>
          </p:cNvPr>
          <p:cNvCxnSpPr/>
          <p:nvPr/>
        </p:nvCxnSpPr>
        <p:spPr>
          <a:xfrm>
            <a:off x="5971237" y="3095689"/>
            <a:ext cx="0" cy="308623"/>
          </a:xfrm>
          <a:prstGeom prst="line">
            <a:avLst/>
          </a:prstGeom>
          <a:ln>
            <a:solidFill>
              <a:srgbClr val="FEC817"/>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60EF4EC4-90E6-59FB-6A49-14C5A82620CF}"/>
              </a:ext>
            </a:extLst>
          </p:cNvPr>
          <p:cNvSpPr txBox="1"/>
          <p:nvPr/>
        </p:nvSpPr>
        <p:spPr>
          <a:xfrm>
            <a:off x="5731561" y="3571011"/>
            <a:ext cx="2478940" cy="1426544"/>
          </a:xfrm>
          <a:prstGeom prst="rect">
            <a:avLst/>
          </a:prstGeom>
          <a:noFill/>
        </p:spPr>
        <p:txBody>
          <a:bodyPr wrap="square">
            <a:spAutoFit/>
          </a:bodyPr>
          <a:lstStyle/>
          <a:p>
            <a:pPr marL="136525" marR="0" lvl="0" indent="-136525" algn="l" defTabSz="914400" rtl="0" eaLnBrk="1" fontAlgn="auto" latinLnBrk="0" hangingPunct="1">
              <a:lnSpc>
                <a:spcPct val="115000"/>
              </a:lnSpc>
              <a:spcBef>
                <a:spcPts val="400"/>
              </a:spcBef>
              <a:spcAft>
                <a:spcPts val="0"/>
              </a:spcAft>
              <a:buClr>
                <a:srgbClr val="FFFFFF"/>
              </a:buClr>
              <a:buSzPct val="100000"/>
              <a:buFont typeface="Arial" panose="020B0604020202020204" pitchFamily="34" charset="0"/>
              <a:buChar char="•"/>
              <a:tabLst/>
              <a:defRPr/>
            </a:pPr>
            <a:r>
              <a:rPr kumimoji="0" lang="fr-FR" sz="105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13 898 </a:t>
            </a:r>
            <a:r>
              <a:rPr kumimoji="0" lang="fr-FR" sz="900" b="0"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recherches impliquant la personnes humaines - (Loi dite “Jardé”)</a:t>
            </a:r>
          </a:p>
          <a:p>
            <a:pPr marL="136525" marR="0" lvl="0" indent="-136525" algn="l" defTabSz="914400" rtl="0" eaLnBrk="1" fontAlgn="auto" latinLnBrk="0" hangingPunct="1">
              <a:lnSpc>
                <a:spcPct val="115000"/>
              </a:lnSpc>
              <a:spcBef>
                <a:spcPts val="400"/>
              </a:spcBef>
              <a:spcAft>
                <a:spcPts val="0"/>
              </a:spcAft>
              <a:buClr>
                <a:srgbClr val="FFFFFF"/>
              </a:buClr>
              <a:buSzPct val="100000"/>
              <a:buFont typeface="Arial" panose="020B0604020202020204" pitchFamily="34" charset="0"/>
              <a:buChar char="•"/>
              <a:tabLst/>
              <a:defRPr/>
            </a:pPr>
            <a:r>
              <a:rPr kumimoji="0" lang="fr-FR" sz="105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709</a:t>
            </a:r>
            <a:r>
              <a:rPr kumimoji="0" lang="fr-FR" sz="9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 </a:t>
            </a:r>
            <a:r>
              <a:rPr kumimoji="0" lang="fr-FR" sz="900" b="0"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investigations cliniques (DM) et études de performance (DMDIV) </a:t>
            </a:r>
          </a:p>
          <a:p>
            <a:pPr marL="136525" marR="0" lvl="0" indent="-136525" algn="l" defTabSz="914400" rtl="0" eaLnBrk="1" fontAlgn="auto" latinLnBrk="0" hangingPunct="1">
              <a:lnSpc>
                <a:spcPct val="115000"/>
              </a:lnSpc>
              <a:spcBef>
                <a:spcPts val="400"/>
              </a:spcBef>
              <a:spcAft>
                <a:spcPts val="0"/>
              </a:spcAft>
              <a:buClr>
                <a:srgbClr val="FFFFFF"/>
              </a:buClr>
              <a:buSzPct val="100000"/>
              <a:buFont typeface="Arial" panose="020B0604020202020204" pitchFamily="34" charset="0"/>
              <a:buChar char="•"/>
              <a:tabLst/>
              <a:defRPr/>
            </a:pPr>
            <a:r>
              <a:rPr kumimoji="0" lang="fr-FR" sz="105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1 507</a:t>
            </a:r>
            <a:r>
              <a:rPr kumimoji="0" lang="fr-FR" sz="1050" b="0"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 </a:t>
            </a:r>
            <a:r>
              <a:rPr kumimoji="0" lang="fr-FR" sz="900" b="0"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essais cliniques de médicament (CTIS)</a:t>
            </a:r>
          </a:p>
          <a:p>
            <a:pPr marR="0" lvl="0" algn="l" defTabSz="914400" rtl="0" eaLnBrk="1" fontAlgn="auto" latinLnBrk="0" hangingPunct="1">
              <a:lnSpc>
                <a:spcPct val="115000"/>
              </a:lnSpc>
              <a:spcBef>
                <a:spcPts val="400"/>
              </a:spcBef>
              <a:spcAft>
                <a:spcPts val="0"/>
              </a:spcAft>
              <a:buClr>
                <a:srgbClr val="FFFFFF"/>
              </a:buClr>
              <a:buSzPct val="100000"/>
              <a:tabLst/>
              <a:defRPr/>
            </a:pPr>
            <a:r>
              <a:rPr lang="fr-FR" sz="800" i="1" dirty="0">
                <a:solidFill>
                  <a:srgbClr val="FFFFFF"/>
                </a:solidFill>
                <a:latin typeface="Marianne" panose="02000000000000000000" pitchFamily="2" charset="0"/>
              </a:rPr>
              <a:t>Chiffres au 5 juin 2024</a:t>
            </a:r>
            <a:endParaRPr kumimoji="0" lang="fr-FR" sz="900" b="0" i="1" u="none" strike="noStrike" kern="0" cap="none" spc="0" normalizeH="0" baseline="0" noProof="0" dirty="0">
              <a:ln>
                <a:noFill/>
              </a:ln>
              <a:solidFill>
                <a:srgbClr val="FFFFFF"/>
              </a:solidFill>
              <a:effectLst/>
              <a:uLnTx/>
              <a:uFillTx/>
              <a:latin typeface="Marianne" panose="02000000000000000000" pitchFamily="2" charset="0"/>
              <a:cs typeface="Arial"/>
              <a:sym typeface="Arial"/>
            </a:endParaRPr>
          </a:p>
        </p:txBody>
      </p:sp>
    </p:spTree>
    <p:extLst>
      <p:ext uri="{BB962C8B-B14F-4D97-AF65-F5344CB8AC3E}">
        <p14:creationId xmlns:p14="http://schemas.microsoft.com/office/powerpoint/2010/main" val="4079872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888C7"/>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56</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63524"/>
            <a:ext cx="8295265" cy="605294"/>
          </a:xfrm>
          <a:prstGeom prst="rect">
            <a:avLst/>
          </a:prstGeom>
          <a:noFill/>
        </p:spPr>
        <p:txBody>
          <a:bodyPr wrap="square">
            <a:spAutoFit/>
          </a:bodyPr>
          <a:lstStyle/>
          <a:p>
            <a:pPr marL="0" lvl="0" indent="0">
              <a:lnSpc>
                <a:spcPts val="4000"/>
              </a:lnSpc>
              <a:buFont typeface="Arial"/>
              <a:buNone/>
            </a:pPr>
            <a:r>
              <a:rPr lang="fr-FR" sz="4000" b="1" dirty="0">
                <a:solidFill>
                  <a:schemeClr val="bg1"/>
                </a:solidFill>
                <a:latin typeface="Marianne" panose="02000000000000000000" pitchFamily="2" charset="0"/>
              </a:rPr>
              <a:t>Grands Défis</a:t>
            </a:r>
          </a:p>
        </p:txBody>
      </p:sp>
    </p:spTree>
    <p:extLst>
      <p:ext uri="{BB962C8B-B14F-4D97-AF65-F5344CB8AC3E}">
        <p14:creationId xmlns:p14="http://schemas.microsoft.com/office/powerpoint/2010/main" val="655905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65357B7-507D-B710-7AF4-A9D8D9F46B72}"/>
              </a:ext>
            </a:extLst>
          </p:cNvPr>
          <p:cNvSpPr/>
          <p:nvPr/>
        </p:nvSpPr>
        <p:spPr>
          <a:xfrm>
            <a:off x="646595" y="1608794"/>
            <a:ext cx="8133020" cy="2873829"/>
          </a:xfrm>
          <a:prstGeom prst="roundRect">
            <a:avLst>
              <a:gd name="adj" fmla="val 9729"/>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 coins arrondis 57">
            <a:extLst>
              <a:ext uri="{FF2B5EF4-FFF2-40B4-BE49-F238E27FC236}">
                <a16:creationId xmlns:a16="http://schemas.microsoft.com/office/drawing/2014/main" id="{45505B96-D84F-96A8-C617-4AE3A3986A55}"/>
              </a:ext>
            </a:extLst>
          </p:cNvPr>
          <p:cNvSpPr/>
          <p:nvPr/>
        </p:nvSpPr>
        <p:spPr>
          <a:xfrm>
            <a:off x="646595" y="1608795"/>
            <a:ext cx="8133020" cy="2873828"/>
          </a:xfrm>
          <a:prstGeom prst="roundRect">
            <a:avLst>
              <a:gd name="adj" fmla="val 10101"/>
            </a:avLst>
          </a:prstGeom>
          <a:gradFill flip="none" rotWithShape="1">
            <a:gsLst>
              <a:gs pos="0">
                <a:srgbClr val="374C62">
                  <a:alpha val="0"/>
                </a:srgbClr>
              </a:gs>
              <a:gs pos="74000">
                <a:srgbClr val="374C62">
                  <a:alpha val="17000"/>
                </a:srgbClr>
              </a:gs>
              <a:gs pos="83000">
                <a:srgbClr val="374C62">
                  <a:alpha val="53000"/>
                </a:srgbClr>
              </a:gs>
              <a:gs pos="100000">
                <a:srgbClr val="374C6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57</a:t>
            </a:fld>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519167" cy="311694"/>
          </a:xfrm>
        </p:spPr>
        <p:txBody>
          <a:bodyPr anchor="t"/>
          <a:lstStyle/>
          <a:p>
            <a:r>
              <a:rPr lang="fr-FR" sz="1000" dirty="0">
                <a:latin typeface="Marianne" panose="02000000000000000000" pitchFamily="2" charset="0"/>
              </a:rPr>
              <a:t>Faire bénéficier à tous des innovations </a:t>
            </a:r>
            <a:br>
              <a:rPr lang="fr-FR" sz="1000">
                <a:latin typeface="Marianne" panose="02000000000000000000" pitchFamily="2" charset="0"/>
              </a:rPr>
            </a:br>
            <a:r>
              <a:rPr lang="fr-FR" sz="1000" dirty="0">
                <a:latin typeface="Marianne" panose="02000000000000000000" pitchFamily="2" charset="0"/>
              </a:rPr>
              <a:t>en santé numérique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5</a:t>
            </a: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Grands défis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5.2</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marL="0" lvl="0" indent="0" defTabSz="914400" eaLnBrk="1" fontAlgn="auto" latinLnBrk="0" hangingPunct="1">
              <a:buSzTx/>
              <a:buFont typeface="Arial"/>
              <a:buNone/>
              <a:tabLst/>
              <a:defRPr/>
            </a:pPr>
            <a:r>
              <a:rPr lang="fr-FR" sz="1600" b="1" dirty="0">
                <a:solidFill>
                  <a:srgbClr val="374C62"/>
                </a:solidFill>
                <a:latin typeface="Marianne" panose="02000000000000000000" pitchFamily="2" charset="0"/>
              </a:rPr>
              <a:t>Objectif des Grands Défis </a:t>
            </a:r>
          </a:p>
        </p:txBody>
      </p:sp>
      <p:sp>
        <p:nvSpPr>
          <p:cNvPr id="6" name="Rectangle : coins arrondis 5">
            <a:extLst>
              <a:ext uri="{FF2B5EF4-FFF2-40B4-BE49-F238E27FC236}">
                <a16:creationId xmlns:a16="http://schemas.microsoft.com/office/drawing/2014/main" id="{9D8A99EA-064B-48BE-B725-9BC09DB9A9AE}"/>
              </a:ext>
            </a:extLst>
          </p:cNvPr>
          <p:cNvSpPr/>
          <p:nvPr/>
        </p:nvSpPr>
        <p:spPr>
          <a:xfrm>
            <a:off x="5001863" y="1240499"/>
            <a:ext cx="1660194" cy="3595810"/>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3F303B29-1BF6-89E5-A07D-4C782F3302CF}"/>
              </a:ext>
            </a:extLst>
          </p:cNvPr>
          <p:cNvSpPr/>
          <p:nvPr/>
        </p:nvSpPr>
        <p:spPr>
          <a:xfrm>
            <a:off x="6749307" y="1240499"/>
            <a:ext cx="1660194" cy="3595810"/>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40C72565-F897-F95B-660F-4968A5EB6CC6}"/>
              </a:ext>
            </a:extLst>
          </p:cNvPr>
          <p:cNvSpPr txBox="1"/>
          <p:nvPr/>
        </p:nvSpPr>
        <p:spPr>
          <a:xfrm>
            <a:off x="5152175" y="1528952"/>
            <a:ext cx="1359569" cy="507831"/>
          </a:xfrm>
          <a:prstGeom prst="rect">
            <a:avLst/>
          </a:prstGeom>
          <a:noFill/>
        </p:spPr>
        <p:txBody>
          <a:bodyPr wrap="square">
            <a:spAutoFit/>
          </a:bodyPr>
          <a:lstStyle/>
          <a:p>
            <a:pPr lvl="0" algn="ctr"/>
            <a:r>
              <a:rPr lang="fr-FR" sz="900" b="1" i="0" dirty="0">
                <a:solidFill>
                  <a:schemeClr val="bg1"/>
                </a:solidFill>
                <a:latin typeface="Marianne" panose="02000000000000000000" pitchFamily="2" charset="0"/>
              </a:rPr>
              <a:t>Grand défi DM Numériques en santé mentale</a:t>
            </a:r>
            <a:endParaRPr lang="fr-FR" sz="900" dirty="0">
              <a:solidFill>
                <a:schemeClr val="bg1"/>
              </a:solidFill>
              <a:latin typeface="Marianne" panose="02000000000000000000" pitchFamily="2" charset="0"/>
            </a:endParaRPr>
          </a:p>
        </p:txBody>
      </p:sp>
      <p:sp>
        <p:nvSpPr>
          <p:cNvPr id="20" name="ZoneTexte 19">
            <a:extLst>
              <a:ext uri="{FF2B5EF4-FFF2-40B4-BE49-F238E27FC236}">
                <a16:creationId xmlns:a16="http://schemas.microsoft.com/office/drawing/2014/main" id="{7AB339DC-176E-ED14-2ACA-B9CF0355C1FC}"/>
              </a:ext>
            </a:extLst>
          </p:cNvPr>
          <p:cNvSpPr txBox="1"/>
          <p:nvPr/>
        </p:nvSpPr>
        <p:spPr>
          <a:xfrm>
            <a:off x="6870196" y="1528952"/>
            <a:ext cx="1418416" cy="507831"/>
          </a:xfrm>
          <a:prstGeom prst="rect">
            <a:avLst/>
          </a:prstGeom>
          <a:noFill/>
        </p:spPr>
        <p:txBody>
          <a:bodyPr wrap="square">
            <a:spAutoFit/>
          </a:bodyPr>
          <a:lstStyle/>
          <a:p>
            <a:pPr algn="ctr"/>
            <a:r>
              <a:rPr lang="fr-FR" sz="900" b="1" dirty="0">
                <a:solidFill>
                  <a:schemeClr val="bg1"/>
                </a:solidFill>
                <a:latin typeface="Marianne" panose="02000000000000000000" pitchFamily="2" charset="0"/>
              </a:rPr>
              <a:t>Grand défi DM Numériques et bien vieillir</a:t>
            </a:r>
          </a:p>
        </p:txBody>
      </p:sp>
      <p:sp>
        <p:nvSpPr>
          <p:cNvPr id="27" name="ZoneTexte 26">
            <a:extLst>
              <a:ext uri="{FF2B5EF4-FFF2-40B4-BE49-F238E27FC236}">
                <a16:creationId xmlns:a16="http://schemas.microsoft.com/office/drawing/2014/main" id="{EF4D0FC2-A97F-CDED-2E30-EB3D3A5318A0}"/>
              </a:ext>
            </a:extLst>
          </p:cNvPr>
          <p:cNvSpPr txBox="1"/>
          <p:nvPr/>
        </p:nvSpPr>
        <p:spPr>
          <a:xfrm>
            <a:off x="5001862" y="2158857"/>
            <a:ext cx="1660194" cy="677108"/>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153</a:t>
            </a:r>
          </a:p>
          <a:p>
            <a:pPr algn="ctr"/>
            <a:r>
              <a:rPr lang="fr-FR" sz="800" dirty="0">
                <a:solidFill>
                  <a:schemeClr val="bg1"/>
                </a:solidFill>
                <a:latin typeface="Marianne" panose="02000000000000000000" pitchFamily="2" charset="0"/>
              </a:rPr>
              <a:t>Parties prenantes du numérique en santé mentale interrogées</a:t>
            </a:r>
          </a:p>
        </p:txBody>
      </p:sp>
      <p:sp>
        <p:nvSpPr>
          <p:cNvPr id="29" name="ZoneTexte 28">
            <a:extLst>
              <a:ext uri="{FF2B5EF4-FFF2-40B4-BE49-F238E27FC236}">
                <a16:creationId xmlns:a16="http://schemas.microsoft.com/office/drawing/2014/main" id="{8000BF86-E8B7-B4DB-ED19-762D7B231F87}"/>
              </a:ext>
            </a:extLst>
          </p:cNvPr>
          <p:cNvSpPr txBox="1"/>
          <p:nvPr/>
        </p:nvSpPr>
        <p:spPr>
          <a:xfrm>
            <a:off x="5001862" y="2846956"/>
            <a:ext cx="1660194" cy="677108"/>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23</a:t>
            </a:r>
          </a:p>
          <a:p>
            <a:pPr algn="ctr"/>
            <a:r>
              <a:rPr lang="fr-FR" sz="800" dirty="0">
                <a:solidFill>
                  <a:schemeClr val="bg1"/>
                </a:solidFill>
                <a:latin typeface="Marianne" panose="02000000000000000000" pitchFamily="2" charset="0"/>
              </a:rPr>
              <a:t>Experts dans le comité d’experts du Grand Défi Numérique en santé mentale</a:t>
            </a:r>
          </a:p>
        </p:txBody>
      </p:sp>
      <p:sp>
        <p:nvSpPr>
          <p:cNvPr id="32" name="ZoneTexte 31">
            <a:extLst>
              <a:ext uri="{FF2B5EF4-FFF2-40B4-BE49-F238E27FC236}">
                <a16:creationId xmlns:a16="http://schemas.microsoft.com/office/drawing/2014/main" id="{DCAE9B9E-9186-400C-706D-FA2CC62B7224}"/>
              </a:ext>
            </a:extLst>
          </p:cNvPr>
          <p:cNvSpPr txBox="1"/>
          <p:nvPr/>
        </p:nvSpPr>
        <p:spPr>
          <a:xfrm>
            <a:off x="5001862" y="3976934"/>
            <a:ext cx="1660194" cy="430887"/>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1</a:t>
            </a:r>
          </a:p>
          <a:p>
            <a:pPr algn="ctr"/>
            <a:r>
              <a:rPr lang="fr-FR" sz="800" dirty="0">
                <a:solidFill>
                  <a:schemeClr val="bg1"/>
                </a:solidFill>
                <a:latin typeface="Marianne" panose="02000000000000000000" pitchFamily="2" charset="0"/>
              </a:rPr>
              <a:t>Etat des lieux</a:t>
            </a:r>
          </a:p>
        </p:txBody>
      </p:sp>
      <p:sp>
        <p:nvSpPr>
          <p:cNvPr id="37" name="ZoneTexte 36">
            <a:extLst>
              <a:ext uri="{FF2B5EF4-FFF2-40B4-BE49-F238E27FC236}">
                <a16:creationId xmlns:a16="http://schemas.microsoft.com/office/drawing/2014/main" id="{799B07F6-9A18-79B2-2F45-E4D7F7D992AA}"/>
              </a:ext>
            </a:extLst>
          </p:cNvPr>
          <p:cNvSpPr txBox="1"/>
          <p:nvPr/>
        </p:nvSpPr>
        <p:spPr>
          <a:xfrm>
            <a:off x="5001862" y="3535055"/>
            <a:ext cx="1660194" cy="430887"/>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1</a:t>
            </a:r>
          </a:p>
          <a:p>
            <a:pPr algn="ctr"/>
            <a:r>
              <a:rPr lang="fr-FR" sz="800" dirty="0">
                <a:solidFill>
                  <a:schemeClr val="bg1"/>
                </a:solidFill>
                <a:latin typeface="Marianne" panose="02000000000000000000" pitchFamily="2" charset="0"/>
              </a:rPr>
              <a:t>Plan d’action en 4 axes</a:t>
            </a:r>
          </a:p>
        </p:txBody>
      </p:sp>
      <p:sp>
        <p:nvSpPr>
          <p:cNvPr id="38" name="ZoneTexte 37">
            <a:extLst>
              <a:ext uri="{FF2B5EF4-FFF2-40B4-BE49-F238E27FC236}">
                <a16:creationId xmlns:a16="http://schemas.microsoft.com/office/drawing/2014/main" id="{86EA50F5-6763-BF37-C5CD-E30E5D983FF3}"/>
              </a:ext>
            </a:extLst>
          </p:cNvPr>
          <p:cNvSpPr txBox="1"/>
          <p:nvPr/>
        </p:nvSpPr>
        <p:spPr>
          <a:xfrm>
            <a:off x="6749307" y="2158857"/>
            <a:ext cx="1660194" cy="677108"/>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161</a:t>
            </a:r>
          </a:p>
          <a:p>
            <a:pPr algn="ctr"/>
            <a:r>
              <a:rPr lang="fr-FR" sz="800" dirty="0">
                <a:solidFill>
                  <a:schemeClr val="bg1"/>
                </a:solidFill>
                <a:latin typeface="Marianne" panose="02000000000000000000" pitchFamily="2" charset="0"/>
              </a:rPr>
              <a:t>Parties prenantes du numérique en santé mentale interrogées</a:t>
            </a:r>
          </a:p>
        </p:txBody>
      </p:sp>
      <p:sp>
        <p:nvSpPr>
          <p:cNvPr id="39" name="ZoneTexte 38">
            <a:extLst>
              <a:ext uri="{FF2B5EF4-FFF2-40B4-BE49-F238E27FC236}">
                <a16:creationId xmlns:a16="http://schemas.microsoft.com/office/drawing/2014/main" id="{1E59B647-966C-667B-2FAB-BDD6D85416FD}"/>
              </a:ext>
            </a:extLst>
          </p:cNvPr>
          <p:cNvSpPr txBox="1"/>
          <p:nvPr/>
        </p:nvSpPr>
        <p:spPr>
          <a:xfrm>
            <a:off x="6749307" y="2846956"/>
            <a:ext cx="1660194" cy="677108"/>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25</a:t>
            </a:r>
          </a:p>
          <a:p>
            <a:pPr algn="ctr"/>
            <a:r>
              <a:rPr lang="fr-FR" sz="800" dirty="0">
                <a:solidFill>
                  <a:schemeClr val="bg1"/>
                </a:solidFill>
                <a:latin typeface="Marianne" panose="02000000000000000000" pitchFamily="2" charset="0"/>
              </a:rPr>
              <a:t>Experts dans le comité d’experts du Grand Défi Numérique en santé mentale</a:t>
            </a:r>
          </a:p>
        </p:txBody>
      </p:sp>
      <p:sp>
        <p:nvSpPr>
          <p:cNvPr id="41" name="ZoneTexte 40">
            <a:extLst>
              <a:ext uri="{FF2B5EF4-FFF2-40B4-BE49-F238E27FC236}">
                <a16:creationId xmlns:a16="http://schemas.microsoft.com/office/drawing/2014/main" id="{1E9D6F4B-0D18-E5ED-59D8-BB0453D9C6B4}"/>
              </a:ext>
            </a:extLst>
          </p:cNvPr>
          <p:cNvSpPr txBox="1"/>
          <p:nvPr/>
        </p:nvSpPr>
        <p:spPr>
          <a:xfrm>
            <a:off x="6749307" y="3535055"/>
            <a:ext cx="1660194" cy="430887"/>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1</a:t>
            </a:r>
          </a:p>
          <a:p>
            <a:pPr algn="ctr"/>
            <a:r>
              <a:rPr lang="fr-FR" sz="800" dirty="0">
                <a:solidFill>
                  <a:schemeClr val="bg1"/>
                </a:solidFill>
                <a:latin typeface="Marianne" panose="02000000000000000000" pitchFamily="2" charset="0"/>
              </a:rPr>
              <a:t>Plan d’action en 4 axes</a:t>
            </a:r>
          </a:p>
        </p:txBody>
      </p:sp>
      <p:sp>
        <p:nvSpPr>
          <p:cNvPr id="43" name="ZoneTexte 42">
            <a:extLst>
              <a:ext uri="{FF2B5EF4-FFF2-40B4-BE49-F238E27FC236}">
                <a16:creationId xmlns:a16="http://schemas.microsoft.com/office/drawing/2014/main" id="{C3E496CC-70AF-B4EF-C3DE-B51FC016EED9}"/>
              </a:ext>
            </a:extLst>
          </p:cNvPr>
          <p:cNvSpPr txBox="1"/>
          <p:nvPr/>
        </p:nvSpPr>
        <p:spPr>
          <a:xfrm>
            <a:off x="6749307" y="3976934"/>
            <a:ext cx="1660194" cy="430887"/>
          </a:xfrm>
          <a:prstGeom prst="rect">
            <a:avLst/>
          </a:prstGeom>
          <a:noFill/>
        </p:spPr>
        <p:txBody>
          <a:bodyPr wrap="square">
            <a:spAutoFit/>
          </a:bodyPr>
          <a:lstStyle/>
          <a:p>
            <a:pPr algn="ctr"/>
            <a:r>
              <a:rPr kumimoji="0" lang="fr-FR" sz="14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1</a:t>
            </a:r>
          </a:p>
          <a:p>
            <a:pPr algn="ctr"/>
            <a:r>
              <a:rPr lang="fr-FR" sz="800" dirty="0">
                <a:solidFill>
                  <a:schemeClr val="bg1"/>
                </a:solidFill>
                <a:latin typeface="Marianne" panose="02000000000000000000" pitchFamily="2" charset="0"/>
              </a:rPr>
              <a:t>Etat des lieux</a:t>
            </a:r>
          </a:p>
        </p:txBody>
      </p:sp>
      <p:sp>
        <p:nvSpPr>
          <p:cNvPr id="55" name="ZoneTexte 54">
            <a:extLst>
              <a:ext uri="{FF2B5EF4-FFF2-40B4-BE49-F238E27FC236}">
                <a16:creationId xmlns:a16="http://schemas.microsoft.com/office/drawing/2014/main" id="{1485CD83-FA79-4049-1F58-6F18F09B9286}"/>
              </a:ext>
            </a:extLst>
          </p:cNvPr>
          <p:cNvSpPr txBox="1"/>
          <p:nvPr/>
        </p:nvSpPr>
        <p:spPr>
          <a:xfrm>
            <a:off x="997857" y="2304976"/>
            <a:ext cx="3144281"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prstClr val="black"/>
              </a:buClr>
              <a:buSzTx/>
              <a:buFont typeface="Arial"/>
              <a:buNone/>
              <a:tabLst/>
              <a:defRPr/>
            </a:pPr>
            <a:r>
              <a:rPr kumimoji="0" lang="fr-FR" sz="1200" b="0"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Faire émerger et assurer un cadre propice à l’accès à des </a:t>
            </a:r>
            <a:r>
              <a:rPr kumimoji="0" lang="fr-FR" sz="12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dispositifs médicaux numériques innovants </a:t>
            </a:r>
            <a:r>
              <a:rPr kumimoji="0" lang="fr-FR" sz="1200" b="0"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pour répondre aux </a:t>
            </a:r>
            <a:r>
              <a:rPr kumimoji="0" lang="fr-FR" sz="1200" b="1"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besoins des patients et des professionnels </a:t>
            </a:r>
            <a:r>
              <a:rPr kumimoji="0" lang="fr-FR" sz="1200" b="0" i="0" u="none" strike="noStrike" kern="0" cap="none" spc="0" normalizeH="0" baseline="0" noProof="0" dirty="0">
                <a:ln>
                  <a:noFill/>
                </a:ln>
                <a:solidFill>
                  <a:schemeClr val="bg1"/>
                </a:solidFill>
                <a:effectLst/>
                <a:uLnTx/>
                <a:uFillTx/>
                <a:latin typeface="Marianne" panose="02000000000000000000" pitchFamily="2" charset="0"/>
                <a:ea typeface="Calibri" panose="020F0502020204030204" pitchFamily="34" charset="0"/>
                <a:cs typeface="Times New Roman" panose="02020603050405020304" pitchFamily="18" charset="0"/>
                <a:sym typeface="Arial"/>
              </a:rPr>
              <a:t>pour la prévention, le repérage, la prise en charge et le suivi en santé mentale et au service des personnes âgées.</a:t>
            </a:r>
          </a:p>
        </p:txBody>
      </p:sp>
    </p:spTree>
    <p:extLst>
      <p:ext uri="{BB962C8B-B14F-4D97-AF65-F5344CB8AC3E}">
        <p14:creationId xmlns:p14="http://schemas.microsoft.com/office/powerpoint/2010/main" val="1736449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B4CDE6A-2DBC-9870-9E88-5E8FCB2FBEBD}"/>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58</a:t>
            </a:fld>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668969" cy="311694"/>
          </a:xfrm>
        </p:spPr>
        <p:txBody>
          <a:bodyPr anchor="t"/>
          <a:lstStyle/>
          <a:p>
            <a:r>
              <a:rPr lang="fr-FR" sz="1000" dirty="0">
                <a:latin typeface="Marianne" panose="02000000000000000000" pitchFamily="2" charset="0"/>
              </a:rPr>
              <a:t>Faire bénéficier à tous des innovations </a:t>
            </a:r>
            <a:br>
              <a:rPr lang="fr-FR" sz="1000">
                <a:latin typeface="Marianne" panose="02000000000000000000" pitchFamily="2" charset="0"/>
              </a:rPr>
            </a:br>
            <a:r>
              <a:rPr lang="fr-FR" sz="1000" dirty="0">
                <a:latin typeface="Marianne" panose="02000000000000000000" pitchFamily="2" charset="0"/>
              </a:rPr>
              <a:t>en santé numérique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5</a:t>
            </a: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Grands défis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5.2</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marL="0" lvl="0" indent="0" defTabSz="914400" eaLnBrk="1" fontAlgn="auto" latinLnBrk="0" hangingPunct="1">
              <a:buSzTx/>
              <a:buFont typeface="Arial"/>
              <a:buNone/>
              <a:tabLst/>
              <a:defRPr/>
            </a:pPr>
            <a:r>
              <a:rPr lang="fr-FR" sz="1600" b="1" dirty="0">
                <a:solidFill>
                  <a:srgbClr val="374C62"/>
                </a:solidFill>
                <a:latin typeface="Marianne" panose="02000000000000000000" pitchFamily="2" charset="0"/>
              </a:rPr>
              <a:t>Plan d’action du GRAND DÉFI « DM NUMÉRIQUES ET BIEN VIEILLIR »</a:t>
            </a:r>
          </a:p>
        </p:txBody>
      </p:sp>
      <p:sp>
        <p:nvSpPr>
          <p:cNvPr id="17" name="Google Shape;492;p61">
            <a:extLst>
              <a:ext uri="{FF2B5EF4-FFF2-40B4-BE49-F238E27FC236}">
                <a16:creationId xmlns:a16="http://schemas.microsoft.com/office/drawing/2014/main" id="{51282FB6-3751-1C19-826F-97A40D34F093}"/>
              </a:ext>
            </a:extLst>
          </p:cNvPr>
          <p:cNvSpPr txBox="1"/>
          <p:nvPr/>
        </p:nvSpPr>
        <p:spPr>
          <a:xfrm>
            <a:off x="658646" y="2569848"/>
            <a:ext cx="2694769"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900" dirty="0">
                <a:solidFill>
                  <a:srgbClr val="4888C7"/>
                </a:solidFill>
                <a:latin typeface="Marianne" panose="02000000000000000000" pitchFamily="2" charset="0"/>
                <a:sym typeface="Arial"/>
              </a:rPr>
              <a:t>Co-financement des expérimentations sur les innovations au service des usagers dans le bien vieillir.</a:t>
            </a:r>
          </a:p>
        </p:txBody>
      </p:sp>
      <p:sp>
        <p:nvSpPr>
          <p:cNvPr id="18" name="Espace réservé du texte 5">
            <a:extLst>
              <a:ext uri="{FF2B5EF4-FFF2-40B4-BE49-F238E27FC236}">
                <a16:creationId xmlns:a16="http://schemas.microsoft.com/office/drawing/2014/main" id="{A12E458D-B666-A731-88F6-07FE3E7D8EBF}"/>
              </a:ext>
            </a:extLst>
          </p:cNvPr>
          <p:cNvSpPr txBox="1">
            <a:spLocks/>
          </p:cNvSpPr>
          <p:nvPr/>
        </p:nvSpPr>
        <p:spPr>
          <a:xfrm>
            <a:off x="4318398" y="3600487"/>
            <a:ext cx="494259" cy="289023"/>
          </a:xfrm>
          <a:prstGeom prst="rect">
            <a:avLst/>
          </a:prstGeom>
        </p:spPr>
        <p:txBody>
          <a:bodyPr>
            <a:normAutofit fontScale="5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b="1" dirty="0">
                <a:solidFill>
                  <a:schemeClr val="bg1"/>
                </a:solidFill>
                <a:latin typeface="Marianne" panose="02000000000000000000" pitchFamily="2" charset="0"/>
              </a:rPr>
              <a:t>AXE 4</a:t>
            </a:r>
          </a:p>
        </p:txBody>
      </p:sp>
      <p:sp>
        <p:nvSpPr>
          <p:cNvPr id="19" name="Google Shape;492;p61">
            <a:extLst>
              <a:ext uri="{FF2B5EF4-FFF2-40B4-BE49-F238E27FC236}">
                <a16:creationId xmlns:a16="http://schemas.microsoft.com/office/drawing/2014/main" id="{9E07771A-4508-0D0E-DF9E-CEC8EAE9D713}"/>
              </a:ext>
            </a:extLst>
          </p:cNvPr>
          <p:cNvSpPr txBox="1"/>
          <p:nvPr/>
        </p:nvSpPr>
        <p:spPr>
          <a:xfrm>
            <a:off x="4294138" y="2787208"/>
            <a:ext cx="2927446" cy="276999"/>
          </a:xfrm>
          <a:prstGeom prst="rect">
            <a:avLst/>
          </a:prstGeom>
          <a:noFill/>
          <a:ln>
            <a:noFill/>
          </a:ln>
        </p:spPr>
        <p:txBody>
          <a:bodyPr spcFirstLastPara="1" wrap="square" lIns="0" tIns="0" rIns="0" bIns="0" anchor="t" anchorCtr="0">
            <a:spAutoFit/>
          </a:bodyPr>
          <a:lstStyle/>
          <a:p>
            <a:r>
              <a:rPr lang="fr-FR" sz="900" dirty="0">
                <a:solidFill>
                  <a:srgbClr val="F18A5F"/>
                </a:solidFill>
                <a:latin typeface="Marianne" panose="02000000000000000000" pitchFamily="2" charset="0"/>
              </a:rPr>
              <a:t>Guide d’aide au choix pour comparer l’intérêt des DMN</a:t>
            </a:r>
          </a:p>
        </p:txBody>
      </p:sp>
      <p:sp>
        <p:nvSpPr>
          <p:cNvPr id="21" name="Google Shape;492;p61">
            <a:extLst>
              <a:ext uri="{FF2B5EF4-FFF2-40B4-BE49-F238E27FC236}">
                <a16:creationId xmlns:a16="http://schemas.microsoft.com/office/drawing/2014/main" id="{756C807C-16E7-7866-363B-872B3A0AFDE3}"/>
              </a:ext>
            </a:extLst>
          </p:cNvPr>
          <p:cNvSpPr txBox="1"/>
          <p:nvPr/>
        </p:nvSpPr>
        <p:spPr>
          <a:xfrm>
            <a:off x="658647" y="4018616"/>
            <a:ext cx="2656920" cy="276999"/>
          </a:xfrm>
          <a:prstGeom prst="rect">
            <a:avLst/>
          </a:prstGeom>
          <a:noFill/>
          <a:ln>
            <a:noFill/>
          </a:ln>
        </p:spPr>
        <p:txBody>
          <a:bodyPr spcFirstLastPara="1" wrap="square" lIns="0" tIns="0" rIns="0" bIns="0" anchor="t" anchorCtr="0">
            <a:spAutoFit/>
          </a:bodyPr>
          <a:lstStyle/>
          <a:p>
            <a:r>
              <a:rPr lang="fr-FR" sz="900" dirty="0">
                <a:solidFill>
                  <a:srgbClr val="FEC817"/>
                </a:solidFill>
                <a:latin typeface="Marianne" panose="02000000000000000000" pitchFamily="2" charset="0"/>
              </a:rPr>
              <a:t>Guide méthodologique d’évaluation de ces DMN</a:t>
            </a:r>
          </a:p>
        </p:txBody>
      </p:sp>
      <p:sp>
        <p:nvSpPr>
          <p:cNvPr id="22" name="Google Shape;492;p61">
            <a:extLst>
              <a:ext uri="{FF2B5EF4-FFF2-40B4-BE49-F238E27FC236}">
                <a16:creationId xmlns:a16="http://schemas.microsoft.com/office/drawing/2014/main" id="{8D8B4A4A-F7CE-270B-D067-72AC7A9624B3}"/>
              </a:ext>
            </a:extLst>
          </p:cNvPr>
          <p:cNvSpPr txBox="1"/>
          <p:nvPr/>
        </p:nvSpPr>
        <p:spPr>
          <a:xfrm>
            <a:off x="4294138" y="4018616"/>
            <a:ext cx="3044602"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900" dirty="0">
                <a:solidFill>
                  <a:srgbClr val="36B1B8"/>
                </a:solidFill>
                <a:latin typeface="Marianne" panose="02000000000000000000" pitchFamily="2" charset="0"/>
                <a:sym typeface="Arial"/>
              </a:rPr>
              <a:t>Référentiel de compétences et modules de formation sur les DM numériques en formation initiale et continue</a:t>
            </a:r>
          </a:p>
        </p:txBody>
      </p:sp>
      <p:sp>
        <p:nvSpPr>
          <p:cNvPr id="33" name="ZoneTexte 32">
            <a:extLst>
              <a:ext uri="{FF2B5EF4-FFF2-40B4-BE49-F238E27FC236}">
                <a16:creationId xmlns:a16="http://schemas.microsoft.com/office/drawing/2014/main" id="{CD692851-F6F3-58E8-5A51-6A3CB860E52C}"/>
              </a:ext>
            </a:extLst>
          </p:cNvPr>
          <p:cNvSpPr txBox="1"/>
          <p:nvPr/>
        </p:nvSpPr>
        <p:spPr>
          <a:xfrm>
            <a:off x="658647" y="2079083"/>
            <a:ext cx="2505570" cy="430887"/>
          </a:xfrm>
          <a:prstGeom prst="rect">
            <a:avLst/>
          </a:prstGeom>
          <a:noFill/>
        </p:spPr>
        <p:txBody>
          <a:bodyPr wrap="square" lIns="0" tIns="0" rIns="0" bIns="0" rtlCol="0">
            <a:spAutoFit/>
          </a:bodyPr>
          <a:lstStyle/>
          <a:p>
            <a:r>
              <a:rPr lang="fr-FR" b="1" dirty="0">
                <a:solidFill>
                  <a:srgbClr val="4888C7"/>
                </a:solidFill>
                <a:latin typeface="Marianne" panose="02000000000000000000" pitchFamily="2" charset="0"/>
              </a:rPr>
              <a:t>Innovation &amp; Recherche sur le numérique et bien vieillir</a:t>
            </a:r>
          </a:p>
        </p:txBody>
      </p:sp>
      <p:sp>
        <p:nvSpPr>
          <p:cNvPr id="34" name="ZoneTexte 33">
            <a:extLst>
              <a:ext uri="{FF2B5EF4-FFF2-40B4-BE49-F238E27FC236}">
                <a16:creationId xmlns:a16="http://schemas.microsoft.com/office/drawing/2014/main" id="{9A6C5076-B5C8-844F-AF37-9BA1F46E4361}"/>
              </a:ext>
            </a:extLst>
          </p:cNvPr>
          <p:cNvSpPr txBox="1"/>
          <p:nvPr/>
        </p:nvSpPr>
        <p:spPr>
          <a:xfrm>
            <a:off x="4302701" y="2079083"/>
            <a:ext cx="3036039" cy="646331"/>
          </a:xfrm>
          <a:prstGeom prst="rect">
            <a:avLst/>
          </a:prstGeom>
          <a:noFill/>
        </p:spPr>
        <p:txBody>
          <a:bodyPr wrap="square" lIns="0" tIns="0" rIns="0" bIns="0" rtlCol="0">
            <a:spAutoFit/>
          </a:bodyPr>
          <a:lstStyle/>
          <a:p>
            <a:r>
              <a:rPr lang="fr-FR" b="1" dirty="0">
                <a:solidFill>
                  <a:srgbClr val="F18A5F"/>
                </a:solidFill>
                <a:latin typeface="Marianne" panose="02000000000000000000" pitchFamily="2" charset="0"/>
              </a:rPr>
              <a:t>Prise en charge, financement, adoption par les patients, aidants, professionnels</a:t>
            </a:r>
          </a:p>
        </p:txBody>
      </p:sp>
      <p:sp>
        <p:nvSpPr>
          <p:cNvPr id="35" name="ZoneTexte 34">
            <a:extLst>
              <a:ext uri="{FF2B5EF4-FFF2-40B4-BE49-F238E27FC236}">
                <a16:creationId xmlns:a16="http://schemas.microsoft.com/office/drawing/2014/main" id="{71A1FAD5-1379-BFD4-17B0-2E347D277F4E}"/>
              </a:ext>
            </a:extLst>
          </p:cNvPr>
          <p:cNvSpPr txBox="1"/>
          <p:nvPr/>
        </p:nvSpPr>
        <p:spPr>
          <a:xfrm>
            <a:off x="672194" y="3527499"/>
            <a:ext cx="2694769" cy="430887"/>
          </a:xfrm>
          <a:prstGeom prst="rect">
            <a:avLst/>
          </a:prstGeom>
          <a:noFill/>
        </p:spPr>
        <p:txBody>
          <a:bodyPr wrap="square" lIns="0" tIns="0" rIns="0" bIns="0" rtlCol="0">
            <a:spAutoFit/>
          </a:bodyPr>
          <a:lstStyle/>
          <a:p>
            <a:r>
              <a:rPr lang="fr-FR" b="1" dirty="0">
                <a:solidFill>
                  <a:srgbClr val="FEC817"/>
                </a:solidFill>
                <a:latin typeface="Marianne" panose="02000000000000000000" pitchFamily="2" charset="0"/>
              </a:rPr>
              <a:t>Evaluation des DM numériques dans le bien vieillir</a:t>
            </a:r>
          </a:p>
        </p:txBody>
      </p:sp>
      <p:sp>
        <p:nvSpPr>
          <p:cNvPr id="36" name="ZoneTexte 35">
            <a:extLst>
              <a:ext uri="{FF2B5EF4-FFF2-40B4-BE49-F238E27FC236}">
                <a16:creationId xmlns:a16="http://schemas.microsoft.com/office/drawing/2014/main" id="{5AE6128F-BA02-751E-4D1C-400A1205DE66}"/>
              </a:ext>
            </a:extLst>
          </p:cNvPr>
          <p:cNvSpPr txBox="1"/>
          <p:nvPr/>
        </p:nvSpPr>
        <p:spPr>
          <a:xfrm>
            <a:off x="4302701" y="3527499"/>
            <a:ext cx="3434688" cy="430887"/>
          </a:xfrm>
          <a:prstGeom prst="rect">
            <a:avLst/>
          </a:prstGeom>
          <a:noFill/>
        </p:spPr>
        <p:txBody>
          <a:bodyPr wrap="square" lIns="0" tIns="0" rIns="0" bIns="0" rtlCol="0">
            <a:spAutoFit/>
          </a:bodyPr>
          <a:lstStyle/>
          <a:p>
            <a:r>
              <a:rPr lang="fr-FR" b="1" dirty="0">
                <a:solidFill>
                  <a:srgbClr val="36B1B8"/>
                </a:solidFill>
                <a:latin typeface="Marianne" panose="02000000000000000000" pitchFamily="2" charset="0"/>
              </a:rPr>
              <a:t>Formations des usagers et des professionnels du vieillissement</a:t>
            </a:r>
          </a:p>
        </p:txBody>
      </p:sp>
      <p:sp>
        <p:nvSpPr>
          <p:cNvPr id="40" name="Rectangle : coins arrondis 39">
            <a:extLst>
              <a:ext uri="{FF2B5EF4-FFF2-40B4-BE49-F238E27FC236}">
                <a16:creationId xmlns:a16="http://schemas.microsoft.com/office/drawing/2014/main" id="{E8230587-AEE2-6BCF-BF28-355ED75B057C}"/>
              </a:ext>
            </a:extLst>
          </p:cNvPr>
          <p:cNvSpPr/>
          <p:nvPr/>
        </p:nvSpPr>
        <p:spPr>
          <a:xfrm>
            <a:off x="646595" y="1820881"/>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418F54A0-ED67-307F-3B00-15A389F9D62D}"/>
              </a:ext>
            </a:extLst>
          </p:cNvPr>
          <p:cNvSpPr txBox="1"/>
          <p:nvPr/>
        </p:nvSpPr>
        <p:spPr>
          <a:xfrm>
            <a:off x="658648" y="1859307"/>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sp>
        <p:nvSpPr>
          <p:cNvPr id="44" name="Rectangle : coins arrondis 43">
            <a:extLst>
              <a:ext uri="{FF2B5EF4-FFF2-40B4-BE49-F238E27FC236}">
                <a16:creationId xmlns:a16="http://schemas.microsoft.com/office/drawing/2014/main" id="{536C17E0-4AC8-A257-3A8E-A5CECB1E0DC7}"/>
              </a:ext>
            </a:extLst>
          </p:cNvPr>
          <p:cNvSpPr/>
          <p:nvPr/>
        </p:nvSpPr>
        <p:spPr>
          <a:xfrm>
            <a:off x="4290648" y="1820881"/>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B488AD43-A175-37A5-45B6-0BE161C1F031}"/>
              </a:ext>
            </a:extLst>
          </p:cNvPr>
          <p:cNvSpPr txBox="1"/>
          <p:nvPr/>
        </p:nvSpPr>
        <p:spPr>
          <a:xfrm>
            <a:off x="4302701" y="1859307"/>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2</a:t>
            </a:r>
          </a:p>
        </p:txBody>
      </p:sp>
      <p:sp>
        <p:nvSpPr>
          <p:cNvPr id="46" name="Rectangle : coins arrondis 45">
            <a:extLst>
              <a:ext uri="{FF2B5EF4-FFF2-40B4-BE49-F238E27FC236}">
                <a16:creationId xmlns:a16="http://schemas.microsoft.com/office/drawing/2014/main" id="{35DA1423-198B-8BE4-2AFF-A4B01A7A8F59}"/>
              </a:ext>
            </a:extLst>
          </p:cNvPr>
          <p:cNvSpPr/>
          <p:nvPr/>
        </p:nvSpPr>
        <p:spPr>
          <a:xfrm>
            <a:off x="4290648" y="3300847"/>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DC05CDB4-671B-C498-9F99-9683A762B91A}"/>
              </a:ext>
            </a:extLst>
          </p:cNvPr>
          <p:cNvSpPr txBox="1"/>
          <p:nvPr/>
        </p:nvSpPr>
        <p:spPr>
          <a:xfrm>
            <a:off x="4302701" y="3339992"/>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4</a:t>
            </a:r>
          </a:p>
        </p:txBody>
      </p:sp>
      <p:sp>
        <p:nvSpPr>
          <p:cNvPr id="48" name="Rectangle : coins arrondis 47">
            <a:extLst>
              <a:ext uri="{FF2B5EF4-FFF2-40B4-BE49-F238E27FC236}">
                <a16:creationId xmlns:a16="http://schemas.microsoft.com/office/drawing/2014/main" id="{A478F1F7-17A8-B4E9-4DCE-7090F1E2FC22}"/>
              </a:ext>
            </a:extLst>
          </p:cNvPr>
          <p:cNvSpPr/>
          <p:nvPr/>
        </p:nvSpPr>
        <p:spPr>
          <a:xfrm>
            <a:off x="660142" y="3300847"/>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40C273A4-D6CF-63D7-01C6-1349C86EF1BB}"/>
              </a:ext>
            </a:extLst>
          </p:cNvPr>
          <p:cNvSpPr txBox="1"/>
          <p:nvPr/>
        </p:nvSpPr>
        <p:spPr>
          <a:xfrm>
            <a:off x="672195" y="3339992"/>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3</a:t>
            </a:r>
          </a:p>
        </p:txBody>
      </p:sp>
    </p:spTree>
    <p:extLst>
      <p:ext uri="{BB962C8B-B14F-4D97-AF65-F5344CB8AC3E}">
        <p14:creationId xmlns:p14="http://schemas.microsoft.com/office/powerpoint/2010/main" val="1322570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AB4CDE6A-2DBC-9870-9E88-5E8FCB2FBEBD}"/>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59</a:t>
            </a:fld>
            <a:endParaRPr lang="fr-F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83526"/>
            <a:ext cx="2449895" cy="311694"/>
          </a:xfrm>
        </p:spPr>
        <p:txBody>
          <a:bodyPr anchor="t"/>
          <a:lstStyle/>
          <a:p>
            <a:r>
              <a:rPr lang="fr-FR" sz="1000" dirty="0">
                <a:latin typeface="Marianne" panose="02000000000000000000" pitchFamily="2" charset="0"/>
              </a:rPr>
              <a:t>Faire bénéficier à tous des innovations </a:t>
            </a:r>
            <a:br>
              <a:rPr lang="fr-FR" sz="1000">
                <a:latin typeface="Marianne" panose="02000000000000000000" pitchFamily="2" charset="0"/>
              </a:rPr>
            </a:br>
            <a:r>
              <a:rPr lang="fr-FR" sz="1000" dirty="0">
                <a:latin typeface="Marianne" panose="02000000000000000000" pitchFamily="2" charset="0"/>
              </a:rPr>
              <a:t>en santé numérique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958"/>
            <a:ext cx="1038946" cy="243007"/>
          </a:xfrm>
        </p:spPr>
        <p:txBody>
          <a:bodyPr/>
          <a:lstStyle/>
          <a:p>
            <a:r>
              <a:rPr lang="fr-FR" dirty="0">
                <a:solidFill>
                  <a:srgbClr val="4888C7"/>
                </a:solidFill>
                <a:latin typeface="Marianne" panose="02000000000000000000" pitchFamily="2" charset="0"/>
              </a:rPr>
              <a:t>PRIORITÉ 5</a:t>
            </a: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83526"/>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Grands défis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958"/>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4888C7"/>
                </a:solidFill>
                <a:latin typeface="Marianne" panose="02000000000000000000" pitchFamily="2" charset="0"/>
              </a:rPr>
              <a:t>OBJECTIF </a:t>
            </a:r>
            <a:r>
              <a:rPr lang="fr-FR">
                <a:solidFill>
                  <a:srgbClr val="4888C7"/>
                </a:solidFill>
                <a:latin typeface="Marianne" panose="02000000000000000000" pitchFamily="2" charset="0"/>
              </a:rPr>
              <a:t>5.2</a:t>
            </a:r>
            <a:endParaRPr lang="fr-FR" dirty="0">
              <a:solidFill>
                <a:srgbClr val="4888C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1</a:t>
            </a:r>
          </a:p>
        </p:txBody>
      </p:sp>
      <p:sp>
        <p:nvSpPr>
          <p:cNvPr id="9" name="ZoneTexte 8">
            <a:extLst>
              <a:ext uri="{FF2B5EF4-FFF2-40B4-BE49-F238E27FC236}">
                <a16:creationId xmlns:a16="http://schemas.microsoft.com/office/drawing/2014/main" id="{8F1C2F1B-D69A-EC74-56BD-B39C9B8D50BB}"/>
              </a:ext>
            </a:extLst>
          </p:cNvPr>
          <p:cNvSpPr txBox="1"/>
          <p:nvPr/>
        </p:nvSpPr>
        <p:spPr>
          <a:xfrm>
            <a:off x="646595" y="1240499"/>
            <a:ext cx="7350657" cy="246221"/>
          </a:xfrm>
          <a:prstGeom prst="rect">
            <a:avLst/>
          </a:prstGeom>
          <a:noFill/>
        </p:spPr>
        <p:txBody>
          <a:bodyPr wrap="square" lIns="0" tIns="0" rIns="0" bIns="0">
            <a:spAutoFit/>
          </a:bodyPr>
          <a:lstStyle/>
          <a:p>
            <a:pPr marL="0" lvl="0" indent="0" defTabSz="914400" eaLnBrk="1" fontAlgn="auto" latinLnBrk="0" hangingPunct="1">
              <a:buSzTx/>
              <a:buFont typeface="Arial"/>
              <a:buNone/>
              <a:tabLst/>
              <a:defRPr/>
            </a:pPr>
            <a:r>
              <a:rPr lang="fr-FR" sz="1600" b="1" dirty="0">
                <a:solidFill>
                  <a:srgbClr val="374C62"/>
                </a:solidFill>
                <a:latin typeface="Marianne" panose="02000000000000000000" pitchFamily="2" charset="0"/>
              </a:rPr>
              <a:t>Plan d’action du GRAND DÉFI « DM NUMÉRIQUES EN SANTE MENTALE »</a:t>
            </a:r>
          </a:p>
        </p:txBody>
      </p:sp>
      <p:sp>
        <p:nvSpPr>
          <p:cNvPr id="17" name="Google Shape;492;p61">
            <a:extLst>
              <a:ext uri="{FF2B5EF4-FFF2-40B4-BE49-F238E27FC236}">
                <a16:creationId xmlns:a16="http://schemas.microsoft.com/office/drawing/2014/main" id="{51282FB6-3751-1C19-826F-97A40D34F093}"/>
              </a:ext>
            </a:extLst>
          </p:cNvPr>
          <p:cNvSpPr txBox="1"/>
          <p:nvPr/>
        </p:nvSpPr>
        <p:spPr>
          <a:xfrm>
            <a:off x="658646" y="2569848"/>
            <a:ext cx="3278352"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900" dirty="0">
                <a:solidFill>
                  <a:srgbClr val="4888C7"/>
                </a:solidFill>
                <a:latin typeface="Marianne" panose="02000000000000000000" pitchFamily="2" charset="0"/>
                <a:sym typeface="Arial"/>
              </a:rPr>
              <a:t>Co-financement des études pour l’obtention du marquage CE et l’analyse d’impact budgétaire des DMN en santé mentale</a:t>
            </a:r>
          </a:p>
        </p:txBody>
      </p:sp>
      <p:sp>
        <p:nvSpPr>
          <p:cNvPr id="18" name="Espace réservé du texte 5">
            <a:extLst>
              <a:ext uri="{FF2B5EF4-FFF2-40B4-BE49-F238E27FC236}">
                <a16:creationId xmlns:a16="http://schemas.microsoft.com/office/drawing/2014/main" id="{A12E458D-B666-A731-88F6-07FE3E7D8EBF}"/>
              </a:ext>
            </a:extLst>
          </p:cNvPr>
          <p:cNvSpPr txBox="1">
            <a:spLocks/>
          </p:cNvSpPr>
          <p:nvPr/>
        </p:nvSpPr>
        <p:spPr>
          <a:xfrm>
            <a:off x="4775598" y="3815602"/>
            <a:ext cx="494259" cy="289023"/>
          </a:xfrm>
          <a:prstGeom prst="rect">
            <a:avLst/>
          </a:prstGeom>
        </p:spPr>
        <p:txBody>
          <a:bodyPr>
            <a:normAutofit fontScale="5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b="1" dirty="0">
                <a:solidFill>
                  <a:schemeClr val="bg1"/>
                </a:solidFill>
                <a:latin typeface="Marianne" panose="02000000000000000000" pitchFamily="2" charset="0"/>
              </a:rPr>
              <a:t>AXE 4</a:t>
            </a:r>
          </a:p>
        </p:txBody>
      </p:sp>
      <p:sp>
        <p:nvSpPr>
          <p:cNvPr id="19" name="Google Shape;492;p61">
            <a:extLst>
              <a:ext uri="{FF2B5EF4-FFF2-40B4-BE49-F238E27FC236}">
                <a16:creationId xmlns:a16="http://schemas.microsoft.com/office/drawing/2014/main" id="{9E07771A-4508-0D0E-DF9E-CEC8EAE9D713}"/>
              </a:ext>
            </a:extLst>
          </p:cNvPr>
          <p:cNvSpPr txBox="1"/>
          <p:nvPr/>
        </p:nvSpPr>
        <p:spPr>
          <a:xfrm>
            <a:off x="4751338" y="2787208"/>
            <a:ext cx="2927446" cy="553998"/>
          </a:xfrm>
          <a:prstGeom prst="rect">
            <a:avLst/>
          </a:prstGeom>
          <a:noFill/>
          <a:ln>
            <a:noFill/>
          </a:ln>
        </p:spPr>
        <p:txBody>
          <a:bodyPr spcFirstLastPara="1" wrap="square" lIns="0" tIns="0" rIns="0" bIns="0" anchor="t" anchorCtr="0">
            <a:spAutoFit/>
          </a:bodyPr>
          <a:lstStyle/>
          <a:p>
            <a:r>
              <a:rPr lang="fr-FR" sz="900" dirty="0">
                <a:solidFill>
                  <a:srgbClr val="F18A5F"/>
                </a:solidFill>
                <a:latin typeface="Marianne" panose="02000000000000000000" pitchFamily="2" charset="0"/>
              </a:rPr>
              <a:t>Modéliser les impacts macro-économiques de la prévention s’appuyant sur des DMN en santé mentale pour prévoir leur modalité de prise en charge</a:t>
            </a:r>
          </a:p>
        </p:txBody>
      </p:sp>
      <p:sp>
        <p:nvSpPr>
          <p:cNvPr id="21" name="Google Shape;492;p61">
            <a:extLst>
              <a:ext uri="{FF2B5EF4-FFF2-40B4-BE49-F238E27FC236}">
                <a16:creationId xmlns:a16="http://schemas.microsoft.com/office/drawing/2014/main" id="{756C807C-16E7-7866-363B-872B3A0AFDE3}"/>
              </a:ext>
            </a:extLst>
          </p:cNvPr>
          <p:cNvSpPr txBox="1"/>
          <p:nvPr/>
        </p:nvSpPr>
        <p:spPr>
          <a:xfrm>
            <a:off x="658646" y="4249715"/>
            <a:ext cx="3264806" cy="415498"/>
          </a:xfrm>
          <a:prstGeom prst="rect">
            <a:avLst/>
          </a:prstGeom>
          <a:noFill/>
          <a:ln>
            <a:noFill/>
          </a:ln>
        </p:spPr>
        <p:txBody>
          <a:bodyPr spcFirstLastPara="1" wrap="square" lIns="0" tIns="0" rIns="0" bIns="0" anchor="t" anchorCtr="0">
            <a:spAutoFit/>
          </a:bodyPr>
          <a:lstStyle/>
          <a:p>
            <a:r>
              <a:rPr lang="fr-FR" sz="900" dirty="0">
                <a:solidFill>
                  <a:srgbClr val="FEC817"/>
                </a:solidFill>
                <a:latin typeface="Marianne" panose="02000000000000000000" pitchFamily="2" charset="0"/>
              </a:rPr>
              <a:t>Guide méthodologique + Expérimentation pour tester l’évaluation des dispositifs numériques en santé mentale destinés à un usage par les professionnels</a:t>
            </a:r>
          </a:p>
        </p:txBody>
      </p:sp>
      <p:sp>
        <p:nvSpPr>
          <p:cNvPr id="22" name="Google Shape;492;p61">
            <a:extLst>
              <a:ext uri="{FF2B5EF4-FFF2-40B4-BE49-F238E27FC236}">
                <a16:creationId xmlns:a16="http://schemas.microsoft.com/office/drawing/2014/main" id="{8D8B4A4A-F7CE-270B-D067-72AC7A9624B3}"/>
              </a:ext>
            </a:extLst>
          </p:cNvPr>
          <p:cNvSpPr txBox="1"/>
          <p:nvPr/>
        </p:nvSpPr>
        <p:spPr>
          <a:xfrm>
            <a:off x="4751338" y="4233731"/>
            <a:ext cx="3044602"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900" dirty="0">
                <a:solidFill>
                  <a:srgbClr val="36B1B8"/>
                </a:solidFill>
                <a:latin typeface="Marianne" panose="02000000000000000000" pitchFamily="2" charset="0"/>
                <a:sym typeface="Arial"/>
              </a:rPr>
              <a:t>Référentiel de compétences et modules de formation sur les DM numériques dans les formations initiales et continues en santé mentale</a:t>
            </a:r>
          </a:p>
        </p:txBody>
      </p:sp>
      <p:sp>
        <p:nvSpPr>
          <p:cNvPr id="33" name="ZoneTexte 32">
            <a:extLst>
              <a:ext uri="{FF2B5EF4-FFF2-40B4-BE49-F238E27FC236}">
                <a16:creationId xmlns:a16="http://schemas.microsoft.com/office/drawing/2014/main" id="{CD692851-F6F3-58E8-5A51-6A3CB860E52C}"/>
              </a:ext>
            </a:extLst>
          </p:cNvPr>
          <p:cNvSpPr txBox="1"/>
          <p:nvPr/>
        </p:nvSpPr>
        <p:spPr>
          <a:xfrm>
            <a:off x="658646" y="2079083"/>
            <a:ext cx="3278353" cy="430887"/>
          </a:xfrm>
          <a:prstGeom prst="rect">
            <a:avLst/>
          </a:prstGeom>
          <a:noFill/>
        </p:spPr>
        <p:txBody>
          <a:bodyPr wrap="square" lIns="0" tIns="0" rIns="0" bIns="0" rtlCol="0">
            <a:spAutoFit/>
          </a:bodyPr>
          <a:lstStyle/>
          <a:p>
            <a:r>
              <a:rPr lang="fr-FR" b="1" dirty="0">
                <a:solidFill>
                  <a:srgbClr val="4888C7"/>
                </a:solidFill>
                <a:latin typeface="Marianne" panose="02000000000000000000" pitchFamily="2" charset="0"/>
              </a:rPr>
              <a:t>Innovation &amp; Recherche sur les DMN en santé mentale</a:t>
            </a:r>
          </a:p>
        </p:txBody>
      </p:sp>
      <p:sp>
        <p:nvSpPr>
          <p:cNvPr id="34" name="ZoneTexte 33">
            <a:extLst>
              <a:ext uri="{FF2B5EF4-FFF2-40B4-BE49-F238E27FC236}">
                <a16:creationId xmlns:a16="http://schemas.microsoft.com/office/drawing/2014/main" id="{9A6C5076-B5C8-844F-AF37-9BA1F46E4361}"/>
              </a:ext>
            </a:extLst>
          </p:cNvPr>
          <p:cNvSpPr txBox="1"/>
          <p:nvPr/>
        </p:nvSpPr>
        <p:spPr>
          <a:xfrm>
            <a:off x="4759901" y="2079083"/>
            <a:ext cx="3434688" cy="646331"/>
          </a:xfrm>
          <a:prstGeom prst="rect">
            <a:avLst/>
          </a:prstGeom>
          <a:noFill/>
        </p:spPr>
        <p:txBody>
          <a:bodyPr wrap="square" lIns="0" tIns="0" rIns="0" bIns="0" rtlCol="0">
            <a:spAutoFit/>
          </a:bodyPr>
          <a:lstStyle/>
          <a:p>
            <a:r>
              <a:rPr lang="fr-FR" b="1" dirty="0">
                <a:solidFill>
                  <a:srgbClr val="F18A5F"/>
                </a:solidFill>
                <a:latin typeface="Marianne" panose="02000000000000000000" pitchFamily="2" charset="0"/>
              </a:rPr>
              <a:t>Financement, intégration dans la pratique professionnelle et adoption par les patients</a:t>
            </a:r>
          </a:p>
        </p:txBody>
      </p:sp>
      <p:sp>
        <p:nvSpPr>
          <p:cNvPr id="35" name="ZoneTexte 34">
            <a:extLst>
              <a:ext uri="{FF2B5EF4-FFF2-40B4-BE49-F238E27FC236}">
                <a16:creationId xmlns:a16="http://schemas.microsoft.com/office/drawing/2014/main" id="{71A1FAD5-1379-BFD4-17B0-2E347D277F4E}"/>
              </a:ext>
            </a:extLst>
          </p:cNvPr>
          <p:cNvSpPr txBox="1"/>
          <p:nvPr/>
        </p:nvSpPr>
        <p:spPr>
          <a:xfrm>
            <a:off x="672194" y="3552618"/>
            <a:ext cx="3264806" cy="646331"/>
          </a:xfrm>
          <a:prstGeom prst="rect">
            <a:avLst/>
          </a:prstGeom>
          <a:noFill/>
        </p:spPr>
        <p:txBody>
          <a:bodyPr wrap="square" lIns="0" tIns="0" rIns="0" bIns="0" rtlCol="0">
            <a:spAutoFit/>
          </a:bodyPr>
          <a:lstStyle/>
          <a:p>
            <a:r>
              <a:rPr lang="fr-FR" b="1" dirty="0">
                <a:solidFill>
                  <a:srgbClr val="FEC817"/>
                </a:solidFill>
                <a:latin typeface="Marianne" panose="02000000000000000000" pitchFamily="2" charset="0"/>
              </a:rPr>
              <a:t>Génération de preuves et évaluation de l’intérêt des DMN en santé mentale </a:t>
            </a:r>
          </a:p>
        </p:txBody>
      </p:sp>
      <p:sp>
        <p:nvSpPr>
          <p:cNvPr id="36" name="ZoneTexte 35">
            <a:extLst>
              <a:ext uri="{FF2B5EF4-FFF2-40B4-BE49-F238E27FC236}">
                <a16:creationId xmlns:a16="http://schemas.microsoft.com/office/drawing/2014/main" id="{5AE6128F-BA02-751E-4D1C-400A1205DE66}"/>
              </a:ext>
            </a:extLst>
          </p:cNvPr>
          <p:cNvSpPr txBox="1"/>
          <p:nvPr/>
        </p:nvSpPr>
        <p:spPr>
          <a:xfrm>
            <a:off x="4759901" y="3742614"/>
            <a:ext cx="3434688" cy="430887"/>
          </a:xfrm>
          <a:prstGeom prst="rect">
            <a:avLst/>
          </a:prstGeom>
          <a:noFill/>
        </p:spPr>
        <p:txBody>
          <a:bodyPr wrap="square" lIns="0" tIns="0" rIns="0" bIns="0" rtlCol="0">
            <a:spAutoFit/>
          </a:bodyPr>
          <a:lstStyle/>
          <a:p>
            <a:r>
              <a:rPr lang="fr-FR" b="1" dirty="0">
                <a:solidFill>
                  <a:srgbClr val="36B1B8"/>
                </a:solidFill>
                <a:latin typeface="Marianne" panose="02000000000000000000" pitchFamily="2" charset="0"/>
              </a:rPr>
              <a:t>Sensibilisation et formation des usagers et des professionnels en santé mentale</a:t>
            </a:r>
          </a:p>
        </p:txBody>
      </p:sp>
      <p:sp>
        <p:nvSpPr>
          <p:cNvPr id="40" name="Rectangle : coins arrondis 39">
            <a:extLst>
              <a:ext uri="{FF2B5EF4-FFF2-40B4-BE49-F238E27FC236}">
                <a16:creationId xmlns:a16="http://schemas.microsoft.com/office/drawing/2014/main" id="{E8230587-AEE2-6BCF-BF28-355ED75B057C}"/>
              </a:ext>
            </a:extLst>
          </p:cNvPr>
          <p:cNvSpPr/>
          <p:nvPr/>
        </p:nvSpPr>
        <p:spPr>
          <a:xfrm>
            <a:off x="646595" y="1820881"/>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418F54A0-ED67-307F-3B00-15A389F9D62D}"/>
              </a:ext>
            </a:extLst>
          </p:cNvPr>
          <p:cNvSpPr txBox="1"/>
          <p:nvPr/>
        </p:nvSpPr>
        <p:spPr>
          <a:xfrm>
            <a:off x="658648" y="1859307"/>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1</a:t>
            </a:r>
          </a:p>
        </p:txBody>
      </p:sp>
      <p:sp>
        <p:nvSpPr>
          <p:cNvPr id="44" name="Rectangle : coins arrondis 43">
            <a:extLst>
              <a:ext uri="{FF2B5EF4-FFF2-40B4-BE49-F238E27FC236}">
                <a16:creationId xmlns:a16="http://schemas.microsoft.com/office/drawing/2014/main" id="{536C17E0-4AC8-A257-3A8E-A5CECB1E0DC7}"/>
              </a:ext>
            </a:extLst>
          </p:cNvPr>
          <p:cNvSpPr/>
          <p:nvPr/>
        </p:nvSpPr>
        <p:spPr>
          <a:xfrm>
            <a:off x="4747848" y="1820881"/>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B488AD43-A175-37A5-45B6-0BE161C1F031}"/>
              </a:ext>
            </a:extLst>
          </p:cNvPr>
          <p:cNvSpPr txBox="1"/>
          <p:nvPr/>
        </p:nvSpPr>
        <p:spPr>
          <a:xfrm>
            <a:off x="4759901" y="1859307"/>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2</a:t>
            </a:r>
          </a:p>
        </p:txBody>
      </p:sp>
      <p:sp>
        <p:nvSpPr>
          <p:cNvPr id="46" name="Rectangle : coins arrondis 45">
            <a:extLst>
              <a:ext uri="{FF2B5EF4-FFF2-40B4-BE49-F238E27FC236}">
                <a16:creationId xmlns:a16="http://schemas.microsoft.com/office/drawing/2014/main" id="{35DA1423-198B-8BE4-2AFF-A4B01A7A8F59}"/>
              </a:ext>
            </a:extLst>
          </p:cNvPr>
          <p:cNvSpPr/>
          <p:nvPr/>
        </p:nvSpPr>
        <p:spPr>
          <a:xfrm>
            <a:off x="4747848" y="3515962"/>
            <a:ext cx="498647" cy="170622"/>
          </a:xfrm>
          <a:prstGeom prst="roundRect">
            <a:avLst>
              <a:gd name="adj" fmla="val 50000"/>
            </a:avLst>
          </a:prstGeom>
          <a:solidFill>
            <a:srgbClr val="36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DC05CDB4-671B-C498-9F99-9683A762B91A}"/>
              </a:ext>
            </a:extLst>
          </p:cNvPr>
          <p:cNvSpPr txBox="1"/>
          <p:nvPr/>
        </p:nvSpPr>
        <p:spPr>
          <a:xfrm>
            <a:off x="4759901" y="3555107"/>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4</a:t>
            </a:r>
          </a:p>
        </p:txBody>
      </p:sp>
      <p:sp>
        <p:nvSpPr>
          <p:cNvPr id="48" name="Rectangle : coins arrondis 47">
            <a:extLst>
              <a:ext uri="{FF2B5EF4-FFF2-40B4-BE49-F238E27FC236}">
                <a16:creationId xmlns:a16="http://schemas.microsoft.com/office/drawing/2014/main" id="{A478F1F7-17A8-B4E9-4DCE-7090F1E2FC22}"/>
              </a:ext>
            </a:extLst>
          </p:cNvPr>
          <p:cNvSpPr/>
          <p:nvPr/>
        </p:nvSpPr>
        <p:spPr>
          <a:xfrm>
            <a:off x="660142" y="3325966"/>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40C273A4-D6CF-63D7-01C6-1349C86EF1BB}"/>
              </a:ext>
            </a:extLst>
          </p:cNvPr>
          <p:cNvSpPr txBox="1"/>
          <p:nvPr/>
        </p:nvSpPr>
        <p:spPr>
          <a:xfrm>
            <a:off x="672195" y="3365111"/>
            <a:ext cx="456228" cy="92333"/>
          </a:xfrm>
          <a:prstGeom prst="rect">
            <a:avLst/>
          </a:prstGeom>
          <a:noFill/>
        </p:spPr>
        <p:txBody>
          <a:bodyPr wrap="square" lIns="0" tIns="0" rIns="0" bIns="0" rtlCol="0">
            <a:spAutoFit/>
          </a:bodyPr>
          <a:lstStyle/>
          <a:p>
            <a:pPr algn="ctr"/>
            <a:r>
              <a:rPr lang="fr-FR" sz="600" b="1" dirty="0">
                <a:solidFill>
                  <a:schemeClr val="bg1"/>
                </a:solidFill>
                <a:latin typeface="Marianne" panose="02000000000000000000" pitchFamily="2" charset="0"/>
              </a:rPr>
              <a:t>AXE 3</a:t>
            </a:r>
          </a:p>
        </p:txBody>
      </p:sp>
    </p:spTree>
    <p:extLst>
      <p:ext uri="{BB962C8B-B14F-4D97-AF65-F5344CB8AC3E}">
        <p14:creationId xmlns:p14="http://schemas.microsoft.com/office/powerpoint/2010/main" val="117673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ACCUEIL</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7" name="ZoneTexte 6">
            <a:extLst>
              <a:ext uri="{FF2B5EF4-FFF2-40B4-BE49-F238E27FC236}">
                <a16:creationId xmlns:a16="http://schemas.microsoft.com/office/drawing/2014/main" id="{191A9F08-F9E0-434B-80EC-B262F961454C}"/>
              </a:ext>
            </a:extLst>
          </p:cNvPr>
          <p:cNvSpPr txBox="1"/>
          <p:nvPr/>
        </p:nvSpPr>
        <p:spPr>
          <a:xfrm>
            <a:off x="563517" y="1910030"/>
            <a:ext cx="6193271" cy="1323439"/>
          </a:xfrm>
          <a:prstGeom prst="rect">
            <a:avLst/>
          </a:prstGeom>
          <a:noFill/>
        </p:spPr>
        <p:txBody>
          <a:bodyPr wrap="square">
            <a:spAutoFit/>
          </a:bodyPr>
          <a:lstStyle/>
          <a:p>
            <a:r>
              <a:rPr lang="fr-FR" sz="4000" b="1" dirty="0">
                <a:solidFill>
                  <a:srgbClr val="FFFFFF"/>
                </a:solidFill>
                <a:effectLst/>
                <a:latin typeface="Marianne" panose="02000000000000000000" pitchFamily="2" charset="0"/>
              </a:rPr>
              <a:t>Charte Engagé pour la </a:t>
            </a:r>
            <a:r>
              <a:rPr lang="fr-FR" sz="4000" b="1" dirty="0" err="1">
                <a:solidFill>
                  <a:srgbClr val="FFFFFF"/>
                </a:solidFill>
                <a:effectLst/>
                <a:latin typeface="Marianne" panose="02000000000000000000" pitchFamily="2" charset="0"/>
              </a:rPr>
              <a:t>esanté</a:t>
            </a:r>
            <a:endParaRPr lang="fr-FR" sz="4000" b="1" dirty="0">
              <a:solidFill>
                <a:srgbClr val="FFFFFF"/>
              </a:solidFill>
              <a:effectLst/>
              <a:latin typeface="Marianne" panose="02000000000000000000" pitchFamily="2" charset="0"/>
            </a:endParaRPr>
          </a:p>
        </p:txBody>
      </p:sp>
    </p:spTree>
    <p:extLst>
      <p:ext uri="{BB962C8B-B14F-4D97-AF65-F5344CB8AC3E}">
        <p14:creationId xmlns:p14="http://schemas.microsoft.com/office/powerpoint/2010/main" val="2080175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8D7D5D-B5BE-D93B-6F55-9850C8AF97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solidFill>
                  <a:schemeClr val="bg1"/>
                </a:solidFill>
              </a:rPr>
              <a:t>60</a:t>
            </a:fld>
            <a:endParaRPr lang="fr-FR" dirty="0">
              <a:solidFill>
                <a:schemeClr val="bg1"/>
              </a:solidFill>
            </a:endParaRPr>
          </a:p>
        </p:txBody>
      </p:sp>
      <p:sp>
        <p:nvSpPr>
          <p:cNvPr id="3" name="ZoneTexte 2">
            <a:extLst>
              <a:ext uri="{FF2B5EF4-FFF2-40B4-BE49-F238E27FC236}">
                <a16:creationId xmlns:a16="http://schemas.microsoft.com/office/drawing/2014/main" id="{C1647A98-B60A-AFBE-4A8D-68AFB1FD6C4B}"/>
              </a:ext>
            </a:extLst>
          </p:cNvPr>
          <p:cNvSpPr txBox="1"/>
          <p:nvPr/>
        </p:nvSpPr>
        <p:spPr>
          <a:xfrm>
            <a:off x="616538" y="2571750"/>
            <a:ext cx="3036037" cy="1052917"/>
          </a:xfrm>
          <a:prstGeom prst="rect">
            <a:avLst/>
          </a:prstGeom>
          <a:noFill/>
          <a:effectLst/>
        </p:spPr>
        <p:txBody>
          <a:bodyPr wrap="square" lIns="0" rIns="0">
            <a:spAutoFit/>
          </a:bodyPr>
          <a:lstStyle/>
          <a:p>
            <a:r>
              <a:rPr lang="fr-FR" sz="2000" b="1" dirty="0">
                <a:solidFill>
                  <a:srgbClr val="F18A5F"/>
                </a:solidFill>
                <a:latin typeface="Marianne ExtraBold" panose="02000000000000000000" pitchFamily="2" charset="0"/>
              </a:rPr>
              <a:t>PRISE EN CHARGE</a:t>
            </a:r>
          </a:p>
          <a:p>
            <a:pPr marL="0" marR="0" lvl="0" indent="0" algn="l" rtl="0">
              <a:lnSpc>
                <a:spcPts val="740"/>
              </a:lnSpc>
              <a:spcBef>
                <a:spcPts val="0"/>
              </a:spcBef>
              <a:spcAft>
                <a:spcPts val="0"/>
              </a:spcAft>
              <a:buNone/>
            </a:pPr>
            <a:endParaRPr lang="fr-FR" sz="1200" dirty="0">
              <a:solidFill>
                <a:srgbClr val="F18A5F"/>
              </a:solidFill>
              <a:latin typeface="Marianne" panose="02000000000000000000" pitchFamily="2" charset="0"/>
            </a:endParaRPr>
          </a:p>
          <a:p>
            <a:pPr marL="0" marR="0" lvl="0" indent="0" algn="l" rtl="0">
              <a:lnSpc>
                <a:spcPts val="1540"/>
              </a:lnSpc>
              <a:spcBef>
                <a:spcPts val="0"/>
              </a:spcBef>
              <a:spcAft>
                <a:spcPts val="0"/>
              </a:spcAft>
              <a:buNone/>
            </a:pPr>
            <a:r>
              <a:rPr lang="fr-FR" sz="1200" u="none" dirty="0">
                <a:solidFill>
                  <a:srgbClr val="F18A5F"/>
                </a:solidFill>
                <a:latin typeface="Marianne" panose="02000000000000000000" pitchFamily="2" charset="0"/>
                <a:sym typeface="Arial"/>
              </a:rPr>
              <a:t>Redonner du temps aux professionnels de santé et améliorer la prise en charge des personnes grâce au numérique.</a:t>
            </a:r>
          </a:p>
        </p:txBody>
      </p:sp>
      <p:pic>
        <p:nvPicPr>
          <p:cNvPr id="5" name="Google Shape;485;p61">
            <a:extLst>
              <a:ext uri="{FF2B5EF4-FFF2-40B4-BE49-F238E27FC236}">
                <a16:creationId xmlns:a16="http://schemas.microsoft.com/office/drawing/2014/main" id="{F36BED44-7169-782A-DA6C-A954A53A831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6538" y="1157350"/>
            <a:ext cx="1070236" cy="1338124"/>
          </a:xfrm>
          <a:prstGeom prst="rect">
            <a:avLst/>
          </a:prstGeom>
          <a:noFill/>
          <a:ln>
            <a:noFill/>
          </a:ln>
        </p:spPr>
      </p:pic>
    </p:spTree>
    <p:extLst>
      <p:ext uri="{BB962C8B-B14F-4D97-AF65-F5344CB8AC3E}">
        <p14:creationId xmlns:p14="http://schemas.microsoft.com/office/powerpoint/2010/main" val="899441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28" name="Rectangle 27">
            <a:extLst>
              <a:ext uri="{FF2B5EF4-FFF2-40B4-BE49-F238E27FC236}">
                <a16:creationId xmlns:a16="http://schemas.microsoft.com/office/drawing/2014/main" id="{98489684-FA88-C2C9-8659-7318A42F4C39}"/>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29" name="ZoneTexte 28">
            <a:extLst>
              <a:ext uri="{FF2B5EF4-FFF2-40B4-BE49-F238E27FC236}">
                <a16:creationId xmlns:a16="http://schemas.microsoft.com/office/drawing/2014/main" id="{5350C4E1-5ED7-2328-E0C6-3BF1608662E5}"/>
              </a:ext>
            </a:extLst>
          </p:cNvPr>
          <p:cNvSpPr txBox="1"/>
          <p:nvPr/>
        </p:nvSpPr>
        <p:spPr>
          <a:xfrm>
            <a:off x="575519" y="1113505"/>
            <a:ext cx="1619100" cy="1061829"/>
          </a:xfrm>
          <a:prstGeom prst="rect">
            <a:avLst/>
          </a:prstGeom>
          <a:noFill/>
        </p:spPr>
        <p:txBody>
          <a:bodyPr wrap="square" rtlCol="0">
            <a:spAutoFit/>
          </a:bodyPr>
          <a:lstStyle/>
          <a:p>
            <a:r>
              <a:rPr lang="fr-FR" sz="900" b="1" dirty="0">
                <a:solidFill>
                  <a:srgbClr val="F18A5F"/>
                </a:solidFill>
                <a:latin typeface="Marianne" panose="02000000000000000000" pitchFamily="2" charset="0"/>
                <a:cs typeface="Arial" panose="020B0604020202020204" pitchFamily="34" charset="0"/>
              </a:rPr>
              <a:t>PRIORITÉ 6</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C55A1"/>
                </a:solidFill>
                <a:latin typeface="Marianne" panose="02000000000000000000" pitchFamily="2" charset="0"/>
                <a:cs typeface="Arial" panose="020B0604020202020204" pitchFamily="34" charset="0"/>
              </a:rPr>
              <a:t>Permettre aux professionnels d’accéder à l’historique de santé des patients qu’ils prennent en charge</a:t>
            </a:r>
          </a:p>
          <a:p>
            <a:endParaRPr lang="fr-FR" sz="900" b="1" dirty="0">
              <a:solidFill>
                <a:srgbClr val="3C55A1"/>
              </a:solidFill>
              <a:latin typeface="Marianne" panose="02000000000000000000" pitchFamily="2" charset="0"/>
              <a:cs typeface="Arial" panose="020B0604020202020204" pitchFamily="34" charset="0"/>
            </a:endParaRPr>
          </a:p>
        </p:txBody>
      </p:sp>
      <p:sp>
        <p:nvSpPr>
          <p:cNvPr id="30" name="ZoneTexte 29">
            <a:extLst>
              <a:ext uri="{FF2B5EF4-FFF2-40B4-BE49-F238E27FC236}">
                <a16:creationId xmlns:a16="http://schemas.microsoft.com/office/drawing/2014/main" id="{F4F3E06E-86CD-F306-6D20-9EC20FF53C98}"/>
              </a:ext>
            </a:extLst>
          </p:cNvPr>
          <p:cNvSpPr txBox="1"/>
          <p:nvPr/>
        </p:nvSpPr>
        <p:spPr>
          <a:xfrm>
            <a:off x="2223832" y="1113505"/>
            <a:ext cx="1655331" cy="1200329"/>
          </a:xfrm>
          <a:prstGeom prst="rect">
            <a:avLst/>
          </a:prstGeom>
          <a:noFill/>
        </p:spPr>
        <p:txBody>
          <a:bodyPr wrap="square" rtlCol="0">
            <a:spAutoFit/>
          </a:bodyPr>
          <a:lstStyle/>
          <a:p>
            <a:r>
              <a:rPr lang="fr-FR" sz="900" b="1" dirty="0">
                <a:solidFill>
                  <a:srgbClr val="F18A5F"/>
                </a:solidFill>
                <a:latin typeface="Marianne" panose="02000000000000000000" pitchFamily="2" charset="0"/>
                <a:cs typeface="Arial" panose="020B0604020202020204" pitchFamily="34" charset="0"/>
              </a:rPr>
              <a:t>PRIORITÉ 7</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D56A3"/>
                </a:solidFill>
                <a:latin typeface="Marianne" panose="02000000000000000000" pitchFamily="2" charset="0"/>
                <a:cs typeface="Arial" panose="020B0604020202020204" pitchFamily="34" charset="0"/>
              </a:rPr>
              <a:t>Améliorer l’intégration et l’ergonomie des services socles dans les outils que les professionnels de santé utilisent au quotidien</a:t>
            </a:r>
          </a:p>
          <a:p>
            <a:endParaRPr lang="fr-FR" sz="900" b="1" dirty="0">
              <a:solidFill>
                <a:srgbClr val="3C55A1"/>
              </a:solidFill>
              <a:latin typeface="Marianne" panose="02000000000000000000" pitchFamily="2" charset="0"/>
              <a:cs typeface="Arial" panose="020B0604020202020204" pitchFamily="34" charset="0"/>
            </a:endParaRPr>
          </a:p>
        </p:txBody>
      </p:sp>
      <p:sp>
        <p:nvSpPr>
          <p:cNvPr id="31" name="ZoneTexte 30">
            <a:extLst>
              <a:ext uri="{FF2B5EF4-FFF2-40B4-BE49-F238E27FC236}">
                <a16:creationId xmlns:a16="http://schemas.microsoft.com/office/drawing/2014/main" id="{22EE70C9-0914-435F-5CFF-FF2E86E8CACA}"/>
              </a:ext>
            </a:extLst>
          </p:cNvPr>
          <p:cNvSpPr txBox="1"/>
          <p:nvPr/>
        </p:nvSpPr>
        <p:spPr>
          <a:xfrm>
            <a:off x="3870284" y="1113505"/>
            <a:ext cx="1753091" cy="1200329"/>
          </a:xfrm>
          <a:prstGeom prst="rect">
            <a:avLst/>
          </a:prstGeom>
          <a:noFill/>
        </p:spPr>
        <p:txBody>
          <a:bodyPr wrap="square" rtlCol="0">
            <a:spAutoFit/>
          </a:bodyPr>
          <a:lstStyle/>
          <a:p>
            <a:r>
              <a:rPr lang="fr-FR" sz="900" b="1" dirty="0">
                <a:solidFill>
                  <a:srgbClr val="F18A5F"/>
                </a:solidFill>
                <a:latin typeface="Marianne" panose="02000000000000000000" pitchFamily="2" charset="0"/>
                <a:cs typeface="Arial" panose="020B0604020202020204" pitchFamily="34" charset="0"/>
              </a:rPr>
              <a:t>PRIORITÉ 8</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C55A1"/>
                </a:solidFill>
                <a:latin typeface="Marianne" panose="02000000000000000000" pitchFamily="2" charset="0"/>
                <a:cs typeface="Arial" panose="020B0604020202020204" pitchFamily="34" charset="0"/>
              </a:rPr>
              <a:t>Déployer le bouquet de services aux professionnels, l’ordonnance numérique et des moyens d’identification sécurisés pour les professionnels de santé</a:t>
            </a:r>
          </a:p>
          <a:p>
            <a:endParaRPr lang="fr-FR" sz="900" b="1" dirty="0">
              <a:solidFill>
                <a:srgbClr val="3C55A1"/>
              </a:solidFill>
              <a:latin typeface="Marianne" panose="02000000000000000000" pitchFamily="2" charset="0"/>
              <a:cs typeface="Arial" panose="020B0604020202020204" pitchFamily="34" charset="0"/>
            </a:endParaRPr>
          </a:p>
        </p:txBody>
      </p:sp>
      <p:sp>
        <p:nvSpPr>
          <p:cNvPr id="32" name="ZoneTexte 31">
            <a:extLst>
              <a:ext uri="{FF2B5EF4-FFF2-40B4-BE49-F238E27FC236}">
                <a16:creationId xmlns:a16="http://schemas.microsoft.com/office/drawing/2014/main" id="{20F916B5-CD3D-18B5-4E92-8E948A67039A}"/>
              </a:ext>
            </a:extLst>
          </p:cNvPr>
          <p:cNvSpPr txBox="1"/>
          <p:nvPr/>
        </p:nvSpPr>
        <p:spPr>
          <a:xfrm>
            <a:off x="5784938" y="1113506"/>
            <a:ext cx="1664208" cy="784830"/>
          </a:xfrm>
          <a:prstGeom prst="rect">
            <a:avLst/>
          </a:prstGeom>
          <a:noFill/>
        </p:spPr>
        <p:txBody>
          <a:bodyPr wrap="square" rtlCol="0">
            <a:spAutoFit/>
          </a:bodyPr>
          <a:lstStyle/>
          <a:p>
            <a:r>
              <a:rPr lang="fr-FR" sz="900" b="1" dirty="0">
                <a:solidFill>
                  <a:srgbClr val="F18A5F"/>
                </a:solidFill>
                <a:latin typeface="Marianne" panose="02000000000000000000" pitchFamily="2" charset="0"/>
                <a:cs typeface="Arial" panose="020B0604020202020204" pitchFamily="34" charset="0"/>
              </a:rPr>
              <a:t>PRIORITÉ 9</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D56A3"/>
                </a:solidFill>
                <a:latin typeface="Marianne" panose="02000000000000000000" pitchFamily="2" charset="0"/>
                <a:cs typeface="Arial" panose="020B0604020202020204" pitchFamily="34" charset="0"/>
              </a:rPr>
              <a:t>Simplifier l’outillage de </a:t>
            </a:r>
          </a:p>
          <a:p>
            <a:r>
              <a:rPr lang="fr-FR" sz="900" b="1" dirty="0">
                <a:solidFill>
                  <a:srgbClr val="3D56A3"/>
                </a:solidFill>
                <a:latin typeface="Marianne" panose="02000000000000000000" pitchFamily="2" charset="0"/>
                <a:cs typeface="Arial" panose="020B0604020202020204" pitchFamily="34" charset="0"/>
              </a:rPr>
              <a:t>la coordination</a:t>
            </a:r>
            <a:r>
              <a:rPr lang="fr-FR" sz="900" dirty="0">
                <a:solidFill>
                  <a:srgbClr val="3D56A3"/>
                </a:solidFill>
                <a:latin typeface="Marianne" panose="02000000000000000000" pitchFamily="2" charset="0"/>
                <a:cs typeface="Arial" panose="020B0604020202020204" pitchFamily="34" charset="0"/>
              </a:rPr>
              <a:t> </a:t>
            </a:r>
            <a:r>
              <a:rPr lang="fr-FR" sz="900" b="1" dirty="0">
                <a:solidFill>
                  <a:srgbClr val="3D56A3"/>
                </a:solidFill>
                <a:latin typeface="Marianne" panose="02000000000000000000" pitchFamily="2" charset="0"/>
                <a:cs typeface="Arial" panose="020B0604020202020204" pitchFamily="34" charset="0"/>
              </a:rPr>
              <a:t>locale </a:t>
            </a:r>
          </a:p>
          <a:p>
            <a:r>
              <a:rPr lang="fr-FR" sz="900" b="1" dirty="0">
                <a:solidFill>
                  <a:srgbClr val="3D56A3"/>
                </a:solidFill>
                <a:latin typeface="Marianne" panose="02000000000000000000" pitchFamily="2" charset="0"/>
                <a:cs typeface="Arial" panose="020B0604020202020204" pitchFamily="34" charset="0"/>
              </a:rPr>
              <a:t>des parcours de santé</a:t>
            </a:r>
            <a:endParaRPr lang="fr-FR" sz="900" dirty="0">
              <a:solidFill>
                <a:srgbClr val="3D56A3"/>
              </a:solidFill>
              <a:latin typeface="Marianne" panose="02000000000000000000" pitchFamily="2" charset="0"/>
              <a:cs typeface="Arial" panose="020B0604020202020204" pitchFamily="34" charset="0"/>
            </a:endParaRPr>
          </a:p>
          <a:p>
            <a:endParaRPr lang="fr-FR" sz="900" b="1" dirty="0">
              <a:solidFill>
                <a:srgbClr val="3C55A1"/>
              </a:solidFill>
              <a:latin typeface="Marianne" panose="02000000000000000000" pitchFamily="2" charset="0"/>
              <a:cs typeface="Arial" panose="020B0604020202020204" pitchFamily="34" charset="0"/>
            </a:endParaRPr>
          </a:p>
        </p:txBody>
      </p:sp>
      <p:sp>
        <p:nvSpPr>
          <p:cNvPr id="33" name="ZoneTexte 32">
            <a:extLst>
              <a:ext uri="{FF2B5EF4-FFF2-40B4-BE49-F238E27FC236}">
                <a16:creationId xmlns:a16="http://schemas.microsoft.com/office/drawing/2014/main" id="{766C4218-8947-5845-73E2-F1005A91E091}"/>
              </a:ext>
            </a:extLst>
          </p:cNvPr>
          <p:cNvSpPr txBox="1"/>
          <p:nvPr/>
        </p:nvSpPr>
        <p:spPr>
          <a:xfrm>
            <a:off x="7360366" y="1113505"/>
            <a:ext cx="1477508" cy="1061829"/>
          </a:xfrm>
          <a:prstGeom prst="rect">
            <a:avLst/>
          </a:prstGeom>
          <a:noFill/>
        </p:spPr>
        <p:txBody>
          <a:bodyPr wrap="square" rtlCol="0">
            <a:spAutoFit/>
          </a:bodyPr>
          <a:lstStyle/>
          <a:p>
            <a:r>
              <a:rPr lang="fr-FR" sz="900" b="1" dirty="0">
                <a:solidFill>
                  <a:srgbClr val="F18A5F"/>
                </a:solidFill>
                <a:latin typeface="Marianne" panose="02000000000000000000" pitchFamily="2" charset="0"/>
                <a:cs typeface="Arial" panose="020B0604020202020204" pitchFamily="34" charset="0"/>
              </a:rPr>
              <a:t>PRIORITÉ 10</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C55A1"/>
                </a:solidFill>
                <a:latin typeface="Marianne" panose="02000000000000000000" pitchFamily="2" charset="0"/>
                <a:cs typeface="Arial" panose="020B0604020202020204" pitchFamily="34" charset="0"/>
              </a:rPr>
              <a:t>Renforcer la formation et l’accompagnement au numérique des professionnels de santé, du médico-social et du social</a:t>
            </a:r>
          </a:p>
        </p:txBody>
      </p:sp>
      <p:sp>
        <p:nvSpPr>
          <p:cNvPr id="34" name="ZoneTexte 33">
            <a:extLst>
              <a:ext uri="{FF2B5EF4-FFF2-40B4-BE49-F238E27FC236}">
                <a16:creationId xmlns:a16="http://schemas.microsoft.com/office/drawing/2014/main" id="{209D5A13-4965-9E54-344F-4A39DDBE4CFA}"/>
              </a:ext>
            </a:extLst>
          </p:cNvPr>
          <p:cNvSpPr txBox="1"/>
          <p:nvPr/>
        </p:nvSpPr>
        <p:spPr>
          <a:xfrm>
            <a:off x="575518" y="2045765"/>
            <a:ext cx="1392944" cy="1446550"/>
          </a:xfrm>
          <a:prstGeom prst="rect">
            <a:avLst/>
          </a:prstGeom>
          <a:noFill/>
        </p:spPr>
        <p:txBody>
          <a:bodyPr wrap="square" rtlCol="0">
            <a:spAutoFit/>
          </a:bodyPr>
          <a:lstStyle/>
          <a:p>
            <a:r>
              <a:rPr lang="fr-FR" sz="800" dirty="0">
                <a:solidFill>
                  <a:srgbClr val="F18A5F"/>
                </a:solidFill>
                <a:latin typeface="Marianne" panose="02000000000000000000" pitchFamily="2" charset="0"/>
                <a:cs typeface="Arial" panose="020B0604020202020204" pitchFamily="34" charset="0"/>
              </a:rPr>
              <a:t>6-1. </a:t>
            </a:r>
            <a:r>
              <a:rPr lang="fr-FR" sz="800" dirty="0">
                <a:solidFill>
                  <a:srgbClr val="3B55A1"/>
                </a:solidFill>
                <a:latin typeface="Marianne" panose="02000000000000000000" pitchFamily="2" charset="0"/>
                <a:cs typeface="Arial" panose="020B0604020202020204" pitchFamily="34" charset="0"/>
              </a:rPr>
              <a:t>Consultation de Mon espace santé </a:t>
            </a:r>
            <a:br>
              <a:rPr lang="fr-FR" sz="800" dirty="0">
                <a:solidFill>
                  <a:srgbClr val="3B55A1"/>
                </a:solidFill>
                <a:latin typeface="Marianne" panose="02000000000000000000" pitchFamily="2" charset="0"/>
                <a:cs typeface="Arial" panose="020B0604020202020204" pitchFamily="34" charset="0"/>
              </a:rPr>
            </a:br>
            <a:r>
              <a:rPr lang="fr-FR" sz="800" dirty="0">
                <a:solidFill>
                  <a:srgbClr val="3B55A1"/>
                </a:solidFill>
                <a:latin typeface="Marianne" panose="02000000000000000000" pitchFamily="2" charset="0"/>
                <a:cs typeface="Arial" panose="020B0604020202020204" pitchFamily="34" charset="0"/>
              </a:rPr>
              <a:t>par les professionnels</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6.2 </a:t>
            </a:r>
            <a:r>
              <a:rPr lang="fr-FR" sz="800" dirty="0">
                <a:solidFill>
                  <a:srgbClr val="3C55A1"/>
                </a:solidFill>
                <a:latin typeface="Marianne" panose="02000000000000000000" pitchFamily="2" charset="0"/>
                <a:cs typeface="Arial" panose="020B0604020202020204" pitchFamily="34" charset="0"/>
              </a:rPr>
              <a:t>Accès aux ressources d’imagerie</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rPr>
              <a:t>6-3. </a:t>
            </a:r>
            <a:r>
              <a:rPr lang="fr-FR" sz="800" dirty="0" err="1">
                <a:solidFill>
                  <a:srgbClr val="3C55A1"/>
                </a:solidFill>
                <a:latin typeface="Marianne" panose="02000000000000000000" pitchFamily="2" charset="0"/>
              </a:rPr>
              <a:t>MaSanté@UE</a:t>
            </a:r>
            <a:endParaRPr lang="fr-FR" sz="800" dirty="0">
              <a:solidFill>
                <a:srgbClr val="3C55A1"/>
              </a:solidFill>
              <a:latin typeface="Marianne" panose="02000000000000000000" pitchFamily="2" charset="0"/>
            </a:endParaRPr>
          </a:p>
          <a:p>
            <a:endParaRPr lang="fr-FR" sz="800" dirty="0">
              <a:solidFill>
                <a:srgbClr val="3C55A1"/>
              </a:solidFill>
              <a:latin typeface="Marianne" panose="02000000000000000000" pitchFamily="2" charset="0"/>
              <a:cs typeface="Arial" panose="020B0604020202020204" pitchFamily="34" charset="0"/>
            </a:endParaRPr>
          </a:p>
        </p:txBody>
      </p:sp>
      <p:sp>
        <p:nvSpPr>
          <p:cNvPr id="37" name="ZoneTexte 36">
            <a:extLst>
              <a:ext uri="{FF2B5EF4-FFF2-40B4-BE49-F238E27FC236}">
                <a16:creationId xmlns:a16="http://schemas.microsoft.com/office/drawing/2014/main" id="{41E368E1-EC3B-328E-0178-195A45898CBE}"/>
              </a:ext>
            </a:extLst>
          </p:cNvPr>
          <p:cNvSpPr txBox="1"/>
          <p:nvPr/>
        </p:nvSpPr>
        <p:spPr>
          <a:xfrm>
            <a:off x="2228164" y="2343382"/>
            <a:ext cx="1578134" cy="1446550"/>
          </a:xfrm>
          <a:prstGeom prst="rect">
            <a:avLst/>
          </a:prstGeom>
          <a:noFill/>
        </p:spPr>
        <p:txBody>
          <a:bodyPr wrap="square" rtlCol="0">
            <a:spAutoFit/>
          </a:bodyPr>
          <a:lstStyle/>
          <a:p>
            <a:r>
              <a:rPr lang="fr-FR" sz="800" dirty="0">
                <a:solidFill>
                  <a:srgbClr val="F18A5F"/>
                </a:solidFill>
                <a:latin typeface="Marianne" panose="02000000000000000000" pitchFamily="2" charset="0"/>
                <a:cs typeface="Arial" panose="020B0604020202020204" pitchFamily="34" charset="0"/>
              </a:rPr>
              <a:t>7-1. </a:t>
            </a:r>
            <a:r>
              <a:rPr lang="fr-FR" sz="800" dirty="0">
                <a:solidFill>
                  <a:srgbClr val="3B55A1"/>
                </a:solidFill>
                <a:latin typeface="Marianne" panose="02000000000000000000" pitchFamily="2" charset="0"/>
                <a:cs typeface="Arial" panose="020B0604020202020204" pitchFamily="34" charset="0"/>
              </a:rPr>
              <a:t>Résoudre les irritants numériques </a:t>
            </a:r>
            <a:br>
              <a:rPr lang="fr-FR" sz="800" dirty="0">
                <a:solidFill>
                  <a:srgbClr val="3B55A1"/>
                </a:solidFill>
                <a:latin typeface="Marianne" panose="02000000000000000000" pitchFamily="2" charset="0"/>
                <a:cs typeface="Arial" panose="020B0604020202020204" pitchFamily="34" charset="0"/>
              </a:rPr>
            </a:br>
            <a:r>
              <a:rPr lang="fr-FR" sz="800" dirty="0">
                <a:solidFill>
                  <a:srgbClr val="3B55A1"/>
                </a:solidFill>
                <a:latin typeface="Marianne" panose="02000000000000000000" pitchFamily="2" charset="0"/>
                <a:cs typeface="Arial" panose="020B0604020202020204" pitchFamily="34" charset="0"/>
              </a:rPr>
              <a:t>des professionnels</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rPr>
              <a:t>7-2. </a:t>
            </a:r>
            <a:r>
              <a:rPr lang="fr-FR" sz="800" dirty="0">
                <a:solidFill>
                  <a:srgbClr val="3C55A1"/>
                </a:solidFill>
                <a:latin typeface="Marianne" panose="02000000000000000000" pitchFamily="2" charset="0"/>
              </a:rPr>
              <a:t>Hop'EN2</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7.3</a:t>
            </a:r>
            <a:r>
              <a:rPr lang="fr-FR" sz="800" b="1" dirty="0">
                <a:solidFill>
                  <a:srgbClr val="3C55A1"/>
                </a:solidFill>
                <a:latin typeface="Marianne" panose="02000000000000000000" pitchFamily="2" charset="0"/>
                <a:cs typeface="Arial" panose="020B0604020202020204" pitchFamily="34" charset="0"/>
              </a:rPr>
              <a:t> </a:t>
            </a:r>
            <a:r>
              <a:rPr lang="fr-FR" sz="800" dirty="0">
                <a:solidFill>
                  <a:srgbClr val="3C55A1"/>
                </a:solidFill>
                <a:latin typeface="Marianne" panose="02000000000000000000" pitchFamily="2" charset="0"/>
                <a:cs typeface="Arial" panose="020B0604020202020204" pitchFamily="34" charset="0"/>
              </a:rPr>
              <a:t>Simplification et digitalisation des parcours administratifs à l’hôpital</a:t>
            </a:r>
          </a:p>
        </p:txBody>
      </p:sp>
      <p:sp>
        <p:nvSpPr>
          <p:cNvPr id="39" name="ZoneTexte 38">
            <a:extLst>
              <a:ext uri="{FF2B5EF4-FFF2-40B4-BE49-F238E27FC236}">
                <a16:creationId xmlns:a16="http://schemas.microsoft.com/office/drawing/2014/main" id="{90C282F5-0BB0-24E0-DD5E-B29931D14F1E}"/>
              </a:ext>
            </a:extLst>
          </p:cNvPr>
          <p:cNvSpPr txBox="1"/>
          <p:nvPr/>
        </p:nvSpPr>
        <p:spPr>
          <a:xfrm>
            <a:off x="3861406" y="2175011"/>
            <a:ext cx="1924901" cy="3046988"/>
          </a:xfrm>
          <a:prstGeom prst="rect">
            <a:avLst/>
          </a:prstGeom>
          <a:noFill/>
        </p:spPr>
        <p:txBody>
          <a:bodyPr wrap="square" rtlCol="0">
            <a:spAutoFit/>
          </a:bodyPr>
          <a:lstStyle/>
          <a:p>
            <a:r>
              <a:rPr lang="fr-FR" sz="800" dirty="0">
                <a:solidFill>
                  <a:srgbClr val="F18A5F"/>
                </a:solidFill>
                <a:latin typeface="Marianne" panose="02000000000000000000" pitchFamily="2" charset="0"/>
                <a:cs typeface="Arial" panose="020B0604020202020204" pitchFamily="34" charset="0"/>
              </a:rPr>
              <a:t>8.1</a:t>
            </a:r>
            <a:r>
              <a:rPr lang="fr-FR" sz="800" b="1" dirty="0">
                <a:solidFill>
                  <a:srgbClr val="3C55A1"/>
                </a:solidFill>
                <a:latin typeface="Marianne" panose="02000000000000000000" pitchFamily="2" charset="0"/>
                <a:cs typeface="Arial" panose="020B0604020202020204" pitchFamily="34" charset="0"/>
              </a:rPr>
              <a:t> </a:t>
            </a:r>
            <a:r>
              <a:rPr lang="fr-FR" sz="800" dirty="0">
                <a:solidFill>
                  <a:srgbClr val="3C55A1"/>
                </a:solidFill>
                <a:latin typeface="Marianne" panose="02000000000000000000" pitchFamily="2" charset="0"/>
                <a:cs typeface="Arial" panose="020B0604020202020204" pitchFamily="34" charset="0"/>
              </a:rPr>
              <a:t>Lancement du portail Bouquet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de services aux professionnels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8-2. </a:t>
            </a:r>
            <a:r>
              <a:rPr lang="fr-FR" sz="800" dirty="0">
                <a:solidFill>
                  <a:srgbClr val="3C55A1"/>
                </a:solidFill>
                <a:latin typeface="Marianne" panose="02000000000000000000" pitchFamily="2" charset="0"/>
                <a:cs typeface="Arial" panose="020B0604020202020204" pitchFamily="34" charset="0"/>
              </a:rPr>
              <a:t>Ouverture de nouvelles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interfaces d’accès à Mon espace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santé pour les outils professionnels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8-3. </a:t>
            </a:r>
            <a:r>
              <a:rPr lang="fr-FR" sz="800" dirty="0">
                <a:solidFill>
                  <a:srgbClr val="3C55A1"/>
                </a:solidFill>
                <a:latin typeface="Marianne" panose="02000000000000000000" pitchFamily="2" charset="0"/>
                <a:cs typeface="Arial" panose="020B0604020202020204" pitchFamily="34" charset="0"/>
              </a:rPr>
              <a:t>Pro Santé </a:t>
            </a:r>
            <a:r>
              <a:rPr lang="fr-FR" sz="800" dirty="0" err="1">
                <a:solidFill>
                  <a:srgbClr val="3C55A1"/>
                </a:solidFill>
                <a:latin typeface="Marianne" panose="02000000000000000000" pitchFamily="2" charset="0"/>
                <a:cs typeface="Arial" panose="020B0604020202020204" pitchFamily="34" charset="0"/>
              </a:rPr>
              <a:t>Connect</a:t>
            </a:r>
            <a:r>
              <a:rPr lang="fr-FR" sz="800" dirty="0">
                <a:solidFill>
                  <a:srgbClr val="3C55A1"/>
                </a:solidFill>
                <a:latin typeface="Marianne" panose="02000000000000000000" pitchFamily="2" charset="0"/>
                <a:cs typeface="Arial" panose="020B0604020202020204" pitchFamily="34" charset="0"/>
              </a:rPr>
              <a:t>, un service socle confirmé, intégré dans les services de l’Assurance Maladie</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8-4. </a:t>
            </a:r>
            <a:r>
              <a:rPr lang="fr-FR" sz="800" dirty="0">
                <a:solidFill>
                  <a:srgbClr val="3C55A1"/>
                </a:solidFill>
                <a:latin typeface="Marianne" panose="02000000000000000000" pitchFamily="2" charset="0"/>
                <a:cs typeface="Arial" panose="020B0604020202020204" pitchFamily="34" charset="0"/>
              </a:rPr>
              <a:t>Ordonnance numérique</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8-5. </a:t>
            </a:r>
            <a:r>
              <a:rPr lang="fr-FR" sz="800" dirty="0">
                <a:solidFill>
                  <a:srgbClr val="3C55A1"/>
                </a:solidFill>
                <a:latin typeface="Marianne" panose="02000000000000000000" pitchFamily="2" charset="0"/>
                <a:cs typeface="Arial" panose="020B0604020202020204" pitchFamily="34" charset="0"/>
              </a:rPr>
              <a:t>Généralisation de l’authentification à 2 facteurs dans les établissements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p:txBody>
      </p:sp>
      <p:sp>
        <p:nvSpPr>
          <p:cNvPr id="41" name="ZoneTexte 40">
            <a:extLst>
              <a:ext uri="{FF2B5EF4-FFF2-40B4-BE49-F238E27FC236}">
                <a16:creationId xmlns:a16="http://schemas.microsoft.com/office/drawing/2014/main" id="{878FB30D-3250-BB11-0903-BED72259940F}"/>
              </a:ext>
            </a:extLst>
          </p:cNvPr>
          <p:cNvSpPr txBox="1"/>
          <p:nvPr/>
        </p:nvSpPr>
        <p:spPr>
          <a:xfrm>
            <a:off x="5781395" y="1898336"/>
            <a:ext cx="1392944" cy="1446550"/>
          </a:xfrm>
          <a:prstGeom prst="rect">
            <a:avLst/>
          </a:prstGeom>
          <a:noFill/>
        </p:spPr>
        <p:txBody>
          <a:bodyPr wrap="square" rtlCol="0">
            <a:spAutoFit/>
          </a:bodyPr>
          <a:lstStyle/>
          <a:p>
            <a:r>
              <a:rPr lang="fr-FR" sz="800" dirty="0">
                <a:solidFill>
                  <a:srgbClr val="F18A5F"/>
                </a:solidFill>
                <a:latin typeface="Marianne" panose="02000000000000000000" pitchFamily="2" charset="0"/>
                <a:cs typeface="Arial" panose="020B0604020202020204" pitchFamily="34" charset="0"/>
              </a:rPr>
              <a:t>9.1</a:t>
            </a:r>
            <a:r>
              <a:rPr lang="fr-FR" sz="800" b="1" dirty="0">
                <a:solidFill>
                  <a:srgbClr val="F18A5F"/>
                </a:solidFill>
                <a:latin typeface="Marianne" panose="02000000000000000000" pitchFamily="2" charset="0"/>
                <a:cs typeface="Arial" panose="020B0604020202020204" pitchFamily="34" charset="0"/>
              </a:rPr>
              <a:t> </a:t>
            </a:r>
            <a:r>
              <a:rPr lang="fr-FR" sz="800" dirty="0">
                <a:solidFill>
                  <a:srgbClr val="3C55A1"/>
                </a:solidFill>
                <a:latin typeface="Marianne" panose="02000000000000000000" pitchFamily="2" charset="0"/>
                <a:cs typeface="Arial" panose="020B0604020202020204" pitchFamily="34" charset="0"/>
              </a:rPr>
              <a:t>Optimiser l’offre territoriale de services numériques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9-2. </a:t>
            </a:r>
            <a:r>
              <a:rPr lang="fr-FR" sz="800" dirty="0">
                <a:solidFill>
                  <a:srgbClr val="3C55A1"/>
                </a:solidFill>
                <a:latin typeface="Marianne" panose="02000000000000000000" pitchFamily="2" charset="0"/>
                <a:cs typeface="Arial" panose="020B0604020202020204" pitchFamily="34" charset="0"/>
              </a:rPr>
              <a:t>E-parcours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9-3. </a:t>
            </a:r>
            <a:r>
              <a:rPr lang="fr-FR" sz="800" dirty="0">
                <a:solidFill>
                  <a:srgbClr val="3C55A1"/>
                </a:solidFill>
                <a:latin typeface="Marianne" panose="02000000000000000000" pitchFamily="2" charset="0"/>
                <a:cs typeface="Arial" panose="020B0604020202020204" pitchFamily="34" charset="0"/>
              </a:rPr>
              <a:t>MSS instantanées</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p:txBody>
      </p:sp>
      <p:sp>
        <p:nvSpPr>
          <p:cNvPr id="43" name="ZoneTexte 42">
            <a:extLst>
              <a:ext uri="{FF2B5EF4-FFF2-40B4-BE49-F238E27FC236}">
                <a16:creationId xmlns:a16="http://schemas.microsoft.com/office/drawing/2014/main" id="{654831E8-4DB3-FBB5-BBD5-E61593216B4A}"/>
              </a:ext>
            </a:extLst>
          </p:cNvPr>
          <p:cNvSpPr txBox="1"/>
          <p:nvPr/>
        </p:nvSpPr>
        <p:spPr>
          <a:xfrm>
            <a:off x="7369015" y="2360000"/>
            <a:ext cx="1477508" cy="954107"/>
          </a:xfrm>
          <a:prstGeom prst="rect">
            <a:avLst/>
          </a:prstGeom>
          <a:noFill/>
        </p:spPr>
        <p:txBody>
          <a:bodyPr wrap="square" rtlCol="0">
            <a:spAutoFit/>
          </a:bodyPr>
          <a:lstStyle/>
          <a:p>
            <a:r>
              <a:rPr lang="fr-FR" sz="800" dirty="0">
                <a:solidFill>
                  <a:srgbClr val="F18A5F"/>
                </a:solidFill>
                <a:latin typeface="Marianne" panose="02000000000000000000" pitchFamily="2" charset="0"/>
                <a:cs typeface="Arial" panose="020B0604020202020204" pitchFamily="34" charset="0"/>
              </a:rPr>
              <a:t>10.1</a:t>
            </a:r>
            <a:r>
              <a:rPr lang="fr-FR" sz="800" b="1" dirty="0">
                <a:solidFill>
                  <a:srgbClr val="F18A5F"/>
                </a:solidFill>
                <a:latin typeface="Marianne" panose="02000000000000000000" pitchFamily="2" charset="0"/>
                <a:cs typeface="Arial" panose="020B0604020202020204" pitchFamily="34" charset="0"/>
              </a:rPr>
              <a:t> </a:t>
            </a:r>
            <a:r>
              <a:rPr lang="fr-FR" sz="800" dirty="0">
                <a:solidFill>
                  <a:srgbClr val="3C55A1"/>
                </a:solidFill>
                <a:latin typeface="Marianne" panose="02000000000000000000" pitchFamily="2" charset="0"/>
                <a:cs typeface="Arial" panose="020B0604020202020204" pitchFamily="34" charset="0"/>
              </a:rPr>
              <a:t>Formation initiale des PS au numérique</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18A5F"/>
                </a:solidFill>
                <a:latin typeface="Marianne" panose="02000000000000000000" pitchFamily="2" charset="0"/>
                <a:cs typeface="Arial" panose="020B0604020202020204" pitchFamily="34" charset="0"/>
              </a:rPr>
              <a:t>10-2. </a:t>
            </a:r>
            <a:r>
              <a:rPr lang="fr-FR" sz="800" dirty="0">
                <a:solidFill>
                  <a:srgbClr val="3C55A1"/>
                </a:solidFill>
                <a:latin typeface="Marianne" panose="02000000000000000000" pitchFamily="2" charset="0"/>
                <a:cs typeface="Arial" panose="020B0604020202020204" pitchFamily="34" charset="0"/>
              </a:rPr>
              <a:t>Formation continue des PS au numérique</a:t>
            </a:r>
          </a:p>
          <a:p>
            <a:endParaRPr lang="fr-FR" sz="800" dirty="0">
              <a:solidFill>
                <a:srgbClr val="3C55A1"/>
              </a:solidFill>
              <a:latin typeface="Marianne" panose="02000000000000000000" pitchFamily="2" charset="0"/>
              <a:cs typeface="Arial" panose="020B0604020202020204" pitchFamily="34" charset="0"/>
            </a:endParaRPr>
          </a:p>
        </p:txBody>
      </p:sp>
      <p:pic>
        <p:nvPicPr>
          <p:cNvPr id="44" name="Image 43">
            <a:extLst>
              <a:ext uri="{FF2B5EF4-FFF2-40B4-BE49-F238E27FC236}">
                <a16:creationId xmlns:a16="http://schemas.microsoft.com/office/drawing/2014/main" id="{6A5BCD29-86F7-103B-80D4-E47D845E938D}"/>
              </a:ext>
            </a:extLst>
          </p:cNvPr>
          <p:cNvPicPr>
            <a:picLocks noChangeAspect="1"/>
          </p:cNvPicPr>
          <p:nvPr/>
        </p:nvPicPr>
        <p:blipFill>
          <a:blip r:embed="rId2"/>
          <a:srcRect/>
          <a:stretch/>
        </p:blipFill>
        <p:spPr>
          <a:xfrm>
            <a:off x="660084" y="2978895"/>
            <a:ext cx="353795" cy="139941"/>
          </a:xfrm>
          <a:prstGeom prst="rect">
            <a:avLst/>
          </a:prstGeom>
        </p:spPr>
      </p:pic>
      <p:pic>
        <p:nvPicPr>
          <p:cNvPr id="45" name="Image 44">
            <a:extLst>
              <a:ext uri="{FF2B5EF4-FFF2-40B4-BE49-F238E27FC236}">
                <a16:creationId xmlns:a16="http://schemas.microsoft.com/office/drawing/2014/main" id="{8D8FFD4C-514C-25E1-9616-7B6D2C9DC042}"/>
              </a:ext>
            </a:extLst>
          </p:cNvPr>
          <p:cNvPicPr>
            <a:picLocks noChangeAspect="1"/>
          </p:cNvPicPr>
          <p:nvPr/>
        </p:nvPicPr>
        <p:blipFill>
          <a:blip r:embed="rId3"/>
          <a:srcRect/>
          <a:stretch/>
        </p:blipFill>
        <p:spPr>
          <a:xfrm>
            <a:off x="670445" y="2482061"/>
            <a:ext cx="353795" cy="139941"/>
          </a:xfrm>
          <a:prstGeom prst="rect">
            <a:avLst/>
          </a:prstGeom>
        </p:spPr>
      </p:pic>
      <p:pic>
        <p:nvPicPr>
          <p:cNvPr id="46" name="Image 45">
            <a:extLst>
              <a:ext uri="{FF2B5EF4-FFF2-40B4-BE49-F238E27FC236}">
                <a16:creationId xmlns:a16="http://schemas.microsoft.com/office/drawing/2014/main" id="{8A92287E-7E84-F48A-B527-9382842131D7}"/>
              </a:ext>
            </a:extLst>
          </p:cNvPr>
          <p:cNvPicPr>
            <a:picLocks noChangeAspect="1"/>
          </p:cNvPicPr>
          <p:nvPr/>
        </p:nvPicPr>
        <p:blipFill>
          <a:blip r:embed="rId3"/>
          <a:srcRect/>
          <a:stretch/>
        </p:blipFill>
        <p:spPr>
          <a:xfrm>
            <a:off x="670445" y="3332666"/>
            <a:ext cx="353795" cy="139941"/>
          </a:xfrm>
          <a:prstGeom prst="rect">
            <a:avLst/>
          </a:prstGeom>
        </p:spPr>
      </p:pic>
      <p:pic>
        <p:nvPicPr>
          <p:cNvPr id="47" name="Image 46">
            <a:extLst>
              <a:ext uri="{FF2B5EF4-FFF2-40B4-BE49-F238E27FC236}">
                <a16:creationId xmlns:a16="http://schemas.microsoft.com/office/drawing/2014/main" id="{969CC6FC-6396-CDB1-9492-FF8912D69E4F}"/>
              </a:ext>
            </a:extLst>
          </p:cNvPr>
          <p:cNvPicPr>
            <a:picLocks noChangeAspect="1"/>
          </p:cNvPicPr>
          <p:nvPr/>
        </p:nvPicPr>
        <p:blipFill>
          <a:blip r:embed="rId2"/>
          <a:srcRect/>
          <a:stretch/>
        </p:blipFill>
        <p:spPr>
          <a:xfrm>
            <a:off x="2312727" y="2761731"/>
            <a:ext cx="353795" cy="139941"/>
          </a:xfrm>
          <a:prstGeom prst="rect">
            <a:avLst/>
          </a:prstGeom>
        </p:spPr>
      </p:pic>
      <p:pic>
        <p:nvPicPr>
          <p:cNvPr id="49" name="Image 48">
            <a:extLst>
              <a:ext uri="{FF2B5EF4-FFF2-40B4-BE49-F238E27FC236}">
                <a16:creationId xmlns:a16="http://schemas.microsoft.com/office/drawing/2014/main" id="{F52EA555-6DB1-9770-28D7-6A1FAB438982}"/>
              </a:ext>
            </a:extLst>
          </p:cNvPr>
          <p:cNvPicPr>
            <a:picLocks noChangeAspect="1"/>
          </p:cNvPicPr>
          <p:nvPr/>
        </p:nvPicPr>
        <p:blipFill>
          <a:blip r:embed="rId4"/>
          <a:srcRect/>
          <a:stretch/>
        </p:blipFill>
        <p:spPr>
          <a:xfrm>
            <a:off x="7466897" y="2653176"/>
            <a:ext cx="353795" cy="139941"/>
          </a:xfrm>
          <a:prstGeom prst="rect">
            <a:avLst/>
          </a:prstGeom>
        </p:spPr>
      </p:pic>
      <p:pic>
        <p:nvPicPr>
          <p:cNvPr id="50" name="Image 49">
            <a:extLst>
              <a:ext uri="{FF2B5EF4-FFF2-40B4-BE49-F238E27FC236}">
                <a16:creationId xmlns:a16="http://schemas.microsoft.com/office/drawing/2014/main" id="{0FD38D83-552D-DE9B-0D5C-41F4045DBAEC}"/>
              </a:ext>
            </a:extLst>
          </p:cNvPr>
          <p:cNvPicPr>
            <a:picLocks noChangeAspect="1"/>
          </p:cNvPicPr>
          <p:nvPr/>
        </p:nvPicPr>
        <p:blipFill>
          <a:blip r:embed="rId2"/>
          <a:srcRect/>
          <a:stretch/>
        </p:blipFill>
        <p:spPr>
          <a:xfrm>
            <a:off x="3942958" y="2482187"/>
            <a:ext cx="353795" cy="139941"/>
          </a:xfrm>
          <a:prstGeom prst="rect">
            <a:avLst/>
          </a:prstGeom>
        </p:spPr>
      </p:pic>
      <p:pic>
        <p:nvPicPr>
          <p:cNvPr id="51" name="Image 50">
            <a:extLst>
              <a:ext uri="{FF2B5EF4-FFF2-40B4-BE49-F238E27FC236}">
                <a16:creationId xmlns:a16="http://schemas.microsoft.com/office/drawing/2014/main" id="{0C0A25F4-CE05-341E-CD7E-E2D650A1F9D9}"/>
              </a:ext>
            </a:extLst>
          </p:cNvPr>
          <p:cNvPicPr>
            <a:picLocks noChangeAspect="1"/>
          </p:cNvPicPr>
          <p:nvPr/>
        </p:nvPicPr>
        <p:blipFill>
          <a:blip r:embed="rId3"/>
          <a:srcRect/>
          <a:stretch/>
        </p:blipFill>
        <p:spPr>
          <a:xfrm>
            <a:off x="3945792" y="3120409"/>
            <a:ext cx="353795" cy="139941"/>
          </a:xfrm>
          <a:prstGeom prst="rect">
            <a:avLst/>
          </a:prstGeom>
        </p:spPr>
      </p:pic>
      <p:pic>
        <p:nvPicPr>
          <p:cNvPr id="56" name="Image 55">
            <a:extLst>
              <a:ext uri="{FF2B5EF4-FFF2-40B4-BE49-F238E27FC236}">
                <a16:creationId xmlns:a16="http://schemas.microsoft.com/office/drawing/2014/main" id="{625F58C3-112E-A18B-C859-FACEA32B04AA}"/>
              </a:ext>
            </a:extLst>
          </p:cNvPr>
          <p:cNvPicPr>
            <a:picLocks noChangeAspect="1"/>
          </p:cNvPicPr>
          <p:nvPr/>
        </p:nvPicPr>
        <p:blipFill>
          <a:blip r:embed="rId3"/>
          <a:srcRect/>
          <a:stretch/>
        </p:blipFill>
        <p:spPr>
          <a:xfrm>
            <a:off x="5875088" y="2690562"/>
            <a:ext cx="353795" cy="139941"/>
          </a:xfrm>
          <a:prstGeom prst="rect">
            <a:avLst/>
          </a:prstGeom>
        </p:spPr>
      </p:pic>
      <p:pic>
        <p:nvPicPr>
          <p:cNvPr id="57" name="Image 56">
            <a:extLst>
              <a:ext uri="{FF2B5EF4-FFF2-40B4-BE49-F238E27FC236}">
                <a16:creationId xmlns:a16="http://schemas.microsoft.com/office/drawing/2014/main" id="{2F04F02E-5E52-2123-798E-74EC03656F9A}"/>
              </a:ext>
            </a:extLst>
          </p:cNvPr>
          <p:cNvPicPr>
            <a:picLocks noChangeAspect="1"/>
          </p:cNvPicPr>
          <p:nvPr/>
        </p:nvPicPr>
        <p:blipFill>
          <a:blip r:embed="rId3"/>
          <a:srcRect/>
          <a:stretch/>
        </p:blipFill>
        <p:spPr>
          <a:xfrm>
            <a:off x="5875088" y="3078021"/>
            <a:ext cx="353795" cy="139941"/>
          </a:xfrm>
          <a:prstGeom prst="rect">
            <a:avLst/>
          </a:prstGeom>
        </p:spPr>
      </p:pic>
      <p:pic>
        <p:nvPicPr>
          <p:cNvPr id="59" name="Image 58">
            <a:extLst>
              <a:ext uri="{FF2B5EF4-FFF2-40B4-BE49-F238E27FC236}">
                <a16:creationId xmlns:a16="http://schemas.microsoft.com/office/drawing/2014/main" id="{032D1628-BAB2-0F28-9323-6351051167A1}"/>
              </a:ext>
            </a:extLst>
          </p:cNvPr>
          <p:cNvPicPr>
            <a:picLocks noChangeAspect="1"/>
          </p:cNvPicPr>
          <p:nvPr/>
        </p:nvPicPr>
        <p:blipFill>
          <a:blip r:embed="rId3"/>
          <a:srcRect/>
          <a:stretch/>
        </p:blipFill>
        <p:spPr>
          <a:xfrm>
            <a:off x="7474647" y="3156972"/>
            <a:ext cx="353795" cy="139941"/>
          </a:xfrm>
          <a:prstGeom prst="rect">
            <a:avLst/>
          </a:prstGeom>
        </p:spPr>
      </p:pic>
      <p:pic>
        <p:nvPicPr>
          <p:cNvPr id="60" name="Google Shape;485;p61">
            <a:extLst>
              <a:ext uri="{FF2B5EF4-FFF2-40B4-BE49-F238E27FC236}">
                <a16:creationId xmlns:a16="http://schemas.microsoft.com/office/drawing/2014/main" id="{37EB489A-8A37-909C-1F91-B65E33C1314A}"/>
              </a:ext>
            </a:extLst>
          </p:cNvPr>
          <p:cNvPicPr preferRelativeResize="0"/>
          <p:nvPr/>
        </p:nvPicPr>
        <p:blipFill rotWithShape="1">
          <a:blip r:embed="rId5">
            <a:alphaModFix/>
          </a:blip>
          <a:srcRect b="11238"/>
          <a:stretch/>
        </p:blipFill>
        <p:spPr>
          <a:xfrm>
            <a:off x="666646" y="237982"/>
            <a:ext cx="527566" cy="648680"/>
          </a:xfrm>
          <a:prstGeom prst="rect">
            <a:avLst/>
          </a:prstGeom>
          <a:noFill/>
          <a:ln>
            <a:noFill/>
          </a:ln>
        </p:spPr>
      </p:pic>
      <p:sp>
        <p:nvSpPr>
          <p:cNvPr id="61" name="Titre 1">
            <a:extLst>
              <a:ext uri="{FF2B5EF4-FFF2-40B4-BE49-F238E27FC236}">
                <a16:creationId xmlns:a16="http://schemas.microsoft.com/office/drawing/2014/main" id="{889A2B3E-36E8-F9A6-BCE2-EC627A550007}"/>
              </a:ext>
            </a:extLst>
          </p:cNvPr>
          <p:cNvSpPr>
            <a:spLocks noGrp="1"/>
          </p:cNvSpPr>
          <p:nvPr>
            <p:ph type="title"/>
          </p:nvPr>
        </p:nvSpPr>
        <p:spPr>
          <a:xfrm>
            <a:off x="1372647" y="483526"/>
            <a:ext cx="4054118" cy="311694"/>
          </a:xfrm>
        </p:spPr>
        <p:txBody>
          <a:bodyPr lIns="0" tIns="0" rIns="0" bIns="0"/>
          <a:lstStyle/>
          <a:p>
            <a:r>
              <a:rPr lang="fr-FR" sz="1000" b="1" dirty="0">
                <a:latin typeface="Marianne" panose="02000000000000000000" pitchFamily="2" charset="0"/>
                <a:cs typeface="Arial" panose="020B0604020202020204" pitchFamily="34" charset="0"/>
              </a:rPr>
              <a:t>Redonner du temps </a:t>
            </a:r>
            <a:r>
              <a:rPr lang="fr-FR" sz="1000" b="1">
                <a:latin typeface="Marianne" panose="02000000000000000000" pitchFamily="2" charset="0"/>
                <a:cs typeface="Arial" panose="020B0604020202020204" pitchFamily="34" charset="0"/>
              </a:rPr>
              <a:t>aux professionnels</a:t>
            </a:r>
            <a:r>
              <a:rPr lang="fr-FR" sz="1000" dirty="0">
                <a:latin typeface="Marianne" panose="02000000000000000000" pitchFamily="2" charset="0"/>
                <a:cs typeface="Arial" panose="020B0604020202020204" pitchFamily="34" charset="0"/>
              </a:rPr>
              <a:t> </a:t>
            </a:r>
            <a:r>
              <a:rPr lang="fr-FR" sz="1000" b="1">
                <a:latin typeface="Marianne" panose="02000000000000000000" pitchFamily="2" charset="0"/>
                <a:cs typeface="Arial" panose="020B0604020202020204" pitchFamily="34" charset="0"/>
              </a:rPr>
              <a:t>de </a:t>
            </a:r>
            <a:r>
              <a:rPr lang="fr-FR" sz="1000" b="1" dirty="0">
                <a:latin typeface="Marianne" panose="02000000000000000000" pitchFamily="2" charset="0"/>
                <a:cs typeface="Arial" panose="020B0604020202020204" pitchFamily="34" charset="0"/>
              </a:rPr>
              <a:t>santé </a:t>
            </a:r>
            <a:br>
              <a:rPr lang="fr-FR" sz="1000" b="1" dirty="0">
                <a:latin typeface="Marianne" panose="02000000000000000000" pitchFamily="2" charset="0"/>
                <a:cs typeface="Arial" panose="020B0604020202020204" pitchFamily="34" charset="0"/>
              </a:rPr>
            </a:br>
            <a:r>
              <a:rPr lang="fr-FR" sz="1000" b="1" dirty="0">
                <a:latin typeface="Marianne" panose="02000000000000000000" pitchFamily="2" charset="0"/>
                <a:cs typeface="Arial" panose="020B0604020202020204" pitchFamily="34" charset="0"/>
              </a:rPr>
              <a:t>et améliorer la prise en charge des personnes</a:t>
            </a:r>
            <a:br>
              <a:rPr lang="fr-FR" sz="1000" b="1" dirty="0">
                <a:latin typeface="Marianne" panose="02000000000000000000" pitchFamily="2" charset="0"/>
                <a:cs typeface="Arial" panose="020B0604020202020204" pitchFamily="34" charset="0"/>
              </a:rPr>
            </a:br>
            <a:r>
              <a:rPr lang="fr-FR" sz="1000" b="1" dirty="0">
                <a:latin typeface="Marianne" panose="02000000000000000000" pitchFamily="2" charset="0"/>
                <a:cs typeface="Arial" panose="020B0604020202020204" pitchFamily="34" charset="0"/>
              </a:rPr>
              <a:t>grâce au numérique </a:t>
            </a:r>
          </a:p>
        </p:txBody>
      </p:sp>
      <p:sp>
        <p:nvSpPr>
          <p:cNvPr id="62" name="Espace réservé du texte 3">
            <a:extLst>
              <a:ext uri="{FF2B5EF4-FFF2-40B4-BE49-F238E27FC236}">
                <a16:creationId xmlns:a16="http://schemas.microsoft.com/office/drawing/2014/main" id="{EF420F66-445D-789D-6F32-3820E70E71CC}"/>
              </a:ext>
            </a:extLst>
          </p:cNvPr>
          <p:cNvSpPr txBox="1">
            <a:spLocks/>
          </p:cNvSpPr>
          <p:nvPr/>
        </p:nvSpPr>
        <p:spPr>
          <a:xfrm>
            <a:off x="1372646" y="132958"/>
            <a:ext cx="1553433"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AXE 2 – PRISE EN CHARGE</a:t>
            </a:r>
          </a:p>
        </p:txBody>
      </p:sp>
      <p:sp>
        <p:nvSpPr>
          <p:cNvPr id="63" name="Espace réservé du numéro de diapositive 4">
            <a:extLst>
              <a:ext uri="{FF2B5EF4-FFF2-40B4-BE49-F238E27FC236}">
                <a16:creationId xmlns:a16="http://schemas.microsoft.com/office/drawing/2014/main" id="{10F11F59-A1D2-8941-5604-F9DADF15E92A}"/>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61</a:t>
            </a:fld>
            <a:endParaRPr lang="fr-FR" dirty="0">
              <a:latin typeface="Marianne" panose="02000000000000000000" pitchFamily="2" charset="0"/>
            </a:endParaRPr>
          </a:p>
        </p:txBody>
      </p:sp>
      <p:pic>
        <p:nvPicPr>
          <p:cNvPr id="2" name="Image 46">
            <a:extLst>
              <a:ext uri="{FF2B5EF4-FFF2-40B4-BE49-F238E27FC236}">
                <a16:creationId xmlns:a16="http://schemas.microsoft.com/office/drawing/2014/main" id="{864FBE6E-FEC6-4ECD-FA03-CBF5D9EED43D}"/>
              </a:ext>
            </a:extLst>
          </p:cNvPr>
          <p:cNvPicPr>
            <a:picLocks noChangeAspect="1"/>
          </p:cNvPicPr>
          <p:nvPr/>
        </p:nvPicPr>
        <p:blipFill>
          <a:blip r:embed="rId2"/>
          <a:srcRect/>
          <a:stretch/>
        </p:blipFill>
        <p:spPr>
          <a:xfrm>
            <a:off x="2312727" y="3128540"/>
            <a:ext cx="353795" cy="139941"/>
          </a:xfrm>
          <a:prstGeom prst="rect">
            <a:avLst/>
          </a:prstGeom>
        </p:spPr>
      </p:pic>
      <p:pic>
        <p:nvPicPr>
          <p:cNvPr id="3" name="Image 49">
            <a:extLst>
              <a:ext uri="{FF2B5EF4-FFF2-40B4-BE49-F238E27FC236}">
                <a16:creationId xmlns:a16="http://schemas.microsoft.com/office/drawing/2014/main" id="{18079B77-1D4F-44BC-795B-6DE38FFE4CB4}"/>
              </a:ext>
            </a:extLst>
          </p:cNvPr>
          <p:cNvPicPr>
            <a:picLocks noChangeAspect="1"/>
          </p:cNvPicPr>
          <p:nvPr/>
        </p:nvPicPr>
        <p:blipFill>
          <a:blip r:embed="rId2"/>
          <a:srcRect/>
          <a:stretch/>
        </p:blipFill>
        <p:spPr>
          <a:xfrm>
            <a:off x="3942958" y="3711178"/>
            <a:ext cx="353795" cy="139941"/>
          </a:xfrm>
          <a:prstGeom prst="rect">
            <a:avLst/>
          </a:prstGeom>
        </p:spPr>
      </p:pic>
      <p:pic>
        <p:nvPicPr>
          <p:cNvPr id="4" name="Image 49">
            <a:extLst>
              <a:ext uri="{FF2B5EF4-FFF2-40B4-BE49-F238E27FC236}">
                <a16:creationId xmlns:a16="http://schemas.microsoft.com/office/drawing/2014/main" id="{B9969A1E-571A-DEA2-1557-58FE1E4CB0B7}"/>
              </a:ext>
            </a:extLst>
          </p:cNvPr>
          <p:cNvPicPr>
            <a:picLocks noChangeAspect="1"/>
          </p:cNvPicPr>
          <p:nvPr/>
        </p:nvPicPr>
        <p:blipFill>
          <a:blip r:embed="rId2"/>
          <a:srcRect/>
          <a:stretch/>
        </p:blipFill>
        <p:spPr>
          <a:xfrm>
            <a:off x="3942958" y="4072453"/>
            <a:ext cx="353795" cy="139941"/>
          </a:xfrm>
          <a:prstGeom prst="rect">
            <a:avLst/>
          </a:prstGeom>
        </p:spPr>
      </p:pic>
      <p:pic>
        <p:nvPicPr>
          <p:cNvPr id="6" name="Image 49">
            <a:extLst>
              <a:ext uri="{FF2B5EF4-FFF2-40B4-BE49-F238E27FC236}">
                <a16:creationId xmlns:a16="http://schemas.microsoft.com/office/drawing/2014/main" id="{73C33D84-DDB8-9DEB-BD3D-3ECB39C0E040}"/>
              </a:ext>
            </a:extLst>
          </p:cNvPr>
          <p:cNvPicPr>
            <a:picLocks noChangeAspect="1"/>
          </p:cNvPicPr>
          <p:nvPr/>
        </p:nvPicPr>
        <p:blipFill>
          <a:blip r:embed="rId2"/>
          <a:srcRect/>
          <a:stretch/>
        </p:blipFill>
        <p:spPr>
          <a:xfrm>
            <a:off x="3942958" y="4696368"/>
            <a:ext cx="353795" cy="139941"/>
          </a:xfrm>
          <a:prstGeom prst="rect">
            <a:avLst/>
          </a:prstGeom>
        </p:spPr>
      </p:pic>
      <p:grpSp>
        <p:nvGrpSpPr>
          <p:cNvPr id="7" name="Group 6">
            <a:extLst>
              <a:ext uri="{FF2B5EF4-FFF2-40B4-BE49-F238E27FC236}">
                <a16:creationId xmlns:a16="http://schemas.microsoft.com/office/drawing/2014/main" id="{E22DEF7E-7C50-0A1C-87C5-699D3FD55CA5}"/>
              </a:ext>
            </a:extLst>
          </p:cNvPr>
          <p:cNvGrpSpPr/>
          <p:nvPr/>
        </p:nvGrpSpPr>
        <p:grpSpPr>
          <a:xfrm>
            <a:off x="5875088" y="2342120"/>
            <a:ext cx="353795" cy="139941"/>
            <a:chOff x="633945" y="3956285"/>
            <a:chExt cx="353795" cy="139941"/>
          </a:xfrm>
        </p:grpSpPr>
        <p:pic>
          <p:nvPicPr>
            <p:cNvPr id="9" name="Image 36">
              <a:extLst>
                <a:ext uri="{FF2B5EF4-FFF2-40B4-BE49-F238E27FC236}">
                  <a16:creationId xmlns:a16="http://schemas.microsoft.com/office/drawing/2014/main" id="{ECC9E7C6-EF27-9F5D-155A-F6FE11A76948}"/>
                </a:ext>
              </a:extLst>
            </p:cNvPr>
            <p:cNvPicPr>
              <a:picLocks noChangeAspect="1"/>
            </p:cNvPicPr>
            <p:nvPr/>
          </p:nvPicPr>
          <p:blipFill>
            <a:blip r:embed="rId4"/>
            <a:srcRect/>
            <a:stretch/>
          </p:blipFill>
          <p:spPr>
            <a:xfrm>
              <a:off x="633945" y="3956285"/>
              <a:ext cx="353795" cy="139941"/>
            </a:xfrm>
            <a:prstGeom prst="rect">
              <a:avLst/>
            </a:prstGeom>
          </p:spPr>
        </p:pic>
        <p:sp>
          <p:nvSpPr>
            <p:cNvPr id="11" name="Rectangle: Rounded Corners 10">
              <a:extLst>
                <a:ext uri="{FF2B5EF4-FFF2-40B4-BE49-F238E27FC236}">
                  <a16:creationId xmlns:a16="http://schemas.microsoft.com/office/drawing/2014/main" id="{08153266-ED7D-3336-9D93-9E9CC068AAE0}"/>
                </a:ext>
              </a:extLst>
            </p:cNvPr>
            <p:cNvSpPr/>
            <p:nvPr/>
          </p:nvSpPr>
          <p:spPr>
            <a:xfrm>
              <a:off x="907466" y="3966855"/>
              <a:ext cx="72000" cy="118800"/>
            </a:xfrm>
            <a:prstGeom prst="roundRect">
              <a:avLst/>
            </a:prstGeom>
            <a:solidFill>
              <a:srgbClr val="3B5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756949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2</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62</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a:defRPr/>
            </a:pPr>
            <a:r>
              <a:rPr lang="fr-FR" sz="4000" b="1" kern="0" dirty="0">
                <a:solidFill>
                  <a:schemeClr val="bg1"/>
                </a:solidFill>
                <a:latin typeface="Marianne" panose="02000000000000000000" pitchFamily="2" charset="0"/>
                <a:sym typeface="Arial"/>
              </a:rPr>
              <a:t>Ségur numérique</a:t>
            </a:r>
            <a:endParaRPr lang="fr-FR" sz="4000" b="1" dirty="0">
              <a:solidFill>
                <a:schemeClr val="bg1"/>
              </a:solidFill>
              <a:latin typeface="Marianne" panose="02000000000000000000" pitchFamily="2" charset="0"/>
            </a:endParaRPr>
          </a:p>
        </p:txBody>
      </p:sp>
    </p:spTree>
    <p:extLst>
      <p:ext uri="{BB962C8B-B14F-4D97-AF65-F5344CB8AC3E}">
        <p14:creationId xmlns:p14="http://schemas.microsoft.com/office/powerpoint/2010/main" val="2889313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63</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9" name="ZoneTexte 8">
            <a:extLst>
              <a:ext uri="{FF2B5EF4-FFF2-40B4-BE49-F238E27FC236}">
                <a16:creationId xmlns:a16="http://schemas.microsoft.com/office/drawing/2014/main" id="{ED15FDF7-D78B-270E-C4B5-524F213212F0}"/>
              </a:ext>
            </a:extLst>
          </p:cNvPr>
          <p:cNvSpPr txBox="1"/>
          <p:nvPr/>
        </p:nvSpPr>
        <p:spPr>
          <a:xfrm>
            <a:off x="6457231" y="2914189"/>
            <a:ext cx="2393163" cy="969496"/>
          </a:xfrm>
          <a:prstGeom prst="rect">
            <a:avLst/>
          </a:prstGeom>
          <a:noFill/>
        </p:spPr>
        <p:txBody>
          <a:bodyPr wrap="square" lIns="0" tIns="0" rIns="0" bIns="0">
            <a:spAutoFit/>
          </a:bodyPr>
          <a:lstStyle/>
          <a:p>
            <a:pPr defTabSz="1219170" eaLnBrk="0" fontAlgn="base" hangingPunct="0">
              <a:lnSpc>
                <a:spcPct val="90000"/>
              </a:lnSpc>
              <a:buClr>
                <a:srgbClr val="374C62"/>
              </a:buClr>
              <a:buSzPts val="1600"/>
              <a:defRPr/>
            </a:pPr>
            <a:r>
              <a:rPr lang="fr-FR" sz="1000" b="1" dirty="0">
                <a:solidFill>
                  <a:srgbClr val="374C62"/>
                </a:solidFill>
                <a:latin typeface="Marianne" panose="02000000000000000000" pitchFamily="2" charset="0"/>
                <a:sym typeface="Arial"/>
              </a:rPr>
              <a:t>Un objectif de la Feuille de route au cœur de la promesse du Ségur numérique </a:t>
            </a:r>
            <a:r>
              <a:rPr lang="fr-FR" sz="1000" dirty="0">
                <a:solidFill>
                  <a:srgbClr val="374C62"/>
                </a:solidFill>
                <a:latin typeface="Marianne" panose="02000000000000000000" pitchFamily="2" charset="0"/>
                <a:sym typeface="Arial"/>
              </a:rPr>
              <a:t>de généraliser le partage fluide et sécurisé des données de santé, entre professionnels de santé et avec le patient, pour mieux prévenir, mieux soigner et mieux accompagner.</a:t>
            </a:r>
            <a:endParaRPr lang="fr-FR" sz="1000" dirty="0">
              <a:solidFill>
                <a:srgbClr val="000000"/>
              </a:solidFill>
              <a:latin typeface="Marianne" panose="02000000000000000000" pitchFamily="2" charset="0"/>
              <a:sym typeface="Arial"/>
            </a:endParaRPr>
          </a:p>
        </p:txBody>
      </p:sp>
      <p:pic>
        <p:nvPicPr>
          <p:cNvPr id="15" name="Google Shape;17;p40" descr="Logo&#10;&#10;Description automatically generated">
            <a:extLst>
              <a:ext uri="{FF2B5EF4-FFF2-40B4-BE49-F238E27FC236}">
                <a16:creationId xmlns:a16="http://schemas.microsoft.com/office/drawing/2014/main" id="{99B604BF-4E5A-2790-5BC7-77B9FA556711}"/>
              </a:ext>
            </a:extLst>
          </p:cNvPr>
          <p:cNvPicPr preferRelativeResize="0"/>
          <p:nvPr/>
        </p:nvPicPr>
        <p:blipFill rotWithShape="1">
          <a:blip r:embed="rId2">
            <a:alphaModFix/>
          </a:blip>
          <a:srcRect/>
          <a:stretch/>
        </p:blipFill>
        <p:spPr>
          <a:xfrm>
            <a:off x="6457231" y="2086521"/>
            <a:ext cx="674352" cy="674352"/>
          </a:xfrm>
          <a:prstGeom prst="rect">
            <a:avLst/>
          </a:prstGeom>
          <a:noFill/>
          <a:ln>
            <a:noFill/>
          </a:ln>
        </p:spPr>
      </p:pic>
      <p:pic>
        <p:nvPicPr>
          <p:cNvPr id="16" name="Google Shape;397;p6">
            <a:extLst>
              <a:ext uri="{FF2B5EF4-FFF2-40B4-BE49-F238E27FC236}">
                <a16:creationId xmlns:a16="http://schemas.microsoft.com/office/drawing/2014/main" id="{1DB69F84-F9FF-48A6-C43A-2945BFE5384A}"/>
              </a:ext>
            </a:extLst>
          </p:cNvPr>
          <p:cNvPicPr preferRelativeResize="0"/>
          <p:nvPr/>
        </p:nvPicPr>
        <p:blipFill rotWithShape="1">
          <a:blip r:embed="rId3">
            <a:alphaModFix/>
          </a:blip>
          <a:srcRect/>
          <a:stretch/>
        </p:blipFill>
        <p:spPr>
          <a:xfrm>
            <a:off x="7248992" y="2086521"/>
            <a:ext cx="996004" cy="671313"/>
          </a:xfrm>
          <a:prstGeom prst="rect">
            <a:avLst/>
          </a:prstGeom>
          <a:noFill/>
          <a:ln>
            <a:noFill/>
          </a:ln>
        </p:spPr>
      </p:pic>
      <p:sp>
        <p:nvSpPr>
          <p:cNvPr id="24" name="ZoneTexte 23">
            <a:extLst>
              <a:ext uri="{FF2B5EF4-FFF2-40B4-BE49-F238E27FC236}">
                <a16:creationId xmlns:a16="http://schemas.microsoft.com/office/drawing/2014/main" id="{EA96F23B-592F-AD2E-4E07-38241A86EB11}"/>
              </a:ext>
            </a:extLst>
          </p:cNvPr>
          <p:cNvSpPr txBox="1"/>
          <p:nvPr/>
        </p:nvSpPr>
        <p:spPr>
          <a:xfrm>
            <a:off x="646596" y="1240499"/>
            <a:ext cx="6748924" cy="492443"/>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Une trajectoire en « 3 petits pas » pour atteindre l’ambition du Ségur numérique</a:t>
            </a:r>
          </a:p>
        </p:txBody>
      </p:sp>
      <p:grpSp>
        <p:nvGrpSpPr>
          <p:cNvPr id="50" name="Groupe 49">
            <a:extLst>
              <a:ext uri="{FF2B5EF4-FFF2-40B4-BE49-F238E27FC236}">
                <a16:creationId xmlns:a16="http://schemas.microsoft.com/office/drawing/2014/main" id="{00AD82E1-4F9E-3556-74A4-BC100FA4B4CE}"/>
              </a:ext>
            </a:extLst>
          </p:cNvPr>
          <p:cNvGrpSpPr/>
          <p:nvPr/>
        </p:nvGrpSpPr>
        <p:grpSpPr>
          <a:xfrm>
            <a:off x="438207" y="2005390"/>
            <a:ext cx="5468323" cy="1680644"/>
            <a:chOff x="438207" y="2005390"/>
            <a:chExt cx="5468323" cy="1680644"/>
          </a:xfrm>
        </p:grpSpPr>
        <p:sp>
          <p:nvSpPr>
            <p:cNvPr id="33" name="Ellipse 32">
              <a:extLst>
                <a:ext uri="{FF2B5EF4-FFF2-40B4-BE49-F238E27FC236}">
                  <a16:creationId xmlns:a16="http://schemas.microsoft.com/office/drawing/2014/main" id="{22B63930-A0D7-8E14-1DE9-517192950997}"/>
                </a:ext>
              </a:extLst>
            </p:cNvPr>
            <p:cNvSpPr/>
            <p:nvPr/>
          </p:nvSpPr>
          <p:spPr>
            <a:xfrm>
              <a:off x="621064" y="2166278"/>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FF39FCF2-8226-05C1-D11F-530F9C4CD585}"/>
                </a:ext>
              </a:extLst>
            </p:cNvPr>
            <p:cNvCxnSpPr>
              <a:cxnSpLocks/>
            </p:cNvCxnSpPr>
            <p:nvPr/>
          </p:nvCxnSpPr>
          <p:spPr>
            <a:xfrm flipH="1">
              <a:off x="717344" y="2259470"/>
              <a:ext cx="5189186" cy="0"/>
            </a:xfrm>
            <a:prstGeom prst="line">
              <a:avLst/>
            </a:prstGeom>
            <a:ln w="635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20F5E0AD-F860-D5B7-74C3-63DCCDB41878}"/>
                </a:ext>
              </a:extLst>
            </p:cNvPr>
            <p:cNvSpPr/>
            <p:nvPr/>
          </p:nvSpPr>
          <p:spPr>
            <a:xfrm>
              <a:off x="680274" y="2225488"/>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C5C3E335-0DBD-67C5-68B0-852B4BE56F59}"/>
                </a:ext>
              </a:extLst>
            </p:cNvPr>
            <p:cNvSpPr/>
            <p:nvPr/>
          </p:nvSpPr>
          <p:spPr>
            <a:xfrm>
              <a:off x="2480063" y="2160324"/>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27D7D51C-C090-A3D7-D88A-DAA690672ED6}"/>
                </a:ext>
              </a:extLst>
            </p:cNvPr>
            <p:cNvSpPr/>
            <p:nvPr/>
          </p:nvSpPr>
          <p:spPr>
            <a:xfrm>
              <a:off x="2539273" y="2219534"/>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D0ABAE78-EE27-11F9-E293-9FEDA8CF4E04}"/>
                </a:ext>
              </a:extLst>
            </p:cNvPr>
            <p:cNvSpPr/>
            <p:nvPr/>
          </p:nvSpPr>
          <p:spPr>
            <a:xfrm>
              <a:off x="4385619" y="2160324"/>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C21DA1FE-9853-8CF1-1865-AC2664263D11}"/>
                </a:ext>
              </a:extLst>
            </p:cNvPr>
            <p:cNvSpPr/>
            <p:nvPr/>
          </p:nvSpPr>
          <p:spPr>
            <a:xfrm>
              <a:off x="4444829" y="2219534"/>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Graphique 38" descr="Flèche vers la droite contour">
              <a:extLst>
                <a:ext uri="{FF2B5EF4-FFF2-40B4-BE49-F238E27FC236}">
                  <a16:creationId xmlns:a16="http://schemas.microsoft.com/office/drawing/2014/main" id="{4CF1C294-F3E9-741B-1E87-2D7E23655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9989" y="2005390"/>
              <a:ext cx="266541" cy="266541"/>
            </a:xfrm>
            <a:prstGeom prst="rect">
              <a:avLst/>
            </a:prstGeom>
          </p:spPr>
        </p:pic>
        <p:sp>
          <p:nvSpPr>
            <p:cNvPr id="40" name="ZoneTexte 39">
              <a:extLst>
                <a:ext uri="{FF2B5EF4-FFF2-40B4-BE49-F238E27FC236}">
                  <a16:creationId xmlns:a16="http://schemas.microsoft.com/office/drawing/2014/main" id="{91E61C40-5D67-0E7D-E221-6B937C280BE0}"/>
                </a:ext>
              </a:extLst>
            </p:cNvPr>
            <p:cNvSpPr txBox="1"/>
            <p:nvPr/>
          </p:nvSpPr>
          <p:spPr>
            <a:xfrm>
              <a:off x="621064" y="2472163"/>
              <a:ext cx="1384121" cy="461665"/>
            </a:xfrm>
            <a:prstGeom prst="rect">
              <a:avLst/>
            </a:prstGeom>
            <a:noFill/>
          </p:spPr>
          <p:txBody>
            <a:bodyPr wrap="square" lIns="0" tIns="0" rIns="0" bIns="0" rtlCol="0">
              <a:spAutoFit/>
            </a:bodyPr>
            <a:lstStyle/>
            <a:p>
              <a:r>
                <a:rPr lang="fr-FR" sz="1000" dirty="0">
                  <a:solidFill>
                    <a:srgbClr val="374C62"/>
                  </a:solidFill>
                  <a:latin typeface="Marianne" panose="02000000000000000000" pitchFamily="2" charset="0"/>
                </a:rPr>
                <a:t>Doter tous les patients d’un profil Mon espace santé</a:t>
              </a:r>
            </a:p>
          </p:txBody>
        </p:sp>
        <p:pic>
          <p:nvPicPr>
            <p:cNvPr id="42" name="Graphique 41" descr="Ligne fléchée : incurvée sens des aiguilles d’une montre contour">
              <a:extLst>
                <a:ext uri="{FF2B5EF4-FFF2-40B4-BE49-F238E27FC236}">
                  <a16:creationId xmlns:a16="http://schemas.microsoft.com/office/drawing/2014/main" id="{15446B94-AE93-BDA6-C228-A6818F97DF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300000" flipV="1">
              <a:off x="1745920" y="3007958"/>
              <a:ext cx="537308" cy="537308"/>
            </a:xfrm>
            <a:prstGeom prst="rect">
              <a:avLst/>
            </a:prstGeom>
          </p:spPr>
        </p:pic>
        <p:sp>
          <p:nvSpPr>
            <p:cNvPr id="43" name="ZoneTexte 42">
              <a:extLst>
                <a:ext uri="{FF2B5EF4-FFF2-40B4-BE49-F238E27FC236}">
                  <a16:creationId xmlns:a16="http://schemas.microsoft.com/office/drawing/2014/main" id="{16698832-B830-43BF-8B34-132051D15CDF}"/>
                </a:ext>
              </a:extLst>
            </p:cNvPr>
            <p:cNvSpPr txBox="1"/>
            <p:nvPr/>
          </p:nvSpPr>
          <p:spPr>
            <a:xfrm>
              <a:off x="1561171" y="3439813"/>
              <a:ext cx="667170" cy="246221"/>
            </a:xfrm>
            <a:prstGeom prst="rect">
              <a:avLst/>
            </a:prstGeom>
            <a:noFill/>
          </p:spPr>
          <p:txBody>
            <a:bodyPr wrap="none" rtlCol="0">
              <a:spAutoFit/>
            </a:bodyPr>
            <a:lstStyle/>
            <a:p>
              <a:r>
                <a:rPr lang="fr-FR" sz="1000" dirty="0">
                  <a:solidFill>
                    <a:srgbClr val="ED7D31"/>
                  </a:solidFill>
                  <a:latin typeface="Marianne" panose="02000000000000000000" pitchFamily="2" charset="0"/>
                </a:rPr>
                <a:t>Vague 1</a:t>
              </a:r>
            </a:p>
          </p:txBody>
        </p:sp>
        <p:sp>
          <p:nvSpPr>
            <p:cNvPr id="45" name="ZoneTexte 44">
              <a:extLst>
                <a:ext uri="{FF2B5EF4-FFF2-40B4-BE49-F238E27FC236}">
                  <a16:creationId xmlns:a16="http://schemas.microsoft.com/office/drawing/2014/main" id="{E57E13A0-463C-AFCC-D4F1-273330756289}"/>
                </a:ext>
              </a:extLst>
            </p:cNvPr>
            <p:cNvSpPr txBox="1"/>
            <p:nvPr/>
          </p:nvSpPr>
          <p:spPr>
            <a:xfrm>
              <a:off x="2480063" y="2472163"/>
              <a:ext cx="1546809" cy="461665"/>
            </a:xfrm>
            <a:prstGeom prst="rect">
              <a:avLst/>
            </a:prstGeom>
            <a:noFill/>
          </p:spPr>
          <p:txBody>
            <a:bodyPr wrap="square" lIns="0" tIns="0" rIns="0" bIns="0">
              <a:spAutoFit/>
            </a:bodyPr>
            <a:lstStyle/>
            <a:p>
              <a:r>
                <a:rPr lang="fr-FR" sz="1000" dirty="0">
                  <a:solidFill>
                    <a:srgbClr val="374C62"/>
                  </a:solidFill>
                  <a:latin typeface="Marianne" panose="02000000000000000000" pitchFamily="2" charset="0"/>
                </a:rPr>
                <a:t>Atteindre une masse critique de documents dans Mon espace santé</a:t>
              </a:r>
            </a:p>
          </p:txBody>
        </p:sp>
        <p:pic>
          <p:nvPicPr>
            <p:cNvPr id="46" name="Graphique 45" descr="Ligne fléchée : incurvée sens des aiguilles d’une montre contour">
              <a:extLst>
                <a:ext uri="{FF2B5EF4-FFF2-40B4-BE49-F238E27FC236}">
                  <a16:creationId xmlns:a16="http://schemas.microsoft.com/office/drawing/2014/main" id="{EE8EEE11-0304-83C4-EA11-48D2F9B104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300000" flipV="1">
              <a:off x="4045139" y="3007958"/>
              <a:ext cx="537308" cy="537308"/>
            </a:xfrm>
            <a:prstGeom prst="rect">
              <a:avLst/>
            </a:prstGeom>
          </p:spPr>
        </p:pic>
        <p:sp>
          <p:nvSpPr>
            <p:cNvPr id="47" name="ZoneTexte 46">
              <a:extLst>
                <a:ext uri="{FF2B5EF4-FFF2-40B4-BE49-F238E27FC236}">
                  <a16:creationId xmlns:a16="http://schemas.microsoft.com/office/drawing/2014/main" id="{0CC28C49-C787-F74F-6FF7-3E8B0D808A70}"/>
                </a:ext>
              </a:extLst>
            </p:cNvPr>
            <p:cNvSpPr txBox="1"/>
            <p:nvPr/>
          </p:nvSpPr>
          <p:spPr>
            <a:xfrm>
              <a:off x="3860390" y="3439813"/>
              <a:ext cx="684803" cy="246221"/>
            </a:xfrm>
            <a:prstGeom prst="rect">
              <a:avLst/>
            </a:prstGeom>
            <a:noFill/>
          </p:spPr>
          <p:txBody>
            <a:bodyPr wrap="none" rtlCol="0">
              <a:spAutoFit/>
            </a:bodyPr>
            <a:lstStyle/>
            <a:p>
              <a:r>
                <a:rPr lang="fr-FR" sz="1000" dirty="0">
                  <a:solidFill>
                    <a:srgbClr val="4888C7"/>
                  </a:solidFill>
                  <a:latin typeface="Marianne" panose="02000000000000000000" pitchFamily="2" charset="0"/>
                </a:rPr>
                <a:t>Vague 2</a:t>
              </a:r>
            </a:p>
          </p:txBody>
        </p:sp>
        <p:sp>
          <p:nvSpPr>
            <p:cNvPr id="49" name="ZoneTexte 48">
              <a:extLst>
                <a:ext uri="{FF2B5EF4-FFF2-40B4-BE49-F238E27FC236}">
                  <a16:creationId xmlns:a16="http://schemas.microsoft.com/office/drawing/2014/main" id="{B65D5FDE-46CC-B915-0DB6-C2782A340CE0}"/>
                </a:ext>
              </a:extLst>
            </p:cNvPr>
            <p:cNvSpPr txBox="1"/>
            <p:nvPr/>
          </p:nvSpPr>
          <p:spPr>
            <a:xfrm>
              <a:off x="4385619" y="2470630"/>
              <a:ext cx="1516418" cy="461665"/>
            </a:xfrm>
            <a:prstGeom prst="rect">
              <a:avLst/>
            </a:prstGeom>
            <a:noFill/>
          </p:spPr>
          <p:txBody>
            <a:bodyPr wrap="square" lIns="0" tIns="0" rIns="0" bIns="0">
              <a:spAutoFit/>
            </a:bodyPr>
            <a:lstStyle/>
            <a:p>
              <a:r>
                <a:rPr lang="fr-FR" sz="1000" dirty="0">
                  <a:solidFill>
                    <a:srgbClr val="374C62"/>
                  </a:solidFill>
                  <a:latin typeface="Marianne" panose="02000000000000000000" pitchFamily="2" charset="0"/>
                </a:rPr>
                <a:t>Faciliter l’utilisation de cette information par les professionnels</a:t>
              </a:r>
            </a:p>
          </p:txBody>
        </p:sp>
      </p:grpSp>
    </p:spTree>
    <p:extLst>
      <p:ext uri="{BB962C8B-B14F-4D97-AF65-F5344CB8AC3E}">
        <p14:creationId xmlns:p14="http://schemas.microsoft.com/office/powerpoint/2010/main" val="4253142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64</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3" name="ZoneTexte 2">
            <a:extLst>
              <a:ext uri="{FF2B5EF4-FFF2-40B4-BE49-F238E27FC236}">
                <a16:creationId xmlns:a16="http://schemas.microsoft.com/office/drawing/2014/main" id="{81E4B857-5C75-130C-69B2-42DC46EF704E}"/>
              </a:ext>
            </a:extLst>
          </p:cNvPr>
          <p:cNvSpPr txBox="1"/>
          <p:nvPr/>
        </p:nvSpPr>
        <p:spPr>
          <a:xfrm>
            <a:off x="6173879" y="1226489"/>
            <a:ext cx="2304138" cy="1675843"/>
          </a:xfrm>
          <a:prstGeom prst="rect">
            <a:avLst/>
          </a:prstGeom>
          <a:noFill/>
        </p:spPr>
        <p:txBody>
          <a:bodyPr wrap="square" lIns="0" tIns="0" rIns="0" bIns="0">
            <a:spAutoFit/>
          </a:bodyPr>
          <a:lstStyle/>
          <a:p>
            <a:pPr defTabSz="1219170" eaLnBrk="0" fontAlgn="base" hangingPunct="0">
              <a:lnSpc>
                <a:spcPct val="90000"/>
              </a:lnSpc>
              <a:buClr>
                <a:srgbClr val="374C62"/>
              </a:buClr>
              <a:buSzPts val="1600"/>
              <a:defRPr/>
            </a:pPr>
            <a:r>
              <a:rPr lang="fr-FR" sz="1100" dirty="0">
                <a:solidFill>
                  <a:srgbClr val="374C62"/>
                </a:solidFill>
                <a:latin typeface="Marianne" panose="02000000000000000000" pitchFamily="2" charset="0"/>
                <a:sym typeface="Arial"/>
              </a:rPr>
              <a:t>Après la création de Mon espace santé en 2022, puis </a:t>
            </a:r>
            <a:r>
              <a:rPr lang="fr-FR" sz="1100" b="1" dirty="0">
                <a:solidFill>
                  <a:srgbClr val="374C62"/>
                </a:solidFill>
                <a:latin typeface="Marianne" panose="02000000000000000000" pitchFamily="2" charset="0"/>
                <a:sym typeface="Arial"/>
              </a:rPr>
              <a:t>l’atteinte en janvier dernier </a:t>
            </a:r>
            <a:r>
              <a:rPr lang="fr-FR" sz="1100" dirty="0">
                <a:solidFill>
                  <a:srgbClr val="374C62"/>
                </a:solidFill>
                <a:latin typeface="Marianne" panose="02000000000000000000" pitchFamily="2" charset="0"/>
                <a:sym typeface="Arial"/>
              </a:rPr>
              <a:t>du seuil des 250 M de documents partagés par les professionnels</a:t>
            </a:r>
            <a:r>
              <a:rPr lang="fr-FR" sz="1100" b="1" dirty="0">
                <a:solidFill>
                  <a:srgbClr val="374C62"/>
                </a:solidFill>
                <a:latin typeface="Marianne" panose="02000000000000000000" pitchFamily="2" charset="0"/>
                <a:sym typeface="Arial"/>
              </a:rPr>
              <a:t>, les deux premiers pas sont désormais  franchis !</a:t>
            </a:r>
          </a:p>
          <a:p>
            <a:pPr defTabSz="1219170" eaLnBrk="0" fontAlgn="base" hangingPunct="0">
              <a:lnSpc>
                <a:spcPct val="90000"/>
              </a:lnSpc>
              <a:buClr>
                <a:srgbClr val="374C62"/>
              </a:buClr>
              <a:buSzPts val="1600"/>
              <a:defRPr/>
            </a:pPr>
            <a:endParaRPr lang="fr-FR" sz="1100" b="1" dirty="0">
              <a:solidFill>
                <a:srgbClr val="374C62"/>
              </a:solidFill>
              <a:latin typeface="Marianne" panose="02000000000000000000" pitchFamily="2" charset="0"/>
              <a:sym typeface="Arial"/>
            </a:endParaRPr>
          </a:p>
          <a:p>
            <a:pPr defTabSz="1219170" eaLnBrk="0" fontAlgn="base" hangingPunct="0">
              <a:lnSpc>
                <a:spcPct val="90000"/>
              </a:lnSpc>
              <a:buClr>
                <a:srgbClr val="374C62"/>
              </a:buClr>
              <a:buSzPts val="1600"/>
              <a:defRPr/>
            </a:pPr>
            <a:r>
              <a:rPr lang="fr-FR" sz="1100" b="1" dirty="0">
                <a:solidFill>
                  <a:srgbClr val="374C62"/>
                </a:solidFill>
                <a:latin typeface="Marianne" panose="02000000000000000000" pitchFamily="2" charset="0"/>
                <a:sym typeface="Arial"/>
              </a:rPr>
              <a:t>Plus d’infos sur </a:t>
            </a:r>
            <a:r>
              <a:rPr lang="fr-FR" sz="1100" b="1" u="sng" dirty="0" err="1">
                <a:solidFill>
                  <a:srgbClr val="374C62"/>
                </a:solidFill>
                <a:latin typeface="Marianne" panose="02000000000000000000" pitchFamily="2" charset="0"/>
                <a:sym typeface="Arial"/>
              </a:rPr>
              <a:t>esante.gouv.fr</a:t>
            </a:r>
            <a:r>
              <a:rPr lang="fr-FR" sz="1100" b="1" u="sng" dirty="0">
                <a:solidFill>
                  <a:srgbClr val="374C62"/>
                </a:solidFill>
                <a:latin typeface="Marianne" panose="02000000000000000000" pitchFamily="2" charset="0"/>
                <a:sym typeface="Arial"/>
              </a:rPr>
              <a:t>/</a:t>
            </a:r>
            <a:r>
              <a:rPr lang="fr-FR" sz="1100" b="1" u="sng" dirty="0" err="1">
                <a:solidFill>
                  <a:srgbClr val="374C62"/>
                </a:solidFill>
                <a:latin typeface="Marianne" panose="02000000000000000000" pitchFamily="2" charset="0"/>
                <a:sym typeface="Arial"/>
              </a:rPr>
              <a:t>segur</a:t>
            </a:r>
            <a:r>
              <a:rPr lang="fr-FR" sz="1100" b="1" u="sng" dirty="0">
                <a:solidFill>
                  <a:srgbClr val="374C62"/>
                </a:solidFill>
                <a:latin typeface="Marianne" panose="02000000000000000000" pitchFamily="2" charset="0"/>
                <a:sym typeface="Arial"/>
              </a:rPr>
              <a:t>/transparence</a:t>
            </a:r>
          </a:p>
          <a:p>
            <a:pPr defTabSz="1219170" eaLnBrk="0" fontAlgn="base" hangingPunct="0">
              <a:lnSpc>
                <a:spcPct val="90000"/>
              </a:lnSpc>
              <a:buClr>
                <a:srgbClr val="374C62"/>
              </a:buClr>
              <a:buSzPts val="1600"/>
              <a:defRPr/>
            </a:pPr>
            <a:endParaRPr lang="fr-FR" sz="1100" dirty="0">
              <a:solidFill>
                <a:srgbClr val="374C62"/>
              </a:solidFill>
              <a:latin typeface="Marianne" panose="02000000000000000000" pitchFamily="2" charset="0"/>
              <a:sym typeface="Arial"/>
            </a:endParaRPr>
          </a:p>
        </p:txBody>
      </p:sp>
      <p:grpSp>
        <p:nvGrpSpPr>
          <p:cNvPr id="6" name="Groupe 5">
            <a:extLst>
              <a:ext uri="{FF2B5EF4-FFF2-40B4-BE49-F238E27FC236}">
                <a16:creationId xmlns:a16="http://schemas.microsoft.com/office/drawing/2014/main" id="{AA135EB9-B6BC-F696-A12D-EB6C5602A8F3}"/>
              </a:ext>
            </a:extLst>
          </p:cNvPr>
          <p:cNvGrpSpPr/>
          <p:nvPr/>
        </p:nvGrpSpPr>
        <p:grpSpPr>
          <a:xfrm>
            <a:off x="773690" y="1226500"/>
            <a:ext cx="4219786" cy="1345268"/>
            <a:chOff x="621064" y="2005390"/>
            <a:chExt cx="5285466" cy="1685001"/>
          </a:xfrm>
        </p:grpSpPr>
        <p:sp>
          <p:nvSpPr>
            <p:cNvPr id="7" name="Ellipse 6">
              <a:extLst>
                <a:ext uri="{FF2B5EF4-FFF2-40B4-BE49-F238E27FC236}">
                  <a16:creationId xmlns:a16="http://schemas.microsoft.com/office/drawing/2014/main" id="{4B63DB9D-D88D-4AA8-B24D-21DF5F377C04}"/>
                </a:ext>
              </a:extLst>
            </p:cNvPr>
            <p:cNvSpPr/>
            <p:nvPr/>
          </p:nvSpPr>
          <p:spPr>
            <a:xfrm>
              <a:off x="621064" y="2166278"/>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cxnSp>
          <p:nvCxnSpPr>
            <p:cNvPr id="18" name="Connecteur droit 17">
              <a:extLst>
                <a:ext uri="{FF2B5EF4-FFF2-40B4-BE49-F238E27FC236}">
                  <a16:creationId xmlns:a16="http://schemas.microsoft.com/office/drawing/2014/main" id="{D0CAA5C5-AD62-F844-4C33-6D305EF1A5C8}"/>
                </a:ext>
              </a:extLst>
            </p:cNvPr>
            <p:cNvCxnSpPr>
              <a:cxnSpLocks/>
            </p:cNvCxnSpPr>
            <p:nvPr/>
          </p:nvCxnSpPr>
          <p:spPr>
            <a:xfrm flipH="1">
              <a:off x="717344" y="2259470"/>
              <a:ext cx="5189186" cy="0"/>
            </a:xfrm>
            <a:prstGeom prst="line">
              <a:avLst/>
            </a:prstGeom>
            <a:ln w="635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12BB04DD-6F94-40D8-38FE-670925D22C53}"/>
                </a:ext>
              </a:extLst>
            </p:cNvPr>
            <p:cNvSpPr/>
            <p:nvPr/>
          </p:nvSpPr>
          <p:spPr>
            <a:xfrm>
              <a:off x="680274" y="2225488"/>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0" name="Ellipse 19">
              <a:extLst>
                <a:ext uri="{FF2B5EF4-FFF2-40B4-BE49-F238E27FC236}">
                  <a16:creationId xmlns:a16="http://schemas.microsoft.com/office/drawing/2014/main" id="{2A88EE06-B30C-FE0A-43F2-C8D9451530DE}"/>
                </a:ext>
              </a:extLst>
            </p:cNvPr>
            <p:cNvSpPr/>
            <p:nvPr/>
          </p:nvSpPr>
          <p:spPr>
            <a:xfrm>
              <a:off x="2480063" y="2160324"/>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1" name="Ellipse 20">
              <a:extLst>
                <a:ext uri="{FF2B5EF4-FFF2-40B4-BE49-F238E27FC236}">
                  <a16:creationId xmlns:a16="http://schemas.microsoft.com/office/drawing/2014/main" id="{DF51CE39-599A-D779-6C67-B92B22394A09}"/>
                </a:ext>
              </a:extLst>
            </p:cNvPr>
            <p:cNvSpPr/>
            <p:nvPr/>
          </p:nvSpPr>
          <p:spPr>
            <a:xfrm>
              <a:off x="2539273" y="2219534"/>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2" name="Ellipse 21">
              <a:extLst>
                <a:ext uri="{FF2B5EF4-FFF2-40B4-BE49-F238E27FC236}">
                  <a16:creationId xmlns:a16="http://schemas.microsoft.com/office/drawing/2014/main" id="{78B4F829-7443-EFF1-5658-E23358948968}"/>
                </a:ext>
              </a:extLst>
            </p:cNvPr>
            <p:cNvSpPr/>
            <p:nvPr/>
          </p:nvSpPr>
          <p:spPr>
            <a:xfrm>
              <a:off x="4385619" y="2160324"/>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3" name="Ellipse 22">
              <a:extLst>
                <a:ext uri="{FF2B5EF4-FFF2-40B4-BE49-F238E27FC236}">
                  <a16:creationId xmlns:a16="http://schemas.microsoft.com/office/drawing/2014/main" id="{B2C5D751-0A67-5AE2-733C-4D266444B6F8}"/>
                </a:ext>
              </a:extLst>
            </p:cNvPr>
            <p:cNvSpPr/>
            <p:nvPr/>
          </p:nvSpPr>
          <p:spPr>
            <a:xfrm>
              <a:off x="4444829" y="2219534"/>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pic>
          <p:nvPicPr>
            <p:cNvPr id="25" name="Graphique 24" descr="Flèche vers la droite contour">
              <a:extLst>
                <a:ext uri="{FF2B5EF4-FFF2-40B4-BE49-F238E27FC236}">
                  <a16:creationId xmlns:a16="http://schemas.microsoft.com/office/drawing/2014/main" id="{E1D8EE8B-483D-68C1-0C72-DB58708267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9989" y="2005390"/>
              <a:ext cx="266541" cy="266541"/>
            </a:xfrm>
            <a:prstGeom prst="rect">
              <a:avLst/>
            </a:prstGeom>
          </p:spPr>
        </p:pic>
        <p:sp>
          <p:nvSpPr>
            <p:cNvPr id="26" name="ZoneTexte 25">
              <a:extLst>
                <a:ext uri="{FF2B5EF4-FFF2-40B4-BE49-F238E27FC236}">
                  <a16:creationId xmlns:a16="http://schemas.microsoft.com/office/drawing/2014/main" id="{8284630B-9887-FF09-3089-B9CF8AF73893}"/>
                </a:ext>
              </a:extLst>
            </p:cNvPr>
            <p:cNvSpPr txBox="1"/>
            <p:nvPr/>
          </p:nvSpPr>
          <p:spPr>
            <a:xfrm>
              <a:off x="621064" y="2472163"/>
              <a:ext cx="1384121" cy="404779"/>
            </a:xfrm>
            <a:prstGeom prst="rect">
              <a:avLst/>
            </a:prstGeom>
            <a:noFill/>
          </p:spPr>
          <p:txBody>
            <a:bodyPr wrap="square" lIns="0" tIns="0" rIns="0" bIns="0" rtlCol="0">
              <a:spAutoFit/>
            </a:bodyPr>
            <a:lstStyle/>
            <a:p>
              <a:r>
                <a:rPr lang="fr-FR" sz="700" dirty="0">
                  <a:solidFill>
                    <a:srgbClr val="374C62"/>
                  </a:solidFill>
                  <a:latin typeface="Marianne" panose="02000000000000000000" pitchFamily="2" charset="0"/>
                </a:rPr>
                <a:t>Doter tous les patients d’un profil Mon espace santé</a:t>
              </a:r>
            </a:p>
          </p:txBody>
        </p:sp>
        <p:pic>
          <p:nvPicPr>
            <p:cNvPr id="27" name="Graphique 26" descr="Ligne fléchée : incurvée sens des aiguilles d’une montre contour">
              <a:extLst>
                <a:ext uri="{FF2B5EF4-FFF2-40B4-BE49-F238E27FC236}">
                  <a16:creationId xmlns:a16="http://schemas.microsoft.com/office/drawing/2014/main" id="{E280963A-1564-5DF5-CF7F-8125B6B43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00000" flipV="1">
              <a:off x="1745920" y="3007958"/>
              <a:ext cx="537308" cy="537308"/>
            </a:xfrm>
            <a:prstGeom prst="rect">
              <a:avLst/>
            </a:prstGeom>
          </p:spPr>
        </p:pic>
        <p:sp>
          <p:nvSpPr>
            <p:cNvPr id="28" name="ZoneTexte 27">
              <a:extLst>
                <a:ext uri="{FF2B5EF4-FFF2-40B4-BE49-F238E27FC236}">
                  <a16:creationId xmlns:a16="http://schemas.microsoft.com/office/drawing/2014/main" id="{F9F98DF1-3388-B863-59C6-205D8F34A37B}"/>
                </a:ext>
              </a:extLst>
            </p:cNvPr>
            <p:cNvSpPr txBox="1"/>
            <p:nvPr/>
          </p:nvSpPr>
          <p:spPr>
            <a:xfrm>
              <a:off x="1561171" y="3439813"/>
              <a:ext cx="654957" cy="250578"/>
            </a:xfrm>
            <a:prstGeom prst="rect">
              <a:avLst/>
            </a:prstGeom>
            <a:noFill/>
          </p:spPr>
          <p:txBody>
            <a:bodyPr wrap="none" rtlCol="0">
              <a:spAutoFit/>
            </a:bodyPr>
            <a:lstStyle/>
            <a:p>
              <a:r>
                <a:rPr lang="fr-FR" sz="700" dirty="0">
                  <a:solidFill>
                    <a:srgbClr val="ED7D31"/>
                  </a:solidFill>
                  <a:latin typeface="Marianne" panose="02000000000000000000" pitchFamily="2" charset="0"/>
                </a:rPr>
                <a:t>Vague 1</a:t>
              </a:r>
            </a:p>
          </p:txBody>
        </p:sp>
        <p:sp>
          <p:nvSpPr>
            <p:cNvPr id="30" name="ZoneTexte 29">
              <a:extLst>
                <a:ext uri="{FF2B5EF4-FFF2-40B4-BE49-F238E27FC236}">
                  <a16:creationId xmlns:a16="http://schemas.microsoft.com/office/drawing/2014/main" id="{2FA24093-8B95-C70C-2F20-3999055A56BF}"/>
                </a:ext>
              </a:extLst>
            </p:cNvPr>
            <p:cNvSpPr txBox="1"/>
            <p:nvPr/>
          </p:nvSpPr>
          <p:spPr>
            <a:xfrm>
              <a:off x="2480064" y="2472163"/>
              <a:ext cx="1380327" cy="404779"/>
            </a:xfrm>
            <a:prstGeom prst="rect">
              <a:avLst/>
            </a:prstGeom>
            <a:noFill/>
          </p:spPr>
          <p:txBody>
            <a:bodyPr wrap="square" lIns="0" tIns="0" rIns="0" bIns="0">
              <a:spAutoFit/>
            </a:bodyPr>
            <a:lstStyle/>
            <a:p>
              <a:r>
                <a:rPr lang="fr-FR" sz="700" dirty="0">
                  <a:solidFill>
                    <a:srgbClr val="374C62"/>
                  </a:solidFill>
                  <a:latin typeface="Marianne" panose="02000000000000000000" pitchFamily="2" charset="0"/>
                </a:rPr>
                <a:t>Atteindre une masse critique de documents dans Mon espace santé</a:t>
              </a:r>
            </a:p>
          </p:txBody>
        </p:sp>
        <p:pic>
          <p:nvPicPr>
            <p:cNvPr id="31" name="Graphique 30" descr="Ligne fléchée : incurvée sens des aiguilles d’une montre contour">
              <a:extLst>
                <a:ext uri="{FF2B5EF4-FFF2-40B4-BE49-F238E27FC236}">
                  <a16:creationId xmlns:a16="http://schemas.microsoft.com/office/drawing/2014/main" id="{B51246A6-010E-5C7E-7BA7-07745B4D6F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00000" flipV="1">
              <a:off x="4045139" y="3007958"/>
              <a:ext cx="537308" cy="537308"/>
            </a:xfrm>
            <a:prstGeom prst="rect">
              <a:avLst/>
            </a:prstGeom>
          </p:spPr>
        </p:pic>
        <p:sp>
          <p:nvSpPr>
            <p:cNvPr id="38" name="ZoneTexte 37">
              <a:extLst>
                <a:ext uri="{FF2B5EF4-FFF2-40B4-BE49-F238E27FC236}">
                  <a16:creationId xmlns:a16="http://schemas.microsoft.com/office/drawing/2014/main" id="{5634BCF2-46ED-7639-6D28-A32D0A9E9452}"/>
                </a:ext>
              </a:extLst>
            </p:cNvPr>
            <p:cNvSpPr txBox="1"/>
            <p:nvPr/>
          </p:nvSpPr>
          <p:spPr>
            <a:xfrm>
              <a:off x="3860390" y="3439813"/>
              <a:ext cx="671020" cy="250578"/>
            </a:xfrm>
            <a:prstGeom prst="rect">
              <a:avLst/>
            </a:prstGeom>
            <a:noFill/>
          </p:spPr>
          <p:txBody>
            <a:bodyPr wrap="none" rtlCol="0">
              <a:spAutoFit/>
            </a:bodyPr>
            <a:lstStyle/>
            <a:p>
              <a:r>
                <a:rPr lang="fr-FR" sz="700" dirty="0">
                  <a:solidFill>
                    <a:srgbClr val="4888C7"/>
                  </a:solidFill>
                  <a:latin typeface="Marianne" panose="02000000000000000000" pitchFamily="2" charset="0"/>
                </a:rPr>
                <a:t>Vague 2</a:t>
              </a:r>
            </a:p>
          </p:txBody>
        </p:sp>
        <p:sp>
          <p:nvSpPr>
            <p:cNvPr id="41" name="ZoneTexte 40">
              <a:extLst>
                <a:ext uri="{FF2B5EF4-FFF2-40B4-BE49-F238E27FC236}">
                  <a16:creationId xmlns:a16="http://schemas.microsoft.com/office/drawing/2014/main" id="{70FCEA70-1E6A-7073-F5AD-027193A7E994}"/>
                </a:ext>
              </a:extLst>
            </p:cNvPr>
            <p:cNvSpPr txBox="1"/>
            <p:nvPr/>
          </p:nvSpPr>
          <p:spPr>
            <a:xfrm>
              <a:off x="4385620" y="2470630"/>
              <a:ext cx="1516418" cy="404779"/>
            </a:xfrm>
            <a:prstGeom prst="rect">
              <a:avLst/>
            </a:prstGeom>
            <a:noFill/>
          </p:spPr>
          <p:txBody>
            <a:bodyPr wrap="square" lIns="0" tIns="0" rIns="0" bIns="0">
              <a:spAutoFit/>
            </a:bodyPr>
            <a:lstStyle/>
            <a:p>
              <a:r>
                <a:rPr lang="fr-FR" sz="700" dirty="0">
                  <a:solidFill>
                    <a:srgbClr val="374C62"/>
                  </a:solidFill>
                  <a:latin typeface="Marianne" panose="02000000000000000000" pitchFamily="2" charset="0"/>
                </a:rPr>
                <a:t>Faciliter l’utilisation de cette information par les professionnels</a:t>
              </a:r>
            </a:p>
          </p:txBody>
        </p:sp>
      </p:grpSp>
      <p:sp>
        <p:nvSpPr>
          <p:cNvPr id="44" name="Rectangle : coins arrondis 43">
            <a:extLst>
              <a:ext uri="{FF2B5EF4-FFF2-40B4-BE49-F238E27FC236}">
                <a16:creationId xmlns:a16="http://schemas.microsoft.com/office/drawing/2014/main" id="{837F5A6F-8D91-3365-8732-5495EABC65D1}"/>
              </a:ext>
            </a:extLst>
          </p:cNvPr>
          <p:cNvSpPr/>
          <p:nvPr/>
        </p:nvSpPr>
        <p:spPr>
          <a:xfrm>
            <a:off x="646596" y="1226489"/>
            <a:ext cx="2945178" cy="843253"/>
          </a:xfrm>
          <a:prstGeom prst="roundRect">
            <a:avLst>
              <a:gd name="adj" fmla="val 29343"/>
            </a:avLst>
          </a:prstGeom>
          <a:noFill/>
          <a:ln w="3175">
            <a:solidFill>
              <a:srgbClr val="4888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Google Shape;296;g2dd762ee16f_0_47" descr="A graph with a line going up&#10;&#10;Description automatically generated">
            <a:extLst>
              <a:ext uri="{FF2B5EF4-FFF2-40B4-BE49-F238E27FC236}">
                <a16:creationId xmlns:a16="http://schemas.microsoft.com/office/drawing/2014/main" id="{676D3162-25E5-C99B-42C2-06D42F443487}"/>
              </a:ext>
            </a:extLst>
          </p:cNvPr>
          <p:cNvPicPr preferRelativeResize="0">
            <a:picLocks noChangeAspect="1"/>
          </p:cNvPicPr>
          <p:nvPr/>
        </p:nvPicPr>
        <p:blipFill rotWithShape="1">
          <a:blip r:embed="rId6">
            <a:alphaModFix/>
          </a:blip>
          <a:srcRect/>
          <a:stretch/>
        </p:blipFill>
        <p:spPr>
          <a:xfrm>
            <a:off x="637266" y="2790421"/>
            <a:ext cx="5084964" cy="2106488"/>
          </a:xfrm>
          <a:prstGeom prst="rect">
            <a:avLst/>
          </a:prstGeom>
          <a:noFill/>
          <a:ln>
            <a:noFill/>
          </a:ln>
        </p:spPr>
      </p:pic>
      <p:sp>
        <p:nvSpPr>
          <p:cNvPr id="51" name="ZoneTexte 50">
            <a:extLst>
              <a:ext uri="{FF2B5EF4-FFF2-40B4-BE49-F238E27FC236}">
                <a16:creationId xmlns:a16="http://schemas.microsoft.com/office/drawing/2014/main" id="{538EC8DA-8208-D956-93FD-0752B7C4DB05}"/>
              </a:ext>
            </a:extLst>
          </p:cNvPr>
          <p:cNvSpPr txBox="1"/>
          <p:nvPr/>
        </p:nvSpPr>
        <p:spPr>
          <a:xfrm>
            <a:off x="3462466" y="3292429"/>
            <a:ext cx="1536541" cy="553998"/>
          </a:xfrm>
          <a:prstGeom prst="rect">
            <a:avLst/>
          </a:prstGeom>
          <a:noFill/>
        </p:spPr>
        <p:txBody>
          <a:bodyPr wrap="square" rtlCol="0">
            <a:spAutoFit/>
          </a:bodyPr>
          <a:lstStyle/>
          <a:p>
            <a:pPr defTabSz="1219170">
              <a:buClr>
                <a:srgbClr val="000000"/>
              </a:buClr>
              <a:defRPr/>
            </a:pPr>
            <a:r>
              <a:rPr lang="fr-FR" sz="1000" b="1" i="1" kern="0" dirty="0">
                <a:solidFill>
                  <a:srgbClr val="4888C7"/>
                </a:solidFill>
                <a:latin typeface="Marianne" panose="02000000000000000000" pitchFamily="2" charset="0"/>
                <a:sym typeface="Arial"/>
              </a:rPr>
              <a:t>Objectif vague 1 : </a:t>
            </a:r>
            <a:r>
              <a:rPr lang="fr-FR" sz="1000" i="1" kern="0" dirty="0">
                <a:solidFill>
                  <a:srgbClr val="4888C7"/>
                </a:solidFill>
                <a:latin typeface="Marianne" panose="02000000000000000000" pitchFamily="2" charset="0"/>
                <a:sym typeface="Arial"/>
              </a:rPr>
              <a:t>250M de documents en rythme annuel</a:t>
            </a:r>
          </a:p>
        </p:txBody>
      </p:sp>
      <p:sp>
        <p:nvSpPr>
          <p:cNvPr id="53" name="ZoneTexte 52">
            <a:extLst>
              <a:ext uri="{FF2B5EF4-FFF2-40B4-BE49-F238E27FC236}">
                <a16:creationId xmlns:a16="http://schemas.microsoft.com/office/drawing/2014/main" id="{1F581CEB-E69F-0ED1-2FDB-2DFD5A6F379A}"/>
              </a:ext>
            </a:extLst>
          </p:cNvPr>
          <p:cNvSpPr txBox="1"/>
          <p:nvPr/>
        </p:nvSpPr>
        <p:spPr>
          <a:xfrm>
            <a:off x="6130220" y="3619636"/>
            <a:ext cx="2522365" cy="1277273"/>
          </a:xfrm>
          <a:prstGeom prst="rect">
            <a:avLst/>
          </a:prstGeom>
          <a:noFill/>
        </p:spPr>
        <p:txBody>
          <a:bodyPr wrap="square">
            <a:spAutoFit/>
          </a:bodyPr>
          <a:lstStyle/>
          <a:p>
            <a:pPr defTabSz="1219170">
              <a:buClr>
                <a:srgbClr val="000000"/>
              </a:buClr>
              <a:buSzPct val="100000"/>
              <a:defRPr/>
            </a:pPr>
            <a:r>
              <a:rPr lang="fr-FR" sz="1800" b="1" kern="0" dirty="0">
                <a:solidFill>
                  <a:srgbClr val="ED7D31"/>
                </a:solidFill>
                <a:latin typeface="Marianne" panose="02000000000000000000" pitchFamily="2" charset="0"/>
                <a:sym typeface="Arial"/>
              </a:rPr>
              <a:t>+1 document sur 2 </a:t>
            </a:r>
          </a:p>
          <a:p>
            <a:pPr defTabSz="1219170">
              <a:buClr>
                <a:srgbClr val="000000"/>
              </a:buClr>
              <a:buSzPct val="100000"/>
              <a:defRPr/>
            </a:pPr>
            <a:r>
              <a:rPr lang="fr-FR" sz="1200" b="1" kern="0" dirty="0">
                <a:solidFill>
                  <a:srgbClr val="374C62"/>
                </a:solidFill>
                <a:latin typeface="Marianne" panose="02000000000000000000" pitchFamily="2" charset="0"/>
                <a:sym typeface="Arial"/>
              </a:rPr>
              <a:t>envoyé vers Mon espace santé par les professionnels</a:t>
            </a:r>
            <a:endParaRPr lang="fr-FR" sz="1800" b="1" kern="0" dirty="0">
              <a:solidFill>
                <a:srgbClr val="374C62"/>
              </a:solidFill>
              <a:latin typeface="Marianne" panose="02000000000000000000" pitchFamily="2" charset="0"/>
              <a:sym typeface="Arial"/>
            </a:endParaRPr>
          </a:p>
          <a:p>
            <a:pPr defTabSz="1219170">
              <a:spcBef>
                <a:spcPts val="600"/>
              </a:spcBef>
              <a:buSzPct val="100000"/>
              <a:defRPr/>
            </a:pPr>
            <a:r>
              <a:rPr lang="fr-FR" sz="1800" b="1" dirty="0">
                <a:solidFill>
                  <a:srgbClr val="ED7D31"/>
                </a:solidFill>
                <a:latin typeface="Marianne" panose="02000000000000000000" pitchFamily="2" charset="0"/>
              </a:rPr>
              <a:t>x50 </a:t>
            </a:r>
          </a:p>
          <a:p>
            <a:pPr defTabSz="1219170">
              <a:buClr>
                <a:srgbClr val="000000"/>
              </a:buClr>
              <a:buSzPct val="100000"/>
              <a:defRPr/>
            </a:pPr>
            <a:r>
              <a:rPr lang="fr-FR" sz="1200" b="1" kern="0" dirty="0">
                <a:solidFill>
                  <a:srgbClr val="374C62"/>
                </a:solidFill>
                <a:latin typeface="Marianne" panose="02000000000000000000" pitchFamily="2" charset="0"/>
                <a:sym typeface="Arial"/>
              </a:rPr>
              <a:t>depuis le lancement du Ségur</a:t>
            </a:r>
          </a:p>
        </p:txBody>
      </p:sp>
    </p:spTree>
    <p:extLst>
      <p:ext uri="{BB962C8B-B14F-4D97-AF65-F5344CB8AC3E}">
        <p14:creationId xmlns:p14="http://schemas.microsoft.com/office/powerpoint/2010/main" val="387900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65</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9" name="ZoneTexte 8">
            <a:extLst>
              <a:ext uri="{FF2B5EF4-FFF2-40B4-BE49-F238E27FC236}">
                <a16:creationId xmlns:a16="http://schemas.microsoft.com/office/drawing/2014/main" id="{617CBE8D-032E-0260-8170-EEB50079BD48}"/>
              </a:ext>
            </a:extLst>
          </p:cNvPr>
          <p:cNvSpPr txBox="1"/>
          <p:nvPr/>
        </p:nvSpPr>
        <p:spPr>
          <a:xfrm>
            <a:off x="6173879" y="1226489"/>
            <a:ext cx="2531914" cy="914096"/>
          </a:xfrm>
          <a:prstGeom prst="rect">
            <a:avLst/>
          </a:prstGeom>
          <a:noFill/>
        </p:spPr>
        <p:txBody>
          <a:bodyPr wrap="square" lIns="0" tIns="0" rIns="0" bIns="0">
            <a:spAutoFit/>
          </a:bodyPr>
          <a:lstStyle/>
          <a:p>
            <a:pPr defTabSz="1219170" eaLnBrk="0" fontAlgn="base" hangingPunct="0">
              <a:lnSpc>
                <a:spcPct val="90000"/>
              </a:lnSpc>
              <a:buClr>
                <a:srgbClr val="374C62"/>
              </a:buClr>
              <a:buSzPts val="1600"/>
              <a:defRPr/>
            </a:pPr>
            <a:r>
              <a:rPr lang="fr-FR" sz="1100" dirty="0">
                <a:solidFill>
                  <a:srgbClr val="374C62"/>
                </a:solidFill>
                <a:latin typeface="Marianne" panose="02000000000000000000" pitchFamily="2" charset="0"/>
                <a:sym typeface="Arial"/>
              </a:rPr>
              <a:t>Le 3</a:t>
            </a:r>
            <a:r>
              <a:rPr lang="fr-FR" sz="1100" baseline="30000" dirty="0">
                <a:solidFill>
                  <a:srgbClr val="374C62"/>
                </a:solidFill>
                <a:latin typeface="Marianne" panose="02000000000000000000" pitchFamily="2" charset="0"/>
                <a:sym typeface="Arial"/>
              </a:rPr>
              <a:t>e</a:t>
            </a:r>
            <a:r>
              <a:rPr lang="fr-FR" sz="1100" dirty="0">
                <a:solidFill>
                  <a:srgbClr val="374C62"/>
                </a:solidFill>
                <a:latin typeface="Marianne" panose="02000000000000000000" pitchFamily="2" charset="0"/>
                <a:sym typeface="Arial"/>
              </a:rPr>
              <a:t> « petit pas » à franchir doit permettre aux professionnels de </a:t>
            </a:r>
            <a:r>
              <a:rPr lang="fr-FR" sz="1100" b="1" dirty="0">
                <a:solidFill>
                  <a:srgbClr val="374C62"/>
                </a:solidFill>
                <a:latin typeface="Marianne" panose="02000000000000000000" pitchFamily="2" charset="0"/>
                <a:sym typeface="Arial"/>
              </a:rPr>
              <a:t>consulter simplement cette information médicale, </a:t>
            </a:r>
            <a:r>
              <a:rPr lang="fr-FR" sz="1100" dirty="0">
                <a:solidFill>
                  <a:srgbClr val="374C62"/>
                </a:solidFill>
                <a:latin typeface="Marianne" panose="02000000000000000000" pitchFamily="2" charset="0"/>
                <a:sym typeface="Arial"/>
              </a:rPr>
              <a:t>et implique d’accompagner cette transformation dans plusieurs dimensions</a:t>
            </a:r>
            <a:endParaRPr lang="fr-FR" sz="1100" dirty="0">
              <a:solidFill>
                <a:srgbClr val="000000"/>
              </a:solidFill>
              <a:latin typeface="Marianne" panose="02000000000000000000" pitchFamily="2" charset="0"/>
              <a:sym typeface="Arial"/>
            </a:endParaRPr>
          </a:p>
        </p:txBody>
      </p:sp>
      <p:grpSp>
        <p:nvGrpSpPr>
          <p:cNvPr id="15" name="Groupe 14">
            <a:extLst>
              <a:ext uri="{FF2B5EF4-FFF2-40B4-BE49-F238E27FC236}">
                <a16:creationId xmlns:a16="http://schemas.microsoft.com/office/drawing/2014/main" id="{6D59DE20-95CB-60CA-5C9D-A80119C78A88}"/>
              </a:ext>
            </a:extLst>
          </p:cNvPr>
          <p:cNvGrpSpPr/>
          <p:nvPr/>
        </p:nvGrpSpPr>
        <p:grpSpPr>
          <a:xfrm>
            <a:off x="773690" y="1226500"/>
            <a:ext cx="4219786" cy="1345268"/>
            <a:chOff x="621064" y="2005390"/>
            <a:chExt cx="5285466" cy="1685001"/>
          </a:xfrm>
        </p:grpSpPr>
        <p:sp>
          <p:nvSpPr>
            <p:cNvPr id="16" name="Ellipse 15">
              <a:extLst>
                <a:ext uri="{FF2B5EF4-FFF2-40B4-BE49-F238E27FC236}">
                  <a16:creationId xmlns:a16="http://schemas.microsoft.com/office/drawing/2014/main" id="{987D177B-9AD0-4E64-E743-B55484DB517C}"/>
                </a:ext>
              </a:extLst>
            </p:cNvPr>
            <p:cNvSpPr/>
            <p:nvPr/>
          </p:nvSpPr>
          <p:spPr>
            <a:xfrm>
              <a:off x="621064" y="2166278"/>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cxnSp>
          <p:nvCxnSpPr>
            <p:cNvPr id="17" name="Connecteur droit 16">
              <a:extLst>
                <a:ext uri="{FF2B5EF4-FFF2-40B4-BE49-F238E27FC236}">
                  <a16:creationId xmlns:a16="http://schemas.microsoft.com/office/drawing/2014/main" id="{AC4EBE3D-2EEE-8ABF-45BA-D26CC4A38CBC}"/>
                </a:ext>
              </a:extLst>
            </p:cNvPr>
            <p:cNvCxnSpPr>
              <a:cxnSpLocks/>
            </p:cNvCxnSpPr>
            <p:nvPr/>
          </p:nvCxnSpPr>
          <p:spPr>
            <a:xfrm flipH="1">
              <a:off x="717344" y="2259470"/>
              <a:ext cx="5189186" cy="0"/>
            </a:xfrm>
            <a:prstGeom prst="line">
              <a:avLst/>
            </a:prstGeom>
            <a:ln w="635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D797E307-6E05-2B51-06A9-B7E4CE33ACF0}"/>
                </a:ext>
              </a:extLst>
            </p:cNvPr>
            <p:cNvSpPr/>
            <p:nvPr/>
          </p:nvSpPr>
          <p:spPr>
            <a:xfrm>
              <a:off x="680274" y="2225488"/>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9" name="Ellipse 28">
              <a:extLst>
                <a:ext uri="{FF2B5EF4-FFF2-40B4-BE49-F238E27FC236}">
                  <a16:creationId xmlns:a16="http://schemas.microsoft.com/office/drawing/2014/main" id="{79520215-F9FE-40F5-FF6E-DFEB97FBF43D}"/>
                </a:ext>
              </a:extLst>
            </p:cNvPr>
            <p:cNvSpPr/>
            <p:nvPr/>
          </p:nvSpPr>
          <p:spPr>
            <a:xfrm>
              <a:off x="2480063" y="2160324"/>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32" name="Ellipse 31">
              <a:extLst>
                <a:ext uri="{FF2B5EF4-FFF2-40B4-BE49-F238E27FC236}">
                  <a16:creationId xmlns:a16="http://schemas.microsoft.com/office/drawing/2014/main" id="{142611D4-A726-9F95-F00B-17E82C7A6181}"/>
                </a:ext>
              </a:extLst>
            </p:cNvPr>
            <p:cNvSpPr/>
            <p:nvPr/>
          </p:nvSpPr>
          <p:spPr>
            <a:xfrm>
              <a:off x="2539273" y="2219534"/>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33" name="Ellipse 32">
              <a:extLst>
                <a:ext uri="{FF2B5EF4-FFF2-40B4-BE49-F238E27FC236}">
                  <a16:creationId xmlns:a16="http://schemas.microsoft.com/office/drawing/2014/main" id="{3E0C4A5E-02E7-1B1F-6A90-008BF01ECB61}"/>
                </a:ext>
              </a:extLst>
            </p:cNvPr>
            <p:cNvSpPr/>
            <p:nvPr/>
          </p:nvSpPr>
          <p:spPr>
            <a:xfrm>
              <a:off x="4385619" y="2160324"/>
              <a:ext cx="186381" cy="186381"/>
            </a:xfrm>
            <a:prstGeom prst="ellipse">
              <a:avLst/>
            </a:prstGeom>
            <a:solidFill>
              <a:srgbClr val="ED7D3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34" name="Ellipse 33">
              <a:extLst>
                <a:ext uri="{FF2B5EF4-FFF2-40B4-BE49-F238E27FC236}">
                  <a16:creationId xmlns:a16="http://schemas.microsoft.com/office/drawing/2014/main" id="{36715608-8FF4-6B49-6F64-516981CC476D}"/>
                </a:ext>
              </a:extLst>
            </p:cNvPr>
            <p:cNvSpPr/>
            <p:nvPr/>
          </p:nvSpPr>
          <p:spPr>
            <a:xfrm>
              <a:off x="4444829" y="2219534"/>
              <a:ext cx="67963" cy="679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pic>
          <p:nvPicPr>
            <p:cNvPr id="35" name="Graphique 34" descr="Flèche vers la droite contour">
              <a:extLst>
                <a:ext uri="{FF2B5EF4-FFF2-40B4-BE49-F238E27FC236}">
                  <a16:creationId xmlns:a16="http://schemas.microsoft.com/office/drawing/2014/main" id="{1FC49DD2-A6A3-F5C5-202E-83E9A1EB6B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9989" y="2005390"/>
              <a:ext cx="266541" cy="266541"/>
            </a:xfrm>
            <a:prstGeom prst="rect">
              <a:avLst/>
            </a:prstGeom>
          </p:spPr>
        </p:pic>
        <p:sp>
          <p:nvSpPr>
            <p:cNvPr id="36" name="ZoneTexte 35">
              <a:extLst>
                <a:ext uri="{FF2B5EF4-FFF2-40B4-BE49-F238E27FC236}">
                  <a16:creationId xmlns:a16="http://schemas.microsoft.com/office/drawing/2014/main" id="{4017D758-6157-1495-49AE-5A18A0186C90}"/>
                </a:ext>
              </a:extLst>
            </p:cNvPr>
            <p:cNvSpPr txBox="1"/>
            <p:nvPr/>
          </p:nvSpPr>
          <p:spPr>
            <a:xfrm>
              <a:off x="621064" y="2472163"/>
              <a:ext cx="1384121" cy="404779"/>
            </a:xfrm>
            <a:prstGeom prst="rect">
              <a:avLst/>
            </a:prstGeom>
            <a:noFill/>
          </p:spPr>
          <p:txBody>
            <a:bodyPr wrap="square" lIns="0" tIns="0" rIns="0" bIns="0" rtlCol="0">
              <a:spAutoFit/>
            </a:bodyPr>
            <a:lstStyle/>
            <a:p>
              <a:r>
                <a:rPr lang="fr-FR" sz="700" dirty="0">
                  <a:solidFill>
                    <a:srgbClr val="374C62"/>
                  </a:solidFill>
                  <a:latin typeface="Marianne" panose="02000000000000000000" pitchFamily="2" charset="0"/>
                </a:rPr>
                <a:t>Doter tous les patients d’un profil Mon espace santé</a:t>
              </a:r>
            </a:p>
          </p:txBody>
        </p:sp>
        <p:pic>
          <p:nvPicPr>
            <p:cNvPr id="37" name="Graphique 36" descr="Ligne fléchée : incurvée sens des aiguilles d’une montre contour">
              <a:extLst>
                <a:ext uri="{FF2B5EF4-FFF2-40B4-BE49-F238E27FC236}">
                  <a16:creationId xmlns:a16="http://schemas.microsoft.com/office/drawing/2014/main" id="{D8533DA3-D4DE-C4F5-C488-86FC040C9D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00000" flipV="1">
              <a:off x="1745920" y="3007958"/>
              <a:ext cx="537308" cy="537308"/>
            </a:xfrm>
            <a:prstGeom prst="rect">
              <a:avLst/>
            </a:prstGeom>
          </p:spPr>
        </p:pic>
        <p:sp>
          <p:nvSpPr>
            <p:cNvPr id="39" name="ZoneTexte 38">
              <a:extLst>
                <a:ext uri="{FF2B5EF4-FFF2-40B4-BE49-F238E27FC236}">
                  <a16:creationId xmlns:a16="http://schemas.microsoft.com/office/drawing/2014/main" id="{95668908-AC0B-AD4A-8F62-F182E3EA77EA}"/>
                </a:ext>
              </a:extLst>
            </p:cNvPr>
            <p:cNvSpPr txBox="1"/>
            <p:nvPr/>
          </p:nvSpPr>
          <p:spPr>
            <a:xfrm>
              <a:off x="1561171" y="3439813"/>
              <a:ext cx="654957" cy="250578"/>
            </a:xfrm>
            <a:prstGeom prst="rect">
              <a:avLst/>
            </a:prstGeom>
            <a:noFill/>
          </p:spPr>
          <p:txBody>
            <a:bodyPr wrap="none" rtlCol="0">
              <a:spAutoFit/>
            </a:bodyPr>
            <a:lstStyle/>
            <a:p>
              <a:r>
                <a:rPr lang="fr-FR" sz="700" dirty="0">
                  <a:solidFill>
                    <a:srgbClr val="ED7D31"/>
                  </a:solidFill>
                  <a:latin typeface="Marianne" panose="02000000000000000000" pitchFamily="2" charset="0"/>
                </a:rPr>
                <a:t>Vague 1</a:t>
              </a:r>
            </a:p>
          </p:txBody>
        </p:sp>
        <p:sp>
          <p:nvSpPr>
            <p:cNvPr id="40" name="ZoneTexte 39">
              <a:extLst>
                <a:ext uri="{FF2B5EF4-FFF2-40B4-BE49-F238E27FC236}">
                  <a16:creationId xmlns:a16="http://schemas.microsoft.com/office/drawing/2014/main" id="{17EAEA91-D830-D477-BA7F-179A8153C046}"/>
                </a:ext>
              </a:extLst>
            </p:cNvPr>
            <p:cNvSpPr txBox="1"/>
            <p:nvPr/>
          </p:nvSpPr>
          <p:spPr>
            <a:xfrm>
              <a:off x="2480064" y="2472163"/>
              <a:ext cx="1380327" cy="404779"/>
            </a:xfrm>
            <a:prstGeom prst="rect">
              <a:avLst/>
            </a:prstGeom>
            <a:noFill/>
          </p:spPr>
          <p:txBody>
            <a:bodyPr wrap="square" lIns="0" tIns="0" rIns="0" bIns="0">
              <a:spAutoFit/>
            </a:bodyPr>
            <a:lstStyle/>
            <a:p>
              <a:r>
                <a:rPr lang="fr-FR" sz="700" dirty="0">
                  <a:solidFill>
                    <a:srgbClr val="374C62"/>
                  </a:solidFill>
                  <a:latin typeface="Marianne" panose="02000000000000000000" pitchFamily="2" charset="0"/>
                </a:rPr>
                <a:t>Atteindre une masse critique de documents dans Mon espace santé</a:t>
              </a:r>
            </a:p>
          </p:txBody>
        </p:sp>
        <p:pic>
          <p:nvPicPr>
            <p:cNvPr id="42" name="Graphique 41" descr="Ligne fléchée : incurvée sens des aiguilles d’une montre contour">
              <a:extLst>
                <a:ext uri="{FF2B5EF4-FFF2-40B4-BE49-F238E27FC236}">
                  <a16:creationId xmlns:a16="http://schemas.microsoft.com/office/drawing/2014/main" id="{FE81FDAF-87C8-DAC6-FBA7-DCDD77EB8B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00000" flipV="1">
              <a:off x="4045139" y="3007958"/>
              <a:ext cx="537308" cy="537308"/>
            </a:xfrm>
            <a:prstGeom prst="rect">
              <a:avLst/>
            </a:prstGeom>
          </p:spPr>
        </p:pic>
        <p:sp>
          <p:nvSpPr>
            <p:cNvPr id="43" name="ZoneTexte 42">
              <a:extLst>
                <a:ext uri="{FF2B5EF4-FFF2-40B4-BE49-F238E27FC236}">
                  <a16:creationId xmlns:a16="http://schemas.microsoft.com/office/drawing/2014/main" id="{7E96F3F6-A52C-6416-51E2-AA57DA188EB7}"/>
                </a:ext>
              </a:extLst>
            </p:cNvPr>
            <p:cNvSpPr txBox="1"/>
            <p:nvPr/>
          </p:nvSpPr>
          <p:spPr>
            <a:xfrm>
              <a:off x="3860390" y="3439813"/>
              <a:ext cx="671020" cy="250578"/>
            </a:xfrm>
            <a:prstGeom prst="rect">
              <a:avLst/>
            </a:prstGeom>
            <a:noFill/>
          </p:spPr>
          <p:txBody>
            <a:bodyPr wrap="none" rtlCol="0">
              <a:spAutoFit/>
            </a:bodyPr>
            <a:lstStyle/>
            <a:p>
              <a:r>
                <a:rPr lang="fr-FR" sz="700" dirty="0">
                  <a:solidFill>
                    <a:srgbClr val="4888C7"/>
                  </a:solidFill>
                  <a:latin typeface="Marianne" panose="02000000000000000000" pitchFamily="2" charset="0"/>
                </a:rPr>
                <a:t>Vague 2</a:t>
              </a:r>
            </a:p>
          </p:txBody>
        </p:sp>
        <p:sp>
          <p:nvSpPr>
            <p:cNvPr id="45" name="ZoneTexte 44">
              <a:extLst>
                <a:ext uri="{FF2B5EF4-FFF2-40B4-BE49-F238E27FC236}">
                  <a16:creationId xmlns:a16="http://schemas.microsoft.com/office/drawing/2014/main" id="{BBB46A01-A7A1-6BC5-568E-E720ADD33517}"/>
                </a:ext>
              </a:extLst>
            </p:cNvPr>
            <p:cNvSpPr txBox="1"/>
            <p:nvPr/>
          </p:nvSpPr>
          <p:spPr>
            <a:xfrm>
              <a:off x="4385620" y="2470630"/>
              <a:ext cx="1516418" cy="404779"/>
            </a:xfrm>
            <a:prstGeom prst="rect">
              <a:avLst/>
            </a:prstGeom>
            <a:noFill/>
          </p:spPr>
          <p:txBody>
            <a:bodyPr wrap="square" lIns="0" tIns="0" rIns="0" bIns="0">
              <a:spAutoFit/>
            </a:bodyPr>
            <a:lstStyle/>
            <a:p>
              <a:r>
                <a:rPr lang="fr-FR" sz="700" dirty="0">
                  <a:solidFill>
                    <a:srgbClr val="374C62"/>
                  </a:solidFill>
                  <a:latin typeface="Marianne" panose="02000000000000000000" pitchFamily="2" charset="0"/>
                </a:rPr>
                <a:t>Faciliter l’utilisation de cette information par les professionnels</a:t>
              </a:r>
            </a:p>
          </p:txBody>
        </p:sp>
      </p:grpSp>
      <p:sp>
        <p:nvSpPr>
          <p:cNvPr id="46" name="Rectangle : coins arrondis 45">
            <a:extLst>
              <a:ext uri="{FF2B5EF4-FFF2-40B4-BE49-F238E27FC236}">
                <a16:creationId xmlns:a16="http://schemas.microsoft.com/office/drawing/2014/main" id="{20EF13A3-2992-FB34-91A9-5E5398632DC6}"/>
              </a:ext>
            </a:extLst>
          </p:cNvPr>
          <p:cNvSpPr/>
          <p:nvPr/>
        </p:nvSpPr>
        <p:spPr>
          <a:xfrm>
            <a:off x="3587082" y="1226489"/>
            <a:ext cx="1583282" cy="843253"/>
          </a:xfrm>
          <a:prstGeom prst="roundRect">
            <a:avLst>
              <a:gd name="adj" fmla="val 29343"/>
            </a:avLst>
          </a:prstGeom>
          <a:noFill/>
          <a:ln w="3175">
            <a:solidFill>
              <a:srgbClr val="4888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DA4DCBAB-7542-7116-E189-7F23984A930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47" name="Triangle 46">
            <a:extLst>
              <a:ext uri="{FF2B5EF4-FFF2-40B4-BE49-F238E27FC236}">
                <a16:creationId xmlns:a16="http://schemas.microsoft.com/office/drawing/2014/main" id="{E7CD8585-F3C6-B1A0-BA7D-5A6074137480}"/>
              </a:ext>
            </a:extLst>
          </p:cNvPr>
          <p:cNvSpPr/>
          <p:nvPr/>
        </p:nvSpPr>
        <p:spPr>
          <a:xfrm>
            <a:off x="848090" y="2672883"/>
            <a:ext cx="2349855" cy="2139818"/>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 coins arrondis 48">
            <a:extLst>
              <a:ext uri="{FF2B5EF4-FFF2-40B4-BE49-F238E27FC236}">
                <a16:creationId xmlns:a16="http://schemas.microsoft.com/office/drawing/2014/main" id="{AFF76457-BEEC-7C0F-0300-C168B11AEF31}"/>
              </a:ext>
            </a:extLst>
          </p:cNvPr>
          <p:cNvSpPr/>
          <p:nvPr/>
        </p:nvSpPr>
        <p:spPr>
          <a:xfrm>
            <a:off x="768241" y="2964735"/>
            <a:ext cx="2509551" cy="357584"/>
          </a:xfrm>
          <a:prstGeom prst="roundRect">
            <a:avLst>
              <a:gd name="adj" fmla="val 50000"/>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fr-FR" sz="1000" dirty="0">
                <a:solidFill>
                  <a:schemeClr val="tx1"/>
                </a:solidFill>
                <a:latin typeface="Marianne" panose="02000000000000000000" pitchFamily="2" charset="0"/>
                <a:sym typeface="Arial"/>
              </a:rPr>
              <a:t>Accompagnement des démarches innovantes</a:t>
            </a:r>
            <a:endParaRPr lang="fr-FR" sz="1000" dirty="0">
              <a:solidFill>
                <a:schemeClr val="tx1"/>
              </a:solidFill>
              <a:latin typeface="Marianne" panose="02000000000000000000" pitchFamily="2" charset="0"/>
              <a:cs typeface="Arial"/>
              <a:sym typeface="Arial"/>
            </a:endParaRPr>
          </a:p>
        </p:txBody>
      </p:sp>
      <p:sp>
        <p:nvSpPr>
          <p:cNvPr id="52" name="Rectangle : coins arrondis 51">
            <a:extLst>
              <a:ext uri="{FF2B5EF4-FFF2-40B4-BE49-F238E27FC236}">
                <a16:creationId xmlns:a16="http://schemas.microsoft.com/office/drawing/2014/main" id="{F422DA3B-6782-F19A-ABFC-E35DA37F73D3}"/>
              </a:ext>
            </a:extLst>
          </p:cNvPr>
          <p:cNvSpPr/>
          <p:nvPr/>
        </p:nvSpPr>
        <p:spPr>
          <a:xfrm>
            <a:off x="768240" y="3457707"/>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fr-FR" sz="1000" b="1" dirty="0">
                <a:latin typeface="Marianne" panose="02000000000000000000" pitchFamily="2" charset="0"/>
                <a:sym typeface="Arial"/>
              </a:rPr>
              <a:t>Transformation des pratiques et développement des usages</a:t>
            </a:r>
          </a:p>
        </p:txBody>
      </p:sp>
      <p:sp>
        <p:nvSpPr>
          <p:cNvPr id="54" name="Rectangle : coins arrondis 53">
            <a:extLst>
              <a:ext uri="{FF2B5EF4-FFF2-40B4-BE49-F238E27FC236}">
                <a16:creationId xmlns:a16="http://schemas.microsoft.com/office/drawing/2014/main" id="{8CDB0120-6910-8A02-7BE4-EA8728DE0359}"/>
              </a:ext>
            </a:extLst>
          </p:cNvPr>
          <p:cNvSpPr/>
          <p:nvPr/>
        </p:nvSpPr>
        <p:spPr>
          <a:xfrm>
            <a:off x="768240" y="3971649"/>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fr-FR" sz="1000" b="1" dirty="0">
                <a:latin typeface="Marianne" panose="02000000000000000000" pitchFamily="2" charset="0"/>
              </a:rPr>
              <a:t>Nouvelle mise à jour des logiciels des professionnels</a:t>
            </a:r>
          </a:p>
        </p:txBody>
      </p:sp>
      <p:sp>
        <p:nvSpPr>
          <p:cNvPr id="55" name="Rectangle : coins arrondis 54">
            <a:extLst>
              <a:ext uri="{FF2B5EF4-FFF2-40B4-BE49-F238E27FC236}">
                <a16:creationId xmlns:a16="http://schemas.microsoft.com/office/drawing/2014/main" id="{D61D6036-3595-4FC3-9F17-5E701E6001CB}"/>
              </a:ext>
            </a:extLst>
          </p:cNvPr>
          <p:cNvSpPr/>
          <p:nvPr/>
        </p:nvSpPr>
        <p:spPr>
          <a:xfrm>
            <a:off x="768240" y="4485591"/>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fr-FR" sz="1000" b="1" dirty="0">
                <a:latin typeface="Marianne" panose="02000000000000000000" pitchFamily="2" charset="0"/>
              </a:rPr>
              <a:t>Renforcement de la SSI et de l’identification des utilisateurs</a:t>
            </a:r>
          </a:p>
        </p:txBody>
      </p:sp>
      <p:sp>
        <p:nvSpPr>
          <p:cNvPr id="56" name="Rectangle : coins arrondis 55">
            <a:extLst>
              <a:ext uri="{FF2B5EF4-FFF2-40B4-BE49-F238E27FC236}">
                <a16:creationId xmlns:a16="http://schemas.microsoft.com/office/drawing/2014/main" id="{EB2D3590-484F-639E-2DEE-258B183EB9E9}"/>
              </a:ext>
            </a:extLst>
          </p:cNvPr>
          <p:cNvSpPr/>
          <p:nvPr/>
        </p:nvSpPr>
        <p:spPr>
          <a:xfrm>
            <a:off x="665205" y="3901169"/>
            <a:ext cx="7630705" cy="502471"/>
          </a:xfrm>
          <a:prstGeom prst="roundRect">
            <a:avLst>
              <a:gd name="adj" fmla="val 50000"/>
            </a:avLst>
          </a:prstGeom>
          <a:noFill/>
          <a:ln w="952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82913" defTabSz="914377">
              <a:spcBef>
                <a:spcPts val="300"/>
              </a:spcBef>
              <a:spcAft>
                <a:spcPts val="300"/>
              </a:spcAft>
              <a:buClr>
                <a:srgbClr val="000000"/>
              </a:buClr>
              <a:defRPr/>
            </a:pPr>
            <a:r>
              <a:rPr lang="fr-FR" sz="1000" b="1" dirty="0">
                <a:solidFill>
                  <a:srgbClr val="374C62"/>
                </a:solidFill>
                <a:latin typeface="Marianne" panose="02000000000000000000" pitchFamily="2" charset="0"/>
                <a:cs typeface="Arial"/>
                <a:sym typeface="Arial"/>
              </a:rPr>
              <a:t>Dispositifs SONS Vague 2 du Ségur </a:t>
            </a:r>
            <a:r>
              <a:rPr lang="fr-FR" sz="1000" dirty="0">
                <a:solidFill>
                  <a:srgbClr val="374C62"/>
                </a:solidFill>
                <a:latin typeface="Marianne" panose="02000000000000000000" pitchFamily="2" charset="0"/>
                <a:cs typeface="Arial"/>
                <a:sym typeface="Arial"/>
              </a:rPr>
              <a:t>pour financer l’équipement en logiciels conformes</a:t>
            </a:r>
            <a:endParaRPr lang="fr-FR" sz="1000" dirty="0">
              <a:solidFill>
                <a:srgbClr val="000000"/>
              </a:solidFill>
              <a:latin typeface="Marianne" panose="02000000000000000000" pitchFamily="2" charset="0"/>
              <a:sym typeface="Arial"/>
            </a:endParaRPr>
          </a:p>
        </p:txBody>
      </p:sp>
      <p:pic>
        <p:nvPicPr>
          <p:cNvPr id="58" name="Graphique 57" descr="Flèche vers la droite contour">
            <a:extLst>
              <a:ext uri="{FF2B5EF4-FFF2-40B4-BE49-F238E27FC236}">
                <a16:creationId xmlns:a16="http://schemas.microsoft.com/office/drawing/2014/main" id="{4DEDDD4C-CDD6-F4C8-5BAF-303C71D98DD3}"/>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3357640" y="3979356"/>
            <a:ext cx="340386" cy="340386"/>
          </a:xfrm>
          <a:prstGeom prst="rect">
            <a:avLst/>
          </a:prstGeom>
        </p:spPr>
      </p:pic>
      <p:pic>
        <p:nvPicPr>
          <p:cNvPr id="59" name="Graphique 58" descr="Flèche vers la droite contour">
            <a:extLst>
              <a:ext uri="{FF2B5EF4-FFF2-40B4-BE49-F238E27FC236}">
                <a16:creationId xmlns:a16="http://schemas.microsoft.com/office/drawing/2014/main" id="{F70BDACD-70E6-A110-487A-2924CB21CA61}"/>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3357640" y="3466306"/>
            <a:ext cx="340386" cy="340386"/>
          </a:xfrm>
          <a:prstGeom prst="rect">
            <a:avLst/>
          </a:prstGeom>
        </p:spPr>
      </p:pic>
      <p:sp>
        <p:nvSpPr>
          <p:cNvPr id="61" name="ZoneTexte 60">
            <a:extLst>
              <a:ext uri="{FF2B5EF4-FFF2-40B4-BE49-F238E27FC236}">
                <a16:creationId xmlns:a16="http://schemas.microsoft.com/office/drawing/2014/main" id="{14D59C59-FC51-9DDF-1CAD-1199D3B6AAC3}"/>
              </a:ext>
            </a:extLst>
          </p:cNvPr>
          <p:cNvSpPr txBox="1"/>
          <p:nvPr/>
        </p:nvSpPr>
        <p:spPr>
          <a:xfrm>
            <a:off x="3798780" y="3482611"/>
            <a:ext cx="4497130" cy="307777"/>
          </a:xfrm>
          <a:prstGeom prst="rect">
            <a:avLst/>
          </a:prstGeom>
          <a:noFill/>
        </p:spPr>
        <p:txBody>
          <a:bodyPr wrap="square" lIns="0" tIns="0" rIns="0" bIns="0">
            <a:spAutoFit/>
          </a:bodyPr>
          <a:lstStyle/>
          <a:p>
            <a:pPr defTabSz="914377">
              <a:spcBef>
                <a:spcPts val="300"/>
              </a:spcBef>
              <a:spcAft>
                <a:spcPts val="300"/>
              </a:spcAft>
              <a:buClr>
                <a:srgbClr val="000000"/>
              </a:buClr>
              <a:defRPr/>
            </a:pPr>
            <a:r>
              <a:rPr lang="fr-FR" sz="1000" b="1" dirty="0">
                <a:solidFill>
                  <a:srgbClr val="374C62"/>
                </a:solidFill>
                <a:latin typeface="Marianne" panose="02000000000000000000" pitchFamily="2" charset="0"/>
                <a:sym typeface="Arial"/>
              </a:rPr>
              <a:t>Programmes de financement à l’usage </a:t>
            </a:r>
            <a:r>
              <a:rPr lang="fr-FR" sz="1000" dirty="0">
                <a:solidFill>
                  <a:srgbClr val="374C62"/>
                </a:solidFill>
                <a:latin typeface="Marianne" panose="02000000000000000000" pitchFamily="2" charset="0"/>
                <a:sym typeface="Arial"/>
              </a:rPr>
              <a:t>(SUN-ES, HOPEN 2, dispositions conventionnelles de l’Assurance maladie, etc.)</a:t>
            </a:r>
            <a:endParaRPr lang="fr-FR" sz="1000" dirty="0">
              <a:solidFill>
                <a:srgbClr val="000000"/>
              </a:solidFill>
              <a:latin typeface="Marianne" panose="02000000000000000000" pitchFamily="2" charset="0"/>
              <a:sym typeface="Arial"/>
            </a:endParaRPr>
          </a:p>
        </p:txBody>
      </p:sp>
      <p:pic>
        <p:nvPicPr>
          <p:cNvPr id="62" name="Graphique 61" descr="Flèche vers la droite contour">
            <a:extLst>
              <a:ext uri="{FF2B5EF4-FFF2-40B4-BE49-F238E27FC236}">
                <a16:creationId xmlns:a16="http://schemas.microsoft.com/office/drawing/2014/main" id="{723228CF-0923-B2D1-22FF-23B0D6F69881}"/>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3357640" y="4498116"/>
            <a:ext cx="340386" cy="340386"/>
          </a:xfrm>
          <a:prstGeom prst="rect">
            <a:avLst/>
          </a:prstGeom>
        </p:spPr>
      </p:pic>
      <p:sp>
        <p:nvSpPr>
          <p:cNvPr id="63" name="ZoneTexte 62">
            <a:extLst>
              <a:ext uri="{FF2B5EF4-FFF2-40B4-BE49-F238E27FC236}">
                <a16:creationId xmlns:a16="http://schemas.microsoft.com/office/drawing/2014/main" id="{573A4C9F-966B-34BF-A03F-060684F4315A}"/>
              </a:ext>
            </a:extLst>
          </p:cNvPr>
          <p:cNvSpPr txBox="1"/>
          <p:nvPr/>
        </p:nvSpPr>
        <p:spPr>
          <a:xfrm>
            <a:off x="3798780" y="4587946"/>
            <a:ext cx="4497130" cy="153888"/>
          </a:xfrm>
          <a:prstGeom prst="rect">
            <a:avLst/>
          </a:prstGeom>
          <a:noFill/>
        </p:spPr>
        <p:txBody>
          <a:bodyPr wrap="square" lIns="0" tIns="0" rIns="0" bIns="0">
            <a:spAutoFit/>
          </a:bodyPr>
          <a:lstStyle/>
          <a:p>
            <a:pPr defTabSz="914377">
              <a:spcBef>
                <a:spcPts val="300"/>
              </a:spcBef>
              <a:spcAft>
                <a:spcPts val="300"/>
              </a:spcAft>
              <a:buClr>
                <a:srgbClr val="000000"/>
              </a:buClr>
              <a:defRPr/>
            </a:pPr>
            <a:r>
              <a:rPr lang="fr-FR" sz="1000" b="1" dirty="0">
                <a:solidFill>
                  <a:srgbClr val="374C62"/>
                </a:solidFill>
                <a:latin typeface="Marianne" panose="02000000000000000000" pitchFamily="2" charset="0"/>
                <a:sym typeface="Arial"/>
              </a:rPr>
              <a:t>Programme </a:t>
            </a:r>
            <a:r>
              <a:rPr lang="fr-FR" sz="1000" b="1" dirty="0" err="1">
                <a:solidFill>
                  <a:srgbClr val="374C62"/>
                </a:solidFill>
                <a:latin typeface="Marianne" panose="02000000000000000000" pitchFamily="2" charset="0"/>
                <a:sym typeface="Arial"/>
              </a:rPr>
              <a:t>CaRE</a:t>
            </a:r>
            <a:r>
              <a:rPr lang="fr-FR" sz="1000" b="1" dirty="0">
                <a:solidFill>
                  <a:srgbClr val="374C62"/>
                </a:solidFill>
                <a:latin typeface="Marianne" panose="02000000000000000000" pitchFamily="2" charset="0"/>
                <a:sym typeface="Arial"/>
              </a:rPr>
              <a:t> </a:t>
            </a:r>
            <a:r>
              <a:rPr lang="fr-FR" sz="1000" dirty="0">
                <a:solidFill>
                  <a:srgbClr val="374C62"/>
                </a:solidFill>
                <a:latin typeface="Marianne" panose="02000000000000000000" pitchFamily="2" charset="0"/>
                <a:sym typeface="Arial"/>
              </a:rPr>
              <a:t>&amp; dispositifs </a:t>
            </a:r>
            <a:r>
              <a:rPr lang="fr-FR" sz="1000" dirty="0" err="1">
                <a:solidFill>
                  <a:srgbClr val="374C62"/>
                </a:solidFill>
                <a:latin typeface="Marianne" panose="02000000000000000000" pitchFamily="2" charset="0"/>
                <a:sym typeface="Arial"/>
              </a:rPr>
              <a:t>Hospiconnect</a:t>
            </a:r>
            <a:endParaRPr lang="fr-FR" sz="1000" dirty="0">
              <a:solidFill>
                <a:srgbClr val="000000"/>
              </a:solidFill>
              <a:latin typeface="Marianne" panose="02000000000000000000" pitchFamily="2" charset="0"/>
              <a:sym typeface="Arial"/>
            </a:endParaRPr>
          </a:p>
        </p:txBody>
      </p:sp>
    </p:spTree>
    <p:extLst>
      <p:ext uri="{BB962C8B-B14F-4D97-AF65-F5344CB8AC3E}">
        <p14:creationId xmlns:p14="http://schemas.microsoft.com/office/powerpoint/2010/main" val="35113659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66</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9" name="ZoneTexte 8">
            <a:extLst>
              <a:ext uri="{FF2B5EF4-FFF2-40B4-BE49-F238E27FC236}">
                <a16:creationId xmlns:a16="http://schemas.microsoft.com/office/drawing/2014/main" id="{617CBE8D-032E-0260-8170-EEB50079BD48}"/>
              </a:ext>
            </a:extLst>
          </p:cNvPr>
          <p:cNvSpPr txBox="1"/>
          <p:nvPr/>
        </p:nvSpPr>
        <p:spPr>
          <a:xfrm>
            <a:off x="646597" y="1226489"/>
            <a:ext cx="6656201" cy="1219821"/>
          </a:xfrm>
          <a:prstGeom prst="rect">
            <a:avLst/>
          </a:prstGeom>
          <a:noFill/>
        </p:spPr>
        <p:txBody>
          <a:bodyPr wrap="square" lIns="0" tIns="0" rIns="0" bIns="0">
            <a:spAutoFit/>
          </a:bodyPr>
          <a:lstStyle/>
          <a:p>
            <a:pPr defTabSz="1219170" eaLnBrk="0" fontAlgn="base" hangingPunct="0">
              <a:lnSpc>
                <a:spcPct val="90000"/>
              </a:lnSpc>
              <a:buClr>
                <a:srgbClr val="374C62"/>
              </a:buClr>
              <a:buSzPts val="1600"/>
              <a:defRPr/>
            </a:pPr>
            <a:r>
              <a:rPr lang="fr-FR" sz="1100" b="1" dirty="0">
                <a:solidFill>
                  <a:srgbClr val="374C62"/>
                </a:solidFill>
                <a:latin typeface="Marianne" panose="02000000000000000000" pitchFamily="2" charset="0"/>
                <a:sym typeface="Arial"/>
              </a:rPr>
              <a:t>La vague 2 du Ségur numérique est désormais lancée</a:t>
            </a:r>
            <a:r>
              <a:rPr lang="fr-FR" sz="1100" dirty="0">
                <a:solidFill>
                  <a:srgbClr val="374C62"/>
                </a:solidFill>
                <a:latin typeface="Marianne" panose="02000000000000000000" pitchFamily="2" charset="0"/>
                <a:sym typeface="Arial"/>
              </a:rPr>
              <a:t>, avec la publication des 2 dispositifs SONS du secteur hôpital en mai dernier !</a:t>
            </a:r>
          </a:p>
          <a:p>
            <a:pPr defTabSz="1219170" eaLnBrk="0" fontAlgn="base" hangingPunct="0">
              <a:lnSpc>
                <a:spcPct val="90000"/>
              </a:lnSpc>
              <a:buClr>
                <a:srgbClr val="374C62"/>
              </a:buClr>
              <a:buSzPts val="1600"/>
              <a:defRPr/>
            </a:pPr>
            <a:endParaRPr lang="fr-FR" sz="1100" dirty="0">
              <a:solidFill>
                <a:srgbClr val="374C62"/>
              </a:solidFill>
              <a:latin typeface="Marianne" panose="02000000000000000000" pitchFamily="2" charset="0"/>
            </a:endParaRPr>
          </a:p>
          <a:p>
            <a:pPr marL="271463" indent="-271463" defTabSz="1219170">
              <a:spcAft>
                <a:spcPts val="400"/>
              </a:spcAft>
              <a:buClr>
                <a:srgbClr val="ED7D31"/>
              </a:buClr>
              <a:buSzPct val="100000"/>
              <a:buFont typeface="Police système Courant"/>
              <a:buChar char="→"/>
              <a:defRPr/>
            </a:pPr>
            <a:r>
              <a:rPr lang="fr-FR" sz="1100" kern="0" dirty="0">
                <a:solidFill>
                  <a:srgbClr val="374C62"/>
                </a:solidFill>
                <a:latin typeface="Marianne" panose="02000000000000000000" pitchFamily="2" charset="0"/>
                <a:sym typeface="Arial"/>
              </a:rPr>
              <a:t>Nouveaux dispositifs « d’achat pour compte » SONS, pour </a:t>
            </a:r>
            <a:r>
              <a:rPr lang="fr-FR" sz="1100" b="1" kern="0" dirty="0">
                <a:solidFill>
                  <a:srgbClr val="374C62"/>
                </a:solidFill>
                <a:latin typeface="Marianne" panose="02000000000000000000" pitchFamily="2" charset="0"/>
                <a:sym typeface="Arial"/>
              </a:rPr>
              <a:t>financer une nouvelle mise à jour des DPI &amp; PFI </a:t>
            </a:r>
          </a:p>
          <a:p>
            <a:pPr marL="271463" indent="-271463" defTabSz="1219170">
              <a:spcAft>
                <a:spcPts val="400"/>
              </a:spcAft>
              <a:buClr>
                <a:srgbClr val="ED7D31"/>
              </a:buClr>
              <a:buSzPct val="100000"/>
              <a:buFont typeface="Police système Courant"/>
              <a:buChar char="→"/>
              <a:defRPr/>
            </a:pPr>
            <a:r>
              <a:rPr lang="fr-FR" sz="1100" kern="0" dirty="0">
                <a:solidFill>
                  <a:srgbClr val="374C62"/>
                </a:solidFill>
                <a:latin typeface="Marianne" panose="02000000000000000000" pitchFamily="2" charset="0"/>
                <a:sym typeface="Arial"/>
              </a:rPr>
              <a:t>Ouverts </a:t>
            </a:r>
            <a:r>
              <a:rPr lang="fr-FR" sz="1100" b="1" kern="0" dirty="0">
                <a:solidFill>
                  <a:srgbClr val="374C62"/>
                </a:solidFill>
                <a:latin typeface="Marianne" panose="02000000000000000000" pitchFamily="2" charset="0"/>
                <a:sym typeface="Arial"/>
              </a:rPr>
              <a:t>à tous les établissements de santé</a:t>
            </a:r>
            <a:r>
              <a:rPr lang="fr-FR" sz="1100" kern="0" dirty="0">
                <a:solidFill>
                  <a:srgbClr val="374C62"/>
                </a:solidFill>
                <a:latin typeface="Marianne" panose="02000000000000000000" pitchFamily="2" charset="0"/>
                <a:sym typeface="Arial"/>
              </a:rPr>
              <a:t>, bénéficiaires ou non de la vague 1</a:t>
            </a:r>
          </a:p>
          <a:p>
            <a:pPr defTabSz="1219170" eaLnBrk="0" fontAlgn="base" hangingPunct="0">
              <a:lnSpc>
                <a:spcPct val="90000"/>
              </a:lnSpc>
              <a:buClr>
                <a:srgbClr val="374C62"/>
              </a:buClr>
              <a:buSzPts val="1600"/>
              <a:defRPr/>
            </a:pPr>
            <a:endParaRPr lang="fr-FR" sz="1100" dirty="0">
              <a:solidFill>
                <a:srgbClr val="374C62"/>
              </a:solidFill>
              <a:latin typeface="Marianne" panose="02000000000000000000" pitchFamily="2" charset="0"/>
              <a:sym typeface="Arial"/>
            </a:endParaRPr>
          </a:p>
        </p:txBody>
      </p:sp>
      <p:sp>
        <p:nvSpPr>
          <p:cNvPr id="48" name="Rectangle 47">
            <a:extLst>
              <a:ext uri="{FF2B5EF4-FFF2-40B4-BE49-F238E27FC236}">
                <a16:creationId xmlns:a16="http://schemas.microsoft.com/office/drawing/2014/main" id="{DA4DCBAB-7542-7116-E189-7F23984A930A}"/>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3" name="Rectangle : coins arrondis 2">
            <a:extLst>
              <a:ext uri="{FF2B5EF4-FFF2-40B4-BE49-F238E27FC236}">
                <a16:creationId xmlns:a16="http://schemas.microsoft.com/office/drawing/2014/main" id="{0AD6590C-B9EA-96EA-F5C3-E3B94700A1AE}"/>
              </a:ext>
            </a:extLst>
          </p:cNvPr>
          <p:cNvSpPr/>
          <p:nvPr/>
        </p:nvSpPr>
        <p:spPr>
          <a:xfrm>
            <a:off x="646596" y="2453824"/>
            <a:ext cx="1904205" cy="1194198"/>
          </a:xfrm>
          <a:prstGeom prst="roundRect">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938" algn="ctr" defTabSz="1219170">
              <a:buClr>
                <a:srgbClr val="000000"/>
              </a:buClr>
              <a:defRPr/>
            </a:pPr>
            <a:r>
              <a:rPr lang="fr-FR" sz="1000" kern="0" dirty="0">
                <a:solidFill>
                  <a:srgbClr val="FFFFFF"/>
                </a:solidFill>
                <a:latin typeface="Marianne" panose="02000000000000000000" pitchFamily="2" charset="0"/>
                <a:sym typeface="Arial"/>
              </a:rPr>
              <a:t>Faciliter la </a:t>
            </a:r>
            <a:r>
              <a:rPr lang="fr-FR" sz="1000" b="1" kern="0" dirty="0">
                <a:solidFill>
                  <a:srgbClr val="FFFFFF"/>
                </a:solidFill>
                <a:latin typeface="Marianne" panose="02000000000000000000" pitchFamily="2" charset="0"/>
                <a:sym typeface="Arial"/>
              </a:rPr>
              <a:t>consultation de l'information</a:t>
            </a:r>
            <a:r>
              <a:rPr lang="fr-FR" sz="1000" kern="0" dirty="0">
                <a:solidFill>
                  <a:srgbClr val="FFFFFF"/>
                </a:solidFill>
                <a:latin typeface="Marianne" panose="02000000000000000000" pitchFamily="2" charset="0"/>
                <a:sym typeface="Arial"/>
              </a:rPr>
              <a:t> </a:t>
            </a:r>
            <a:r>
              <a:rPr lang="fr-FR" sz="1000" b="1" kern="0" dirty="0">
                <a:solidFill>
                  <a:srgbClr val="FFFFFF"/>
                </a:solidFill>
                <a:latin typeface="Marianne" panose="02000000000000000000" pitchFamily="2" charset="0"/>
                <a:sym typeface="Arial"/>
              </a:rPr>
              <a:t>disponible dans Mon espace santé </a:t>
            </a:r>
            <a:r>
              <a:rPr lang="fr-FR" sz="1000" kern="0" dirty="0">
                <a:solidFill>
                  <a:srgbClr val="FFFFFF"/>
                </a:solidFill>
                <a:latin typeface="Marianne" panose="02000000000000000000" pitchFamily="2" charset="0"/>
                <a:sym typeface="Arial"/>
              </a:rPr>
              <a:t>par les professionnels </a:t>
            </a:r>
            <a:endParaRPr lang="fr-FR" sz="1000" kern="0" dirty="0">
              <a:solidFill>
                <a:srgbClr val="000000"/>
              </a:solidFill>
              <a:latin typeface="Marianne" panose="02000000000000000000" pitchFamily="2" charset="0"/>
              <a:sym typeface="Arial"/>
            </a:endParaRPr>
          </a:p>
        </p:txBody>
      </p:sp>
      <p:sp>
        <p:nvSpPr>
          <p:cNvPr id="6" name="Rectangle : coins arrondis 5">
            <a:extLst>
              <a:ext uri="{FF2B5EF4-FFF2-40B4-BE49-F238E27FC236}">
                <a16:creationId xmlns:a16="http://schemas.microsoft.com/office/drawing/2014/main" id="{18D03DDE-B67E-5342-DA3C-570B57A0E375}"/>
              </a:ext>
            </a:extLst>
          </p:cNvPr>
          <p:cNvSpPr/>
          <p:nvPr/>
        </p:nvSpPr>
        <p:spPr>
          <a:xfrm>
            <a:off x="2652427" y="2453824"/>
            <a:ext cx="1904205" cy="1194198"/>
          </a:xfrm>
          <a:prstGeom prst="roundRect">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938" algn="ctr" defTabSz="1219170">
              <a:buClr>
                <a:srgbClr val="000000"/>
              </a:buClr>
              <a:defRPr/>
            </a:pPr>
            <a:r>
              <a:rPr lang="fr-FR" sz="1000" kern="0" dirty="0">
                <a:solidFill>
                  <a:srgbClr val="FFFFFF"/>
                </a:solidFill>
                <a:latin typeface="Marianne" panose="02000000000000000000" pitchFamily="2" charset="0"/>
                <a:ea typeface="Arial"/>
                <a:cs typeface="Arial"/>
                <a:sym typeface="Arial"/>
              </a:rPr>
              <a:t>Faciliter l'intégration des documents médicaux </a:t>
            </a:r>
            <a:r>
              <a:rPr lang="fr-FR" sz="1000" b="1" kern="0" dirty="0">
                <a:solidFill>
                  <a:srgbClr val="FFFFFF"/>
                </a:solidFill>
                <a:latin typeface="Marianne" panose="02000000000000000000" pitchFamily="2" charset="0"/>
                <a:ea typeface="Arial"/>
                <a:cs typeface="Arial"/>
                <a:sym typeface="Arial"/>
              </a:rPr>
              <a:t>reçus par MSSanté</a:t>
            </a:r>
            <a:endParaRPr lang="fr-FR" sz="1000" kern="0" dirty="0">
              <a:solidFill>
                <a:srgbClr val="000000"/>
              </a:solidFill>
              <a:latin typeface="Marianne" panose="02000000000000000000" pitchFamily="2" charset="0"/>
              <a:cs typeface="Arial"/>
              <a:sym typeface="Arial"/>
            </a:endParaRPr>
          </a:p>
        </p:txBody>
      </p:sp>
      <p:sp>
        <p:nvSpPr>
          <p:cNvPr id="7" name="Rectangle : coins arrondis 6">
            <a:extLst>
              <a:ext uri="{FF2B5EF4-FFF2-40B4-BE49-F238E27FC236}">
                <a16:creationId xmlns:a16="http://schemas.microsoft.com/office/drawing/2014/main" id="{D29F40AB-E549-388C-5F79-D29D52D83EBC}"/>
              </a:ext>
            </a:extLst>
          </p:cNvPr>
          <p:cNvSpPr/>
          <p:nvPr/>
        </p:nvSpPr>
        <p:spPr>
          <a:xfrm>
            <a:off x="4658258" y="2453824"/>
            <a:ext cx="1904205" cy="1194198"/>
          </a:xfrm>
          <a:prstGeom prst="roundRect">
            <a:avLst/>
          </a:prstGeom>
          <a:solidFill>
            <a:srgbClr val="FF49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938" algn="ctr" defTabSz="1219170">
              <a:buClr>
                <a:srgbClr val="000000"/>
              </a:buClr>
              <a:defRPr/>
            </a:pPr>
            <a:r>
              <a:rPr lang="fr-FR" sz="1000" kern="0" dirty="0">
                <a:solidFill>
                  <a:srgbClr val="FFFFFF"/>
                </a:solidFill>
                <a:latin typeface="Marianne" panose="02000000000000000000" pitchFamily="2" charset="0"/>
                <a:ea typeface="Arial"/>
                <a:cs typeface="Arial"/>
                <a:sym typeface="Arial"/>
              </a:rPr>
              <a:t>Renforcer la </a:t>
            </a:r>
            <a:r>
              <a:rPr lang="fr-FR" sz="1000" b="1" kern="0" dirty="0">
                <a:solidFill>
                  <a:srgbClr val="FFFFFF"/>
                </a:solidFill>
                <a:latin typeface="Marianne" panose="02000000000000000000" pitchFamily="2" charset="0"/>
                <a:ea typeface="Arial"/>
                <a:cs typeface="Arial"/>
                <a:sym typeface="Arial"/>
              </a:rPr>
              <a:t>sécurité des systèmes d'information</a:t>
            </a:r>
            <a:endParaRPr lang="fr-FR" sz="1000" kern="0" dirty="0">
              <a:solidFill>
                <a:srgbClr val="000000"/>
              </a:solidFill>
              <a:latin typeface="Marianne" panose="02000000000000000000" pitchFamily="2" charset="0"/>
              <a:cs typeface="Arial"/>
              <a:sym typeface="Arial"/>
            </a:endParaRPr>
          </a:p>
        </p:txBody>
      </p:sp>
      <p:sp>
        <p:nvSpPr>
          <p:cNvPr id="18" name="Rectangle : coins arrondis 17">
            <a:extLst>
              <a:ext uri="{FF2B5EF4-FFF2-40B4-BE49-F238E27FC236}">
                <a16:creationId xmlns:a16="http://schemas.microsoft.com/office/drawing/2014/main" id="{E32B3E87-62AF-C387-12B4-A03E594B4CB9}"/>
              </a:ext>
            </a:extLst>
          </p:cNvPr>
          <p:cNvSpPr/>
          <p:nvPr/>
        </p:nvSpPr>
        <p:spPr>
          <a:xfrm>
            <a:off x="6664089" y="2453824"/>
            <a:ext cx="1904205" cy="1194198"/>
          </a:xfrm>
          <a:prstGeom prst="roundRect">
            <a:avLst/>
          </a:prstGeom>
          <a:solidFill>
            <a:srgbClr val="FEC8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938" algn="ctr" defTabSz="1219170">
              <a:buClr>
                <a:srgbClr val="000000"/>
              </a:buClr>
              <a:defRPr/>
            </a:pPr>
            <a:r>
              <a:rPr lang="fr-FR" sz="1000" kern="0" dirty="0">
                <a:solidFill>
                  <a:srgbClr val="FFFFFF"/>
                </a:solidFill>
                <a:latin typeface="Arial"/>
                <a:ea typeface="Arial"/>
                <a:cs typeface="Arial"/>
                <a:sym typeface="Arial"/>
              </a:rPr>
              <a:t>Améliorer </a:t>
            </a:r>
            <a:r>
              <a:rPr lang="fr-FR" sz="1000" b="1" kern="0" dirty="0">
                <a:solidFill>
                  <a:srgbClr val="FFFFFF"/>
                </a:solidFill>
                <a:latin typeface="Arial"/>
                <a:ea typeface="Arial"/>
                <a:cs typeface="Arial"/>
                <a:sym typeface="Arial"/>
              </a:rPr>
              <a:t>les fonctionnalités clés vague 1 </a:t>
            </a:r>
            <a:r>
              <a:rPr lang="fr-FR" sz="1000" kern="0" dirty="0">
                <a:solidFill>
                  <a:srgbClr val="FFFFFF"/>
                </a:solidFill>
                <a:latin typeface="Arial"/>
                <a:ea typeface="Arial"/>
                <a:cs typeface="Arial"/>
                <a:sym typeface="Arial"/>
              </a:rPr>
              <a:t>(interopérabilité, alimentation DMP),</a:t>
            </a:r>
            <a:endParaRPr lang="fr-FR" sz="1000" kern="0" dirty="0">
              <a:solidFill>
                <a:srgbClr val="FFFFFF"/>
              </a:solidFill>
              <a:latin typeface="Arial"/>
              <a:ea typeface="Calibri" panose="020F0502020204030204"/>
              <a:cs typeface="Calibri" panose="020F0502020204030204"/>
              <a:sym typeface="Arial"/>
            </a:endParaRPr>
          </a:p>
          <a:p>
            <a:pPr marL="7938" algn="ctr" defTabSz="1219170">
              <a:buClr>
                <a:srgbClr val="000000"/>
              </a:buClr>
              <a:defRPr/>
            </a:pPr>
            <a:r>
              <a:rPr lang="fr-FR" sz="1000" kern="0" dirty="0">
                <a:solidFill>
                  <a:srgbClr val="FFFFFF"/>
                </a:solidFill>
                <a:latin typeface="Arial"/>
                <a:ea typeface="Arial"/>
                <a:cs typeface="Arial"/>
                <a:sym typeface="Arial"/>
              </a:rPr>
              <a:t>au vu des retours terrain</a:t>
            </a:r>
          </a:p>
        </p:txBody>
      </p:sp>
      <p:pic>
        <p:nvPicPr>
          <p:cNvPr id="22" name="Graphique 21" descr="Flèche vers la droite contour">
            <a:extLst>
              <a:ext uri="{FF2B5EF4-FFF2-40B4-BE49-F238E27FC236}">
                <a16:creationId xmlns:a16="http://schemas.microsoft.com/office/drawing/2014/main" id="{1D4AFEAD-6959-5128-84C7-621ED22358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3473938" y="2352195"/>
            <a:ext cx="261181" cy="261181"/>
          </a:xfrm>
          <a:prstGeom prst="rect">
            <a:avLst/>
          </a:prstGeom>
        </p:spPr>
      </p:pic>
      <p:pic>
        <p:nvPicPr>
          <p:cNvPr id="23" name="Graphique 22" descr="Flèche vers la droite contour">
            <a:extLst>
              <a:ext uri="{FF2B5EF4-FFF2-40B4-BE49-F238E27FC236}">
                <a16:creationId xmlns:a16="http://schemas.microsoft.com/office/drawing/2014/main" id="{A8E7A0B3-63D7-6C93-FC2A-BF819E46A8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470379" y="2352195"/>
            <a:ext cx="261181" cy="261181"/>
          </a:xfrm>
          <a:prstGeom prst="rect">
            <a:avLst/>
          </a:prstGeom>
        </p:spPr>
      </p:pic>
      <p:pic>
        <p:nvPicPr>
          <p:cNvPr id="25" name="Graphique 24" descr="Flèche vers la droite contour">
            <a:extLst>
              <a:ext uri="{FF2B5EF4-FFF2-40B4-BE49-F238E27FC236}">
                <a16:creationId xmlns:a16="http://schemas.microsoft.com/office/drawing/2014/main" id="{F430565A-363B-69A0-DD7A-91298CF118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475492" y="2352195"/>
            <a:ext cx="261181" cy="261181"/>
          </a:xfrm>
          <a:prstGeom prst="rect">
            <a:avLst/>
          </a:prstGeom>
        </p:spPr>
      </p:pic>
      <p:pic>
        <p:nvPicPr>
          <p:cNvPr id="26" name="Graphique 25" descr="Flèche vers la droite contour">
            <a:extLst>
              <a:ext uri="{FF2B5EF4-FFF2-40B4-BE49-F238E27FC236}">
                <a16:creationId xmlns:a16="http://schemas.microsoft.com/office/drawing/2014/main" id="{3B1B9B7F-FE86-B37B-23E1-031645C1B0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485600" y="2352195"/>
            <a:ext cx="261181" cy="261181"/>
          </a:xfrm>
          <a:prstGeom prst="rect">
            <a:avLst/>
          </a:prstGeom>
        </p:spPr>
      </p:pic>
      <p:sp>
        <p:nvSpPr>
          <p:cNvPr id="70" name="ZoneTexte 69">
            <a:extLst>
              <a:ext uri="{FF2B5EF4-FFF2-40B4-BE49-F238E27FC236}">
                <a16:creationId xmlns:a16="http://schemas.microsoft.com/office/drawing/2014/main" id="{63B247F4-CC3D-97DE-100E-D2C551FD6927}"/>
              </a:ext>
            </a:extLst>
          </p:cNvPr>
          <p:cNvSpPr txBox="1"/>
          <p:nvPr/>
        </p:nvSpPr>
        <p:spPr>
          <a:xfrm>
            <a:off x="1145145" y="3974737"/>
            <a:ext cx="1730932" cy="800219"/>
          </a:xfrm>
          <a:prstGeom prst="rect">
            <a:avLst/>
          </a:prstGeom>
          <a:noFill/>
        </p:spPr>
        <p:txBody>
          <a:bodyPr wrap="square" lIns="0" tIns="0" rIns="0" bIns="0">
            <a:spAutoFit/>
          </a:bodyPr>
          <a:lstStyle/>
          <a:p>
            <a:pPr defTabSz="1219170">
              <a:buClr>
                <a:srgbClr val="000000"/>
              </a:buClr>
              <a:defRPr/>
            </a:pPr>
            <a:r>
              <a:rPr lang="fr-FR" sz="1100" b="1" kern="0" dirty="0">
                <a:solidFill>
                  <a:srgbClr val="374C62"/>
                </a:solidFill>
                <a:latin typeface="Marianne" panose="02000000000000000000" pitchFamily="2" charset="0"/>
                <a:sym typeface="Arial"/>
              </a:rPr>
              <a:t>Jusqu’à mi-2025</a:t>
            </a:r>
          </a:p>
          <a:p>
            <a:pPr defTabSz="1219170">
              <a:buClr>
                <a:srgbClr val="000000"/>
              </a:buClr>
              <a:defRPr/>
            </a:pPr>
            <a:endParaRPr lang="fr-FR" sz="1100" b="1" kern="0" dirty="0">
              <a:solidFill>
                <a:srgbClr val="374C62"/>
              </a:solidFill>
              <a:latin typeface="Marianne" panose="02000000000000000000" pitchFamily="2" charset="0"/>
              <a:sym typeface="Arial"/>
            </a:endParaRPr>
          </a:p>
          <a:p>
            <a:pPr defTabSz="1219170">
              <a:buClr>
                <a:srgbClr val="000000"/>
              </a:buClr>
              <a:defRPr/>
            </a:pPr>
            <a:r>
              <a:rPr lang="fr-FR" sz="1000" kern="0" dirty="0">
                <a:solidFill>
                  <a:srgbClr val="374C62"/>
                </a:solidFill>
                <a:latin typeface="Marianne" panose="02000000000000000000" pitchFamily="2" charset="0"/>
                <a:sym typeface="Arial"/>
              </a:rPr>
              <a:t>R&amp;D éditeurs &amp; référencement des solutions par l’ANS</a:t>
            </a:r>
          </a:p>
        </p:txBody>
      </p:sp>
      <p:sp>
        <p:nvSpPr>
          <p:cNvPr id="71" name="ZoneTexte 70">
            <a:extLst>
              <a:ext uri="{FF2B5EF4-FFF2-40B4-BE49-F238E27FC236}">
                <a16:creationId xmlns:a16="http://schemas.microsoft.com/office/drawing/2014/main" id="{9941F5E3-7A7D-E52C-55FF-B8B4CEB74609}"/>
              </a:ext>
            </a:extLst>
          </p:cNvPr>
          <p:cNvSpPr txBox="1"/>
          <p:nvPr/>
        </p:nvSpPr>
        <p:spPr>
          <a:xfrm>
            <a:off x="2739062" y="3974737"/>
            <a:ext cx="1730932" cy="630942"/>
          </a:xfrm>
          <a:prstGeom prst="rect">
            <a:avLst/>
          </a:prstGeom>
          <a:noFill/>
        </p:spPr>
        <p:txBody>
          <a:bodyPr wrap="square" lIns="0" tIns="0" rIns="0" bIns="0">
            <a:spAutoFit/>
          </a:bodyPr>
          <a:lstStyle/>
          <a:p>
            <a:pPr defTabSz="1219170">
              <a:buClr>
                <a:srgbClr val="000000"/>
              </a:buClr>
              <a:defRPr/>
            </a:pPr>
            <a:r>
              <a:rPr lang="fr-FR" sz="1100" b="1" kern="0" dirty="0">
                <a:solidFill>
                  <a:srgbClr val="374C62"/>
                </a:solidFill>
                <a:latin typeface="Marianne" panose="02000000000000000000" pitchFamily="2" charset="0"/>
                <a:sym typeface="Arial"/>
              </a:rPr>
              <a:t>Fin 2024 - 2025</a:t>
            </a:r>
          </a:p>
          <a:p>
            <a:pPr defTabSz="1219170">
              <a:buClr>
                <a:srgbClr val="000000"/>
              </a:buClr>
              <a:defRPr/>
            </a:pPr>
            <a:endParaRPr lang="fr-FR" sz="1000" kern="0" dirty="0">
              <a:solidFill>
                <a:srgbClr val="374C62"/>
              </a:solidFill>
              <a:latin typeface="Marianne" panose="02000000000000000000" pitchFamily="2" charset="0"/>
              <a:sym typeface="Arial"/>
            </a:endParaRPr>
          </a:p>
          <a:p>
            <a:pPr defTabSz="1219170">
              <a:buSzPct val="100000"/>
              <a:defRPr/>
            </a:pPr>
            <a:r>
              <a:rPr lang="fr-FR" sz="1000" dirty="0">
                <a:solidFill>
                  <a:srgbClr val="374C62"/>
                </a:solidFill>
                <a:latin typeface="Marianne" panose="02000000000000000000" pitchFamily="2" charset="0"/>
              </a:rPr>
              <a:t>Commandes par les établissements de santé</a:t>
            </a:r>
          </a:p>
        </p:txBody>
      </p:sp>
      <p:sp>
        <p:nvSpPr>
          <p:cNvPr id="72" name="ZoneTexte 71">
            <a:extLst>
              <a:ext uri="{FF2B5EF4-FFF2-40B4-BE49-F238E27FC236}">
                <a16:creationId xmlns:a16="http://schemas.microsoft.com/office/drawing/2014/main" id="{3E81A1EB-A88E-7681-E566-1B6C14D92224}"/>
              </a:ext>
            </a:extLst>
          </p:cNvPr>
          <p:cNvSpPr txBox="1"/>
          <p:nvPr/>
        </p:nvSpPr>
        <p:spPr>
          <a:xfrm>
            <a:off x="4674008" y="3974737"/>
            <a:ext cx="1730932" cy="784830"/>
          </a:xfrm>
          <a:prstGeom prst="rect">
            <a:avLst/>
          </a:prstGeom>
          <a:noFill/>
        </p:spPr>
        <p:txBody>
          <a:bodyPr wrap="square" lIns="0" tIns="0" rIns="0" bIns="0">
            <a:spAutoFit/>
          </a:bodyPr>
          <a:lstStyle/>
          <a:p>
            <a:pPr defTabSz="1219170">
              <a:buClr>
                <a:srgbClr val="000000"/>
              </a:buClr>
              <a:defRPr/>
            </a:pPr>
            <a:r>
              <a:rPr lang="fr-FR" sz="1100" b="1" kern="0" dirty="0">
                <a:solidFill>
                  <a:srgbClr val="374C62"/>
                </a:solidFill>
                <a:latin typeface="Marianne" panose="02000000000000000000" pitchFamily="2" charset="0"/>
                <a:sym typeface="Arial"/>
              </a:rPr>
              <a:t>2025- mi-2026</a:t>
            </a:r>
          </a:p>
          <a:p>
            <a:pPr defTabSz="1219170">
              <a:buClr>
                <a:srgbClr val="000000"/>
              </a:buClr>
              <a:defRPr/>
            </a:pPr>
            <a:endParaRPr lang="fr-FR" sz="1000" kern="0" dirty="0">
              <a:solidFill>
                <a:srgbClr val="374C62"/>
              </a:solidFill>
              <a:latin typeface="Marianne" panose="02000000000000000000" pitchFamily="2" charset="0"/>
              <a:sym typeface="Arial"/>
            </a:endParaRPr>
          </a:p>
          <a:p>
            <a:pPr defTabSz="1219170">
              <a:buSzPct val="100000"/>
              <a:defRPr/>
            </a:pPr>
            <a:r>
              <a:rPr lang="fr-FR" sz="1000" dirty="0">
                <a:solidFill>
                  <a:srgbClr val="374C62"/>
                </a:solidFill>
                <a:latin typeface="Marianne" panose="02000000000000000000" pitchFamily="2" charset="0"/>
              </a:rPr>
              <a:t>Déploiement des mises à jour par les éditeurs dans les établissements</a:t>
            </a:r>
          </a:p>
        </p:txBody>
      </p:sp>
      <p:pic>
        <p:nvPicPr>
          <p:cNvPr id="74" name="Graphique 73" descr="Calendrier à feuilles contour">
            <a:extLst>
              <a:ext uri="{FF2B5EF4-FFF2-40B4-BE49-F238E27FC236}">
                <a16:creationId xmlns:a16="http://schemas.microsoft.com/office/drawing/2014/main" id="{1E2EF535-C4B8-5644-9389-3E4E81CAD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891" y="3884009"/>
            <a:ext cx="457255" cy="457255"/>
          </a:xfrm>
          <a:prstGeom prst="rect">
            <a:avLst/>
          </a:prstGeom>
        </p:spPr>
      </p:pic>
    </p:spTree>
    <p:extLst>
      <p:ext uri="{BB962C8B-B14F-4D97-AF65-F5344CB8AC3E}">
        <p14:creationId xmlns:p14="http://schemas.microsoft.com/office/powerpoint/2010/main" val="790342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67</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15" name="ZoneTexte 14">
            <a:extLst>
              <a:ext uri="{FF2B5EF4-FFF2-40B4-BE49-F238E27FC236}">
                <a16:creationId xmlns:a16="http://schemas.microsoft.com/office/drawing/2014/main" id="{238B321F-7083-3763-524C-BBA6A66F0E4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Lancement de la vague 2 à l’hôpital : l’écosystème témoigne !</a:t>
            </a:r>
          </a:p>
        </p:txBody>
      </p:sp>
      <p:grpSp>
        <p:nvGrpSpPr>
          <p:cNvPr id="29" name="Groupe 28">
            <a:extLst>
              <a:ext uri="{FF2B5EF4-FFF2-40B4-BE49-F238E27FC236}">
                <a16:creationId xmlns:a16="http://schemas.microsoft.com/office/drawing/2014/main" id="{D4B33352-7A71-C203-09EB-D7E722A13F41}"/>
              </a:ext>
            </a:extLst>
          </p:cNvPr>
          <p:cNvGrpSpPr/>
          <p:nvPr/>
        </p:nvGrpSpPr>
        <p:grpSpPr>
          <a:xfrm>
            <a:off x="646595" y="1979855"/>
            <a:ext cx="2733579" cy="2169710"/>
            <a:chOff x="646595" y="1809232"/>
            <a:chExt cx="3658385" cy="2903752"/>
          </a:xfrm>
        </p:grpSpPr>
        <p:sp>
          <p:nvSpPr>
            <p:cNvPr id="20" name="Rectangle : coins arrondis 19">
              <a:extLst>
                <a:ext uri="{FF2B5EF4-FFF2-40B4-BE49-F238E27FC236}">
                  <a16:creationId xmlns:a16="http://schemas.microsoft.com/office/drawing/2014/main" id="{772266BB-E873-E49B-53A7-526294B48496}"/>
                </a:ext>
              </a:extLst>
            </p:cNvPr>
            <p:cNvSpPr/>
            <p:nvPr/>
          </p:nvSpPr>
          <p:spPr>
            <a:xfrm>
              <a:off x="2153706" y="2137783"/>
              <a:ext cx="2151274" cy="2575201"/>
            </a:xfrm>
            <a:prstGeom prst="roundRect">
              <a:avLst>
                <a:gd name="adj" fmla="val 49444"/>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654460AD-6960-06E3-2383-C446E66A8B9D}"/>
                </a:ext>
              </a:extLst>
            </p:cNvPr>
            <p:cNvSpPr txBox="1"/>
            <p:nvPr/>
          </p:nvSpPr>
          <p:spPr>
            <a:xfrm>
              <a:off x="2596220" y="2685687"/>
              <a:ext cx="1233707" cy="1513738"/>
            </a:xfrm>
            <a:prstGeom prst="rect">
              <a:avLst/>
            </a:prstGeom>
            <a:noFill/>
          </p:spPr>
          <p:txBody>
            <a:bodyPr wrap="square">
              <a:spAutoFit/>
            </a:bodyPr>
            <a:lstStyle/>
            <a:p>
              <a:pPr marL="0" marR="0" lvl="0" indent="0" rtl="0">
                <a:lnSpc>
                  <a:spcPct val="100000"/>
                </a:lnSpc>
                <a:spcBef>
                  <a:spcPts val="0"/>
                </a:spcBef>
                <a:spcAft>
                  <a:spcPts val="0"/>
                </a:spcAft>
                <a:buClr>
                  <a:srgbClr val="FFFFFF"/>
                </a:buClr>
                <a:buSzPts val="1400"/>
                <a:buFont typeface="Arial"/>
                <a:buNone/>
              </a:pPr>
              <a:r>
                <a:rPr lang="fr-FR" sz="1050" b="1" i="0" u="none" strike="noStrike" cap="none" dirty="0">
                  <a:solidFill>
                    <a:schemeClr val="bg2"/>
                  </a:solidFill>
                  <a:latin typeface="Marianne" panose="02000000000000000000" pitchFamily="2" charset="0"/>
                  <a:sym typeface="Arial"/>
                </a:rPr>
                <a:t>Laurent Pierre</a:t>
              </a:r>
            </a:p>
            <a:p>
              <a:pPr marL="0" marR="0" lvl="0" indent="0" rtl="0">
                <a:lnSpc>
                  <a:spcPct val="100000"/>
                </a:lnSpc>
                <a:spcBef>
                  <a:spcPts val="0"/>
                </a:spcBef>
                <a:spcAft>
                  <a:spcPts val="0"/>
                </a:spcAft>
                <a:buClr>
                  <a:srgbClr val="FFFFFF"/>
                </a:buClr>
                <a:buSzPts val="1400"/>
                <a:buFont typeface="Arial"/>
                <a:buNone/>
              </a:pPr>
              <a:endParaRPr lang="fr-FR" sz="1050" b="1" dirty="0">
                <a:solidFill>
                  <a:schemeClr val="bg2"/>
                </a:solidFill>
                <a:latin typeface="Marianne" panose="02000000000000000000" pitchFamily="2" charset="0"/>
              </a:endParaRPr>
            </a:p>
            <a:p>
              <a:pPr defTabSz="1219170">
                <a:buClr>
                  <a:srgbClr val="FFFFFF"/>
                </a:buClr>
                <a:buSzPts val="1400"/>
                <a:defRPr/>
              </a:pPr>
              <a:r>
                <a:rPr lang="fr-FR" sz="900" dirty="0">
                  <a:solidFill>
                    <a:srgbClr val="374C62"/>
                  </a:solidFill>
                  <a:latin typeface="Marianne" panose="02000000000000000000" pitchFamily="2" charset="0"/>
                </a:rPr>
                <a:t>Conseiller numérique en santé </a:t>
              </a:r>
            </a:p>
            <a:p>
              <a:pPr defTabSz="1219170">
                <a:buClr>
                  <a:srgbClr val="FFFFFF"/>
                </a:buClr>
                <a:buSzPts val="1400"/>
                <a:defRPr/>
              </a:pPr>
              <a:r>
                <a:rPr lang="fr-FR" sz="900" b="1" dirty="0">
                  <a:solidFill>
                    <a:srgbClr val="374C62"/>
                  </a:solidFill>
                  <a:latin typeface="Marianne" panose="02000000000000000000" pitchFamily="2" charset="0"/>
                </a:rPr>
                <a:t>FHF</a:t>
              </a:r>
              <a:endParaRPr lang="fr-FR" sz="1000" b="1" dirty="0">
                <a:solidFill>
                  <a:srgbClr val="374C62"/>
                </a:solidFill>
                <a:latin typeface="Marianne" panose="02000000000000000000" pitchFamily="2" charset="0"/>
              </a:endParaRPr>
            </a:p>
          </p:txBody>
        </p:sp>
        <p:sp>
          <p:nvSpPr>
            <p:cNvPr id="24" name="Ellipse 23">
              <a:extLst>
                <a:ext uri="{FF2B5EF4-FFF2-40B4-BE49-F238E27FC236}">
                  <a16:creationId xmlns:a16="http://schemas.microsoft.com/office/drawing/2014/main" id="{4405C646-0CC9-7077-85F9-F0162F9824FF}"/>
                </a:ext>
              </a:extLst>
            </p:cNvPr>
            <p:cNvSpPr/>
            <p:nvPr/>
          </p:nvSpPr>
          <p:spPr>
            <a:xfrm>
              <a:off x="646595" y="1809232"/>
              <a:ext cx="1973581" cy="1911598"/>
            </a:xfrm>
            <a:prstGeom prst="ellipse">
              <a:avLst/>
            </a:prstGeom>
            <a:blipFill dpi="0" rotWithShape="1">
              <a:blip r:embed="rId2"/>
              <a:srcRect/>
              <a:stretch>
                <a:fillRect t="-19000" b="-27000"/>
              </a:stretch>
            </a:blipFill>
            <a:ln w="0" cap="flat">
              <a:noFill/>
              <a:prstDash val="solid"/>
              <a:miter/>
            </a:ln>
            <a:effectLst>
              <a:outerShdw blurRad="50800" dist="38100" dir="2700000" algn="tl" rotWithShape="0">
                <a:prstClr val="black">
                  <a:alpha val="40000"/>
                </a:prstClr>
              </a:outerShdw>
            </a:effectLst>
          </p:spPr>
          <p:txBody>
            <a:bodyPr rtlCol="0" anchor="ctr"/>
            <a:lstStyle/>
            <a:p>
              <a:endParaRPr lang="fr-FR" dirty="0"/>
            </a:p>
          </p:txBody>
        </p:sp>
      </p:grpSp>
      <p:grpSp>
        <p:nvGrpSpPr>
          <p:cNvPr id="31" name="Groupe 30">
            <a:extLst>
              <a:ext uri="{FF2B5EF4-FFF2-40B4-BE49-F238E27FC236}">
                <a16:creationId xmlns:a16="http://schemas.microsoft.com/office/drawing/2014/main" id="{C3FC8172-38A5-530A-76DC-C9B10F9845DF}"/>
              </a:ext>
            </a:extLst>
          </p:cNvPr>
          <p:cNvGrpSpPr/>
          <p:nvPr/>
        </p:nvGrpSpPr>
        <p:grpSpPr>
          <a:xfrm>
            <a:off x="3381704" y="1979855"/>
            <a:ext cx="2733579" cy="2169710"/>
            <a:chOff x="646595" y="1809232"/>
            <a:chExt cx="3658385" cy="2903752"/>
          </a:xfrm>
        </p:grpSpPr>
        <p:sp>
          <p:nvSpPr>
            <p:cNvPr id="32" name="Rectangle : coins arrondis 31">
              <a:extLst>
                <a:ext uri="{FF2B5EF4-FFF2-40B4-BE49-F238E27FC236}">
                  <a16:creationId xmlns:a16="http://schemas.microsoft.com/office/drawing/2014/main" id="{609FB56E-2C5A-79C9-C33D-8FB771FEDF80}"/>
                </a:ext>
              </a:extLst>
            </p:cNvPr>
            <p:cNvSpPr/>
            <p:nvPr/>
          </p:nvSpPr>
          <p:spPr>
            <a:xfrm>
              <a:off x="2153706" y="2137783"/>
              <a:ext cx="2151274" cy="2575201"/>
            </a:xfrm>
            <a:prstGeom prst="roundRect">
              <a:avLst>
                <a:gd name="adj" fmla="val 49444"/>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8BB11492-9652-D89C-320B-D4DCBDBBF61F}"/>
                </a:ext>
              </a:extLst>
            </p:cNvPr>
            <p:cNvSpPr txBox="1"/>
            <p:nvPr/>
          </p:nvSpPr>
          <p:spPr>
            <a:xfrm>
              <a:off x="2596220" y="2732069"/>
              <a:ext cx="1233707" cy="1173919"/>
            </a:xfrm>
            <a:prstGeom prst="rect">
              <a:avLst/>
            </a:prstGeom>
            <a:noFill/>
          </p:spPr>
          <p:txBody>
            <a:bodyPr wrap="square">
              <a:spAutoFit/>
            </a:bodyPr>
            <a:lstStyle/>
            <a:p>
              <a:pPr marL="0" marR="0" lvl="0" indent="0" rtl="0">
                <a:lnSpc>
                  <a:spcPct val="100000"/>
                </a:lnSpc>
                <a:spcBef>
                  <a:spcPts val="0"/>
                </a:spcBef>
                <a:spcAft>
                  <a:spcPts val="0"/>
                </a:spcAft>
                <a:buClr>
                  <a:srgbClr val="FFFFFF"/>
                </a:buClr>
                <a:buSzPts val="1400"/>
                <a:buFont typeface="Arial"/>
                <a:buNone/>
              </a:pPr>
              <a:r>
                <a:rPr lang="fr-FR" sz="1050" b="1" i="0" u="none" strike="noStrike" cap="none" dirty="0">
                  <a:solidFill>
                    <a:schemeClr val="bg2"/>
                  </a:solidFill>
                  <a:latin typeface="Marianne" panose="02000000000000000000" pitchFamily="2" charset="0"/>
                  <a:sym typeface="Arial"/>
                </a:rPr>
                <a:t>Mostafa </a:t>
              </a:r>
              <a:r>
                <a:rPr lang="fr-FR" sz="1050" b="1" i="0" u="none" strike="noStrike" cap="none" dirty="0" err="1">
                  <a:solidFill>
                    <a:schemeClr val="bg2"/>
                  </a:solidFill>
                  <a:latin typeface="Marianne" panose="02000000000000000000" pitchFamily="2" charset="0"/>
                  <a:sym typeface="Arial"/>
                </a:rPr>
                <a:t>Lassik</a:t>
              </a:r>
              <a:endParaRPr lang="fr-FR" sz="1050" b="1" i="0" u="none" strike="noStrike" cap="none" dirty="0">
                <a:solidFill>
                  <a:schemeClr val="bg2"/>
                </a:solidFill>
                <a:latin typeface="Marianne" panose="02000000000000000000" pitchFamily="2" charset="0"/>
                <a:sym typeface="Arial"/>
              </a:endParaRPr>
            </a:p>
            <a:p>
              <a:pPr marL="0" marR="0" lvl="0" indent="0" rtl="0">
                <a:lnSpc>
                  <a:spcPct val="100000"/>
                </a:lnSpc>
                <a:spcBef>
                  <a:spcPts val="0"/>
                </a:spcBef>
                <a:spcAft>
                  <a:spcPts val="0"/>
                </a:spcAft>
                <a:buClr>
                  <a:srgbClr val="FFFFFF"/>
                </a:buClr>
                <a:buSzPts val="1400"/>
                <a:buFont typeface="Arial"/>
                <a:buNone/>
              </a:pPr>
              <a:endParaRPr lang="fr-FR" sz="1050" b="1" dirty="0">
                <a:solidFill>
                  <a:schemeClr val="bg2"/>
                </a:solidFill>
                <a:latin typeface="Marianne" panose="02000000000000000000" pitchFamily="2" charset="0"/>
              </a:endParaRPr>
            </a:p>
            <a:p>
              <a:pPr defTabSz="1219170">
                <a:buClr>
                  <a:srgbClr val="000000"/>
                </a:buClr>
                <a:defRPr/>
              </a:pPr>
              <a:r>
                <a:rPr lang="fr-FR" sz="900" dirty="0">
                  <a:solidFill>
                    <a:srgbClr val="374C62"/>
                  </a:solidFill>
                  <a:latin typeface="Marianne" panose="02000000000000000000" pitchFamily="2" charset="0"/>
                </a:rPr>
                <a:t>Président</a:t>
              </a:r>
            </a:p>
            <a:p>
              <a:pPr defTabSz="1219170">
                <a:buClr>
                  <a:srgbClr val="000000"/>
                </a:buClr>
                <a:defRPr/>
              </a:pPr>
              <a:r>
                <a:rPr lang="fr-FR" sz="900" b="1" dirty="0">
                  <a:solidFill>
                    <a:srgbClr val="374C62"/>
                  </a:solidFill>
                  <a:latin typeface="Marianne" panose="02000000000000000000" pitchFamily="2" charset="0"/>
                </a:rPr>
                <a:t>ASINHPA</a:t>
              </a:r>
            </a:p>
          </p:txBody>
        </p:sp>
        <p:sp>
          <p:nvSpPr>
            <p:cNvPr id="34" name="Ellipse 33">
              <a:extLst>
                <a:ext uri="{FF2B5EF4-FFF2-40B4-BE49-F238E27FC236}">
                  <a16:creationId xmlns:a16="http://schemas.microsoft.com/office/drawing/2014/main" id="{908C91F7-6414-7607-B160-E27F671F2D52}"/>
                </a:ext>
              </a:extLst>
            </p:cNvPr>
            <p:cNvSpPr/>
            <p:nvPr/>
          </p:nvSpPr>
          <p:spPr>
            <a:xfrm>
              <a:off x="646595" y="1809232"/>
              <a:ext cx="1973581" cy="1911598"/>
            </a:xfrm>
            <a:prstGeom prst="ellipse">
              <a:avLst/>
            </a:prstGeom>
            <a:blipFill dpi="0" rotWithShape="1">
              <a:blip r:embed="rId3"/>
              <a:srcRect/>
              <a:stretch>
                <a:fillRect t="-19000" b="-27000"/>
              </a:stretch>
            </a:blipFill>
            <a:ln w="0" cap="flat">
              <a:noFill/>
              <a:prstDash val="solid"/>
              <a:miter/>
            </a:ln>
            <a:effectLst>
              <a:outerShdw blurRad="50800" dist="38100" dir="2700000" algn="tl" rotWithShape="0">
                <a:prstClr val="black">
                  <a:alpha val="40000"/>
                </a:prstClr>
              </a:outerShdw>
            </a:effectLst>
          </p:spPr>
          <p:txBody>
            <a:bodyPr rtlCol="0" anchor="ctr"/>
            <a:lstStyle/>
            <a:p>
              <a:endParaRPr lang="fr-FR" dirty="0"/>
            </a:p>
          </p:txBody>
        </p:sp>
      </p:grpSp>
      <p:grpSp>
        <p:nvGrpSpPr>
          <p:cNvPr id="35" name="Groupe 34">
            <a:extLst>
              <a:ext uri="{FF2B5EF4-FFF2-40B4-BE49-F238E27FC236}">
                <a16:creationId xmlns:a16="http://schemas.microsoft.com/office/drawing/2014/main" id="{47ACD2DA-821E-2F9A-CBCD-29F878640381}"/>
              </a:ext>
            </a:extLst>
          </p:cNvPr>
          <p:cNvGrpSpPr/>
          <p:nvPr/>
        </p:nvGrpSpPr>
        <p:grpSpPr>
          <a:xfrm>
            <a:off x="6116813" y="1979855"/>
            <a:ext cx="2733580" cy="2169710"/>
            <a:chOff x="646595" y="1809232"/>
            <a:chExt cx="3658387" cy="2903752"/>
          </a:xfrm>
        </p:grpSpPr>
        <p:sp>
          <p:nvSpPr>
            <p:cNvPr id="36" name="Rectangle : coins arrondis 35">
              <a:extLst>
                <a:ext uri="{FF2B5EF4-FFF2-40B4-BE49-F238E27FC236}">
                  <a16:creationId xmlns:a16="http://schemas.microsoft.com/office/drawing/2014/main" id="{DE7500AB-13C5-DFC5-1A28-3C1A9F848A3E}"/>
                </a:ext>
              </a:extLst>
            </p:cNvPr>
            <p:cNvSpPr/>
            <p:nvPr/>
          </p:nvSpPr>
          <p:spPr>
            <a:xfrm>
              <a:off x="2153705" y="2137781"/>
              <a:ext cx="2151276" cy="2575203"/>
            </a:xfrm>
            <a:prstGeom prst="roundRect">
              <a:avLst>
                <a:gd name="adj" fmla="val 49444"/>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ZoneTexte 36">
              <a:extLst>
                <a:ext uri="{FF2B5EF4-FFF2-40B4-BE49-F238E27FC236}">
                  <a16:creationId xmlns:a16="http://schemas.microsoft.com/office/drawing/2014/main" id="{0C9042F7-86E1-F620-9E40-97FC902737A2}"/>
                </a:ext>
              </a:extLst>
            </p:cNvPr>
            <p:cNvSpPr txBox="1"/>
            <p:nvPr/>
          </p:nvSpPr>
          <p:spPr>
            <a:xfrm>
              <a:off x="2596221" y="2638716"/>
              <a:ext cx="1708761" cy="1513738"/>
            </a:xfrm>
            <a:prstGeom prst="rect">
              <a:avLst/>
            </a:prstGeom>
            <a:noFill/>
          </p:spPr>
          <p:txBody>
            <a:bodyPr wrap="square">
              <a:spAutoFit/>
            </a:bodyPr>
            <a:lstStyle/>
            <a:p>
              <a:pPr marL="0" marR="0" lvl="0" indent="0" rtl="0">
                <a:lnSpc>
                  <a:spcPct val="100000"/>
                </a:lnSpc>
                <a:spcBef>
                  <a:spcPts val="0"/>
                </a:spcBef>
                <a:spcAft>
                  <a:spcPts val="0"/>
                </a:spcAft>
                <a:buClr>
                  <a:srgbClr val="FFFFFF"/>
                </a:buClr>
                <a:buSzPts val="1400"/>
                <a:buFont typeface="Arial"/>
                <a:buNone/>
              </a:pPr>
              <a:r>
                <a:rPr lang="fr-FR" sz="1050" b="1" i="0" u="none" strike="noStrike" cap="none" dirty="0">
                  <a:solidFill>
                    <a:schemeClr val="bg1"/>
                  </a:solidFill>
                  <a:latin typeface="Marianne" panose="02000000000000000000" pitchFamily="2" charset="0"/>
                  <a:sym typeface="Arial"/>
                </a:rPr>
                <a:t>Anne-Sophie Bouy Plagnard</a:t>
              </a:r>
            </a:p>
            <a:p>
              <a:pPr marL="0" marR="0" lvl="0" indent="0" rtl="0">
                <a:lnSpc>
                  <a:spcPct val="100000"/>
                </a:lnSpc>
                <a:spcBef>
                  <a:spcPts val="0"/>
                </a:spcBef>
                <a:spcAft>
                  <a:spcPts val="0"/>
                </a:spcAft>
                <a:buClr>
                  <a:srgbClr val="FFFFFF"/>
                </a:buClr>
                <a:buSzPts val="1400"/>
                <a:buFont typeface="Arial"/>
                <a:buNone/>
              </a:pPr>
              <a:endParaRPr lang="fr-FR" sz="1050" b="1" dirty="0">
                <a:solidFill>
                  <a:schemeClr val="bg1"/>
                </a:solidFill>
                <a:latin typeface="Marianne" panose="02000000000000000000" pitchFamily="2" charset="0"/>
              </a:endParaRPr>
            </a:p>
            <a:p>
              <a:pPr defTabSz="1219170">
                <a:buClr>
                  <a:srgbClr val="000000"/>
                </a:buClr>
                <a:defRPr/>
              </a:pPr>
              <a:r>
                <a:rPr lang="fr-FR" sz="900" dirty="0">
                  <a:solidFill>
                    <a:schemeClr val="bg1"/>
                  </a:solidFill>
                  <a:latin typeface="Marianne" panose="02000000000000000000" pitchFamily="2" charset="0"/>
                </a:rPr>
                <a:t>Présidente de la commission santé et administratrice</a:t>
              </a:r>
            </a:p>
            <a:p>
              <a:pPr defTabSz="1219170">
                <a:buClr>
                  <a:srgbClr val="000000"/>
                </a:buClr>
                <a:defRPr/>
              </a:pPr>
              <a:r>
                <a:rPr lang="fr-FR" sz="900" b="1" dirty="0">
                  <a:solidFill>
                    <a:schemeClr val="bg1"/>
                  </a:solidFill>
                  <a:latin typeface="Marianne" panose="02000000000000000000" pitchFamily="2" charset="0"/>
                </a:rPr>
                <a:t>NUMEUM</a:t>
              </a:r>
            </a:p>
          </p:txBody>
        </p:sp>
        <p:sp>
          <p:nvSpPr>
            <p:cNvPr id="38" name="Ellipse 37">
              <a:extLst>
                <a:ext uri="{FF2B5EF4-FFF2-40B4-BE49-F238E27FC236}">
                  <a16:creationId xmlns:a16="http://schemas.microsoft.com/office/drawing/2014/main" id="{C631BCDC-6357-BCC3-7C41-A846EBC9202C}"/>
                </a:ext>
              </a:extLst>
            </p:cNvPr>
            <p:cNvSpPr/>
            <p:nvPr/>
          </p:nvSpPr>
          <p:spPr>
            <a:xfrm>
              <a:off x="646595" y="1809232"/>
              <a:ext cx="1973581" cy="1911598"/>
            </a:xfrm>
            <a:prstGeom prst="ellipse">
              <a:avLst/>
            </a:prstGeom>
            <a:blipFill dpi="0" rotWithShape="1">
              <a:blip r:embed="rId4"/>
              <a:srcRect/>
              <a:stretch>
                <a:fillRect t="-19000" b="-27000"/>
              </a:stretch>
            </a:blipFill>
            <a:ln w="0" cap="flat">
              <a:noFill/>
              <a:prstDash val="solid"/>
              <a:miter/>
            </a:ln>
            <a:effectLst>
              <a:outerShdw blurRad="50800" dist="38100" dir="2700000" algn="tl" rotWithShape="0">
                <a:prstClr val="black">
                  <a:alpha val="40000"/>
                </a:prstClr>
              </a:outerShdw>
            </a:effectLst>
          </p:spPr>
          <p:txBody>
            <a:bodyPr rtlCol="0" anchor="ctr"/>
            <a:lstStyle/>
            <a:p>
              <a:endParaRPr lang="fr-FR" dirty="0"/>
            </a:p>
          </p:txBody>
        </p:sp>
      </p:grpSp>
    </p:spTree>
    <p:extLst>
      <p:ext uri="{BB962C8B-B14F-4D97-AF65-F5344CB8AC3E}">
        <p14:creationId xmlns:p14="http://schemas.microsoft.com/office/powerpoint/2010/main" val="1399643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68</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graphicFrame>
        <p:nvGraphicFramePr>
          <p:cNvPr id="15" name="Graphique 14">
            <a:extLst>
              <a:ext uri="{FF2B5EF4-FFF2-40B4-BE49-F238E27FC236}">
                <a16:creationId xmlns:a16="http://schemas.microsoft.com/office/drawing/2014/main" id="{7D89C05A-986D-E918-10B2-880524ACB81B}"/>
              </a:ext>
            </a:extLst>
          </p:cNvPr>
          <p:cNvGraphicFramePr>
            <a:graphicFrameLocks/>
          </p:cNvGraphicFramePr>
          <p:nvPr>
            <p:extLst>
              <p:ext uri="{D42A27DB-BD31-4B8C-83A1-F6EECF244321}">
                <p14:modId xmlns:p14="http://schemas.microsoft.com/office/powerpoint/2010/main" val="3084186550"/>
              </p:ext>
            </p:extLst>
          </p:nvPr>
        </p:nvGraphicFramePr>
        <p:xfrm>
          <a:off x="3841157" y="1278481"/>
          <a:ext cx="5370144" cy="325944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74">
            <a:extLst>
              <a:ext uri="{FF2B5EF4-FFF2-40B4-BE49-F238E27FC236}">
                <a16:creationId xmlns:a16="http://schemas.microsoft.com/office/drawing/2014/main" id="{169FDE09-4047-50FE-6930-24C2AA63DBDB}"/>
              </a:ext>
            </a:extLst>
          </p:cNvPr>
          <p:cNvSpPr txBox="1"/>
          <p:nvPr/>
        </p:nvSpPr>
        <p:spPr>
          <a:xfrm rot="16200000">
            <a:off x="204344" y="1774941"/>
            <a:ext cx="1391181" cy="400110"/>
          </a:xfrm>
          <a:prstGeom prst="rect">
            <a:avLst/>
          </a:prstGeom>
          <a:solidFill>
            <a:srgbClr val="0C419A"/>
          </a:solidFill>
          <a:ln>
            <a:solidFill>
              <a:srgbClr val="374C62"/>
            </a:solidFill>
          </a:ln>
        </p:spPr>
        <p:txBody>
          <a:bodyPr wrap="square">
            <a:spAutoFit/>
          </a:bodyPr>
          <a:lstStyle>
            <a:defPPr>
              <a:defRPr lang="fr-FR"/>
            </a:defPPr>
            <a:lvl1pPr algn="ctr">
              <a:defRPr sz="1600" b="1">
                <a:solidFill>
                  <a:srgbClr val="0C419A"/>
                </a:solidFill>
              </a:defRPr>
            </a:lvl1pPr>
          </a:lstStyle>
          <a:p>
            <a:pPr defTabSz="1219170">
              <a:defRPr/>
            </a:pPr>
            <a:r>
              <a:rPr lang="fr-FR" sz="1000">
                <a:solidFill>
                  <a:srgbClr val="FFFFFF"/>
                </a:solidFill>
                <a:latin typeface="Marianne" panose="02000000000000000000" pitchFamily="2" charset="0"/>
                <a:sym typeface="Arial"/>
              </a:rPr>
              <a:t>Tous acteurs </a:t>
            </a:r>
            <a:endParaRPr lang="fr-FR" sz="1000" i="1">
              <a:solidFill>
                <a:srgbClr val="FFFFFF"/>
              </a:solidFill>
              <a:latin typeface="Marianne" panose="02000000000000000000" pitchFamily="2" charset="0"/>
              <a:sym typeface="Arial"/>
            </a:endParaRPr>
          </a:p>
          <a:p>
            <a:pPr defTabSz="1219170">
              <a:defRPr/>
            </a:pPr>
            <a:r>
              <a:rPr lang="fr-FR" sz="1000" b="0" i="1">
                <a:solidFill>
                  <a:srgbClr val="FFFFFF"/>
                </a:solidFill>
                <a:latin typeface="Marianne" panose="02000000000000000000" pitchFamily="2" charset="0"/>
                <a:sym typeface="Arial"/>
              </a:rPr>
              <a:t>(hors Patients)</a:t>
            </a:r>
          </a:p>
        </p:txBody>
      </p:sp>
      <p:sp>
        <p:nvSpPr>
          <p:cNvPr id="21" name="TextBox 84">
            <a:extLst>
              <a:ext uri="{FF2B5EF4-FFF2-40B4-BE49-F238E27FC236}">
                <a16:creationId xmlns:a16="http://schemas.microsoft.com/office/drawing/2014/main" id="{6984F228-6A2E-A8A8-6E70-03AEDA4FA492}"/>
              </a:ext>
            </a:extLst>
          </p:cNvPr>
          <p:cNvSpPr txBox="1"/>
          <p:nvPr/>
        </p:nvSpPr>
        <p:spPr>
          <a:xfrm>
            <a:off x="1164233" y="2862826"/>
            <a:ext cx="1474844" cy="507831"/>
          </a:xfrm>
          <a:prstGeom prst="rect">
            <a:avLst/>
          </a:prstGeom>
          <a:noFill/>
        </p:spPr>
        <p:txBody>
          <a:bodyPr wrap="square" anchor="ctr">
            <a:spAutoFit/>
          </a:bodyPr>
          <a:lstStyle/>
          <a:p>
            <a:pPr defTabSz="1219170">
              <a:defRPr/>
            </a:pPr>
            <a:r>
              <a:rPr lang="fr-FR" sz="900" b="1" dirty="0">
                <a:solidFill>
                  <a:srgbClr val="F55AAA"/>
                </a:solidFill>
                <a:latin typeface="Marianne" panose="02000000000000000000" pitchFamily="2" charset="0"/>
                <a:sym typeface="Arial"/>
              </a:rPr>
              <a:t>8,1 M DMP</a:t>
            </a:r>
            <a:r>
              <a:rPr lang="fr-FR" sz="900" dirty="0">
                <a:solidFill>
                  <a:srgbClr val="F55AAA"/>
                </a:solidFill>
                <a:latin typeface="Marianne" panose="02000000000000000000" pitchFamily="2" charset="0"/>
                <a:sym typeface="Arial"/>
              </a:rPr>
              <a:t> </a:t>
            </a:r>
            <a:r>
              <a:rPr lang="fr-FR" sz="900" b="1" dirty="0">
                <a:solidFill>
                  <a:srgbClr val="F55AAA"/>
                </a:solidFill>
                <a:latin typeface="Marianne" panose="02000000000000000000" pitchFamily="2" charset="0"/>
                <a:sym typeface="Arial"/>
              </a:rPr>
              <a:t>consultés</a:t>
            </a:r>
            <a:r>
              <a:rPr lang="fr-FR" sz="900" dirty="0">
                <a:solidFill>
                  <a:srgbClr val="F55AAA"/>
                </a:solidFill>
                <a:latin typeface="Marianne" panose="02000000000000000000" pitchFamily="2" charset="0"/>
                <a:sym typeface="Arial"/>
              </a:rPr>
              <a:t> </a:t>
            </a:r>
            <a:r>
              <a:rPr lang="fr-FR" sz="900" dirty="0">
                <a:solidFill>
                  <a:srgbClr val="374C62"/>
                </a:solidFill>
                <a:latin typeface="Marianne" panose="02000000000000000000" pitchFamily="2" charset="0"/>
                <a:sym typeface="Arial"/>
              </a:rPr>
              <a:t>sur les 12 derniers mois au </a:t>
            </a:r>
            <a:r>
              <a:rPr lang="fr-FR" sz="900" kern="0" dirty="0">
                <a:solidFill>
                  <a:srgbClr val="374C62"/>
                </a:solidFill>
                <a:latin typeface="Marianne" panose="02000000000000000000" pitchFamily="2" charset="0"/>
                <a:sym typeface="Arial"/>
              </a:rPr>
              <a:t>31</a:t>
            </a:r>
            <a:r>
              <a:rPr lang="fr-FR" sz="900" dirty="0">
                <a:solidFill>
                  <a:srgbClr val="374C62"/>
                </a:solidFill>
                <a:latin typeface="Marianne" panose="02000000000000000000" pitchFamily="2" charset="0"/>
                <a:sym typeface="Arial"/>
              </a:rPr>
              <a:t>/05/2024</a:t>
            </a:r>
            <a:endParaRPr lang="fr-FR" sz="900" b="1" dirty="0">
              <a:solidFill>
                <a:srgbClr val="374C62"/>
              </a:solidFill>
              <a:latin typeface="Marianne" panose="02000000000000000000" pitchFamily="2" charset="0"/>
              <a:sym typeface="Arial"/>
            </a:endParaRPr>
          </a:p>
        </p:txBody>
      </p:sp>
      <p:sp>
        <p:nvSpPr>
          <p:cNvPr id="24" name="TextBox 85">
            <a:extLst>
              <a:ext uri="{FF2B5EF4-FFF2-40B4-BE49-F238E27FC236}">
                <a16:creationId xmlns:a16="http://schemas.microsoft.com/office/drawing/2014/main" id="{CF6FF9AC-0268-320A-295E-60CD03C222EF}"/>
              </a:ext>
            </a:extLst>
          </p:cNvPr>
          <p:cNvSpPr txBox="1"/>
          <p:nvPr/>
        </p:nvSpPr>
        <p:spPr>
          <a:xfrm>
            <a:off x="2612118" y="2781633"/>
            <a:ext cx="1474844" cy="646331"/>
          </a:xfrm>
          <a:prstGeom prst="rect">
            <a:avLst/>
          </a:prstGeom>
          <a:noFill/>
        </p:spPr>
        <p:txBody>
          <a:bodyPr wrap="square" anchor="ctr">
            <a:spAutoFit/>
          </a:bodyPr>
          <a:lstStyle/>
          <a:p>
            <a:pPr defTabSz="1219170">
              <a:defRPr/>
            </a:pPr>
            <a:r>
              <a:rPr lang="fr-FR" sz="900" b="1" dirty="0">
                <a:solidFill>
                  <a:srgbClr val="F55AAA"/>
                </a:solidFill>
                <a:latin typeface="Marianne" panose="02000000000000000000" pitchFamily="2" charset="0"/>
                <a:sym typeface="Arial"/>
              </a:rPr>
              <a:t>21,4 M</a:t>
            </a:r>
          </a:p>
          <a:p>
            <a:pPr defTabSz="1219170">
              <a:defRPr/>
            </a:pPr>
            <a:r>
              <a:rPr lang="fr-FR" sz="900" b="1" dirty="0">
                <a:solidFill>
                  <a:srgbClr val="F55AAA"/>
                </a:solidFill>
                <a:latin typeface="Marianne" panose="02000000000000000000" pitchFamily="2" charset="0"/>
                <a:sym typeface="Arial"/>
              </a:rPr>
              <a:t>Docs consultés </a:t>
            </a:r>
            <a:r>
              <a:rPr lang="fr-FR" sz="900" dirty="0">
                <a:solidFill>
                  <a:srgbClr val="374C62"/>
                </a:solidFill>
                <a:latin typeface="Marianne" panose="02000000000000000000" pitchFamily="2" charset="0"/>
                <a:sym typeface="Arial"/>
              </a:rPr>
              <a:t>sur les 12 derniers mois au </a:t>
            </a:r>
            <a:r>
              <a:rPr lang="fr-FR" sz="900" kern="0" dirty="0">
                <a:solidFill>
                  <a:srgbClr val="374C62"/>
                </a:solidFill>
                <a:latin typeface="Marianne" panose="02000000000000000000" pitchFamily="2" charset="0"/>
                <a:sym typeface="Arial"/>
              </a:rPr>
              <a:t>31</a:t>
            </a:r>
            <a:r>
              <a:rPr lang="fr-FR" sz="900" dirty="0">
                <a:solidFill>
                  <a:srgbClr val="374C62"/>
                </a:solidFill>
                <a:latin typeface="Marianne" panose="02000000000000000000" pitchFamily="2" charset="0"/>
                <a:sym typeface="Arial"/>
              </a:rPr>
              <a:t>/05/2024</a:t>
            </a:r>
          </a:p>
        </p:txBody>
      </p:sp>
      <p:grpSp>
        <p:nvGrpSpPr>
          <p:cNvPr id="34" name="Group 122">
            <a:extLst>
              <a:ext uri="{FF2B5EF4-FFF2-40B4-BE49-F238E27FC236}">
                <a16:creationId xmlns:a16="http://schemas.microsoft.com/office/drawing/2014/main" id="{FEE9FB51-CCE0-04C1-5C24-BF8B43182DC9}"/>
              </a:ext>
            </a:extLst>
          </p:cNvPr>
          <p:cNvGrpSpPr/>
          <p:nvPr/>
        </p:nvGrpSpPr>
        <p:grpSpPr>
          <a:xfrm>
            <a:off x="1202114" y="3386020"/>
            <a:ext cx="1544609" cy="261610"/>
            <a:chOff x="3757892" y="2529190"/>
            <a:chExt cx="1286014" cy="217798"/>
          </a:xfrm>
        </p:grpSpPr>
        <p:pic>
          <p:nvPicPr>
            <p:cNvPr id="35" name="Graphic 123" descr="Trophy with solid fill">
              <a:extLst>
                <a:ext uri="{FF2B5EF4-FFF2-40B4-BE49-F238E27FC236}">
                  <a16:creationId xmlns:a16="http://schemas.microsoft.com/office/drawing/2014/main" id="{DD615231-AEA0-20DA-9AE3-AD28A1B4BE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7892" y="2530424"/>
              <a:ext cx="216075" cy="210694"/>
            </a:xfrm>
            <a:prstGeom prst="rect">
              <a:avLst/>
            </a:prstGeom>
          </p:spPr>
        </p:pic>
        <p:sp>
          <p:nvSpPr>
            <p:cNvPr id="36" name="TextBox 124">
              <a:extLst>
                <a:ext uri="{FF2B5EF4-FFF2-40B4-BE49-F238E27FC236}">
                  <a16:creationId xmlns:a16="http://schemas.microsoft.com/office/drawing/2014/main" id="{C80309EF-72E4-BD0D-7B11-A29328C2BC86}"/>
                </a:ext>
              </a:extLst>
            </p:cNvPr>
            <p:cNvSpPr txBox="1"/>
            <p:nvPr/>
          </p:nvSpPr>
          <p:spPr>
            <a:xfrm>
              <a:off x="3930926" y="2529190"/>
              <a:ext cx="1112980" cy="217798"/>
            </a:xfrm>
            <a:prstGeom prst="rect">
              <a:avLst/>
            </a:prstGeom>
            <a:noFill/>
          </p:spPr>
          <p:txBody>
            <a:bodyPr wrap="square">
              <a:spAutoFit/>
            </a:bodyPr>
            <a:lstStyle/>
            <a:p>
              <a:pPr algn="ctr" defTabSz="1219170">
                <a:defRPr/>
              </a:pPr>
              <a:r>
                <a:rPr lang="fr-FR" sz="1100" b="1" dirty="0">
                  <a:solidFill>
                    <a:srgbClr val="F55AAA"/>
                  </a:solidFill>
                  <a:latin typeface="Marianne" panose="02000000000000000000" pitchFamily="2" charset="0"/>
                  <a:sym typeface="Arial"/>
                </a:rPr>
                <a:t>TOP 3 docs</a:t>
              </a:r>
            </a:p>
          </p:txBody>
        </p:sp>
      </p:grpSp>
      <p:sp>
        <p:nvSpPr>
          <p:cNvPr id="37" name="TextBox 125">
            <a:extLst>
              <a:ext uri="{FF2B5EF4-FFF2-40B4-BE49-F238E27FC236}">
                <a16:creationId xmlns:a16="http://schemas.microsoft.com/office/drawing/2014/main" id="{1CA7C316-7656-3F36-FFE3-96C0133AB6B0}"/>
              </a:ext>
            </a:extLst>
          </p:cNvPr>
          <p:cNvSpPr txBox="1"/>
          <p:nvPr/>
        </p:nvSpPr>
        <p:spPr>
          <a:xfrm>
            <a:off x="1163212" y="3666625"/>
            <a:ext cx="1509953" cy="507831"/>
          </a:xfrm>
          <a:prstGeom prst="rect">
            <a:avLst/>
          </a:prstGeom>
          <a:noFill/>
        </p:spPr>
        <p:txBody>
          <a:bodyPr wrap="square">
            <a:spAutoFit/>
          </a:bodyPr>
          <a:lstStyle/>
          <a:p>
            <a:pPr defTabSz="1219170" fontAlgn="base">
              <a:buClr>
                <a:srgbClr val="000000"/>
              </a:buClr>
              <a:defRPr/>
            </a:pPr>
            <a:r>
              <a:rPr lang="fr-FR" sz="900" kern="0" dirty="0">
                <a:solidFill>
                  <a:srgbClr val="343741"/>
                </a:solidFill>
                <a:latin typeface="Marianne" panose="02000000000000000000" pitchFamily="2" charset="0"/>
                <a:sym typeface="Arial"/>
              </a:rPr>
              <a:t>CR d'examens biologiques</a:t>
            </a:r>
          </a:p>
          <a:p>
            <a:pPr defTabSz="1219170" fontAlgn="base">
              <a:buClr>
                <a:srgbClr val="000000"/>
              </a:buClr>
              <a:defRPr/>
            </a:pPr>
            <a:r>
              <a:rPr lang="fr-FR" sz="900" b="1" kern="0" dirty="0">
                <a:solidFill>
                  <a:srgbClr val="343741"/>
                </a:solidFill>
                <a:latin typeface="Marianne" panose="02000000000000000000" pitchFamily="2" charset="0"/>
                <a:sym typeface="Arial"/>
              </a:rPr>
              <a:t>5,1 M</a:t>
            </a:r>
            <a:r>
              <a:rPr lang="fr-FR" sz="900" kern="0" dirty="0">
                <a:solidFill>
                  <a:srgbClr val="343741"/>
                </a:solidFill>
                <a:latin typeface="Marianne" panose="02000000000000000000" pitchFamily="2" charset="0"/>
                <a:sym typeface="Arial"/>
              </a:rPr>
              <a:t> (24%)</a:t>
            </a:r>
            <a:endParaRPr lang="fr-FR" sz="900" kern="0" dirty="0">
              <a:solidFill>
                <a:srgbClr val="000000"/>
              </a:solidFill>
              <a:latin typeface="Marianne" panose="02000000000000000000" pitchFamily="2" charset="0"/>
              <a:sym typeface="Arial"/>
            </a:endParaRPr>
          </a:p>
        </p:txBody>
      </p:sp>
      <p:sp>
        <p:nvSpPr>
          <p:cNvPr id="38" name="TextBox 126">
            <a:extLst>
              <a:ext uri="{FF2B5EF4-FFF2-40B4-BE49-F238E27FC236}">
                <a16:creationId xmlns:a16="http://schemas.microsoft.com/office/drawing/2014/main" id="{119A0897-B124-BA85-C89A-E033FF1E7F5A}"/>
              </a:ext>
            </a:extLst>
          </p:cNvPr>
          <p:cNvSpPr txBox="1"/>
          <p:nvPr/>
        </p:nvSpPr>
        <p:spPr>
          <a:xfrm>
            <a:off x="2071314" y="3661347"/>
            <a:ext cx="1087967" cy="507831"/>
          </a:xfrm>
          <a:prstGeom prst="rect">
            <a:avLst/>
          </a:prstGeom>
          <a:noFill/>
        </p:spPr>
        <p:txBody>
          <a:bodyPr wrap="square">
            <a:spAutoFit/>
          </a:bodyPr>
          <a:lstStyle/>
          <a:p>
            <a:pPr defTabSz="1219170" fontAlgn="base">
              <a:buClr>
                <a:srgbClr val="000000"/>
              </a:buClr>
              <a:defRPr/>
            </a:pPr>
            <a:r>
              <a:rPr lang="fr-FR" sz="900" kern="0" dirty="0">
                <a:solidFill>
                  <a:srgbClr val="343741"/>
                </a:solidFill>
                <a:latin typeface="Marianne" panose="02000000000000000000" pitchFamily="2" charset="0"/>
                <a:sym typeface="Arial"/>
              </a:rPr>
              <a:t>Prescription de médicaments</a:t>
            </a:r>
          </a:p>
          <a:p>
            <a:pPr defTabSz="1219170" fontAlgn="base">
              <a:buClr>
                <a:srgbClr val="000000"/>
              </a:buClr>
              <a:defRPr/>
            </a:pPr>
            <a:r>
              <a:rPr lang="fr-FR" sz="900" b="1" kern="0" dirty="0">
                <a:solidFill>
                  <a:srgbClr val="343741"/>
                </a:solidFill>
                <a:latin typeface="Marianne" panose="02000000000000000000" pitchFamily="2" charset="0"/>
                <a:sym typeface="Arial"/>
              </a:rPr>
              <a:t>3,2 M</a:t>
            </a:r>
            <a:r>
              <a:rPr lang="fr-FR" sz="900" kern="0" dirty="0">
                <a:solidFill>
                  <a:srgbClr val="343741"/>
                </a:solidFill>
                <a:latin typeface="Marianne" panose="02000000000000000000" pitchFamily="2" charset="0"/>
                <a:sym typeface="Arial"/>
              </a:rPr>
              <a:t> (15%)</a:t>
            </a:r>
            <a:endParaRPr lang="fr-FR" sz="900" kern="0" dirty="0">
              <a:solidFill>
                <a:srgbClr val="000000"/>
              </a:solidFill>
              <a:latin typeface="Marianne" panose="02000000000000000000" pitchFamily="2" charset="0"/>
              <a:sym typeface="Arial"/>
            </a:endParaRPr>
          </a:p>
        </p:txBody>
      </p:sp>
      <p:sp>
        <p:nvSpPr>
          <p:cNvPr id="39" name="TextBox 127">
            <a:extLst>
              <a:ext uri="{FF2B5EF4-FFF2-40B4-BE49-F238E27FC236}">
                <a16:creationId xmlns:a16="http://schemas.microsoft.com/office/drawing/2014/main" id="{A384291F-6AFD-CA56-BC22-EE11EF7EF3E6}"/>
              </a:ext>
            </a:extLst>
          </p:cNvPr>
          <p:cNvSpPr txBox="1"/>
          <p:nvPr/>
        </p:nvSpPr>
        <p:spPr>
          <a:xfrm>
            <a:off x="3067084" y="3656069"/>
            <a:ext cx="1028365" cy="507831"/>
          </a:xfrm>
          <a:prstGeom prst="rect">
            <a:avLst/>
          </a:prstGeom>
          <a:noFill/>
        </p:spPr>
        <p:txBody>
          <a:bodyPr wrap="square">
            <a:spAutoFit/>
          </a:bodyPr>
          <a:lstStyle/>
          <a:p>
            <a:pPr defTabSz="1219170" fontAlgn="base">
              <a:buClr>
                <a:srgbClr val="000000"/>
              </a:buClr>
              <a:defRPr/>
            </a:pPr>
            <a:r>
              <a:rPr lang="fr-FR" sz="900" kern="0" dirty="0">
                <a:solidFill>
                  <a:srgbClr val="343741"/>
                </a:solidFill>
                <a:latin typeface="Marianne" panose="02000000000000000000" pitchFamily="2" charset="0"/>
                <a:sym typeface="Arial"/>
              </a:rPr>
              <a:t>CR d'imagerie médicale</a:t>
            </a:r>
          </a:p>
          <a:p>
            <a:pPr defTabSz="1219170" fontAlgn="base">
              <a:buClr>
                <a:srgbClr val="000000"/>
              </a:buClr>
              <a:defRPr/>
            </a:pPr>
            <a:r>
              <a:rPr lang="fr-FR" sz="900" b="1" kern="0" dirty="0">
                <a:solidFill>
                  <a:srgbClr val="343741"/>
                </a:solidFill>
                <a:latin typeface="Marianne" panose="02000000000000000000" pitchFamily="2" charset="0"/>
                <a:sym typeface="Arial"/>
              </a:rPr>
              <a:t>2,4 M </a:t>
            </a:r>
            <a:r>
              <a:rPr lang="fr-FR" sz="900" kern="0" dirty="0">
                <a:solidFill>
                  <a:srgbClr val="343741"/>
                </a:solidFill>
                <a:latin typeface="Marianne" panose="02000000000000000000" pitchFamily="2" charset="0"/>
                <a:sym typeface="Arial"/>
              </a:rPr>
              <a:t>(11%)</a:t>
            </a:r>
            <a:endParaRPr lang="fr-FR" sz="900" kern="0" dirty="0">
              <a:solidFill>
                <a:srgbClr val="000000"/>
              </a:solidFill>
              <a:latin typeface="Marianne" panose="02000000000000000000" pitchFamily="2" charset="0"/>
              <a:sym typeface="Arial"/>
            </a:endParaRPr>
          </a:p>
        </p:txBody>
      </p:sp>
      <p:sp>
        <p:nvSpPr>
          <p:cNvPr id="41" name="Rectangle 40">
            <a:extLst>
              <a:ext uri="{FF2B5EF4-FFF2-40B4-BE49-F238E27FC236}">
                <a16:creationId xmlns:a16="http://schemas.microsoft.com/office/drawing/2014/main" id="{E81E6814-6356-DE08-6A34-09F36E43BA10}"/>
              </a:ext>
            </a:extLst>
          </p:cNvPr>
          <p:cNvSpPr/>
          <p:nvPr/>
        </p:nvSpPr>
        <p:spPr>
          <a:xfrm>
            <a:off x="1154082" y="1276944"/>
            <a:ext cx="2879410" cy="1387625"/>
          </a:xfrm>
          <a:prstGeom prst="rect">
            <a:avLst/>
          </a:prstGeom>
          <a:noFill/>
          <a:ln w="6350">
            <a:solidFill>
              <a:srgbClr val="374C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r-FR" sz="1050" kern="0">
              <a:solidFill>
                <a:srgbClr val="FFFFFF"/>
              </a:solidFill>
              <a:latin typeface="Marianne" panose="02000000000000000000" pitchFamily="2" charset="0"/>
              <a:sym typeface="Arial"/>
            </a:endParaRPr>
          </a:p>
        </p:txBody>
      </p:sp>
      <p:sp>
        <p:nvSpPr>
          <p:cNvPr id="42" name="TextBox 70">
            <a:extLst>
              <a:ext uri="{FF2B5EF4-FFF2-40B4-BE49-F238E27FC236}">
                <a16:creationId xmlns:a16="http://schemas.microsoft.com/office/drawing/2014/main" id="{877DD275-C6B2-BB50-CDF5-52E106C6307A}"/>
              </a:ext>
            </a:extLst>
          </p:cNvPr>
          <p:cNvSpPr txBox="1"/>
          <p:nvPr/>
        </p:nvSpPr>
        <p:spPr>
          <a:xfrm>
            <a:off x="1154082" y="1281700"/>
            <a:ext cx="1484995" cy="507831"/>
          </a:xfrm>
          <a:prstGeom prst="rect">
            <a:avLst/>
          </a:prstGeom>
          <a:noFill/>
        </p:spPr>
        <p:txBody>
          <a:bodyPr wrap="square" anchor="ctr">
            <a:spAutoFit/>
          </a:bodyPr>
          <a:lstStyle/>
          <a:p>
            <a:pPr defTabSz="1219170">
              <a:defRPr/>
            </a:pPr>
            <a:r>
              <a:rPr lang="fr-FR" sz="900" b="1" dirty="0">
                <a:solidFill>
                  <a:srgbClr val="009CD4"/>
                </a:solidFill>
                <a:latin typeface="Marianne" panose="02000000000000000000" pitchFamily="2" charset="0"/>
                <a:sym typeface="Arial"/>
              </a:rPr>
              <a:t>8,0 M DMP</a:t>
            </a:r>
            <a:r>
              <a:rPr lang="fr-FR" sz="900" dirty="0">
                <a:solidFill>
                  <a:srgbClr val="009CD4"/>
                </a:solidFill>
                <a:latin typeface="Marianne" panose="02000000000000000000" pitchFamily="2" charset="0"/>
                <a:sym typeface="Arial"/>
              </a:rPr>
              <a:t> </a:t>
            </a:r>
            <a:r>
              <a:rPr lang="fr-FR" sz="900" b="1" dirty="0">
                <a:solidFill>
                  <a:srgbClr val="009CD4"/>
                </a:solidFill>
                <a:latin typeface="Marianne" panose="02000000000000000000" pitchFamily="2" charset="0"/>
                <a:sym typeface="Arial"/>
              </a:rPr>
              <a:t>consultés</a:t>
            </a:r>
            <a:r>
              <a:rPr lang="fr-FR" sz="900" dirty="0">
                <a:solidFill>
                  <a:srgbClr val="009CD4"/>
                </a:solidFill>
                <a:latin typeface="Marianne" panose="02000000000000000000" pitchFamily="2" charset="0"/>
                <a:sym typeface="Arial"/>
              </a:rPr>
              <a:t> </a:t>
            </a:r>
            <a:r>
              <a:rPr lang="fr-FR" sz="900" dirty="0">
                <a:solidFill>
                  <a:srgbClr val="374C62"/>
                </a:solidFill>
                <a:latin typeface="Marianne" panose="02000000000000000000" pitchFamily="2" charset="0"/>
                <a:sym typeface="Arial"/>
              </a:rPr>
              <a:t>sur les 12 derniers mois au </a:t>
            </a:r>
            <a:r>
              <a:rPr lang="fr-FR" sz="900" kern="0" dirty="0">
                <a:solidFill>
                  <a:srgbClr val="374C62"/>
                </a:solidFill>
                <a:latin typeface="Marianne" panose="02000000000000000000" pitchFamily="2" charset="0"/>
                <a:sym typeface="Arial"/>
              </a:rPr>
              <a:t>31</a:t>
            </a:r>
            <a:r>
              <a:rPr lang="fr-FR" sz="900" dirty="0">
                <a:solidFill>
                  <a:srgbClr val="374C62"/>
                </a:solidFill>
                <a:latin typeface="Marianne" panose="02000000000000000000" pitchFamily="2" charset="0"/>
                <a:sym typeface="Arial"/>
              </a:rPr>
              <a:t>/05/2024</a:t>
            </a:r>
            <a:endParaRPr lang="fr-FR" sz="900" b="1" dirty="0">
              <a:solidFill>
                <a:srgbClr val="374C62"/>
              </a:solidFill>
              <a:latin typeface="Marianne" panose="02000000000000000000" pitchFamily="2" charset="0"/>
              <a:sym typeface="Arial"/>
            </a:endParaRPr>
          </a:p>
        </p:txBody>
      </p:sp>
      <p:sp>
        <p:nvSpPr>
          <p:cNvPr id="43" name="TextBox 71">
            <a:extLst>
              <a:ext uri="{FF2B5EF4-FFF2-40B4-BE49-F238E27FC236}">
                <a16:creationId xmlns:a16="http://schemas.microsoft.com/office/drawing/2014/main" id="{80CE03BD-EE18-A8B3-C53F-18B602F884B2}"/>
              </a:ext>
            </a:extLst>
          </p:cNvPr>
          <p:cNvSpPr txBox="1"/>
          <p:nvPr/>
        </p:nvSpPr>
        <p:spPr>
          <a:xfrm>
            <a:off x="2598198" y="1275920"/>
            <a:ext cx="1435294" cy="507831"/>
          </a:xfrm>
          <a:prstGeom prst="rect">
            <a:avLst/>
          </a:prstGeom>
          <a:noFill/>
        </p:spPr>
        <p:txBody>
          <a:bodyPr wrap="square" anchor="ctr">
            <a:spAutoFit/>
          </a:bodyPr>
          <a:lstStyle/>
          <a:p>
            <a:pPr defTabSz="1219170">
              <a:defRPr/>
            </a:pPr>
            <a:r>
              <a:rPr lang="fr-FR" sz="900" b="1" kern="0" dirty="0">
                <a:solidFill>
                  <a:srgbClr val="0C419A"/>
                </a:solidFill>
                <a:latin typeface="Marianne" panose="02000000000000000000" pitchFamily="2" charset="0"/>
                <a:sym typeface="Arial"/>
              </a:rPr>
              <a:t>2</a:t>
            </a:r>
            <a:r>
              <a:rPr lang="fr-FR" sz="900" b="1" dirty="0">
                <a:solidFill>
                  <a:srgbClr val="0C419A"/>
                </a:solidFill>
                <a:latin typeface="Marianne" panose="02000000000000000000" pitchFamily="2" charset="0"/>
                <a:sym typeface="Arial"/>
              </a:rPr>
              <a:t>,1 M Docs consultés</a:t>
            </a:r>
            <a:r>
              <a:rPr lang="fr-FR" sz="900" dirty="0">
                <a:solidFill>
                  <a:srgbClr val="0C419A"/>
                </a:solidFill>
                <a:latin typeface="Marianne" panose="02000000000000000000" pitchFamily="2" charset="0"/>
                <a:sym typeface="Arial"/>
              </a:rPr>
              <a:t> </a:t>
            </a:r>
            <a:r>
              <a:rPr lang="fr-FR" sz="900" dirty="0">
                <a:solidFill>
                  <a:srgbClr val="374C62"/>
                </a:solidFill>
                <a:latin typeface="Marianne" panose="02000000000000000000" pitchFamily="2" charset="0"/>
                <a:sym typeface="Arial"/>
              </a:rPr>
              <a:t>sur les 12 derniers mois au </a:t>
            </a:r>
            <a:r>
              <a:rPr lang="fr-FR" sz="900" kern="0" dirty="0">
                <a:solidFill>
                  <a:srgbClr val="374C62"/>
                </a:solidFill>
                <a:latin typeface="Marianne" panose="02000000000000000000" pitchFamily="2" charset="0"/>
                <a:sym typeface="Arial"/>
              </a:rPr>
              <a:t>31</a:t>
            </a:r>
            <a:r>
              <a:rPr lang="fr-FR" sz="900" dirty="0">
                <a:solidFill>
                  <a:srgbClr val="374C62"/>
                </a:solidFill>
                <a:latin typeface="Marianne" panose="02000000000000000000" pitchFamily="2" charset="0"/>
                <a:sym typeface="Arial"/>
              </a:rPr>
              <a:t>/05/2024</a:t>
            </a:r>
          </a:p>
        </p:txBody>
      </p:sp>
      <p:grpSp>
        <p:nvGrpSpPr>
          <p:cNvPr id="44" name="Group 119">
            <a:extLst>
              <a:ext uri="{FF2B5EF4-FFF2-40B4-BE49-F238E27FC236}">
                <a16:creationId xmlns:a16="http://schemas.microsoft.com/office/drawing/2014/main" id="{B21AB03D-7BC2-EC60-CBBC-E877789A5FCC}"/>
              </a:ext>
            </a:extLst>
          </p:cNvPr>
          <p:cNvGrpSpPr/>
          <p:nvPr/>
        </p:nvGrpSpPr>
        <p:grpSpPr>
          <a:xfrm>
            <a:off x="1234817" y="1834906"/>
            <a:ext cx="1544609" cy="269604"/>
            <a:chOff x="3757892" y="2591848"/>
            <a:chExt cx="1286014" cy="224454"/>
          </a:xfrm>
        </p:grpSpPr>
        <p:pic>
          <p:nvPicPr>
            <p:cNvPr id="45" name="Graphic 114" descr="Trophy with solid fill">
              <a:extLst>
                <a:ext uri="{FF2B5EF4-FFF2-40B4-BE49-F238E27FC236}">
                  <a16:creationId xmlns:a16="http://schemas.microsoft.com/office/drawing/2014/main" id="{55FE3257-268C-8ABE-7046-65124A9B55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7892" y="2605609"/>
              <a:ext cx="216075" cy="210693"/>
            </a:xfrm>
            <a:prstGeom prst="rect">
              <a:avLst/>
            </a:prstGeom>
          </p:spPr>
        </p:pic>
        <p:sp>
          <p:nvSpPr>
            <p:cNvPr id="46" name="TextBox 116">
              <a:extLst>
                <a:ext uri="{FF2B5EF4-FFF2-40B4-BE49-F238E27FC236}">
                  <a16:creationId xmlns:a16="http://schemas.microsoft.com/office/drawing/2014/main" id="{59FE79F6-DE64-9159-586C-DAEB876E6722}"/>
                </a:ext>
              </a:extLst>
            </p:cNvPr>
            <p:cNvSpPr txBox="1"/>
            <p:nvPr/>
          </p:nvSpPr>
          <p:spPr>
            <a:xfrm>
              <a:off x="3930926" y="2591848"/>
              <a:ext cx="1112980" cy="217799"/>
            </a:xfrm>
            <a:prstGeom prst="rect">
              <a:avLst/>
            </a:prstGeom>
            <a:noFill/>
          </p:spPr>
          <p:txBody>
            <a:bodyPr wrap="square">
              <a:spAutoFit/>
            </a:bodyPr>
            <a:lstStyle/>
            <a:p>
              <a:pPr defTabSz="1219170">
                <a:buClr>
                  <a:srgbClr val="000000"/>
                </a:buClr>
                <a:defRPr/>
              </a:pPr>
              <a:r>
                <a:rPr lang="fr-FR" sz="1100" b="1" dirty="0">
                  <a:solidFill>
                    <a:srgbClr val="0C419A"/>
                  </a:solidFill>
                  <a:latin typeface="Marianne" panose="02000000000000000000" pitchFamily="2" charset="0"/>
                  <a:sym typeface="Arial"/>
                </a:rPr>
                <a:t>TOP 3 docs</a:t>
              </a:r>
              <a:endParaRPr lang="fr-FR" sz="1100" kern="0" dirty="0">
                <a:solidFill>
                  <a:srgbClr val="000000"/>
                </a:solidFill>
                <a:latin typeface="Marianne" panose="02000000000000000000" pitchFamily="2" charset="0"/>
                <a:sym typeface="Arial"/>
              </a:endParaRPr>
            </a:p>
          </p:txBody>
        </p:sp>
      </p:grpSp>
      <p:sp>
        <p:nvSpPr>
          <p:cNvPr id="47" name="TextBox 118">
            <a:extLst>
              <a:ext uri="{FF2B5EF4-FFF2-40B4-BE49-F238E27FC236}">
                <a16:creationId xmlns:a16="http://schemas.microsoft.com/office/drawing/2014/main" id="{4B378588-A656-FBC8-A676-58D1AF8B2D6F}"/>
              </a:ext>
            </a:extLst>
          </p:cNvPr>
          <p:cNvSpPr txBox="1"/>
          <p:nvPr/>
        </p:nvSpPr>
        <p:spPr>
          <a:xfrm>
            <a:off x="1163212" y="2104510"/>
            <a:ext cx="1068020" cy="507831"/>
          </a:xfrm>
          <a:prstGeom prst="rect">
            <a:avLst/>
          </a:prstGeom>
          <a:noFill/>
        </p:spPr>
        <p:txBody>
          <a:bodyPr wrap="square">
            <a:spAutoFit/>
          </a:bodyPr>
          <a:lstStyle/>
          <a:p>
            <a:pPr defTabSz="1219170" fontAlgn="base">
              <a:buClr>
                <a:srgbClr val="000000"/>
              </a:buClr>
              <a:defRPr/>
            </a:pPr>
            <a:r>
              <a:rPr lang="fr-FR" sz="900" kern="0" dirty="0">
                <a:solidFill>
                  <a:srgbClr val="343741"/>
                </a:solidFill>
                <a:latin typeface="Marianne" panose="02000000000000000000" pitchFamily="2" charset="0"/>
                <a:sym typeface="Arial"/>
              </a:rPr>
              <a:t>CR d'examens biologiques</a:t>
            </a:r>
          </a:p>
          <a:p>
            <a:pPr defTabSz="1219170" fontAlgn="base">
              <a:buClr>
                <a:srgbClr val="000000"/>
              </a:buClr>
              <a:defRPr/>
            </a:pPr>
            <a:r>
              <a:rPr lang="fr-FR" sz="900" b="1" kern="0" dirty="0">
                <a:solidFill>
                  <a:srgbClr val="343741"/>
                </a:solidFill>
                <a:latin typeface="Marianne" panose="02000000000000000000" pitchFamily="2" charset="0"/>
                <a:sym typeface="Arial"/>
              </a:rPr>
              <a:t>0,32 M</a:t>
            </a:r>
            <a:r>
              <a:rPr lang="fr-FR" sz="900" kern="0" dirty="0">
                <a:solidFill>
                  <a:srgbClr val="343741"/>
                </a:solidFill>
                <a:latin typeface="Marianne" panose="02000000000000000000" pitchFamily="2" charset="0"/>
                <a:sym typeface="Arial"/>
              </a:rPr>
              <a:t> (15%)</a:t>
            </a:r>
            <a:endParaRPr lang="fr-FR" sz="900" kern="0" dirty="0">
              <a:solidFill>
                <a:srgbClr val="000000"/>
              </a:solidFill>
              <a:latin typeface="Marianne" panose="02000000000000000000" pitchFamily="2" charset="0"/>
              <a:sym typeface="Arial"/>
            </a:endParaRPr>
          </a:p>
        </p:txBody>
      </p:sp>
      <p:sp>
        <p:nvSpPr>
          <p:cNvPr id="49" name="TextBox 120">
            <a:extLst>
              <a:ext uri="{FF2B5EF4-FFF2-40B4-BE49-F238E27FC236}">
                <a16:creationId xmlns:a16="http://schemas.microsoft.com/office/drawing/2014/main" id="{1C6E4F3F-0E86-E1AD-59E9-096E608EEE2E}"/>
              </a:ext>
            </a:extLst>
          </p:cNvPr>
          <p:cNvSpPr txBox="1"/>
          <p:nvPr/>
        </p:nvSpPr>
        <p:spPr>
          <a:xfrm>
            <a:off x="2071934" y="2097811"/>
            <a:ext cx="1064645" cy="507831"/>
          </a:xfrm>
          <a:prstGeom prst="rect">
            <a:avLst/>
          </a:prstGeom>
          <a:noFill/>
        </p:spPr>
        <p:txBody>
          <a:bodyPr wrap="square">
            <a:spAutoFit/>
          </a:bodyPr>
          <a:lstStyle/>
          <a:p>
            <a:pPr defTabSz="1219170" fontAlgn="base">
              <a:buClr>
                <a:srgbClr val="000000"/>
              </a:buClr>
              <a:defRPr/>
            </a:pPr>
            <a:r>
              <a:rPr lang="fr-FR" sz="900" kern="0" dirty="0">
                <a:solidFill>
                  <a:srgbClr val="343741"/>
                </a:solidFill>
                <a:latin typeface="Marianne" panose="02000000000000000000" pitchFamily="2" charset="0"/>
                <a:sym typeface="Arial"/>
              </a:rPr>
              <a:t>Prescription de médicaments</a:t>
            </a:r>
          </a:p>
          <a:p>
            <a:pPr defTabSz="1219170" fontAlgn="base">
              <a:buClr>
                <a:srgbClr val="000000"/>
              </a:buClr>
              <a:defRPr/>
            </a:pPr>
            <a:r>
              <a:rPr lang="fr-FR" sz="900" b="1" kern="0" dirty="0">
                <a:solidFill>
                  <a:srgbClr val="343741"/>
                </a:solidFill>
                <a:latin typeface="Marianne" panose="02000000000000000000" pitchFamily="2" charset="0"/>
                <a:sym typeface="Arial"/>
              </a:rPr>
              <a:t>0,29 M</a:t>
            </a:r>
            <a:r>
              <a:rPr lang="fr-FR" sz="900" kern="0" dirty="0">
                <a:solidFill>
                  <a:srgbClr val="343741"/>
                </a:solidFill>
                <a:latin typeface="Marianne" panose="02000000000000000000" pitchFamily="2" charset="0"/>
                <a:sym typeface="Arial"/>
              </a:rPr>
              <a:t> (14%)</a:t>
            </a:r>
            <a:endParaRPr lang="fr-FR" sz="900" kern="0" dirty="0">
              <a:solidFill>
                <a:srgbClr val="000000"/>
              </a:solidFill>
              <a:latin typeface="Marianne" panose="02000000000000000000" pitchFamily="2" charset="0"/>
              <a:sym typeface="Arial"/>
            </a:endParaRPr>
          </a:p>
        </p:txBody>
      </p:sp>
      <p:sp>
        <p:nvSpPr>
          <p:cNvPr id="50" name="TextBox 121">
            <a:extLst>
              <a:ext uri="{FF2B5EF4-FFF2-40B4-BE49-F238E27FC236}">
                <a16:creationId xmlns:a16="http://schemas.microsoft.com/office/drawing/2014/main" id="{D7AF2F09-EBAB-E9C6-BD82-DEDB481B2B56}"/>
              </a:ext>
            </a:extLst>
          </p:cNvPr>
          <p:cNvSpPr txBox="1"/>
          <p:nvPr/>
        </p:nvSpPr>
        <p:spPr>
          <a:xfrm>
            <a:off x="3109622" y="2109582"/>
            <a:ext cx="1068020" cy="507831"/>
          </a:xfrm>
          <a:prstGeom prst="rect">
            <a:avLst/>
          </a:prstGeom>
          <a:noFill/>
        </p:spPr>
        <p:txBody>
          <a:bodyPr wrap="square">
            <a:spAutoFit/>
          </a:bodyPr>
          <a:lstStyle/>
          <a:p>
            <a:pPr defTabSz="1219170" fontAlgn="base">
              <a:buClr>
                <a:srgbClr val="000000"/>
              </a:buClr>
              <a:defRPr/>
            </a:pPr>
            <a:r>
              <a:rPr lang="fr-FR" sz="900" kern="0" dirty="0">
                <a:solidFill>
                  <a:srgbClr val="343741"/>
                </a:solidFill>
                <a:latin typeface="Marianne" panose="02000000000000000000" pitchFamily="2" charset="0"/>
                <a:sym typeface="Arial"/>
              </a:rPr>
              <a:t>CR de consultation</a:t>
            </a:r>
          </a:p>
          <a:p>
            <a:pPr defTabSz="1219170" fontAlgn="base">
              <a:buClr>
                <a:srgbClr val="000000"/>
              </a:buClr>
              <a:defRPr/>
            </a:pPr>
            <a:r>
              <a:rPr lang="fr-FR" sz="900" b="1" kern="0" dirty="0">
                <a:solidFill>
                  <a:srgbClr val="343741"/>
                </a:solidFill>
                <a:latin typeface="Marianne" panose="02000000000000000000" pitchFamily="2" charset="0"/>
                <a:sym typeface="Arial"/>
              </a:rPr>
              <a:t>0,29 M</a:t>
            </a:r>
            <a:r>
              <a:rPr lang="fr-FR" sz="900" kern="0" dirty="0">
                <a:solidFill>
                  <a:srgbClr val="343741"/>
                </a:solidFill>
                <a:latin typeface="Marianne" panose="02000000000000000000" pitchFamily="2" charset="0"/>
                <a:sym typeface="Arial"/>
              </a:rPr>
              <a:t> (14%)</a:t>
            </a:r>
            <a:endParaRPr lang="fr-FR" sz="900" kern="0" dirty="0">
              <a:solidFill>
                <a:srgbClr val="000000"/>
              </a:solidFill>
              <a:latin typeface="Marianne" panose="02000000000000000000" pitchFamily="2" charset="0"/>
              <a:sym typeface="Arial"/>
            </a:endParaRPr>
          </a:p>
        </p:txBody>
      </p:sp>
      <p:sp>
        <p:nvSpPr>
          <p:cNvPr id="51" name="Rectangle 50">
            <a:extLst>
              <a:ext uri="{FF2B5EF4-FFF2-40B4-BE49-F238E27FC236}">
                <a16:creationId xmlns:a16="http://schemas.microsoft.com/office/drawing/2014/main" id="{DF5C6FA6-79B7-4FE9-6951-F36FF478918D}"/>
              </a:ext>
            </a:extLst>
          </p:cNvPr>
          <p:cNvSpPr/>
          <p:nvPr/>
        </p:nvSpPr>
        <p:spPr>
          <a:xfrm>
            <a:off x="1154081" y="2798322"/>
            <a:ext cx="2879410" cy="1387625"/>
          </a:xfrm>
          <a:prstGeom prst="rect">
            <a:avLst/>
          </a:prstGeom>
          <a:noFill/>
          <a:ln w="6350">
            <a:solidFill>
              <a:srgbClr val="374C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r-FR" sz="1050" kern="0">
              <a:solidFill>
                <a:srgbClr val="FFFFFF"/>
              </a:solidFill>
              <a:latin typeface="Marianne" panose="02000000000000000000" pitchFamily="2" charset="0"/>
              <a:sym typeface="Arial"/>
            </a:endParaRPr>
          </a:p>
        </p:txBody>
      </p:sp>
      <p:grpSp>
        <p:nvGrpSpPr>
          <p:cNvPr id="52" name="Group 110">
            <a:extLst>
              <a:ext uri="{FF2B5EF4-FFF2-40B4-BE49-F238E27FC236}">
                <a16:creationId xmlns:a16="http://schemas.microsoft.com/office/drawing/2014/main" id="{FB4E79D6-EDF8-E0CA-C1AE-8CAC16D07CDF}"/>
              </a:ext>
            </a:extLst>
          </p:cNvPr>
          <p:cNvGrpSpPr/>
          <p:nvPr/>
        </p:nvGrpSpPr>
        <p:grpSpPr>
          <a:xfrm>
            <a:off x="2766063" y="4118705"/>
            <a:ext cx="5790059" cy="973021"/>
            <a:chOff x="747680" y="5601668"/>
            <a:chExt cx="5521954" cy="927966"/>
          </a:xfrm>
        </p:grpSpPr>
        <p:grpSp>
          <p:nvGrpSpPr>
            <p:cNvPr id="53" name="Group 107">
              <a:extLst>
                <a:ext uri="{FF2B5EF4-FFF2-40B4-BE49-F238E27FC236}">
                  <a16:creationId xmlns:a16="http://schemas.microsoft.com/office/drawing/2014/main" id="{041ED16A-1AB2-E115-4C84-5441A19528D4}"/>
                </a:ext>
              </a:extLst>
            </p:cNvPr>
            <p:cNvGrpSpPr/>
            <p:nvPr/>
          </p:nvGrpSpPr>
          <p:grpSpPr>
            <a:xfrm>
              <a:off x="3012135" y="5601668"/>
              <a:ext cx="3257499" cy="927966"/>
              <a:chOff x="3133847" y="5592143"/>
              <a:chExt cx="3257499" cy="927966"/>
            </a:xfrm>
          </p:grpSpPr>
          <p:grpSp>
            <p:nvGrpSpPr>
              <p:cNvPr id="58" name="Group 9">
                <a:extLst>
                  <a:ext uri="{FF2B5EF4-FFF2-40B4-BE49-F238E27FC236}">
                    <a16:creationId xmlns:a16="http://schemas.microsoft.com/office/drawing/2014/main" id="{BC57EFC0-1905-A6EC-D407-C1207975FC9A}"/>
                  </a:ext>
                </a:extLst>
              </p:cNvPr>
              <p:cNvGrpSpPr>
                <a:grpSpLocks/>
              </p:cNvGrpSpPr>
              <p:nvPr/>
            </p:nvGrpSpPr>
            <p:grpSpPr bwMode="auto">
              <a:xfrm>
                <a:off x="3133847" y="5723894"/>
                <a:ext cx="1107270" cy="796215"/>
                <a:chOff x="8103830" y="3565012"/>
                <a:chExt cx="1628446" cy="1240167"/>
              </a:xfrm>
            </p:grpSpPr>
            <p:sp>
              <p:nvSpPr>
                <p:cNvPr id="65" name="TextBox 608">
                  <a:extLst>
                    <a:ext uri="{FF2B5EF4-FFF2-40B4-BE49-F238E27FC236}">
                      <a16:creationId xmlns:a16="http://schemas.microsoft.com/office/drawing/2014/main" id="{89159296-DECA-F73A-6C20-C5F3A147BECE}"/>
                    </a:ext>
                  </a:extLst>
                </p:cNvPr>
                <p:cNvSpPr txBox="1">
                  <a:spLocks noChangeArrowheads="1"/>
                </p:cNvSpPr>
                <p:nvPr/>
              </p:nvSpPr>
              <p:spPr bwMode="auto">
                <a:xfrm>
                  <a:off x="8836435" y="3565012"/>
                  <a:ext cx="203337" cy="4058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33168"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fontAlgn="base">
                    <a:lnSpc>
                      <a:spcPct val="85000"/>
                    </a:lnSpc>
                    <a:spcBef>
                      <a:spcPct val="0"/>
                    </a:spcBef>
                    <a:spcAft>
                      <a:spcPts val="551"/>
                    </a:spcAft>
                    <a:buClr>
                      <a:srgbClr val="FFE600"/>
                    </a:buClr>
                    <a:buSzPct val="70000"/>
                    <a:defRPr/>
                  </a:pPr>
                  <a:r>
                    <a:rPr lang="en-US" altLang="fr-FR" sz="2400" b="1">
                      <a:solidFill>
                        <a:srgbClr val="374C62"/>
                      </a:solidFill>
                      <a:latin typeface="Marianne" panose="02000000000000000000" pitchFamily="2" charset="0"/>
                      <a:sym typeface="Arial"/>
                    </a:rPr>
                    <a:t>2</a:t>
                  </a:r>
                  <a:endParaRPr lang="en-IN" altLang="fr-FR" sz="2400" b="1">
                    <a:solidFill>
                      <a:srgbClr val="374C62"/>
                    </a:solidFill>
                    <a:latin typeface="Marianne" panose="02000000000000000000" pitchFamily="2" charset="0"/>
                    <a:sym typeface="Arial"/>
                  </a:endParaRPr>
                </a:p>
              </p:txBody>
            </p:sp>
            <p:sp>
              <p:nvSpPr>
                <p:cNvPr id="66" name="Rechteck 40">
                  <a:extLst>
                    <a:ext uri="{FF2B5EF4-FFF2-40B4-BE49-F238E27FC236}">
                      <a16:creationId xmlns:a16="http://schemas.microsoft.com/office/drawing/2014/main" id="{919790EE-B327-C5E8-C3DD-E71B578E8F68}"/>
                    </a:ext>
                  </a:extLst>
                </p:cNvPr>
                <p:cNvSpPr/>
                <p:nvPr/>
              </p:nvSpPr>
              <p:spPr bwMode="gray">
                <a:xfrm>
                  <a:off x="8103830" y="4032239"/>
                  <a:ext cx="1628446" cy="772940"/>
                </a:xfrm>
                <a:prstGeom prst="rect">
                  <a:avLst/>
                </a:prstGeom>
                <a:solidFill>
                  <a:srgbClr val="2AB3A6">
                    <a:alpha val="60000"/>
                  </a:srgbClr>
                </a:solidFill>
                <a:ln w="12700">
                  <a:solidFill>
                    <a:srgbClr val="374C62"/>
                  </a:solidFill>
                </a:ln>
              </p:spPr>
              <p:txBody>
                <a:bodyPr tIns="81615" bIns="32647"/>
                <a:lstStyle/>
                <a:p>
                  <a:pPr algn="ctr" defTabSz="828979">
                    <a:lnSpc>
                      <a:spcPct val="95000"/>
                    </a:lnSpc>
                    <a:defRPr/>
                  </a:pPr>
                  <a:r>
                    <a:rPr lang="fr-FR" sz="1050" b="1" kern="0" dirty="0">
                      <a:solidFill>
                        <a:srgbClr val="374C62"/>
                      </a:solidFill>
                      <a:latin typeface="Marianne" panose="02000000000000000000" pitchFamily="2" charset="0"/>
                      <a:cs typeface="Arial" panose="020B0604020202020204" pitchFamily="34" charset="0"/>
                      <a:sym typeface="Arial"/>
                    </a:rPr>
                    <a:t>Pharmacies</a:t>
                  </a:r>
                </a:p>
                <a:p>
                  <a:pPr algn="ctr" defTabSz="828979">
                    <a:lnSpc>
                      <a:spcPct val="95000"/>
                    </a:lnSpc>
                    <a:defRPr/>
                  </a:pPr>
                  <a:br>
                    <a:rPr lang="en-US" sz="800" kern="0" dirty="0">
                      <a:solidFill>
                        <a:srgbClr val="374C62"/>
                      </a:solidFill>
                      <a:latin typeface="Marianne" panose="02000000000000000000" pitchFamily="2" charset="0"/>
                      <a:cs typeface="Arial" panose="020B0604020202020204" pitchFamily="34" charset="0"/>
                      <a:sym typeface="Arial"/>
                    </a:rPr>
                  </a:br>
                  <a:r>
                    <a:rPr lang="fr-FR" sz="900" b="1" kern="0" dirty="0">
                      <a:solidFill>
                        <a:srgbClr val="374C62"/>
                      </a:solidFill>
                      <a:latin typeface="Marianne" panose="02000000000000000000" pitchFamily="2" charset="0"/>
                      <a:cs typeface="Arial" panose="020B0604020202020204" pitchFamily="34" charset="0"/>
                      <a:sym typeface="Arial"/>
                    </a:rPr>
                    <a:t>26 000 </a:t>
                  </a:r>
                  <a:r>
                    <a:rPr lang="en-US" sz="900" b="1" kern="0" dirty="0">
                      <a:solidFill>
                        <a:srgbClr val="374C62"/>
                      </a:solidFill>
                      <a:latin typeface="Marianne" panose="02000000000000000000" pitchFamily="2" charset="0"/>
                      <a:cs typeface="Arial" panose="020B0604020202020204" pitchFamily="34" charset="0"/>
                      <a:sym typeface="Arial"/>
                    </a:rPr>
                    <a:t>(3%)</a:t>
                  </a:r>
                  <a:endParaRPr lang="en-US" sz="800" b="1" kern="0" dirty="0">
                    <a:solidFill>
                      <a:srgbClr val="374C62"/>
                    </a:solidFill>
                    <a:latin typeface="Marianne" panose="02000000000000000000" pitchFamily="2" charset="0"/>
                    <a:cs typeface="Arial" panose="020B0604020202020204" pitchFamily="34" charset="0"/>
                    <a:sym typeface="Arial"/>
                  </a:endParaRPr>
                </a:p>
              </p:txBody>
            </p:sp>
          </p:grpSp>
          <p:grpSp>
            <p:nvGrpSpPr>
              <p:cNvPr id="59" name="Group 6">
                <a:extLst>
                  <a:ext uri="{FF2B5EF4-FFF2-40B4-BE49-F238E27FC236}">
                    <a16:creationId xmlns:a16="http://schemas.microsoft.com/office/drawing/2014/main" id="{F4896826-6665-8216-02FC-A40CD7A037EF}"/>
                  </a:ext>
                </a:extLst>
              </p:cNvPr>
              <p:cNvGrpSpPr>
                <a:grpSpLocks/>
              </p:cNvGrpSpPr>
              <p:nvPr/>
            </p:nvGrpSpPr>
            <p:grpSpPr bwMode="auto">
              <a:xfrm>
                <a:off x="4208941" y="5592143"/>
                <a:ext cx="1107265" cy="927964"/>
                <a:chOff x="9766009" y="3359786"/>
                <a:chExt cx="1628446" cy="1445365"/>
              </a:xfrm>
            </p:grpSpPr>
            <p:sp>
              <p:nvSpPr>
                <p:cNvPr id="63" name="TextBox 606">
                  <a:extLst>
                    <a:ext uri="{FF2B5EF4-FFF2-40B4-BE49-F238E27FC236}">
                      <a16:creationId xmlns:a16="http://schemas.microsoft.com/office/drawing/2014/main" id="{4BDA14D3-B16A-FE4F-37CF-10AAEAD5F793}"/>
                    </a:ext>
                  </a:extLst>
                </p:cNvPr>
                <p:cNvSpPr txBox="1">
                  <a:spLocks noChangeArrowheads="1"/>
                </p:cNvSpPr>
                <p:nvPr/>
              </p:nvSpPr>
              <p:spPr bwMode="auto">
                <a:xfrm>
                  <a:off x="10521600" y="3359786"/>
                  <a:ext cx="157364" cy="4058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33168"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fontAlgn="base">
                    <a:lnSpc>
                      <a:spcPct val="85000"/>
                    </a:lnSpc>
                    <a:spcBef>
                      <a:spcPct val="0"/>
                    </a:spcBef>
                    <a:spcAft>
                      <a:spcPts val="551"/>
                    </a:spcAft>
                    <a:buClr>
                      <a:srgbClr val="FFE600"/>
                    </a:buClr>
                    <a:buSzPct val="70000"/>
                    <a:defRPr/>
                  </a:pPr>
                  <a:r>
                    <a:rPr lang="en-US" altLang="fr-FR" sz="2400" b="1">
                      <a:solidFill>
                        <a:srgbClr val="374C62"/>
                      </a:solidFill>
                      <a:latin typeface="Marianne" panose="02000000000000000000" pitchFamily="2" charset="0"/>
                      <a:sym typeface="Arial"/>
                    </a:rPr>
                    <a:t>1</a:t>
                  </a:r>
                  <a:endParaRPr lang="en-IN" altLang="fr-FR" sz="2400" b="1">
                    <a:solidFill>
                      <a:srgbClr val="374C62"/>
                    </a:solidFill>
                    <a:latin typeface="Marianne" panose="02000000000000000000" pitchFamily="2" charset="0"/>
                    <a:sym typeface="Arial"/>
                  </a:endParaRPr>
                </a:p>
              </p:txBody>
            </p:sp>
            <p:sp>
              <p:nvSpPr>
                <p:cNvPr id="64" name="Rechteck 40">
                  <a:extLst>
                    <a:ext uri="{FF2B5EF4-FFF2-40B4-BE49-F238E27FC236}">
                      <a16:creationId xmlns:a16="http://schemas.microsoft.com/office/drawing/2014/main" id="{2CD3C136-31A1-1214-B61C-DDE292960532}"/>
                    </a:ext>
                  </a:extLst>
                </p:cNvPr>
                <p:cNvSpPr/>
                <p:nvPr/>
              </p:nvSpPr>
              <p:spPr bwMode="gray">
                <a:xfrm>
                  <a:off x="9766009" y="3856464"/>
                  <a:ext cx="1628446" cy="948687"/>
                </a:xfrm>
                <a:prstGeom prst="rect">
                  <a:avLst/>
                </a:prstGeom>
                <a:solidFill>
                  <a:srgbClr val="2AB3A6"/>
                </a:solidFill>
                <a:ln w="12700">
                  <a:solidFill>
                    <a:srgbClr val="374C62"/>
                  </a:solidFill>
                </a:ln>
              </p:spPr>
              <p:txBody>
                <a:bodyPr tIns="81615" bIns="32647"/>
                <a:lstStyle/>
                <a:p>
                  <a:pPr algn="ctr" defTabSz="828979">
                    <a:lnSpc>
                      <a:spcPct val="95000"/>
                    </a:lnSpc>
                    <a:spcAft>
                      <a:spcPts val="724"/>
                    </a:spcAft>
                    <a:defRPr/>
                  </a:pPr>
                  <a:r>
                    <a:rPr lang="fr-FR" sz="1050" b="1" kern="0">
                      <a:solidFill>
                        <a:srgbClr val="FFFFFF"/>
                      </a:solidFill>
                      <a:latin typeface="Marianne" panose="02000000000000000000" pitchFamily="2" charset="0"/>
                      <a:cs typeface="Arial" panose="020B0604020202020204" pitchFamily="34" charset="0"/>
                      <a:sym typeface="Arial"/>
                    </a:rPr>
                    <a:t>PS</a:t>
                  </a:r>
                </a:p>
                <a:p>
                  <a:pPr algn="ctr" defTabSz="828979">
                    <a:lnSpc>
                      <a:spcPct val="95000"/>
                    </a:lnSpc>
                    <a:spcAft>
                      <a:spcPts val="724"/>
                    </a:spcAft>
                    <a:defRPr/>
                  </a:pPr>
                  <a:br>
                    <a:rPr lang="en-US" sz="600" b="1" kern="0">
                      <a:solidFill>
                        <a:prstClr val="white"/>
                      </a:solidFill>
                      <a:latin typeface="Marianne" panose="02000000000000000000" pitchFamily="2" charset="0"/>
                      <a:cs typeface="Arial" panose="020B0604020202020204" pitchFamily="34" charset="0"/>
                      <a:sym typeface="Arial"/>
                    </a:rPr>
                  </a:br>
                  <a:r>
                    <a:rPr lang="fr-FR" sz="900" b="1" kern="0">
                      <a:solidFill>
                        <a:prstClr val="white"/>
                      </a:solidFill>
                      <a:latin typeface="Marianne" panose="02000000000000000000" pitchFamily="2" charset="0"/>
                      <a:cs typeface="Arial" panose="020B0604020202020204" pitchFamily="34" charset="0"/>
                      <a:sym typeface="Arial"/>
                    </a:rPr>
                    <a:t>0,9 M (94%)</a:t>
                  </a:r>
                  <a:endParaRPr lang="en-US" sz="600" b="1" kern="0">
                    <a:solidFill>
                      <a:prstClr val="white"/>
                    </a:solidFill>
                    <a:latin typeface="Marianne" panose="02000000000000000000" pitchFamily="2" charset="0"/>
                    <a:cs typeface="Arial" panose="020B0604020202020204" pitchFamily="34" charset="0"/>
                    <a:sym typeface="Arial"/>
                  </a:endParaRPr>
                </a:p>
              </p:txBody>
            </p:sp>
          </p:grpSp>
          <p:grpSp>
            <p:nvGrpSpPr>
              <p:cNvPr id="60" name="Group 8">
                <a:extLst>
                  <a:ext uri="{FF2B5EF4-FFF2-40B4-BE49-F238E27FC236}">
                    <a16:creationId xmlns:a16="http://schemas.microsoft.com/office/drawing/2014/main" id="{E4405688-B681-C1AE-717E-4964196AACF0}"/>
                  </a:ext>
                </a:extLst>
              </p:cNvPr>
              <p:cNvGrpSpPr>
                <a:grpSpLocks/>
              </p:cNvGrpSpPr>
              <p:nvPr/>
            </p:nvGrpSpPr>
            <p:grpSpPr bwMode="auto">
              <a:xfrm>
                <a:off x="5316225" y="5858221"/>
                <a:ext cx="1075121" cy="661886"/>
                <a:chOff x="11459265" y="3785756"/>
                <a:chExt cx="1581168" cy="1030937"/>
              </a:xfrm>
            </p:grpSpPr>
            <p:sp>
              <p:nvSpPr>
                <p:cNvPr id="61" name="Rechteck 40">
                  <a:extLst>
                    <a:ext uri="{FF2B5EF4-FFF2-40B4-BE49-F238E27FC236}">
                      <a16:creationId xmlns:a16="http://schemas.microsoft.com/office/drawing/2014/main" id="{6AF9DD21-5559-E8FF-3ABE-30EECBA66078}"/>
                    </a:ext>
                  </a:extLst>
                </p:cNvPr>
                <p:cNvSpPr/>
                <p:nvPr/>
              </p:nvSpPr>
              <p:spPr bwMode="gray">
                <a:xfrm>
                  <a:off x="11459265" y="4225059"/>
                  <a:ext cx="1581168" cy="591634"/>
                </a:xfrm>
                <a:prstGeom prst="rect">
                  <a:avLst/>
                </a:prstGeom>
                <a:solidFill>
                  <a:srgbClr val="BFE8E4"/>
                </a:solidFill>
                <a:ln w="12700">
                  <a:solidFill>
                    <a:srgbClr val="374C62"/>
                  </a:solidFill>
                </a:ln>
              </p:spPr>
              <p:txBody>
                <a:bodyPr tIns="48000" bIns="32647"/>
                <a:lstStyle/>
                <a:p>
                  <a:pPr algn="ctr" defTabSz="828979">
                    <a:spcAft>
                      <a:spcPts val="724"/>
                    </a:spcAft>
                    <a:defRPr/>
                  </a:pPr>
                  <a:r>
                    <a:rPr lang="en-US" sz="1050" b="1" kern="0">
                      <a:solidFill>
                        <a:srgbClr val="374C62"/>
                      </a:solidFill>
                      <a:latin typeface="Marianne" panose="02000000000000000000" pitchFamily="2" charset="0"/>
                      <a:cs typeface="Arial" panose="020B0604020202020204" pitchFamily="34" charset="0"/>
                      <a:sym typeface="Arial"/>
                    </a:rPr>
                    <a:t>ES</a:t>
                  </a:r>
                  <a:br>
                    <a:rPr lang="en-US" sz="300" b="1" kern="0">
                      <a:solidFill>
                        <a:srgbClr val="374C62"/>
                      </a:solidFill>
                      <a:latin typeface="Marianne" panose="02000000000000000000" pitchFamily="2" charset="0"/>
                      <a:cs typeface="Arial" panose="020B0604020202020204" pitchFamily="34" charset="0"/>
                      <a:sym typeface="Arial"/>
                    </a:rPr>
                  </a:br>
                  <a:r>
                    <a:rPr lang="en-US" sz="900" b="1" kern="0">
                      <a:solidFill>
                        <a:srgbClr val="374C62"/>
                      </a:solidFill>
                      <a:latin typeface="Marianne" panose="02000000000000000000" pitchFamily="2" charset="0"/>
                      <a:cs typeface="Arial" panose="020B0604020202020204" pitchFamily="34" charset="0"/>
                      <a:sym typeface="Arial"/>
                    </a:rPr>
                    <a:t>18 000 (2%)</a:t>
                  </a:r>
                  <a:endParaRPr lang="en-US" sz="400" b="1" kern="0">
                    <a:solidFill>
                      <a:srgbClr val="374C62"/>
                    </a:solidFill>
                    <a:latin typeface="Marianne" panose="02000000000000000000" pitchFamily="2" charset="0"/>
                    <a:cs typeface="Arial" panose="020B0604020202020204" pitchFamily="34" charset="0"/>
                    <a:sym typeface="Arial"/>
                  </a:endParaRPr>
                </a:p>
              </p:txBody>
            </p:sp>
            <p:sp>
              <p:nvSpPr>
                <p:cNvPr id="62" name="TextBox 604">
                  <a:extLst>
                    <a:ext uri="{FF2B5EF4-FFF2-40B4-BE49-F238E27FC236}">
                      <a16:creationId xmlns:a16="http://schemas.microsoft.com/office/drawing/2014/main" id="{0A04E52D-DA3D-A370-9495-6448FD8D8AA6}"/>
                    </a:ext>
                  </a:extLst>
                </p:cNvPr>
                <p:cNvSpPr txBox="1">
                  <a:spLocks noChangeArrowheads="1"/>
                </p:cNvSpPr>
                <p:nvPr/>
              </p:nvSpPr>
              <p:spPr bwMode="auto">
                <a:xfrm>
                  <a:off x="12144593" y="3785756"/>
                  <a:ext cx="203337" cy="40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3168"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fontAlgn="base">
                    <a:lnSpc>
                      <a:spcPct val="85000"/>
                    </a:lnSpc>
                    <a:spcBef>
                      <a:spcPct val="0"/>
                    </a:spcBef>
                    <a:spcAft>
                      <a:spcPts val="551"/>
                    </a:spcAft>
                    <a:buClr>
                      <a:srgbClr val="FFE600"/>
                    </a:buClr>
                    <a:buSzPct val="70000"/>
                    <a:defRPr/>
                  </a:pPr>
                  <a:r>
                    <a:rPr lang="en-US" altLang="fr-FR" sz="2400" b="1">
                      <a:solidFill>
                        <a:srgbClr val="374C62"/>
                      </a:solidFill>
                      <a:latin typeface="Marianne" panose="02000000000000000000" pitchFamily="2" charset="0"/>
                      <a:sym typeface="Arial"/>
                    </a:rPr>
                    <a:t>3</a:t>
                  </a:r>
                  <a:endParaRPr lang="en-IN" altLang="fr-FR" sz="2400" b="1">
                    <a:solidFill>
                      <a:srgbClr val="374C62"/>
                    </a:solidFill>
                    <a:latin typeface="Marianne" panose="02000000000000000000" pitchFamily="2" charset="0"/>
                    <a:sym typeface="Arial"/>
                  </a:endParaRPr>
                </a:p>
              </p:txBody>
            </p:sp>
          </p:grpSp>
        </p:grpSp>
        <p:grpSp>
          <p:nvGrpSpPr>
            <p:cNvPr id="54" name="Group 106">
              <a:extLst>
                <a:ext uri="{FF2B5EF4-FFF2-40B4-BE49-F238E27FC236}">
                  <a16:creationId xmlns:a16="http://schemas.microsoft.com/office/drawing/2014/main" id="{231798A2-F5E0-2B02-7C05-4E02307083CF}"/>
                </a:ext>
              </a:extLst>
            </p:cNvPr>
            <p:cNvGrpSpPr/>
            <p:nvPr/>
          </p:nvGrpSpPr>
          <p:grpSpPr>
            <a:xfrm>
              <a:off x="747680" y="5631791"/>
              <a:ext cx="2034451" cy="876464"/>
              <a:chOff x="993930" y="5605862"/>
              <a:chExt cx="1983787" cy="876464"/>
            </a:xfrm>
          </p:grpSpPr>
          <p:sp>
            <p:nvSpPr>
              <p:cNvPr id="55" name="Textfeld 24">
                <a:extLst>
                  <a:ext uri="{FF2B5EF4-FFF2-40B4-BE49-F238E27FC236}">
                    <a16:creationId xmlns:a16="http://schemas.microsoft.com/office/drawing/2014/main" id="{D4E4097E-1F90-3B37-03A3-9B83BAA6656D}"/>
                  </a:ext>
                </a:extLst>
              </p:cNvPr>
              <p:cNvSpPr txBox="1"/>
              <p:nvPr/>
            </p:nvSpPr>
            <p:spPr bwMode="gray">
              <a:xfrm>
                <a:off x="993930" y="6042038"/>
                <a:ext cx="1983787" cy="440288"/>
              </a:xfrm>
              <a:prstGeom prst="rect">
                <a:avLst/>
              </a:prstGeom>
              <a:noFill/>
            </p:spPr>
            <p:txBody>
              <a:bodyPr wrap="square" lIns="0" tIns="0" rIns="0" bIns="0">
                <a:spAutoFit/>
              </a:bodyPr>
              <a:lstStyle>
                <a:defPPr>
                  <a:defRPr lang="de-DE"/>
                </a:defPPr>
                <a:lvl1pPr lvl="0" algn="ctr">
                  <a:spcAft>
                    <a:spcPts val="600"/>
                  </a:spcAft>
                  <a:defRPr sz="1200">
                    <a:solidFill>
                      <a:prstClr val="black"/>
                    </a:solidFill>
                  </a:defRPr>
                </a:lvl1pPr>
              </a:lstStyle>
              <a:p>
                <a:pPr defTabSz="914114" eaLnBrk="0" hangingPunct="0">
                  <a:spcAft>
                    <a:spcPts val="0"/>
                  </a:spcAft>
                  <a:defRPr/>
                </a:pPr>
                <a:r>
                  <a:rPr lang="fr-FR" sz="1000" dirty="0">
                    <a:solidFill>
                      <a:srgbClr val="374C62"/>
                    </a:solidFill>
                    <a:latin typeface="Marianne" panose="02000000000000000000" pitchFamily="2" charset="0"/>
                    <a:cs typeface="Arial" panose="020B0604020202020204" pitchFamily="34" charset="0"/>
                    <a:sym typeface="Arial"/>
                  </a:rPr>
                  <a:t>Synthèse des </a:t>
                </a:r>
                <a:r>
                  <a:rPr lang="fr-FR" sz="1000" b="1" dirty="0">
                    <a:solidFill>
                      <a:srgbClr val="2AB3A6"/>
                    </a:solidFill>
                    <a:latin typeface="Marianne" panose="02000000000000000000" pitchFamily="2" charset="0"/>
                    <a:cs typeface="Arial" panose="020B0604020202020204" pitchFamily="34" charset="0"/>
                    <a:sym typeface="Arial"/>
                  </a:rPr>
                  <a:t>consultations de DMP par acteurs </a:t>
                </a:r>
                <a:r>
                  <a:rPr lang="fr-FR" sz="1000" dirty="0">
                    <a:solidFill>
                      <a:srgbClr val="374C62"/>
                    </a:solidFill>
                    <a:latin typeface="Marianne" panose="02000000000000000000" pitchFamily="2" charset="0"/>
                    <a:cs typeface="Arial" panose="020B0604020202020204" pitchFamily="34" charset="0"/>
                    <a:sym typeface="Arial"/>
                  </a:rPr>
                  <a:t>sur les 12 mois glissants au </a:t>
                </a:r>
                <a:r>
                  <a:rPr lang="fr-FR" sz="1000" kern="0" dirty="0">
                    <a:solidFill>
                      <a:srgbClr val="374C62"/>
                    </a:solidFill>
                    <a:latin typeface="Marianne" panose="02000000000000000000" pitchFamily="2" charset="0"/>
                    <a:cs typeface="Arial" panose="020B0604020202020204" pitchFamily="34" charset="0"/>
                    <a:sym typeface="Arial"/>
                  </a:rPr>
                  <a:t>31</a:t>
                </a:r>
                <a:r>
                  <a:rPr lang="fr-FR" sz="1000" dirty="0">
                    <a:solidFill>
                      <a:srgbClr val="374C62"/>
                    </a:solidFill>
                    <a:latin typeface="Marianne" panose="02000000000000000000" pitchFamily="2" charset="0"/>
                    <a:cs typeface="Arial" panose="020B0604020202020204" pitchFamily="34" charset="0"/>
                    <a:sym typeface="Arial"/>
                  </a:rPr>
                  <a:t>/05/2024</a:t>
                </a:r>
                <a:endParaRPr lang="fr-FR" sz="1000" b="1" dirty="0">
                  <a:solidFill>
                    <a:srgbClr val="374C62"/>
                  </a:solidFill>
                  <a:latin typeface="Marianne" panose="02000000000000000000" pitchFamily="2" charset="0"/>
                  <a:cs typeface="Arial" panose="020B0604020202020204" pitchFamily="34" charset="0"/>
                  <a:sym typeface="Arial"/>
                </a:endParaRPr>
              </a:p>
            </p:txBody>
          </p:sp>
          <p:pic>
            <p:nvPicPr>
              <p:cNvPr id="56" name="Graphic 100" descr="Trophy with solid fill">
                <a:extLst>
                  <a:ext uri="{FF2B5EF4-FFF2-40B4-BE49-F238E27FC236}">
                    <a16:creationId xmlns:a16="http://schemas.microsoft.com/office/drawing/2014/main" id="{637CEC35-E1CD-3E28-92BA-D7B7EB2C6D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2136" y="5605862"/>
                <a:ext cx="420158" cy="420157"/>
              </a:xfrm>
              <a:prstGeom prst="rect">
                <a:avLst/>
              </a:prstGeom>
            </p:spPr>
          </p:pic>
          <p:cxnSp>
            <p:nvCxnSpPr>
              <p:cNvPr id="57" name="Google Shape;457;p12">
                <a:extLst>
                  <a:ext uri="{FF2B5EF4-FFF2-40B4-BE49-F238E27FC236}">
                    <a16:creationId xmlns:a16="http://schemas.microsoft.com/office/drawing/2014/main" id="{4906DC30-1AB4-8017-106F-927E0EF306FD}"/>
                  </a:ext>
                </a:extLst>
              </p:cNvPr>
              <p:cNvCxnSpPr>
                <a:cxnSpLocks/>
              </p:cNvCxnSpPr>
              <p:nvPr/>
            </p:nvCxnSpPr>
            <p:spPr>
              <a:xfrm flipV="1">
                <a:off x="1093885" y="6004920"/>
                <a:ext cx="1865504" cy="5080"/>
              </a:xfrm>
              <a:prstGeom prst="straightConnector1">
                <a:avLst/>
              </a:prstGeom>
              <a:noFill/>
              <a:ln w="12700" cap="flat" cmpd="sng">
                <a:solidFill>
                  <a:srgbClr val="374C62"/>
                </a:solidFill>
                <a:prstDash val="solid"/>
                <a:round/>
                <a:headEnd type="none" w="med" len="med"/>
                <a:tailEnd type="none" w="med" len="med"/>
              </a:ln>
            </p:spPr>
          </p:cxnSp>
        </p:grpSp>
      </p:grpSp>
      <p:sp>
        <p:nvSpPr>
          <p:cNvPr id="3" name="Rectangle 2">
            <a:extLst>
              <a:ext uri="{FF2B5EF4-FFF2-40B4-BE49-F238E27FC236}">
                <a16:creationId xmlns:a16="http://schemas.microsoft.com/office/drawing/2014/main" id="{FA7E176C-48A9-8466-DCE2-4BE913CF1DCB}"/>
              </a:ext>
            </a:extLst>
          </p:cNvPr>
          <p:cNvSpPr/>
          <p:nvPr/>
        </p:nvSpPr>
        <p:spPr>
          <a:xfrm>
            <a:off x="699879" y="2798322"/>
            <a:ext cx="400111" cy="1376134"/>
          </a:xfrm>
          <a:prstGeom prst="rect">
            <a:avLst/>
          </a:prstGeom>
          <a:solidFill>
            <a:srgbClr val="F55AAB"/>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1219170">
              <a:defRPr/>
            </a:pPr>
            <a:r>
              <a:rPr lang="fr-FR" sz="1000" b="1" dirty="0">
                <a:solidFill>
                  <a:srgbClr val="FFFFFF"/>
                </a:solidFill>
                <a:latin typeface="Marianne" panose="02000000000000000000" pitchFamily="2" charset="0"/>
                <a:sym typeface="Arial"/>
              </a:rPr>
              <a:t>Patients</a:t>
            </a:r>
            <a:endParaRPr lang="fr-FR" sz="1000" b="1" i="1" dirty="0">
              <a:solidFill>
                <a:srgbClr val="70AD47"/>
              </a:solidFill>
              <a:latin typeface="Marianne" panose="02000000000000000000" pitchFamily="2" charset="0"/>
              <a:sym typeface="Arial"/>
            </a:endParaRPr>
          </a:p>
        </p:txBody>
      </p:sp>
    </p:spTree>
    <p:extLst>
      <p:ext uri="{BB962C8B-B14F-4D97-AF65-F5344CB8AC3E}">
        <p14:creationId xmlns:p14="http://schemas.microsoft.com/office/powerpoint/2010/main" val="3658640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69</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graphicFrame>
        <p:nvGraphicFramePr>
          <p:cNvPr id="3" name="Graphique 2">
            <a:extLst>
              <a:ext uri="{FF2B5EF4-FFF2-40B4-BE49-F238E27FC236}">
                <a16:creationId xmlns:a16="http://schemas.microsoft.com/office/drawing/2014/main" id="{AEBD74C6-FEF5-1559-F6F4-39E9B8D261C4}"/>
              </a:ext>
            </a:extLst>
          </p:cNvPr>
          <p:cNvGraphicFramePr>
            <a:graphicFrameLocks/>
          </p:cNvGraphicFramePr>
          <p:nvPr>
            <p:extLst>
              <p:ext uri="{D42A27DB-BD31-4B8C-83A1-F6EECF244321}">
                <p14:modId xmlns:p14="http://schemas.microsoft.com/office/powerpoint/2010/main" val="1118752409"/>
              </p:ext>
            </p:extLst>
          </p:nvPr>
        </p:nvGraphicFramePr>
        <p:xfrm>
          <a:off x="4060944" y="1274916"/>
          <a:ext cx="4871031" cy="284435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74">
            <a:extLst>
              <a:ext uri="{FF2B5EF4-FFF2-40B4-BE49-F238E27FC236}">
                <a16:creationId xmlns:a16="http://schemas.microsoft.com/office/drawing/2014/main" id="{99883AE2-F785-99EB-23D9-E5CB106A4004}"/>
              </a:ext>
            </a:extLst>
          </p:cNvPr>
          <p:cNvSpPr txBox="1"/>
          <p:nvPr/>
        </p:nvSpPr>
        <p:spPr>
          <a:xfrm rot="16200000">
            <a:off x="82858" y="1845531"/>
            <a:ext cx="1391181" cy="246221"/>
          </a:xfrm>
          <a:prstGeom prst="rect">
            <a:avLst/>
          </a:prstGeom>
          <a:solidFill>
            <a:srgbClr val="0C419A"/>
          </a:solidFill>
          <a:ln>
            <a:noFill/>
          </a:ln>
        </p:spPr>
        <p:txBody>
          <a:bodyPr wrap="square">
            <a:spAutoFit/>
          </a:bodyPr>
          <a:lstStyle>
            <a:defPPr>
              <a:defRPr lang="fr-FR"/>
            </a:defPPr>
            <a:lvl1pPr algn="ctr">
              <a:defRPr sz="1600" b="1">
                <a:solidFill>
                  <a:srgbClr val="0C419A"/>
                </a:solidFill>
              </a:defRPr>
            </a:lvl1pPr>
          </a:lstStyle>
          <a:p>
            <a:pPr defTabSz="1219170">
              <a:defRPr/>
            </a:pPr>
            <a:r>
              <a:rPr lang="fr-FR" sz="1000" dirty="0">
                <a:solidFill>
                  <a:srgbClr val="FFFFFF"/>
                </a:solidFill>
                <a:latin typeface="Marianne" panose="02000000000000000000" pitchFamily="2" charset="0"/>
                <a:sym typeface="Arial"/>
              </a:rPr>
              <a:t>ES</a:t>
            </a:r>
            <a:endParaRPr lang="fr-FR" sz="1000" b="0" i="1" dirty="0">
              <a:solidFill>
                <a:srgbClr val="FFFFFF"/>
              </a:solidFill>
              <a:latin typeface="Marianne" panose="02000000000000000000" pitchFamily="2" charset="0"/>
              <a:sym typeface="Arial"/>
            </a:endParaRPr>
          </a:p>
        </p:txBody>
      </p:sp>
      <p:sp>
        <p:nvSpPr>
          <p:cNvPr id="16" name="TextBox 87">
            <a:extLst>
              <a:ext uri="{FF2B5EF4-FFF2-40B4-BE49-F238E27FC236}">
                <a16:creationId xmlns:a16="http://schemas.microsoft.com/office/drawing/2014/main" id="{3FF9BC57-DA15-1116-8E5F-58FD0DBFB69C}"/>
              </a:ext>
            </a:extLst>
          </p:cNvPr>
          <p:cNvSpPr txBox="1"/>
          <p:nvPr/>
        </p:nvSpPr>
        <p:spPr>
          <a:xfrm rot="16200000">
            <a:off x="82858" y="3374439"/>
            <a:ext cx="1391182" cy="246221"/>
          </a:xfrm>
          <a:prstGeom prst="rect">
            <a:avLst/>
          </a:prstGeom>
          <a:solidFill>
            <a:srgbClr val="96C01F"/>
          </a:solidFill>
          <a:ln>
            <a:noFill/>
          </a:ln>
        </p:spPr>
        <p:txBody>
          <a:bodyPr wrap="square" anchor="ctr">
            <a:spAutoFit/>
          </a:bodyPr>
          <a:lstStyle>
            <a:defPPr>
              <a:defRPr lang="fr-FR"/>
            </a:defPPr>
            <a:lvl1pPr algn="ctr">
              <a:defRPr sz="1600" b="1">
                <a:solidFill>
                  <a:srgbClr val="0C419A"/>
                </a:solidFill>
              </a:defRPr>
            </a:lvl1pPr>
          </a:lstStyle>
          <a:p>
            <a:pPr defTabSz="1219170">
              <a:defRPr/>
            </a:pPr>
            <a:r>
              <a:rPr lang="fr-FR" sz="1000" dirty="0">
                <a:solidFill>
                  <a:srgbClr val="FFFFFF"/>
                </a:solidFill>
                <a:latin typeface="Marianne" panose="02000000000000000000" pitchFamily="2" charset="0"/>
                <a:sym typeface="Arial"/>
              </a:rPr>
              <a:t>Patients</a:t>
            </a:r>
            <a:r>
              <a:rPr lang="fr-FR" sz="1000" b="0" i="1" dirty="0">
                <a:solidFill>
                  <a:srgbClr val="70AD47"/>
                </a:solidFill>
                <a:latin typeface="Marianne" panose="02000000000000000000" pitchFamily="2" charset="0"/>
                <a:sym typeface="Arial"/>
              </a:rPr>
              <a:t>-</a:t>
            </a:r>
          </a:p>
        </p:txBody>
      </p:sp>
      <p:sp>
        <p:nvSpPr>
          <p:cNvPr id="26" name="Rectangle 25">
            <a:extLst>
              <a:ext uri="{FF2B5EF4-FFF2-40B4-BE49-F238E27FC236}">
                <a16:creationId xmlns:a16="http://schemas.microsoft.com/office/drawing/2014/main" id="{58DAE895-B29A-17F0-0BA4-C670C80E835C}"/>
              </a:ext>
            </a:extLst>
          </p:cNvPr>
          <p:cNvSpPr/>
          <p:nvPr/>
        </p:nvSpPr>
        <p:spPr>
          <a:xfrm>
            <a:off x="982295" y="1273051"/>
            <a:ext cx="2997915" cy="1387625"/>
          </a:xfrm>
          <a:prstGeom prst="rect">
            <a:avLst/>
          </a:prstGeom>
          <a:noFill/>
          <a:ln w="6350">
            <a:solidFill>
              <a:srgbClr val="374C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r-FR" sz="1050" kern="0">
              <a:solidFill>
                <a:srgbClr val="FFFFFF"/>
              </a:solidFill>
              <a:latin typeface="Marianne" panose="02000000000000000000" pitchFamily="2" charset="0"/>
              <a:sym typeface="Arial"/>
            </a:endParaRPr>
          </a:p>
        </p:txBody>
      </p:sp>
      <p:sp>
        <p:nvSpPr>
          <p:cNvPr id="67" name="Rectangle 66">
            <a:extLst>
              <a:ext uri="{FF2B5EF4-FFF2-40B4-BE49-F238E27FC236}">
                <a16:creationId xmlns:a16="http://schemas.microsoft.com/office/drawing/2014/main" id="{A98C30DC-3331-8367-9408-69B9F5312E30}"/>
              </a:ext>
            </a:extLst>
          </p:cNvPr>
          <p:cNvSpPr/>
          <p:nvPr/>
        </p:nvSpPr>
        <p:spPr>
          <a:xfrm>
            <a:off x="968484" y="2794429"/>
            <a:ext cx="3011725" cy="1387625"/>
          </a:xfrm>
          <a:prstGeom prst="rect">
            <a:avLst/>
          </a:prstGeom>
          <a:noFill/>
          <a:ln w="6350">
            <a:solidFill>
              <a:srgbClr val="374C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r-FR" sz="1050" kern="0">
              <a:solidFill>
                <a:srgbClr val="FFFFFF"/>
              </a:solidFill>
              <a:latin typeface="Marianne" panose="02000000000000000000" pitchFamily="2" charset="0"/>
              <a:sym typeface="Arial"/>
            </a:endParaRPr>
          </a:p>
        </p:txBody>
      </p:sp>
      <p:sp>
        <p:nvSpPr>
          <p:cNvPr id="69" name="ZoneTexte 68">
            <a:extLst>
              <a:ext uri="{FF2B5EF4-FFF2-40B4-BE49-F238E27FC236}">
                <a16:creationId xmlns:a16="http://schemas.microsoft.com/office/drawing/2014/main" id="{9C862823-9A59-C367-5094-5E084C49110C}"/>
              </a:ext>
            </a:extLst>
          </p:cNvPr>
          <p:cNvSpPr txBox="1"/>
          <p:nvPr/>
        </p:nvSpPr>
        <p:spPr>
          <a:xfrm>
            <a:off x="1100800" y="1672317"/>
            <a:ext cx="1302334" cy="677108"/>
          </a:xfrm>
          <a:prstGeom prst="rect">
            <a:avLst/>
          </a:prstGeom>
          <a:noFill/>
        </p:spPr>
        <p:txBody>
          <a:bodyPr wrap="square">
            <a:spAutoFit/>
          </a:bodyPr>
          <a:lstStyle/>
          <a:p>
            <a:pPr defTabSz="914377">
              <a:defRPr/>
            </a:pPr>
            <a:r>
              <a:rPr lang="fr-FR" sz="1100" b="1" dirty="0">
                <a:solidFill>
                  <a:srgbClr val="374C62"/>
                </a:solidFill>
                <a:latin typeface="Marianne" panose="02000000000000000000" pitchFamily="2" charset="0"/>
                <a:sym typeface="Arial"/>
              </a:rPr>
              <a:t>17 769 </a:t>
            </a:r>
          </a:p>
          <a:p>
            <a:pPr defTabSz="914377">
              <a:defRPr/>
            </a:pPr>
            <a:r>
              <a:rPr lang="fr-FR" sz="900" b="1" dirty="0">
                <a:solidFill>
                  <a:srgbClr val="374C62"/>
                </a:solidFill>
                <a:latin typeface="Marianne" panose="02000000000000000000" pitchFamily="2" charset="0"/>
                <a:sym typeface="Arial"/>
              </a:rPr>
              <a:t>DMP</a:t>
            </a:r>
            <a:r>
              <a:rPr lang="fr-FR" sz="900" dirty="0">
                <a:solidFill>
                  <a:srgbClr val="374C62"/>
                </a:solidFill>
                <a:latin typeface="Marianne" panose="02000000000000000000" pitchFamily="2" charset="0"/>
                <a:sym typeface="Arial"/>
              </a:rPr>
              <a:t> </a:t>
            </a:r>
            <a:r>
              <a:rPr lang="fr-FR" sz="900" b="1" dirty="0">
                <a:solidFill>
                  <a:srgbClr val="374C62"/>
                </a:solidFill>
                <a:latin typeface="Marianne" panose="02000000000000000000" pitchFamily="2" charset="0"/>
                <a:sym typeface="Arial"/>
              </a:rPr>
              <a:t>consultés</a:t>
            </a:r>
            <a:r>
              <a:rPr lang="fr-FR" sz="900" dirty="0">
                <a:solidFill>
                  <a:srgbClr val="374C62"/>
                </a:solidFill>
                <a:latin typeface="Marianne" panose="02000000000000000000" pitchFamily="2" charset="0"/>
                <a:sym typeface="Arial"/>
              </a:rPr>
              <a:t> sur les 12 derniers mois au 31/05/2024</a:t>
            </a:r>
            <a:endParaRPr lang="fr-FR" sz="900" b="1" dirty="0">
              <a:solidFill>
                <a:srgbClr val="374C62"/>
              </a:solidFill>
              <a:latin typeface="Marianne" panose="02000000000000000000" pitchFamily="2" charset="0"/>
              <a:sym typeface="Arial"/>
            </a:endParaRPr>
          </a:p>
        </p:txBody>
      </p:sp>
      <p:sp>
        <p:nvSpPr>
          <p:cNvPr id="71" name="ZoneTexte 70">
            <a:extLst>
              <a:ext uri="{FF2B5EF4-FFF2-40B4-BE49-F238E27FC236}">
                <a16:creationId xmlns:a16="http://schemas.microsoft.com/office/drawing/2014/main" id="{0B92436A-A8A8-05DC-D21F-ABC595B9D9E6}"/>
              </a:ext>
            </a:extLst>
          </p:cNvPr>
          <p:cNvSpPr txBox="1"/>
          <p:nvPr/>
        </p:nvSpPr>
        <p:spPr>
          <a:xfrm>
            <a:off x="2457226" y="1668470"/>
            <a:ext cx="1302334" cy="677108"/>
          </a:xfrm>
          <a:prstGeom prst="rect">
            <a:avLst/>
          </a:prstGeom>
          <a:noFill/>
        </p:spPr>
        <p:txBody>
          <a:bodyPr wrap="square">
            <a:spAutoFit/>
          </a:bodyPr>
          <a:lstStyle/>
          <a:p>
            <a:pPr defTabSz="914377">
              <a:defRPr/>
            </a:pPr>
            <a:r>
              <a:rPr lang="fr-FR" sz="1100" b="1" kern="0" dirty="0">
                <a:solidFill>
                  <a:srgbClr val="374C62"/>
                </a:solidFill>
                <a:latin typeface="Marianne" panose="02000000000000000000" pitchFamily="2" charset="0"/>
                <a:sym typeface="Arial"/>
              </a:rPr>
              <a:t>51 707</a:t>
            </a:r>
            <a:endParaRPr lang="fr-FR" sz="1100" b="1" dirty="0">
              <a:solidFill>
                <a:srgbClr val="374C62"/>
              </a:solidFill>
              <a:latin typeface="Marianne" panose="02000000000000000000" pitchFamily="2" charset="0"/>
              <a:sym typeface="Arial"/>
            </a:endParaRPr>
          </a:p>
          <a:p>
            <a:pPr defTabSz="914377">
              <a:defRPr/>
            </a:pPr>
            <a:r>
              <a:rPr lang="fr-FR" sz="900" b="1" dirty="0">
                <a:solidFill>
                  <a:srgbClr val="374C62"/>
                </a:solidFill>
                <a:latin typeface="Marianne" panose="02000000000000000000" pitchFamily="2" charset="0"/>
                <a:sym typeface="Arial"/>
              </a:rPr>
              <a:t>Docs consultés</a:t>
            </a:r>
            <a:r>
              <a:rPr lang="fr-FR" sz="900" dirty="0">
                <a:solidFill>
                  <a:srgbClr val="374C62"/>
                </a:solidFill>
                <a:latin typeface="Marianne" panose="02000000000000000000" pitchFamily="2" charset="0"/>
                <a:sym typeface="Arial"/>
              </a:rPr>
              <a:t> sur les 12 derniers mois au 31/05/2024</a:t>
            </a:r>
          </a:p>
        </p:txBody>
      </p:sp>
      <p:sp>
        <p:nvSpPr>
          <p:cNvPr id="73" name="ZoneTexte 72">
            <a:extLst>
              <a:ext uri="{FF2B5EF4-FFF2-40B4-BE49-F238E27FC236}">
                <a16:creationId xmlns:a16="http://schemas.microsoft.com/office/drawing/2014/main" id="{5717323E-DF2D-201B-D4E9-F4F2468B3CDF}"/>
              </a:ext>
            </a:extLst>
          </p:cNvPr>
          <p:cNvSpPr txBox="1"/>
          <p:nvPr/>
        </p:nvSpPr>
        <p:spPr>
          <a:xfrm>
            <a:off x="1100800" y="3140264"/>
            <a:ext cx="1415689" cy="807913"/>
          </a:xfrm>
          <a:prstGeom prst="rect">
            <a:avLst/>
          </a:prstGeom>
          <a:noFill/>
        </p:spPr>
        <p:txBody>
          <a:bodyPr wrap="square">
            <a:spAutoFit/>
          </a:bodyPr>
          <a:lstStyle/>
          <a:p>
            <a:pPr defTabSz="914377">
              <a:defRPr/>
            </a:pPr>
            <a:r>
              <a:rPr lang="fr-FR" sz="1050" b="1" dirty="0">
                <a:solidFill>
                  <a:srgbClr val="374C62"/>
                </a:solidFill>
                <a:latin typeface="Marianne" panose="02000000000000000000" pitchFamily="2" charset="0"/>
                <a:sym typeface="Arial"/>
              </a:rPr>
              <a:t>17 750</a:t>
            </a:r>
          </a:p>
          <a:p>
            <a:pPr defTabSz="914377">
              <a:defRPr/>
            </a:pPr>
            <a:r>
              <a:rPr lang="fr-FR" sz="900" b="1" dirty="0">
                <a:solidFill>
                  <a:srgbClr val="374C62"/>
                </a:solidFill>
                <a:latin typeface="Marianne" panose="02000000000000000000" pitchFamily="2" charset="0"/>
                <a:sym typeface="Arial"/>
              </a:rPr>
              <a:t>DMP</a:t>
            </a:r>
            <a:r>
              <a:rPr lang="fr-FR" sz="900" dirty="0">
                <a:solidFill>
                  <a:srgbClr val="374C62"/>
                </a:solidFill>
                <a:latin typeface="Marianne" panose="02000000000000000000" pitchFamily="2" charset="0"/>
                <a:sym typeface="Arial"/>
              </a:rPr>
              <a:t> </a:t>
            </a:r>
            <a:r>
              <a:rPr lang="fr-FR" sz="900" b="1" dirty="0">
                <a:solidFill>
                  <a:srgbClr val="374C62"/>
                </a:solidFill>
                <a:latin typeface="Marianne" panose="02000000000000000000" pitchFamily="2" charset="0"/>
                <a:sym typeface="Arial"/>
              </a:rPr>
              <a:t>consultés via </a:t>
            </a:r>
            <a:r>
              <a:rPr lang="fr-FR" sz="900" b="1" dirty="0" err="1">
                <a:solidFill>
                  <a:srgbClr val="374C62"/>
                </a:solidFill>
                <a:latin typeface="Marianne" panose="02000000000000000000" pitchFamily="2" charset="0"/>
                <a:sym typeface="Arial"/>
              </a:rPr>
              <a:t>WebPS</a:t>
            </a:r>
            <a:r>
              <a:rPr lang="fr-FR" sz="900" dirty="0">
                <a:solidFill>
                  <a:srgbClr val="374C62"/>
                </a:solidFill>
                <a:latin typeface="Marianne" panose="02000000000000000000" pitchFamily="2" charset="0"/>
                <a:sym typeface="Arial"/>
              </a:rPr>
              <a:t> sur les 12 derniers mois au 31/05/2024</a:t>
            </a:r>
            <a:endParaRPr lang="fr-FR" sz="900" b="1" dirty="0">
              <a:solidFill>
                <a:srgbClr val="374C62"/>
              </a:solidFill>
              <a:latin typeface="Marianne" panose="02000000000000000000" pitchFamily="2" charset="0"/>
              <a:sym typeface="Arial"/>
            </a:endParaRPr>
          </a:p>
        </p:txBody>
      </p:sp>
      <p:sp>
        <p:nvSpPr>
          <p:cNvPr id="75" name="ZoneTexte 74">
            <a:extLst>
              <a:ext uri="{FF2B5EF4-FFF2-40B4-BE49-F238E27FC236}">
                <a16:creationId xmlns:a16="http://schemas.microsoft.com/office/drawing/2014/main" id="{92EA79D5-06AE-391C-D916-B9B756564CF9}"/>
              </a:ext>
            </a:extLst>
          </p:cNvPr>
          <p:cNvSpPr txBox="1"/>
          <p:nvPr/>
        </p:nvSpPr>
        <p:spPr>
          <a:xfrm>
            <a:off x="2457226" y="3140263"/>
            <a:ext cx="1302334" cy="807913"/>
          </a:xfrm>
          <a:prstGeom prst="rect">
            <a:avLst/>
          </a:prstGeom>
          <a:noFill/>
        </p:spPr>
        <p:txBody>
          <a:bodyPr wrap="square">
            <a:spAutoFit/>
          </a:bodyPr>
          <a:lstStyle/>
          <a:p>
            <a:pPr defTabSz="914377">
              <a:defRPr/>
            </a:pPr>
            <a:r>
              <a:rPr lang="fr-FR" sz="1050" b="1" dirty="0">
                <a:solidFill>
                  <a:srgbClr val="374C62"/>
                </a:solidFill>
                <a:latin typeface="Marianne" panose="02000000000000000000" pitchFamily="2" charset="0"/>
                <a:sym typeface="Arial"/>
              </a:rPr>
              <a:t>543</a:t>
            </a:r>
          </a:p>
          <a:p>
            <a:pPr defTabSz="914377">
              <a:defRPr/>
            </a:pPr>
            <a:r>
              <a:rPr lang="fr-FR" sz="900" b="1" dirty="0">
                <a:solidFill>
                  <a:srgbClr val="374C62"/>
                </a:solidFill>
                <a:latin typeface="Marianne" panose="02000000000000000000" pitchFamily="2" charset="0"/>
                <a:sym typeface="Arial"/>
              </a:rPr>
              <a:t>DMP consultés via LPS</a:t>
            </a:r>
            <a:r>
              <a:rPr lang="fr-FR" sz="900" dirty="0">
                <a:solidFill>
                  <a:srgbClr val="374C62"/>
                </a:solidFill>
                <a:latin typeface="Marianne" panose="02000000000000000000" pitchFamily="2" charset="0"/>
                <a:sym typeface="Arial"/>
              </a:rPr>
              <a:t> sur les 12 derniers mois au 31/05/2024</a:t>
            </a:r>
          </a:p>
        </p:txBody>
      </p:sp>
      <p:grpSp>
        <p:nvGrpSpPr>
          <p:cNvPr id="76" name="Group 15">
            <a:extLst>
              <a:ext uri="{FF2B5EF4-FFF2-40B4-BE49-F238E27FC236}">
                <a16:creationId xmlns:a16="http://schemas.microsoft.com/office/drawing/2014/main" id="{8C9F45F9-A6ED-9044-8662-AC706679F970}"/>
              </a:ext>
            </a:extLst>
          </p:cNvPr>
          <p:cNvGrpSpPr/>
          <p:nvPr/>
        </p:nvGrpSpPr>
        <p:grpSpPr>
          <a:xfrm>
            <a:off x="2996451" y="4074866"/>
            <a:ext cx="5601251" cy="957080"/>
            <a:chOff x="738243" y="5353324"/>
            <a:chExt cx="5603878" cy="1176324"/>
          </a:xfrm>
        </p:grpSpPr>
        <p:grpSp>
          <p:nvGrpSpPr>
            <p:cNvPr id="77" name="Group 16">
              <a:extLst>
                <a:ext uri="{FF2B5EF4-FFF2-40B4-BE49-F238E27FC236}">
                  <a16:creationId xmlns:a16="http://schemas.microsoft.com/office/drawing/2014/main" id="{301FB253-BC52-D580-936A-9BDB387B46D4}"/>
                </a:ext>
              </a:extLst>
            </p:cNvPr>
            <p:cNvGrpSpPr/>
            <p:nvPr/>
          </p:nvGrpSpPr>
          <p:grpSpPr>
            <a:xfrm>
              <a:off x="3039399" y="5353324"/>
              <a:ext cx="3302722" cy="1176324"/>
              <a:chOff x="3161111" y="5343799"/>
              <a:chExt cx="3302722" cy="1176324"/>
            </a:xfrm>
          </p:grpSpPr>
          <p:grpSp>
            <p:nvGrpSpPr>
              <p:cNvPr id="82" name="Group 9">
                <a:extLst>
                  <a:ext uri="{FF2B5EF4-FFF2-40B4-BE49-F238E27FC236}">
                    <a16:creationId xmlns:a16="http://schemas.microsoft.com/office/drawing/2014/main" id="{DACDC920-C06D-8280-A019-2A57399DF742}"/>
                  </a:ext>
                </a:extLst>
              </p:cNvPr>
              <p:cNvGrpSpPr>
                <a:grpSpLocks/>
              </p:cNvGrpSpPr>
              <p:nvPr/>
            </p:nvGrpSpPr>
            <p:grpSpPr bwMode="auto">
              <a:xfrm>
                <a:off x="3161111" y="5475550"/>
                <a:ext cx="1080001" cy="1044573"/>
                <a:chOff x="8143933" y="3178182"/>
                <a:chExt cx="1588343" cy="1626997"/>
              </a:xfrm>
            </p:grpSpPr>
            <p:sp>
              <p:nvSpPr>
                <p:cNvPr id="89" name="TextBox 608">
                  <a:extLst>
                    <a:ext uri="{FF2B5EF4-FFF2-40B4-BE49-F238E27FC236}">
                      <a16:creationId xmlns:a16="http://schemas.microsoft.com/office/drawing/2014/main" id="{DDFD6EEB-E489-06F9-AF7B-2D6DE10B83D4}"/>
                    </a:ext>
                  </a:extLst>
                </p:cNvPr>
                <p:cNvSpPr txBox="1">
                  <a:spLocks noChangeArrowheads="1"/>
                </p:cNvSpPr>
                <p:nvPr/>
              </p:nvSpPr>
              <p:spPr bwMode="auto">
                <a:xfrm>
                  <a:off x="8809534" y="3178182"/>
                  <a:ext cx="257148" cy="6095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24876"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7" fontAlgn="base">
                    <a:lnSpc>
                      <a:spcPct val="85000"/>
                    </a:lnSpc>
                    <a:spcBef>
                      <a:spcPct val="0"/>
                    </a:spcBef>
                    <a:spcAft>
                      <a:spcPts val="413"/>
                    </a:spcAft>
                    <a:buClr>
                      <a:srgbClr val="FFE600"/>
                    </a:buClr>
                    <a:buSzPct val="70000"/>
                    <a:defRPr/>
                  </a:pPr>
                  <a:r>
                    <a:rPr lang="en-US" altLang="fr-FR" sz="2800" b="1">
                      <a:solidFill>
                        <a:srgbClr val="374C62"/>
                      </a:solidFill>
                      <a:latin typeface="Marianne" panose="02000000000000000000" pitchFamily="2" charset="0"/>
                      <a:sym typeface="Arial"/>
                    </a:rPr>
                    <a:t>2</a:t>
                  </a:r>
                  <a:endParaRPr lang="en-IN" altLang="fr-FR" sz="2800" b="1">
                    <a:solidFill>
                      <a:srgbClr val="374C62"/>
                    </a:solidFill>
                    <a:latin typeface="Marianne" panose="02000000000000000000" pitchFamily="2" charset="0"/>
                    <a:sym typeface="Arial"/>
                  </a:endParaRPr>
                </a:p>
              </p:txBody>
            </p:sp>
            <p:sp>
              <p:nvSpPr>
                <p:cNvPr id="90" name="Rechteck 40">
                  <a:extLst>
                    <a:ext uri="{FF2B5EF4-FFF2-40B4-BE49-F238E27FC236}">
                      <a16:creationId xmlns:a16="http://schemas.microsoft.com/office/drawing/2014/main" id="{EACE0C9F-3E4F-A63E-1106-5E73BB0663A3}"/>
                    </a:ext>
                  </a:extLst>
                </p:cNvPr>
                <p:cNvSpPr/>
                <p:nvPr/>
              </p:nvSpPr>
              <p:spPr bwMode="gray">
                <a:xfrm>
                  <a:off x="8143933" y="3910667"/>
                  <a:ext cx="1588343" cy="894512"/>
                </a:xfrm>
                <a:prstGeom prst="rect">
                  <a:avLst/>
                </a:prstGeom>
                <a:solidFill>
                  <a:srgbClr val="2AB3A6">
                    <a:alpha val="60000"/>
                  </a:srgbClr>
                </a:solidFill>
                <a:ln w="12700">
                  <a:solidFill>
                    <a:srgbClr val="374C62"/>
                  </a:solidFill>
                </a:ln>
              </p:spPr>
              <p:txBody>
                <a:bodyPr tIns="61211" bIns="24485"/>
                <a:lstStyle/>
                <a:p>
                  <a:pPr algn="ctr" defTabSz="621735">
                    <a:lnSpc>
                      <a:spcPct val="95000"/>
                    </a:lnSpc>
                    <a:defRPr/>
                  </a:pPr>
                  <a:r>
                    <a:rPr lang="fr-FR" sz="900" b="1" kern="0">
                      <a:solidFill>
                        <a:srgbClr val="374C62"/>
                      </a:solidFill>
                      <a:latin typeface="Marianne" panose="02000000000000000000" pitchFamily="2" charset="0"/>
                      <a:cs typeface="Arial" panose="020B0604020202020204" pitchFamily="34" charset="0"/>
                      <a:sym typeface="Arial"/>
                    </a:rPr>
                    <a:t>CR de biologie</a:t>
                  </a:r>
                  <a:br>
                    <a:rPr lang="fr-FR" sz="900" b="1" kern="0">
                      <a:solidFill>
                        <a:srgbClr val="374C62"/>
                      </a:solidFill>
                      <a:latin typeface="Marianne" panose="02000000000000000000" pitchFamily="2" charset="0"/>
                      <a:cs typeface="Arial" panose="020B0604020202020204" pitchFamily="34" charset="0"/>
                      <a:sym typeface="Arial"/>
                    </a:rPr>
                  </a:br>
                  <a:br>
                    <a:rPr lang="en-US" sz="900" kern="0">
                      <a:solidFill>
                        <a:srgbClr val="374C62"/>
                      </a:solidFill>
                      <a:latin typeface="Marianne" panose="02000000000000000000" pitchFamily="2" charset="0"/>
                      <a:cs typeface="Arial" panose="020B0604020202020204" pitchFamily="34" charset="0"/>
                      <a:sym typeface="Arial"/>
                    </a:rPr>
                  </a:br>
                  <a:r>
                    <a:rPr lang="en-US" sz="900" b="1" kern="0">
                      <a:solidFill>
                        <a:srgbClr val="374C62"/>
                      </a:solidFill>
                      <a:latin typeface="Marianne" panose="02000000000000000000" pitchFamily="2" charset="0"/>
                      <a:cs typeface="Arial" panose="020B0604020202020204" pitchFamily="34" charset="0"/>
                      <a:sym typeface="Arial"/>
                    </a:rPr>
                    <a:t>7500 (14%)</a:t>
                  </a:r>
                </a:p>
              </p:txBody>
            </p:sp>
          </p:grpSp>
          <p:grpSp>
            <p:nvGrpSpPr>
              <p:cNvPr id="83" name="Group 6">
                <a:extLst>
                  <a:ext uri="{FF2B5EF4-FFF2-40B4-BE49-F238E27FC236}">
                    <a16:creationId xmlns:a16="http://schemas.microsoft.com/office/drawing/2014/main" id="{A7B7C24C-8E8A-664C-43A4-B962EF333C4F}"/>
                  </a:ext>
                </a:extLst>
              </p:cNvPr>
              <p:cNvGrpSpPr>
                <a:grpSpLocks/>
              </p:cNvGrpSpPr>
              <p:nvPr/>
            </p:nvGrpSpPr>
            <p:grpSpPr bwMode="auto">
              <a:xfrm>
                <a:off x="4236246" y="5343799"/>
                <a:ext cx="1080003" cy="1176321"/>
                <a:chOff x="9806112" y="2972958"/>
                <a:chExt cx="1588343" cy="1832193"/>
              </a:xfrm>
            </p:grpSpPr>
            <p:sp>
              <p:nvSpPr>
                <p:cNvPr id="87" name="TextBox 606">
                  <a:extLst>
                    <a:ext uri="{FF2B5EF4-FFF2-40B4-BE49-F238E27FC236}">
                      <a16:creationId xmlns:a16="http://schemas.microsoft.com/office/drawing/2014/main" id="{1D8A6612-1D79-8EF8-07F9-7A985D4514CA}"/>
                    </a:ext>
                  </a:extLst>
                </p:cNvPr>
                <p:cNvSpPr txBox="1">
                  <a:spLocks noChangeArrowheads="1"/>
                </p:cNvSpPr>
                <p:nvPr/>
              </p:nvSpPr>
              <p:spPr bwMode="auto">
                <a:xfrm>
                  <a:off x="10501457" y="2972958"/>
                  <a:ext cx="197660" cy="6095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24876"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7" fontAlgn="base">
                    <a:lnSpc>
                      <a:spcPct val="85000"/>
                    </a:lnSpc>
                    <a:spcBef>
                      <a:spcPct val="0"/>
                    </a:spcBef>
                    <a:spcAft>
                      <a:spcPts val="413"/>
                    </a:spcAft>
                    <a:buClr>
                      <a:srgbClr val="FFE600"/>
                    </a:buClr>
                    <a:buSzPct val="70000"/>
                    <a:defRPr/>
                  </a:pPr>
                  <a:r>
                    <a:rPr lang="en-US" altLang="fr-FR" sz="2800" b="1">
                      <a:solidFill>
                        <a:srgbClr val="374C62"/>
                      </a:solidFill>
                      <a:latin typeface="Marianne" panose="02000000000000000000" pitchFamily="2" charset="0"/>
                      <a:sym typeface="Arial"/>
                    </a:rPr>
                    <a:t>1</a:t>
                  </a:r>
                  <a:endParaRPr lang="en-IN" altLang="fr-FR" sz="2800" b="1">
                    <a:solidFill>
                      <a:srgbClr val="374C62"/>
                    </a:solidFill>
                    <a:latin typeface="Marianne" panose="02000000000000000000" pitchFamily="2" charset="0"/>
                    <a:sym typeface="Arial"/>
                  </a:endParaRPr>
                </a:p>
              </p:txBody>
            </p:sp>
            <p:sp>
              <p:nvSpPr>
                <p:cNvPr id="88" name="Rechteck 40">
                  <a:extLst>
                    <a:ext uri="{FF2B5EF4-FFF2-40B4-BE49-F238E27FC236}">
                      <a16:creationId xmlns:a16="http://schemas.microsoft.com/office/drawing/2014/main" id="{DF2D9160-9BDD-BE5E-1FAE-D4FC67265237}"/>
                    </a:ext>
                  </a:extLst>
                </p:cNvPr>
                <p:cNvSpPr/>
                <p:nvPr/>
              </p:nvSpPr>
              <p:spPr bwMode="gray">
                <a:xfrm>
                  <a:off x="9806112" y="3707250"/>
                  <a:ext cx="1588343" cy="1097901"/>
                </a:xfrm>
                <a:prstGeom prst="rect">
                  <a:avLst/>
                </a:prstGeom>
                <a:solidFill>
                  <a:srgbClr val="2AB3A6"/>
                </a:solidFill>
                <a:ln w="12700">
                  <a:solidFill>
                    <a:srgbClr val="374C62"/>
                  </a:solidFill>
                </a:ln>
              </p:spPr>
              <p:txBody>
                <a:bodyPr tIns="61211" bIns="24485"/>
                <a:lstStyle/>
                <a:p>
                  <a:pPr algn="ctr" defTabSz="621735">
                    <a:lnSpc>
                      <a:spcPct val="95000"/>
                    </a:lnSpc>
                    <a:spcAft>
                      <a:spcPts val="543"/>
                    </a:spcAft>
                    <a:defRPr/>
                  </a:pPr>
                  <a:r>
                    <a:rPr lang="fr-FR" sz="900" b="1" kern="0">
                      <a:solidFill>
                        <a:srgbClr val="FFFFFF"/>
                      </a:solidFill>
                      <a:latin typeface="Marianne" panose="02000000000000000000" pitchFamily="2" charset="0"/>
                      <a:cs typeface="Arial" panose="020B0604020202020204" pitchFamily="34" charset="0"/>
                      <a:sym typeface="Arial"/>
                    </a:rPr>
                    <a:t>Prescription de médicaments</a:t>
                  </a:r>
                  <a:br>
                    <a:rPr lang="fr-FR" sz="900" b="1" kern="0">
                      <a:solidFill>
                        <a:srgbClr val="FFFFFF"/>
                      </a:solidFill>
                      <a:latin typeface="Marianne" panose="02000000000000000000" pitchFamily="2" charset="0"/>
                      <a:cs typeface="Arial" panose="020B0604020202020204" pitchFamily="34" charset="0"/>
                      <a:sym typeface="Arial"/>
                    </a:rPr>
                  </a:br>
                  <a:br>
                    <a:rPr lang="en-US" sz="900" b="1" kern="0">
                      <a:solidFill>
                        <a:prstClr val="white"/>
                      </a:solidFill>
                      <a:latin typeface="Marianne" panose="02000000000000000000" pitchFamily="2" charset="0"/>
                      <a:cs typeface="Arial" panose="020B0604020202020204" pitchFamily="34" charset="0"/>
                      <a:sym typeface="Arial"/>
                    </a:rPr>
                  </a:br>
                  <a:r>
                    <a:rPr lang="fr-FR" sz="900" b="1" kern="0">
                      <a:solidFill>
                        <a:prstClr val="white"/>
                      </a:solidFill>
                      <a:latin typeface="Marianne" panose="02000000000000000000" pitchFamily="2" charset="0"/>
                      <a:cs typeface="Arial" panose="020B0604020202020204" pitchFamily="34" charset="0"/>
                      <a:sym typeface="Arial"/>
                    </a:rPr>
                    <a:t>7500 (14%)</a:t>
                  </a:r>
                  <a:endParaRPr lang="en-US" sz="900" b="1" kern="0">
                    <a:solidFill>
                      <a:prstClr val="white"/>
                    </a:solidFill>
                    <a:latin typeface="Marianne" panose="02000000000000000000" pitchFamily="2" charset="0"/>
                    <a:cs typeface="Arial" panose="020B0604020202020204" pitchFamily="34" charset="0"/>
                    <a:sym typeface="Arial"/>
                  </a:endParaRPr>
                </a:p>
              </p:txBody>
            </p:sp>
          </p:grpSp>
          <p:grpSp>
            <p:nvGrpSpPr>
              <p:cNvPr id="84" name="Group 8">
                <a:extLst>
                  <a:ext uri="{FF2B5EF4-FFF2-40B4-BE49-F238E27FC236}">
                    <a16:creationId xmlns:a16="http://schemas.microsoft.com/office/drawing/2014/main" id="{CD701959-D935-3C26-8E06-A12793B9F63C}"/>
                  </a:ext>
                </a:extLst>
              </p:cNvPr>
              <p:cNvGrpSpPr>
                <a:grpSpLocks/>
              </p:cNvGrpSpPr>
              <p:nvPr/>
            </p:nvGrpSpPr>
            <p:grpSpPr bwMode="auto">
              <a:xfrm>
                <a:off x="5311348" y="5609879"/>
                <a:ext cx="1152485" cy="910244"/>
                <a:chOff x="11452090" y="3398928"/>
                <a:chExt cx="1694946" cy="1417765"/>
              </a:xfrm>
            </p:grpSpPr>
            <p:sp>
              <p:nvSpPr>
                <p:cNvPr id="85" name="Rechteck 40">
                  <a:extLst>
                    <a:ext uri="{FF2B5EF4-FFF2-40B4-BE49-F238E27FC236}">
                      <a16:creationId xmlns:a16="http://schemas.microsoft.com/office/drawing/2014/main" id="{E075CE82-C9C6-A705-F0F8-A12997E85914}"/>
                    </a:ext>
                  </a:extLst>
                </p:cNvPr>
                <p:cNvSpPr/>
                <p:nvPr/>
              </p:nvSpPr>
              <p:spPr bwMode="gray">
                <a:xfrm>
                  <a:off x="11452090" y="4132004"/>
                  <a:ext cx="1694946" cy="684689"/>
                </a:xfrm>
                <a:prstGeom prst="rect">
                  <a:avLst/>
                </a:prstGeom>
                <a:solidFill>
                  <a:srgbClr val="BFE8E4"/>
                </a:solidFill>
                <a:ln w="12700">
                  <a:solidFill>
                    <a:srgbClr val="374C62"/>
                  </a:solidFill>
                </a:ln>
              </p:spPr>
              <p:txBody>
                <a:bodyPr tIns="36000" bIns="24485"/>
                <a:lstStyle/>
                <a:p>
                  <a:pPr algn="ctr" defTabSz="621735">
                    <a:spcAft>
                      <a:spcPts val="543"/>
                    </a:spcAft>
                    <a:defRPr/>
                  </a:pPr>
                  <a:r>
                    <a:rPr lang="en-US" sz="900" b="1" kern="0" err="1">
                      <a:solidFill>
                        <a:srgbClr val="374C62"/>
                      </a:solidFill>
                      <a:latin typeface="Marianne" panose="02000000000000000000" pitchFamily="2" charset="0"/>
                      <a:cs typeface="Arial" panose="020B0604020202020204" pitchFamily="34" charset="0"/>
                      <a:sym typeface="Arial"/>
                    </a:rPr>
                    <a:t>Lettre</a:t>
                  </a:r>
                  <a:r>
                    <a:rPr lang="en-US" sz="900" b="1" kern="0">
                      <a:solidFill>
                        <a:srgbClr val="374C62"/>
                      </a:solidFill>
                      <a:latin typeface="Marianne" panose="02000000000000000000" pitchFamily="2" charset="0"/>
                      <a:cs typeface="Arial" panose="020B0604020202020204" pitchFamily="34" charset="0"/>
                      <a:sym typeface="Arial"/>
                    </a:rPr>
                    <a:t> de sortie</a:t>
                  </a:r>
                  <a:br>
                    <a:rPr lang="en-US" sz="900" b="1" kern="0">
                      <a:solidFill>
                        <a:srgbClr val="374C62"/>
                      </a:solidFill>
                      <a:latin typeface="Marianne" panose="02000000000000000000" pitchFamily="2" charset="0"/>
                      <a:cs typeface="Arial" panose="020B0604020202020204" pitchFamily="34" charset="0"/>
                      <a:sym typeface="Arial"/>
                    </a:rPr>
                  </a:br>
                  <a:r>
                    <a:rPr lang="en-US" sz="900" b="1" kern="0">
                      <a:solidFill>
                        <a:srgbClr val="374C62"/>
                      </a:solidFill>
                      <a:latin typeface="Marianne" panose="02000000000000000000" pitchFamily="2" charset="0"/>
                      <a:cs typeface="Arial" panose="020B0604020202020204" pitchFamily="34" charset="0"/>
                      <a:sym typeface="Arial"/>
                    </a:rPr>
                    <a:t>7 200 (14%)</a:t>
                  </a:r>
                </a:p>
              </p:txBody>
            </p:sp>
            <p:sp>
              <p:nvSpPr>
                <p:cNvPr id="86" name="TextBox 604">
                  <a:extLst>
                    <a:ext uri="{FF2B5EF4-FFF2-40B4-BE49-F238E27FC236}">
                      <a16:creationId xmlns:a16="http://schemas.microsoft.com/office/drawing/2014/main" id="{55920B30-6EBA-1B8A-BBA1-D02F358F1505}"/>
                    </a:ext>
                  </a:extLst>
                </p:cNvPr>
                <p:cNvSpPr txBox="1">
                  <a:spLocks noChangeArrowheads="1"/>
                </p:cNvSpPr>
                <p:nvPr/>
              </p:nvSpPr>
              <p:spPr bwMode="auto">
                <a:xfrm>
                  <a:off x="12117691" y="3398928"/>
                  <a:ext cx="257148" cy="6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4876"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377" fontAlgn="base">
                    <a:lnSpc>
                      <a:spcPct val="85000"/>
                    </a:lnSpc>
                    <a:spcBef>
                      <a:spcPct val="0"/>
                    </a:spcBef>
                    <a:spcAft>
                      <a:spcPts val="413"/>
                    </a:spcAft>
                    <a:buClr>
                      <a:srgbClr val="FFE600"/>
                    </a:buClr>
                    <a:buSzPct val="70000"/>
                    <a:defRPr/>
                  </a:pPr>
                  <a:r>
                    <a:rPr lang="en-US" altLang="fr-FR" sz="2800" b="1">
                      <a:solidFill>
                        <a:srgbClr val="374C62"/>
                      </a:solidFill>
                      <a:latin typeface="Marianne" panose="02000000000000000000" pitchFamily="2" charset="0"/>
                      <a:sym typeface="Arial"/>
                    </a:rPr>
                    <a:t>3</a:t>
                  </a:r>
                  <a:endParaRPr lang="en-IN" altLang="fr-FR" sz="2800" b="1">
                    <a:solidFill>
                      <a:srgbClr val="374C62"/>
                    </a:solidFill>
                    <a:latin typeface="Marianne" panose="02000000000000000000" pitchFamily="2" charset="0"/>
                    <a:sym typeface="Arial"/>
                  </a:endParaRPr>
                </a:p>
              </p:txBody>
            </p:sp>
          </p:grpSp>
        </p:grpSp>
        <p:grpSp>
          <p:nvGrpSpPr>
            <p:cNvPr id="78" name="Group 17">
              <a:extLst>
                <a:ext uri="{FF2B5EF4-FFF2-40B4-BE49-F238E27FC236}">
                  <a16:creationId xmlns:a16="http://schemas.microsoft.com/office/drawing/2014/main" id="{0D4603D9-690C-5488-91CC-5EEE9435BE90}"/>
                </a:ext>
              </a:extLst>
            </p:cNvPr>
            <p:cNvGrpSpPr/>
            <p:nvPr/>
          </p:nvGrpSpPr>
          <p:grpSpPr>
            <a:xfrm>
              <a:off x="738243" y="5353326"/>
              <a:ext cx="2034451" cy="1109999"/>
              <a:chOff x="984728" y="5327397"/>
              <a:chExt cx="1983787" cy="1109999"/>
            </a:xfrm>
          </p:grpSpPr>
          <p:sp>
            <p:nvSpPr>
              <p:cNvPr id="79" name="Textfeld 24">
                <a:extLst>
                  <a:ext uri="{FF2B5EF4-FFF2-40B4-BE49-F238E27FC236}">
                    <a16:creationId xmlns:a16="http://schemas.microsoft.com/office/drawing/2014/main" id="{FAB32F6F-F928-F3B0-2715-64FDB485C050}"/>
                  </a:ext>
                </a:extLst>
              </p:cNvPr>
              <p:cNvSpPr txBox="1"/>
              <p:nvPr/>
            </p:nvSpPr>
            <p:spPr bwMode="gray">
              <a:xfrm>
                <a:off x="984728" y="5975732"/>
                <a:ext cx="1983787" cy="461664"/>
              </a:xfrm>
              <a:prstGeom prst="rect">
                <a:avLst/>
              </a:prstGeom>
              <a:solidFill>
                <a:schemeClr val="bg1"/>
              </a:solidFill>
            </p:spPr>
            <p:txBody>
              <a:bodyPr wrap="square" lIns="0" tIns="0" rIns="0" bIns="0">
                <a:spAutoFit/>
              </a:bodyPr>
              <a:lstStyle>
                <a:defPPr>
                  <a:defRPr lang="de-DE"/>
                </a:defPPr>
                <a:lvl1pPr lvl="0" algn="ctr">
                  <a:spcAft>
                    <a:spcPts val="600"/>
                  </a:spcAft>
                  <a:defRPr sz="1200">
                    <a:solidFill>
                      <a:prstClr val="black"/>
                    </a:solidFill>
                  </a:defRPr>
                </a:lvl1pPr>
              </a:lstStyle>
              <a:p>
                <a:pPr defTabSz="685586" eaLnBrk="0" hangingPunct="0">
                  <a:spcAft>
                    <a:spcPts val="0"/>
                  </a:spcAft>
                  <a:defRPr/>
                </a:pPr>
                <a:r>
                  <a:rPr lang="fr-FR" sz="1000">
                    <a:solidFill>
                      <a:srgbClr val="374C62"/>
                    </a:solidFill>
                    <a:latin typeface="Marianne" panose="02000000000000000000" pitchFamily="2" charset="0"/>
                    <a:cs typeface="Arial" panose="020B0604020202020204" pitchFamily="34" charset="0"/>
                    <a:sym typeface="Arial"/>
                  </a:rPr>
                  <a:t>Synthèse des </a:t>
                </a:r>
                <a:r>
                  <a:rPr lang="fr-FR" sz="1000" b="1">
                    <a:solidFill>
                      <a:srgbClr val="2AB3A6"/>
                    </a:solidFill>
                    <a:latin typeface="Marianne" panose="02000000000000000000" pitchFamily="2" charset="0"/>
                    <a:cs typeface="Arial" panose="020B0604020202020204" pitchFamily="34" charset="0"/>
                    <a:sym typeface="Arial"/>
                  </a:rPr>
                  <a:t>consultations de documents par type </a:t>
                </a:r>
                <a:r>
                  <a:rPr lang="fr-FR" sz="1000">
                    <a:solidFill>
                      <a:srgbClr val="374C62"/>
                    </a:solidFill>
                    <a:latin typeface="Marianne" panose="02000000000000000000" pitchFamily="2" charset="0"/>
                    <a:cs typeface="Arial" panose="020B0604020202020204" pitchFamily="34" charset="0"/>
                    <a:sym typeface="Arial"/>
                  </a:rPr>
                  <a:t>sur les 12 mois glissants au 31/05/2024</a:t>
                </a:r>
                <a:endParaRPr lang="fr-FR" sz="1000" b="1">
                  <a:solidFill>
                    <a:srgbClr val="374C62"/>
                  </a:solidFill>
                  <a:latin typeface="Marianne" panose="02000000000000000000" pitchFamily="2" charset="0"/>
                  <a:cs typeface="Arial" panose="020B0604020202020204" pitchFamily="34" charset="0"/>
                  <a:sym typeface="Arial"/>
                </a:endParaRPr>
              </a:p>
            </p:txBody>
          </p:sp>
          <p:pic>
            <p:nvPicPr>
              <p:cNvPr id="80" name="Graphic 19" descr="Trophy with solid fill">
                <a:extLst>
                  <a:ext uri="{FF2B5EF4-FFF2-40B4-BE49-F238E27FC236}">
                    <a16:creationId xmlns:a16="http://schemas.microsoft.com/office/drawing/2014/main" id="{2D8A86D4-F57E-ED28-ABEC-F4647D1611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0744" y="5327397"/>
                <a:ext cx="511754" cy="511756"/>
              </a:xfrm>
              <a:prstGeom prst="rect">
                <a:avLst/>
              </a:prstGeom>
            </p:spPr>
          </p:pic>
          <p:cxnSp>
            <p:nvCxnSpPr>
              <p:cNvPr id="81" name="Google Shape;457;p12">
                <a:extLst>
                  <a:ext uri="{FF2B5EF4-FFF2-40B4-BE49-F238E27FC236}">
                    <a16:creationId xmlns:a16="http://schemas.microsoft.com/office/drawing/2014/main" id="{B44A6A9C-7BCB-0E94-47A3-E6350BFAB090}"/>
                  </a:ext>
                </a:extLst>
              </p:cNvPr>
              <p:cNvCxnSpPr>
                <a:cxnSpLocks/>
              </p:cNvCxnSpPr>
              <p:nvPr/>
            </p:nvCxnSpPr>
            <p:spPr>
              <a:xfrm flipV="1">
                <a:off x="1043870" y="5924929"/>
                <a:ext cx="1865504" cy="5080"/>
              </a:xfrm>
              <a:prstGeom prst="straightConnector1">
                <a:avLst/>
              </a:prstGeom>
              <a:noFill/>
              <a:ln w="12700" cap="flat" cmpd="sng">
                <a:solidFill>
                  <a:srgbClr val="374C62"/>
                </a:solidFill>
                <a:prstDash val="solid"/>
                <a:round/>
                <a:headEnd type="none" w="med" len="med"/>
                <a:tailEnd type="none" w="med" len="med"/>
              </a:ln>
            </p:spPr>
          </p:cxnSp>
        </p:grpSp>
      </p:grpSp>
    </p:spTree>
    <p:extLst>
      <p:ext uri="{BB962C8B-B14F-4D97-AF65-F5344CB8AC3E}">
        <p14:creationId xmlns:p14="http://schemas.microsoft.com/office/powerpoint/2010/main" val="51557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55CDF82-53AE-CEA7-A9C7-8A2014AC31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a:t>
            </a:fld>
            <a:endParaRPr lang="fr-FR"/>
          </a:p>
        </p:txBody>
      </p:sp>
      <p:pic>
        <p:nvPicPr>
          <p:cNvPr id="10" name="Image 9" descr="Une image contenant texte, Police, logo, capture d’écran&#10;&#10;Description générée automatiquement">
            <a:extLst>
              <a:ext uri="{FF2B5EF4-FFF2-40B4-BE49-F238E27FC236}">
                <a16:creationId xmlns:a16="http://schemas.microsoft.com/office/drawing/2014/main" id="{841116ED-8C0E-5E85-0300-44779A1F2045}"/>
              </a:ext>
            </a:extLst>
          </p:cNvPr>
          <p:cNvPicPr>
            <a:picLocks noChangeAspect="1"/>
          </p:cNvPicPr>
          <p:nvPr/>
        </p:nvPicPr>
        <p:blipFill rotWithShape="1">
          <a:blip r:embed="rId2"/>
          <a:srcRect l="8436" t="4105" r="43545" b="11827"/>
          <a:stretch/>
        </p:blipFill>
        <p:spPr>
          <a:xfrm>
            <a:off x="2581055" y="545637"/>
            <a:ext cx="3989079" cy="3926516"/>
          </a:xfrm>
          <a:prstGeom prst="ellipse">
            <a:avLst/>
          </a:prstGeom>
        </p:spPr>
      </p:pic>
    </p:spTree>
    <p:extLst>
      <p:ext uri="{BB962C8B-B14F-4D97-AF65-F5344CB8AC3E}">
        <p14:creationId xmlns:p14="http://schemas.microsoft.com/office/powerpoint/2010/main" val="1810682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lang="fr-FR" sz="1000" dirty="0">
                <a:latin typeface="Marianne" panose="02000000000000000000" pitchFamily="2" charset="0"/>
              </a:rPr>
              <a:t>Permettre aux professionnels d’accéder à l’historique de santé des patients qu’ils prennent en charge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6</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70</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rPr>
              <a:t>Consultation de Mon espace santé par les professionnels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6.1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9" name="ZoneTexte 8">
            <a:extLst>
              <a:ext uri="{FF2B5EF4-FFF2-40B4-BE49-F238E27FC236}">
                <a16:creationId xmlns:a16="http://schemas.microsoft.com/office/drawing/2014/main" id="{1BD545FC-7182-2684-27D0-480B689CFBC3}"/>
              </a:ext>
            </a:extLst>
          </p:cNvPr>
          <p:cNvSpPr txBox="1"/>
          <p:nvPr/>
        </p:nvSpPr>
        <p:spPr>
          <a:xfrm>
            <a:off x="646596" y="1255497"/>
            <a:ext cx="2859861" cy="169277"/>
          </a:xfrm>
          <a:prstGeom prst="rect">
            <a:avLst/>
          </a:prstGeom>
          <a:noFill/>
        </p:spPr>
        <p:txBody>
          <a:bodyPr wrap="square" lIns="0" tIns="0" rIns="0" bIns="0">
            <a:spAutoFit/>
          </a:bodyPr>
          <a:lstStyle/>
          <a:p>
            <a:pPr marL="6350" lvl="1" defTabSz="825458" hangingPunct="0">
              <a:buClr>
                <a:srgbClr val="000000"/>
              </a:buClr>
              <a:defRPr/>
            </a:pPr>
            <a:r>
              <a:rPr lang="fr-FR" sz="1100" b="1" kern="0" dirty="0">
                <a:solidFill>
                  <a:srgbClr val="4888C7"/>
                </a:solidFill>
                <a:latin typeface="Marianne" panose="02000000000000000000" pitchFamily="2" charset="0"/>
                <a:ea typeface="Helvetica Neue Medium"/>
                <a:cs typeface="Helvetica Neue Medium"/>
                <a:sym typeface="Helvetica Neue Medium"/>
              </a:rPr>
              <a:t>Objectifs de l’expérimentation</a:t>
            </a:r>
          </a:p>
        </p:txBody>
      </p:sp>
      <p:sp>
        <p:nvSpPr>
          <p:cNvPr id="15" name="TextBox 163">
            <a:extLst>
              <a:ext uri="{FF2B5EF4-FFF2-40B4-BE49-F238E27FC236}">
                <a16:creationId xmlns:a16="http://schemas.microsoft.com/office/drawing/2014/main" id="{25FF435A-25ED-0BF1-5F3A-C617B7595648}"/>
              </a:ext>
            </a:extLst>
          </p:cNvPr>
          <p:cNvSpPr txBox="1"/>
          <p:nvPr/>
        </p:nvSpPr>
        <p:spPr>
          <a:xfrm>
            <a:off x="646596" y="1595563"/>
            <a:ext cx="3774051" cy="12982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225425" indent="-225425" defTabSz="914354">
              <a:spcBef>
                <a:spcPts val="600"/>
              </a:spcBef>
              <a:buClr>
                <a:srgbClr val="F18A5F"/>
              </a:buClr>
              <a:buSzPct val="100000"/>
              <a:buFont typeface="Police système Courant"/>
              <a:buChar char="→"/>
              <a:defRPr/>
            </a:pPr>
            <a:r>
              <a:rPr lang="fr-FR" sz="900" kern="0" dirty="0">
                <a:solidFill>
                  <a:srgbClr val="374C62"/>
                </a:solidFill>
                <a:latin typeface="Marianne" panose="02000000000000000000" pitchFamily="2" charset="0"/>
                <a:sym typeface="Arial"/>
              </a:rPr>
              <a:t>Développer des premiers usages de la consultation de MES avant l'arrivée de la Vague 2 sur le terrain</a:t>
            </a:r>
          </a:p>
          <a:p>
            <a:pPr marL="225425" indent="-225425" defTabSz="914354">
              <a:spcBef>
                <a:spcPts val="600"/>
              </a:spcBef>
              <a:buClr>
                <a:srgbClr val="F18A5F"/>
              </a:buClr>
              <a:buSzPct val="100000"/>
              <a:buFont typeface="Police système Courant"/>
              <a:buChar char="→"/>
              <a:defRPr/>
            </a:pPr>
            <a:r>
              <a:rPr lang="fr-FR" sz="900" kern="0" dirty="0">
                <a:solidFill>
                  <a:srgbClr val="374C62"/>
                </a:solidFill>
                <a:latin typeface="Marianne" panose="02000000000000000000" pitchFamily="2" charset="0"/>
                <a:sym typeface="Arial"/>
              </a:rPr>
              <a:t>Etablir une stratégie de déploiement transitoire en attendant l'arrivée de la vague 2 </a:t>
            </a:r>
          </a:p>
          <a:p>
            <a:pPr marL="225425" indent="-225425" defTabSz="914354">
              <a:spcBef>
                <a:spcPts val="600"/>
              </a:spcBef>
              <a:buClr>
                <a:srgbClr val="F18A5F"/>
              </a:buClr>
              <a:buSzPct val="100000"/>
              <a:buFont typeface="Police système Courant"/>
              <a:buChar char="→"/>
              <a:defRPr/>
            </a:pPr>
            <a:r>
              <a:rPr lang="fr-FR" sz="900" kern="0" dirty="0">
                <a:solidFill>
                  <a:srgbClr val="374C62"/>
                </a:solidFill>
                <a:latin typeface="Marianne" panose="02000000000000000000" pitchFamily="2" charset="0"/>
                <a:sym typeface="Arial"/>
              </a:rPr>
              <a:t>Apporter des retours terrain opérationnels sur les enjeux organisationnels, techniques et les attentes métiers pour alimenter les services socles, les éditeurs, les opérations d’accompagnement</a:t>
            </a:r>
          </a:p>
        </p:txBody>
      </p:sp>
      <p:sp>
        <p:nvSpPr>
          <p:cNvPr id="18" name="ZoneTexte 17">
            <a:extLst>
              <a:ext uri="{FF2B5EF4-FFF2-40B4-BE49-F238E27FC236}">
                <a16:creationId xmlns:a16="http://schemas.microsoft.com/office/drawing/2014/main" id="{86A3407E-17C2-44CE-D461-5FCF00E6C5DC}"/>
              </a:ext>
            </a:extLst>
          </p:cNvPr>
          <p:cNvSpPr txBox="1"/>
          <p:nvPr/>
        </p:nvSpPr>
        <p:spPr>
          <a:xfrm>
            <a:off x="646596" y="3064587"/>
            <a:ext cx="4624898" cy="169277"/>
          </a:xfrm>
          <a:prstGeom prst="rect">
            <a:avLst/>
          </a:prstGeom>
          <a:noFill/>
        </p:spPr>
        <p:txBody>
          <a:bodyPr wrap="square" lIns="0" tIns="0" rIns="0" bIns="0">
            <a:spAutoFit/>
          </a:bodyPr>
          <a:lstStyle/>
          <a:p>
            <a:pPr marL="6350" lvl="1" defTabSz="825458" hangingPunct="0">
              <a:defRPr/>
            </a:pPr>
            <a:r>
              <a:rPr lang="fr-FR" sz="1100" b="1" dirty="0">
                <a:solidFill>
                  <a:srgbClr val="4888C7"/>
                </a:solidFill>
                <a:latin typeface="Marianne" panose="02000000000000000000" pitchFamily="2" charset="0"/>
                <a:ea typeface="Helvetica Neue Medium"/>
                <a:cs typeface="Helvetica Neue Medium"/>
                <a:sym typeface="Helvetica Neue Medium"/>
              </a:rPr>
              <a:t>Calendrier</a:t>
            </a:r>
          </a:p>
        </p:txBody>
      </p:sp>
      <p:sp>
        <p:nvSpPr>
          <p:cNvPr id="20" name="ZoneTexte 19">
            <a:extLst>
              <a:ext uri="{FF2B5EF4-FFF2-40B4-BE49-F238E27FC236}">
                <a16:creationId xmlns:a16="http://schemas.microsoft.com/office/drawing/2014/main" id="{F8706D10-C75B-520E-7BF6-C846AA2739A4}"/>
              </a:ext>
            </a:extLst>
          </p:cNvPr>
          <p:cNvSpPr txBox="1"/>
          <p:nvPr/>
        </p:nvSpPr>
        <p:spPr>
          <a:xfrm>
            <a:off x="646596" y="3332593"/>
            <a:ext cx="3842277" cy="692497"/>
          </a:xfrm>
          <a:prstGeom prst="rect">
            <a:avLst/>
          </a:prstGeom>
          <a:noFill/>
        </p:spPr>
        <p:txBody>
          <a:bodyPr wrap="square" lIns="0" tIns="0" rIns="0" bIns="0">
            <a:spAutoFit/>
          </a:bodyPr>
          <a:lstStyle/>
          <a:p>
            <a:pPr marL="285737" indent="-285737" defTabSz="914354">
              <a:buClr>
                <a:srgbClr val="ED7D31"/>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Sélection des pilotes : janvier à mars 2024</a:t>
            </a:r>
          </a:p>
          <a:p>
            <a:pPr marL="285737" indent="-285737" defTabSz="914354">
              <a:buClr>
                <a:srgbClr val="ED7D31"/>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Réunion de lancement commune en mars 2024</a:t>
            </a:r>
          </a:p>
          <a:p>
            <a:pPr marL="285737" indent="-285737" defTabSz="914354">
              <a:buClr>
                <a:srgbClr val="ED7D31"/>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Suivi et accompagnement des pilotes : mars à octobre 2024</a:t>
            </a:r>
          </a:p>
          <a:p>
            <a:pPr marL="285737" lvl="1" indent="-285737" defTabSz="914354">
              <a:buClr>
                <a:srgbClr val="ED7D31"/>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REX intermédiaire : 12 juillet 2024</a:t>
            </a:r>
          </a:p>
          <a:p>
            <a:pPr marL="285737" lvl="1" indent="-285737" defTabSz="914354">
              <a:buClr>
                <a:srgbClr val="ED7D31"/>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REX global : 12 novembre 2024</a:t>
            </a:r>
          </a:p>
        </p:txBody>
      </p:sp>
      <p:sp>
        <p:nvSpPr>
          <p:cNvPr id="21" name="Rectangle : coins arrondis 20">
            <a:extLst>
              <a:ext uri="{FF2B5EF4-FFF2-40B4-BE49-F238E27FC236}">
                <a16:creationId xmlns:a16="http://schemas.microsoft.com/office/drawing/2014/main" id="{DADBB53A-95C7-D9AE-D523-C81A39F26366}"/>
              </a:ext>
            </a:extLst>
          </p:cNvPr>
          <p:cNvSpPr/>
          <p:nvPr/>
        </p:nvSpPr>
        <p:spPr>
          <a:xfrm>
            <a:off x="4488873" y="1255497"/>
            <a:ext cx="5410827" cy="3105937"/>
          </a:xfrm>
          <a:prstGeom prst="roundRect">
            <a:avLst>
              <a:gd name="adj" fmla="val 11558"/>
            </a:avLst>
          </a:prstGeom>
          <a:solidFill>
            <a:srgbClr val="37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9E0949FB-53C6-948B-90C5-93FF47D3EFDA}"/>
              </a:ext>
            </a:extLst>
          </p:cNvPr>
          <p:cNvSpPr txBox="1"/>
          <p:nvPr/>
        </p:nvSpPr>
        <p:spPr>
          <a:xfrm>
            <a:off x="4817772" y="1595563"/>
            <a:ext cx="5002750" cy="169277"/>
          </a:xfrm>
          <a:prstGeom prst="rect">
            <a:avLst/>
          </a:prstGeom>
          <a:noFill/>
        </p:spPr>
        <p:txBody>
          <a:bodyPr wrap="square" lIns="0" tIns="0" rIns="0" bIns="0">
            <a:spAutoFit/>
          </a:bodyPr>
          <a:lstStyle/>
          <a:p>
            <a:pPr marL="6350" lvl="1" defTabSz="825458" hangingPunct="0">
              <a:defRPr/>
            </a:pPr>
            <a:r>
              <a:rPr lang="fr-FR" sz="1100" b="1" dirty="0">
                <a:solidFill>
                  <a:schemeClr val="bg1"/>
                </a:solidFill>
                <a:latin typeface="Marianne" panose="02000000000000000000" pitchFamily="2" charset="0"/>
                <a:ea typeface="Helvetica Neue Medium"/>
                <a:cs typeface="Helvetica Neue Medium"/>
                <a:sym typeface="Helvetica Neue Medium"/>
              </a:rPr>
              <a:t>Cible de l’expérimentation</a:t>
            </a:r>
          </a:p>
        </p:txBody>
      </p:sp>
      <p:sp>
        <p:nvSpPr>
          <p:cNvPr id="25" name="ZoneTexte 24">
            <a:extLst>
              <a:ext uri="{FF2B5EF4-FFF2-40B4-BE49-F238E27FC236}">
                <a16:creationId xmlns:a16="http://schemas.microsoft.com/office/drawing/2014/main" id="{98D361E4-15BC-3FEA-385D-332CD4737AA8}"/>
              </a:ext>
            </a:extLst>
          </p:cNvPr>
          <p:cNvSpPr txBox="1"/>
          <p:nvPr/>
        </p:nvSpPr>
        <p:spPr>
          <a:xfrm>
            <a:off x="4817772" y="1807336"/>
            <a:ext cx="3426942" cy="276999"/>
          </a:xfrm>
          <a:prstGeom prst="rect">
            <a:avLst/>
          </a:prstGeom>
          <a:noFill/>
        </p:spPr>
        <p:txBody>
          <a:bodyPr wrap="square" lIns="0" tIns="0" rIns="0" bIns="0">
            <a:spAutoFit/>
          </a:bodyPr>
          <a:lstStyle/>
          <a:p>
            <a:pPr defTabSz="914354">
              <a:buClr>
                <a:srgbClr val="005C9B"/>
              </a:buClr>
              <a:buSzPct val="150000"/>
              <a:defRPr/>
            </a:pPr>
            <a:r>
              <a:rPr lang="fr-FR" sz="900" kern="0" dirty="0">
                <a:solidFill>
                  <a:schemeClr val="bg1"/>
                </a:solidFill>
                <a:latin typeface="Marianne" panose="02000000000000000000" pitchFamily="2" charset="0"/>
                <a:sym typeface="Arial"/>
              </a:rPr>
              <a:t>19 établissements de santé dans 7 régions (PDL, REU, OCC, ARA, GE, NAQ, PACA)</a:t>
            </a:r>
          </a:p>
        </p:txBody>
      </p:sp>
      <p:sp>
        <p:nvSpPr>
          <p:cNvPr id="27" name="ZoneTexte 26">
            <a:extLst>
              <a:ext uri="{FF2B5EF4-FFF2-40B4-BE49-F238E27FC236}">
                <a16:creationId xmlns:a16="http://schemas.microsoft.com/office/drawing/2014/main" id="{78A534BE-A9B1-1269-611A-B61688054157}"/>
              </a:ext>
            </a:extLst>
          </p:cNvPr>
          <p:cNvSpPr txBox="1"/>
          <p:nvPr/>
        </p:nvSpPr>
        <p:spPr>
          <a:xfrm>
            <a:off x="4817772" y="2405974"/>
            <a:ext cx="5002750" cy="169277"/>
          </a:xfrm>
          <a:prstGeom prst="rect">
            <a:avLst/>
          </a:prstGeom>
          <a:noFill/>
        </p:spPr>
        <p:txBody>
          <a:bodyPr wrap="square" lIns="0" tIns="0" rIns="0" bIns="0">
            <a:spAutoFit/>
          </a:bodyPr>
          <a:lstStyle/>
          <a:p>
            <a:pPr marL="6350" lvl="1" defTabSz="825458" hangingPunct="0">
              <a:defRPr/>
            </a:pPr>
            <a:r>
              <a:rPr lang="fr-FR" sz="1100" b="1" dirty="0">
                <a:solidFill>
                  <a:schemeClr val="bg1"/>
                </a:solidFill>
                <a:latin typeface="Marianne" panose="02000000000000000000" pitchFamily="2" charset="0"/>
                <a:ea typeface="Helvetica Neue Medium"/>
                <a:cs typeface="Helvetica Neue Medium"/>
                <a:sym typeface="Helvetica Neue Medium"/>
              </a:rPr>
              <a:t>Pilotage de l’expérimentation</a:t>
            </a:r>
          </a:p>
        </p:txBody>
      </p:sp>
      <p:sp>
        <p:nvSpPr>
          <p:cNvPr id="28" name="ZoneTexte 27">
            <a:extLst>
              <a:ext uri="{FF2B5EF4-FFF2-40B4-BE49-F238E27FC236}">
                <a16:creationId xmlns:a16="http://schemas.microsoft.com/office/drawing/2014/main" id="{B8AA3D70-06EF-88ED-0AD6-10420C4C091E}"/>
              </a:ext>
            </a:extLst>
          </p:cNvPr>
          <p:cNvSpPr txBox="1"/>
          <p:nvPr/>
        </p:nvSpPr>
        <p:spPr>
          <a:xfrm>
            <a:off x="4817772" y="2613471"/>
            <a:ext cx="3426942" cy="276999"/>
          </a:xfrm>
          <a:prstGeom prst="rect">
            <a:avLst/>
          </a:prstGeom>
          <a:noFill/>
        </p:spPr>
        <p:txBody>
          <a:bodyPr wrap="square" lIns="0" tIns="0" rIns="0" bIns="0">
            <a:spAutoFit/>
          </a:bodyPr>
          <a:lstStyle/>
          <a:p>
            <a:pPr marL="285737" indent="-285737" defTabSz="914354">
              <a:buClr>
                <a:srgbClr val="F18A5F"/>
              </a:buClr>
              <a:buSzPct val="150000"/>
              <a:buFont typeface="Arial" panose="020B0604020202020204" pitchFamily="34" charset="0"/>
              <a:buChar char="›"/>
              <a:defRPr/>
            </a:pPr>
            <a:r>
              <a:rPr lang="fr-FR" sz="900" kern="0" dirty="0">
                <a:solidFill>
                  <a:schemeClr val="bg1"/>
                </a:solidFill>
                <a:latin typeface="Marianne" panose="02000000000000000000" pitchFamily="2" charset="0"/>
                <a:sym typeface="Arial"/>
              </a:rPr>
              <a:t>National : ANS, DNS, Cnam</a:t>
            </a:r>
          </a:p>
          <a:p>
            <a:pPr marL="285737" indent="-285737" defTabSz="914354">
              <a:buClr>
                <a:srgbClr val="F18A5F"/>
              </a:buClr>
              <a:buSzPct val="150000"/>
              <a:buFont typeface="Arial" panose="020B0604020202020204" pitchFamily="34" charset="0"/>
              <a:buChar char="›"/>
              <a:defRPr/>
            </a:pPr>
            <a:r>
              <a:rPr lang="fr-FR" sz="900" kern="0" dirty="0">
                <a:solidFill>
                  <a:schemeClr val="bg1"/>
                </a:solidFill>
                <a:latin typeface="Marianne" panose="02000000000000000000" pitchFamily="2" charset="0"/>
                <a:sym typeface="Arial"/>
              </a:rPr>
              <a:t>Régional : ARS, </a:t>
            </a:r>
            <a:r>
              <a:rPr lang="fr-FR" sz="900" kern="0" dirty="0" err="1">
                <a:solidFill>
                  <a:schemeClr val="bg1"/>
                </a:solidFill>
                <a:latin typeface="Marianne" panose="02000000000000000000" pitchFamily="2" charset="0"/>
                <a:sym typeface="Arial"/>
              </a:rPr>
              <a:t>GRADeS</a:t>
            </a:r>
            <a:r>
              <a:rPr lang="fr-FR" sz="900" kern="0" dirty="0">
                <a:solidFill>
                  <a:schemeClr val="bg1"/>
                </a:solidFill>
                <a:latin typeface="Marianne" panose="02000000000000000000" pitchFamily="2" charset="0"/>
                <a:sym typeface="Arial"/>
              </a:rPr>
              <a:t>, AM</a:t>
            </a:r>
          </a:p>
        </p:txBody>
      </p:sp>
      <p:sp>
        <p:nvSpPr>
          <p:cNvPr id="29" name="ZoneTexte 28">
            <a:extLst>
              <a:ext uri="{FF2B5EF4-FFF2-40B4-BE49-F238E27FC236}">
                <a16:creationId xmlns:a16="http://schemas.microsoft.com/office/drawing/2014/main" id="{EDB5B98D-BF07-1AF4-BE96-4AFA46CA0ADC}"/>
              </a:ext>
            </a:extLst>
          </p:cNvPr>
          <p:cNvSpPr txBox="1"/>
          <p:nvPr/>
        </p:nvSpPr>
        <p:spPr>
          <a:xfrm>
            <a:off x="4817772" y="3203597"/>
            <a:ext cx="5002750" cy="169277"/>
          </a:xfrm>
          <a:prstGeom prst="rect">
            <a:avLst/>
          </a:prstGeom>
          <a:noFill/>
        </p:spPr>
        <p:txBody>
          <a:bodyPr wrap="square" lIns="0" tIns="0" rIns="0" bIns="0">
            <a:spAutoFit/>
          </a:bodyPr>
          <a:lstStyle/>
          <a:p>
            <a:pPr marL="6350" lvl="1" defTabSz="825458" hangingPunct="0">
              <a:buClr>
                <a:srgbClr val="000000"/>
              </a:buClr>
              <a:defRPr/>
            </a:pPr>
            <a:r>
              <a:rPr lang="fr-FR" sz="1100" b="1" kern="0" dirty="0">
                <a:solidFill>
                  <a:schemeClr val="bg1"/>
                </a:solidFill>
                <a:latin typeface="Marianne" panose="02000000000000000000" pitchFamily="2" charset="0"/>
                <a:ea typeface="Helvetica Neue Medium"/>
                <a:cs typeface="Helvetica Neue Medium"/>
                <a:sym typeface="Helvetica Neue Medium"/>
              </a:rPr>
              <a:t>Modalités de suivi</a:t>
            </a:r>
          </a:p>
        </p:txBody>
      </p:sp>
      <p:sp>
        <p:nvSpPr>
          <p:cNvPr id="30" name="ZoneTexte 29">
            <a:extLst>
              <a:ext uri="{FF2B5EF4-FFF2-40B4-BE49-F238E27FC236}">
                <a16:creationId xmlns:a16="http://schemas.microsoft.com/office/drawing/2014/main" id="{E954488A-C223-0F43-C60F-3D79D8244BC1}"/>
              </a:ext>
            </a:extLst>
          </p:cNvPr>
          <p:cNvSpPr txBox="1"/>
          <p:nvPr/>
        </p:nvSpPr>
        <p:spPr>
          <a:xfrm>
            <a:off x="4817772" y="3404988"/>
            <a:ext cx="3721666" cy="692497"/>
          </a:xfrm>
          <a:prstGeom prst="rect">
            <a:avLst/>
          </a:prstGeom>
          <a:noFill/>
        </p:spPr>
        <p:txBody>
          <a:bodyPr wrap="square" lIns="0" tIns="0" rIns="0" bIns="0">
            <a:spAutoFit/>
          </a:bodyPr>
          <a:lstStyle/>
          <a:p>
            <a:pPr defTabSz="914354">
              <a:buClr>
                <a:srgbClr val="005C9B"/>
              </a:buClr>
              <a:buSzPct val="150000"/>
              <a:defRPr/>
            </a:pPr>
            <a:r>
              <a:rPr lang="fr-FR" sz="900" kern="0" dirty="0">
                <a:solidFill>
                  <a:schemeClr val="bg1"/>
                </a:solidFill>
                <a:latin typeface="Marianne" panose="02000000000000000000" pitchFamily="2" charset="0"/>
                <a:sym typeface="Arial"/>
              </a:rPr>
              <a:t>Accompagnement régional pour le suivi : aide à la mise en place, animation ​</a:t>
            </a:r>
          </a:p>
          <a:p>
            <a:pPr marL="292100" lvl="1" indent="-292100" defTabSz="914354">
              <a:buClr>
                <a:srgbClr val="F18A5F"/>
              </a:buClr>
              <a:buSzPct val="150000"/>
              <a:buFont typeface="Arial" panose="020B0604020202020204" pitchFamily="34" charset="0"/>
              <a:buChar char="›"/>
              <a:defRPr/>
            </a:pPr>
            <a:r>
              <a:rPr lang="fr-FR" sz="900" kern="0" dirty="0">
                <a:solidFill>
                  <a:schemeClr val="bg1"/>
                </a:solidFill>
                <a:latin typeface="Marianne" panose="02000000000000000000" pitchFamily="2" charset="0"/>
                <a:sym typeface="Arial"/>
              </a:rPr>
              <a:t>Mise en commun des enseignements au niveau national lors des réunions de suivi avec partage à toutes les régions, aux fédérations et aux éditeurs</a:t>
            </a:r>
          </a:p>
        </p:txBody>
      </p:sp>
      <p:sp>
        <p:nvSpPr>
          <p:cNvPr id="32" name="ZoneTexte 31">
            <a:extLst>
              <a:ext uri="{FF2B5EF4-FFF2-40B4-BE49-F238E27FC236}">
                <a16:creationId xmlns:a16="http://schemas.microsoft.com/office/drawing/2014/main" id="{3B4D3A04-DADD-BCEE-E9A9-451EF544DBDC}"/>
              </a:ext>
            </a:extLst>
          </p:cNvPr>
          <p:cNvSpPr txBox="1"/>
          <p:nvPr/>
        </p:nvSpPr>
        <p:spPr>
          <a:xfrm>
            <a:off x="2770119" y="4460163"/>
            <a:ext cx="811911" cy="261610"/>
          </a:xfrm>
          <a:prstGeom prst="rect">
            <a:avLst/>
          </a:prstGeom>
          <a:noFill/>
        </p:spPr>
        <p:txBody>
          <a:bodyPr wrap="square">
            <a:spAutoFit/>
          </a:bodyPr>
          <a:lstStyle/>
          <a:p>
            <a:pPr marL="6350" lvl="1" defTabSz="825458" hangingPunct="0">
              <a:defRPr/>
            </a:pPr>
            <a:r>
              <a:rPr lang="fr-FR" sz="1100" dirty="0">
                <a:solidFill>
                  <a:schemeClr val="bg1"/>
                </a:solidFill>
                <a:highlight>
                  <a:srgbClr val="F18A5F"/>
                </a:highlight>
                <a:latin typeface="Marianne" panose="02000000000000000000" pitchFamily="2" charset="0"/>
                <a:ea typeface="Helvetica Neue Medium"/>
                <a:cs typeface="Helvetica Neue Medium"/>
                <a:sym typeface="Helvetica Neue Medium"/>
              </a:rPr>
              <a:t>Statut</a:t>
            </a:r>
          </a:p>
        </p:txBody>
      </p:sp>
      <p:sp>
        <p:nvSpPr>
          <p:cNvPr id="34" name="ZoneTexte 33">
            <a:extLst>
              <a:ext uri="{FF2B5EF4-FFF2-40B4-BE49-F238E27FC236}">
                <a16:creationId xmlns:a16="http://schemas.microsoft.com/office/drawing/2014/main" id="{29BBCA3C-D739-8AC5-7C87-EAC105423D62}"/>
              </a:ext>
            </a:extLst>
          </p:cNvPr>
          <p:cNvSpPr txBox="1"/>
          <p:nvPr/>
        </p:nvSpPr>
        <p:spPr>
          <a:xfrm>
            <a:off x="3381704" y="4460163"/>
            <a:ext cx="1889790" cy="507831"/>
          </a:xfrm>
          <a:prstGeom prst="rect">
            <a:avLst/>
          </a:prstGeom>
          <a:noFill/>
        </p:spPr>
        <p:txBody>
          <a:bodyPr wrap="square">
            <a:spAutoFit/>
          </a:bodyPr>
          <a:lstStyle/>
          <a:p>
            <a:pPr defTabSz="914354">
              <a:buClr>
                <a:srgbClr val="F18A5F"/>
              </a:buClr>
              <a:buSzPct val="150000"/>
              <a:defRPr/>
            </a:pPr>
            <a:r>
              <a:rPr lang="fr-FR" sz="900" kern="0" dirty="0">
                <a:solidFill>
                  <a:srgbClr val="374C62"/>
                </a:solidFill>
                <a:latin typeface="Marianne" panose="02000000000000000000" pitchFamily="2" charset="0"/>
                <a:sym typeface="Arial"/>
              </a:rPr>
              <a:t>EN COURS</a:t>
            </a:r>
          </a:p>
          <a:p>
            <a:pPr marL="285750" indent="-285750" defTabSz="914354">
              <a:buClr>
                <a:srgbClr val="F18A5F"/>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Recrutement terminé</a:t>
            </a:r>
          </a:p>
          <a:p>
            <a:pPr marL="285750" indent="-285750" defTabSz="914354">
              <a:buClr>
                <a:srgbClr val="F18A5F"/>
              </a:buClr>
              <a:buSzPct val="150000"/>
              <a:buFont typeface="Arial" panose="020B0604020202020204" pitchFamily="34" charset="0"/>
              <a:buChar char="•"/>
              <a:defRPr/>
            </a:pPr>
            <a:r>
              <a:rPr lang="fr-FR" sz="900" kern="0" dirty="0">
                <a:solidFill>
                  <a:srgbClr val="374C62"/>
                </a:solidFill>
                <a:latin typeface="Marianne" panose="02000000000000000000" pitchFamily="2" charset="0"/>
                <a:sym typeface="Arial"/>
              </a:rPr>
              <a:t>Questionnaires mensuels</a:t>
            </a:r>
          </a:p>
        </p:txBody>
      </p:sp>
      <p:sp>
        <p:nvSpPr>
          <p:cNvPr id="35" name="ZoneTexte 34">
            <a:extLst>
              <a:ext uri="{FF2B5EF4-FFF2-40B4-BE49-F238E27FC236}">
                <a16:creationId xmlns:a16="http://schemas.microsoft.com/office/drawing/2014/main" id="{C773982B-6DD9-10C4-F467-04CFFD5733F2}"/>
              </a:ext>
            </a:extLst>
          </p:cNvPr>
          <p:cNvSpPr txBox="1"/>
          <p:nvPr/>
        </p:nvSpPr>
        <p:spPr>
          <a:xfrm>
            <a:off x="5271494" y="4455384"/>
            <a:ext cx="1204876" cy="261610"/>
          </a:xfrm>
          <a:prstGeom prst="rect">
            <a:avLst/>
          </a:prstGeom>
          <a:noFill/>
        </p:spPr>
        <p:txBody>
          <a:bodyPr wrap="square">
            <a:spAutoFit/>
          </a:bodyPr>
          <a:lstStyle/>
          <a:p>
            <a:pPr marL="6350" lvl="1" defTabSz="825458" hangingPunct="0">
              <a:defRPr/>
            </a:pPr>
            <a:r>
              <a:rPr lang="fr-FR" sz="1100" dirty="0">
                <a:solidFill>
                  <a:schemeClr val="bg1"/>
                </a:solidFill>
                <a:highlight>
                  <a:srgbClr val="F18A5F"/>
                </a:highlight>
                <a:latin typeface="Marianne" panose="02000000000000000000" pitchFamily="2" charset="0"/>
                <a:ea typeface="Helvetica Neue Medium"/>
                <a:cs typeface="Helvetica Neue Medium"/>
                <a:sym typeface="Helvetica Neue Medium"/>
              </a:rPr>
              <a:t>Financement</a:t>
            </a:r>
          </a:p>
        </p:txBody>
      </p:sp>
      <p:sp>
        <p:nvSpPr>
          <p:cNvPr id="36" name="ZoneTexte 35">
            <a:extLst>
              <a:ext uri="{FF2B5EF4-FFF2-40B4-BE49-F238E27FC236}">
                <a16:creationId xmlns:a16="http://schemas.microsoft.com/office/drawing/2014/main" id="{D8286F90-F6C6-7752-2F17-3464FB8C1BC1}"/>
              </a:ext>
            </a:extLst>
          </p:cNvPr>
          <p:cNvSpPr txBox="1"/>
          <p:nvPr/>
        </p:nvSpPr>
        <p:spPr>
          <a:xfrm>
            <a:off x="6354924" y="4455384"/>
            <a:ext cx="1889790" cy="369332"/>
          </a:xfrm>
          <a:prstGeom prst="rect">
            <a:avLst/>
          </a:prstGeom>
          <a:noFill/>
        </p:spPr>
        <p:txBody>
          <a:bodyPr wrap="square">
            <a:spAutoFit/>
          </a:bodyPr>
          <a:lstStyle/>
          <a:p>
            <a:pPr defTabSz="914354">
              <a:buClr>
                <a:srgbClr val="F18A5F"/>
              </a:buClr>
              <a:buSzPct val="150000"/>
              <a:defRPr/>
            </a:pPr>
            <a:r>
              <a:rPr lang="fr-FR" sz="900" kern="0" dirty="0">
                <a:solidFill>
                  <a:srgbClr val="374C62"/>
                </a:solidFill>
                <a:latin typeface="Marianne" panose="02000000000000000000" pitchFamily="2" charset="0"/>
                <a:sym typeface="Arial"/>
              </a:rPr>
              <a:t>Pas de financement, sélection sur la base du volontariat</a:t>
            </a:r>
          </a:p>
        </p:txBody>
      </p:sp>
    </p:spTree>
    <p:extLst>
      <p:ext uri="{BB962C8B-B14F-4D97-AF65-F5344CB8AC3E}">
        <p14:creationId xmlns:p14="http://schemas.microsoft.com/office/powerpoint/2010/main" val="3766492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2</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71</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a:defRPr/>
            </a:pPr>
            <a:r>
              <a:rPr lang="fr-FR" sz="4000" b="1" kern="0" dirty="0">
                <a:solidFill>
                  <a:schemeClr val="bg1"/>
                </a:solidFill>
                <a:latin typeface="Marianne" panose="02000000000000000000" pitchFamily="2" charset="0"/>
                <a:sym typeface="Arial"/>
              </a:rPr>
              <a:t>Vidéo AHNAC</a:t>
            </a:r>
            <a:endParaRPr lang="fr-FR" sz="4000" b="1" dirty="0">
              <a:solidFill>
                <a:schemeClr val="bg1"/>
              </a:solidFill>
              <a:latin typeface="Marianne" panose="02000000000000000000" pitchFamily="2" charset="0"/>
            </a:endParaRPr>
          </a:p>
        </p:txBody>
      </p:sp>
      <p:pic>
        <p:nvPicPr>
          <p:cNvPr id="7" name="Graphique 6" descr="Présentation avec multimédia contour">
            <a:extLst>
              <a:ext uri="{FF2B5EF4-FFF2-40B4-BE49-F238E27FC236}">
                <a16:creationId xmlns:a16="http://schemas.microsoft.com/office/drawing/2014/main" id="{78C6FFC9-D38B-86BA-1CB4-D620715FB1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692" y="3590359"/>
            <a:ext cx="914400" cy="914400"/>
          </a:xfrm>
          <a:prstGeom prst="rect">
            <a:avLst/>
          </a:prstGeom>
        </p:spPr>
      </p:pic>
    </p:spTree>
    <p:extLst>
      <p:ext uri="{BB962C8B-B14F-4D97-AF65-F5344CB8AC3E}">
        <p14:creationId xmlns:p14="http://schemas.microsoft.com/office/powerpoint/2010/main" val="3942224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2</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72</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a:defRPr/>
            </a:pPr>
            <a:r>
              <a:rPr lang="fr-FR" sz="4000" b="1" kern="0" dirty="0">
                <a:solidFill>
                  <a:schemeClr val="bg1"/>
                </a:solidFill>
                <a:latin typeface="Marianne" panose="02000000000000000000" pitchFamily="2" charset="0"/>
                <a:sym typeface="Arial"/>
              </a:rPr>
              <a:t>Partenariat 100 000 médecins</a:t>
            </a:r>
            <a:endParaRPr lang="fr-FR" sz="4000" b="1" dirty="0">
              <a:solidFill>
                <a:schemeClr val="bg1"/>
              </a:solidFill>
              <a:latin typeface="Marianne" panose="02000000000000000000" pitchFamily="2" charset="0"/>
            </a:endParaRPr>
          </a:p>
        </p:txBody>
      </p:sp>
    </p:spTree>
    <p:extLst>
      <p:ext uri="{BB962C8B-B14F-4D97-AF65-F5344CB8AC3E}">
        <p14:creationId xmlns:p14="http://schemas.microsoft.com/office/powerpoint/2010/main" val="2587545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6" cy="342863"/>
          </a:xfrm>
        </p:spPr>
        <p:txBody>
          <a:bodyPr anchor="t"/>
          <a:lstStyle/>
          <a:p>
            <a:r>
              <a:rPr kumimoji="0" lang="fr-FR" sz="900" b="1" i="0" u="none" strike="noStrike" kern="0" cap="none" spc="0" normalizeH="0" baseline="0" noProof="0">
                <a:ln>
                  <a:noFill/>
                </a:ln>
                <a:solidFill>
                  <a:srgbClr val="374C62"/>
                </a:solidFill>
                <a:effectLst/>
                <a:uLnTx/>
                <a:uFillTx/>
                <a:latin typeface="Marianne" panose="02000000000000000000" pitchFamily="2" charset="0"/>
                <a:cs typeface="Arial"/>
                <a:sym typeface="Arial"/>
              </a:rPr>
              <a:t>Améliorer l’intégration et l’ergonomie des services socles ​dans les outils que les professionnels de santé utilisent au quotidien</a:t>
            </a: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7</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73</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rPr>
              <a:t>Résoudre les irritants numériques </a:t>
            </a:r>
            <a:br>
              <a:rPr lang="fr-FR" sz="1000">
                <a:latin typeface="Marianne" panose="02000000000000000000" pitchFamily="2" charset="0"/>
              </a:rPr>
            </a:br>
            <a:r>
              <a:rPr lang="fr-FR" sz="1000">
                <a:latin typeface="Marianne" panose="02000000000000000000" pitchFamily="2" charset="0"/>
              </a:rPr>
              <a:t>des professionnels</a:t>
            </a:r>
            <a:endParaRPr lang="fr-FR" sz="1000" dirty="0">
              <a:latin typeface="Marianne" panose="02000000000000000000" pitchFamily="2"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7.1</a:t>
            </a: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3" name="ZoneTexte 2">
            <a:extLst>
              <a:ext uri="{FF2B5EF4-FFF2-40B4-BE49-F238E27FC236}">
                <a16:creationId xmlns:a16="http://schemas.microsoft.com/office/drawing/2014/main" id="{9FF9CCDE-61D0-35C8-1AF4-BEC23B51082B}"/>
              </a:ext>
            </a:extLst>
          </p:cNvPr>
          <p:cNvSpPr txBox="1"/>
          <p:nvPr/>
        </p:nvSpPr>
        <p:spPr>
          <a:xfrm>
            <a:off x="646596" y="1240499"/>
            <a:ext cx="6748924" cy="246221"/>
          </a:xfrm>
          <a:prstGeom prst="rect">
            <a:avLst/>
          </a:prstGeom>
          <a:noFill/>
        </p:spPr>
        <p:txBody>
          <a:bodyPr wrap="square" lIns="0" tIns="0" rIns="0" bIns="0">
            <a:spAutoFit/>
          </a:bodyPr>
          <a:lstStyle/>
          <a:p>
            <a:pPr>
              <a:defRPr/>
            </a:pPr>
            <a:r>
              <a:rPr lang="fr" sz="1600" b="1" dirty="0">
                <a:solidFill>
                  <a:srgbClr val="374C62"/>
                </a:solidFill>
                <a:latin typeface="Marianne" panose="02000000000000000000" pitchFamily="2" charset="0"/>
              </a:rPr>
              <a:t>Les informations clés du partenariat avec 100 000 médecins</a:t>
            </a:r>
            <a:endParaRPr lang="fr-FR" sz="1600" b="1" dirty="0">
              <a:solidFill>
                <a:srgbClr val="374C62"/>
              </a:solidFill>
              <a:latin typeface="Marianne" panose="02000000000000000000" pitchFamily="2" charset="0"/>
            </a:endParaRPr>
          </a:p>
        </p:txBody>
      </p:sp>
      <p:sp>
        <p:nvSpPr>
          <p:cNvPr id="9" name="ZoneTexte 8">
            <a:extLst>
              <a:ext uri="{FF2B5EF4-FFF2-40B4-BE49-F238E27FC236}">
                <a16:creationId xmlns:a16="http://schemas.microsoft.com/office/drawing/2014/main" id="{B118F6B9-4F2C-716E-ECBF-4DCD2B9A8D06}"/>
              </a:ext>
            </a:extLst>
          </p:cNvPr>
          <p:cNvSpPr txBox="1"/>
          <p:nvPr/>
        </p:nvSpPr>
        <p:spPr>
          <a:xfrm>
            <a:off x="646596" y="1672154"/>
            <a:ext cx="2258415" cy="1446550"/>
          </a:xfrm>
          <a:prstGeom prst="rect">
            <a:avLst/>
          </a:prstGeom>
          <a:noFill/>
        </p:spPr>
        <p:txBody>
          <a:bodyPr wrap="square" lIns="0" tIns="0" rIns="0" bIns="0">
            <a:spAutoFit/>
          </a:bodyPr>
          <a:lstStyle/>
          <a:p>
            <a:pPr defTabSz="1219170">
              <a:buClr>
                <a:srgbClr val="000000"/>
              </a:buClr>
              <a:buSzPts val="1300"/>
              <a:defRPr/>
            </a:pPr>
            <a:r>
              <a:rPr lang="fr-FR" b="1" kern="0" dirty="0">
                <a:solidFill>
                  <a:srgbClr val="F18A5F"/>
                </a:solidFill>
                <a:latin typeface="Marianne" panose="02000000000000000000" pitchFamily="2" charset="0"/>
                <a:sym typeface="Arial"/>
              </a:rPr>
              <a:t>Quoi ?</a:t>
            </a:r>
          </a:p>
          <a:p>
            <a:pPr defTabSz="1219170">
              <a:spcAft>
                <a:spcPts val="1333"/>
              </a:spcAft>
              <a:buClr>
                <a:srgbClr val="000000"/>
              </a:buClr>
              <a:defRPr/>
            </a:pPr>
            <a:r>
              <a:rPr lang="fr-FR" sz="1000" kern="0" dirty="0">
                <a:solidFill>
                  <a:srgbClr val="374C62"/>
                </a:solidFill>
                <a:latin typeface="Marianne" panose="02000000000000000000" pitchFamily="2" charset="0"/>
                <a:sym typeface="Arial"/>
              </a:rPr>
              <a:t>Un partenariat de </a:t>
            </a:r>
            <a:r>
              <a:rPr lang="fr-FR" sz="1000" b="1" kern="0" dirty="0">
                <a:solidFill>
                  <a:srgbClr val="374C62"/>
                </a:solidFill>
                <a:latin typeface="Marianne" panose="02000000000000000000" pitchFamily="2" charset="0"/>
                <a:sym typeface="Arial"/>
              </a:rPr>
              <a:t>3 ans avec l’association “100 000 médecins”</a:t>
            </a:r>
            <a:r>
              <a:rPr lang="fr-FR" sz="1000" kern="0" dirty="0">
                <a:solidFill>
                  <a:srgbClr val="374C62"/>
                </a:solidFill>
                <a:latin typeface="Marianne" panose="02000000000000000000" pitchFamily="2" charset="0"/>
                <a:sym typeface="Arial"/>
              </a:rPr>
              <a:t>, dans l’objectif d’</a:t>
            </a:r>
            <a:r>
              <a:rPr lang="fr-FR" sz="1000" b="1" kern="0" dirty="0">
                <a:solidFill>
                  <a:srgbClr val="374C62"/>
                </a:solidFill>
                <a:latin typeface="Marianne" panose="02000000000000000000" pitchFamily="2" charset="0"/>
                <a:sym typeface="Arial"/>
              </a:rPr>
              <a:t>améliorer le niveau de connaissance sur l'offre en outils numériques </a:t>
            </a:r>
            <a:r>
              <a:rPr lang="fr-FR" sz="1000" kern="0" dirty="0">
                <a:solidFill>
                  <a:srgbClr val="374C62"/>
                </a:solidFill>
                <a:latin typeface="Marianne" panose="02000000000000000000" pitchFamily="2" charset="0"/>
                <a:sym typeface="Arial"/>
              </a:rPr>
              <a:t>disponibles pour les médecins de ville, au travers d’une subvention de 50 000€ par an pendant 3 ans à compter de 2024</a:t>
            </a:r>
          </a:p>
        </p:txBody>
      </p:sp>
      <p:sp>
        <p:nvSpPr>
          <p:cNvPr id="16" name="ZoneTexte 15">
            <a:extLst>
              <a:ext uri="{FF2B5EF4-FFF2-40B4-BE49-F238E27FC236}">
                <a16:creationId xmlns:a16="http://schemas.microsoft.com/office/drawing/2014/main" id="{1FFC4AC3-C5D0-4F01-E629-BA0883446AE2}"/>
              </a:ext>
            </a:extLst>
          </p:cNvPr>
          <p:cNvSpPr txBox="1"/>
          <p:nvPr/>
        </p:nvSpPr>
        <p:spPr>
          <a:xfrm>
            <a:off x="3294355" y="1672154"/>
            <a:ext cx="2437205" cy="1023357"/>
          </a:xfrm>
          <a:prstGeom prst="rect">
            <a:avLst/>
          </a:prstGeom>
          <a:noFill/>
        </p:spPr>
        <p:txBody>
          <a:bodyPr wrap="square" lIns="0" tIns="0" rIns="0" bIns="0">
            <a:spAutoFit/>
          </a:bodyPr>
          <a:lstStyle/>
          <a:p>
            <a:pPr defTabSz="1219170">
              <a:buClr>
                <a:srgbClr val="000000"/>
              </a:buClr>
              <a:buSzPts val="1300"/>
              <a:defRPr/>
            </a:pPr>
            <a:r>
              <a:rPr lang="fr-FR" b="1" kern="0" dirty="0">
                <a:solidFill>
                  <a:srgbClr val="F18A5F"/>
                </a:solidFill>
                <a:latin typeface="Marianne" panose="02000000000000000000" pitchFamily="2" charset="0"/>
                <a:sym typeface="Arial"/>
              </a:rPr>
              <a:t>Pourquoi ?</a:t>
            </a:r>
            <a:endParaRPr lang="fr-FR" kern="0" dirty="0">
              <a:solidFill>
                <a:srgbClr val="F18A5F"/>
              </a:solidFill>
              <a:latin typeface="Marianne" panose="02000000000000000000" pitchFamily="2" charset="0"/>
              <a:sym typeface="Arial"/>
            </a:endParaRPr>
          </a:p>
          <a:p>
            <a:pPr defTabSz="1219170">
              <a:spcAft>
                <a:spcPts val="1333"/>
              </a:spcAft>
              <a:buClr>
                <a:srgbClr val="000000"/>
              </a:buClr>
              <a:defRPr/>
            </a:pPr>
            <a:r>
              <a:rPr lang="fr-FR" sz="1000" kern="0" dirty="0">
                <a:solidFill>
                  <a:srgbClr val="374C62"/>
                </a:solidFill>
                <a:latin typeface="Marianne" panose="02000000000000000000" pitchFamily="2" charset="0"/>
                <a:sym typeface="Arial"/>
              </a:rPr>
              <a:t>Permettre aux</a:t>
            </a:r>
            <a:r>
              <a:rPr lang="fr-FR" sz="1000" b="1" kern="0" dirty="0">
                <a:solidFill>
                  <a:srgbClr val="374C62"/>
                </a:solidFill>
                <a:latin typeface="Marianne" panose="02000000000000000000" pitchFamily="2" charset="0"/>
                <a:sym typeface="Arial"/>
              </a:rPr>
              <a:t> médecins de contribuer </a:t>
            </a:r>
            <a:r>
              <a:rPr lang="fr-FR" sz="1000" kern="0" dirty="0">
                <a:solidFill>
                  <a:srgbClr val="374C62"/>
                </a:solidFill>
                <a:latin typeface="Marianne" panose="02000000000000000000" pitchFamily="2" charset="0"/>
                <a:sym typeface="Arial"/>
              </a:rPr>
              <a:t>directement à</a:t>
            </a:r>
            <a:r>
              <a:rPr lang="fr-FR" sz="1000" b="1" kern="0" dirty="0">
                <a:solidFill>
                  <a:srgbClr val="374C62"/>
                </a:solidFill>
                <a:latin typeface="Marianne" panose="02000000000000000000" pitchFamily="2" charset="0"/>
                <a:sym typeface="Arial"/>
              </a:rPr>
              <a:t> l’évaluation et à l’évolution des outils numériques</a:t>
            </a:r>
            <a:r>
              <a:rPr lang="fr-FR" sz="1000" kern="0" dirty="0">
                <a:solidFill>
                  <a:srgbClr val="374C62"/>
                </a:solidFill>
                <a:latin typeface="Marianne" panose="02000000000000000000" pitchFamily="2" charset="0"/>
                <a:sym typeface="Arial"/>
              </a:rPr>
              <a:t> afin que ces derniers soient plus que jamais</a:t>
            </a:r>
            <a:r>
              <a:rPr lang="fr-FR" sz="1000" b="1" kern="0" dirty="0">
                <a:solidFill>
                  <a:srgbClr val="374C62"/>
                </a:solidFill>
                <a:latin typeface="Marianne" panose="02000000000000000000" pitchFamily="2" charset="0"/>
                <a:sym typeface="Arial"/>
              </a:rPr>
              <a:t> au service de la pratique médicale</a:t>
            </a:r>
            <a:r>
              <a:rPr lang="fr-FR" sz="1000" kern="0" dirty="0">
                <a:solidFill>
                  <a:srgbClr val="374C62"/>
                </a:solidFill>
                <a:latin typeface="Marianne" panose="02000000000000000000" pitchFamily="2" charset="0"/>
                <a:sym typeface="Arial"/>
              </a:rPr>
              <a:t>.</a:t>
            </a:r>
          </a:p>
        </p:txBody>
      </p:sp>
      <p:sp>
        <p:nvSpPr>
          <p:cNvPr id="17" name="ZoneTexte 16">
            <a:extLst>
              <a:ext uri="{FF2B5EF4-FFF2-40B4-BE49-F238E27FC236}">
                <a16:creationId xmlns:a16="http://schemas.microsoft.com/office/drawing/2014/main" id="{FEB4310F-2892-D464-C0FF-BA6D213329E9}"/>
              </a:ext>
            </a:extLst>
          </p:cNvPr>
          <p:cNvSpPr txBox="1"/>
          <p:nvPr/>
        </p:nvSpPr>
        <p:spPr>
          <a:xfrm>
            <a:off x="6120904" y="1672154"/>
            <a:ext cx="2437205" cy="2369880"/>
          </a:xfrm>
          <a:prstGeom prst="rect">
            <a:avLst/>
          </a:prstGeom>
          <a:noFill/>
        </p:spPr>
        <p:txBody>
          <a:bodyPr wrap="square" lIns="0" tIns="0" rIns="0" bIns="0">
            <a:spAutoFit/>
          </a:bodyPr>
          <a:lstStyle/>
          <a:p>
            <a:pPr defTabSz="1219170">
              <a:buClr>
                <a:srgbClr val="000000"/>
              </a:buClr>
              <a:buSzPts val="1300"/>
              <a:defRPr/>
            </a:pPr>
            <a:r>
              <a:rPr lang="fr-FR" b="1" kern="0" dirty="0">
                <a:solidFill>
                  <a:srgbClr val="F18A5F"/>
                </a:solidFill>
                <a:latin typeface="Marianne" panose="02000000000000000000" pitchFamily="2" charset="0"/>
                <a:sym typeface="Arial"/>
              </a:rPr>
              <a:t>Comment ?</a:t>
            </a:r>
            <a:endParaRPr lang="fr-FR" kern="0" dirty="0">
              <a:solidFill>
                <a:srgbClr val="F18A5F"/>
              </a:solidFill>
              <a:latin typeface="Marianne" panose="02000000000000000000" pitchFamily="2" charset="0"/>
              <a:sym typeface="Arial"/>
            </a:endParaRPr>
          </a:p>
          <a:p>
            <a:pPr marL="230394" indent="-208328" defTabSz="1219170">
              <a:buClr>
                <a:srgbClr val="F18A5F"/>
              </a:buClr>
              <a:buSzPct val="100000"/>
              <a:buFont typeface="Arial" panose="020B0604020202020204" pitchFamily="34" charset="0"/>
              <a:buChar char="•"/>
              <a:defRPr/>
            </a:pPr>
            <a:r>
              <a:rPr lang="fr-FR" sz="1000" kern="0" dirty="0">
                <a:solidFill>
                  <a:srgbClr val="374C62"/>
                </a:solidFill>
                <a:latin typeface="Marianne" panose="02000000000000000000" pitchFamily="2" charset="0"/>
                <a:sym typeface="Arial"/>
              </a:rPr>
              <a:t>Partage </a:t>
            </a:r>
            <a:r>
              <a:rPr lang="fr-FR" sz="1000" b="1" kern="0" dirty="0">
                <a:solidFill>
                  <a:srgbClr val="374C62"/>
                </a:solidFill>
                <a:latin typeface="Marianne" panose="02000000000000000000" pitchFamily="2" charset="0"/>
                <a:sym typeface="Arial"/>
              </a:rPr>
              <a:t>d’informations clés sur les logiciels</a:t>
            </a:r>
            <a:r>
              <a:rPr lang="fr-FR" sz="1000" kern="0" dirty="0">
                <a:solidFill>
                  <a:srgbClr val="374C62"/>
                </a:solidFill>
                <a:latin typeface="Marianne" panose="02000000000000000000" pitchFamily="2" charset="0"/>
                <a:sym typeface="Arial"/>
              </a:rPr>
              <a:t> </a:t>
            </a:r>
            <a:r>
              <a:rPr lang="fr-FR" sz="1000" b="1" kern="0" dirty="0">
                <a:solidFill>
                  <a:srgbClr val="374C62"/>
                </a:solidFill>
                <a:latin typeface="Marianne" panose="02000000000000000000" pitchFamily="2" charset="0"/>
                <a:sym typeface="Arial"/>
              </a:rPr>
              <a:t>existants </a:t>
            </a:r>
            <a:r>
              <a:rPr lang="fr-FR" sz="1000" kern="0" dirty="0">
                <a:solidFill>
                  <a:srgbClr val="374C62"/>
                </a:solidFill>
                <a:latin typeface="Marianne" panose="02000000000000000000" pitchFamily="2" charset="0"/>
                <a:sym typeface="Arial"/>
              </a:rPr>
              <a:t>sur la plateforme, dans une logique d’amélioration de la transparence du marché</a:t>
            </a:r>
          </a:p>
          <a:p>
            <a:pPr marL="230394" indent="-208328" defTabSz="1219170">
              <a:buClr>
                <a:srgbClr val="F18A5F"/>
              </a:buClr>
              <a:buSzPct val="100000"/>
              <a:buFont typeface="Arial" panose="020B0604020202020204" pitchFamily="34" charset="0"/>
              <a:buChar char="•"/>
              <a:defRPr/>
            </a:pPr>
            <a:r>
              <a:rPr lang="fr-FR" sz="1000" b="1" kern="0" dirty="0">
                <a:solidFill>
                  <a:srgbClr val="374C62"/>
                </a:solidFill>
                <a:latin typeface="Marianne" panose="02000000000000000000" pitchFamily="2" charset="0"/>
                <a:sym typeface="Arial"/>
              </a:rPr>
              <a:t>Système de notation </a:t>
            </a:r>
            <a:r>
              <a:rPr lang="fr-FR" sz="1000" kern="0" dirty="0">
                <a:solidFill>
                  <a:srgbClr val="374C62"/>
                </a:solidFill>
                <a:latin typeface="Marianne" panose="02000000000000000000" pitchFamily="2" charset="0"/>
                <a:sym typeface="Arial"/>
              </a:rPr>
              <a:t>avec des critères prédéfinis permettant d’évaluer la </a:t>
            </a:r>
            <a:r>
              <a:rPr lang="fr-FR" sz="1000" b="1" kern="0" dirty="0">
                <a:solidFill>
                  <a:srgbClr val="374C62"/>
                </a:solidFill>
                <a:latin typeface="Marianne" panose="02000000000000000000" pitchFamily="2" charset="0"/>
                <a:sym typeface="Arial"/>
              </a:rPr>
              <a:t>qualité des logiciels </a:t>
            </a:r>
            <a:r>
              <a:rPr lang="fr-FR" sz="1000" kern="0" dirty="0">
                <a:solidFill>
                  <a:srgbClr val="374C62"/>
                </a:solidFill>
                <a:latin typeface="Marianne" panose="02000000000000000000" pitchFamily="2" charset="0"/>
                <a:sym typeface="Arial"/>
              </a:rPr>
              <a:t>et de connaître l’</a:t>
            </a:r>
            <a:r>
              <a:rPr lang="fr-FR" sz="1000" b="1" kern="0" dirty="0">
                <a:solidFill>
                  <a:srgbClr val="374C62"/>
                </a:solidFill>
                <a:latin typeface="Marianne" panose="02000000000000000000" pitchFamily="2" charset="0"/>
                <a:sym typeface="Arial"/>
              </a:rPr>
              <a:t>évaluation de leurs pairs </a:t>
            </a:r>
            <a:r>
              <a:rPr lang="fr-FR" sz="1000" kern="0" dirty="0">
                <a:solidFill>
                  <a:srgbClr val="374C62"/>
                </a:solidFill>
                <a:latin typeface="Marianne" panose="02000000000000000000" pitchFamily="2" charset="0"/>
                <a:sym typeface="Arial"/>
              </a:rPr>
              <a:t>sur l’offre numérique</a:t>
            </a:r>
          </a:p>
          <a:p>
            <a:pPr marL="230394" indent="-208328" defTabSz="1219170">
              <a:buClr>
                <a:srgbClr val="F18A5F"/>
              </a:buClr>
              <a:buSzPct val="100000"/>
              <a:buFont typeface="Arial" panose="020B0604020202020204" pitchFamily="34" charset="0"/>
              <a:buChar char="•"/>
              <a:defRPr/>
            </a:pPr>
            <a:r>
              <a:rPr lang="fr-FR" sz="1000" b="1" kern="0" dirty="0">
                <a:solidFill>
                  <a:srgbClr val="374C62"/>
                </a:solidFill>
                <a:latin typeface="Marianne" panose="02000000000000000000" pitchFamily="2" charset="0"/>
                <a:sym typeface="Arial"/>
              </a:rPr>
              <a:t>Mécanisme d'actualisation des notations</a:t>
            </a:r>
            <a:r>
              <a:rPr lang="fr-FR" sz="1000" kern="0" dirty="0">
                <a:solidFill>
                  <a:srgbClr val="374C62"/>
                </a:solidFill>
                <a:latin typeface="Marianne" panose="02000000000000000000" pitchFamily="2" charset="0"/>
                <a:sym typeface="Arial"/>
              </a:rPr>
              <a:t> permettant de prendre en compte l’évolution des logiciels</a:t>
            </a:r>
          </a:p>
          <a:p>
            <a:pPr marL="230394" indent="-208328" defTabSz="1219170">
              <a:buClr>
                <a:srgbClr val="F18A5F"/>
              </a:buClr>
              <a:buSzPct val="100000"/>
              <a:buFont typeface="Arial" panose="020B0604020202020204" pitchFamily="34" charset="0"/>
              <a:buChar char="•"/>
              <a:defRPr/>
            </a:pPr>
            <a:r>
              <a:rPr lang="fr-FR" sz="1000" b="1" kern="0" dirty="0">
                <a:solidFill>
                  <a:srgbClr val="374C62"/>
                </a:solidFill>
                <a:latin typeface="Marianne" panose="02000000000000000000" pitchFamily="2" charset="0"/>
                <a:sym typeface="Arial"/>
              </a:rPr>
              <a:t>Droit de réponse de l’éditeur</a:t>
            </a:r>
            <a:r>
              <a:rPr lang="fr-FR" sz="1000" kern="0" dirty="0">
                <a:solidFill>
                  <a:srgbClr val="374C62"/>
                </a:solidFill>
                <a:latin typeface="Marianne" panose="02000000000000000000" pitchFamily="2" charset="0"/>
                <a:sym typeface="Arial"/>
              </a:rPr>
              <a:t> via la rubrique “le mot de l’éditeur”</a:t>
            </a:r>
          </a:p>
        </p:txBody>
      </p:sp>
      <p:sp>
        <p:nvSpPr>
          <p:cNvPr id="18" name="Rectangle : coins arrondis 17">
            <a:extLst>
              <a:ext uri="{FF2B5EF4-FFF2-40B4-BE49-F238E27FC236}">
                <a16:creationId xmlns:a16="http://schemas.microsoft.com/office/drawing/2014/main" id="{49A70983-9589-699A-DF90-EEDC566393C3}"/>
              </a:ext>
            </a:extLst>
          </p:cNvPr>
          <p:cNvSpPr/>
          <p:nvPr/>
        </p:nvSpPr>
        <p:spPr>
          <a:xfrm>
            <a:off x="-544106" y="3251239"/>
            <a:ext cx="6275666" cy="1162064"/>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5700" indent="-217488" defTabSz="1219170">
              <a:lnSpc>
                <a:spcPct val="115000"/>
              </a:lnSpc>
              <a:buClr>
                <a:srgbClr val="000000"/>
              </a:buClr>
              <a:buSzPts val="1100"/>
              <a:defRPr/>
            </a:pPr>
            <a:r>
              <a:rPr lang="fr-FR" sz="900" kern="0" dirty="0">
                <a:solidFill>
                  <a:schemeClr val="bg1"/>
                </a:solidFill>
                <a:latin typeface="Marianne" panose="02000000000000000000" pitchFamily="2" charset="0"/>
                <a:cs typeface="Arial"/>
                <a:sym typeface="Arial"/>
              </a:rPr>
              <a:t>A date, la plateforme adresse les </a:t>
            </a:r>
            <a:r>
              <a:rPr lang="fr-FR" sz="900" b="1" kern="0" dirty="0">
                <a:solidFill>
                  <a:schemeClr val="bg1"/>
                </a:solidFill>
                <a:latin typeface="Marianne" panose="02000000000000000000" pitchFamily="2" charset="0"/>
                <a:cs typeface="Arial"/>
                <a:sym typeface="Arial"/>
              </a:rPr>
              <a:t>éditeurs de LGC</a:t>
            </a:r>
            <a:r>
              <a:rPr lang="fr-FR" sz="900" kern="0" dirty="0">
                <a:solidFill>
                  <a:schemeClr val="bg1"/>
                </a:solidFill>
                <a:latin typeface="Marianne" panose="02000000000000000000" pitchFamily="2" charset="0"/>
                <a:cs typeface="Arial"/>
                <a:sym typeface="Arial"/>
              </a:rPr>
              <a:t> mais celle-ci a vocation à : </a:t>
            </a:r>
          </a:p>
          <a:p>
            <a:pPr marL="1111250" indent="-173038" defTabSz="1219170">
              <a:lnSpc>
                <a:spcPct val="115000"/>
              </a:lnSpc>
              <a:buClr>
                <a:schemeClr val="bg1"/>
              </a:buClr>
              <a:buSzPct val="100000"/>
              <a:buFont typeface="Arial" panose="020B0604020202020204" pitchFamily="34" charset="0"/>
              <a:buChar char="•"/>
              <a:defRPr/>
            </a:pPr>
            <a:r>
              <a:rPr lang="fr-FR" sz="900" kern="0" dirty="0">
                <a:solidFill>
                  <a:schemeClr val="bg1"/>
                </a:solidFill>
                <a:latin typeface="Marianne" panose="02000000000000000000" pitchFamily="2" charset="0"/>
                <a:cs typeface="Arial"/>
                <a:sym typeface="Arial"/>
              </a:rPr>
              <a:t>S’élargir à </a:t>
            </a:r>
            <a:r>
              <a:rPr lang="fr-FR" sz="900" b="1" kern="0" dirty="0">
                <a:solidFill>
                  <a:schemeClr val="bg1"/>
                </a:solidFill>
                <a:latin typeface="Marianne" panose="02000000000000000000" pitchFamily="2" charset="0"/>
                <a:cs typeface="Arial"/>
                <a:sym typeface="Arial"/>
              </a:rPr>
              <a:t>tous les logiciels métiers utilisés par les structures d'exercices coordonnées</a:t>
            </a:r>
            <a:endParaRPr lang="fr-FR" sz="900" kern="0" dirty="0">
              <a:solidFill>
                <a:schemeClr val="bg1"/>
              </a:solidFill>
              <a:latin typeface="Marianne" panose="02000000000000000000" pitchFamily="2" charset="0"/>
              <a:cs typeface="Arial"/>
              <a:sym typeface="Arial"/>
            </a:endParaRPr>
          </a:p>
          <a:p>
            <a:pPr marL="1111250" indent="-173038" defTabSz="1219170">
              <a:lnSpc>
                <a:spcPct val="115000"/>
              </a:lnSpc>
              <a:buClr>
                <a:schemeClr val="bg1"/>
              </a:buClr>
              <a:buSzPct val="100000"/>
              <a:buFont typeface="Arial" panose="020B0604020202020204" pitchFamily="34" charset="0"/>
              <a:buChar char="•"/>
              <a:defRPr/>
            </a:pPr>
            <a:r>
              <a:rPr lang="fr-FR" sz="900" kern="0" dirty="0">
                <a:solidFill>
                  <a:schemeClr val="bg1"/>
                </a:solidFill>
                <a:latin typeface="Marianne" panose="02000000000000000000" pitchFamily="2" charset="0"/>
                <a:cs typeface="Arial"/>
                <a:sym typeface="Arial"/>
              </a:rPr>
              <a:t>S’étendre à </a:t>
            </a:r>
            <a:r>
              <a:rPr lang="fr-FR" sz="900" b="1" kern="0" dirty="0">
                <a:solidFill>
                  <a:schemeClr val="bg1"/>
                </a:solidFill>
                <a:latin typeface="Marianne" panose="02000000000000000000" pitchFamily="2" charset="0"/>
                <a:cs typeface="Arial"/>
                <a:sym typeface="Arial"/>
              </a:rPr>
              <a:t>différents outils numériques</a:t>
            </a:r>
            <a:r>
              <a:rPr lang="fr-FR" sz="900" kern="0" dirty="0">
                <a:solidFill>
                  <a:schemeClr val="bg1"/>
                </a:solidFill>
                <a:latin typeface="Marianne" panose="02000000000000000000" pitchFamily="2" charset="0"/>
                <a:cs typeface="Arial"/>
                <a:sym typeface="Arial"/>
              </a:rPr>
              <a:t> : agendas numériques, opérateurs MSS, services de télé expertise, dispositifs médicaux connectés...</a:t>
            </a:r>
          </a:p>
        </p:txBody>
      </p:sp>
      <p:pic>
        <p:nvPicPr>
          <p:cNvPr id="20" name="Graphique 19" descr="Flèche vers la droite contour">
            <a:extLst>
              <a:ext uri="{FF2B5EF4-FFF2-40B4-BE49-F238E27FC236}">
                <a16:creationId xmlns:a16="http://schemas.microsoft.com/office/drawing/2014/main" id="{91C86A18-CD71-6D96-3B68-D77BBAF9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467457" y="3683753"/>
            <a:ext cx="305850" cy="305850"/>
          </a:xfrm>
          <a:prstGeom prst="rect">
            <a:avLst/>
          </a:prstGeom>
        </p:spPr>
      </p:pic>
    </p:spTree>
    <p:extLst>
      <p:ext uri="{BB962C8B-B14F-4D97-AF65-F5344CB8AC3E}">
        <p14:creationId xmlns:p14="http://schemas.microsoft.com/office/powerpoint/2010/main" val="929600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2</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74</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10030"/>
            <a:ext cx="8295265" cy="707886"/>
          </a:xfrm>
          <a:prstGeom prst="rect">
            <a:avLst/>
          </a:prstGeom>
          <a:noFill/>
        </p:spPr>
        <p:txBody>
          <a:bodyPr wrap="square">
            <a:spAutoFit/>
          </a:bodyPr>
          <a:lstStyle/>
          <a:p>
            <a:pPr>
              <a:defRPr/>
            </a:pPr>
            <a:r>
              <a:rPr lang="fr-FR" sz="4000" b="1" kern="0" dirty="0">
                <a:solidFill>
                  <a:schemeClr val="bg1"/>
                </a:solidFill>
                <a:latin typeface="Marianne" panose="02000000000000000000" pitchFamily="2" charset="0"/>
                <a:sym typeface="Arial"/>
              </a:rPr>
              <a:t>En route vers HOP'EN 2</a:t>
            </a:r>
            <a:endParaRPr lang="fr-FR" sz="4000" b="1" dirty="0">
              <a:solidFill>
                <a:schemeClr val="bg1"/>
              </a:solidFill>
              <a:latin typeface="Marianne" panose="02000000000000000000" pitchFamily="2" charset="0"/>
            </a:endParaRPr>
          </a:p>
        </p:txBody>
      </p:sp>
    </p:spTree>
    <p:extLst>
      <p:ext uri="{BB962C8B-B14F-4D97-AF65-F5344CB8AC3E}">
        <p14:creationId xmlns:p14="http://schemas.microsoft.com/office/powerpoint/2010/main" val="38846445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7"/>
            <a:ext cx="2232628" cy="342863"/>
          </a:xfrm>
        </p:spPr>
        <p:txBody>
          <a:bodyPr anchor="t"/>
          <a:lstStyle/>
          <a:p>
            <a:r>
              <a:rPr lang="fr-FR" sz="900" dirty="0">
                <a:latin typeface="Marianne" panose="02000000000000000000" pitchFamily="2" charset="0"/>
              </a:rPr>
              <a:t>Améliorer l’intégration et l’ergonomie des services socles ​dans les outils que les professionnels de santé utilisent au quotidien</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7</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defTabSz="685800">
              <a:buClrTx/>
            </a:pPr>
            <a:fld id="{00000000-1234-1234-1234-123412341234}" type="slidenum">
              <a:rPr lang="fr-FR" kern="1200"/>
              <a:pPr defTabSz="685800">
                <a:buClrTx/>
              </a:pPr>
              <a:t>75</a:t>
            </a:fld>
            <a:endParaRPr lang="fr-FR" kern="1200"/>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5" y="467657"/>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685800"/>
            <a:r>
              <a:rPr lang="fr-FR" sz="1000" kern="1200" dirty="0">
                <a:latin typeface="Marianne" panose="02000000000000000000" pitchFamily="2" charset="0"/>
              </a:rPr>
              <a:t>Hop'EN2</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4763" indent="-4763" defTabSz="685800"/>
            <a:r>
              <a:rPr lang="fr-FR" kern="1200" dirty="0">
                <a:solidFill>
                  <a:srgbClr val="F18A5F"/>
                </a:solidFill>
                <a:latin typeface="Marianne" panose="02000000000000000000" pitchFamily="2" charset="0"/>
              </a:rPr>
              <a:t>OBJECTIF 7.2</a:t>
            </a: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2"/>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8" y="2049312"/>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800" kern="1200">
              <a:solidFill>
                <a:prstClr val="white"/>
              </a:solidFill>
              <a:latin typeface="Calibri" panose="020F0502020204030204"/>
            </a:endParaRP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0"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800" kern="1200">
              <a:solidFill>
                <a:prstClr val="white"/>
              </a:solidFill>
              <a:latin typeface="Calibri" panose="020F0502020204030204"/>
            </a:endParaRP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8" y="2045451"/>
            <a:ext cx="250042" cy="92333"/>
          </a:xfrm>
          <a:prstGeom prst="rect">
            <a:avLst/>
          </a:prstGeom>
          <a:noFill/>
        </p:spPr>
        <p:txBody>
          <a:bodyPr wrap="square" lIns="0" tIns="0" rIns="0" bIns="0" rtlCol="0">
            <a:spAutoFit/>
          </a:bodyPr>
          <a:lstStyle/>
          <a:p>
            <a:pPr defTabSz="685800">
              <a:buClrTx/>
            </a:pPr>
            <a:r>
              <a:rPr lang="fr-FR" sz="600" b="1" kern="1200" dirty="0">
                <a:solidFill>
                  <a:prstClr val="white"/>
                </a:solidFill>
                <a:latin typeface="Marianne" panose="02000000000000000000" pitchFamily="2" charset="0"/>
                <a:ea typeface="+mn-ea"/>
                <a:cs typeface="+mn-cs"/>
              </a:rPr>
              <a:t>AXE 2</a:t>
            </a:r>
          </a:p>
        </p:txBody>
      </p:sp>
      <p:sp>
        <p:nvSpPr>
          <p:cNvPr id="9" name="ZoneTexte 8">
            <a:extLst>
              <a:ext uri="{FF2B5EF4-FFF2-40B4-BE49-F238E27FC236}">
                <a16:creationId xmlns:a16="http://schemas.microsoft.com/office/drawing/2014/main" id="{E2ECA670-DFB6-7CA4-3044-564481DB22E4}"/>
              </a:ext>
            </a:extLst>
          </p:cNvPr>
          <p:cNvSpPr txBox="1"/>
          <p:nvPr/>
        </p:nvSpPr>
        <p:spPr>
          <a:xfrm>
            <a:off x="646596" y="1240500"/>
            <a:ext cx="6748924" cy="492443"/>
          </a:xfrm>
          <a:prstGeom prst="rect">
            <a:avLst/>
          </a:prstGeom>
          <a:noFill/>
        </p:spPr>
        <p:txBody>
          <a:bodyPr wrap="square" lIns="0" tIns="0" rIns="0" bIns="0">
            <a:spAutoFit/>
          </a:bodyPr>
          <a:lstStyle/>
          <a:p>
            <a:pPr defTabSz="685800">
              <a:buClrTx/>
              <a:defRPr/>
            </a:pPr>
            <a:r>
              <a:rPr lang="fr-FR" sz="1600" b="1" kern="1200" dirty="0">
                <a:solidFill>
                  <a:srgbClr val="374C62"/>
                </a:solidFill>
                <a:latin typeface="Marianne" panose="02000000000000000000" pitchFamily="2" charset="0"/>
                <a:ea typeface="+mn-ea"/>
                <a:cs typeface="+mn-cs"/>
              </a:rPr>
              <a:t>Des programmes de financement complémentaires pour répondre aux enjeux numériques des établissements</a:t>
            </a:r>
          </a:p>
        </p:txBody>
      </p:sp>
      <p:sp>
        <p:nvSpPr>
          <p:cNvPr id="3" name="Triangle 2">
            <a:extLst>
              <a:ext uri="{FF2B5EF4-FFF2-40B4-BE49-F238E27FC236}">
                <a16:creationId xmlns:a16="http://schemas.microsoft.com/office/drawing/2014/main" id="{3B4645A5-6353-5FAF-75DC-8FF6C6182E08}"/>
              </a:ext>
            </a:extLst>
          </p:cNvPr>
          <p:cNvSpPr/>
          <p:nvPr/>
        </p:nvSpPr>
        <p:spPr>
          <a:xfrm>
            <a:off x="848090" y="2007025"/>
            <a:ext cx="2349855" cy="2139818"/>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800" kern="1200">
              <a:solidFill>
                <a:prstClr val="white"/>
              </a:solidFill>
              <a:latin typeface="Calibri" panose="020F0502020204030204"/>
            </a:endParaRPr>
          </a:p>
        </p:txBody>
      </p:sp>
      <p:sp>
        <p:nvSpPr>
          <p:cNvPr id="6" name="Rectangle : coins arrondis 5">
            <a:extLst>
              <a:ext uri="{FF2B5EF4-FFF2-40B4-BE49-F238E27FC236}">
                <a16:creationId xmlns:a16="http://schemas.microsoft.com/office/drawing/2014/main" id="{4BECDDB6-354E-B74D-08FE-DC43737D14FA}"/>
              </a:ext>
            </a:extLst>
          </p:cNvPr>
          <p:cNvSpPr/>
          <p:nvPr/>
        </p:nvSpPr>
        <p:spPr>
          <a:xfrm>
            <a:off x="768242" y="2298877"/>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buClrTx/>
              <a:defRPr/>
            </a:pPr>
            <a:r>
              <a:rPr lang="fr-FR" sz="1000" b="1" kern="1200" dirty="0">
                <a:solidFill>
                  <a:prstClr val="white"/>
                </a:solidFill>
                <a:latin typeface="Marianne" panose="02000000000000000000" pitchFamily="2" charset="0"/>
              </a:rPr>
              <a:t>Accompagnement des démarches innovantes</a:t>
            </a:r>
            <a:endParaRPr lang="fr-FR" sz="1000" b="1" kern="1200" dirty="0">
              <a:solidFill>
                <a:prstClr val="white"/>
              </a:solidFill>
              <a:latin typeface="Marianne" panose="02000000000000000000" pitchFamily="2" charset="0"/>
              <a:cs typeface="Arial"/>
            </a:endParaRPr>
          </a:p>
        </p:txBody>
      </p:sp>
      <p:sp>
        <p:nvSpPr>
          <p:cNvPr id="7" name="Rectangle : coins arrondis 6">
            <a:extLst>
              <a:ext uri="{FF2B5EF4-FFF2-40B4-BE49-F238E27FC236}">
                <a16:creationId xmlns:a16="http://schemas.microsoft.com/office/drawing/2014/main" id="{C7F969A7-7587-00B8-BFDE-AB64B9E1ED46}"/>
              </a:ext>
            </a:extLst>
          </p:cNvPr>
          <p:cNvSpPr/>
          <p:nvPr/>
        </p:nvSpPr>
        <p:spPr>
          <a:xfrm>
            <a:off x="768241" y="2791849"/>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buClrTx/>
              <a:defRPr/>
            </a:pPr>
            <a:r>
              <a:rPr lang="fr-FR" sz="1000" b="1" kern="1200" dirty="0">
                <a:solidFill>
                  <a:prstClr val="white"/>
                </a:solidFill>
                <a:latin typeface="Marianne" panose="02000000000000000000" pitchFamily="2" charset="0"/>
              </a:rPr>
              <a:t>Transformation des pratiques et développement des usages</a:t>
            </a:r>
          </a:p>
        </p:txBody>
      </p:sp>
      <p:sp>
        <p:nvSpPr>
          <p:cNvPr id="15" name="Rectangle : coins arrondis 14">
            <a:extLst>
              <a:ext uri="{FF2B5EF4-FFF2-40B4-BE49-F238E27FC236}">
                <a16:creationId xmlns:a16="http://schemas.microsoft.com/office/drawing/2014/main" id="{EB6908E9-7379-29CC-2562-D0EFCDAA98B4}"/>
              </a:ext>
            </a:extLst>
          </p:cNvPr>
          <p:cNvSpPr/>
          <p:nvPr/>
        </p:nvSpPr>
        <p:spPr>
          <a:xfrm>
            <a:off x="768241" y="3305791"/>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buClrTx/>
              <a:defRPr/>
            </a:pPr>
            <a:r>
              <a:rPr lang="fr-FR" sz="1000" b="1" kern="1200" dirty="0">
                <a:solidFill>
                  <a:prstClr val="white"/>
                </a:solidFill>
                <a:latin typeface="Marianne" panose="02000000000000000000" pitchFamily="2" charset="0"/>
              </a:rPr>
              <a:t>Nouvelle mise à jour des logiciels des professionnels</a:t>
            </a:r>
          </a:p>
        </p:txBody>
      </p:sp>
      <p:sp>
        <p:nvSpPr>
          <p:cNvPr id="19" name="Rectangle : coins arrondis 18">
            <a:extLst>
              <a:ext uri="{FF2B5EF4-FFF2-40B4-BE49-F238E27FC236}">
                <a16:creationId xmlns:a16="http://schemas.microsoft.com/office/drawing/2014/main" id="{326326AA-6591-934E-5F8D-A71655AAAAD7}"/>
              </a:ext>
            </a:extLst>
          </p:cNvPr>
          <p:cNvSpPr/>
          <p:nvPr/>
        </p:nvSpPr>
        <p:spPr>
          <a:xfrm>
            <a:off x="768241" y="3819733"/>
            <a:ext cx="2509551" cy="357584"/>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buClrTx/>
              <a:defRPr/>
            </a:pPr>
            <a:r>
              <a:rPr lang="fr-FR" sz="1000" b="1" kern="1200" dirty="0">
                <a:solidFill>
                  <a:prstClr val="white"/>
                </a:solidFill>
                <a:latin typeface="Marianne" panose="02000000000000000000" pitchFamily="2" charset="0"/>
              </a:rPr>
              <a:t>Renforcement de la SSI et de l’identification des utilisateurs</a:t>
            </a:r>
          </a:p>
        </p:txBody>
      </p:sp>
      <p:sp>
        <p:nvSpPr>
          <p:cNvPr id="20" name="Rectangle : coins arrondis 19">
            <a:extLst>
              <a:ext uri="{FF2B5EF4-FFF2-40B4-BE49-F238E27FC236}">
                <a16:creationId xmlns:a16="http://schemas.microsoft.com/office/drawing/2014/main" id="{DAACA090-4536-75AE-4A2C-15160D0E7235}"/>
              </a:ext>
            </a:extLst>
          </p:cNvPr>
          <p:cNvSpPr/>
          <p:nvPr/>
        </p:nvSpPr>
        <p:spPr>
          <a:xfrm>
            <a:off x="665206" y="2721840"/>
            <a:ext cx="7630705" cy="502471"/>
          </a:xfrm>
          <a:prstGeom prst="roundRect">
            <a:avLst>
              <a:gd name="adj" fmla="val 50000"/>
            </a:avLst>
          </a:prstGeom>
          <a:noFill/>
          <a:ln w="952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36801" defTabSz="914354">
              <a:spcBef>
                <a:spcPts val="300"/>
              </a:spcBef>
              <a:spcAft>
                <a:spcPts val="300"/>
              </a:spcAft>
              <a:defRPr/>
            </a:pPr>
            <a:r>
              <a:rPr lang="fr-FR" sz="1000" b="1" kern="1200" dirty="0">
                <a:solidFill>
                  <a:srgbClr val="374C62"/>
                </a:solidFill>
                <a:latin typeface="Marianne" panose="02000000000000000000" pitchFamily="2" charset="0"/>
              </a:rPr>
              <a:t>Programmes de financement à l’usage </a:t>
            </a:r>
            <a:r>
              <a:rPr lang="fr-FR" sz="1000" kern="1200" dirty="0">
                <a:solidFill>
                  <a:srgbClr val="374C62"/>
                </a:solidFill>
                <a:latin typeface="Marianne" panose="02000000000000000000" pitchFamily="2" charset="0"/>
              </a:rPr>
              <a:t>(SUN-ES, HOPEN 2, dispositions conventionnelles de l’Assurance maladie, etc.)</a:t>
            </a:r>
            <a:endParaRPr lang="fr-FR" sz="1000" kern="1200" dirty="0">
              <a:solidFill>
                <a:srgbClr val="000000"/>
              </a:solidFill>
              <a:latin typeface="Marianne" panose="02000000000000000000" pitchFamily="2" charset="0"/>
            </a:endParaRPr>
          </a:p>
        </p:txBody>
      </p:sp>
      <p:pic>
        <p:nvPicPr>
          <p:cNvPr id="21" name="Graphique 20" descr="Flèche vers la droite contour">
            <a:extLst>
              <a:ext uri="{FF2B5EF4-FFF2-40B4-BE49-F238E27FC236}">
                <a16:creationId xmlns:a16="http://schemas.microsoft.com/office/drawing/2014/main" id="{A4CD9486-DCA7-AB46-C364-DDCE35EB67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640" y="3313497"/>
            <a:ext cx="340386" cy="340386"/>
          </a:xfrm>
          <a:prstGeom prst="rect">
            <a:avLst/>
          </a:prstGeom>
        </p:spPr>
      </p:pic>
      <p:pic>
        <p:nvPicPr>
          <p:cNvPr id="23" name="Graphique 22" descr="Flèche vers la droite contour">
            <a:extLst>
              <a:ext uri="{FF2B5EF4-FFF2-40B4-BE49-F238E27FC236}">
                <a16:creationId xmlns:a16="http://schemas.microsoft.com/office/drawing/2014/main" id="{8EE6FAEC-D3AF-8A8A-6A7A-23A37CC7EC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640" y="2800447"/>
            <a:ext cx="340386" cy="340386"/>
          </a:xfrm>
          <a:prstGeom prst="rect">
            <a:avLst/>
          </a:prstGeom>
        </p:spPr>
      </p:pic>
      <p:sp>
        <p:nvSpPr>
          <p:cNvPr id="24" name="ZoneTexte 23">
            <a:extLst>
              <a:ext uri="{FF2B5EF4-FFF2-40B4-BE49-F238E27FC236}">
                <a16:creationId xmlns:a16="http://schemas.microsoft.com/office/drawing/2014/main" id="{D8825706-6763-0547-7110-D6C6FD856EB5}"/>
              </a:ext>
            </a:extLst>
          </p:cNvPr>
          <p:cNvSpPr txBox="1"/>
          <p:nvPr/>
        </p:nvSpPr>
        <p:spPr>
          <a:xfrm>
            <a:off x="3798780" y="3368132"/>
            <a:ext cx="4497130" cy="307777"/>
          </a:xfrm>
          <a:prstGeom prst="rect">
            <a:avLst/>
          </a:prstGeom>
          <a:noFill/>
        </p:spPr>
        <p:txBody>
          <a:bodyPr wrap="square" lIns="0" tIns="0" rIns="0" bIns="0">
            <a:spAutoFit/>
          </a:bodyPr>
          <a:lstStyle/>
          <a:p>
            <a:pPr defTabSz="914354">
              <a:spcBef>
                <a:spcPts val="300"/>
              </a:spcBef>
              <a:spcAft>
                <a:spcPts val="300"/>
              </a:spcAft>
              <a:defRPr/>
            </a:pPr>
            <a:r>
              <a:rPr lang="fr-FR" sz="1000" b="1" kern="1200" dirty="0">
                <a:solidFill>
                  <a:srgbClr val="374C62"/>
                </a:solidFill>
                <a:latin typeface="Marianne" panose="02000000000000000000" pitchFamily="2" charset="0"/>
                <a:ea typeface="+mn-ea"/>
                <a:cs typeface="+mn-cs"/>
              </a:rPr>
              <a:t>Dispositifs SONS Vague 2 du Ségur </a:t>
            </a:r>
            <a:r>
              <a:rPr lang="fr-FR" sz="1000" kern="1200" dirty="0">
                <a:solidFill>
                  <a:srgbClr val="374C62"/>
                </a:solidFill>
                <a:latin typeface="Marianne" panose="02000000000000000000" pitchFamily="2" charset="0"/>
                <a:ea typeface="+mn-ea"/>
                <a:cs typeface="+mn-cs"/>
              </a:rPr>
              <a:t>pour financer l’équipement en logiciels conformes</a:t>
            </a:r>
            <a:endParaRPr lang="fr-FR" sz="1000" kern="1200" dirty="0">
              <a:latin typeface="Marianne" panose="02000000000000000000" pitchFamily="2" charset="0"/>
              <a:ea typeface="+mn-ea"/>
              <a:cs typeface="+mn-cs"/>
            </a:endParaRPr>
          </a:p>
        </p:txBody>
      </p:sp>
      <p:pic>
        <p:nvPicPr>
          <p:cNvPr id="25" name="Graphique 24" descr="Flèche vers la droite contour">
            <a:extLst>
              <a:ext uri="{FF2B5EF4-FFF2-40B4-BE49-F238E27FC236}">
                <a16:creationId xmlns:a16="http://schemas.microsoft.com/office/drawing/2014/main" id="{28422367-A563-6F51-7AC3-98FFF0CE51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640" y="3832257"/>
            <a:ext cx="340386" cy="340386"/>
          </a:xfrm>
          <a:prstGeom prst="rect">
            <a:avLst/>
          </a:prstGeom>
        </p:spPr>
      </p:pic>
      <p:sp>
        <p:nvSpPr>
          <p:cNvPr id="26" name="ZoneTexte 25">
            <a:extLst>
              <a:ext uri="{FF2B5EF4-FFF2-40B4-BE49-F238E27FC236}">
                <a16:creationId xmlns:a16="http://schemas.microsoft.com/office/drawing/2014/main" id="{926860C3-803E-F816-F3A9-F26B857E89CD}"/>
              </a:ext>
            </a:extLst>
          </p:cNvPr>
          <p:cNvSpPr txBox="1"/>
          <p:nvPr/>
        </p:nvSpPr>
        <p:spPr>
          <a:xfrm>
            <a:off x="3798780" y="3853329"/>
            <a:ext cx="4497130" cy="307777"/>
          </a:xfrm>
          <a:prstGeom prst="rect">
            <a:avLst/>
          </a:prstGeom>
          <a:noFill/>
        </p:spPr>
        <p:txBody>
          <a:bodyPr wrap="square" lIns="0" tIns="0" rIns="0" bIns="0">
            <a:spAutoFit/>
          </a:bodyPr>
          <a:lstStyle/>
          <a:p>
            <a:pPr defTabSz="914354">
              <a:spcBef>
                <a:spcPts val="300"/>
              </a:spcBef>
              <a:spcAft>
                <a:spcPts val="300"/>
              </a:spcAft>
              <a:defRPr/>
            </a:pPr>
            <a:r>
              <a:rPr lang="fr-FR" sz="1000" b="1" kern="1200" dirty="0">
                <a:solidFill>
                  <a:srgbClr val="374C62"/>
                </a:solidFill>
                <a:ea typeface="+mn-ea"/>
              </a:rPr>
              <a:t>Programme </a:t>
            </a:r>
            <a:r>
              <a:rPr lang="fr-FR" sz="1000" b="1" kern="1200" dirty="0" err="1">
                <a:solidFill>
                  <a:srgbClr val="374C62"/>
                </a:solidFill>
                <a:ea typeface="+mn-ea"/>
              </a:rPr>
              <a:t>CaRE</a:t>
            </a:r>
            <a:r>
              <a:rPr lang="fr-FR" sz="1000" b="1" kern="1200" dirty="0">
                <a:solidFill>
                  <a:srgbClr val="374C62"/>
                </a:solidFill>
                <a:ea typeface="+mn-ea"/>
              </a:rPr>
              <a:t> </a:t>
            </a:r>
            <a:r>
              <a:rPr lang="fr-FR" sz="1000" kern="1200" dirty="0">
                <a:solidFill>
                  <a:srgbClr val="374C62"/>
                </a:solidFill>
                <a:ea typeface="+mn-ea"/>
              </a:rPr>
              <a:t>(Annuaires et exposition internet, continuité et reprise d'activité, renforcement des MIE / </a:t>
            </a:r>
            <a:r>
              <a:rPr lang="fr-FR" sz="1000" kern="1200" dirty="0" err="1">
                <a:solidFill>
                  <a:srgbClr val="374C62"/>
                </a:solidFill>
                <a:ea typeface="+mn-ea"/>
              </a:rPr>
              <a:t>Hospiconnect</a:t>
            </a:r>
            <a:r>
              <a:rPr lang="fr-FR" sz="1000" kern="1200" dirty="0">
                <a:solidFill>
                  <a:srgbClr val="374C62"/>
                </a:solidFill>
                <a:ea typeface="+mn-ea"/>
              </a:rPr>
              <a:t>)</a:t>
            </a:r>
            <a:endParaRPr lang="fr-FR" sz="1000" kern="1200" dirty="0">
              <a:latin typeface="Calibri" panose="020F0502020204030204"/>
              <a:ea typeface="+mn-ea"/>
              <a:cs typeface="+mn-cs"/>
            </a:endParaRPr>
          </a:p>
        </p:txBody>
      </p:sp>
      <p:sp>
        <p:nvSpPr>
          <p:cNvPr id="27" name="ZoneTexte 26">
            <a:extLst>
              <a:ext uri="{FF2B5EF4-FFF2-40B4-BE49-F238E27FC236}">
                <a16:creationId xmlns:a16="http://schemas.microsoft.com/office/drawing/2014/main" id="{93B5A1CA-7267-6D8E-F0AF-6D5F8C3726B3}"/>
              </a:ext>
            </a:extLst>
          </p:cNvPr>
          <p:cNvSpPr txBox="1"/>
          <p:nvPr/>
        </p:nvSpPr>
        <p:spPr>
          <a:xfrm>
            <a:off x="3798780" y="2324876"/>
            <a:ext cx="4497130" cy="307777"/>
          </a:xfrm>
          <a:prstGeom prst="rect">
            <a:avLst/>
          </a:prstGeom>
          <a:noFill/>
        </p:spPr>
        <p:txBody>
          <a:bodyPr wrap="square" lIns="0" tIns="0" rIns="0" bIns="0">
            <a:spAutoFit/>
          </a:bodyPr>
          <a:lstStyle/>
          <a:p>
            <a:pPr defTabSz="914354">
              <a:spcBef>
                <a:spcPts val="300"/>
              </a:spcBef>
              <a:spcAft>
                <a:spcPts val="300"/>
              </a:spcAft>
              <a:defRPr/>
            </a:pPr>
            <a:r>
              <a:rPr lang="fr-FR" sz="1000" b="1" kern="1200" dirty="0">
                <a:solidFill>
                  <a:srgbClr val="374C62"/>
                </a:solidFill>
                <a:latin typeface="Marianne" panose="02000000000000000000" pitchFamily="2" charset="0"/>
                <a:ea typeface="+mn-ea"/>
                <a:cs typeface="+mn-cs"/>
              </a:rPr>
              <a:t>Appels à projets par thématiques </a:t>
            </a:r>
            <a:r>
              <a:rPr lang="fr-FR" sz="1000" kern="1200" dirty="0">
                <a:solidFill>
                  <a:srgbClr val="374C62"/>
                </a:solidFill>
                <a:latin typeface="Marianne" panose="02000000000000000000" pitchFamily="2" charset="0"/>
                <a:ea typeface="+mn-ea"/>
                <a:cs typeface="+mn-cs"/>
              </a:rPr>
              <a:t>(tiers-lieux d’expérimentation, entrepôts de données de santé, </a:t>
            </a:r>
            <a:r>
              <a:rPr lang="fr-FR" sz="1000" kern="1200" dirty="0" err="1">
                <a:solidFill>
                  <a:srgbClr val="374C62"/>
                </a:solidFill>
                <a:latin typeface="Marianne" panose="02000000000000000000" pitchFamily="2" charset="0"/>
                <a:ea typeface="+mn-ea"/>
                <a:cs typeface="+mn-cs"/>
              </a:rPr>
              <a:t>etc</a:t>
            </a:r>
            <a:r>
              <a:rPr lang="fr-FR" sz="1000" kern="1200" dirty="0">
                <a:solidFill>
                  <a:srgbClr val="374C62"/>
                </a:solidFill>
                <a:latin typeface="Marianne" panose="02000000000000000000" pitchFamily="2" charset="0"/>
                <a:ea typeface="+mn-ea"/>
                <a:cs typeface="+mn-cs"/>
              </a:rPr>
              <a:t>)</a:t>
            </a:r>
            <a:endParaRPr lang="fr-FR" sz="1000" kern="1200" dirty="0">
              <a:latin typeface="Marianne" panose="02000000000000000000" pitchFamily="2" charset="0"/>
              <a:ea typeface="+mn-ea"/>
              <a:cs typeface="+mn-cs"/>
            </a:endParaRPr>
          </a:p>
        </p:txBody>
      </p:sp>
    </p:spTree>
    <p:extLst>
      <p:ext uri="{BB962C8B-B14F-4D97-AF65-F5344CB8AC3E}">
        <p14:creationId xmlns:p14="http://schemas.microsoft.com/office/powerpoint/2010/main" val="130439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2F19B-67AA-462D-1393-3D74B61BC88E}"/>
              </a:ext>
            </a:extLst>
          </p:cNvPr>
          <p:cNvSpPr>
            <a:spLocks noGrp="1"/>
          </p:cNvSpPr>
          <p:nvPr>
            <p:ph type="title"/>
          </p:nvPr>
        </p:nvSpPr>
        <p:spPr>
          <a:xfrm>
            <a:off x="679540" y="1301661"/>
            <a:ext cx="8261740" cy="342863"/>
          </a:xfrm>
        </p:spPr>
        <p:txBody>
          <a:bodyPr/>
          <a:lstStyle/>
          <a:p>
            <a:r>
              <a:rPr lang="fr-FR">
                <a:latin typeface="Arial"/>
              </a:rPr>
              <a:t>Un effort continu pour moderniser le paysage numérique hospitalier français</a:t>
            </a:r>
            <a:endParaRPr lang="fr-FR"/>
          </a:p>
        </p:txBody>
      </p:sp>
      <p:sp>
        <p:nvSpPr>
          <p:cNvPr id="40" name="Espace réservé du texte 3">
            <a:extLst>
              <a:ext uri="{FF2B5EF4-FFF2-40B4-BE49-F238E27FC236}">
                <a16:creationId xmlns:a16="http://schemas.microsoft.com/office/drawing/2014/main" id="{54C750C4-B421-76C2-7FE6-A97AFF5C20B5}"/>
              </a:ext>
            </a:extLst>
          </p:cNvPr>
          <p:cNvSpPr txBox="1">
            <a:spLocks/>
          </p:cNvSpPr>
          <p:nvPr/>
        </p:nvSpPr>
        <p:spPr bwMode="gray">
          <a:xfrm>
            <a:off x="581271" y="2044212"/>
            <a:ext cx="1738584" cy="622226"/>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9056" defTabSz="685800">
              <a:spcAft>
                <a:spcPts val="375"/>
              </a:spcAft>
            </a:pPr>
            <a:r>
              <a:rPr lang="fr-FR" sz="900" b="1">
                <a:solidFill>
                  <a:srgbClr val="000000"/>
                </a:solidFill>
                <a:latin typeface="Arial"/>
              </a:rPr>
              <a:t>Hôpital 2012</a:t>
            </a:r>
          </a:p>
          <a:p>
            <a:pPr marL="69056" defTabSz="685800">
              <a:spcAft>
                <a:spcPts val="375"/>
              </a:spcAft>
            </a:pPr>
            <a:r>
              <a:rPr lang="fr-FR" sz="600" u="sng">
                <a:solidFill>
                  <a:srgbClr val="000000"/>
                </a:solidFill>
                <a:latin typeface="Arial"/>
              </a:rPr>
              <a:t>Objectif </a:t>
            </a:r>
            <a:r>
              <a:rPr lang="fr-FR" sz="600">
                <a:solidFill>
                  <a:srgbClr val="000000"/>
                </a:solidFill>
                <a:latin typeface="Arial"/>
              </a:rPr>
              <a:t>: Accélérer la mise en œuvre des Systèmes d’Informations Hospitalier (SIH)</a:t>
            </a:r>
          </a:p>
        </p:txBody>
      </p:sp>
      <p:sp>
        <p:nvSpPr>
          <p:cNvPr id="41" name="Espace réservé du texte 3">
            <a:extLst>
              <a:ext uri="{FF2B5EF4-FFF2-40B4-BE49-F238E27FC236}">
                <a16:creationId xmlns:a16="http://schemas.microsoft.com/office/drawing/2014/main" id="{8ADB157F-67F3-D2BC-BB57-7C146EAC678C}"/>
              </a:ext>
            </a:extLst>
          </p:cNvPr>
          <p:cNvSpPr txBox="1">
            <a:spLocks/>
          </p:cNvSpPr>
          <p:nvPr/>
        </p:nvSpPr>
        <p:spPr bwMode="gray">
          <a:xfrm>
            <a:off x="2184501" y="2148097"/>
            <a:ext cx="1958898" cy="1993849"/>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685800">
              <a:spcAft>
                <a:spcPts val="375"/>
              </a:spcAft>
              <a:defRPr/>
            </a:pPr>
            <a:r>
              <a:rPr lang="fr-FR" sz="825" b="1">
                <a:solidFill>
                  <a:srgbClr val="000000"/>
                </a:solidFill>
              </a:rPr>
              <a:t>Hôpital Numérique (2013)</a:t>
            </a:r>
          </a:p>
          <a:p>
            <a:pPr marL="0" defTabSz="685800">
              <a:spcAft>
                <a:spcPts val="375"/>
              </a:spcAft>
              <a:defRPr/>
            </a:pPr>
            <a:r>
              <a:rPr lang="fr-FR" sz="600" u="sng">
                <a:solidFill>
                  <a:srgbClr val="000000"/>
                </a:solidFill>
              </a:rPr>
              <a:t>Objectif</a:t>
            </a:r>
            <a:r>
              <a:rPr lang="fr-FR" sz="600">
                <a:solidFill>
                  <a:srgbClr val="000000"/>
                </a:solidFill>
              </a:rPr>
              <a:t> : Développer et moderniser les SIH dans des domaines fonctionnels prioritaires sur un socle minimal de sécurité.</a:t>
            </a:r>
          </a:p>
          <a:p>
            <a:pPr marL="0" indent="-81000" defTabSz="685800">
              <a:spcAft>
                <a:spcPts val="375"/>
              </a:spcAft>
              <a:buFont typeface="Wingdings" panose="05000000000000000000" pitchFamily="2" charset="2"/>
              <a:buChar char="§"/>
              <a:defRPr/>
            </a:pPr>
            <a:r>
              <a:rPr lang="fr-FR" sz="600">
                <a:solidFill>
                  <a:srgbClr val="000000"/>
                </a:solidFill>
              </a:rPr>
              <a:t>Coordonner l’ensemble de l’écosystème autour d’une feuille de route commune</a:t>
            </a:r>
          </a:p>
          <a:p>
            <a:pPr marL="0" indent="-81000" defTabSz="685800">
              <a:spcAft>
                <a:spcPts val="375"/>
              </a:spcAft>
              <a:buFont typeface="Wingdings" panose="05000000000000000000" pitchFamily="2" charset="2"/>
              <a:buChar char="§"/>
              <a:defRPr/>
            </a:pPr>
            <a:r>
              <a:rPr lang="fr-FR" sz="600">
                <a:solidFill>
                  <a:srgbClr val="000000"/>
                </a:solidFill>
              </a:rPr>
              <a:t>Amener les établissements à un niveau de maturité de leur SI</a:t>
            </a:r>
          </a:p>
          <a:p>
            <a:pPr marL="0" indent="-81000" defTabSz="685800">
              <a:spcAft>
                <a:spcPts val="375"/>
              </a:spcAft>
              <a:buFont typeface="Wingdings" panose="05000000000000000000" pitchFamily="2" charset="2"/>
              <a:buChar char="§"/>
              <a:defRPr/>
            </a:pPr>
            <a:r>
              <a:rPr lang="fr-FR" sz="600">
                <a:solidFill>
                  <a:srgbClr val="000000"/>
                </a:solidFill>
              </a:rPr>
              <a:t>Soutenir les projets innovants</a:t>
            </a:r>
          </a:p>
          <a:p>
            <a:pPr marL="0" indent="-81000" defTabSz="685800">
              <a:spcAft>
                <a:spcPts val="375"/>
              </a:spcAft>
              <a:buFont typeface="Wingdings" panose="05000000000000000000" pitchFamily="2" charset="2"/>
              <a:buChar char="§"/>
              <a:defRPr/>
            </a:pPr>
            <a:r>
              <a:rPr lang="fr-FR" sz="600">
                <a:solidFill>
                  <a:srgbClr val="000000"/>
                </a:solidFill>
              </a:rPr>
              <a:t>95% de l'enveloppe de 400 millions (380) d'euros consacrée au programme ont été consommés pour financer 1.239 projets portés par 880 établissements</a:t>
            </a:r>
            <a:endParaRPr lang="fr-FR" sz="450">
              <a:solidFill>
                <a:srgbClr val="000000"/>
              </a:solidFill>
            </a:endParaRPr>
          </a:p>
        </p:txBody>
      </p:sp>
      <p:sp>
        <p:nvSpPr>
          <p:cNvPr id="42" name="Espace réservé du texte 3">
            <a:extLst>
              <a:ext uri="{FF2B5EF4-FFF2-40B4-BE49-F238E27FC236}">
                <a16:creationId xmlns:a16="http://schemas.microsoft.com/office/drawing/2014/main" id="{79328AA3-D831-EBCD-BAFC-B00A1248FE92}"/>
              </a:ext>
            </a:extLst>
          </p:cNvPr>
          <p:cNvSpPr txBox="1">
            <a:spLocks/>
          </p:cNvSpPr>
          <p:nvPr/>
        </p:nvSpPr>
        <p:spPr bwMode="gray">
          <a:xfrm>
            <a:off x="4213531" y="2162507"/>
            <a:ext cx="1914212" cy="1281941"/>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685800">
              <a:spcAft>
                <a:spcPts val="375"/>
              </a:spcAft>
              <a:defRPr/>
            </a:pPr>
            <a:r>
              <a:rPr lang="fr-FR" sz="825" b="1">
                <a:solidFill>
                  <a:srgbClr val="000000"/>
                </a:solidFill>
              </a:rPr>
              <a:t>HOP’EN (2019)</a:t>
            </a:r>
          </a:p>
          <a:p>
            <a:pPr marL="0" defTabSz="685800">
              <a:spcAft>
                <a:spcPts val="375"/>
              </a:spcAft>
              <a:defRPr/>
            </a:pPr>
            <a:r>
              <a:rPr lang="fr-FR" sz="600" u="sng">
                <a:solidFill>
                  <a:srgbClr val="000000"/>
                </a:solidFill>
              </a:rPr>
              <a:t>Objectif</a:t>
            </a:r>
            <a:r>
              <a:rPr lang="fr-FR" sz="600">
                <a:solidFill>
                  <a:srgbClr val="000000"/>
                </a:solidFill>
              </a:rPr>
              <a:t> : Accélérer la transition numérique du système de santé par la numérisation des Hôpitaux et de leurs environnements</a:t>
            </a:r>
          </a:p>
          <a:p>
            <a:pPr marL="0" indent="-81000" defTabSz="685800">
              <a:spcAft>
                <a:spcPts val="375"/>
              </a:spcAft>
              <a:buFont typeface="Wingdings" panose="05000000000000000000" pitchFamily="2" charset="2"/>
              <a:buChar char="§"/>
              <a:defRPr/>
            </a:pPr>
            <a:r>
              <a:rPr lang="fr-FR" sz="600">
                <a:solidFill>
                  <a:srgbClr val="000000"/>
                </a:solidFill>
              </a:rPr>
              <a:t>Le programme de soutien au SIH devient une action de la feuille de route du numérique en santé</a:t>
            </a:r>
          </a:p>
          <a:p>
            <a:pPr marL="0" indent="-81000" defTabSz="685800">
              <a:spcAft>
                <a:spcPts val="375"/>
              </a:spcAft>
              <a:buFont typeface="Wingdings" panose="05000000000000000000" pitchFamily="2" charset="2"/>
              <a:buChar char="§"/>
              <a:defRPr/>
            </a:pPr>
            <a:r>
              <a:rPr lang="fr-FR" sz="600">
                <a:solidFill>
                  <a:srgbClr val="000000"/>
                </a:solidFill>
              </a:rPr>
              <a:t>Il est inscrit au sein de la doctrine technique du numérique en santé</a:t>
            </a:r>
          </a:p>
        </p:txBody>
      </p:sp>
      <p:sp>
        <p:nvSpPr>
          <p:cNvPr id="43" name="Espace réservé du texte 3">
            <a:extLst>
              <a:ext uri="{FF2B5EF4-FFF2-40B4-BE49-F238E27FC236}">
                <a16:creationId xmlns:a16="http://schemas.microsoft.com/office/drawing/2014/main" id="{1BE670B4-B260-02DF-2C5A-94F550A4ED9E}"/>
              </a:ext>
            </a:extLst>
          </p:cNvPr>
          <p:cNvSpPr txBox="1">
            <a:spLocks/>
          </p:cNvSpPr>
          <p:nvPr/>
        </p:nvSpPr>
        <p:spPr bwMode="gray">
          <a:xfrm>
            <a:off x="6178843" y="2082888"/>
            <a:ext cx="1914214" cy="2003882"/>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685800">
              <a:spcAft>
                <a:spcPts val="375"/>
              </a:spcAft>
              <a:defRPr/>
            </a:pPr>
            <a:r>
              <a:rPr lang="fr-FR" sz="825" b="1">
                <a:solidFill>
                  <a:srgbClr val="000000"/>
                </a:solidFill>
              </a:rPr>
              <a:t>HOP’EN.2 (2024)</a:t>
            </a:r>
          </a:p>
          <a:p>
            <a:pPr marL="0" defTabSz="685800">
              <a:spcAft>
                <a:spcPts val="375"/>
              </a:spcAft>
              <a:defRPr/>
            </a:pPr>
            <a:r>
              <a:rPr lang="fr-FR" sz="600" u="sng">
                <a:solidFill>
                  <a:srgbClr val="000000"/>
                </a:solidFill>
              </a:rPr>
              <a:t>Objectif</a:t>
            </a:r>
            <a:r>
              <a:rPr lang="fr-FR" sz="600">
                <a:solidFill>
                  <a:srgbClr val="000000"/>
                </a:solidFill>
              </a:rPr>
              <a:t> : Amplifier l’ouverture de l’hôpital sur la ville et ses partenaires et étendre des dispositifs simplifiant la vie des soignants</a:t>
            </a:r>
          </a:p>
          <a:p>
            <a:pPr marL="0" indent="-81000" defTabSz="685800">
              <a:spcAft>
                <a:spcPts val="375"/>
              </a:spcAft>
              <a:buFont typeface="Wingdings" panose="05000000000000000000" pitchFamily="2" charset="2"/>
              <a:buChar char="§"/>
              <a:defRPr/>
            </a:pPr>
            <a:r>
              <a:rPr lang="fr-FR" sz="600">
                <a:solidFill>
                  <a:srgbClr val="000000"/>
                </a:solidFill>
              </a:rPr>
              <a:t>Capitaliser sur la maturité acquise grâce à HOP’EN pour accentuer et étendre de nouveaux usages aux services des professionnels de santé et des patients</a:t>
            </a:r>
          </a:p>
          <a:p>
            <a:pPr marL="0" indent="-81000" defTabSz="685800">
              <a:spcAft>
                <a:spcPts val="375"/>
              </a:spcAft>
              <a:buFont typeface="Wingdings" panose="05000000000000000000" pitchFamily="2" charset="2"/>
              <a:buChar char="§"/>
              <a:defRPr/>
            </a:pPr>
            <a:r>
              <a:rPr lang="fr-FR" sz="600">
                <a:solidFill>
                  <a:srgbClr val="000000"/>
                </a:solidFill>
              </a:rPr>
              <a:t>Le programme est une action de la feuille de route du numérique en santé et est inscrit au sein de la doctrine technique du numérique en santé</a:t>
            </a:r>
          </a:p>
        </p:txBody>
      </p:sp>
      <p:cxnSp>
        <p:nvCxnSpPr>
          <p:cNvPr id="44" name="Connecteur droit 43">
            <a:extLst>
              <a:ext uri="{FF2B5EF4-FFF2-40B4-BE49-F238E27FC236}">
                <a16:creationId xmlns:a16="http://schemas.microsoft.com/office/drawing/2014/main" id="{A0A89E01-1218-3E64-6A1D-BECD904D5BF3}"/>
              </a:ext>
            </a:extLst>
          </p:cNvPr>
          <p:cNvCxnSpPr>
            <a:cxnSpLocks/>
          </p:cNvCxnSpPr>
          <p:nvPr/>
        </p:nvCxnSpPr>
        <p:spPr>
          <a:xfrm>
            <a:off x="2126706" y="2027438"/>
            <a:ext cx="0" cy="181515"/>
          </a:xfrm>
          <a:prstGeom prst="line">
            <a:avLst/>
          </a:prstGeom>
          <a:noFill/>
          <a:ln w="28575" cap="flat" cmpd="sng" algn="ctr">
            <a:solidFill>
              <a:srgbClr val="ED7D31"/>
            </a:solidFill>
            <a:prstDash val="sysDot"/>
          </a:ln>
          <a:effectLst/>
        </p:spPr>
      </p:cxnSp>
      <p:cxnSp>
        <p:nvCxnSpPr>
          <p:cNvPr id="45" name="Connecteur droit 44">
            <a:extLst>
              <a:ext uri="{FF2B5EF4-FFF2-40B4-BE49-F238E27FC236}">
                <a16:creationId xmlns:a16="http://schemas.microsoft.com/office/drawing/2014/main" id="{FC0C3017-D936-BAAB-D2EB-BEEFFEB3A3ED}"/>
              </a:ext>
            </a:extLst>
          </p:cNvPr>
          <p:cNvCxnSpPr/>
          <p:nvPr/>
        </p:nvCxnSpPr>
        <p:spPr>
          <a:xfrm>
            <a:off x="620141" y="1939528"/>
            <a:ext cx="7560000" cy="0"/>
          </a:xfrm>
          <a:prstGeom prst="line">
            <a:avLst/>
          </a:prstGeom>
          <a:noFill/>
          <a:ln w="12700" cap="flat" cmpd="sng" algn="ctr">
            <a:solidFill>
              <a:srgbClr val="027C9A"/>
            </a:solidFill>
            <a:prstDash val="solid"/>
          </a:ln>
          <a:effectLst/>
        </p:spPr>
      </p:cxnSp>
      <p:sp>
        <p:nvSpPr>
          <p:cNvPr id="46" name="Ellipse 45">
            <a:extLst>
              <a:ext uri="{FF2B5EF4-FFF2-40B4-BE49-F238E27FC236}">
                <a16:creationId xmlns:a16="http://schemas.microsoft.com/office/drawing/2014/main" id="{8D374885-9BCF-5818-4D69-5AD6FB687E9B}"/>
              </a:ext>
            </a:extLst>
          </p:cNvPr>
          <p:cNvSpPr/>
          <p:nvPr/>
        </p:nvSpPr>
        <p:spPr>
          <a:xfrm>
            <a:off x="2077593" y="1888370"/>
            <a:ext cx="98226" cy="92868"/>
          </a:xfrm>
          <a:prstGeom prst="ellipse">
            <a:avLst/>
          </a:prstGeom>
          <a:solidFill>
            <a:srgbClr val="ED7D31"/>
          </a:solidFill>
          <a:ln w="25400" cap="flat" cmpd="sng" algn="ctr">
            <a:solidFill>
              <a:srgbClr val="ED7D31"/>
            </a:solidFill>
            <a:prstDash val="solid"/>
          </a:ln>
          <a:effectLst/>
        </p:spPr>
        <p:txBody>
          <a:bodyPr rtlCol="0" anchor="ctr"/>
          <a:lstStyle/>
          <a:p>
            <a:pPr algn="ctr" defTabSz="685800">
              <a:defRPr/>
            </a:pPr>
            <a:endParaRPr lang="fr-FR" sz="1050">
              <a:solidFill>
                <a:srgbClr val="FFFFFF"/>
              </a:solidFill>
              <a:ea typeface="+mn-ea"/>
              <a:cs typeface="+mn-cs"/>
            </a:endParaRPr>
          </a:p>
        </p:txBody>
      </p:sp>
      <p:cxnSp>
        <p:nvCxnSpPr>
          <p:cNvPr id="47" name="Connecteur droit 46">
            <a:extLst>
              <a:ext uri="{FF2B5EF4-FFF2-40B4-BE49-F238E27FC236}">
                <a16:creationId xmlns:a16="http://schemas.microsoft.com/office/drawing/2014/main" id="{E719ED40-3D24-750A-FAC0-F1F020F97FAA}"/>
              </a:ext>
            </a:extLst>
          </p:cNvPr>
          <p:cNvCxnSpPr>
            <a:cxnSpLocks/>
          </p:cNvCxnSpPr>
          <p:nvPr/>
        </p:nvCxnSpPr>
        <p:spPr>
          <a:xfrm>
            <a:off x="4155736" y="2027438"/>
            <a:ext cx="0" cy="181515"/>
          </a:xfrm>
          <a:prstGeom prst="line">
            <a:avLst/>
          </a:prstGeom>
          <a:noFill/>
          <a:ln w="28575" cap="flat" cmpd="sng" algn="ctr">
            <a:solidFill>
              <a:srgbClr val="ED7D31"/>
            </a:solidFill>
            <a:prstDash val="sysDot"/>
          </a:ln>
          <a:effectLst/>
        </p:spPr>
      </p:cxnSp>
      <p:sp>
        <p:nvSpPr>
          <p:cNvPr id="48" name="Ellipse 47">
            <a:extLst>
              <a:ext uri="{FF2B5EF4-FFF2-40B4-BE49-F238E27FC236}">
                <a16:creationId xmlns:a16="http://schemas.microsoft.com/office/drawing/2014/main" id="{9D168765-28CE-A07A-EF71-FEB5B350D2DE}"/>
              </a:ext>
            </a:extLst>
          </p:cNvPr>
          <p:cNvSpPr/>
          <p:nvPr/>
        </p:nvSpPr>
        <p:spPr>
          <a:xfrm>
            <a:off x="4106623" y="1888370"/>
            <a:ext cx="98226" cy="92868"/>
          </a:xfrm>
          <a:prstGeom prst="ellipse">
            <a:avLst/>
          </a:prstGeom>
          <a:solidFill>
            <a:srgbClr val="ED7D31"/>
          </a:solidFill>
          <a:ln w="25400" cap="flat" cmpd="sng" algn="ctr">
            <a:solidFill>
              <a:srgbClr val="ED7D31"/>
            </a:solidFill>
            <a:prstDash val="solid"/>
          </a:ln>
          <a:effectLst/>
        </p:spPr>
        <p:txBody>
          <a:bodyPr rtlCol="0" anchor="ctr"/>
          <a:lstStyle/>
          <a:p>
            <a:pPr algn="ctr" defTabSz="685800">
              <a:defRPr/>
            </a:pPr>
            <a:endParaRPr lang="fr-FR" sz="1050">
              <a:solidFill>
                <a:srgbClr val="FFFFFF"/>
              </a:solidFill>
              <a:ea typeface="+mn-ea"/>
              <a:cs typeface="+mn-cs"/>
            </a:endParaRPr>
          </a:p>
        </p:txBody>
      </p:sp>
      <p:cxnSp>
        <p:nvCxnSpPr>
          <p:cNvPr id="49" name="Connecteur droit 48">
            <a:extLst>
              <a:ext uri="{FF2B5EF4-FFF2-40B4-BE49-F238E27FC236}">
                <a16:creationId xmlns:a16="http://schemas.microsoft.com/office/drawing/2014/main" id="{BADEEA23-464A-C9BF-6D32-3CBC864B5FBA}"/>
              </a:ext>
            </a:extLst>
          </p:cNvPr>
          <p:cNvCxnSpPr>
            <a:cxnSpLocks/>
          </p:cNvCxnSpPr>
          <p:nvPr/>
        </p:nvCxnSpPr>
        <p:spPr>
          <a:xfrm>
            <a:off x="6037633" y="2023211"/>
            <a:ext cx="0" cy="181515"/>
          </a:xfrm>
          <a:prstGeom prst="line">
            <a:avLst/>
          </a:prstGeom>
          <a:noFill/>
          <a:ln w="28575" cap="flat" cmpd="sng" algn="ctr">
            <a:solidFill>
              <a:srgbClr val="ED7D31"/>
            </a:solidFill>
            <a:prstDash val="sysDot"/>
          </a:ln>
          <a:effectLst/>
        </p:spPr>
      </p:cxnSp>
      <p:sp>
        <p:nvSpPr>
          <p:cNvPr id="50" name="Ellipse 49">
            <a:extLst>
              <a:ext uri="{FF2B5EF4-FFF2-40B4-BE49-F238E27FC236}">
                <a16:creationId xmlns:a16="http://schemas.microsoft.com/office/drawing/2014/main" id="{633300C8-1A06-AE2B-8B7B-7551C9263C08}"/>
              </a:ext>
            </a:extLst>
          </p:cNvPr>
          <p:cNvSpPr/>
          <p:nvPr/>
        </p:nvSpPr>
        <p:spPr>
          <a:xfrm>
            <a:off x="5988520" y="1884143"/>
            <a:ext cx="98226" cy="92868"/>
          </a:xfrm>
          <a:prstGeom prst="ellipse">
            <a:avLst/>
          </a:prstGeom>
          <a:solidFill>
            <a:srgbClr val="ED7D31"/>
          </a:solidFill>
          <a:ln w="25400" cap="flat" cmpd="sng" algn="ctr">
            <a:solidFill>
              <a:srgbClr val="ED7D31"/>
            </a:solidFill>
            <a:prstDash val="solid"/>
          </a:ln>
          <a:effectLst/>
        </p:spPr>
        <p:txBody>
          <a:bodyPr rtlCol="0" anchor="ctr"/>
          <a:lstStyle/>
          <a:p>
            <a:pPr algn="ctr" defTabSz="685800">
              <a:defRPr/>
            </a:pPr>
            <a:endParaRPr lang="fr-FR" sz="1050">
              <a:solidFill>
                <a:srgbClr val="FFFFFF"/>
              </a:solidFill>
              <a:ea typeface="+mn-ea"/>
              <a:cs typeface="+mn-cs"/>
            </a:endParaRPr>
          </a:p>
        </p:txBody>
      </p:sp>
      <p:sp>
        <p:nvSpPr>
          <p:cNvPr id="51" name="ZoneTexte 50">
            <a:extLst>
              <a:ext uri="{FF2B5EF4-FFF2-40B4-BE49-F238E27FC236}">
                <a16:creationId xmlns:a16="http://schemas.microsoft.com/office/drawing/2014/main" id="{D0434AF7-5F0A-6861-E5F9-06187251FB57}"/>
              </a:ext>
            </a:extLst>
          </p:cNvPr>
          <p:cNvSpPr txBox="1"/>
          <p:nvPr/>
        </p:nvSpPr>
        <p:spPr>
          <a:xfrm>
            <a:off x="2827415" y="1939527"/>
            <a:ext cx="968829" cy="230832"/>
          </a:xfrm>
          <a:prstGeom prst="rect">
            <a:avLst/>
          </a:prstGeom>
          <a:noFill/>
        </p:spPr>
        <p:txBody>
          <a:bodyPr wrap="square" rtlCol="0">
            <a:spAutoFit/>
          </a:bodyPr>
          <a:lstStyle/>
          <a:p>
            <a:pPr algn="ctr" defTabSz="685800"/>
            <a:r>
              <a:rPr lang="fr-FR" sz="900">
                <a:solidFill>
                  <a:srgbClr val="027C9A"/>
                </a:solidFill>
                <a:ea typeface="+mn-ea"/>
              </a:rPr>
              <a:t>2013&gt;2017</a:t>
            </a:r>
          </a:p>
        </p:txBody>
      </p:sp>
      <p:sp>
        <p:nvSpPr>
          <p:cNvPr id="52" name="ZoneTexte 51">
            <a:extLst>
              <a:ext uri="{FF2B5EF4-FFF2-40B4-BE49-F238E27FC236}">
                <a16:creationId xmlns:a16="http://schemas.microsoft.com/office/drawing/2014/main" id="{78213F70-862B-3953-B031-DDB6B7C603B0}"/>
              </a:ext>
            </a:extLst>
          </p:cNvPr>
          <p:cNvSpPr txBox="1"/>
          <p:nvPr/>
        </p:nvSpPr>
        <p:spPr>
          <a:xfrm>
            <a:off x="4525230" y="1939528"/>
            <a:ext cx="968829" cy="230832"/>
          </a:xfrm>
          <a:prstGeom prst="rect">
            <a:avLst/>
          </a:prstGeom>
          <a:noFill/>
        </p:spPr>
        <p:txBody>
          <a:bodyPr wrap="square" rtlCol="0">
            <a:spAutoFit/>
          </a:bodyPr>
          <a:lstStyle/>
          <a:p>
            <a:pPr algn="ctr" defTabSz="685800"/>
            <a:r>
              <a:rPr lang="fr-FR" sz="900">
                <a:solidFill>
                  <a:srgbClr val="027C9A"/>
                </a:solidFill>
                <a:ea typeface="+mn-ea"/>
              </a:rPr>
              <a:t>2019&gt;2023</a:t>
            </a:r>
          </a:p>
        </p:txBody>
      </p:sp>
      <p:sp>
        <p:nvSpPr>
          <p:cNvPr id="53" name="ZoneTexte 52">
            <a:extLst>
              <a:ext uri="{FF2B5EF4-FFF2-40B4-BE49-F238E27FC236}">
                <a16:creationId xmlns:a16="http://schemas.microsoft.com/office/drawing/2014/main" id="{16B74406-8BE7-E759-8C0E-EA63C76D3158}"/>
              </a:ext>
            </a:extLst>
          </p:cNvPr>
          <p:cNvSpPr txBox="1"/>
          <p:nvPr/>
        </p:nvSpPr>
        <p:spPr>
          <a:xfrm>
            <a:off x="6742170" y="1930577"/>
            <a:ext cx="968829" cy="230832"/>
          </a:xfrm>
          <a:prstGeom prst="rect">
            <a:avLst/>
          </a:prstGeom>
          <a:noFill/>
        </p:spPr>
        <p:txBody>
          <a:bodyPr wrap="square" rtlCol="0">
            <a:spAutoFit/>
          </a:bodyPr>
          <a:lstStyle/>
          <a:p>
            <a:pPr algn="ctr" defTabSz="685800"/>
            <a:r>
              <a:rPr lang="fr-FR" sz="900">
                <a:solidFill>
                  <a:srgbClr val="027C9A"/>
                </a:solidFill>
                <a:ea typeface="+mn-ea"/>
              </a:rPr>
              <a:t>2024&gt;2028</a:t>
            </a:r>
          </a:p>
        </p:txBody>
      </p:sp>
      <p:cxnSp>
        <p:nvCxnSpPr>
          <p:cNvPr id="54" name="Connecteur droit 53">
            <a:extLst>
              <a:ext uri="{FF2B5EF4-FFF2-40B4-BE49-F238E27FC236}">
                <a16:creationId xmlns:a16="http://schemas.microsoft.com/office/drawing/2014/main" id="{81A719D6-F2B6-04A7-BBA1-1B65983F62DD}"/>
              </a:ext>
            </a:extLst>
          </p:cNvPr>
          <p:cNvCxnSpPr>
            <a:cxnSpLocks/>
          </p:cNvCxnSpPr>
          <p:nvPr/>
        </p:nvCxnSpPr>
        <p:spPr>
          <a:xfrm>
            <a:off x="8093057" y="2023211"/>
            <a:ext cx="0" cy="181515"/>
          </a:xfrm>
          <a:prstGeom prst="line">
            <a:avLst/>
          </a:prstGeom>
          <a:noFill/>
          <a:ln w="28575" cap="flat" cmpd="sng" algn="ctr">
            <a:solidFill>
              <a:srgbClr val="ED7D31"/>
            </a:solidFill>
            <a:prstDash val="sysDot"/>
          </a:ln>
          <a:effectLst/>
        </p:spPr>
      </p:cxnSp>
      <p:sp>
        <p:nvSpPr>
          <p:cNvPr id="55" name="Ellipse 54">
            <a:extLst>
              <a:ext uri="{FF2B5EF4-FFF2-40B4-BE49-F238E27FC236}">
                <a16:creationId xmlns:a16="http://schemas.microsoft.com/office/drawing/2014/main" id="{DE35E9FC-6A2B-79A7-CCF5-D4A6CDA4C142}"/>
              </a:ext>
            </a:extLst>
          </p:cNvPr>
          <p:cNvSpPr/>
          <p:nvPr/>
        </p:nvSpPr>
        <p:spPr>
          <a:xfrm>
            <a:off x="8043944" y="1884143"/>
            <a:ext cx="98226" cy="92868"/>
          </a:xfrm>
          <a:prstGeom prst="ellipse">
            <a:avLst/>
          </a:prstGeom>
          <a:solidFill>
            <a:srgbClr val="ED7D31"/>
          </a:solidFill>
          <a:ln w="25400" cap="flat" cmpd="sng" algn="ctr">
            <a:solidFill>
              <a:srgbClr val="ED7D31"/>
            </a:solidFill>
            <a:prstDash val="solid"/>
          </a:ln>
          <a:effectLst/>
        </p:spPr>
        <p:txBody>
          <a:bodyPr rtlCol="0" anchor="ctr"/>
          <a:lstStyle/>
          <a:p>
            <a:pPr algn="ctr" defTabSz="685800">
              <a:defRPr/>
            </a:pPr>
            <a:endParaRPr lang="fr-FR" sz="1050">
              <a:solidFill>
                <a:srgbClr val="FFFFFF"/>
              </a:solidFill>
              <a:ea typeface="+mn-ea"/>
              <a:cs typeface="+mn-cs"/>
            </a:endParaRPr>
          </a:p>
        </p:txBody>
      </p:sp>
      <p:sp>
        <p:nvSpPr>
          <p:cNvPr id="56" name="Espace réservé du texte 3">
            <a:extLst>
              <a:ext uri="{FF2B5EF4-FFF2-40B4-BE49-F238E27FC236}">
                <a16:creationId xmlns:a16="http://schemas.microsoft.com/office/drawing/2014/main" id="{60E30D68-B2B8-7666-3BB1-44DD1CDAA594}"/>
              </a:ext>
            </a:extLst>
          </p:cNvPr>
          <p:cNvSpPr txBox="1">
            <a:spLocks/>
          </p:cNvSpPr>
          <p:nvPr/>
        </p:nvSpPr>
        <p:spPr bwMode="gray">
          <a:xfrm>
            <a:off x="4572829" y="3391036"/>
            <a:ext cx="1842461" cy="856619"/>
          </a:xfrm>
          <a:prstGeom prst="rect">
            <a:avLst/>
          </a:prstGeom>
        </p:spPr>
        <p:txBody>
          <a:bodyPr vert="horz" lIns="0" tIns="0" rIns="0" bIns="0" rtlCol="0" anchor="t" anchorCtr="0">
            <a:noAutofit/>
          </a:bodyPr>
          <a:lst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arianne" panose="02000000000000000000" pitchFamily="2" charset="0"/>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arianne" panose="02000000000000000000" pitchFamily="2" charset="0"/>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baseline="0">
                <a:solidFill>
                  <a:schemeClr val="tx1"/>
                </a:solidFill>
                <a:latin typeface="Marianne" panose="02000000000000000000" pitchFamily="2" charset="0"/>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arianne" panose="02000000000000000000" pitchFamily="2" charset="0"/>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arianne" panose="020000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defTabSz="685800">
              <a:spcAft>
                <a:spcPts val="375"/>
              </a:spcAft>
            </a:pPr>
            <a:r>
              <a:rPr lang="fr-FR" sz="825" b="1">
                <a:solidFill>
                  <a:srgbClr val="000000"/>
                </a:solidFill>
                <a:latin typeface="Marianne"/>
              </a:rPr>
              <a:t>SUN-ES (2021)</a:t>
            </a:r>
          </a:p>
          <a:p>
            <a:pPr marL="0" defTabSz="685800">
              <a:spcAft>
                <a:spcPts val="375"/>
              </a:spcAft>
            </a:pPr>
            <a:r>
              <a:rPr lang="fr-FR" sz="600" u="sng">
                <a:solidFill>
                  <a:srgbClr val="000000"/>
                </a:solidFill>
                <a:latin typeface="Marianne"/>
              </a:rPr>
              <a:t>Objectif</a:t>
            </a:r>
            <a:r>
              <a:rPr lang="fr-FR" sz="600">
                <a:solidFill>
                  <a:srgbClr val="000000"/>
                </a:solidFill>
                <a:latin typeface="Marianne"/>
              </a:rPr>
              <a:t> : Permettre le partage fluide et sécurisée des données de santé à travers l'alimentation du DMP des documents clés dont les documents de sortie et l'envoi par messagerie sécurisée de santé professionnelle et citoyenne. </a:t>
            </a:r>
          </a:p>
        </p:txBody>
      </p:sp>
      <p:sp>
        <p:nvSpPr>
          <p:cNvPr id="57" name="Titre 1">
            <a:extLst>
              <a:ext uri="{FF2B5EF4-FFF2-40B4-BE49-F238E27FC236}">
                <a16:creationId xmlns:a16="http://schemas.microsoft.com/office/drawing/2014/main" id="{78E0B982-B3BA-00D8-C9F1-FA6FF573E7B7}"/>
              </a:ext>
            </a:extLst>
          </p:cNvPr>
          <p:cNvSpPr txBox="1">
            <a:spLocks/>
          </p:cNvSpPr>
          <p:nvPr/>
        </p:nvSpPr>
        <p:spPr>
          <a:xfrm>
            <a:off x="646596" y="467657"/>
            <a:ext cx="2232628" cy="34286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rgbClr val="374C62"/>
              </a:buClr>
              <a:buSzPts val="2400"/>
              <a:buFont typeface="Arial"/>
              <a:buNone/>
              <a:defRPr sz="2400" b="1" kern="1200">
                <a:solidFill>
                  <a:srgbClr val="374C62"/>
                </a:solidFill>
                <a:latin typeface="+mj-lt"/>
                <a:ea typeface="+mj-ea"/>
                <a:cs typeface="+mj-c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pPr defTabSz="685800"/>
            <a:r>
              <a:rPr lang="fr-FR" sz="900">
                <a:latin typeface="Marianne" panose="02000000000000000000" pitchFamily="2" charset="0"/>
              </a:rPr>
              <a:t>Améliorer l’intégration et l’ergonomie des services socles ​dans les outils que les professionnels de santé utilisent au quotidien</a:t>
            </a:r>
          </a:p>
        </p:txBody>
      </p:sp>
      <p:sp>
        <p:nvSpPr>
          <p:cNvPr id="58" name="Espace réservé du texte 3">
            <a:extLst>
              <a:ext uri="{FF2B5EF4-FFF2-40B4-BE49-F238E27FC236}">
                <a16:creationId xmlns:a16="http://schemas.microsoft.com/office/drawing/2014/main" id="{3DE01429-7CEA-A9FA-E63D-0D622E5C7648}"/>
              </a:ext>
            </a:extLst>
          </p:cNvPr>
          <p:cNvSpPr txBox="1">
            <a:spLocks/>
          </p:cNvSpPr>
          <p:nvPr/>
        </p:nvSpPr>
        <p:spPr>
          <a:xfrm>
            <a:off x="646596" y="111556"/>
            <a:ext cx="1038946" cy="267308"/>
          </a:xfrm>
          <a:prstGeom prst="rect">
            <a:avLst/>
          </a:prstGeom>
          <a:noFill/>
          <a:ln>
            <a:noFill/>
          </a:ln>
        </p:spPr>
        <p:txBody>
          <a:bodyPr spcFirstLastPara="1" vert="horz" wrap="square" lIns="0" tIns="0" rIns="0" bIns="0" rtlCol="0" anchor="b" anchorCtr="0">
            <a:normAutofit/>
          </a:bodyPr>
          <a:lstStyle>
            <a:lvl1pPr marL="8466" lvl="0" indent="-8466" algn="l" defTabSz="914400" rtl="0" eaLnBrk="1" latinLnBrk="0" hangingPunct="1">
              <a:lnSpc>
                <a:spcPct val="100000"/>
              </a:lnSpc>
              <a:spcBef>
                <a:spcPts val="0"/>
              </a:spcBef>
              <a:spcAft>
                <a:spcPts val="0"/>
              </a:spcAft>
              <a:buClr>
                <a:srgbClr val="374C62"/>
              </a:buClr>
              <a:buSzPts val="1200"/>
              <a:buFont typeface="Arial"/>
              <a:buNone/>
              <a:tabLst/>
              <a:defRPr sz="1067" b="1" kern="1200">
                <a:solidFill>
                  <a:srgbClr val="374C62"/>
                </a:solidFill>
                <a:latin typeface="+mn-lt"/>
                <a:ea typeface="+mn-ea"/>
                <a:cs typeface="+mn-cs"/>
              </a:defRPr>
            </a:lvl1pPr>
            <a:lvl2pPr marL="1219170" lvl="1"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6350" indent="-6350" defTabSz="685800"/>
            <a:r>
              <a:rPr lang="fr-FR" sz="800">
                <a:solidFill>
                  <a:srgbClr val="F18A5F"/>
                </a:solidFill>
                <a:latin typeface="Marianne" panose="02000000000000000000" pitchFamily="2" charset="0"/>
              </a:rPr>
              <a:t>PRIORITÉ 7</a:t>
            </a:r>
          </a:p>
        </p:txBody>
      </p:sp>
      <p:sp>
        <p:nvSpPr>
          <p:cNvPr id="59" name="Titre 1">
            <a:extLst>
              <a:ext uri="{FF2B5EF4-FFF2-40B4-BE49-F238E27FC236}">
                <a16:creationId xmlns:a16="http://schemas.microsoft.com/office/drawing/2014/main" id="{61F1C0DD-995A-6727-C008-530AD15E690D}"/>
              </a:ext>
            </a:extLst>
          </p:cNvPr>
          <p:cNvSpPr txBox="1">
            <a:spLocks/>
          </p:cNvSpPr>
          <p:nvPr/>
        </p:nvSpPr>
        <p:spPr>
          <a:xfrm>
            <a:off x="3381705" y="467657"/>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685800"/>
            <a:r>
              <a:rPr lang="fr-FR" sz="1000" kern="1200">
                <a:latin typeface="Marianne" panose="02000000000000000000" pitchFamily="2" charset="0"/>
              </a:rPr>
              <a:t>Hop'EN2</a:t>
            </a:r>
          </a:p>
        </p:txBody>
      </p:sp>
      <p:sp>
        <p:nvSpPr>
          <p:cNvPr id="60" name="Espace réservé du texte 3">
            <a:extLst>
              <a:ext uri="{FF2B5EF4-FFF2-40B4-BE49-F238E27FC236}">
                <a16:creationId xmlns:a16="http://schemas.microsoft.com/office/drawing/2014/main" id="{03C753BE-5CC9-F322-177F-62CE010E4463}"/>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4763" indent="-4763" defTabSz="685800"/>
            <a:r>
              <a:rPr lang="fr-FR" kern="1200">
                <a:solidFill>
                  <a:srgbClr val="F18A5F"/>
                </a:solidFill>
                <a:latin typeface="Marianne" panose="02000000000000000000" pitchFamily="2" charset="0"/>
              </a:rPr>
              <a:t>OBJECTIF 7.2</a:t>
            </a:r>
          </a:p>
        </p:txBody>
      </p:sp>
    </p:spTree>
    <p:extLst>
      <p:ext uri="{BB962C8B-B14F-4D97-AF65-F5344CB8AC3E}">
        <p14:creationId xmlns:p14="http://schemas.microsoft.com/office/powerpoint/2010/main" val="1521078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6040938-883C-511A-2E00-0A08EA557D86}"/>
              </a:ext>
            </a:extLst>
          </p:cNvPr>
          <p:cNvSpPr txBox="1">
            <a:spLocks/>
          </p:cNvSpPr>
          <p:nvPr/>
        </p:nvSpPr>
        <p:spPr>
          <a:xfrm>
            <a:off x="646596" y="467657"/>
            <a:ext cx="2232628" cy="34286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rgbClr val="374C62"/>
              </a:buClr>
              <a:buSzPts val="2400"/>
              <a:buFont typeface="Arial"/>
              <a:buNone/>
              <a:defRPr sz="2400" b="1" kern="1200">
                <a:solidFill>
                  <a:srgbClr val="374C62"/>
                </a:solidFill>
                <a:latin typeface="+mj-lt"/>
                <a:ea typeface="+mj-ea"/>
                <a:cs typeface="+mj-c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pPr defTabSz="685800"/>
            <a:r>
              <a:rPr lang="fr-FR" sz="900">
                <a:latin typeface="Marianne" panose="02000000000000000000" pitchFamily="2" charset="0"/>
              </a:rPr>
              <a:t>Améliorer l’intégration et l’ergonomie des services socles ​dans les outils que les professionnels de santé utilisent au quotidien</a:t>
            </a:r>
          </a:p>
        </p:txBody>
      </p:sp>
      <p:sp>
        <p:nvSpPr>
          <p:cNvPr id="7" name="Espace réservé du texte 3">
            <a:extLst>
              <a:ext uri="{FF2B5EF4-FFF2-40B4-BE49-F238E27FC236}">
                <a16:creationId xmlns:a16="http://schemas.microsoft.com/office/drawing/2014/main" id="{C1660EE6-3E9C-1434-236E-7E0B19A32537}"/>
              </a:ext>
            </a:extLst>
          </p:cNvPr>
          <p:cNvSpPr txBox="1">
            <a:spLocks/>
          </p:cNvSpPr>
          <p:nvPr/>
        </p:nvSpPr>
        <p:spPr>
          <a:xfrm>
            <a:off x="646596" y="111556"/>
            <a:ext cx="1038946" cy="267308"/>
          </a:xfrm>
          <a:prstGeom prst="rect">
            <a:avLst/>
          </a:prstGeom>
          <a:noFill/>
          <a:ln>
            <a:noFill/>
          </a:ln>
        </p:spPr>
        <p:txBody>
          <a:bodyPr spcFirstLastPara="1" vert="horz" wrap="square" lIns="0" tIns="0" rIns="0" bIns="0" rtlCol="0" anchor="b" anchorCtr="0">
            <a:normAutofit/>
          </a:bodyPr>
          <a:lstStyle>
            <a:lvl1pPr marL="8466" lvl="0" indent="-8466" algn="l" defTabSz="914400" rtl="0" eaLnBrk="1" latinLnBrk="0" hangingPunct="1">
              <a:lnSpc>
                <a:spcPct val="100000"/>
              </a:lnSpc>
              <a:spcBef>
                <a:spcPts val="0"/>
              </a:spcBef>
              <a:spcAft>
                <a:spcPts val="0"/>
              </a:spcAft>
              <a:buClr>
                <a:srgbClr val="374C62"/>
              </a:buClr>
              <a:buSzPts val="1200"/>
              <a:buFont typeface="Arial"/>
              <a:buNone/>
              <a:tabLst/>
              <a:defRPr sz="1067" b="1" kern="1200">
                <a:solidFill>
                  <a:srgbClr val="374C62"/>
                </a:solidFill>
                <a:latin typeface="+mn-lt"/>
                <a:ea typeface="+mn-ea"/>
                <a:cs typeface="+mn-cs"/>
              </a:defRPr>
            </a:lvl1pPr>
            <a:lvl2pPr marL="1219170" lvl="1"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6350" indent="-6350" defTabSz="685800"/>
            <a:r>
              <a:rPr lang="fr-FR" sz="800">
                <a:solidFill>
                  <a:srgbClr val="F18A5F"/>
                </a:solidFill>
                <a:latin typeface="Marianne" panose="02000000000000000000" pitchFamily="2" charset="0"/>
              </a:rPr>
              <a:t>PRIORITÉ 7</a:t>
            </a:r>
          </a:p>
        </p:txBody>
      </p:sp>
      <p:sp>
        <p:nvSpPr>
          <p:cNvPr id="8" name="Espace réservé du texte 3">
            <a:extLst>
              <a:ext uri="{FF2B5EF4-FFF2-40B4-BE49-F238E27FC236}">
                <a16:creationId xmlns:a16="http://schemas.microsoft.com/office/drawing/2014/main" id="{0A16537B-0F4C-FDE3-B6AC-46D8C78EA3E8}"/>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4763" indent="-4763" defTabSz="685800"/>
            <a:r>
              <a:rPr lang="fr-FR" kern="1200">
                <a:solidFill>
                  <a:srgbClr val="F18A5F"/>
                </a:solidFill>
                <a:latin typeface="Marianne" panose="02000000000000000000" pitchFamily="2" charset="0"/>
              </a:rPr>
              <a:t>OBJECTIF 7.2</a:t>
            </a:r>
          </a:p>
        </p:txBody>
      </p:sp>
      <p:sp>
        <p:nvSpPr>
          <p:cNvPr id="9" name="Titre 1">
            <a:extLst>
              <a:ext uri="{FF2B5EF4-FFF2-40B4-BE49-F238E27FC236}">
                <a16:creationId xmlns:a16="http://schemas.microsoft.com/office/drawing/2014/main" id="{3F715EC2-5E9C-781D-31EE-A03AD7A3EEE1}"/>
              </a:ext>
            </a:extLst>
          </p:cNvPr>
          <p:cNvSpPr txBox="1">
            <a:spLocks/>
          </p:cNvSpPr>
          <p:nvPr/>
        </p:nvSpPr>
        <p:spPr>
          <a:xfrm>
            <a:off x="3381705" y="467657"/>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685800"/>
            <a:r>
              <a:rPr lang="fr-FR" sz="1000" kern="1200">
                <a:latin typeface="Marianne" panose="02000000000000000000" pitchFamily="2" charset="0"/>
              </a:rPr>
              <a:t>Hop'EN2</a:t>
            </a:r>
          </a:p>
        </p:txBody>
      </p:sp>
      <p:cxnSp>
        <p:nvCxnSpPr>
          <p:cNvPr id="10" name="Connecteur droit 9">
            <a:extLst>
              <a:ext uri="{FF2B5EF4-FFF2-40B4-BE49-F238E27FC236}">
                <a16:creationId xmlns:a16="http://schemas.microsoft.com/office/drawing/2014/main" id="{7FA9739D-B112-6042-E71E-D6EEC5965C8E}"/>
              </a:ext>
            </a:extLst>
          </p:cNvPr>
          <p:cNvCxnSpPr/>
          <p:nvPr/>
        </p:nvCxnSpPr>
        <p:spPr>
          <a:xfrm>
            <a:off x="975982" y="1909968"/>
            <a:ext cx="7317000" cy="0"/>
          </a:xfrm>
          <a:prstGeom prst="line">
            <a:avLst/>
          </a:prstGeom>
          <a:ln w="12700">
            <a:solidFill>
              <a:srgbClr val="027C9A"/>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1B3CC61E-368C-DB0C-49A9-BE6067C2E9D2}"/>
              </a:ext>
            </a:extLst>
          </p:cNvPr>
          <p:cNvGrpSpPr/>
          <p:nvPr/>
        </p:nvGrpSpPr>
        <p:grpSpPr>
          <a:xfrm>
            <a:off x="2994512" y="1858810"/>
            <a:ext cx="98226" cy="321401"/>
            <a:chOff x="3092409" y="1620682"/>
            <a:chExt cx="130968" cy="428534"/>
          </a:xfrm>
        </p:grpSpPr>
        <p:cxnSp>
          <p:nvCxnSpPr>
            <p:cNvPr id="12" name="Connecteur droit 11">
              <a:extLst>
                <a:ext uri="{FF2B5EF4-FFF2-40B4-BE49-F238E27FC236}">
                  <a16:creationId xmlns:a16="http://schemas.microsoft.com/office/drawing/2014/main" id="{A31E2779-EE68-7633-7B74-B66C6F274EB9}"/>
                </a:ext>
              </a:extLst>
            </p:cNvPr>
            <p:cNvCxnSpPr>
              <a:cxnSpLocks/>
            </p:cNvCxnSpPr>
            <p:nvPr/>
          </p:nvCxnSpPr>
          <p:spPr>
            <a:xfrm>
              <a:off x="3157893" y="1807196"/>
              <a:ext cx="0" cy="24202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A440063A-C5EF-EB04-908A-3A51482575C1}"/>
                </a:ext>
              </a:extLst>
            </p:cNvPr>
            <p:cNvSpPr/>
            <p:nvPr/>
          </p:nvSpPr>
          <p:spPr>
            <a:xfrm>
              <a:off x="3092409" y="1620682"/>
              <a:ext cx="130968" cy="123824"/>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Calibri" panose="020F0502020204030204"/>
              </a:endParaRPr>
            </a:p>
          </p:txBody>
        </p:sp>
      </p:grpSp>
      <p:sp>
        <p:nvSpPr>
          <p:cNvPr id="16" name="ZoneTexte 15">
            <a:extLst>
              <a:ext uri="{FF2B5EF4-FFF2-40B4-BE49-F238E27FC236}">
                <a16:creationId xmlns:a16="http://schemas.microsoft.com/office/drawing/2014/main" id="{38663D09-002F-71B9-0EDA-AC057CA1EDFC}"/>
              </a:ext>
            </a:extLst>
          </p:cNvPr>
          <p:cNvSpPr txBox="1"/>
          <p:nvPr/>
        </p:nvSpPr>
        <p:spPr>
          <a:xfrm>
            <a:off x="923375" y="1889504"/>
            <a:ext cx="1883811" cy="484748"/>
          </a:xfrm>
          <a:prstGeom prst="rect">
            <a:avLst/>
          </a:prstGeom>
          <a:noFill/>
        </p:spPr>
        <p:txBody>
          <a:bodyPr wrap="square" rtlCol="0">
            <a:spAutoFit/>
          </a:bodyPr>
          <a:lstStyle/>
          <a:p>
            <a:pPr defTabSz="685800">
              <a:buClrTx/>
            </a:pPr>
            <a:r>
              <a:rPr lang="fr-FR" sz="1200" kern="1200">
                <a:solidFill>
                  <a:srgbClr val="027C9A"/>
                </a:solidFill>
                <a:latin typeface="Calibri" panose="020F0502020204030204"/>
                <a:ea typeface="+mn-ea"/>
                <a:cs typeface="+mn-cs"/>
              </a:rPr>
              <a:t>2024</a:t>
            </a:r>
          </a:p>
          <a:p>
            <a:pPr defTabSz="685800">
              <a:buClrTx/>
            </a:pPr>
            <a:r>
              <a:rPr lang="fr-FR" sz="1350" kern="1200">
                <a:solidFill>
                  <a:srgbClr val="027C9A"/>
                </a:solidFill>
                <a:latin typeface="Calibri" panose="020F0502020204030204"/>
                <a:ea typeface="+mn-ea"/>
                <a:cs typeface="+mn-cs"/>
              </a:rPr>
              <a:t>Une année de transition</a:t>
            </a:r>
          </a:p>
        </p:txBody>
      </p:sp>
      <p:cxnSp>
        <p:nvCxnSpPr>
          <p:cNvPr id="17" name="Connecteur droit 16">
            <a:extLst>
              <a:ext uri="{FF2B5EF4-FFF2-40B4-BE49-F238E27FC236}">
                <a16:creationId xmlns:a16="http://schemas.microsoft.com/office/drawing/2014/main" id="{84C159EF-3F37-A445-44FE-0DFF07AF48B6}"/>
              </a:ext>
            </a:extLst>
          </p:cNvPr>
          <p:cNvCxnSpPr>
            <a:cxnSpLocks/>
          </p:cNvCxnSpPr>
          <p:nvPr/>
        </p:nvCxnSpPr>
        <p:spPr>
          <a:xfrm>
            <a:off x="8267743" y="1993651"/>
            <a:ext cx="0" cy="18151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65039CE4-4829-B13C-1FD2-46803B35416A}"/>
              </a:ext>
            </a:extLst>
          </p:cNvPr>
          <p:cNvSpPr/>
          <p:nvPr/>
        </p:nvSpPr>
        <p:spPr>
          <a:xfrm>
            <a:off x="8218630" y="1854584"/>
            <a:ext cx="98226" cy="9286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Calibri" panose="020F0502020204030204"/>
            </a:endParaRPr>
          </a:p>
        </p:txBody>
      </p:sp>
      <p:sp>
        <p:nvSpPr>
          <p:cNvPr id="19" name="ZoneTexte 18">
            <a:extLst>
              <a:ext uri="{FF2B5EF4-FFF2-40B4-BE49-F238E27FC236}">
                <a16:creationId xmlns:a16="http://schemas.microsoft.com/office/drawing/2014/main" id="{3FC159AE-91FA-6948-D29D-0A4CD9A68697}"/>
              </a:ext>
            </a:extLst>
          </p:cNvPr>
          <p:cNvSpPr txBox="1"/>
          <p:nvPr/>
        </p:nvSpPr>
        <p:spPr>
          <a:xfrm>
            <a:off x="1176827" y="2432896"/>
            <a:ext cx="1722096" cy="219291"/>
          </a:xfrm>
          <a:prstGeom prst="rect">
            <a:avLst/>
          </a:prstGeom>
          <a:noFill/>
        </p:spPr>
        <p:txBody>
          <a:bodyPr wrap="square" rtlCol="0">
            <a:spAutoFit/>
          </a:bodyPr>
          <a:lstStyle/>
          <a:p>
            <a:pPr defTabSz="685800">
              <a:buClrTx/>
            </a:pPr>
            <a:r>
              <a:rPr lang="fr-FR" sz="825" kern="1200">
                <a:solidFill>
                  <a:prstClr val="black"/>
                </a:solidFill>
                <a:latin typeface="Marianne" panose="02000000000000000000" pitchFamily="2" charset="0"/>
                <a:ea typeface="+mn-ea"/>
                <a:cs typeface="+mn-cs"/>
              </a:rPr>
              <a:t>Fin du programme SUN-ES</a:t>
            </a:r>
          </a:p>
        </p:txBody>
      </p:sp>
      <p:sp>
        <p:nvSpPr>
          <p:cNvPr id="20" name="ZoneTexte 19">
            <a:extLst>
              <a:ext uri="{FF2B5EF4-FFF2-40B4-BE49-F238E27FC236}">
                <a16:creationId xmlns:a16="http://schemas.microsoft.com/office/drawing/2014/main" id="{F9BC01BD-112F-5F47-1E24-9AD93E303644}"/>
              </a:ext>
            </a:extLst>
          </p:cNvPr>
          <p:cNvSpPr txBox="1"/>
          <p:nvPr/>
        </p:nvSpPr>
        <p:spPr>
          <a:xfrm>
            <a:off x="1171755" y="2778015"/>
            <a:ext cx="1722096" cy="219291"/>
          </a:xfrm>
          <a:prstGeom prst="rect">
            <a:avLst/>
          </a:prstGeom>
          <a:noFill/>
        </p:spPr>
        <p:txBody>
          <a:bodyPr wrap="square" rtlCol="0">
            <a:spAutoFit/>
          </a:bodyPr>
          <a:lstStyle/>
          <a:p>
            <a:pPr defTabSz="685800">
              <a:buClrTx/>
            </a:pPr>
            <a:r>
              <a:rPr lang="fr-FR" sz="825" kern="1200">
                <a:solidFill>
                  <a:prstClr val="black"/>
                </a:solidFill>
                <a:latin typeface="Marianne" panose="02000000000000000000" pitchFamily="2" charset="0"/>
                <a:ea typeface="+mn-ea"/>
                <a:cs typeface="+mn-cs"/>
              </a:rPr>
              <a:t>Lancement du SONS Vague 2</a:t>
            </a:r>
          </a:p>
        </p:txBody>
      </p:sp>
      <p:sp>
        <p:nvSpPr>
          <p:cNvPr id="21" name="ZoneTexte 20">
            <a:extLst>
              <a:ext uri="{FF2B5EF4-FFF2-40B4-BE49-F238E27FC236}">
                <a16:creationId xmlns:a16="http://schemas.microsoft.com/office/drawing/2014/main" id="{0FA54103-4A91-BF8D-29A2-103E7B40D0C4}"/>
              </a:ext>
            </a:extLst>
          </p:cNvPr>
          <p:cNvSpPr txBox="1"/>
          <p:nvPr/>
        </p:nvSpPr>
        <p:spPr>
          <a:xfrm>
            <a:off x="1171754" y="3077762"/>
            <a:ext cx="1722096" cy="219291"/>
          </a:xfrm>
          <a:prstGeom prst="rect">
            <a:avLst/>
          </a:prstGeom>
          <a:noFill/>
        </p:spPr>
        <p:txBody>
          <a:bodyPr wrap="square" rtlCol="0">
            <a:spAutoFit/>
          </a:bodyPr>
          <a:lstStyle/>
          <a:p>
            <a:pPr defTabSz="685800">
              <a:buClrTx/>
            </a:pPr>
            <a:r>
              <a:rPr lang="fr-FR" sz="825" kern="1200">
                <a:solidFill>
                  <a:prstClr val="black"/>
                </a:solidFill>
                <a:latin typeface="Marianne" panose="02000000000000000000" pitchFamily="2" charset="0"/>
                <a:ea typeface="+mn-ea"/>
                <a:cs typeface="+mn-cs"/>
              </a:rPr>
              <a:t>Lancement de </a:t>
            </a:r>
            <a:r>
              <a:rPr lang="fr-FR" sz="825" kern="1200" err="1">
                <a:solidFill>
                  <a:prstClr val="black"/>
                </a:solidFill>
                <a:latin typeface="Marianne" panose="02000000000000000000" pitchFamily="2" charset="0"/>
                <a:ea typeface="+mn-ea"/>
                <a:cs typeface="+mn-cs"/>
              </a:rPr>
              <a:t>CaRE</a:t>
            </a:r>
            <a:endParaRPr lang="fr-FR" sz="825" kern="1200">
              <a:solidFill>
                <a:prstClr val="black"/>
              </a:solidFill>
              <a:latin typeface="Marianne" panose="02000000000000000000" pitchFamily="2" charset="0"/>
              <a:ea typeface="+mn-ea"/>
              <a:cs typeface="+mn-cs"/>
            </a:endParaRPr>
          </a:p>
        </p:txBody>
      </p:sp>
      <p:pic>
        <p:nvPicPr>
          <p:cNvPr id="22" name="Image 21">
            <a:extLst>
              <a:ext uri="{FF2B5EF4-FFF2-40B4-BE49-F238E27FC236}">
                <a16:creationId xmlns:a16="http://schemas.microsoft.com/office/drawing/2014/main" id="{6E516C47-917E-60F9-5D74-083C135F4BD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6" b="97973" l="4730" r="94595">
                        <a14:foregroundMark x1="94595" y1="29054" x2="89865" y2="676"/>
                        <a14:foregroundMark x1="4730" y1="52703" x2="4730" y2="52703"/>
                        <a14:foregroundMark x1="52027" y1="91892" x2="52027" y2="91892"/>
                        <a14:foregroundMark x1="45270" y1="97973" x2="45270" y2="97973"/>
                      </a14:backgroundRemoval>
                    </a14:imgEffect>
                  </a14:imgLayer>
                </a14:imgProps>
              </a:ext>
            </a:extLst>
          </a:blip>
          <a:stretch>
            <a:fillRect/>
          </a:stretch>
        </p:blipFill>
        <p:spPr>
          <a:xfrm>
            <a:off x="1036307" y="3421381"/>
            <a:ext cx="159466" cy="159466"/>
          </a:xfrm>
          <a:prstGeom prst="rect">
            <a:avLst/>
          </a:prstGeom>
        </p:spPr>
      </p:pic>
      <p:sp>
        <p:nvSpPr>
          <p:cNvPr id="23" name="ZoneTexte 22">
            <a:extLst>
              <a:ext uri="{FF2B5EF4-FFF2-40B4-BE49-F238E27FC236}">
                <a16:creationId xmlns:a16="http://schemas.microsoft.com/office/drawing/2014/main" id="{4AE95B23-CD79-AC3D-95E2-FB460B44EEBC}"/>
              </a:ext>
            </a:extLst>
          </p:cNvPr>
          <p:cNvSpPr txBox="1"/>
          <p:nvPr/>
        </p:nvSpPr>
        <p:spPr>
          <a:xfrm>
            <a:off x="1171753" y="3382623"/>
            <a:ext cx="1883084" cy="346249"/>
          </a:xfrm>
          <a:prstGeom prst="rect">
            <a:avLst/>
          </a:prstGeom>
          <a:noFill/>
        </p:spPr>
        <p:txBody>
          <a:bodyPr wrap="square" rtlCol="0">
            <a:spAutoFit/>
          </a:bodyPr>
          <a:lstStyle/>
          <a:p>
            <a:pPr defTabSz="685800">
              <a:buClrTx/>
            </a:pPr>
            <a:r>
              <a:rPr lang="fr-FR" sz="825" kern="1200" dirty="0">
                <a:solidFill>
                  <a:prstClr val="black"/>
                </a:solidFill>
                <a:latin typeface="Marianne" panose="02000000000000000000" pitchFamily="2" charset="0"/>
                <a:ea typeface="+mn-ea"/>
                <a:cs typeface="+mn-cs"/>
              </a:rPr>
              <a:t>Début de l’expérimentation </a:t>
            </a:r>
          </a:p>
          <a:p>
            <a:pPr defTabSz="685800">
              <a:buClrTx/>
            </a:pPr>
            <a:r>
              <a:rPr lang="fr-FR" sz="825" kern="1200" dirty="0">
                <a:solidFill>
                  <a:prstClr val="black"/>
                </a:solidFill>
                <a:latin typeface="Marianne" panose="02000000000000000000" pitchFamily="2" charset="0"/>
                <a:ea typeface="+mn-ea"/>
                <a:cs typeface="+mn-cs"/>
              </a:rPr>
              <a:t>Consultation MES</a:t>
            </a:r>
          </a:p>
        </p:txBody>
      </p:sp>
      <p:pic>
        <p:nvPicPr>
          <p:cNvPr id="24" name="Image 23">
            <a:extLst>
              <a:ext uri="{FF2B5EF4-FFF2-40B4-BE49-F238E27FC236}">
                <a16:creationId xmlns:a16="http://schemas.microsoft.com/office/drawing/2014/main" id="{DF72D140-863D-8DC0-2018-71FA30777B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6" b="97973" l="4730" r="94595">
                        <a14:foregroundMark x1="94595" y1="29054" x2="89865" y2="676"/>
                        <a14:foregroundMark x1="4730" y1="52703" x2="4730" y2="52703"/>
                        <a14:foregroundMark x1="52027" y1="91892" x2="52027" y2="91892"/>
                        <a14:foregroundMark x1="45270" y1="97973" x2="45270" y2="97973"/>
                      </a14:backgroundRemoval>
                    </a14:imgEffect>
                  </a14:imgLayer>
                </a14:imgProps>
              </a:ext>
            </a:extLst>
          </a:blip>
          <a:stretch>
            <a:fillRect/>
          </a:stretch>
        </p:blipFill>
        <p:spPr>
          <a:xfrm>
            <a:off x="1036307" y="3128941"/>
            <a:ext cx="159466" cy="159466"/>
          </a:xfrm>
          <a:prstGeom prst="rect">
            <a:avLst/>
          </a:prstGeom>
        </p:spPr>
      </p:pic>
      <p:pic>
        <p:nvPicPr>
          <p:cNvPr id="25" name="Image 24">
            <a:extLst>
              <a:ext uri="{FF2B5EF4-FFF2-40B4-BE49-F238E27FC236}">
                <a16:creationId xmlns:a16="http://schemas.microsoft.com/office/drawing/2014/main" id="{EE55DFFD-2ECD-3249-91A4-815A9DD094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6" b="97973" l="4730" r="94595">
                        <a14:foregroundMark x1="94595" y1="29054" x2="89865" y2="676"/>
                        <a14:foregroundMark x1="4730" y1="52703" x2="4730" y2="52703"/>
                        <a14:foregroundMark x1="52027" y1="91892" x2="52027" y2="91892"/>
                        <a14:foregroundMark x1="45270" y1="97973" x2="45270" y2="97973"/>
                      </a14:backgroundRemoval>
                    </a14:imgEffect>
                  </a14:imgLayer>
                </a14:imgProps>
              </a:ext>
            </a:extLst>
          </a:blip>
          <a:stretch>
            <a:fillRect/>
          </a:stretch>
        </p:blipFill>
        <p:spPr>
          <a:xfrm>
            <a:off x="1036308" y="2821184"/>
            <a:ext cx="159466" cy="159466"/>
          </a:xfrm>
          <a:prstGeom prst="rect">
            <a:avLst/>
          </a:prstGeom>
        </p:spPr>
      </p:pic>
      <p:pic>
        <p:nvPicPr>
          <p:cNvPr id="26" name="Image 25">
            <a:extLst>
              <a:ext uri="{FF2B5EF4-FFF2-40B4-BE49-F238E27FC236}">
                <a16:creationId xmlns:a16="http://schemas.microsoft.com/office/drawing/2014/main" id="{AB3FCA43-1B6D-A926-4D59-3EF4767F04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6" b="97973" l="4730" r="94595">
                        <a14:foregroundMark x1="94595" y1="29054" x2="89865" y2="676"/>
                        <a14:foregroundMark x1="4730" y1="52703" x2="4730" y2="52703"/>
                        <a14:foregroundMark x1="52027" y1="91892" x2="52027" y2="91892"/>
                        <a14:foregroundMark x1="45270" y1="97973" x2="45270" y2="97973"/>
                      </a14:backgroundRemoval>
                    </a14:imgEffect>
                  </a14:imgLayer>
                </a14:imgProps>
              </a:ext>
            </a:extLst>
          </a:blip>
          <a:stretch>
            <a:fillRect/>
          </a:stretch>
        </p:blipFill>
        <p:spPr>
          <a:xfrm>
            <a:off x="1036308" y="2488405"/>
            <a:ext cx="159466" cy="159466"/>
          </a:xfrm>
          <a:prstGeom prst="rect">
            <a:avLst/>
          </a:prstGeom>
        </p:spPr>
      </p:pic>
      <p:sp>
        <p:nvSpPr>
          <p:cNvPr id="29" name="ZoneTexte 28">
            <a:extLst>
              <a:ext uri="{FF2B5EF4-FFF2-40B4-BE49-F238E27FC236}">
                <a16:creationId xmlns:a16="http://schemas.microsoft.com/office/drawing/2014/main" id="{785EE696-0FAF-C0B9-8728-972374316543}"/>
              </a:ext>
            </a:extLst>
          </p:cNvPr>
          <p:cNvSpPr txBox="1"/>
          <p:nvPr/>
        </p:nvSpPr>
        <p:spPr>
          <a:xfrm>
            <a:off x="3549673" y="2169148"/>
            <a:ext cx="4209437" cy="1645322"/>
          </a:xfrm>
          <a:prstGeom prst="rect">
            <a:avLst/>
          </a:prstGeom>
          <a:noFill/>
        </p:spPr>
        <p:txBody>
          <a:bodyPr wrap="square">
            <a:spAutoFit/>
          </a:bodyPr>
          <a:lstStyle/>
          <a:p>
            <a:pPr indent="-81000" algn="just" defTabSz="685800">
              <a:spcBef>
                <a:spcPts val="375"/>
              </a:spcBef>
              <a:spcAft>
                <a:spcPts val="375"/>
              </a:spcAft>
              <a:buClrTx/>
              <a:buFont typeface="Wingdings 3" panose="05040102010807070707" pitchFamily="18" charset="2"/>
              <a:buChar char="²"/>
            </a:pPr>
            <a:r>
              <a:rPr lang="fr-FR" sz="825" kern="1200" dirty="0">
                <a:solidFill>
                  <a:prstClr val="black"/>
                </a:solidFill>
                <a:latin typeface="Marianne" panose="02000000000000000000" pitchFamily="2" charset="0"/>
                <a:ea typeface="Times New Roman" panose="02020603050405020304" pitchFamily="18" charset="0"/>
                <a:cs typeface="+mn-cs"/>
              </a:rPr>
              <a:t>Poursuivre les efforts en matière </a:t>
            </a:r>
            <a:r>
              <a:rPr lang="fr-FR" sz="825" b="1" kern="1200" dirty="0">
                <a:solidFill>
                  <a:prstClr val="black"/>
                </a:solidFill>
                <a:latin typeface="Marianne" panose="02000000000000000000" pitchFamily="2" charset="0"/>
                <a:ea typeface="Times New Roman" panose="02020603050405020304" pitchFamily="18" charset="0"/>
                <a:cs typeface="+mn-cs"/>
              </a:rPr>
              <a:t>d’alimentation de Mon espace santé</a:t>
            </a:r>
            <a:r>
              <a:rPr lang="fr-FR" sz="825" kern="1200" dirty="0">
                <a:solidFill>
                  <a:prstClr val="black"/>
                </a:solidFill>
                <a:latin typeface="Marianne" panose="02000000000000000000" pitchFamily="2" charset="0"/>
                <a:ea typeface="Times New Roman" panose="02020603050405020304" pitchFamily="18" charset="0"/>
                <a:cs typeface="+mn-cs"/>
              </a:rPr>
              <a:t>, dans la suite de SUN-ES</a:t>
            </a:r>
          </a:p>
          <a:p>
            <a:pPr indent="-81000" algn="just" defTabSz="685800">
              <a:spcBef>
                <a:spcPts val="375"/>
              </a:spcBef>
              <a:spcAft>
                <a:spcPts val="375"/>
              </a:spcAft>
              <a:buClrTx/>
              <a:buFont typeface="Wingdings 3" panose="05040102010807070707" pitchFamily="18" charset="2"/>
              <a:buChar char="²"/>
            </a:pPr>
            <a:r>
              <a:rPr lang="fr-FR" sz="825" b="1" kern="1200" dirty="0">
                <a:solidFill>
                  <a:prstClr val="black"/>
                </a:solidFill>
                <a:latin typeface="Marianne" panose="02000000000000000000" pitchFamily="2" charset="0"/>
                <a:ea typeface="Times New Roman" panose="02020603050405020304" pitchFamily="18" charset="0"/>
                <a:cs typeface="+mn-cs"/>
              </a:rPr>
              <a:t>Préparer l’accès en consultation du DMP </a:t>
            </a:r>
            <a:r>
              <a:rPr lang="fr-FR" sz="825" kern="1200" dirty="0">
                <a:solidFill>
                  <a:prstClr val="black"/>
                </a:solidFill>
                <a:latin typeface="Marianne" panose="02000000000000000000" pitchFamily="2" charset="0"/>
                <a:ea typeface="Times New Roman" panose="02020603050405020304" pitchFamily="18" charset="0"/>
                <a:cs typeface="+mn-cs"/>
              </a:rPr>
              <a:t>à l’hôpital, notamment en renforçant la qualification de l’INS </a:t>
            </a:r>
          </a:p>
          <a:p>
            <a:pPr indent="-81000" algn="just" defTabSz="685800">
              <a:spcBef>
                <a:spcPts val="375"/>
              </a:spcBef>
              <a:spcAft>
                <a:spcPts val="375"/>
              </a:spcAft>
              <a:buClrTx/>
              <a:buFont typeface="Wingdings 3" panose="05040102010807070707" pitchFamily="18" charset="2"/>
              <a:buChar char="²"/>
            </a:pPr>
            <a:r>
              <a:rPr lang="fr-FR" sz="825" kern="1200" dirty="0">
                <a:solidFill>
                  <a:prstClr val="black"/>
                </a:solidFill>
                <a:latin typeface="Marianne" panose="02000000000000000000" pitchFamily="2" charset="0"/>
                <a:ea typeface="Times New Roman" panose="02020603050405020304" pitchFamily="18" charset="0"/>
                <a:cs typeface="+mn-cs"/>
              </a:rPr>
              <a:t>Aider les établissements à </a:t>
            </a:r>
            <a:r>
              <a:rPr lang="fr-FR" sz="825" b="1" kern="1200" dirty="0">
                <a:solidFill>
                  <a:prstClr val="black"/>
                </a:solidFill>
                <a:latin typeface="Marianne" panose="02000000000000000000" pitchFamily="2" charset="0"/>
                <a:ea typeface="Times New Roman" panose="02020603050405020304" pitchFamily="18" charset="0"/>
                <a:cs typeface="+mn-cs"/>
              </a:rPr>
              <a:t>améliorer leur pilotage médico-économique</a:t>
            </a:r>
          </a:p>
          <a:p>
            <a:pPr indent="-81000" algn="just" defTabSz="685800">
              <a:spcBef>
                <a:spcPts val="375"/>
              </a:spcBef>
              <a:spcAft>
                <a:spcPts val="375"/>
              </a:spcAft>
              <a:buClrTx/>
              <a:buFont typeface="Wingdings 3" panose="05040102010807070707" pitchFamily="18" charset="2"/>
              <a:buChar char="²"/>
            </a:pPr>
            <a:r>
              <a:rPr lang="fr-FR" sz="825" b="1" kern="1200" dirty="0">
                <a:solidFill>
                  <a:prstClr val="black"/>
                </a:solidFill>
                <a:latin typeface="Marianne" panose="02000000000000000000" pitchFamily="2" charset="0"/>
                <a:ea typeface="Times New Roman" panose="02020603050405020304" pitchFamily="18" charset="0"/>
                <a:cs typeface="+mn-cs"/>
              </a:rPr>
              <a:t>Préparer dès à présent avec l’écosystème l’année 2025 </a:t>
            </a:r>
            <a:r>
              <a:rPr lang="fr-FR" sz="825" kern="1200" dirty="0">
                <a:solidFill>
                  <a:prstClr val="black"/>
                </a:solidFill>
                <a:latin typeface="Marianne" panose="02000000000000000000" pitchFamily="2" charset="0"/>
                <a:ea typeface="Times New Roman" panose="02020603050405020304" pitchFamily="18" charset="0"/>
                <a:cs typeface="+mn-cs"/>
              </a:rPr>
              <a:t>pour poursuivre le développement des usages numériques des établissements, en tenant compte des apports de l’IA dans la production des documents de santé</a:t>
            </a:r>
          </a:p>
          <a:p>
            <a:pPr algn="just" defTabSz="685800">
              <a:spcBef>
                <a:spcPts val="375"/>
              </a:spcBef>
              <a:spcAft>
                <a:spcPts val="375"/>
              </a:spcAft>
              <a:buClrTx/>
            </a:pPr>
            <a:endParaRPr lang="fr-FR" sz="825" kern="1200" dirty="0">
              <a:solidFill>
                <a:prstClr val="black"/>
              </a:solidFill>
              <a:latin typeface="Marianne" panose="02000000000000000000" pitchFamily="2" charset="0"/>
              <a:ea typeface="Times New Roman" panose="02020603050405020304" pitchFamily="18" charset="0"/>
              <a:cs typeface="+mn-cs"/>
            </a:endParaRPr>
          </a:p>
        </p:txBody>
      </p:sp>
      <p:sp>
        <p:nvSpPr>
          <p:cNvPr id="31" name="Parenthèses 30">
            <a:extLst>
              <a:ext uri="{FF2B5EF4-FFF2-40B4-BE49-F238E27FC236}">
                <a16:creationId xmlns:a16="http://schemas.microsoft.com/office/drawing/2014/main" id="{807242C5-B8D3-111C-F4B1-5E44D8E6A69E}"/>
              </a:ext>
            </a:extLst>
          </p:cNvPr>
          <p:cNvSpPr/>
          <p:nvPr/>
        </p:nvSpPr>
        <p:spPr>
          <a:xfrm>
            <a:off x="903793" y="2778014"/>
            <a:ext cx="2055308" cy="870811"/>
          </a:xfrm>
          <a:prstGeom prst="bracketPair">
            <a:avLst>
              <a:gd name="adj" fmla="val 15011"/>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fr-FR" sz="1350" kern="1200">
              <a:solidFill>
                <a:prstClr val="black"/>
              </a:solidFill>
              <a:latin typeface="Calibri" panose="020F0502020204030204"/>
            </a:endParaRPr>
          </a:p>
        </p:txBody>
      </p:sp>
      <p:sp>
        <p:nvSpPr>
          <p:cNvPr id="52" name="ZoneTexte 51">
            <a:extLst>
              <a:ext uri="{FF2B5EF4-FFF2-40B4-BE49-F238E27FC236}">
                <a16:creationId xmlns:a16="http://schemas.microsoft.com/office/drawing/2014/main" id="{F233080D-7432-2F84-F4C3-2B6579BD8345}"/>
              </a:ext>
            </a:extLst>
          </p:cNvPr>
          <p:cNvSpPr txBox="1"/>
          <p:nvPr/>
        </p:nvSpPr>
        <p:spPr>
          <a:xfrm>
            <a:off x="716446" y="1151982"/>
            <a:ext cx="7990232" cy="246221"/>
          </a:xfrm>
          <a:prstGeom prst="rect">
            <a:avLst/>
          </a:prstGeom>
          <a:noFill/>
        </p:spPr>
        <p:txBody>
          <a:bodyPr wrap="square" lIns="0" tIns="0" rIns="0" bIns="0">
            <a:spAutoFit/>
          </a:bodyPr>
          <a:lstStyle/>
          <a:p>
            <a:pPr defTabSz="685800">
              <a:buClrTx/>
              <a:defRPr/>
            </a:pPr>
            <a:r>
              <a:rPr lang="fr-FR" sz="1600" b="1" kern="1200" dirty="0">
                <a:solidFill>
                  <a:srgbClr val="374C62"/>
                </a:solidFill>
                <a:latin typeface="Marianne" panose="02000000000000000000" pitchFamily="2" charset="0"/>
                <a:ea typeface="+mn-ea"/>
                <a:cs typeface="+mn-cs"/>
              </a:rPr>
              <a:t>Lancement d’une première fenêtre de financement au service des patients</a:t>
            </a:r>
          </a:p>
        </p:txBody>
      </p:sp>
      <p:sp>
        <p:nvSpPr>
          <p:cNvPr id="38" name="Rectangle 37">
            <a:extLst>
              <a:ext uri="{FF2B5EF4-FFF2-40B4-BE49-F238E27FC236}">
                <a16:creationId xmlns:a16="http://schemas.microsoft.com/office/drawing/2014/main" id="{64784EA9-9E3D-1417-8B37-DF686E7577A4}"/>
              </a:ext>
            </a:extLst>
          </p:cNvPr>
          <p:cNvSpPr/>
          <p:nvPr/>
        </p:nvSpPr>
        <p:spPr>
          <a:xfrm>
            <a:off x="4634482" y="4304369"/>
            <a:ext cx="4150519" cy="3714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fr-FR" sz="1350" kern="1200" dirty="0">
                <a:solidFill>
                  <a:prstClr val="white"/>
                </a:solidFill>
                <a:latin typeface="Calibri" panose="020F0502020204030204"/>
              </a:rPr>
              <a:t>Rendez-vous avec les fédérations d’ici la fin de semaine</a:t>
            </a:r>
          </a:p>
        </p:txBody>
      </p:sp>
      <p:sp>
        <p:nvSpPr>
          <p:cNvPr id="40" name="Flèche : droite 39">
            <a:extLst>
              <a:ext uri="{FF2B5EF4-FFF2-40B4-BE49-F238E27FC236}">
                <a16:creationId xmlns:a16="http://schemas.microsoft.com/office/drawing/2014/main" id="{B9B61BC9-7D2E-E4B2-A141-09837E49032E}"/>
              </a:ext>
            </a:extLst>
          </p:cNvPr>
          <p:cNvSpPr/>
          <p:nvPr/>
        </p:nvSpPr>
        <p:spPr>
          <a:xfrm>
            <a:off x="3967207" y="4336516"/>
            <a:ext cx="627319" cy="307181"/>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Calibri" panose="020F0502020204030204"/>
            </a:endParaRPr>
          </a:p>
        </p:txBody>
      </p:sp>
    </p:spTree>
    <p:extLst>
      <p:ext uri="{BB962C8B-B14F-4D97-AF65-F5344CB8AC3E}">
        <p14:creationId xmlns:p14="http://schemas.microsoft.com/office/powerpoint/2010/main" val="16054194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EDED2D6-8D16-39B1-B107-7237D61DF423}"/>
              </a:ext>
            </a:extLst>
          </p:cNvPr>
          <p:cNvSpPr txBox="1">
            <a:spLocks/>
          </p:cNvSpPr>
          <p:nvPr/>
        </p:nvSpPr>
        <p:spPr>
          <a:xfrm>
            <a:off x="646596" y="467657"/>
            <a:ext cx="2232628" cy="34286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rgbClr val="374C62"/>
              </a:buClr>
              <a:buSzPts val="2400"/>
              <a:buFont typeface="Arial"/>
              <a:buNone/>
              <a:defRPr sz="2400" b="1" kern="1200">
                <a:solidFill>
                  <a:srgbClr val="374C62"/>
                </a:solidFill>
                <a:latin typeface="+mj-lt"/>
                <a:ea typeface="+mj-ea"/>
                <a:cs typeface="+mj-c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pPr defTabSz="685800"/>
            <a:r>
              <a:rPr lang="fr-FR" sz="900">
                <a:latin typeface="Marianne" panose="02000000000000000000" pitchFamily="2" charset="0"/>
              </a:rPr>
              <a:t>Améliorer l’intégration et l’ergonomie des services socles ​dans les outils que les professionnels de santé utilisent au quotidien</a:t>
            </a:r>
          </a:p>
        </p:txBody>
      </p:sp>
      <p:sp>
        <p:nvSpPr>
          <p:cNvPr id="7" name="Espace réservé du texte 3">
            <a:extLst>
              <a:ext uri="{FF2B5EF4-FFF2-40B4-BE49-F238E27FC236}">
                <a16:creationId xmlns:a16="http://schemas.microsoft.com/office/drawing/2014/main" id="{3829BF06-ECD6-2082-5494-F69BC11B5452}"/>
              </a:ext>
            </a:extLst>
          </p:cNvPr>
          <p:cNvSpPr txBox="1">
            <a:spLocks/>
          </p:cNvSpPr>
          <p:nvPr/>
        </p:nvSpPr>
        <p:spPr>
          <a:xfrm>
            <a:off x="646596" y="111556"/>
            <a:ext cx="1038946" cy="267308"/>
          </a:xfrm>
          <a:prstGeom prst="rect">
            <a:avLst/>
          </a:prstGeom>
          <a:noFill/>
          <a:ln>
            <a:noFill/>
          </a:ln>
        </p:spPr>
        <p:txBody>
          <a:bodyPr spcFirstLastPara="1" vert="horz" wrap="square" lIns="0" tIns="0" rIns="0" bIns="0" rtlCol="0" anchor="b" anchorCtr="0">
            <a:normAutofit/>
          </a:bodyPr>
          <a:lstStyle>
            <a:lvl1pPr marL="8466" lvl="0" indent="-8466" algn="l" defTabSz="914400" rtl="0" eaLnBrk="1" latinLnBrk="0" hangingPunct="1">
              <a:lnSpc>
                <a:spcPct val="100000"/>
              </a:lnSpc>
              <a:spcBef>
                <a:spcPts val="0"/>
              </a:spcBef>
              <a:spcAft>
                <a:spcPts val="0"/>
              </a:spcAft>
              <a:buClr>
                <a:srgbClr val="374C62"/>
              </a:buClr>
              <a:buSzPts val="1200"/>
              <a:buFont typeface="Arial"/>
              <a:buNone/>
              <a:tabLst/>
              <a:defRPr sz="1067" b="1" kern="1200">
                <a:solidFill>
                  <a:srgbClr val="374C62"/>
                </a:solidFill>
                <a:latin typeface="+mn-lt"/>
                <a:ea typeface="+mn-ea"/>
                <a:cs typeface="+mn-cs"/>
              </a:defRPr>
            </a:lvl1pPr>
            <a:lvl2pPr marL="1219170" lvl="1"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6350" indent="-6350" defTabSz="685800"/>
            <a:r>
              <a:rPr lang="fr-FR" sz="800">
                <a:solidFill>
                  <a:srgbClr val="F18A5F"/>
                </a:solidFill>
                <a:latin typeface="Marianne" panose="02000000000000000000" pitchFamily="2" charset="0"/>
              </a:rPr>
              <a:t>PRIORITÉ 7</a:t>
            </a:r>
          </a:p>
        </p:txBody>
      </p:sp>
      <p:sp>
        <p:nvSpPr>
          <p:cNvPr id="8" name="Espace réservé du texte 3">
            <a:extLst>
              <a:ext uri="{FF2B5EF4-FFF2-40B4-BE49-F238E27FC236}">
                <a16:creationId xmlns:a16="http://schemas.microsoft.com/office/drawing/2014/main" id="{663B7617-AC13-6E20-4C37-253CB68DB0F0}"/>
              </a:ext>
            </a:extLst>
          </p:cNvPr>
          <p:cNvSpPr txBox="1">
            <a:spLocks/>
          </p:cNvSpPr>
          <p:nvPr/>
        </p:nvSpPr>
        <p:spPr>
          <a:xfrm>
            <a:off x="3381705"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4763" indent="-4763" defTabSz="685800"/>
            <a:r>
              <a:rPr lang="fr-FR" kern="1200">
                <a:solidFill>
                  <a:srgbClr val="F18A5F"/>
                </a:solidFill>
                <a:latin typeface="Marianne" panose="02000000000000000000" pitchFamily="2" charset="0"/>
              </a:rPr>
              <a:t>OBJECTIF 7.2</a:t>
            </a:r>
          </a:p>
        </p:txBody>
      </p:sp>
      <p:sp>
        <p:nvSpPr>
          <p:cNvPr id="9" name="Titre 1">
            <a:extLst>
              <a:ext uri="{FF2B5EF4-FFF2-40B4-BE49-F238E27FC236}">
                <a16:creationId xmlns:a16="http://schemas.microsoft.com/office/drawing/2014/main" id="{3E173632-3CB5-ACA3-CDE3-7DEDEF899942}"/>
              </a:ext>
            </a:extLst>
          </p:cNvPr>
          <p:cNvSpPr txBox="1">
            <a:spLocks/>
          </p:cNvSpPr>
          <p:nvPr/>
        </p:nvSpPr>
        <p:spPr>
          <a:xfrm>
            <a:off x="3381705" y="467657"/>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685800"/>
            <a:r>
              <a:rPr lang="fr-FR" sz="1000" kern="1200">
                <a:latin typeface="Marianne" panose="02000000000000000000" pitchFamily="2" charset="0"/>
              </a:rPr>
              <a:t>Hop'EN2</a:t>
            </a:r>
          </a:p>
        </p:txBody>
      </p:sp>
      <p:sp>
        <p:nvSpPr>
          <p:cNvPr id="28" name="Rectangle : coins arrondis 27">
            <a:extLst>
              <a:ext uri="{FF2B5EF4-FFF2-40B4-BE49-F238E27FC236}">
                <a16:creationId xmlns:a16="http://schemas.microsoft.com/office/drawing/2014/main" id="{8D4560EB-52F1-FBD1-C43C-C1146C1D94C0}"/>
              </a:ext>
            </a:extLst>
          </p:cNvPr>
          <p:cNvSpPr/>
          <p:nvPr/>
        </p:nvSpPr>
        <p:spPr>
          <a:xfrm>
            <a:off x="548182" y="2003801"/>
            <a:ext cx="4816775" cy="2289593"/>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Calibri" panose="020F0502020204030204"/>
            </a:endParaRPr>
          </a:p>
        </p:txBody>
      </p:sp>
      <p:sp>
        <p:nvSpPr>
          <p:cNvPr id="29" name="ZoneTexte 28">
            <a:extLst>
              <a:ext uri="{FF2B5EF4-FFF2-40B4-BE49-F238E27FC236}">
                <a16:creationId xmlns:a16="http://schemas.microsoft.com/office/drawing/2014/main" id="{2E61EA0A-815E-2302-EF57-F3DD303BF341}"/>
              </a:ext>
            </a:extLst>
          </p:cNvPr>
          <p:cNvSpPr txBox="1"/>
          <p:nvPr/>
        </p:nvSpPr>
        <p:spPr>
          <a:xfrm>
            <a:off x="1556955" y="2043493"/>
            <a:ext cx="3345163" cy="276999"/>
          </a:xfrm>
          <a:prstGeom prst="rect">
            <a:avLst/>
          </a:prstGeom>
          <a:noFill/>
        </p:spPr>
        <p:txBody>
          <a:bodyPr wrap="square">
            <a:spAutoFit/>
          </a:bodyPr>
          <a:lstStyle/>
          <a:p>
            <a:pPr defTabSz="514350">
              <a:buClrTx/>
            </a:pPr>
            <a:r>
              <a:rPr lang="fr-FR" sz="1200" b="1" kern="1200" dirty="0">
                <a:solidFill>
                  <a:srgbClr val="FFFFFF"/>
                </a:solidFill>
                <a:latin typeface="Marianne" panose="02000000000000000000" pitchFamily="2" charset="0"/>
                <a:ea typeface="+mn-ea"/>
                <a:cs typeface="Calibri" panose="020F0502020204030204" pitchFamily="34" charset="0"/>
              </a:rPr>
              <a:t>Thématiques de travail </a:t>
            </a:r>
            <a:r>
              <a:rPr lang="fr-FR" sz="900" b="1" kern="1200" dirty="0">
                <a:solidFill>
                  <a:srgbClr val="FFFFFF"/>
                </a:solidFill>
                <a:latin typeface="Marianne" panose="02000000000000000000" pitchFamily="2" charset="0"/>
                <a:ea typeface="+mn-ea"/>
                <a:cs typeface="Calibri" panose="020F0502020204030204" pitchFamily="34" charset="0"/>
              </a:rPr>
              <a:t>(liste non exhaustive)</a:t>
            </a:r>
            <a:endParaRPr lang="fr-FR" sz="1200" b="1" kern="1200" dirty="0">
              <a:solidFill>
                <a:srgbClr val="FFFFFF"/>
              </a:solidFill>
              <a:latin typeface="Marianne" panose="02000000000000000000" pitchFamily="2" charset="0"/>
              <a:ea typeface="+mn-ea"/>
              <a:cs typeface="Calibri" panose="020F0502020204030204" pitchFamily="34" charset="0"/>
            </a:endParaRPr>
          </a:p>
        </p:txBody>
      </p:sp>
      <p:pic>
        <p:nvPicPr>
          <p:cNvPr id="30" name="Graphique 29" descr="Flèche vers la droite contour">
            <a:extLst>
              <a:ext uri="{FF2B5EF4-FFF2-40B4-BE49-F238E27FC236}">
                <a16:creationId xmlns:a16="http://schemas.microsoft.com/office/drawing/2014/main" id="{6BAE399F-9DC8-5CA4-72E1-7C33B7D5DF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8878" y="2003801"/>
            <a:ext cx="342900" cy="342900"/>
          </a:xfrm>
          <a:prstGeom prst="rect">
            <a:avLst/>
          </a:prstGeom>
        </p:spPr>
      </p:pic>
      <p:sp>
        <p:nvSpPr>
          <p:cNvPr id="31" name="ZoneTexte 30">
            <a:extLst>
              <a:ext uri="{FF2B5EF4-FFF2-40B4-BE49-F238E27FC236}">
                <a16:creationId xmlns:a16="http://schemas.microsoft.com/office/drawing/2014/main" id="{BB0C1C84-3AF6-0294-5F83-3157A9FCAB21}"/>
              </a:ext>
            </a:extLst>
          </p:cNvPr>
          <p:cNvSpPr txBox="1"/>
          <p:nvPr/>
        </p:nvSpPr>
        <p:spPr>
          <a:xfrm>
            <a:off x="1414463" y="2372680"/>
            <a:ext cx="3950494" cy="1744132"/>
          </a:xfrm>
          <a:prstGeom prst="rect">
            <a:avLst/>
          </a:prstGeom>
          <a:noFill/>
        </p:spPr>
        <p:txBody>
          <a:bodyPr wrap="square" lIns="0" tIns="0" rIns="0" bIns="0">
            <a:spAutoFit/>
          </a:bodyPr>
          <a:lstStyle/>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Convergence des SI GHT  (convergence du DPI notamment)</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Numérisation des urgences</a:t>
            </a:r>
          </a:p>
          <a:p>
            <a:pPr marL="81000" lvl="5" indent="-128588" defTabSz="514350">
              <a:spcBef>
                <a:spcPts val="150"/>
              </a:spcBef>
              <a:spcAft>
                <a:spcPts val="150"/>
              </a:spcAft>
              <a:buClrTx/>
              <a:buFont typeface="Wingdings 3" panose="05040102010807070707" pitchFamily="18" charset="2"/>
              <a:buChar char="²"/>
            </a:pPr>
            <a:r>
              <a:rPr lang="fr-FR" sz="788" kern="1200" dirty="0" err="1">
                <a:solidFill>
                  <a:prstClr val="white"/>
                </a:solidFill>
                <a:latin typeface="Marianne" panose="02000000000000000000" pitchFamily="2" charset="0"/>
                <a:ea typeface="+mn-ea"/>
                <a:cs typeface="Calibri"/>
              </a:rPr>
              <a:t>Bed</a:t>
            </a:r>
            <a:r>
              <a:rPr lang="fr-FR" sz="788" kern="1200" dirty="0">
                <a:solidFill>
                  <a:prstClr val="white"/>
                </a:solidFill>
                <a:latin typeface="Marianne" panose="02000000000000000000" pitchFamily="2" charset="0"/>
                <a:ea typeface="+mn-ea"/>
                <a:cs typeface="Calibri"/>
              </a:rPr>
              <a:t> management</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Performance du "service numérique rendu" : taux de disponibilité du SI, support, satisfaction utilisateurs </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Mise en place de l’interopérabilité et intégration des nomenclatures</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"Aide pour mieux soigner" (LAP/LAD, plan de prélèvement, conciliation médicamenteuse)</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Ecoresponsabilité</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Outillage numérique des parcours de soin sur le territoire</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white"/>
                </a:solidFill>
                <a:latin typeface="Marianne" panose="02000000000000000000" pitchFamily="2" charset="0"/>
                <a:ea typeface="+mn-ea"/>
                <a:cs typeface="Calibri"/>
              </a:rPr>
              <a:t>Formation du numérique en santé</a:t>
            </a:r>
          </a:p>
        </p:txBody>
      </p:sp>
      <p:sp>
        <p:nvSpPr>
          <p:cNvPr id="36" name="ZoneTexte 35">
            <a:extLst>
              <a:ext uri="{FF2B5EF4-FFF2-40B4-BE49-F238E27FC236}">
                <a16:creationId xmlns:a16="http://schemas.microsoft.com/office/drawing/2014/main" id="{CDCB5D11-5137-325B-F8E3-A9D38BFF8434}"/>
              </a:ext>
            </a:extLst>
          </p:cNvPr>
          <p:cNvSpPr txBox="1"/>
          <p:nvPr/>
        </p:nvSpPr>
        <p:spPr>
          <a:xfrm>
            <a:off x="646596" y="1240500"/>
            <a:ext cx="7349966" cy="246221"/>
          </a:xfrm>
          <a:prstGeom prst="rect">
            <a:avLst/>
          </a:prstGeom>
          <a:noFill/>
        </p:spPr>
        <p:txBody>
          <a:bodyPr wrap="square" lIns="0" tIns="0" rIns="0" bIns="0">
            <a:spAutoFit/>
          </a:bodyPr>
          <a:lstStyle/>
          <a:p>
            <a:pPr defTabSz="685800">
              <a:buClrTx/>
              <a:defRPr/>
            </a:pPr>
            <a:r>
              <a:rPr lang="fr-FR" sz="1600" b="1" kern="1200">
                <a:solidFill>
                  <a:srgbClr val="374C62"/>
                </a:solidFill>
                <a:latin typeface="Marianne" panose="02000000000000000000" pitchFamily="2" charset="0"/>
                <a:ea typeface="+mn-ea"/>
                <a:cs typeface="+mn-cs"/>
              </a:rPr>
              <a:t>Thématiques candidates au prochain cycle de travail avec l’écosystème</a:t>
            </a:r>
          </a:p>
        </p:txBody>
      </p:sp>
      <p:sp>
        <p:nvSpPr>
          <p:cNvPr id="2" name="Rectangle : coins arrondis 1">
            <a:extLst>
              <a:ext uri="{FF2B5EF4-FFF2-40B4-BE49-F238E27FC236}">
                <a16:creationId xmlns:a16="http://schemas.microsoft.com/office/drawing/2014/main" id="{C356743A-C42F-19D5-1155-6E5F3673CB44}"/>
              </a:ext>
            </a:extLst>
          </p:cNvPr>
          <p:cNvSpPr/>
          <p:nvPr/>
        </p:nvSpPr>
        <p:spPr>
          <a:xfrm>
            <a:off x="5364958" y="2003800"/>
            <a:ext cx="3230862" cy="2168150"/>
          </a:xfrm>
          <a:prstGeom prst="roundRect">
            <a:avLst>
              <a:gd name="adj" fmla="val 5000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dirty="0">
              <a:solidFill>
                <a:prstClr val="white"/>
              </a:solidFill>
              <a:latin typeface="Calibri" panose="020F0502020204030204"/>
            </a:endParaRPr>
          </a:p>
        </p:txBody>
      </p:sp>
      <p:sp>
        <p:nvSpPr>
          <p:cNvPr id="3" name="ZoneTexte 2">
            <a:extLst>
              <a:ext uri="{FF2B5EF4-FFF2-40B4-BE49-F238E27FC236}">
                <a16:creationId xmlns:a16="http://schemas.microsoft.com/office/drawing/2014/main" id="{0BB75E32-5CD9-3375-5D65-EC42F6DEE946}"/>
              </a:ext>
            </a:extLst>
          </p:cNvPr>
          <p:cNvSpPr txBox="1"/>
          <p:nvPr/>
        </p:nvSpPr>
        <p:spPr>
          <a:xfrm>
            <a:off x="6149890" y="2091030"/>
            <a:ext cx="1922549" cy="461665"/>
          </a:xfrm>
          <a:prstGeom prst="rect">
            <a:avLst/>
          </a:prstGeom>
          <a:noFill/>
        </p:spPr>
        <p:txBody>
          <a:bodyPr wrap="square">
            <a:spAutoFit/>
          </a:bodyPr>
          <a:lstStyle/>
          <a:p>
            <a:pPr lvl="5" defTabSz="514350">
              <a:spcBef>
                <a:spcPts val="150"/>
              </a:spcBef>
              <a:spcAft>
                <a:spcPts val="150"/>
              </a:spcAft>
              <a:buClrTx/>
            </a:pPr>
            <a:r>
              <a:rPr lang="fr-FR" sz="1200" b="1" kern="1200" dirty="0">
                <a:solidFill>
                  <a:prstClr val="black"/>
                </a:solidFill>
                <a:latin typeface="Marianne" panose="02000000000000000000" pitchFamily="2" charset="0"/>
                <a:ea typeface="+mn-ea"/>
                <a:cs typeface="Calibri"/>
              </a:rPr>
              <a:t>Méthodologie de travail renouvelée</a:t>
            </a:r>
          </a:p>
        </p:txBody>
      </p:sp>
      <p:pic>
        <p:nvPicPr>
          <p:cNvPr id="4" name="Graphique 3" descr="Flèche vers la droite contour">
            <a:extLst>
              <a:ext uri="{FF2B5EF4-FFF2-40B4-BE49-F238E27FC236}">
                <a16:creationId xmlns:a16="http://schemas.microsoft.com/office/drawing/2014/main" id="{35FAC66E-F30C-2FD3-0EE3-F4723A8BE8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7985" y="2160428"/>
            <a:ext cx="342900" cy="342900"/>
          </a:xfrm>
          <a:prstGeom prst="rect">
            <a:avLst/>
          </a:prstGeom>
        </p:spPr>
      </p:pic>
      <p:sp>
        <p:nvSpPr>
          <p:cNvPr id="10" name="ZoneTexte 9">
            <a:extLst>
              <a:ext uri="{FF2B5EF4-FFF2-40B4-BE49-F238E27FC236}">
                <a16:creationId xmlns:a16="http://schemas.microsoft.com/office/drawing/2014/main" id="{88B1DD4D-8238-64A8-8F2E-FD8103461BF0}"/>
              </a:ext>
            </a:extLst>
          </p:cNvPr>
          <p:cNvSpPr txBox="1"/>
          <p:nvPr/>
        </p:nvSpPr>
        <p:spPr>
          <a:xfrm>
            <a:off x="5890438" y="2768242"/>
            <a:ext cx="2364581" cy="754309"/>
          </a:xfrm>
          <a:prstGeom prst="rect">
            <a:avLst/>
          </a:prstGeom>
          <a:noFill/>
        </p:spPr>
        <p:txBody>
          <a:bodyPr wrap="square" lIns="0" tIns="0" rIns="0" bIns="0">
            <a:spAutoFit/>
          </a:bodyPr>
          <a:lstStyle/>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black"/>
                </a:solidFill>
                <a:latin typeface="Marianne" panose="02000000000000000000" pitchFamily="2" charset="0"/>
                <a:ea typeface="+mn-ea"/>
                <a:cs typeface="Calibri"/>
              </a:rPr>
              <a:t>Concertation avec l’écosystème sur chaque thématique </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black"/>
                </a:solidFill>
                <a:latin typeface="Marianne" panose="02000000000000000000" pitchFamily="2" charset="0"/>
                <a:ea typeface="+mn-ea"/>
                <a:cs typeface="Calibri"/>
              </a:rPr>
              <a:t>GT réguliers avec l’ensemble de l’écosystème</a:t>
            </a:r>
          </a:p>
          <a:p>
            <a:pPr marL="81000" lvl="5" indent="-128588" defTabSz="514350">
              <a:spcBef>
                <a:spcPts val="150"/>
              </a:spcBef>
              <a:spcAft>
                <a:spcPts val="150"/>
              </a:spcAft>
              <a:buClrTx/>
              <a:buFont typeface="Wingdings 3" panose="05040102010807070707" pitchFamily="18" charset="2"/>
              <a:buChar char="²"/>
            </a:pPr>
            <a:r>
              <a:rPr lang="fr-FR" sz="788" kern="1200" dirty="0">
                <a:solidFill>
                  <a:prstClr val="black"/>
                </a:solidFill>
                <a:latin typeface="Marianne" panose="02000000000000000000" pitchFamily="2" charset="0"/>
                <a:ea typeface="+mn-ea"/>
                <a:cs typeface="Calibri"/>
              </a:rPr>
              <a:t>Inclusion des divers profils d’établissements  </a:t>
            </a:r>
          </a:p>
          <a:p>
            <a:pPr marL="81000" lvl="5" indent="-128588" defTabSz="514350">
              <a:spcBef>
                <a:spcPts val="150"/>
              </a:spcBef>
              <a:spcAft>
                <a:spcPts val="150"/>
              </a:spcAft>
              <a:buClrTx/>
              <a:buFont typeface="Wingdings 3" panose="05040102010807070707" pitchFamily="18" charset="2"/>
              <a:buChar char="²"/>
            </a:pPr>
            <a:endParaRPr lang="fr-FR" sz="750" kern="1200" dirty="0">
              <a:solidFill>
                <a:prstClr val="black"/>
              </a:solidFill>
              <a:latin typeface="Marianne" panose="02000000000000000000" pitchFamily="2" charset="0"/>
              <a:ea typeface="+mn-ea"/>
              <a:cs typeface="Calibri"/>
            </a:endParaRPr>
          </a:p>
        </p:txBody>
      </p:sp>
    </p:spTree>
    <p:extLst>
      <p:ext uri="{BB962C8B-B14F-4D97-AF65-F5344CB8AC3E}">
        <p14:creationId xmlns:p14="http://schemas.microsoft.com/office/powerpoint/2010/main" val="14827498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2</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79</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10030"/>
            <a:ext cx="8295265" cy="1323439"/>
          </a:xfrm>
          <a:prstGeom prst="rect">
            <a:avLst/>
          </a:prstGeom>
          <a:noFill/>
        </p:spPr>
        <p:txBody>
          <a:bodyPr wrap="square">
            <a:spAutoFit/>
          </a:bodyPr>
          <a:lstStyle/>
          <a:p>
            <a:pPr>
              <a:defRPr/>
            </a:pPr>
            <a:r>
              <a:rPr lang="fr-FR" sz="4000" b="1" dirty="0" err="1">
                <a:solidFill>
                  <a:schemeClr val="bg1"/>
                </a:solidFill>
                <a:latin typeface="Marianne" panose="02000000000000000000" pitchFamily="2" charset="0"/>
              </a:rPr>
              <a:t>ViaTrajectoire</a:t>
            </a:r>
            <a:r>
              <a:rPr lang="fr-FR" sz="4000" b="1" dirty="0">
                <a:solidFill>
                  <a:schemeClr val="bg1"/>
                </a:solidFill>
                <a:latin typeface="Marianne" panose="02000000000000000000" pitchFamily="2" charset="0"/>
              </a:rPr>
              <a:t> intégrée </a:t>
            </a:r>
          </a:p>
          <a:p>
            <a:pPr>
              <a:defRPr/>
            </a:pPr>
            <a:r>
              <a:rPr lang="fr-FR" sz="4000" b="1" dirty="0">
                <a:solidFill>
                  <a:schemeClr val="bg1"/>
                </a:solidFill>
                <a:latin typeface="Marianne" panose="02000000000000000000" pitchFamily="2" charset="0"/>
              </a:rPr>
              <a:t>dans </a:t>
            </a:r>
            <a:r>
              <a:rPr lang="fr-FR" sz="4000" b="1" dirty="0" err="1">
                <a:solidFill>
                  <a:schemeClr val="bg1"/>
                </a:solidFill>
                <a:latin typeface="Marianne" panose="02000000000000000000" pitchFamily="2" charset="0"/>
              </a:rPr>
              <a:t>amélipro</a:t>
            </a:r>
            <a:endParaRPr lang="fr-FR" sz="4000" b="1" dirty="0">
              <a:solidFill>
                <a:schemeClr val="bg1"/>
              </a:solidFill>
              <a:latin typeface="Marianne" panose="02000000000000000000" pitchFamily="2" charset="0"/>
            </a:endParaRPr>
          </a:p>
        </p:txBody>
      </p:sp>
    </p:spTree>
    <p:extLst>
      <p:ext uri="{BB962C8B-B14F-4D97-AF65-F5344CB8AC3E}">
        <p14:creationId xmlns:p14="http://schemas.microsoft.com/office/powerpoint/2010/main" val="59703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8D7D5D-B5BE-D93B-6F55-9850C8AF97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solidFill>
                  <a:schemeClr val="bg1"/>
                </a:solidFill>
              </a:rPr>
              <a:t>8</a:t>
            </a:fld>
            <a:endParaRPr lang="fr-FR" dirty="0">
              <a:solidFill>
                <a:schemeClr val="bg1"/>
              </a:solidFill>
            </a:endParaRPr>
          </a:p>
        </p:txBody>
      </p:sp>
      <p:sp>
        <p:nvSpPr>
          <p:cNvPr id="3" name="ZoneTexte 2">
            <a:extLst>
              <a:ext uri="{FF2B5EF4-FFF2-40B4-BE49-F238E27FC236}">
                <a16:creationId xmlns:a16="http://schemas.microsoft.com/office/drawing/2014/main" id="{C1647A98-B60A-AFBE-4A8D-68AFB1FD6C4B}"/>
              </a:ext>
            </a:extLst>
          </p:cNvPr>
          <p:cNvSpPr txBox="1"/>
          <p:nvPr/>
        </p:nvSpPr>
        <p:spPr>
          <a:xfrm>
            <a:off x="616539" y="2571750"/>
            <a:ext cx="2556031" cy="860557"/>
          </a:xfrm>
          <a:prstGeom prst="rect">
            <a:avLst/>
          </a:prstGeom>
          <a:noFill/>
          <a:effectLst/>
        </p:spPr>
        <p:txBody>
          <a:bodyPr wrap="square" lIns="0" rIns="0">
            <a:spAutoFit/>
          </a:bodyPr>
          <a:lstStyle/>
          <a:p>
            <a:r>
              <a:rPr lang="fr-FR" sz="2000" b="1" dirty="0">
                <a:solidFill>
                  <a:srgbClr val="4888C7"/>
                </a:solidFill>
                <a:latin typeface="Marianne ExtraBold" panose="02000000000000000000" pitchFamily="2" charset="0"/>
              </a:rPr>
              <a:t>PRÉVENTION</a:t>
            </a:r>
          </a:p>
          <a:p>
            <a:pPr marL="0" marR="0" lvl="0" indent="0" algn="l" rtl="0">
              <a:lnSpc>
                <a:spcPts val="740"/>
              </a:lnSpc>
              <a:spcBef>
                <a:spcPts val="0"/>
              </a:spcBef>
              <a:spcAft>
                <a:spcPts val="0"/>
              </a:spcAft>
              <a:buNone/>
            </a:pPr>
            <a:endParaRPr lang="fr-FR" sz="1200" dirty="0">
              <a:solidFill>
                <a:srgbClr val="4888C7"/>
              </a:solidFill>
              <a:latin typeface="Marianne" panose="02000000000000000000" pitchFamily="2" charset="0"/>
            </a:endParaRPr>
          </a:p>
          <a:p>
            <a:pPr marL="0" marR="0" lvl="0" indent="0" algn="l" rtl="0">
              <a:lnSpc>
                <a:spcPts val="1540"/>
              </a:lnSpc>
              <a:spcBef>
                <a:spcPts val="0"/>
              </a:spcBef>
              <a:spcAft>
                <a:spcPts val="0"/>
              </a:spcAft>
              <a:buNone/>
            </a:pPr>
            <a:r>
              <a:rPr lang="fr-FR" sz="1200" u="none" dirty="0">
                <a:solidFill>
                  <a:srgbClr val="4888C7"/>
                </a:solidFill>
                <a:latin typeface="Marianne" panose="02000000000000000000" pitchFamily="2" charset="0"/>
                <a:sym typeface="Arial"/>
              </a:rPr>
              <a:t>Développer la prévention et rendre chacun acteur de sa santé.</a:t>
            </a:r>
            <a:endParaRPr lang="fr-FR" sz="1200" dirty="0">
              <a:solidFill>
                <a:srgbClr val="4888C7"/>
              </a:solidFill>
              <a:latin typeface="Marianne" panose="02000000000000000000" pitchFamily="2" charset="0"/>
            </a:endParaRPr>
          </a:p>
        </p:txBody>
      </p:sp>
      <p:pic>
        <p:nvPicPr>
          <p:cNvPr id="7" name="Google Shape;484;p61" descr="Une image contenant texte, LEGO, jouet&#10;&#10;Description générée automatiquement">
            <a:extLst>
              <a:ext uri="{FF2B5EF4-FFF2-40B4-BE49-F238E27FC236}">
                <a16:creationId xmlns:a16="http://schemas.microsoft.com/office/drawing/2014/main" id="{F2FFAD97-6AC4-0838-FC4C-F30CA681374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4513" y="1137253"/>
            <a:ext cx="1072261" cy="1310541"/>
          </a:xfrm>
          <a:prstGeom prst="rect">
            <a:avLst/>
          </a:prstGeom>
          <a:noFill/>
          <a:ln>
            <a:noFill/>
          </a:ln>
        </p:spPr>
      </p:pic>
    </p:spTree>
    <p:extLst>
      <p:ext uri="{BB962C8B-B14F-4D97-AF65-F5344CB8AC3E}">
        <p14:creationId xmlns:p14="http://schemas.microsoft.com/office/powerpoint/2010/main" val="642480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67656"/>
            <a:ext cx="2349854" cy="342863"/>
          </a:xfrm>
        </p:spPr>
        <p:txBody>
          <a:bodyPr anchor="t"/>
          <a:lstStyle/>
          <a:p>
            <a:r>
              <a:rPr lang="fr-FR" sz="900" dirty="0">
                <a:latin typeface="Marianne" panose="02000000000000000000" pitchFamily="2" charset="0"/>
              </a:rPr>
              <a:t>Déployer le bouquet de services aux professionnels, l’ordonnance numérique et des moyens d’identification sécurisés pour les professionnels de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8</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80</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3498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Lancement du portail Bouquet de services aux professionnels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8.1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7" name="ZoneTexte 6">
            <a:extLst>
              <a:ext uri="{FF2B5EF4-FFF2-40B4-BE49-F238E27FC236}">
                <a16:creationId xmlns:a16="http://schemas.microsoft.com/office/drawing/2014/main" id="{44000686-BEB4-F009-BD59-11C9AE02E86B}"/>
              </a:ext>
            </a:extLst>
          </p:cNvPr>
          <p:cNvSpPr txBox="1"/>
          <p:nvPr/>
        </p:nvSpPr>
        <p:spPr>
          <a:xfrm>
            <a:off x="646595" y="1240499"/>
            <a:ext cx="7350657" cy="430887"/>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Faciliter l’accès à </a:t>
            </a:r>
            <a:r>
              <a:rPr lang="fr-FR" sz="1600" b="1" dirty="0" err="1">
                <a:solidFill>
                  <a:srgbClr val="374C62"/>
                </a:solidFill>
                <a:latin typeface="Marianne" panose="02000000000000000000" pitchFamily="2" charset="0"/>
              </a:rPr>
              <a:t>ViaTrajectoire</a:t>
            </a:r>
            <a:r>
              <a:rPr lang="fr-FR" sz="1600" b="1" dirty="0">
                <a:solidFill>
                  <a:srgbClr val="374C62"/>
                </a:solidFill>
                <a:latin typeface="Marianne" panose="02000000000000000000" pitchFamily="2" charset="0"/>
              </a:rPr>
              <a:t> par la médecine de ville</a:t>
            </a:r>
          </a:p>
          <a:p>
            <a:pPr>
              <a:defRPr/>
            </a:pPr>
            <a:r>
              <a:rPr lang="fr-FR" sz="1200" b="1" dirty="0">
                <a:solidFill>
                  <a:srgbClr val="4888C7"/>
                </a:solidFill>
                <a:latin typeface="Marianne" panose="02000000000000000000" pitchFamily="2" charset="0"/>
              </a:rPr>
              <a:t>Simplifier les demandes d’orientation dans différents types de prise en charge :</a:t>
            </a:r>
          </a:p>
        </p:txBody>
      </p:sp>
      <p:sp>
        <p:nvSpPr>
          <p:cNvPr id="20" name="ZoneTexte 19">
            <a:extLst>
              <a:ext uri="{FF2B5EF4-FFF2-40B4-BE49-F238E27FC236}">
                <a16:creationId xmlns:a16="http://schemas.microsoft.com/office/drawing/2014/main" id="{E911CB85-466C-8EEB-022D-73260FFF4991}"/>
              </a:ext>
            </a:extLst>
          </p:cNvPr>
          <p:cNvSpPr txBox="1"/>
          <p:nvPr/>
        </p:nvSpPr>
        <p:spPr>
          <a:xfrm>
            <a:off x="646595" y="1905171"/>
            <a:ext cx="5648370" cy="1077218"/>
          </a:xfrm>
          <a:prstGeom prst="rect">
            <a:avLst/>
          </a:prstGeom>
          <a:noFill/>
        </p:spPr>
        <p:txBody>
          <a:bodyPr wrap="square" lIns="0" tIns="0" rIns="0" bIns="0">
            <a:spAutoFit/>
          </a:bodyPr>
          <a:lstStyle/>
          <a:p>
            <a:pPr marL="285750" indent="-285750">
              <a:buClr>
                <a:srgbClr val="F18A5F"/>
              </a:buClr>
              <a:buFont typeface="Police système Courant"/>
              <a:buChar char="→"/>
            </a:pPr>
            <a:r>
              <a:rPr lang="fr-FR" sz="1000" b="1" dirty="0">
                <a:solidFill>
                  <a:srgbClr val="374C62"/>
                </a:solidFill>
                <a:latin typeface="Marianne" panose="02000000000000000000" pitchFamily="2" charset="0"/>
              </a:rPr>
              <a:t>Orientation pour les Personnes Agées (admission en EHPAD)</a:t>
            </a:r>
          </a:p>
          <a:p>
            <a:pPr marL="285750" indent="-285750">
              <a:buClr>
                <a:srgbClr val="F18A5F"/>
              </a:buClr>
              <a:buFont typeface="Police système Courant"/>
              <a:buChar char="→"/>
            </a:pPr>
            <a:endParaRPr lang="fr-FR" sz="1000" dirty="0">
              <a:solidFill>
                <a:srgbClr val="374C62"/>
              </a:solidFill>
              <a:latin typeface="Marianne" panose="02000000000000000000" pitchFamily="2" charset="0"/>
            </a:endParaRPr>
          </a:p>
          <a:p>
            <a:pPr marL="285750" indent="-285750">
              <a:buClr>
                <a:srgbClr val="F18A5F"/>
              </a:buClr>
              <a:buFont typeface="Police système Courant"/>
              <a:buChar char="→"/>
            </a:pPr>
            <a:r>
              <a:rPr lang="fr-FR" sz="1000" dirty="0">
                <a:solidFill>
                  <a:srgbClr val="374C62"/>
                </a:solidFill>
                <a:latin typeface="Marianne" panose="02000000000000000000" pitchFamily="2" charset="0"/>
              </a:rPr>
              <a:t>Orientation dans le champ du </a:t>
            </a:r>
            <a:r>
              <a:rPr lang="fr-FR" sz="1000" b="1" dirty="0">
                <a:solidFill>
                  <a:srgbClr val="374C62"/>
                </a:solidFill>
                <a:latin typeface="Marianne" panose="02000000000000000000" pitchFamily="2" charset="0"/>
              </a:rPr>
              <a:t>dépistage précoce des Troubles du </a:t>
            </a:r>
            <a:r>
              <a:rPr lang="fr-FR" sz="1000" b="1" dirty="0" err="1">
                <a:solidFill>
                  <a:srgbClr val="374C62"/>
                </a:solidFill>
                <a:latin typeface="Marianne" panose="02000000000000000000" pitchFamily="2" charset="0"/>
              </a:rPr>
              <a:t>Neuro-Développement</a:t>
            </a:r>
            <a:r>
              <a:rPr lang="fr-FR" sz="1000" b="1" dirty="0">
                <a:solidFill>
                  <a:srgbClr val="374C62"/>
                </a:solidFill>
                <a:latin typeface="Marianne" panose="02000000000000000000" pitchFamily="2" charset="0"/>
              </a:rPr>
              <a:t> </a:t>
            </a:r>
            <a:r>
              <a:rPr lang="fr-FR" sz="1000" dirty="0">
                <a:solidFill>
                  <a:srgbClr val="374C62"/>
                </a:solidFill>
                <a:latin typeface="Marianne" panose="02000000000000000000" pitchFamily="2" charset="0"/>
              </a:rPr>
              <a:t>(PCO-TND)</a:t>
            </a:r>
          </a:p>
          <a:p>
            <a:pPr marL="285750" indent="-285750">
              <a:buClr>
                <a:srgbClr val="F18A5F"/>
              </a:buClr>
              <a:buFont typeface="Police système Courant"/>
              <a:buChar char="→"/>
            </a:pPr>
            <a:endParaRPr lang="fr-FR" sz="1000" dirty="0">
              <a:solidFill>
                <a:srgbClr val="374C62"/>
              </a:solidFill>
              <a:latin typeface="Marianne" panose="02000000000000000000" pitchFamily="2" charset="0"/>
            </a:endParaRPr>
          </a:p>
          <a:p>
            <a:pPr marL="285750" indent="-285750">
              <a:buClr>
                <a:srgbClr val="F18A5F"/>
              </a:buClr>
              <a:buFont typeface="Police système Courant"/>
              <a:buChar char="→"/>
            </a:pPr>
            <a:r>
              <a:rPr lang="fr-FR" sz="1000" dirty="0">
                <a:solidFill>
                  <a:srgbClr val="374C62"/>
                </a:solidFill>
                <a:latin typeface="Marianne" panose="02000000000000000000" pitchFamily="2" charset="0"/>
              </a:rPr>
              <a:t>(Emergent) Orientation pour </a:t>
            </a:r>
            <a:r>
              <a:rPr lang="fr-FR" sz="1000" b="1" dirty="0">
                <a:solidFill>
                  <a:srgbClr val="374C62"/>
                </a:solidFill>
                <a:latin typeface="Marianne" panose="02000000000000000000" pitchFamily="2" charset="0"/>
              </a:rPr>
              <a:t>demande d’admission directe en unité de court séjour MCO</a:t>
            </a:r>
            <a:r>
              <a:rPr lang="fr-FR" sz="1000" dirty="0">
                <a:solidFill>
                  <a:srgbClr val="374C62"/>
                </a:solidFill>
                <a:latin typeface="Marianne" panose="02000000000000000000" pitchFamily="2" charset="0"/>
              </a:rPr>
              <a:t> (Module HNP)</a:t>
            </a:r>
          </a:p>
        </p:txBody>
      </p:sp>
      <p:pic>
        <p:nvPicPr>
          <p:cNvPr id="21" name="Image 20">
            <a:extLst>
              <a:ext uri="{FF2B5EF4-FFF2-40B4-BE49-F238E27FC236}">
                <a16:creationId xmlns:a16="http://schemas.microsoft.com/office/drawing/2014/main" id="{8805C185-DF51-1819-CB27-EA808B72A0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47432" y="1591733"/>
            <a:ext cx="2002961" cy="3346176"/>
          </a:xfrm>
          <a:prstGeom prst="rect">
            <a:avLst/>
          </a:prstGeom>
        </p:spPr>
      </p:pic>
      <p:sp>
        <p:nvSpPr>
          <p:cNvPr id="22" name="Rectangle 21">
            <a:extLst>
              <a:ext uri="{FF2B5EF4-FFF2-40B4-BE49-F238E27FC236}">
                <a16:creationId xmlns:a16="http://schemas.microsoft.com/office/drawing/2014/main" id="{BEDF7E8E-A5D7-37B1-861B-B9273981C043}"/>
              </a:ext>
            </a:extLst>
          </p:cNvPr>
          <p:cNvSpPr/>
          <p:nvPr/>
        </p:nvSpPr>
        <p:spPr>
          <a:xfrm>
            <a:off x="6847432" y="4706785"/>
            <a:ext cx="1009636" cy="273845"/>
          </a:xfrm>
          <a:prstGeom prst="rect">
            <a:avLst/>
          </a:prstGeom>
          <a:noFill/>
          <a:ln w="38100">
            <a:solidFill>
              <a:srgbClr val="FEC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fr-FR" sz="1350" kern="1200">
              <a:solidFill>
                <a:prstClr val="white"/>
              </a:solidFill>
              <a:latin typeface="Arial" panose="020B0604020202020204"/>
            </a:endParaRPr>
          </a:p>
        </p:txBody>
      </p:sp>
      <p:sp>
        <p:nvSpPr>
          <p:cNvPr id="23" name="Rectangle : coins arrondis 22">
            <a:extLst>
              <a:ext uri="{FF2B5EF4-FFF2-40B4-BE49-F238E27FC236}">
                <a16:creationId xmlns:a16="http://schemas.microsoft.com/office/drawing/2014/main" id="{10B3480F-C761-31AC-F8D6-E735CE0EC9C1}"/>
              </a:ext>
            </a:extLst>
          </p:cNvPr>
          <p:cNvSpPr/>
          <p:nvPr/>
        </p:nvSpPr>
        <p:spPr>
          <a:xfrm>
            <a:off x="646595" y="3343798"/>
            <a:ext cx="5648374" cy="288508"/>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fr-FR" sz="1000" b="1" kern="1200" dirty="0">
                <a:solidFill>
                  <a:schemeClr val="bg1"/>
                </a:solidFill>
                <a:latin typeface="Marianne" panose="02000000000000000000" pitchFamily="2" charset="0"/>
              </a:rPr>
              <a:t>Une démarche progressive</a:t>
            </a:r>
          </a:p>
        </p:txBody>
      </p:sp>
      <p:sp>
        <p:nvSpPr>
          <p:cNvPr id="26" name="ZoneTexte 25">
            <a:extLst>
              <a:ext uri="{FF2B5EF4-FFF2-40B4-BE49-F238E27FC236}">
                <a16:creationId xmlns:a16="http://schemas.microsoft.com/office/drawing/2014/main" id="{A53B4D56-0A3C-F571-2E0C-570B95E0BBED}"/>
              </a:ext>
            </a:extLst>
          </p:cNvPr>
          <p:cNvSpPr txBox="1"/>
          <p:nvPr/>
        </p:nvSpPr>
        <p:spPr>
          <a:xfrm>
            <a:off x="646595" y="3702946"/>
            <a:ext cx="5551005" cy="707886"/>
          </a:xfrm>
          <a:prstGeom prst="rect">
            <a:avLst/>
          </a:prstGeom>
          <a:noFill/>
        </p:spPr>
        <p:txBody>
          <a:bodyPr wrap="square">
            <a:spAutoFit/>
          </a:bodyPr>
          <a:lstStyle/>
          <a:p>
            <a:pPr defTabSz="685800">
              <a:buClrTx/>
            </a:pPr>
            <a:r>
              <a:rPr lang="fr-FR" sz="1000" b="1" u="sng" kern="1200" dirty="0">
                <a:solidFill>
                  <a:srgbClr val="374C62"/>
                </a:solidFill>
                <a:latin typeface="Marianne" panose="02000000000000000000" pitchFamily="2" charset="0"/>
                <a:ea typeface="+mn-ea"/>
                <a:cs typeface="+mn-cs"/>
              </a:rPr>
              <a:t>Lot 1</a:t>
            </a:r>
            <a:r>
              <a:rPr lang="fr-FR" sz="1000" kern="1200" dirty="0">
                <a:solidFill>
                  <a:srgbClr val="374C62"/>
                </a:solidFill>
                <a:latin typeface="Marianne" panose="02000000000000000000" pitchFamily="2" charset="0"/>
                <a:ea typeface="+mn-ea"/>
                <a:cs typeface="+mn-cs"/>
              </a:rPr>
              <a:t> : Accès à </a:t>
            </a:r>
            <a:r>
              <a:rPr lang="fr-FR" sz="1000" kern="1200" dirty="0" err="1">
                <a:solidFill>
                  <a:srgbClr val="374C62"/>
                </a:solidFill>
                <a:latin typeface="Marianne" panose="02000000000000000000" pitchFamily="2" charset="0"/>
                <a:ea typeface="+mn-ea"/>
                <a:cs typeface="+mn-cs"/>
              </a:rPr>
              <a:t>ViaTrajectoire</a:t>
            </a:r>
            <a:r>
              <a:rPr lang="fr-FR" sz="1000" kern="1200" dirty="0">
                <a:solidFill>
                  <a:srgbClr val="374C62"/>
                </a:solidFill>
                <a:latin typeface="Marianne" panose="02000000000000000000" pitchFamily="2" charset="0"/>
                <a:ea typeface="+mn-ea"/>
                <a:cs typeface="+mn-cs"/>
              </a:rPr>
              <a:t> via </a:t>
            </a:r>
            <a:r>
              <a:rPr lang="fr-FR" sz="1000" kern="1200" dirty="0" err="1">
                <a:solidFill>
                  <a:srgbClr val="374C62"/>
                </a:solidFill>
                <a:latin typeface="Marianne" panose="02000000000000000000" pitchFamily="2" charset="0"/>
                <a:ea typeface="+mn-ea"/>
                <a:cs typeface="+mn-cs"/>
              </a:rPr>
              <a:t>Amelipro</a:t>
            </a:r>
            <a:r>
              <a:rPr lang="fr-FR" sz="1000" kern="1200" dirty="0">
                <a:solidFill>
                  <a:srgbClr val="374C62"/>
                </a:solidFill>
                <a:latin typeface="Marianne" panose="02000000000000000000" pitchFamily="2" charset="0"/>
                <a:ea typeface="+mn-ea"/>
                <a:cs typeface="+mn-cs"/>
              </a:rPr>
              <a:t> </a:t>
            </a:r>
            <a:r>
              <a:rPr lang="fr-FR" sz="1000" b="1" kern="1200" dirty="0">
                <a:solidFill>
                  <a:srgbClr val="F18A5F"/>
                </a:solidFill>
                <a:latin typeface="Marianne" panose="02000000000000000000" pitchFamily="2" charset="0"/>
                <a:ea typeface="+mn-ea"/>
                <a:cs typeface="+mn-cs"/>
              </a:rPr>
              <a:t>sans réauthentification </a:t>
            </a:r>
            <a:r>
              <a:rPr lang="fr-FR" sz="1000" kern="1200" dirty="0">
                <a:solidFill>
                  <a:srgbClr val="374C62"/>
                </a:solidFill>
                <a:latin typeface="Marianne" panose="02000000000000000000" pitchFamily="2" charset="0"/>
                <a:ea typeface="+mn-ea"/>
                <a:cs typeface="+mn-cs"/>
              </a:rPr>
              <a:t>(fait en février 2024)</a:t>
            </a:r>
          </a:p>
          <a:p>
            <a:pPr defTabSz="685800">
              <a:buClrTx/>
            </a:pPr>
            <a:endParaRPr lang="fr-FR" sz="1000" kern="1200" dirty="0">
              <a:solidFill>
                <a:srgbClr val="374C62"/>
              </a:solidFill>
              <a:latin typeface="Marianne" panose="02000000000000000000" pitchFamily="2" charset="0"/>
              <a:ea typeface="+mn-ea"/>
              <a:cs typeface="+mn-cs"/>
            </a:endParaRPr>
          </a:p>
          <a:p>
            <a:pPr defTabSz="685800">
              <a:buClrTx/>
            </a:pPr>
            <a:r>
              <a:rPr lang="fr-FR" sz="1000" b="1" u="sng" kern="1200" dirty="0">
                <a:solidFill>
                  <a:srgbClr val="374C62"/>
                </a:solidFill>
                <a:latin typeface="Marianne" panose="02000000000000000000" pitchFamily="2" charset="0"/>
                <a:ea typeface="+mn-ea"/>
                <a:cs typeface="+mn-cs"/>
              </a:rPr>
              <a:t>Lot 2 </a:t>
            </a:r>
            <a:r>
              <a:rPr lang="fr-FR" sz="1000" kern="1200" dirty="0">
                <a:solidFill>
                  <a:srgbClr val="374C62"/>
                </a:solidFill>
                <a:latin typeface="Marianne" panose="02000000000000000000" pitchFamily="2" charset="0"/>
                <a:ea typeface="+mn-ea"/>
                <a:cs typeface="+mn-cs"/>
              </a:rPr>
              <a:t>: Accès à </a:t>
            </a:r>
            <a:r>
              <a:rPr lang="fr-FR" sz="1000" kern="1200" dirty="0" err="1">
                <a:solidFill>
                  <a:srgbClr val="374C62"/>
                </a:solidFill>
                <a:latin typeface="Marianne" panose="02000000000000000000" pitchFamily="2" charset="0"/>
                <a:ea typeface="+mn-ea"/>
                <a:cs typeface="+mn-cs"/>
              </a:rPr>
              <a:t>ViaTrajectoire</a:t>
            </a:r>
            <a:r>
              <a:rPr lang="fr-FR" sz="1000" kern="1200" dirty="0">
                <a:solidFill>
                  <a:srgbClr val="374C62"/>
                </a:solidFill>
                <a:latin typeface="Marianne" panose="02000000000000000000" pitchFamily="2" charset="0"/>
                <a:ea typeface="+mn-ea"/>
                <a:cs typeface="+mn-cs"/>
              </a:rPr>
              <a:t> via </a:t>
            </a:r>
            <a:r>
              <a:rPr lang="fr-FR" sz="1000" kern="1200" dirty="0" err="1">
                <a:solidFill>
                  <a:srgbClr val="374C62"/>
                </a:solidFill>
                <a:latin typeface="Marianne" panose="02000000000000000000" pitchFamily="2" charset="0"/>
                <a:ea typeface="+mn-ea"/>
                <a:cs typeface="+mn-cs"/>
              </a:rPr>
              <a:t>Amelipro</a:t>
            </a:r>
            <a:r>
              <a:rPr lang="fr-FR" sz="1000" kern="1200" dirty="0">
                <a:solidFill>
                  <a:srgbClr val="374C62"/>
                </a:solidFill>
                <a:latin typeface="Marianne" panose="02000000000000000000" pitchFamily="2" charset="0"/>
                <a:ea typeface="+mn-ea"/>
                <a:cs typeface="+mn-cs"/>
              </a:rPr>
              <a:t> </a:t>
            </a:r>
            <a:r>
              <a:rPr lang="fr-FR" sz="1000" b="1" kern="1200" dirty="0">
                <a:solidFill>
                  <a:srgbClr val="F18A5F"/>
                </a:solidFill>
                <a:latin typeface="Marianne" panose="02000000000000000000" pitchFamily="2" charset="0"/>
                <a:ea typeface="+mn-ea"/>
                <a:cs typeface="+mn-cs"/>
              </a:rPr>
              <a:t>avec passage de contexte patient </a:t>
            </a:r>
            <a:r>
              <a:rPr lang="fr-FR" sz="1000" kern="1200" dirty="0">
                <a:solidFill>
                  <a:srgbClr val="374C62"/>
                </a:solidFill>
                <a:latin typeface="Marianne" panose="02000000000000000000" pitchFamily="2" charset="0"/>
                <a:ea typeface="+mn-ea"/>
                <a:cs typeface="+mn-cs"/>
              </a:rPr>
              <a:t>(objectif fin d’année 2024)</a:t>
            </a:r>
          </a:p>
        </p:txBody>
      </p:sp>
    </p:spTree>
    <p:extLst>
      <p:ext uri="{BB962C8B-B14F-4D97-AF65-F5344CB8AC3E}">
        <p14:creationId xmlns:p14="http://schemas.microsoft.com/office/powerpoint/2010/main" val="3512965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2</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81</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10030"/>
            <a:ext cx="8295265" cy="1323439"/>
          </a:xfrm>
          <a:prstGeom prst="rect">
            <a:avLst/>
          </a:prstGeom>
          <a:noFill/>
        </p:spPr>
        <p:txBody>
          <a:bodyPr wrap="square">
            <a:spAutoFit/>
          </a:bodyPr>
          <a:lstStyle/>
          <a:p>
            <a:pPr>
              <a:defRPr/>
            </a:pPr>
            <a:r>
              <a:rPr lang="fr-FR" sz="4000" b="1" dirty="0">
                <a:solidFill>
                  <a:schemeClr val="bg1"/>
                </a:solidFill>
                <a:latin typeface="Marianne" panose="02000000000000000000" pitchFamily="2" charset="0"/>
              </a:rPr>
              <a:t>Cartographie des services régionaux</a:t>
            </a:r>
          </a:p>
        </p:txBody>
      </p:sp>
    </p:spTree>
    <p:extLst>
      <p:ext uri="{BB962C8B-B14F-4D97-AF65-F5344CB8AC3E}">
        <p14:creationId xmlns:p14="http://schemas.microsoft.com/office/powerpoint/2010/main" val="873609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B93168-B09B-ABD4-624E-40B37E999ACC}"/>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5" y="467656"/>
            <a:ext cx="2441135" cy="342863"/>
          </a:xfrm>
        </p:spPr>
        <p:txBody>
          <a:bodyPr anchor="t"/>
          <a:lstStyle/>
          <a:p>
            <a:r>
              <a:rPr lang="fr-FR" sz="1000">
                <a:latin typeface="Marianne" panose="02000000000000000000" pitchFamily="2" charset="0"/>
              </a:rPr>
              <a:t>Simplifier l’outillage de la coordination</a:t>
            </a:r>
            <a:br>
              <a:rPr lang="fr-FR" sz="1000">
                <a:latin typeface="Marianne" panose="02000000000000000000" pitchFamily="2" charset="0"/>
              </a:rPr>
            </a:br>
            <a:r>
              <a:rPr lang="fr-FR" sz="1000">
                <a:latin typeface="Marianne" panose="02000000000000000000" pitchFamily="2" charset="0"/>
              </a:rPr>
              <a:t>locale des parcours de santé</a:t>
            </a:r>
            <a:endParaRPr lang="fr-FR" sz="1000" dirty="0">
              <a:latin typeface="Marianne" panose="02000000000000000000" pitchFamily="2" charset="0"/>
            </a:endParaRP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9</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82</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67656"/>
            <a:ext cx="25826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Optimiser l’offre territoriale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de services numériques</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9.1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7" name="ZoneTexte 6">
            <a:extLst>
              <a:ext uri="{FF2B5EF4-FFF2-40B4-BE49-F238E27FC236}">
                <a16:creationId xmlns:a16="http://schemas.microsoft.com/office/drawing/2014/main" id="{44000686-BEB4-F009-BD59-11C9AE02E86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Quels enjeux et objectifs pour la cartographie ?</a:t>
            </a:r>
          </a:p>
        </p:txBody>
      </p:sp>
      <p:sp>
        <p:nvSpPr>
          <p:cNvPr id="3" name="Rectangle : coins arrondis 2">
            <a:extLst>
              <a:ext uri="{FF2B5EF4-FFF2-40B4-BE49-F238E27FC236}">
                <a16:creationId xmlns:a16="http://schemas.microsoft.com/office/drawing/2014/main" id="{6ECA2CC6-627A-136D-FD9B-0D6A64499CF3}"/>
              </a:ext>
            </a:extLst>
          </p:cNvPr>
          <p:cNvSpPr/>
          <p:nvPr/>
        </p:nvSpPr>
        <p:spPr>
          <a:xfrm>
            <a:off x="646595" y="2143907"/>
            <a:ext cx="2951738" cy="2641600"/>
          </a:xfrm>
          <a:prstGeom prst="roundRect">
            <a:avLst>
              <a:gd name="adj" fmla="val 11218"/>
            </a:avLst>
          </a:prstGeom>
          <a:solidFill>
            <a:srgbClr val="37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47C8E21-77FD-B6EE-B4C5-234E799CCA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193" t="16870" r="21355" b="16209"/>
          <a:stretch/>
        </p:blipFill>
        <p:spPr>
          <a:xfrm>
            <a:off x="673045" y="1573872"/>
            <a:ext cx="757807" cy="489702"/>
          </a:xfrm>
          <a:prstGeom prst="rect">
            <a:avLst/>
          </a:prstGeom>
        </p:spPr>
      </p:pic>
      <p:sp>
        <p:nvSpPr>
          <p:cNvPr id="16" name="ZoneTexte 15">
            <a:extLst>
              <a:ext uri="{FF2B5EF4-FFF2-40B4-BE49-F238E27FC236}">
                <a16:creationId xmlns:a16="http://schemas.microsoft.com/office/drawing/2014/main" id="{AB6B5A05-ABEA-2F60-5CDF-7ED41F03C8DE}"/>
              </a:ext>
            </a:extLst>
          </p:cNvPr>
          <p:cNvSpPr txBox="1"/>
          <p:nvPr/>
        </p:nvSpPr>
        <p:spPr>
          <a:xfrm>
            <a:off x="801664" y="2352791"/>
            <a:ext cx="2641600"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rPr>
              <a:t>Action (9.1) de la feuille de route du numérique en santé 2023-2027</a:t>
            </a:r>
          </a:p>
        </p:txBody>
      </p:sp>
      <p:sp>
        <p:nvSpPr>
          <p:cNvPr id="18" name="ZoneTexte 17">
            <a:extLst>
              <a:ext uri="{FF2B5EF4-FFF2-40B4-BE49-F238E27FC236}">
                <a16:creationId xmlns:a16="http://schemas.microsoft.com/office/drawing/2014/main" id="{F385A9D6-6F53-186E-EACD-E5EBE277C96A}"/>
              </a:ext>
            </a:extLst>
          </p:cNvPr>
          <p:cNvSpPr txBox="1"/>
          <p:nvPr/>
        </p:nvSpPr>
        <p:spPr>
          <a:xfrm>
            <a:off x="809719" y="3138609"/>
            <a:ext cx="2186733" cy="1200329"/>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1200" u="none" strike="noStrike" kern="0" cap="none" spc="0" normalizeH="0" baseline="0" noProof="0" dirty="0">
                <a:ln>
                  <a:noFill/>
                </a:ln>
                <a:solidFill>
                  <a:schemeClr val="bg1"/>
                </a:solidFill>
                <a:effectLst/>
                <a:uLnTx/>
                <a:uFillTx/>
                <a:latin typeface="Marianne" panose="02000000000000000000" pitchFamily="2" charset="0"/>
                <a:ea typeface="Geneva" charset="-128"/>
                <a:cs typeface="+mn-cs"/>
              </a:rPr>
              <a:t>« Dès le premier trimestre 2024, publier une cartographie des services numériques régionaux</a:t>
            </a:r>
          </a:p>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1200" u="none" strike="noStrike" kern="0" cap="none" spc="0" normalizeH="0" baseline="0" noProof="0" dirty="0">
                <a:ln>
                  <a:noFill/>
                </a:ln>
                <a:solidFill>
                  <a:schemeClr val="bg1"/>
                </a:solidFill>
                <a:effectLst/>
                <a:uLnTx/>
                <a:uFillTx/>
                <a:latin typeface="Marianne" panose="02000000000000000000" pitchFamily="2" charset="0"/>
                <a:ea typeface="Geneva" charset="-128"/>
                <a:cs typeface="+mn-cs"/>
              </a:rPr>
              <a:t>mis en œuvre par les ARS et les </a:t>
            </a:r>
            <a:r>
              <a:rPr kumimoji="0" lang="fr-FR" altLang="fr-FR" sz="1200" u="none" strike="noStrike" kern="0" cap="none" spc="0" normalizeH="0" baseline="0" noProof="0" dirty="0" err="1">
                <a:ln>
                  <a:noFill/>
                </a:ln>
                <a:solidFill>
                  <a:schemeClr val="bg1"/>
                </a:solidFill>
                <a:effectLst/>
                <a:uLnTx/>
                <a:uFillTx/>
                <a:latin typeface="Marianne" panose="02000000000000000000" pitchFamily="2" charset="0"/>
                <a:ea typeface="Geneva" charset="-128"/>
                <a:cs typeface="+mn-cs"/>
              </a:rPr>
              <a:t>GRADeS</a:t>
            </a:r>
            <a:r>
              <a:rPr kumimoji="0" lang="fr-FR" altLang="fr-FR" sz="1200" u="none" strike="noStrike" kern="0" cap="none" spc="0" normalizeH="0" baseline="0" noProof="0" dirty="0">
                <a:ln>
                  <a:noFill/>
                </a:ln>
                <a:solidFill>
                  <a:schemeClr val="bg1"/>
                </a:solidFill>
                <a:effectLst/>
                <a:uLnTx/>
                <a:uFillTx/>
                <a:latin typeface="Marianne" panose="02000000000000000000" pitchFamily="2" charset="0"/>
                <a:ea typeface="Geneva" charset="-128"/>
                <a:cs typeface="+mn-cs"/>
              </a:rPr>
              <a:t> »</a:t>
            </a:r>
            <a:endParaRPr kumimoji="0" lang="fr-FR" sz="1200"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endParaRPr>
          </a:p>
        </p:txBody>
      </p:sp>
      <p:sp>
        <p:nvSpPr>
          <p:cNvPr id="19" name="Forme libre 18">
            <a:extLst>
              <a:ext uri="{FF2B5EF4-FFF2-40B4-BE49-F238E27FC236}">
                <a16:creationId xmlns:a16="http://schemas.microsoft.com/office/drawing/2014/main" id="{0DE4CD25-EBC5-031C-53B8-67DE488AF639}"/>
              </a:ext>
            </a:extLst>
          </p:cNvPr>
          <p:cNvSpPr/>
          <p:nvPr/>
        </p:nvSpPr>
        <p:spPr>
          <a:xfrm>
            <a:off x="3087731" y="3586903"/>
            <a:ext cx="753775" cy="1278937"/>
          </a:xfrm>
          <a:custGeom>
            <a:avLst/>
            <a:gdLst>
              <a:gd name="connsiteX0" fmla="*/ 0 w 498321"/>
              <a:gd name="connsiteY0" fmla="*/ 122 h 845506"/>
              <a:gd name="connsiteX1" fmla="*/ 0 w 498321"/>
              <a:gd name="connsiteY1" fmla="*/ 482937 h 845506"/>
              <a:gd name="connsiteX2" fmla="*/ 317580 w 498321"/>
              <a:gd name="connsiteY2" fmla="*/ 482937 h 845506"/>
              <a:gd name="connsiteX3" fmla="*/ 317580 w 498321"/>
              <a:gd name="connsiteY3" fmla="*/ 561232 h 845506"/>
              <a:gd name="connsiteX4" fmla="*/ 213915 w 498321"/>
              <a:gd name="connsiteY4" fmla="*/ 664893 h 845506"/>
              <a:gd name="connsiteX5" fmla="*/ 118666 w 498321"/>
              <a:gd name="connsiteY5" fmla="*/ 664893 h 845506"/>
              <a:gd name="connsiteX6" fmla="*/ 118666 w 498321"/>
              <a:gd name="connsiteY6" fmla="*/ 845506 h 845506"/>
              <a:gd name="connsiteX7" fmla="*/ 213915 w 498321"/>
              <a:gd name="connsiteY7" fmla="*/ 845506 h 845506"/>
              <a:gd name="connsiteX8" fmla="*/ 498322 w 498321"/>
              <a:gd name="connsiteY8" fmla="*/ 561110 h 845506"/>
              <a:gd name="connsiteX9" fmla="*/ 498322 w 498321"/>
              <a:gd name="connsiteY9" fmla="*/ 0 h 845506"/>
              <a:gd name="connsiteX10" fmla="*/ 122 w 498321"/>
              <a:gd name="connsiteY10" fmla="*/ 0 h 84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321" h="845506">
                <a:moveTo>
                  <a:pt x="0" y="122"/>
                </a:moveTo>
                <a:lnTo>
                  <a:pt x="0" y="482937"/>
                </a:lnTo>
                <a:lnTo>
                  <a:pt x="317580" y="482937"/>
                </a:lnTo>
                <a:lnTo>
                  <a:pt x="317580" y="561232"/>
                </a:lnTo>
                <a:cubicBezTo>
                  <a:pt x="317580" y="618428"/>
                  <a:pt x="270992" y="664893"/>
                  <a:pt x="213915" y="664893"/>
                </a:cubicBezTo>
                <a:lnTo>
                  <a:pt x="118666" y="664893"/>
                </a:lnTo>
                <a:lnTo>
                  <a:pt x="118666" y="845506"/>
                </a:lnTo>
                <a:lnTo>
                  <a:pt x="213915" y="845506"/>
                </a:lnTo>
                <a:cubicBezTo>
                  <a:pt x="370753" y="845506"/>
                  <a:pt x="498322" y="717943"/>
                  <a:pt x="498322" y="561110"/>
                </a:cubicBezTo>
                <a:lnTo>
                  <a:pt x="498322" y="0"/>
                </a:lnTo>
                <a:lnTo>
                  <a:pt x="122" y="0"/>
                </a:lnTo>
                <a:close/>
              </a:path>
            </a:pathLst>
          </a:custGeom>
          <a:solidFill>
            <a:srgbClr val="F18A5F"/>
          </a:solidFill>
          <a:ln w="0" cap="flat">
            <a:noFill/>
            <a:prstDash val="solid"/>
            <a:miter/>
          </a:ln>
        </p:spPr>
        <p:txBody>
          <a:bodyPr rtlCol="0" anchor="ctr"/>
          <a:lstStyle/>
          <a:p>
            <a:endParaRPr lang="fr-FR" dirty="0"/>
          </a:p>
        </p:txBody>
      </p:sp>
      <p:sp>
        <p:nvSpPr>
          <p:cNvPr id="25" name="ZoneTexte 24">
            <a:extLst>
              <a:ext uri="{FF2B5EF4-FFF2-40B4-BE49-F238E27FC236}">
                <a16:creationId xmlns:a16="http://schemas.microsoft.com/office/drawing/2014/main" id="{A20C7B14-0E77-842D-6F3F-09C5E2BE1559}"/>
              </a:ext>
            </a:extLst>
          </p:cNvPr>
          <p:cNvSpPr txBox="1"/>
          <p:nvPr/>
        </p:nvSpPr>
        <p:spPr>
          <a:xfrm>
            <a:off x="4129777" y="2013660"/>
            <a:ext cx="4622800" cy="738664"/>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Rendre plus lisible et mettre en valeur la richesse</a:t>
            </a:r>
          </a:p>
          <a:p>
            <a:pPr marL="0" marR="0" lvl="0" indent="0"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de l’offre de services numériques régionaux portés par les ARS et les </a:t>
            </a:r>
            <a:r>
              <a:rPr kumimoji="0" lang="fr-FR" sz="1400" b="1" i="0" u="none" strike="noStrike" kern="1200" cap="none" spc="0" normalizeH="0" baseline="0" noProof="0" dirty="0" err="1">
                <a:ln>
                  <a:noFill/>
                </a:ln>
                <a:solidFill>
                  <a:srgbClr val="374C62"/>
                </a:solidFill>
                <a:effectLst/>
                <a:uLnTx/>
                <a:uFillTx/>
                <a:latin typeface="Marianne" panose="02000000000000000000" pitchFamily="2" charset="0"/>
                <a:ea typeface="Geneva" charset="-128"/>
                <a:cs typeface="+mn-cs"/>
              </a:rPr>
              <a:t>GRADeS</a:t>
            </a:r>
            <a:r>
              <a:rPr kumimoji="0" lang="fr-FR" sz="1400" b="1"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 !</a:t>
            </a:r>
          </a:p>
        </p:txBody>
      </p:sp>
      <p:pic>
        <p:nvPicPr>
          <p:cNvPr id="28" name="Graphique 27" descr="Flèche vers la droite contour">
            <a:extLst>
              <a:ext uri="{FF2B5EF4-FFF2-40B4-BE49-F238E27FC236}">
                <a16:creationId xmlns:a16="http://schemas.microsoft.com/office/drawing/2014/main" id="{413BFB29-47A1-61F5-2793-7138D5604A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5455" y="2154392"/>
            <a:ext cx="457200" cy="457200"/>
          </a:xfrm>
          <a:prstGeom prst="rect">
            <a:avLst/>
          </a:prstGeom>
        </p:spPr>
      </p:pic>
      <p:sp>
        <p:nvSpPr>
          <p:cNvPr id="30" name="ZoneTexte 29">
            <a:extLst>
              <a:ext uri="{FF2B5EF4-FFF2-40B4-BE49-F238E27FC236}">
                <a16:creationId xmlns:a16="http://schemas.microsoft.com/office/drawing/2014/main" id="{0D4E9051-C4A2-CC0F-3CAC-674230C9A78C}"/>
              </a:ext>
            </a:extLst>
          </p:cNvPr>
          <p:cNvSpPr txBox="1"/>
          <p:nvPr/>
        </p:nvSpPr>
        <p:spPr>
          <a:xfrm>
            <a:off x="4129777" y="2784044"/>
            <a:ext cx="4622800" cy="246221"/>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srgbClr val="4888C7"/>
                </a:solidFill>
                <a:effectLst/>
                <a:uLnTx/>
                <a:uFillTx/>
                <a:latin typeface="Marianne" panose="02000000000000000000" pitchFamily="2" charset="0"/>
                <a:ea typeface="Geneva" charset="-128"/>
                <a:cs typeface="+mn-cs"/>
              </a:rPr>
              <a:t>Un projet collaboratif du Programme </a:t>
            </a:r>
            <a:r>
              <a:rPr kumimoji="0" lang="fr-FR" sz="1000" b="1" i="0" u="none" strike="noStrike" kern="1200" cap="none" spc="0" normalizeH="0" baseline="0" noProof="0" dirty="0" err="1">
                <a:ln>
                  <a:noFill/>
                </a:ln>
                <a:solidFill>
                  <a:srgbClr val="4888C7"/>
                </a:solidFill>
                <a:effectLst/>
                <a:uLnTx/>
                <a:uFillTx/>
                <a:latin typeface="Marianne" panose="02000000000000000000" pitchFamily="2" charset="0"/>
                <a:ea typeface="Geneva" charset="-128"/>
                <a:cs typeface="+mn-cs"/>
              </a:rPr>
              <a:t>CoMET</a:t>
            </a:r>
            <a:r>
              <a:rPr kumimoji="0" lang="fr-FR" sz="1000" b="1" i="0" u="none" strike="noStrike" kern="1200" cap="none" spc="0" normalizeH="0" baseline="0" noProof="0" dirty="0">
                <a:ln>
                  <a:noFill/>
                </a:ln>
                <a:solidFill>
                  <a:srgbClr val="4888C7"/>
                </a:solidFill>
                <a:effectLst/>
                <a:uLnTx/>
                <a:uFillTx/>
                <a:latin typeface="Marianne" panose="02000000000000000000" pitchFamily="2" charset="0"/>
                <a:ea typeface="Geneva" charset="-128"/>
                <a:cs typeface="+mn-cs"/>
              </a:rPr>
              <a:t> </a:t>
            </a:r>
          </a:p>
        </p:txBody>
      </p:sp>
      <p:pic>
        <p:nvPicPr>
          <p:cNvPr id="32" name="Image 31">
            <a:extLst>
              <a:ext uri="{FF2B5EF4-FFF2-40B4-BE49-F238E27FC236}">
                <a16:creationId xmlns:a16="http://schemas.microsoft.com/office/drawing/2014/main" id="{4DBA9603-4F09-DB53-18FE-D687FD4607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04926" y="3108180"/>
            <a:ext cx="850739" cy="478723"/>
          </a:xfrm>
          <a:prstGeom prst="rect">
            <a:avLst/>
          </a:prstGeom>
        </p:spPr>
      </p:pic>
      <p:pic>
        <p:nvPicPr>
          <p:cNvPr id="33" name="Graphique 32">
            <a:extLst>
              <a:ext uri="{FF2B5EF4-FFF2-40B4-BE49-F238E27FC236}">
                <a16:creationId xmlns:a16="http://schemas.microsoft.com/office/drawing/2014/main" id="{E9759AFA-7DCC-5252-3584-4DA5B92A60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64360" y="3165607"/>
            <a:ext cx="540566" cy="375647"/>
          </a:xfrm>
          <a:prstGeom prst="rect">
            <a:avLst/>
          </a:prstGeom>
        </p:spPr>
      </p:pic>
      <p:pic>
        <p:nvPicPr>
          <p:cNvPr id="34" name="Image 33">
            <a:extLst>
              <a:ext uri="{FF2B5EF4-FFF2-40B4-BE49-F238E27FC236}">
                <a16:creationId xmlns:a16="http://schemas.microsoft.com/office/drawing/2014/main" id="{01244989-0A97-1687-39E2-FCAB1A64629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23864" y="3188289"/>
            <a:ext cx="540565" cy="330282"/>
          </a:xfrm>
          <a:prstGeom prst="rect">
            <a:avLst/>
          </a:prstGeom>
        </p:spPr>
      </p:pic>
      <p:pic>
        <p:nvPicPr>
          <p:cNvPr id="35" name="Picture 2">
            <a:extLst>
              <a:ext uri="{FF2B5EF4-FFF2-40B4-BE49-F238E27FC236}">
                <a16:creationId xmlns:a16="http://schemas.microsoft.com/office/drawing/2014/main" id="{2444AC3D-C8FD-C2F2-80CD-05BB21DD8F8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21998" y="3166549"/>
            <a:ext cx="1001935" cy="373763"/>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6809CB4B-E095-5D1D-EB2B-F54DD285A295}"/>
              </a:ext>
            </a:extLst>
          </p:cNvPr>
          <p:cNvSpPr txBox="1"/>
          <p:nvPr/>
        </p:nvSpPr>
        <p:spPr>
          <a:xfrm>
            <a:off x="4129777" y="3690219"/>
            <a:ext cx="4622800" cy="246221"/>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srgbClr val="4888C7"/>
                </a:solidFill>
                <a:effectLst/>
                <a:uLnTx/>
                <a:uFillTx/>
                <a:latin typeface="Marianne" panose="02000000000000000000" pitchFamily="2" charset="0"/>
                <a:ea typeface="Geneva" charset="-128"/>
                <a:cs typeface="+mn-cs"/>
              </a:rPr>
              <a:t>Un projet collaboratif du Programme </a:t>
            </a:r>
            <a:r>
              <a:rPr kumimoji="0" lang="fr-FR" sz="1000" b="1" i="0" u="none" strike="noStrike" kern="1200" cap="none" spc="0" normalizeH="0" baseline="0" noProof="0" dirty="0" err="1">
                <a:ln>
                  <a:noFill/>
                </a:ln>
                <a:solidFill>
                  <a:srgbClr val="4888C7"/>
                </a:solidFill>
                <a:effectLst/>
                <a:uLnTx/>
                <a:uFillTx/>
                <a:latin typeface="Marianne" panose="02000000000000000000" pitchFamily="2" charset="0"/>
                <a:ea typeface="Geneva" charset="-128"/>
                <a:cs typeface="+mn-cs"/>
              </a:rPr>
              <a:t>CoMET</a:t>
            </a:r>
            <a:r>
              <a:rPr kumimoji="0" lang="fr-FR" sz="1000" b="1" i="0" u="none" strike="noStrike" kern="1200" cap="none" spc="0" normalizeH="0" baseline="0" noProof="0" dirty="0">
                <a:ln>
                  <a:noFill/>
                </a:ln>
                <a:solidFill>
                  <a:srgbClr val="4888C7"/>
                </a:solidFill>
                <a:effectLst/>
                <a:uLnTx/>
                <a:uFillTx/>
                <a:latin typeface="Marianne" panose="02000000000000000000" pitchFamily="2" charset="0"/>
                <a:ea typeface="Geneva" charset="-128"/>
                <a:cs typeface="+mn-cs"/>
              </a:rPr>
              <a:t> </a:t>
            </a:r>
          </a:p>
        </p:txBody>
      </p:sp>
      <p:pic>
        <p:nvPicPr>
          <p:cNvPr id="31" name="Image 30">
            <a:extLst>
              <a:ext uri="{FF2B5EF4-FFF2-40B4-BE49-F238E27FC236}">
                <a16:creationId xmlns:a16="http://schemas.microsoft.com/office/drawing/2014/main" id="{2413F4EF-57A0-76D8-AE6D-360AA1593C0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25369" y="3252441"/>
            <a:ext cx="1310351" cy="226352"/>
          </a:xfrm>
          <a:prstGeom prst="rect">
            <a:avLst/>
          </a:prstGeom>
        </p:spPr>
      </p:pic>
      <p:sp>
        <p:nvSpPr>
          <p:cNvPr id="38" name="ZoneTexte 37">
            <a:extLst>
              <a:ext uri="{FF2B5EF4-FFF2-40B4-BE49-F238E27FC236}">
                <a16:creationId xmlns:a16="http://schemas.microsoft.com/office/drawing/2014/main" id="{6D4BB49B-23D9-510B-A2A8-88D5307B6A02}"/>
              </a:ext>
            </a:extLst>
          </p:cNvPr>
          <p:cNvSpPr txBox="1"/>
          <p:nvPr/>
        </p:nvSpPr>
        <p:spPr>
          <a:xfrm>
            <a:off x="4149379" y="3953374"/>
            <a:ext cx="3483584" cy="64633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Un engagement tenu depuis le 08/04 ! sur le site de l’ANS </a:t>
            </a:r>
            <a:r>
              <a:rPr kumimoji="0" lang="fr-FR" sz="900" b="1" i="0" u="none" strike="noStrike" kern="1200" cap="none" spc="0" normalizeH="0" baseline="0" noProof="0" dirty="0" err="1">
                <a:ln>
                  <a:noFill/>
                </a:ln>
                <a:solidFill>
                  <a:srgbClr val="374C62"/>
                </a:solidFill>
                <a:effectLst/>
                <a:uLnTx/>
                <a:uFillTx/>
                <a:latin typeface="Marianne" panose="02000000000000000000" pitchFamily="2" charset="0"/>
                <a:ea typeface="Geneva" charset="-128"/>
                <a:cs typeface="+mn-cs"/>
              </a:rPr>
              <a:t>esante.gouv.fr</a:t>
            </a: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 </a:t>
            </a:r>
            <a:endPar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fr-FR" sz="900" b="0" i="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hlinkClick r:id="rId11">
                  <a:extLst>
                    <a:ext uri="{A12FA001-AC4F-418D-AE19-62706E023703}">
                      <ahyp:hlinkClr xmlns:ahyp="http://schemas.microsoft.com/office/drawing/2018/hyperlinkcolor" val="tx"/>
                    </a:ext>
                  </a:extLst>
                </a:hlinkClick>
              </a:rPr>
              <a:t>https://esante.gouv.fr/strategie-nationale/presentation-cartographie-des-services-numeriques-territoriaux</a:t>
            </a:r>
            <a:endParaRPr kumimoji="0" lang="fr-FR" sz="900" b="0" i="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endParaRPr>
          </a:p>
        </p:txBody>
      </p:sp>
      <p:pic>
        <p:nvPicPr>
          <p:cNvPr id="39" name="Image 38">
            <a:extLst>
              <a:ext uri="{FF2B5EF4-FFF2-40B4-BE49-F238E27FC236}">
                <a16:creationId xmlns:a16="http://schemas.microsoft.com/office/drawing/2014/main" id="{25CAEB23-B8CC-F3DF-837A-B12C793CF36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672579" y="3707153"/>
            <a:ext cx="892552" cy="892552"/>
          </a:xfrm>
          <a:prstGeom prst="rect">
            <a:avLst/>
          </a:prstGeom>
        </p:spPr>
      </p:pic>
    </p:spTree>
    <p:extLst>
      <p:ext uri="{BB962C8B-B14F-4D97-AF65-F5344CB8AC3E}">
        <p14:creationId xmlns:p14="http://schemas.microsoft.com/office/powerpoint/2010/main" val="19355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11556"/>
            <a:ext cx="1038946" cy="267308"/>
          </a:xfrm>
        </p:spPr>
        <p:txBody>
          <a:bodyPr/>
          <a:lstStyle/>
          <a:p>
            <a:r>
              <a:rPr lang="fr-FR" dirty="0">
                <a:solidFill>
                  <a:srgbClr val="F18A5F"/>
                </a:solidFill>
                <a:latin typeface="Marianne" panose="02000000000000000000" pitchFamily="2" charset="0"/>
              </a:rPr>
              <a:t>PRIORITÉ 9</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83</a:t>
            </a:fld>
            <a:endParaRPr lang="fr-F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11556"/>
            <a:ext cx="1038946" cy="267308"/>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18A5F"/>
                </a:solidFill>
                <a:latin typeface="Marianne" panose="02000000000000000000" pitchFamily="2" charset="0"/>
              </a:rPr>
              <a:t>OBJECTIF </a:t>
            </a:r>
            <a:r>
              <a:rPr lang="fr-FR">
                <a:solidFill>
                  <a:srgbClr val="F18A5F"/>
                </a:solidFill>
                <a:latin typeface="Marianne" panose="02000000000000000000" pitchFamily="2" charset="0"/>
              </a:rPr>
              <a:t>9.1</a:t>
            </a:r>
            <a:endParaRPr lang="fr-FR" dirty="0">
              <a:solidFill>
                <a:srgbClr val="F18A5F"/>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a:endCxn id="10" idx="4"/>
          </p:cNvCxnSpPr>
          <p:nvPr/>
        </p:nvCxnSpPr>
        <p:spPr>
          <a:xfrm>
            <a:off x="461067" y="-22713"/>
            <a:ext cx="0" cy="2098891"/>
          </a:xfrm>
          <a:prstGeom prst="line">
            <a:avLst/>
          </a:prstGeom>
          <a:ln w="12700" cap="rnd">
            <a:solidFill>
              <a:srgbClr val="F18A5F"/>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C9F7D69-D208-20E8-904B-67ACE99AD8DD}"/>
              </a:ext>
            </a:extLst>
          </p:cNvPr>
          <p:cNvSpPr/>
          <p:nvPr/>
        </p:nvSpPr>
        <p:spPr>
          <a:xfrm>
            <a:off x="438207" y="2049311"/>
            <a:ext cx="45719" cy="45719"/>
          </a:xfrm>
          <a:prstGeom prst="ellipse">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BE49A4C-D150-B5A1-5F57-1DA7C0625355}"/>
              </a:ext>
            </a:extLst>
          </p:cNvPr>
          <p:cNvSpPr/>
          <p:nvPr/>
        </p:nvSpPr>
        <p:spPr>
          <a:xfrm>
            <a:off x="-103021" y="2007024"/>
            <a:ext cx="498647" cy="170622"/>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9EC9593-3ED6-78AD-A693-30F7692AA6A6}"/>
              </a:ext>
            </a:extLst>
          </p:cNvPr>
          <p:cNvSpPr txBox="1"/>
          <p:nvPr/>
        </p:nvSpPr>
        <p:spPr>
          <a:xfrm>
            <a:off x="115217" y="2045450"/>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2</a:t>
            </a:r>
          </a:p>
        </p:txBody>
      </p:sp>
      <p:sp>
        <p:nvSpPr>
          <p:cNvPr id="7" name="ZoneTexte 6">
            <a:extLst>
              <a:ext uri="{FF2B5EF4-FFF2-40B4-BE49-F238E27FC236}">
                <a16:creationId xmlns:a16="http://schemas.microsoft.com/office/drawing/2014/main" id="{44000686-BEB4-F009-BD59-11C9AE02E86B}"/>
              </a:ext>
            </a:extLst>
          </p:cNvPr>
          <p:cNvSpPr txBox="1"/>
          <p:nvPr/>
        </p:nvSpPr>
        <p:spPr>
          <a:xfrm>
            <a:off x="646595" y="1240499"/>
            <a:ext cx="7350657" cy="246221"/>
          </a:xfrm>
          <a:prstGeom prst="rect">
            <a:avLst/>
          </a:prstGeom>
          <a:noFill/>
        </p:spPr>
        <p:txBody>
          <a:bodyPr wrap="square" lIns="0" tIns="0" rIns="0" bIns="0">
            <a:spAutoFit/>
          </a:bodyPr>
          <a:lstStyle/>
          <a:p>
            <a:pPr>
              <a:defRPr/>
            </a:pPr>
            <a:r>
              <a:rPr lang="fr-FR" sz="1600" b="1" dirty="0">
                <a:solidFill>
                  <a:srgbClr val="374C62"/>
                </a:solidFill>
                <a:latin typeface="Marianne" panose="02000000000000000000" pitchFamily="2" charset="0"/>
              </a:rPr>
              <a:t>Que présente cette première version de la cartographie ?</a:t>
            </a:r>
          </a:p>
        </p:txBody>
      </p:sp>
      <p:sp>
        <p:nvSpPr>
          <p:cNvPr id="15" name="Rectangle : coins arrondis 14">
            <a:extLst>
              <a:ext uri="{FF2B5EF4-FFF2-40B4-BE49-F238E27FC236}">
                <a16:creationId xmlns:a16="http://schemas.microsoft.com/office/drawing/2014/main" id="{DB3AEB23-9482-C1C5-A024-CA480EBE6855}"/>
              </a:ext>
            </a:extLst>
          </p:cNvPr>
          <p:cNvSpPr/>
          <p:nvPr/>
        </p:nvSpPr>
        <p:spPr>
          <a:xfrm>
            <a:off x="646596" y="1651000"/>
            <a:ext cx="7374242" cy="804333"/>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4B42D213-244D-93BF-05E5-CAB9D4444CF4}"/>
              </a:ext>
            </a:extLst>
          </p:cNvPr>
          <p:cNvSpPr txBox="1"/>
          <p:nvPr/>
        </p:nvSpPr>
        <p:spPr>
          <a:xfrm>
            <a:off x="837890" y="1741542"/>
            <a:ext cx="6968066" cy="623248"/>
          </a:xfrm>
          <a:prstGeom prst="rect">
            <a:avLst/>
          </a:prstGeom>
          <a:noFill/>
        </p:spPr>
        <p:txBody>
          <a:bodyPr wrap="square">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fr-FR" sz="1200" b="1" u="none" strike="noStrike" kern="1200" cap="none" spc="0" normalizeH="0" baseline="0" noProof="0" dirty="0">
                <a:ln>
                  <a:noFill/>
                </a:ln>
                <a:solidFill>
                  <a:prstClr val="white"/>
                </a:solidFill>
                <a:effectLst/>
                <a:uLnTx/>
                <a:uFillTx/>
                <a:latin typeface="Marianne" panose="02000000000000000000" pitchFamily="2" charset="0"/>
                <a:ea typeface="Geneva" charset="-128"/>
                <a:cs typeface="+mn-cs"/>
              </a:rPr>
              <a:t>La liste des services e-santé portés par les ARS et les </a:t>
            </a:r>
            <a:r>
              <a:rPr kumimoji="0" lang="fr-FR" sz="1200" b="1" u="none" strike="noStrike" kern="1200" cap="none" spc="0" normalizeH="0" baseline="0" noProof="0" dirty="0" err="1">
                <a:ln>
                  <a:noFill/>
                </a:ln>
                <a:solidFill>
                  <a:prstClr val="white"/>
                </a:solidFill>
                <a:effectLst/>
                <a:uLnTx/>
                <a:uFillTx/>
                <a:latin typeface="Marianne" panose="02000000000000000000" pitchFamily="2" charset="0"/>
                <a:ea typeface="Geneva" charset="-128"/>
                <a:cs typeface="+mn-cs"/>
              </a:rPr>
              <a:t>GRADeS</a:t>
            </a:r>
            <a:endParaRPr kumimoji="0" lang="fr-FR" sz="1200" b="1" u="none" strike="noStrike" kern="1200" cap="none" spc="0" normalizeH="0" baseline="0" noProof="0" dirty="0">
              <a:ln>
                <a:noFill/>
              </a:ln>
              <a:solidFill>
                <a:prstClr val="white"/>
              </a:solidFill>
              <a:effectLst/>
              <a:uLnTx/>
              <a:uFillTx/>
              <a:latin typeface="Marianne" panose="02000000000000000000" pitchFamily="2" charset="0"/>
              <a:ea typeface="Geneva" charset="-128"/>
              <a:cs typeface="+mn-cs"/>
            </a:endParaRPr>
          </a:p>
          <a:p>
            <a:pPr fontAlgn="base">
              <a:spcBef>
                <a:spcPts val="300"/>
              </a:spcBef>
              <a:spcAft>
                <a:spcPct val="0"/>
              </a:spcAft>
              <a:buClrTx/>
              <a:defRPr/>
            </a:pPr>
            <a:r>
              <a:rPr kumimoji="0" lang="fr-FR" sz="1000" b="1" i="0"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rPr>
              <a:t>Plus de 230 services sur 18 régions </a:t>
            </a:r>
            <a:r>
              <a:rPr kumimoji="0" lang="fr-FR" sz="1000" b="0" i="0"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rPr>
              <a:t>couvrant </a:t>
            </a:r>
            <a:r>
              <a:rPr kumimoji="0" lang="fr-FR" sz="1000" b="1" i="0"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rPr>
              <a:t>une trentaine de typologies de services : </a:t>
            </a:r>
            <a:r>
              <a:rPr kumimoji="0" lang="fr-FR" sz="1000" b="0" i="0"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rPr>
              <a:t>coordination, télésanté, échange, référentiels,… (hors services techniques)</a:t>
            </a:r>
            <a:r>
              <a:rPr kumimoji="0" lang="fr-FR" sz="1000" b="1" u="none" strike="noStrike" kern="1200" cap="none" spc="0" normalizeH="0" baseline="0" noProof="0" dirty="0">
                <a:ln>
                  <a:noFill/>
                </a:ln>
                <a:solidFill>
                  <a:schemeClr val="bg1"/>
                </a:solidFill>
                <a:effectLst/>
                <a:uLnTx/>
                <a:uFillTx/>
                <a:latin typeface="Marianne" panose="02000000000000000000" pitchFamily="2" charset="0"/>
                <a:ea typeface="Geneva" charset="-128"/>
                <a:cs typeface="+mn-cs"/>
              </a:rPr>
              <a:t> </a:t>
            </a:r>
          </a:p>
        </p:txBody>
      </p:sp>
      <p:sp>
        <p:nvSpPr>
          <p:cNvPr id="21" name="Rectangle : coins arrondis 20">
            <a:extLst>
              <a:ext uri="{FF2B5EF4-FFF2-40B4-BE49-F238E27FC236}">
                <a16:creationId xmlns:a16="http://schemas.microsoft.com/office/drawing/2014/main" id="{9EA4B837-E4E0-21DE-E349-00CA840F122B}"/>
              </a:ext>
            </a:extLst>
          </p:cNvPr>
          <p:cNvSpPr/>
          <p:nvPr/>
        </p:nvSpPr>
        <p:spPr>
          <a:xfrm>
            <a:off x="646596" y="2545875"/>
            <a:ext cx="7374242" cy="1137125"/>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4C1D729-FF9D-C225-E6DF-886679DE9784}"/>
              </a:ext>
            </a:extLst>
          </p:cNvPr>
          <p:cNvSpPr txBox="1"/>
          <p:nvPr/>
        </p:nvSpPr>
        <p:spPr>
          <a:xfrm>
            <a:off x="849684" y="2636417"/>
            <a:ext cx="6968066" cy="946413"/>
          </a:xfrm>
          <a:prstGeom prst="rect">
            <a:avLst/>
          </a:prstGeom>
          <a:noFill/>
        </p:spPr>
        <p:txBody>
          <a:bodyPr wrap="square">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fr-FR" sz="1200" b="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Une synthèse des informations essentielles</a:t>
            </a:r>
          </a:p>
          <a:p>
            <a:pPr marL="108000" marR="0" lvl="0" indent="-108000" algn="just" defTabSz="914400" rtl="0" eaLnBrk="1" fontAlgn="base" latinLnBrk="0" hangingPunct="1">
              <a:lnSpc>
                <a:spcPct val="100000"/>
              </a:lnSpc>
              <a:spcBef>
                <a:spcPts val="300"/>
              </a:spcBef>
              <a:spcAft>
                <a:spcPct val="0"/>
              </a:spcAft>
              <a:buClr>
                <a:schemeClr val="bg1"/>
              </a:buClr>
              <a:buSzTx/>
              <a:buFont typeface="Arial" panose="020B0604020202020204" pitchFamily="34" charset="0"/>
              <a:buChar char="•"/>
              <a:tabLst/>
              <a:defRPr/>
            </a:pP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Une description du service : </a:t>
            </a:r>
            <a:r>
              <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objet, usagers, typologie</a:t>
            </a:r>
          </a:p>
          <a:p>
            <a:pPr marL="108000" marR="0" lvl="0" indent="-108000" algn="l" defTabSz="914400" rtl="0" eaLnBrk="1" fontAlgn="base" latinLnBrk="0" hangingPunct="1">
              <a:lnSpc>
                <a:spcPct val="100000"/>
              </a:lnSpc>
              <a:spcBef>
                <a:spcPts val="300"/>
              </a:spcBef>
              <a:spcAft>
                <a:spcPct val="0"/>
              </a:spcAft>
              <a:buClr>
                <a:schemeClr val="bg1"/>
              </a:buClr>
              <a:buSzTx/>
              <a:buFont typeface="Arial" panose="020B0604020202020204" pitchFamily="34" charset="0"/>
              <a:buChar char="•"/>
              <a:tabLst/>
              <a:defRPr/>
            </a:pP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Ses perspectives d’évolution : </a:t>
            </a:r>
            <a:r>
              <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enrichissement fonctionnel, intégration de composants, arrêt progressif,…</a:t>
            </a:r>
            <a:endPar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endParaRPr>
          </a:p>
          <a:p>
            <a:pPr marL="108000" marR="0" lvl="0" indent="-108000" algn="just" defTabSz="914400" rtl="0" eaLnBrk="1" fontAlgn="base" latinLnBrk="0" hangingPunct="1">
              <a:lnSpc>
                <a:spcPct val="100000"/>
              </a:lnSpc>
              <a:spcBef>
                <a:spcPts val="300"/>
              </a:spcBef>
              <a:spcAft>
                <a:spcPct val="0"/>
              </a:spcAft>
              <a:buClr>
                <a:schemeClr val="bg1"/>
              </a:buClr>
              <a:buSzTx/>
              <a:buFont typeface="Arial" panose="020B0604020202020204" pitchFamily="34" charset="0"/>
              <a:buChar char="•"/>
              <a:tabLst/>
              <a:defRPr/>
            </a:pPr>
            <a:r>
              <a:rPr kumimoji="0" lang="fr-FR" sz="900" b="1"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La transparence sur le niveau d’intégration des référentiels et services socles </a:t>
            </a:r>
            <a:r>
              <a:rPr kumimoji="0" lang="fr-FR" sz="900" b="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(tel que définis dans la doctrine du numérique en santé)</a:t>
            </a:r>
          </a:p>
        </p:txBody>
      </p:sp>
      <p:sp>
        <p:nvSpPr>
          <p:cNvPr id="23" name="Rectangle 22">
            <a:extLst>
              <a:ext uri="{FF2B5EF4-FFF2-40B4-BE49-F238E27FC236}">
                <a16:creationId xmlns:a16="http://schemas.microsoft.com/office/drawing/2014/main" id="{C38D1769-E746-38A9-75B3-2EC6A0D5E98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pic>
        <p:nvPicPr>
          <p:cNvPr id="24" name="Image 23">
            <a:extLst>
              <a:ext uri="{FF2B5EF4-FFF2-40B4-BE49-F238E27FC236}">
                <a16:creationId xmlns:a16="http://schemas.microsoft.com/office/drawing/2014/main" id="{FD379A20-CED3-257E-0067-E71E9582E2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843"/>
          <a:stretch/>
        </p:blipFill>
        <p:spPr>
          <a:xfrm>
            <a:off x="617831" y="3825804"/>
            <a:ext cx="5527745" cy="1039965"/>
          </a:xfrm>
          <a:prstGeom prst="rect">
            <a:avLst/>
          </a:prstGeom>
        </p:spPr>
      </p:pic>
      <p:sp>
        <p:nvSpPr>
          <p:cNvPr id="27" name="ZoneTexte 26">
            <a:extLst>
              <a:ext uri="{FF2B5EF4-FFF2-40B4-BE49-F238E27FC236}">
                <a16:creationId xmlns:a16="http://schemas.microsoft.com/office/drawing/2014/main" id="{7223536B-D3C3-6250-7A54-86E03ABEE6D2}"/>
              </a:ext>
            </a:extLst>
          </p:cNvPr>
          <p:cNvSpPr txBox="1"/>
          <p:nvPr/>
        </p:nvSpPr>
        <p:spPr>
          <a:xfrm>
            <a:off x="6011334" y="3823069"/>
            <a:ext cx="2582334" cy="415498"/>
          </a:xfrm>
          <a:prstGeom prst="rect">
            <a:avLst/>
          </a:prstGeom>
          <a:noFill/>
        </p:spPr>
        <p:txBody>
          <a:bodyPr wrap="square">
            <a:spAutoFit/>
          </a:bodyPr>
          <a:lstStyle/>
          <a:p>
            <a:pPr fontAlgn="base">
              <a:spcBef>
                <a:spcPts val="300"/>
              </a:spcBef>
              <a:spcAft>
                <a:spcPct val="0"/>
              </a:spcAft>
              <a:buClrTx/>
              <a:defRPr/>
            </a:pPr>
            <a:r>
              <a:rPr lang="fr-FR" sz="1000" b="1" kern="1200" dirty="0">
                <a:solidFill>
                  <a:srgbClr val="374C62"/>
                </a:solidFill>
                <a:latin typeface="Marianne" panose="02000000000000000000" pitchFamily="2" charset="0"/>
                <a:ea typeface="Geneva" charset="-128"/>
                <a:cs typeface="+mn-cs"/>
              </a:rPr>
              <a:t>Des informations régulièrement mises à jour et amenées à être enrichies !</a:t>
            </a:r>
          </a:p>
        </p:txBody>
      </p:sp>
      <p:sp>
        <p:nvSpPr>
          <p:cNvPr id="37" name="ZoneTexte 36">
            <a:extLst>
              <a:ext uri="{FF2B5EF4-FFF2-40B4-BE49-F238E27FC236}">
                <a16:creationId xmlns:a16="http://schemas.microsoft.com/office/drawing/2014/main" id="{3A04D9C7-0B6C-675E-06DF-9CE3A0A6B69A}"/>
              </a:ext>
            </a:extLst>
          </p:cNvPr>
          <p:cNvSpPr txBox="1"/>
          <p:nvPr/>
        </p:nvSpPr>
        <p:spPr>
          <a:xfrm>
            <a:off x="6011334" y="4307182"/>
            <a:ext cx="2514835" cy="507831"/>
          </a:xfrm>
          <a:prstGeom prst="rect">
            <a:avLst/>
          </a:prstGeom>
          <a:noFill/>
        </p:spPr>
        <p:txBody>
          <a:bodyPr wrap="square">
            <a:spAutoFit/>
          </a:bodyPr>
          <a:lstStyle/>
          <a:p>
            <a:pPr marR="0" lvl="0" defTabSz="914400" rtl="0" eaLnBrk="1" fontAlgn="base" latinLnBrk="0" hangingPunct="1">
              <a:lnSpc>
                <a:spcPct val="100000"/>
              </a:lnSpc>
              <a:spcBef>
                <a:spcPts val="600"/>
              </a:spcBef>
              <a:spcAft>
                <a:spcPct val="0"/>
              </a:spcAft>
              <a:buClr>
                <a:srgbClr val="5268A5"/>
              </a:buClr>
              <a:buSzTx/>
              <a:tabLst/>
              <a:defRPr/>
            </a:pPr>
            <a:r>
              <a:rPr kumimoji="0" lang="fr-FR" sz="900" b="1"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Et d’autres évolutions à venir </a:t>
            </a:r>
            <a:r>
              <a:rPr kumimoji="0" lang="fr-FR" sz="900" b="0" i="0" u="none" strike="noStrike" kern="1200" cap="none" spc="0" normalizeH="0" baseline="0" noProof="0" dirty="0">
                <a:ln>
                  <a:noFill/>
                </a:ln>
                <a:solidFill>
                  <a:srgbClr val="374C62"/>
                </a:solidFill>
                <a:effectLst/>
                <a:uLnTx/>
                <a:uFillTx/>
                <a:latin typeface="Marianne" panose="02000000000000000000" pitchFamily="2" charset="0"/>
                <a:ea typeface="Geneva" charset="-128"/>
                <a:cs typeface="+mn-cs"/>
              </a:rPr>
              <a:t>(supports de publication, enrichissement éditorial et du format, extensions,…)</a:t>
            </a:r>
          </a:p>
        </p:txBody>
      </p:sp>
      <p:sp>
        <p:nvSpPr>
          <p:cNvPr id="9" name="Titre 1">
            <a:extLst>
              <a:ext uri="{FF2B5EF4-FFF2-40B4-BE49-F238E27FC236}">
                <a16:creationId xmlns:a16="http://schemas.microsoft.com/office/drawing/2014/main" id="{F2718B88-BF83-7379-1567-A494FB0D193A}"/>
              </a:ext>
            </a:extLst>
          </p:cNvPr>
          <p:cNvSpPr txBox="1">
            <a:spLocks/>
          </p:cNvSpPr>
          <p:nvPr/>
        </p:nvSpPr>
        <p:spPr>
          <a:xfrm>
            <a:off x="646595" y="467656"/>
            <a:ext cx="2441135"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rPr>
              <a:t>Simplifier l’outillage de la coordination</a:t>
            </a:r>
            <a:br>
              <a:rPr lang="fr-FR" sz="1000">
                <a:latin typeface="Marianne" panose="02000000000000000000" pitchFamily="2" charset="0"/>
              </a:rPr>
            </a:br>
            <a:r>
              <a:rPr lang="fr-FR" sz="1000">
                <a:latin typeface="Marianne" panose="02000000000000000000" pitchFamily="2" charset="0"/>
              </a:rPr>
              <a:t>locale des parcours de santé</a:t>
            </a:r>
            <a:endParaRPr lang="fr-FR" sz="1000" dirty="0">
              <a:latin typeface="Marianne" panose="02000000000000000000" pitchFamily="2" charset="0"/>
            </a:endParaRPr>
          </a:p>
        </p:txBody>
      </p:sp>
      <p:sp>
        <p:nvSpPr>
          <p:cNvPr id="16" name="Titre 1">
            <a:extLst>
              <a:ext uri="{FF2B5EF4-FFF2-40B4-BE49-F238E27FC236}">
                <a16:creationId xmlns:a16="http://schemas.microsoft.com/office/drawing/2014/main" id="{E943733A-D24C-A2A3-7970-8E176F700082}"/>
              </a:ext>
            </a:extLst>
          </p:cNvPr>
          <p:cNvSpPr txBox="1">
            <a:spLocks/>
          </p:cNvSpPr>
          <p:nvPr/>
        </p:nvSpPr>
        <p:spPr>
          <a:xfrm>
            <a:off x="3381704" y="467656"/>
            <a:ext cx="2582656" cy="342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Optimiser l’offre territoriale </a:t>
            </a:r>
            <a:br>
              <a:rPr lang="fr-FR" sz="1000">
                <a:latin typeface="Marianne" panose="02000000000000000000" pitchFamily="2" charset="0"/>
                <a:cs typeface="Arial" panose="020B0604020202020204" pitchFamily="34" charset="0"/>
              </a:rPr>
            </a:br>
            <a:r>
              <a:rPr lang="fr-FR" sz="1000">
                <a:latin typeface="Marianne" panose="02000000000000000000" pitchFamily="2" charset="0"/>
                <a:cs typeface="Arial" panose="020B0604020202020204" pitchFamily="34" charset="0"/>
              </a:rPr>
              <a:t>de services numériques</a:t>
            </a:r>
            <a:endParaRPr lang="fr-FR" sz="1000" dirty="0">
              <a:latin typeface="Marianne" panose="02000000000000000000" pitchFamily="2" charset="0"/>
              <a:cs typeface="Arial" panose="020B0604020202020204" pitchFamily="34" charset="0"/>
            </a:endParaRPr>
          </a:p>
        </p:txBody>
      </p:sp>
    </p:spTree>
    <p:extLst>
      <p:ext uri="{BB962C8B-B14F-4D97-AF65-F5344CB8AC3E}">
        <p14:creationId xmlns:p14="http://schemas.microsoft.com/office/powerpoint/2010/main" val="19201059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18A5F"/>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1</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800" b="0" i="0" u="none" strike="noStrike" kern="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lang="fr-FR" sz="800" b="0" i="0" u="none" strike="noStrike" kern="0" cap="none" spc="0" normalizeH="0" baseline="0" noProof="0">
              <a:ln>
                <a:noFill/>
              </a:ln>
              <a:solidFill>
                <a:srgbClr val="FFFFFF"/>
              </a:solidFill>
              <a:effectLst/>
              <a:uLnTx/>
              <a:uFillTx/>
              <a:latin typeface="Arial"/>
              <a:cs typeface="Arial"/>
              <a:sym typeface="Arial"/>
            </a:endParaRP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1983889"/>
            <a:ext cx="8295265"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Formation Numérique en santé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4000" b="1" dirty="0">
              <a:solidFill>
                <a:srgbClr val="FFFFFF"/>
              </a:solidFill>
              <a:latin typeface="Marianne"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Claire Gaillard (Université Lyon 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000" b="1" dirty="0">
                <a:solidFill>
                  <a:srgbClr val="FFFFFF"/>
                </a:solidFill>
                <a:latin typeface="Marianne" panose="02000000000000000000" pitchFamily="2" charset="0"/>
              </a:rPr>
              <a:t>Julien </a:t>
            </a:r>
            <a:r>
              <a:rPr lang="fr-FR" sz="2000" b="1" dirty="0" err="1">
                <a:solidFill>
                  <a:srgbClr val="FFFFFF"/>
                </a:solidFill>
                <a:latin typeface="Marianne" panose="02000000000000000000" pitchFamily="2" charset="0"/>
              </a:rPr>
              <a:t>Nizri</a:t>
            </a:r>
            <a:r>
              <a:rPr lang="fr-FR" sz="2000" b="1" dirty="0">
                <a:solidFill>
                  <a:srgbClr val="FFFFFF"/>
                </a:solidFill>
                <a:latin typeface="Marianne" panose="02000000000000000000" pitchFamily="2" charset="0"/>
              </a:rPr>
              <a:t> (AFNOR)</a:t>
            </a:r>
            <a:br>
              <a:rPr lang="fr-FR" sz="2000" b="1" dirty="0">
                <a:solidFill>
                  <a:srgbClr val="FFFFFF"/>
                </a:solidFill>
                <a:latin typeface="Marianne" panose="02000000000000000000" pitchFamily="2" charset="0"/>
              </a:rPr>
            </a:br>
            <a:r>
              <a:rPr lang="fr-FR" sz="2000" b="1" dirty="0">
                <a:solidFill>
                  <a:srgbClr val="FFFFFF"/>
                </a:solidFill>
                <a:latin typeface="Marianne" panose="02000000000000000000" pitchFamily="2" charset="0"/>
              </a:rPr>
              <a:t>Aymeric Perchant (DNS)</a:t>
            </a:r>
            <a:endParaRPr kumimoji="0" lang="fr-FR" sz="24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endParaRPr>
          </a:p>
        </p:txBody>
      </p:sp>
    </p:spTree>
    <p:extLst>
      <p:ext uri="{BB962C8B-B14F-4D97-AF65-F5344CB8AC3E}">
        <p14:creationId xmlns:p14="http://schemas.microsoft.com/office/powerpoint/2010/main" val="1138649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8D7D5D-B5BE-D93B-6F55-9850C8AF97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solidFill>
                  <a:schemeClr val="bg1"/>
                </a:solidFill>
              </a:rPr>
              <a:t>85</a:t>
            </a:fld>
            <a:endParaRPr lang="fr-FR" dirty="0">
              <a:solidFill>
                <a:schemeClr val="bg1"/>
              </a:solidFill>
            </a:endParaRPr>
          </a:p>
        </p:txBody>
      </p:sp>
      <p:sp>
        <p:nvSpPr>
          <p:cNvPr id="3" name="ZoneTexte 2">
            <a:extLst>
              <a:ext uri="{FF2B5EF4-FFF2-40B4-BE49-F238E27FC236}">
                <a16:creationId xmlns:a16="http://schemas.microsoft.com/office/drawing/2014/main" id="{C1647A98-B60A-AFBE-4A8D-68AFB1FD6C4B}"/>
              </a:ext>
            </a:extLst>
          </p:cNvPr>
          <p:cNvSpPr txBox="1"/>
          <p:nvPr/>
        </p:nvSpPr>
        <p:spPr>
          <a:xfrm>
            <a:off x="616538" y="2571750"/>
            <a:ext cx="3036037" cy="1052917"/>
          </a:xfrm>
          <a:prstGeom prst="rect">
            <a:avLst/>
          </a:prstGeom>
          <a:noFill/>
          <a:effectLst/>
        </p:spPr>
        <p:txBody>
          <a:bodyPr wrap="square" lIns="0" rIns="0">
            <a:spAutoFit/>
          </a:bodyPr>
          <a:lstStyle/>
          <a:p>
            <a:r>
              <a:rPr lang="fr-FR" sz="2000" b="1" dirty="0">
                <a:solidFill>
                  <a:srgbClr val="374C62"/>
                </a:solidFill>
                <a:latin typeface="Marianne ExtraBold" panose="02000000000000000000" pitchFamily="2" charset="0"/>
              </a:rPr>
              <a:t>ACCÉS À LA SANTÉ</a:t>
            </a:r>
          </a:p>
          <a:p>
            <a:pPr marL="0" marR="0" lvl="0" indent="0" algn="l" rtl="0">
              <a:lnSpc>
                <a:spcPts val="740"/>
              </a:lnSpc>
              <a:spcBef>
                <a:spcPts val="0"/>
              </a:spcBef>
              <a:spcAft>
                <a:spcPts val="0"/>
              </a:spcAft>
              <a:buNone/>
            </a:pPr>
            <a:endParaRPr lang="fr-FR" sz="1200" dirty="0">
              <a:solidFill>
                <a:srgbClr val="374C62"/>
              </a:solidFill>
              <a:latin typeface="Marianne" panose="02000000000000000000" pitchFamily="2" charset="0"/>
            </a:endParaRPr>
          </a:p>
          <a:p>
            <a:pPr marL="0" marR="0" lvl="0" indent="0" algn="l" rtl="0">
              <a:lnSpc>
                <a:spcPts val="1540"/>
              </a:lnSpc>
              <a:spcBef>
                <a:spcPts val="0"/>
              </a:spcBef>
              <a:spcAft>
                <a:spcPts val="0"/>
              </a:spcAft>
              <a:buNone/>
            </a:pPr>
            <a:r>
              <a:rPr lang="fr" sz="1200" dirty="0">
                <a:solidFill>
                  <a:srgbClr val="374C62"/>
                </a:solidFill>
                <a:latin typeface="Marianne" panose="02000000000000000000" pitchFamily="2" charset="0"/>
              </a:rPr>
              <a:t>Améliorer l’accès à la santé pour les personnes et les professionnels qui les orientent.</a:t>
            </a:r>
            <a:endParaRPr lang="fr-FR" sz="1200" dirty="0">
              <a:solidFill>
                <a:srgbClr val="374C62"/>
              </a:solidFill>
              <a:latin typeface="Marianne" panose="02000000000000000000" pitchFamily="2" charset="0"/>
            </a:endParaRPr>
          </a:p>
        </p:txBody>
      </p:sp>
      <p:pic>
        <p:nvPicPr>
          <p:cNvPr id="6" name="Google Shape;488;p61">
            <a:extLst>
              <a:ext uri="{FF2B5EF4-FFF2-40B4-BE49-F238E27FC236}">
                <a16:creationId xmlns:a16="http://schemas.microsoft.com/office/drawing/2014/main" id="{7A41C80F-8FE7-E2AF-48F8-7FCEC8DFA2A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1188" y="1152641"/>
            <a:ext cx="1201356" cy="1317503"/>
          </a:xfrm>
          <a:prstGeom prst="rect">
            <a:avLst/>
          </a:prstGeom>
          <a:noFill/>
          <a:ln>
            <a:noFill/>
          </a:ln>
        </p:spPr>
      </p:pic>
    </p:spTree>
    <p:extLst>
      <p:ext uri="{BB962C8B-B14F-4D97-AF65-F5344CB8AC3E}">
        <p14:creationId xmlns:p14="http://schemas.microsoft.com/office/powerpoint/2010/main" val="1228069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A86E53F-B25B-7F10-C165-A486AD71C8B2}"/>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8" name="Rectangle 17">
            <a:extLst>
              <a:ext uri="{FF2B5EF4-FFF2-40B4-BE49-F238E27FC236}">
                <a16:creationId xmlns:a16="http://schemas.microsoft.com/office/drawing/2014/main" id="{EB5B53C3-7044-4305-AB98-E671501C6695}"/>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pic>
        <p:nvPicPr>
          <p:cNvPr id="19" name="Google Shape;488;p61">
            <a:extLst>
              <a:ext uri="{FF2B5EF4-FFF2-40B4-BE49-F238E27FC236}">
                <a16:creationId xmlns:a16="http://schemas.microsoft.com/office/drawing/2014/main" id="{23052AC9-EDE2-8290-3CF0-63BC9FFF7BF7}"/>
              </a:ext>
            </a:extLst>
          </p:cNvPr>
          <p:cNvPicPr preferRelativeResize="0"/>
          <p:nvPr/>
        </p:nvPicPr>
        <p:blipFill rotWithShape="1">
          <a:blip r:embed="rId2">
            <a:alphaModFix/>
          </a:blip>
          <a:srcRect b="11524"/>
          <a:stretch/>
        </p:blipFill>
        <p:spPr>
          <a:xfrm>
            <a:off x="658385" y="226084"/>
            <a:ext cx="611336" cy="649830"/>
          </a:xfrm>
          <a:prstGeom prst="rect">
            <a:avLst/>
          </a:prstGeom>
          <a:noFill/>
          <a:ln>
            <a:noFill/>
          </a:ln>
        </p:spPr>
      </p:pic>
      <p:sp>
        <p:nvSpPr>
          <p:cNvPr id="20" name="Titre 1">
            <a:extLst>
              <a:ext uri="{FF2B5EF4-FFF2-40B4-BE49-F238E27FC236}">
                <a16:creationId xmlns:a16="http://schemas.microsoft.com/office/drawing/2014/main" id="{50E1EBBD-C37E-5C7E-9E36-90364462657A}"/>
              </a:ext>
            </a:extLst>
          </p:cNvPr>
          <p:cNvSpPr>
            <a:spLocks noGrp="1"/>
          </p:cNvSpPr>
          <p:nvPr>
            <p:ph type="title"/>
          </p:nvPr>
        </p:nvSpPr>
        <p:spPr>
          <a:xfrm>
            <a:off x="1372647" y="483526"/>
            <a:ext cx="3581015" cy="311694"/>
          </a:xfrm>
        </p:spPr>
        <p:txBody>
          <a:bodyPr lIns="0" tIns="0" rIns="0" bIns="0"/>
          <a:lstStyle/>
          <a:p>
            <a:r>
              <a:rPr lang="fr-FR" sz="1000" b="1" dirty="0">
                <a:latin typeface="Marianne" panose="02000000000000000000" pitchFamily="2" charset="0"/>
                <a:cs typeface="Arial" panose="020B0604020202020204" pitchFamily="34" charset="0"/>
              </a:rPr>
              <a:t>Améliorer l’accès à la santé  pour les personnes et les professionnels qui les orientent</a:t>
            </a:r>
          </a:p>
        </p:txBody>
      </p:sp>
      <p:sp>
        <p:nvSpPr>
          <p:cNvPr id="21" name="Espace réservé du texte 3">
            <a:extLst>
              <a:ext uri="{FF2B5EF4-FFF2-40B4-BE49-F238E27FC236}">
                <a16:creationId xmlns:a16="http://schemas.microsoft.com/office/drawing/2014/main" id="{6693B910-F5FF-BD2D-3890-105014F3BFE8}"/>
              </a:ext>
            </a:extLst>
          </p:cNvPr>
          <p:cNvSpPr txBox="1">
            <a:spLocks/>
          </p:cNvSpPr>
          <p:nvPr/>
        </p:nvSpPr>
        <p:spPr>
          <a:xfrm>
            <a:off x="1372647" y="132958"/>
            <a:ext cx="1389602"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05"/>
                </a:solidFill>
                <a:latin typeface="Marianne" panose="02000000000000000000" pitchFamily="2" charset="0"/>
              </a:rPr>
              <a:t>AXE 3 – ACCÈS À LA SANTÉ</a:t>
            </a:r>
          </a:p>
        </p:txBody>
      </p:sp>
      <p:sp>
        <p:nvSpPr>
          <p:cNvPr id="22" name="ZoneTexte 21">
            <a:extLst>
              <a:ext uri="{FF2B5EF4-FFF2-40B4-BE49-F238E27FC236}">
                <a16:creationId xmlns:a16="http://schemas.microsoft.com/office/drawing/2014/main" id="{BF6597B9-E1D0-D952-DE99-95472C0F8008}"/>
              </a:ext>
            </a:extLst>
          </p:cNvPr>
          <p:cNvSpPr txBox="1"/>
          <p:nvPr/>
        </p:nvSpPr>
        <p:spPr>
          <a:xfrm>
            <a:off x="544553" y="1193402"/>
            <a:ext cx="1672326" cy="923330"/>
          </a:xfrm>
          <a:prstGeom prst="rect">
            <a:avLst/>
          </a:prstGeom>
          <a:noFill/>
        </p:spPr>
        <p:txBody>
          <a:bodyPr wrap="square" rtlCol="0">
            <a:spAutoFit/>
          </a:bodyPr>
          <a:lstStyle/>
          <a:p>
            <a:r>
              <a:rPr lang="fr-FR" sz="900" b="1" dirty="0">
                <a:solidFill>
                  <a:srgbClr val="FEC805"/>
                </a:solidFill>
                <a:latin typeface="Marianne" panose="02000000000000000000" pitchFamily="2" charset="0"/>
                <a:cs typeface="Arial" panose="020B0604020202020204" pitchFamily="34" charset="0"/>
              </a:rPr>
              <a:t>PRIORITÉ 11</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C55A1"/>
                </a:solidFill>
                <a:latin typeface="Marianne" panose="02000000000000000000" pitchFamily="2" charset="0"/>
                <a:cs typeface="Arial" panose="020B0604020202020204" pitchFamily="34" charset="0"/>
              </a:rPr>
              <a:t>Renforcer l’information des patients et des PS sur la santé et l’offre de santé dans les territoires</a:t>
            </a:r>
          </a:p>
          <a:p>
            <a:endParaRPr lang="fr-FR" sz="900" b="1" dirty="0">
              <a:solidFill>
                <a:srgbClr val="3C55A1"/>
              </a:solidFill>
              <a:latin typeface="Marianne" panose="02000000000000000000" pitchFamily="2" charset="0"/>
              <a:cs typeface="Arial" panose="020B0604020202020204" pitchFamily="34" charset="0"/>
            </a:endParaRPr>
          </a:p>
        </p:txBody>
      </p:sp>
      <p:sp>
        <p:nvSpPr>
          <p:cNvPr id="23" name="ZoneTexte 22">
            <a:extLst>
              <a:ext uri="{FF2B5EF4-FFF2-40B4-BE49-F238E27FC236}">
                <a16:creationId xmlns:a16="http://schemas.microsoft.com/office/drawing/2014/main" id="{078197D8-A5EB-345E-BD2D-6CA16D3B4979}"/>
              </a:ext>
            </a:extLst>
          </p:cNvPr>
          <p:cNvSpPr txBox="1"/>
          <p:nvPr/>
        </p:nvSpPr>
        <p:spPr>
          <a:xfrm>
            <a:off x="2630748" y="1193403"/>
            <a:ext cx="1672326" cy="784830"/>
          </a:xfrm>
          <a:prstGeom prst="rect">
            <a:avLst/>
          </a:prstGeom>
          <a:noFill/>
        </p:spPr>
        <p:txBody>
          <a:bodyPr wrap="square" rtlCol="0">
            <a:spAutoFit/>
          </a:bodyPr>
          <a:lstStyle/>
          <a:p>
            <a:r>
              <a:rPr lang="fr-FR" sz="900" b="1" dirty="0">
                <a:solidFill>
                  <a:srgbClr val="FEC805"/>
                </a:solidFill>
                <a:latin typeface="Marianne" panose="02000000000000000000" pitchFamily="2" charset="0"/>
                <a:cs typeface="Arial" panose="020B0604020202020204" pitchFamily="34" charset="0"/>
              </a:rPr>
              <a:t>PRIORITÉ 12</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B55A1"/>
                </a:solidFill>
                <a:latin typeface="Marianne" panose="02000000000000000000" pitchFamily="2" charset="0"/>
              </a:rPr>
              <a:t>Développer l’usage de la télésanté dans un cadre régulé et éthique</a:t>
            </a:r>
            <a:endParaRPr lang="fr-FR" sz="900" dirty="0">
              <a:solidFill>
                <a:srgbClr val="3B55A1"/>
              </a:solidFill>
              <a:latin typeface="Marianne" panose="02000000000000000000" pitchFamily="2" charset="0"/>
            </a:endParaRPr>
          </a:p>
          <a:p>
            <a:endParaRPr lang="fr-FR" sz="900" b="1" dirty="0">
              <a:solidFill>
                <a:srgbClr val="3C55A1"/>
              </a:solidFill>
              <a:latin typeface="Marianne" panose="02000000000000000000" pitchFamily="2" charset="0"/>
              <a:cs typeface="Arial" panose="020B0604020202020204" pitchFamily="34" charset="0"/>
            </a:endParaRPr>
          </a:p>
        </p:txBody>
      </p:sp>
      <p:sp>
        <p:nvSpPr>
          <p:cNvPr id="24" name="ZoneTexte 23">
            <a:extLst>
              <a:ext uri="{FF2B5EF4-FFF2-40B4-BE49-F238E27FC236}">
                <a16:creationId xmlns:a16="http://schemas.microsoft.com/office/drawing/2014/main" id="{05F04E05-A6A1-CAF5-4E08-B767AEC644E6}"/>
              </a:ext>
            </a:extLst>
          </p:cNvPr>
          <p:cNvSpPr txBox="1"/>
          <p:nvPr/>
        </p:nvSpPr>
        <p:spPr>
          <a:xfrm>
            <a:off x="4546363" y="1193402"/>
            <a:ext cx="2097513" cy="923330"/>
          </a:xfrm>
          <a:prstGeom prst="rect">
            <a:avLst/>
          </a:prstGeom>
          <a:noFill/>
        </p:spPr>
        <p:txBody>
          <a:bodyPr wrap="square" rtlCol="0">
            <a:spAutoFit/>
          </a:bodyPr>
          <a:lstStyle/>
          <a:p>
            <a:r>
              <a:rPr lang="fr-FR" sz="900" b="1" dirty="0">
                <a:solidFill>
                  <a:srgbClr val="FEC805"/>
                </a:solidFill>
                <a:latin typeface="Marianne" panose="02000000000000000000" pitchFamily="2" charset="0"/>
                <a:cs typeface="Arial" panose="020B0604020202020204" pitchFamily="34" charset="0"/>
              </a:rPr>
              <a:t>PRIORITÉ 13</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B55A1"/>
                </a:solidFill>
                <a:latin typeface="Marianne" panose="02000000000000000000" pitchFamily="2" charset="0"/>
              </a:rPr>
              <a:t>Promouvoir et articuler entre </a:t>
            </a:r>
            <a:br>
              <a:rPr lang="fr-FR" sz="900" b="1" dirty="0">
                <a:solidFill>
                  <a:srgbClr val="3B55A1"/>
                </a:solidFill>
                <a:latin typeface="Marianne" panose="02000000000000000000" pitchFamily="2" charset="0"/>
              </a:rPr>
            </a:br>
            <a:r>
              <a:rPr lang="fr-FR" sz="900" b="1" dirty="0">
                <a:solidFill>
                  <a:srgbClr val="3B55A1"/>
                </a:solidFill>
                <a:latin typeface="Marianne" panose="02000000000000000000" pitchFamily="2" charset="0"/>
              </a:rPr>
              <a:t>elles les plateformes numériques de régulation médicale et de prise </a:t>
            </a:r>
          </a:p>
          <a:p>
            <a:r>
              <a:rPr lang="fr-FR" sz="900" b="1" dirty="0">
                <a:solidFill>
                  <a:srgbClr val="3B55A1"/>
                </a:solidFill>
                <a:latin typeface="Marianne" panose="02000000000000000000" pitchFamily="2" charset="0"/>
              </a:rPr>
              <a:t>en charge urgente</a:t>
            </a:r>
            <a:endParaRPr lang="fr-FR" sz="900" dirty="0">
              <a:solidFill>
                <a:srgbClr val="3B55A1"/>
              </a:solidFill>
              <a:latin typeface="Marianne" panose="02000000000000000000" pitchFamily="2" charset="0"/>
            </a:endParaRPr>
          </a:p>
          <a:p>
            <a:endParaRPr lang="fr-FR" sz="900" b="1" dirty="0">
              <a:solidFill>
                <a:srgbClr val="3C55A1"/>
              </a:solidFill>
              <a:latin typeface="Marianne" panose="02000000000000000000" pitchFamily="2" charset="0"/>
              <a:cs typeface="Arial" panose="020B0604020202020204" pitchFamily="34" charset="0"/>
            </a:endParaRPr>
          </a:p>
        </p:txBody>
      </p:sp>
      <p:sp>
        <p:nvSpPr>
          <p:cNvPr id="25" name="ZoneTexte 24">
            <a:extLst>
              <a:ext uri="{FF2B5EF4-FFF2-40B4-BE49-F238E27FC236}">
                <a16:creationId xmlns:a16="http://schemas.microsoft.com/office/drawing/2014/main" id="{8ABA6B87-555B-6477-0C18-2A24128B7668}"/>
              </a:ext>
            </a:extLst>
          </p:cNvPr>
          <p:cNvSpPr txBox="1"/>
          <p:nvPr/>
        </p:nvSpPr>
        <p:spPr>
          <a:xfrm>
            <a:off x="6805691" y="1193402"/>
            <a:ext cx="1672326" cy="784830"/>
          </a:xfrm>
          <a:prstGeom prst="rect">
            <a:avLst/>
          </a:prstGeom>
          <a:noFill/>
        </p:spPr>
        <p:txBody>
          <a:bodyPr wrap="square" rtlCol="0">
            <a:spAutoFit/>
          </a:bodyPr>
          <a:lstStyle/>
          <a:p>
            <a:r>
              <a:rPr lang="fr-FR" sz="900" b="1" dirty="0">
                <a:solidFill>
                  <a:srgbClr val="FEC805"/>
                </a:solidFill>
                <a:latin typeface="Marianne" panose="02000000000000000000" pitchFamily="2" charset="0"/>
                <a:cs typeface="Arial" panose="020B0604020202020204" pitchFamily="34" charset="0"/>
              </a:rPr>
              <a:t>PRIORITÉ 14</a:t>
            </a:r>
            <a:br>
              <a:rPr lang="fr-FR" sz="900" b="1" dirty="0">
                <a:solidFill>
                  <a:srgbClr val="D60952"/>
                </a:solidFill>
                <a:latin typeface="Marianne" panose="02000000000000000000" pitchFamily="2" charset="0"/>
                <a:cs typeface="Arial" panose="020B0604020202020204" pitchFamily="34" charset="0"/>
              </a:rPr>
            </a:br>
            <a:r>
              <a:rPr lang="fr-FR" sz="900" b="1" dirty="0">
                <a:solidFill>
                  <a:srgbClr val="3D56A3"/>
                </a:solidFill>
                <a:latin typeface="Marianne" panose="02000000000000000000" pitchFamily="2" charset="0"/>
                <a:cs typeface="Arial" panose="020B0604020202020204" pitchFamily="34" charset="0"/>
              </a:rPr>
              <a:t>Diffuser largement l’appli carte Vitale et l’Identité Nationale de Santé (INS)</a:t>
            </a:r>
          </a:p>
          <a:p>
            <a:endParaRPr lang="fr-FR" sz="900" b="1" dirty="0">
              <a:solidFill>
                <a:srgbClr val="3C55A1"/>
              </a:solidFill>
              <a:latin typeface="Marianne" panose="02000000000000000000" pitchFamily="2" charset="0"/>
              <a:cs typeface="Arial" panose="020B0604020202020204" pitchFamily="34" charset="0"/>
            </a:endParaRPr>
          </a:p>
        </p:txBody>
      </p:sp>
      <p:sp>
        <p:nvSpPr>
          <p:cNvPr id="26" name="ZoneTexte 25">
            <a:extLst>
              <a:ext uri="{FF2B5EF4-FFF2-40B4-BE49-F238E27FC236}">
                <a16:creationId xmlns:a16="http://schemas.microsoft.com/office/drawing/2014/main" id="{485A98F3-3133-FC62-B2F6-A5CF4687377C}"/>
              </a:ext>
            </a:extLst>
          </p:cNvPr>
          <p:cNvSpPr txBox="1"/>
          <p:nvPr/>
        </p:nvSpPr>
        <p:spPr>
          <a:xfrm>
            <a:off x="551428" y="2137338"/>
            <a:ext cx="1672325" cy="1569660"/>
          </a:xfrm>
          <a:prstGeom prst="rect">
            <a:avLst/>
          </a:prstGeom>
          <a:noFill/>
        </p:spPr>
        <p:txBody>
          <a:bodyPr wrap="square" rtlCol="0">
            <a:spAutoFit/>
          </a:bodyPr>
          <a:lstStyle/>
          <a:p>
            <a:r>
              <a:rPr lang="fr-FR" sz="800" dirty="0">
                <a:solidFill>
                  <a:srgbClr val="FEC805"/>
                </a:solidFill>
                <a:latin typeface="Marianne" panose="02000000000000000000" pitchFamily="2" charset="0"/>
                <a:cs typeface="Arial" panose="020B0604020202020204" pitchFamily="34" charset="0"/>
              </a:rPr>
              <a:t>11.1 </a:t>
            </a:r>
            <a:r>
              <a:rPr lang="fr-FR" sz="800" dirty="0">
                <a:solidFill>
                  <a:srgbClr val="3C55A1"/>
                </a:solidFill>
                <a:latin typeface="Marianne" panose="02000000000000000000" pitchFamily="2" charset="0"/>
                <a:cs typeface="Arial" panose="020B0604020202020204" pitchFamily="34" charset="0"/>
              </a:rPr>
              <a:t>Une information sur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la santé fiable, fédérée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par </a:t>
            </a:r>
            <a:r>
              <a:rPr lang="fr-FR" sz="800" dirty="0" err="1">
                <a:solidFill>
                  <a:srgbClr val="3C55A1"/>
                </a:solidFill>
                <a:latin typeface="Marianne" panose="02000000000000000000" pitchFamily="2" charset="0"/>
                <a:cs typeface="Arial" panose="020B0604020202020204" pitchFamily="34" charset="0"/>
              </a:rPr>
              <a:t>Santé.fr</a:t>
            </a:r>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cs typeface="Arial" panose="020B0604020202020204" pitchFamily="34" charset="0"/>
              </a:rPr>
              <a:t>11-2. </a:t>
            </a:r>
            <a:r>
              <a:rPr lang="fr-FR" sz="800" dirty="0">
                <a:solidFill>
                  <a:srgbClr val="3C55A1"/>
                </a:solidFill>
                <a:latin typeface="Marianne" panose="02000000000000000000" pitchFamily="2" charset="0"/>
                <a:cs typeface="Arial" panose="020B0604020202020204" pitchFamily="34" charset="0"/>
              </a:rPr>
              <a:t>Une offre de soins lisible</a:t>
            </a:r>
          </a:p>
          <a:p>
            <a:endParaRPr lang="fr-FR" sz="800" dirty="0">
              <a:solidFill>
                <a:srgbClr val="3C55A1"/>
              </a:solidFill>
              <a:latin typeface="Marianne" panose="02000000000000000000" pitchFamily="2" charset="0"/>
              <a:cs typeface="Arial" panose="020B0604020202020204" pitchFamily="34" charset="0"/>
            </a:endParaRPr>
          </a:p>
          <a:p>
            <a:endParaRPr lang="fr-FR" sz="800" dirty="0">
              <a:solidFill>
                <a:srgbClr val="3C55A1"/>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cs typeface="Arial" panose="020B0604020202020204" pitchFamily="34" charset="0"/>
              </a:rPr>
              <a:t>11-3. </a:t>
            </a:r>
            <a:r>
              <a:rPr lang="fr-FR" sz="800" dirty="0">
                <a:solidFill>
                  <a:srgbClr val="3C55A1"/>
                </a:solidFill>
                <a:latin typeface="Marianne" panose="02000000000000000000" pitchFamily="2" charset="0"/>
                <a:cs typeface="Arial" panose="020B0604020202020204" pitchFamily="34" charset="0"/>
              </a:rPr>
              <a:t>Faciliter l’accès médecin traitant</a:t>
            </a:r>
          </a:p>
          <a:p>
            <a:r>
              <a:rPr lang="fr-FR" sz="800" dirty="0">
                <a:solidFill>
                  <a:srgbClr val="3C55A1"/>
                </a:solidFill>
                <a:latin typeface="Marianne" panose="02000000000000000000" pitchFamily="2" charset="0"/>
                <a:cs typeface="Arial" panose="020B0604020202020204" pitchFamily="34" charset="0"/>
              </a:rPr>
              <a:t> </a:t>
            </a:r>
          </a:p>
          <a:p>
            <a:endParaRPr lang="fr-FR" sz="800" dirty="0">
              <a:solidFill>
                <a:srgbClr val="3C55A1"/>
              </a:solidFill>
              <a:latin typeface="Marianne" panose="02000000000000000000" pitchFamily="2" charset="0"/>
              <a:cs typeface="Arial" panose="020B0604020202020204" pitchFamily="34" charset="0"/>
            </a:endParaRPr>
          </a:p>
        </p:txBody>
      </p:sp>
      <p:sp>
        <p:nvSpPr>
          <p:cNvPr id="28" name="ZoneTexte 27">
            <a:extLst>
              <a:ext uri="{FF2B5EF4-FFF2-40B4-BE49-F238E27FC236}">
                <a16:creationId xmlns:a16="http://schemas.microsoft.com/office/drawing/2014/main" id="{3A4FD2DE-CCDD-F466-1AA9-EA17B2069EC0}"/>
              </a:ext>
            </a:extLst>
          </p:cNvPr>
          <p:cNvSpPr txBox="1"/>
          <p:nvPr/>
        </p:nvSpPr>
        <p:spPr>
          <a:xfrm>
            <a:off x="2623172" y="2143645"/>
            <a:ext cx="1318891" cy="1446550"/>
          </a:xfrm>
          <a:prstGeom prst="rect">
            <a:avLst/>
          </a:prstGeom>
          <a:noFill/>
        </p:spPr>
        <p:txBody>
          <a:bodyPr wrap="square" rtlCol="0">
            <a:spAutoFit/>
          </a:bodyPr>
          <a:lstStyle/>
          <a:p>
            <a:r>
              <a:rPr lang="fr-FR" sz="800" dirty="0">
                <a:solidFill>
                  <a:srgbClr val="FEC805"/>
                </a:solidFill>
                <a:latin typeface="Marianne" panose="02000000000000000000" pitchFamily="2" charset="0"/>
                <a:cs typeface="Arial" panose="020B0604020202020204" pitchFamily="34" charset="0"/>
              </a:rPr>
              <a:t>12-1. </a:t>
            </a:r>
            <a:r>
              <a:rPr lang="fr-FR" sz="800" dirty="0">
                <a:solidFill>
                  <a:srgbClr val="3B55A1"/>
                </a:solidFill>
                <a:latin typeface="Marianne" panose="02000000000000000000" pitchFamily="2" charset="0"/>
                <a:cs typeface="Arial" panose="020B0604020202020204" pitchFamily="34" charset="0"/>
              </a:rPr>
              <a:t>Télésanté en zones sous-denses</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cs typeface="Arial" panose="020B0604020202020204" pitchFamily="34" charset="0"/>
              </a:rPr>
              <a:t>12-2. </a:t>
            </a:r>
            <a:r>
              <a:rPr lang="fr-FR" sz="800" dirty="0">
                <a:solidFill>
                  <a:srgbClr val="3B55A1"/>
                </a:solidFill>
                <a:latin typeface="Marianne" panose="02000000000000000000" pitchFamily="2" charset="0"/>
                <a:cs typeface="Arial" panose="020B0604020202020204" pitchFamily="34" charset="0"/>
              </a:rPr>
              <a:t>Télésanté en appui aux parcours </a:t>
            </a:r>
            <a:br>
              <a:rPr lang="fr-FR" sz="800" dirty="0">
                <a:solidFill>
                  <a:srgbClr val="3B55A1"/>
                </a:solidFill>
                <a:latin typeface="Marianne" panose="02000000000000000000" pitchFamily="2" charset="0"/>
                <a:cs typeface="Arial" panose="020B0604020202020204" pitchFamily="34" charset="0"/>
              </a:rPr>
            </a:br>
            <a:r>
              <a:rPr lang="fr-FR" sz="800" dirty="0">
                <a:solidFill>
                  <a:srgbClr val="3B55A1"/>
                </a:solidFill>
                <a:latin typeface="Marianne" panose="02000000000000000000" pitchFamily="2" charset="0"/>
                <a:cs typeface="Arial" panose="020B0604020202020204" pitchFamily="34" charset="0"/>
              </a:rPr>
              <a:t>de santé prioritaires</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cs typeface="Arial" panose="020B0604020202020204" pitchFamily="34" charset="0"/>
              </a:rPr>
              <a:t>12.3</a:t>
            </a:r>
            <a:r>
              <a:rPr lang="fr-FR" sz="800" dirty="0">
                <a:solidFill>
                  <a:srgbClr val="D60952"/>
                </a:solidFill>
                <a:latin typeface="Marianne" panose="02000000000000000000" pitchFamily="2" charset="0"/>
                <a:cs typeface="Arial" panose="020B0604020202020204" pitchFamily="34" charset="0"/>
              </a:rPr>
              <a:t> </a:t>
            </a:r>
            <a:r>
              <a:rPr lang="fr-FR" sz="800" dirty="0">
                <a:solidFill>
                  <a:srgbClr val="3C55A1"/>
                </a:solidFill>
                <a:latin typeface="Marianne" panose="02000000000000000000" pitchFamily="2" charset="0"/>
                <a:cs typeface="Arial" panose="020B0604020202020204" pitchFamily="34" charset="0"/>
              </a:rPr>
              <a:t>Outils télésanté </a:t>
            </a:r>
            <a:br>
              <a:rPr lang="fr-FR" sz="800" dirty="0">
                <a:solidFill>
                  <a:srgbClr val="3C55A1"/>
                </a:solidFill>
                <a:latin typeface="Marianne" panose="02000000000000000000" pitchFamily="2" charset="0"/>
                <a:cs typeface="Arial" panose="020B0604020202020204" pitchFamily="34" charset="0"/>
              </a:rPr>
            </a:br>
            <a:r>
              <a:rPr lang="fr-FR" sz="800" dirty="0">
                <a:solidFill>
                  <a:srgbClr val="3C55A1"/>
                </a:solidFill>
                <a:latin typeface="Marianne" panose="02000000000000000000" pitchFamily="2" charset="0"/>
                <a:cs typeface="Arial" panose="020B0604020202020204" pitchFamily="34" charset="0"/>
              </a:rPr>
              <a:t>de confiance</a:t>
            </a:r>
          </a:p>
        </p:txBody>
      </p:sp>
      <p:pic>
        <p:nvPicPr>
          <p:cNvPr id="32" name="Image 31">
            <a:extLst>
              <a:ext uri="{FF2B5EF4-FFF2-40B4-BE49-F238E27FC236}">
                <a16:creationId xmlns:a16="http://schemas.microsoft.com/office/drawing/2014/main" id="{C079AD9F-04CA-A599-2B71-E491DAD59A5F}"/>
              </a:ext>
            </a:extLst>
          </p:cNvPr>
          <p:cNvPicPr>
            <a:picLocks noChangeAspect="1"/>
          </p:cNvPicPr>
          <p:nvPr/>
        </p:nvPicPr>
        <p:blipFill>
          <a:blip r:embed="rId3"/>
          <a:srcRect/>
          <a:stretch/>
        </p:blipFill>
        <p:spPr>
          <a:xfrm>
            <a:off x="2698251" y="2448404"/>
            <a:ext cx="353795" cy="139941"/>
          </a:xfrm>
          <a:prstGeom prst="rect">
            <a:avLst/>
          </a:prstGeom>
        </p:spPr>
      </p:pic>
      <p:pic>
        <p:nvPicPr>
          <p:cNvPr id="33" name="Image 32">
            <a:extLst>
              <a:ext uri="{FF2B5EF4-FFF2-40B4-BE49-F238E27FC236}">
                <a16:creationId xmlns:a16="http://schemas.microsoft.com/office/drawing/2014/main" id="{4159FF80-75C5-E964-7166-3A7003302700}"/>
              </a:ext>
            </a:extLst>
          </p:cNvPr>
          <p:cNvPicPr>
            <a:picLocks noChangeAspect="1"/>
          </p:cNvPicPr>
          <p:nvPr/>
        </p:nvPicPr>
        <p:blipFill>
          <a:blip r:embed="rId4"/>
          <a:srcRect/>
          <a:stretch/>
        </p:blipFill>
        <p:spPr>
          <a:xfrm>
            <a:off x="637140" y="2924377"/>
            <a:ext cx="353795" cy="139941"/>
          </a:xfrm>
          <a:prstGeom prst="rect">
            <a:avLst/>
          </a:prstGeom>
        </p:spPr>
      </p:pic>
      <p:pic>
        <p:nvPicPr>
          <p:cNvPr id="34" name="Image 33">
            <a:extLst>
              <a:ext uri="{FF2B5EF4-FFF2-40B4-BE49-F238E27FC236}">
                <a16:creationId xmlns:a16="http://schemas.microsoft.com/office/drawing/2014/main" id="{3A26BB9F-3A57-C68A-7B3A-D5BDFCC3D1D7}"/>
              </a:ext>
            </a:extLst>
          </p:cNvPr>
          <p:cNvPicPr>
            <a:picLocks noChangeAspect="1"/>
          </p:cNvPicPr>
          <p:nvPr/>
        </p:nvPicPr>
        <p:blipFill>
          <a:blip r:embed="rId5"/>
          <a:srcRect/>
          <a:stretch/>
        </p:blipFill>
        <p:spPr>
          <a:xfrm>
            <a:off x="637140" y="3427929"/>
            <a:ext cx="353794" cy="139941"/>
          </a:xfrm>
          <a:prstGeom prst="rect">
            <a:avLst/>
          </a:prstGeom>
        </p:spPr>
      </p:pic>
      <p:pic>
        <p:nvPicPr>
          <p:cNvPr id="36" name="Image 35">
            <a:extLst>
              <a:ext uri="{FF2B5EF4-FFF2-40B4-BE49-F238E27FC236}">
                <a16:creationId xmlns:a16="http://schemas.microsoft.com/office/drawing/2014/main" id="{BE17CBD5-69E7-547B-24CF-4E4255E31C37}"/>
              </a:ext>
            </a:extLst>
          </p:cNvPr>
          <p:cNvPicPr>
            <a:picLocks noChangeAspect="1"/>
          </p:cNvPicPr>
          <p:nvPr/>
        </p:nvPicPr>
        <p:blipFill>
          <a:blip r:embed="rId4"/>
          <a:srcRect/>
          <a:stretch/>
        </p:blipFill>
        <p:spPr>
          <a:xfrm>
            <a:off x="2716904" y="3064404"/>
            <a:ext cx="353795" cy="139941"/>
          </a:xfrm>
          <a:prstGeom prst="rect">
            <a:avLst/>
          </a:prstGeom>
        </p:spPr>
      </p:pic>
      <p:pic>
        <p:nvPicPr>
          <p:cNvPr id="37" name="Image 36">
            <a:extLst>
              <a:ext uri="{FF2B5EF4-FFF2-40B4-BE49-F238E27FC236}">
                <a16:creationId xmlns:a16="http://schemas.microsoft.com/office/drawing/2014/main" id="{89A7A704-06AF-2BB7-4265-D2F86800BFC2}"/>
              </a:ext>
            </a:extLst>
          </p:cNvPr>
          <p:cNvPicPr>
            <a:picLocks noChangeAspect="1"/>
          </p:cNvPicPr>
          <p:nvPr/>
        </p:nvPicPr>
        <p:blipFill>
          <a:blip r:embed="rId6"/>
          <a:srcRect/>
          <a:stretch/>
        </p:blipFill>
        <p:spPr>
          <a:xfrm>
            <a:off x="2716904" y="3555973"/>
            <a:ext cx="353795" cy="139941"/>
          </a:xfrm>
          <a:prstGeom prst="rect">
            <a:avLst/>
          </a:prstGeom>
        </p:spPr>
      </p:pic>
      <p:sp>
        <p:nvSpPr>
          <p:cNvPr id="38" name="ZoneTexte 37">
            <a:extLst>
              <a:ext uri="{FF2B5EF4-FFF2-40B4-BE49-F238E27FC236}">
                <a16:creationId xmlns:a16="http://schemas.microsoft.com/office/drawing/2014/main" id="{04BACE2D-C678-5F82-93ED-04A22CD2634D}"/>
              </a:ext>
            </a:extLst>
          </p:cNvPr>
          <p:cNvSpPr txBox="1"/>
          <p:nvPr/>
        </p:nvSpPr>
        <p:spPr>
          <a:xfrm>
            <a:off x="4549241" y="2116732"/>
            <a:ext cx="1606235" cy="1323439"/>
          </a:xfrm>
          <a:prstGeom prst="rect">
            <a:avLst/>
          </a:prstGeom>
          <a:noFill/>
        </p:spPr>
        <p:txBody>
          <a:bodyPr wrap="square" rtlCol="0">
            <a:spAutoFit/>
          </a:bodyPr>
          <a:lstStyle/>
          <a:p>
            <a:r>
              <a:rPr lang="fr-FR" sz="800" dirty="0">
                <a:solidFill>
                  <a:srgbClr val="FEC805"/>
                </a:solidFill>
                <a:latin typeface="Marianne" panose="02000000000000000000" pitchFamily="2" charset="0"/>
                <a:cs typeface="Arial" panose="020B0604020202020204" pitchFamily="34" charset="0"/>
              </a:rPr>
              <a:t>13-1. </a:t>
            </a:r>
            <a:r>
              <a:rPr lang="fr-FR" sz="800" dirty="0">
                <a:solidFill>
                  <a:srgbClr val="3B55A1"/>
                </a:solidFill>
                <a:latin typeface="Marianne" panose="02000000000000000000" pitchFamily="2" charset="0"/>
                <a:cs typeface="Arial" panose="020B0604020202020204" pitchFamily="34" charset="0"/>
              </a:rPr>
              <a:t>Service d’accès </a:t>
            </a:r>
            <a:br>
              <a:rPr lang="fr-FR" sz="800" dirty="0">
                <a:solidFill>
                  <a:srgbClr val="3B55A1"/>
                </a:solidFill>
                <a:latin typeface="Marianne" panose="02000000000000000000" pitchFamily="2" charset="0"/>
                <a:cs typeface="Arial" panose="020B0604020202020204" pitchFamily="34" charset="0"/>
              </a:rPr>
            </a:br>
            <a:r>
              <a:rPr lang="fr-FR" sz="800" dirty="0">
                <a:solidFill>
                  <a:srgbClr val="3B55A1"/>
                </a:solidFill>
                <a:latin typeface="Marianne" panose="02000000000000000000" pitchFamily="2" charset="0"/>
                <a:cs typeface="Arial" panose="020B0604020202020204" pitchFamily="34" charset="0"/>
              </a:rPr>
              <a:t>aux soins (SAS)</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cs typeface="Arial" panose="020B0604020202020204" pitchFamily="34" charset="0"/>
              </a:rPr>
              <a:t>13-2. </a:t>
            </a:r>
            <a:r>
              <a:rPr lang="fr-FR" sz="800" dirty="0">
                <a:solidFill>
                  <a:srgbClr val="3B55A1"/>
                </a:solidFill>
                <a:latin typeface="Marianne" panose="02000000000000000000" pitchFamily="2" charset="0"/>
                <a:cs typeface="Arial" panose="020B0604020202020204" pitchFamily="34" charset="0"/>
              </a:rPr>
              <a:t>Programme SI-SAMU</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D60952"/>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cs typeface="Arial" panose="020B0604020202020204" pitchFamily="34" charset="0"/>
              </a:rPr>
              <a:t>13-3. </a:t>
            </a:r>
            <a:r>
              <a:rPr lang="fr-FR" sz="800" dirty="0">
                <a:solidFill>
                  <a:srgbClr val="3B55A1"/>
                </a:solidFill>
                <a:latin typeface="Marianne" panose="02000000000000000000" pitchFamily="2" charset="0"/>
                <a:cs typeface="Arial" panose="020B0604020202020204" pitchFamily="34" charset="0"/>
              </a:rPr>
              <a:t>Lancement d’un groupe de travail du CNS sur les transports sanitaires</a:t>
            </a:r>
          </a:p>
        </p:txBody>
      </p:sp>
      <p:sp>
        <p:nvSpPr>
          <p:cNvPr id="39" name="ZoneTexte 38">
            <a:extLst>
              <a:ext uri="{FF2B5EF4-FFF2-40B4-BE49-F238E27FC236}">
                <a16:creationId xmlns:a16="http://schemas.microsoft.com/office/drawing/2014/main" id="{455A13EA-74CF-9B60-C8F5-02D3F0B664D9}"/>
              </a:ext>
            </a:extLst>
          </p:cNvPr>
          <p:cNvSpPr txBox="1"/>
          <p:nvPr/>
        </p:nvSpPr>
        <p:spPr>
          <a:xfrm>
            <a:off x="6827717" y="2116732"/>
            <a:ext cx="1606235" cy="584775"/>
          </a:xfrm>
          <a:prstGeom prst="rect">
            <a:avLst/>
          </a:prstGeom>
          <a:noFill/>
        </p:spPr>
        <p:txBody>
          <a:bodyPr wrap="square" rtlCol="0">
            <a:spAutoFit/>
          </a:bodyPr>
          <a:lstStyle/>
          <a:p>
            <a:r>
              <a:rPr lang="fr-FR" sz="800" dirty="0">
                <a:solidFill>
                  <a:srgbClr val="FEC805"/>
                </a:solidFill>
                <a:latin typeface="Marianne" panose="02000000000000000000" pitchFamily="2" charset="0"/>
                <a:cs typeface="Arial" panose="020B0604020202020204" pitchFamily="34" charset="0"/>
              </a:rPr>
              <a:t>14-1. </a:t>
            </a:r>
            <a:r>
              <a:rPr lang="fr-FR" sz="800" dirty="0">
                <a:solidFill>
                  <a:srgbClr val="3B55A1"/>
                </a:solidFill>
                <a:latin typeface="Marianne" panose="02000000000000000000" pitchFamily="2" charset="0"/>
                <a:cs typeface="Arial" panose="020B0604020202020204" pitchFamily="34" charset="0"/>
              </a:rPr>
              <a:t>Appli carte Vitale</a:t>
            </a:r>
          </a:p>
          <a:p>
            <a:endParaRPr lang="fr-FR" sz="800" dirty="0">
              <a:solidFill>
                <a:srgbClr val="D60952"/>
              </a:solidFill>
              <a:latin typeface="Marianne" panose="02000000000000000000" pitchFamily="2" charset="0"/>
              <a:cs typeface="Arial" panose="020B0604020202020204" pitchFamily="34" charset="0"/>
            </a:endParaRPr>
          </a:p>
          <a:p>
            <a:endParaRPr lang="fr-FR" sz="800" dirty="0">
              <a:solidFill>
                <a:srgbClr val="FEC805"/>
              </a:solidFill>
              <a:latin typeface="Marianne" panose="02000000000000000000" pitchFamily="2" charset="0"/>
              <a:cs typeface="Arial" panose="020B0604020202020204" pitchFamily="34" charset="0"/>
            </a:endParaRPr>
          </a:p>
          <a:p>
            <a:r>
              <a:rPr lang="fr-FR" sz="800" dirty="0">
                <a:solidFill>
                  <a:srgbClr val="FEC805"/>
                </a:solidFill>
                <a:latin typeface="Marianne" panose="02000000000000000000" pitchFamily="2" charset="0"/>
              </a:rPr>
              <a:t>14-2. </a:t>
            </a:r>
            <a:r>
              <a:rPr lang="fr-FR" sz="800" dirty="0">
                <a:solidFill>
                  <a:srgbClr val="3C55A1"/>
                </a:solidFill>
                <a:latin typeface="Marianne" panose="02000000000000000000" pitchFamily="2" charset="0"/>
              </a:rPr>
              <a:t>Identitovigilance et INS</a:t>
            </a:r>
          </a:p>
        </p:txBody>
      </p:sp>
      <p:pic>
        <p:nvPicPr>
          <p:cNvPr id="40" name="Image 39">
            <a:extLst>
              <a:ext uri="{FF2B5EF4-FFF2-40B4-BE49-F238E27FC236}">
                <a16:creationId xmlns:a16="http://schemas.microsoft.com/office/drawing/2014/main" id="{12D6056B-DA92-B801-E78F-E7BCDB36C4F6}"/>
              </a:ext>
            </a:extLst>
          </p:cNvPr>
          <p:cNvPicPr>
            <a:picLocks noChangeAspect="1"/>
          </p:cNvPicPr>
          <p:nvPr/>
        </p:nvPicPr>
        <p:blipFill>
          <a:blip r:embed="rId4"/>
          <a:srcRect/>
          <a:stretch/>
        </p:blipFill>
        <p:spPr>
          <a:xfrm>
            <a:off x="4650340" y="2792906"/>
            <a:ext cx="353795" cy="139941"/>
          </a:xfrm>
          <a:prstGeom prst="rect">
            <a:avLst/>
          </a:prstGeom>
        </p:spPr>
      </p:pic>
      <p:pic>
        <p:nvPicPr>
          <p:cNvPr id="41" name="Image 40">
            <a:extLst>
              <a:ext uri="{FF2B5EF4-FFF2-40B4-BE49-F238E27FC236}">
                <a16:creationId xmlns:a16="http://schemas.microsoft.com/office/drawing/2014/main" id="{C15DA7DB-C7ED-84F8-F6E6-79A074833292}"/>
              </a:ext>
            </a:extLst>
          </p:cNvPr>
          <p:cNvPicPr>
            <a:picLocks noChangeAspect="1"/>
          </p:cNvPicPr>
          <p:nvPr/>
        </p:nvPicPr>
        <p:blipFill>
          <a:blip r:embed="rId5"/>
          <a:srcRect/>
          <a:stretch/>
        </p:blipFill>
        <p:spPr>
          <a:xfrm>
            <a:off x="4650341" y="3398058"/>
            <a:ext cx="353794" cy="139941"/>
          </a:xfrm>
          <a:prstGeom prst="rect">
            <a:avLst/>
          </a:prstGeom>
        </p:spPr>
      </p:pic>
      <p:pic>
        <p:nvPicPr>
          <p:cNvPr id="43" name="Image 42">
            <a:extLst>
              <a:ext uri="{FF2B5EF4-FFF2-40B4-BE49-F238E27FC236}">
                <a16:creationId xmlns:a16="http://schemas.microsoft.com/office/drawing/2014/main" id="{7A19390D-94A6-7711-B687-15C29CE07603}"/>
              </a:ext>
            </a:extLst>
          </p:cNvPr>
          <p:cNvPicPr>
            <a:picLocks noChangeAspect="1"/>
          </p:cNvPicPr>
          <p:nvPr/>
        </p:nvPicPr>
        <p:blipFill>
          <a:blip r:embed="rId3"/>
          <a:srcRect/>
          <a:stretch/>
        </p:blipFill>
        <p:spPr>
          <a:xfrm>
            <a:off x="6930681" y="2674375"/>
            <a:ext cx="353795" cy="139941"/>
          </a:xfrm>
          <a:prstGeom prst="rect">
            <a:avLst/>
          </a:prstGeom>
        </p:spPr>
      </p:pic>
      <p:sp>
        <p:nvSpPr>
          <p:cNvPr id="44" name="Espace réservé du numéro de diapositive 4">
            <a:extLst>
              <a:ext uri="{FF2B5EF4-FFF2-40B4-BE49-F238E27FC236}">
                <a16:creationId xmlns:a16="http://schemas.microsoft.com/office/drawing/2014/main" id="{12E2C5A8-22FE-3252-F93E-062CA43D69CD}"/>
              </a:ext>
            </a:extLst>
          </p:cNvPr>
          <p:cNvSpPr>
            <a:spLocks noGrp="1"/>
          </p:cNvSpPr>
          <p:nvPr>
            <p:ph type="sldNum" idx="12"/>
          </p:nvPr>
        </p:nvSpPr>
        <p:spPr>
          <a:xfrm>
            <a:off x="8478017" y="4562465"/>
            <a:ext cx="372377" cy="273844"/>
          </a:xfrm>
        </p:spPr>
        <p:txBody>
          <a:bodyPr/>
          <a:lstStyle/>
          <a:p>
            <a:pPr marL="0" lvl="0" indent="0" algn="r" rtl="0">
              <a:spcBef>
                <a:spcPts val="0"/>
              </a:spcBef>
              <a:spcAft>
                <a:spcPts val="0"/>
              </a:spcAft>
              <a:buNone/>
            </a:pPr>
            <a:fld id="{00000000-1234-1234-1234-123412341234}" type="slidenum">
              <a:rPr lang="fr-FR" smtClean="0">
                <a:latin typeface="Marianne" panose="02000000000000000000" pitchFamily="2" charset="0"/>
              </a:rPr>
              <a:t>86</a:t>
            </a:fld>
            <a:endParaRPr lang="fr-FR" dirty="0">
              <a:latin typeface="Marianne" panose="02000000000000000000" pitchFamily="2" charset="0"/>
            </a:endParaRPr>
          </a:p>
        </p:txBody>
      </p:sp>
      <p:pic>
        <p:nvPicPr>
          <p:cNvPr id="2" name="Image 36">
            <a:extLst>
              <a:ext uri="{FF2B5EF4-FFF2-40B4-BE49-F238E27FC236}">
                <a16:creationId xmlns:a16="http://schemas.microsoft.com/office/drawing/2014/main" id="{21433903-93ED-8F7E-7139-5F86C055A417}"/>
              </a:ext>
            </a:extLst>
          </p:cNvPr>
          <p:cNvPicPr>
            <a:picLocks noChangeAspect="1"/>
          </p:cNvPicPr>
          <p:nvPr/>
        </p:nvPicPr>
        <p:blipFill>
          <a:blip r:embed="rId6"/>
          <a:srcRect/>
          <a:stretch/>
        </p:blipFill>
        <p:spPr>
          <a:xfrm>
            <a:off x="4650340" y="2421912"/>
            <a:ext cx="353795" cy="139941"/>
          </a:xfrm>
          <a:prstGeom prst="rect">
            <a:avLst/>
          </a:prstGeom>
        </p:spPr>
      </p:pic>
      <p:pic>
        <p:nvPicPr>
          <p:cNvPr id="3" name="Image 42">
            <a:extLst>
              <a:ext uri="{FF2B5EF4-FFF2-40B4-BE49-F238E27FC236}">
                <a16:creationId xmlns:a16="http://schemas.microsoft.com/office/drawing/2014/main" id="{42F49943-5430-CECD-D61A-75FA13F704F9}"/>
              </a:ext>
            </a:extLst>
          </p:cNvPr>
          <p:cNvPicPr>
            <a:picLocks noChangeAspect="1"/>
          </p:cNvPicPr>
          <p:nvPr/>
        </p:nvPicPr>
        <p:blipFill>
          <a:blip r:embed="rId3"/>
          <a:srcRect/>
          <a:stretch/>
        </p:blipFill>
        <p:spPr>
          <a:xfrm>
            <a:off x="6930681" y="2316784"/>
            <a:ext cx="353795" cy="139941"/>
          </a:xfrm>
          <a:prstGeom prst="rect">
            <a:avLst/>
          </a:prstGeom>
        </p:spPr>
      </p:pic>
    </p:spTree>
    <p:extLst>
      <p:ext uri="{BB962C8B-B14F-4D97-AF65-F5344CB8AC3E}">
        <p14:creationId xmlns:p14="http://schemas.microsoft.com/office/powerpoint/2010/main" val="539951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rPr>
              <a:t>Renforcer l’information des patients et des PS sur la santé et l’offre de santé dans les territoires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11</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87</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Une information sur la santé fiable, fédérée par </a:t>
            </a:r>
            <a:r>
              <a:rPr lang="fr-FR" sz="1000" dirty="0" err="1">
                <a:latin typeface="Marianne" panose="02000000000000000000" pitchFamily="2" charset="0"/>
                <a:cs typeface="Arial" panose="020B0604020202020204" pitchFamily="34" charset="0"/>
              </a:rPr>
              <a:t>Santé.fr</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11.1</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A86E53F-B25B-7F10-C165-A486AD71C8B2}"/>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51CE0A2E-B762-EBE3-4427-21161C265057}"/>
              </a:ext>
            </a:extLst>
          </p:cNvPr>
          <p:cNvSpPr txBox="1"/>
          <p:nvPr/>
        </p:nvSpPr>
        <p:spPr>
          <a:xfrm>
            <a:off x="646595" y="1240499"/>
            <a:ext cx="7350657" cy="492443"/>
          </a:xfrm>
          <a:prstGeom prst="rect">
            <a:avLst/>
          </a:prstGeom>
          <a:noFill/>
        </p:spPr>
        <p:txBody>
          <a:bodyPr wrap="square" lIns="0" tIns="0" rIns="0" bIns="0">
            <a:spAutoFit/>
          </a:bodyPr>
          <a:lstStyle/>
          <a:p>
            <a:pPr marL="0" lvl="0" indent="0" defTabSz="1219140" eaLnBrk="1" fontAlgn="base" latinLnBrk="0" hangingPunct="1">
              <a:buSzTx/>
              <a:buFont typeface="Arial"/>
              <a:buNone/>
              <a:tabLst/>
              <a:defRPr/>
            </a:pPr>
            <a:r>
              <a:rPr lang="fr-FR" sz="1600" b="1" dirty="0">
                <a:solidFill>
                  <a:srgbClr val="374C62"/>
                </a:solidFill>
                <a:latin typeface="Marianne" panose="02000000000000000000" pitchFamily="2" charset="0"/>
              </a:rPr>
              <a:t>Renforcer la diffusion d’une information en santé fiable : </a:t>
            </a:r>
            <a:r>
              <a:rPr lang="fr-FR" sz="1600" b="1" dirty="0" err="1">
                <a:solidFill>
                  <a:srgbClr val="374C62"/>
                </a:solidFill>
                <a:latin typeface="Marianne" panose="02000000000000000000" pitchFamily="2" charset="0"/>
              </a:rPr>
              <a:t>Santé.fr</a:t>
            </a:r>
            <a:r>
              <a:rPr lang="fr-FR" sz="1600" b="1" dirty="0">
                <a:solidFill>
                  <a:srgbClr val="374C62"/>
                </a:solidFill>
                <a:latin typeface="Marianne" panose="02000000000000000000" pitchFamily="2" charset="0"/>
              </a:rPr>
              <a:t> Décryptage </a:t>
            </a:r>
          </a:p>
        </p:txBody>
      </p:sp>
      <p:pic>
        <p:nvPicPr>
          <p:cNvPr id="13" name="Image 12">
            <a:extLst>
              <a:ext uri="{FF2B5EF4-FFF2-40B4-BE49-F238E27FC236}">
                <a16:creationId xmlns:a16="http://schemas.microsoft.com/office/drawing/2014/main" id="{8973E109-764A-796E-CFD5-2BE13BEF19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52028" y="2512483"/>
            <a:ext cx="4075258" cy="2405252"/>
          </a:xfrm>
          <a:prstGeom prst="rect">
            <a:avLst/>
          </a:prstGeom>
          <a:ln>
            <a:noFill/>
          </a:ln>
          <a:effectLst>
            <a:outerShdw blurRad="292100" dist="139700" dir="2700000" algn="tl" rotWithShape="0">
              <a:srgbClr val="333333">
                <a:alpha val="65000"/>
              </a:srgbClr>
            </a:outerShdw>
          </a:effectLst>
        </p:spPr>
      </p:pic>
      <p:pic>
        <p:nvPicPr>
          <p:cNvPr id="15" name="Image 14" descr="Une image contenant texte, Téléphone mobile, gadget, Appareil mobile&#10;&#10;Description générée automatiquement">
            <a:extLst>
              <a:ext uri="{FF2B5EF4-FFF2-40B4-BE49-F238E27FC236}">
                <a16:creationId xmlns:a16="http://schemas.microsoft.com/office/drawing/2014/main" id="{1F7E716E-B3B2-5D24-691D-FFBDB5BC15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0953" y="1859628"/>
            <a:ext cx="750857" cy="1550931"/>
          </a:xfrm>
          <a:prstGeom prst="roundRect">
            <a:avLst>
              <a:gd name="adj" fmla="val 13388"/>
            </a:avLst>
          </a:prstGeom>
          <a:ln>
            <a:noFill/>
          </a:ln>
          <a:effectLst>
            <a:outerShdw blurRad="292100" dist="139700" dir="2700000" algn="tl" rotWithShape="0">
              <a:srgbClr val="333333">
                <a:alpha val="65000"/>
              </a:srgbClr>
            </a:outerShdw>
          </a:effectLst>
        </p:spPr>
      </p:pic>
      <p:pic>
        <p:nvPicPr>
          <p:cNvPr id="16" name="Image 15" descr="Une image contenant texte, Téléphone mobile, gadget, Appareil mobile&#10;&#10;Description générée automatiquement">
            <a:extLst>
              <a:ext uri="{FF2B5EF4-FFF2-40B4-BE49-F238E27FC236}">
                <a16:creationId xmlns:a16="http://schemas.microsoft.com/office/drawing/2014/main" id="{FECB7C27-F6E0-DC75-2C9D-00F6F19263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252" y="1859628"/>
            <a:ext cx="750857" cy="1550931"/>
          </a:xfrm>
          <a:prstGeom prst="roundRect">
            <a:avLst>
              <a:gd name="adj" fmla="val 13388"/>
            </a:avLst>
          </a:prstGeom>
          <a:ln>
            <a:no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1C67777D-E247-EF82-A9DC-E317B73810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97178" y="3864566"/>
            <a:ext cx="1361678" cy="1669641"/>
          </a:xfrm>
          <a:prstGeom prst="rect">
            <a:avLst/>
          </a:prstGeom>
          <a:ln>
            <a:noFill/>
          </a:ln>
          <a:effectLst>
            <a:outerShdw blurRad="292100" dist="139700" dir="2700000" algn="tl" rotWithShape="0">
              <a:srgbClr val="333333">
                <a:alpha val="65000"/>
              </a:srgbClr>
            </a:outerShdw>
          </a:effectLst>
        </p:spPr>
      </p:pic>
      <p:sp>
        <p:nvSpPr>
          <p:cNvPr id="19" name="ZoneTexte 18">
            <a:extLst>
              <a:ext uri="{FF2B5EF4-FFF2-40B4-BE49-F238E27FC236}">
                <a16:creationId xmlns:a16="http://schemas.microsoft.com/office/drawing/2014/main" id="{21DA87B8-20AD-7D84-AC66-6880D682BE88}"/>
              </a:ext>
            </a:extLst>
          </p:cNvPr>
          <p:cNvSpPr txBox="1"/>
          <p:nvPr/>
        </p:nvSpPr>
        <p:spPr>
          <a:xfrm>
            <a:off x="646595" y="1803678"/>
            <a:ext cx="6103608"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4888C7"/>
                </a:solidFill>
                <a:effectLst/>
                <a:uLnTx/>
                <a:uFillTx/>
                <a:latin typeface="Marianne" panose="02000000000000000000" pitchFamily="2" charset="0"/>
                <a:sym typeface="Arial"/>
              </a:rPr>
              <a:t>Renforcer la diffusion d’une information en santé fiable : </a:t>
            </a:r>
            <a:r>
              <a:rPr kumimoji="0" lang="fr-FR" sz="1200" b="1" i="0" u="none" strike="noStrike" kern="0" cap="none" spc="0" normalizeH="0" baseline="0" noProof="0" dirty="0" err="1">
                <a:ln>
                  <a:noFill/>
                </a:ln>
                <a:solidFill>
                  <a:srgbClr val="4888C7"/>
                </a:solidFill>
                <a:effectLst/>
                <a:uLnTx/>
                <a:uFillTx/>
                <a:latin typeface="Marianne" panose="02000000000000000000" pitchFamily="2" charset="0"/>
                <a:sym typeface="Arial"/>
              </a:rPr>
              <a:t>Santé.fr</a:t>
            </a:r>
            <a:r>
              <a:rPr kumimoji="0" lang="fr-FR" sz="1200" b="1" i="0" u="none" strike="noStrike" kern="0" cap="none" spc="0" normalizeH="0" baseline="0" noProof="0" dirty="0">
                <a:ln>
                  <a:noFill/>
                </a:ln>
                <a:solidFill>
                  <a:srgbClr val="4888C7"/>
                </a:solidFill>
                <a:effectLst/>
                <a:uLnTx/>
                <a:uFillTx/>
                <a:latin typeface="Marianne" panose="02000000000000000000" pitchFamily="2" charset="0"/>
                <a:sym typeface="Arial"/>
              </a:rPr>
              <a:t> Décryptage </a:t>
            </a:r>
          </a:p>
        </p:txBody>
      </p:sp>
      <p:sp>
        <p:nvSpPr>
          <p:cNvPr id="21" name="ZoneTexte 20">
            <a:extLst>
              <a:ext uri="{FF2B5EF4-FFF2-40B4-BE49-F238E27FC236}">
                <a16:creationId xmlns:a16="http://schemas.microsoft.com/office/drawing/2014/main" id="{DF379025-F526-A6B6-3841-A5FB225D0E21}"/>
              </a:ext>
            </a:extLst>
          </p:cNvPr>
          <p:cNvSpPr txBox="1"/>
          <p:nvPr/>
        </p:nvSpPr>
        <p:spPr>
          <a:xfrm>
            <a:off x="644425" y="2471840"/>
            <a:ext cx="3776225" cy="1431161"/>
          </a:xfrm>
          <a:prstGeom prst="rect">
            <a:avLst/>
          </a:prstGeom>
          <a:noFill/>
        </p:spPr>
        <p:txBody>
          <a:bodyPr wrap="square" lIns="0" tIns="0" rIns="0" bIns="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fr-FR" sz="1800" b="1" i="0" u="none" strike="noStrike" kern="0" cap="none" spc="0" normalizeH="0" baseline="0" noProof="0" dirty="0">
                <a:ln>
                  <a:noFill/>
                </a:ln>
                <a:solidFill>
                  <a:srgbClr val="FEC817"/>
                </a:solidFill>
                <a:effectLst/>
                <a:uLnTx/>
                <a:uFillTx/>
                <a:latin typeface="Marianne" panose="02000000000000000000" pitchFamily="2" charset="0"/>
                <a:sym typeface="Arial"/>
              </a:rPr>
              <a:t>+ de 120 </a:t>
            </a:r>
            <a:r>
              <a:rPr lang="fr-FR" sz="1100" dirty="0">
                <a:solidFill>
                  <a:srgbClr val="374C62"/>
                </a:solidFill>
                <a:latin typeface="Marianne" panose="02000000000000000000" pitchFamily="2" charset="0"/>
              </a:rPr>
              <a:t>contenus</a:t>
            </a:r>
            <a:endParaRPr lang="fr-FR" dirty="0">
              <a:solidFill>
                <a:srgbClr val="374C62"/>
              </a:solidFill>
              <a:latin typeface="Marianne" panose="02000000000000000000" pitchFamily="2" charset="0"/>
            </a:endParaRPr>
          </a:p>
          <a:p>
            <a:pPr marR="0" lvl="0" algn="l" defTabSz="914400" rtl="0" eaLnBrk="1" fontAlgn="auto" latinLnBrk="0" hangingPunct="1">
              <a:lnSpc>
                <a:spcPct val="100000"/>
              </a:lnSpc>
              <a:spcBef>
                <a:spcPts val="0"/>
              </a:spcBef>
              <a:spcAft>
                <a:spcPts val="0"/>
              </a:spcAft>
              <a:buClr>
                <a:srgbClr val="000000"/>
              </a:buClr>
              <a:buSzTx/>
              <a:tabLst/>
              <a:defRPr/>
            </a:pPr>
            <a:endParaRPr lang="fr-FR" b="1" dirty="0">
              <a:solidFill>
                <a:srgbClr val="374C62"/>
              </a:solidFill>
              <a:latin typeface="Marianne" panose="02000000000000000000" pitchFamily="2" charset="0"/>
            </a:endParaRPr>
          </a:p>
          <a:p>
            <a:pPr marR="0" lvl="0" algn="l" defTabSz="914400" rtl="0" eaLnBrk="1" fontAlgn="auto" latinLnBrk="0" hangingPunct="1">
              <a:lnSpc>
                <a:spcPct val="100000"/>
              </a:lnSpc>
              <a:spcBef>
                <a:spcPts val="0"/>
              </a:spcBef>
              <a:spcAft>
                <a:spcPts val="0"/>
              </a:spcAft>
              <a:buClr>
                <a:srgbClr val="000000"/>
              </a:buClr>
              <a:buSzTx/>
              <a:tabLst/>
              <a:defRPr/>
            </a:pPr>
            <a:r>
              <a:rPr lang="fr-FR" sz="1800" b="1" dirty="0">
                <a:solidFill>
                  <a:srgbClr val="FEC817"/>
                </a:solidFill>
                <a:latin typeface="Marianne" panose="02000000000000000000" pitchFamily="2" charset="0"/>
              </a:rPr>
              <a:t>+ de 360k </a:t>
            </a:r>
            <a:r>
              <a:rPr lang="fr-FR" sz="1100" dirty="0">
                <a:solidFill>
                  <a:srgbClr val="374C62"/>
                </a:solidFill>
                <a:latin typeface="Marianne" panose="02000000000000000000" pitchFamily="2" charset="0"/>
              </a:rPr>
              <a:t>visites sur S1 2024  </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fr-FR" sz="1400" b="0" i="0" u="none" strike="noStrike" kern="0" cap="none" spc="0" normalizeH="0" baseline="0" noProof="0" dirty="0">
              <a:ln>
                <a:noFill/>
              </a:ln>
              <a:solidFill>
                <a:srgbClr val="374C62"/>
              </a:solidFill>
              <a:effectLst/>
              <a:uLnTx/>
              <a:uFillTx/>
              <a:latin typeface="Marianne" panose="02000000000000000000" pitchFamily="2" charset="0"/>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kumimoji="0" lang="fr-FR" sz="1800" b="1" i="0" u="none" strike="noStrike" kern="0" cap="none" spc="0" normalizeH="0" baseline="0" noProof="0" dirty="0">
                <a:ln>
                  <a:noFill/>
                </a:ln>
                <a:solidFill>
                  <a:srgbClr val="FEC817"/>
                </a:solidFill>
                <a:effectLst/>
                <a:uLnTx/>
                <a:uFillTx/>
                <a:latin typeface="Marianne" panose="02000000000000000000" pitchFamily="2" charset="0"/>
                <a:sym typeface="Arial"/>
              </a:rPr>
              <a:t>97%</a:t>
            </a:r>
            <a:r>
              <a:rPr kumimoji="0" lang="fr-FR" sz="1400" b="1" i="0" u="none" strike="noStrike" kern="0" cap="none" spc="0" normalizeH="0" baseline="0" noProof="0" dirty="0">
                <a:ln>
                  <a:noFill/>
                </a:ln>
                <a:solidFill>
                  <a:srgbClr val="FEC817"/>
                </a:solidFill>
                <a:effectLst/>
                <a:uLnTx/>
                <a:uFillTx/>
                <a:latin typeface="Marianne" panose="02000000000000000000" pitchFamily="2" charset="0"/>
                <a:sym typeface="Arial"/>
              </a:rPr>
              <a:t> </a:t>
            </a:r>
            <a:r>
              <a:rPr lang="fr-FR" sz="1100" dirty="0">
                <a:solidFill>
                  <a:srgbClr val="374C62"/>
                </a:solidFill>
                <a:latin typeface="Marianne" panose="02000000000000000000" pitchFamily="2" charset="0"/>
              </a:rPr>
              <a:t>de taux de satisfaction sur les contenus </a:t>
            </a:r>
            <a:r>
              <a:rPr lang="fr-FR" sz="1100" dirty="0" err="1">
                <a:solidFill>
                  <a:srgbClr val="374C62"/>
                </a:solidFill>
                <a:latin typeface="Marianne" panose="02000000000000000000" pitchFamily="2" charset="0"/>
              </a:rPr>
              <a:t>Santé.fr</a:t>
            </a:r>
            <a:r>
              <a:rPr lang="fr-FR" sz="1100" dirty="0">
                <a:solidFill>
                  <a:srgbClr val="374C62"/>
                </a:solidFill>
                <a:latin typeface="Marianne" panose="02000000000000000000" pitchFamily="2" charset="0"/>
              </a:rPr>
              <a:t> Décryptages</a:t>
            </a:r>
          </a:p>
        </p:txBody>
      </p:sp>
    </p:spTree>
    <p:extLst>
      <p:ext uri="{BB962C8B-B14F-4D97-AF65-F5344CB8AC3E}">
        <p14:creationId xmlns:p14="http://schemas.microsoft.com/office/powerpoint/2010/main" val="370961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Renforcer l’information des patients et des PS sur la santé et l’offre de santé dans les territoires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a:t>
            </a:r>
            <a:r>
              <a:rPr lang="fr-FR">
                <a:solidFill>
                  <a:srgbClr val="FEC817"/>
                </a:solidFill>
                <a:latin typeface="Marianne" panose="02000000000000000000" pitchFamily="2" charset="0"/>
              </a:rPr>
              <a:t>11</a:t>
            </a:r>
            <a:endParaRPr lang="fr-FR" dirty="0">
              <a:solidFill>
                <a:srgbClr val="FEC817"/>
              </a:solidFill>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88</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Une information sur la santé fiable, fédérée par </a:t>
            </a:r>
            <a:r>
              <a:rPr lang="fr-FR" sz="1000" dirty="0" err="1">
                <a:latin typeface="Marianne" panose="02000000000000000000" pitchFamily="2" charset="0"/>
                <a:cs typeface="Arial" panose="020B0604020202020204" pitchFamily="34" charset="0"/>
              </a:rPr>
              <a:t>Santé.fr</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11.1</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A86E53F-B25B-7F10-C165-A486AD71C8B2}"/>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51CE0A2E-B762-EBE3-4427-21161C265057}"/>
              </a:ext>
            </a:extLst>
          </p:cNvPr>
          <p:cNvSpPr txBox="1"/>
          <p:nvPr/>
        </p:nvSpPr>
        <p:spPr>
          <a:xfrm>
            <a:off x="646595" y="1240499"/>
            <a:ext cx="7350657" cy="492443"/>
          </a:xfrm>
          <a:prstGeom prst="rect">
            <a:avLst/>
          </a:prstGeom>
          <a:noFill/>
        </p:spPr>
        <p:txBody>
          <a:bodyPr wrap="square" lIns="0" tIns="0" rIns="0" bIns="0">
            <a:spAutoFit/>
          </a:bodyPr>
          <a:lstStyle/>
          <a:p>
            <a:pPr marL="0" lvl="0" indent="0" defTabSz="1219140" eaLnBrk="1" fontAlgn="base" latinLnBrk="0" hangingPunct="1">
              <a:buSzTx/>
              <a:buFont typeface="Arial"/>
              <a:buNone/>
              <a:tabLst/>
              <a:defRPr/>
            </a:pPr>
            <a:r>
              <a:rPr lang="fr-FR" sz="1600" b="1" dirty="0">
                <a:solidFill>
                  <a:srgbClr val="374C62"/>
                </a:solidFill>
                <a:latin typeface="Marianne" panose="02000000000000000000" pitchFamily="2" charset="0"/>
              </a:rPr>
              <a:t>Renforcer la diffusion d’une information en santé fiable : </a:t>
            </a:r>
          </a:p>
          <a:p>
            <a:pPr marL="0" lvl="0" indent="0" defTabSz="1219140" eaLnBrk="1" fontAlgn="base" latinLnBrk="0" hangingPunct="1">
              <a:buSzTx/>
              <a:buFont typeface="Arial"/>
              <a:buNone/>
              <a:tabLst/>
              <a:defRPr/>
            </a:pPr>
            <a:r>
              <a:rPr lang="fr-FR" sz="1600" b="1" dirty="0">
                <a:solidFill>
                  <a:srgbClr val="374C62"/>
                </a:solidFill>
                <a:latin typeface="Marianne" panose="02000000000000000000" pitchFamily="2" charset="0"/>
              </a:rPr>
              <a:t>l’évolution du Standard de l’information en santé</a:t>
            </a:r>
          </a:p>
        </p:txBody>
      </p:sp>
      <p:sp>
        <p:nvSpPr>
          <p:cNvPr id="18" name="Rectangle : coins arrondis 17">
            <a:extLst>
              <a:ext uri="{FF2B5EF4-FFF2-40B4-BE49-F238E27FC236}">
                <a16:creationId xmlns:a16="http://schemas.microsoft.com/office/drawing/2014/main" id="{0EFF5076-B0E1-804B-BFA0-F743995A18B0}"/>
              </a:ext>
            </a:extLst>
          </p:cNvPr>
          <p:cNvSpPr/>
          <p:nvPr/>
        </p:nvSpPr>
        <p:spPr>
          <a:xfrm>
            <a:off x="6958362" y="1240499"/>
            <a:ext cx="2731421" cy="3308195"/>
          </a:xfrm>
          <a:prstGeom prst="roundRect">
            <a:avLst>
              <a:gd name="adj" fmla="val 6474"/>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E28FAA91-6677-4C90-3100-186923DA6FD1}"/>
              </a:ext>
            </a:extLst>
          </p:cNvPr>
          <p:cNvSpPr txBox="1"/>
          <p:nvPr/>
        </p:nvSpPr>
        <p:spPr>
          <a:xfrm>
            <a:off x="646595" y="2190439"/>
            <a:ext cx="4899102" cy="1692771"/>
          </a:xfrm>
          <a:prstGeom prst="rect">
            <a:avLst/>
          </a:prstGeom>
          <a:noFill/>
        </p:spPr>
        <p:txBody>
          <a:bodyPr wrap="square" lIns="0" tIns="0" rIns="0" bIns="0">
            <a:spAutoFit/>
          </a:bodyPr>
          <a:lstStyle/>
          <a:p>
            <a:pPr marR="0" lvl="0" algn="l" defTabSz="914400" rtl="0" eaLnBrk="1" fontAlgn="auto" latinLnBrk="0" hangingPunct="1">
              <a:lnSpc>
                <a:spcPct val="100000"/>
              </a:lnSpc>
              <a:spcBef>
                <a:spcPts val="0"/>
              </a:spcBef>
              <a:spcAft>
                <a:spcPts val="0"/>
              </a:spcAft>
              <a:buClr>
                <a:srgbClr val="FEC817"/>
              </a:buClr>
              <a:buSzTx/>
              <a:tabLst/>
              <a:defRPr/>
            </a:pP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rPr>
              <a:t>Aujourd’hui : un Standard de qualité de l’information qui s’applique aux contenus </a:t>
            </a:r>
            <a:r>
              <a:rPr kumimoji="0" lang="fr-FR" sz="1000" b="1" i="0" u="none" strike="noStrike" kern="0" cap="none" spc="0" normalizeH="0" baseline="0" noProof="0" dirty="0" err="1">
                <a:ln>
                  <a:noFill/>
                </a:ln>
                <a:solidFill>
                  <a:srgbClr val="374C62"/>
                </a:solidFill>
                <a:effectLst/>
                <a:uLnTx/>
                <a:uFillTx/>
                <a:latin typeface="Marianne" panose="02000000000000000000" pitchFamily="2" charset="0"/>
                <a:sym typeface="Arial"/>
              </a:rPr>
              <a:t>Santé.fr</a:t>
            </a: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rPr>
              <a:t>Fiabilité : </a:t>
            </a: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Arial"/>
              </a:rPr>
              <a:t>Transparence | Indépendance | Pertinence </a:t>
            </a:r>
            <a:b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Arial"/>
              </a:rPr>
            </a:b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rPr>
              <a:t>Accessibilité de l’information : </a:t>
            </a: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Arial"/>
              </a:rPr>
              <a:t>Gratuité | Information adaptée au public visé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Tx/>
              <a:buChar char="-"/>
              <a:tabLst/>
              <a:defRPr/>
            </a:pP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rPr>
              <a:t>Demain </a:t>
            </a: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Arial"/>
              </a:rPr>
              <a:t>: une évolution de ce standard pour s’adapter aux transformations du contexte informationnel </a:t>
            </a:r>
            <a:endParaRPr lang="fr-FR" sz="1000" dirty="0">
              <a:solidFill>
                <a:srgbClr val="374C62"/>
              </a:solidFill>
              <a:latin typeface="Marianne" panose="02000000000000000000" pitchFamily="2" charset="0"/>
            </a:endParaRPr>
          </a:p>
          <a:p>
            <a:pPr marL="171450" marR="0" lvl="0" indent="-171450" algn="l" defTabSz="914400" rtl="0" eaLnBrk="1" fontAlgn="auto" latinLnBrk="0" hangingPunct="1">
              <a:lnSpc>
                <a:spcPct val="100000"/>
              </a:lnSpc>
              <a:spcBef>
                <a:spcPts val="0"/>
              </a:spcBef>
              <a:spcAft>
                <a:spcPts val="0"/>
              </a:spcAft>
              <a:buClr>
                <a:srgbClr val="000000"/>
              </a:buClr>
              <a:buSzTx/>
              <a:buFontTx/>
              <a:buChar char="-"/>
              <a:tabLst/>
              <a:defRPr/>
            </a:pPr>
            <a:r>
              <a:rPr kumimoji="0" lang="fr-FR" sz="1000" b="1" i="0" u="none" strike="noStrike" kern="0" cap="none" spc="0" normalizeH="0" baseline="0" noProof="0" dirty="0">
                <a:ln>
                  <a:noFill/>
                </a:ln>
                <a:solidFill>
                  <a:srgbClr val="374C62"/>
                </a:solidFill>
                <a:effectLst/>
                <a:uLnTx/>
                <a:uFillTx/>
                <a:latin typeface="Marianne" panose="02000000000000000000" pitchFamily="2" charset="0"/>
                <a:sym typeface="Arial"/>
              </a:rPr>
              <a:t>Méthodologie </a:t>
            </a:r>
            <a:r>
              <a:rPr kumimoji="0" lang="fr-FR" sz="1000" b="0" i="0" u="none" strike="noStrike" kern="0" cap="none" spc="0" normalizeH="0" baseline="0" noProof="0" dirty="0">
                <a:ln>
                  <a:noFill/>
                </a:ln>
                <a:solidFill>
                  <a:srgbClr val="374C62"/>
                </a:solidFill>
                <a:effectLst/>
                <a:uLnTx/>
                <a:uFillTx/>
                <a:latin typeface="Marianne" panose="02000000000000000000" pitchFamily="2" charset="0"/>
                <a:sym typeface="Arial"/>
              </a:rPr>
              <a:t>: en concertation avec les partenaires du Service Public d’Information en Santé (groupes de travail)</a:t>
            </a:r>
          </a:p>
        </p:txBody>
      </p:sp>
    </p:spTree>
    <p:extLst>
      <p:ext uri="{BB962C8B-B14F-4D97-AF65-F5344CB8AC3E}">
        <p14:creationId xmlns:p14="http://schemas.microsoft.com/office/powerpoint/2010/main" val="4037661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EC805"/>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3</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89</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a:defRPr/>
            </a:pPr>
            <a:r>
              <a:rPr lang="fr-FR" sz="4000" b="1" dirty="0">
                <a:solidFill>
                  <a:schemeClr val="bg1"/>
                </a:solidFill>
                <a:latin typeface="Marianne" panose="02000000000000000000" pitchFamily="2" charset="0"/>
              </a:rPr>
              <a:t>Téléconsultation</a:t>
            </a:r>
          </a:p>
        </p:txBody>
      </p:sp>
    </p:spTree>
    <p:extLst>
      <p:ext uri="{BB962C8B-B14F-4D97-AF65-F5344CB8AC3E}">
        <p14:creationId xmlns:p14="http://schemas.microsoft.com/office/powerpoint/2010/main" val="221551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1372648" y="483526"/>
            <a:ext cx="2349856" cy="311694"/>
          </a:xfrm>
        </p:spPr>
        <p:txBody>
          <a:bodyPr lIns="0" tIns="0" rIns="0" bIns="0"/>
          <a:lstStyle/>
          <a:p>
            <a:br>
              <a:rPr lang="fr-FR" sz="1000" dirty="0">
                <a:latin typeface="Marianne" panose="02000000000000000000" pitchFamily="2" charset="0"/>
              </a:rPr>
            </a:br>
            <a:r>
              <a:rPr lang="fr-FR" sz="1000" dirty="0">
                <a:latin typeface="Marianne" panose="02000000000000000000" pitchFamily="2" charset="0"/>
              </a:rPr>
              <a:t>Développer la prévention et rendre chacun acteur de sa santé</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1372647" y="132958"/>
            <a:ext cx="1201939" cy="243007"/>
          </a:xfrm>
        </p:spPr>
        <p:txBody>
          <a:bodyPr>
            <a:normAutofit/>
          </a:bodyPr>
          <a:lstStyle/>
          <a:p>
            <a:r>
              <a:rPr lang="fr-FR" dirty="0">
                <a:solidFill>
                  <a:srgbClr val="4888C7"/>
                </a:solidFill>
                <a:latin typeface="Marianne" panose="02000000000000000000" pitchFamily="2" charset="0"/>
              </a:rPr>
              <a:t>AXE 1 - PRÉVENTION</a:t>
            </a:r>
          </a:p>
        </p:txBody>
      </p:sp>
      <p:cxnSp>
        <p:nvCxnSpPr>
          <p:cNvPr id="8" name="Connecteur droit 7">
            <a:extLst>
              <a:ext uri="{FF2B5EF4-FFF2-40B4-BE49-F238E27FC236}">
                <a16:creationId xmlns:a16="http://schemas.microsoft.com/office/drawing/2014/main" id="{2A0608AF-5C59-0536-4A3F-F156EF926536}"/>
              </a:ext>
            </a:extLst>
          </p:cNvPr>
          <p:cNvCxnSpPr>
            <a:cxnSpLocks/>
            <a:endCxn id="25" idx="4"/>
          </p:cNvCxnSpPr>
          <p:nvPr/>
        </p:nvCxnSpPr>
        <p:spPr>
          <a:xfrm>
            <a:off x="457287" y="-27118"/>
            <a:ext cx="1" cy="1047600"/>
          </a:xfrm>
          <a:prstGeom prst="line">
            <a:avLst/>
          </a:prstGeom>
          <a:ln w="12700" cap="rnd">
            <a:solidFill>
              <a:srgbClr val="4888C7"/>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EF4803B-7E81-F056-C822-4FC1D490F30A}"/>
              </a:ext>
            </a:extLst>
          </p:cNvPr>
          <p:cNvSpPr/>
          <p:nvPr/>
        </p:nvSpPr>
        <p:spPr>
          <a:xfrm>
            <a:off x="434428" y="979476"/>
            <a:ext cx="45719" cy="45719"/>
          </a:xfrm>
          <a:prstGeom prst="ellipse">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ectangle : coins arrondis 30">
            <a:extLst>
              <a:ext uri="{FF2B5EF4-FFF2-40B4-BE49-F238E27FC236}">
                <a16:creationId xmlns:a16="http://schemas.microsoft.com/office/drawing/2014/main" id="{5B557809-060E-CF34-189B-D0CF1558EB1E}"/>
              </a:ext>
            </a:extLst>
          </p:cNvPr>
          <p:cNvSpPr/>
          <p:nvPr/>
        </p:nvSpPr>
        <p:spPr>
          <a:xfrm>
            <a:off x="-103021" y="909067"/>
            <a:ext cx="498647" cy="170622"/>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ZoneTexte 25">
            <a:extLst>
              <a:ext uri="{FF2B5EF4-FFF2-40B4-BE49-F238E27FC236}">
                <a16:creationId xmlns:a16="http://schemas.microsoft.com/office/drawing/2014/main" id="{777279E6-C526-8032-CDF7-B33477D9FCA0}"/>
              </a:ext>
            </a:extLst>
          </p:cNvPr>
          <p:cNvSpPr txBox="1"/>
          <p:nvPr/>
        </p:nvSpPr>
        <p:spPr>
          <a:xfrm>
            <a:off x="115217" y="947493"/>
            <a:ext cx="250042" cy="1015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6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AXE 1</a:t>
            </a:r>
          </a:p>
        </p:txBody>
      </p:sp>
      <p:pic>
        <p:nvPicPr>
          <p:cNvPr id="3" name="Google Shape;484;p61" descr="Une image contenant texte, LEGO, jouet&#10;&#10;Description générée automatiquement">
            <a:extLst>
              <a:ext uri="{FF2B5EF4-FFF2-40B4-BE49-F238E27FC236}">
                <a16:creationId xmlns:a16="http://schemas.microsoft.com/office/drawing/2014/main" id="{5B7BEC35-6169-C94B-FD17-330F4D874427}"/>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55753" y="102434"/>
            <a:ext cx="635663" cy="776921"/>
          </a:xfrm>
          <a:prstGeom prst="rect">
            <a:avLst/>
          </a:prstGeom>
          <a:noFill/>
          <a:ln>
            <a:noFill/>
          </a:ln>
        </p:spPr>
      </p:pic>
      <p:sp>
        <p:nvSpPr>
          <p:cNvPr id="35" name="Rectangle 34">
            <a:extLst>
              <a:ext uri="{FF2B5EF4-FFF2-40B4-BE49-F238E27FC236}">
                <a16:creationId xmlns:a16="http://schemas.microsoft.com/office/drawing/2014/main" id="{0CCD931D-8A3B-407D-5BBE-410B1EDB9F4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ZoneTexte 10">
            <a:extLst>
              <a:ext uri="{FF2B5EF4-FFF2-40B4-BE49-F238E27FC236}">
                <a16:creationId xmlns:a16="http://schemas.microsoft.com/office/drawing/2014/main" id="{FBB95A19-1E82-BE49-2C72-ECCB3FDACF8D}"/>
              </a:ext>
            </a:extLst>
          </p:cNvPr>
          <p:cNvSpPr txBox="1"/>
          <p:nvPr/>
        </p:nvSpPr>
        <p:spPr>
          <a:xfrm>
            <a:off x="480148" y="1293982"/>
            <a:ext cx="14814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PRIORITÉ 1</a:t>
            </a:r>
            <a:br>
              <a:rPr kumimoji="0" lang="fr-FR" sz="1050" b="1" i="0" u="none" strike="noStrike" kern="0" cap="none" spc="0" normalizeH="0" baseline="0" noProof="0" dirty="0">
                <a:ln>
                  <a:noFill/>
                </a:ln>
                <a:solidFill>
                  <a:srgbClr val="D60952"/>
                </a:solidFill>
                <a:effectLst/>
                <a:uLnTx/>
                <a:uFillTx/>
                <a:latin typeface="Marianne" panose="02000000000000000000" charset="0"/>
                <a:cs typeface="Marianne" panose="02000000000000000000"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Utiliser Mon espace santé au quotidien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pour gérer sa santé</a:t>
            </a:r>
          </a:p>
        </p:txBody>
      </p:sp>
      <p:sp>
        <p:nvSpPr>
          <p:cNvPr id="10" name="ZoneTexte 11">
            <a:extLst>
              <a:ext uri="{FF2B5EF4-FFF2-40B4-BE49-F238E27FC236}">
                <a16:creationId xmlns:a16="http://schemas.microsoft.com/office/drawing/2014/main" id="{364C7EFC-E82D-DF40-F8F0-738D69BFDDD8}"/>
              </a:ext>
            </a:extLst>
          </p:cNvPr>
          <p:cNvSpPr txBox="1"/>
          <p:nvPr/>
        </p:nvSpPr>
        <p:spPr>
          <a:xfrm>
            <a:off x="2212991" y="1293982"/>
            <a:ext cx="1481464"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PRIORITÉ 2</a:t>
            </a:r>
            <a:br>
              <a:rPr kumimoji="0" lang="fr-FR" sz="1050" b="1" i="0" u="none" strike="noStrike" kern="0" cap="none" spc="0" normalizeH="0" baseline="0" noProof="0" dirty="0">
                <a:ln>
                  <a:noFill/>
                </a:ln>
                <a:solidFill>
                  <a:srgbClr val="D60952"/>
                </a:solidFill>
                <a:effectLst/>
                <a:uLnTx/>
                <a:uFillTx/>
                <a:latin typeface="Marianne" panose="02000000000000000000" charset="0"/>
                <a:cs typeface="Marianne" panose="02000000000000000000"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Développer une prévention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personnalisée </a:t>
            </a:r>
            <a:endParaRPr kumimoji="0" lang="fr-FR" sz="105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1"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p:txBody>
      </p:sp>
      <p:sp>
        <p:nvSpPr>
          <p:cNvPr id="13" name="ZoneTexte 12">
            <a:extLst>
              <a:ext uri="{FF2B5EF4-FFF2-40B4-BE49-F238E27FC236}">
                <a16:creationId xmlns:a16="http://schemas.microsoft.com/office/drawing/2014/main" id="{B92B9D2D-BE33-CB97-A1E5-CFCE9BDF9440}"/>
              </a:ext>
            </a:extLst>
          </p:cNvPr>
          <p:cNvSpPr txBox="1"/>
          <p:nvPr/>
        </p:nvSpPr>
        <p:spPr>
          <a:xfrm>
            <a:off x="3881655" y="1293982"/>
            <a:ext cx="1481464"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PRIORITÉ 3</a:t>
            </a:r>
            <a:br>
              <a:rPr kumimoji="0" lang="fr-FR" sz="1050" b="1" i="0" u="none" strike="noStrike" kern="0" cap="none" spc="0" normalizeH="0" baseline="0" noProof="0" dirty="0">
                <a:ln>
                  <a:noFill/>
                </a:ln>
                <a:solidFill>
                  <a:srgbClr val="D60952"/>
                </a:solidFill>
                <a:effectLst/>
                <a:uLnTx/>
                <a:uFillTx/>
                <a:latin typeface="Marianne" panose="02000000000000000000" charset="0"/>
                <a:cs typeface="Marianne" panose="02000000000000000000"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Rendre chacun acteur de sa santé et maître de ses données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1"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p:txBody>
      </p:sp>
      <p:sp>
        <p:nvSpPr>
          <p:cNvPr id="14" name="ZoneTexte 13">
            <a:extLst>
              <a:ext uri="{FF2B5EF4-FFF2-40B4-BE49-F238E27FC236}">
                <a16:creationId xmlns:a16="http://schemas.microsoft.com/office/drawing/2014/main" id="{51367350-A504-52ED-AEA0-D64BC98840D5}"/>
              </a:ext>
            </a:extLst>
          </p:cNvPr>
          <p:cNvSpPr txBox="1"/>
          <p:nvPr/>
        </p:nvSpPr>
        <p:spPr>
          <a:xfrm>
            <a:off x="5342930" y="1293981"/>
            <a:ext cx="185247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PRIORITÉ 4</a:t>
            </a:r>
            <a:br>
              <a:rPr kumimoji="0" lang="fr-FR" sz="1050" b="1" i="0" u="none" strike="noStrike" kern="0" cap="none" spc="0" normalizeH="0" baseline="0" noProof="0" dirty="0">
                <a:ln>
                  <a:noFill/>
                </a:ln>
                <a:solidFill>
                  <a:srgbClr val="D60952"/>
                </a:solidFill>
                <a:effectLst/>
                <a:uLnTx/>
                <a:uFillTx/>
                <a:latin typeface="Marianne" panose="02000000000000000000" charset="0"/>
                <a:cs typeface="Marianne" panose="02000000000000000000"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Accompagner tous les citoyens pour qu’ils s’approprient la santé numérique, en particulier les plus fragiles </a:t>
            </a:r>
            <a:b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et les plus vulnérables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1"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p:txBody>
      </p:sp>
      <p:sp>
        <p:nvSpPr>
          <p:cNvPr id="15" name="ZoneTexte 14">
            <a:extLst>
              <a:ext uri="{FF2B5EF4-FFF2-40B4-BE49-F238E27FC236}">
                <a16:creationId xmlns:a16="http://schemas.microsoft.com/office/drawing/2014/main" id="{DF7A2A1E-DC70-97BD-C972-EC47DDE2A191}"/>
              </a:ext>
            </a:extLst>
          </p:cNvPr>
          <p:cNvSpPr txBox="1"/>
          <p:nvPr/>
        </p:nvSpPr>
        <p:spPr>
          <a:xfrm>
            <a:off x="7195407" y="1293982"/>
            <a:ext cx="15692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PRIORITÉ 5</a:t>
            </a:r>
            <a:br>
              <a:rPr kumimoji="0" lang="fr-FR" sz="1050" b="1" i="0" u="none" strike="noStrike" kern="0" cap="none" spc="0" normalizeH="0" baseline="0" noProof="0" dirty="0">
                <a:ln>
                  <a:noFill/>
                </a:ln>
                <a:solidFill>
                  <a:srgbClr val="D60952"/>
                </a:solidFill>
                <a:effectLst/>
                <a:uLnTx/>
                <a:uFillTx/>
                <a:latin typeface="Marianne" panose="02000000000000000000" charset="0"/>
                <a:cs typeface="Marianne" panose="02000000000000000000"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Faire bénéficier à tous des innovations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en santé numérique</a:t>
            </a:r>
          </a:p>
        </p:txBody>
      </p:sp>
      <p:pic>
        <p:nvPicPr>
          <p:cNvPr id="16" name="Graphique 31" descr="Flèche vers la droite avec un remplissage uni">
            <a:extLst>
              <a:ext uri="{FF2B5EF4-FFF2-40B4-BE49-F238E27FC236}">
                <a16:creationId xmlns:a16="http://schemas.microsoft.com/office/drawing/2014/main" id="{0B61934C-39AB-55E5-703C-C5087B50F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939" y="2034330"/>
            <a:ext cx="267649" cy="267649"/>
          </a:xfrm>
          <a:prstGeom prst="rect">
            <a:avLst/>
          </a:prstGeom>
        </p:spPr>
      </p:pic>
      <p:sp>
        <p:nvSpPr>
          <p:cNvPr id="17" name="ZoneTexte 32">
            <a:extLst>
              <a:ext uri="{FF2B5EF4-FFF2-40B4-BE49-F238E27FC236}">
                <a16:creationId xmlns:a16="http://schemas.microsoft.com/office/drawing/2014/main" id="{1B560872-8C62-1A48-169F-3B4A784976F7}"/>
              </a:ext>
            </a:extLst>
          </p:cNvPr>
          <p:cNvSpPr txBox="1"/>
          <p:nvPr/>
        </p:nvSpPr>
        <p:spPr>
          <a:xfrm>
            <a:off x="472423" y="2291318"/>
            <a:ext cx="182197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1.1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Alimentation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de Mon espace santé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1-2.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Envoi d’ordonnance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par messagerie citoyenne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1-3.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Carnet de santé de l’enfant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1-4.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Articulation des portails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santé pour les personnes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p:txBody>
      </p:sp>
      <p:pic>
        <p:nvPicPr>
          <p:cNvPr id="19" name="Graphique 36" descr="Flèche vers la droite avec un remplissage uni">
            <a:extLst>
              <a:ext uri="{FF2B5EF4-FFF2-40B4-BE49-F238E27FC236}">
                <a16:creationId xmlns:a16="http://schemas.microsoft.com/office/drawing/2014/main" id="{058C2963-9EC3-AAD0-B74C-2C460ADC66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125" y="2023669"/>
            <a:ext cx="267649" cy="267649"/>
          </a:xfrm>
          <a:prstGeom prst="rect">
            <a:avLst/>
          </a:prstGeom>
        </p:spPr>
      </p:pic>
      <p:sp>
        <p:nvSpPr>
          <p:cNvPr id="22" name="ZoneTexte 37">
            <a:extLst>
              <a:ext uri="{FF2B5EF4-FFF2-40B4-BE49-F238E27FC236}">
                <a16:creationId xmlns:a16="http://schemas.microsoft.com/office/drawing/2014/main" id="{5F782C6C-AA27-880E-9C0C-06C8FFA54441}"/>
              </a:ext>
            </a:extLst>
          </p:cNvPr>
          <p:cNvSpPr txBox="1"/>
          <p:nvPr/>
        </p:nvSpPr>
        <p:spPr>
          <a:xfrm>
            <a:off x="2217333" y="2302546"/>
            <a:ext cx="1568072"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2-1.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Prévention personnalisée dans Mon espace santé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2.2</a:t>
            </a:r>
            <a:r>
              <a:rPr kumimoji="0" lang="fr-FR" sz="100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Bilans aux âges clés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2-3.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Prévention du côté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des 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2-4.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Santé environnementale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C55A1"/>
              </a:solidFill>
              <a:effectLst/>
              <a:uLnTx/>
              <a:uFillTx/>
              <a:latin typeface="Marianne" panose="02000000000000000000" charset="0"/>
              <a:cs typeface="Marianne" panose="02000000000000000000" charset="0"/>
              <a:sym typeface="Arial"/>
            </a:endParaRPr>
          </a:p>
        </p:txBody>
      </p:sp>
      <p:pic>
        <p:nvPicPr>
          <p:cNvPr id="27" name="Graphique 41" descr="Flèche vers la droite avec un remplissage uni">
            <a:extLst>
              <a:ext uri="{FF2B5EF4-FFF2-40B4-BE49-F238E27FC236}">
                <a16:creationId xmlns:a16="http://schemas.microsoft.com/office/drawing/2014/main" id="{31FE41DA-25B5-F188-3D96-5E5054FED7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9754" y="2127898"/>
            <a:ext cx="267649" cy="267649"/>
          </a:xfrm>
          <a:prstGeom prst="rect">
            <a:avLst/>
          </a:prstGeom>
        </p:spPr>
      </p:pic>
      <p:sp>
        <p:nvSpPr>
          <p:cNvPr id="28" name="ZoneTexte 42">
            <a:extLst>
              <a:ext uri="{FF2B5EF4-FFF2-40B4-BE49-F238E27FC236}">
                <a16:creationId xmlns:a16="http://schemas.microsoft.com/office/drawing/2014/main" id="{D7552F93-7B1A-7A58-2C43-1D0E21622FC7}"/>
              </a:ext>
            </a:extLst>
          </p:cNvPr>
          <p:cNvSpPr txBox="1"/>
          <p:nvPr/>
        </p:nvSpPr>
        <p:spPr>
          <a:xfrm>
            <a:off x="3882126" y="2467466"/>
            <a:ext cx="1396674"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3.1</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 Catalogue d’applications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avec échanges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1"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3-2.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Accès temporaire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à Mon espace santé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3.3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Contrôle d’accès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aux données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p:txBody>
      </p:sp>
      <p:sp>
        <p:nvSpPr>
          <p:cNvPr id="30" name="ZoneTexte 46">
            <a:extLst>
              <a:ext uri="{FF2B5EF4-FFF2-40B4-BE49-F238E27FC236}">
                <a16:creationId xmlns:a16="http://schemas.microsoft.com/office/drawing/2014/main" id="{788DBC7E-17AD-B93E-0BDE-A2A705F4204E}"/>
              </a:ext>
            </a:extLst>
          </p:cNvPr>
          <p:cNvSpPr txBox="1"/>
          <p:nvPr/>
        </p:nvSpPr>
        <p:spPr>
          <a:xfrm>
            <a:off x="5363119" y="2676201"/>
            <a:ext cx="163659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4.1</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 Accompagnement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au numérique en santé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et inclusion numérique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4-2.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Formation des médiateurs numériques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4.3</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 Délégation à un aidant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p:txBody>
      </p:sp>
      <p:pic>
        <p:nvPicPr>
          <p:cNvPr id="33" name="Graphique 49" descr="Flèche vers la droite avec un remplissage uni">
            <a:extLst>
              <a:ext uri="{FF2B5EF4-FFF2-40B4-BE49-F238E27FC236}">
                <a16:creationId xmlns:a16="http://schemas.microsoft.com/office/drawing/2014/main" id="{F6DF648B-11F1-E2CF-83FD-D37DE75EC4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3880" y="2467466"/>
            <a:ext cx="267649" cy="267649"/>
          </a:xfrm>
          <a:prstGeom prst="rect">
            <a:avLst/>
          </a:prstGeom>
        </p:spPr>
      </p:pic>
      <p:sp>
        <p:nvSpPr>
          <p:cNvPr id="34" name="ZoneTexte 50">
            <a:extLst>
              <a:ext uri="{FF2B5EF4-FFF2-40B4-BE49-F238E27FC236}">
                <a16:creationId xmlns:a16="http://schemas.microsoft.com/office/drawing/2014/main" id="{4C5C8919-87F3-8EDB-6C5A-7AE0E025989A}"/>
              </a:ext>
            </a:extLst>
          </p:cNvPr>
          <p:cNvSpPr txBox="1"/>
          <p:nvPr/>
        </p:nvSpPr>
        <p:spPr>
          <a:xfrm>
            <a:off x="7215596" y="2163748"/>
            <a:ext cx="1852477"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5.1 </a:t>
            </a:r>
            <a:r>
              <a:rPr kumimoji="0" lang="fr-FR" sz="1000" b="0" i="0" u="none" strike="noStrike" kern="0" cap="none" spc="0" normalizeH="0" baseline="0" noProof="0" dirty="0" err="1">
                <a:ln>
                  <a:noFill/>
                </a:ln>
                <a:solidFill>
                  <a:srgbClr val="374C62"/>
                </a:solidFill>
                <a:effectLst/>
                <a:uLnTx/>
                <a:uFillTx/>
                <a:latin typeface="Marianne" panose="02000000000000000000" charset="0"/>
                <a:cs typeface="Marianne" panose="02000000000000000000" charset="0"/>
                <a:sym typeface="Arial"/>
              </a:rPr>
              <a:t>Co-conception</a:t>
            </a: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5.2</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 Grands défis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5-3.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Evaluation clinique </a:t>
            </a:r>
            <a:b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b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et économique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5-4.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Marquage 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5-5.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Essais cliniques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0" cap="none" spc="0" normalizeH="0" baseline="0" noProof="0" dirty="0">
                <a:ln>
                  <a:noFill/>
                </a:ln>
                <a:solidFill>
                  <a:srgbClr val="4888C7"/>
                </a:solidFill>
                <a:effectLst/>
                <a:uLnTx/>
                <a:uFillTx/>
                <a:latin typeface="Marianne" panose="02000000000000000000" charset="0"/>
                <a:cs typeface="Marianne" panose="02000000000000000000" charset="0"/>
                <a:sym typeface="Arial"/>
              </a:rPr>
              <a:t>5-6. </a:t>
            </a:r>
            <a:r>
              <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rPr>
              <a:t>Prise en charge anticipée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00" b="0" i="0" u="none" strike="noStrike" kern="0" cap="none" spc="0" normalizeH="0" baseline="0" noProof="0" dirty="0">
              <a:ln>
                <a:noFill/>
              </a:ln>
              <a:solidFill>
                <a:srgbClr val="374C62"/>
              </a:solidFill>
              <a:effectLst/>
              <a:uLnTx/>
              <a:uFillTx/>
              <a:latin typeface="Marianne" panose="02000000000000000000" charset="0"/>
              <a:cs typeface="Marianne" panose="02000000000000000000" charset="0"/>
              <a:sym typeface="Arial"/>
            </a:endParaRPr>
          </a:p>
        </p:txBody>
      </p:sp>
      <p:pic>
        <p:nvPicPr>
          <p:cNvPr id="36" name="Graphique 53" descr="Flèche vers la droite avec un remplissage uni">
            <a:extLst>
              <a:ext uri="{FF2B5EF4-FFF2-40B4-BE49-F238E27FC236}">
                <a16:creationId xmlns:a16="http://schemas.microsoft.com/office/drawing/2014/main" id="{65BB3FEA-47C9-0DB4-B4D7-D7DA732F4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8866" y="1967475"/>
            <a:ext cx="267649" cy="267649"/>
          </a:xfrm>
          <a:prstGeom prst="rect">
            <a:avLst/>
          </a:prstGeom>
        </p:spPr>
      </p:pic>
      <p:pic>
        <p:nvPicPr>
          <p:cNvPr id="37" name="Image 5">
            <a:extLst>
              <a:ext uri="{FF2B5EF4-FFF2-40B4-BE49-F238E27FC236}">
                <a16:creationId xmlns:a16="http://schemas.microsoft.com/office/drawing/2014/main" id="{A7A68754-5696-964E-DB23-4FEB67BCF878}"/>
              </a:ext>
            </a:extLst>
          </p:cNvPr>
          <p:cNvPicPr>
            <a:picLocks noChangeAspect="1"/>
          </p:cNvPicPr>
          <p:nvPr/>
        </p:nvPicPr>
        <p:blipFill>
          <a:blip r:embed="rId5"/>
          <a:srcRect/>
          <a:stretch/>
        </p:blipFill>
        <p:spPr>
          <a:xfrm>
            <a:off x="564936" y="3306813"/>
            <a:ext cx="354743" cy="140316"/>
          </a:xfrm>
          <a:prstGeom prst="rect">
            <a:avLst/>
          </a:prstGeom>
        </p:spPr>
      </p:pic>
      <p:pic>
        <p:nvPicPr>
          <p:cNvPr id="42" name="Image 9">
            <a:extLst>
              <a:ext uri="{FF2B5EF4-FFF2-40B4-BE49-F238E27FC236}">
                <a16:creationId xmlns:a16="http://schemas.microsoft.com/office/drawing/2014/main" id="{540F584A-CB3A-1C2D-BB39-186A2AF89918}"/>
              </a:ext>
            </a:extLst>
          </p:cNvPr>
          <p:cNvPicPr>
            <a:picLocks noChangeAspect="1"/>
          </p:cNvPicPr>
          <p:nvPr/>
        </p:nvPicPr>
        <p:blipFill>
          <a:blip r:embed="rId5"/>
          <a:srcRect/>
          <a:stretch/>
        </p:blipFill>
        <p:spPr>
          <a:xfrm>
            <a:off x="2294615" y="3454222"/>
            <a:ext cx="354743" cy="140316"/>
          </a:xfrm>
          <a:prstGeom prst="rect">
            <a:avLst/>
          </a:prstGeom>
        </p:spPr>
      </p:pic>
      <p:pic>
        <p:nvPicPr>
          <p:cNvPr id="43" name="Image 15">
            <a:extLst>
              <a:ext uri="{FF2B5EF4-FFF2-40B4-BE49-F238E27FC236}">
                <a16:creationId xmlns:a16="http://schemas.microsoft.com/office/drawing/2014/main" id="{F54ED95D-05B4-033F-FF8E-E643729FEC6D}"/>
              </a:ext>
            </a:extLst>
          </p:cNvPr>
          <p:cNvPicPr>
            <a:picLocks noChangeAspect="1"/>
          </p:cNvPicPr>
          <p:nvPr/>
        </p:nvPicPr>
        <p:blipFill>
          <a:blip r:embed="rId6"/>
          <a:srcRect/>
          <a:stretch/>
        </p:blipFill>
        <p:spPr>
          <a:xfrm>
            <a:off x="2289276" y="4169481"/>
            <a:ext cx="354741" cy="140316"/>
          </a:xfrm>
          <a:prstGeom prst="rect">
            <a:avLst/>
          </a:prstGeom>
        </p:spPr>
      </p:pic>
      <p:pic>
        <p:nvPicPr>
          <p:cNvPr id="44" name="Image 19">
            <a:extLst>
              <a:ext uri="{FF2B5EF4-FFF2-40B4-BE49-F238E27FC236}">
                <a16:creationId xmlns:a16="http://schemas.microsoft.com/office/drawing/2014/main" id="{1026C751-7272-DD61-9AF9-512D77F9A788}"/>
              </a:ext>
            </a:extLst>
          </p:cNvPr>
          <p:cNvPicPr>
            <a:picLocks noChangeAspect="1"/>
          </p:cNvPicPr>
          <p:nvPr/>
        </p:nvPicPr>
        <p:blipFill>
          <a:blip r:embed="rId7"/>
          <a:srcRect/>
          <a:stretch/>
        </p:blipFill>
        <p:spPr>
          <a:xfrm>
            <a:off x="2289274" y="4828648"/>
            <a:ext cx="354743" cy="140316"/>
          </a:xfrm>
          <a:prstGeom prst="rect">
            <a:avLst/>
          </a:prstGeom>
        </p:spPr>
      </p:pic>
      <p:pic>
        <p:nvPicPr>
          <p:cNvPr id="45" name="Image 20">
            <a:extLst>
              <a:ext uri="{FF2B5EF4-FFF2-40B4-BE49-F238E27FC236}">
                <a16:creationId xmlns:a16="http://schemas.microsoft.com/office/drawing/2014/main" id="{26E78BB2-E5E2-8960-5DF0-7559794F7B63}"/>
              </a:ext>
            </a:extLst>
          </p:cNvPr>
          <p:cNvPicPr>
            <a:picLocks noChangeAspect="1"/>
          </p:cNvPicPr>
          <p:nvPr/>
        </p:nvPicPr>
        <p:blipFill>
          <a:blip r:embed="rId7"/>
          <a:srcRect/>
          <a:stretch/>
        </p:blipFill>
        <p:spPr>
          <a:xfrm>
            <a:off x="3963481" y="3020017"/>
            <a:ext cx="354743" cy="140316"/>
          </a:xfrm>
          <a:prstGeom prst="rect">
            <a:avLst/>
          </a:prstGeom>
        </p:spPr>
      </p:pic>
      <p:pic>
        <p:nvPicPr>
          <p:cNvPr id="46" name="Image 21">
            <a:extLst>
              <a:ext uri="{FF2B5EF4-FFF2-40B4-BE49-F238E27FC236}">
                <a16:creationId xmlns:a16="http://schemas.microsoft.com/office/drawing/2014/main" id="{9D4646EB-4179-9687-F397-798344F38371}"/>
              </a:ext>
            </a:extLst>
          </p:cNvPr>
          <p:cNvPicPr>
            <a:picLocks noChangeAspect="1"/>
          </p:cNvPicPr>
          <p:nvPr/>
        </p:nvPicPr>
        <p:blipFill>
          <a:blip r:embed="rId6"/>
          <a:srcRect/>
          <a:stretch/>
        </p:blipFill>
        <p:spPr>
          <a:xfrm>
            <a:off x="3953467" y="3914277"/>
            <a:ext cx="354741" cy="140316"/>
          </a:xfrm>
          <a:prstGeom prst="rect">
            <a:avLst/>
          </a:prstGeom>
        </p:spPr>
      </p:pic>
      <p:pic>
        <p:nvPicPr>
          <p:cNvPr id="47" name="Image 22">
            <a:extLst>
              <a:ext uri="{FF2B5EF4-FFF2-40B4-BE49-F238E27FC236}">
                <a16:creationId xmlns:a16="http://schemas.microsoft.com/office/drawing/2014/main" id="{F1B10332-8511-24BB-D15F-5AE00552FC31}"/>
              </a:ext>
            </a:extLst>
          </p:cNvPr>
          <p:cNvPicPr>
            <a:picLocks noChangeAspect="1"/>
          </p:cNvPicPr>
          <p:nvPr/>
        </p:nvPicPr>
        <p:blipFill>
          <a:blip r:embed="rId7"/>
          <a:srcRect/>
          <a:stretch/>
        </p:blipFill>
        <p:spPr>
          <a:xfrm>
            <a:off x="3957194" y="4668221"/>
            <a:ext cx="354743" cy="140316"/>
          </a:xfrm>
          <a:prstGeom prst="rect">
            <a:avLst/>
          </a:prstGeom>
        </p:spPr>
      </p:pic>
      <p:pic>
        <p:nvPicPr>
          <p:cNvPr id="48" name="Image 23">
            <a:extLst>
              <a:ext uri="{FF2B5EF4-FFF2-40B4-BE49-F238E27FC236}">
                <a16:creationId xmlns:a16="http://schemas.microsoft.com/office/drawing/2014/main" id="{52896B7A-D808-8B9C-BF03-B349A43612C3}"/>
              </a:ext>
            </a:extLst>
          </p:cNvPr>
          <p:cNvPicPr>
            <a:picLocks noChangeAspect="1"/>
          </p:cNvPicPr>
          <p:nvPr/>
        </p:nvPicPr>
        <p:blipFill>
          <a:blip r:embed="rId7"/>
          <a:srcRect/>
          <a:stretch/>
        </p:blipFill>
        <p:spPr>
          <a:xfrm>
            <a:off x="5461445" y="3808990"/>
            <a:ext cx="354743" cy="140316"/>
          </a:xfrm>
          <a:prstGeom prst="rect">
            <a:avLst/>
          </a:prstGeom>
        </p:spPr>
      </p:pic>
      <p:pic>
        <p:nvPicPr>
          <p:cNvPr id="53" name="Image 28">
            <a:extLst>
              <a:ext uri="{FF2B5EF4-FFF2-40B4-BE49-F238E27FC236}">
                <a16:creationId xmlns:a16="http://schemas.microsoft.com/office/drawing/2014/main" id="{D0919FA6-0F37-913C-C95D-D1BB43C29728}"/>
              </a:ext>
            </a:extLst>
          </p:cNvPr>
          <p:cNvPicPr>
            <a:picLocks noChangeAspect="1"/>
          </p:cNvPicPr>
          <p:nvPr/>
        </p:nvPicPr>
        <p:blipFill>
          <a:blip r:embed="rId8"/>
          <a:srcRect/>
          <a:stretch/>
        </p:blipFill>
        <p:spPr>
          <a:xfrm>
            <a:off x="7317915" y="3900145"/>
            <a:ext cx="354743" cy="140316"/>
          </a:xfrm>
          <a:prstGeom prst="rect">
            <a:avLst/>
          </a:prstGeom>
        </p:spPr>
      </p:pic>
      <p:pic>
        <p:nvPicPr>
          <p:cNvPr id="54" name="Image 29">
            <a:extLst>
              <a:ext uri="{FF2B5EF4-FFF2-40B4-BE49-F238E27FC236}">
                <a16:creationId xmlns:a16="http://schemas.microsoft.com/office/drawing/2014/main" id="{DC83F121-5AE5-DDE4-7BCF-3B8BA61A81E3}"/>
              </a:ext>
            </a:extLst>
          </p:cNvPr>
          <p:cNvPicPr>
            <a:picLocks noChangeAspect="1"/>
          </p:cNvPicPr>
          <p:nvPr/>
        </p:nvPicPr>
        <p:blipFill>
          <a:blip r:embed="rId8"/>
          <a:srcRect/>
          <a:stretch/>
        </p:blipFill>
        <p:spPr>
          <a:xfrm>
            <a:off x="7317915" y="4360683"/>
            <a:ext cx="354743" cy="140316"/>
          </a:xfrm>
          <a:prstGeom prst="rect">
            <a:avLst/>
          </a:prstGeom>
        </p:spPr>
      </p:pic>
      <p:pic>
        <p:nvPicPr>
          <p:cNvPr id="55" name="Image 30">
            <a:extLst>
              <a:ext uri="{FF2B5EF4-FFF2-40B4-BE49-F238E27FC236}">
                <a16:creationId xmlns:a16="http://schemas.microsoft.com/office/drawing/2014/main" id="{B1BC5E94-E293-C19C-9F1D-ACA6AB6B5A1C}"/>
              </a:ext>
            </a:extLst>
          </p:cNvPr>
          <p:cNvPicPr>
            <a:picLocks noChangeAspect="1"/>
          </p:cNvPicPr>
          <p:nvPr/>
        </p:nvPicPr>
        <p:blipFill>
          <a:blip r:embed="rId7"/>
          <a:srcRect/>
          <a:stretch/>
        </p:blipFill>
        <p:spPr>
          <a:xfrm>
            <a:off x="7317915" y="4968753"/>
            <a:ext cx="354743" cy="140316"/>
          </a:xfrm>
          <a:prstGeom prst="rect">
            <a:avLst/>
          </a:prstGeom>
        </p:spPr>
      </p:pic>
      <p:pic>
        <p:nvPicPr>
          <p:cNvPr id="59" name="Image 5">
            <a:extLst>
              <a:ext uri="{FF2B5EF4-FFF2-40B4-BE49-F238E27FC236}">
                <a16:creationId xmlns:a16="http://schemas.microsoft.com/office/drawing/2014/main" id="{343D9A08-1E61-ACCE-3466-BC6245F8C18F}"/>
              </a:ext>
            </a:extLst>
          </p:cNvPr>
          <p:cNvPicPr>
            <a:picLocks noChangeAspect="1"/>
          </p:cNvPicPr>
          <p:nvPr/>
        </p:nvPicPr>
        <p:blipFill>
          <a:blip r:embed="rId5"/>
          <a:srcRect/>
          <a:stretch/>
        </p:blipFill>
        <p:spPr>
          <a:xfrm>
            <a:off x="564936" y="2674503"/>
            <a:ext cx="354743" cy="140316"/>
          </a:xfrm>
          <a:prstGeom prst="rect">
            <a:avLst/>
          </a:prstGeom>
        </p:spPr>
      </p:pic>
      <p:pic>
        <p:nvPicPr>
          <p:cNvPr id="60" name="Image 47">
            <a:extLst>
              <a:ext uri="{FF2B5EF4-FFF2-40B4-BE49-F238E27FC236}">
                <a16:creationId xmlns:a16="http://schemas.microsoft.com/office/drawing/2014/main" id="{BC2B1552-EAD7-F409-1CDA-A3A317715B04}"/>
              </a:ext>
            </a:extLst>
          </p:cNvPr>
          <p:cNvPicPr>
            <a:picLocks noChangeAspect="1"/>
          </p:cNvPicPr>
          <p:nvPr/>
        </p:nvPicPr>
        <p:blipFill>
          <a:blip r:embed="rId8"/>
          <a:srcRect/>
          <a:stretch/>
        </p:blipFill>
        <p:spPr>
          <a:xfrm>
            <a:off x="562373" y="3881971"/>
            <a:ext cx="354743" cy="140316"/>
          </a:xfrm>
          <a:prstGeom prst="rect">
            <a:avLst/>
          </a:prstGeom>
        </p:spPr>
      </p:pic>
      <p:pic>
        <p:nvPicPr>
          <p:cNvPr id="62" name="Image 47">
            <a:extLst>
              <a:ext uri="{FF2B5EF4-FFF2-40B4-BE49-F238E27FC236}">
                <a16:creationId xmlns:a16="http://schemas.microsoft.com/office/drawing/2014/main" id="{2C93EF99-7754-0217-D134-514563F35014}"/>
              </a:ext>
            </a:extLst>
          </p:cNvPr>
          <p:cNvPicPr>
            <a:picLocks noChangeAspect="1"/>
          </p:cNvPicPr>
          <p:nvPr/>
        </p:nvPicPr>
        <p:blipFill>
          <a:blip r:embed="rId8"/>
          <a:srcRect/>
          <a:stretch/>
        </p:blipFill>
        <p:spPr>
          <a:xfrm>
            <a:off x="562373" y="4650714"/>
            <a:ext cx="354743" cy="140316"/>
          </a:xfrm>
          <a:prstGeom prst="rect">
            <a:avLst/>
          </a:prstGeom>
        </p:spPr>
      </p:pic>
      <p:pic>
        <p:nvPicPr>
          <p:cNvPr id="63" name="Image 47">
            <a:extLst>
              <a:ext uri="{FF2B5EF4-FFF2-40B4-BE49-F238E27FC236}">
                <a16:creationId xmlns:a16="http://schemas.microsoft.com/office/drawing/2014/main" id="{D0E624BF-0239-80B2-9242-E21FF379044C}"/>
              </a:ext>
            </a:extLst>
          </p:cNvPr>
          <p:cNvPicPr>
            <a:picLocks noChangeAspect="1"/>
          </p:cNvPicPr>
          <p:nvPr/>
        </p:nvPicPr>
        <p:blipFill>
          <a:blip r:embed="rId8"/>
          <a:srcRect/>
          <a:stretch/>
        </p:blipFill>
        <p:spPr>
          <a:xfrm>
            <a:off x="2308683" y="2853757"/>
            <a:ext cx="354743" cy="140316"/>
          </a:xfrm>
          <a:prstGeom prst="rect">
            <a:avLst/>
          </a:prstGeom>
        </p:spPr>
      </p:pic>
      <p:sp>
        <p:nvSpPr>
          <p:cNvPr id="64" name="Rectangle: Rounded Corners 63">
            <a:extLst>
              <a:ext uri="{FF2B5EF4-FFF2-40B4-BE49-F238E27FC236}">
                <a16:creationId xmlns:a16="http://schemas.microsoft.com/office/drawing/2014/main" id="{CE43B7AA-E2A4-8C43-48D6-1ED95D3BA97D}"/>
              </a:ext>
            </a:extLst>
          </p:cNvPr>
          <p:cNvSpPr/>
          <p:nvPr/>
        </p:nvSpPr>
        <p:spPr>
          <a:xfrm>
            <a:off x="2386043" y="4837864"/>
            <a:ext cx="83165" cy="119600"/>
          </a:xfrm>
          <a:prstGeom prst="roundRect">
            <a:avLst/>
          </a:prstGeom>
          <a:gradFill>
            <a:gsLst>
              <a:gs pos="0">
                <a:srgbClr val="3B56A2"/>
              </a:gs>
              <a:gs pos="49000">
                <a:srgbClr val="3B56A2"/>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5" name="Image 5">
            <a:extLst>
              <a:ext uri="{FF2B5EF4-FFF2-40B4-BE49-F238E27FC236}">
                <a16:creationId xmlns:a16="http://schemas.microsoft.com/office/drawing/2014/main" id="{E5D4905C-73B5-8B31-7E12-AE6A5B599436}"/>
              </a:ext>
            </a:extLst>
          </p:cNvPr>
          <p:cNvPicPr>
            <a:picLocks noChangeAspect="1"/>
          </p:cNvPicPr>
          <p:nvPr/>
        </p:nvPicPr>
        <p:blipFill>
          <a:blip r:embed="rId5"/>
          <a:srcRect/>
          <a:stretch/>
        </p:blipFill>
        <p:spPr>
          <a:xfrm>
            <a:off x="5461443" y="3199570"/>
            <a:ext cx="354743" cy="140316"/>
          </a:xfrm>
          <a:prstGeom prst="rect">
            <a:avLst/>
          </a:prstGeom>
        </p:spPr>
      </p:pic>
      <p:pic>
        <p:nvPicPr>
          <p:cNvPr id="66" name="Image 5">
            <a:extLst>
              <a:ext uri="{FF2B5EF4-FFF2-40B4-BE49-F238E27FC236}">
                <a16:creationId xmlns:a16="http://schemas.microsoft.com/office/drawing/2014/main" id="{17BDDF74-0810-8C6A-C6B1-F3FC6D375068}"/>
              </a:ext>
            </a:extLst>
          </p:cNvPr>
          <p:cNvPicPr>
            <a:picLocks noChangeAspect="1"/>
          </p:cNvPicPr>
          <p:nvPr/>
        </p:nvPicPr>
        <p:blipFill>
          <a:blip r:embed="rId5"/>
          <a:srcRect/>
          <a:stretch/>
        </p:blipFill>
        <p:spPr>
          <a:xfrm>
            <a:off x="5461443" y="4447904"/>
            <a:ext cx="354743" cy="140316"/>
          </a:xfrm>
          <a:prstGeom prst="rect">
            <a:avLst/>
          </a:prstGeom>
          <a:noFill/>
        </p:spPr>
      </p:pic>
      <p:pic>
        <p:nvPicPr>
          <p:cNvPr id="68" name="Image 28">
            <a:extLst>
              <a:ext uri="{FF2B5EF4-FFF2-40B4-BE49-F238E27FC236}">
                <a16:creationId xmlns:a16="http://schemas.microsoft.com/office/drawing/2014/main" id="{75EBD7D4-DFBB-F357-801D-CF9405EBE6C0}"/>
              </a:ext>
            </a:extLst>
          </p:cNvPr>
          <p:cNvPicPr>
            <a:picLocks noChangeAspect="1"/>
          </p:cNvPicPr>
          <p:nvPr/>
        </p:nvPicPr>
        <p:blipFill>
          <a:blip r:embed="rId8"/>
          <a:srcRect/>
          <a:stretch/>
        </p:blipFill>
        <p:spPr>
          <a:xfrm>
            <a:off x="7317915" y="3467694"/>
            <a:ext cx="354743" cy="140316"/>
          </a:xfrm>
          <a:prstGeom prst="rect">
            <a:avLst/>
          </a:prstGeom>
        </p:spPr>
      </p:pic>
      <p:pic>
        <p:nvPicPr>
          <p:cNvPr id="69" name="Image 5">
            <a:extLst>
              <a:ext uri="{FF2B5EF4-FFF2-40B4-BE49-F238E27FC236}">
                <a16:creationId xmlns:a16="http://schemas.microsoft.com/office/drawing/2014/main" id="{2EFAE370-C594-8D6E-3409-BB3B61CBE7E1}"/>
              </a:ext>
            </a:extLst>
          </p:cNvPr>
          <p:cNvPicPr>
            <a:picLocks noChangeAspect="1"/>
          </p:cNvPicPr>
          <p:nvPr/>
        </p:nvPicPr>
        <p:blipFill>
          <a:blip r:embed="rId5"/>
          <a:srcRect/>
          <a:stretch/>
        </p:blipFill>
        <p:spPr>
          <a:xfrm>
            <a:off x="7317915" y="2865819"/>
            <a:ext cx="354743" cy="140316"/>
          </a:xfrm>
          <a:prstGeom prst="rect">
            <a:avLst/>
          </a:prstGeom>
        </p:spPr>
      </p:pic>
      <p:pic>
        <p:nvPicPr>
          <p:cNvPr id="5" name="Image 5">
            <a:extLst>
              <a:ext uri="{FF2B5EF4-FFF2-40B4-BE49-F238E27FC236}">
                <a16:creationId xmlns:a16="http://schemas.microsoft.com/office/drawing/2014/main" id="{A9D9B780-624A-E5D5-6037-9D08A29DC839}"/>
              </a:ext>
            </a:extLst>
          </p:cNvPr>
          <p:cNvPicPr>
            <a:picLocks noChangeAspect="1"/>
          </p:cNvPicPr>
          <p:nvPr/>
        </p:nvPicPr>
        <p:blipFill>
          <a:blip r:embed="rId5"/>
          <a:srcRect/>
          <a:stretch/>
        </p:blipFill>
        <p:spPr>
          <a:xfrm>
            <a:off x="7318826" y="2431434"/>
            <a:ext cx="354743" cy="140316"/>
          </a:xfrm>
          <a:prstGeom prst="rect">
            <a:avLst/>
          </a:prstGeom>
        </p:spPr>
      </p:pic>
    </p:spTree>
    <p:extLst>
      <p:ext uri="{BB962C8B-B14F-4D97-AF65-F5344CB8AC3E}">
        <p14:creationId xmlns:p14="http://schemas.microsoft.com/office/powerpoint/2010/main" val="4078525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Développer l’usage de la télésanté dans un cadre régulé et éthique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90</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Outils télésanté de confiance</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12.3</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A86E53F-B25B-7F10-C165-A486AD71C8B2}"/>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3" name="ZoneTexte 12">
            <a:extLst>
              <a:ext uri="{FF2B5EF4-FFF2-40B4-BE49-F238E27FC236}">
                <a16:creationId xmlns:a16="http://schemas.microsoft.com/office/drawing/2014/main" id="{1F6CA8F0-84E0-9217-E828-D12ED0B1073E}"/>
              </a:ext>
            </a:extLst>
          </p:cNvPr>
          <p:cNvSpPr txBox="1"/>
          <p:nvPr/>
        </p:nvSpPr>
        <p:spPr>
          <a:xfrm>
            <a:off x="646596" y="1193243"/>
            <a:ext cx="3922934" cy="2923877"/>
          </a:xfrm>
          <a:prstGeom prst="rect">
            <a:avLst/>
          </a:prstGeom>
          <a:noFill/>
        </p:spPr>
        <p:txBody>
          <a:bodyPr wrap="square" lIns="0" tIns="0" rIns="0" bIns="0">
            <a:spAutoFit/>
          </a:bodyPr>
          <a:lstStyle/>
          <a:p>
            <a:r>
              <a:rPr lang="fr-FR" sz="1000" b="1" i="0" dirty="0">
                <a:solidFill>
                  <a:srgbClr val="374C62"/>
                </a:solidFill>
                <a:effectLst/>
                <a:latin typeface="Marianne" panose="02000000000000000000" pitchFamily="2" charset="0"/>
              </a:rPr>
              <a:t>Qu’est-ce qu’une société de téléconsultation ?</a:t>
            </a:r>
          </a:p>
          <a:p>
            <a:pPr defTabSz="914400">
              <a:spcBef>
                <a:spcPts val="0"/>
              </a:spcBef>
              <a:buClr>
                <a:srgbClr val="000000"/>
              </a:buClr>
              <a:buSzTx/>
              <a:defRPr/>
            </a:pPr>
            <a:r>
              <a:rPr lang="fr-FR" sz="1000" b="0" i="0" dirty="0">
                <a:solidFill>
                  <a:srgbClr val="374C62"/>
                </a:solidFill>
                <a:effectLst/>
                <a:latin typeface="Marianne" panose="02000000000000000000" pitchFamily="2" charset="0"/>
              </a:rPr>
              <a:t>société de statut commercial, dont le statut (exclusif ou non) est de proposer des téléconsultations réalisées par des médecins qu’elle salarie et prises en charge par l’assurance maladie obligatoire.</a:t>
            </a:r>
          </a:p>
          <a:p>
            <a:pPr defTabSz="914400">
              <a:spcBef>
                <a:spcPts val="0"/>
              </a:spcBef>
              <a:buClr>
                <a:srgbClr val="000000"/>
              </a:buClr>
              <a:buSzTx/>
              <a:defRPr/>
            </a:pPr>
            <a:endParaRPr lang="fr-FR" sz="1000" b="1" i="0" dirty="0">
              <a:solidFill>
                <a:srgbClr val="374C62"/>
              </a:solidFill>
              <a:effectLst/>
              <a:latin typeface="Marianne" panose="02000000000000000000" pitchFamily="2" charset="0"/>
            </a:endParaRPr>
          </a:p>
          <a:p>
            <a:pPr defTabSz="914400">
              <a:spcBef>
                <a:spcPts val="0"/>
              </a:spcBef>
              <a:buClr>
                <a:srgbClr val="000000"/>
              </a:buClr>
              <a:buSzTx/>
              <a:defRPr/>
            </a:pPr>
            <a:endParaRPr lang="fr-FR" sz="1000" b="1" i="0" dirty="0">
              <a:solidFill>
                <a:srgbClr val="374C62"/>
              </a:solidFill>
              <a:effectLst/>
              <a:latin typeface="Marianne" panose="02000000000000000000" pitchFamily="2" charset="0"/>
            </a:endParaRPr>
          </a:p>
          <a:p>
            <a:pPr defTabSz="914400">
              <a:spcBef>
                <a:spcPts val="0"/>
              </a:spcBef>
              <a:buClr>
                <a:srgbClr val="000000"/>
              </a:buClr>
              <a:buSzTx/>
              <a:defRPr/>
            </a:pPr>
            <a:r>
              <a:rPr lang="fr-FR" sz="1000" dirty="0">
                <a:solidFill>
                  <a:srgbClr val="374C62"/>
                </a:solidFill>
                <a:latin typeface="Marianne" panose="02000000000000000000" pitchFamily="2" charset="0"/>
              </a:rPr>
              <a:t>L’agrément délivré par le ministère de la santé permet :</a:t>
            </a:r>
            <a:endParaRPr lang="fr-FR" sz="1000" b="0" kern="0" dirty="0">
              <a:solidFill>
                <a:srgbClr val="374C62"/>
              </a:solidFill>
              <a:latin typeface="Marianne" panose="02000000000000000000" pitchFamily="2" charset="0"/>
            </a:endParaRPr>
          </a:p>
          <a:p>
            <a:pPr marL="285750" indent="-285750" defTabSz="914400">
              <a:spcBef>
                <a:spcPts val="400"/>
              </a:spcBef>
              <a:buClr>
                <a:srgbClr val="FEC817"/>
              </a:buClr>
              <a:buSzTx/>
              <a:buFont typeface="Police système Courant"/>
              <a:buChar char="→"/>
              <a:defRPr/>
            </a:pPr>
            <a:r>
              <a:rPr lang="fr-FR" sz="1000" b="0" dirty="0">
                <a:solidFill>
                  <a:srgbClr val="374C62"/>
                </a:solidFill>
                <a:latin typeface="Marianne" panose="02000000000000000000" pitchFamily="2" charset="0"/>
              </a:rPr>
              <a:t>d’améliorer l’encadrement de l’offre de ces sociétés et de s’assurer de la qualité et de la sécurité des soins prodiguées à distance (respect de la convention médicale, du parcours de soin, de la sécurité des prises en charge…)</a:t>
            </a:r>
          </a:p>
          <a:p>
            <a:pPr marL="285750" indent="-285750" defTabSz="914400">
              <a:spcBef>
                <a:spcPts val="400"/>
              </a:spcBef>
              <a:buClr>
                <a:srgbClr val="FEC817"/>
              </a:buClr>
              <a:buSzTx/>
              <a:buFont typeface="Police système Courant"/>
              <a:buChar char="→"/>
              <a:defRPr/>
            </a:pPr>
            <a:r>
              <a:rPr lang="fr-FR" sz="1000" b="0" dirty="0">
                <a:solidFill>
                  <a:srgbClr val="374C62"/>
                </a:solidFill>
                <a:latin typeface="Marianne" panose="02000000000000000000" pitchFamily="2" charset="0"/>
              </a:rPr>
              <a:t>aux patients qui recourent aux sociétés de téléconsultation d’être pris en charge par l’assurance maladie ;</a:t>
            </a:r>
          </a:p>
          <a:p>
            <a:pPr marL="285750" indent="-285750" defTabSz="914400">
              <a:spcBef>
                <a:spcPts val="400"/>
              </a:spcBef>
              <a:buClr>
                <a:srgbClr val="FEC817"/>
              </a:buClr>
              <a:buSzTx/>
              <a:buFont typeface="Police système Courant"/>
              <a:buChar char="→"/>
              <a:defRPr/>
            </a:pPr>
            <a:r>
              <a:rPr lang="fr-FR" sz="1000" b="0" dirty="0">
                <a:solidFill>
                  <a:srgbClr val="374C62"/>
                </a:solidFill>
                <a:latin typeface="Marianne" panose="02000000000000000000" pitchFamily="2" charset="0"/>
              </a:rPr>
              <a:t>aux sociétés de téléconsultation de facturer à l’assurance maladie obligatoire les téléconsultations réalisées par les médecins qu’elles salarient ;</a:t>
            </a:r>
          </a:p>
        </p:txBody>
      </p:sp>
      <p:sp>
        <p:nvSpPr>
          <p:cNvPr id="17" name="ZoneTexte 16">
            <a:extLst>
              <a:ext uri="{FF2B5EF4-FFF2-40B4-BE49-F238E27FC236}">
                <a16:creationId xmlns:a16="http://schemas.microsoft.com/office/drawing/2014/main" id="{335249B5-264D-8E6C-2D79-C171451833C5}"/>
              </a:ext>
            </a:extLst>
          </p:cNvPr>
          <p:cNvSpPr txBox="1"/>
          <p:nvPr/>
        </p:nvSpPr>
        <p:spPr>
          <a:xfrm>
            <a:off x="5125705" y="1193243"/>
            <a:ext cx="3184577" cy="769441"/>
          </a:xfrm>
          <a:prstGeom prst="rect">
            <a:avLst/>
          </a:prstGeom>
          <a:noFill/>
        </p:spPr>
        <p:txBody>
          <a:bodyPr wrap="square" lIns="0" tIns="0" rIns="0" bIns="0">
            <a:spAutoFit/>
          </a:bodyPr>
          <a:lstStyle/>
          <a:p>
            <a:pPr defTabSz="914400">
              <a:buSzTx/>
              <a:defRPr/>
            </a:pPr>
            <a:r>
              <a:rPr lang="fr-FR" sz="1000" b="1" dirty="0">
                <a:solidFill>
                  <a:srgbClr val="374C62"/>
                </a:solidFill>
                <a:latin typeface="Marianne" panose="02000000000000000000" pitchFamily="2" charset="0"/>
              </a:rPr>
              <a:t>Candidatures agrément à date :</a:t>
            </a:r>
          </a:p>
          <a:p>
            <a:pPr marL="285750" indent="-285750" algn="just">
              <a:spcBef>
                <a:spcPts val="400"/>
              </a:spcBef>
              <a:buClr>
                <a:srgbClr val="FEC817"/>
              </a:buClr>
              <a:buFont typeface="Police système Courant"/>
              <a:buChar char="→"/>
              <a:defRPr/>
            </a:pPr>
            <a:r>
              <a:rPr lang="fr-FR" sz="1000" dirty="0">
                <a:solidFill>
                  <a:srgbClr val="374C62"/>
                </a:solidFill>
                <a:latin typeface="Marianne" panose="02000000000000000000" pitchFamily="2" charset="0"/>
              </a:rPr>
              <a:t>8 candidatures transmises au MTSS</a:t>
            </a:r>
          </a:p>
          <a:p>
            <a:pPr marL="285750" indent="-285750" algn="just">
              <a:spcBef>
                <a:spcPts val="400"/>
              </a:spcBef>
              <a:buClr>
                <a:srgbClr val="FEC817"/>
              </a:buClr>
              <a:buFont typeface="Police système Courant"/>
              <a:buChar char="→"/>
              <a:defRPr/>
            </a:pPr>
            <a:r>
              <a:rPr lang="fr-FR" sz="1000" dirty="0">
                <a:solidFill>
                  <a:srgbClr val="374C62"/>
                </a:solidFill>
                <a:latin typeface="Marianne" panose="02000000000000000000" pitchFamily="2" charset="0"/>
              </a:rPr>
              <a:t>3 sociétés agréées à date</a:t>
            </a:r>
          </a:p>
          <a:p>
            <a:pPr marL="285750" indent="-285750" algn="just">
              <a:spcBef>
                <a:spcPts val="400"/>
              </a:spcBef>
              <a:buClr>
                <a:srgbClr val="FEC817"/>
              </a:buClr>
              <a:buFont typeface="Police système Courant"/>
              <a:buChar char="→"/>
              <a:defRPr/>
            </a:pPr>
            <a:r>
              <a:rPr lang="fr-FR" sz="1000" dirty="0">
                <a:solidFill>
                  <a:srgbClr val="374C62"/>
                </a:solidFill>
                <a:latin typeface="Marianne" panose="02000000000000000000" pitchFamily="2" charset="0"/>
              </a:rPr>
              <a:t>Analyse et échanges en cours pour 5 sociétés</a:t>
            </a:r>
          </a:p>
        </p:txBody>
      </p:sp>
      <p:sp>
        <p:nvSpPr>
          <p:cNvPr id="19" name="Rectangle : coins arrondis 18">
            <a:extLst>
              <a:ext uri="{FF2B5EF4-FFF2-40B4-BE49-F238E27FC236}">
                <a16:creationId xmlns:a16="http://schemas.microsoft.com/office/drawing/2014/main" id="{97307A35-BBBA-8AAC-9D4A-8EB877EEC2A4}"/>
              </a:ext>
            </a:extLst>
          </p:cNvPr>
          <p:cNvSpPr/>
          <p:nvPr/>
        </p:nvSpPr>
        <p:spPr>
          <a:xfrm>
            <a:off x="5125705" y="2288889"/>
            <a:ext cx="4630136" cy="1828231"/>
          </a:xfrm>
          <a:prstGeom prst="roundRect">
            <a:avLst>
              <a:gd name="adj" fmla="val 12567"/>
            </a:avLst>
          </a:prstGeom>
          <a:solidFill>
            <a:srgbClr val="FF49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277E02D6-059B-8586-959F-252108C77C14}"/>
              </a:ext>
            </a:extLst>
          </p:cNvPr>
          <p:cNvSpPr txBox="1"/>
          <p:nvPr/>
        </p:nvSpPr>
        <p:spPr>
          <a:xfrm>
            <a:off x="5272253" y="2934594"/>
            <a:ext cx="3038029" cy="1015663"/>
          </a:xfrm>
          <a:prstGeom prst="rect">
            <a:avLst/>
          </a:prstGeom>
          <a:noFill/>
        </p:spPr>
        <p:txBody>
          <a:bodyPr wrap="square">
            <a:spAutoFit/>
          </a:bodyPr>
          <a:lstStyle/>
          <a:p>
            <a:pPr defTabSz="914400">
              <a:spcBef>
                <a:spcPts val="0"/>
              </a:spcBef>
              <a:buClr>
                <a:srgbClr val="000000"/>
              </a:buClr>
              <a:buSzTx/>
              <a:defRPr/>
            </a:pPr>
            <a:r>
              <a:rPr lang="fr-FR" sz="1000" b="1" dirty="0">
                <a:solidFill>
                  <a:schemeClr val="bg1"/>
                </a:solidFill>
                <a:latin typeface="Marianne" panose="02000000000000000000" pitchFamily="2" charset="0"/>
                <a:cs typeface="Arial" panose="020B0604020202020204" pitchFamily="34" charset="0"/>
              </a:rPr>
              <a:t>Ces sociétés doivent répondre à des exigences en matière de structuration juridique et de gouvernance, d’exercice, de déontologie, et de qualité des soins et enfin de sécurité et d’interopérabilité des solutions numériques utilisées.</a:t>
            </a:r>
          </a:p>
        </p:txBody>
      </p:sp>
      <p:pic>
        <p:nvPicPr>
          <p:cNvPr id="23" name="Graphique 22" descr="Ville contour">
            <a:extLst>
              <a:ext uri="{FF2B5EF4-FFF2-40B4-BE49-F238E27FC236}">
                <a16:creationId xmlns:a16="http://schemas.microsoft.com/office/drawing/2014/main" id="{2A4DF382-42AD-1C87-0A73-29EDF92377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6041" y="2447869"/>
            <a:ext cx="493839" cy="493839"/>
          </a:xfrm>
          <a:prstGeom prst="rect">
            <a:avLst/>
          </a:prstGeom>
        </p:spPr>
      </p:pic>
    </p:spTree>
    <p:extLst>
      <p:ext uri="{BB962C8B-B14F-4D97-AF65-F5344CB8AC3E}">
        <p14:creationId xmlns:p14="http://schemas.microsoft.com/office/powerpoint/2010/main" val="3722140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Développer l’usage de la télésanté dans un cadre régulé et éthique</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91</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Outils télésanté de confiance</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12.3</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A86E53F-B25B-7F10-C165-A486AD71C8B2}"/>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B4614754-51D2-CA85-D5DC-11490A12AAE4}"/>
              </a:ext>
            </a:extLst>
          </p:cNvPr>
          <p:cNvSpPr txBox="1"/>
          <p:nvPr/>
        </p:nvSpPr>
        <p:spPr>
          <a:xfrm>
            <a:off x="771413" y="1864647"/>
            <a:ext cx="2610291" cy="1785104"/>
          </a:xfrm>
          <a:prstGeom prst="rect">
            <a:avLst/>
          </a:prstGeom>
          <a:noFill/>
        </p:spPr>
        <p:txBody>
          <a:bodyPr wrap="square">
            <a:spAutoFit/>
          </a:bodyPr>
          <a:lstStyle/>
          <a:p>
            <a:pPr defTabSz="914400">
              <a:spcBef>
                <a:spcPts val="0"/>
              </a:spcBef>
              <a:buClr>
                <a:srgbClr val="000000"/>
              </a:buClr>
              <a:buSzTx/>
              <a:defRPr/>
            </a:pPr>
            <a:r>
              <a:rPr lang="fr-FR" sz="1000" b="0" kern="0" dirty="0">
                <a:solidFill>
                  <a:srgbClr val="374C62"/>
                </a:solidFill>
                <a:latin typeface="Marianne" panose="02000000000000000000" pitchFamily="2" charset="0"/>
              </a:rPr>
              <a:t>Publication au Journal Officiel du </a:t>
            </a:r>
            <a:r>
              <a:rPr lang="fr-FR" sz="1000" kern="0" dirty="0">
                <a:solidFill>
                  <a:srgbClr val="374C62"/>
                </a:solidFill>
                <a:latin typeface="Marianne" panose="02000000000000000000" pitchFamily="2" charset="0"/>
              </a:rPr>
              <a:t>référentiel V1 d’interopérabilité, sécurité et éthique des SI de sociétés de téléconsultation </a:t>
            </a:r>
            <a:r>
              <a:rPr lang="fr-FR" sz="1000" b="0" kern="0" dirty="0">
                <a:solidFill>
                  <a:srgbClr val="374C62"/>
                </a:solidFill>
                <a:latin typeface="Marianne" panose="02000000000000000000" pitchFamily="2" charset="0"/>
              </a:rPr>
              <a:t>: 9 février 2024</a:t>
            </a:r>
          </a:p>
          <a:p>
            <a:pPr defTabSz="914400">
              <a:spcBef>
                <a:spcPts val="0"/>
              </a:spcBef>
              <a:buClr>
                <a:srgbClr val="000000"/>
              </a:buClr>
              <a:buSzTx/>
              <a:defRPr/>
            </a:pPr>
            <a:endParaRPr lang="fr-FR" sz="1000" b="0" kern="0" dirty="0">
              <a:solidFill>
                <a:srgbClr val="374C62"/>
              </a:solidFill>
              <a:latin typeface="Marianne" panose="02000000000000000000" pitchFamily="2" charset="0"/>
            </a:endParaRPr>
          </a:p>
          <a:p>
            <a:pPr defTabSz="914400">
              <a:spcBef>
                <a:spcPts val="0"/>
              </a:spcBef>
              <a:buClr>
                <a:srgbClr val="000000"/>
              </a:buClr>
              <a:buSzTx/>
              <a:defRPr/>
            </a:pPr>
            <a:r>
              <a:rPr lang="fr-FR" sz="1000" b="0" i="1" kern="0" dirty="0">
                <a:solidFill>
                  <a:srgbClr val="374C62"/>
                </a:solidFill>
                <a:latin typeface="Marianne" panose="02000000000000000000" pitchFamily="2" charset="0"/>
              </a:rPr>
              <a:t>Développer l’échange et de partage de données de santé à caractère personnel pour intégrer la téléconsultation dans le parcours de soins du patient (coordination des soins, continuité des soins avec le médecin traitant, </a:t>
            </a:r>
          </a:p>
        </p:txBody>
      </p:sp>
      <p:cxnSp>
        <p:nvCxnSpPr>
          <p:cNvPr id="15" name="Connecteur droit 14">
            <a:extLst>
              <a:ext uri="{FF2B5EF4-FFF2-40B4-BE49-F238E27FC236}">
                <a16:creationId xmlns:a16="http://schemas.microsoft.com/office/drawing/2014/main" id="{B7D57226-44FB-3CB7-8CA8-3D14BE7D06DE}"/>
              </a:ext>
            </a:extLst>
          </p:cNvPr>
          <p:cNvCxnSpPr/>
          <p:nvPr/>
        </p:nvCxnSpPr>
        <p:spPr>
          <a:xfrm>
            <a:off x="705971" y="1889312"/>
            <a:ext cx="0" cy="1735774"/>
          </a:xfrm>
          <a:prstGeom prst="line">
            <a:avLst/>
          </a:prstGeom>
          <a:ln>
            <a:solidFill>
              <a:srgbClr val="374C62"/>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AEAE7437-FFE8-8DAF-8AFF-F47C167044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49763" y="1889312"/>
            <a:ext cx="5156030" cy="1826648"/>
          </a:xfrm>
          <a:prstGeom prst="rect">
            <a:avLst/>
          </a:prstGeom>
        </p:spPr>
      </p:pic>
    </p:spTree>
    <p:extLst>
      <p:ext uri="{BB962C8B-B14F-4D97-AF65-F5344CB8AC3E}">
        <p14:creationId xmlns:p14="http://schemas.microsoft.com/office/powerpoint/2010/main" val="24358718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12</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92</a:t>
            </a:fld>
            <a:endParaRPr lang="fr-F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12.3</a:t>
            </a: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CA86E53F-B25B-7F10-C165-A486AD71C8B2}"/>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cxnSp>
        <p:nvCxnSpPr>
          <p:cNvPr id="3" name="Connecteur droit 2">
            <a:extLst>
              <a:ext uri="{FF2B5EF4-FFF2-40B4-BE49-F238E27FC236}">
                <a16:creationId xmlns:a16="http://schemas.microsoft.com/office/drawing/2014/main" id="{91008653-3C0B-8E42-1D54-19E255726FB0}"/>
              </a:ext>
            </a:extLst>
          </p:cNvPr>
          <p:cNvCxnSpPr>
            <a:cxnSpLocks/>
          </p:cNvCxnSpPr>
          <p:nvPr/>
        </p:nvCxnSpPr>
        <p:spPr>
          <a:xfrm>
            <a:off x="1612187" y="2106161"/>
            <a:ext cx="0" cy="2244773"/>
          </a:xfrm>
          <a:prstGeom prst="line">
            <a:avLst/>
          </a:prstGeom>
          <a:noFill/>
          <a:ln w="6350" cap="flat" cmpd="sng" algn="ctr">
            <a:solidFill>
              <a:srgbClr val="C7C0BA"/>
            </a:solidFill>
            <a:prstDash val="solid"/>
          </a:ln>
          <a:effectLst/>
        </p:spPr>
      </p:cxnSp>
      <p:cxnSp>
        <p:nvCxnSpPr>
          <p:cNvPr id="13" name="Connecteur droit 12">
            <a:extLst>
              <a:ext uri="{FF2B5EF4-FFF2-40B4-BE49-F238E27FC236}">
                <a16:creationId xmlns:a16="http://schemas.microsoft.com/office/drawing/2014/main" id="{60006D74-FFDF-744A-2ABE-9FE0727A9E41}"/>
              </a:ext>
            </a:extLst>
          </p:cNvPr>
          <p:cNvCxnSpPr>
            <a:cxnSpLocks/>
          </p:cNvCxnSpPr>
          <p:nvPr/>
        </p:nvCxnSpPr>
        <p:spPr>
          <a:xfrm>
            <a:off x="3659863" y="2068845"/>
            <a:ext cx="42421" cy="2282089"/>
          </a:xfrm>
          <a:prstGeom prst="line">
            <a:avLst/>
          </a:prstGeom>
          <a:noFill/>
          <a:ln w="6350" cap="flat" cmpd="sng" algn="ctr">
            <a:solidFill>
              <a:srgbClr val="C7C0BA"/>
            </a:solidFill>
            <a:prstDash val="dash"/>
          </a:ln>
          <a:effectLst/>
        </p:spPr>
      </p:cxnSp>
      <p:sp>
        <p:nvSpPr>
          <p:cNvPr id="14" name="ZoneTexte 13">
            <a:extLst>
              <a:ext uri="{FF2B5EF4-FFF2-40B4-BE49-F238E27FC236}">
                <a16:creationId xmlns:a16="http://schemas.microsoft.com/office/drawing/2014/main" id="{00228FB5-A35E-A951-ECEC-0A80AB0F2A02}"/>
              </a:ext>
            </a:extLst>
          </p:cNvPr>
          <p:cNvSpPr txBox="1"/>
          <p:nvPr/>
        </p:nvSpPr>
        <p:spPr>
          <a:xfrm>
            <a:off x="2435981" y="2189801"/>
            <a:ext cx="3480662"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Certificat de conformité au référentiel V1 lot 1 </a:t>
            </a:r>
            <a:r>
              <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valide jusqu’au 31/12/2024</a:t>
            </a:r>
          </a:p>
        </p:txBody>
      </p:sp>
      <p:cxnSp>
        <p:nvCxnSpPr>
          <p:cNvPr id="17" name="Connecteur droit avec flèche 16">
            <a:extLst>
              <a:ext uri="{FF2B5EF4-FFF2-40B4-BE49-F238E27FC236}">
                <a16:creationId xmlns:a16="http://schemas.microsoft.com/office/drawing/2014/main" id="{77A140C4-B514-A040-CE59-490520BC9A5F}"/>
              </a:ext>
            </a:extLst>
          </p:cNvPr>
          <p:cNvCxnSpPr/>
          <p:nvPr/>
        </p:nvCxnSpPr>
        <p:spPr>
          <a:xfrm flipV="1">
            <a:off x="1612187" y="2763574"/>
            <a:ext cx="5202685" cy="16367"/>
          </a:xfrm>
          <a:prstGeom prst="straightConnector1">
            <a:avLst/>
          </a:prstGeom>
          <a:ln w="19050">
            <a:solidFill>
              <a:srgbClr val="374C62"/>
            </a:solidFill>
            <a:headEnd type="none" w="sm" len="med"/>
            <a:tailEnd type="triangle" w="sm" len="sm"/>
          </a:ln>
        </p:spPr>
        <p:style>
          <a:lnRef idx="1">
            <a:schemeClr val="dk1"/>
          </a:lnRef>
          <a:fillRef idx="0">
            <a:schemeClr val="dk1"/>
          </a:fillRef>
          <a:effectRef idx="0">
            <a:schemeClr val="dk1"/>
          </a:effectRef>
          <a:fontRef idx="minor">
            <a:schemeClr val="tx1"/>
          </a:fontRef>
        </p:style>
      </p:cxnSp>
      <p:sp>
        <p:nvSpPr>
          <p:cNvPr id="18" name="ZoneTexte 17">
            <a:extLst>
              <a:ext uri="{FF2B5EF4-FFF2-40B4-BE49-F238E27FC236}">
                <a16:creationId xmlns:a16="http://schemas.microsoft.com/office/drawing/2014/main" id="{674DC66E-83D0-B32A-2AD4-FBF85188C9AA}"/>
              </a:ext>
            </a:extLst>
          </p:cNvPr>
          <p:cNvSpPr txBox="1"/>
          <p:nvPr/>
        </p:nvSpPr>
        <p:spPr>
          <a:xfrm>
            <a:off x="726922" y="2262677"/>
            <a:ext cx="985120"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Référentiel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V1 lot 1</a:t>
            </a:r>
          </a:p>
        </p:txBody>
      </p:sp>
      <p:sp>
        <p:nvSpPr>
          <p:cNvPr id="19" name="ZoneTexte 18">
            <a:extLst>
              <a:ext uri="{FF2B5EF4-FFF2-40B4-BE49-F238E27FC236}">
                <a16:creationId xmlns:a16="http://schemas.microsoft.com/office/drawing/2014/main" id="{A9AB2714-447F-8112-0236-67A1DECEC526}"/>
              </a:ext>
            </a:extLst>
          </p:cNvPr>
          <p:cNvSpPr txBox="1"/>
          <p:nvPr/>
        </p:nvSpPr>
        <p:spPr>
          <a:xfrm>
            <a:off x="764441" y="3342942"/>
            <a:ext cx="866768"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Référentiel</a:t>
            </a:r>
            <a:r>
              <a:rPr kumimoji="0" lang="fr-FR" sz="1000" i="0" u="none" strike="noStrike" kern="1200" cap="none" spc="0" normalizeH="0" noProof="0" dirty="0">
                <a:ln>
                  <a:noFill/>
                </a:ln>
                <a:solidFill>
                  <a:srgbClr val="374C62"/>
                </a:solidFill>
                <a:effectLst/>
                <a:uLnTx/>
                <a:uFillTx/>
                <a:latin typeface="Marianne" panose="02000000000000000000" pitchFamily="2"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V1</a:t>
            </a:r>
            <a:r>
              <a:rPr kumimoji="0" lang="fr-FR" sz="1000" i="0" u="none" strike="noStrike" kern="1200" cap="none" spc="0" normalizeH="0" noProof="0" dirty="0">
                <a:ln>
                  <a:noFill/>
                </a:ln>
                <a:solidFill>
                  <a:srgbClr val="374C62"/>
                </a:solidFill>
                <a:effectLst/>
                <a:uLnTx/>
                <a:uFillTx/>
                <a:latin typeface="Marianne" panose="02000000000000000000" pitchFamily="2" charset="0"/>
                <a:ea typeface="+mn-ea"/>
                <a:cs typeface="+mn-cs"/>
              </a:rPr>
              <a:t> </a:t>
            </a:r>
            <a:r>
              <a:rPr kumimoji="0" lang="fr-FR" sz="10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lot 2</a:t>
            </a:r>
          </a:p>
        </p:txBody>
      </p:sp>
      <p:sp>
        <p:nvSpPr>
          <p:cNvPr id="20" name="ZoneTexte 19">
            <a:extLst>
              <a:ext uri="{FF2B5EF4-FFF2-40B4-BE49-F238E27FC236}">
                <a16:creationId xmlns:a16="http://schemas.microsoft.com/office/drawing/2014/main" id="{92A5E06C-1A7F-0A7B-6AB6-D361A5176B36}"/>
              </a:ext>
            </a:extLst>
          </p:cNvPr>
          <p:cNvSpPr txBox="1"/>
          <p:nvPr/>
        </p:nvSpPr>
        <p:spPr>
          <a:xfrm>
            <a:off x="1178969" y="1366810"/>
            <a:ext cx="972532"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Ouverture</a:t>
            </a:r>
            <a:r>
              <a:rPr kumimoji="0" lang="fr-FR" sz="1000" b="1" i="0" u="none" strike="noStrike" kern="1200" cap="none" spc="0" normalizeH="0" noProof="0" dirty="0">
                <a:ln>
                  <a:noFill/>
                </a:ln>
                <a:solidFill>
                  <a:srgbClr val="374C62"/>
                </a:solidFill>
                <a:effectLst/>
                <a:uLnTx/>
                <a:uFillTx/>
                <a:latin typeface="Marianne" panose="02000000000000000000" pitchFamily="2" charset="0"/>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fr-FR" sz="1000" b="1" kern="1200" baseline="0" dirty="0">
                <a:solidFill>
                  <a:srgbClr val="374C62"/>
                </a:solidFill>
                <a:latin typeface="Marianne" panose="02000000000000000000" pitchFamily="2" charset="0"/>
                <a:ea typeface="+mn-ea"/>
                <a:cs typeface="+mn-cs"/>
              </a:rPr>
              <a:t>Guichet ANS</a:t>
            </a:r>
          </a:p>
          <a:p>
            <a:pPr marL="0" marR="0" lvl="0" indent="0" algn="ctr" defTabSz="914400" eaLnBrk="1" fontAlgn="auto" latinLnBrk="0" hangingPunct="1">
              <a:lnSpc>
                <a:spcPct val="100000"/>
              </a:lnSpc>
              <a:spcBef>
                <a:spcPts val="0"/>
              </a:spcBef>
              <a:spcAft>
                <a:spcPts val="0"/>
              </a:spcAft>
              <a:buClrTx/>
              <a:buSzTx/>
              <a:buFontTx/>
              <a:buNone/>
              <a:tabLst/>
              <a:defRPr/>
            </a:pPr>
            <a:r>
              <a:rPr lang="fr-FR" sz="900" kern="1200" dirty="0">
                <a:solidFill>
                  <a:srgbClr val="374C62"/>
                </a:solidFill>
                <a:latin typeface="Marianne" panose="02000000000000000000" pitchFamily="2" charset="0"/>
                <a:ea typeface="+mn-ea"/>
                <a:cs typeface="+mn-cs"/>
              </a:rPr>
              <a:t>12/02/2024</a:t>
            </a:r>
            <a:endParaRPr kumimoji="0" lang="fr-FR" sz="900" i="0" u="none" strike="noStrike" kern="1200" cap="none" spc="0" normalizeH="0" noProof="0" dirty="0">
              <a:ln>
                <a:noFill/>
              </a:ln>
              <a:solidFill>
                <a:srgbClr val="374C62"/>
              </a:solidFill>
              <a:effectLst/>
              <a:uLnTx/>
              <a:uFillTx/>
              <a:latin typeface="Marianne" panose="02000000000000000000" pitchFamily="2"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sp>
        <p:nvSpPr>
          <p:cNvPr id="21" name="ZoneTexte 20">
            <a:extLst>
              <a:ext uri="{FF2B5EF4-FFF2-40B4-BE49-F238E27FC236}">
                <a16:creationId xmlns:a16="http://schemas.microsoft.com/office/drawing/2014/main" id="{C116FF10-998B-76E3-44B4-E1771D272F88}"/>
              </a:ext>
            </a:extLst>
          </p:cNvPr>
          <p:cNvSpPr txBox="1"/>
          <p:nvPr/>
        </p:nvSpPr>
        <p:spPr>
          <a:xfrm>
            <a:off x="2763279" y="3252775"/>
            <a:ext cx="3480662"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Certificat de conformité au référentiel V1 (lot 1 et lot 2)</a:t>
            </a:r>
            <a:endPar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cxnSp>
        <p:nvCxnSpPr>
          <p:cNvPr id="22" name="Connecteur droit avec flèche 21">
            <a:extLst>
              <a:ext uri="{FF2B5EF4-FFF2-40B4-BE49-F238E27FC236}">
                <a16:creationId xmlns:a16="http://schemas.microsoft.com/office/drawing/2014/main" id="{2A63D916-44F2-7F1C-7930-0B610A5CF7EF}"/>
              </a:ext>
            </a:extLst>
          </p:cNvPr>
          <p:cNvCxnSpPr/>
          <p:nvPr/>
        </p:nvCxnSpPr>
        <p:spPr>
          <a:xfrm>
            <a:off x="1615909" y="3837034"/>
            <a:ext cx="6182195" cy="11642"/>
          </a:xfrm>
          <a:prstGeom prst="straightConnector1">
            <a:avLst/>
          </a:prstGeom>
          <a:ln>
            <a:solidFill>
              <a:srgbClr val="4888C7"/>
            </a:solidFill>
            <a:headEnd type="none" w="sm" len="med"/>
            <a:tailEnd type="triangle" w="sm" len="sm"/>
          </a:ln>
          <a:effectLst/>
        </p:spPr>
        <p:style>
          <a:lnRef idx="2">
            <a:schemeClr val="accent6"/>
          </a:lnRef>
          <a:fillRef idx="0">
            <a:schemeClr val="accent6"/>
          </a:fillRef>
          <a:effectRef idx="1">
            <a:schemeClr val="accent6"/>
          </a:effectRef>
          <a:fontRef idx="minor">
            <a:schemeClr val="tx1"/>
          </a:fontRef>
        </p:style>
      </p:cxnSp>
      <p:cxnSp>
        <p:nvCxnSpPr>
          <p:cNvPr id="23" name="Connecteur droit 22">
            <a:extLst>
              <a:ext uri="{FF2B5EF4-FFF2-40B4-BE49-F238E27FC236}">
                <a16:creationId xmlns:a16="http://schemas.microsoft.com/office/drawing/2014/main" id="{6CC8993C-D32C-F6CF-A68C-D7161B45B3B0}"/>
              </a:ext>
            </a:extLst>
          </p:cNvPr>
          <p:cNvCxnSpPr>
            <a:cxnSpLocks/>
          </p:cNvCxnSpPr>
          <p:nvPr/>
        </p:nvCxnSpPr>
        <p:spPr>
          <a:xfrm>
            <a:off x="6814872" y="2106161"/>
            <a:ext cx="0" cy="2244773"/>
          </a:xfrm>
          <a:prstGeom prst="line">
            <a:avLst/>
          </a:prstGeom>
          <a:noFill/>
          <a:ln w="6350" cap="flat" cmpd="sng" algn="ctr">
            <a:solidFill>
              <a:srgbClr val="C7C0BA"/>
            </a:solidFill>
            <a:prstDash val="solid"/>
          </a:ln>
          <a:effectLst/>
        </p:spPr>
      </p:cxnSp>
      <p:sp>
        <p:nvSpPr>
          <p:cNvPr id="24" name="ZoneTexte 23">
            <a:extLst>
              <a:ext uri="{FF2B5EF4-FFF2-40B4-BE49-F238E27FC236}">
                <a16:creationId xmlns:a16="http://schemas.microsoft.com/office/drawing/2014/main" id="{6E9AF0E1-C66C-7EF8-46DA-48161C4E8807}"/>
              </a:ext>
            </a:extLst>
          </p:cNvPr>
          <p:cNvSpPr txBox="1"/>
          <p:nvPr/>
        </p:nvSpPr>
        <p:spPr>
          <a:xfrm>
            <a:off x="3240997" y="1549774"/>
            <a:ext cx="972532"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30/06/2024</a:t>
            </a:r>
            <a:endParaRPr kumimoji="0" lang="fr-FR" sz="700" i="0" u="none" strike="noStrike" kern="1200" cap="none" spc="0" normalizeH="0" noProof="0" dirty="0">
              <a:ln>
                <a:noFill/>
              </a:ln>
              <a:solidFill>
                <a:srgbClr val="374C62"/>
              </a:solidFill>
              <a:effectLst/>
              <a:uLnTx/>
              <a:uFillTx/>
              <a:latin typeface="Marianne" panose="02000000000000000000" pitchFamily="2"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sp>
        <p:nvSpPr>
          <p:cNvPr id="25" name="ZoneTexte 24">
            <a:extLst>
              <a:ext uri="{FF2B5EF4-FFF2-40B4-BE49-F238E27FC236}">
                <a16:creationId xmlns:a16="http://schemas.microsoft.com/office/drawing/2014/main" id="{2F2B67D9-DE6D-E83F-C6B5-925124C6A2CC}"/>
              </a:ext>
            </a:extLst>
          </p:cNvPr>
          <p:cNvSpPr txBox="1"/>
          <p:nvPr/>
        </p:nvSpPr>
        <p:spPr>
          <a:xfrm>
            <a:off x="6349935" y="1540989"/>
            <a:ext cx="972532"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31/12/2024</a:t>
            </a:r>
            <a:endParaRPr kumimoji="0" lang="fr-FR" sz="700" i="0" u="none" strike="noStrike" kern="1200" cap="none" spc="0" normalizeH="0" noProof="0" dirty="0">
              <a:ln>
                <a:noFill/>
              </a:ln>
              <a:solidFill>
                <a:srgbClr val="374C62"/>
              </a:solidFill>
              <a:effectLst/>
              <a:uLnTx/>
              <a:uFillTx/>
              <a:latin typeface="Marianne" panose="02000000000000000000" pitchFamily="2"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sp>
        <p:nvSpPr>
          <p:cNvPr id="27" name="ZoneTexte 26">
            <a:extLst>
              <a:ext uri="{FF2B5EF4-FFF2-40B4-BE49-F238E27FC236}">
                <a16:creationId xmlns:a16="http://schemas.microsoft.com/office/drawing/2014/main" id="{DDC1F78A-4000-27A9-F94F-C981DFA1EACE}"/>
              </a:ext>
            </a:extLst>
          </p:cNvPr>
          <p:cNvSpPr txBox="1"/>
          <p:nvPr/>
        </p:nvSpPr>
        <p:spPr>
          <a:xfrm>
            <a:off x="2834251" y="2920080"/>
            <a:ext cx="972532" cy="914400"/>
          </a:xfrm>
          <a:prstGeom prst="rect">
            <a:avLst/>
          </a:prstGeom>
          <a:noFill/>
        </p:spPr>
        <p:txBody>
          <a:bodyPr wrap="none" lIns="72000" tIns="108000" rIns="72000" bIns="10800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800" i="0" u="none" strike="noStrike" kern="1200" cap="none" spc="0" normalizeH="0" baseline="0" noProof="0" dirty="0">
                <a:ln>
                  <a:noFill/>
                </a:ln>
                <a:solidFill>
                  <a:srgbClr val="374C62"/>
                </a:solidFill>
                <a:effectLst/>
                <a:uLnTx/>
                <a:uFillTx/>
                <a:latin typeface="Marianne" panose="02000000000000000000" pitchFamily="2" charset="0"/>
                <a:ea typeface="+mn-ea"/>
                <a:cs typeface="+mn-cs"/>
              </a:rPr>
              <a:t>6/06</a:t>
            </a:r>
          </a:p>
          <a:p>
            <a:pPr marL="0" marR="0" lvl="0" indent="0" algn="ctr" defTabSz="914400" eaLnBrk="1" fontAlgn="auto" latinLnBrk="0" hangingPunct="1">
              <a:lnSpc>
                <a:spcPct val="100000"/>
              </a:lnSpc>
              <a:spcBef>
                <a:spcPts val="0"/>
              </a:spcBef>
              <a:spcAft>
                <a:spcPts val="0"/>
              </a:spcAft>
              <a:buClrTx/>
              <a:buSzTx/>
              <a:buFontTx/>
              <a:buNone/>
              <a:tabLst/>
              <a:defRPr/>
            </a:pPr>
            <a:r>
              <a:rPr lang="fr-FR" sz="800" kern="1200" dirty="0">
                <a:solidFill>
                  <a:srgbClr val="374C62"/>
                </a:solidFill>
                <a:latin typeface="Marianne" panose="02000000000000000000" pitchFamily="2" charset="0"/>
                <a:ea typeface="+mn-ea"/>
                <a:cs typeface="+mn-cs"/>
              </a:rPr>
              <a:t>1</a:t>
            </a:r>
            <a:r>
              <a:rPr lang="fr-FR" sz="800" kern="1200" baseline="30000" dirty="0">
                <a:solidFill>
                  <a:srgbClr val="374C62"/>
                </a:solidFill>
                <a:latin typeface="Marianne" panose="02000000000000000000" pitchFamily="2" charset="0"/>
                <a:ea typeface="+mn-ea"/>
                <a:cs typeface="+mn-cs"/>
              </a:rPr>
              <a:t>ère</a:t>
            </a:r>
            <a:r>
              <a:rPr lang="fr-FR" sz="800" kern="1200" dirty="0">
                <a:solidFill>
                  <a:srgbClr val="374C62"/>
                </a:solidFill>
                <a:latin typeface="Marianne" panose="02000000000000000000" pitchFamily="2" charset="0"/>
                <a:ea typeface="+mn-ea"/>
                <a:cs typeface="+mn-cs"/>
              </a:rPr>
              <a:t> certification</a:t>
            </a:r>
            <a:endParaRPr kumimoji="0" lang="fr-FR" sz="700" i="0" u="none" strike="noStrike" kern="1200" cap="none" spc="0" normalizeH="0" noProof="0" dirty="0">
              <a:ln>
                <a:noFill/>
              </a:ln>
              <a:solidFill>
                <a:srgbClr val="374C62"/>
              </a:solidFill>
              <a:effectLst/>
              <a:uLnTx/>
              <a:uFillTx/>
              <a:latin typeface="Marianne" panose="02000000000000000000" pitchFamily="2"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374C62"/>
              </a:solidFill>
              <a:effectLst/>
              <a:uLnTx/>
              <a:uFillTx/>
              <a:latin typeface="Marianne" panose="02000000000000000000" pitchFamily="2" charset="0"/>
              <a:ea typeface="+mn-ea"/>
              <a:cs typeface="+mn-cs"/>
            </a:endParaRPr>
          </a:p>
        </p:txBody>
      </p:sp>
      <p:sp>
        <p:nvSpPr>
          <p:cNvPr id="29" name="ZoneTexte 28">
            <a:extLst>
              <a:ext uri="{FF2B5EF4-FFF2-40B4-BE49-F238E27FC236}">
                <a16:creationId xmlns:a16="http://schemas.microsoft.com/office/drawing/2014/main" id="{E1BD9838-2DAD-AC73-29B5-3A66B7F456F9}"/>
              </a:ext>
            </a:extLst>
          </p:cNvPr>
          <p:cNvSpPr txBox="1"/>
          <p:nvPr/>
        </p:nvSpPr>
        <p:spPr>
          <a:xfrm>
            <a:off x="646596" y="1137623"/>
            <a:ext cx="6843412" cy="169277"/>
          </a:xfrm>
          <a:prstGeom prst="rect">
            <a:avLst/>
          </a:prstGeom>
          <a:noFill/>
        </p:spPr>
        <p:txBody>
          <a:bodyPr wrap="square" lIns="0" tIns="0" rIns="0" bIns="0">
            <a:spAutoFit/>
          </a:bodyPr>
          <a:lstStyle/>
          <a:p>
            <a:pPr defTabSz="914400">
              <a:spcBef>
                <a:spcPts val="0"/>
              </a:spcBef>
              <a:buClr>
                <a:srgbClr val="000000"/>
              </a:buClr>
              <a:buSzTx/>
              <a:defRPr/>
            </a:pPr>
            <a:r>
              <a:rPr lang="fr-FR" sz="1100" b="1" kern="0" dirty="0">
                <a:solidFill>
                  <a:srgbClr val="4888C7"/>
                </a:solidFill>
                <a:latin typeface="Marianne" panose="02000000000000000000" pitchFamily="2" charset="0"/>
              </a:rPr>
              <a:t>Calendrier de certification de conformité des SI de Sociétés de Téléconsultation au référentiel V1</a:t>
            </a:r>
            <a:endParaRPr lang="fr-FR" sz="1100" b="1" i="1" kern="0" dirty="0">
              <a:solidFill>
                <a:srgbClr val="4888C7"/>
              </a:solidFill>
              <a:latin typeface="Marianne" panose="02000000000000000000" pitchFamily="2" charset="0"/>
            </a:endParaRPr>
          </a:p>
        </p:txBody>
      </p:sp>
      <p:pic>
        <p:nvPicPr>
          <p:cNvPr id="31" name="Graphique 30" descr="Trophée contour">
            <a:extLst>
              <a:ext uri="{FF2B5EF4-FFF2-40B4-BE49-F238E27FC236}">
                <a16:creationId xmlns:a16="http://schemas.microsoft.com/office/drawing/2014/main" id="{62327E12-F328-E743-BD2D-AC9F100735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0003" y="2896845"/>
            <a:ext cx="277426" cy="277426"/>
          </a:xfrm>
          <a:prstGeom prst="rect">
            <a:avLst/>
          </a:prstGeom>
        </p:spPr>
      </p:pic>
      <p:sp>
        <p:nvSpPr>
          <p:cNvPr id="16" name="Titre 1">
            <a:extLst>
              <a:ext uri="{FF2B5EF4-FFF2-40B4-BE49-F238E27FC236}">
                <a16:creationId xmlns:a16="http://schemas.microsoft.com/office/drawing/2014/main" id="{E654D7F6-45D4-2830-D703-44116036B767}"/>
              </a:ext>
            </a:extLst>
          </p:cNvPr>
          <p:cNvSpPr txBox="1">
            <a:spLocks/>
          </p:cNvSpPr>
          <p:nvPr/>
        </p:nvSpPr>
        <p:spPr>
          <a:xfrm>
            <a:off x="646596"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Développer l’usage de la télésanté dans un cadre régulé et éthique</a:t>
            </a:r>
            <a:endParaRPr lang="fr-FR" sz="1000" dirty="0">
              <a:latin typeface="Marianne" panose="02000000000000000000" pitchFamily="2" charset="0"/>
              <a:cs typeface="Arial" panose="020B0604020202020204" pitchFamily="34" charset="0"/>
            </a:endParaRPr>
          </a:p>
        </p:txBody>
      </p:sp>
      <p:sp>
        <p:nvSpPr>
          <p:cNvPr id="26" name="Titre 1">
            <a:extLst>
              <a:ext uri="{FF2B5EF4-FFF2-40B4-BE49-F238E27FC236}">
                <a16:creationId xmlns:a16="http://schemas.microsoft.com/office/drawing/2014/main" id="{90F4C1F8-A878-6A96-0138-A2754CCBE33F}"/>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Outils télésanté de confiance</a:t>
            </a:r>
            <a:endParaRPr lang="fr-FR" sz="1000" dirty="0">
              <a:latin typeface="Marianne" panose="02000000000000000000" pitchFamily="2" charset="0"/>
              <a:cs typeface="Arial" panose="020B0604020202020204" pitchFamily="34" charset="0"/>
            </a:endParaRPr>
          </a:p>
        </p:txBody>
      </p:sp>
    </p:spTree>
    <p:extLst>
      <p:ext uri="{BB962C8B-B14F-4D97-AF65-F5344CB8AC3E}">
        <p14:creationId xmlns:p14="http://schemas.microsoft.com/office/powerpoint/2010/main" val="8429915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EC805"/>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3</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93</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a:defRPr/>
            </a:pPr>
            <a:r>
              <a:rPr lang="fr-FR" sz="4000" b="1" dirty="0">
                <a:solidFill>
                  <a:schemeClr val="bg1"/>
                </a:solidFill>
                <a:latin typeface="Marianne" panose="02000000000000000000" pitchFamily="2" charset="0"/>
              </a:rPr>
              <a:t>Identitovigilance et INS</a:t>
            </a:r>
          </a:p>
        </p:txBody>
      </p:sp>
    </p:spTree>
    <p:extLst>
      <p:ext uri="{BB962C8B-B14F-4D97-AF65-F5344CB8AC3E}">
        <p14:creationId xmlns:p14="http://schemas.microsoft.com/office/powerpoint/2010/main" val="2812490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Diffuser largement l’Appli carte Vitale et l’Identité Nationale de santé (INS)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14</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94</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Identitovigilance et INS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14.2</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72FF96B2-FF99-25F7-9570-0B3E3900B6AB}"/>
              </a:ext>
            </a:extLst>
          </p:cNvPr>
          <p:cNvSpPr txBox="1"/>
          <p:nvPr/>
        </p:nvSpPr>
        <p:spPr>
          <a:xfrm>
            <a:off x="646595" y="1240499"/>
            <a:ext cx="7350657" cy="492443"/>
          </a:xfrm>
          <a:prstGeom prst="rect">
            <a:avLst/>
          </a:prstGeom>
          <a:noFill/>
        </p:spPr>
        <p:txBody>
          <a:bodyPr wrap="square" lIns="0" tIns="0" rIns="0" bIns="0">
            <a:spAutoFit/>
          </a:bodyPr>
          <a:lstStyle/>
          <a:p>
            <a:pPr defTabSz="1219140" fontAlgn="base">
              <a:defRPr/>
            </a:pPr>
            <a:r>
              <a:rPr lang="fr-FR" sz="1600" b="1" dirty="0">
                <a:solidFill>
                  <a:srgbClr val="374C62"/>
                </a:solidFill>
                <a:latin typeface="Marianne" panose="02000000000000000000" pitchFamily="2" charset="0"/>
              </a:rPr>
              <a:t>Nombreuses actions pour accélérer la qualification de l'INS, notamment en établissements</a:t>
            </a:r>
          </a:p>
        </p:txBody>
      </p:sp>
      <p:sp>
        <p:nvSpPr>
          <p:cNvPr id="15" name="Rectangle : coins arrondis 14">
            <a:extLst>
              <a:ext uri="{FF2B5EF4-FFF2-40B4-BE49-F238E27FC236}">
                <a16:creationId xmlns:a16="http://schemas.microsoft.com/office/drawing/2014/main" id="{5EF2E197-A90A-5639-0B9B-CDEE64FA47A7}"/>
              </a:ext>
            </a:extLst>
          </p:cNvPr>
          <p:cNvSpPr/>
          <p:nvPr/>
        </p:nvSpPr>
        <p:spPr>
          <a:xfrm>
            <a:off x="646591" y="1888543"/>
            <a:ext cx="7751093" cy="927911"/>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AA4E690C-BFDD-3BA2-58B1-10302FD20B0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30" name="Rectangle : coins arrondis 29">
            <a:extLst>
              <a:ext uri="{FF2B5EF4-FFF2-40B4-BE49-F238E27FC236}">
                <a16:creationId xmlns:a16="http://schemas.microsoft.com/office/drawing/2014/main" id="{9051B91A-9CE1-5D85-2254-80718030A7A6}"/>
              </a:ext>
            </a:extLst>
          </p:cNvPr>
          <p:cNvSpPr/>
          <p:nvPr/>
        </p:nvSpPr>
        <p:spPr>
          <a:xfrm>
            <a:off x="646591" y="2900319"/>
            <a:ext cx="7751093" cy="927911"/>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4E7730CA-CDF7-CB4B-2647-543CB37EF720}"/>
              </a:ext>
            </a:extLst>
          </p:cNvPr>
          <p:cNvSpPr/>
          <p:nvPr/>
        </p:nvSpPr>
        <p:spPr>
          <a:xfrm>
            <a:off x="646591" y="3912095"/>
            <a:ext cx="7751093" cy="927911"/>
          </a:xfrm>
          <a:prstGeom prst="roundRect">
            <a:avLst>
              <a:gd name="adj" fmla="val 50000"/>
            </a:avLst>
          </a:prstGeom>
          <a:solidFill>
            <a:srgbClr val="F18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A5FD5318-B2BD-1652-2D65-FC11875431CB}"/>
              </a:ext>
            </a:extLst>
          </p:cNvPr>
          <p:cNvSpPr txBox="1"/>
          <p:nvPr/>
        </p:nvSpPr>
        <p:spPr>
          <a:xfrm>
            <a:off x="1103791" y="2121665"/>
            <a:ext cx="2144806" cy="461665"/>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Amélioration du téléservice </a:t>
            </a:r>
            <a:r>
              <a:rPr lang="fr-FR" sz="1200" b="1" kern="1200" dirty="0" err="1">
                <a:solidFill>
                  <a:srgbClr val="FFFFFF"/>
                </a:solidFill>
                <a:latin typeface="Marianne" panose="02000000000000000000" pitchFamily="2" charset="0"/>
                <a:ea typeface="+mn-ea"/>
                <a:cs typeface="Calibri" panose="020F0502020204030204" pitchFamily="34" charset="0"/>
              </a:rPr>
              <a:t>INSi</a:t>
            </a:r>
            <a:endParaRPr lang="fr-FR" sz="1200" b="1" kern="1200" dirty="0">
              <a:solidFill>
                <a:srgbClr val="FFFFFF"/>
              </a:solidFill>
              <a:latin typeface="Marianne" panose="02000000000000000000" pitchFamily="2" charset="0"/>
              <a:ea typeface="+mn-ea"/>
              <a:cs typeface="Calibri" panose="020F0502020204030204" pitchFamily="34" charset="0"/>
            </a:endParaRPr>
          </a:p>
        </p:txBody>
      </p:sp>
      <p:pic>
        <p:nvPicPr>
          <p:cNvPr id="36" name="Graphique 35" descr="Flèche vers la droite contour">
            <a:extLst>
              <a:ext uri="{FF2B5EF4-FFF2-40B4-BE49-F238E27FC236}">
                <a16:creationId xmlns:a16="http://schemas.microsoft.com/office/drawing/2014/main" id="{AC8534BE-C5A8-81AC-5F12-E54B66AC6E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066" y="2123898"/>
            <a:ext cx="457200" cy="457200"/>
          </a:xfrm>
          <a:prstGeom prst="rect">
            <a:avLst/>
          </a:prstGeom>
        </p:spPr>
      </p:pic>
      <p:pic>
        <p:nvPicPr>
          <p:cNvPr id="37" name="Graphique 36" descr="Flèche vers la droite contour">
            <a:extLst>
              <a:ext uri="{FF2B5EF4-FFF2-40B4-BE49-F238E27FC236}">
                <a16:creationId xmlns:a16="http://schemas.microsoft.com/office/drawing/2014/main" id="{E6E06504-4283-D692-D5B8-A9C85124F5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066" y="3135674"/>
            <a:ext cx="457200" cy="457200"/>
          </a:xfrm>
          <a:prstGeom prst="rect">
            <a:avLst/>
          </a:prstGeom>
        </p:spPr>
      </p:pic>
      <p:pic>
        <p:nvPicPr>
          <p:cNvPr id="38" name="Graphique 37" descr="Flèche vers la droite contour">
            <a:extLst>
              <a:ext uri="{FF2B5EF4-FFF2-40B4-BE49-F238E27FC236}">
                <a16:creationId xmlns:a16="http://schemas.microsoft.com/office/drawing/2014/main" id="{39613240-8870-27C0-E1D2-D11A68D20C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6258" y="4147450"/>
            <a:ext cx="457200" cy="457200"/>
          </a:xfrm>
          <a:prstGeom prst="rect">
            <a:avLst/>
          </a:prstGeom>
        </p:spPr>
      </p:pic>
      <p:sp>
        <p:nvSpPr>
          <p:cNvPr id="40" name="ZoneTexte 39">
            <a:extLst>
              <a:ext uri="{FF2B5EF4-FFF2-40B4-BE49-F238E27FC236}">
                <a16:creationId xmlns:a16="http://schemas.microsoft.com/office/drawing/2014/main" id="{9017C8B9-B2CF-EEE9-C09D-6CA0FEFB0548}"/>
              </a:ext>
            </a:extLst>
          </p:cNvPr>
          <p:cNvSpPr txBox="1"/>
          <p:nvPr/>
        </p:nvSpPr>
        <p:spPr>
          <a:xfrm>
            <a:off x="2884394" y="2075498"/>
            <a:ext cx="4725653" cy="553998"/>
          </a:xfrm>
          <a:prstGeom prst="rect">
            <a:avLst/>
          </a:prstGeom>
          <a:noFill/>
        </p:spPr>
        <p:txBody>
          <a:bodyPr wrap="square" lIns="0" tIns="0" rIns="0" bIns="0">
            <a:spAutoFit/>
          </a:bodyPr>
          <a:lstStyle/>
          <a:p>
            <a:pPr lvl="5" indent="-85725" defTabSz="685800">
              <a:buClrTx/>
            </a:pPr>
            <a:r>
              <a:rPr lang="fr-FR" sz="900" kern="1200" dirty="0">
                <a:solidFill>
                  <a:schemeClr val="bg1"/>
                </a:solidFill>
                <a:latin typeface="Marianne" panose="02000000000000000000" pitchFamily="2" charset="0"/>
                <a:ea typeface="+mn-ea"/>
                <a:cs typeface="Calibri"/>
              </a:rPr>
              <a:t>La </a:t>
            </a:r>
            <a:r>
              <a:rPr lang="fr-FR" sz="900" b="1" kern="1200" dirty="0">
                <a:solidFill>
                  <a:schemeClr val="bg1"/>
                </a:solidFill>
                <a:latin typeface="Marianne" panose="02000000000000000000" pitchFamily="2" charset="0"/>
                <a:ea typeface="+mn-ea"/>
                <a:cs typeface="Calibri"/>
              </a:rPr>
              <a:t>synchronisation des bases RFI et SNGI</a:t>
            </a:r>
            <a:r>
              <a:rPr lang="fr-FR" sz="900" kern="1200" dirty="0">
                <a:solidFill>
                  <a:schemeClr val="bg1"/>
                </a:solidFill>
                <a:latin typeface="Marianne" panose="02000000000000000000" pitchFamily="2" charset="0"/>
                <a:ea typeface="+mn-ea"/>
                <a:cs typeface="Calibri"/>
              </a:rPr>
              <a:t> (écarts/modifications d'état civil) sera réalisée à </a:t>
            </a:r>
            <a:r>
              <a:rPr lang="fr-FR" sz="900" b="1" kern="1200" dirty="0">
                <a:solidFill>
                  <a:schemeClr val="bg1"/>
                </a:solidFill>
                <a:latin typeface="Marianne" panose="02000000000000000000" pitchFamily="2" charset="0"/>
                <a:ea typeface="+mn-ea"/>
                <a:cs typeface="Calibri"/>
              </a:rPr>
              <a:t>100% d'ici fin juin 2024</a:t>
            </a:r>
            <a:r>
              <a:rPr lang="fr-FR" sz="900" kern="1200" dirty="0">
                <a:solidFill>
                  <a:schemeClr val="bg1"/>
                </a:solidFill>
                <a:latin typeface="Marianne" panose="02000000000000000000" pitchFamily="2" charset="0"/>
                <a:ea typeface="+mn-ea"/>
                <a:cs typeface="Calibri"/>
              </a:rPr>
              <a:t>.</a:t>
            </a:r>
            <a:endParaRPr lang="fr-FR" sz="900" kern="1200" dirty="0">
              <a:solidFill>
                <a:schemeClr val="bg1"/>
              </a:solidFill>
              <a:latin typeface="Marianne" panose="02000000000000000000" pitchFamily="2" charset="0"/>
              <a:ea typeface="+mn-ea"/>
            </a:endParaRPr>
          </a:p>
          <a:p>
            <a:pPr lvl="5" indent="-85725" defTabSz="685800">
              <a:buClrTx/>
            </a:pPr>
            <a:r>
              <a:rPr lang="fr-FR" sz="900" kern="1200" dirty="0">
                <a:solidFill>
                  <a:schemeClr val="bg1"/>
                </a:solidFill>
                <a:latin typeface="Marianne" panose="02000000000000000000" pitchFamily="2" charset="0"/>
                <a:ea typeface="+mn-ea"/>
                <a:cs typeface="Calibri"/>
              </a:rPr>
              <a:t>L'appel de l'</a:t>
            </a:r>
            <a:r>
              <a:rPr lang="fr-FR" sz="900" kern="1200" dirty="0" err="1">
                <a:solidFill>
                  <a:schemeClr val="bg1"/>
                </a:solidFill>
                <a:latin typeface="Marianne" panose="02000000000000000000" pitchFamily="2" charset="0"/>
                <a:ea typeface="+mn-ea"/>
                <a:cs typeface="Calibri"/>
              </a:rPr>
              <a:t>INSi</a:t>
            </a:r>
            <a:r>
              <a:rPr lang="fr-FR" sz="900" kern="1200" dirty="0">
                <a:solidFill>
                  <a:schemeClr val="bg1"/>
                </a:solidFill>
                <a:latin typeface="Marianne" panose="02000000000000000000" pitchFamily="2" charset="0"/>
                <a:ea typeface="+mn-ea"/>
                <a:cs typeface="Calibri"/>
              </a:rPr>
              <a:t> par carte Vitale reste à privilégier mais les retours positifs sont améliorés lors de l'appel par traits « en 1ère intention ».</a:t>
            </a:r>
            <a:endParaRPr lang="fr-FR" sz="900" kern="1200" dirty="0">
              <a:solidFill>
                <a:schemeClr val="bg1"/>
              </a:solidFill>
              <a:latin typeface="Marianne" panose="02000000000000000000" pitchFamily="2" charset="0"/>
              <a:ea typeface="+mn-ea"/>
            </a:endParaRPr>
          </a:p>
        </p:txBody>
      </p:sp>
      <p:sp>
        <p:nvSpPr>
          <p:cNvPr id="42" name="ZoneTexte 41">
            <a:extLst>
              <a:ext uri="{FF2B5EF4-FFF2-40B4-BE49-F238E27FC236}">
                <a16:creationId xmlns:a16="http://schemas.microsoft.com/office/drawing/2014/main" id="{FA55CD25-318B-A85C-98CA-B4D55E0FEF6D}"/>
              </a:ext>
            </a:extLst>
          </p:cNvPr>
          <p:cNvSpPr txBox="1"/>
          <p:nvPr/>
        </p:nvSpPr>
        <p:spPr>
          <a:xfrm>
            <a:off x="2884394" y="2972055"/>
            <a:ext cx="5302623" cy="735330"/>
          </a:xfrm>
          <a:prstGeom prst="rect">
            <a:avLst/>
          </a:prstGeom>
          <a:noFill/>
        </p:spPr>
        <p:txBody>
          <a:bodyPr wrap="square" lIns="0" tIns="0" rIns="0" bIns="0">
            <a:spAutoFit/>
          </a:bodyPr>
          <a:lstStyle/>
          <a:p>
            <a:pPr defTabSz="914378"/>
            <a:r>
              <a:rPr lang="fr-FR" sz="900" b="1" dirty="0">
                <a:solidFill>
                  <a:schemeClr val="bg1"/>
                </a:solidFill>
                <a:latin typeface="Marianne" panose="02000000000000000000" pitchFamily="2" charset="0"/>
                <a:ea typeface="+mn-ea"/>
              </a:rPr>
              <a:t>Accompagnement des régions pour le support des établissements</a:t>
            </a:r>
          </a:p>
          <a:p>
            <a:pPr defTabSz="914378"/>
            <a:r>
              <a:rPr lang="fr-FR" sz="900" dirty="0">
                <a:solidFill>
                  <a:schemeClr val="bg1"/>
                </a:solidFill>
                <a:latin typeface="Marianne" panose="02000000000000000000" pitchFamily="2" charset="0"/>
                <a:ea typeface="+mn-ea"/>
              </a:rPr>
              <a:t>Webinaires par couloir (sanitaire, médico-social, biologie médicale, imagerie)</a:t>
            </a:r>
          </a:p>
          <a:p>
            <a:pPr marL="133350" lvl="1" indent="-13335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Divergences liées au code géographique (COG), procédures de correction de l’état civil</a:t>
            </a:r>
          </a:p>
          <a:p>
            <a:pPr marL="133350" lvl="1" indent="-13335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Privilégier la qualification en "front office" et traitement en "back office" des cas complexes </a:t>
            </a:r>
          </a:p>
          <a:p>
            <a:pPr defTabSz="914378">
              <a:lnSpc>
                <a:spcPct val="150000"/>
              </a:lnSpc>
            </a:pPr>
            <a:r>
              <a:rPr lang="fr-FR" sz="900" dirty="0">
                <a:solidFill>
                  <a:schemeClr val="bg1"/>
                </a:solidFill>
                <a:latin typeface="Marianne" panose="02000000000000000000" pitchFamily="2" charset="0"/>
                <a:ea typeface="+mn-ea"/>
              </a:rPr>
              <a:t>Bilatérales bimestrielles de la DNS avec les référents de chaque région.</a:t>
            </a:r>
          </a:p>
        </p:txBody>
      </p:sp>
      <p:sp>
        <p:nvSpPr>
          <p:cNvPr id="44" name="ZoneTexte 43">
            <a:extLst>
              <a:ext uri="{FF2B5EF4-FFF2-40B4-BE49-F238E27FC236}">
                <a16:creationId xmlns:a16="http://schemas.microsoft.com/office/drawing/2014/main" id="{586DB448-21C1-D927-2299-E59BCFA3F956}"/>
              </a:ext>
            </a:extLst>
          </p:cNvPr>
          <p:cNvSpPr txBox="1"/>
          <p:nvPr/>
        </p:nvSpPr>
        <p:spPr>
          <a:xfrm>
            <a:off x="1103791" y="3150124"/>
            <a:ext cx="1642783" cy="461665"/>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Accompagnement des régions</a:t>
            </a:r>
          </a:p>
        </p:txBody>
      </p:sp>
      <p:sp>
        <p:nvSpPr>
          <p:cNvPr id="46" name="ZoneTexte 45">
            <a:extLst>
              <a:ext uri="{FF2B5EF4-FFF2-40B4-BE49-F238E27FC236}">
                <a16:creationId xmlns:a16="http://schemas.microsoft.com/office/drawing/2014/main" id="{04DD0F56-E942-2259-679D-EAEFFFC530FA}"/>
              </a:ext>
            </a:extLst>
          </p:cNvPr>
          <p:cNvSpPr txBox="1"/>
          <p:nvPr/>
        </p:nvSpPr>
        <p:spPr>
          <a:xfrm>
            <a:off x="1103791" y="4142985"/>
            <a:ext cx="1642783" cy="461665"/>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Taux d’identités par statut en ES</a:t>
            </a:r>
          </a:p>
        </p:txBody>
      </p:sp>
      <p:sp>
        <p:nvSpPr>
          <p:cNvPr id="48" name="ZoneTexte 47">
            <a:extLst>
              <a:ext uri="{FF2B5EF4-FFF2-40B4-BE49-F238E27FC236}">
                <a16:creationId xmlns:a16="http://schemas.microsoft.com/office/drawing/2014/main" id="{347BF63F-D6DB-3971-8133-156F6A75D0C3}"/>
              </a:ext>
            </a:extLst>
          </p:cNvPr>
          <p:cNvSpPr txBox="1"/>
          <p:nvPr/>
        </p:nvSpPr>
        <p:spPr>
          <a:xfrm>
            <a:off x="2884394" y="4166068"/>
            <a:ext cx="5057641" cy="415498"/>
          </a:xfrm>
          <a:prstGeom prst="rect">
            <a:avLst/>
          </a:prstGeom>
          <a:noFill/>
        </p:spPr>
        <p:txBody>
          <a:bodyPr wrap="square" lIns="0" tIns="0" rIns="0" bIns="0">
            <a:spAutoFit/>
          </a:bodyPr>
          <a:lstStyle/>
          <a:p>
            <a:pPr defTabSz="914378"/>
            <a:r>
              <a:rPr lang="fr-FR" sz="900" b="1" dirty="0">
                <a:solidFill>
                  <a:schemeClr val="bg1"/>
                </a:solidFill>
                <a:latin typeface="Marianne" panose="02000000000000000000" pitchFamily="2" charset="0"/>
                <a:ea typeface="+mn-ea"/>
              </a:rPr>
              <a:t>Collecte automatisée d’un indicateur du taux d’identités par statut (fin 2024)</a:t>
            </a:r>
          </a:p>
          <a:p>
            <a:pPr defTabSz="914378"/>
            <a:r>
              <a:rPr lang="fr-FR" sz="900" dirty="0">
                <a:solidFill>
                  <a:schemeClr val="bg1"/>
                </a:solidFill>
                <a:latin typeface="Marianne" panose="02000000000000000000" pitchFamily="2" charset="0"/>
                <a:ea typeface="+mn-ea"/>
              </a:rPr>
              <a:t>On se base actuellement sur le taux d’alimentation du DMP (+32% sur les 6 derniers mois).</a:t>
            </a:r>
          </a:p>
          <a:p>
            <a:pPr defTabSz="914378"/>
            <a:r>
              <a:rPr lang="fr-FR" sz="900" dirty="0">
                <a:solidFill>
                  <a:schemeClr val="bg1"/>
                </a:solidFill>
                <a:latin typeface="Marianne" panose="02000000000000000000" pitchFamily="2" charset="0"/>
                <a:ea typeface="+mn-ea"/>
              </a:rPr>
              <a:t>Les établissements les plus avancés dépassent 90% d’INS qualifiées dans leur file active.</a:t>
            </a:r>
            <a:endParaRPr lang="fr-FR" sz="900" dirty="0">
              <a:solidFill>
                <a:schemeClr val="bg1"/>
              </a:solidFill>
              <a:latin typeface="Marianne" panose="02000000000000000000" pitchFamily="2" charset="0"/>
            </a:endParaRPr>
          </a:p>
        </p:txBody>
      </p:sp>
      <p:sp>
        <p:nvSpPr>
          <p:cNvPr id="50" name="Ellipse 49">
            <a:extLst>
              <a:ext uri="{FF2B5EF4-FFF2-40B4-BE49-F238E27FC236}">
                <a16:creationId xmlns:a16="http://schemas.microsoft.com/office/drawing/2014/main" id="{4D738DB7-BB77-189A-D838-EDA49DBBDA41}"/>
              </a:ext>
            </a:extLst>
          </p:cNvPr>
          <p:cNvSpPr/>
          <p:nvPr/>
        </p:nvSpPr>
        <p:spPr>
          <a:xfrm>
            <a:off x="8069141" y="4110339"/>
            <a:ext cx="526956" cy="52695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9" name="Image 48">
            <a:extLst>
              <a:ext uri="{FF2B5EF4-FFF2-40B4-BE49-F238E27FC236}">
                <a16:creationId xmlns:a16="http://schemas.microsoft.com/office/drawing/2014/main" id="{CF6966CA-4139-1FF4-3D0C-D20BD8D659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57892" y="4262879"/>
            <a:ext cx="349454" cy="221876"/>
          </a:xfrm>
          <a:prstGeom prst="rect">
            <a:avLst/>
          </a:prstGeom>
        </p:spPr>
      </p:pic>
      <p:sp>
        <p:nvSpPr>
          <p:cNvPr id="51" name="Ellipse 50">
            <a:extLst>
              <a:ext uri="{FF2B5EF4-FFF2-40B4-BE49-F238E27FC236}">
                <a16:creationId xmlns:a16="http://schemas.microsoft.com/office/drawing/2014/main" id="{7D52AA65-632E-FA01-95F3-271A3F089DF5}"/>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4402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Diffuser largement l’Appli carte Vitale et l’Identité Nationale de santé (INS)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14</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95</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Identitovigilance et INS</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14.2</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72FF96B2-FF99-25F7-9570-0B3E3900B6AB}"/>
              </a:ext>
            </a:extLst>
          </p:cNvPr>
          <p:cNvSpPr txBox="1"/>
          <p:nvPr/>
        </p:nvSpPr>
        <p:spPr>
          <a:xfrm>
            <a:off x="646595" y="1240499"/>
            <a:ext cx="7350657" cy="246221"/>
          </a:xfrm>
          <a:prstGeom prst="rect">
            <a:avLst/>
          </a:prstGeom>
          <a:noFill/>
        </p:spPr>
        <p:txBody>
          <a:bodyPr wrap="square" lIns="0" tIns="0" rIns="0" bIns="0">
            <a:spAutoFit/>
          </a:bodyPr>
          <a:lstStyle/>
          <a:p>
            <a:pPr defTabSz="914378"/>
            <a:r>
              <a:rPr lang="fr-FR" sz="1600" b="1" dirty="0">
                <a:solidFill>
                  <a:srgbClr val="374C62"/>
                </a:solidFill>
                <a:latin typeface="Marianne" panose="02000000000000000000" pitchFamily="2" charset="0"/>
              </a:rPr>
              <a:t>Mise à jour du corpus documentaire de l’INS</a:t>
            </a:r>
          </a:p>
        </p:txBody>
      </p:sp>
      <p:sp>
        <p:nvSpPr>
          <p:cNvPr id="15" name="Rectangle : coins arrondis 14">
            <a:extLst>
              <a:ext uri="{FF2B5EF4-FFF2-40B4-BE49-F238E27FC236}">
                <a16:creationId xmlns:a16="http://schemas.microsoft.com/office/drawing/2014/main" id="{5EF2E197-A90A-5639-0B9B-CDEE64FA47A7}"/>
              </a:ext>
            </a:extLst>
          </p:cNvPr>
          <p:cNvSpPr/>
          <p:nvPr/>
        </p:nvSpPr>
        <p:spPr>
          <a:xfrm>
            <a:off x="646591" y="1888543"/>
            <a:ext cx="7751093" cy="927911"/>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AA4E690C-BFDD-3BA2-58B1-10302FD20B0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30" name="Rectangle : coins arrondis 29">
            <a:extLst>
              <a:ext uri="{FF2B5EF4-FFF2-40B4-BE49-F238E27FC236}">
                <a16:creationId xmlns:a16="http://schemas.microsoft.com/office/drawing/2014/main" id="{9051B91A-9CE1-5D85-2254-80718030A7A6}"/>
              </a:ext>
            </a:extLst>
          </p:cNvPr>
          <p:cNvSpPr/>
          <p:nvPr/>
        </p:nvSpPr>
        <p:spPr>
          <a:xfrm>
            <a:off x="646591" y="2900319"/>
            <a:ext cx="7751093" cy="927911"/>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4E7730CA-CDF7-CB4B-2647-543CB37EF720}"/>
              </a:ext>
            </a:extLst>
          </p:cNvPr>
          <p:cNvSpPr/>
          <p:nvPr/>
        </p:nvSpPr>
        <p:spPr>
          <a:xfrm>
            <a:off x="646591" y="3912095"/>
            <a:ext cx="7751093" cy="927911"/>
          </a:xfrm>
          <a:prstGeom prst="roundRect">
            <a:avLst>
              <a:gd name="adj" fmla="val 50000"/>
            </a:avLst>
          </a:prstGeom>
          <a:solidFill>
            <a:srgbClr val="96C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A5FD5318-B2BD-1652-2D65-FC11875431CB}"/>
              </a:ext>
            </a:extLst>
          </p:cNvPr>
          <p:cNvSpPr txBox="1"/>
          <p:nvPr/>
        </p:nvSpPr>
        <p:spPr>
          <a:xfrm>
            <a:off x="1103791" y="2121665"/>
            <a:ext cx="1892661" cy="461665"/>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Publication du nouveau référentiel</a:t>
            </a:r>
          </a:p>
        </p:txBody>
      </p:sp>
      <p:pic>
        <p:nvPicPr>
          <p:cNvPr id="36" name="Graphique 35" descr="Flèche vers la droite contour">
            <a:extLst>
              <a:ext uri="{FF2B5EF4-FFF2-40B4-BE49-F238E27FC236}">
                <a16:creationId xmlns:a16="http://schemas.microsoft.com/office/drawing/2014/main" id="{AC8534BE-C5A8-81AC-5F12-E54B66AC6E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066" y="2123898"/>
            <a:ext cx="457200" cy="457200"/>
          </a:xfrm>
          <a:prstGeom prst="rect">
            <a:avLst/>
          </a:prstGeom>
        </p:spPr>
      </p:pic>
      <p:pic>
        <p:nvPicPr>
          <p:cNvPr id="37" name="Graphique 36" descr="Flèche vers la droite contour">
            <a:extLst>
              <a:ext uri="{FF2B5EF4-FFF2-40B4-BE49-F238E27FC236}">
                <a16:creationId xmlns:a16="http://schemas.microsoft.com/office/drawing/2014/main" id="{E6E06504-4283-D692-D5B8-A9C85124F5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066" y="3135674"/>
            <a:ext cx="457200" cy="457200"/>
          </a:xfrm>
          <a:prstGeom prst="rect">
            <a:avLst/>
          </a:prstGeom>
        </p:spPr>
      </p:pic>
      <p:pic>
        <p:nvPicPr>
          <p:cNvPr id="38" name="Graphique 37" descr="Flèche vers la droite contour">
            <a:extLst>
              <a:ext uri="{FF2B5EF4-FFF2-40B4-BE49-F238E27FC236}">
                <a16:creationId xmlns:a16="http://schemas.microsoft.com/office/drawing/2014/main" id="{39613240-8870-27C0-E1D2-D11A68D20C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6258" y="4147450"/>
            <a:ext cx="457200" cy="457200"/>
          </a:xfrm>
          <a:prstGeom prst="rect">
            <a:avLst/>
          </a:prstGeom>
        </p:spPr>
      </p:pic>
      <p:sp>
        <p:nvSpPr>
          <p:cNvPr id="40" name="ZoneTexte 39">
            <a:extLst>
              <a:ext uri="{FF2B5EF4-FFF2-40B4-BE49-F238E27FC236}">
                <a16:creationId xmlns:a16="http://schemas.microsoft.com/office/drawing/2014/main" id="{9017C8B9-B2CF-EEE9-C09D-6CA0FEFB0548}"/>
              </a:ext>
            </a:extLst>
          </p:cNvPr>
          <p:cNvSpPr txBox="1"/>
          <p:nvPr/>
        </p:nvSpPr>
        <p:spPr>
          <a:xfrm>
            <a:off x="2884395" y="1974188"/>
            <a:ext cx="5184746" cy="756617"/>
          </a:xfrm>
          <a:prstGeom prst="rect">
            <a:avLst/>
          </a:prstGeom>
          <a:noFill/>
        </p:spPr>
        <p:txBody>
          <a:bodyPr wrap="square" lIns="0" tIns="0" rIns="0" bIns="0">
            <a:spAutoFit/>
          </a:bodyPr>
          <a:lstStyle/>
          <a:p>
            <a:pPr lvl="5" indent="-85725" defTabSz="685800">
              <a:buClrTx/>
            </a:pPr>
            <a:r>
              <a:rPr lang="fr-FR" sz="900" b="1" kern="1200" dirty="0">
                <a:solidFill>
                  <a:schemeClr val="bg1"/>
                </a:solidFill>
                <a:latin typeface="Marianne" panose="02000000000000000000" pitchFamily="2" charset="0"/>
                <a:ea typeface="+mn-ea"/>
                <a:cs typeface="Calibri"/>
              </a:rPr>
              <a:t>Référentiel INS, Référentiel national de l’identitovigilance, Guide d’implémentation</a:t>
            </a:r>
          </a:p>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Précision de la procédure spécifique transitoire (professionnels libéraux hors structures)</a:t>
            </a:r>
          </a:p>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Facilitation de la transitivité de l’INS : contrat de confiance, par exemple au sein d'un GHT</a:t>
            </a:r>
          </a:p>
          <a:p>
            <a:pPr defTabSz="914378">
              <a:spcBef>
                <a:spcPts val="450"/>
              </a:spcBef>
            </a:pPr>
            <a:r>
              <a:rPr lang="fr-FR" sz="900" dirty="0">
                <a:solidFill>
                  <a:schemeClr val="bg1"/>
                </a:solidFill>
                <a:latin typeface="Marianne" panose="02000000000000000000" pitchFamily="2" charset="0"/>
                <a:ea typeface="+mn-ea"/>
              </a:rPr>
              <a:t>Publication sur le site de l’ANS des versions post-concertation</a:t>
            </a:r>
          </a:p>
          <a:p>
            <a:pPr marL="133350" lvl="1" indent="-127000" defTabSz="914378">
              <a:buClr>
                <a:schemeClr val="bg1"/>
              </a:buClr>
              <a:buFont typeface="Arial" panose="020B0604020202020204" pitchFamily="34" charset="0"/>
              <a:buChar char="•"/>
            </a:pPr>
            <a:r>
              <a:rPr lang="fr-FR" sz="900" dirty="0">
                <a:solidFill>
                  <a:schemeClr val="bg1"/>
                </a:solidFill>
                <a:latin typeface="Marianne" panose="02000000000000000000" pitchFamily="2" charset="0"/>
                <a:ea typeface="+mn-ea"/>
              </a:rPr>
              <a:t>Saisine de la CNIL en cours avant publication par Arrêté</a:t>
            </a:r>
          </a:p>
        </p:txBody>
      </p:sp>
      <p:sp>
        <p:nvSpPr>
          <p:cNvPr id="42" name="ZoneTexte 41">
            <a:extLst>
              <a:ext uri="{FF2B5EF4-FFF2-40B4-BE49-F238E27FC236}">
                <a16:creationId xmlns:a16="http://schemas.microsoft.com/office/drawing/2014/main" id="{FA55CD25-318B-A85C-98CA-B4D55E0FEF6D}"/>
              </a:ext>
            </a:extLst>
          </p:cNvPr>
          <p:cNvSpPr txBox="1"/>
          <p:nvPr/>
        </p:nvSpPr>
        <p:spPr>
          <a:xfrm>
            <a:off x="2884394" y="3090730"/>
            <a:ext cx="5057641" cy="553998"/>
          </a:xfrm>
          <a:prstGeom prst="rect">
            <a:avLst/>
          </a:prstGeom>
          <a:noFill/>
        </p:spPr>
        <p:txBody>
          <a:bodyPr wrap="square" lIns="0" tIns="0" rIns="0" bIns="0">
            <a:spAutoFit/>
          </a:bodyPr>
          <a:lstStyle/>
          <a:p>
            <a:pPr lvl="5" indent="-85725" defTabSz="914378">
              <a:buClrTx/>
            </a:pPr>
            <a:r>
              <a:rPr lang="fr-FR" sz="900" dirty="0">
                <a:solidFill>
                  <a:schemeClr val="bg1"/>
                </a:solidFill>
                <a:latin typeface="Marianne" panose="02000000000000000000" pitchFamily="2" charset="0"/>
                <a:ea typeface="+mn-ea"/>
              </a:rPr>
              <a:t>Amélioration du guide d’implémentation INS suite aux visites de référencement des logiciels de la vague 1 du Ségur numérique</a:t>
            </a:r>
          </a:p>
          <a:p>
            <a:pPr lvl="5" indent="-85725" defTabSz="914378">
              <a:buClrTx/>
            </a:pPr>
            <a:endParaRPr lang="fr-FR" sz="900" dirty="0">
              <a:solidFill>
                <a:schemeClr val="bg1"/>
              </a:solidFill>
              <a:latin typeface="Marianne" panose="02000000000000000000" pitchFamily="2" charset="0"/>
              <a:ea typeface="+mn-ea"/>
            </a:endParaRPr>
          </a:p>
          <a:p>
            <a:pPr lvl="5" indent="-85725" defTabSz="914378">
              <a:buClrTx/>
            </a:pPr>
            <a:r>
              <a:rPr lang="fr-FR" sz="900" dirty="0">
                <a:solidFill>
                  <a:schemeClr val="bg1"/>
                </a:solidFill>
                <a:latin typeface="Marianne" panose="02000000000000000000" pitchFamily="2" charset="0"/>
                <a:ea typeface="+mn-ea"/>
              </a:rPr>
              <a:t>Intégration des évolutions dans les dispositifs SONS Ségur des vagues 2 à venir</a:t>
            </a:r>
          </a:p>
        </p:txBody>
      </p:sp>
      <p:sp>
        <p:nvSpPr>
          <p:cNvPr id="44" name="ZoneTexte 43">
            <a:extLst>
              <a:ext uri="{FF2B5EF4-FFF2-40B4-BE49-F238E27FC236}">
                <a16:creationId xmlns:a16="http://schemas.microsoft.com/office/drawing/2014/main" id="{586DB448-21C1-D927-2299-E59BCFA3F956}"/>
              </a:ext>
            </a:extLst>
          </p:cNvPr>
          <p:cNvSpPr txBox="1"/>
          <p:nvPr/>
        </p:nvSpPr>
        <p:spPr>
          <a:xfrm>
            <a:off x="1103791" y="3150124"/>
            <a:ext cx="1642783" cy="461665"/>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En lien avec le Ségur numérique</a:t>
            </a:r>
          </a:p>
        </p:txBody>
      </p:sp>
      <p:sp>
        <p:nvSpPr>
          <p:cNvPr id="46" name="ZoneTexte 45">
            <a:extLst>
              <a:ext uri="{FF2B5EF4-FFF2-40B4-BE49-F238E27FC236}">
                <a16:creationId xmlns:a16="http://schemas.microsoft.com/office/drawing/2014/main" id="{04DD0F56-E942-2259-679D-EAEFFFC530FA}"/>
              </a:ext>
            </a:extLst>
          </p:cNvPr>
          <p:cNvSpPr txBox="1"/>
          <p:nvPr/>
        </p:nvSpPr>
        <p:spPr>
          <a:xfrm>
            <a:off x="1103791" y="4142985"/>
            <a:ext cx="1642783" cy="461665"/>
          </a:xfrm>
          <a:prstGeom prst="rect">
            <a:avLst/>
          </a:prstGeom>
          <a:noFill/>
        </p:spPr>
        <p:txBody>
          <a:bodyPr wrap="square">
            <a:spAutoFit/>
          </a:bodyPr>
          <a:lstStyle/>
          <a:p>
            <a:pPr defTabSz="685800">
              <a:buClrTx/>
            </a:pPr>
            <a:r>
              <a:rPr lang="fr-FR" sz="1200" b="1" kern="1200" dirty="0">
                <a:solidFill>
                  <a:srgbClr val="FFFFFF"/>
                </a:solidFill>
                <a:latin typeface="Marianne" panose="02000000000000000000" pitchFamily="2" charset="0"/>
                <a:ea typeface="+mn-ea"/>
                <a:cs typeface="Calibri" panose="020F0502020204030204" pitchFamily="34" charset="0"/>
              </a:rPr>
              <a:t>Arrivée de l’appli carte Vitale</a:t>
            </a:r>
          </a:p>
        </p:txBody>
      </p:sp>
      <p:sp>
        <p:nvSpPr>
          <p:cNvPr id="48" name="ZoneTexte 47">
            <a:extLst>
              <a:ext uri="{FF2B5EF4-FFF2-40B4-BE49-F238E27FC236}">
                <a16:creationId xmlns:a16="http://schemas.microsoft.com/office/drawing/2014/main" id="{347BF63F-D6DB-3971-8133-156F6A75D0C3}"/>
              </a:ext>
            </a:extLst>
          </p:cNvPr>
          <p:cNvSpPr txBox="1"/>
          <p:nvPr/>
        </p:nvSpPr>
        <p:spPr>
          <a:xfrm>
            <a:off x="2884394" y="4235317"/>
            <a:ext cx="4867835" cy="276999"/>
          </a:xfrm>
          <a:prstGeom prst="rect">
            <a:avLst/>
          </a:prstGeom>
          <a:noFill/>
        </p:spPr>
        <p:txBody>
          <a:bodyPr wrap="square" lIns="0" tIns="0" rIns="0" bIns="0">
            <a:spAutoFit/>
          </a:bodyPr>
          <a:lstStyle/>
          <a:p>
            <a:pPr lvl="5" indent="-85725" defTabSz="914378">
              <a:spcBef>
                <a:spcPts val="450"/>
              </a:spcBef>
            </a:pPr>
            <a:r>
              <a:rPr lang="fr-FR" sz="900" dirty="0">
                <a:solidFill>
                  <a:schemeClr val="bg1"/>
                </a:solidFill>
                <a:latin typeface="Marianne" panose="02000000000000000000" pitchFamily="2" charset="0"/>
                <a:ea typeface="+mn-ea"/>
              </a:rPr>
              <a:t>Simplification attendue de l’obtention d’une INS qualifiée avec le déploiement de l’appli carte Vitale </a:t>
            </a:r>
          </a:p>
        </p:txBody>
      </p:sp>
      <p:sp>
        <p:nvSpPr>
          <p:cNvPr id="50" name="Ellipse 49">
            <a:extLst>
              <a:ext uri="{FF2B5EF4-FFF2-40B4-BE49-F238E27FC236}">
                <a16:creationId xmlns:a16="http://schemas.microsoft.com/office/drawing/2014/main" id="{4D738DB7-BB77-189A-D838-EDA49DBBDA41}"/>
              </a:ext>
            </a:extLst>
          </p:cNvPr>
          <p:cNvSpPr/>
          <p:nvPr/>
        </p:nvSpPr>
        <p:spPr>
          <a:xfrm>
            <a:off x="8069141" y="4110339"/>
            <a:ext cx="526956" cy="52695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6E3AFF67-430A-4223-8A2C-ED98EFF1BB16}"/>
              </a:ext>
            </a:extLst>
          </p:cNvPr>
          <p:cNvSpPr/>
          <p:nvPr/>
        </p:nvSpPr>
        <p:spPr>
          <a:xfrm>
            <a:off x="8074216" y="3098563"/>
            <a:ext cx="526956" cy="52695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a:extLst>
              <a:ext uri="{FF2B5EF4-FFF2-40B4-BE49-F238E27FC236}">
                <a16:creationId xmlns:a16="http://schemas.microsoft.com/office/drawing/2014/main" id="{05DED914-3A1B-8139-D59A-1466466A9B7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20561" y="4256342"/>
            <a:ext cx="234947" cy="234947"/>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3;p41" descr="Logo&#10;&#10;Description automatically generated">
            <a:extLst>
              <a:ext uri="{FF2B5EF4-FFF2-40B4-BE49-F238E27FC236}">
                <a16:creationId xmlns:a16="http://schemas.microsoft.com/office/drawing/2014/main" id="{AB64BA40-645B-C702-CCB2-9DACAF9F3D54}"/>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34764" y="3167929"/>
            <a:ext cx="220744" cy="220744"/>
          </a:xfrm>
          <a:prstGeom prst="rect">
            <a:avLst/>
          </a:prstGeom>
          <a:noFill/>
          <a:ln>
            <a:noFill/>
          </a:ln>
        </p:spPr>
      </p:pic>
      <p:pic>
        <p:nvPicPr>
          <p:cNvPr id="14" name="Google Shape;12;p41" descr="Text&#10;&#10;Description automatically generated">
            <a:extLst>
              <a:ext uri="{FF2B5EF4-FFF2-40B4-BE49-F238E27FC236}">
                <a16:creationId xmlns:a16="http://schemas.microsoft.com/office/drawing/2014/main" id="{AD765A0A-B8F7-D3DB-0518-7A1D4175611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137257" y="3423009"/>
            <a:ext cx="413002" cy="92434"/>
          </a:xfrm>
          <a:prstGeom prst="rect">
            <a:avLst/>
          </a:prstGeom>
          <a:noFill/>
          <a:ln>
            <a:noFill/>
          </a:ln>
        </p:spPr>
      </p:pic>
      <p:sp>
        <p:nvSpPr>
          <p:cNvPr id="16" name="Ellipse 15">
            <a:extLst>
              <a:ext uri="{FF2B5EF4-FFF2-40B4-BE49-F238E27FC236}">
                <a16:creationId xmlns:a16="http://schemas.microsoft.com/office/drawing/2014/main" id="{5AA16E79-9569-4968-8A51-1763EF4CC152}"/>
              </a:ext>
            </a:extLst>
          </p:cNvPr>
          <p:cNvSpPr/>
          <p:nvPr/>
        </p:nvSpPr>
        <p:spPr>
          <a:xfrm>
            <a:off x="8069141" y="2054142"/>
            <a:ext cx="526956" cy="52695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CFC09A5A-BB88-EF1A-1669-04182FDAB0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57892" y="2193623"/>
            <a:ext cx="349454" cy="221876"/>
          </a:xfrm>
          <a:prstGeom prst="rect">
            <a:avLst/>
          </a:prstGeom>
        </p:spPr>
      </p:pic>
      <p:sp>
        <p:nvSpPr>
          <p:cNvPr id="18" name="Ellipse 17">
            <a:extLst>
              <a:ext uri="{FF2B5EF4-FFF2-40B4-BE49-F238E27FC236}">
                <a16:creationId xmlns:a16="http://schemas.microsoft.com/office/drawing/2014/main" id="{AA6140B3-2692-23DF-1DCF-7FD6A85DA29F}"/>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3769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EC805"/>
        </a:solidFill>
        <a:effectLst/>
      </p:bgPr>
    </p:bg>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7EE09B-C585-5961-000A-7A18FDFCF201}"/>
              </a:ext>
            </a:extLst>
          </p:cNvPr>
          <p:cNvSpPr>
            <a:spLocks noGrp="1"/>
          </p:cNvSpPr>
          <p:nvPr>
            <p:ph type="body" idx="3"/>
          </p:nvPr>
        </p:nvSpPr>
        <p:spPr/>
        <p:txBody>
          <a:bodyPr/>
          <a:lstStyle/>
          <a:p>
            <a:r>
              <a:rPr lang="fr-FR" dirty="0"/>
              <a:t>AXE 3</a:t>
            </a:r>
          </a:p>
        </p:txBody>
      </p:sp>
      <p:sp>
        <p:nvSpPr>
          <p:cNvPr id="4" name="Espace réservé du numéro de diapositive 3">
            <a:extLst>
              <a:ext uri="{FF2B5EF4-FFF2-40B4-BE49-F238E27FC236}">
                <a16:creationId xmlns:a16="http://schemas.microsoft.com/office/drawing/2014/main" id="{45BF5ABF-2B48-984C-EB22-9C2091E00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96</a:t>
            </a:fld>
            <a:endParaRPr lang="fr-FR"/>
          </a:p>
        </p:txBody>
      </p:sp>
      <p:pic>
        <p:nvPicPr>
          <p:cNvPr id="9" name="Google Shape;79;p16">
            <a:extLst>
              <a:ext uri="{FF2B5EF4-FFF2-40B4-BE49-F238E27FC236}">
                <a16:creationId xmlns:a16="http://schemas.microsoft.com/office/drawing/2014/main" id="{BAFABCD3-5439-DFC4-0977-A3E263F40DE3}"/>
              </a:ext>
            </a:extLst>
          </p:cNvPr>
          <p:cNvPicPr preferRelativeResize="0"/>
          <p:nvPr/>
        </p:nvPicPr>
        <p:blipFill rotWithShape="1">
          <a:blip r:embed="rId2" cstate="print">
            <a:alphaModFix amt="10000"/>
            <a:extLst>
              <a:ext uri="{28A0092B-C50C-407E-A947-70E740481C1C}">
                <a14:useLocalDpi xmlns:a14="http://schemas.microsoft.com/office/drawing/2010/main"/>
              </a:ext>
            </a:extLst>
          </a:blip>
          <a:srcRect/>
          <a:stretch/>
        </p:blipFill>
        <p:spPr>
          <a:xfrm>
            <a:off x="4572000" y="2023259"/>
            <a:ext cx="4572001" cy="3120241"/>
          </a:xfrm>
          <a:prstGeom prst="rect">
            <a:avLst/>
          </a:prstGeom>
          <a:noFill/>
          <a:ln>
            <a:noFill/>
          </a:ln>
        </p:spPr>
      </p:pic>
      <p:sp>
        <p:nvSpPr>
          <p:cNvPr id="3" name="ZoneTexte 2">
            <a:extLst>
              <a:ext uri="{FF2B5EF4-FFF2-40B4-BE49-F238E27FC236}">
                <a16:creationId xmlns:a16="http://schemas.microsoft.com/office/drawing/2014/main" id="{DE441BA0-9597-22BB-8666-8066F83575BA}"/>
              </a:ext>
            </a:extLst>
          </p:cNvPr>
          <p:cNvSpPr txBox="1"/>
          <p:nvPr/>
        </p:nvSpPr>
        <p:spPr>
          <a:xfrm>
            <a:off x="555129" y="2217807"/>
            <a:ext cx="829526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kern="0" cap="none" spc="0" normalizeH="0" baseline="0" noProof="0" dirty="0">
                <a:ln>
                  <a:noFill/>
                </a:ln>
                <a:solidFill>
                  <a:srgbClr val="FFFFFF"/>
                </a:solidFill>
                <a:effectLst/>
                <a:uLnTx/>
                <a:uFillTx/>
                <a:latin typeface="Marianne" panose="02000000000000000000" pitchFamily="2" charset="0"/>
                <a:cs typeface="Arial"/>
                <a:sym typeface="Arial"/>
              </a:rPr>
              <a:t>Appli carte Vitale</a:t>
            </a:r>
          </a:p>
        </p:txBody>
      </p:sp>
    </p:spTree>
    <p:extLst>
      <p:ext uri="{BB962C8B-B14F-4D97-AF65-F5344CB8AC3E}">
        <p14:creationId xmlns:p14="http://schemas.microsoft.com/office/powerpoint/2010/main" val="7360425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Diffuser largement l’Appli carte Vitale et l’Identité Nationale de santé (INS)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14</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97</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Appli carte Vital</a:t>
            </a:r>
            <a:r>
              <a:rPr lang="fr-FR" sz="1000" dirty="0">
                <a:latin typeface="Marianne" panose="02000000000000000000" pitchFamily="2" charset="0"/>
                <a:cs typeface="Arial" panose="020B0604020202020204" pitchFamily="34" charset="0"/>
              </a:rPr>
              <a:t>e</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14.1</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72FF96B2-FF99-25F7-9570-0B3E3900B6AB}"/>
              </a:ext>
            </a:extLst>
          </p:cNvPr>
          <p:cNvSpPr txBox="1"/>
          <p:nvPr/>
        </p:nvSpPr>
        <p:spPr>
          <a:xfrm>
            <a:off x="646595" y="1240499"/>
            <a:ext cx="7350657" cy="246221"/>
          </a:xfrm>
          <a:prstGeom prst="rect">
            <a:avLst/>
          </a:prstGeom>
          <a:noFill/>
        </p:spPr>
        <p:txBody>
          <a:bodyPr wrap="square" lIns="0" tIns="0" rIns="0" bIns="0">
            <a:spAutoFit/>
          </a:bodyPr>
          <a:lstStyle/>
          <a:p>
            <a:pPr defTabSz="914378"/>
            <a:r>
              <a:rPr lang="fr-FR" sz="1600" b="1" dirty="0">
                <a:solidFill>
                  <a:srgbClr val="374C62"/>
                </a:solidFill>
                <a:latin typeface="Marianne" panose="02000000000000000000" pitchFamily="2" charset="0"/>
              </a:rPr>
              <a:t>Déploiement de l’appli carte Vitale auprès des assurés</a:t>
            </a:r>
          </a:p>
        </p:txBody>
      </p:sp>
      <p:sp>
        <p:nvSpPr>
          <p:cNvPr id="26" name="Rectangle 25">
            <a:extLst>
              <a:ext uri="{FF2B5EF4-FFF2-40B4-BE49-F238E27FC236}">
                <a16:creationId xmlns:a16="http://schemas.microsoft.com/office/drawing/2014/main" id="{AA4E690C-BFDD-3BA2-58B1-10302FD20B0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pic>
        <p:nvPicPr>
          <p:cNvPr id="18" name="Image 17">
            <a:extLst>
              <a:ext uri="{FF2B5EF4-FFF2-40B4-BE49-F238E27FC236}">
                <a16:creationId xmlns:a16="http://schemas.microsoft.com/office/drawing/2014/main" id="{0A8EABF7-453E-78E7-AF62-80CF02F2F0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066" y="2435703"/>
            <a:ext cx="2534901" cy="2728736"/>
          </a:xfrm>
          <a:prstGeom prst="rect">
            <a:avLst/>
          </a:prstGeom>
        </p:spPr>
      </p:pic>
      <p:grpSp>
        <p:nvGrpSpPr>
          <p:cNvPr id="19" name="Groupe 18">
            <a:extLst>
              <a:ext uri="{FF2B5EF4-FFF2-40B4-BE49-F238E27FC236}">
                <a16:creationId xmlns:a16="http://schemas.microsoft.com/office/drawing/2014/main" id="{2F25A060-5C48-6B20-2343-FAC176F5A280}"/>
              </a:ext>
            </a:extLst>
          </p:cNvPr>
          <p:cNvGrpSpPr/>
          <p:nvPr/>
        </p:nvGrpSpPr>
        <p:grpSpPr>
          <a:xfrm>
            <a:off x="646595" y="1732063"/>
            <a:ext cx="2265840" cy="828504"/>
            <a:chOff x="717871" y="1433048"/>
            <a:chExt cx="2265840" cy="828504"/>
          </a:xfrm>
        </p:grpSpPr>
        <p:sp>
          <p:nvSpPr>
            <p:cNvPr id="20" name="Rectangle: Rounded Corners 6">
              <a:extLst>
                <a:ext uri="{FF2B5EF4-FFF2-40B4-BE49-F238E27FC236}">
                  <a16:creationId xmlns:a16="http://schemas.microsoft.com/office/drawing/2014/main" id="{9BB8A431-15BF-722C-0BFF-115F9DF2502F}"/>
                </a:ext>
              </a:extLst>
            </p:cNvPr>
            <p:cNvSpPr/>
            <p:nvPr/>
          </p:nvSpPr>
          <p:spPr>
            <a:xfrm>
              <a:off x="717871" y="1433048"/>
              <a:ext cx="2265840" cy="828504"/>
            </a:xfrm>
            <a:prstGeom prst="roundRect">
              <a:avLst/>
            </a:prstGeom>
            <a:solidFill>
              <a:srgbClr val="00B050">
                <a:alpha val="60000"/>
              </a:srgbClr>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endParaRPr kumimoji="0" lang="fr-FR" sz="1333" b="0" i="0" u="none" strike="noStrike" kern="1200" cap="none" spc="0" normalizeH="0" baseline="0" noProof="0">
                <a:ln>
                  <a:noFill/>
                </a:ln>
                <a:solidFill>
                  <a:prstClr val="white"/>
                </a:solidFill>
                <a:effectLst/>
                <a:uLnTx/>
                <a:uFillTx/>
                <a:latin typeface="Marianne" panose="02000000000000000000" pitchFamily="2" charset="0"/>
                <a:ea typeface="+mn-ea"/>
                <a:sym typeface="Arial"/>
              </a:endParaRPr>
            </a:p>
          </p:txBody>
        </p:sp>
        <p:sp>
          <p:nvSpPr>
            <p:cNvPr id="21" name="ZoneTexte 20">
              <a:extLst>
                <a:ext uri="{FF2B5EF4-FFF2-40B4-BE49-F238E27FC236}">
                  <a16:creationId xmlns:a16="http://schemas.microsoft.com/office/drawing/2014/main" id="{F20BF586-ECFF-D4D9-50A7-9A375BF91648}"/>
                </a:ext>
              </a:extLst>
            </p:cNvPr>
            <p:cNvSpPr txBox="1"/>
            <p:nvPr/>
          </p:nvSpPr>
          <p:spPr>
            <a:xfrm>
              <a:off x="818922" y="1524134"/>
              <a:ext cx="1411643" cy="646331"/>
            </a:xfrm>
            <a:prstGeom prst="rect">
              <a:avLst/>
            </a:prstGeom>
            <a:noFill/>
          </p:spPr>
          <p:txBody>
            <a:bodyPr wrap="square" rtlCol="0">
              <a:spAutoFit/>
            </a:bodyPr>
            <a:lstStyle/>
            <a:p>
              <a:pPr marL="0" marR="0" lvl="0" indent="0"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1200" cap="none" spc="0" normalizeH="0" baseline="0" noProof="0" dirty="0">
                  <a:ln>
                    <a:noFill/>
                  </a:ln>
                  <a:solidFill>
                    <a:schemeClr val="bg1"/>
                  </a:solidFill>
                  <a:effectLst/>
                  <a:uLnTx/>
                  <a:uFillTx/>
                  <a:latin typeface="Marianne" panose="02000000000000000000" pitchFamily="2" charset="0"/>
                  <a:ea typeface="+mn-ea"/>
                  <a:sym typeface="Arial"/>
                </a:rPr>
                <a:t>186 000 </a:t>
              </a:r>
              <a:r>
                <a:rPr kumimoji="0" lang="fr-FR" sz="1200" b="0" i="0" u="none" strike="noStrike" kern="1200" cap="none" spc="0" normalizeH="0" baseline="0" noProof="0" dirty="0">
                  <a:ln>
                    <a:noFill/>
                  </a:ln>
                  <a:solidFill>
                    <a:schemeClr val="bg1"/>
                  </a:solidFill>
                  <a:effectLst/>
                  <a:uLnTx/>
                  <a:uFillTx/>
                  <a:latin typeface="Marianne" panose="02000000000000000000" pitchFamily="2" charset="0"/>
                  <a:ea typeface="+mn-ea"/>
                  <a:sym typeface="Arial"/>
                </a:rPr>
                <a:t>assurés ont activé leur application</a:t>
              </a:r>
            </a:p>
          </p:txBody>
        </p:sp>
        <p:sp>
          <p:nvSpPr>
            <p:cNvPr id="22" name="Bogen 90">
              <a:extLst>
                <a:ext uri="{FF2B5EF4-FFF2-40B4-BE49-F238E27FC236}">
                  <a16:creationId xmlns:a16="http://schemas.microsoft.com/office/drawing/2014/main" id="{A016D1B3-569C-D1E8-B4AE-DBD36A61729C}"/>
                </a:ext>
              </a:extLst>
            </p:cNvPr>
            <p:cNvSpPr>
              <a:spLocks noChangeAspect="1"/>
            </p:cNvSpPr>
            <p:nvPr/>
          </p:nvSpPr>
          <p:spPr>
            <a:xfrm>
              <a:off x="1991900" y="1528541"/>
              <a:ext cx="731783" cy="596814"/>
            </a:xfrm>
            <a:prstGeom prst="arc">
              <a:avLst>
                <a:gd name="adj1" fmla="val 16231191"/>
                <a:gd name="adj2" fmla="val 7424620"/>
              </a:avLst>
            </a:prstGeom>
            <a:noFill/>
            <a:ln w="127000" cap="flat" cmpd="sng" algn="ctr">
              <a:solidFill>
                <a:srgbClr val="FFC000"/>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endParaRPr kumimoji="0" lang="de-DE" sz="3200" b="1" i="0" u="none" strike="noStrike" kern="1200" cap="none" spc="0" normalizeH="0" baseline="0" noProof="0">
                <a:ln w="22225">
                  <a:solidFill>
                    <a:srgbClr val="C74E5A"/>
                  </a:solidFill>
                  <a:prstDash val="solid"/>
                </a:ln>
                <a:solidFill>
                  <a:srgbClr val="C74E5A">
                    <a:lumMod val="40000"/>
                    <a:lumOff val="60000"/>
                  </a:srgbClr>
                </a:solidFill>
                <a:effectLst/>
                <a:uLnTx/>
                <a:uFillTx/>
                <a:latin typeface="Marianne" panose="02000000000000000000" pitchFamily="2" charset="0"/>
                <a:ea typeface="+mn-ea"/>
                <a:cs typeface="Poppins" panose="00000500000000000000" pitchFamily="2" charset="0"/>
                <a:sym typeface="Arial"/>
              </a:endParaRPr>
            </a:p>
          </p:txBody>
        </p:sp>
      </p:grpSp>
      <p:grpSp>
        <p:nvGrpSpPr>
          <p:cNvPr id="23" name="Groupe 22">
            <a:extLst>
              <a:ext uri="{FF2B5EF4-FFF2-40B4-BE49-F238E27FC236}">
                <a16:creationId xmlns:a16="http://schemas.microsoft.com/office/drawing/2014/main" id="{1F9AC601-3717-4889-425C-AB51A232F696}"/>
              </a:ext>
            </a:extLst>
          </p:cNvPr>
          <p:cNvGrpSpPr/>
          <p:nvPr/>
        </p:nvGrpSpPr>
        <p:grpSpPr>
          <a:xfrm>
            <a:off x="1928487" y="2691036"/>
            <a:ext cx="2265840" cy="828504"/>
            <a:chOff x="717871" y="1433048"/>
            <a:chExt cx="2265840" cy="828504"/>
          </a:xfrm>
        </p:grpSpPr>
        <p:sp>
          <p:nvSpPr>
            <p:cNvPr id="24" name="Rectangle: Rounded Corners 6">
              <a:extLst>
                <a:ext uri="{FF2B5EF4-FFF2-40B4-BE49-F238E27FC236}">
                  <a16:creationId xmlns:a16="http://schemas.microsoft.com/office/drawing/2014/main" id="{C49AE19B-0242-C2DF-5BBE-0FD27B66A09A}"/>
                </a:ext>
              </a:extLst>
            </p:cNvPr>
            <p:cNvSpPr/>
            <p:nvPr/>
          </p:nvSpPr>
          <p:spPr>
            <a:xfrm>
              <a:off x="717871" y="1433048"/>
              <a:ext cx="2265840" cy="828504"/>
            </a:xfrm>
            <a:prstGeom prst="roundRect">
              <a:avLst/>
            </a:prstGeom>
            <a:solidFill>
              <a:srgbClr val="00B050">
                <a:alpha val="60000"/>
              </a:srgbClr>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endParaRPr kumimoji="0" lang="fr-FR" sz="1333" b="0" i="0" u="none" strike="noStrike" kern="1200" cap="none" spc="0" normalizeH="0" baseline="0" noProof="0">
                <a:ln>
                  <a:noFill/>
                </a:ln>
                <a:solidFill>
                  <a:prstClr val="white"/>
                </a:solidFill>
                <a:effectLst/>
                <a:uLnTx/>
                <a:uFillTx/>
                <a:latin typeface="Marianne" panose="02000000000000000000" pitchFamily="2" charset="0"/>
                <a:ea typeface="+mn-ea"/>
                <a:sym typeface="Arial"/>
              </a:endParaRPr>
            </a:p>
          </p:txBody>
        </p:sp>
        <p:sp>
          <p:nvSpPr>
            <p:cNvPr id="25" name="ZoneTexte 24">
              <a:extLst>
                <a:ext uri="{FF2B5EF4-FFF2-40B4-BE49-F238E27FC236}">
                  <a16:creationId xmlns:a16="http://schemas.microsoft.com/office/drawing/2014/main" id="{BF62C8C1-E2B7-4CBB-6E71-F8A39E02F4C2}"/>
                </a:ext>
              </a:extLst>
            </p:cNvPr>
            <p:cNvSpPr txBox="1"/>
            <p:nvPr/>
          </p:nvSpPr>
          <p:spPr>
            <a:xfrm>
              <a:off x="808511" y="1524134"/>
              <a:ext cx="1568524" cy="646331"/>
            </a:xfrm>
            <a:prstGeom prst="rect">
              <a:avLst/>
            </a:prstGeom>
            <a:noFill/>
          </p:spPr>
          <p:txBody>
            <a:bodyPr wrap="square" rtlCol="0">
              <a:spAutoFit/>
            </a:bodyPr>
            <a:lstStyle/>
            <a:p>
              <a:pPr marL="0" marR="0" lvl="0" indent="0" defTabSz="914446" rtl="0" eaLnBrk="1" fontAlgn="auto" latinLnBrk="0" hangingPunct="1">
                <a:lnSpc>
                  <a:spcPct val="100000"/>
                </a:lnSpc>
                <a:spcBef>
                  <a:spcPts val="0"/>
                </a:spcBef>
                <a:spcAft>
                  <a:spcPts val="0"/>
                </a:spcAft>
                <a:buClr>
                  <a:srgbClr val="000000"/>
                </a:buClr>
                <a:buSzTx/>
                <a:buFont typeface="Arial"/>
                <a:buNone/>
                <a:tabLst/>
                <a:defRPr/>
              </a:pPr>
              <a:r>
                <a:rPr lang="fr-FR" sz="1200" b="1" kern="1200" dirty="0">
                  <a:solidFill>
                    <a:schemeClr val="bg1"/>
                  </a:solidFill>
                  <a:latin typeface="Marianne" panose="02000000000000000000" pitchFamily="2" charset="0"/>
                  <a:ea typeface="+mn-ea"/>
                </a:rPr>
                <a:t>8 départements</a:t>
              </a:r>
            </a:p>
            <a:p>
              <a:pPr defTabSz="914446">
                <a:defRPr/>
              </a:pPr>
              <a:r>
                <a:rPr lang="fr-FR" sz="1200" b="1" kern="1200" dirty="0">
                  <a:solidFill>
                    <a:schemeClr val="bg1"/>
                  </a:solidFill>
                  <a:latin typeface="Marianne" panose="02000000000000000000" pitchFamily="2" charset="0"/>
                  <a:ea typeface="+mn-ea"/>
                </a:rPr>
                <a:t>+ 13 en juin 2024</a:t>
              </a:r>
            </a:p>
            <a:p>
              <a:pPr defTabSz="914446">
                <a:defRPr/>
              </a:pPr>
              <a:r>
                <a:rPr lang="fr-FR" sz="1200" b="1" kern="1200" dirty="0">
                  <a:solidFill>
                    <a:schemeClr val="bg1"/>
                  </a:solidFill>
                  <a:latin typeface="Marianne" panose="02000000000000000000" pitchFamily="2" charset="0"/>
                  <a:ea typeface="+mn-ea"/>
                </a:rPr>
                <a:t>(12 M assurés)</a:t>
              </a:r>
            </a:p>
          </p:txBody>
        </p:sp>
        <p:sp>
          <p:nvSpPr>
            <p:cNvPr id="27" name="Bogen 90">
              <a:extLst>
                <a:ext uri="{FF2B5EF4-FFF2-40B4-BE49-F238E27FC236}">
                  <a16:creationId xmlns:a16="http://schemas.microsoft.com/office/drawing/2014/main" id="{EFB85C41-56F5-6EDC-7A96-3389C0DF7C71}"/>
                </a:ext>
              </a:extLst>
            </p:cNvPr>
            <p:cNvSpPr>
              <a:spLocks noChangeAspect="1"/>
            </p:cNvSpPr>
            <p:nvPr/>
          </p:nvSpPr>
          <p:spPr>
            <a:xfrm>
              <a:off x="2018639" y="1530589"/>
              <a:ext cx="731783" cy="596814"/>
            </a:xfrm>
            <a:prstGeom prst="arc">
              <a:avLst>
                <a:gd name="adj1" fmla="val 16231191"/>
                <a:gd name="adj2" fmla="val 7424620"/>
              </a:avLst>
            </a:prstGeom>
            <a:noFill/>
            <a:ln w="127000" cap="flat" cmpd="sng" algn="ctr">
              <a:solidFill>
                <a:srgbClr val="FFC000"/>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endParaRPr kumimoji="0" lang="de-DE" sz="3200" b="1" i="0" u="none" strike="noStrike" kern="1200" cap="none" spc="0" normalizeH="0" baseline="0" noProof="0">
                <a:ln w="22225">
                  <a:solidFill>
                    <a:srgbClr val="C74E5A"/>
                  </a:solidFill>
                  <a:prstDash val="solid"/>
                </a:ln>
                <a:solidFill>
                  <a:srgbClr val="C74E5A">
                    <a:lumMod val="40000"/>
                    <a:lumOff val="60000"/>
                  </a:srgbClr>
                </a:solidFill>
                <a:effectLst/>
                <a:uLnTx/>
                <a:uFillTx/>
                <a:latin typeface="Marianne" panose="02000000000000000000" pitchFamily="2" charset="0"/>
                <a:ea typeface="+mn-ea"/>
                <a:cs typeface="Poppins" panose="00000500000000000000" pitchFamily="2" charset="0"/>
                <a:sym typeface="Arial"/>
              </a:endParaRPr>
            </a:p>
          </p:txBody>
        </p:sp>
      </p:grpSp>
      <p:sp>
        <p:nvSpPr>
          <p:cNvPr id="29" name="ZoneTexte 28">
            <a:extLst>
              <a:ext uri="{FF2B5EF4-FFF2-40B4-BE49-F238E27FC236}">
                <a16:creationId xmlns:a16="http://schemas.microsoft.com/office/drawing/2014/main" id="{1409535A-8793-1A0C-11D2-270F20D3CDE0}"/>
              </a:ext>
            </a:extLst>
          </p:cNvPr>
          <p:cNvSpPr txBox="1"/>
          <p:nvPr/>
        </p:nvSpPr>
        <p:spPr>
          <a:xfrm>
            <a:off x="3595146" y="2021699"/>
            <a:ext cx="199461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0" i="0" u="none" strike="noStrike" kern="0" cap="none" spc="0" normalizeH="0" baseline="0" noProof="0" dirty="0">
                <a:ln>
                  <a:noFill/>
                </a:ln>
                <a:solidFill>
                  <a:srgbClr val="374C62"/>
                </a:solidFill>
                <a:effectLst/>
                <a:uLnTx/>
                <a:uFillTx/>
                <a:latin typeface="Marianne" panose="02000000000000000000" pitchFamily="2" charset="0"/>
                <a:sym typeface="Arial"/>
              </a:rPr>
              <a:t>L’assurance Maladie invite les assurés concernés par courrier électronique à procéder à l’activation de leur appli carte Vitale </a:t>
            </a:r>
          </a:p>
        </p:txBody>
      </p:sp>
      <p:pic>
        <p:nvPicPr>
          <p:cNvPr id="31" name="Image 30">
            <a:extLst>
              <a:ext uri="{FF2B5EF4-FFF2-40B4-BE49-F238E27FC236}">
                <a16:creationId xmlns:a16="http://schemas.microsoft.com/office/drawing/2014/main" id="{7FB2EB14-E48A-F894-3C9E-D178D2723F2F}"/>
              </a:ext>
            </a:extLst>
          </p:cNvPr>
          <p:cNvPicPr>
            <a:picLocks noChangeAspect="1"/>
          </p:cNvPicPr>
          <p:nvPr/>
        </p:nvPicPr>
        <p:blipFill>
          <a:blip r:embed="rId3"/>
          <a:stretch>
            <a:fillRect/>
          </a:stretch>
        </p:blipFill>
        <p:spPr>
          <a:xfrm>
            <a:off x="5867681" y="1732063"/>
            <a:ext cx="3150198" cy="31638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5" name="Graphique 34" descr="Ligne fléchée : incurvée sens des aiguilles d’une montre contour">
            <a:extLst>
              <a:ext uri="{FF2B5EF4-FFF2-40B4-BE49-F238E27FC236}">
                <a16:creationId xmlns:a16="http://schemas.microsoft.com/office/drawing/2014/main" id="{790CD023-41E6-2514-8228-8EB6780EB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018415">
            <a:off x="3104030" y="2194579"/>
            <a:ext cx="459581" cy="459581"/>
          </a:xfrm>
          <a:prstGeom prst="rect">
            <a:avLst/>
          </a:prstGeom>
        </p:spPr>
      </p:pic>
      <p:grpSp>
        <p:nvGrpSpPr>
          <p:cNvPr id="39" name="Groupe 38">
            <a:extLst>
              <a:ext uri="{FF2B5EF4-FFF2-40B4-BE49-F238E27FC236}">
                <a16:creationId xmlns:a16="http://schemas.microsoft.com/office/drawing/2014/main" id="{B8228BCE-7F93-A7CC-C58E-3221489CE581}"/>
              </a:ext>
            </a:extLst>
          </p:cNvPr>
          <p:cNvGrpSpPr/>
          <p:nvPr/>
        </p:nvGrpSpPr>
        <p:grpSpPr>
          <a:xfrm>
            <a:off x="3102331" y="3650009"/>
            <a:ext cx="2265840" cy="828504"/>
            <a:chOff x="717871" y="1433048"/>
            <a:chExt cx="2265840" cy="828504"/>
          </a:xfrm>
        </p:grpSpPr>
        <p:sp>
          <p:nvSpPr>
            <p:cNvPr id="41" name="Rectangle: Rounded Corners 6">
              <a:extLst>
                <a:ext uri="{FF2B5EF4-FFF2-40B4-BE49-F238E27FC236}">
                  <a16:creationId xmlns:a16="http://schemas.microsoft.com/office/drawing/2014/main" id="{21525D36-04D0-2658-9740-9693CDFB916F}"/>
                </a:ext>
              </a:extLst>
            </p:cNvPr>
            <p:cNvSpPr/>
            <p:nvPr/>
          </p:nvSpPr>
          <p:spPr>
            <a:xfrm>
              <a:off x="717871" y="1433048"/>
              <a:ext cx="2265840" cy="828504"/>
            </a:xfrm>
            <a:prstGeom prst="roundRect">
              <a:avLst/>
            </a:prstGeom>
            <a:solidFill>
              <a:srgbClr val="00B050">
                <a:alpha val="60000"/>
              </a:srgbClr>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endParaRPr kumimoji="0" lang="fr-FR" sz="1333" b="0" i="0" u="none" strike="noStrike" kern="1200" cap="none" spc="0" normalizeH="0" baseline="0" noProof="0">
                <a:ln>
                  <a:noFill/>
                </a:ln>
                <a:solidFill>
                  <a:prstClr val="white"/>
                </a:solidFill>
                <a:effectLst/>
                <a:uLnTx/>
                <a:uFillTx/>
                <a:latin typeface="Marianne" panose="02000000000000000000" pitchFamily="2" charset="0"/>
                <a:ea typeface="+mn-ea"/>
                <a:sym typeface="Arial"/>
              </a:endParaRPr>
            </a:p>
          </p:txBody>
        </p:sp>
        <p:sp>
          <p:nvSpPr>
            <p:cNvPr id="43" name="ZoneTexte 42">
              <a:extLst>
                <a:ext uri="{FF2B5EF4-FFF2-40B4-BE49-F238E27FC236}">
                  <a16:creationId xmlns:a16="http://schemas.microsoft.com/office/drawing/2014/main" id="{11384D07-AA39-A4E0-AE11-75E7337CF468}"/>
                </a:ext>
              </a:extLst>
            </p:cNvPr>
            <p:cNvSpPr txBox="1"/>
            <p:nvPr/>
          </p:nvSpPr>
          <p:spPr>
            <a:xfrm>
              <a:off x="810895" y="1504774"/>
              <a:ext cx="1411643" cy="646331"/>
            </a:xfrm>
            <a:prstGeom prst="rect">
              <a:avLst/>
            </a:prstGeom>
            <a:noFill/>
          </p:spPr>
          <p:txBody>
            <a:bodyPr wrap="square" rtlCol="0">
              <a:spAutoFit/>
            </a:bodyPr>
            <a:lstStyle/>
            <a:p>
              <a:pPr marL="0" lvl="0" indent="0" defTabSz="914446" eaLnBrk="1" fontAlgn="auto" latinLnBrk="0" hangingPunct="1">
                <a:buSzTx/>
                <a:buFont typeface="Arial"/>
                <a:buNone/>
                <a:tabLst/>
                <a:defRPr/>
              </a:pPr>
              <a:r>
                <a:rPr lang="fr-FR" sz="1200" b="1" kern="1200" dirty="0">
                  <a:solidFill>
                    <a:schemeClr val="bg1"/>
                  </a:solidFill>
                  <a:latin typeface="Marianne" panose="02000000000000000000" pitchFamily="2" charset="0"/>
                  <a:ea typeface="+mn-ea"/>
                </a:rPr>
                <a:t>Début 2025 : déploiement France entière</a:t>
              </a:r>
            </a:p>
          </p:txBody>
        </p:sp>
        <p:sp>
          <p:nvSpPr>
            <p:cNvPr id="45" name="Bogen 90">
              <a:extLst>
                <a:ext uri="{FF2B5EF4-FFF2-40B4-BE49-F238E27FC236}">
                  <a16:creationId xmlns:a16="http://schemas.microsoft.com/office/drawing/2014/main" id="{F85C31D8-D1A3-5024-990A-DE6D9864EEA5}"/>
                </a:ext>
              </a:extLst>
            </p:cNvPr>
            <p:cNvSpPr>
              <a:spLocks noChangeAspect="1"/>
            </p:cNvSpPr>
            <p:nvPr/>
          </p:nvSpPr>
          <p:spPr>
            <a:xfrm>
              <a:off x="1991900" y="1528541"/>
              <a:ext cx="731783" cy="596814"/>
            </a:xfrm>
            <a:prstGeom prst="arc">
              <a:avLst>
                <a:gd name="adj1" fmla="val 16231191"/>
                <a:gd name="adj2" fmla="val 7424620"/>
              </a:avLst>
            </a:prstGeom>
            <a:noFill/>
            <a:ln w="127000" cap="flat" cmpd="sng" algn="ctr">
              <a:solidFill>
                <a:srgbClr val="FFC000"/>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endParaRPr kumimoji="0" lang="de-DE" sz="3200" b="1" i="0" u="none" strike="noStrike" kern="1200" cap="none" spc="0" normalizeH="0" baseline="0" noProof="0">
                <a:ln w="22225">
                  <a:solidFill>
                    <a:srgbClr val="C74E5A"/>
                  </a:solidFill>
                  <a:prstDash val="solid"/>
                </a:ln>
                <a:solidFill>
                  <a:srgbClr val="C74E5A">
                    <a:lumMod val="40000"/>
                    <a:lumOff val="60000"/>
                  </a:srgbClr>
                </a:solidFill>
                <a:effectLst/>
                <a:uLnTx/>
                <a:uFillTx/>
                <a:latin typeface="Marianne" panose="02000000000000000000" pitchFamily="2" charset="0"/>
                <a:ea typeface="+mn-ea"/>
                <a:cs typeface="Poppins" panose="00000500000000000000" pitchFamily="2" charset="0"/>
                <a:sym typeface="Arial"/>
              </a:endParaRPr>
            </a:p>
          </p:txBody>
        </p:sp>
      </p:grpSp>
      <p:sp>
        <p:nvSpPr>
          <p:cNvPr id="47" name="Ellipse 46">
            <a:extLst>
              <a:ext uri="{FF2B5EF4-FFF2-40B4-BE49-F238E27FC236}">
                <a16:creationId xmlns:a16="http://schemas.microsoft.com/office/drawing/2014/main" id="{251A5B08-C15E-BE37-412C-DF1B89CD1E05}"/>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17559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Diffuser largement l’Appli carte Vitale et l’Identité Nationale de santé (INS)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14</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98</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a:latin typeface="Marianne" panose="02000000000000000000" pitchFamily="2" charset="0"/>
                <a:cs typeface="Arial" panose="020B0604020202020204" pitchFamily="34" charset="0"/>
              </a:rPr>
              <a:t>Appli carte Vitale</a:t>
            </a:r>
            <a:endParaRPr lang="fr-FR" sz="1000" dirty="0">
              <a:latin typeface="Marianne" panose="02000000000000000000" pitchFamily="2" charset="0"/>
              <a:cs typeface="Arial" panose="020B0604020202020204" pitchFamily="34" charset="0"/>
            </a:endParaRP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14.1</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72FF96B2-FF99-25F7-9570-0B3E3900B6AB}"/>
              </a:ext>
            </a:extLst>
          </p:cNvPr>
          <p:cNvSpPr txBox="1"/>
          <p:nvPr/>
        </p:nvSpPr>
        <p:spPr>
          <a:xfrm>
            <a:off x="646595" y="1240499"/>
            <a:ext cx="7350657" cy="246221"/>
          </a:xfrm>
          <a:prstGeom prst="rect">
            <a:avLst/>
          </a:prstGeom>
          <a:noFill/>
        </p:spPr>
        <p:txBody>
          <a:bodyPr wrap="square" lIns="0" tIns="0" rIns="0" bIns="0">
            <a:spAutoFit/>
          </a:bodyPr>
          <a:lstStyle/>
          <a:p>
            <a:pPr defTabSz="914378"/>
            <a:r>
              <a:rPr lang="fr-FR" sz="1600" b="1" dirty="0">
                <a:solidFill>
                  <a:srgbClr val="374C62"/>
                </a:solidFill>
                <a:latin typeface="Marianne" panose="02000000000000000000" pitchFamily="2" charset="0"/>
              </a:rPr>
              <a:t>Déploiement de l’appli carte Vitale auprès des Professionnels de Santé</a:t>
            </a:r>
          </a:p>
        </p:txBody>
      </p:sp>
      <p:sp>
        <p:nvSpPr>
          <p:cNvPr id="26" name="Rectangle 25">
            <a:extLst>
              <a:ext uri="{FF2B5EF4-FFF2-40B4-BE49-F238E27FC236}">
                <a16:creationId xmlns:a16="http://schemas.microsoft.com/office/drawing/2014/main" id="{AA4E690C-BFDD-3BA2-58B1-10302FD20B0F}"/>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3" name="Rectangle : coins arrondis 2">
            <a:extLst>
              <a:ext uri="{FF2B5EF4-FFF2-40B4-BE49-F238E27FC236}">
                <a16:creationId xmlns:a16="http://schemas.microsoft.com/office/drawing/2014/main" id="{DC66BF1F-70AB-2AA1-B4CF-E43C54B6E314}"/>
              </a:ext>
            </a:extLst>
          </p:cNvPr>
          <p:cNvSpPr/>
          <p:nvPr/>
        </p:nvSpPr>
        <p:spPr>
          <a:xfrm>
            <a:off x="1410413" y="1816595"/>
            <a:ext cx="3226317" cy="2144390"/>
          </a:xfrm>
          <a:prstGeom prst="roundRect">
            <a:avLst>
              <a:gd name="adj" fmla="val 1062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2F50178F-992B-FE3C-61C5-5F268D1B26EA}"/>
              </a:ext>
            </a:extLst>
          </p:cNvPr>
          <p:cNvSpPr/>
          <p:nvPr/>
        </p:nvSpPr>
        <p:spPr>
          <a:xfrm>
            <a:off x="4702523" y="1816595"/>
            <a:ext cx="3226317" cy="2144390"/>
          </a:xfrm>
          <a:prstGeom prst="roundRect">
            <a:avLst>
              <a:gd name="adj" fmla="val 1062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F36490F-7640-C0DF-98A6-63433D0AAFE9}"/>
              </a:ext>
            </a:extLst>
          </p:cNvPr>
          <p:cNvSpPr/>
          <p:nvPr/>
        </p:nvSpPr>
        <p:spPr>
          <a:xfrm>
            <a:off x="1410413" y="4040298"/>
            <a:ext cx="6518427" cy="709385"/>
          </a:xfrm>
          <a:prstGeom prst="roundRect">
            <a:avLst>
              <a:gd name="adj" fmla="val 50000"/>
            </a:avLst>
          </a:prstGeom>
          <a:solidFill>
            <a:srgbClr val="488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0A8EABF7-453E-78E7-AF62-80CF02F2F0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067" y="2437065"/>
            <a:ext cx="2534901" cy="2728736"/>
          </a:xfrm>
          <a:prstGeom prst="rect">
            <a:avLst/>
          </a:prstGeom>
        </p:spPr>
      </p:pic>
      <p:sp>
        <p:nvSpPr>
          <p:cNvPr id="15" name="ZoneTexte 14">
            <a:extLst>
              <a:ext uri="{FF2B5EF4-FFF2-40B4-BE49-F238E27FC236}">
                <a16:creationId xmlns:a16="http://schemas.microsoft.com/office/drawing/2014/main" id="{4B47442B-883B-646D-55E1-DF20913CDD59}"/>
              </a:ext>
            </a:extLst>
          </p:cNvPr>
          <p:cNvSpPr txBox="1"/>
          <p:nvPr/>
        </p:nvSpPr>
        <p:spPr>
          <a:xfrm>
            <a:off x="1541717" y="1959849"/>
            <a:ext cx="2963708" cy="523220"/>
          </a:xfrm>
          <a:prstGeom prst="rect">
            <a:avLst/>
          </a:prstGeom>
          <a:noFill/>
        </p:spPr>
        <p:txBody>
          <a:bodyPr wrap="square">
            <a:spAutoFit/>
          </a:bodyPr>
          <a:lstStyle/>
          <a:p>
            <a:pPr marL="0" marR="0" lvl="0" indent="0"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14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Déploiement des logiciels compatibles en libéral</a:t>
            </a:r>
          </a:p>
        </p:txBody>
      </p:sp>
      <p:sp>
        <p:nvSpPr>
          <p:cNvPr id="17" name="ZoneTexte 16">
            <a:extLst>
              <a:ext uri="{FF2B5EF4-FFF2-40B4-BE49-F238E27FC236}">
                <a16:creationId xmlns:a16="http://schemas.microsoft.com/office/drawing/2014/main" id="{E33499F8-7040-6AAA-75BB-E196F4C631A1}"/>
              </a:ext>
            </a:extLst>
          </p:cNvPr>
          <p:cNvSpPr txBox="1"/>
          <p:nvPr/>
        </p:nvSpPr>
        <p:spPr>
          <a:xfrm>
            <a:off x="1847162" y="2576359"/>
            <a:ext cx="2622359" cy="938719"/>
          </a:xfrm>
          <a:prstGeom prst="rect">
            <a:avLst/>
          </a:prstGeom>
          <a:noFill/>
        </p:spPr>
        <p:txBody>
          <a:bodyPr wrap="square" lIns="0" tIns="0" rIns="0" bIns="0">
            <a:spAutoFit/>
          </a:bodyPr>
          <a:lstStyle/>
          <a:p>
            <a:pPr marL="0" marR="0" lvl="3" indent="0" algn="l"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82% </a:t>
            </a:r>
          </a:p>
          <a:p>
            <a:pPr marL="0" marR="0" lvl="3" indent="0" algn="l"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des médecins généralistes sont équipés</a:t>
            </a:r>
            <a:endParaRPr lang="fr-FR" sz="1800" b="1" kern="1200" dirty="0">
              <a:solidFill>
                <a:srgbClr val="374C62"/>
              </a:solidFill>
              <a:latin typeface="Marianne" panose="02000000000000000000" pitchFamily="2" charset="0"/>
              <a:ea typeface="+mn-ea"/>
            </a:endParaRPr>
          </a:p>
          <a:p>
            <a:pPr lvl="3" defTabSz="914446">
              <a:spcBef>
                <a:spcPts val="600"/>
              </a:spcBef>
              <a:defRPr/>
            </a:pPr>
            <a:r>
              <a:rPr lang="fr-FR" sz="1800" b="1" kern="1200" dirty="0">
                <a:solidFill>
                  <a:srgbClr val="374C62"/>
                </a:solidFill>
                <a:latin typeface="Marianne" panose="02000000000000000000" pitchFamily="2" charset="0"/>
                <a:ea typeface="+mn-ea"/>
              </a:rPr>
              <a:t>86% </a:t>
            </a:r>
          </a:p>
          <a:p>
            <a:pPr lvl="3" defTabSz="914446">
              <a:defRPr/>
            </a:pPr>
            <a:r>
              <a:rPr lang="fr-FR" sz="1000" kern="1200" dirty="0">
                <a:solidFill>
                  <a:srgbClr val="374C62"/>
                </a:solidFill>
                <a:latin typeface="Marianne" panose="02000000000000000000" pitchFamily="2" charset="0"/>
                <a:ea typeface="+mn-ea"/>
              </a:rPr>
              <a:t>des pharmacies sont équipées</a:t>
            </a:r>
          </a:p>
        </p:txBody>
      </p:sp>
      <p:sp>
        <p:nvSpPr>
          <p:cNvPr id="30" name="ZoneTexte 29">
            <a:extLst>
              <a:ext uri="{FF2B5EF4-FFF2-40B4-BE49-F238E27FC236}">
                <a16:creationId xmlns:a16="http://schemas.microsoft.com/office/drawing/2014/main" id="{2D5E363C-FEF7-1582-5840-B6B2BFBFD2A7}"/>
              </a:ext>
            </a:extLst>
          </p:cNvPr>
          <p:cNvSpPr txBox="1"/>
          <p:nvPr/>
        </p:nvSpPr>
        <p:spPr>
          <a:xfrm>
            <a:off x="1847162" y="3747999"/>
            <a:ext cx="2637492" cy="123111"/>
          </a:xfrm>
          <a:prstGeom prst="rect">
            <a:avLst/>
          </a:prstGeom>
          <a:noFill/>
        </p:spPr>
        <p:txBody>
          <a:bodyPr wrap="square" lIns="0" tIns="0" rIns="0" bIns="0">
            <a:spAutoFit/>
          </a:bodyPr>
          <a:lstStyle/>
          <a:p>
            <a:pPr marL="0" marR="0" lvl="3" indent="0" algn="l"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800" b="0" i="1"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10 000 Feuilles de Soins Electroniques</a:t>
            </a:r>
          </a:p>
        </p:txBody>
      </p:sp>
      <p:sp>
        <p:nvSpPr>
          <p:cNvPr id="32" name="ZoneTexte 31">
            <a:extLst>
              <a:ext uri="{FF2B5EF4-FFF2-40B4-BE49-F238E27FC236}">
                <a16:creationId xmlns:a16="http://schemas.microsoft.com/office/drawing/2014/main" id="{52051F76-8C03-DD47-0E6C-2D8AF287525B}"/>
              </a:ext>
            </a:extLst>
          </p:cNvPr>
          <p:cNvSpPr txBox="1"/>
          <p:nvPr/>
        </p:nvSpPr>
        <p:spPr>
          <a:xfrm>
            <a:off x="4833827" y="1959849"/>
            <a:ext cx="2963708" cy="523220"/>
          </a:xfrm>
          <a:prstGeom prst="rect">
            <a:avLst/>
          </a:prstGeom>
          <a:noFill/>
        </p:spPr>
        <p:txBody>
          <a:bodyPr wrap="square">
            <a:spAutoFit/>
          </a:bodyPr>
          <a:lstStyle/>
          <a:p>
            <a:pPr marL="0" marR="0" lvl="0" indent="0" defTabSz="914446" rtl="0" eaLnBrk="1" fontAlgn="auto" latinLnBrk="0" hangingPunct="1">
              <a:lnSpc>
                <a:spcPct val="100000"/>
              </a:lnSpc>
              <a:spcBef>
                <a:spcPts val="0"/>
              </a:spcBef>
              <a:spcAft>
                <a:spcPts val="0"/>
              </a:spcAft>
              <a:buClr>
                <a:srgbClr val="000000"/>
              </a:buClr>
              <a:buSzTx/>
              <a:buFont typeface="Arial"/>
              <a:buNone/>
              <a:tabLst/>
              <a:defRPr/>
            </a:pPr>
            <a:r>
              <a:rPr lang="fr-FR" b="1" kern="1200" dirty="0">
                <a:solidFill>
                  <a:srgbClr val="374C62"/>
                </a:solidFill>
                <a:latin typeface="Marianne" panose="02000000000000000000" pitchFamily="2" charset="0"/>
                <a:ea typeface="+mn-ea"/>
              </a:rPr>
              <a:t>Ouverture aux établissements de santé</a:t>
            </a:r>
          </a:p>
        </p:txBody>
      </p:sp>
      <p:sp>
        <p:nvSpPr>
          <p:cNvPr id="34" name="ZoneTexte 33">
            <a:extLst>
              <a:ext uri="{FF2B5EF4-FFF2-40B4-BE49-F238E27FC236}">
                <a16:creationId xmlns:a16="http://schemas.microsoft.com/office/drawing/2014/main" id="{E313D1BF-FBBD-3EAE-1A5C-3D7D51AB0D62}"/>
              </a:ext>
            </a:extLst>
          </p:cNvPr>
          <p:cNvSpPr txBox="1"/>
          <p:nvPr/>
        </p:nvSpPr>
        <p:spPr>
          <a:xfrm>
            <a:off x="4833827" y="2605938"/>
            <a:ext cx="2899760" cy="861774"/>
          </a:xfrm>
          <a:prstGeom prst="rect">
            <a:avLst/>
          </a:prstGeom>
          <a:noFill/>
        </p:spPr>
        <p:txBody>
          <a:bodyPr wrap="square">
            <a:spAutoFit/>
          </a:bodyPr>
          <a:lstStyle/>
          <a:p>
            <a:pPr marL="0" marR="0" lvl="3" indent="0" algn="l"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1200" cap="none" spc="0" normalizeH="0" baseline="0" noProof="0" dirty="0">
                <a:ln>
                  <a:noFill/>
                </a:ln>
                <a:solidFill>
                  <a:srgbClr val="374C62"/>
                </a:solidFill>
                <a:effectLst/>
                <a:uLnTx/>
                <a:uFillTx/>
                <a:latin typeface="Marianne" panose="02000000000000000000" pitchFamily="2" charset="0"/>
                <a:ea typeface="+mn-ea"/>
                <a:sym typeface="Arial"/>
              </a:rPr>
              <a:t>Depuis avril, possibilité d’intégrer l’authentification de l’appli carte Vitale et exploiter les données identification pour les appels des téléservices de l’assurance maladie </a:t>
            </a:r>
          </a:p>
        </p:txBody>
      </p:sp>
      <p:sp>
        <p:nvSpPr>
          <p:cNvPr id="37" name="ZoneTexte 36">
            <a:extLst>
              <a:ext uri="{FF2B5EF4-FFF2-40B4-BE49-F238E27FC236}">
                <a16:creationId xmlns:a16="http://schemas.microsoft.com/office/drawing/2014/main" id="{F977990A-85E9-E6EC-0A2B-651B065F0CC0}"/>
              </a:ext>
            </a:extLst>
          </p:cNvPr>
          <p:cNvSpPr txBox="1"/>
          <p:nvPr/>
        </p:nvSpPr>
        <p:spPr>
          <a:xfrm>
            <a:off x="1798291" y="4181345"/>
            <a:ext cx="5435989" cy="4001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 typeface="Arial"/>
              <a:buNone/>
              <a:tabLst/>
              <a:defRPr/>
            </a:pPr>
            <a:r>
              <a:rPr kumimoji="0" lang="fr-FR" sz="1000" b="0" i="0" u="none" strike="noStrike" kern="1200" cap="none" spc="0" normalizeH="0" baseline="0" noProof="0" dirty="0">
                <a:ln>
                  <a:noFill/>
                </a:ln>
                <a:solidFill>
                  <a:schemeClr val="bg1"/>
                </a:solidFill>
                <a:effectLst/>
                <a:uLnTx/>
                <a:uFillTx/>
                <a:latin typeface="Marianne" panose="02000000000000000000" pitchFamily="2" charset="0"/>
                <a:ea typeface="+mn-ea"/>
                <a:sym typeface="Arial"/>
              </a:rPr>
              <a:t>Il est nécessaire pour les professionnels de santé de s’équiper d’un lecteur de QR Code / NFC</a:t>
            </a:r>
          </a:p>
        </p:txBody>
      </p:sp>
      <p:pic>
        <p:nvPicPr>
          <p:cNvPr id="38" name="Image 37">
            <a:extLst>
              <a:ext uri="{FF2B5EF4-FFF2-40B4-BE49-F238E27FC236}">
                <a16:creationId xmlns:a16="http://schemas.microsoft.com/office/drawing/2014/main" id="{FFA8B854-38E7-ACFA-CBC8-3775C6421DCE}"/>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ackgroundRemoval t="8000" b="89778" l="9778" r="89778">
                        <a14:foregroundMark x1="30222" y1="19556" x2="48000" y2="8000"/>
                      </a14:backgroundRemoval>
                    </a14:imgEffect>
                    <a14:imgEffect>
                      <a14:artisticCrisscrossEtching/>
                    </a14:imgEffect>
                  </a14:imgLayer>
                </a14:imgProps>
              </a:ext>
              <a:ext uri="{28A0092B-C50C-407E-A947-70E740481C1C}">
                <a14:useLocalDpi xmlns:a14="http://schemas.microsoft.com/office/drawing/2010/main"/>
              </a:ext>
            </a:extLst>
          </a:blip>
          <a:stretch>
            <a:fillRect/>
          </a:stretch>
        </p:blipFill>
        <p:spPr>
          <a:xfrm>
            <a:off x="7209465" y="4088315"/>
            <a:ext cx="543720" cy="543720"/>
          </a:xfrm>
          <a:prstGeom prst="rect">
            <a:avLst/>
          </a:prstGeom>
        </p:spPr>
      </p:pic>
      <p:sp>
        <p:nvSpPr>
          <p:cNvPr id="40" name="Ellipse 39">
            <a:extLst>
              <a:ext uri="{FF2B5EF4-FFF2-40B4-BE49-F238E27FC236}">
                <a16:creationId xmlns:a16="http://schemas.microsoft.com/office/drawing/2014/main" id="{BCE117BF-DDAC-819F-095D-15DFA07D91C3}"/>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38621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F1A1869-8711-5BCE-00F4-BB7D9ABA9501}"/>
              </a:ext>
            </a:extLst>
          </p:cNvPr>
          <p:cNvSpPr/>
          <p:nvPr/>
        </p:nvSpPr>
        <p:spPr>
          <a:xfrm>
            <a:off x="480147" y="4434114"/>
            <a:ext cx="2016310" cy="709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Marianne" panose="02000000000000000000" pitchFamily="2" charset="0"/>
            </a:endParaRPr>
          </a:p>
        </p:txBody>
      </p:sp>
      <p:sp>
        <p:nvSpPr>
          <p:cNvPr id="2" name="Titre 1">
            <a:extLst>
              <a:ext uri="{FF2B5EF4-FFF2-40B4-BE49-F238E27FC236}">
                <a16:creationId xmlns:a16="http://schemas.microsoft.com/office/drawing/2014/main" id="{1BA29665-BF1B-27F0-1F4E-6B6277242893}"/>
              </a:ext>
            </a:extLst>
          </p:cNvPr>
          <p:cNvSpPr>
            <a:spLocks noGrp="1"/>
          </p:cNvSpPr>
          <p:nvPr>
            <p:ph type="title"/>
          </p:nvPr>
        </p:nvSpPr>
        <p:spPr>
          <a:xfrm>
            <a:off x="646596" y="492204"/>
            <a:ext cx="2349856" cy="311694"/>
          </a:xfrm>
        </p:spPr>
        <p:txBody>
          <a:bodyPr anchor="t"/>
          <a:lstStyle/>
          <a:p>
            <a:r>
              <a:rPr lang="fr-FR" sz="1000" dirty="0">
                <a:latin typeface="Marianne" panose="02000000000000000000" pitchFamily="2" charset="0"/>
                <a:cs typeface="Arial" panose="020B0604020202020204" pitchFamily="34" charset="0"/>
              </a:rPr>
              <a:t>Diffuser largement l’Appli carte Vitale et l’Identité Nationale de santé (INS)</a:t>
            </a:r>
          </a:p>
        </p:txBody>
      </p:sp>
      <p:sp>
        <p:nvSpPr>
          <p:cNvPr id="4" name="Espace réservé du texte 3">
            <a:extLst>
              <a:ext uri="{FF2B5EF4-FFF2-40B4-BE49-F238E27FC236}">
                <a16:creationId xmlns:a16="http://schemas.microsoft.com/office/drawing/2014/main" id="{D231DC9C-ACB6-FBC6-14F4-1E8D8506B3DE}"/>
              </a:ext>
            </a:extLst>
          </p:cNvPr>
          <p:cNvSpPr>
            <a:spLocks noGrp="1"/>
          </p:cNvSpPr>
          <p:nvPr>
            <p:ph type="body" idx="3"/>
          </p:nvPr>
        </p:nvSpPr>
        <p:spPr>
          <a:xfrm>
            <a:off x="646596" y="132671"/>
            <a:ext cx="1038946" cy="243007"/>
          </a:xfrm>
        </p:spPr>
        <p:txBody>
          <a:bodyPr/>
          <a:lstStyle/>
          <a:p>
            <a:r>
              <a:rPr lang="fr-FR" dirty="0">
                <a:solidFill>
                  <a:srgbClr val="FEC817"/>
                </a:solidFill>
                <a:latin typeface="Marianne" panose="02000000000000000000" pitchFamily="2" charset="0"/>
              </a:rPr>
              <a:t>PRIORITÉ 14</a:t>
            </a:r>
          </a:p>
        </p:txBody>
      </p:sp>
      <p:sp>
        <p:nvSpPr>
          <p:cNvPr id="5" name="Espace réservé du numéro de diapositive 4">
            <a:extLst>
              <a:ext uri="{FF2B5EF4-FFF2-40B4-BE49-F238E27FC236}">
                <a16:creationId xmlns:a16="http://schemas.microsoft.com/office/drawing/2014/main" id="{80E1387C-9387-9BD0-E5D4-82FAB31DD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99</a:t>
            </a:fld>
            <a:endParaRPr lang="fr-FR"/>
          </a:p>
        </p:txBody>
      </p:sp>
      <p:sp>
        <p:nvSpPr>
          <p:cNvPr id="11" name="Titre 1">
            <a:extLst>
              <a:ext uri="{FF2B5EF4-FFF2-40B4-BE49-F238E27FC236}">
                <a16:creationId xmlns:a16="http://schemas.microsoft.com/office/drawing/2014/main" id="{5A89BE32-90AD-F620-A439-9E83ACA44AEA}"/>
              </a:ext>
            </a:extLst>
          </p:cNvPr>
          <p:cNvSpPr txBox="1">
            <a:spLocks/>
          </p:cNvSpPr>
          <p:nvPr/>
        </p:nvSpPr>
        <p:spPr>
          <a:xfrm>
            <a:off x="3381704" y="492204"/>
            <a:ext cx="2349856" cy="3116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74C62"/>
              </a:buClr>
              <a:buSzPts val="2400"/>
              <a:buFont typeface="Arial"/>
              <a:buNone/>
              <a:defRPr sz="1800" b="1" i="0" u="none" strike="noStrike" cap="none">
                <a:solidFill>
                  <a:srgbClr val="374C6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sz="1000" dirty="0">
                <a:latin typeface="Marianne" panose="02000000000000000000" pitchFamily="2" charset="0"/>
                <a:cs typeface="Arial" panose="020B0604020202020204" pitchFamily="34" charset="0"/>
              </a:rPr>
              <a:t>Appli carte Vitale</a:t>
            </a:r>
          </a:p>
        </p:txBody>
      </p:sp>
      <p:sp>
        <p:nvSpPr>
          <p:cNvPr id="12" name="Espace réservé du texte 3">
            <a:extLst>
              <a:ext uri="{FF2B5EF4-FFF2-40B4-BE49-F238E27FC236}">
                <a16:creationId xmlns:a16="http://schemas.microsoft.com/office/drawing/2014/main" id="{32F5E0A4-495A-4F4A-270D-17227E33FE6C}"/>
              </a:ext>
            </a:extLst>
          </p:cNvPr>
          <p:cNvSpPr txBox="1">
            <a:spLocks/>
          </p:cNvSpPr>
          <p:nvPr/>
        </p:nvSpPr>
        <p:spPr>
          <a:xfrm>
            <a:off x="3381704" y="132671"/>
            <a:ext cx="1038946" cy="24300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L="6350" marR="0" lvl="0" indent="-6350" algn="l" rtl="0">
              <a:lnSpc>
                <a:spcPct val="100000"/>
              </a:lnSpc>
              <a:spcBef>
                <a:spcPts val="0"/>
              </a:spcBef>
              <a:spcAft>
                <a:spcPts val="0"/>
              </a:spcAft>
              <a:buClr>
                <a:srgbClr val="374C62"/>
              </a:buClr>
              <a:buSzPts val="1200"/>
              <a:buFont typeface="Arial"/>
              <a:buNone/>
              <a:tabLst/>
              <a:defRPr sz="800" b="1" i="0" u="none" strike="noStrike" cap="none">
                <a:solidFill>
                  <a:srgbClr val="374C6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r>
              <a:rPr lang="fr-FR" dirty="0">
                <a:solidFill>
                  <a:srgbClr val="FEC817"/>
                </a:solidFill>
                <a:latin typeface="Marianne" panose="02000000000000000000" pitchFamily="2" charset="0"/>
              </a:rPr>
              <a:t>OBJECTIF </a:t>
            </a:r>
            <a:r>
              <a:rPr lang="fr-FR">
                <a:solidFill>
                  <a:srgbClr val="FEC817"/>
                </a:solidFill>
                <a:latin typeface="Marianne" panose="02000000000000000000" pitchFamily="2" charset="0"/>
              </a:rPr>
              <a:t>14.1</a:t>
            </a:r>
            <a:endParaRPr lang="fr-FR" dirty="0">
              <a:solidFill>
                <a:srgbClr val="FEC817"/>
              </a:solidFill>
              <a:latin typeface="Marianne" panose="02000000000000000000" pitchFamily="2" charset="0"/>
            </a:endParaRPr>
          </a:p>
        </p:txBody>
      </p:sp>
      <p:cxnSp>
        <p:nvCxnSpPr>
          <p:cNvPr id="8" name="Connecteur droit 7">
            <a:extLst>
              <a:ext uri="{FF2B5EF4-FFF2-40B4-BE49-F238E27FC236}">
                <a16:creationId xmlns:a16="http://schemas.microsoft.com/office/drawing/2014/main" id="{2A0608AF-5C59-0536-4A3F-F156EF926536}"/>
              </a:ext>
            </a:extLst>
          </p:cNvPr>
          <p:cNvCxnSpPr>
            <a:cxnSpLocks/>
          </p:cNvCxnSpPr>
          <p:nvPr/>
        </p:nvCxnSpPr>
        <p:spPr>
          <a:xfrm>
            <a:off x="461067" y="0"/>
            <a:ext cx="0" cy="2936612"/>
          </a:xfrm>
          <a:prstGeom prst="line">
            <a:avLst/>
          </a:prstGeom>
          <a:ln w="12700" cap="rnd">
            <a:solidFill>
              <a:srgbClr val="FEC817"/>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DCB4BD39-D5AD-8C7B-BE7C-0A2DA49EEA47}"/>
              </a:ext>
            </a:extLst>
          </p:cNvPr>
          <p:cNvSpPr/>
          <p:nvPr/>
        </p:nvSpPr>
        <p:spPr>
          <a:xfrm>
            <a:off x="-103021" y="2866203"/>
            <a:ext cx="498647" cy="170622"/>
          </a:xfrm>
          <a:prstGeom prst="roundRect">
            <a:avLst>
              <a:gd name="adj" fmla="val 50000"/>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BC6D654-2CBC-AB3C-FC66-D2A130DD99A3}"/>
              </a:ext>
            </a:extLst>
          </p:cNvPr>
          <p:cNvSpPr txBox="1"/>
          <p:nvPr/>
        </p:nvSpPr>
        <p:spPr>
          <a:xfrm>
            <a:off x="115217" y="2904629"/>
            <a:ext cx="250042" cy="92333"/>
          </a:xfrm>
          <a:prstGeom prst="rect">
            <a:avLst/>
          </a:prstGeom>
          <a:noFill/>
        </p:spPr>
        <p:txBody>
          <a:bodyPr wrap="square" lIns="0" tIns="0" rIns="0" bIns="0" rtlCol="0">
            <a:spAutoFit/>
          </a:bodyPr>
          <a:lstStyle/>
          <a:p>
            <a:r>
              <a:rPr lang="fr-FR" sz="600" b="1" dirty="0">
                <a:solidFill>
                  <a:schemeClr val="bg1"/>
                </a:solidFill>
                <a:latin typeface="Marianne" panose="02000000000000000000" pitchFamily="2" charset="0"/>
              </a:rPr>
              <a:t>AXE </a:t>
            </a:r>
            <a:r>
              <a:rPr lang="fr-FR" sz="600" b="1">
                <a:solidFill>
                  <a:schemeClr val="bg1"/>
                </a:solidFill>
                <a:latin typeface="Marianne" panose="02000000000000000000" pitchFamily="2" charset="0"/>
              </a:rPr>
              <a:t>3</a:t>
            </a:r>
            <a:endParaRPr lang="fr-FR" sz="600" b="1" dirty="0">
              <a:solidFill>
                <a:schemeClr val="bg1"/>
              </a:solidFill>
              <a:latin typeface="Marianne" panose="02000000000000000000" pitchFamily="2" charset="0"/>
            </a:endParaRPr>
          </a:p>
        </p:txBody>
      </p:sp>
      <p:sp>
        <p:nvSpPr>
          <p:cNvPr id="10" name="ZoneTexte 9">
            <a:extLst>
              <a:ext uri="{FF2B5EF4-FFF2-40B4-BE49-F238E27FC236}">
                <a16:creationId xmlns:a16="http://schemas.microsoft.com/office/drawing/2014/main" id="{72FF96B2-FF99-25F7-9570-0B3E3900B6AB}"/>
              </a:ext>
            </a:extLst>
          </p:cNvPr>
          <p:cNvSpPr txBox="1"/>
          <p:nvPr/>
        </p:nvSpPr>
        <p:spPr>
          <a:xfrm>
            <a:off x="646595" y="1240499"/>
            <a:ext cx="7350657" cy="492443"/>
          </a:xfrm>
          <a:prstGeom prst="rect">
            <a:avLst/>
          </a:prstGeom>
          <a:noFill/>
        </p:spPr>
        <p:txBody>
          <a:bodyPr wrap="square" lIns="0" tIns="0" rIns="0" bIns="0">
            <a:spAutoFit/>
          </a:bodyPr>
          <a:lstStyle/>
          <a:p>
            <a:pPr defTabSz="914378"/>
            <a:r>
              <a:rPr lang="fr-FR" sz="1600" b="1" dirty="0">
                <a:solidFill>
                  <a:srgbClr val="374C62"/>
                </a:solidFill>
                <a:latin typeface="Marianne" panose="02000000000000000000" pitchFamily="2" charset="0"/>
              </a:rPr>
              <a:t>Enrichir l’offre de service pour faire de l’appli carte Vitale la clé d’identification dans tout le parcours de soins</a:t>
            </a:r>
          </a:p>
        </p:txBody>
      </p:sp>
      <p:sp>
        <p:nvSpPr>
          <p:cNvPr id="14" name="Chevron 13">
            <a:extLst>
              <a:ext uri="{FF2B5EF4-FFF2-40B4-BE49-F238E27FC236}">
                <a16:creationId xmlns:a16="http://schemas.microsoft.com/office/drawing/2014/main" id="{F8395068-525F-D11B-D58E-A886AB3BAAE8}"/>
              </a:ext>
            </a:extLst>
          </p:cNvPr>
          <p:cNvSpPr/>
          <p:nvPr/>
        </p:nvSpPr>
        <p:spPr>
          <a:xfrm>
            <a:off x="527032" y="3233958"/>
            <a:ext cx="1890000" cy="669043"/>
          </a:xfrm>
          <a:prstGeom prst="chevron">
            <a:avLst/>
          </a:prstGeom>
          <a:solidFill>
            <a:srgbClr val="FFD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fr-FR" sz="1500" b="1" i="0" u="none" strike="noStrike" kern="0" cap="none" spc="0" normalizeH="0" baseline="0" noProof="0" dirty="0">
                <a:ln>
                  <a:noFill/>
                </a:ln>
                <a:solidFill>
                  <a:srgbClr val="374C62"/>
                </a:solidFill>
                <a:effectLst/>
                <a:uLnTx/>
                <a:uFillTx/>
                <a:latin typeface="Marianne" panose="02000000000000000000" pitchFamily="2" charset="0"/>
                <a:sym typeface="Arial"/>
              </a:rPr>
              <a:t>S2 2024</a:t>
            </a:r>
          </a:p>
        </p:txBody>
      </p:sp>
      <p:sp>
        <p:nvSpPr>
          <p:cNvPr id="16" name="Chevron 15">
            <a:extLst>
              <a:ext uri="{FF2B5EF4-FFF2-40B4-BE49-F238E27FC236}">
                <a16:creationId xmlns:a16="http://schemas.microsoft.com/office/drawing/2014/main" id="{697F343F-E600-57FC-1E44-268CCC60CDDE}"/>
              </a:ext>
            </a:extLst>
          </p:cNvPr>
          <p:cNvSpPr/>
          <p:nvPr/>
        </p:nvSpPr>
        <p:spPr>
          <a:xfrm>
            <a:off x="2235693" y="3239833"/>
            <a:ext cx="1890000" cy="663167"/>
          </a:xfrm>
          <a:prstGeom prst="chevron">
            <a:avLst/>
          </a:prstGeom>
          <a:solidFill>
            <a:srgbClr val="FFC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fr-FR" sz="1500" b="1" i="0" u="none" strike="noStrike" kern="0" cap="none" spc="0" normalizeH="0" baseline="0" noProof="0">
                <a:ln>
                  <a:noFill/>
                </a:ln>
                <a:solidFill>
                  <a:srgbClr val="374C62"/>
                </a:solidFill>
                <a:effectLst/>
                <a:uLnTx/>
                <a:uFillTx/>
                <a:latin typeface="Marianne" panose="02000000000000000000" pitchFamily="2" charset="0"/>
                <a:sym typeface="Arial"/>
              </a:rPr>
              <a:t>S1 2025</a:t>
            </a:r>
          </a:p>
        </p:txBody>
      </p:sp>
      <p:sp>
        <p:nvSpPr>
          <p:cNvPr id="19" name="Chevron 18">
            <a:extLst>
              <a:ext uri="{FF2B5EF4-FFF2-40B4-BE49-F238E27FC236}">
                <a16:creationId xmlns:a16="http://schemas.microsoft.com/office/drawing/2014/main" id="{5F2D8728-0944-149C-CB57-0665318B70FE}"/>
              </a:ext>
            </a:extLst>
          </p:cNvPr>
          <p:cNvSpPr/>
          <p:nvPr/>
        </p:nvSpPr>
        <p:spPr>
          <a:xfrm>
            <a:off x="3944354" y="3233958"/>
            <a:ext cx="1890000" cy="669043"/>
          </a:xfrm>
          <a:prstGeom prst="chevron">
            <a:avLst/>
          </a:prstGeom>
          <a:solidFill>
            <a:srgbClr val="FFB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fr-FR" sz="1500" b="1" i="0" u="none" strike="noStrike" kern="0" cap="none" spc="0" normalizeH="0" baseline="0" noProof="0">
                <a:ln>
                  <a:noFill/>
                </a:ln>
                <a:solidFill>
                  <a:srgbClr val="374C62"/>
                </a:solidFill>
                <a:effectLst/>
                <a:uLnTx/>
                <a:uFillTx/>
                <a:latin typeface="Marianne" panose="02000000000000000000" pitchFamily="2" charset="0"/>
                <a:sym typeface="Arial"/>
              </a:rPr>
              <a:t>S2 2025</a:t>
            </a:r>
          </a:p>
        </p:txBody>
      </p:sp>
      <p:sp>
        <p:nvSpPr>
          <p:cNvPr id="20" name="Chevron 19">
            <a:extLst>
              <a:ext uri="{FF2B5EF4-FFF2-40B4-BE49-F238E27FC236}">
                <a16:creationId xmlns:a16="http://schemas.microsoft.com/office/drawing/2014/main" id="{4E825070-45F0-E52E-3D95-8BA2A37E62BC}"/>
              </a:ext>
            </a:extLst>
          </p:cNvPr>
          <p:cNvSpPr/>
          <p:nvPr/>
        </p:nvSpPr>
        <p:spPr>
          <a:xfrm>
            <a:off x="7361677" y="3233958"/>
            <a:ext cx="1890000" cy="669043"/>
          </a:xfrm>
          <a:prstGeom prst="chevron">
            <a:avLst/>
          </a:prstGeom>
          <a:solidFill>
            <a:srgbClr val="FF7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fr-FR" sz="1500" b="1" i="0" u="none" strike="noStrike" kern="0" cap="none" spc="0" normalizeH="0" baseline="0" noProof="0" dirty="0">
                <a:ln>
                  <a:noFill/>
                </a:ln>
                <a:solidFill>
                  <a:schemeClr val="bg1"/>
                </a:solidFill>
                <a:effectLst/>
                <a:uLnTx/>
                <a:uFillTx/>
                <a:latin typeface="Marianne" panose="02000000000000000000" pitchFamily="2" charset="0"/>
                <a:sym typeface="Arial"/>
              </a:rPr>
              <a:t>2027</a:t>
            </a:r>
          </a:p>
        </p:txBody>
      </p:sp>
      <p:sp>
        <p:nvSpPr>
          <p:cNvPr id="21" name="Chevron 20">
            <a:extLst>
              <a:ext uri="{FF2B5EF4-FFF2-40B4-BE49-F238E27FC236}">
                <a16:creationId xmlns:a16="http://schemas.microsoft.com/office/drawing/2014/main" id="{932852D2-6C48-2409-8F95-46C5D8824ED6}"/>
              </a:ext>
            </a:extLst>
          </p:cNvPr>
          <p:cNvSpPr/>
          <p:nvPr/>
        </p:nvSpPr>
        <p:spPr>
          <a:xfrm>
            <a:off x="5653015" y="3233958"/>
            <a:ext cx="1890000" cy="669043"/>
          </a:xfrm>
          <a:prstGeom prst="chevron">
            <a:avLst/>
          </a:prstGeom>
          <a:solidFill>
            <a:srgbClr val="FF9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fr-FR" sz="1500" b="1" i="0" u="none" strike="noStrike" kern="0" cap="none" spc="0" normalizeH="0" baseline="0" noProof="0">
                <a:ln>
                  <a:noFill/>
                </a:ln>
                <a:solidFill>
                  <a:srgbClr val="374C62"/>
                </a:solidFill>
                <a:effectLst/>
                <a:uLnTx/>
                <a:uFillTx/>
                <a:latin typeface="Marianne" panose="02000000000000000000" pitchFamily="2" charset="0"/>
                <a:sym typeface="Arial"/>
              </a:rPr>
              <a:t>2026</a:t>
            </a:r>
          </a:p>
        </p:txBody>
      </p:sp>
      <p:cxnSp>
        <p:nvCxnSpPr>
          <p:cNvPr id="22" name="Connecteur droit 21">
            <a:extLst>
              <a:ext uri="{FF2B5EF4-FFF2-40B4-BE49-F238E27FC236}">
                <a16:creationId xmlns:a16="http://schemas.microsoft.com/office/drawing/2014/main" id="{94709EC2-19F6-F35F-4B1C-20B7C5409BC9}"/>
              </a:ext>
            </a:extLst>
          </p:cNvPr>
          <p:cNvCxnSpPr>
            <a:cxnSpLocks/>
          </p:cNvCxnSpPr>
          <p:nvPr/>
        </p:nvCxnSpPr>
        <p:spPr>
          <a:xfrm flipV="1">
            <a:off x="834898" y="2103827"/>
            <a:ext cx="0" cy="1130131"/>
          </a:xfrm>
          <a:prstGeom prst="line">
            <a:avLst/>
          </a:prstGeom>
          <a:ln w="12700">
            <a:solidFill>
              <a:srgbClr val="F18A5F"/>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F2A37C9C-C934-9D40-D5C5-BBC4AD7B5E16}"/>
              </a:ext>
            </a:extLst>
          </p:cNvPr>
          <p:cNvSpPr/>
          <p:nvPr/>
        </p:nvSpPr>
        <p:spPr>
          <a:xfrm>
            <a:off x="785872" y="2577015"/>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cxnSp>
        <p:nvCxnSpPr>
          <p:cNvPr id="24" name="Connecteur droit 23">
            <a:extLst>
              <a:ext uri="{FF2B5EF4-FFF2-40B4-BE49-F238E27FC236}">
                <a16:creationId xmlns:a16="http://schemas.microsoft.com/office/drawing/2014/main" id="{521B4CFE-2E59-B895-6EB6-4E065F9B320F}"/>
              </a:ext>
            </a:extLst>
          </p:cNvPr>
          <p:cNvCxnSpPr/>
          <p:nvPr/>
        </p:nvCxnSpPr>
        <p:spPr>
          <a:xfrm flipV="1">
            <a:off x="4322214" y="2103827"/>
            <a:ext cx="0" cy="1130130"/>
          </a:xfrm>
          <a:prstGeom prst="line">
            <a:avLst/>
          </a:prstGeom>
          <a:ln w="12700">
            <a:solidFill>
              <a:srgbClr val="F18A5F"/>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9B3AA0B8-9BC0-A756-E3AF-D7413AC4CCB0}"/>
              </a:ext>
            </a:extLst>
          </p:cNvPr>
          <p:cNvSpPr/>
          <p:nvPr/>
        </p:nvSpPr>
        <p:spPr>
          <a:xfrm>
            <a:off x="4268214" y="2376225"/>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cxnSp>
        <p:nvCxnSpPr>
          <p:cNvPr id="27" name="Connecteur droit 26">
            <a:extLst>
              <a:ext uri="{FF2B5EF4-FFF2-40B4-BE49-F238E27FC236}">
                <a16:creationId xmlns:a16="http://schemas.microsoft.com/office/drawing/2014/main" id="{FADA4F2D-F30E-C545-6B15-2F98A3FC4FF7}"/>
              </a:ext>
            </a:extLst>
          </p:cNvPr>
          <p:cNvCxnSpPr/>
          <p:nvPr/>
        </p:nvCxnSpPr>
        <p:spPr>
          <a:xfrm flipV="1">
            <a:off x="7755530" y="2736193"/>
            <a:ext cx="0" cy="503641"/>
          </a:xfrm>
          <a:prstGeom prst="line">
            <a:avLst/>
          </a:prstGeom>
          <a:ln w="12700">
            <a:solidFill>
              <a:srgbClr val="F18A5F"/>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A20B6936-B2FC-AE63-2B83-5B1F3B1BCAB2}"/>
              </a:ext>
            </a:extLst>
          </p:cNvPr>
          <p:cNvSpPr/>
          <p:nvPr/>
        </p:nvSpPr>
        <p:spPr>
          <a:xfrm>
            <a:off x="7701530" y="2896450"/>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cxnSp>
        <p:nvCxnSpPr>
          <p:cNvPr id="29" name="Connecteur droit 28">
            <a:extLst>
              <a:ext uri="{FF2B5EF4-FFF2-40B4-BE49-F238E27FC236}">
                <a16:creationId xmlns:a16="http://schemas.microsoft.com/office/drawing/2014/main" id="{55B020D3-5036-321B-9B94-5CB95BC86AD8}"/>
              </a:ext>
            </a:extLst>
          </p:cNvPr>
          <p:cNvCxnSpPr>
            <a:cxnSpLocks/>
          </p:cNvCxnSpPr>
          <p:nvPr/>
        </p:nvCxnSpPr>
        <p:spPr>
          <a:xfrm flipV="1">
            <a:off x="3783370" y="3901878"/>
            <a:ext cx="0" cy="934431"/>
          </a:xfrm>
          <a:prstGeom prst="line">
            <a:avLst/>
          </a:prstGeom>
          <a:ln w="12700">
            <a:solidFill>
              <a:srgbClr val="F18A5F"/>
            </a:solidFill>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64713D55-DFD4-13DE-4900-370517DFA592}"/>
              </a:ext>
            </a:extLst>
          </p:cNvPr>
          <p:cNvSpPr/>
          <p:nvPr/>
        </p:nvSpPr>
        <p:spPr>
          <a:xfrm>
            <a:off x="3733683" y="4320242"/>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sp>
        <p:nvSpPr>
          <p:cNvPr id="33" name="ZoneTexte 32">
            <a:extLst>
              <a:ext uri="{FF2B5EF4-FFF2-40B4-BE49-F238E27FC236}">
                <a16:creationId xmlns:a16="http://schemas.microsoft.com/office/drawing/2014/main" id="{A0A0136E-C7A8-794E-753C-8F5FF416AC97}"/>
              </a:ext>
            </a:extLst>
          </p:cNvPr>
          <p:cNvSpPr txBox="1"/>
          <p:nvPr/>
        </p:nvSpPr>
        <p:spPr>
          <a:xfrm>
            <a:off x="1006059" y="2504057"/>
            <a:ext cx="278228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a:ln>
                  <a:noFill/>
                </a:ln>
                <a:solidFill>
                  <a:srgbClr val="374C62"/>
                </a:solidFill>
                <a:effectLst/>
                <a:uLnTx/>
                <a:uFillTx/>
                <a:latin typeface="Marianne" panose="02000000000000000000" pitchFamily="2" charset="0"/>
                <a:cs typeface="Arial" panose="020B0604020202020204" pitchFamily="34" charset="0"/>
                <a:sym typeface="Arial"/>
              </a:rPr>
              <a:t>Ouverture des usages en établissements de santé</a:t>
            </a:r>
          </a:p>
        </p:txBody>
      </p:sp>
      <p:sp>
        <p:nvSpPr>
          <p:cNvPr id="35" name="ZoneTexte 34">
            <a:extLst>
              <a:ext uri="{FF2B5EF4-FFF2-40B4-BE49-F238E27FC236}">
                <a16:creationId xmlns:a16="http://schemas.microsoft.com/office/drawing/2014/main" id="{8851318A-317A-E247-C2B7-B57B584D458D}"/>
              </a:ext>
            </a:extLst>
          </p:cNvPr>
          <p:cNvSpPr txBox="1"/>
          <p:nvPr/>
        </p:nvSpPr>
        <p:spPr>
          <a:xfrm>
            <a:off x="4443211" y="2207208"/>
            <a:ext cx="291846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a:ln>
                  <a:noFill/>
                </a:ln>
                <a:solidFill>
                  <a:srgbClr val="374C62"/>
                </a:solidFill>
                <a:effectLst/>
                <a:uLnTx/>
                <a:uFillTx/>
                <a:latin typeface="Marianne" panose="02000000000000000000" pitchFamily="2" charset="0"/>
                <a:cs typeface="Arial" panose="020B0604020202020204" pitchFamily="34" charset="0"/>
                <a:sym typeface="Arial"/>
              </a:rPr>
              <a:t>Ouverture du service fournisseur d’identité</a:t>
            </a:r>
          </a:p>
        </p:txBody>
      </p:sp>
      <p:sp>
        <p:nvSpPr>
          <p:cNvPr id="36" name="Ellipse 35">
            <a:extLst>
              <a:ext uri="{FF2B5EF4-FFF2-40B4-BE49-F238E27FC236}">
                <a16:creationId xmlns:a16="http://schemas.microsoft.com/office/drawing/2014/main" id="{843890E7-48E0-2CDE-83ED-473350BD6281}"/>
              </a:ext>
            </a:extLst>
          </p:cNvPr>
          <p:cNvSpPr/>
          <p:nvPr/>
        </p:nvSpPr>
        <p:spPr>
          <a:xfrm>
            <a:off x="4274560" y="2911924"/>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sp>
        <p:nvSpPr>
          <p:cNvPr id="39" name="ZoneTexte 38">
            <a:extLst>
              <a:ext uri="{FF2B5EF4-FFF2-40B4-BE49-F238E27FC236}">
                <a16:creationId xmlns:a16="http://schemas.microsoft.com/office/drawing/2014/main" id="{1D48013D-7561-09CF-7324-17CA813504CF}"/>
              </a:ext>
            </a:extLst>
          </p:cNvPr>
          <p:cNvSpPr txBox="1"/>
          <p:nvPr/>
        </p:nvSpPr>
        <p:spPr>
          <a:xfrm>
            <a:off x="4449557" y="2736193"/>
            <a:ext cx="291846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a:ln>
                  <a:noFill/>
                </a:ln>
                <a:solidFill>
                  <a:srgbClr val="374C62"/>
                </a:solidFill>
                <a:effectLst/>
                <a:uLnTx/>
                <a:uFillTx/>
                <a:latin typeface="Marianne" panose="02000000000000000000" pitchFamily="2" charset="0"/>
                <a:cs typeface="Arial" panose="020B0604020202020204" pitchFamily="34" charset="0"/>
                <a:sym typeface="Arial"/>
              </a:rPr>
              <a:t>Usage de l’application pour faciliter </a:t>
            </a:r>
            <a:br>
              <a:rPr kumimoji="0" lang="fr-FR" sz="1050" b="1" i="0" u="none" strike="noStrike" kern="0" cap="none" spc="0" normalizeH="0" baseline="0" noProof="0">
                <a:ln>
                  <a:noFill/>
                </a:ln>
                <a:solidFill>
                  <a:srgbClr val="374C62"/>
                </a:solidFill>
                <a:effectLst/>
                <a:uLnTx/>
                <a:uFillTx/>
                <a:latin typeface="Marianne" panose="02000000000000000000" pitchFamily="2" charset="0"/>
                <a:cs typeface="Arial" panose="020B0604020202020204" pitchFamily="34" charset="0"/>
                <a:sym typeface="Arial"/>
              </a:rPr>
            </a:br>
            <a:r>
              <a:rPr kumimoji="0" lang="fr-FR" sz="1050" b="1" i="0" u="none" strike="noStrike" kern="0" cap="none" spc="0" normalizeH="0" baseline="0" noProof="0">
                <a:ln>
                  <a:noFill/>
                </a:ln>
                <a:solidFill>
                  <a:srgbClr val="374C62"/>
                </a:solidFill>
                <a:effectLst/>
                <a:uLnTx/>
                <a:uFillTx/>
                <a:latin typeface="Marianne" panose="02000000000000000000" pitchFamily="2" charset="0"/>
                <a:cs typeface="Arial" panose="020B0604020202020204" pitchFamily="34" charset="0"/>
                <a:sym typeface="Arial"/>
              </a:rPr>
              <a:t>la facturation en télésanté</a:t>
            </a:r>
          </a:p>
        </p:txBody>
      </p:sp>
      <p:sp>
        <p:nvSpPr>
          <p:cNvPr id="40" name="ZoneTexte 39">
            <a:extLst>
              <a:ext uri="{FF2B5EF4-FFF2-40B4-BE49-F238E27FC236}">
                <a16:creationId xmlns:a16="http://schemas.microsoft.com/office/drawing/2014/main" id="{7BF44C9D-1061-6447-0B9C-BF4C0A0E66ED}"/>
              </a:ext>
            </a:extLst>
          </p:cNvPr>
          <p:cNvSpPr txBox="1"/>
          <p:nvPr/>
        </p:nvSpPr>
        <p:spPr>
          <a:xfrm>
            <a:off x="3891371" y="4188727"/>
            <a:ext cx="2335934" cy="57708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t>Ouverture de la possibilité pour les utilisateurs d’associer leur identifiant complémentaire</a:t>
            </a:r>
          </a:p>
        </p:txBody>
      </p:sp>
      <p:pic>
        <p:nvPicPr>
          <p:cNvPr id="41" name="Image 40">
            <a:extLst>
              <a:ext uri="{FF2B5EF4-FFF2-40B4-BE49-F238E27FC236}">
                <a16:creationId xmlns:a16="http://schemas.microsoft.com/office/drawing/2014/main" id="{1DCC7EBB-4494-E3E0-0E58-803F005919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1683" y="1873267"/>
            <a:ext cx="282324" cy="310008"/>
          </a:xfrm>
          <a:prstGeom prst="rect">
            <a:avLst/>
          </a:prstGeom>
        </p:spPr>
      </p:pic>
      <p:pic>
        <p:nvPicPr>
          <p:cNvPr id="42" name="Image 41">
            <a:extLst>
              <a:ext uri="{FF2B5EF4-FFF2-40B4-BE49-F238E27FC236}">
                <a16:creationId xmlns:a16="http://schemas.microsoft.com/office/drawing/2014/main" id="{B130C1EB-10EB-FD04-DAFE-19FFEE9BE66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5785087" y="1898896"/>
            <a:ext cx="972068" cy="256082"/>
          </a:xfrm>
          <a:prstGeom prst="rect">
            <a:avLst/>
          </a:prstGeom>
        </p:spPr>
      </p:pic>
      <p:cxnSp>
        <p:nvCxnSpPr>
          <p:cNvPr id="43" name="Connecteur droit 42">
            <a:extLst>
              <a:ext uri="{FF2B5EF4-FFF2-40B4-BE49-F238E27FC236}">
                <a16:creationId xmlns:a16="http://schemas.microsoft.com/office/drawing/2014/main" id="{1E85C67F-871B-6BE0-0F4B-049C159CE17A}"/>
              </a:ext>
            </a:extLst>
          </p:cNvPr>
          <p:cNvCxnSpPr>
            <a:cxnSpLocks/>
          </p:cNvCxnSpPr>
          <p:nvPr/>
        </p:nvCxnSpPr>
        <p:spPr>
          <a:xfrm flipV="1">
            <a:off x="1896991" y="3901878"/>
            <a:ext cx="0" cy="934431"/>
          </a:xfrm>
          <a:prstGeom prst="line">
            <a:avLst/>
          </a:prstGeom>
          <a:ln w="12700">
            <a:solidFill>
              <a:srgbClr val="F18A5F"/>
            </a:solidFill>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8DFAD047-EDB5-F0ED-F479-6AF4CF851DA2}"/>
              </a:ext>
            </a:extLst>
          </p:cNvPr>
          <p:cNvSpPr/>
          <p:nvPr/>
        </p:nvSpPr>
        <p:spPr>
          <a:xfrm>
            <a:off x="1842991" y="4320242"/>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sp>
        <p:nvSpPr>
          <p:cNvPr id="45" name="ZoneTexte 44">
            <a:extLst>
              <a:ext uri="{FF2B5EF4-FFF2-40B4-BE49-F238E27FC236}">
                <a16:creationId xmlns:a16="http://schemas.microsoft.com/office/drawing/2014/main" id="{BAB4DF64-ED24-921E-00D6-791C6DDED650}"/>
              </a:ext>
            </a:extLst>
          </p:cNvPr>
          <p:cNvSpPr txBox="1"/>
          <p:nvPr/>
        </p:nvSpPr>
        <p:spPr>
          <a:xfrm>
            <a:off x="2000678" y="4188727"/>
            <a:ext cx="1424767"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t>Activation facilitée </a:t>
            </a:r>
            <a:br>
              <a:rPr kumimoji="0" lang="fr-FR" sz="105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br>
            <a:r>
              <a:rPr kumimoji="0" lang="fr-FR" sz="105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t>avec la CNIE</a:t>
            </a:r>
          </a:p>
        </p:txBody>
      </p:sp>
      <p:sp>
        <p:nvSpPr>
          <p:cNvPr id="46" name="ZoneTexte 45">
            <a:extLst>
              <a:ext uri="{FF2B5EF4-FFF2-40B4-BE49-F238E27FC236}">
                <a16:creationId xmlns:a16="http://schemas.microsoft.com/office/drawing/2014/main" id="{210098B3-7BEB-D823-C4F5-F711887E0CA6}"/>
              </a:ext>
            </a:extLst>
          </p:cNvPr>
          <p:cNvSpPr txBox="1"/>
          <p:nvPr/>
        </p:nvSpPr>
        <p:spPr>
          <a:xfrm rot="20514908">
            <a:off x="6714888" y="1626711"/>
            <a:ext cx="1535568"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fr-FR" sz="800" b="0" i="1"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t>Visuel en cours de définition</a:t>
            </a:r>
          </a:p>
        </p:txBody>
      </p:sp>
      <p:sp>
        <p:nvSpPr>
          <p:cNvPr id="47" name="ZoneTexte 46">
            <a:extLst>
              <a:ext uri="{FF2B5EF4-FFF2-40B4-BE49-F238E27FC236}">
                <a16:creationId xmlns:a16="http://schemas.microsoft.com/office/drawing/2014/main" id="{6459C09C-061C-E84B-DFE8-93DD13AAD328}"/>
              </a:ext>
            </a:extLst>
          </p:cNvPr>
          <p:cNvSpPr txBox="1"/>
          <p:nvPr/>
        </p:nvSpPr>
        <p:spPr>
          <a:xfrm>
            <a:off x="7643808" y="2285626"/>
            <a:ext cx="109857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t>Délégation à un tiers</a:t>
            </a:r>
          </a:p>
        </p:txBody>
      </p:sp>
      <p:sp>
        <p:nvSpPr>
          <p:cNvPr id="48" name="Rectangle 47">
            <a:extLst>
              <a:ext uri="{FF2B5EF4-FFF2-40B4-BE49-F238E27FC236}">
                <a16:creationId xmlns:a16="http://schemas.microsoft.com/office/drawing/2014/main" id="{40A1DE8E-B504-ADA3-21AD-3CBE43BD1A4D}"/>
              </a:ext>
            </a:extLst>
          </p:cNvPr>
          <p:cNvSpPr/>
          <p:nvPr/>
        </p:nvSpPr>
        <p:spPr>
          <a:xfrm>
            <a:off x="6897737" y="4188727"/>
            <a:ext cx="1492143" cy="528606"/>
          </a:xfrm>
          <a:prstGeom prst="rect">
            <a:avLst/>
          </a:prstGeom>
        </p:spPr>
        <p:txBody>
          <a:bodyPr wrap="square">
            <a:spAutoFit/>
          </a:bodyPr>
          <a:lstStyle/>
          <a:p>
            <a:pPr marL="0" marR="0" lvl="0" indent="0" defTabSz="711200" rtl="0" eaLnBrk="1" fontAlgn="auto" latinLnBrk="0" hangingPunct="1">
              <a:lnSpc>
                <a:spcPct val="90000"/>
              </a:lnSpc>
              <a:spcBef>
                <a:spcPct val="0"/>
              </a:spcBef>
              <a:spcAft>
                <a:spcPct val="35000"/>
              </a:spcAft>
              <a:buClr>
                <a:srgbClr val="000000"/>
              </a:buClr>
              <a:buSzTx/>
              <a:buFont typeface="Arial"/>
              <a:buNone/>
              <a:tabLst/>
              <a:defRPr/>
            </a:pPr>
            <a:r>
              <a:rPr kumimoji="0" lang="fr-FR" sz="1050" b="1" i="0" u="none" strike="noStrike" kern="0" cap="none" spc="0" normalizeH="0" baseline="0" noProof="0" dirty="0">
                <a:ln>
                  <a:noFill/>
                </a:ln>
                <a:solidFill>
                  <a:srgbClr val="374C62"/>
                </a:solidFill>
                <a:effectLst/>
                <a:uLnTx/>
                <a:uFillTx/>
                <a:latin typeface="Marianne" panose="02000000000000000000" pitchFamily="2" charset="0"/>
                <a:cs typeface="Arial" panose="020B0604020202020204" pitchFamily="34" charset="0"/>
                <a:sym typeface="Arial"/>
              </a:rPr>
              <a:t>Solution pour palier à indisponibilité des droits en ligne</a:t>
            </a:r>
          </a:p>
        </p:txBody>
      </p:sp>
      <p:cxnSp>
        <p:nvCxnSpPr>
          <p:cNvPr id="49" name="Connecteur droit 48">
            <a:extLst>
              <a:ext uri="{FF2B5EF4-FFF2-40B4-BE49-F238E27FC236}">
                <a16:creationId xmlns:a16="http://schemas.microsoft.com/office/drawing/2014/main" id="{2FFFBA9E-9637-3DC9-D530-33CF174DB56E}"/>
              </a:ext>
            </a:extLst>
          </p:cNvPr>
          <p:cNvCxnSpPr>
            <a:cxnSpLocks/>
          </p:cNvCxnSpPr>
          <p:nvPr/>
        </p:nvCxnSpPr>
        <p:spPr>
          <a:xfrm flipV="1">
            <a:off x="6809600" y="3901878"/>
            <a:ext cx="0" cy="934431"/>
          </a:xfrm>
          <a:prstGeom prst="line">
            <a:avLst/>
          </a:prstGeom>
          <a:ln w="12700">
            <a:solidFill>
              <a:srgbClr val="F18A5F"/>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70B3DAE3-9FF7-B78C-2AA9-04D23F609669}"/>
              </a:ext>
            </a:extLst>
          </p:cNvPr>
          <p:cNvSpPr/>
          <p:nvPr/>
        </p:nvSpPr>
        <p:spPr>
          <a:xfrm>
            <a:off x="6757155" y="4320242"/>
            <a:ext cx="108000" cy="108000"/>
          </a:xfrm>
          <a:prstGeom prst="ellipse">
            <a:avLst/>
          </a:prstGeom>
          <a:solidFill>
            <a:srgbClr val="F18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rgbClr val="FFFFFF"/>
              </a:solidFill>
              <a:effectLst/>
              <a:uLnTx/>
              <a:uFillTx/>
              <a:latin typeface="Marianne" panose="02000000000000000000" pitchFamily="2" charset="0"/>
              <a:sym typeface="Arial"/>
            </a:endParaRPr>
          </a:p>
        </p:txBody>
      </p:sp>
      <p:sp>
        <p:nvSpPr>
          <p:cNvPr id="59" name="Ellipse 58">
            <a:extLst>
              <a:ext uri="{FF2B5EF4-FFF2-40B4-BE49-F238E27FC236}">
                <a16:creationId xmlns:a16="http://schemas.microsoft.com/office/drawing/2014/main" id="{E948D6C8-8019-75D8-E95D-52B0914CDEC3}"/>
              </a:ext>
            </a:extLst>
          </p:cNvPr>
          <p:cNvSpPr/>
          <p:nvPr/>
        </p:nvSpPr>
        <p:spPr>
          <a:xfrm>
            <a:off x="438207" y="2936612"/>
            <a:ext cx="45719" cy="45719"/>
          </a:xfrm>
          <a:prstGeom prst="ellipse">
            <a:avLst/>
          </a:prstGeom>
          <a:solidFill>
            <a:srgbClr val="FEC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39349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2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1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_DARES 16-9">
  <a:themeElements>
    <a:clrScheme name="Personnalisé 1">
      <a:dk1>
        <a:srgbClr val="000000"/>
      </a:dk1>
      <a:lt1>
        <a:srgbClr val="FFFFFF"/>
      </a:lt1>
      <a:dk2>
        <a:srgbClr val="000091"/>
      </a:dk2>
      <a:lt2>
        <a:srgbClr val="E1000F"/>
      </a:lt2>
      <a:accent1>
        <a:srgbClr val="00009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Marianne">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norm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IGAS 16-9.potx" id="{F0BF0DAA-8C08-4F93-89D8-4DB94C98FC34}" vid="{84EDEDC2-48F1-4334-9027-9CCAC5933943}"/>
    </a:ext>
  </a:extLst>
</a:theme>
</file>

<file path=ppt/theme/theme3.xml><?xml version="1.0" encoding="utf-8"?>
<a:theme xmlns:a="http://schemas.openxmlformats.org/drawingml/2006/main" name="2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e4b6e4e-e2fb-465e-967e-e0331dcec0eb" xsi:nil="true"/>
    <lcf76f155ced4ddcb4097134ff3c332f xmlns="5a3ae60c-ceb2-4d78-aeff-59db103edc97">
      <Terms xmlns="http://schemas.microsoft.com/office/infopath/2007/PartnerControls"/>
    </lcf76f155ced4ddcb4097134ff3c332f>
    <SharedWithUsers xmlns="8e4b6e4e-e2fb-465e-967e-e0331dcec0eb">
      <UserInfo>
        <DisplayName>CHAVANE, Yolande</DisplayName>
        <AccountId>15</AccountId>
        <AccountType/>
      </UserInfo>
      <UserInfo>
        <DisplayName>ATGER, Alexis</DisplayName>
        <AccountId>12</AccountId>
        <AccountType/>
      </UserInfo>
      <UserInfo>
        <DisplayName>BENDEKS, Ugo</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122BD0D729164A8D839D4F23EC05AF" ma:contentTypeVersion="13" ma:contentTypeDescription="Crée un document." ma:contentTypeScope="" ma:versionID="4cc3ea6ab0395fa4ff50fb855763caf0">
  <xsd:schema xmlns:xsd="http://www.w3.org/2001/XMLSchema" xmlns:xs="http://www.w3.org/2001/XMLSchema" xmlns:p="http://schemas.microsoft.com/office/2006/metadata/properties" xmlns:ns2="5a3ae60c-ceb2-4d78-aeff-59db103edc97" xmlns:ns3="8e4b6e4e-e2fb-465e-967e-e0331dcec0eb" targetNamespace="http://schemas.microsoft.com/office/2006/metadata/properties" ma:root="true" ma:fieldsID="1f96de248c1a86fbaed9f2cdcd78505d" ns2:_="" ns3:_="">
    <xsd:import namespace="5a3ae60c-ceb2-4d78-aeff-59db103edc97"/>
    <xsd:import namespace="8e4b6e4e-e2fb-465e-967e-e0331dcec0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3ae60c-ceb2-4d78-aeff-59db103edc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b3623ea3-be23-4189-a25b-bcadb097ef1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4b6e4e-e2fb-465e-967e-e0331dcec0e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b47be43-060d-41b5-a655-9f8806579296}" ma:internalName="TaxCatchAll" ma:showField="CatchAllData" ma:web="8e4b6e4e-e2fb-465e-967e-e0331dcec0e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A0D0E7-5E61-4C39-BCD1-EA7DE80272A3}">
  <ds:schemaRefs>
    <ds:schemaRef ds:uri="http://schemas.microsoft.com/sharepoint/v3/contenttype/forms"/>
  </ds:schemaRefs>
</ds:datastoreItem>
</file>

<file path=customXml/itemProps2.xml><?xml version="1.0" encoding="utf-8"?>
<ds:datastoreItem xmlns:ds="http://schemas.openxmlformats.org/officeDocument/2006/customXml" ds:itemID="{9219E007-5901-489A-BB8B-28B8E8D6F87D}">
  <ds:schemaRefs>
    <ds:schemaRef ds:uri="http://purl.org/dc/dcmitype/"/>
    <ds:schemaRef ds:uri="http://schemas.microsoft.com/office/2006/documentManagement/types"/>
    <ds:schemaRef ds:uri="5a3ae60c-ceb2-4d78-aeff-59db103edc97"/>
    <ds:schemaRef ds:uri="http://schemas.microsoft.com/office/2006/metadata/properties"/>
    <ds:schemaRef ds:uri="http://www.w3.org/XML/1998/namespace"/>
    <ds:schemaRef ds:uri="http://schemas.openxmlformats.org/package/2006/metadata/core-properties"/>
    <ds:schemaRef ds:uri="http://purl.org/dc/terms/"/>
    <ds:schemaRef ds:uri="http://schemas.microsoft.com/office/infopath/2007/PartnerControls"/>
    <ds:schemaRef ds:uri="http://purl.org/dc/elements/1.1/"/>
    <ds:schemaRef ds:uri="8e4b6e4e-e2fb-465e-967e-e0331dcec0eb"/>
  </ds:schemaRefs>
</ds:datastoreItem>
</file>

<file path=customXml/itemProps3.xml><?xml version="1.0" encoding="utf-8"?>
<ds:datastoreItem xmlns:ds="http://schemas.openxmlformats.org/officeDocument/2006/customXml" ds:itemID="{50EA796E-84C1-4B6F-9303-C6754C1BC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3ae60c-ceb2-4d78-aeff-59db103edc97"/>
    <ds:schemaRef ds:uri="8e4b6e4e-e2fb-465e-967e-e0331dcec0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6a2ae5a-9f00-4f6b-95ed-5d33d77c4d61}" enabled="0" method="" siteId="{76a2ae5a-9f00-4f6b-95ed-5d33d77c4d61}" removed="1"/>
</clbl:labelList>
</file>

<file path=docProps/app.xml><?xml version="1.0" encoding="utf-8"?>
<Properties xmlns="http://schemas.openxmlformats.org/officeDocument/2006/extended-properties" xmlns:vt="http://schemas.openxmlformats.org/officeDocument/2006/docPropsVTypes">
  <TotalTime>5200</TotalTime>
  <Words>15483</Words>
  <Application>Microsoft Office PowerPoint</Application>
  <PresentationFormat>Affichage à l'écran (16:9)</PresentationFormat>
  <Paragraphs>2285</Paragraphs>
  <Slides>135</Slides>
  <Notes>6</Notes>
  <HiddenSlides>0</HiddenSlides>
  <MMClips>0</MMClips>
  <ScaleCrop>false</ScaleCrop>
  <HeadingPairs>
    <vt:vector size="6" baseType="variant">
      <vt:variant>
        <vt:lpstr>Polices utilisées</vt:lpstr>
      </vt:variant>
      <vt:variant>
        <vt:i4>15</vt:i4>
      </vt:variant>
      <vt:variant>
        <vt:lpstr>Thème</vt:lpstr>
      </vt:variant>
      <vt:variant>
        <vt:i4>6</vt:i4>
      </vt:variant>
      <vt:variant>
        <vt:lpstr>Titres des diapositives</vt:lpstr>
      </vt:variant>
      <vt:variant>
        <vt:i4>135</vt:i4>
      </vt:variant>
    </vt:vector>
  </HeadingPairs>
  <TitlesOfParts>
    <vt:vector size="156" baseType="lpstr">
      <vt:lpstr>Helvetica Neue</vt:lpstr>
      <vt:lpstr>Aptos</vt:lpstr>
      <vt:lpstr>Wingdings</vt:lpstr>
      <vt:lpstr>Calibri Light</vt:lpstr>
      <vt:lpstr>Calibri</vt:lpstr>
      <vt:lpstr>Police système Courant</vt:lpstr>
      <vt:lpstr>Marianne ExtraBold</vt:lpstr>
      <vt:lpstr>Magneto</vt:lpstr>
      <vt:lpstr>EYInterstate Light</vt:lpstr>
      <vt:lpstr>Marianne Light</vt:lpstr>
      <vt:lpstr>System Font Regular</vt:lpstr>
      <vt:lpstr>Wingdings 3</vt:lpstr>
      <vt:lpstr>Marianne</vt:lpstr>
      <vt:lpstr>Montserrat</vt:lpstr>
      <vt:lpstr>Arial</vt:lpstr>
      <vt:lpstr>1_Thème Office</vt:lpstr>
      <vt:lpstr>TEMPLATE_DARES 16-9</vt:lpstr>
      <vt:lpstr>2_Thème Office</vt:lpstr>
      <vt:lpstr>Thème Office</vt:lpstr>
      <vt:lpstr>3_Thème Office</vt:lpstr>
      <vt:lpstr>4_Thème Office</vt:lpstr>
      <vt:lpstr>11ème  Conseil du  Numérique  en Santé  </vt:lpstr>
      <vt:lpstr>11ème  Conseil du Numérique en Santé  (CNS)</vt:lpstr>
      <vt:lpstr>Présentation PowerPoint</vt:lpstr>
      <vt:lpstr>Présentation PowerPoint</vt:lpstr>
      <vt:lpstr>Présentation PowerPoint</vt:lpstr>
      <vt:lpstr>Présentation PowerPoint</vt:lpstr>
      <vt:lpstr>Présentation PowerPoint</vt:lpstr>
      <vt:lpstr>Présentation PowerPoint</vt:lpstr>
      <vt:lpstr> Développer la prévention et rendre chacun acteur de sa santé</vt:lpstr>
      <vt:lpstr>Présentation PowerPoint</vt:lpstr>
      <vt:lpstr>Utiliser Mon espace santé au quotidien pour gérer sa santé</vt:lpstr>
      <vt:lpstr>Utiliser Mon espace santé au quotidien pour gérer sa santé</vt:lpstr>
      <vt:lpstr>Utiliser Mon espace santé au quotidien pour gérer sa santé</vt:lpstr>
      <vt:lpstr>Présentation PowerPoint</vt:lpstr>
      <vt:lpstr>Utiliser Mon espace santé au quotidien pour gérer sa santé</vt:lpstr>
      <vt:lpstr>Utiliser Mon espace santé au quotidien pour gérer sa santé</vt:lpstr>
      <vt:lpstr>Présentation PowerPoint</vt:lpstr>
      <vt:lpstr>Utiliser Mon espace santé au quotidien pour gérer sa santé</vt:lpstr>
      <vt:lpstr>Utiliser Mon espace santé au quotidien pour gérer sa santé</vt:lpstr>
      <vt:lpstr>Utiliser Mon espace santé au quotidien pour gérer sa santé</vt:lpstr>
      <vt:lpstr>Présentation PowerPoint</vt:lpstr>
      <vt:lpstr>Accompagner tous les citoyens pour qu’ils s’approprient la santé numérique, en particulier les plus fragiles  et les plus vulnérables</vt:lpstr>
      <vt:lpstr>Accompagner tous les citoyens pour qu’ils s’approprient la santé numérique, en particulier les plus fragiles  et les plus vulnérables</vt:lpstr>
      <vt:lpstr>Accompagner tous les citoyens pour qu’ils s’approprient la santé numérique, en particulier les plus fragiles  et les plus vulnérables</vt:lpstr>
      <vt:lpstr>Accompagner tous les citoyens pour qu’ils s’approprient la santé numérique, en particulier les plus fragiles  et les plus vulnérables</vt:lpstr>
      <vt:lpstr>Accompagner tous les citoyens pour qu’ils s’approprient la santé numérique, en particulier les plus fragiles  et les plus vulnérables</vt:lpstr>
      <vt:lpstr>Présentation PowerPoint</vt:lpstr>
      <vt:lpstr>Accompagner tous les citoyens pour qu’ils s’approprient la santé numérique, en particulier les plus fragiles  et les plus vulnérables</vt:lpstr>
      <vt:lpstr>Accompagner tous les citoyens pour qu’ils s’approprient la santé numérique, en particulier les plus fragiles  et les plus vulnérables</vt:lpstr>
      <vt:lpstr>Accompagner tous les citoyens pour qu’ils s’approprient la santé numérique, en particulier les plus fragiles  et les plus vulnérables</vt:lpstr>
      <vt:lpstr>Présentation PowerPoint</vt:lpstr>
      <vt:lpstr>Développer une prévention personnalisée</vt:lpstr>
      <vt:lpstr>Présentation PowerPoint</vt:lpstr>
      <vt:lpstr>Développer une prévention personnalisée</vt:lpstr>
      <vt:lpstr>Développer une prévention personnalisée</vt:lpstr>
      <vt:lpstr>Présentation PowerPoint</vt:lpstr>
      <vt:lpstr>Développer une prévention personnalisée</vt:lpstr>
      <vt:lpstr>Développer une prévention personnalisée</vt:lpstr>
      <vt:lpstr>Développer une prévention personnalisée</vt:lpstr>
      <vt:lpstr>Présentation PowerPoint</vt:lpstr>
      <vt:lpstr>Développer une prévention personnalisée</vt:lpstr>
      <vt:lpstr>Développer une prévention personnalisée</vt:lpstr>
      <vt:lpstr>Présentation PowerPoint</vt:lpstr>
      <vt:lpstr>Présentation PowerPoint</vt:lpstr>
      <vt:lpstr>Présentation PowerPoint</vt:lpstr>
      <vt:lpstr>Présentation PowerPoint</vt:lpstr>
      <vt:lpstr>Présentation PowerPoint</vt:lpstr>
      <vt:lpstr>Rendre chacun acteur de sa santé  et maître de ses données </vt:lpstr>
      <vt:lpstr>Rendre chacun acteur de sa santé  et maître de ses données </vt:lpstr>
      <vt:lpstr>Rendre chacun acteur de sa santé  et maître de ses données </vt:lpstr>
      <vt:lpstr>Présentation PowerPoint</vt:lpstr>
      <vt:lpstr>Rendre chacun acteur de sa santé  et maître de ses données </vt:lpstr>
      <vt:lpstr>Rendre chacun acteur de sa santé  et maître de ses données </vt:lpstr>
      <vt:lpstr>Présentation PowerPoint</vt:lpstr>
      <vt:lpstr>Faire bénéficier à tous des innovations  en santé numérique</vt:lpstr>
      <vt:lpstr>Présentation PowerPoint</vt:lpstr>
      <vt:lpstr>Faire bénéficier à tous des innovations  en santé numérique</vt:lpstr>
      <vt:lpstr>Faire bénéficier à tous des innovations  en santé numérique</vt:lpstr>
      <vt:lpstr>Faire bénéficier à tous des innovations  en santé numérique</vt:lpstr>
      <vt:lpstr>Présentation PowerPoint</vt:lpstr>
      <vt:lpstr>Redonner du temps aux professionnels de santé  et améliorer la prise en charge des personnes grâce au numérique </vt:lpstr>
      <vt:lpstr>Présentation PowerPoint</vt:lpstr>
      <vt:lpstr>Permettre aux professionnels d’accéder à l’historique de santé des patients qu’ils prennent en charge</vt:lpstr>
      <vt:lpstr>Permettre aux professionnels d’accéder à l’historique de santé des patients qu’ils prennent en charge</vt:lpstr>
      <vt:lpstr>Permettre aux professionnels d’accéder à l’historique de santé des patients qu’ils prennent en charge</vt:lpstr>
      <vt:lpstr>Permettre aux professionnels d’accéder à l’historique de santé des patients qu’ils prennent en charge</vt:lpstr>
      <vt:lpstr>Permettre aux professionnels d’accéder à l’historique de santé des patients qu’ils prennent en charge</vt:lpstr>
      <vt:lpstr>Permettre aux professionnels d’accéder à l’historique de santé des patients qu’ils prennent en charge</vt:lpstr>
      <vt:lpstr>Permettre aux professionnels d’accéder à l’historique de santé des patients qu’ils prennent en charge</vt:lpstr>
      <vt:lpstr>Permettre aux professionnels d’accéder à l’historique de santé des patients qu’ils prennent en charge</vt:lpstr>
      <vt:lpstr>Présentation PowerPoint</vt:lpstr>
      <vt:lpstr>Présentation PowerPoint</vt:lpstr>
      <vt:lpstr>Améliorer l’intégration et l’ergonomie des services socles ​dans les outils que les professionnels de santé utilisent au quotidien</vt:lpstr>
      <vt:lpstr>Présentation PowerPoint</vt:lpstr>
      <vt:lpstr>Améliorer l’intégration et l’ergonomie des services socles ​dans les outils que les professionnels de santé utilisent au quotidien</vt:lpstr>
      <vt:lpstr>Un effort continu pour moderniser le paysage numérique hospitalier français</vt:lpstr>
      <vt:lpstr>Présentation PowerPoint</vt:lpstr>
      <vt:lpstr>Présentation PowerPoint</vt:lpstr>
      <vt:lpstr>Présentation PowerPoint</vt:lpstr>
      <vt:lpstr>Déployer le bouquet de services aux professionnels, l’ordonnance numérique et des moyens d’identification sécurisés pour les professionnels de santé</vt:lpstr>
      <vt:lpstr>Présentation PowerPoint</vt:lpstr>
      <vt:lpstr>Simplifier l’outillage de la coordination locale des parcours de santé</vt:lpstr>
      <vt:lpstr>Présentation PowerPoint</vt:lpstr>
      <vt:lpstr>Présentation PowerPoint</vt:lpstr>
      <vt:lpstr>Présentation PowerPoint</vt:lpstr>
      <vt:lpstr>Améliorer l’accès à la santé  pour les personnes et les professionnels qui les orientent</vt:lpstr>
      <vt:lpstr>Renforcer l’information des patients et des PS sur la santé et l’offre de santé dans les territoires</vt:lpstr>
      <vt:lpstr>Renforcer l’information des patients et des PS sur la santé et l’offre de santé dans les territoires</vt:lpstr>
      <vt:lpstr>Présentation PowerPoint</vt:lpstr>
      <vt:lpstr>Développer l’usage de la télésanté dans un cadre régulé et éthique</vt:lpstr>
      <vt:lpstr>Développer l’usage de la télésanté dans un cadre régulé et éthique</vt:lpstr>
      <vt:lpstr>Présentation PowerPoint</vt:lpstr>
      <vt:lpstr>Présentation PowerPoint</vt:lpstr>
      <vt:lpstr>Diffuser largement l’Appli carte Vitale et l’Identité Nationale de santé (INS)</vt:lpstr>
      <vt:lpstr>Diffuser largement l’Appli carte Vitale et l’Identité Nationale de santé (INS)</vt:lpstr>
      <vt:lpstr>Présentation PowerPoint</vt:lpstr>
      <vt:lpstr>Diffuser largement l’Appli carte Vitale et l’Identité Nationale de santé (INS)</vt:lpstr>
      <vt:lpstr>Diffuser largement l’Appli carte Vitale et l’Identité Nationale de santé (INS)</vt:lpstr>
      <vt:lpstr>Diffuser largement l’Appli carte Vitale et l’Identité Nationale de santé (INS)</vt:lpstr>
      <vt:lpstr>Présentation PowerPoint</vt:lpstr>
      <vt:lpstr> Déployer un cadre propice pour le développement des usages et de l’innovation numériques en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10ème Conseil du numérique en santé (CNS)</dc:title>
  <dc:creator>FEVRIER, Marion (DNS)</dc:creator>
  <cp:lastModifiedBy>FEVRIER, Marion (DNS)</cp:lastModifiedBy>
  <cp:revision>37</cp:revision>
  <dcterms:modified xsi:type="dcterms:W3CDTF">2024-06-18T11:51:07Z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0x01010008122BD0D729164A8D839D4F23EC05AF</vt:lpwstr>
  </property>
  <property fmtid="{D5CDD505-2E9C-101B-9397-08002B2CF9AE}" pid="3" name="MediaServiceImageTags">
    <vt:lpwstr/>
  </property>
</Properties>
</file>