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4"/>
    <p:sldMasterId id="2147483942" r:id="rId5"/>
    <p:sldMasterId id="2147483951" r:id="rId6"/>
    <p:sldMasterId id="2147483960" r:id="rId7"/>
  </p:sldMasterIdLst>
  <p:notesMasterIdLst>
    <p:notesMasterId r:id="rId52"/>
  </p:notesMasterIdLst>
  <p:handoutMasterIdLst>
    <p:handoutMasterId r:id="rId53"/>
  </p:handoutMasterIdLst>
  <p:sldIdLst>
    <p:sldId id="263" r:id="rId8"/>
    <p:sldId id="2147470573" r:id="rId9"/>
    <p:sldId id="258" r:id="rId10"/>
    <p:sldId id="259" r:id="rId11"/>
    <p:sldId id="2147469801" r:id="rId12"/>
    <p:sldId id="267" r:id="rId13"/>
    <p:sldId id="272" r:id="rId14"/>
    <p:sldId id="2147469802" r:id="rId15"/>
    <p:sldId id="264" r:id="rId16"/>
    <p:sldId id="2147469811" r:id="rId17"/>
    <p:sldId id="2147469812" r:id="rId18"/>
    <p:sldId id="2147469813" r:id="rId19"/>
    <p:sldId id="2147469814" r:id="rId20"/>
    <p:sldId id="269" r:id="rId21"/>
    <p:sldId id="2147469803" r:id="rId22"/>
    <p:sldId id="2147469804" r:id="rId23"/>
    <p:sldId id="2147470569" r:id="rId24"/>
    <p:sldId id="2147469785" r:id="rId25"/>
    <p:sldId id="2147470607" r:id="rId26"/>
    <p:sldId id="2147470580" r:id="rId27"/>
    <p:sldId id="2147470608" r:id="rId28"/>
    <p:sldId id="2147470584" r:id="rId29"/>
    <p:sldId id="2147470583" r:id="rId30"/>
    <p:sldId id="2147470600" r:id="rId31"/>
    <p:sldId id="2147470585" r:id="rId32"/>
    <p:sldId id="2147470586" r:id="rId33"/>
    <p:sldId id="2147470587" r:id="rId34"/>
    <p:sldId id="2147470588" r:id="rId35"/>
    <p:sldId id="2147470589" r:id="rId36"/>
    <p:sldId id="2147470590" r:id="rId37"/>
    <p:sldId id="2147470591" r:id="rId38"/>
    <p:sldId id="2147470592" r:id="rId39"/>
    <p:sldId id="2147470593" r:id="rId40"/>
    <p:sldId id="2147470594" r:id="rId41"/>
    <p:sldId id="2147470595" r:id="rId42"/>
    <p:sldId id="2147470598" r:id="rId43"/>
    <p:sldId id="2147470596" r:id="rId44"/>
    <p:sldId id="2147470602" r:id="rId45"/>
    <p:sldId id="2147470601" r:id="rId46"/>
    <p:sldId id="2147470603" r:id="rId47"/>
    <p:sldId id="2147470609" r:id="rId48"/>
    <p:sldId id="2147470605" r:id="rId49"/>
    <p:sldId id="2147470606" r:id="rId50"/>
    <p:sldId id="256" r:id="rId5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2785"/>
    <a:srgbClr val="006AB2"/>
    <a:srgbClr val="FFD9EC"/>
    <a:srgbClr val="D5E4F1"/>
    <a:srgbClr val="E6E6E6"/>
    <a:srgbClr val="F3F6FD"/>
    <a:srgbClr val="5E5E5E"/>
    <a:srgbClr val="E7D4C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AB2E12-8E36-436D-8393-FBA0FAB8B2D5}" v="1" dt="2024-12-09T10:43:24.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SAINT Jules" userId="8dc76007-2276-4a3e-aa60-c33a67ff7b03" providerId="ADAL" clId="{57AB2E12-8E36-436D-8393-FBA0FAB8B2D5}"/>
    <pc:docChg chg="custSel modSld">
      <pc:chgData name="MONSAINT Jules" userId="8dc76007-2276-4a3e-aa60-c33a67ff7b03" providerId="ADAL" clId="{57AB2E12-8E36-436D-8393-FBA0FAB8B2D5}" dt="2024-12-09T10:43:26.224" v="3" actId="962"/>
      <pc:docMkLst>
        <pc:docMk/>
      </pc:docMkLst>
      <pc:sldChg chg="addSp delSp modSp mod delAnim">
        <pc:chgData name="MONSAINT Jules" userId="8dc76007-2276-4a3e-aa60-c33a67ff7b03" providerId="ADAL" clId="{57AB2E12-8E36-436D-8393-FBA0FAB8B2D5}" dt="2024-12-09T10:43:26.224" v="3" actId="962"/>
        <pc:sldMkLst>
          <pc:docMk/>
          <pc:sldMk cId="3077154778" sldId="2147470580"/>
        </pc:sldMkLst>
        <pc:picChg chg="del">
          <ac:chgData name="MONSAINT Jules" userId="8dc76007-2276-4a3e-aa60-c33a67ff7b03" providerId="ADAL" clId="{57AB2E12-8E36-436D-8393-FBA0FAB8B2D5}" dt="2024-12-09T10:43:22.858" v="0" actId="478"/>
          <ac:picMkLst>
            <pc:docMk/>
            <pc:sldMk cId="3077154778" sldId="2147470580"/>
            <ac:picMk id="7" creationId="{B0AEF679-D4FA-1A83-A7D6-9DB0103F64DD}"/>
          </ac:picMkLst>
        </pc:picChg>
        <pc:picChg chg="add mod">
          <ac:chgData name="MONSAINT Jules" userId="8dc76007-2276-4a3e-aa60-c33a67ff7b03" providerId="ADAL" clId="{57AB2E12-8E36-436D-8393-FBA0FAB8B2D5}" dt="2024-12-09T10:43:26.224" v="3" actId="962"/>
          <ac:picMkLst>
            <pc:docMk/>
            <pc:sldMk cId="3077154778" sldId="2147470580"/>
            <ac:picMk id="8" creationId="{5A5D1E24-DB12-F120-74C9-74C75CA16608}"/>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people.ey.com/personal/pedro_kasprzykowski_soares_magalhaes_fr_ey_com/Documents/Desktop/Indicateurs%20ROADMAP/MES2ANS_Pedro.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people.ey.com/personal/pedro_kasprzykowski_soares_magalhaes_fr_ey_com/Documents/Desktop/Indicateurs%20ROADMAP/MES2ANS_Pedr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Feuil1!$B$1</c:f>
              <c:strCache>
                <c:ptCount val="1"/>
                <c:pt idx="0">
                  <c:v>Ventes</c:v>
                </c:pt>
              </c:strCache>
            </c:strRef>
          </c:tx>
          <c:spPr>
            <a:ln w="28575">
              <a:solidFill>
                <a:schemeClr val="bg1"/>
              </a:solidFill>
            </a:ln>
          </c:spPr>
          <c:dPt>
            <c:idx val="1"/>
            <c:bubble3D val="0"/>
            <c:spPr>
              <a:solidFill>
                <a:schemeClr val="accent5"/>
              </a:solidFill>
              <a:ln w="28575">
                <a:solidFill>
                  <a:schemeClr val="bg1"/>
                </a:solidFill>
              </a:ln>
            </c:spPr>
            <c:extLst>
              <c:ext xmlns:c16="http://schemas.microsoft.com/office/drawing/2014/chart" uri="{C3380CC4-5D6E-409C-BE32-E72D297353CC}">
                <c16:uniqueId val="{00000001-86C5-42F8-9330-C7889385B190}"/>
              </c:ext>
            </c:extLst>
          </c:dPt>
          <c:dPt>
            <c:idx val="3"/>
            <c:bubble3D val="0"/>
            <c:spPr>
              <a:solidFill>
                <a:schemeClr val="accent2"/>
              </a:solidFill>
              <a:ln w="28575">
                <a:solidFill>
                  <a:schemeClr val="bg1"/>
                </a:solidFill>
              </a:ln>
            </c:spPr>
            <c:extLst>
              <c:ext xmlns:c16="http://schemas.microsoft.com/office/drawing/2014/chart" uri="{C3380CC4-5D6E-409C-BE32-E72D297353CC}">
                <c16:uniqueId val="{00000003-86C5-42F8-9330-C7889385B190}"/>
              </c:ext>
            </c:extLst>
          </c:dPt>
          <c:dPt>
            <c:idx val="4"/>
            <c:bubble3D val="0"/>
            <c:spPr>
              <a:solidFill>
                <a:schemeClr val="accent2"/>
              </a:solidFill>
              <a:ln w="28575">
                <a:solidFill>
                  <a:schemeClr val="bg1"/>
                </a:solidFill>
              </a:ln>
            </c:spPr>
            <c:extLst>
              <c:ext xmlns:c16="http://schemas.microsoft.com/office/drawing/2014/chart" uri="{C3380CC4-5D6E-409C-BE32-E72D297353CC}">
                <c16:uniqueId val="{00000005-86C5-42F8-9330-C7889385B190}"/>
              </c:ext>
            </c:extLst>
          </c:dPt>
          <c:cat>
            <c:numRef>
              <c:f>Feuil1!$A$2:$A$6</c:f>
              <c:numCache>
                <c:formatCode>General</c:formatCode>
                <c:ptCount val="5"/>
              </c:numCache>
            </c:numRef>
          </c:cat>
          <c:val>
            <c:numRef>
              <c:f>Feuil1!$B$2:$B$6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6-86C5-42F8-9330-C7889385B19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917446286437392E-2"/>
          <c:y val="5.0925942584045994E-2"/>
          <c:w val="0.82750555142923554"/>
          <c:h val="0.71306902423356677"/>
        </c:manualLayout>
      </c:layout>
      <c:barChart>
        <c:barDir val="col"/>
        <c:grouping val="clustered"/>
        <c:varyColors val="0"/>
        <c:ser>
          <c:idx val="1"/>
          <c:order val="1"/>
          <c:tx>
            <c:strRef>
              <c:f>Enrôlement!$K$1</c:f>
              <c:strCache>
                <c:ptCount val="1"/>
                <c:pt idx="0">
                  <c:v>Activations</c:v>
                </c:pt>
              </c:strCache>
            </c:strRef>
          </c:tx>
          <c:spPr>
            <a:solidFill>
              <a:srgbClr val="0C419A"/>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DA05-4CDE-AE63-F46A223ACCDB}"/>
                </c:ext>
              </c:extLst>
            </c:dLbl>
            <c:dLbl>
              <c:idx val="2"/>
              <c:delete val="1"/>
              <c:extLst>
                <c:ext xmlns:c15="http://schemas.microsoft.com/office/drawing/2012/chart" uri="{CE6537A1-D6FC-4f65-9D91-7224C49458BB}"/>
                <c:ext xmlns:c16="http://schemas.microsoft.com/office/drawing/2014/chart" uri="{C3380CC4-5D6E-409C-BE32-E72D297353CC}">
                  <c16:uniqueId val="{00000001-DA05-4CDE-AE63-F46A223ACCDB}"/>
                </c:ext>
              </c:extLst>
            </c:dLbl>
            <c:dLbl>
              <c:idx val="3"/>
              <c:delete val="1"/>
              <c:extLst>
                <c:ext xmlns:c15="http://schemas.microsoft.com/office/drawing/2012/chart" uri="{CE6537A1-D6FC-4f65-9D91-7224C49458BB}"/>
                <c:ext xmlns:c16="http://schemas.microsoft.com/office/drawing/2014/chart" uri="{C3380CC4-5D6E-409C-BE32-E72D297353CC}">
                  <c16:uniqueId val="{00000002-DA05-4CDE-AE63-F46A223ACCDB}"/>
                </c:ext>
              </c:extLst>
            </c:dLbl>
            <c:dLbl>
              <c:idx val="4"/>
              <c:delete val="1"/>
              <c:extLst>
                <c:ext xmlns:c15="http://schemas.microsoft.com/office/drawing/2012/chart" uri="{CE6537A1-D6FC-4f65-9D91-7224C49458BB}"/>
                <c:ext xmlns:c16="http://schemas.microsoft.com/office/drawing/2014/chart" uri="{C3380CC4-5D6E-409C-BE32-E72D297353CC}">
                  <c16:uniqueId val="{00000003-DA05-4CDE-AE63-F46A223ACCDB}"/>
                </c:ext>
              </c:extLst>
            </c:dLbl>
            <c:dLbl>
              <c:idx val="5"/>
              <c:delete val="1"/>
              <c:extLst>
                <c:ext xmlns:c15="http://schemas.microsoft.com/office/drawing/2012/chart" uri="{CE6537A1-D6FC-4f65-9D91-7224C49458BB}"/>
                <c:ext xmlns:c16="http://schemas.microsoft.com/office/drawing/2014/chart" uri="{C3380CC4-5D6E-409C-BE32-E72D297353CC}">
                  <c16:uniqueId val="{00000004-DA05-4CDE-AE63-F46A223ACCDB}"/>
                </c:ext>
              </c:extLst>
            </c:dLbl>
            <c:dLbl>
              <c:idx val="6"/>
              <c:delete val="1"/>
              <c:extLst>
                <c:ext xmlns:c15="http://schemas.microsoft.com/office/drawing/2012/chart" uri="{CE6537A1-D6FC-4f65-9D91-7224C49458BB}"/>
                <c:ext xmlns:c16="http://schemas.microsoft.com/office/drawing/2014/chart" uri="{C3380CC4-5D6E-409C-BE32-E72D297353CC}">
                  <c16:uniqueId val="{00000005-DA05-4CDE-AE63-F46A223ACCDB}"/>
                </c:ext>
              </c:extLst>
            </c:dLbl>
            <c:dLbl>
              <c:idx val="7"/>
              <c:delete val="1"/>
              <c:extLst>
                <c:ext xmlns:c15="http://schemas.microsoft.com/office/drawing/2012/chart" uri="{CE6537A1-D6FC-4f65-9D91-7224C49458BB}"/>
                <c:ext xmlns:c16="http://schemas.microsoft.com/office/drawing/2014/chart" uri="{C3380CC4-5D6E-409C-BE32-E72D297353CC}">
                  <c16:uniqueId val="{00000006-DA05-4CDE-AE63-F46A223ACCDB}"/>
                </c:ext>
              </c:extLst>
            </c:dLbl>
            <c:dLbl>
              <c:idx val="8"/>
              <c:delete val="1"/>
              <c:extLst>
                <c:ext xmlns:c15="http://schemas.microsoft.com/office/drawing/2012/chart" uri="{CE6537A1-D6FC-4f65-9D91-7224C49458BB}"/>
                <c:ext xmlns:c16="http://schemas.microsoft.com/office/drawing/2014/chart" uri="{C3380CC4-5D6E-409C-BE32-E72D297353CC}">
                  <c16:uniqueId val="{00000007-DA05-4CDE-AE63-F46A223ACCDB}"/>
                </c:ext>
              </c:extLst>
            </c:dLbl>
            <c:dLbl>
              <c:idx val="9"/>
              <c:delete val="1"/>
              <c:extLst>
                <c:ext xmlns:c15="http://schemas.microsoft.com/office/drawing/2012/chart" uri="{CE6537A1-D6FC-4f65-9D91-7224C49458BB}"/>
                <c:ext xmlns:c16="http://schemas.microsoft.com/office/drawing/2014/chart" uri="{C3380CC4-5D6E-409C-BE32-E72D297353CC}">
                  <c16:uniqueId val="{00000008-DA05-4CDE-AE63-F46A223ACCDB}"/>
                </c:ext>
              </c:extLst>
            </c:dLbl>
            <c:dLbl>
              <c:idx val="10"/>
              <c:delete val="1"/>
              <c:extLst>
                <c:ext xmlns:c15="http://schemas.microsoft.com/office/drawing/2012/chart" uri="{CE6537A1-D6FC-4f65-9D91-7224C49458BB}"/>
                <c:ext xmlns:c16="http://schemas.microsoft.com/office/drawing/2014/chart" uri="{C3380CC4-5D6E-409C-BE32-E72D297353CC}">
                  <c16:uniqueId val="{00000009-DA05-4CDE-AE63-F46A223ACCDB}"/>
                </c:ext>
              </c:extLst>
            </c:dLbl>
            <c:dLbl>
              <c:idx val="11"/>
              <c:delete val="1"/>
              <c:extLst>
                <c:ext xmlns:c15="http://schemas.microsoft.com/office/drawing/2012/chart" uri="{CE6537A1-D6FC-4f65-9D91-7224C49458BB}"/>
                <c:ext xmlns:c16="http://schemas.microsoft.com/office/drawing/2014/chart" uri="{C3380CC4-5D6E-409C-BE32-E72D297353CC}">
                  <c16:uniqueId val="{0000000A-DA05-4CDE-AE63-F46A223ACCDB}"/>
                </c:ext>
              </c:extLst>
            </c:dLbl>
            <c:dLbl>
              <c:idx val="12"/>
              <c:delete val="1"/>
              <c:extLst>
                <c:ext xmlns:c15="http://schemas.microsoft.com/office/drawing/2012/chart" uri="{CE6537A1-D6FC-4f65-9D91-7224C49458BB}"/>
                <c:ext xmlns:c16="http://schemas.microsoft.com/office/drawing/2014/chart" uri="{C3380CC4-5D6E-409C-BE32-E72D297353CC}">
                  <c16:uniqueId val="{0000000B-DA05-4CDE-AE63-F46A223ACCDB}"/>
                </c:ext>
              </c:extLst>
            </c:dLbl>
            <c:dLbl>
              <c:idx val="13"/>
              <c:delete val="1"/>
              <c:extLst>
                <c:ext xmlns:c15="http://schemas.microsoft.com/office/drawing/2012/chart" uri="{CE6537A1-D6FC-4f65-9D91-7224C49458BB}"/>
                <c:ext xmlns:c16="http://schemas.microsoft.com/office/drawing/2014/chart" uri="{C3380CC4-5D6E-409C-BE32-E72D297353CC}">
                  <c16:uniqueId val="{0000000C-DA05-4CDE-AE63-F46A223ACCDB}"/>
                </c:ext>
              </c:extLst>
            </c:dLbl>
            <c:dLbl>
              <c:idx val="14"/>
              <c:spPr>
                <a:solidFill>
                  <a:sysClr val="window" lastClr="FFFFFF"/>
                </a:solidFill>
                <a:ln>
                  <a:noFill/>
                </a:ln>
                <a:effectLst/>
              </c:spPr>
              <c:txPr>
                <a:bodyPr rot="0" spcFirstLastPara="1" vertOverflow="ellipsis" vert="horz" wrap="square" anchor="ctr" anchorCtr="1"/>
                <a:lstStyle/>
                <a:p>
                  <a:pPr>
                    <a:defRPr sz="700" b="1" i="0" u="none" strike="noStrike" kern="1200" baseline="0">
                      <a:solidFill>
                        <a:srgbClr val="004A99"/>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extLst>
                <c:ext xmlns:c16="http://schemas.microsoft.com/office/drawing/2014/chart" uri="{C3380CC4-5D6E-409C-BE32-E72D297353CC}">
                  <c16:uniqueId val="{0000000D-DA05-4CDE-AE63-F46A223ACCDB}"/>
                </c:ext>
              </c:extLst>
            </c:dLbl>
            <c:dLbl>
              <c:idx val="15"/>
              <c:layout>
                <c:manualLayout>
                  <c:x val="-1.0358343214826569E-16"/>
                  <c:y val="8.0640979375169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A05-4CDE-AE63-F46A223ACCDB}"/>
                </c:ext>
              </c:extLst>
            </c:dLbl>
            <c:dLbl>
              <c:idx val="16"/>
              <c:layout>
                <c:manualLayout>
                  <c:x val="-1.0358343214826569E-16"/>
                  <c:y val="8.0640979375169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A05-4CDE-AE63-F46A223ACCDB}"/>
                </c:ext>
              </c:extLst>
            </c:dLbl>
            <c:dLbl>
              <c:idx val="17"/>
              <c:layout>
                <c:manualLayout>
                  <c:x val="0"/>
                  <c:y val="5.37606529167801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A05-4CDE-AE63-F46A223ACCDB}"/>
                </c:ext>
              </c:extLst>
            </c:dLbl>
            <c:spPr>
              <a:noFill/>
              <a:ln>
                <a:noFill/>
              </a:ln>
              <a:effectLst/>
            </c:spPr>
            <c:txPr>
              <a:bodyPr rot="0" spcFirstLastPara="1" vertOverflow="ellipsis" vert="horz" wrap="square" anchor="ctr" anchorCtr="1"/>
              <a:lstStyle/>
              <a:p>
                <a:pPr>
                  <a:defRPr sz="700" b="1" i="0" u="none" strike="noStrike" kern="1200" baseline="0">
                    <a:solidFill>
                      <a:srgbClr val="004A99"/>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Enrôlement!$G$3:$G$20</c:f>
              <c:numCache>
                <c:formatCode>mmm\-yy</c:formatCode>
                <c:ptCount val="18"/>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pt idx="13">
                  <c:v>45170</c:v>
                </c:pt>
                <c:pt idx="14">
                  <c:v>45200</c:v>
                </c:pt>
                <c:pt idx="15">
                  <c:v>45231</c:v>
                </c:pt>
                <c:pt idx="16">
                  <c:v>45261</c:v>
                </c:pt>
                <c:pt idx="17">
                  <c:v>45292</c:v>
                </c:pt>
              </c:numCache>
            </c:numRef>
          </c:cat>
          <c:val>
            <c:numRef>
              <c:f>Enrôlement!$K$3:$K$20</c:f>
              <c:numCache>
                <c:formatCode>\+###\ \K</c:formatCode>
                <c:ptCount val="18"/>
                <c:pt idx="1">
                  <c:v>388622</c:v>
                </c:pt>
                <c:pt idx="2">
                  <c:v>283467</c:v>
                </c:pt>
                <c:pt idx="3">
                  <c:v>220141</c:v>
                </c:pt>
                <c:pt idx="4">
                  <c:v>260624</c:v>
                </c:pt>
                <c:pt idx="5">
                  <c:v>229112</c:v>
                </c:pt>
                <c:pt idx="6">
                  <c:v>206236</c:v>
                </c:pt>
                <c:pt idx="7">
                  <c:v>258947</c:v>
                </c:pt>
                <c:pt idx="8">
                  <c:v>195760</c:v>
                </c:pt>
                <c:pt idx="9">
                  <c:v>170234</c:v>
                </c:pt>
                <c:pt idx="10">
                  <c:v>137408</c:v>
                </c:pt>
                <c:pt idx="11">
                  <c:v>212519</c:v>
                </c:pt>
                <c:pt idx="12">
                  <c:v>193916</c:v>
                </c:pt>
                <c:pt idx="13">
                  <c:v>325862</c:v>
                </c:pt>
                <c:pt idx="14">
                  <c:v>313748</c:v>
                </c:pt>
                <c:pt idx="15">
                  <c:v>290834</c:v>
                </c:pt>
                <c:pt idx="16">
                  <c:v>220791</c:v>
                </c:pt>
                <c:pt idx="17">
                  <c:v>447542</c:v>
                </c:pt>
              </c:numCache>
            </c:numRef>
          </c:val>
          <c:extLst>
            <c:ext xmlns:c16="http://schemas.microsoft.com/office/drawing/2014/chart" uri="{C3380CC4-5D6E-409C-BE32-E72D297353CC}">
              <c16:uniqueId val="{00000011-DA05-4CDE-AE63-F46A223ACCDB}"/>
            </c:ext>
          </c:extLst>
        </c:ser>
        <c:dLbls>
          <c:showLegendKey val="0"/>
          <c:showVal val="1"/>
          <c:showCatName val="0"/>
          <c:showSerName val="0"/>
          <c:showPercent val="0"/>
          <c:showBubbleSize val="0"/>
        </c:dLbls>
        <c:gapWidth val="89"/>
        <c:axId val="47197200"/>
        <c:axId val="34692720"/>
      </c:barChart>
      <c:lineChart>
        <c:grouping val="standard"/>
        <c:varyColors val="0"/>
        <c:ser>
          <c:idx val="0"/>
          <c:order val="0"/>
          <c:tx>
            <c:strRef>
              <c:f>Enrôlement!$J$1</c:f>
              <c:strCache>
                <c:ptCount val="1"/>
                <c:pt idx="0">
                  <c:v> Activés </c:v>
                </c:pt>
              </c:strCache>
            </c:strRef>
          </c:tx>
          <c:spPr>
            <a:ln w="38100" cap="rnd">
              <a:solidFill>
                <a:srgbClr val="E11A8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2-DA05-4CDE-AE63-F46A223ACCDB}"/>
                </c:ext>
              </c:extLst>
            </c:dLbl>
            <c:dLbl>
              <c:idx val="1"/>
              <c:delete val="1"/>
              <c:extLst>
                <c:ext xmlns:c15="http://schemas.microsoft.com/office/drawing/2012/chart" uri="{CE6537A1-D6FC-4f65-9D91-7224C49458BB}"/>
                <c:ext xmlns:c16="http://schemas.microsoft.com/office/drawing/2014/chart" uri="{C3380CC4-5D6E-409C-BE32-E72D297353CC}">
                  <c16:uniqueId val="{00000013-DA05-4CDE-AE63-F46A223ACCDB}"/>
                </c:ext>
              </c:extLst>
            </c:dLbl>
            <c:dLbl>
              <c:idx val="2"/>
              <c:delete val="1"/>
              <c:extLst>
                <c:ext xmlns:c15="http://schemas.microsoft.com/office/drawing/2012/chart" uri="{CE6537A1-D6FC-4f65-9D91-7224C49458BB}"/>
                <c:ext xmlns:c16="http://schemas.microsoft.com/office/drawing/2014/chart" uri="{C3380CC4-5D6E-409C-BE32-E72D297353CC}">
                  <c16:uniqueId val="{00000014-DA05-4CDE-AE63-F46A223ACCDB}"/>
                </c:ext>
              </c:extLst>
            </c:dLbl>
            <c:dLbl>
              <c:idx val="3"/>
              <c:delete val="1"/>
              <c:extLst>
                <c:ext xmlns:c15="http://schemas.microsoft.com/office/drawing/2012/chart" uri="{CE6537A1-D6FC-4f65-9D91-7224C49458BB}"/>
                <c:ext xmlns:c16="http://schemas.microsoft.com/office/drawing/2014/chart" uri="{C3380CC4-5D6E-409C-BE32-E72D297353CC}">
                  <c16:uniqueId val="{00000015-DA05-4CDE-AE63-F46A223ACCDB}"/>
                </c:ext>
              </c:extLst>
            </c:dLbl>
            <c:dLbl>
              <c:idx val="4"/>
              <c:delete val="1"/>
              <c:extLst>
                <c:ext xmlns:c15="http://schemas.microsoft.com/office/drawing/2012/chart" uri="{CE6537A1-D6FC-4f65-9D91-7224C49458BB}"/>
                <c:ext xmlns:c16="http://schemas.microsoft.com/office/drawing/2014/chart" uri="{C3380CC4-5D6E-409C-BE32-E72D297353CC}">
                  <c16:uniqueId val="{00000016-DA05-4CDE-AE63-F46A223ACCDB}"/>
                </c:ext>
              </c:extLst>
            </c:dLbl>
            <c:dLbl>
              <c:idx val="5"/>
              <c:delete val="1"/>
              <c:extLst>
                <c:ext xmlns:c15="http://schemas.microsoft.com/office/drawing/2012/chart" uri="{CE6537A1-D6FC-4f65-9D91-7224C49458BB}"/>
                <c:ext xmlns:c16="http://schemas.microsoft.com/office/drawing/2014/chart" uri="{C3380CC4-5D6E-409C-BE32-E72D297353CC}">
                  <c16:uniqueId val="{00000017-DA05-4CDE-AE63-F46A223ACCDB}"/>
                </c:ext>
              </c:extLst>
            </c:dLbl>
            <c:dLbl>
              <c:idx val="6"/>
              <c:delete val="1"/>
              <c:extLst>
                <c:ext xmlns:c15="http://schemas.microsoft.com/office/drawing/2012/chart" uri="{CE6537A1-D6FC-4f65-9D91-7224C49458BB}"/>
                <c:ext xmlns:c16="http://schemas.microsoft.com/office/drawing/2014/chart" uri="{C3380CC4-5D6E-409C-BE32-E72D297353CC}">
                  <c16:uniqueId val="{00000018-DA05-4CDE-AE63-F46A223ACCDB}"/>
                </c:ext>
              </c:extLst>
            </c:dLbl>
            <c:dLbl>
              <c:idx val="7"/>
              <c:delete val="1"/>
              <c:extLst>
                <c:ext xmlns:c15="http://schemas.microsoft.com/office/drawing/2012/chart" uri="{CE6537A1-D6FC-4f65-9D91-7224C49458BB}"/>
                <c:ext xmlns:c16="http://schemas.microsoft.com/office/drawing/2014/chart" uri="{C3380CC4-5D6E-409C-BE32-E72D297353CC}">
                  <c16:uniqueId val="{00000019-DA05-4CDE-AE63-F46A223ACCDB}"/>
                </c:ext>
              </c:extLst>
            </c:dLbl>
            <c:dLbl>
              <c:idx val="8"/>
              <c:delete val="1"/>
              <c:extLst>
                <c:ext xmlns:c15="http://schemas.microsoft.com/office/drawing/2012/chart" uri="{CE6537A1-D6FC-4f65-9D91-7224C49458BB}"/>
                <c:ext xmlns:c16="http://schemas.microsoft.com/office/drawing/2014/chart" uri="{C3380CC4-5D6E-409C-BE32-E72D297353CC}">
                  <c16:uniqueId val="{0000001A-DA05-4CDE-AE63-F46A223ACCDB}"/>
                </c:ext>
              </c:extLst>
            </c:dLbl>
            <c:dLbl>
              <c:idx val="9"/>
              <c:delete val="1"/>
              <c:extLst>
                <c:ext xmlns:c15="http://schemas.microsoft.com/office/drawing/2012/chart" uri="{CE6537A1-D6FC-4f65-9D91-7224C49458BB}"/>
                <c:ext xmlns:c16="http://schemas.microsoft.com/office/drawing/2014/chart" uri="{C3380CC4-5D6E-409C-BE32-E72D297353CC}">
                  <c16:uniqueId val="{0000001B-DA05-4CDE-AE63-F46A223ACCDB}"/>
                </c:ext>
              </c:extLst>
            </c:dLbl>
            <c:dLbl>
              <c:idx val="10"/>
              <c:delete val="1"/>
              <c:extLst>
                <c:ext xmlns:c15="http://schemas.microsoft.com/office/drawing/2012/chart" uri="{CE6537A1-D6FC-4f65-9D91-7224C49458BB}"/>
                <c:ext xmlns:c16="http://schemas.microsoft.com/office/drawing/2014/chart" uri="{C3380CC4-5D6E-409C-BE32-E72D297353CC}">
                  <c16:uniqueId val="{0000001C-DA05-4CDE-AE63-F46A223ACCDB}"/>
                </c:ext>
              </c:extLst>
            </c:dLbl>
            <c:dLbl>
              <c:idx val="11"/>
              <c:delete val="1"/>
              <c:extLst>
                <c:ext xmlns:c15="http://schemas.microsoft.com/office/drawing/2012/chart" uri="{CE6537A1-D6FC-4f65-9D91-7224C49458BB}"/>
                <c:ext xmlns:c16="http://schemas.microsoft.com/office/drawing/2014/chart" uri="{C3380CC4-5D6E-409C-BE32-E72D297353CC}">
                  <c16:uniqueId val="{0000001D-DA05-4CDE-AE63-F46A223ACCDB}"/>
                </c:ext>
              </c:extLst>
            </c:dLbl>
            <c:dLbl>
              <c:idx val="12"/>
              <c:delete val="1"/>
              <c:extLst>
                <c:ext xmlns:c15="http://schemas.microsoft.com/office/drawing/2012/chart" uri="{CE6537A1-D6FC-4f65-9D91-7224C49458BB}"/>
                <c:ext xmlns:c16="http://schemas.microsoft.com/office/drawing/2014/chart" uri="{C3380CC4-5D6E-409C-BE32-E72D297353CC}">
                  <c16:uniqueId val="{0000001E-DA05-4CDE-AE63-F46A223ACCDB}"/>
                </c:ext>
              </c:extLst>
            </c:dLbl>
            <c:dLbl>
              <c:idx val="13"/>
              <c:delete val="1"/>
              <c:extLst>
                <c:ext xmlns:c15="http://schemas.microsoft.com/office/drawing/2012/chart" uri="{CE6537A1-D6FC-4f65-9D91-7224C49458BB}"/>
                <c:ext xmlns:c16="http://schemas.microsoft.com/office/drawing/2014/chart" uri="{C3380CC4-5D6E-409C-BE32-E72D297353CC}">
                  <c16:uniqueId val="{0000001F-DA05-4CDE-AE63-F46A223ACCDB}"/>
                </c:ext>
              </c:extLst>
            </c:dLbl>
            <c:dLbl>
              <c:idx val="14"/>
              <c:layout>
                <c:manualLayout>
                  <c:x val="-2.9482135433083478E-2"/>
                  <c:y val="-4.9708496617206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DA05-4CDE-AE63-F46A223ACCDB}"/>
                </c:ext>
              </c:extLst>
            </c:dLbl>
            <c:dLbl>
              <c:idx val="15"/>
              <c:layout>
                <c:manualLayout>
                  <c:x val="-3.4988062557404387E-2"/>
                  <c:y val="-2.50657985943917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DA05-4CDE-AE63-F46A223ACCDB}"/>
                </c:ext>
              </c:extLst>
            </c:dLbl>
            <c:dLbl>
              <c:idx val="16"/>
              <c:layout>
                <c:manualLayout>
                  <c:x val="-4.6467382297794763E-2"/>
                  <c:y val="-3.1490196617946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A05-4CDE-AE63-F46A223ACCDB}"/>
                </c:ext>
              </c:extLst>
            </c:dLbl>
            <c:dLbl>
              <c:idx val="17"/>
              <c:layout>
                <c:manualLayout>
                  <c:x val="-6.8888486512903288E-2"/>
                  <c:y val="-1.4313668011035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DA05-4CDE-AE63-F46A223ACCDB}"/>
                </c:ext>
              </c:extLst>
            </c:dLbl>
            <c:numFmt formatCode="#.0\ &quot;M&quot;" sourceLinked="0"/>
            <c:spPr>
              <a:noFill/>
              <a:ln>
                <a:noFill/>
              </a:ln>
              <a:effectLst/>
            </c:spPr>
            <c:txPr>
              <a:bodyPr rot="0" spcFirstLastPara="1" vertOverflow="ellipsis" vert="horz" wrap="square" anchor="ctr" anchorCtr="1"/>
              <a:lstStyle/>
              <a:p>
                <a:pPr>
                  <a:defRPr sz="700" b="1" i="0" u="none" strike="noStrike" kern="1200" baseline="0">
                    <a:solidFill>
                      <a:srgbClr val="E21981"/>
                    </a:solidFill>
                    <a:latin typeface="Arial" panose="020B0604020202020204" pitchFamily="34" charset="0"/>
                    <a:ea typeface="+mn-ea"/>
                    <a:cs typeface="Arial" panose="020B060402020202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Enrôlement!$G$3:$G$20</c:f>
              <c:numCache>
                <c:formatCode>mmm\-yy</c:formatCode>
                <c:ptCount val="18"/>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pt idx="13">
                  <c:v>45170</c:v>
                </c:pt>
                <c:pt idx="14">
                  <c:v>45200</c:v>
                </c:pt>
                <c:pt idx="15">
                  <c:v>45231</c:v>
                </c:pt>
                <c:pt idx="16">
                  <c:v>45261</c:v>
                </c:pt>
                <c:pt idx="17">
                  <c:v>45292</c:v>
                </c:pt>
              </c:numCache>
            </c:numRef>
          </c:cat>
          <c:val>
            <c:numRef>
              <c:f>Enrôlement!$J$3:$J$20</c:f>
              <c:numCache>
                <c:formatCode>_-* #\ ##0_-;\-* #\ ##0_-;_-* "-"??_-;_-@_-</c:formatCode>
                <c:ptCount val="18"/>
                <c:pt idx="0">
                  <c:v>6495499</c:v>
                </c:pt>
                <c:pt idx="1">
                  <c:v>6884121</c:v>
                </c:pt>
                <c:pt idx="2">
                  <c:v>7167588</c:v>
                </c:pt>
                <c:pt idx="3">
                  <c:v>7387729</c:v>
                </c:pt>
                <c:pt idx="4">
                  <c:v>7648353</c:v>
                </c:pt>
                <c:pt idx="5">
                  <c:v>7877465</c:v>
                </c:pt>
                <c:pt idx="6">
                  <c:v>8083701</c:v>
                </c:pt>
                <c:pt idx="7">
                  <c:v>8342648</c:v>
                </c:pt>
                <c:pt idx="8">
                  <c:v>8538408</c:v>
                </c:pt>
                <c:pt idx="9">
                  <c:v>8708642</c:v>
                </c:pt>
                <c:pt idx="10">
                  <c:v>8846050</c:v>
                </c:pt>
                <c:pt idx="11">
                  <c:v>9063779</c:v>
                </c:pt>
                <c:pt idx="12">
                  <c:v>9266820</c:v>
                </c:pt>
                <c:pt idx="13">
                  <c:v>9592682</c:v>
                </c:pt>
                <c:pt idx="14">
                  <c:v>9899845</c:v>
                </c:pt>
                <c:pt idx="15">
                  <c:v>10253191</c:v>
                </c:pt>
                <c:pt idx="16">
                  <c:v>10473982</c:v>
                </c:pt>
                <c:pt idx="17">
                  <c:v>10921524</c:v>
                </c:pt>
              </c:numCache>
            </c:numRef>
          </c:val>
          <c:smooth val="0"/>
          <c:extLst>
            <c:ext xmlns:c16="http://schemas.microsoft.com/office/drawing/2014/chart" uri="{C3380CC4-5D6E-409C-BE32-E72D297353CC}">
              <c16:uniqueId val="{00000024-DA05-4CDE-AE63-F46A223ACCDB}"/>
            </c:ext>
          </c:extLst>
        </c:ser>
        <c:dLbls>
          <c:showLegendKey val="0"/>
          <c:showVal val="1"/>
          <c:showCatName val="0"/>
          <c:showSerName val="0"/>
          <c:showPercent val="0"/>
          <c:showBubbleSize val="0"/>
        </c:dLbls>
        <c:marker val="1"/>
        <c:smooth val="0"/>
        <c:axId val="47158688"/>
        <c:axId val="34704240"/>
      </c:lineChart>
      <c:dateAx>
        <c:axId val="4715868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34704240"/>
        <c:crosses val="autoZero"/>
        <c:auto val="1"/>
        <c:lblOffset val="100"/>
        <c:baseTimeUnit val="months"/>
      </c:dateAx>
      <c:valAx>
        <c:axId val="34704240"/>
        <c:scaling>
          <c:orientation val="minMax"/>
          <c:min val="60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7158688"/>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dispUnitsLbl>
        </c:dispUnits>
      </c:valAx>
      <c:valAx>
        <c:axId val="34692720"/>
        <c:scaling>
          <c:orientation val="minMax"/>
        </c:scaling>
        <c:delete val="0"/>
        <c:axPos val="r"/>
        <c:numFmt formatCode="\+###\ \K"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7197200"/>
        <c:crosses val="max"/>
        <c:crossBetween val="between"/>
        <c:dispUnits>
          <c:builtInUnit val="thousands"/>
        </c:dispUnits>
      </c:valAx>
      <c:dateAx>
        <c:axId val="47197200"/>
        <c:scaling>
          <c:orientation val="minMax"/>
        </c:scaling>
        <c:delete val="1"/>
        <c:axPos val="b"/>
        <c:numFmt formatCode="mmm\-yy" sourceLinked="1"/>
        <c:majorTickMark val="out"/>
        <c:minorTickMark val="none"/>
        <c:tickLblPos val="nextTo"/>
        <c:crossAx val="34692720"/>
        <c:crosses val="autoZero"/>
        <c:auto val="1"/>
        <c:lblOffset val="100"/>
        <c:baseTimeUnit val="months"/>
      </c:dateAx>
      <c:spPr>
        <a:noFill/>
        <a:ln w="25400">
          <a:noFill/>
        </a:ln>
        <a:effectLst/>
      </c:spPr>
    </c:plotArea>
    <c:legend>
      <c:legendPos val="b"/>
      <c:layout>
        <c:manualLayout>
          <c:xMode val="edge"/>
          <c:yMode val="edge"/>
          <c:x val="0.24175438652408077"/>
          <c:y val="0.91880168196236067"/>
          <c:w val="0.43553458439376141"/>
          <c:h val="7.215091355632453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103520475782118E-2"/>
          <c:y val="9.3729295222454351E-2"/>
          <c:w val="0.92427802960273531"/>
          <c:h val="0.620836402571317"/>
        </c:manualLayout>
      </c:layout>
      <c:barChart>
        <c:barDir val="col"/>
        <c:grouping val="stacked"/>
        <c:varyColors val="0"/>
        <c:ser>
          <c:idx val="0"/>
          <c:order val="0"/>
          <c:tx>
            <c:strRef>
              <c:f>'Enrôlement par age'!$B$1</c:f>
              <c:strCache>
                <c:ptCount val="1"/>
                <c:pt idx="0">
                  <c:v> MES activés (x) </c:v>
                </c:pt>
              </c:strCache>
            </c:strRef>
          </c:tx>
          <c:spPr>
            <a:solidFill>
              <a:srgbClr val="D60093"/>
            </a:solidFill>
            <a:ln>
              <a:noFill/>
            </a:ln>
            <a:effectLst/>
          </c:spPr>
          <c:invertIfNegative val="0"/>
          <c:cat>
            <c:strRef>
              <c:f>'Enrôlement par age'!$A$2:$A$20</c:f>
              <c:strCache>
                <c:ptCount val="19"/>
                <c:pt idx="0">
                  <c:v>0 - 4</c:v>
                </c:pt>
                <c:pt idx="1">
                  <c:v>5 - 9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 +</c:v>
                </c:pt>
              </c:strCache>
            </c:strRef>
          </c:cat>
          <c:val>
            <c:numRef>
              <c:f>'Enrôlement par age'!$B$2:$B$20</c:f>
              <c:numCache>
                <c:formatCode>_-* #\ ##0_-;\-* #\ ##0_-;_-* "-"??_-;_-@_-</c:formatCode>
                <c:ptCount val="19"/>
                <c:pt idx="0">
                  <c:v>341906</c:v>
                </c:pt>
                <c:pt idx="1">
                  <c:v>342190</c:v>
                </c:pt>
                <c:pt idx="2">
                  <c:v>392985</c:v>
                </c:pt>
                <c:pt idx="3">
                  <c:v>476167</c:v>
                </c:pt>
                <c:pt idx="4">
                  <c:v>614011</c:v>
                </c:pt>
                <c:pt idx="5">
                  <c:v>699889</c:v>
                </c:pt>
                <c:pt idx="6">
                  <c:v>812908</c:v>
                </c:pt>
                <c:pt idx="7">
                  <c:v>844289</c:v>
                </c:pt>
                <c:pt idx="8">
                  <c:v>857847</c:v>
                </c:pt>
                <c:pt idx="9">
                  <c:v>830378</c:v>
                </c:pt>
                <c:pt idx="10">
                  <c:v>919885</c:v>
                </c:pt>
                <c:pt idx="11">
                  <c:v>876519</c:v>
                </c:pt>
                <c:pt idx="12">
                  <c:v>873138</c:v>
                </c:pt>
                <c:pt idx="13">
                  <c:v>771639</c:v>
                </c:pt>
                <c:pt idx="14">
                  <c:v>637601</c:v>
                </c:pt>
                <c:pt idx="15">
                  <c:v>441816</c:v>
                </c:pt>
                <c:pt idx="16">
                  <c:v>190555</c:v>
                </c:pt>
                <c:pt idx="17">
                  <c:v>99836</c:v>
                </c:pt>
                <c:pt idx="18">
                  <c:v>65682</c:v>
                </c:pt>
              </c:numCache>
            </c:numRef>
          </c:val>
          <c:extLst>
            <c:ext xmlns:c16="http://schemas.microsoft.com/office/drawing/2014/chart" uri="{C3380CC4-5D6E-409C-BE32-E72D297353CC}">
              <c16:uniqueId val="{00000000-5F12-4073-AAE7-B698516B3DD8}"/>
            </c:ext>
          </c:extLst>
        </c:ser>
        <c:ser>
          <c:idx val="2"/>
          <c:order val="2"/>
          <c:tx>
            <c:strRef>
              <c:f>'Enrôlement par age'!$E$1</c:f>
              <c:strCache>
                <c:ptCount val="1"/>
                <c:pt idx="0">
                  <c:v> Population Française INSEE </c:v>
                </c:pt>
              </c:strCache>
            </c:strRef>
          </c:tx>
          <c:spPr>
            <a:solidFill>
              <a:srgbClr val="0C419A"/>
            </a:solidFill>
            <a:ln>
              <a:noFill/>
            </a:ln>
            <a:effectLst/>
          </c:spPr>
          <c:invertIfNegative val="0"/>
          <c:dLbls>
            <c:dLbl>
              <c:idx val="0"/>
              <c:tx>
                <c:rich>
                  <a:bodyPr/>
                  <a:lstStyle/>
                  <a:p>
                    <a:fld id="{BEBB8D5D-FBD8-41C4-BC87-5C8CFBB1D050}" type="CELLRANGE">
                      <a:rPr lang="en-US"/>
                      <a:pPr/>
                      <a:t>[PLAGECELL]</a:t>
                    </a:fld>
                    <a:endParaRPr lang="fr-FR"/>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5F12-4073-AAE7-B698516B3DD8}"/>
                </c:ext>
              </c:extLst>
            </c:dLbl>
            <c:dLbl>
              <c:idx val="1"/>
              <c:tx>
                <c:rich>
                  <a:bodyPr/>
                  <a:lstStyle/>
                  <a:p>
                    <a:fld id="{D9156BD7-DA91-495A-9736-C3202C3B1EB4}" type="CELLRANGE">
                      <a:rPr lang="fr-FR"/>
                      <a:pPr/>
                      <a:t>[PLAGECELL]</a:t>
                    </a:fld>
                    <a:endParaRPr lang="fr-FR"/>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F12-4073-AAE7-B698516B3DD8}"/>
                </c:ext>
              </c:extLst>
            </c:dLbl>
            <c:dLbl>
              <c:idx val="2"/>
              <c:tx>
                <c:rich>
                  <a:bodyPr/>
                  <a:lstStyle/>
                  <a:p>
                    <a:fld id="{87539BC6-3B3F-46BE-99DD-5A9F3D867FBF}" type="CELLRANGE">
                      <a:rPr lang="fr-FR"/>
                      <a:pPr/>
                      <a:t>[PLAGECELL]</a:t>
                    </a:fld>
                    <a:endParaRPr lang="fr-FR"/>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F12-4073-AAE7-B698516B3DD8}"/>
                </c:ext>
              </c:extLst>
            </c:dLbl>
            <c:dLbl>
              <c:idx val="3"/>
              <c:tx>
                <c:rich>
                  <a:bodyPr/>
                  <a:lstStyle/>
                  <a:p>
                    <a:fld id="{DB3FD8D6-9372-4315-841D-1532F4D3EE1D}" type="CELLRANGE">
                      <a:rPr lang="fr-FR"/>
                      <a:pPr/>
                      <a:t>[PLAGECELL]</a:t>
                    </a:fld>
                    <a:endParaRPr lang="fr-FR"/>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F12-4073-AAE7-B698516B3DD8}"/>
                </c:ext>
              </c:extLst>
            </c:dLbl>
            <c:dLbl>
              <c:idx val="4"/>
              <c:tx>
                <c:rich>
                  <a:bodyPr/>
                  <a:lstStyle/>
                  <a:p>
                    <a:fld id="{3DC85557-AFF4-47B1-B76A-7FE798815F96}" type="CELLRANGE">
                      <a:rPr lang="fr-FR"/>
                      <a:pPr/>
                      <a:t>[PLAGECELL]</a:t>
                    </a:fld>
                    <a:endParaRPr lang="fr-FR"/>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12-4073-AAE7-B698516B3DD8}"/>
                </c:ext>
              </c:extLst>
            </c:dLbl>
            <c:dLbl>
              <c:idx val="5"/>
              <c:tx>
                <c:rich>
                  <a:bodyPr/>
                  <a:lstStyle/>
                  <a:p>
                    <a:fld id="{26BEBC49-DA61-4324-AA90-8BA2EBD170D3}" type="CELLRANGE">
                      <a:rPr lang="fr-FR"/>
                      <a:pPr/>
                      <a:t>[PLAGECELL]</a:t>
                    </a:fld>
                    <a:endParaRPr lang="fr-FR"/>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F12-4073-AAE7-B698516B3DD8}"/>
                </c:ext>
              </c:extLst>
            </c:dLbl>
            <c:dLbl>
              <c:idx val="6"/>
              <c:tx>
                <c:rich>
                  <a:bodyPr/>
                  <a:lstStyle/>
                  <a:p>
                    <a:fld id="{07D84B2F-9B22-4945-A0AE-F9AD47B84168}" type="CELLRANGE">
                      <a:rPr lang="fr-FR"/>
                      <a:pPr/>
                      <a:t>[PLAGECELL]</a:t>
                    </a:fld>
                    <a:endParaRPr lang="fr-FR"/>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F12-4073-AAE7-B698516B3DD8}"/>
                </c:ext>
              </c:extLst>
            </c:dLbl>
            <c:dLbl>
              <c:idx val="7"/>
              <c:tx>
                <c:rich>
                  <a:bodyPr/>
                  <a:lstStyle/>
                  <a:p>
                    <a:fld id="{A395EE5E-31E2-4F4C-A8AC-C800E80E9E80}" type="CELLRANGE">
                      <a:rPr lang="fr-FR"/>
                      <a:pPr/>
                      <a:t>[PLAGECELL]</a:t>
                    </a:fld>
                    <a:endParaRPr lang="fr-FR"/>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F12-4073-AAE7-B698516B3DD8}"/>
                </c:ext>
              </c:extLst>
            </c:dLbl>
            <c:dLbl>
              <c:idx val="8"/>
              <c:tx>
                <c:rich>
                  <a:bodyPr/>
                  <a:lstStyle/>
                  <a:p>
                    <a:fld id="{802848D9-0231-4510-BB68-36396F7D98FF}" type="CELLRANGE">
                      <a:rPr lang="fr-FR"/>
                      <a:pPr/>
                      <a:t>[PLAGECELL]</a:t>
                    </a:fld>
                    <a:endParaRPr lang="fr-FR"/>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F12-4073-AAE7-B698516B3DD8}"/>
                </c:ext>
              </c:extLst>
            </c:dLbl>
            <c:dLbl>
              <c:idx val="9"/>
              <c:tx>
                <c:rich>
                  <a:bodyPr/>
                  <a:lstStyle/>
                  <a:p>
                    <a:fld id="{F6FD5DDC-B8BF-4F4F-8040-A7DC22A368A7}" type="CELLRANGE">
                      <a:rPr lang="fr-FR"/>
                      <a:pPr/>
                      <a:t>[PLAGECELL]</a:t>
                    </a:fld>
                    <a:endParaRPr lang="fr-FR"/>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F12-4073-AAE7-B698516B3DD8}"/>
                </c:ext>
              </c:extLst>
            </c:dLbl>
            <c:dLbl>
              <c:idx val="10"/>
              <c:tx>
                <c:rich>
                  <a:bodyPr/>
                  <a:lstStyle/>
                  <a:p>
                    <a:fld id="{6043669D-3FBD-4273-9C82-496606C7641A}" type="CELLRANGE">
                      <a:rPr lang="fr-FR"/>
                      <a:pPr/>
                      <a:t>[PLAGECELL]</a:t>
                    </a:fld>
                    <a:endParaRPr lang="fr-FR"/>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F12-4073-AAE7-B698516B3DD8}"/>
                </c:ext>
              </c:extLst>
            </c:dLbl>
            <c:dLbl>
              <c:idx val="11"/>
              <c:tx>
                <c:rich>
                  <a:bodyPr/>
                  <a:lstStyle/>
                  <a:p>
                    <a:fld id="{45CBCAA5-9F22-488E-B0CE-7B3A0C5451FF}" type="CELLRANGE">
                      <a:rPr lang="fr-FR"/>
                      <a:pPr/>
                      <a:t>[PLAGECELL]</a:t>
                    </a:fld>
                    <a:endParaRPr lang="fr-FR"/>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F12-4073-AAE7-B698516B3DD8}"/>
                </c:ext>
              </c:extLst>
            </c:dLbl>
            <c:dLbl>
              <c:idx val="12"/>
              <c:tx>
                <c:rich>
                  <a:bodyPr/>
                  <a:lstStyle/>
                  <a:p>
                    <a:fld id="{1E2B1C95-EC6A-4BEB-9FA6-A5ABBB72D97C}" type="CELLRANGE">
                      <a:rPr lang="fr-FR"/>
                      <a:pPr/>
                      <a:t>[PLAGECELL]</a:t>
                    </a:fld>
                    <a:endParaRPr lang="fr-FR"/>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F12-4073-AAE7-B698516B3DD8}"/>
                </c:ext>
              </c:extLst>
            </c:dLbl>
            <c:dLbl>
              <c:idx val="13"/>
              <c:tx>
                <c:rich>
                  <a:bodyPr/>
                  <a:lstStyle/>
                  <a:p>
                    <a:fld id="{34679FC1-23F1-43EA-9016-7267C360A94E}" type="CELLRANGE">
                      <a:rPr lang="fr-FR"/>
                      <a:pPr/>
                      <a:t>[PLAGECELL]</a:t>
                    </a:fld>
                    <a:endParaRPr lang="fr-FR"/>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F12-4073-AAE7-B698516B3DD8}"/>
                </c:ext>
              </c:extLst>
            </c:dLbl>
            <c:dLbl>
              <c:idx val="14"/>
              <c:tx>
                <c:rich>
                  <a:bodyPr/>
                  <a:lstStyle/>
                  <a:p>
                    <a:fld id="{56BD0568-2F63-40B3-87C1-36E765D848EF}" type="CELLRANGE">
                      <a:rPr lang="fr-FR"/>
                      <a:pPr/>
                      <a:t>[PLAGECELL]</a:t>
                    </a:fld>
                    <a:endParaRPr lang="fr-FR"/>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F12-4073-AAE7-B698516B3DD8}"/>
                </c:ext>
              </c:extLst>
            </c:dLbl>
            <c:dLbl>
              <c:idx val="15"/>
              <c:tx>
                <c:rich>
                  <a:bodyPr/>
                  <a:lstStyle/>
                  <a:p>
                    <a:fld id="{AC8C4F66-1BD8-427F-B7EB-FC39872002CC}" type="CELLRANGE">
                      <a:rPr lang="fr-FR"/>
                      <a:pPr/>
                      <a:t>[PLAGECELL]</a:t>
                    </a:fld>
                    <a:endParaRPr lang="fr-FR"/>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F12-4073-AAE7-B698516B3DD8}"/>
                </c:ext>
              </c:extLst>
            </c:dLbl>
            <c:dLbl>
              <c:idx val="16"/>
              <c:layout>
                <c:manualLayout>
                  <c:x val="-1.0372345995784322E-16"/>
                  <c:y val="-4.0627885503231764E-2"/>
                </c:manualLayout>
              </c:layout>
              <c:tx>
                <c:rich>
                  <a:bodyPr/>
                  <a:lstStyle/>
                  <a:p>
                    <a:fld id="{6A2F047C-D2DC-4856-802F-59713BC7B82A}" type="CELLRANGE">
                      <a:rPr lang="en-US"/>
                      <a:pPr/>
                      <a:t>[PLAGECELL]</a:t>
                    </a:fld>
                    <a:endParaRPr lang="fr-FR"/>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5F12-4073-AAE7-B698516B3DD8}"/>
                </c:ext>
              </c:extLst>
            </c:dLbl>
            <c:dLbl>
              <c:idx val="17"/>
              <c:layout>
                <c:manualLayout>
                  <c:x val="0"/>
                  <c:y val="-3.3240997229916899E-2"/>
                </c:manualLayout>
              </c:layout>
              <c:tx>
                <c:rich>
                  <a:bodyPr/>
                  <a:lstStyle/>
                  <a:p>
                    <a:fld id="{836CED1F-9C4D-4CE2-94E3-1696BCCE7C3B}" type="CELLRANGE">
                      <a:rPr lang="en-US"/>
                      <a:pPr/>
                      <a:t>[PLAGECELL]</a:t>
                    </a:fld>
                    <a:endParaRPr lang="fr-FR"/>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2-5F12-4073-AAE7-B698516B3DD8}"/>
                </c:ext>
              </c:extLst>
            </c:dLbl>
            <c:dLbl>
              <c:idx val="18"/>
              <c:layout>
                <c:manualLayout>
                  <c:x val="0"/>
                  <c:y val="-5.5401662049861494E-2"/>
                </c:manualLayout>
              </c:layout>
              <c:tx>
                <c:rich>
                  <a:bodyPr/>
                  <a:lstStyle/>
                  <a:p>
                    <a:fld id="{DD037089-DB53-4BFA-BD3B-04ADA0D7CCB8}" type="CELLRANGE">
                      <a:rPr lang="en-US"/>
                      <a:pPr/>
                      <a:t>[PLAGECELL]</a:t>
                    </a:fld>
                    <a:endParaRPr lang="fr-FR"/>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3-5F12-4073-AAE7-B698516B3DD8}"/>
                </c:ext>
              </c:extLst>
            </c:dLbl>
            <c:spPr>
              <a:solidFill>
                <a:srgbClr val="E11A81"/>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mn-lt"/>
                    <a:ea typeface="+mn-ea"/>
                    <a:cs typeface="+mn-cs"/>
                  </a:defRPr>
                </a:pPr>
                <a:endParaRPr lang="fr-FR"/>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val>
            <c:numRef>
              <c:f>'Enrôlement par age'!$E$2:$E$20</c:f>
              <c:numCache>
                <c:formatCode>_-* #\ ##0_-;\-* #\ ##0_-;_-* "-"??_-;_-@_-</c:formatCode>
                <c:ptCount val="19"/>
                <c:pt idx="0">
                  <c:v>3530000</c:v>
                </c:pt>
                <c:pt idx="1">
                  <c:v>3964000</c:v>
                </c:pt>
                <c:pt idx="2">
                  <c:v>4284000</c:v>
                </c:pt>
                <c:pt idx="3">
                  <c:v>4244000</c:v>
                </c:pt>
                <c:pt idx="4">
                  <c:v>3974000</c:v>
                </c:pt>
                <c:pt idx="5">
                  <c:v>3717000</c:v>
                </c:pt>
                <c:pt idx="6">
                  <c:v>4041000</c:v>
                </c:pt>
                <c:pt idx="7">
                  <c:v>4181000</c:v>
                </c:pt>
                <c:pt idx="8">
                  <c:v>4294000</c:v>
                </c:pt>
                <c:pt idx="9">
                  <c:v>4212000</c:v>
                </c:pt>
                <c:pt idx="10">
                  <c:v>4502000</c:v>
                </c:pt>
                <c:pt idx="11">
                  <c:v>4440000</c:v>
                </c:pt>
                <c:pt idx="12">
                  <c:v>4198000</c:v>
                </c:pt>
                <c:pt idx="13">
                  <c:v>3909000</c:v>
                </c:pt>
                <c:pt idx="14">
                  <c:v>3705000</c:v>
                </c:pt>
                <c:pt idx="15">
                  <c:v>2756000</c:v>
                </c:pt>
                <c:pt idx="16">
                  <c:v>1805000</c:v>
                </c:pt>
                <c:pt idx="17">
                  <c:v>1353000</c:v>
                </c:pt>
                <c:pt idx="18">
                  <c:v>935000</c:v>
                </c:pt>
              </c:numCache>
            </c:numRef>
          </c:val>
          <c:extLst>
            <c:ext xmlns:c15="http://schemas.microsoft.com/office/drawing/2012/chart" uri="{02D57815-91ED-43cb-92C2-25804820EDAC}">
              <c15:datalabelsRange>
                <c15:f>'Enrôlement par age'!$F$2:$F$20</c15:f>
                <c15:dlblRangeCache>
                  <c:ptCount val="19"/>
                  <c:pt idx="0">
                    <c:v>10%</c:v>
                  </c:pt>
                  <c:pt idx="1">
                    <c:v>9%</c:v>
                  </c:pt>
                  <c:pt idx="2">
                    <c:v>9%</c:v>
                  </c:pt>
                  <c:pt idx="3">
                    <c:v>11%</c:v>
                  </c:pt>
                  <c:pt idx="4">
                    <c:v>15%</c:v>
                  </c:pt>
                  <c:pt idx="5">
                    <c:v>19%</c:v>
                  </c:pt>
                  <c:pt idx="6">
                    <c:v>20%</c:v>
                  </c:pt>
                  <c:pt idx="7">
                    <c:v>20%</c:v>
                  </c:pt>
                  <c:pt idx="8">
                    <c:v>20%</c:v>
                  </c:pt>
                  <c:pt idx="9">
                    <c:v>20%</c:v>
                  </c:pt>
                  <c:pt idx="10">
                    <c:v>20%</c:v>
                  </c:pt>
                  <c:pt idx="11">
                    <c:v>20%</c:v>
                  </c:pt>
                  <c:pt idx="12">
                    <c:v>21%</c:v>
                  </c:pt>
                  <c:pt idx="13">
                    <c:v>20%</c:v>
                  </c:pt>
                  <c:pt idx="14">
                    <c:v>17%</c:v>
                  </c:pt>
                  <c:pt idx="15">
                    <c:v>16%</c:v>
                  </c:pt>
                  <c:pt idx="16">
                    <c:v>11%</c:v>
                  </c:pt>
                  <c:pt idx="17">
                    <c:v>7%</c:v>
                  </c:pt>
                  <c:pt idx="18">
                    <c:v>7%</c:v>
                  </c:pt>
                </c15:dlblRangeCache>
              </c15:datalabelsRange>
            </c:ext>
            <c:ext xmlns:c16="http://schemas.microsoft.com/office/drawing/2014/chart" uri="{C3380CC4-5D6E-409C-BE32-E72D297353CC}">
              <c16:uniqueId val="{00000014-5F12-4073-AAE7-B698516B3DD8}"/>
            </c:ext>
          </c:extLst>
        </c:ser>
        <c:dLbls>
          <c:showLegendKey val="0"/>
          <c:showVal val="0"/>
          <c:showCatName val="0"/>
          <c:showSerName val="0"/>
          <c:showPercent val="0"/>
          <c:showBubbleSize val="0"/>
        </c:dLbls>
        <c:gapWidth val="99"/>
        <c:overlap val="100"/>
        <c:axId val="1568576335"/>
        <c:axId val="2054797919"/>
        <c:extLst>
          <c:ext xmlns:c15="http://schemas.microsoft.com/office/drawing/2012/chart" uri="{02D57815-91ED-43cb-92C2-25804820EDAC}">
            <c15:filteredBarSeries>
              <c15: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'Enrôlement par age'!$A$2:$A$20</c15:sqref>
                        </c15:formulaRef>
                      </c:ext>
                    </c:extLst>
                    <c:strCache>
                      <c:ptCount val="19"/>
                      <c:pt idx="0">
                        <c:v>0 - 4</c:v>
                      </c:pt>
                      <c:pt idx="1">
                        <c:v>5 - 9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85 - 89</c:v>
                      </c:pt>
                      <c:pt idx="18">
                        <c:v>90 +</c:v>
                      </c:pt>
                    </c:strCache>
                  </c:strRef>
                </c:cat>
                <c:val>
                  <c:numRef>
                    <c:extLst>
                      <c:ext uri="{02D57815-91ED-43cb-92C2-25804820EDAC}">
                        <c15:formulaRef>
                          <c15:sqref>'Enrôlement par age'!$C$2:$C$20</c15:sqref>
                        </c15:formulaRef>
                      </c:ext>
                    </c:extLst>
                    <c:numCache>
                      <c:formatCode>0%</c:formatCode>
                      <c:ptCount val="19"/>
                      <c:pt idx="0">
                        <c:v>3.0832227381477235E-2</c:v>
                      </c:pt>
                      <c:pt idx="1">
                        <c:v>3.0857837790701816E-2</c:v>
                      </c:pt>
                      <c:pt idx="2">
                        <c:v>3.543840376451373E-2</c:v>
                      </c:pt>
                      <c:pt idx="3">
                        <c:v>4.2939548342397826E-2</c:v>
                      </c:pt>
                      <c:pt idx="4">
                        <c:v>5.5369975276035571E-2</c:v>
                      </c:pt>
                      <c:pt idx="5">
                        <c:v>6.3114238386558649E-2</c:v>
                      </c:pt>
                      <c:pt idx="6">
                        <c:v>7.3306008950477314E-2</c:v>
                      </c:pt>
                      <c:pt idx="7">
                        <c:v>7.6135868992296227E-2</c:v>
                      </c:pt>
                      <c:pt idx="8">
                        <c:v>7.7358495500278152E-2</c:v>
                      </c:pt>
                      <c:pt idx="9">
                        <c:v>7.488140982777812E-2</c:v>
                      </c:pt>
                      <c:pt idx="10">
                        <c:v>8.2952927075892746E-2</c:v>
                      </c:pt>
                      <c:pt idx="11">
                        <c:v>7.9042289729297069E-2</c:v>
                      </c:pt>
                      <c:pt idx="12">
                        <c:v>7.873739961102838E-2</c:v>
                      </c:pt>
                      <c:pt idx="13">
                        <c:v>6.9584473815656092E-2</c:v>
                      </c:pt>
                      <c:pt idx="14">
                        <c:v>5.7497262436626638E-2</c:v>
                      </c:pt>
                      <c:pt idx="15">
                        <c:v>3.9841861133688053E-2</c:v>
                      </c:pt>
                      <c:pt idx="16">
                        <c:v>1.7183772992218314E-2</c:v>
                      </c:pt>
                      <c:pt idx="17">
                        <c:v>9.0029606174128595E-3</c:v>
                      </c:pt>
                      <c:pt idx="18">
                        <c:v>5.9230383756652058E-3</c:v>
                      </c:pt>
                    </c:numCache>
                  </c:numRef>
                </c:val>
                <c:extLst>
                  <c:ext xmlns:c16="http://schemas.microsoft.com/office/drawing/2014/chart" uri="{C3380CC4-5D6E-409C-BE32-E72D297353CC}">
                    <c16:uniqueId val="{00000015-5F12-4073-AAE7-B698516B3DD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'Enrôlement par age'!$C$1</c15:sqref>
                        </c15:formulaRef>
                      </c:ext>
                    </c:extLst>
                    <c:strCache>
                      <c:ptCount val="1"/>
                      <c:pt idx="0">
                        <c:v>% de MES activés</c:v>
                      </c:pt>
                    </c:strCache>
                  </c:strRef>
                </c:tx>
                <c:spPr>
                  <a:solidFill>
                    <a:schemeClr val="bg1"/>
                  </a:solidFill>
                  <a:ln>
                    <a:noFill/>
                  </a:ln>
                  <a:effectLst/>
                </c:spPr>
                <c:invertIfNegative val="0"/>
                <c:val>
                  <c:numRef>
                    <c:extLst xmlns:c15="http://schemas.microsoft.com/office/drawing/2012/chart">
                      <c:ext xmlns:c15="http://schemas.microsoft.com/office/drawing/2012/chart" uri="{02D57815-91ED-43cb-92C2-25804820EDAC}">
                        <c15:formulaRef>
                          <c15:sqref>'Enrôlement par age'!$C$2:$C$20</c15:sqref>
                        </c15:formulaRef>
                      </c:ext>
                    </c:extLst>
                    <c:numCache>
                      <c:formatCode>0%</c:formatCode>
                      <c:ptCount val="19"/>
                      <c:pt idx="0">
                        <c:v>3.0832227381477235E-2</c:v>
                      </c:pt>
                      <c:pt idx="1">
                        <c:v>3.0857837790701816E-2</c:v>
                      </c:pt>
                      <c:pt idx="2">
                        <c:v>3.543840376451373E-2</c:v>
                      </c:pt>
                      <c:pt idx="3">
                        <c:v>4.2939548342397826E-2</c:v>
                      </c:pt>
                      <c:pt idx="4">
                        <c:v>5.5369975276035571E-2</c:v>
                      </c:pt>
                      <c:pt idx="5">
                        <c:v>6.3114238386558649E-2</c:v>
                      </c:pt>
                      <c:pt idx="6">
                        <c:v>7.3306008950477314E-2</c:v>
                      </c:pt>
                      <c:pt idx="7">
                        <c:v>7.6135868992296227E-2</c:v>
                      </c:pt>
                      <c:pt idx="8">
                        <c:v>7.7358495500278152E-2</c:v>
                      </c:pt>
                      <c:pt idx="9">
                        <c:v>7.488140982777812E-2</c:v>
                      </c:pt>
                      <c:pt idx="10">
                        <c:v>8.2952927075892746E-2</c:v>
                      </c:pt>
                      <c:pt idx="11">
                        <c:v>7.9042289729297069E-2</c:v>
                      </c:pt>
                      <c:pt idx="12">
                        <c:v>7.873739961102838E-2</c:v>
                      </c:pt>
                      <c:pt idx="13">
                        <c:v>6.9584473815656092E-2</c:v>
                      </c:pt>
                      <c:pt idx="14">
                        <c:v>5.7497262436626638E-2</c:v>
                      </c:pt>
                      <c:pt idx="15">
                        <c:v>3.9841861133688053E-2</c:v>
                      </c:pt>
                      <c:pt idx="16">
                        <c:v>1.7183772992218314E-2</c:v>
                      </c:pt>
                      <c:pt idx="17">
                        <c:v>9.0029606174128595E-3</c:v>
                      </c:pt>
                      <c:pt idx="18">
                        <c:v>5.9230383756652058E-3</c:v>
                      </c:pt>
                    </c:numCache>
                  </c:numRef>
                </c:val>
                <c:extLst xmlns:c15="http://schemas.microsoft.com/office/drawing/2012/chart">
                  <c:ext xmlns:c16="http://schemas.microsoft.com/office/drawing/2014/chart" uri="{C3380CC4-5D6E-409C-BE32-E72D297353CC}">
                    <c16:uniqueId val="{00000016-5F12-4073-AAE7-B698516B3DD8}"/>
                  </c:ext>
                </c:extLst>
              </c15:ser>
            </c15:filteredBarSeries>
          </c:ext>
        </c:extLst>
      </c:barChart>
      <c:catAx>
        <c:axId val="1568576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74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2054797919"/>
        <c:crosses val="autoZero"/>
        <c:auto val="1"/>
        <c:lblAlgn val="ctr"/>
        <c:lblOffset val="100"/>
        <c:noMultiLvlLbl val="0"/>
      </c:catAx>
      <c:valAx>
        <c:axId val="20547979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68576335"/>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4DA63E-8372-4C93-AA27-5E486DF07114}" type="datetimeFigureOut">
              <a:rPr lang="fr-FR" smtClean="0"/>
              <a:t>09/12/2024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4923FE-075D-4A36-9039-342D8FB43D7C}" type="slidenum">
              <a:rPr lang="fr-FR" smtClean="0"/>
              <a:t>‹N°›</a:t>
            </a:fld>
            <a:endParaRPr lang="fr-FR"/>
          </a:p>
        </p:txBody>
      </p:sp>
    </p:spTree>
    <p:extLst>
      <p:ext uri="{BB962C8B-B14F-4D97-AF65-F5344CB8AC3E}">
        <p14:creationId xmlns:p14="http://schemas.microsoft.com/office/powerpoint/2010/main" val="1289715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09/12/2024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4</a:t>
            </a:fld>
            <a:endParaRPr lang="fr-FR"/>
          </a:p>
        </p:txBody>
      </p:sp>
    </p:spTree>
    <p:extLst>
      <p:ext uri="{BB962C8B-B14F-4D97-AF65-F5344CB8AC3E}">
        <p14:creationId xmlns:p14="http://schemas.microsoft.com/office/powerpoint/2010/main" val="2682071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0"/>
              </a:spcAft>
            </a:pPr>
            <a:r>
              <a:rPr lang="fr-FR" sz="1200">
                <a:effectLst/>
                <a:highlight>
                  <a:srgbClr val="FFFF00"/>
                </a:highlight>
                <a:latin typeface="Calibri" panose="020F0502020204030204" pitchFamily="34" charset="0"/>
              </a:rPr>
              <a:t> </a:t>
            </a:r>
            <a:endParaRPr lang="fr-FR" sz="1200">
              <a:effectLst/>
              <a:latin typeface="Calibri" panose="020F0502020204030204" pitchFamily="34" charset="0"/>
            </a:endParaRPr>
          </a:p>
          <a:p>
            <a:pPr marL="342900" marR="0">
              <a:spcBef>
                <a:spcPts val="0"/>
              </a:spcBef>
              <a:spcAft>
                <a:spcPts val="0"/>
              </a:spcAft>
            </a:pPr>
            <a:r>
              <a:rPr lang="fr-FR" sz="1200">
                <a:effectLst/>
                <a:latin typeface="Calibri" panose="020F0502020204030204" pitchFamily="34" charset="0"/>
              </a:rPr>
              <a:t> </a:t>
            </a:r>
          </a:p>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7</a:t>
            </a:fld>
            <a:endParaRPr lang="fr-FR"/>
          </a:p>
        </p:txBody>
      </p:sp>
    </p:spTree>
    <p:extLst>
      <p:ext uri="{BB962C8B-B14F-4D97-AF65-F5344CB8AC3E}">
        <p14:creationId xmlns:p14="http://schemas.microsoft.com/office/powerpoint/2010/main" val="5892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a:spcBef>
                <a:spcPts val="0"/>
              </a:spcBef>
              <a:spcAft>
                <a:spcPts val="0"/>
              </a:spcAft>
            </a:pPr>
            <a:r>
              <a:rPr lang="fr-FR" sz="1200">
                <a:effectLst/>
                <a:latin typeface="Calibri" panose="020F0502020204030204" pitchFamily="34" charset="0"/>
              </a:rPr>
              <a:t> </a:t>
            </a:r>
          </a:p>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8</a:t>
            </a:fld>
            <a:endParaRPr lang="fr-FR"/>
          </a:p>
        </p:txBody>
      </p:sp>
    </p:spTree>
    <p:extLst>
      <p:ext uri="{BB962C8B-B14F-4D97-AF65-F5344CB8AC3E}">
        <p14:creationId xmlns:p14="http://schemas.microsoft.com/office/powerpoint/2010/main" val="1055385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10</a:t>
            </a:fld>
            <a:endParaRPr lang="fr-FR"/>
          </a:p>
        </p:txBody>
      </p:sp>
    </p:spTree>
    <p:extLst>
      <p:ext uri="{BB962C8B-B14F-4D97-AF65-F5344CB8AC3E}">
        <p14:creationId xmlns:p14="http://schemas.microsoft.com/office/powerpoint/2010/main" val="4156968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a:spcBef>
                <a:spcPts val="0"/>
              </a:spcBef>
              <a:spcAft>
                <a:spcPts val="0"/>
              </a:spcAft>
            </a:pPr>
            <a:r>
              <a:rPr lang="fr-FR" sz="1200">
                <a:effectLst/>
                <a:latin typeface="Calibri" panose="020F0502020204030204" pitchFamily="34" charset="0"/>
              </a:rPr>
              <a:t> </a:t>
            </a:r>
          </a:p>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13</a:t>
            </a:fld>
            <a:endParaRPr lang="fr-FR"/>
          </a:p>
        </p:txBody>
      </p:sp>
    </p:spTree>
    <p:extLst>
      <p:ext uri="{BB962C8B-B14F-4D97-AF65-F5344CB8AC3E}">
        <p14:creationId xmlns:p14="http://schemas.microsoft.com/office/powerpoint/2010/main" val="1626595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37</a:t>
            </a:fld>
            <a:endParaRPr lang="fr-FR"/>
          </a:p>
        </p:txBody>
      </p:sp>
    </p:spTree>
    <p:extLst>
      <p:ext uri="{BB962C8B-B14F-4D97-AF65-F5344CB8AC3E}">
        <p14:creationId xmlns:p14="http://schemas.microsoft.com/office/powerpoint/2010/main" val="265892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38</a:t>
            </a:fld>
            <a:endParaRPr lang="fr-FR"/>
          </a:p>
        </p:txBody>
      </p:sp>
    </p:spTree>
    <p:extLst>
      <p:ext uri="{BB962C8B-B14F-4D97-AF65-F5344CB8AC3E}">
        <p14:creationId xmlns:p14="http://schemas.microsoft.com/office/powerpoint/2010/main" val="2344930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39</a:t>
            </a:fld>
            <a:endParaRPr lang="fr-FR"/>
          </a:p>
        </p:txBody>
      </p:sp>
    </p:spTree>
    <p:extLst>
      <p:ext uri="{BB962C8B-B14F-4D97-AF65-F5344CB8AC3E}">
        <p14:creationId xmlns:p14="http://schemas.microsoft.com/office/powerpoint/2010/main" val="4272267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06CD8F-B7ED-4A05-9FB1-A01CC0EF02CC}" type="slidenum">
              <a:rPr lang="fr-FR" smtClean="0"/>
              <a:pPr/>
              <a:t>40</a:t>
            </a:fld>
            <a:endParaRPr lang="fr-FR"/>
          </a:p>
        </p:txBody>
      </p:sp>
    </p:spTree>
    <p:extLst>
      <p:ext uri="{BB962C8B-B14F-4D97-AF65-F5344CB8AC3E}">
        <p14:creationId xmlns:p14="http://schemas.microsoft.com/office/powerpoint/2010/main" val="2888945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09/12/2024</a:t>
            </a:fld>
            <a:endParaRPr lang="fr-FR" cap="all"/>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392695"/>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879631"/>
            <a:ext cx="8424863" cy="539991"/>
          </a:xfrm>
        </p:spPr>
        <p:txBody>
          <a:bodyPr/>
          <a:lstStyle/>
          <a:p>
            <a:r>
              <a:rPr lang="fr-FR"/>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Délégation générale à l’emploi et à la formation professionnelle</a:t>
            </a:r>
          </a:p>
        </p:txBody>
      </p:sp>
    </p:spTree>
    <p:extLst>
      <p:ext uri="{BB962C8B-B14F-4D97-AF65-F5344CB8AC3E}">
        <p14:creationId xmlns:p14="http://schemas.microsoft.com/office/powerpoint/2010/main" val="272419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8" name="Espace réservé du texte 7"/>
          <p:cNvSpPr>
            <a:spLocks noGrp="1"/>
          </p:cNvSpPr>
          <p:nvPr>
            <p:ph type="body" sz="quarter" idx="13" hasCustomPrompt="1"/>
          </p:nvPr>
        </p:nvSpPr>
        <p:spPr bwMode="gray">
          <a:xfrm>
            <a:off x="323528" y="1563639"/>
            <a:ext cx="2520000" cy="288032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09/12/2024</a:t>
            </a:fld>
            <a:endParaRPr lang="fr-FR" cap="all"/>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1" y="682802"/>
            <a:ext cx="8424863" cy="539991"/>
          </a:xfrm>
        </p:spPr>
        <p:txBody>
          <a:bodyPr/>
          <a:lstStyle/>
          <a:p>
            <a:r>
              <a:rPr lang="fr-FR"/>
              <a:t>Sommaire</a:t>
            </a: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Délégation ministérielle </a:t>
            </a:r>
          </a:p>
          <a:p>
            <a:r>
              <a:rPr lang="fr-FR"/>
              <a:t>au numérique en santé</a:t>
            </a:r>
          </a:p>
        </p:txBody>
      </p:sp>
    </p:spTree>
    <p:extLst>
      <p:ext uri="{BB962C8B-B14F-4D97-AF65-F5344CB8AC3E}">
        <p14:creationId xmlns:p14="http://schemas.microsoft.com/office/powerpoint/2010/main" val="366115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09/12/2024</a:t>
            </a:fld>
            <a:endParaRPr lang="fr-FR" cap="all"/>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80"/>
            <a:ext cx="8424614" cy="242951"/>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a:t>Sous-titre</a:t>
            </a:r>
          </a:p>
          <a:p>
            <a:pPr lvl="0"/>
            <a:endParaRPr lang="fr-FR"/>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1" y="682802"/>
            <a:ext cx="8424863" cy="539991"/>
          </a:xfrm>
        </p:spPr>
        <p:txBody>
          <a:bodyPr/>
          <a:lstStyle/>
          <a:p>
            <a:r>
              <a:rPr lang="fr-FR"/>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5"/>
            <a:ext cx="2556471"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5"/>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Délégation ministérielle </a:t>
            </a:r>
          </a:p>
          <a:p>
            <a:r>
              <a:rPr lang="fr-FR"/>
              <a:t>au numérique en santé</a:t>
            </a:r>
          </a:p>
        </p:txBody>
      </p:sp>
    </p:spTree>
    <p:extLst>
      <p:ext uri="{BB962C8B-B14F-4D97-AF65-F5344CB8AC3E}">
        <p14:creationId xmlns:p14="http://schemas.microsoft.com/office/powerpoint/2010/main" val="206005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2" name="Espace réservé du texte 11"/>
          <p:cNvSpPr>
            <a:spLocks noGrp="1"/>
          </p:cNvSpPr>
          <p:nvPr>
            <p:ph type="body" sz="quarter" idx="14" hasCustomPrompt="1"/>
          </p:nvPr>
        </p:nvSpPr>
        <p:spPr bwMode="gray">
          <a:xfrm>
            <a:off x="323528" y="1707655"/>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09/12/2024</a:t>
            </a:fld>
            <a:endParaRPr lang="fr-FR" cap="all"/>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80"/>
            <a:ext cx="8424614" cy="242951"/>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1" y="682802"/>
            <a:ext cx="8424863" cy="539991"/>
          </a:xfrm>
        </p:spPr>
        <p:txBody>
          <a:bodyPr/>
          <a:lstStyle/>
          <a:p>
            <a:r>
              <a:rPr lang="fr-FR"/>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5"/>
            <a:ext cx="5616624" cy="2880320"/>
          </a:xfrm>
        </p:spPr>
        <p:txBody>
          <a:bodyPr/>
          <a:lstStyle/>
          <a:p>
            <a:r>
              <a:rPr lang="fr-FR"/>
              <a:t>Cliquez sur l'icône pour ajouter une image</a:t>
            </a: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Délégation ministérielle </a:t>
            </a:r>
          </a:p>
          <a:p>
            <a:r>
              <a:rPr lang="fr-FR"/>
              <a:t>au numérique en santé</a:t>
            </a:r>
          </a:p>
        </p:txBody>
      </p:sp>
    </p:spTree>
    <p:extLst>
      <p:ext uri="{BB962C8B-B14F-4D97-AF65-F5344CB8AC3E}">
        <p14:creationId xmlns:p14="http://schemas.microsoft.com/office/powerpoint/2010/main" val="2741242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2" name="Espace réservé du texte 11"/>
          <p:cNvSpPr>
            <a:spLocks noGrp="1"/>
          </p:cNvSpPr>
          <p:nvPr>
            <p:ph type="body" sz="quarter" idx="14"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09/12/2024</a:t>
            </a:fld>
            <a:endParaRPr lang="fr-FR" cap="all"/>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80"/>
            <a:ext cx="8424614" cy="242951"/>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1" y="682802"/>
            <a:ext cx="8424863" cy="539991"/>
          </a:xfrm>
        </p:spPr>
        <p:txBody>
          <a:bodyPr/>
          <a:lstStyle/>
          <a:p>
            <a:r>
              <a:rPr lang="fr-FR"/>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5"/>
            <a:ext cx="5761038" cy="2879725"/>
          </a:xfrm>
        </p:spPr>
        <p:txBody>
          <a:bodyPr/>
          <a:lstStyle/>
          <a:p>
            <a:r>
              <a:rPr lang="fr-FR"/>
              <a:t>Cliquez sur l'icône pour ajouter un graphique</a:t>
            </a: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Délégation ministérielle </a:t>
            </a:r>
          </a:p>
          <a:p>
            <a:r>
              <a:rPr lang="fr-FR"/>
              <a:t>au numérique en santé</a:t>
            </a:r>
          </a:p>
        </p:txBody>
      </p:sp>
    </p:spTree>
    <p:extLst>
      <p:ext uri="{BB962C8B-B14F-4D97-AF65-F5344CB8AC3E}">
        <p14:creationId xmlns:p14="http://schemas.microsoft.com/office/powerpoint/2010/main" val="409656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3" indent="0">
              <a:spcBef>
                <a:spcPts val="500"/>
              </a:spcBef>
              <a:spcAft>
                <a:spcPts val="0"/>
              </a:spcAft>
              <a:buNone/>
              <a:tabLst/>
              <a:defRPr sz="1850"/>
            </a:lvl2pPr>
          </a:lstStyle>
          <a:p>
            <a:pPr lvl="0"/>
            <a:r>
              <a:rPr lang="fr-FR"/>
              <a:t>Titre</a:t>
            </a:r>
          </a:p>
          <a:p>
            <a:pPr lvl="1"/>
            <a:r>
              <a:rPr lang="fr-FR"/>
              <a:t>Sous-titre</a:t>
            </a:r>
          </a:p>
        </p:txBody>
      </p:sp>
      <p:cxnSp>
        <p:nvCxnSpPr>
          <p:cNvPr id="12" name="Connecteur droit 11"/>
          <p:cNvCxnSpPr>
            <a:cxnSpLocks/>
          </p:cNvCxnSpPr>
          <p:nvPr/>
        </p:nvCxnSpPr>
        <p:spPr bwMode="gray">
          <a:xfrm>
            <a:off x="323851"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09/12/2024</a:t>
            </a:fld>
            <a:endParaRPr lang="fr-FR" cap="all"/>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a:p>
        </p:txBody>
      </p:sp>
      <p:pic>
        <p:nvPicPr>
          <p:cNvPr id="9" name="Image 8">
            <a:extLst>
              <a:ext uri="{FF2B5EF4-FFF2-40B4-BE49-F238E27FC236}">
                <a16:creationId xmlns:a16="http://schemas.microsoft.com/office/drawing/2014/main" id="{9F578734-7B6B-B848-8F7C-20D24745BC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0001" y="199980"/>
            <a:ext cx="2274231" cy="1435666"/>
          </a:xfrm>
          <a:prstGeom prst="rect">
            <a:avLst/>
          </a:prstGeom>
        </p:spPr>
      </p:pic>
      <p:sp>
        <p:nvSpPr>
          <p:cNvPr id="8"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Délégation ministérielle </a:t>
            </a:r>
          </a:p>
          <a:p>
            <a:r>
              <a:rPr lang="fr-FR"/>
              <a:t>au numérique en santé</a:t>
            </a:r>
          </a:p>
        </p:txBody>
      </p:sp>
    </p:spTree>
    <p:extLst>
      <p:ext uri="{BB962C8B-B14F-4D97-AF65-F5344CB8AC3E}">
        <p14:creationId xmlns:p14="http://schemas.microsoft.com/office/powerpoint/2010/main" val="1186810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2"/>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09/12/2024</a:t>
            </a:fld>
            <a:endParaRPr lang="fr-FR" cap="all"/>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5990" indent="-395990">
              <a:buFont typeface="+mj-lt"/>
              <a:buAutoNum type="arabicPeriod"/>
              <a:defRPr sz="3250">
                <a:solidFill>
                  <a:schemeClr val="bg1"/>
                </a:solidFill>
              </a:defRPr>
            </a:lvl1pPr>
          </a:lstStyle>
          <a:p>
            <a:r>
              <a:rPr lang="fr-FR"/>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Délégation ministérielle </a:t>
            </a:r>
          </a:p>
          <a:p>
            <a:r>
              <a:rPr lang="fr-FR"/>
              <a:t>au numérique en santé</a:t>
            </a:r>
          </a:p>
        </p:txBody>
      </p:sp>
      <p:pic>
        <p:nvPicPr>
          <p:cNvPr id="3" name="Picture 2" descr="Qui sommes-nous ? | L'Assurance Maladie">
            <a:extLst>
              <a:ext uri="{FF2B5EF4-FFF2-40B4-BE49-F238E27FC236}">
                <a16:creationId xmlns:a16="http://schemas.microsoft.com/office/drawing/2014/main" id="{E24BFC30-8012-5435-7670-1689C0F147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61000" y="226309"/>
            <a:ext cx="776800" cy="2259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gence du numérique en santé | Paris">
            <a:extLst>
              <a:ext uri="{FF2B5EF4-FFF2-40B4-BE49-F238E27FC236}">
                <a16:creationId xmlns:a16="http://schemas.microsoft.com/office/drawing/2014/main" id="{514094EA-816E-77D1-30E5-AE74A0383DF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29637" y="126852"/>
            <a:ext cx="430967" cy="4309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ESAM-Vitale - Rapport d'activité 2019">
            <a:extLst>
              <a:ext uri="{FF2B5EF4-FFF2-40B4-BE49-F238E27FC236}">
                <a16:creationId xmlns:a16="http://schemas.microsoft.com/office/drawing/2014/main" id="{392740FE-F159-2BC3-EF1E-247A365E5D6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68086" y="237302"/>
            <a:ext cx="777829" cy="21495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12">
            <a:extLst>
              <a:ext uri="{FF2B5EF4-FFF2-40B4-BE49-F238E27FC236}">
                <a16:creationId xmlns:a16="http://schemas.microsoft.com/office/drawing/2014/main" id="{57C56CF0-EBB8-7585-B18F-E2AAAEBFA52D}"/>
              </a:ext>
            </a:extLst>
          </p:cNvPr>
          <p:cNvPicPr>
            <a:picLocks noChangeAspect="1"/>
          </p:cNvPicPr>
          <p:nvPr userDrawn="1"/>
        </p:nvPicPr>
        <p:blipFill>
          <a:blip r:embed="rId5"/>
          <a:srcRect/>
          <a:stretch/>
        </p:blipFill>
        <p:spPr bwMode="gray">
          <a:xfrm>
            <a:off x="373165" y="51471"/>
            <a:ext cx="776570" cy="597755"/>
          </a:xfrm>
          <a:prstGeom prst="rect">
            <a:avLst/>
          </a:prstGeom>
        </p:spPr>
      </p:pic>
    </p:spTree>
    <p:extLst>
      <p:ext uri="{BB962C8B-B14F-4D97-AF65-F5344CB8AC3E}">
        <p14:creationId xmlns:p14="http://schemas.microsoft.com/office/powerpoint/2010/main" val="592105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09/12/2024</a:t>
            </a:fld>
            <a:endParaRPr lang="fr-F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Tree>
    <p:extLst>
      <p:ext uri="{BB962C8B-B14F-4D97-AF65-F5344CB8AC3E}">
        <p14:creationId xmlns:p14="http://schemas.microsoft.com/office/powerpoint/2010/main" val="1867595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730520"/>
            <a:ext cx="8424614" cy="242951"/>
          </a:xfrm>
        </p:spPr>
        <p:txBody>
          <a:bodyPr/>
          <a:lstStyle>
            <a:lvl1pPr marL="9525" indent="85723">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5"/>
            <a:ext cx="8424334"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Tree>
    <p:extLst>
      <p:ext uri="{BB962C8B-B14F-4D97-AF65-F5344CB8AC3E}">
        <p14:creationId xmlns:p14="http://schemas.microsoft.com/office/powerpoint/2010/main" val="2264110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8" name="Espace réservé du texte 7"/>
          <p:cNvSpPr>
            <a:spLocks noGrp="1"/>
          </p:cNvSpPr>
          <p:nvPr>
            <p:ph type="body" sz="quarter" idx="13" hasCustomPrompt="1"/>
          </p:nvPr>
        </p:nvSpPr>
        <p:spPr bwMode="gray">
          <a:xfrm>
            <a:off x="323528" y="1563639"/>
            <a:ext cx="2520000" cy="288032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09/12/2024</a:t>
            </a:fld>
            <a:endParaRPr lang="fr-FR" cap="all"/>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1" y="682802"/>
            <a:ext cx="8424863" cy="539991"/>
          </a:xfrm>
        </p:spPr>
        <p:txBody>
          <a:bodyPr/>
          <a:lstStyle/>
          <a:p>
            <a:r>
              <a:rPr lang="fr-FR"/>
              <a:t>Sommaire</a:t>
            </a: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Délégation ministérielle </a:t>
            </a:r>
          </a:p>
          <a:p>
            <a:r>
              <a:rPr lang="fr-FR"/>
              <a:t>au numérique en santé</a:t>
            </a:r>
          </a:p>
        </p:txBody>
      </p:sp>
    </p:spTree>
    <p:extLst>
      <p:ext uri="{BB962C8B-B14F-4D97-AF65-F5344CB8AC3E}">
        <p14:creationId xmlns:p14="http://schemas.microsoft.com/office/powerpoint/2010/main" val="3795694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09/12/2024</a:t>
            </a:fld>
            <a:endParaRPr lang="fr-FR" cap="all"/>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80"/>
            <a:ext cx="8424614" cy="242951"/>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a:t>Sous-titre</a:t>
            </a:r>
          </a:p>
          <a:p>
            <a:pPr lvl="0"/>
            <a:endParaRPr lang="fr-FR"/>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1" y="682802"/>
            <a:ext cx="8424863" cy="539991"/>
          </a:xfrm>
        </p:spPr>
        <p:txBody>
          <a:bodyPr/>
          <a:lstStyle/>
          <a:p>
            <a:r>
              <a:rPr lang="fr-FR"/>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5"/>
            <a:ext cx="2556471"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5"/>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Délégation ministérielle </a:t>
            </a:r>
          </a:p>
          <a:p>
            <a:r>
              <a:rPr lang="fr-FR"/>
              <a:t>au numérique en santé</a:t>
            </a:r>
          </a:p>
        </p:txBody>
      </p:sp>
    </p:spTree>
    <p:extLst>
      <p:ext uri="{BB962C8B-B14F-4D97-AF65-F5344CB8AC3E}">
        <p14:creationId xmlns:p14="http://schemas.microsoft.com/office/powerpoint/2010/main" val="400582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09/12/2024</a:t>
            </a:fld>
            <a:endParaRPr lang="fr-FR" cap="all"/>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915566"/>
            <a:ext cx="8424863" cy="539991"/>
          </a:xfrm>
        </p:spPr>
        <p:txBody>
          <a:bodyPr/>
          <a:lstStyle/>
          <a:p>
            <a:r>
              <a:rPr lang="fr-FR"/>
              <a:t>Sommaire</a:t>
            </a:r>
          </a:p>
        </p:txBody>
      </p:sp>
      <p:sp>
        <p:nvSpPr>
          <p:cNvPr id="12"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Délégation générale à l’emploi et à la formation professionnelle</a:t>
            </a:r>
          </a:p>
        </p:txBody>
      </p:sp>
    </p:spTree>
    <p:extLst>
      <p:ext uri="{BB962C8B-B14F-4D97-AF65-F5344CB8AC3E}">
        <p14:creationId xmlns:p14="http://schemas.microsoft.com/office/powerpoint/2010/main" val="2888137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2" name="Espace réservé du texte 11"/>
          <p:cNvSpPr>
            <a:spLocks noGrp="1"/>
          </p:cNvSpPr>
          <p:nvPr>
            <p:ph type="body" sz="quarter" idx="14" hasCustomPrompt="1"/>
          </p:nvPr>
        </p:nvSpPr>
        <p:spPr bwMode="gray">
          <a:xfrm>
            <a:off x="323528" y="1707655"/>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09/12/2024</a:t>
            </a:fld>
            <a:endParaRPr lang="fr-FR" cap="all"/>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80"/>
            <a:ext cx="8424614" cy="242951"/>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1" y="682802"/>
            <a:ext cx="8424863" cy="539991"/>
          </a:xfrm>
        </p:spPr>
        <p:txBody>
          <a:bodyPr/>
          <a:lstStyle/>
          <a:p>
            <a:r>
              <a:rPr lang="fr-FR"/>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5"/>
            <a:ext cx="5616624" cy="2880320"/>
          </a:xfrm>
        </p:spPr>
        <p:txBody>
          <a:bodyPr/>
          <a:lstStyle/>
          <a:p>
            <a:r>
              <a:rPr lang="fr-FR"/>
              <a:t>Cliquez sur l'icône pour ajouter une image</a:t>
            </a: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Délégation ministérielle </a:t>
            </a:r>
          </a:p>
          <a:p>
            <a:r>
              <a:rPr lang="fr-FR"/>
              <a:t>au numérique en santé</a:t>
            </a:r>
          </a:p>
        </p:txBody>
      </p:sp>
    </p:spTree>
    <p:extLst>
      <p:ext uri="{BB962C8B-B14F-4D97-AF65-F5344CB8AC3E}">
        <p14:creationId xmlns:p14="http://schemas.microsoft.com/office/powerpoint/2010/main" val="1858078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2" name="Espace réservé du texte 11"/>
          <p:cNvSpPr>
            <a:spLocks noGrp="1"/>
          </p:cNvSpPr>
          <p:nvPr>
            <p:ph type="body" sz="quarter" idx="14"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09/12/2024</a:t>
            </a:fld>
            <a:endParaRPr lang="fr-FR" cap="all"/>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80"/>
            <a:ext cx="8424614" cy="242951"/>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1" y="682802"/>
            <a:ext cx="8424863" cy="539991"/>
          </a:xfrm>
        </p:spPr>
        <p:txBody>
          <a:bodyPr/>
          <a:lstStyle/>
          <a:p>
            <a:r>
              <a:rPr lang="fr-FR"/>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5"/>
            <a:ext cx="5761038" cy="2879725"/>
          </a:xfrm>
        </p:spPr>
        <p:txBody>
          <a:bodyPr/>
          <a:lstStyle/>
          <a:p>
            <a:r>
              <a:rPr lang="fr-FR"/>
              <a:t>Cliquez sur l'icône pour ajouter un graphique</a:t>
            </a: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Délégation ministérielle </a:t>
            </a:r>
          </a:p>
          <a:p>
            <a:r>
              <a:rPr lang="fr-FR"/>
              <a:t>au numérique en santé</a:t>
            </a:r>
          </a:p>
        </p:txBody>
      </p:sp>
    </p:spTree>
    <p:extLst>
      <p:ext uri="{BB962C8B-B14F-4D97-AF65-F5344CB8AC3E}">
        <p14:creationId xmlns:p14="http://schemas.microsoft.com/office/powerpoint/2010/main" val="3861020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3" indent="0">
              <a:spcBef>
                <a:spcPts val="500"/>
              </a:spcBef>
              <a:spcAft>
                <a:spcPts val="0"/>
              </a:spcAft>
              <a:buNone/>
              <a:tabLst/>
              <a:defRPr sz="1850"/>
            </a:lvl2pPr>
          </a:lstStyle>
          <a:p>
            <a:pPr lvl="0"/>
            <a:r>
              <a:rPr lang="fr-FR"/>
              <a:t>Titre</a:t>
            </a:r>
          </a:p>
          <a:p>
            <a:pPr lvl="1"/>
            <a:r>
              <a:rPr lang="fr-FR"/>
              <a:t>Sous-titre</a:t>
            </a:r>
          </a:p>
        </p:txBody>
      </p:sp>
      <p:cxnSp>
        <p:nvCxnSpPr>
          <p:cNvPr id="12" name="Connecteur droit 11"/>
          <p:cNvCxnSpPr>
            <a:cxnSpLocks/>
          </p:cNvCxnSpPr>
          <p:nvPr/>
        </p:nvCxnSpPr>
        <p:spPr bwMode="gray">
          <a:xfrm>
            <a:off x="323851"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1" y="4797632"/>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09/12/2024</a:t>
            </a:fld>
            <a:endParaRPr lang="fr-FR" cap="all"/>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a:p>
        </p:txBody>
      </p:sp>
      <p:pic>
        <p:nvPicPr>
          <p:cNvPr id="9" name="Image 8">
            <a:extLst>
              <a:ext uri="{FF2B5EF4-FFF2-40B4-BE49-F238E27FC236}">
                <a16:creationId xmlns:a16="http://schemas.microsoft.com/office/drawing/2014/main" id="{9F578734-7B6B-B848-8F7C-20D24745BC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0001" y="199980"/>
            <a:ext cx="2274231" cy="1435666"/>
          </a:xfrm>
          <a:prstGeom prst="rect">
            <a:avLst/>
          </a:prstGeom>
        </p:spPr>
      </p:pic>
      <p:sp>
        <p:nvSpPr>
          <p:cNvPr id="8"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Délégation ministérielle </a:t>
            </a:r>
          </a:p>
          <a:p>
            <a:r>
              <a:rPr lang="fr-FR"/>
              <a:t>au numérique en santé</a:t>
            </a:r>
          </a:p>
        </p:txBody>
      </p:sp>
    </p:spTree>
    <p:extLst>
      <p:ext uri="{BB962C8B-B14F-4D97-AF65-F5344CB8AC3E}">
        <p14:creationId xmlns:p14="http://schemas.microsoft.com/office/powerpoint/2010/main" val="3537956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2"/>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09/12/2024</a:t>
            </a:fld>
            <a:endParaRPr lang="fr-FR" cap="all"/>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5990" indent="-395990">
              <a:buFont typeface="+mj-lt"/>
              <a:buAutoNum type="arabicPeriod"/>
              <a:defRPr sz="3250">
                <a:solidFill>
                  <a:schemeClr val="bg1"/>
                </a:solidFill>
              </a:defRPr>
            </a:lvl1pPr>
          </a:lstStyle>
          <a:p>
            <a:r>
              <a:rPr lang="fr-FR"/>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Délégation ministérielle </a:t>
            </a:r>
          </a:p>
          <a:p>
            <a:r>
              <a:rPr lang="fr-FR"/>
              <a:t>au numérique en santé</a:t>
            </a:r>
          </a:p>
        </p:txBody>
      </p:sp>
      <p:pic>
        <p:nvPicPr>
          <p:cNvPr id="3" name="Picture 2" descr="Qui sommes-nous ? | L'Assurance Maladie">
            <a:extLst>
              <a:ext uri="{FF2B5EF4-FFF2-40B4-BE49-F238E27FC236}">
                <a16:creationId xmlns:a16="http://schemas.microsoft.com/office/drawing/2014/main" id="{E24BFC30-8012-5435-7670-1689C0F147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61000" y="226309"/>
            <a:ext cx="776800" cy="2259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gence du numérique en santé | Paris">
            <a:extLst>
              <a:ext uri="{FF2B5EF4-FFF2-40B4-BE49-F238E27FC236}">
                <a16:creationId xmlns:a16="http://schemas.microsoft.com/office/drawing/2014/main" id="{514094EA-816E-77D1-30E5-AE74A0383DF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29637" y="126852"/>
            <a:ext cx="430967" cy="4309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ESAM-Vitale - Rapport d'activité 2019">
            <a:extLst>
              <a:ext uri="{FF2B5EF4-FFF2-40B4-BE49-F238E27FC236}">
                <a16:creationId xmlns:a16="http://schemas.microsoft.com/office/drawing/2014/main" id="{392740FE-F159-2BC3-EF1E-247A365E5D6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68086" y="237302"/>
            <a:ext cx="777829" cy="21495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12">
            <a:extLst>
              <a:ext uri="{FF2B5EF4-FFF2-40B4-BE49-F238E27FC236}">
                <a16:creationId xmlns:a16="http://schemas.microsoft.com/office/drawing/2014/main" id="{57C56CF0-EBB8-7585-B18F-E2AAAEBFA52D}"/>
              </a:ext>
            </a:extLst>
          </p:cNvPr>
          <p:cNvPicPr>
            <a:picLocks noChangeAspect="1"/>
          </p:cNvPicPr>
          <p:nvPr userDrawn="1"/>
        </p:nvPicPr>
        <p:blipFill>
          <a:blip r:embed="rId5"/>
          <a:srcRect/>
          <a:stretch/>
        </p:blipFill>
        <p:spPr bwMode="gray">
          <a:xfrm>
            <a:off x="373165" y="51471"/>
            <a:ext cx="776570" cy="597755"/>
          </a:xfrm>
          <a:prstGeom prst="rect">
            <a:avLst/>
          </a:prstGeom>
        </p:spPr>
      </p:pic>
    </p:spTree>
    <p:extLst>
      <p:ext uri="{BB962C8B-B14F-4D97-AF65-F5344CB8AC3E}">
        <p14:creationId xmlns:p14="http://schemas.microsoft.com/office/powerpoint/2010/main" val="2272370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09/12/2024</a:t>
            </a:fld>
            <a:endParaRPr lang="fr-F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Tree>
    <p:extLst>
      <p:ext uri="{BB962C8B-B14F-4D97-AF65-F5344CB8AC3E}">
        <p14:creationId xmlns:p14="http://schemas.microsoft.com/office/powerpoint/2010/main" val="393765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1" y="4797633"/>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09/12/2024</a:t>
            </a:fld>
            <a:endParaRPr lang="fr-FR" cap="all"/>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2" y="1392697"/>
            <a:ext cx="8424615" cy="242951"/>
          </a:xfrm>
        </p:spPr>
        <p:txBody>
          <a:bodyPr/>
          <a:lstStyle>
            <a:lvl1pPr marL="9525" indent="85723">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3" y="879632"/>
            <a:ext cx="8424863" cy="539991"/>
          </a:xfrm>
        </p:spPr>
        <p:txBody>
          <a:bodyPr/>
          <a:lstStyle/>
          <a:p>
            <a:r>
              <a:rPr lang="fr-FR"/>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1" y="1707655"/>
            <a:ext cx="8424333"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1" y="195487"/>
            <a:ext cx="869820" cy="667667"/>
          </a:xfrm>
          <a:prstGeom prst="rect">
            <a:avLst/>
          </a:prstGeom>
        </p:spPr>
      </p:pic>
    </p:spTree>
    <p:extLst>
      <p:ext uri="{BB962C8B-B14F-4D97-AF65-F5344CB8AC3E}">
        <p14:creationId xmlns:p14="http://schemas.microsoft.com/office/powerpoint/2010/main" val="1229751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1" y="4797633"/>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09/12/2024</a:t>
            </a:fld>
            <a:endParaRPr lang="fr-FR" cap="all"/>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2" y="718142"/>
            <a:ext cx="8424615" cy="242951"/>
          </a:xfrm>
        </p:spPr>
        <p:txBody>
          <a:bodyPr/>
          <a:lstStyle>
            <a:lvl1pPr marL="9525" indent="85723">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3" y="205078"/>
            <a:ext cx="8424863" cy="539991"/>
          </a:xfrm>
        </p:spPr>
        <p:txBody>
          <a:bodyPr/>
          <a:lstStyle/>
          <a:p>
            <a:r>
              <a:rPr lang="fr-FR"/>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1" y="1033102"/>
            <a:ext cx="8424333"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3296" y="195487"/>
            <a:ext cx="869820" cy="667667"/>
          </a:xfrm>
          <a:prstGeom prst="rect">
            <a:avLst/>
          </a:prstGeom>
        </p:spPr>
      </p:pic>
    </p:spTree>
    <p:extLst>
      <p:ext uri="{BB962C8B-B14F-4D97-AF65-F5344CB8AC3E}">
        <p14:creationId xmlns:p14="http://schemas.microsoft.com/office/powerpoint/2010/main" val="1507969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1" y="4797633"/>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09/12/2024</a:t>
            </a:fld>
            <a:endParaRPr lang="fr-FR" cap="all"/>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2" y="718142"/>
            <a:ext cx="8424615" cy="242951"/>
          </a:xfrm>
        </p:spPr>
        <p:txBody>
          <a:bodyPr/>
          <a:lstStyle>
            <a:lvl1pPr marL="9525" indent="85723">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3" y="205078"/>
            <a:ext cx="8424863" cy="539991"/>
          </a:xfrm>
        </p:spPr>
        <p:txBody>
          <a:bodyPr/>
          <a:lstStyle/>
          <a:p>
            <a:r>
              <a:rPr lang="fr-FR"/>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1" y="1033102"/>
            <a:ext cx="8424333"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pic>
        <p:nvPicPr>
          <p:cNvPr id="11" name="Image 10"/>
          <p:cNvPicPr>
            <a:picLocks noChangeAspect="1"/>
          </p:cNvPicPr>
          <p:nvPr userDrawn="1"/>
        </p:nvPicPr>
        <p:blipFill>
          <a:blip r:embed="rId2"/>
          <a:srcRect/>
          <a:stretch/>
        </p:blipFill>
        <p:spPr>
          <a:xfrm>
            <a:off x="7555933" y="205078"/>
            <a:ext cx="1297183" cy="487782"/>
          </a:xfrm>
          <a:prstGeom prst="rect">
            <a:avLst/>
          </a:prstGeom>
        </p:spPr>
      </p:pic>
    </p:spTree>
    <p:extLst>
      <p:ext uri="{BB962C8B-B14F-4D97-AF65-F5344CB8AC3E}">
        <p14:creationId xmlns:p14="http://schemas.microsoft.com/office/powerpoint/2010/main" val="4008393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1" y="4797633"/>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09/12/2024</a:t>
            </a:fld>
            <a:endParaRPr lang="fr-FR" cap="all"/>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1205595" y="674238"/>
            <a:ext cx="7542368" cy="242951"/>
          </a:xfrm>
        </p:spPr>
        <p:txBody>
          <a:bodyPr/>
          <a:lstStyle>
            <a:lvl1pPr marL="9525" indent="85723">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1205594" y="161174"/>
            <a:ext cx="7542591" cy="539991"/>
          </a:xfrm>
        </p:spPr>
        <p:txBody>
          <a:bodyPr/>
          <a:lstStyle/>
          <a:p>
            <a:r>
              <a:rPr lang="fr-FR"/>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1" y="1214228"/>
            <a:ext cx="8424333" cy="3373746"/>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pic>
        <p:nvPicPr>
          <p:cNvPr id="2" name="Image 10">
            <a:extLst>
              <a:ext uri="{FF2B5EF4-FFF2-40B4-BE49-F238E27FC236}">
                <a16:creationId xmlns:a16="http://schemas.microsoft.com/office/drawing/2014/main" id="{62B68F01-4926-7704-9506-4ED243C5DD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1" y="195487"/>
            <a:ext cx="869820" cy="667667"/>
          </a:xfrm>
          <a:prstGeom prst="rect">
            <a:avLst/>
          </a:prstGeom>
        </p:spPr>
      </p:pic>
    </p:spTree>
    <p:extLst>
      <p:ext uri="{BB962C8B-B14F-4D97-AF65-F5344CB8AC3E}">
        <p14:creationId xmlns:p14="http://schemas.microsoft.com/office/powerpoint/2010/main" val="45812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8" name="Espace réservé du texte 7"/>
          <p:cNvSpPr>
            <a:spLocks noGrp="1"/>
          </p:cNvSpPr>
          <p:nvPr>
            <p:ph type="body" sz="quarter" idx="13" hasCustomPrompt="1"/>
          </p:nvPr>
        </p:nvSpPr>
        <p:spPr bwMode="gray">
          <a:xfrm>
            <a:off x="323528" y="1563640"/>
            <a:ext cx="2520000" cy="288032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563639"/>
            <a:ext cx="2520000" cy="2860762"/>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563639"/>
            <a:ext cx="2520000" cy="2860762"/>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1" y="4797633"/>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09/12/2024</a:t>
            </a:fld>
            <a:endParaRPr lang="fr-FR" cap="all"/>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3" y="915566"/>
            <a:ext cx="8424863" cy="539991"/>
          </a:xfrm>
        </p:spPr>
        <p:txBody>
          <a:bodyPr/>
          <a:lstStyle/>
          <a:p>
            <a:r>
              <a:rPr lang="fr-FR"/>
              <a:t>Sommaire</a:t>
            </a:r>
          </a:p>
        </p:txBody>
      </p:sp>
      <p:pic>
        <p:nvPicPr>
          <p:cNvPr id="2" name="Image 10">
            <a:extLst>
              <a:ext uri="{FF2B5EF4-FFF2-40B4-BE49-F238E27FC236}">
                <a16:creationId xmlns:a16="http://schemas.microsoft.com/office/drawing/2014/main" id="{EF82EE64-9239-4CA4-24CF-DFDC9E44C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1" y="195487"/>
            <a:ext cx="869820" cy="667667"/>
          </a:xfrm>
          <a:prstGeom prst="rect">
            <a:avLst/>
          </a:prstGeom>
        </p:spPr>
      </p:pic>
    </p:spTree>
    <p:extLst>
      <p:ext uri="{BB962C8B-B14F-4D97-AF65-F5344CB8AC3E}">
        <p14:creationId xmlns:p14="http://schemas.microsoft.com/office/powerpoint/2010/main" val="400458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09/12/2024</a:t>
            </a:fld>
            <a:endParaRPr lang="fr-FR" cap="all"/>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392695"/>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Sous-titre</a:t>
            </a:r>
          </a:p>
          <a:p>
            <a:pPr lvl="0"/>
            <a:endParaRPr lang="fr-FR"/>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826817"/>
            <a:ext cx="8424863" cy="539991"/>
          </a:xfrm>
        </p:spPr>
        <p:txBody>
          <a:bodyPr/>
          <a:lstStyle/>
          <a:p>
            <a:r>
              <a:rPr lang="fr-FR"/>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6"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Délégation générale à l’emploi et à la formation professionnelle</a:t>
            </a:r>
          </a:p>
        </p:txBody>
      </p:sp>
    </p:spTree>
    <p:extLst>
      <p:ext uri="{BB962C8B-B14F-4D97-AF65-F5344CB8AC3E}">
        <p14:creationId xmlns:p14="http://schemas.microsoft.com/office/powerpoint/2010/main" val="691346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1" y="4797633"/>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09/12/2024</a:t>
            </a:fld>
            <a:endParaRPr lang="fr-FR" cap="all"/>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2" y="1392697"/>
            <a:ext cx="8424615" cy="242951"/>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a:t>Sous-titre</a:t>
            </a:r>
          </a:p>
          <a:p>
            <a:pPr lvl="0"/>
            <a:endParaRPr lang="fr-FR"/>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3" y="826817"/>
            <a:ext cx="8424863" cy="539991"/>
          </a:xfrm>
        </p:spPr>
        <p:txBody>
          <a:bodyPr/>
          <a:lstStyle/>
          <a:p>
            <a:r>
              <a:rPr lang="fr-FR"/>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5"/>
            <a:ext cx="2556471"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5"/>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pic>
        <p:nvPicPr>
          <p:cNvPr id="2" name="Image 10">
            <a:extLst>
              <a:ext uri="{FF2B5EF4-FFF2-40B4-BE49-F238E27FC236}">
                <a16:creationId xmlns:a16="http://schemas.microsoft.com/office/drawing/2014/main" id="{DA9032B8-B20A-C25E-5EF3-3ED217428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1" y="195487"/>
            <a:ext cx="869820" cy="667667"/>
          </a:xfrm>
          <a:prstGeom prst="rect">
            <a:avLst/>
          </a:prstGeom>
        </p:spPr>
      </p:pic>
    </p:spTree>
    <p:extLst>
      <p:ext uri="{BB962C8B-B14F-4D97-AF65-F5344CB8AC3E}">
        <p14:creationId xmlns:p14="http://schemas.microsoft.com/office/powerpoint/2010/main" val="3358754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2" name="Espace réservé du texte 11"/>
          <p:cNvSpPr>
            <a:spLocks noGrp="1"/>
          </p:cNvSpPr>
          <p:nvPr>
            <p:ph type="body" sz="quarter" idx="14" hasCustomPrompt="1"/>
          </p:nvPr>
        </p:nvSpPr>
        <p:spPr bwMode="gray">
          <a:xfrm>
            <a:off x="323528" y="1707655"/>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1" y="4797633"/>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09/12/2024</a:t>
            </a:fld>
            <a:endParaRPr lang="fr-FR" cap="all"/>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2" y="1392697"/>
            <a:ext cx="8424615" cy="242951"/>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3" y="826817"/>
            <a:ext cx="8424863" cy="539991"/>
          </a:xfrm>
        </p:spPr>
        <p:txBody>
          <a:bodyPr/>
          <a:lstStyle/>
          <a:p>
            <a:r>
              <a:rPr lang="fr-FR"/>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5"/>
            <a:ext cx="5616624" cy="2880320"/>
          </a:xfrm>
        </p:spPr>
        <p:txBody>
          <a:bodyPr/>
          <a:lstStyle/>
          <a:p>
            <a:r>
              <a:rPr lang="en-US"/>
              <a:t>Click icon to add picture</a:t>
            </a:r>
            <a:endParaRPr lang="fr-FR"/>
          </a:p>
        </p:txBody>
      </p:sp>
      <p:pic>
        <p:nvPicPr>
          <p:cNvPr id="2" name="Image 10">
            <a:extLst>
              <a:ext uri="{FF2B5EF4-FFF2-40B4-BE49-F238E27FC236}">
                <a16:creationId xmlns:a16="http://schemas.microsoft.com/office/drawing/2014/main" id="{626190F1-42B0-A4DF-6951-0A577A7AA2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1" y="195487"/>
            <a:ext cx="869820" cy="667667"/>
          </a:xfrm>
          <a:prstGeom prst="rect">
            <a:avLst/>
          </a:prstGeom>
        </p:spPr>
      </p:pic>
    </p:spTree>
    <p:extLst>
      <p:ext uri="{BB962C8B-B14F-4D97-AF65-F5344CB8AC3E}">
        <p14:creationId xmlns:p14="http://schemas.microsoft.com/office/powerpoint/2010/main" val="3028877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2" name="Espace réservé du texte 11"/>
          <p:cNvSpPr>
            <a:spLocks noGrp="1"/>
          </p:cNvSpPr>
          <p:nvPr>
            <p:ph type="body" sz="quarter" idx="14" hasCustomPrompt="1"/>
          </p:nvPr>
        </p:nvSpPr>
        <p:spPr bwMode="gray">
          <a:xfrm>
            <a:off x="6228184" y="1707655"/>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1" y="4797633"/>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09/12/2024</a:t>
            </a:fld>
            <a:endParaRPr lang="fr-FR" cap="all"/>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2" y="1392697"/>
            <a:ext cx="8424615" cy="242951"/>
          </a:xfrm>
        </p:spPr>
        <p:txBody>
          <a:bodyPr/>
          <a:lstStyle>
            <a:lvl1pPr marL="0" indent="95248">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3" y="826817"/>
            <a:ext cx="8424863" cy="539991"/>
          </a:xfrm>
        </p:spPr>
        <p:txBody>
          <a:bodyPr/>
          <a:lstStyle/>
          <a:p>
            <a:r>
              <a:rPr lang="fr-FR"/>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9" y="1707655"/>
            <a:ext cx="5761039" cy="2879725"/>
          </a:xfrm>
        </p:spPr>
        <p:txBody>
          <a:bodyPr/>
          <a:lstStyle/>
          <a:p>
            <a:r>
              <a:rPr lang="en-US"/>
              <a:t>Click icon to add chart</a:t>
            </a:r>
            <a:endParaRPr lang="fr-FR"/>
          </a:p>
        </p:txBody>
      </p:sp>
      <p:pic>
        <p:nvPicPr>
          <p:cNvPr id="2" name="Image 10">
            <a:extLst>
              <a:ext uri="{FF2B5EF4-FFF2-40B4-BE49-F238E27FC236}">
                <a16:creationId xmlns:a16="http://schemas.microsoft.com/office/drawing/2014/main" id="{8A453C66-BB46-A1A8-774D-5A87AD7D0F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1" y="195487"/>
            <a:ext cx="869820" cy="667667"/>
          </a:xfrm>
          <a:prstGeom prst="rect">
            <a:avLst/>
          </a:prstGeom>
        </p:spPr>
      </p:pic>
    </p:spTree>
    <p:extLst>
      <p:ext uri="{BB962C8B-B14F-4D97-AF65-F5344CB8AC3E}">
        <p14:creationId xmlns:p14="http://schemas.microsoft.com/office/powerpoint/2010/main" val="2446522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1" y="2139702"/>
            <a:ext cx="8424000" cy="2293224"/>
          </a:xfrm>
        </p:spPr>
        <p:txBody>
          <a:bodyPr/>
          <a:lstStyle>
            <a:lvl1pPr>
              <a:lnSpc>
                <a:spcPct val="90000"/>
              </a:lnSpc>
              <a:spcAft>
                <a:spcPts val="0"/>
              </a:spcAft>
              <a:defRPr sz="3250" b="1" cap="all" baseline="0"/>
            </a:lvl1pPr>
            <a:lvl2pPr marL="92073" indent="0">
              <a:spcBef>
                <a:spcPts val="500"/>
              </a:spcBef>
              <a:spcAft>
                <a:spcPts val="0"/>
              </a:spcAft>
              <a:buNone/>
              <a:tabLst/>
              <a:defRPr sz="1850"/>
            </a:lvl2pPr>
          </a:lstStyle>
          <a:p>
            <a:pPr lvl="0"/>
            <a:r>
              <a:rPr lang="fr-FR"/>
              <a:t>Titre</a:t>
            </a:r>
          </a:p>
          <a:p>
            <a:pPr lvl="1"/>
            <a:r>
              <a:rPr lang="fr-FR"/>
              <a:t>Sous-titre</a:t>
            </a:r>
          </a:p>
        </p:txBody>
      </p:sp>
      <p:cxnSp>
        <p:nvCxnSpPr>
          <p:cNvPr id="12" name="Connecteur droit 11"/>
          <p:cNvCxnSpPr>
            <a:cxnSpLocks/>
          </p:cNvCxnSpPr>
          <p:nvPr/>
        </p:nvCxnSpPr>
        <p:spPr bwMode="gray">
          <a:xfrm>
            <a:off x="323852" y="4784400"/>
            <a:ext cx="8424615"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1" y="4797633"/>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09/12/2024</a:t>
            </a:fld>
            <a:endParaRPr lang="fr-FR" cap="all"/>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123479"/>
            <a:ext cx="2448272" cy="1879275"/>
          </a:xfrm>
          <a:prstGeom prst="rect">
            <a:avLst/>
          </a:prstGeom>
        </p:spPr>
      </p:pic>
    </p:spTree>
    <p:extLst>
      <p:ext uri="{BB962C8B-B14F-4D97-AF65-F5344CB8AC3E}">
        <p14:creationId xmlns:p14="http://schemas.microsoft.com/office/powerpoint/2010/main" val="2399581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15568"/>
            <a:ext cx="9144000" cy="4266392"/>
          </a:xfrm>
          <a:solidFill>
            <a:schemeClr val="tx2"/>
          </a:solidFill>
        </p:spPr>
        <p:txBody>
          <a:bodyPr tIns="1080000" anchor="ctr" anchorCtr="0"/>
          <a:lstStyle>
            <a:lvl1pPr algn="ctr">
              <a:defRPr cap="all" baseline="0">
                <a:solidFill>
                  <a:schemeClr val="bg1"/>
                </a:solidFill>
              </a:defRPr>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3"/>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09/12/2024</a:t>
            </a:fld>
            <a:endParaRPr lang="fr-FR" cap="all"/>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5990" indent="-395990">
              <a:buFont typeface="+mj-lt"/>
              <a:buAutoNum type="arabicPeriod"/>
              <a:defRPr sz="3250">
                <a:solidFill>
                  <a:schemeClr val="bg1"/>
                </a:solidFill>
              </a:defRPr>
            </a:lvl1pPr>
          </a:lstStyle>
          <a:p>
            <a:r>
              <a:rPr lang="fr-FR"/>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378894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09/12/2024</a:t>
            </a:fld>
            <a:endParaRPr lang="fr-FR"/>
          </a:p>
        </p:txBody>
      </p:sp>
      <p:sp>
        <p:nvSpPr>
          <p:cNvPr id="5" name="Espace réservé du pied de page 4"/>
          <p:cNvSpPr>
            <a:spLocks noGrp="1"/>
          </p:cNvSpPr>
          <p:nvPr>
            <p:ph type="ftr" sz="quarter" idx="11"/>
          </p:nvPr>
        </p:nvSpPr>
        <p:spPr bwMode="gray">
          <a:xfrm>
            <a:off x="720000" y="4083919"/>
            <a:ext cx="3240000" cy="735978"/>
          </a:xfrm>
          <a:prstGeom prst="rect">
            <a:avLst/>
          </a:prstGeom>
        </p:spPr>
        <p:txBody>
          <a:bodyPr anchor="ctr" anchorCtr="0"/>
          <a:lstStyle>
            <a:lvl1pPr algn="l">
              <a:defRPr sz="1150"/>
            </a:lvl1pPr>
          </a:lstStyle>
          <a:p>
            <a:r>
              <a:rPr lang="fr-FR"/>
              <a:t>Délégation générale</a:t>
            </a:r>
            <a:br>
              <a:rPr lang="fr-FR"/>
            </a:br>
            <a:r>
              <a:rPr lang="fr-FR"/>
              <a:t>à l’emploi et à la </a:t>
            </a:r>
            <a:br>
              <a:rPr lang="fr-FR"/>
            </a:br>
            <a:r>
              <a:rPr lang="fr-FR"/>
              <a:t>formation professionnelle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8" y="339502"/>
            <a:ext cx="4502889" cy="3456384"/>
          </a:xfrm>
          <a:prstGeom prst="rect">
            <a:avLst/>
          </a:prstGeom>
        </p:spPr>
      </p:pic>
    </p:spTree>
    <p:extLst>
      <p:ext uri="{BB962C8B-B14F-4D97-AF65-F5344CB8AC3E}">
        <p14:creationId xmlns:p14="http://schemas.microsoft.com/office/powerpoint/2010/main" val="2100683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7_Titre et puces">
  <p:cSld name="7_Titre et puces">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8715362" y="4732429"/>
            <a:ext cx="232035" cy="206467"/>
          </a:xfrm>
          <a:prstGeom prst="rect">
            <a:avLst/>
          </a:prstGeom>
          <a:noFill/>
          <a:ln>
            <a:noFill/>
          </a:ln>
        </p:spPr>
        <p:txBody>
          <a:bodyPr spcFirstLastPara="1" wrap="square" lIns="50800" tIns="50800" rIns="50800" bIns="50800" anchor="b" anchorCtr="0">
            <a:spAutoFit/>
          </a:bodyPr>
          <a:lstStyle>
            <a:lvl1pPr marL="0" lvl="0" indent="0" algn="l">
              <a:spcBef>
                <a:spcPts val="0"/>
              </a:spcBef>
              <a:buNone/>
              <a:defRPr sz="675">
                <a:solidFill>
                  <a:srgbClr val="DB3080"/>
                </a:solidFill>
                <a:latin typeface="Arial"/>
                <a:ea typeface="Arial"/>
                <a:cs typeface="Arial"/>
                <a:sym typeface="Arial"/>
              </a:defRPr>
            </a:lvl1pPr>
            <a:lvl2pPr marL="0" lvl="1" indent="0" algn="l">
              <a:spcBef>
                <a:spcPts val="0"/>
              </a:spcBef>
              <a:buNone/>
              <a:defRPr sz="675">
                <a:solidFill>
                  <a:srgbClr val="DB3080"/>
                </a:solidFill>
                <a:latin typeface="Arial"/>
                <a:ea typeface="Arial"/>
                <a:cs typeface="Arial"/>
                <a:sym typeface="Arial"/>
              </a:defRPr>
            </a:lvl2pPr>
            <a:lvl3pPr marL="0" lvl="2" indent="0" algn="l">
              <a:spcBef>
                <a:spcPts val="0"/>
              </a:spcBef>
              <a:buNone/>
              <a:defRPr sz="675">
                <a:solidFill>
                  <a:srgbClr val="DB3080"/>
                </a:solidFill>
                <a:latin typeface="Arial"/>
                <a:ea typeface="Arial"/>
                <a:cs typeface="Arial"/>
                <a:sym typeface="Arial"/>
              </a:defRPr>
            </a:lvl3pPr>
            <a:lvl4pPr marL="0" lvl="3" indent="0" algn="l">
              <a:spcBef>
                <a:spcPts val="0"/>
              </a:spcBef>
              <a:buNone/>
              <a:defRPr sz="675">
                <a:solidFill>
                  <a:srgbClr val="DB3080"/>
                </a:solidFill>
                <a:latin typeface="Arial"/>
                <a:ea typeface="Arial"/>
                <a:cs typeface="Arial"/>
                <a:sym typeface="Arial"/>
              </a:defRPr>
            </a:lvl4pPr>
            <a:lvl5pPr marL="0" lvl="4" indent="0" algn="l">
              <a:spcBef>
                <a:spcPts val="0"/>
              </a:spcBef>
              <a:buNone/>
              <a:defRPr sz="675">
                <a:solidFill>
                  <a:srgbClr val="DB3080"/>
                </a:solidFill>
                <a:latin typeface="Arial"/>
                <a:ea typeface="Arial"/>
                <a:cs typeface="Arial"/>
                <a:sym typeface="Arial"/>
              </a:defRPr>
            </a:lvl5pPr>
            <a:lvl6pPr marL="0" lvl="5" indent="0" algn="l">
              <a:spcBef>
                <a:spcPts val="0"/>
              </a:spcBef>
              <a:buNone/>
              <a:defRPr sz="675">
                <a:solidFill>
                  <a:srgbClr val="DB3080"/>
                </a:solidFill>
                <a:latin typeface="Arial"/>
                <a:ea typeface="Arial"/>
                <a:cs typeface="Arial"/>
                <a:sym typeface="Arial"/>
              </a:defRPr>
            </a:lvl6pPr>
            <a:lvl7pPr marL="0" lvl="6" indent="0" algn="l">
              <a:spcBef>
                <a:spcPts val="0"/>
              </a:spcBef>
              <a:buNone/>
              <a:defRPr sz="675">
                <a:solidFill>
                  <a:srgbClr val="DB3080"/>
                </a:solidFill>
                <a:latin typeface="Arial"/>
                <a:ea typeface="Arial"/>
                <a:cs typeface="Arial"/>
                <a:sym typeface="Arial"/>
              </a:defRPr>
            </a:lvl7pPr>
            <a:lvl8pPr marL="0" lvl="7" indent="0" algn="l">
              <a:spcBef>
                <a:spcPts val="0"/>
              </a:spcBef>
              <a:buNone/>
              <a:defRPr sz="675">
                <a:solidFill>
                  <a:srgbClr val="DB3080"/>
                </a:solidFill>
                <a:latin typeface="Arial"/>
                <a:ea typeface="Arial"/>
                <a:cs typeface="Arial"/>
                <a:sym typeface="Arial"/>
              </a:defRPr>
            </a:lvl8pPr>
            <a:lvl9pPr marL="0" lvl="8" indent="0" algn="l">
              <a:spcBef>
                <a:spcPts val="0"/>
              </a:spcBef>
              <a:buNone/>
              <a:defRPr sz="675">
                <a:solidFill>
                  <a:srgbClr val="DB3080"/>
                </a:solidFill>
                <a:latin typeface="Arial"/>
                <a:ea typeface="Arial"/>
                <a:cs typeface="Arial"/>
                <a:sym typeface="Arial"/>
              </a:defRPr>
            </a:lvl9pPr>
          </a:lstStyle>
          <a:p>
            <a:fld id="{00000000-1234-1234-1234-123412341234}" type="slidenum">
              <a:rPr lang="fr-FR" smtClean="0"/>
              <a:pPr/>
              <a:t>‹N°›</a:t>
            </a:fld>
            <a:endParaRPr lang="fr-FR"/>
          </a:p>
        </p:txBody>
      </p:sp>
      <p:sp>
        <p:nvSpPr>
          <p:cNvPr id="27" name="Google Shape;27;p3"/>
          <p:cNvSpPr txBox="1">
            <a:spLocks noGrp="1"/>
          </p:cNvSpPr>
          <p:nvPr>
            <p:ph type="body" idx="1"/>
          </p:nvPr>
        </p:nvSpPr>
        <p:spPr>
          <a:xfrm>
            <a:off x="5816258" y="4758077"/>
            <a:ext cx="2807141" cy="238868"/>
          </a:xfrm>
          <a:prstGeom prst="rect">
            <a:avLst/>
          </a:prstGeom>
          <a:noFill/>
          <a:ln>
            <a:noFill/>
          </a:ln>
        </p:spPr>
        <p:txBody>
          <a:bodyPr spcFirstLastPara="1" wrap="square" lIns="45700" tIns="45700" rIns="45700" bIns="45700" anchor="t" anchorCtr="0">
            <a:normAutofit/>
          </a:bodyPr>
          <a:lstStyle>
            <a:lvl1pPr marL="342900" marR="0" lvl="0" indent="-171450" algn="r">
              <a:lnSpc>
                <a:spcPct val="100000"/>
              </a:lnSpc>
              <a:spcBef>
                <a:spcPts val="0"/>
              </a:spcBef>
              <a:spcAft>
                <a:spcPts val="0"/>
              </a:spcAft>
              <a:buClr>
                <a:srgbClr val="005C9B"/>
              </a:buClr>
              <a:buSzPts val="1000"/>
              <a:buFont typeface="Arial"/>
              <a:buNone/>
              <a:defRPr sz="750">
                <a:solidFill>
                  <a:srgbClr val="005C9B"/>
                </a:solidFill>
              </a:defRPr>
            </a:lvl1pPr>
            <a:lvl2pPr marL="685800" lvl="1" indent="-171450" algn="l">
              <a:lnSpc>
                <a:spcPct val="100000"/>
              </a:lnSpc>
              <a:spcBef>
                <a:spcPts val="0"/>
              </a:spcBef>
              <a:spcAft>
                <a:spcPts val="0"/>
              </a:spcAft>
              <a:buClr>
                <a:srgbClr val="DB3080"/>
              </a:buClr>
              <a:buSzPts val="1800"/>
              <a:buNone/>
              <a:defRPr/>
            </a:lvl2pPr>
            <a:lvl3pPr marL="1028700" lvl="2" indent="-171450" algn="l">
              <a:lnSpc>
                <a:spcPct val="100000"/>
              </a:lnSpc>
              <a:spcBef>
                <a:spcPts val="0"/>
              </a:spcBef>
              <a:spcAft>
                <a:spcPts val="0"/>
              </a:spcAft>
              <a:buClr>
                <a:srgbClr val="DB3080"/>
              </a:buClr>
              <a:buSzPts val="1800"/>
              <a:buNone/>
              <a:defRPr/>
            </a:lvl3pPr>
            <a:lvl4pPr marL="1371600" lvl="3" indent="-171450" algn="l">
              <a:lnSpc>
                <a:spcPct val="100000"/>
              </a:lnSpc>
              <a:spcBef>
                <a:spcPts val="0"/>
              </a:spcBef>
              <a:spcAft>
                <a:spcPts val="0"/>
              </a:spcAft>
              <a:buClr>
                <a:srgbClr val="DB3080"/>
              </a:buClr>
              <a:buSzPts val="1800"/>
              <a:buNone/>
              <a:defRPr/>
            </a:lvl4pPr>
            <a:lvl5pPr marL="1714500" lvl="4" indent="-171450" algn="l">
              <a:lnSpc>
                <a:spcPct val="100000"/>
              </a:lnSpc>
              <a:spcBef>
                <a:spcPts val="0"/>
              </a:spcBef>
              <a:spcAft>
                <a:spcPts val="0"/>
              </a:spcAft>
              <a:buClr>
                <a:srgbClr val="DB3080"/>
              </a:buClr>
              <a:buSzPts val="1800"/>
              <a:buNone/>
              <a:defRPr/>
            </a:lvl5pPr>
            <a:lvl6pPr marL="2057400" lvl="5" indent="-171450" algn="l">
              <a:lnSpc>
                <a:spcPct val="100000"/>
              </a:lnSpc>
              <a:spcBef>
                <a:spcPts val="0"/>
              </a:spcBef>
              <a:spcAft>
                <a:spcPts val="0"/>
              </a:spcAft>
              <a:buClr>
                <a:srgbClr val="DB3080"/>
              </a:buClr>
              <a:buSzPts val="1800"/>
              <a:buNone/>
              <a:defRPr/>
            </a:lvl6pPr>
            <a:lvl7pPr marL="2400300" lvl="6" indent="-171450" algn="l">
              <a:lnSpc>
                <a:spcPct val="100000"/>
              </a:lnSpc>
              <a:spcBef>
                <a:spcPts val="0"/>
              </a:spcBef>
              <a:spcAft>
                <a:spcPts val="0"/>
              </a:spcAft>
              <a:buClr>
                <a:srgbClr val="DB3080"/>
              </a:buClr>
              <a:buSzPts val="1800"/>
              <a:buNone/>
              <a:defRPr/>
            </a:lvl7pPr>
            <a:lvl8pPr marL="2743200" lvl="7" indent="-171450" algn="l">
              <a:lnSpc>
                <a:spcPct val="100000"/>
              </a:lnSpc>
              <a:spcBef>
                <a:spcPts val="0"/>
              </a:spcBef>
              <a:spcAft>
                <a:spcPts val="0"/>
              </a:spcAft>
              <a:buClr>
                <a:srgbClr val="DB3080"/>
              </a:buClr>
              <a:buSzPts val="1800"/>
              <a:buNone/>
              <a:defRPr/>
            </a:lvl8pPr>
            <a:lvl9pPr marL="3086100" lvl="8" indent="-171450" algn="l">
              <a:lnSpc>
                <a:spcPct val="100000"/>
              </a:lnSpc>
              <a:spcBef>
                <a:spcPts val="0"/>
              </a:spcBef>
              <a:spcAft>
                <a:spcPts val="0"/>
              </a:spcAft>
              <a:buClr>
                <a:srgbClr val="DB3080"/>
              </a:buClr>
              <a:buSzPts val="1800"/>
              <a:buNone/>
              <a:defRPr/>
            </a:lvl9pPr>
          </a:lstStyle>
          <a:p>
            <a:endParaRPr/>
          </a:p>
        </p:txBody>
      </p:sp>
      <p:sp>
        <p:nvSpPr>
          <p:cNvPr id="28" name="Google Shape;28;p3"/>
          <p:cNvSpPr txBox="1">
            <a:spLocks noGrp="1"/>
          </p:cNvSpPr>
          <p:nvPr>
            <p:ph type="title"/>
          </p:nvPr>
        </p:nvSpPr>
        <p:spPr>
          <a:xfrm>
            <a:off x="191700" y="191700"/>
            <a:ext cx="8431700" cy="483681"/>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5C9B"/>
              </a:buClr>
              <a:buSzPts val="2800"/>
              <a:buFont typeface="Arial"/>
              <a:buNone/>
              <a:defRPr sz="2100"/>
            </a:lvl1pPr>
            <a:lvl2pPr lvl="1" algn="l">
              <a:lnSpc>
                <a:spcPct val="80000"/>
              </a:lnSpc>
              <a:spcBef>
                <a:spcPts val="0"/>
              </a:spcBef>
              <a:spcAft>
                <a:spcPts val="0"/>
              </a:spcAft>
              <a:buClr>
                <a:srgbClr val="005C9B"/>
              </a:buClr>
              <a:buSzPts val="1800"/>
              <a:buNone/>
              <a:defRPr/>
            </a:lvl2pPr>
            <a:lvl3pPr lvl="2" algn="l">
              <a:lnSpc>
                <a:spcPct val="80000"/>
              </a:lnSpc>
              <a:spcBef>
                <a:spcPts val="0"/>
              </a:spcBef>
              <a:spcAft>
                <a:spcPts val="0"/>
              </a:spcAft>
              <a:buClr>
                <a:srgbClr val="005C9B"/>
              </a:buClr>
              <a:buSzPts val="1800"/>
              <a:buNone/>
              <a:defRPr/>
            </a:lvl3pPr>
            <a:lvl4pPr lvl="3" algn="l">
              <a:lnSpc>
                <a:spcPct val="80000"/>
              </a:lnSpc>
              <a:spcBef>
                <a:spcPts val="0"/>
              </a:spcBef>
              <a:spcAft>
                <a:spcPts val="0"/>
              </a:spcAft>
              <a:buClr>
                <a:srgbClr val="005C9B"/>
              </a:buClr>
              <a:buSzPts val="1800"/>
              <a:buNone/>
              <a:defRPr/>
            </a:lvl4pPr>
            <a:lvl5pPr lvl="4" algn="l">
              <a:lnSpc>
                <a:spcPct val="80000"/>
              </a:lnSpc>
              <a:spcBef>
                <a:spcPts val="0"/>
              </a:spcBef>
              <a:spcAft>
                <a:spcPts val="0"/>
              </a:spcAft>
              <a:buClr>
                <a:srgbClr val="005C9B"/>
              </a:buClr>
              <a:buSzPts val="1800"/>
              <a:buNone/>
              <a:defRPr/>
            </a:lvl5pPr>
            <a:lvl6pPr lvl="5" algn="l">
              <a:lnSpc>
                <a:spcPct val="80000"/>
              </a:lnSpc>
              <a:spcBef>
                <a:spcPts val="0"/>
              </a:spcBef>
              <a:spcAft>
                <a:spcPts val="0"/>
              </a:spcAft>
              <a:buClr>
                <a:srgbClr val="005C9B"/>
              </a:buClr>
              <a:buSzPts val="1800"/>
              <a:buNone/>
              <a:defRPr/>
            </a:lvl6pPr>
            <a:lvl7pPr lvl="6" algn="l">
              <a:lnSpc>
                <a:spcPct val="80000"/>
              </a:lnSpc>
              <a:spcBef>
                <a:spcPts val="0"/>
              </a:spcBef>
              <a:spcAft>
                <a:spcPts val="0"/>
              </a:spcAft>
              <a:buClr>
                <a:srgbClr val="005C9B"/>
              </a:buClr>
              <a:buSzPts val="1800"/>
              <a:buNone/>
              <a:defRPr/>
            </a:lvl7pPr>
            <a:lvl8pPr lvl="7" algn="l">
              <a:lnSpc>
                <a:spcPct val="80000"/>
              </a:lnSpc>
              <a:spcBef>
                <a:spcPts val="0"/>
              </a:spcBef>
              <a:spcAft>
                <a:spcPts val="0"/>
              </a:spcAft>
              <a:buClr>
                <a:srgbClr val="005C9B"/>
              </a:buClr>
              <a:buSzPts val="1800"/>
              <a:buNone/>
              <a:defRPr/>
            </a:lvl8pPr>
            <a:lvl9pPr lvl="8" algn="l">
              <a:lnSpc>
                <a:spcPct val="80000"/>
              </a:lnSpc>
              <a:spcBef>
                <a:spcPts val="0"/>
              </a:spcBef>
              <a:spcAft>
                <a:spcPts val="0"/>
              </a:spcAft>
              <a:buClr>
                <a:srgbClr val="005C9B"/>
              </a:buClr>
              <a:buSzPts val="1800"/>
              <a:buNone/>
              <a:defRPr/>
            </a:lvl9pPr>
          </a:lstStyle>
          <a:p>
            <a:endParaRPr/>
          </a:p>
        </p:txBody>
      </p:sp>
      <p:pic>
        <p:nvPicPr>
          <p:cNvPr id="2" name="Picture 1">
            <a:extLst>
              <a:ext uri="{FF2B5EF4-FFF2-40B4-BE49-F238E27FC236}">
                <a16:creationId xmlns:a16="http://schemas.microsoft.com/office/drawing/2014/main" id="{84A36225-BA28-CFB3-9B37-8022F4D790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88" y="4677109"/>
            <a:ext cx="631876" cy="485024"/>
          </a:xfrm>
          <a:prstGeom prst="rect">
            <a:avLst/>
          </a:prstGeom>
        </p:spPr>
      </p:pic>
      <p:pic>
        <p:nvPicPr>
          <p:cNvPr id="3" name="Picture 2">
            <a:extLst>
              <a:ext uri="{FF2B5EF4-FFF2-40B4-BE49-F238E27FC236}">
                <a16:creationId xmlns:a16="http://schemas.microsoft.com/office/drawing/2014/main" id="{1FF445E6-E66F-ABC7-641E-B20D2CE220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2571" y="49456"/>
            <a:ext cx="514928" cy="347576"/>
          </a:xfrm>
          <a:prstGeom prst="rect">
            <a:avLst/>
          </a:prstGeom>
        </p:spPr>
      </p:pic>
    </p:spTree>
    <p:extLst>
      <p:ext uri="{BB962C8B-B14F-4D97-AF65-F5344CB8AC3E}">
        <p14:creationId xmlns:p14="http://schemas.microsoft.com/office/powerpoint/2010/main" val="157705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09/12/2024</a:t>
            </a:fld>
            <a:endParaRPr lang="fr-FR" cap="all"/>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392695"/>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826817"/>
            <a:ext cx="8424863" cy="539991"/>
          </a:xfrm>
        </p:spPr>
        <p:txBody>
          <a:bodyPr/>
          <a:lstStyle/>
          <a:p>
            <a:r>
              <a:rPr lang="fr-FR"/>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en-US"/>
              <a:t>Click icon to add picture</a:t>
            </a:r>
            <a:endParaRPr lang="fr-F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Délégation générale à l’emploi et à la formation professionnelle</a:t>
            </a:r>
          </a:p>
        </p:txBody>
      </p:sp>
    </p:spTree>
    <p:extLst>
      <p:ext uri="{BB962C8B-B14F-4D97-AF65-F5344CB8AC3E}">
        <p14:creationId xmlns:p14="http://schemas.microsoft.com/office/powerpoint/2010/main" val="207718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09/12/2024</a:t>
            </a:fld>
            <a:endParaRPr lang="fr-FR" cap="all"/>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392695"/>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826817"/>
            <a:ext cx="8424863" cy="539991"/>
          </a:xfrm>
        </p:spPr>
        <p:txBody>
          <a:bodyPr/>
          <a:lstStyle/>
          <a:p>
            <a:r>
              <a:rPr lang="fr-FR"/>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en-US"/>
              <a:t>Click icon to add chart</a:t>
            </a:r>
            <a:endParaRPr lang="fr-F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Délégation générale à l’emploi et à la formation professionnelle</a:t>
            </a:r>
          </a:p>
        </p:txBody>
      </p:sp>
    </p:spTree>
    <p:extLst>
      <p:ext uri="{BB962C8B-B14F-4D97-AF65-F5344CB8AC3E}">
        <p14:creationId xmlns:p14="http://schemas.microsoft.com/office/powerpoint/2010/main" val="204411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a:t>Titre</a:t>
            </a:r>
          </a:p>
          <a:p>
            <a:pPr lvl="1"/>
            <a:r>
              <a:rPr lang="fr-FR"/>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09/12/2024</a:t>
            </a:fld>
            <a:endParaRPr lang="fr-FR" cap="all"/>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Délégation générale à l’emploi et à la formation professionnelle</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23478"/>
            <a:ext cx="2448272" cy="1879275"/>
          </a:xfrm>
          <a:prstGeom prst="rect">
            <a:avLst/>
          </a:prstGeom>
        </p:spPr>
      </p:pic>
    </p:spTree>
    <p:extLst>
      <p:ext uri="{BB962C8B-B14F-4D97-AF65-F5344CB8AC3E}">
        <p14:creationId xmlns:p14="http://schemas.microsoft.com/office/powerpoint/2010/main" val="2785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15566"/>
            <a:ext cx="9144000" cy="4266392"/>
          </a:xfrm>
          <a:solidFill>
            <a:schemeClr val="tx2"/>
          </a:solidFill>
        </p:spPr>
        <p:txBody>
          <a:bodyPr tIns="1080000" anchor="ctr" anchorCtr="0"/>
          <a:lstStyle>
            <a:lvl1pPr algn="ctr">
              <a:defRPr cap="all" baseline="0">
                <a:solidFill>
                  <a:schemeClr val="bg1"/>
                </a:solidFill>
              </a:defRPr>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09/12/2024</a:t>
            </a:fld>
            <a:endParaRPr lang="fr-FR" cap="all"/>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a:t>Délégation générale à l’emploi et à la formation professionnelle</a:t>
            </a:r>
          </a:p>
        </p:txBody>
      </p:sp>
    </p:spTree>
    <p:extLst>
      <p:ext uri="{BB962C8B-B14F-4D97-AF65-F5344CB8AC3E}">
        <p14:creationId xmlns:p14="http://schemas.microsoft.com/office/powerpoint/2010/main" val="107654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09/12/2024</a:t>
            </a:fld>
            <a:endParaRPr lang="fr-FR"/>
          </a:p>
        </p:txBody>
      </p:sp>
      <p:sp>
        <p:nvSpPr>
          <p:cNvPr id="5" name="Espace réservé du pied de page 4"/>
          <p:cNvSpPr>
            <a:spLocks noGrp="1"/>
          </p:cNvSpPr>
          <p:nvPr>
            <p:ph type="ftr" sz="quarter" idx="11"/>
          </p:nvPr>
        </p:nvSpPr>
        <p:spPr bwMode="gray">
          <a:xfrm>
            <a:off x="720000" y="4083919"/>
            <a:ext cx="3240000" cy="735978"/>
          </a:xfrm>
          <a:prstGeom prst="rect">
            <a:avLst/>
          </a:prstGeom>
        </p:spPr>
        <p:txBody>
          <a:bodyPr anchor="ctr" anchorCtr="0"/>
          <a:lstStyle>
            <a:lvl1pPr algn="l">
              <a:defRPr sz="1150"/>
            </a:lvl1pPr>
          </a:lstStyle>
          <a:p>
            <a:r>
              <a:rPr lang="fr-FR"/>
              <a:t>Délégation générale</a:t>
            </a:r>
            <a:br>
              <a:rPr lang="fr-FR"/>
            </a:br>
            <a:r>
              <a:rPr lang="fr-FR"/>
              <a:t>à l’emploi et à la </a:t>
            </a:r>
            <a:br>
              <a:rPr lang="fr-FR"/>
            </a:br>
            <a:r>
              <a:rPr lang="fr-FR"/>
              <a:t>formation professionnelle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339502"/>
            <a:ext cx="4502890" cy="3456384"/>
          </a:xfrm>
          <a:prstGeom prst="rect">
            <a:avLst/>
          </a:prstGeom>
        </p:spPr>
      </p:pic>
    </p:spTree>
    <p:extLst>
      <p:ext uri="{BB962C8B-B14F-4D97-AF65-F5344CB8AC3E}">
        <p14:creationId xmlns:p14="http://schemas.microsoft.com/office/powerpoint/2010/main" val="212740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2"/>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09/12/2024</a:t>
            </a:fld>
            <a:endParaRPr lang="fr-FR" cap="all"/>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730520"/>
            <a:ext cx="8424614" cy="242951"/>
          </a:xfrm>
        </p:spPr>
        <p:txBody>
          <a:bodyPr/>
          <a:lstStyle>
            <a:lvl1pPr marL="9525" indent="85723">
              <a:spcBef>
                <a:spcPts val="400"/>
              </a:spcBef>
              <a:spcAft>
                <a:spcPts val="800"/>
              </a:spcAft>
              <a:buFont typeface="+mj-lt"/>
              <a:buNone/>
              <a:tabLst/>
              <a:defRPr sz="1500" b="1">
                <a:solidFill>
                  <a:schemeClr val="tx1">
                    <a:lumMod val="50000"/>
                    <a:lumOff val="50000"/>
                  </a:schemeClr>
                </a:solidFill>
              </a:defRPr>
            </a:lvl1pPr>
            <a:lvl2pPr marL="323992" indent="-143996">
              <a:spcBef>
                <a:spcPts val="600"/>
              </a:spcBef>
              <a:spcAft>
                <a:spcPts val="800"/>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5"/>
            <a:ext cx="8424334" cy="288032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Tree>
    <p:extLst>
      <p:ext uri="{BB962C8B-B14F-4D97-AF65-F5344CB8AC3E}">
        <p14:creationId xmlns:p14="http://schemas.microsoft.com/office/powerpoint/2010/main" val="127986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latin typeface="Marianne" panose="02000000000000000000" pitchFamily="2" charset="0"/>
              </a:defRPr>
            </a:lvl1pPr>
          </a:lstStyle>
          <a:p>
            <a:fld id="{733122C9-A0B9-462F-8757-0847AD287B63}" type="slidenum">
              <a:rPr lang="fr-FR" smtClean="0"/>
              <a:pPr/>
              <a:t>‹N°›</a:t>
            </a:fld>
            <a:endParaRPr lang="fr-FR"/>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987574"/>
            <a:ext cx="8424863" cy="539991"/>
          </a:xfrm>
          <a:prstGeom prst="rect">
            <a:avLst/>
          </a:prstGeom>
        </p:spPr>
        <p:txBody>
          <a:bodyPr vert="horz" lIns="91440" tIns="45720" rIns="91440" bIns="45720" rtlCol="0" anchor="ctr">
            <a:normAutofit/>
          </a:bodyPr>
          <a:lstStyle/>
          <a:p>
            <a:r>
              <a:rPr lang="fr-FR"/>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latin typeface="Marianne" panose="02000000000000000000" pitchFamily="2" charset="0"/>
              </a:defRPr>
            </a:lvl1pPr>
          </a:lstStyle>
          <a:p>
            <a:fld id="{B858D49A-5A7A-574D-A0ED-52B5C1EFA876}" type="datetime1">
              <a:rPr lang="fr-FR" cap="all" smtClean="0"/>
              <a:pPr/>
              <a:t>09/12/2024</a:t>
            </a:fld>
            <a:endParaRPr lang="fr-FR" cap="all"/>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latin typeface="Marianne" panose="02000000000000000000" pitchFamily="2" charset="0"/>
              </a:defRPr>
            </a:lvl1pPr>
          </a:lstStyle>
          <a:p>
            <a:r>
              <a:rPr lang="fr-FR"/>
              <a:t>Délégation générale à l’emploi et à la formation professionnelle</a:t>
            </a:r>
          </a:p>
        </p:txBody>
      </p:sp>
      <p:pic>
        <p:nvPicPr>
          <p:cNvPr id="11" name="Imag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51520" y="195485"/>
            <a:ext cx="869820" cy="667667"/>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1" y="1219975"/>
            <a:ext cx="8424863" cy="2952325"/>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a:p>
        </p:txBody>
      </p:sp>
      <p:cxnSp>
        <p:nvCxnSpPr>
          <p:cNvPr id="10" name="Connecteur droit 9"/>
          <p:cNvCxnSpPr>
            <a:cxnSpLocks/>
          </p:cNvCxnSpPr>
          <p:nvPr/>
        </p:nvCxnSpPr>
        <p:spPr bwMode="gray">
          <a:xfrm>
            <a:off x="323851"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1" y="195122"/>
            <a:ext cx="8424863" cy="539991"/>
          </a:xfrm>
          <a:prstGeom prst="rect">
            <a:avLst/>
          </a:prstGeom>
        </p:spPr>
        <p:txBody>
          <a:bodyPr vert="horz" lIns="91440" tIns="45720" rIns="91440" bIns="45720" rtlCol="0" anchor="ctr">
            <a:normAutofit/>
          </a:bodyPr>
          <a:lstStyle/>
          <a:p>
            <a:r>
              <a:rPr lang="fr-FR"/>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1"/>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09/12/2024</a:t>
            </a:fld>
            <a:endParaRPr lang="fr-FR" cap="all"/>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386470"/>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Lst>
  <p:hf hdr="0"/>
  <p:txStyles>
    <p:titleStyle>
      <a:lvl1pPr marL="14288" indent="0" algn="l" defTabSz="914378"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3" indent="0" algn="l" defTabSz="914378"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41" indent="-171446" algn="l" defTabSz="914378"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37" indent="-171446" algn="l" defTabSz="914378"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32" indent="-171446"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27" indent="-171446" algn="l" defTabSz="914378"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320" indent="0" algn="l" defTabSz="914378" rtl="0" eaLnBrk="1" latinLnBrk="0" hangingPunct="1">
        <a:spcBef>
          <a:spcPct val="20000"/>
        </a:spcBef>
        <a:buFont typeface="Arial" pitchFamily="34" charset="0"/>
        <a:buNone/>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1" y="1219975"/>
            <a:ext cx="8424863" cy="2952325"/>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a:p>
        </p:txBody>
      </p:sp>
      <p:cxnSp>
        <p:nvCxnSpPr>
          <p:cNvPr id="10" name="Connecteur droit 9"/>
          <p:cNvCxnSpPr>
            <a:cxnSpLocks/>
          </p:cNvCxnSpPr>
          <p:nvPr/>
        </p:nvCxnSpPr>
        <p:spPr bwMode="gray">
          <a:xfrm>
            <a:off x="323851"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1" y="195122"/>
            <a:ext cx="8424863" cy="539991"/>
          </a:xfrm>
          <a:prstGeom prst="rect">
            <a:avLst/>
          </a:prstGeom>
        </p:spPr>
        <p:txBody>
          <a:bodyPr vert="horz" lIns="91440" tIns="45720" rIns="91440" bIns="45720" rtlCol="0" anchor="ctr">
            <a:normAutofit/>
          </a:bodyPr>
          <a:lstStyle/>
          <a:p>
            <a:r>
              <a:rPr lang="fr-FR"/>
              <a:t>Titre </a:t>
            </a:r>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82902"/>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Lst>
  <p:hf hdr="0"/>
  <p:txStyles>
    <p:titleStyle>
      <a:lvl1pPr marL="14288" indent="0" algn="l" defTabSz="914378"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3" indent="0" algn="l" defTabSz="914378"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41" indent="-171446" algn="l" defTabSz="914378"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37" indent="-171446" algn="l" defTabSz="914378"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32" indent="-171446"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27" indent="-171446" algn="l" defTabSz="914378"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320" indent="0" algn="l" defTabSz="914378" rtl="0" eaLnBrk="1" latinLnBrk="0" hangingPunct="1">
        <a:spcBef>
          <a:spcPct val="20000"/>
        </a:spcBef>
        <a:buFont typeface="Arial" pitchFamily="34" charset="0"/>
        <a:buNone/>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3" y="1707656"/>
            <a:ext cx="8424863" cy="2952325"/>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latin typeface="Marianne" panose="02000000000000000000" pitchFamily="2" charset="0"/>
              </a:defRPr>
            </a:lvl1pPr>
          </a:lstStyle>
          <a:p>
            <a:fld id="{733122C9-A0B9-462F-8757-0847AD287B63}" type="slidenum">
              <a:rPr lang="fr-FR" smtClean="0"/>
              <a:pPr/>
              <a:t>‹N°›</a:t>
            </a:fld>
            <a:endParaRPr lang="fr-FR"/>
          </a:p>
        </p:txBody>
      </p:sp>
      <p:cxnSp>
        <p:nvCxnSpPr>
          <p:cNvPr id="10" name="Connecteur droit 9"/>
          <p:cNvCxnSpPr>
            <a:cxnSpLocks/>
          </p:cNvCxnSpPr>
          <p:nvPr/>
        </p:nvCxnSpPr>
        <p:spPr bwMode="gray">
          <a:xfrm>
            <a:off x="323852" y="4784400"/>
            <a:ext cx="8424615"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3" y="987575"/>
            <a:ext cx="8424863" cy="539991"/>
          </a:xfrm>
          <a:prstGeom prst="rect">
            <a:avLst/>
          </a:prstGeom>
        </p:spPr>
        <p:txBody>
          <a:bodyPr vert="horz" lIns="91440" tIns="45720" rIns="91440" bIns="45720" rtlCol="0" anchor="ctr">
            <a:normAutofit/>
          </a:bodyPr>
          <a:lstStyle/>
          <a:p>
            <a:r>
              <a:rPr lang="fr-FR"/>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1"/>
            <a:ext cx="2057400" cy="274637"/>
          </a:xfrm>
          <a:prstGeom prst="rect">
            <a:avLst/>
          </a:prstGeom>
        </p:spPr>
        <p:txBody>
          <a:bodyPr vert="horz" lIns="91440" tIns="45720" rIns="91440" bIns="45720" rtlCol="0" anchor="ctr"/>
          <a:lstStyle>
            <a:lvl1pPr algn="l">
              <a:defRPr sz="750" b="1">
                <a:solidFill>
                  <a:schemeClr val="tx1"/>
                </a:solidFill>
                <a:latin typeface="Marianne" panose="02000000000000000000" pitchFamily="2" charset="0"/>
              </a:defRPr>
            </a:lvl1pPr>
          </a:lstStyle>
          <a:p>
            <a:fld id="{B858D49A-5A7A-574D-A0ED-52B5C1EFA876}" type="datetime1">
              <a:rPr lang="fr-FR" cap="all" smtClean="0"/>
              <a:pPr/>
              <a:t>09/12/2024</a:t>
            </a:fld>
            <a:endParaRPr lang="fr-FR" cap="all"/>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72106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7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hf hdr="0"/>
  <p:txStyles>
    <p:titleStyle>
      <a:lvl1pPr marL="14288" indent="0" algn="l" defTabSz="914378"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p:titleStyle>
    <p:bodyStyle>
      <a:lvl1pPr marL="92073" indent="0" algn="l" defTabSz="914378"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41" indent="-171446" algn="l" defTabSz="914378"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37" indent="-171446" algn="l" defTabSz="914378"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32" indent="-171446"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27" indent="-171446" algn="l" defTabSz="914378"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320" indent="0" algn="l" defTabSz="914378" rtl="0" eaLnBrk="1" latinLnBrk="0" hangingPunct="1">
        <a:spcBef>
          <a:spcPct val="20000"/>
        </a:spcBef>
        <a:buFont typeface="Arial" pitchFamily="34" charset="0"/>
        <a:buNone/>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2665&amp;idArticle=LEGIARTI000006685772&amp;dateTexte=&amp;categorieLien=cid"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6.xml"/><Relationship Id="rId5" Type="http://schemas.openxmlformats.org/officeDocument/2006/relationships/image" Target="../media/image28.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1.svg"/><Relationship Id="rId2" Type="http://schemas.openxmlformats.org/officeDocument/2006/relationships/image" Target="../media/image29.png"/><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37.png"/><Relationship Id="rId2" Type="http://schemas.openxmlformats.org/officeDocument/2006/relationships/chart" Target="../charts/chart1.xml"/><Relationship Id="rId1" Type="http://schemas.openxmlformats.org/officeDocument/2006/relationships/slideLayout" Target="../slideLayouts/slideLayout26.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33.png"/><Relationship Id="rId10" Type="http://schemas.openxmlformats.org/officeDocument/2006/relationships/image" Target="../media/image36.png"/><Relationship Id="rId4" Type="http://schemas.microsoft.com/office/2007/relationships/hdphoto" Target="../media/hdphoto1.wdp"/><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6.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hyperlink" Target="https://www.sciencedirect.com/science/article/abs/pii/S1636652223000211?dgcid=author" TargetMode="Externa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hyperlink" Target="http://www.parlons-fin-de-vie.fr/" TargetMode="External"/><Relationship Id="rId7" Type="http://schemas.openxmlformats.org/officeDocument/2006/relationships/hyperlink" Target="mailto:documentation@spfv.fr" TargetMode="External"/><Relationship Id="rId2" Type="http://schemas.openxmlformats.org/officeDocument/2006/relationships/image" Target="../media/image50.png"/><Relationship Id="rId1" Type="http://schemas.openxmlformats.org/officeDocument/2006/relationships/slideLayout" Target="../slideLayouts/slideLayout27.xml"/><Relationship Id="rId6" Type="http://schemas.openxmlformats.org/officeDocument/2006/relationships/hyperlink" Target="mailto:contact@spfv.fr" TargetMode="Externa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hyperlink" Target="https://www.legifrance.gouv.fr/affichTexte.do?cidTexte=JORFTEXT000000886460&amp;categorieLien=cid"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13.sv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6.xml"/><Relationship Id="rId6" Type="http://schemas.openxmlformats.org/officeDocument/2006/relationships/hyperlink" Target="https://www.legifrance.gouv.fr/affichCodeArticle.do?cidTexte=LEGITEXT000006072665&amp;idArticle=LEGIARTI000006685765&amp;dateTexte=&amp;categorieLien=cid" TargetMode="External"/><Relationship Id="rId5" Type="http://schemas.openxmlformats.org/officeDocument/2006/relationships/image" Target="../media/image16.png"/><Relationship Id="rId4" Type="http://schemas.openxmlformats.org/officeDocument/2006/relationships/hyperlink" Target="https://www.legifrance.gouv.fr/affichCodeArticle.do?cidTexte=LEGITEXT000006072665&amp;idArticle=LEGIARTI000006685791&amp;dateTexte=&amp;categorieLien=ci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a:t>Atelier directives anticipées </a:t>
            </a:r>
          </a:p>
          <a:p>
            <a:r>
              <a:rPr lang="fr-FR"/>
              <a:t>et personnes de confiance</a:t>
            </a:r>
          </a:p>
          <a:p>
            <a:endParaRPr lang="fr-FR"/>
          </a:p>
          <a:p>
            <a:r>
              <a:rPr lang="fr-FR" sz="1600"/>
              <a:t>19 septembre 2024</a:t>
            </a:r>
          </a:p>
        </p:txBody>
      </p:sp>
      <p:sp>
        <p:nvSpPr>
          <p:cNvPr id="3" name="Espace réservé de la date 2"/>
          <p:cNvSpPr>
            <a:spLocks noGrp="1"/>
          </p:cNvSpPr>
          <p:nvPr>
            <p:ph type="dt" sz="half" idx="2"/>
          </p:nvPr>
        </p:nvSpPr>
        <p:spPr/>
        <p:txBody>
          <a:bodyPr/>
          <a:lstStyle/>
          <a:p>
            <a:fld id="{D7698221-35EF-134F-B87A-568DECC70F29}" type="datetime1">
              <a:rPr lang="fr-FR" cap="all" smtClean="0"/>
              <a:pPr/>
              <a:t>09/12/2024</a:t>
            </a:fld>
            <a:endParaRPr lang="fr-FR" cap="all"/>
          </a:p>
        </p:txBody>
      </p:sp>
      <p:sp>
        <p:nvSpPr>
          <p:cNvPr id="4" name="Espace réservé du numéro de diapositive 3"/>
          <p:cNvSpPr>
            <a:spLocks noGrp="1"/>
          </p:cNvSpPr>
          <p:nvPr>
            <p:ph type="sldNum" sz="quarter" idx="4"/>
          </p:nvPr>
        </p:nvSpPr>
        <p:spPr/>
        <p:txBody>
          <a:bodyPr/>
          <a:lstStyle/>
          <a:p>
            <a:fld id="{733122C9-A0B9-462F-8757-0847AD287B63}" type="slidenum">
              <a:rPr lang="fr-FR" smtClean="0"/>
              <a:pPr/>
              <a:t>1</a:t>
            </a:fld>
            <a:endParaRPr lang="fr-FR"/>
          </a:p>
        </p:txBody>
      </p:sp>
      <p:sp>
        <p:nvSpPr>
          <p:cNvPr id="5" name="Espace réservé du pied de page 4"/>
          <p:cNvSpPr>
            <a:spLocks noGrp="1"/>
          </p:cNvSpPr>
          <p:nvPr>
            <p:ph type="ftr" sz="quarter" idx="3"/>
          </p:nvPr>
        </p:nvSpPr>
        <p:spPr/>
        <p:txBody>
          <a:bodyPr/>
          <a:lstStyle/>
          <a:p>
            <a:r>
              <a:rPr lang="fr-FR"/>
              <a:t>Délégation au numérique en santé</a:t>
            </a:r>
          </a:p>
        </p:txBody>
      </p:sp>
    </p:spTree>
    <p:extLst>
      <p:ext uri="{BB962C8B-B14F-4D97-AF65-F5344CB8AC3E}">
        <p14:creationId xmlns:p14="http://schemas.microsoft.com/office/powerpoint/2010/main" val="1761631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10</a:t>
            </a:fld>
            <a:endParaRPr lang="fr-FR"/>
          </a:p>
        </p:txBody>
      </p:sp>
      <p:sp>
        <p:nvSpPr>
          <p:cNvPr id="3" name="Espace réservé de la date 2"/>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6" name="Espace réservé du texte 5"/>
          <p:cNvSpPr>
            <a:spLocks noGrp="1"/>
          </p:cNvSpPr>
          <p:nvPr>
            <p:ph type="body" sz="quarter" idx="13"/>
          </p:nvPr>
        </p:nvSpPr>
        <p:spPr>
          <a:xfrm>
            <a:off x="323851" y="872872"/>
            <a:ext cx="3891310" cy="3910627"/>
          </a:xfrm>
          <a:solidFill>
            <a:schemeClr val="bg1"/>
          </a:solidFill>
        </p:spPr>
        <p:txBody>
          <a:bodyPr/>
          <a:lstStyle/>
          <a:p>
            <a:pPr marL="434975" marR="0" lvl="0" indent="-342900" algn="l" defTabSz="914400" rtl="0" eaLnBrk="1" fontAlgn="auto" latinLnBrk="0" hangingPunct="1">
              <a:lnSpc>
                <a:spcPct val="100000"/>
              </a:lnSpc>
              <a:spcBef>
                <a:spcPts val="0"/>
              </a:spcBef>
              <a:spcAft>
                <a:spcPts val="500"/>
              </a:spcAft>
              <a:buClrTx/>
              <a:buSzTx/>
              <a:buFont typeface="+mj-lt"/>
              <a:buAutoNum type="arabicPeriod"/>
              <a:tabLst/>
              <a:defRPr/>
            </a:pPr>
            <a:r>
              <a:rPr kumimoji="0" lang="fr-FR" sz="1400" b="1" i="0" u="sng" strike="noStrike" kern="1200" cap="none" spc="0" normalizeH="0" baseline="0" noProof="0">
                <a:ln>
                  <a:noFill/>
                </a:ln>
                <a:solidFill>
                  <a:srgbClr val="000000"/>
                </a:solidFill>
                <a:effectLst/>
                <a:uLnTx/>
                <a:uFillTx/>
                <a:latin typeface="Marianne" panose="02000000000000000000"/>
                <a:ea typeface="+mn-ea"/>
                <a:cs typeface="+mn-cs"/>
              </a:rPr>
              <a:t>La désignation de la personne de confiance</a:t>
            </a:r>
          </a:p>
          <a:p>
            <a:pPr algn="just">
              <a:spcAft>
                <a:spcPts val="600"/>
              </a:spcAft>
            </a:pPr>
            <a:r>
              <a:rPr lang="fr-FR" sz="1050" b="1" u="sng">
                <a:solidFill>
                  <a:srgbClr val="006AB2"/>
                </a:solidFill>
                <a:effectLst/>
                <a:highlight>
                  <a:srgbClr val="FFFFFF"/>
                </a:highlight>
                <a:latin typeface="Calibri" panose="020F0502020204030204" pitchFamily="34" charset="0"/>
                <a:ea typeface="Times New Roman" panose="02020603050405020304" pitchFamily="18" charset="0"/>
              </a:rPr>
              <a:t>Comment désigner la personne de confiance ?</a:t>
            </a:r>
            <a:r>
              <a:rPr lang="fr-FR" sz="1050">
                <a:solidFill>
                  <a:srgbClr val="006AB2"/>
                </a:solidFill>
                <a:effectLst/>
                <a:highlight>
                  <a:srgbClr val="FFFFFF"/>
                </a:highlight>
                <a:latin typeface="Calibri" panose="020F0502020204030204" pitchFamily="34" charset="0"/>
                <a:ea typeface="Times New Roman" panose="02020603050405020304" pitchFamily="18" charset="0"/>
              </a:rPr>
              <a:t> </a:t>
            </a:r>
            <a:endParaRPr lang="fr-FR" sz="1050">
              <a:solidFill>
                <a:srgbClr val="006AB2"/>
              </a:solidFill>
              <a:highlight>
                <a:srgbClr val="FFFFFF"/>
              </a:highlight>
              <a:latin typeface="Calibri" panose="020F0502020204030204" pitchFamily="34" charset="0"/>
              <a:ea typeface="Times New Roman" panose="02020603050405020304" pitchFamily="18" charset="0"/>
            </a:endParaRPr>
          </a:p>
          <a:p>
            <a:pPr indent="-9525" algn="just">
              <a:spcAft>
                <a:spcPts val="600"/>
              </a:spcAft>
            </a:pPr>
            <a:r>
              <a:rPr lang="fr-FR" sz="1050" b="0">
                <a:solidFill>
                  <a:srgbClr val="000000"/>
                </a:solidFill>
                <a:effectLst/>
                <a:highlight>
                  <a:srgbClr val="FFFFFF"/>
                </a:highlight>
                <a:latin typeface="Calibri" panose="020F0502020204030204" pitchFamily="34" charset="0"/>
                <a:ea typeface="Times New Roman" panose="02020603050405020304" pitchFamily="18" charset="0"/>
              </a:rPr>
              <a:t>Selon l’article L1111-6 I alinéa 1 du code de la santé publique, </a:t>
            </a:r>
            <a:r>
              <a:rPr lang="fr-FR" sz="1050" b="0" i="1">
                <a:solidFill>
                  <a:srgbClr val="000000"/>
                </a:solidFill>
                <a:effectLst/>
                <a:highlight>
                  <a:srgbClr val="FFFFFF"/>
                </a:highlight>
                <a:latin typeface="Calibri" panose="020F0502020204030204" pitchFamily="34" charset="0"/>
                <a:ea typeface="Times New Roman" panose="02020603050405020304" pitchFamily="18" charset="0"/>
              </a:rPr>
              <a:t>« Toute personne majeure peut désigner une personne de confiance qui peut être un parent, un proche ou le médecin traitant et qui sera consultée au cas où elle-même serait hors d'état d'exprimer sa volonté et de recevoir l'information nécessaire à cette fin. Elle rend compte de la volonté de la personne. Son témoignage prévaut sur tout autre témoignage.</a:t>
            </a:r>
            <a:r>
              <a:rPr lang="fr-FR" sz="1050" b="0">
                <a:solidFill>
                  <a:srgbClr val="000000"/>
                </a:solidFill>
                <a:effectLst/>
                <a:highlight>
                  <a:srgbClr val="FFFFFF"/>
                </a:highlight>
                <a:latin typeface="Calibri" panose="020F0502020204030204" pitchFamily="34" charset="0"/>
                <a:ea typeface="Times New Roman" panose="02020603050405020304" pitchFamily="18" charset="0"/>
              </a:rPr>
              <a:t> »</a:t>
            </a:r>
            <a:endParaRPr lang="fr-FR" sz="1100" b="0">
              <a:highlight>
                <a:srgbClr val="FFFFFF"/>
              </a:highlight>
              <a:latin typeface="Times New Roman" panose="02020603050405020304" pitchFamily="18" charset="0"/>
              <a:ea typeface="Times New Roman" panose="02020603050405020304" pitchFamily="18" charset="0"/>
            </a:endParaRPr>
          </a:p>
          <a:p>
            <a:pPr marL="88900" indent="4763" algn="just">
              <a:spcAft>
                <a:spcPts val="600"/>
              </a:spcAft>
            </a:pPr>
            <a:r>
              <a:rPr lang="fr-FR" sz="1050" u="sng">
                <a:solidFill>
                  <a:srgbClr val="006AB2"/>
                </a:solidFill>
                <a:highlight>
                  <a:srgbClr val="FFFFFF"/>
                </a:highlight>
                <a:latin typeface="Calibri" panose="020F0502020204030204" pitchFamily="34" charset="0"/>
              </a:rPr>
              <a:t>Quelles formalités respecter pour la désignation de la personne de confiance ? </a:t>
            </a:r>
          </a:p>
          <a:p>
            <a:pPr indent="-9525" algn="just">
              <a:spcAft>
                <a:spcPts val="1200"/>
              </a:spcAft>
            </a:pPr>
            <a:r>
              <a:rPr lang="fr-FR" sz="1050" b="0">
                <a:solidFill>
                  <a:schemeClr val="tx1"/>
                </a:solidFill>
                <a:effectLst/>
                <a:latin typeface="Marianne" panose="02000000000000000000"/>
                <a:ea typeface="Times New Roman" panose="02020603050405020304" pitchFamily="18" charset="0"/>
              </a:rPr>
              <a:t>Selon l’article L.1111-6 I alinéa 3, la désignation de la personne de confiance « </a:t>
            </a:r>
            <a:r>
              <a:rPr lang="fr-FR" sz="1050" b="0" i="1">
                <a:solidFill>
                  <a:schemeClr val="tx1"/>
                </a:solidFill>
                <a:effectLst/>
                <a:latin typeface="Marianne" panose="02000000000000000000"/>
                <a:ea typeface="Times New Roman" panose="02020603050405020304" pitchFamily="18" charset="0"/>
              </a:rPr>
              <a:t>est faite </a:t>
            </a:r>
            <a:r>
              <a:rPr lang="fr-FR" sz="1050" i="1">
                <a:solidFill>
                  <a:schemeClr val="tx1"/>
                </a:solidFill>
                <a:effectLst/>
                <a:latin typeface="Marianne" panose="02000000000000000000"/>
                <a:ea typeface="Times New Roman" panose="02020603050405020304" pitchFamily="18" charset="0"/>
              </a:rPr>
              <a:t>par écrit et cosignée </a:t>
            </a:r>
            <a:r>
              <a:rPr lang="fr-FR" sz="1050" b="0" i="1">
                <a:solidFill>
                  <a:schemeClr val="tx1"/>
                </a:solidFill>
                <a:effectLst/>
                <a:latin typeface="Marianne" panose="02000000000000000000"/>
                <a:ea typeface="Times New Roman" panose="02020603050405020304" pitchFamily="18" charset="0"/>
              </a:rPr>
              <a:t>par la personne désignée. </a:t>
            </a:r>
            <a:r>
              <a:rPr lang="fr-FR" sz="1050" b="0" i="1">
                <a:solidFill>
                  <a:schemeClr val="tx1"/>
                </a:solidFill>
                <a:effectLst/>
                <a:highlight>
                  <a:srgbClr val="FFFFFF"/>
                </a:highlight>
                <a:latin typeface="Marianne" panose="02000000000000000000"/>
                <a:ea typeface="Times New Roman" panose="02020603050405020304" pitchFamily="18" charset="0"/>
              </a:rPr>
              <a:t>Elle est </a:t>
            </a:r>
            <a:r>
              <a:rPr lang="fr-FR" sz="1050" i="1">
                <a:solidFill>
                  <a:schemeClr val="tx1"/>
                </a:solidFill>
                <a:effectLst/>
                <a:highlight>
                  <a:srgbClr val="FFFFFF"/>
                </a:highlight>
                <a:latin typeface="Marianne" panose="02000000000000000000"/>
                <a:ea typeface="Times New Roman" panose="02020603050405020304" pitchFamily="18" charset="0"/>
              </a:rPr>
              <a:t>valable sans limitation de durée</a:t>
            </a:r>
            <a:r>
              <a:rPr lang="fr-FR" sz="1050" b="0" i="1">
                <a:solidFill>
                  <a:schemeClr val="tx1"/>
                </a:solidFill>
                <a:effectLst/>
                <a:highlight>
                  <a:srgbClr val="FFFFFF"/>
                </a:highlight>
                <a:latin typeface="Marianne" panose="02000000000000000000"/>
                <a:ea typeface="Times New Roman" panose="02020603050405020304" pitchFamily="18" charset="0"/>
              </a:rPr>
              <a:t>, à moins que la personne majeure ou la personne de confiance n'en disposent autrement</a:t>
            </a:r>
            <a:r>
              <a:rPr lang="fr-FR" sz="1050" b="0" i="1">
                <a:solidFill>
                  <a:schemeClr val="tx1"/>
                </a:solidFill>
                <a:effectLst/>
                <a:latin typeface="Marianne" panose="02000000000000000000"/>
                <a:ea typeface="Times New Roman" panose="02020603050405020304" pitchFamily="18" charset="0"/>
              </a:rPr>
              <a:t>. Elle est </a:t>
            </a:r>
            <a:r>
              <a:rPr lang="fr-FR" sz="1050" i="1">
                <a:solidFill>
                  <a:schemeClr val="tx1"/>
                </a:solidFill>
                <a:effectLst/>
                <a:latin typeface="Marianne" panose="02000000000000000000"/>
                <a:ea typeface="Times New Roman" panose="02020603050405020304" pitchFamily="18" charset="0"/>
              </a:rPr>
              <a:t>révisable et révocable à tout moment</a:t>
            </a:r>
            <a:r>
              <a:rPr lang="fr-FR" sz="1050" b="0">
                <a:solidFill>
                  <a:schemeClr val="tx1"/>
                </a:solidFill>
                <a:effectLst/>
                <a:latin typeface="Marianne" panose="02000000000000000000"/>
                <a:ea typeface="Times New Roman" panose="02020603050405020304" pitchFamily="18" charset="0"/>
              </a:rPr>
              <a:t>. »  De plus, au sens de l’article L1111-6 II du code de la santé publique, le médecin doit s’assurer, dans le cadre du suivi de son patient, que ce dernier est « </a:t>
            </a:r>
            <a:r>
              <a:rPr lang="fr-FR" sz="1050" i="1">
                <a:solidFill>
                  <a:schemeClr val="tx1"/>
                </a:solidFill>
                <a:effectLst/>
                <a:latin typeface="Marianne" panose="02000000000000000000"/>
                <a:ea typeface="Times New Roman" panose="02020603050405020304" pitchFamily="18" charset="0"/>
              </a:rPr>
              <a:t>informé</a:t>
            </a:r>
            <a:r>
              <a:rPr lang="fr-FR" sz="1050" b="0" i="1">
                <a:solidFill>
                  <a:schemeClr val="tx1"/>
                </a:solidFill>
                <a:effectLst/>
                <a:latin typeface="Marianne" panose="02000000000000000000"/>
                <a:ea typeface="Times New Roman" panose="02020603050405020304" pitchFamily="18" charset="0"/>
              </a:rPr>
              <a:t> de la possibilité de désigner une personne de confiance et, le cas échéant, l’inviter à procéder à une telle désignation.</a:t>
            </a:r>
            <a:r>
              <a:rPr lang="fr-FR" sz="1050" b="0">
                <a:solidFill>
                  <a:schemeClr val="tx1"/>
                </a:solidFill>
                <a:effectLst/>
                <a:latin typeface="Marianne" panose="02000000000000000000"/>
                <a:ea typeface="Times New Roman" panose="02020603050405020304" pitchFamily="18" charset="0"/>
              </a:rPr>
              <a:t> » </a:t>
            </a:r>
            <a:endParaRPr lang="fr-FR" sz="1100" b="0">
              <a:solidFill>
                <a:schemeClr val="tx1"/>
              </a:solidFill>
              <a:effectLst/>
              <a:latin typeface="Marianne" panose="02000000000000000000"/>
              <a:ea typeface="Times New Roman" panose="02020603050405020304" pitchFamily="18" charset="0"/>
            </a:endParaRPr>
          </a:p>
          <a:p>
            <a:endParaRPr lang="fr-FR"/>
          </a:p>
        </p:txBody>
      </p:sp>
      <p:sp>
        <p:nvSpPr>
          <p:cNvPr id="5" name="Titre 4"/>
          <p:cNvSpPr>
            <a:spLocks noGrp="1"/>
          </p:cNvSpPr>
          <p:nvPr>
            <p:ph type="title"/>
          </p:nvPr>
        </p:nvSpPr>
        <p:spPr/>
        <p:txBody>
          <a:bodyPr/>
          <a:lstStyle/>
          <a:p>
            <a:r>
              <a:rPr lang="fr-FR"/>
              <a:t>Contexte et cadre juridique général</a:t>
            </a:r>
          </a:p>
        </p:txBody>
      </p:sp>
      <p:sp>
        <p:nvSpPr>
          <p:cNvPr id="15" name="TextBox 14">
            <a:extLst>
              <a:ext uri="{FF2B5EF4-FFF2-40B4-BE49-F238E27FC236}">
                <a16:creationId xmlns:a16="http://schemas.microsoft.com/office/drawing/2014/main" id="{FD3A3566-91F3-3494-3C30-487FA45DC232}"/>
              </a:ext>
            </a:extLst>
          </p:cNvPr>
          <p:cNvSpPr txBox="1"/>
          <p:nvPr/>
        </p:nvSpPr>
        <p:spPr>
          <a:xfrm>
            <a:off x="4459475" y="807842"/>
            <a:ext cx="4517258" cy="3742050"/>
          </a:xfrm>
          <a:prstGeom prst="rect">
            <a:avLst/>
          </a:prstGeom>
          <a:noFill/>
        </p:spPr>
        <p:txBody>
          <a:bodyPr wrap="square">
            <a:spAutoFit/>
          </a:bodyPr>
          <a:lstStyle/>
          <a:p>
            <a:pPr marL="434975" marR="0" lvl="0" indent="-342900" algn="l" defTabSz="914400" rtl="0" eaLnBrk="1" fontAlgn="auto" latinLnBrk="0" hangingPunct="1">
              <a:lnSpc>
                <a:spcPct val="100000"/>
              </a:lnSpc>
              <a:spcBef>
                <a:spcPts val="0"/>
              </a:spcBef>
              <a:spcAft>
                <a:spcPts val="500"/>
              </a:spcAft>
              <a:buClrTx/>
              <a:buSzTx/>
              <a:buFont typeface="+mj-lt"/>
              <a:buAutoNum type="arabicPeriod" startAt="2"/>
              <a:tabLst/>
              <a:defRPr/>
            </a:pPr>
            <a:r>
              <a:rPr kumimoji="0" lang="fr-FR" sz="1400" b="1" i="0" u="sng" strike="noStrike" kern="1200" cap="none" spc="0" normalizeH="0" baseline="0" noProof="0">
                <a:ln>
                  <a:noFill/>
                </a:ln>
                <a:solidFill>
                  <a:srgbClr val="000000"/>
                </a:solidFill>
                <a:effectLst/>
                <a:uLnTx/>
                <a:uFillTx/>
                <a:latin typeface="Marianne" panose="02000000000000000000"/>
                <a:ea typeface="+mn-ea"/>
                <a:cs typeface="+mn-cs"/>
              </a:rPr>
              <a:t>Les directives anticipées et la personne de confiance</a:t>
            </a:r>
          </a:p>
          <a:p>
            <a:pPr marL="88900" marR="0" lvl="0" indent="4763" algn="just" defTabSz="914378" rtl="0" eaLnBrk="1" fontAlgn="base" latinLnBrk="0" hangingPunct="1">
              <a:lnSpc>
                <a:spcPct val="100000"/>
              </a:lnSpc>
              <a:spcBef>
                <a:spcPts val="400"/>
              </a:spcBef>
              <a:spcAft>
                <a:spcPts val="600"/>
              </a:spcAft>
              <a:buClrTx/>
              <a:buSzTx/>
              <a:buFont typeface="+mj-lt"/>
              <a:buNone/>
              <a:tabLst/>
              <a:defRPr/>
            </a:pPr>
            <a:r>
              <a:rPr kumimoji="0" lang="fr-FR" sz="1050" b="1" i="0" u="sng" strike="noStrike" kern="1200" cap="none" spc="0" normalizeH="0" baseline="0" noProof="0">
                <a:ln>
                  <a:noFill/>
                </a:ln>
                <a:solidFill>
                  <a:srgbClr val="006AB2"/>
                </a:solidFill>
                <a:effectLst/>
                <a:uLnTx/>
                <a:uFillTx/>
                <a:latin typeface="Marianne" panose="02000000000000000000"/>
                <a:ea typeface="Times New Roman" panose="02020603050405020304" pitchFamily="18" charset="0"/>
                <a:cs typeface="+mn-cs"/>
              </a:rPr>
              <a:t>Quel rôle pour la personne de confiance lorsque l’auteur des directives anticipées est dans l’impossibilité d’écrire et de signer lui-même le document ?</a:t>
            </a:r>
            <a:endParaRPr lang="fr-FR" sz="1050" b="1">
              <a:solidFill>
                <a:srgbClr val="006AB2"/>
              </a:solidFill>
              <a:latin typeface="Marianne" panose="02000000000000000000"/>
              <a:ea typeface="Times New Roman" panose="02020603050405020304" pitchFamily="18" charset="0"/>
            </a:endParaRPr>
          </a:p>
          <a:p>
            <a:pPr marL="9525" marR="0" lvl="0" indent="-9525" algn="just" defTabSz="914378" rtl="0" eaLnBrk="1" fontAlgn="base" latinLnBrk="0" hangingPunct="1">
              <a:lnSpc>
                <a:spcPct val="100000"/>
              </a:lnSpc>
              <a:spcBef>
                <a:spcPts val="400"/>
              </a:spcBef>
              <a:spcAft>
                <a:spcPts val="800"/>
              </a:spcAft>
              <a:buClrTx/>
              <a:buSzTx/>
              <a:buFont typeface="+mj-lt"/>
              <a:buNone/>
              <a:tabLst/>
              <a:defRPr/>
            </a:pPr>
            <a:r>
              <a:rPr kumimoji="0" lang="fr-FR" sz="1050" i="0" u="none" strike="noStrike" kern="1200" cap="none" spc="0" normalizeH="0" baseline="0" noProof="0">
                <a:ln>
                  <a:noFill/>
                </a:ln>
                <a:effectLst/>
                <a:uLnTx/>
                <a:uFillTx/>
                <a:latin typeface="Marianne" panose="02000000000000000000"/>
                <a:ea typeface="Times New Roman" panose="02020603050405020304" pitchFamily="18" charset="0"/>
                <a:cs typeface="+mn-cs"/>
              </a:rPr>
              <a:t>Selon l’article R.1111-17 alinéa 2 du code de la santé publique, « </a:t>
            </a:r>
            <a:r>
              <a:rPr kumimoji="0" lang="fr-FR" sz="1050" i="1" u="none" strike="noStrike" kern="1200" cap="none" spc="0" normalizeH="0" baseline="0" noProof="0">
                <a:ln>
                  <a:noFill/>
                </a:ln>
                <a:effectLst/>
                <a:uLnTx/>
                <a:uFillTx/>
                <a:latin typeface="Marianne" panose="02000000000000000000"/>
                <a:ea typeface="Times New Roman" panose="02020603050405020304" pitchFamily="18" charset="0"/>
                <a:cs typeface="+mn-cs"/>
              </a:rPr>
              <a:t>Lorsque l'auteur de ces directives, bien qu'en état d'exprimer sa volonté, est dans </a:t>
            </a:r>
            <a:r>
              <a:rPr kumimoji="0" lang="fr-FR" sz="1050" b="1" i="1" u="none" strike="noStrike" kern="1200" cap="none" spc="0" normalizeH="0" baseline="0" noProof="0">
                <a:ln>
                  <a:noFill/>
                </a:ln>
                <a:effectLst/>
                <a:uLnTx/>
                <a:uFillTx/>
                <a:latin typeface="Marianne" panose="02000000000000000000"/>
                <a:ea typeface="Times New Roman" panose="02020603050405020304" pitchFamily="18" charset="0"/>
                <a:cs typeface="+mn-cs"/>
              </a:rPr>
              <a:t>l'impossibilité d'écrire et de signer lui-même le document</a:t>
            </a:r>
            <a:r>
              <a:rPr kumimoji="0" lang="fr-FR" sz="1050" i="1" u="none" strike="noStrike" kern="1200" cap="none" spc="0" normalizeH="0" baseline="0" noProof="0">
                <a:ln>
                  <a:noFill/>
                </a:ln>
                <a:effectLst/>
                <a:uLnTx/>
                <a:uFillTx/>
                <a:latin typeface="Marianne" panose="02000000000000000000"/>
                <a:ea typeface="Times New Roman" panose="02020603050405020304" pitchFamily="18" charset="0"/>
                <a:cs typeface="+mn-cs"/>
              </a:rPr>
              <a:t>, il peut demander à </a:t>
            </a:r>
            <a:r>
              <a:rPr kumimoji="0" lang="fr-FR" sz="1050" b="1" i="1" u="none" strike="noStrike" kern="1200" cap="none" spc="0" normalizeH="0" baseline="0" noProof="0">
                <a:ln>
                  <a:noFill/>
                </a:ln>
                <a:effectLst/>
                <a:uLnTx/>
                <a:uFillTx/>
                <a:latin typeface="Marianne" panose="02000000000000000000"/>
                <a:ea typeface="Times New Roman" panose="02020603050405020304" pitchFamily="18" charset="0"/>
                <a:cs typeface="+mn-cs"/>
              </a:rPr>
              <a:t>deux témoins, dont la personne de confiance </a:t>
            </a:r>
            <a:r>
              <a:rPr kumimoji="0" lang="fr-FR" sz="1050" i="1" u="none" strike="noStrike" kern="1200" cap="none" spc="0" normalizeH="0" baseline="0" noProof="0">
                <a:ln>
                  <a:noFill/>
                </a:ln>
                <a:effectLst/>
                <a:uLnTx/>
                <a:uFillTx/>
                <a:latin typeface="Marianne" panose="02000000000000000000"/>
                <a:ea typeface="Times New Roman" panose="02020603050405020304" pitchFamily="18" charset="0"/>
                <a:cs typeface="+mn-cs"/>
              </a:rPr>
              <a:t>lorsqu'elle </a:t>
            </a:r>
            <a:r>
              <a:rPr kumimoji="0" lang="fr-FR" sz="1050" b="1" i="1" u="none" strike="noStrike" kern="1200" cap="none" spc="0" normalizeH="0" baseline="0" noProof="0">
                <a:ln>
                  <a:noFill/>
                </a:ln>
                <a:effectLst/>
                <a:uLnTx/>
                <a:uFillTx/>
                <a:latin typeface="Marianne" panose="02000000000000000000"/>
                <a:ea typeface="Times New Roman" panose="02020603050405020304" pitchFamily="18" charset="0"/>
                <a:cs typeface="+mn-cs"/>
              </a:rPr>
              <a:t>est désignée en application de </a:t>
            </a:r>
            <a:r>
              <a:rPr kumimoji="0" lang="fr-FR" sz="1050" b="1" i="1" u="none" strike="noStrike" kern="1200" cap="none" spc="0" normalizeH="0" baseline="0" noProof="0">
                <a:ln>
                  <a:noFill/>
                </a:ln>
                <a:effectLst/>
                <a:uLnTx/>
                <a:uFillTx/>
                <a:latin typeface="Marianne" panose="02000000000000000000"/>
                <a:ea typeface="Times New Roman" panose="02020603050405020304" pitchFamily="18" charset="0"/>
                <a:cs typeface="+mn-cs"/>
                <a:hlinkClick r:id="rId3">
                  <a:extLst>
                    <a:ext uri="{A12FA001-AC4F-418D-AE19-62706E023703}">
                      <ahyp:hlinkClr xmlns:ahyp="http://schemas.microsoft.com/office/drawing/2018/hyperlinkcolor" val="tx"/>
                    </a:ext>
                  </a:extLst>
                </a:hlinkClick>
              </a:rPr>
              <a:t>l'article L. 1111-6</a:t>
            </a:r>
            <a:r>
              <a:rPr kumimoji="0" lang="fr-FR" sz="1050" i="1" u="none" strike="noStrike" kern="1200" cap="none" spc="0" normalizeH="0" baseline="0" noProof="0">
                <a:ln>
                  <a:noFill/>
                </a:ln>
                <a:effectLst/>
                <a:uLnTx/>
                <a:uFillTx/>
                <a:latin typeface="Marianne" panose="02000000000000000000"/>
                <a:ea typeface="Times New Roman" panose="02020603050405020304" pitchFamily="18" charset="0"/>
                <a:cs typeface="+mn-cs"/>
              </a:rPr>
              <a:t>, d'attester que le document qu'il n'a pu rédiger lui-même est l'expression de sa volonté libre et éclairée. Ces témoins indiquent leur nom et qualité et leur attestation est jointe aux directives anticipées.</a:t>
            </a:r>
            <a:r>
              <a:rPr kumimoji="0" lang="fr-FR" sz="1050" i="0" u="none" strike="noStrike" kern="1200" cap="none" spc="0" normalizeH="0" baseline="0" noProof="0">
                <a:ln>
                  <a:noFill/>
                </a:ln>
                <a:effectLst/>
                <a:uLnTx/>
                <a:uFillTx/>
                <a:latin typeface="Marianne" panose="02000000000000000000"/>
                <a:ea typeface="Times New Roman" panose="02020603050405020304" pitchFamily="18" charset="0"/>
                <a:cs typeface="+mn-cs"/>
              </a:rPr>
              <a:t> »</a:t>
            </a:r>
          </a:p>
          <a:p>
            <a:pPr marL="88900" indent="4763" algn="just" defTabSz="914378" fontAlgn="base">
              <a:spcBef>
                <a:spcPts val="400"/>
              </a:spcBef>
              <a:spcAft>
                <a:spcPts val="600"/>
              </a:spcAft>
              <a:defRPr/>
            </a:pPr>
            <a:r>
              <a:rPr lang="fr-FR" sz="1050" b="1" u="sng">
                <a:solidFill>
                  <a:srgbClr val="006AB2"/>
                </a:solidFill>
                <a:latin typeface="Marianne" panose="02000000000000000000"/>
              </a:rPr>
              <a:t>Quelles informations relatives à la personne de confiance mentionner au sein des directives anticipées ? </a:t>
            </a:r>
          </a:p>
          <a:p>
            <a:pPr marL="9525" marR="0" lvl="0" indent="-9525" algn="just" defTabSz="914378" rtl="0" eaLnBrk="1" fontAlgn="base" latinLnBrk="0" hangingPunct="1">
              <a:lnSpc>
                <a:spcPct val="100000"/>
              </a:lnSpc>
              <a:spcBef>
                <a:spcPts val="400"/>
              </a:spcBef>
              <a:spcAft>
                <a:spcPts val="800"/>
              </a:spcAft>
              <a:buClrTx/>
              <a:buSzTx/>
              <a:buFont typeface="+mj-lt"/>
              <a:buNone/>
              <a:tabLst/>
              <a:defRPr/>
            </a:pPr>
            <a:r>
              <a:rPr kumimoji="0" lang="fr-FR" sz="1050" b="1" i="0" u="none" strike="noStrike" kern="1200" cap="none" spc="0" normalizeH="0" baseline="0" noProof="0">
                <a:ln>
                  <a:noFill/>
                </a:ln>
                <a:solidFill>
                  <a:srgbClr val="000000">
                    <a:lumMod val="50000"/>
                    <a:lumOff val="50000"/>
                  </a:srgbClr>
                </a:solidFill>
                <a:effectLst/>
                <a:uLnTx/>
                <a:uFillTx/>
                <a:latin typeface="Marianne" panose="02000000000000000000"/>
                <a:ea typeface="Times New Roman" panose="02020603050405020304" pitchFamily="18" charset="0"/>
                <a:cs typeface="+mn-cs"/>
              </a:rPr>
              <a:t>Les informations relatives aux éléments d’identification de la personne de confiance et les informations relatives aux deux témoins prévus à l’article R1111-17 du code de la santé publique doivent être mentionnées au sein des directives anticipées, conformément à un modèle, dont le contenu a été fixé par décret en CE après avis de la HAS et précisé par arrêté en date du 3 août 2016. </a:t>
            </a:r>
            <a:endParaRPr kumimoji="0" lang="fr-FR" sz="1400" b="1" i="0" u="sng" strike="noStrike" kern="1200" cap="none" spc="0" normalizeH="0" baseline="0" noProof="0">
              <a:ln>
                <a:noFill/>
              </a:ln>
              <a:solidFill>
                <a:srgbClr val="000000"/>
              </a:solidFill>
              <a:effectLst/>
              <a:uLnTx/>
              <a:uFillTx/>
              <a:latin typeface="Marianne" panose="02000000000000000000"/>
              <a:ea typeface="+mn-ea"/>
              <a:cs typeface="+mn-cs"/>
            </a:endParaRPr>
          </a:p>
        </p:txBody>
      </p:sp>
      <p:sp>
        <p:nvSpPr>
          <p:cNvPr id="16" name="Rectangle aux angles arrondis">
            <a:extLst>
              <a:ext uri="{FF2B5EF4-FFF2-40B4-BE49-F238E27FC236}">
                <a16:creationId xmlns:a16="http://schemas.microsoft.com/office/drawing/2014/main" id="{4D7ECDCD-8BDE-B1AD-BF7E-626CB2F30637}"/>
              </a:ext>
            </a:extLst>
          </p:cNvPr>
          <p:cNvSpPr/>
          <p:nvPr/>
        </p:nvSpPr>
        <p:spPr>
          <a:xfrm rot="19738065">
            <a:off x="297880" y="766104"/>
            <a:ext cx="389263" cy="389435"/>
          </a:xfrm>
          <a:prstGeom prst="roundRect">
            <a:avLst>
              <a:gd name="adj" fmla="val 30479"/>
            </a:avLst>
          </a:prstGeom>
          <a:solidFill>
            <a:srgbClr val="006AB2">
              <a:alpha val="9804"/>
            </a:srgbClr>
          </a:solidFill>
          <a:ln w="28575">
            <a:noFill/>
            <a:miter lim="400000"/>
          </a:ln>
        </p:spPr>
        <p:txBody>
          <a:bodyPr lIns="67733" tIns="67733" rIns="67733" bIns="67733" anchor="ctr"/>
          <a:lstStyle/>
          <a:p>
            <a:pPr algn="ctr" defTabSz="1100639" hangingPunct="0">
              <a:defRPr sz="3200">
                <a:solidFill>
                  <a:srgbClr val="FFFFFF"/>
                </a:solidFill>
                <a:latin typeface="Helvetica Light"/>
                <a:ea typeface="Helvetica Light"/>
                <a:cs typeface="Helvetica Light"/>
                <a:sym typeface="Helvetica Light"/>
              </a:defRPr>
            </a:pPr>
            <a:endParaRPr lang="fr-FR" sz="5333" kern="0">
              <a:solidFill>
                <a:srgbClr val="FFFFFF"/>
              </a:solidFill>
              <a:latin typeface="Marianne" panose="02000000000000000000"/>
              <a:ea typeface="Helvetica Light"/>
              <a:cs typeface="Helvetica Light"/>
              <a:sym typeface="Helvetica Light"/>
            </a:endParaRPr>
          </a:p>
        </p:txBody>
      </p:sp>
      <p:sp>
        <p:nvSpPr>
          <p:cNvPr id="17" name="Rectangle aux angles arrondis">
            <a:extLst>
              <a:ext uri="{FF2B5EF4-FFF2-40B4-BE49-F238E27FC236}">
                <a16:creationId xmlns:a16="http://schemas.microsoft.com/office/drawing/2014/main" id="{C6A40473-F98E-E01E-638C-F4111B2EC3A2}"/>
              </a:ext>
            </a:extLst>
          </p:cNvPr>
          <p:cNvSpPr/>
          <p:nvPr/>
        </p:nvSpPr>
        <p:spPr>
          <a:xfrm rot="19738065">
            <a:off x="4532000" y="766104"/>
            <a:ext cx="389263" cy="389435"/>
          </a:xfrm>
          <a:prstGeom prst="roundRect">
            <a:avLst>
              <a:gd name="adj" fmla="val 30479"/>
            </a:avLst>
          </a:prstGeom>
          <a:solidFill>
            <a:srgbClr val="006AB2">
              <a:alpha val="9804"/>
            </a:srgbClr>
          </a:solidFill>
          <a:ln w="28575">
            <a:noFill/>
            <a:miter lim="400000"/>
          </a:ln>
        </p:spPr>
        <p:txBody>
          <a:bodyPr lIns="67733" tIns="67733" rIns="67733" bIns="67733" anchor="ctr"/>
          <a:lstStyle/>
          <a:p>
            <a:pPr algn="ctr" defTabSz="1100639" hangingPunct="0">
              <a:defRPr sz="3200">
                <a:solidFill>
                  <a:srgbClr val="FFFFFF"/>
                </a:solidFill>
                <a:latin typeface="Helvetica Light"/>
                <a:ea typeface="Helvetica Light"/>
                <a:cs typeface="Helvetica Light"/>
                <a:sym typeface="Helvetica Light"/>
              </a:defRPr>
            </a:pPr>
            <a:endParaRPr lang="fr-FR" sz="5333" kern="0">
              <a:solidFill>
                <a:srgbClr val="FFFFFF"/>
              </a:solidFill>
              <a:latin typeface="Marianne" panose="02000000000000000000"/>
              <a:ea typeface="Helvetica Light"/>
              <a:cs typeface="Helvetica Light"/>
              <a:sym typeface="Helvetica Light"/>
            </a:endParaRPr>
          </a:p>
        </p:txBody>
      </p:sp>
    </p:spTree>
    <p:extLst>
      <p:ext uri="{BB962C8B-B14F-4D97-AF65-F5344CB8AC3E}">
        <p14:creationId xmlns:p14="http://schemas.microsoft.com/office/powerpoint/2010/main" val="1908384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A849AA-BFAE-B29D-8E37-C37DAC641C51}"/>
              </a:ext>
            </a:extLst>
          </p:cNvPr>
          <p:cNvSpPr>
            <a:spLocks noGrp="1"/>
          </p:cNvSpPr>
          <p:nvPr>
            <p:ph type="sldNum" sz="quarter" idx="12"/>
          </p:nvPr>
        </p:nvSpPr>
        <p:spPr/>
        <p:txBody>
          <a:bodyPr/>
          <a:lstStyle/>
          <a:p>
            <a:fld id="{733122C9-A0B9-462F-8757-0847AD287B63}" type="slidenum">
              <a:rPr lang="fr-FR" smtClean="0"/>
              <a:pPr/>
              <a:t>11</a:t>
            </a:fld>
            <a:endParaRPr lang="fr-FR"/>
          </a:p>
        </p:txBody>
      </p:sp>
      <p:sp>
        <p:nvSpPr>
          <p:cNvPr id="3" name="Date Placeholder 2">
            <a:extLst>
              <a:ext uri="{FF2B5EF4-FFF2-40B4-BE49-F238E27FC236}">
                <a16:creationId xmlns:a16="http://schemas.microsoft.com/office/drawing/2014/main" id="{88FD0500-1AC8-B9D0-F3D8-D62BE67D2634}"/>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le 4">
            <a:extLst>
              <a:ext uri="{FF2B5EF4-FFF2-40B4-BE49-F238E27FC236}">
                <a16:creationId xmlns:a16="http://schemas.microsoft.com/office/drawing/2014/main" id="{985FF083-1894-D5FA-B82A-6DE834BA92E2}"/>
              </a:ext>
            </a:extLst>
          </p:cNvPr>
          <p:cNvSpPr>
            <a:spLocks noGrp="1"/>
          </p:cNvSpPr>
          <p:nvPr>
            <p:ph type="title"/>
          </p:nvPr>
        </p:nvSpPr>
        <p:spPr>
          <a:xfrm>
            <a:off x="323854" y="205078"/>
            <a:ext cx="7551786" cy="539991"/>
          </a:xfrm>
        </p:spPr>
        <p:txBody>
          <a:bodyPr>
            <a:normAutofit fontScale="90000"/>
          </a:bodyPr>
          <a:lstStyle/>
          <a:p>
            <a:r>
              <a:rPr lang="fr-FR"/>
              <a:t>Le cadre juridique de la désignation de la personne de confiance dans MES</a:t>
            </a:r>
          </a:p>
        </p:txBody>
      </p:sp>
      <p:sp>
        <p:nvSpPr>
          <p:cNvPr id="14" name="Espace réservé du texte 5">
            <a:extLst>
              <a:ext uri="{FF2B5EF4-FFF2-40B4-BE49-F238E27FC236}">
                <a16:creationId xmlns:a16="http://schemas.microsoft.com/office/drawing/2014/main" id="{56E3B15A-920A-DD9E-8230-30495E6DBA39}"/>
              </a:ext>
            </a:extLst>
          </p:cNvPr>
          <p:cNvSpPr>
            <a:spLocks noGrp="1"/>
          </p:cNvSpPr>
          <p:nvPr>
            <p:ph type="body" sz="quarter" idx="13"/>
          </p:nvPr>
        </p:nvSpPr>
        <p:spPr>
          <a:xfrm>
            <a:off x="723155" y="973245"/>
            <a:ext cx="3093603" cy="278855"/>
          </a:xfrm>
        </p:spPr>
        <p:txBody>
          <a:bodyPr/>
          <a:lstStyle/>
          <a:p>
            <a:pPr indent="-9525"/>
            <a:r>
              <a:rPr lang="fr-FR" b="1" u="sng">
                <a:solidFill>
                  <a:srgbClr val="006AB2"/>
                </a:solidFill>
              </a:rPr>
              <a:t>Comment conserver ses directives anticipées ?</a:t>
            </a:r>
          </a:p>
        </p:txBody>
      </p:sp>
      <p:sp>
        <p:nvSpPr>
          <p:cNvPr id="15" name="Espace réservé du texte 5">
            <a:extLst>
              <a:ext uri="{FF2B5EF4-FFF2-40B4-BE49-F238E27FC236}">
                <a16:creationId xmlns:a16="http://schemas.microsoft.com/office/drawing/2014/main" id="{4A1AE7E2-63EE-1A42-6018-99FC2A4863B7}"/>
              </a:ext>
            </a:extLst>
          </p:cNvPr>
          <p:cNvSpPr txBox="1">
            <a:spLocks/>
          </p:cNvSpPr>
          <p:nvPr/>
        </p:nvSpPr>
        <p:spPr bwMode="gray">
          <a:xfrm>
            <a:off x="5214942" y="973245"/>
            <a:ext cx="3312000" cy="278855"/>
          </a:xfrm>
          <a:prstGeom prst="rect">
            <a:avLst/>
          </a:prstGeom>
        </p:spPr>
        <p:txBody>
          <a:bodyPr vert="horz" lIns="0" tIns="0" rIns="0" bIns="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baseline="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500" b="1" u="sng">
                <a:solidFill>
                  <a:srgbClr val="006AB2"/>
                </a:solidFill>
              </a:rPr>
              <a:t>Qui informer de l’existence des directives anticipées?</a:t>
            </a:r>
          </a:p>
        </p:txBody>
      </p:sp>
      <p:pic>
        <p:nvPicPr>
          <p:cNvPr id="16" name="Graphic 15">
            <a:extLst>
              <a:ext uri="{FF2B5EF4-FFF2-40B4-BE49-F238E27FC236}">
                <a16:creationId xmlns:a16="http://schemas.microsoft.com/office/drawing/2014/main" id="{D9C5A856-5D34-E4D8-61D4-BFF3579DC01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932799" y="952216"/>
            <a:ext cx="320913" cy="320913"/>
          </a:xfrm>
          <a:prstGeom prst="rect">
            <a:avLst/>
          </a:prstGeom>
        </p:spPr>
      </p:pic>
      <p:pic>
        <p:nvPicPr>
          <p:cNvPr id="17" name="Graphic 16">
            <a:extLst>
              <a:ext uri="{FF2B5EF4-FFF2-40B4-BE49-F238E27FC236}">
                <a16:creationId xmlns:a16="http://schemas.microsoft.com/office/drawing/2014/main" id="{44BAB289-9411-B6CB-6F3F-0A6F393A783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95536" y="973245"/>
            <a:ext cx="278855" cy="278855"/>
          </a:xfrm>
          <a:prstGeom prst="rect">
            <a:avLst/>
          </a:prstGeom>
        </p:spPr>
      </p:pic>
      <p:sp>
        <p:nvSpPr>
          <p:cNvPr id="18" name="Rectangle aux angles arrondis">
            <a:extLst>
              <a:ext uri="{FF2B5EF4-FFF2-40B4-BE49-F238E27FC236}">
                <a16:creationId xmlns:a16="http://schemas.microsoft.com/office/drawing/2014/main" id="{6F3AADEC-7C39-9C1B-D37F-15FF19DB4C5C}"/>
              </a:ext>
            </a:extLst>
          </p:cNvPr>
          <p:cNvSpPr/>
          <p:nvPr/>
        </p:nvSpPr>
        <p:spPr>
          <a:xfrm rot="19738065">
            <a:off x="297880" y="766104"/>
            <a:ext cx="389263" cy="389435"/>
          </a:xfrm>
          <a:prstGeom prst="roundRect">
            <a:avLst>
              <a:gd name="adj" fmla="val 30479"/>
            </a:avLst>
          </a:prstGeom>
          <a:solidFill>
            <a:srgbClr val="006AB2">
              <a:alpha val="9804"/>
            </a:srgbClr>
          </a:solidFill>
          <a:ln w="28575">
            <a:noFill/>
            <a:miter lim="400000"/>
          </a:ln>
        </p:spPr>
        <p:txBody>
          <a:bodyPr lIns="67733" tIns="67733" rIns="67733" bIns="67733" anchor="ctr"/>
          <a:lstStyle/>
          <a:p>
            <a:pPr algn="ctr" defTabSz="1100639" hangingPunct="0">
              <a:defRPr sz="3200">
                <a:solidFill>
                  <a:srgbClr val="FFFFFF"/>
                </a:solidFill>
                <a:latin typeface="Helvetica Light"/>
                <a:ea typeface="Helvetica Light"/>
                <a:cs typeface="Helvetica Light"/>
                <a:sym typeface="Helvetica Light"/>
              </a:defRPr>
            </a:pPr>
            <a:endParaRPr lang="fr-FR" sz="5333" kern="0">
              <a:solidFill>
                <a:srgbClr val="FFFFFF"/>
              </a:solidFill>
              <a:latin typeface="Marianne" panose="02000000000000000000"/>
              <a:ea typeface="Helvetica Light"/>
              <a:cs typeface="Helvetica Light"/>
              <a:sym typeface="Helvetica Light"/>
            </a:endParaRPr>
          </a:p>
        </p:txBody>
      </p:sp>
      <p:sp>
        <p:nvSpPr>
          <p:cNvPr id="19" name="Rectangle aux angles arrondis">
            <a:extLst>
              <a:ext uri="{FF2B5EF4-FFF2-40B4-BE49-F238E27FC236}">
                <a16:creationId xmlns:a16="http://schemas.microsoft.com/office/drawing/2014/main" id="{83CB65BE-6129-70AB-4D3A-1941CF43314F}"/>
              </a:ext>
            </a:extLst>
          </p:cNvPr>
          <p:cNvSpPr/>
          <p:nvPr/>
        </p:nvSpPr>
        <p:spPr>
          <a:xfrm rot="19738065">
            <a:off x="4833083" y="791821"/>
            <a:ext cx="389263" cy="389435"/>
          </a:xfrm>
          <a:prstGeom prst="roundRect">
            <a:avLst>
              <a:gd name="adj" fmla="val 30479"/>
            </a:avLst>
          </a:prstGeom>
          <a:solidFill>
            <a:srgbClr val="006AB2">
              <a:alpha val="9804"/>
            </a:srgbClr>
          </a:solidFill>
          <a:ln w="28575">
            <a:noFill/>
            <a:miter lim="400000"/>
          </a:ln>
        </p:spPr>
        <p:txBody>
          <a:bodyPr lIns="67733" tIns="67733" rIns="67733" bIns="67733" anchor="ctr"/>
          <a:lstStyle/>
          <a:p>
            <a:pPr algn="ctr" defTabSz="1100639" hangingPunct="0">
              <a:defRPr sz="3200">
                <a:solidFill>
                  <a:srgbClr val="FFFFFF"/>
                </a:solidFill>
                <a:latin typeface="Helvetica Light"/>
                <a:ea typeface="Helvetica Light"/>
                <a:cs typeface="Helvetica Light"/>
                <a:sym typeface="Helvetica Light"/>
              </a:defRPr>
            </a:pPr>
            <a:endParaRPr lang="fr-FR" sz="5333" kern="0">
              <a:solidFill>
                <a:srgbClr val="FFFFFF"/>
              </a:solidFill>
              <a:latin typeface="Marianne" panose="02000000000000000000"/>
              <a:ea typeface="Helvetica Light"/>
              <a:cs typeface="Helvetica Light"/>
              <a:sym typeface="Helvetica Light"/>
            </a:endParaRPr>
          </a:p>
        </p:txBody>
      </p:sp>
      <p:sp>
        <p:nvSpPr>
          <p:cNvPr id="23" name="TextBox 22">
            <a:extLst>
              <a:ext uri="{FF2B5EF4-FFF2-40B4-BE49-F238E27FC236}">
                <a16:creationId xmlns:a16="http://schemas.microsoft.com/office/drawing/2014/main" id="{EF9F67EA-0586-1926-D1C7-1D3E1028A640}"/>
              </a:ext>
            </a:extLst>
          </p:cNvPr>
          <p:cNvSpPr txBox="1"/>
          <p:nvPr/>
        </p:nvSpPr>
        <p:spPr>
          <a:xfrm>
            <a:off x="323851" y="1513117"/>
            <a:ext cx="3953181" cy="2657138"/>
          </a:xfrm>
          <a:prstGeom prst="rect">
            <a:avLst/>
          </a:prstGeom>
          <a:noFill/>
        </p:spPr>
        <p:txBody>
          <a:bodyPr wrap="square">
            <a:spAutoFit/>
          </a:bodyPr>
          <a:lstStyle/>
          <a:p>
            <a:pPr marL="92075" marR="0" lvl="0" indent="0" algn="just" defTabSz="914400" rtl="0" eaLnBrk="1" fontAlgn="auto" latinLnBrk="0" hangingPunct="1">
              <a:lnSpc>
                <a:spcPct val="100000"/>
              </a:lnSpc>
              <a:spcBef>
                <a:spcPts val="0"/>
              </a:spcBef>
              <a:spcAft>
                <a:spcPts val="500"/>
              </a:spcAft>
              <a:buClrTx/>
              <a:buSzTx/>
              <a:buFont typeface="Arial" pitchFamily="34" charset="0"/>
              <a:buNone/>
              <a:tabLst/>
              <a:defRPr/>
            </a:pPr>
            <a:r>
              <a:rPr kumimoji="0" lang="fr-FR" sz="1050" b="0" i="0" u="none" strike="noStrike" kern="1200" cap="none" spc="0" normalizeH="0" baseline="0" noProof="0">
                <a:ln>
                  <a:noFill/>
                </a:ln>
                <a:solidFill>
                  <a:srgbClr val="000000"/>
                </a:solidFill>
                <a:effectLst/>
                <a:uLnTx/>
                <a:uFillTx/>
                <a:latin typeface="Marianne" panose="02000000000000000000"/>
                <a:ea typeface="Times New Roman" panose="02020603050405020304" pitchFamily="18" charset="0"/>
                <a:cs typeface="Times New Roman" panose="02020603050405020304" pitchFamily="18" charset="0"/>
              </a:rPr>
              <a:t>L’article R1111-19 du code de la santé publique prévoit que les directives anticipées peuvent être </a:t>
            </a:r>
            <a:r>
              <a:rPr kumimoji="0" lang="fr-FR" sz="1050" b="1" i="0" u="none" strike="noStrike" kern="1200" cap="none" spc="0" normalizeH="0" baseline="0" noProof="0">
                <a:ln>
                  <a:noFill/>
                </a:ln>
                <a:solidFill>
                  <a:srgbClr val="000000"/>
                </a:solidFill>
                <a:effectLst/>
                <a:uLnTx/>
                <a:uFillTx/>
                <a:latin typeface="Marianne" panose="02000000000000000000"/>
                <a:ea typeface="Times New Roman" panose="02020603050405020304" pitchFamily="18" charset="0"/>
                <a:cs typeface="Times New Roman" panose="02020603050405020304" pitchFamily="18" charset="0"/>
              </a:rPr>
              <a:t>conservées dans le Dossier Médical Partagé (DMP) de la personne,</a:t>
            </a:r>
            <a:r>
              <a:rPr kumimoji="0" lang="fr-FR" sz="1050" b="0" i="0" u="none" strike="noStrike" kern="1200" cap="none" spc="0" normalizeH="0" baseline="0" noProof="0">
                <a:ln>
                  <a:noFill/>
                </a:ln>
                <a:solidFill>
                  <a:srgbClr val="000000"/>
                </a:solidFill>
                <a:effectLst/>
                <a:uLnTx/>
                <a:uFillTx/>
                <a:latin typeface="Marianne" panose="02000000000000000000"/>
                <a:ea typeface="Times New Roman" panose="02020603050405020304" pitchFamily="18" charset="0"/>
                <a:cs typeface="Times New Roman" panose="02020603050405020304" pitchFamily="18" charset="0"/>
              </a:rPr>
              <a:t> par un médecin de ville ou tout autre médecin en cas d’hospitalisation. Cet article précise également que ces directives anticipées peuvent être conservées par :</a:t>
            </a:r>
            <a:endParaRPr kumimoji="0" lang="fr-FR" sz="1100" b="0" i="0" u="none" strike="noStrike" kern="1200" cap="none" spc="0" normalizeH="0" baseline="0" noProof="0">
              <a:ln>
                <a:noFill/>
              </a:ln>
              <a:solidFill>
                <a:srgbClr val="000000"/>
              </a:solidFill>
              <a:effectLst/>
              <a:uLnTx/>
              <a:uFillTx/>
              <a:latin typeface="Marianne" panose="02000000000000000000"/>
              <a:ea typeface="Times New Roman" panose="02020603050405020304" pitchFamily="18" charset="0"/>
              <a:cs typeface="+mn-cs"/>
            </a:endParaRPr>
          </a:p>
          <a:p>
            <a:pPr marL="602275" marR="0" lvl="1" indent="-342900" algn="just"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fr-FR" sz="1050" b="0" i="0" u="none" strike="noStrike" kern="1200" cap="none" spc="0" normalizeH="0" baseline="0" noProof="0">
                <a:ln>
                  <a:noFill/>
                </a:ln>
                <a:solidFill>
                  <a:srgbClr val="000000"/>
                </a:solidFill>
                <a:effectLst/>
                <a:highlight>
                  <a:srgbClr val="FFFFFF"/>
                </a:highlight>
                <a:uLnTx/>
                <a:uFillTx/>
                <a:latin typeface="Marianne" panose="02000000000000000000"/>
                <a:ea typeface="Times New Roman" panose="02020603050405020304" pitchFamily="18" charset="0"/>
                <a:cs typeface="+mn-cs"/>
              </a:rPr>
              <a:t>L'auteur,</a:t>
            </a:r>
          </a:p>
          <a:p>
            <a:pPr marL="602275" marR="0" lvl="1" indent="-342900" algn="just"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fr-FR" sz="1050" b="0" i="0" u="none" strike="noStrike" kern="1200" cap="none" spc="0" normalizeH="0" baseline="0" noProof="0">
                <a:ln>
                  <a:noFill/>
                </a:ln>
                <a:solidFill>
                  <a:srgbClr val="000000"/>
                </a:solidFill>
                <a:effectLst/>
                <a:highlight>
                  <a:srgbClr val="FFFFFF"/>
                </a:highlight>
                <a:uLnTx/>
                <a:uFillTx/>
                <a:latin typeface="Marianne" panose="02000000000000000000"/>
                <a:ea typeface="Times New Roman" panose="02020603050405020304" pitchFamily="18" charset="0"/>
                <a:cs typeface="+mn-cs"/>
              </a:rPr>
              <a:t>La personne de confiance, </a:t>
            </a:r>
          </a:p>
          <a:p>
            <a:pPr marL="602275" marR="0" lvl="1" indent="-342900" algn="just"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fr-FR" sz="1050" b="0" i="0" u="none" strike="noStrike" kern="1200" cap="none" spc="0" normalizeH="0" baseline="0" noProof="0">
                <a:ln>
                  <a:noFill/>
                </a:ln>
                <a:solidFill>
                  <a:srgbClr val="000000"/>
                </a:solidFill>
                <a:effectLst/>
                <a:highlight>
                  <a:srgbClr val="FFFFFF"/>
                </a:highlight>
                <a:uLnTx/>
                <a:uFillTx/>
                <a:latin typeface="Marianne" panose="02000000000000000000"/>
                <a:ea typeface="Times New Roman" panose="02020603050405020304" pitchFamily="18" charset="0"/>
                <a:cs typeface="+mn-cs"/>
              </a:rPr>
              <a:t>Un membre de sa famille,</a:t>
            </a:r>
          </a:p>
          <a:p>
            <a:pPr marL="602275" marR="0" lvl="1" indent="-342900" algn="just"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fr-FR" sz="1050" b="0" i="0" u="none" strike="noStrike" kern="1200" cap="none" spc="0" normalizeH="0" baseline="0" noProof="0">
                <a:ln>
                  <a:noFill/>
                </a:ln>
                <a:solidFill>
                  <a:srgbClr val="000000"/>
                </a:solidFill>
                <a:effectLst/>
                <a:highlight>
                  <a:srgbClr val="FFFFFF"/>
                </a:highlight>
                <a:uLnTx/>
                <a:uFillTx/>
                <a:latin typeface="Marianne" panose="02000000000000000000"/>
                <a:ea typeface="Times New Roman" panose="02020603050405020304" pitchFamily="18" charset="0"/>
                <a:cs typeface="+mn-cs"/>
              </a:rPr>
              <a:t>Un proche. </a:t>
            </a:r>
          </a:p>
          <a:p>
            <a:pPr marL="92075" marR="0" lvl="0" indent="0" algn="just" defTabSz="914400" rtl="0" eaLnBrk="1" fontAlgn="auto" latinLnBrk="0" hangingPunct="1">
              <a:lnSpc>
                <a:spcPct val="100000"/>
              </a:lnSpc>
              <a:spcBef>
                <a:spcPts val="600"/>
              </a:spcBef>
              <a:spcAft>
                <a:spcPts val="600"/>
              </a:spcAft>
              <a:buClrTx/>
              <a:buSzTx/>
              <a:buFont typeface="Arial" pitchFamily="34" charset="0"/>
              <a:buNone/>
              <a:tabLst/>
              <a:defRPr/>
            </a:pPr>
            <a:r>
              <a:rPr kumimoji="0" lang="fr-FR" sz="1050" b="0" i="0" u="none" strike="noStrike" kern="1200" cap="none" spc="0" normalizeH="0" baseline="0" noProof="0">
                <a:ln>
                  <a:noFill/>
                </a:ln>
                <a:solidFill>
                  <a:srgbClr val="000000"/>
                </a:solidFill>
                <a:effectLst/>
                <a:highlight>
                  <a:srgbClr val="FFFFFF"/>
                </a:highlight>
                <a:uLnTx/>
                <a:uFillTx/>
                <a:latin typeface="Marianne" panose="02000000000000000000"/>
                <a:ea typeface="Times New Roman" panose="02020603050405020304" pitchFamily="18" charset="0"/>
                <a:cs typeface="+mn-cs"/>
              </a:rPr>
              <a:t>Le cas échéant, l’existence des directives anticipées, leur lieu de conservation et les coordonnés de la personne qui les conserve sur indication de leur auteur peuvent être mentionnés dans le </a:t>
            </a:r>
            <a:r>
              <a:rPr kumimoji="0" lang="fr-FR" sz="1050" b="1" i="0" u="none" strike="noStrike" kern="1200" cap="none" spc="0" normalizeH="0" baseline="0" noProof="0">
                <a:ln>
                  <a:noFill/>
                </a:ln>
                <a:solidFill>
                  <a:srgbClr val="000000"/>
                </a:solidFill>
                <a:effectLst/>
                <a:highlight>
                  <a:srgbClr val="FFFFFF"/>
                </a:highlight>
                <a:uLnTx/>
                <a:uFillTx/>
                <a:latin typeface="Marianne" panose="02000000000000000000"/>
                <a:ea typeface="Times New Roman" panose="02020603050405020304" pitchFamily="18" charset="0"/>
                <a:cs typeface="+mn-cs"/>
              </a:rPr>
              <a:t>DMP</a:t>
            </a:r>
            <a:r>
              <a:rPr kumimoji="0" lang="fr-FR" sz="1050" b="0" i="0" u="none" strike="noStrike" kern="1200" cap="none" spc="0" normalizeH="0" baseline="0" noProof="0">
                <a:ln>
                  <a:noFill/>
                </a:ln>
                <a:solidFill>
                  <a:srgbClr val="000000"/>
                </a:solidFill>
                <a:effectLst/>
                <a:highlight>
                  <a:srgbClr val="FFFFFF"/>
                </a:highlight>
                <a:uLnTx/>
                <a:uFillTx/>
                <a:latin typeface="Marianne" panose="02000000000000000000"/>
                <a:ea typeface="Times New Roman" panose="02020603050405020304" pitchFamily="18" charset="0"/>
                <a:cs typeface="+mn-cs"/>
              </a:rPr>
              <a:t>, le </a:t>
            </a:r>
            <a:r>
              <a:rPr kumimoji="0" lang="fr-FR" sz="1050" b="1" i="0" u="none" strike="noStrike" kern="1200" cap="none" spc="0" normalizeH="0" baseline="0" noProof="0">
                <a:ln>
                  <a:noFill/>
                </a:ln>
                <a:solidFill>
                  <a:srgbClr val="000000"/>
                </a:solidFill>
                <a:effectLst/>
                <a:highlight>
                  <a:srgbClr val="FFFFFF"/>
                </a:highlight>
                <a:uLnTx/>
                <a:uFillTx/>
                <a:latin typeface="Marianne" panose="02000000000000000000"/>
                <a:ea typeface="Times New Roman" panose="02020603050405020304" pitchFamily="18" charset="0"/>
                <a:cs typeface="+mn-cs"/>
              </a:rPr>
              <a:t>dossier constitué par le médecin de ville</a:t>
            </a:r>
            <a:r>
              <a:rPr kumimoji="0" lang="fr-FR" sz="1050" b="0" i="0" u="none" strike="noStrike" kern="1200" cap="none" spc="0" normalizeH="0" baseline="0" noProof="0">
                <a:ln>
                  <a:noFill/>
                </a:ln>
                <a:solidFill>
                  <a:srgbClr val="000000"/>
                </a:solidFill>
                <a:effectLst/>
                <a:highlight>
                  <a:srgbClr val="FFFFFF"/>
                </a:highlight>
                <a:uLnTx/>
                <a:uFillTx/>
                <a:latin typeface="Marianne" panose="02000000000000000000"/>
                <a:ea typeface="Times New Roman" panose="02020603050405020304" pitchFamily="18" charset="0"/>
                <a:cs typeface="+mn-cs"/>
              </a:rPr>
              <a:t> ou dans le </a:t>
            </a:r>
            <a:r>
              <a:rPr kumimoji="0" lang="fr-FR" sz="1050" b="1" i="0" u="none" strike="noStrike" kern="1200" cap="none" spc="0" normalizeH="0" baseline="0" noProof="0">
                <a:ln>
                  <a:noFill/>
                </a:ln>
                <a:solidFill>
                  <a:srgbClr val="000000"/>
                </a:solidFill>
                <a:effectLst/>
                <a:highlight>
                  <a:srgbClr val="FFFFFF"/>
                </a:highlight>
                <a:uLnTx/>
                <a:uFillTx/>
                <a:latin typeface="Marianne" panose="02000000000000000000"/>
                <a:ea typeface="Times New Roman" panose="02020603050405020304" pitchFamily="18" charset="0"/>
                <a:cs typeface="+mn-cs"/>
              </a:rPr>
              <a:t>dossier médical</a:t>
            </a:r>
            <a:r>
              <a:rPr kumimoji="0" lang="fr-FR" sz="1050" b="0" i="0" u="none" strike="noStrike" kern="1200" cap="none" spc="0" normalizeH="0" baseline="0" noProof="0">
                <a:ln>
                  <a:noFill/>
                </a:ln>
                <a:solidFill>
                  <a:srgbClr val="000000"/>
                </a:solidFill>
                <a:effectLst/>
                <a:highlight>
                  <a:srgbClr val="FFFFFF"/>
                </a:highlight>
                <a:uLnTx/>
                <a:uFillTx/>
                <a:latin typeface="Marianne" panose="02000000000000000000"/>
                <a:ea typeface="Times New Roman" panose="02020603050405020304" pitchFamily="18" charset="0"/>
                <a:cs typeface="+mn-cs"/>
              </a:rPr>
              <a:t> défini à l’article R1112-2 du code de la santé publique.</a:t>
            </a:r>
            <a:endParaRPr kumimoji="0" lang="fr-FR" sz="1100" b="0" i="0" u="none" strike="noStrike" kern="1200" cap="none" spc="0" normalizeH="0" baseline="0" noProof="0">
              <a:ln>
                <a:noFill/>
              </a:ln>
              <a:solidFill>
                <a:srgbClr val="000000"/>
              </a:solidFill>
              <a:effectLst/>
              <a:highlight>
                <a:srgbClr val="FFFFFF"/>
              </a:highlight>
              <a:uLnTx/>
              <a:uFillTx/>
              <a:latin typeface="Marianne" panose="02000000000000000000"/>
              <a:ea typeface="Times New Roman" panose="02020603050405020304" pitchFamily="18" charset="0"/>
              <a:cs typeface="+mn-cs"/>
            </a:endParaRPr>
          </a:p>
        </p:txBody>
      </p:sp>
      <p:sp>
        <p:nvSpPr>
          <p:cNvPr id="27" name="TextBox 26">
            <a:extLst>
              <a:ext uri="{FF2B5EF4-FFF2-40B4-BE49-F238E27FC236}">
                <a16:creationId xmlns:a16="http://schemas.microsoft.com/office/drawing/2014/main" id="{8829D0D0-9655-58B3-0D36-C762D8ACEFE6}"/>
              </a:ext>
            </a:extLst>
          </p:cNvPr>
          <p:cNvSpPr txBox="1"/>
          <p:nvPr/>
        </p:nvSpPr>
        <p:spPr>
          <a:xfrm>
            <a:off x="5027714" y="1513117"/>
            <a:ext cx="3720999" cy="7386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000000"/>
                </a:solidFill>
                <a:effectLst/>
                <a:uLnTx/>
                <a:uFillTx/>
                <a:latin typeface="Marianne" panose="02000000000000000000"/>
                <a:ea typeface="Times New Roman" panose="02020603050405020304" pitchFamily="18" charset="0"/>
                <a:cs typeface="+mn-cs"/>
              </a:rPr>
              <a:t>Selon le IV de l’article R1111-19 du CSP, la </a:t>
            </a:r>
            <a:r>
              <a:rPr kumimoji="0" lang="fr-FR" sz="1050" b="1" i="0" u="none" strike="noStrike" kern="1200" cap="none" spc="0" normalizeH="0" baseline="0" noProof="0">
                <a:ln>
                  <a:noFill/>
                </a:ln>
                <a:solidFill>
                  <a:srgbClr val="000000"/>
                </a:solidFill>
                <a:effectLst/>
                <a:uLnTx/>
                <a:uFillTx/>
                <a:latin typeface="Marianne" panose="02000000000000000000"/>
                <a:ea typeface="Times New Roman" panose="02020603050405020304" pitchFamily="18" charset="0"/>
                <a:cs typeface="+mn-cs"/>
              </a:rPr>
              <a:t>personne de confiance</a:t>
            </a:r>
            <a:r>
              <a:rPr kumimoji="0" lang="fr-FR" sz="1050" b="0" i="0" u="none" strike="noStrike" kern="1200" cap="none" spc="0" normalizeH="0" baseline="0" noProof="0">
                <a:ln>
                  <a:noFill/>
                </a:ln>
                <a:solidFill>
                  <a:srgbClr val="000000"/>
                </a:solidFill>
                <a:effectLst/>
                <a:uLnTx/>
                <a:uFillTx/>
                <a:latin typeface="Marianne" panose="02000000000000000000"/>
                <a:ea typeface="Times New Roman" panose="02020603050405020304" pitchFamily="18" charset="0"/>
                <a:cs typeface="+mn-cs"/>
              </a:rPr>
              <a:t> et les </a:t>
            </a:r>
            <a:r>
              <a:rPr kumimoji="0" lang="fr-FR" sz="1050" b="1" i="0" u="none" strike="noStrike" kern="1200" cap="none" spc="0" normalizeH="0" baseline="0" noProof="0">
                <a:ln>
                  <a:noFill/>
                </a:ln>
                <a:solidFill>
                  <a:srgbClr val="000000"/>
                </a:solidFill>
                <a:effectLst/>
                <a:uLnTx/>
                <a:uFillTx/>
                <a:latin typeface="Marianne" panose="02000000000000000000"/>
                <a:ea typeface="Times New Roman" panose="02020603050405020304" pitchFamily="18" charset="0"/>
                <a:cs typeface="+mn-cs"/>
              </a:rPr>
              <a:t>deux témoins mentionnés au sein de l’article R1111-17 du code de la santé publique</a:t>
            </a:r>
            <a:r>
              <a:rPr kumimoji="0" lang="fr-FR" sz="1050" b="0" i="0" u="none" strike="noStrike" kern="1200" cap="none" spc="0" normalizeH="0" baseline="0" noProof="0">
                <a:ln>
                  <a:noFill/>
                </a:ln>
                <a:solidFill>
                  <a:srgbClr val="000000"/>
                </a:solidFill>
                <a:effectLst/>
                <a:uLnTx/>
                <a:uFillTx/>
                <a:latin typeface="Marianne" panose="02000000000000000000"/>
                <a:ea typeface="Times New Roman" panose="02020603050405020304" pitchFamily="18" charset="0"/>
                <a:cs typeface="+mn-cs"/>
              </a:rPr>
              <a:t> doivent être informés de l’inscription des données les concernant.</a:t>
            </a:r>
            <a:endParaRPr kumimoji="0" lang="fr-FR" sz="1050" b="0" i="0" u="none" strike="noStrike" kern="1200" cap="none" spc="0" normalizeH="0" baseline="0" noProof="0">
              <a:ln>
                <a:noFill/>
              </a:ln>
              <a:solidFill>
                <a:srgbClr val="000000"/>
              </a:solidFill>
              <a:effectLst/>
              <a:highlight>
                <a:srgbClr val="FFFFFF"/>
              </a:highlight>
              <a:uLnTx/>
              <a:uFillTx/>
              <a:latin typeface="Marianne" panose="02000000000000000000"/>
              <a:ea typeface="Times New Roman" panose="02020603050405020304" pitchFamily="18" charset="0"/>
              <a:cs typeface="+mn-cs"/>
            </a:endParaRPr>
          </a:p>
        </p:txBody>
      </p:sp>
      <p:sp>
        <p:nvSpPr>
          <p:cNvPr id="28" name="TextBox 27">
            <a:extLst>
              <a:ext uri="{FF2B5EF4-FFF2-40B4-BE49-F238E27FC236}">
                <a16:creationId xmlns:a16="http://schemas.microsoft.com/office/drawing/2014/main" id="{E98722F1-5448-6846-BC89-FE07C0D73ECC}"/>
              </a:ext>
            </a:extLst>
          </p:cNvPr>
          <p:cNvSpPr txBox="1"/>
          <p:nvPr/>
        </p:nvSpPr>
        <p:spPr>
          <a:xfrm>
            <a:off x="5060484" y="2740250"/>
            <a:ext cx="3655458" cy="725941"/>
          </a:xfrm>
          <a:prstGeom prst="rect">
            <a:avLst/>
          </a:prstGeom>
          <a:solidFill>
            <a:srgbClr val="D5E4F1"/>
          </a:solidFill>
        </p:spPr>
        <p:txBody>
          <a:bodyPr wrap="square" lIns="144000" tIns="108000" rIns="144000" bIns="108000">
            <a:spAutoFit/>
          </a:bodyPr>
          <a:lstStyle/>
          <a:p>
            <a:pPr algn="just" fontAlgn="base"/>
            <a:r>
              <a:rPr lang="fr-FR" sz="1100" b="1">
                <a:solidFill>
                  <a:srgbClr val="006AB2"/>
                </a:solidFill>
                <a:effectLst/>
                <a:latin typeface="Marianne" panose="02000000000000000000"/>
                <a:ea typeface="Times New Roman" panose="02020603050405020304" pitchFamily="18" charset="0"/>
              </a:rPr>
              <a:t>A ce jour, la personne de confiance n’est pas notifiée lorsqu’elle est désignée personne de confiance dans Mon espace santé. </a:t>
            </a:r>
            <a:endParaRPr lang="fr-FR" sz="1000" b="1">
              <a:effectLst/>
              <a:latin typeface="Marianne" panose="020000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1816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12</a:t>
            </a:fld>
            <a:endParaRPr lang="fr-FR"/>
          </a:p>
        </p:txBody>
      </p:sp>
      <p:sp>
        <p:nvSpPr>
          <p:cNvPr id="3" name="Espace réservé de la date 2"/>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re 4"/>
          <p:cNvSpPr>
            <a:spLocks noGrp="1"/>
          </p:cNvSpPr>
          <p:nvPr>
            <p:ph type="title"/>
          </p:nvPr>
        </p:nvSpPr>
        <p:spPr/>
        <p:txBody>
          <a:bodyPr>
            <a:normAutofit/>
          </a:bodyPr>
          <a:lstStyle/>
          <a:p>
            <a:r>
              <a:rPr lang="fr-FR" sz="2100"/>
              <a:t>Les parcours de complétude de la personne de confiance dans MES</a:t>
            </a:r>
          </a:p>
        </p:txBody>
      </p:sp>
      <p:sp>
        <p:nvSpPr>
          <p:cNvPr id="24" name="TextBox 23">
            <a:extLst>
              <a:ext uri="{FF2B5EF4-FFF2-40B4-BE49-F238E27FC236}">
                <a16:creationId xmlns:a16="http://schemas.microsoft.com/office/drawing/2014/main" id="{4C1F132C-482F-6D7A-CFE0-9CE6B5907845}"/>
              </a:ext>
            </a:extLst>
          </p:cNvPr>
          <p:cNvSpPr txBox="1"/>
          <p:nvPr/>
        </p:nvSpPr>
        <p:spPr>
          <a:xfrm>
            <a:off x="4940095" y="1538390"/>
            <a:ext cx="2278256" cy="738664"/>
          </a:xfrm>
          <a:prstGeom prst="rect">
            <a:avLst/>
          </a:prstGeom>
          <a:noFill/>
        </p:spPr>
        <p:txBody>
          <a:bodyPr wrap="square">
            <a:spAutoFit/>
          </a:bodyPr>
          <a:lstStyle/>
          <a:p>
            <a:pPr algn="just" fontAlgn="base"/>
            <a:r>
              <a:rPr lang="fr-FR" sz="1050">
                <a:effectLst/>
                <a:latin typeface="Marianne" panose="02000000000000000000"/>
                <a:ea typeface="Times New Roman" panose="02020603050405020304" pitchFamily="18" charset="0"/>
              </a:rPr>
              <a:t>Les cases à renseigner sont identiques sur l’interface web et sur l’interface mobile.</a:t>
            </a:r>
          </a:p>
          <a:p>
            <a:pPr algn="just" fontAlgn="base"/>
            <a:r>
              <a:rPr lang="fr-FR" sz="1050">
                <a:effectLst/>
                <a:latin typeface="Marianne" panose="02000000000000000000"/>
                <a:ea typeface="Times New Roman" panose="02020603050405020304" pitchFamily="18" charset="0"/>
              </a:rPr>
              <a:t> </a:t>
            </a:r>
          </a:p>
        </p:txBody>
      </p:sp>
      <p:pic>
        <p:nvPicPr>
          <p:cNvPr id="4" name="Image 6">
            <a:extLst>
              <a:ext uri="{FF2B5EF4-FFF2-40B4-BE49-F238E27FC236}">
                <a16:creationId xmlns:a16="http://schemas.microsoft.com/office/drawing/2014/main" id="{0F6E67BB-E7ED-337C-2084-05E664EF95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486" y="1418389"/>
            <a:ext cx="3539450" cy="1297247"/>
          </a:xfrm>
          <a:prstGeom prst="rect">
            <a:avLst/>
          </a:prstGeom>
          <a:noFill/>
          <a:ln>
            <a:noFill/>
          </a:ln>
        </p:spPr>
      </p:pic>
      <p:sp>
        <p:nvSpPr>
          <p:cNvPr id="10" name="TextBox 9">
            <a:extLst>
              <a:ext uri="{FF2B5EF4-FFF2-40B4-BE49-F238E27FC236}">
                <a16:creationId xmlns:a16="http://schemas.microsoft.com/office/drawing/2014/main" id="{45853D1D-7F25-A86C-0CB0-2E2CDF779C22}"/>
              </a:ext>
            </a:extLst>
          </p:cNvPr>
          <p:cNvSpPr txBox="1"/>
          <p:nvPr/>
        </p:nvSpPr>
        <p:spPr>
          <a:xfrm>
            <a:off x="444300" y="2808475"/>
            <a:ext cx="3685248" cy="1785104"/>
          </a:xfrm>
          <a:prstGeom prst="rect">
            <a:avLst/>
          </a:prstGeom>
          <a:noFill/>
        </p:spPr>
        <p:txBody>
          <a:bodyPr wrap="square">
            <a:spAutoFit/>
          </a:bodyPr>
          <a:lstStyle/>
          <a:p>
            <a:pPr lvl="0" fontAlgn="base">
              <a:buSzPts val="1000"/>
              <a:tabLst>
                <a:tab pos="457200" algn="l"/>
              </a:tabLst>
            </a:pPr>
            <a:r>
              <a:rPr lang="fr-FR" sz="1050">
                <a:effectLst/>
                <a:latin typeface="Marianne" panose="02000000000000000000"/>
                <a:ea typeface="Times New Roman" panose="02020603050405020304" pitchFamily="18" charset="0"/>
              </a:rPr>
              <a:t>Le titulaire du compte a la possibilité d’ajouter un ou plusieurs contacts parmi ceux énumérés ci-après :  </a:t>
            </a:r>
          </a:p>
          <a:p>
            <a:pPr marL="171450" indent="-171450" algn="just" fontAlgn="base">
              <a:buSzPct val="100000"/>
              <a:buFont typeface="Arial" panose="020B0604020202020204" pitchFamily="34" charset="0"/>
              <a:buChar char="•"/>
              <a:tabLst>
                <a:tab pos="457200" algn="l"/>
              </a:tabLst>
            </a:pPr>
            <a:r>
              <a:rPr lang="fr-FR" sz="1050">
                <a:solidFill>
                  <a:srgbClr val="000000"/>
                </a:solidFill>
                <a:highlight>
                  <a:srgbClr val="FFFFFF"/>
                </a:highlight>
                <a:latin typeface="Marianne" panose="02000000000000000000"/>
              </a:rPr>
              <a:t>Contact d’urgence  </a:t>
            </a:r>
          </a:p>
          <a:p>
            <a:pPr marL="171450" indent="-171450" algn="just" fontAlgn="base">
              <a:buSzPct val="100000"/>
              <a:buFont typeface="Arial" panose="020B0604020202020204" pitchFamily="34" charset="0"/>
              <a:buChar char="•"/>
              <a:tabLst>
                <a:tab pos="457200" algn="l"/>
              </a:tabLst>
            </a:pPr>
            <a:r>
              <a:rPr lang="fr-FR" sz="1050">
                <a:solidFill>
                  <a:srgbClr val="000000"/>
                </a:solidFill>
                <a:highlight>
                  <a:srgbClr val="FFFFFF"/>
                </a:highlight>
                <a:latin typeface="Marianne" panose="02000000000000000000"/>
              </a:rPr>
              <a:t>Personne de confiance  </a:t>
            </a:r>
          </a:p>
          <a:p>
            <a:pPr marL="171450" indent="-171450" algn="just" fontAlgn="base">
              <a:buSzPct val="100000"/>
              <a:buFont typeface="Arial" panose="020B0604020202020204" pitchFamily="34" charset="0"/>
              <a:buChar char="•"/>
              <a:tabLst>
                <a:tab pos="457200" algn="l"/>
              </a:tabLst>
            </a:pPr>
            <a:r>
              <a:rPr lang="fr-FR" sz="1050">
                <a:solidFill>
                  <a:srgbClr val="000000"/>
                </a:solidFill>
                <a:highlight>
                  <a:srgbClr val="FFFFFF"/>
                </a:highlight>
                <a:latin typeface="Marianne" panose="02000000000000000000"/>
              </a:rPr>
              <a:t>Proche aidant  </a:t>
            </a:r>
          </a:p>
          <a:p>
            <a:pPr marL="171450" indent="-171450" algn="just" fontAlgn="base">
              <a:buSzPct val="100000"/>
              <a:buFont typeface="Arial" panose="020B0604020202020204" pitchFamily="34" charset="0"/>
              <a:buChar char="•"/>
              <a:tabLst>
                <a:tab pos="457200" algn="l"/>
              </a:tabLst>
            </a:pPr>
            <a:r>
              <a:rPr lang="fr-FR" sz="1050">
                <a:solidFill>
                  <a:srgbClr val="000000"/>
                </a:solidFill>
                <a:highlight>
                  <a:srgbClr val="FFFFFF"/>
                </a:highlight>
                <a:latin typeface="Marianne" panose="02000000000000000000"/>
              </a:rPr>
              <a:t>Proche aidé  </a:t>
            </a:r>
            <a:endParaRPr lang="fr-FR" sz="1050">
              <a:effectLst/>
              <a:latin typeface="Marianne" panose="02000000000000000000"/>
              <a:ea typeface="Times New Roman" panose="02020603050405020304" pitchFamily="18" charset="0"/>
            </a:endParaRPr>
          </a:p>
          <a:p>
            <a:pPr lvl="0" fontAlgn="base">
              <a:spcBef>
                <a:spcPts val="600"/>
              </a:spcBef>
              <a:buSzPts val="1000"/>
              <a:tabLst>
                <a:tab pos="457200" algn="l"/>
              </a:tabLst>
            </a:pPr>
            <a:r>
              <a:rPr lang="fr-FR" sz="1050">
                <a:effectLst/>
                <a:latin typeface="Marianne" panose="02000000000000000000"/>
                <a:ea typeface="Times New Roman" panose="02020603050405020304" pitchFamily="18" charset="0"/>
              </a:rPr>
              <a:t>Il est possible de cocher toutes les cases et que la personne de confiance soit également :  </a:t>
            </a:r>
          </a:p>
          <a:p>
            <a:pPr marL="171450" lvl="1" indent="-171450" algn="just" fontAlgn="base">
              <a:buSzPct val="100000"/>
              <a:buFont typeface="Arial" panose="020B0604020202020204" pitchFamily="34" charset="0"/>
              <a:buChar char="•"/>
              <a:tabLst>
                <a:tab pos="457200" algn="l"/>
              </a:tabLst>
            </a:pPr>
            <a:r>
              <a:rPr lang="fr-FR" sz="1050">
                <a:solidFill>
                  <a:srgbClr val="000000"/>
                </a:solidFill>
                <a:highlight>
                  <a:srgbClr val="FFFFFF"/>
                </a:highlight>
                <a:latin typeface="Marianne" panose="02000000000000000000"/>
              </a:rPr>
              <a:t>Contact d’urgence + proche aidant</a:t>
            </a:r>
          </a:p>
          <a:p>
            <a:pPr marL="171450" lvl="1" indent="-171450" algn="just" fontAlgn="base">
              <a:buSzPct val="100000"/>
              <a:buFont typeface="Arial" panose="020B0604020202020204" pitchFamily="34" charset="0"/>
              <a:buChar char="•"/>
              <a:tabLst>
                <a:tab pos="457200" algn="l"/>
              </a:tabLst>
            </a:pPr>
            <a:r>
              <a:rPr lang="fr-FR" sz="1050">
                <a:solidFill>
                  <a:srgbClr val="000000"/>
                </a:solidFill>
                <a:highlight>
                  <a:srgbClr val="FFFFFF"/>
                </a:highlight>
                <a:latin typeface="Marianne" panose="02000000000000000000"/>
              </a:rPr>
              <a:t>Contact d’urgence + proche aidé  </a:t>
            </a:r>
          </a:p>
        </p:txBody>
      </p:sp>
      <p:pic>
        <p:nvPicPr>
          <p:cNvPr id="18" name="Picture 17" descr="A screenshot of a contact form&#10;&#10;Description automatically generated">
            <a:extLst>
              <a:ext uri="{FF2B5EF4-FFF2-40B4-BE49-F238E27FC236}">
                <a16:creationId xmlns:a16="http://schemas.microsoft.com/office/drawing/2014/main" id="{391493FF-315B-5273-6BA6-0AD888CCF943}"/>
              </a:ext>
            </a:extLst>
          </p:cNvPr>
          <p:cNvPicPr>
            <a:picLocks noChangeAspect="1"/>
          </p:cNvPicPr>
          <p:nvPr/>
        </p:nvPicPr>
        <p:blipFill rotWithShape="1">
          <a:blip r:embed="rId3"/>
          <a:srcRect t="4490" b="4637"/>
          <a:stretch/>
        </p:blipFill>
        <p:spPr>
          <a:xfrm>
            <a:off x="7351963" y="1491630"/>
            <a:ext cx="1343281" cy="2641839"/>
          </a:xfrm>
          <a:prstGeom prst="rect">
            <a:avLst/>
          </a:prstGeom>
        </p:spPr>
      </p:pic>
      <p:sp>
        <p:nvSpPr>
          <p:cNvPr id="12" name="Espace réservé du texte 5">
            <a:extLst>
              <a:ext uri="{FF2B5EF4-FFF2-40B4-BE49-F238E27FC236}">
                <a16:creationId xmlns:a16="http://schemas.microsoft.com/office/drawing/2014/main" id="{2076F143-1DCE-F43E-932D-97EFE279E490}"/>
              </a:ext>
            </a:extLst>
          </p:cNvPr>
          <p:cNvSpPr>
            <a:spLocks noGrp="1"/>
          </p:cNvSpPr>
          <p:nvPr>
            <p:ph type="body" sz="quarter" idx="13"/>
          </p:nvPr>
        </p:nvSpPr>
        <p:spPr>
          <a:xfrm>
            <a:off x="723155" y="973245"/>
            <a:ext cx="3093603" cy="278855"/>
          </a:xfrm>
        </p:spPr>
        <p:txBody>
          <a:bodyPr/>
          <a:lstStyle/>
          <a:p>
            <a:r>
              <a:rPr lang="fr-FR" b="1" u="sng">
                <a:solidFill>
                  <a:srgbClr val="006AB2"/>
                </a:solidFill>
              </a:rPr>
              <a:t>Sur l’interface web :</a:t>
            </a:r>
          </a:p>
          <a:p>
            <a:endParaRPr lang="fr-FR" b="1" u="sng">
              <a:solidFill>
                <a:srgbClr val="006AB2"/>
              </a:solidFill>
            </a:endParaRPr>
          </a:p>
        </p:txBody>
      </p:sp>
      <p:sp>
        <p:nvSpPr>
          <p:cNvPr id="13" name="Espace réservé du texte 5">
            <a:extLst>
              <a:ext uri="{FF2B5EF4-FFF2-40B4-BE49-F238E27FC236}">
                <a16:creationId xmlns:a16="http://schemas.microsoft.com/office/drawing/2014/main" id="{2ACD3EA7-4872-A429-7351-14BA130B0EA8}"/>
              </a:ext>
            </a:extLst>
          </p:cNvPr>
          <p:cNvSpPr txBox="1">
            <a:spLocks/>
          </p:cNvSpPr>
          <p:nvPr/>
        </p:nvSpPr>
        <p:spPr bwMode="gray">
          <a:xfrm>
            <a:off x="5214943" y="973245"/>
            <a:ext cx="2374191" cy="278855"/>
          </a:xfrm>
          <a:prstGeom prst="rect">
            <a:avLst/>
          </a:prstGeom>
        </p:spPr>
        <p:txBody>
          <a:bodyPr vert="horz" lIns="0" tIns="0" rIns="0" bIns="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baseline="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500" b="1" u="sng">
                <a:solidFill>
                  <a:srgbClr val="006AB2"/>
                </a:solidFill>
              </a:rPr>
              <a:t>Sur l’interface mobile :</a:t>
            </a:r>
          </a:p>
          <a:p>
            <a:endParaRPr lang="fr-FR" sz="1500" b="1" u="sng">
              <a:solidFill>
                <a:srgbClr val="006AB2"/>
              </a:solidFill>
            </a:endParaRPr>
          </a:p>
        </p:txBody>
      </p:sp>
      <p:pic>
        <p:nvPicPr>
          <p:cNvPr id="14" name="Graphic 13" descr="Smart Phone with solid fill">
            <a:extLst>
              <a:ext uri="{FF2B5EF4-FFF2-40B4-BE49-F238E27FC236}">
                <a16:creationId xmlns:a16="http://schemas.microsoft.com/office/drawing/2014/main" id="{DE7E8A6F-3851-6D25-EF4E-45EC8C392C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32799" y="952216"/>
            <a:ext cx="320913" cy="320913"/>
          </a:xfrm>
          <a:prstGeom prst="rect">
            <a:avLst/>
          </a:prstGeom>
        </p:spPr>
      </p:pic>
      <p:pic>
        <p:nvPicPr>
          <p:cNvPr id="15" name="Graphic 14" descr="Monitor with solid fill">
            <a:extLst>
              <a:ext uri="{FF2B5EF4-FFF2-40B4-BE49-F238E27FC236}">
                <a16:creationId xmlns:a16="http://schemas.microsoft.com/office/drawing/2014/main" id="{88E63AAD-662E-B59A-8D5B-74C8EC3539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4300" y="973245"/>
            <a:ext cx="278855" cy="278855"/>
          </a:xfrm>
          <a:prstGeom prst="rect">
            <a:avLst/>
          </a:prstGeom>
        </p:spPr>
      </p:pic>
      <p:sp>
        <p:nvSpPr>
          <p:cNvPr id="16" name="Rectangle aux angles arrondis">
            <a:extLst>
              <a:ext uri="{FF2B5EF4-FFF2-40B4-BE49-F238E27FC236}">
                <a16:creationId xmlns:a16="http://schemas.microsoft.com/office/drawing/2014/main" id="{8F40AFFE-EAE6-B09D-B0FA-06801AF22520}"/>
              </a:ext>
            </a:extLst>
          </p:cNvPr>
          <p:cNvSpPr/>
          <p:nvPr/>
        </p:nvSpPr>
        <p:spPr>
          <a:xfrm rot="19738065">
            <a:off x="297880" y="766104"/>
            <a:ext cx="389263" cy="389435"/>
          </a:xfrm>
          <a:prstGeom prst="roundRect">
            <a:avLst>
              <a:gd name="adj" fmla="val 30479"/>
            </a:avLst>
          </a:prstGeom>
          <a:solidFill>
            <a:srgbClr val="006AB2">
              <a:alpha val="9804"/>
            </a:srgbClr>
          </a:solidFill>
          <a:ln w="28575">
            <a:noFill/>
            <a:miter lim="400000"/>
          </a:ln>
        </p:spPr>
        <p:txBody>
          <a:bodyPr lIns="67733" tIns="67733" rIns="67733" bIns="67733" anchor="ctr"/>
          <a:lstStyle/>
          <a:p>
            <a:pPr algn="ctr" defTabSz="1100639" hangingPunct="0">
              <a:defRPr sz="3200">
                <a:solidFill>
                  <a:srgbClr val="FFFFFF"/>
                </a:solidFill>
                <a:latin typeface="Helvetica Light"/>
                <a:ea typeface="Helvetica Light"/>
                <a:cs typeface="Helvetica Light"/>
                <a:sym typeface="Helvetica Light"/>
              </a:defRPr>
            </a:pPr>
            <a:endParaRPr lang="fr-FR" sz="5333" kern="0">
              <a:solidFill>
                <a:srgbClr val="FFFFFF"/>
              </a:solidFill>
              <a:latin typeface="Marianne" panose="02000000000000000000"/>
              <a:ea typeface="Helvetica Light"/>
              <a:cs typeface="Helvetica Light"/>
              <a:sym typeface="Helvetica Light"/>
            </a:endParaRPr>
          </a:p>
        </p:txBody>
      </p:sp>
      <p:sp>
        <p:nvSpPr>
          <p:cNvPr id="17" name="Rectangle aux angles arrondis">
            <a:extLst>
              <a:ext uri="{FF2B5EF4-FFF2-40B4-BE49-F238E27FC236}">
                <a16:creationId xmlns:a16="http://schemas.microsoft.com/office/drawing/2014/main" id="{A50B913E-0C48-83FF-B93E-920966C9E775}"/>
              </a:ext>
            </a:extLst>
          </p:cNvPr>
          <p:cNvSpPr/>
          <p:nvPr/>
        </p:nvSpPr>
        <p:spPr>
          <a:xfrm rot="19738065">
            <a:off x="4833083" y="791821"/>
            <a:ext cx="389263" cy="389435"/>
          </a:xfrm>
          <a:prstGeom prst="roundRect">
            <a:avLst>
              <a:gd name="adj" fmla="val 30479"/>
            </a:avLst>
          </a:prstGeom>
          <a:solidFill>
            <a:srgbClr val="006AB2">
              <a:alpha val="9804"/>
            </a:srgbClr>
          </a:solidFill>
          <a:ln w="28575">
            <a:noFill/>
            <a:miter lim="400000"/>
          </a:ln>
        </p:spPr>
        <p:txBody>
          <a:bodyPr lIns="67733" tIns="67733" rIns="67733" bIns="67733" anchor="ctr"/>
          <a:lstStyle/>
          <a:p>
            <a:pPr algn="ctr" defTabSz="1100639" hangingPunct="0">
              <a:defRPr sz="3200">
                <a:solidFill>
                  <a:srgbClr val="FFFFFF"/>
                </a:solidFill>
                <a:latin typeface="Helvetica Light"/>
                <a:ea typeface="Helvetica Light"/>
                <a:cs typeface="Helvetica Light"/>
                <a:sym typeface="Helvetica Light"/>
              </a:defRPr>
            </a:pPr>
            <a:endParaRPr lang="fr-FR" sz="5333" kern="0">
              <a:solidFill>
                <a:srgbClr val="FFFFFF"/>
              </a:solidFill>
              <a:latin typeface="Marianne" panose="02000000000000000000"/>
              <a:ea typeface="Helvetica Light"/>
              <a:cs typeface="Helvetica Light"/>
              <a:sym typeface="Helvetica Light"/>
            </a:endParaRPr>
          </a:p>
        </p:txBody>
      </p:sp>
    </p:spTree>
    <p:extLst>
      <p:ext uri="{BB962C8B-B14F-4D97-AF65-F5344CB8AC3E}">
        <p14:creationId xmlns:p14="http://schemas.microsoft.com/office/powerpoint/2010/main" val="2455165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13</a:t>
            </a:fld>
            <a:endParaRPr lang="fr-FR"/>
          </a:p>
        </p:txBody>
      </p:sp>
      <p:sp>
        <p:nvSpPr>
          <p:cNvPr id="3" name="Espace réservé de la date 2"/>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re 4"/>
          <p:cNvSpPr>
            <a:spLocks noGrp="1"/>
          </p:cNvSpPr>
          <p:nvPr>
            <p:ph type="title"/>
          </p:nvPr>
        </p:nvSpPr>
        <p:spPr/>
        <p:txBody>
          <a:bodyPr/>
          <a:lstStyle/>
          <a:p>
            <a:r>
              <a:rPr lang="fr-FR"/>
              <a:t>Les questions que l’on se pose</a:t>
            </a:r>
          </a:p>
        </p:txBody>
      </p:sp>
      <p:sp>
        <p:nvSpPr>
          <p:cNvPr id="9" name="Text Placeholder 8">
            <a:extLst>
              <a:ext uri="{FF2B5EF4-FFF2-40B4-BE49-F238E27FC236}">
                <a16:creationId xmlns:a16="http://schemas.microsoft.com/office/drawing/2014/main" id="{8D40C718-E9D1-39E4-A298-FA5BF43D366B}"/>
              </a:ext>
            </a:extLst>
          </p:cNvPr>
          <p:cNvSpPr>
            <a:spLocks noGrp="1"/>
          </p:cNvSpPr>
          <p:nvPr>
            <p:ph type="body" sz="quarter" idx="13"/>
          </p:nvPr>
        </p:nvSpPr>
        <p:spPr/>
        <p:txBody>
          <a:bodyPr/>
          <a:lstStyle/>
          <a:p>
            <a:endParaRPr lang="fr-FR"/>
          </a:p>
        </p:txBody>
      </p:sp>
      <p:sp>
        <p:nvSpPr>
          <p:cNvPr id="10" name="Espace réservé du texte 5">
            <a:extLst>
              <a:ext uri="{FF2B5EF4-FFF2-40B4-BE49-F238E27FC236}">
                <a16:creationId xmlns:a16="http://schemas.microsoft.com/office/drawing/2014/main" id="{36F5D4CA-589A-1E9E-2C41-7416881C5FBB}"/>
              </a:ext>
            </a:extLst>
          </p:cNvPr>
          <p:cNvSpPr>
            <a:spLocks noGrp="1"/>
          </p:cNvSpPr>
          <p:nvPr>
            <p:ph type="body" sz="quarter" idx="14"/>
          </p:nvPr>
        </p:nvSpPr>
        <p:spPr>
          <a:xfrm>
            <a:off x="323850" y="1177284"/>
            <a:ext cx="8424334" cy="2880320"/>
          </a:xfrm>
        </p:spPr>
        <p:txBody>
          <a:bodyPr/>
          <a:lstStyle/>
          <a:p>
            <a:pPr marL="434975" indent="-342900">
              <a:spcAft>
                <a:spcPts val="0"/>
              </a:spcAft>
              <a:buFont typeface="+mj-lt"/>
              <a:buAutoNum type="arabicPeriod"/>
            </a:pPr>
            <a:r>
              <a:rPr lang="fr-FR" b="1" u="sng">
                <a:solidFill>
                  <a:srgbClr val="006AB2"/>
                </a:solidFill>
                <a:latin typeface="Marianne" panose="02000000000000000000"/>
              </a:rPr>
              <a:t>Sur l’information de la personne désignée comme personne de confiance</a:t>
            </a:r>
          </a:p>
          <a:p>
            <a:pPr>
              <a:spcAft>
                <a:spcPts val="0"/>
              </a:spcAft>
            </a:pPr>
            <a:endParaRPr lang="fr-FR" sz="1050">
              <a:effectLst/>
              <a:latin typeface="Marianne" panose="02000000000000000000"/>
              <a:ea typeface="Calibri" panose="020F0502020204030204" pitchFamily="34" charset="0"/>
              <a:cs typeface="Times New Roman" panose="02020603050405020304" pitchFamily="18" charset="0"/>
            </a:endParaRPr>
          </a:p>
          <a:p>
            <a:pPr>
              <a:spcAft>
                <a:spcPts val="0"/>
              </a:spcAft>
            </a:pPr>
            <a:r>
              <a:rPr lang="fr-FR" sz="1050">
                <a:effectLst/>
                <a:latin typeface="Marianne" panose="02000000000000000000"/>
                <a:ea typeface="Calibri" panose="020F0502020204030204" pitchFamily="34" charset="0"/>
                <a:cs typeface="Times New Roman" panose="02020603050405020304" pitchFamily="18" charset="0"/>
              </a:rPr>
              <a:t>Pour le moment, une personne de confiance n’a pas connaissance qu’elle est désignée comme telle dans Mon espace santé, alors que la loi exige que cette désignation soit cosignée par elle. </a:t>
            </a:r>
            <a:endParaRPr lang="fr-FR" sz="1050" b="1" u="sng">
              <a:solidFill>
                <a:srgbClr val="006AB2"/>
              </a:solidFill>
              <a:latin typeface="Marianne" panose="02000000000000000000"/>
            </a:endParaRPr>
          </a:p>
          <a:p>
            <a:pPr algn="just"/>
            <a:r>
              <a:rPr lang="fr-FR" sz="1050">
                <a:latin typeface="Marianne" panose="02000000000000000000"/>
                <a:ea typeface="Times New Roman" panose="02020603050405020304" pitchFamily="18" charset="0"/>
                <a:cs typeface="Times New Roman" panose="02020603050405020304" pitchFamily="18" charset="0"/>
              </a:rPr>
              <a:t>Il</a:t>
            </a:r>
            <a:r>
              <a:rPr lang="fr-FR" sz="1050">
                <a:effectLst/>
                <a:latin typeface="Marianne" panose="02000000000000000000"/>
                <a:ea typeface="Times New Roman" panose="02020603050405020304" pitchFamily="18" charset="0"/>
                <a:cs typeface="Times New Roman" panose="02020603050405020304" pitchFamily="18" charset="0"/>
              </a:rPr>
              <a:t> faudrait embarquer une modification de la désignation de la personne de confiance pour qu’elle soit valable, </a:t>
            </a:r>
            <a:r>
              <a:rPr lang="fr-FR" sz="1050" b="1">
                <a:effectLst/>
                <a:latin typeface="Marianne" panose="02000000000000000000"/>
                <a:ea typeface="Times New Roman" panose="02020603050405020304" pitchFamily="18" charset="0"/>
                <a:cs typeface="Times New Roman" panose="02020603050405020304" pitchFamily="18" charset="0"/>
              </a:rPr>
              <a:t>en s’assurant que cette dernière soit mise au courant et accepte une telle désignation.</a:t>
            </a:r>
            <a:r>
              <a:rPr lang="fr-FR" sz="1050">
                <a:effectLst/>
                <a:latin typeface="Marianne" panose="02000000000000000000"/>
                <a:ea typeface="Times New Roman" panose="02020603050405020304" pitchFamily="18" charset="0"/>
                <a:cs typeface="Times New Roman" panose="02020603050405020304" pitchFamily="18" charset="0"/>
              </a:rPr>
              <a:t> Cela lui permettrait par la suite de remplir les directives anticipées pour les personnes qui n’en sont pas capables. </a:t>
            </a:r>
            <a:endParaRPr lang="fr-FR" b="1" u="sng">
              <a:solidFill>
                <a:srgbClr val="006AB2"/>
              </a:solidFill>
              <a:latin typeface="Marianne" panose="02000000000000000000"/>
            </a:endParaRPr>
          </a:p>
          <a:p>
            <a:pPr>
              <a:spcAft>
                <a:spcPts val="0"/>
              </a:spcAft>
            </a:pPr>
            <a:endParaRPr lang="fr-FR" b="1" u="sng">
              <a:solidFill>
                <a:srgbClr val="006AB2"/>
              </a:solidFill>
              <a:latin typeface="Marianne" panose="02000000000000000000"/>
            </a:endParaRPr>
          </a:p>
          <a:p>
            <a:pPr marL="434975" indent="-342900">
              <a:spcAft>
                <a:spcPts val="0"/>
              </a:spcAft>
              <a:buFont typeface="+mj-lt"/>
              <a:buAutoNum type="arabicPeriod" startAt="2"/>
            </a:pPr>
            <a:r>
              <a:rPr lang="fr-FR" b="1" u="sng">
                <a:solidFill>
                  <a:srgbClr val="006AB2"/>
                </a:solidFill>
                <a:latin typeface="Marianne" panose="02000000000000000000"/>
              </a:rPr>
              <a:t>Sur la notification du dépôt des directives anticipées à la personne de confiance</a:t>
            </a:r>
          </a:p>
          <a:p>
            <a:pPr algn="just" fontAlgn="base"/>
            <a:endParaRPr lang="fr-FR" sz="1050">
              <a:effectLst/>
              <a:latin typeface="Marianne" panose="02000000000000000000"/>
              <a:ea typeface="Times New Roman" panose="02020603050405020304" pitchFamily="18" charset="0"/>
            </a:endParaRPr>
          </a:p>
          <a:p>
            <a:pPr algn="just" fontAlgn="base"/>
            <a:r>
              <a:rPr lang="fr-FR" sz="1050">
                <a:effectLst/>
                <a:latin typeface="Marianne" panose="02000000000000000000"/>
                <a:ea typeface="Times New Roman" panose="02020603050405020304" pitchFamily="18" charset="0"/>
              </a:rPr>
              <a:t>Il faudrait réussir à prévoir un système d’information de la personne de confiance quand des directives anticipées sont déposées. La personne de confiance pourra ainsi se poser en garant des directives anticipées. </a:t>
            </a:r>
          </a:p>
          <a:p>
            <a:pPr>
              <a:spcAft>
                <a:spcPts val="0"/>
              </a:spcAft>
            </a:pPr>
            <a:endParaRPr lang="fr-FR" sz="1050"/>
          </a:p>
        </p:txBody>
      </p:sp>
      <p:sp>
        <p:nvSpPr>
          <p:cNvPr id="11" name="Rectangle aux angles arrondis">
            <a:extLst>
              <a:ext uri="{FF2B5EF4-FFF2-40B4-BE49-F238E27FC236}">
                <a16:creationId xmlns:a16="http://schemas.microsoft.com/office/drawing/2014/main" id="{91C8030B-D417-0756-490F-4AA96C537531}"/>
              </a:ext>
            </a:extLst>
          </p:cNvPr>
          <p:cNvSpPr/>
          <p:nvPr/>
        </p:nvSpPr>
        <p:spPr>
          <a:xfrm rot="19738065">
            <a:off x="297880" y="1070906"/>
            <a:ext cx="389263" cy="389435"/>
          </a:xfrm>
          <a:prstGeom prst="roundRect">
            <a:avLst>
              <a:gd name="adj" fmla="val 30479"/>
            </a:avLst>
          </a:prstGeom>
          <a:solidFill>
            <a:srgbClr val="006AB2">
              <a:alpha val="9804"/>
            </a:srgbClr>
          </a:solidFill>
          <a:ln w="28575">
            <a:noFill/>
            <a:miter lim="400000"/>
          </a:ln>
        </p:spPr>
        <p:txBody>
          <a:bodyPr lIns="67733" tIns="67733" rIns="67733" bIns="67733" anchor="ctr"/>
          <a:lstStyle/>
          <a:p>
            <a:pPr algn="ctr" defTabSz="1100639" hangingPunct="0">
              <a:defRPr sz="3200">
                <a:solidFill>
                  <a:srgbClr val="FFFFFF"/>
                </a:solidFill>
                <a:latin typeface="Helvetica Light"/>
                <a:ea typeface="Helvetica Light"/>
                <a:cs typeface="Helvetica Light"/>
                <a:sym typeface="Helvetica Light"/>
              </a:defRPr>
            </a:pPr>
            <a:endParaRPr lang="fr-FR" sz="5333" kern="0">
              <a:solidFill>
                <a:srgbClr val="FFFFFF"/>
              </a:solidFill>
              <a:latin typeface="Marianne" panose="02000000000000000000"/>
              <a:ea typeface="Helvetica Light"/>
              <a:cs typeface="Helvetica Light"/>
              <a:sym typeface="Helvetica Light"/>
            </a:endParaRPr>
          </a:p>
        </p:txBody>
      </p:sp>
      <p:sp>
        <p:nvSpPr>
          <p:cNvPr id="12" name="Rectangle aux angles arrondis">
            <a:extLst>
              <a:ext uri="{FF2B5EF4-FFF2-40B4-BE49-F238E27FC236}">
                <a16:creationId xmlns:a16="http://schemas.microsoft.com/office/drawing/2014/main" id="{3AFD6107-E451-E847-EF40-2DBD90ABEEC8}"/>
              </a:ext>
            </a:extLst>
          </p:cNvPr>
          <p:cNvSpPr/>
          <p:nvPr/>
        </p:nvSpPr>
        <p:spPr>
          <a:xfrm rot="19738065">
            <a:off x="297880" y="2520547"/>
            <a:ext cx="389263" cy="389435"/>
          </a:xfrm>
          <a:prstGeom prst="roundRect">
            <a:avLst>
              <a:gd name="adj" fmla="val 30479"/>
            </a:avLst>
          </a:prstGeom>
          <a:solidFill>
            <a:srgbClr val="006AB2">
              <a:alpha val="9804"/>
            </a:srgbClr>
          </a:solidFill>
          <a:ln w="28575">
            <a:noFill/>
            <a:miter lim="400000"/>
          </a:ln>
        </p:spPr>
        <p:txBody>
          <a:bodyPr lIns="67733" tIns="67733" rIns="67733" bIns="67733" anchor="ctr"/>
          <a:lstStyle/>
          <a:p>
            <a:pPr algn="ctr" defTabSz="1100639" hangingPunct="0">
              <a:defRPr sz="3200">
                <a:solidFill>
                  <a:srgbClr val="FFFFFF"/>
                </a:solidFill>
                <a:latin typeface="Helvetica Light"/>
                <a:ea typeface="Helvetica Light"/>
                <a:cs typeface="Helvetica Light"/>
                <a:sym typeface="Helvetica Light"/>
              </a:defRPr>
            </a:pPr>
            <a:endParaRPr lang="fr-FR" sz="5333" kern="0">
              <a:solidFill>
                <a:srgbClr val="FFFFFF"/>
              </a:solidFill>
              <a:latin typeface="Marianne" panose="02000000000000000000"/>
              <a:ea typeface="Helvetica Light"/>
              <a:cs typeface="Helvetica Light"/>
              <a:sym typeface="Helvetica Light"/>
            </a:endParaRPr>
          </a:p>
        </p:txBody>
      </p:sp>
    </p:spTree>
    <p:extLst>
      <p:ext uri="{BB962C8B-B14F-4D97-AF65-F5344CB8AC3E}">
        <p14:creationId xmlns:p14="http://schemas.microsoft.com/office/powerpoint/2010/main" val="212722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1CF88FF-2314-51C3-A0E2-475327BF6718}"/>
              </a:ext>
            </a:extLst>
          </p:cNvPr>
          <p:cNvSpPr>
            <a:spLocks noGrp="1"/>
          </p:cNvSpPr>
          <p:nvPr>
            <p:ph type="pic" sz="quarter" idx="13"/>
          </p:nvPr>
        </p:nvSpPr>
        <p:spPr>
          <a:solidFill>
            <a:srgbClr val="E82785"/>
          </a:solidFill>
        </p:spPr>
        <p:txBody>
          <a:bodyPr/>
          <a:lstStyle/>
          <a:p>
            <a:endParaRPr lang="fr-FR"/>
          </a:p>
        </p:txBody>
      </p:sp>
      <p:sp>
        <p:nvSpPr>
          <p:cNvPr id="3" name="Date Placeholder 2">
            <a:extLst>
              <a:ext uri="{FF2B5EF4-FFF2-40B4-BE49-F238E27FC236}">
                <a16:creationId xmlns:a16="http://schemas.microsoft.com/office/drawing/2014/main" id="{9A2D64F7-2FD5-0A36-FA92-F5F098952F83}"/>
              </a:ext>
            </a:extLst>
          </p:cNvPr>
          <p:cNvSpPr>
            <a:spLocks noGrp="1"/>
          </p:cNvSpPr>
          <p:nvPr>
            <p:ph type="dt" sz="half" idx="2"/>
          </p:nvPr>
        </p:nvSpPr>
        <p:spPr/>
        <p:txBody>
          <a:bodyPr/>
          <a:lstStyle/>
          <a:p>
            <a:fld id="{5F7325A3-5315-1B4B-A0D9-112471EB5837}" type="datetime1">
              <a:rPr lang="fr-FR" cap="all" smtClean="0"/>
              <a:pPr/>
              <a:t>09/12/2024</a:t>
            </a:fld>
            <a:endParaRPr lang="fr-FR" cap="all"/>
          </a:p>
        </p:txBody>
      </p:sp>
      <p:sp>
        <p:nvSpPr>
          <p:cNvPr id="4" name="Title 3">
            <a:extLst>
              <a:ext uri="{FF2B5EF4-FFF2-40B4-BE49-F238E27FC236}">
                <a16:creationId xmlns:a16="http://schemas.microsoft.com/office/drawing/2014/main" id="{BB0FD83E-867E-7A88-BC41-D2B694F87491}"/>
              </a:ext>
            </a:extLst>
          </p:cNvPr>
          <p:cNvSpPr>
            <a:spLocks noGrp="1"/>
          </p:cNvSpPr>
          <p:nvPr>
            <p:ph type="title"/>
          </p:nvPr>
        </p:nvSpPr>
        <p:spPr/>
        <p:txBody>
          <a:bodyPr/>
          <a:lstStyle/>
          <a:p>
            <a:pPr marL="0" indent="0">
              <a:buNone/>
            </a:pPr>
            <a:r>
              <a:rPr lang="fr-FR"/>
              <a:t>3. Mon espace santé</a:t>
            </a:r>
          </a:p>
        </p:txBody>
      </p:sp>
      <p:sp>
        <p:nvSpPr>
          <p:cNvPr id="5" name="Slide Number Placeholder 4">
            <a:extLst>
              <a:ext uri="{FF2B5EF4-FFF2-40B4-BE49-F238E27FC236}">
                <a16:creationId xmlns:a16="http://schemas.microsoft.com/office/drawing/2014/main" id="{396BFE7E-FBB3-CD08-160F-32069E6813C8}"/>
              </a:ext>
            </a:extLst>
          </p:cNvPr>
          <p:cNvSpPr>
            <a:spLocks noGrp="1"/>
          </p:cNvSpPr>
          <p:nvPr>
            <p:ph type="sldNum" sz="quarter" idx="4"/>
          </p:nvPr>
        </p:nvSpPr>
        <p:spPr/>
        <p:txBody>
          <a:bodyPr/>
          <a:lstStyle/>
          <a:p>
            <a:fld id="{733122C9-A0B9-462F-8757-0847AD287B63}" type="slidenum">
              <a:rPr lang="fr-FR" smtClean="0"/>
              <a:pPr/>
              <a:t>14</a:t>
            </a:fld>
            <a:endParaRPr lang="fr-FR"/>
          </a:p>
        </p:txBody>
      </p:sp>
      <p:sp>
        <p:nvSpPr>
          <p:cNvPr id="7" name="Espace réservé du pied de page 4">
            <a:extLst>
              <a:ext uri="{FF2B5EF4-FFF2-40B4-BE49-F238E27FC236}">
                <a16:creationId xmlns:a16="http://schemas.microsoft.com/office/drawing/2014/main" id="{95FA5A7D-D3F6-080E-FCE5-C9034FCC878C}"/>
              </a:ext>
            </a:extLst>
          </p:cNvPr>
          <p:cNvSpPr>
            <a:spLocks noGrp="1"/>
          </p:cNvSpPr>
          <p:nvPr>
            <p:ph type="ftr" sz="quarter" idx="3"/>
          </p:nvPr>
        </p:nvSpPr>
        <p:spPr>
          <a:xfrm>
            <a:off x="2868782" y="195486"/>
            <a:ext cx="5879931" cy="360000"/>
          </a:xfrm>
        </p:spPr>
        <p:txBody>
          <a:bodyPr/>
          <a:lstStyle/>
          <a:p>
            <a:r>
              <a:rPr lang="fr-FR"/>
              <a:t>Délégation au numérique en santé</a:t>
            </a:r>
          </a:p>
        </p:txBody>
      </p:sp>
    </p:spTree>
    <p:extLst>
      <p:ext uri="{BB962C8B-B14F-4D97-AF65-F5344CB8AC3E}">
        <p14:creationId xmlns:p14="http://schemas.microsoft.com/office/powerpoint/2010/main" val="4276756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4B9355-ED60-1047-8EB1-B80A037334CA}"/>
              </a:ext>
            </a:extLst>
          </p:cNvPr>
          <p:cNvSpPr>
            <a:spLocks noGrp="1"/>
          </p:cNvSpPr>
          <p:nvPr>
            <p:ph type="sldNum" sz="quarter" idx="12"/>
          </p:nvPr>
        </p:nvSpPr>
        <p:spPr/>
        <p:txBody>
          <a:bodyPr/>
          <a:lstStyle/>
          <a:p>
            <a:fld id="{733122C9-A0B9-462F-8757-0847AD287B63}" type="slidenum">
              <a:rPr lang="fr-FR" smtClean="0"/>
              <a:pPr/>
              <a:t>15</a:t>
            </a:fld>
            <a:endParaRPr lang="fr-FR"/>
          </a:p>
        </p:txBody>
      </p:sp>
      <p:sp>
        <p:nvSpPr>
          <p:cNvPr id="3" name="Date Placeholder 2">
            <a:extLst>
              <a:ext uri="{FF2B5EF4-FFF2-40B4-BE49-F238E27FC236}">
                <a16:creationId xmlns:a16="http://schemas.microsoft.com/office/drawing/2014/main" id="{08B66BB0-69F8-CACC-2095-6BFEA3F02B20}"/>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le 4">
            <a:extLst>
              <a:ext uri="{FF2B5EF4-FFF2-40B4-BE49-F238E27FC236}">
                <a16:creationId xmlns:a16="http://schemas.microsoft.com/office/drawing/2014/main" id="{68E26E86-A471-AE2E-6883-00F039098602}"/>
              </a:ext>
            </a:extLst>
          </p:cNvPr>
          <p:cNvSpPr>
            <a:spLocks noGrp="1"/>
          </p:cNvSpPr>
          <p:nvPr>
            <p:ph type="title"/>
          </p:nvPr>
        </p:nvSpPr>
        <p:spPr>
          <a:xfrm>
            <a:off x="323853" y="342726"/>
            <a:ext cx="8424863" cy="539991"/>
          </a:xfrm>
        </p:spPr>
        <p:txBody>
          <a:bodyPr>
            <a:normAutofit fontScale="90000"/>
          </a:bodyPr>
          <a:lstStyle/>
          <a:p>
            <a:r>
              <a:rPr lang="fr-FR" sz="2800"/>
              <a:t>Mon espace santé : </a:t>
            </a:r>
            <a:br>
              <a:rPr lang="fr-FR" sz="2800"/>
            </a:br>
            <a:r>
              <a:rPr lang="fr-FR" sz="2800"/>
              <a:t>Une loi passe en juillet 2019 pour transformer le DMP</a:t>
            </a:r>
            <a:endParaRPr lang="fr-FR"/>
          </a:p>
        </p:txBody>
      </p:sp>
      <p:sp>
        <p:nvSpPr>
          <p:cNvPr id="8" name="Espace réservé du texte 1">
            <a:extLst>
              <a:ext uri="{FF2B5EF4-FFF2-40B4-BE49-F238E27FC236}">
                <a16:creationId xmlns:a16="http://schemas.microsoft.com/office/drawing/2014/main" id="{C84953D3-AEFC-2805-2B78-610E46787C90}"/>
              </a:ext>
            </a:extLst>
          </p:cNvPr>
          <p:cNvSpPr txBox="1">
            <a:spLocks/>
          </p:cNvSpPr>
          <p:nvPr/>
        </p:nvSpPr>
        <p:spPr>
          <a:xfrm>
            <a:off x="1823796" y="1202399"/>
            <a:ext cx="6799708" cy="3403402"/>
          </a:xfrm>
          <a:prstGeom prst="rect">
            <a:avLst/>
          </a:prstGeom>
          <a:ln w="3175">
            <a:noFill/>
          </a:ln>
        </p:spPr>
        <p:txBody>
          <a:bodyPr vert="horz" lIns="68580" tIns="34290" rIns="68580" bIns="34290" rtlCol="0">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7866" lvl="2" indent="0" defTabSz="685800">
              <a:lnSpc>
                <a:spcPct val="85000"/>
              </a:lnSpc>
              <a:spcBef>
                <a:spcPts val="0"/>
              </a:spcBef>
              <a:spcAft>
                <a:spcPts val="600"/>
              </a:spcAft>
              <a:buClr>
                <a:srgbClr val="1F4E79"/>
              </a:buClr>
              <a:buSzPct val="70000"/>
              <a:buNone/>
              <a:defRPr/>
            </a:pPr>
            <a:r>
              <a:rPr lang="fr-FR" sz="1350">
                <a:solidFill>
                  <a:srgbClr val="545859"/>
                </a:solidFill>
                <a:latin typeface="Marianne" panose="02000000000000000000"/>
                <a:cs typeface="Arial" panose="020B0604020202020204" pitchFamily="34" charset="0"/>
              </a:rPr>
              <a:t>La loi prévoit l’arrivée </a:t>
            </a:r>
            <a:r>
              <a:rPr lang="fr-FR" sz="1800" b="1">
                <a:solidFill>
                  <a:srgbClr val="DF2680"/>
                </a:solidFill>
                <a:latin typeface="Marianne" panose="02000000000000000000"/>
                <a:cs typeface="Arial" panose="020B0604020202020204" pitchFamily="34" charset="0"/>
              </a:rPr>
              <a:t>d’un espace numérique de santé </a:t>
            </a:r>
            <a:r>
              <a:rPr lang="fr-FR" sz="1350">
                <a:solidFill>
                  <a:srgbClr val="545859"/>
                </a:solidFill>
                <a:latin typeface="Marianne" panose="02000000000000000000"/>
                <a:cs typeface="Arial" panose="020B0604020202020204" pitchFamily="34" charset="0"/>
              </a:rPr>
              <a:t>pour toute personne au 1</a:t>
            </a:r>
            <a:r>
              <a:rPr lang="fr-FR" sz="1350" baseline="30000">
                <a:solidFill>
                  <a:srgbClr val="545859"/>
                </a:solidFill>
                <a:latin typeface="Marianne" panose="02000000000000000000"/>
                <a:cs typeface="Arial" panose="020B0604020202020204" pitchFamily="34" charset="0"/>
              </a:rPr>
              <a:t>er</a:t>
            </a:r>
            <a:r>
              <a:rPr lang="fr-FR" sz="1350">
                <a:solidFill>
                  <a:srgbClr val="545859"/>
                </a:solidFill>
                <a:latin typeface="Marianne" panose="02000000000000000000"/>
                <a:cs typeface="Arial" panose="020B0604020202020204" pitchFamily="34" charset="0"/>
              </a:rPr>
              <a:t> janvier 2022.</a:t>
            </a:r>
          </a:p>
          <a:p>
            <a:pPr marL="67866" lvl="2" indent="0" defTabSz="685800">
              <a:lnSpc>
                <a:spcPct val="85000"/>
              </a:lnSpc>
              <a:spcBef>
                <a:spcPts val="0"/>
              </a:spcBef>
              <a:spcAft>
                <a:spcPts val="600"/>
              </a:spcAft>
              <a:buClr>
                <a:srgbClr val="1F4E79"/>
              </a:buClr>
              <a:buSzPct val="70000"/>
              <a:buNone/>
              <a:defRPr/>
            </a:pPr>
            <a:endParaRPr lang="fr-FR" sz="1350">
              <a:solidFill>
                <a:srgbClr val="545859"/>
              </a:solidFill>
              <a:latin typeface="Marianne" panose="02000000000000000000"/>
              <a:cs typeface="Arial" panose="020B0604020202020204" pitchFamily="34" charset="0"/>
            </a:endParaRPr>
          </a:p>
          <a:p>
            <a:pPr marL="67866" lvl="2" indent="0" defTabSz="685800">
              <a:lnSpc>
                <a:spcPct val="85000"/>
              </a:lnSpc>
              <a:spcBef>
                <a:spcPts val="0"/>
              </a:spcBef>
              <a:spcAft>
                <a:spcPts val="600"/>
              </a:spcAft>
              <a:buClr>
                <a:srgbClr val="1F4E79"/>
              </a:buClr>
              <a:buSzPct val="70000"/>
              <a:buNone/>
              <a:defRPr/>
            </a:pPr>
            <a:r>
              <a:rPr lang="fr-FR" sz="1350">
                <a:solidFill>
                  <a:srgbClr val="545859"/>
                </a:solidFill>
                <a:latin typeface="Marianne" panose="02000000000000000000"/>
                <a:cs typeface="Arial" panose="020B0604020202020204" pitchFamily="34" charset="0"/>
              </a:rPr>
              <a:t>L’ambition était de </a:t>
            </a:r>
            <a:r>
              <a:rPr lang="fr-FR" sz="1800" b="1">
                <a:solidFill>
                  <a:srgbClr val="DF2680"/>
                </a:solidFill>
                <a:latin typeface="Marianne" panose="02000000000000000000"/>
                <a:cs typeface="Arial" panose="020B0604020202020204" pitchFamily="34" charset="0"/>
              </a:rPr>
              <a:t>donner la main au patient </a:t>
            </a:r>
            <a:r>
              <a:rPr lang="fr-FR" sz="1350">
                <a:solidFill>
                  <a:srgbClr val="545859"/>
                </a:solidFill>
                <a:latin typeface="Marianne" panose="02000000000000000000"/>
                <a:cs typeface="Arial" panose="020B0604020202020204" pitchFamily="34" charset="0"/>
              </a:rPr>
              <a:t>pour gérer ses données de santé et pour faciliter la coordination des soins entre professionnels.</a:t>
            </a:r>
          </a:p>
          <a:p>
            <a:pPr marL="67866" lvl="2" indent="0" defTabSz="685800">
              <a:lnSpc>
                <a:spcPct val="85000"/>
              </a:lnSpc>
              <a:spcBef>
                <a:spcPts val="0"/>
              </a:spcBef>
              <a:spcAft>
                <a:spcPts val="600"/>
              </a:spcAft>
              <a:buClr>
                <a:srgbClr val="1F4E79"/>
              </a:buClr>
              <a:buSzPct val="70000"/>
              <a:buNone/>
              <a:defRPr/>
            </a:pPr>
            <a:endParaRPr lang="fr-FR" sz="1350">
              <a:solidFill>
                <a:srgbClr val="545859"/>
              </a:solidFill>
              <a:latin typeface="Marianne" panose="02000000000000000000"/>
              <a:cs typeface="Arial" panose="020B0604020202020204" pitchFamily="34" charset="0"/>
            </a:endParaRPr>
          </a:p>
          <a:p>
            <a:pPr marL="67866" lvl="2" indent="0" defTabSz="685800">
              <a:lnSpc>
                <a:spcPct val="85000"/>
              </a:lnSpc>
              <a:spcBef>
                <a:spcPts val="0"/>
              </a:spcBef>
              <a:spcAft>
                <a:spcPts val="600"/>
              </a:spcAft>
              <a:buClr>
                <a:srgbClr val="1F4E79"/>
              </a:buClr>
              <a:buSzPct val="70000"/>
              <a:buNone/>
              <a:defRPr/>
            </a:pPr>
            <a:r>
              <a:rPr lang="fr-FR" sz="1350">
                <a:solidFill>
                  <a:srgbClr val="545859"/>
                </a:solidFill>
                <a:latin typeface="Marianne" panose="02000000000000000000"/>
                <a:cs typeface="Arial" panose="020B0604020202020204" pitchFamily="34" charset="0"/>
              </a:rPr>
              <a:t>La loi définit les grands principes de fonctionnement de l’espace numérique de santé : fonctionnalité et mode d’accès des professionnels et établissements de santé. Elle</a:t>
            </a:r>
            <a:r>
              <a:rPr lang="fr-FR" sz="1500" b="1">
                <a:solidFill>
                  <a:srgbClr val="545859"/>
                </a:solidFill>
                <a:latin typeface="Marianne" panose="02000000000000000000"/>
                <a:cs typeface="Arial" panose="020B0604020202020204" pitchFamily="34" charset="0"/>
              </a:rPr>
              <a:t> </a:t>
            </a:r>
            <a:r>
              <a:rPr lang="fr-FR" sz="1800" b="1">
                <a:solidFill>
                  <a:srgbClr val="DF2680"/>
                </a:solidFill>
                <a:latin typeface="Marianne" panose="02000000000000000000"/>
                <a:cs typeface="Arial" panose="020B0604020202020204" pitchFamily="34" charset="0"/>
              </a:rPr>
              <a:t>élargit le périmètre du DMP</a:t>
            </a:r>
            <a:r>
              <a:rPr lang="fr-FR" sz="1350">
                <a:solidFill>
                  <a:srgbClr val="545859"/>
                </a:solidFill>
                <a:latin typeface="Marianne" panose="02000000000000000000"/>
                <a:cs typeface="Arial" panose="020B0604020202020204" pitchFamily="34" charset="0"/>
              </a:rPr>
              <a:t>, qui devient une brique de Mon espace santé.</a:t>
            </a:r>
          </a:p>
          <a:p>
            <a:pPr marL="67866" lvl="2" indent="0" defTabSz="685800">
              <a:lnSpc>
                <a:spcPct val="85000"/>
              </a:lnSpc>
              <a:spcBef>
                <a:spcPts val="0"/>
              </a:spcBef>
              <a:spcAft>
                <a:spcPts val="600"/>
              </a:spcAft>
              <a:buClr>
                <a:srgbClr val="1F4E79"/>
              </a:buClr>
              <a:buSzPct val="70000"/>
              <a:buNone/>
              <a:defRPr/>
            </a:pPr>
            <a:endParaRPr lang="fr-FR" sz="1350">
              <a:solidFill>
                <a:srgbClr val="545859"/>
              </a:solidFill>
              <a:latin typeface="Marianne" panose="02000000000000000000"/>
              <a:cs typeface="Arial" panose="020B0604020202020204" pitchFamily="34" charset="0"/>
            </a:endParaRPr>
          </a:p>
          <a:p>
            <a:pPr marL="67866" lvl="2" indent="0" defTabSz="685800">
              <a:lnSpc>
                <a:spcPct val="85000"/>
              </a:lnSpc>
              <a:spcBef>
                <a:spcPts val="0"/>
              </a:spcBef>
              <a:spcAft>
                <a:spcPts val="600"/>
              </a:spcAft>
              <a:buClr>
                <a:srgbClr val="1F4E79"/>
              </a:buClr>
              <a:buSzPct val="70000"/>
              <a:buNone/>
              <a:defRPr/>
            </a:pPr>
            <a:r>
              <a:rPr lang="fr-FR" sz="1350">
                <a:solidFill>
                  <a:srgbClr val="545859"/>
                </a:solidFill>
                <a:latin typeface="Marianne" panose="02000000000000000000"/>
                <a:cs typeface="Arial" panose="020B0604020202020204" pitchFamily="34" charset="0"/>
              </a:rPr>
              <a:t>Elle instaure le principe de </a:t>
            </a:r>
            <a:r>
              <a:rPr lang="fr-FR" sz="1500" b="1">
                <a:solidFill>
                  <a:srgbClr val="DF2680"/>
                </a:solidFill>
                <a:latin typeface="Marianne" panose="02000000000000000000"/>
                <a:cs typeface="Arial" panose="020B0604020202020204" pitchFamily="34" charset="0"/>
              </a:rPr>
              <a:t>création automatique, sauf opposition </a:t>
            </a:r>
            <a:r>
              <a:rPr lang="fr-FR" sz="1350">
                <a:solidFill>
                  <a:srgbClr val="545859"/>
                </a:solidFill>
                <a:latin typeface="Marianne" panose="02000000000000000000"/>
                <a:cs typeface="Arial" panose="020B0604020202020204" pitchFamily="34" charset="0"/>
              </a:rPr>
              <a:t>de la personne ou de son représentant légal (principe d’« opt-out »)</a:t>
            </a:r>
            <a:endParaRPr lang="fr-FR" sz="2100">
              <a:solidFill>
                <a:srgbClr val="007FAD"/>
              </a:solidFill>
              <a:latin typeface="Marianne" panose="02000000000000000000"/>
            </a:endParaRPr>
          </a:p>
        </p:txBody>
      </p:sp>
      <p:pic>
        <p:nvPicPr>
          <p:cNvPr id="9" name="Picture 6">
            <a:extLst>
              <a:ext uri="{FF2B5EF4-FFF2-40B4-BE49-F238E27FC236}">
                <a16:creationId xmlns:a16="http://schemas.microsoft.com/office/drawing/2014/main" id="{22EAE04F-6301-D3E1-150A-FB48A7F7299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496" y="1988602"/>
            <a:ext cx="1288639" cy="915498"/>
          </a:xfrm>
          <a:prstGeom prst="rect">
            <a:avLst/>
          </a:prstGeom>
          <a:noFill/>
          <a:ln>
            <a:noFill/>
          </a:ln>
        </p:spPr>
      </p:pic>
    </p:spTree>
    <p:extLst>
      <p:ext uri="{BB962C8B-B14F-4D97-AF65-F5344CB8AC3E}">
        <p14:creationId xmlns:p14="http://schemas.microsoft.com/office/powerpoint/2010/main" val="4216744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0FD38D-E40A-F4FE-B590-BA9CA300FAD7}"/>
              </a:ext>
            </a:extLst>
          </p:cNvPr>
          <p:cNvSpPr>
            <a:spLocks noGrp="1"/>
          </p:cNvSpPr>
          <p:nvPr>
            <p:ph type="sldNum" sz="quarter" idx="12"/>
          </p:nvPr>
        </p:nvSpPr>
        <p:spPr/>
        <p:txBody>
          <a:bodyPr/>
          <a:lstStyle/>
          <a:p>
            <a:fld id="{733122C9-A0B9-462F-8757-0847AD287B63}" type="slidenum">
              <a:rPr lang="fr-FR" smtClean="0"/>
              <a:pPr/>
              <a:t>16</a:t>
            </a:fld>
            <a:endParaRPr lang="fr-FR"/>
          </a:p>
        </p:txBody>
      </p:sp>
      <p:sp>
        <p:nvSpPr>
          <p:cNvPr id="3" name="Date Placeholder 2">
            <a:extLst>
              <a:ext uri="{FF2B5EF4-FFF2-40B4-BE49-F238E27FC236}">
                <a16:creationId xmlns:a16="http://schemas.microsoft.com/office/drawing/2014/main" id="{BC4B303D-A6FD-04AD-95D1-0297025F1F7B}"/>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4" name="Text Placeholder 3">
            <a:extLst>
              <a:ext uri="{FF2B5EF4-FFF2-40B4-BE49-F238E27FC236}">
                <a16:creationId xmlns:a16="http://schemas.microsoft.com/office/drawing/2014/main" id="{97831EDB-2635-6450-5773-9149A638B5C5}"/>
              </a:ext>
            </a:extLst>
          </p:cNvPr>
          <p:cNvSpPr>
            <a:spLocks noGrp="1"/>
          </p:cNvSpPr>
          <p:nvPr>
            <p:ph type="body" sz="quarter" idx="13"/>
          </p:nvPr>
        </p:nvSpPr>
        <p:spPr/>
        <p:txBody>
          <a:bodyPr/>
          <a:lstStyle/>
          <a:p>
            <a:r>
              <a:rPr lang="fr-FR" sz="1600" b="1">
                <a:solidFill>
                  <a:srgbClr val="5E5E5E"/>
                </a:solidFill>
                <a:latin typeface="Marianne" panose="02000000000000000000"/>
                <a:cs typeface="Arial"/>
                <a:sym typeface="Arial"/>
              </a:rPr>
              <a:t>Grâce à Mon espace santé, l’usager a accès à 5 fonctionnalités majeures :</a:t>
            </a:r>
          </a:p>
          <a:p>
            <a:endParaRPr lang="fr-FR"/>
          </a:p>
        </p:txBody>
      </p:sp>
      <p:sp>
        <p:nvSpPr>
          <p:cNvPr id="5" name="Title 4">
            <a:extLst>
              <a:ext uri="{FF2B5EF4-FFF2-40B4-BE49-F238E27FC236}">
                <a16:creationId xmlns:a16="http://schemas.microsoft.com/office/drawing/2014/main" id="{ABEDCDCC-58F5-2DDB-F458-84A1F3C18C44}"/>
              </a:ext>
            </a:extLst>
          </p:cNvPr>
          <p:cNvSpPr>
            <a:spLocks noGrp="1"/>
          </p:cNvSpPr>
          <p:nvPr>
            <p:ph type="title"/>
          </p:nvPr>
        </p:nvSpPr>
        <p:spPr/>
        <p:txBody>
          <a:bodyPr/>
          <a:lstStyle/>
          <a:p>
            <a:r>
              <a:rPr lang="fr-FR"/>
              <a:t>Les fonctionnalités de Mon espace santé</a:t>
            </a:r>
          </a:p>
        </p:txBody>
      </p:sp>
      <p:grpSp>
        <p:nvGrpSpPr>
          <p:cNvPr id="9" name="Group 8">
            <a:extLst>
              <a:ext uri="{FF2B5EF4-FFF2-40B4-BE49-F238E27FC236}">
                <a16:creationId xmlns:a16="http://schemas.microsoft.com/office/drawing/2014/main" id="{700A7502-5519-89E7-633B-84A2A9EF41B4}"/>
              </a:ext>
            </a:extLst>
          </p:cNvPr>
          <p:cNvGrpSpPr/>
          <p:nvPr/>
        </p:nvGrpSpPr>
        <p:grpSpPr>
          <a:xfrm>
            <a:off x="2786224" y="1189009"/>
            <a:ext cx="3773705" cy="2798973"/>
            <a:chOff x="3580841" y="2285331"/>
            <a:chExt cx="5031606" cy="3731964"/>
          </a:xfrm>
        </p:grpSpPr>
        <p:graphicFrame>
          <p:nvGraphicFramePr>
            <p:cNvPr id="10" name="Graphique 21">
              <a:extLst>
                <a:ext uri="{FF2B5EF4-FFF2-40B4-BE49-F238E27FC236}">
                  <a16:creationId xmlns:a16="http://schemas.microsoft.com/office/drawing/2014/main" id="{48228C96-A788-A949-9890-26976656DFF3}"/>
                </a:ext>
              </a:extLst>
            </p:cNvPr>
            <p:cNvGraphicFramePr/>
            <p:nvPr/>
          </p:nvGraphicFramePr>
          <p:xfrm>
            <a:off x="3580841" y="2285331"/>
            <a:ext cx="5031606" cy="3731964"/>
          </p:xfrm>
          <a:graphic>
            <a:graphicData uri="http://schemas.openxmlformats.org/drawingml/2006/chart">
              <c:chart xmlns:c="http://schemas.openxmlformats.org/drawingml/2006/chart" xmlns:r="http://schemas.openxmlformats.org/officeDocument/2006/relationships" r:id="rId2"/>
            </a:graphicData>
          </a:graphic>
        </p:graphicFrame>
        <p:pic>
          <p:nvPicPr>
            <p:cNvPr id="11" name="Image 26">
              <a:extLst>
                <a:ext uri="{FF2B5EF4-FFF2-40B4-BE49-F238E27FC236}">
                  <a16:creationId xmlns:a16="http://schemas.microsoft.com/office/drawing/2014/main" id="{3FEA8FF5-AA90-78E3-58A4-E93F916D6899}"/>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161269" y="2968031"/>
              <a:ext cx="648000" cy="648000"/>
            </a:xfrm>
            <a:prstGeom prst="rect">
              <a:avLst/>
            </a:prstGeom>
          </p:spPr>
        </p:pic>
        <p:pic>
          <p:nvPicPr>
            <p:cNvPr id="12" name="Image 39">
              <a:extLst>
                <a:ext uri="{FF2B5EF4-FFF2-40B4-BE49-F238E27FC236}">
                  <a16:creationId xmlns:a16="http://schemas.microsoft.com/office/drawing/2014/main" id="{9FD7C992-992E-A649-5779-C97C4D902DD8}"/>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392652" y="2968031"/>
              <a:ext cx="648000" cy="648000"/>
            </a:xfrm>
            <a:prstGeom prst="rect">
              <a:avLst/>
            </a:prstGeom>
          </p:spPr>
        </p:pic>
        <p:grpSp>
          <p:nvGrpSpPr>
            <p:cNvPr id="13" name="Groupe 40">
              <a:extLst>
                <a:ext uri="{FF2B5EF4-FFF2-40B4-BE49-F238E27FC236}">
                  <a16:creationId xmlns:a16="http://schemas.microsoft.com/office/drawing/2014/main" id="{9F445C23-965F-6A0C-70B3-5A880ACB4AA8}"/>
                </a:ext>
              </a:extLst>
            </p:cNvPr>
            <p:cNvGrpSpPr/>
            <p:nvPr/>
          </p:nvGrpSpPr>
          <p:grpSpPr>
            <a:xfrm>
              <a:off x="5868113" y="3904063"/>
              <a:ext cx="432000" cy="432048"/>
              <a:chOff x="3421373" y="751325"/>
              <a:chExt cx="5400000" cy="5400000"/>
            </a:xfrm>
          </p:grpSpPr>
          <p:pic>
            <p:nvPicPr>
              <p:cNvPr id="17" name="Image 50">
                <a:extLst>
                  <a:ext uri="{FF2B5EF4-FFF2-40B4-BE49-F238E27FC236}">
                    <a16:creationId xmlns:a16="http://schemas.microsoft.com/office/drawing/2014/main" id="{786F3E24-6038-A640-134C-5F71719CEC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46748" y="773652"/>
                <a:ext cx="5349251" cy="5355347"/>
              </a:xfrm>
              <a:prstGeom prst="rect">
                <a:avLst/>
              </a:prstGeom>
            </p:spPr>
          </p:pic>
          <p:sp>
            <p:nvSpPr>
              <p:cNvPr id="18" name="Rectangle à coins arrondis 51">
                <a:extLst>
                  <a:ext uri="{FF2B5EF4-FFF2-40B4-BE49-F238E27FC236}">
                    <a16:creationId xmlns:a16="http://schemas.microsoft.com/office/drawing/2014/main" id="{38589C4F-6D9D-46DE-59D5-3B5CCF91D175}"/>
                  </a:ext>
                </a:extLst>
              </p:cNvPr>
              <p:cNvSpPr/>
              <p:nvPr/>
            </p:nvSpPr>
            <p:spPr>
              <a:xfrm>
                <a:off x="3421373" y="751325"/>
                <a:ext cx="5400000" cy="5400000"/>
              </a:xfrm>
              <a:prstGeom prst="roundRect">
                <a:avLst/>
              </a:prstGeom>
              <a:noFill/>
              <a:ln w="28575" cap="flat" cmpd="sng" algn="ctr">
                <a:solidFill>
                  <a:sysClr val="window" lastClr="FFFFFF"/>
                </a:solidFill>
                <a:prstDash val="solid"/>
                <a:miter lim="800000"/>
              </a:ln>
              <a:effectLst/>
            </p:spPr>
            <p:txBody>
              <a:bodyPr rtlCol="0" anchor="ctr"/>
              <a:lstStyle/>
              <a:p>
                <a:pPr algn="ctr" defTabSz="685800">
                  <a:defRPr/>
                </a:pPr>
                <a:endParaRPr lang="fr-FR" sz="1350" kern="0">
                  <a:solidFill>
                    <a:prstClr val="white"/>
                  </a:solidFill>
                  <a:latin typeface="Arial" panose="020B0604020202020204"/>
                </a:endParaRPr>
              </a:p>
            </p:txBody>
          </p:sp>
        </p:grpSp>
        <p:pic>
          <p:nvPicPr>
            <p:cNvPr id="14" name="Image 41">
              <a:extLst>
                <a:ext uri="{FF2B5EF4-FFF2-40B4-BE49-F238E27FC236}">
                  <a16:creationId xmlns:a16="http://schemas.microsoft.com/office/drawing/2014/main" id="{105A5D89-7AA7-D330-FD9B-E4C4BB831DF2}"/>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775307" y="4842526"/>
              <a:ext cx="648000" cy="648000"/>
            </a:xfrm>
            <a:prstGeom prst="rect">
              <a:avLst/>
            </a:prstGeom>
          </p:spPr>
        </p:pic>
        <p:pic>
          <p:nvPicPr>
            <p:cNvPr id="15" name="Image 42">
              <a:extLst>
                <a:ext uri="{FF2B5EF4-FFF2-40B4-BE49-F238E27FC236}">
                  <a16:creationId xmlns:a16="http://schemas.microsoft.com/office/drawing/2014/main" id="{84278C01-8AEE-DC31-7FC4-197CC9B76CC9}"/>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889092" y="4145639"/>
              <a:ext cx="612000" cy="612000"/>
            </a:xfrm>
            <a:prstGeom prst="rect">
              <a:avLst/>
            </a:prstGeom>
          </p:spPr>
        </p:pic>
        <p:pic>
          <p:nvPicPr>
            <p:cNvPr id="16" name="Image 43">
              <a:extLst>
                <a:ext uri="{FF2B5EF4-FFF2-40B4-BE49-F238E27FC236}">
                  <a16:creationId xmlns:a16="http://schemas.microsoft.com/office/drawing/2014/main" id="{1381422A-40F2-8371-00C6-C8A44A46D10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28852" y="4145639"/>
              <a:ext cx="648000" cy="648000"/>
            </a:xfrm>
            <a:prstGeom prst="rect">
              <a:avLst/>
            </a:prstGeom>
          </p:spPr>
        </p:pic>
      </p:grpSp>
      <p:sp>
        <p:nvSpPr>
          <p:cNvPr id="19" name="Rectangle 18">
            <a:extLst>
              <a:ext uri="{FF2B5EF4-FFF2-40B4-BE49-F238E27FC236}">
                <a16:creationId xmlns:a16="http://schemas.microsoft.com/office/drawing/2014/main" id="{C2A57AC3-0F4B-89F5-4A89-BD5A26676614}"/>
              </a:ext>
            </a:extLst>
          </p:cNvPr>
          <p:cNvSpPr/>
          <p:nvPr/>
        </p:nvSpPr>
        <p:spPr bwMode="auto">
          <a:xfrm>
            <a:off x="3288357" y="3909991"/>
            <a:ext cx="2827487" cy="679673"/>
          </a:xfrm>
          <a:prstGeom prst="rect">
            <a:avLst/>
          </a:prstGeom>
          <a:solidFill>
            <a:schemeClr val="bg1"/>
          </a:solidFill>
        </p:spPr>
        <p:txBody>
          <a:bodyPr wrap="square">
            <a:spAutoFit/>
          </a:bodyPr>
          <a:lstStyle/>
          <a:p>
            <a:pPr algn="ctr" defTabSz="685800">
              <a:spcAft>
                <a:spcPts val="450"/>
              </a:spcAft>
              <a:defRPr/>
            </a:pPr>
            <a:r>
              <a:rPr lang="fr-FR" sz="1400" b="1" kern="0">
                <a:solidFill>
                  <a:srgbClr val="007FAD"/>
                </a:solidFill>
                <a:latin typeface="Marianne" panose="02000000000000000000"/>
                <a:cs typeface="Arial" panose="020B0604020202020204" pitchFamily="34" charset="0"/>
              </a:rPr>
              <a:t>Un agenda</a:t>
            </a:r>
          </a:p>
          <a:p>
            <a:pPr algn="ctr" defTabSz="685800">
              <a:defRPr/>
            </a:pPr>
            <a:r>
              <a:rPr lang="fr-FR" sz="1000" kern="0">
                <a:solidFill>
                  <a:srgbClr val="545859"/>
                </a:solidFill>
                <a:latin typeface="Marianne" panose="02000000000000000000"/>
                <a:cs typeface="Arial" panose="020B0604020202020204" pitchFamily="34" charset="0"/>
              </a:rPr>
              <a:t>Agrégations des </a:t>
            </a:r>
            <a:r>
              <a:rPr lang="fr-FR" sz="1000" b="1" kern="0">
                <a:solidFill>
                  <a:srgbClr val="007FAD"/>
                </a:solidFill>
                <a:latin typeface="Marianne" panose="02000000000000000000"/>
                <a:cs typeface="Arial" panose="020B0604020202020204" pitchFamily="34" charset="0"/>
              </a:rPr>
              <a:t>évènements</a:t>
            </a:r>
            <a:r>
              <a:rPr lang="fr-FR" sz="1000" kern="0">
                <a:solidFill>
                  <a:srgbClr val="545859"/>
                </a:solidFill>
                <a:latin typeface="Marianne" panose="02000000000000000000"/>
                <a:cs typeface="Arial" panose="020B0604020202020204" pitchFamily="34" charset="0"/>
              </a:rPr>
              <a:t> liés au parcours de soin de l’usager via un agenda. </a:t>
            </a:r>
            <a:endParaRPr lang="fr-FR" sz="1000">
              <a:solidFill>
                <a:srgbClr val="545859"/>
              </a:solidFill>
              <a:latin typeface="Marianne" panose="02000000000000000000"/>
              <a:cs typeface="Arial" panose="020B0604020202020204" pitchFamily="34" charset="0"/>
            </a:endParaRPr>
          </a:p>
        </p:txBody>
      </p:sp>
      <p:sp>
        <p:nvSpPr>
          <p:cNvPr id="20" name="Rectangle 19">
            <a:extLst>
              <a:ext uri="{FF2B5EF4-FFF2-40B4-BE49-F238E27FC236}">
                <a16:creationId xmlns:a16="http://schemas.microsoft.com/office/drawing/2014/main" id="{66FF7268-D1AB-F3D1-87D1-8968BACEC766}"/>
              </a:ext>
            </a:extLst>
          </p:cNvPr>
          <p:cNvSpPr/>
          <p:nvPr/>
        </p:nvSpPr>
        <p:spPr bwMode="auto">
          <a:xfrm>
            <a:off x="5997668" y="1358550"/>
            <a:ext cx="2727303" cy="987450"/>
          </a:xfrm>
          <a:prstGeom prst="rect">
            <a:avLst/>
          </a:prstGeom>
        </p:spPr>
        <p:txBody>
          <a:bodyPr wrap="square">
            <a:spAutoFit/>
          </a:bodyPr>
          <a:lstStyle/>
          <a:p>
            <a:pPr defTabSz="685800">
              <a:spcAft>
                <a:spcPts val="450"/>
              </a:spcAft>
              <a:defRPr/>
            </a:pPr>
            <a:r>
              <a:rPr lang="fr-FR" sz="1400" b="1" kern="0">
                <a:solidFill>
                  <a:srgbClr val="298478"/>
                </a:solidFill>
                <a:latin typeface="Marianne" panose="02000000000000000000"/>
                <a:cs typeface="Arial" panose="020B0604020202020204" pitchFamily="34" charset="0"/>
              </a:rPr>
              <a:t>Une messagerie</a:t>
            </a:r>
          </a:p>
          <a:p>
            <a:pPr defTabSz="685800">
              <a:defRPr/>
            </a:pPr>
            <a:r>
              <a:rPr lang="fr-FR" sz="1000" kern="0">
                <a:solidFill>
                  <a:srgbClr val="545859"/>
                </a:solidFill>
                <a:latin typeface="Marianne" panose="02000000000000000000"/>
                <a:cs typeface="Arial" panose="020B0604020202020204" pitchFamily="34" charset="0"/>
              </a:rPr>
              <a:t>Réception en toute sécurité des informations personnelles en provenance de l’équipe de soin de l’usager via un service de </a:t>
            </a:r>
            <a:r>
              <a:rPr lang="fr-FR" sz="1000" b="1" kern="0">
                <a:solidFill>
                  <a:srgbClr val="298478"/>
                </a:solidFill>
                <a:latin typeface="Marianne" panose="02000000000000000000"/>
                <a:cs typeface="Arial" panose="020B0604020202020204" pitchFamily="34" charset="0"/>
              </a:rPr>
              <a:t>messagerie sécurisée </a:t>
            </a:r>
            <a:r>
              <a:rPr lang="fr-FR" sz="1000" kern="0">
                <a:solidFill>
                  <a:srgbClr val="545859"/>
                </a:solidFill>
                <a:latin typeface="Marianne" panose="02000000000000000000"/>
                <a:cs typeface="Arial" panose="020B0604020202020204" pitchFamily="34" charset="0"/>
              </a:rPr>
              <a:t>de santé.</a:t>
            </a:r>
            <a:endParaRPr lang="fr-FR" sz="1000">
              <a:solidFill>
                <a:srgbClr val="545859"/>
              </a:solidFill>
              <a:latin typeface="Marianne" panose="02000000000000000000"/>
              <a:cs typeface="Arial" panose="020B0604020202020204" pitchFamily="34" charset="0"/>
            </a:endParaRPr>
          </a:p>
        </p:txBody>
      </p:sp>
      <p:sp>
        <p:nvSpPr>
          <p:cNvPr id="21" name="Rectangle 20">
            <a:extLst>
              <a:ext uri="{FF2B5EF4-FFF2-40B4-BE49-F238E27FC236}">
                <a16:creationId xmlns:a16="http://schemas.microsoft.com/office/drawing/2014/main" id="{E0CA60A1-0F1B-8E66-5A19-9BA621FF4271}"/>
              </a:ext>
            </a:extLst>
          </p:cNvPr>
          <p:cNvSpPr/>
          <p:nvPr/>
        </p:nvSpPr>
        <p:spPr bwMode="auto">
          <a:xfrm>
            <a:off x="6072385" y="2619204"/>
            <a:ext cx="2673297" cy="1141338"/>
          </a:xfrm>
          <a:prstGeom prst="rect">
            <a:avLst/>
          </a:prstGeom>
        </p:spPr>
        <p:txBody>
          <a:bodyPr wrap="square">
            <a:spAutoFit/>
          </a:bodyPr>
          <a:lstStyle/>
          <a:p>
            <a:pPr defTabSz="685800">
              <a:spcAft>
                <a:spcPts val="450"/>
              </a:spcAft>
              <a:defRPr/>
            </a:pPr>
            <a:r>
              <a:rPr lang="fr-FR" sz="1400" b="1" kern="0">
                <a:solidFill>
                  <a:srgbClr val="5E74B8"/>
                </a:solidFill>
                <a:latin typeface="Marianne" panose="02000000000000000000"/>
                <a:cs typeface="Arial" panose="020B0604020202020204" pitchFamily="34" charset="0"/>
              </a:rPr>
              <a:t>Un catalogue de service</a:t>
            </a:r>
          </a:p>
          <a:p>
            <a:pPr defTabSz="685800">
              <a:defRPr/>
            </a:pPr>
            <a:r>
              <a:rPr lang="fr-FR" sz="1000" kern="0">
                <a:solidFill>
                  <a:srgbClr val="545859"/>
                </a:solidFill>
                <a:latin typeface="Marianne" panose="02000000000000000000"/>
                <a:cs typeface="Arial" panose="020B0604020202020204" pitchFamily="34" charset="0"/>
              </a:rPr>
              <a:t>Accès à des applications de santé référencées par l’État via un</a:t>
            </a:r>
            <a:r>
              <a:rPr lang="fr-FR" sz="1000" b="1" kern="0">
                <a:solidFill>
                  <a:srgbClr val="5E74B8"/>
                </a:solidFill>
                <a:latin typeface="Marianne" panose="02000000000000000000"/>
                <a:cs typeface="Arial" panose="020B0604020202020204" pitchFamily="34" charset="0"/>
              </a:rPr>
              <a:t> catalogue réunissant la diversité des services utiles à la santé </a:t>
            </a:r>
            <a:r>
              <a:rPr lang="fr-FR" sz="1000" kern="0">
                <a:solidFill>
                  <a:srgbClr val="545859"/>
                </a:solidFill>
                <a:latin typeface="Marianne" panose="02000000000000000000"/>
                <a:cs typeface="Arial" panose="020B0604020202020204" pitchFamily="34" charset="0"/>
              </a:rPr>
              <a:t>(portails patients, applications et objets connectés référencés..).</a:t>
            </a:r>
          </a:p>
        </p:txBody>
      </p:sp>
      <p:grpSp>
        <p:nvGrpSpPr>
          <p:cNvPr id="22" name="Group 21">
            <a:extLst>
              <a:ext uri="{FF2B5EF4-FFF2-40B4-BE49-F238E27FC236}">
                <a16:creationId xmlns:a16="http://schemas.microsoft.com/office/drawing/2014/main" id="{22CD127F-0EDC-C840-F9F4-B14E26D40021}"/>
              </a:ext>
            </a:extLst>
          </p:cNvPr>
          <p:cNvGrpSpPr/>
          <p:nvPr/>
        </p:nvGrpSpPr>
        <p:grpSpPr>
          <a:xfrm>
            <a:off x="433747" y="1701034"/>
            <a:ext cx="2854610" cy="2041872"/>
            <a:chOff x="655398" y="2238997"/>
            <a:chExt cx="3806146" cy="2722496"/>
          </a:xfrm>
        </p:grpSpPr>
        <p:sp>
          <p:nvSpPr>
            <p:cNvPr id="23" name="Rectangle 22">
              <a:extLst>
                <a:ext uri="{FF2B5EF4-FFF2-40B4-BE49-F238E27FC236}">
                  <a16:creationId xmlns:a16="http://schemas.microsoft.com/office/drawing/2014/main" id="{EAB4ED3C-BA9F-B01C-4EE8-EA3C385DE237}"/>
                </a:ext>
              </a:extLst>
            </p:cNvPr>
            <p:cNvSpPr/>
            <p:nvPr/>
          </p:nvSpPr>
          <p:spPr bwMode="auto">
            <a:xfrm>
              <a:off x="655398" y="2238997"/>
              <a:ext cx="3806146" cy="1316600"/>
            </a:xfrm>
            <a:prstGeom prst="rect">
              <a:avLst/>
            </a:prstGeom>
          </p:spPr>
          <p:txBody>
            <a:bodyPr wrap="square">
              <a:spAutoFit/>
            </a:bodyPr>
            <a:lstStyle/>
            <a:p>
              <a:pPr defTabSz="685800">
                <a:spcAft>
                  <a:spcPts val="450"/>
                </a:spcAft>
                <a:defRPr/>
              </a:pPr>
              <a:r>
                <a:rPr lang="fr-FR" sz="1400" b="1" kern="0">
                  <a:solidFill>
                    <a:srgbClr val="C74E5A"/>
                  </a:solidFill>
                  <a:latin typeface="Marianne" panose="02000000000000000000"/>
                  <a:cs typeface="Arial" panose="020B0604020202020204" pitchFamily="34" charset="0"/>
                </a:rPr>
                <a:t>Un dossier médical</a:t>
              </a:r>
            </a:p>
            <a:p>
              <a:pPr defTabSz="685800">
                <a:defRPr/>
              </a:pPr>
              <a:r>
                <a:rPr lang="fr-FR" sz="1000" kern="0">
                  <a:solidFill>
                    <a:srgbClr val="545859"/>
                  </a:solidFill>
                  <a:latin typeface="Marianne" panose="02000000000000000000"/>
                  <a:cs typeface="Arial" panose="020B0604020202020204" pitchFamily="34" charset="0"/>
                </a:rPr>
                <a:t>Consultation et alimentation des </a:t>
              </a:r>
              <a:r>
                <a:rPr lang="fr-FR" sz="1000" b="1" kern="0">
                  <a:solidFill>
                    <a:srgbClr val="C74E5A"/>
                  </a:solidFill>
                  <a:latin typeface="Marianne" panose="02000000000000000000"/>
                  <a:cs typeface="Arial" panose="020B0604020202020204" pitchFamily="34" charset="0"/>
                </a:rPr>
                <a:t>documents</a:t>
              </a:r>
              <a:r>
                <a:rPr lang="fr-FR" sz="1000" kern="0">
                  <a:solidFill>
                    <a:srgbClr val="C74E5A"/>
                  </a:solidFill>
                  <a:latin typeface="Marianne" panose="02000000000000000000"/>
                  <a:cs typeface="Arial" panose="020B0604020202020204" pitchFamily="34" charset="0"/>
                </a:rPr>
                <a:t> </a:t>
              </a:r>
              <a:r>
                <a:rPr lang="fr-FR" sz="1000" kern="0">
                  <a:solidFill>
                    <a:srgbClr val="545859"/>
                  </a:solidFill>
                  <a:latin typeface="Marianne" panose="02000000000000000000"/>
                  <a:cs typeface="Arial" panose="020B0604020202020204" pitchFamily="34" charset="0"/>
                </a:rPr>
                <a:t>ajoutés par l’usager ou ses professionnels de santé (ordonnance, compte rendu d’hospitalisation, biologies…)</a:t>
              </a:r>
            </a:p>
          </p:txBody>
        </p:sp>
        <p:sp>
          <p:nvSpPr>
            <p:cNvPr id="24" name="Rectangle 23">
              <a:extLst>
                <a:ext uri="{FF2B5EF4-FFF2-40B4-BE49-F238E27FC236}">
                  <a16:creationId xmlns:a16="http://schemas.microsoft.com/office/drawing/2014/main" id="{28057C5C-AD23-9F8D-511A-33CD776F71D1}"/>
                </a:ext>
              </a:extLst>
            </p:cNvPr>
            <p:cNvSpPr/>
            <p:nvPr/>
          </p:nvSpPr>
          <p:spPr bwMode="auto">
            <a:xfrm>
              <a:off x="655398" y="3484828"/>
              <a:ext cx="3440113" cy="738664"/>
            </a:xfrm>
            <a:prstGeom prst="rect">
              <a:avLst/>
            </a:prstGeom>
          </p:spPr>
          <p:txBody>
            <a:bodyPr>
              <a:spAutoFit/>
            </a:bodyPr>
            <a:lstStyle/>
            <a:p>
              <a:pPr defTabSz="685800">
                <a:defRPr/>
              </a:pPr>
              <a:r>
                <a:rPr lang="fr-FR" sz="1000" kern="0">
                  <a:solidFill>
                    <a:srgbClr val="545859"/>
                  </a:solidFill>
                  <a:latin typeface="Marianne" panose="02000000000000000000"/>
                  <a:cs typeface="Arial" panose="020B0604020202020204" pitchFamily="34" charset="0"/>
                </a:rPr>
                <a:t>Alimentation et consultation par l’usager de son </a:t>
              </a:r>
              <a:r>
                <a:rPr lang="fr-FR" sz="1000" b="1" kern="0">
                  <a:solidFill>
                    <a:srgbClr val="C74E5A"/>
                  </a:solidFill>
                  <a:latin typeface="Marianne" panose="02000000000000000000"/>
                  <a:cs typeface="Arial" panose="020B0604020202020204" pitchFamily="34" charset="0"/>
                </a:rPr>
                <a:t>profil médical </a:t>
              </a:r>
              <a:r>
                <a:rPr lang="fr-FR" sz="1000" kern="0">
                  <a:solidFill>
                    <a:srgbClr val="545859"/>
                  </a:solidFill>
                  <a:latin typeface="Marianne" panose="02000000000000000000"/>
                  <a:cs typeface="Arial" panose="020B0604020202020204" pitchFamily="34" charset="0"/>
                </a:rPr>
                <a:t>: antécédents médicaux, vaccinations, allergies, mesures de santé, …</a:t>
              </a:r>
              <a:endParaRPr lang="fr-FR" sz="1000">
                <a:solidFill>
                  <a:srgbClr val="545859"/>
                </a:solidFill>
                <a:latin typeface="Marianne" panose="02000000000000000000"/>
                <a:cs typeface="Arial" panose="020B0604020202020204" pitchFamily="34" charset="0"/>
              </a:endParaRPr>
            </a:p>
          </p:txBody>
        </p:sp>
        <p:sp>
          <p:nvSpPr>
            <p:cNvPr id="25" name="Rectangle 24">
              <a:extLst>
                <a:ext uri="{FF2B5EF4-FFF2-40B4-BE49-F238E27FC236}">
                  <a16:creationId xmlns:a16="http://schemas.microsoft.com/office/drawing/2014/main" id="{1F99CC74-9D5D-A8A3-4979-EA1AB2486BFC}"/>
                </a:ext>
              </a:extLst>
            </p:cNvPr>
            <p:cNvSpPr/>
            <p:nvPr/>
          </p:nvSpPr>
          <p:spPr>
            <a:xfrm>
              <a:off x="671466" y="4222829"/>
              <a:ext cx="3429835" cy="738664"/>
            </a:xfrm>
            <a:prstGeom prst="rect">
              <a:avLst/>
            </a:prstGeom>
          </p:spPr>
          <p:txBody>
            <a:bodyPr wrap="square">
              <a:spAutoFit/>
            </a:bodyPr>
            <a:lstStyle/>
            <a:p>
              <a:pPr defTabSz="685800"/>
              <a:r>
                <a:rPr lang="fr-FR" sz="1000" kern="0">
                  <a:solidFill>
                    <a:srgbClr val="545859"/>
                  </a:solidFill>
                  <a:latin typeface="Marianne" panose="02000000000000000000"/>
                  <a:cs typeface="Arial" panose="020B0604020202020204" pitchFamily="34" charset="0"/>
                </a:rPr>
                <a:t>Cette brique s’appuie sur l’actuel</a:t>
              </a:r>
              <a:r>
                <a:rPr lang="fr-FR" sz="1000" b="1" kern="0">
                  <a:solidFill>
                    <a:srgbClr val="545859"/>
                  </a:solidFill>
                  <a:latin typeface="Marianne" panose="02000000000000000000"/>
                  <a:cs typeface="Arial" panose="020B0604020202020204" pitchFamily="34" charset="0"/>
                </a:rPr>
                <a:t> </a:t>
              </a:r>
              <a:r>
                <a:rPr lang="fr-FR" sz="1000" b="1" kern="0">
                  <a:solidFill>
                    <a:srgbClr val="C74E5A"/>
                  </a:solidFill>
                  <a:latin typeface="Marianne" panose="02000000000000000000"/>
                  <a:cs typeface="Arial" panose="020B0604020202020204" pitchFamily="34" charset="0"/>
                </a:rPr>
                <a:t>Dossier Médical Partagé (DMP) </a:t>
              </a:r>
              <a:r>
                <a:rPr lang="fr-FR" sz="1000" kern="0">
                  <a:solidFill>
                    <a:srgbClr val="545859"/>
                  </a:solidFill>
                  <a:latin typeface="Marianne" panose="02000000000000000000"/>
                  <a:cs typeface="Arial" panose="020B0604020202020204" pitchFamily="34" charset="0"/>
                </a:rPr>
                <a:t>dont l’historique est repris pour les anciens utilisateurs.</a:t>
              </a:r>
            </a:p>
          </p:txBody>
        </p:sp>
      </p:grpSp>
      <p:sp>
        <p:nvSpPr>
          <p:cNvPr id="27" name="Espace réservé du numéro de diapositive 2">
            <a:extLst>
              <a:ext uri="{FF2B5EF4-FFF2-40B4-BE49-F238E27FC236}">
                <a16:creationId xmlns:a16="http://schemas.microsoft.com/office/drawing/2014/main" id="{0F567B90-EC1D-07EA-B007-BE27ADABBFAC}"/>
              </a:ext>
            </a:extLst>
          </p:cNvPr>
          <p:cNvSpPr txBox="1">
            <a:spLocks/>
          </p:cNvSpPr>
          <p:nvPr/>
        </p:nvSpPr>
        <p:spPr bwMode="gray">
          <a:xfrm>
            <a:off x="6742998" y="3114247"/>
            <a:ext cx="150682" cy="206467"/>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arianne" panose="020000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fr-FR" smtClean="0">
                <a:latin typeface="Arial"/>
                <a:cs typeface="Arial"/>
              </a:rPr>
              <a:pPr/>
              <a:t>16</a:t>
            </a:fld>
            <a:endParaRPr lang="fr-FR">
              <a:latin typeface="Arial"/>
              <a:cs typeface="Arial"/>
            </a:endParaRPr>
          </a:p>
        </p:txBody>
      </p:sp>
    </p:spTree>
    <p:extLst>
      <p:ext uri="{BB962C8B-B14F-4D97-AF65-F5344CB8AC3E}">
        <p14:creationId xmlns:p14="http://schemas.microsoft.com/office/powerpoint/2010/main" val="1803389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0FD38D-E40A-F4FE-B590-BA9CA300FAD7}"/>
              </a:ext>
            </a:extLst>
          </p:cNvPr>
          <p:cNvSpPr>
            <a:spLocks noGrp="1"/>
          </p:cNvSpPr>
          <p:nvPr>
            <p:ph type="sldNum" sz="quarter" idx="12"/>
          </p:nvPr>
        </p:nvSpPr>
        <p:spPr/>
        <p:txBody>
          <a:bodyPr/>
          <a:lstStyle/>
          <a:p>
            <a:fld id="{733122C9-A0B9-462F-8757-0847AD287B63}" type="slidenum">
              <a:rPr lang="fr-FR" smtClean="0"/>
              <a:pPr/>
              <a:t>17</a:t>
            </a:fld>
            <a:endParaRPr lang="fr-FR"/>
          </a:p>
        </p:txBody>
      </p:sp>
      <p:sp>
        <p:nvSpPr>
          <p:cNvPr id="3" name="Date Placeholder 2">
            <a:extLst>
              <a:ext uri="{FF2B5EF4-FFF2-40B4-BE49-F238E27FC236}">
                <a16:creationId xmlns:a16="http://schemas.microsoft.com/office/drawing/2014/main" id="{BC4B303D-A6FD-04AD-95D1-0297025F1F7B}"/>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le 4">
            <a:extLst>
              <a:ext uri="{FF2B5EF4-FFF2-40B4-BE49-F238E27FC236}">
                <a16:creationId xmlns:a16="http://schemas.microsoft.com/office/drawing/2014/main" id="{ABEDCDCC-58F5-2DDB-F458-84A1F3C18C44}"/>
              </a:ext>
            </a:extLst>
          </p:cNvPr>
          <p:cNvSpPr>
            <a:spLocks noGrp="1"/>
          </p:cNvSpPr>
          <p:nvPr>
            <p:ph type="title"/>
          </p:nvPr>
        </p:nvSpPr>
        <p:spPr>
          <a:xfrm>
            <a:off x="323854" y="205078"/>
            <a:ext cx="6558728" cy="539991"/>
          </a:xfrm>
        </p:spPr>
        <p:txBody>
          <a:bodyPr>
            <a:noAutofit/>
          </a:bodyPr>
          <a:lstStyle/>
          <a:p>
            <a:r>
              <a:rPr lang="fr-FR" sz="2000"/>
              <a:t>Activations mensuelles des profils Mon espace santé et démographie des profils</a:t>
            </a:r>
          </a:p>
        </p:txBody>
      </p:sp>
      <p:graphicFrame>
        <p:nvGraphicFramePr>
          <p:cNvPr id="4" name="Chart 3">
            <a:extLst>
              <a:ext uri="{FF2B5EF4-FFF2-40B4-BE49-F238E27FC236}">
                <a16:creationId xmlns:a16="http://schemas.microsoft.com/office/drawing/2014/main" id="{4A4B211E-29DC-6B85-F343-261EB61D0117}"/>
              </a:ext>
            </a:extLst>
          </p:cNvPr>
          <p:cNvGraphicFramePr>
            <a:graphicFrameLocks/>
          </p:cNvGraphicFramePr>
          <p:nvPr>
            <p:extLst>
              <p:ext uri="{D42A27DB-BD31-4B8C-83A1-F6EECF244321}">
                <p14:modId xmlns:p14="http://schemas.microsoft.com/office/powerpoint/2010/main" val="2593369436"/>
              </p:ext>
            </p:extLst>
          </p:nvPr>
        </p:nvGraphicFramePr>
        <p:xfrm>
          <a:off x="159505" y="1648808"/>
          <a:ext cx="4080926" cy="28074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Chart 17">
            <a:extLst>
              <a:ext uri="{FF2B5EF4-FFF2-40B4-BE49-F238E27FC236}">
                <a16:creationId xmlns:a16="http://schemas.microsoft.com/office/drawing/2014/main" id="{0AC2A8A7-F04C-AF23-49D1-FD32CA647F70}"/>
              </a:ext>
            </a:extLst>
          </p:cNvPr>
          <p:cNvGraphicFramePr>
            <a:graphicFrameLocks/>
          </p:cNvGraphicFramePr>
          <p:nvPr>
            <p:extLst>
              <p:ext uri="{D42A27DB-BD31-4B8C-83A1-F6EECF244321}">
                <p14:modId xmlns:p14="http://schemas.microsoft.com/office/powerpoint/2010/main" val="2097366005"/>
              </p:ext>
            </p:extLst>
          </p:nvPr>
        </p:nvGraphicFramePr>
        <p:xfrm>
          <a:off x="4687812" y="1633288"/>
          <a:ext cx="4453169" cy="2537993"/>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8">
            <a:extLst>
              <a:ext uri="{FF2B5EF4-FFF2-40B4-BE49-F238E27FC236}">
                <a16:creationId xmlns:a16="http://schemas.microsoft.com/office/drawing/2014/main" id="{5BBA4BE8-8A17-9160-2B6C-5315EB5563C9}"/>
              </a:ext>
            </a:extLst>
          </p:cNvPr>
          <p:cNvGrpSpPr/>
          <p:nvPr/>
        </p:nvGrpSpPr>
        <p:grpSpPr>
          <a:xfrm>
            <a:off x="5292076" y="3678898"/>
            <a:ext cx="3331096" cy="633287"/>
            <a:chOff x="9819862" y="2076351"/>
            <a:chExt cx="4441464" cy="844384"/>
          </a:xfrm>
        </p:grpSpPr>
        <p:sp>
          <p:nvSpPr>
            <p:cNvPr id="31" name="TextBox 25">
              <a:extLst>
                <a:ext uri="{FF2B5EF4-FFF2-40B4-BE49-F238E27FC236}">
                  <a16:creationId xmlns:a16="http://schemas.microsoft.com/office/drawing/2014/main" id="{5B586304-9D4B-DA00-584A-8CF1F2445B72}"/>
                </a:ext>
              </a:extLst>
            </p:cNvPr>
            <p:cNvSpPr txBox="1"/>
            <p:nvPr/>
          </p:nvSpPr>
          <p:spPr>
            <a:xfrm>
              <a:off x="9819862" y="2517294"/>
              <a:ext cx="477079" cy="338555"/>
            </a:xfrm>
            <a:prstGeom prst="rect">
              <a:avLst/>
            </a:prstGeom>
            <a:solidFill>
              <a:srgbClr val="E11A81"/>
            </a:solidFill>
          </p:spPr>
          <p:txBody>
            <a:bodyPr wrap="square" rtlCol="0">
              <a:spAutoFit/>
            </a:bodyPr>
            <a:lstStyle/>
            <a:p>
              <a:pPr defTabSz="685800"/>
              <a:r>
                <a:rPr lang="fr-FR" sz="1050">
                  <a:solidFill>
                    <a:prstClr val="white"/>
                  </a:solidFill>
                  <a:latin typeface="Calibri Light" panose="020F0302020204030204"/>
                </a:rPr>
                <a:t>X%</a:t>
              </a:r>
            </a:p>
          </p:txBody>
        </p:sp>
        <p:sp>
          <p:nvSpPr>
            <p:cNvPr id="32" name="TextBox 26">
              <a:extLst>
                <a:ext uri="{FF2B5EF4-FFF2-40B4-BE49-F238E27FC236}">
                  <a16:creationId xmlns:a16="http://schemas.microsoft.com/office/drawing/2014/main" id="{54252A61-9DC6-416B-F99E-FF5ABA8504C5}"/>
                </a:ext>
              </a:extLst>
            </p:cNvPr>
            <p:cNvSpPr txBox="1"/>
            <p:nvPr/>
          </p:nvSpPr>
          <p:spPr>
            <a:xfrm>
              <a:off x="10296939" y="2076351"/>
              <a:ext cx="3449771" cy="261611"/>
            </a:xfrm>
            <a:prstGeom prst="rect">
              <a:avLst/>
            </a:prstGeom>
            <a:noFill/>
          </p:spPr>
          <p:txBody>
            <a:bodyPr wrap="square" lIns="68580" tIns="34290" rIns="68580" bIns="34290" rtlCol="0" anchor="t">
              <a:spAutoFit/>
            </a:bodyPr>
            <a:lstStyle/>
            <a:p>
              <a:pPr defTabSz="685800"/>
              <a:endParaRPr lang="fr-FR" sz="825">
                <a:solidFill>
                  <a:prstClr val="black">
                    <a:lumMod val="60000"/>
                    <a:lumOff val="40000"/>
                  </a:prstClr>
                </a:solidFill>
                <a:latin typeface="Calibri Light" panose="020F0302020204030204"/>
              </a:endParaRPr>
            </a:p>
          </p:txBody>
        </p:sp>
        <p:sp>
          <p:nvSpPr>
            <p:cNvPr id="33" name="TextBox 27">
              <a:extLst>
                <a:ext uri="{FF2B5EF4-FFF2-40B4-BE49-F238E27FC236}">
                  <a16:creationId xmlns:a16="http://schemas.microsoft.com/office/drawing/2014/main" id="{38FED32D-054A-B0BA-FD74-2F183257E9AD}"/>
                </a:ext>
              </a:extLst>
            </p:cNvPr>
            <p:cNvSpPr txBox="1"/>
            <p:nvPr/>
          </p:nvSpPr>
          <p:spPr>
            <a:xfrm>
              <a:off x="10296939" y="2459069"/>
              <a:ext cx="3964387" cy="461666"/>
            </a:xfrm>
            <a:prstGeom prst="rect">
              <a:avLst/>
            </a:prstGeom>
            <a:noFill/>
          </p:spPr>
          <p:txBody>
            <a:bodyPr wrap="square" rtlCol="0">
              <a:spAutoFit/>
            </a:bodyPr>
            <a:lstStyle/>
            <a:p>
              <a:pPr defTabSz="685800"/>
              <a:r>
                <a:rPr lang="fr-FR" sz="825">
                  <a:solidFill>
                    <a:srgbClr val="E11A81"/>
                  </a:solidFill>
                  <a:latin typeface="Calibri Light" panose="020F0302020204030204"/>
                </a:rPr>
                <a:t>% de la population française ayant un profil Mon espace santé activé (x/ total de la population française dans la tranche d’âge)</a:t>
              </a:r>
            </a:p>
          </p:txBody>
        </p:sp>
      </p:grpSp>
      <p:grpSp>
        <p:nvGrpSpPr>
          <p:cNvPr id="35" name="Group 30">
            <a:extLst>
              <a:ext uri="{FF2B5EF4-FFF2-40B4-BE49-F238E27FC236}">
                <a16:creationId xmlns:a16="http://schemas.microsoft.com/office/drawing/2014/main" id="{BFFF5AAC-11B3-8273-F738-448DE11F180A}"/>
              </a:ext>
            </a:extLst>
          </p:cNvPr>
          <p:cNvGrpSpPr/>
          <p:nvPr/>
        </p:nvGrpSpPr>
        <p:grpSpPr>
          <a:xfrm>
            <a:off x="4776169" y="1234770"/>
            <a:ext cx="4252520" cy="300082"/>
            <a:chOff x="681288" y="1783616"/>
            <a:chExt cx="4935853" cy="400109"/>
          </a:xfrm>
        </p:grpSpPr>
        <p:sp>
          <p:nvSpPr>
            <p:cNvPr id="37" name="TextBox 32">
              <a:extLst>
                <a:ext uri="{FF2B5EF4-FFF2-40B4-BE49-F238E27FC236}">
                  <a16:creationId xmlns:a16="http://schemas.microsoft.com/office/drawing/2014/main" id="{CD737A7A-F28F-55CB-856F-9F3098781C84}"/>
                </a:ext>
              </a:extLst>
            </p:cNvPr>
            <p:cNvSpPr txBox="1"/>
            <p:nvPr/>
          </p:nvSpPr>
          <p:spPr>
            <a:xfrm>
              <a:off x="982277" y="1783616"/>
              <a:ext cx="4634864" cy="400109"/>
            </a:xfrm>
            <a:prstGeom prst="rect">
              <a:avLst/>
            </a:prstGeom>
            <a:noFill/>
          </p:spPr>
          <p:txBody>
            <a:bodyPr wrap="square" rtlCol="0">
              <a:spAutoFit/>
            </a:bodyPr>
            <a:lstStyle/>
            <a:p>
              <a:pPr defTabSz="685800">
                <a:defRPr/>
              </a:pPr>
              <a:r>
                <a:rPr lang="fr-FR" sz="1350" b="1">
                  <a:solidFill>
                    <a:srgbClr val="006AB2"/>
                  </a:solidFill>
                  <a:latin typeface="Marianne" panose="02000000000000000000"/>
                </a:rPr>
                <a:t>Répartition par tranche d’âge</a:t>
              </a:r>
            </a:p>
          </p:txBody>
        </p:sp>
        <p:sp>
          <p:nvSpPr>
            <p:cNvPr id="40" name="Rectangle 39">
              <a:extLst>
                <a:ext uri="{FF2B5EF4-FFF2-40B4-BE49-F238E27FC236}">
                  <a16:creationId xmlns:a16="http://schemas.microsoft.com/office/drawing/2014/main" id="{047C75DD-0361-3527-669B-089A1BCA4074}"/>
                </a:ext>
              </a:extLst>
            </p:cNvPr>
            <p:cNvSpPr/>
            <p:nvPr/>
          </p:nvSpPr>
          <p:spPr>
            <a:xfrm>
              <a:off x="681288" y="1860711"/>
              <a:ext cx="101794" cy="3807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a:solidFill>
                  <a:srgbClr val="5E5E5E"/>
                </a:solidFill>
                <a:latin typeface="Marianne" panose="02000000000000000000"/>
              </a:endParaRPr>
            </a:p>
          </p:txBody>
        </p:sp>
      </p:grpSp>
      <p:sp>
        <p:nvSpPr>
          <p:cNvPr id="41" name="TextBox 32">
            <a:extLst>
              <a:ext uri="{FF2B5EF4-FFF2-40B4-BE49-F238E27FC236}">
                <a16:creationId xmlns:a16="http://schemas.microsoft.com/office/drawing/2014/main" id="{A91C1BF0-6B09-DE29-21CB-5E75399AFAC5}"/>
              </a:ext>
            </a:extLst>
          </p:cNvPr>
          <p:cNvSpPr txBox="1"/>
          <p:nvPr/>
        </p:nvSpPr>
        <p:spPr>
          <a:xfrm rot="16200000">
            <a:off x="3723383" y="2428706"/>
            <a:ext cx="1834184" cy="215444"/>
          </a:xfrm>
          <a:prstGeom prst="rect">
            <a:avLst/>
          </a:prstGeom>
          <a:noFill/>
        </p:spPr>
        <p:txBody>
          <a:bodyPr wrap="square" rtlCol="0">
            <a:spAutoFit/>
          </a:bodyPr>
          <a:lstStyle/>
          <a:p>
            <a:pPr defTabSz="685800">
              <a:defRPr/>
            </a:pPr>
            <a:r>
              <a:rPr lang="fr-FR" sz="800">
                <a:solidFill>
                  <a:srgbClr val="5E5E5E"/>
                </a:solidFill>
                <a:latin typeface="Marianne" panose="02000000000000000000"/>
              </a:rPr>
              <a:t>Nb de profils activés         Millions</a:t>
            </a:r>
          </a:p>
        </p:txBody>
      </p:sp>
      <p:sp>
        <p:nvSpPr>
          <p:cNvPr id="44" name="Rectangle: Rounded Corners 34">
            <a:extLst>
              <a:ext uri="{FF2B5EF4-FFF2-40B4-BE49-F238E27FC236}">
                <a16:creationId xmlns:a16="http://schemas.microsoft.com/office/drawing/2014/main" id="{E5F76ACE-61B2-FE5A-4B41-077739767002}"/>
              </a:ext>
            </a:extLst>
          </p:cNvPr>
          <p:cNvSpPr/>
          <p:nvPr/>
        </p:nvSpPr>
        <p:spPr>
          <a:xfrm rot="2670945">
            <a:off x="4727933" y="1267282"/>
            <a:ext cx="248128" cy="216000"/>
          </a:xfrm>
          <a:prstGeom prst="roundRect">
            <a:avLst>
              <a:gd name="adj" fmla="val 19604"/>
            </a:avLst>
          </a:prstGeom>
          <a:solidFill>
            <a:srgbClr val="0033A1">
              <a:lumMod val="20000"/>
              <a:lumOff val="8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0C419A"/>
              </a:solidFill>
              <a:effectLst/>
              <a:uLnTx/>
              <a:uFillTx/>
              <a:latin typeface="Arial" panose="020B0604020202020204"/>
              <a:ea typeface="+mn-ea"/>
              <a:cs typeface="+mn-cs"/>
            </a:endParaRPr>
          </a:p>
        </p:txBody>
      </p:sp>
      <p:pic>
        <p:nvPicPr>
          <p:cNvPr id="45" name="Graphic 31" descr="Man with cane with solid fill">
            <a:extLst>
              <a:ext uri="{FF2B5EF4-FFF2-40B4-BE49-F238E27FC236}">
                <a16:creationId xmlns:a16="http://schemas.microsoft.com/office/drawing/2014/main" id="{861BE02C-A51D-353E-D79C-C6B77158FD1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776169" y="1180500"/>
            <a:ext cx="350894" cy="305459"/>
          </a:xfrm>
          <a:prstGeom prst="rect">
            <a:avLst/>
          </a:prstGeom>
        </p:spPr>
      </p:pic>
      <p:sp>
        <p:nvSpPr>
          <p:cNvPr id="46" name="TextBox 32">
            <a:extLst>
              <a:ext uri="{FF2B5EF4-FFF2-40B4-BE49-F238E27FC236}">
                <a16:creationId xmlns:a16="http://schemas.microsoft.com/office/drawing/2014/main" id="{DD5F4776-0DE3-75AF-725A-C6DB4266FA91}"/>
              </a:ext>
            </a:extLst>
          </p:cNvPr>
          <p:cNvSpPr txBox="1"/>
          <p:nvPr/>
        </p:nvSpPr>
        <p:spPr>
          <a:xfrm>
            <a:off x="539552" y="1225241"/>
            <a:ext cx="3993201" cy="300082"/>
          </a:xfrm>
          <a:prstGeom prst="rect">
            <a:avLst/>
          </a:prstGeom>
          <a:noFill/>
        </p:spPr>
        <p:txBody>
          <a:bodyPr wrap="square" rtlCol="0">
            <a:spAutoFit/>
          </a:bodyPr>
          <a:lstStyle/>
          <a:p>
            <a:pPr defTabSz="685800">
              <a:defRPr/>
            </a:pPr>
            <a:r>
              <a:rPr lang="fr-FR" sz="1350" b="1">
                <a:solidFill>
                  <a:srgbClr val="006AB2"/>
                </a:solidFill>
                <a:latin typeface="Marianne" panose="02000000000000000000"/>
              </a:rPr>
              <a:t>Activations mensuelles</a:t>
            </a:r>
          </a:p>
        </p:txBody>
      </p:sp>
      <p:sp>
        <p:nvSpPr>
          <p:cNvPr id="47" name="Rectangle: Rounded Corners 34">
            <a:extLst>
              <a:ext uri="{FF2B5EF4-FFF2-40B4-BE49-F238E27FC236}">
                <a16:creationId xmlns:a16="http://schemas.microsoft.com/office/drawing/2014/main" id="{F3980FBA-67A5-4BDE-36A6-64D9E85B9C18}"/>
              </a:ext>
            </a:extLst>
          </p:cNvPr>
          <p:cNvSpPr/>
          <p:nvPr/>
        </p:nvSpPr>
        <p:spPr>
          <a:xfrm rot="2670945">
            <a:off x="199626" y="1267282"/>
            <a:ext cx="248128" cy="216000"/>
          </a:xfrm>
          <a:prstGeom prst="roundRect">
            <a:avLst>
              <a:gd name="adj" fmla="val 19604"/>
            </a:avLst>
          </a:prstGeom>
          <a:solidFill>
            <a:srgbClr val="0033A1">
              <a:lumMod val="20000"/>
              <a:lumOff val="8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0C419A"/>
              </a:solidFill>
              <a:effectLst/>
              <a:uLnTx/>
              <a:uFillTx/>
              <a:latin typeface="Arial" panose="020B0604020202020204"/>
              <a:ea typeface="+mn-ea"/>
              <a:cs typeface="+mn-cs"/>
            </a:endParaRPr>
          </a:p>
        </p:txBody>
      </p:sp>
      <p:pic>
        <p:nvPicPr>
          <p:cNvPr id="48" name="Picture 2" descr="Global web icon">
            <a:extLst>
              <a:ext uri="{FF2B5EF4-FFF2-40B4-BE49-F238E27FC236}">
                <a16:creationId xmlns:a16="http://schemas.microsoft.com/office/drawing/2014/main" id="{96D7EFF0-E4D9-7191-5937-11AA3CD09E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724" y="1259263"/>
            <a:ext cx="201679" cy="201679"/>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32">
            <a:extLst>
              <a:ext uri="{FF2B5EF4-FFF2-40B4-BE49-F238E27FC236}">
                <a16:creationId xmlns:a16="http://schemas.microsoft.com/office/drawing/2014/main" id="{409FA87A-453D-05AB-6D9F-D5CB67FC4FEB}"/>
              </a:ext>
            </a:extLst>
          </p:cNvPr>
          <p:cNvSpPr txBox="1"/>
          <p:nvPr/>
        </p:nvSpPr>
        <p:spPr>
          <a:xfrm rot="16200000">
            <a:off x="-757587" y="2752188"/>
            <a:ext cx="1834184" cy="215444"/>
          </a:xfrm>
          <a:prstGeom prst="rect">
            <a:avLst/>
          </a:prstGeom>
          <a:noFill/>
        </p:spPr>
        <p:txBody>
          <a:bodyPr wrap="square" rtlCol="0">
            <a:spAutoFit/>
          </a:bodyPr>
          <a:lstStyle/>
          <a:p>
            <a:pPr defTabSz="685800">
              <a:defRPr/>
            </a:pPr>
            <a:r>
              <a:rPr lang="fr-FR" sz="800">
                <a:solidFill>
                  <a:srgbClr val="E82785"/>
                </a:solidFill>
                <a:latin typeface="Marianne" panose="02000000000000000000"/>
              </a:rPr>
              <a:t>Profils activés                </a:t>
            </a:r>
            <a:r>
              <a:rPr lang="fr-FR" sz="800">
                <a:solidFill>
                  <a:srgbClr val="5E5E5E"/>
                </a:solidFill>
                <a:latin typeface="Marianne" panose="02000000000000000000"/>
              </a:rPr>
              <a:t>Millions</a:t>
            </a:r>
          </a:p>
        </p:txBody>
      </p:sp>
      <p:sp>
        <p:nvSpPr>
          <p:cNvPr id="50" name="TextBox 32">
            <a:extLst>
              <a:ext uri="{FF2B5EF4-FFF2-40B4-BE49-F238E27FC236}">
                <a16:creationId xmlns:a16="http://schemas.microsoft.com/office/drawing/2014/main" id="{2A1CD9C5-7F3E-D963-A3C7-D1F7CBDA6A4E}"/>
              </a:ext>
            </a:extLst>
          </p:cNvPr>
          <p:cNvSpPr txBox="1"/>
          <p:nvPr/>
        </p:nvSpPr>
        <p:spPr>
          <a:xfrm rot="16200000">
            <a:off x="3378780" y="2270312"/>
            <a:ext cx="1834184" cy="215444"/>
          </a:xfrm>
          <a:prstGeom prst="rect">
            <a:avLst/>
          </a:prstGeom>
          <a:noFill/>
        </p:spPr>
        <p:txBody>
          <a:bodyPr wrap="square" rtlCol="0">
            <a:spAutoFit/>
          </a:bodyPr>
          <a:lstStyle/>
          <a:p>
            <a:pPr defTabSz="685800">
              <a:defRPr/>
            </a:pPr>
            <a:r>
              <a:rPr lang="fr-FR" sz="800">
                <a:solidFill>
                  <a:srgbClr val="006AB2"/>
                </a:solidFill>
                <a:latin typeface="Marianne" panose="02000000000000000000"/>
              </a:rPr>
              <a:t>Activations</a:t>
            </a:r>
            <a:r>
              <a:rPr lang="fr-FR" sz="800">
                <a:solidFill>
                  <a:srgbClr val="E82785"/>
                </a:solidFill>
                <a:latin typeface="Marianne" panose="02000000000000000000"/>
              </a:rPr>
              <a:t>             </a:t>
            </a:r>
            <a:r>
              <a:rPr lang="fr-FR" sz="800">
                <a:solidFill>
                  <a:srgbClr val="5E5E5E"/>
                </a:solidFill>
                <a:latin typeface="Marianne" panose="02000000000000000000"/>
              </a:rPr>
              <a:t>Milliers</a:t>
            </a:r>
          </a:p>
        </p:txBody>
      </p:sp>
    </p:spTree>
    <p:extLst>
      <p:ext uri="{BB962C8B-B14F-4D97-AF65-F5344CB8AC3E}">
        <p14:creationId xmlns:p14="http://schemas.microsoft.com/office/powerpoint/2010/main" val="385932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1CF88FF-2314-51C3-A0E2-475327BF6718}"/>
              </a:ext>
            </a:extLst>
          </p:cNvPr>
          <p:cNvSpPr>
            <a:spLocks noGrp="1"/>
          </p:cNvSpPr>
          <p:nvPr>
            <p:ph type="pic" sz="quarter" idx="13"/>
          </p:nvPr>
        </p:nvSpPr>
        <p:spPr>
          <a:solidFill>
            <a:srgbClr val="E82785"/>
          </a:solidFill>
        </p:spPr>
        <p:txBody>
          <a:bodyPr/>
          <a:lstStyle/>
          <a:p>
            <a:endParaRPr lang="fr-FR"/>
          </a:p>
        </p:txBody>
      </p:sp>
      <p:sp>
        <p:nvSpPr>
          <p:cNvPr id="3" name="Date Placeholder 2">
            <a:extLst>
              <a:ext uri="{FF2B5EF4-FFF2-40B4-BE49-F238E27FC236}">
                <a16:creationId xmlns:a16="http://schemas.microsoft.com/office/drawing/2014/main" id="{9A2D64F7-2FD5-0A36-FA92-F5F098952F83}"/>
              </a:ext>
            </a:extLst>
          </p:cNvPr>
          <p:cNvSpPr>
            <a:spLocks noGrp="1"/>
          </p:cNvSpPr>
          <p:nvPr>
            <p:ph type="dt" sz="half" idx="2"/>
          </p:nvPr>
        </p:nvSpPr>
        <p:spPr/>
        <p:txBody>
          <a:bodyPr/>
          <a:lstStyle/>
          <a:p>
            <a:fld id="{5F7325A3-5315-1B4B-A0D9-112471EB5837}" type="datetime1">
              <a:rPr lang="fr-FR" cap="all" smtClean="0"/>
              <a:pPr/>
              <a:t>09/12/2024</a:t>
            </a:fld>
            <a:endParaRPr lang="fr-FR" cap="all"/>
          </a:p>
        </p:txBody>
      </p:sp>
      <p:sp>
        <p:nvSpPr>
          <p:cNvPr id="4" name="Title 3">
            <a:extLst>
              <a:ext uri="{FF2B5EF4-FFF2-40B4-BE49-F238E27FC236}">
                <a16:creationId xmlns:a16="http://schemas.microsoft.com/office/drawing/2014/main" id="{BB0FD83E-867E-7A88-BC41-D2B694F87491}"/>
              </a:ext>
            </a:extLst>
          </p:cNvPr>
          <p:cNvSpPr>
            <a:spLocks noGrp="1"/>
          </p:cNvSpPr>
          <p:nvPr>
            <p:ph type="title"/>
          </p:nvPr>
        </p:nvSpPr>
        <p:spPr/>
        <p:txBody>
          <a:bodyPr/>
          <a:lstStyle/>
          <a:p>
            <a:pPr marL="0" indent="0">
              <a:buNone/>
            </a:pPr>
            <a:r>
              <a:rPr lang="fr-FR"/>
              <a:t>4. Témoignages</a:t>
            </a:r>
          </a:p>
        </p:txBody>
      </p:sp>
      <p:sp>
        <p:nvSpPr>
          <p:cNvPr id="5" name="Slide Number Placeholder 4">
            <a:extLst>
              <a:ext uri="{FF2B5EF4-FFF2-40B4-BE49-F238E27FC236}">
                <a16:creationId xmlns:a16="http://schemas.microsoft.com/office/drawing/2014/main" id="{396BFE7E-FBB3-CD08-160F-32069E6813C8}"/>
              </a:ext>
            </a:extLst>
          </p:cNvPr>
          <p:cNvSpPr>
            <a:spLocks noGrp="1"/>
          </p:cNvSpPr>
          <p:nvPr>
            <p:ph type="sldNum" sz="quarter" idx="4"/>
          </p:nvPr>
        </p:nvSpPr>
        <p:spPr/>
        <p:txBody>
          <a:bodyPr/>
          <a:lstStyle/>
          <a:p>
            <a:fld id="{733122C9-A0B9-462F-8757-0847AD287B63}" type="slidenum">
              <a:rPr lang="fr-FR" smtClean="0"/>
              <a:pPr/>
              <a:t>18</a:t>
            </a:fld>
            <a:endParaRPr lang="fr-FR"/>
          </a:p>
        </p:txBody>
      </p:sp>
      <p:sp>
        <p:nvSpPr>
          <p:cNvPr id="7" name="Espace réservé du pied de page 4">
            <a:extLst>
              <a:ext uri="{FF2B5EF4-FFF2-40B4-BE49-F238E27FC236}">
                <a16:creationId xmlns:a16="http://schemas.microsoft.com/office/drawing/2014/main" id="{A375E77C-85B4-0398-F3A4-9F980F05126F}"/>
              </a:ext>
            </a:extLst>
          </p:cNvPr>
          <p:cNvSpPr>
            <a:spLocks noGrp="1"/>
          </p:cNvSpPr>
          <p:nvPr>
            <p:ph type="ftr" sz="quarter" idx="3"/>
          </p:nvPr>
        </p:nvSpPr>
        <p:spPr>
          <a:xfrm>
            <a:off x="2868782" y="195486"/>
            <a:ext cx="5879931" cy="360000"/>
          </a:xfrm>
        </p:spPr>
        <p:txBody>
          <a:bodyPr/>
          <a:lstStyle/>
          <a:p>
            <a:r>
              <a:rPr lang="fr-FR"/>
              <a:t>Délégation au numérique en santé</a:t>
            </a:r>
          </a:p>
        </p:txBody>
      </p:sp>
    </p:spTree>
    <p:extLst>
      <p:ext uri="{BB962C8B-B14F-4D97-AF65-F5344CB8AC3E}">
        <p14:creationId xmlns:p14="http://schemas.microsoft.com/office/powerpoint/2010/main" val="2615881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CB88DD-E90F-596C-1B1D-A8391FBD5BD6}"/>
              </a:ext>
            </a:extLst>
          </p:cNvPr>
          <p:cNvSpPr>
            <a:spLocks noGrp="1"/>
          </p:cNvSpPr>
          <p:nvPr>
            <p:ph type="sldNum" sz="quarter" idx="12"/>
          </p:nvPr>
        </p:nvSpPr>
        <p:spPr/>
        <p:txBody>
          <a:bodyPr/>
          <a:lstStyle/>
          <a:p>
            <a:fld id="{733122C9-A0B9-462F-8757-0847AD287B63}" type="slidenum">
              <a:rPr lang="fr-FR" smtClean="0"/>
              <a:pPr/>
              <a:t>19</a:t>
            </a:fld>
            <a:endParaRPr lang="fr-FR"/>
          </a:p>
        </p:txBody>
      </p:sp>
      <p:sp>
        <p:nvSpPr>
          <p:cNvPr id="3" name="Date Placeholder 2">
            <a:extLst>
              <a:ext uri="{FF2B5EF4-FFF2-40B4-BE49-F238E27FC236}">
                <a16:creationId xmlns:a16="http://schemas.microsoft.com/office/drawing/2014/main" id="{377118AD-FD70-70AE-EC0F-5BE071EE1056}"/>
              </a:ext>
            </a:extLst>
          </p:cNvPr>
          <p:cNvSpPr>
            <a:spLocks noGrp="1"/>
          </p:cNvSpPr>
          <p:nvPr>
            <p:ph type="dt" sz="half" idx="2"/>
          </p:nvPr>
        </p:nvSpPr>
        <p:spPr/>
        <p:txBody>
          <a:bodyPr/>
          <a:lstStyle/>
          <a:p>
            <a:fld id="{5F7325A3-5315-1B4B-A0D9-112471EB5837}" type="datetime1">
              <a:rPr lang="fr-FR" cap="all" smtClean="0"/>
              <a:pPr/>
              <a:t>09/12/2024</a:t>
            </a:fld>
            <a:endParaRPr lang="fr-FR" cap="all"/>
          </a:p>
        </p:txBody>
      </p:sp>
      <p:sp>
        <p:nvSpPr>
          <p:cNvPr id="10" name="Text Placeholder 5">
            <a:extLst>
              <a:ext uri="{FF2B5EF4-FFF2-40B4-BE49-F238E27FC236}">
                <a16:creationId xmlns:a16="http://schemas.microsoft.com/office/drawing/2014/main" id="{D1AEED62-B099-2416-87EB-82E2821C1066}"/>
              </a:ext>
            </a:extLst>
          </p:cNvPr>
          <p:cNvSpPr txBox="1">
            <a:spLocks/>
          </p:cNvSpPr>
          <p:nvPr/>
        </p:nvSpPr>
        <p:spPr bwMode="gray">
          <a:xfrm>
            <a:off x="0" y="2110945"/>
            <a:ext cx="9143999" cy="460805"/>
          </a:xfrm>
          <a:prstGeom prst="rect">
            <a:avLst/>
          </a:prstGeom>
          <a:solidFill>
            <a:srgbClr val="FFD9EC"/>
          </a:solidFill>
        </p:spPr>
        <p:txBody>
          <a:bodyPr vert="horz" lIns="0" tIns="0" rIns="0" bIns="0" rtlCol="0" anchor="ctr" anchorCtr="0">
            <a:noAutofit/>
          </a:bodyPr>
          <a:lstStyle>
            <a:lvl1pPr marL="92073" indent="0" algn="l" defTabSz="914378"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41" indent="-171446" algn="l" defTabSz="914378"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37" indent="-171446" algn="l" defTabSz="914378" rtl="0" eaLnBrk="1" latinLnBrk="0" hangingPunct="1">
              <a:lnSpc>
                <a:spcPct val="100000"/>
              </a:lnSpc>
              <a:spcBef>
                <a:spcPts val="100"/>
              </a:spcBef>
              <a:spcAft>
                <a:spcPts val="100"/>
              </a:spcAft>
              <a:buSzPct val="100000"/>
              <a:buFont typeface="Wingdings" pitchFamily="2" charset="2"/>
              <a:buChar char="§"/>
              <a:defRPr sz="1000" kern="1200" baseline="0">
                <a:solidFill>
                  <a:schemeClr val="tx1"/>
                </a:solidFill>
                <a:latin typeface="Marianne" panose="02000000000000000000" pitchFamily="2" charset="0"/>
                <a:ea typeface="+mn-ea"/>
                <a:cs typeface="+mn-cs"/>
              </a:defRPr>
            </a:lvl3pPr>
            <a:lvl4pPr marL="711432" indent="-171446"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27" indent="-171446" algn="l" defTabSz="914378"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320" indent="0" algn="l" defTabSz="914378" rtl="0" eaLnBrk="1" latinLnBrk="0" hangingPunct="1">
              <a:spcBef>
                <a:spcPct val="20000"/>
              </a:spcBef>
              <a:buFont typeface="Arial" pitchFamily="34" charset="0"/>
              <a:buNone/>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0"/>
              </a:spcAft>
            </a:pPr>
            <a:r>
              <a:rPr lang="fr-FR" sz="1800" b="1">
                <a:latin typeface="Marianne" panose="02000000000000000000"/>
                <a:ea typeface="Aptos" panose="020B0004020202020204" pitchFamily="34" charset="0"/>
              </a:rPr>
              <a:t>A suivre 1 témoignage vidéo, enregistré en amont de l’atelier</a:t>
            </a:r>
            <a:endParaRPr lang="fr-FR" sz="1600" b="1" i="1">
              <a:latin typeface="Marianne" panose="02000000000000000000"/>
              <a:ea typeface="Aptos" panose="020B0004020202020204" pitchFamily="34" charset="0"/>
            </a:endParaRPr>
          </a:p>
        </p:txBody>
      </p:sp>
      <p:pic>
        <p:nvPicPr>
          <p:cNvPr id="11" name="Graphic 10" descr="Video camera with solid fill">
            <a:extLst>
              <a:ext uri="{FF2B5EF4-FFF2-40B4-BE49-F238E27FC236}">
                <a16:creationId xmlns:a16="http://schemas.microsoft.com/office/drawing/2014/main" id="{16EF0138-9F4E-0068-3F35-9EE891A9D7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88195" y="1456002"/>
            <a:ext cx="567608" cy="567608"/>
          </a:xfrm>
          <a:prstGeom prst="rect">
            <a:avLst/>
          </a:prstGeom>
        </p:spPr>
      </p:pic>
      <p:sp>
        <p:nvSpPr>
          <p:cNvPr id="2" name="TextBox 1">
            <a:extLst>
              <a:ext uri="{FF2B5EF4-FFF2-40B4-BE49-F238E27FC236}">
                <a16:creationId xmlns:a16="http://schemas.microsoft.com/office/drawing/2014/main" id="{550DBEFD-31DC-69DF-3276-89E970BAF1C7}"/>
              </a:ext>
            </a:extLst>
          </p:cNvPr>
          <p:cNvSpPr txBox="1"/>
          <p:nvPr/>
        </p:nvSpPr>
        <p:spPr>
          <a:xfrm>
            <a:off x="1600200" y="2617175"/>
            <a:ext cx="6278880" cy="830997"/>
          </a:xfrm>
          <a:prstGeom prst="rect">
            <a:avLst/>
          </a:prstGeom>
          <a:noFill/>
        </p:spPr>
        <p:txBody>
          <a:bodyPr wrap="square" rtlCol="0">
            <a:spAutoFit/>
          </a:bodyPr>
          <a:lstStyle/>
          <a:p>
            <a:r>
              <a:rPr lang="fr-FR" sz="1200">
                <a:latin typeface="Marianne" panose="02000000000000000000"/>
              </a:rPr>
              <a:t>En séance, nous avons également pu visionner les témoignages de 3 autres intervenants :</a:t>
            </a:r>
          </a:p>
          <a:p>
            <a:pPr marL="171450" indent="-171450">
              <a:buFontTx/>
              <a:buChar char="›"/>
            </a:pPr>
            <a:r>
              <a:rPr lang="fr-FR" sz="1200">
                <a:latin typeface="Marianne" panose="02000000000000000000"/>
              </a:rPr>
              <a:t>L’Association COMPAS</a:t>
            </a:r>
          </a:p>
          <a:p>
            <a:pPr marL="171450" indent="-171450">
              <a:buFontTx/>
              <a:buChar char="›"/>
            </a:pPr>
            <a:r>
              <a:rPr lang="fr-FR" sz="1200">
                <a:latin typeface="Marianne" panose="02000000000000000000"/>
              </a:rPr>
              <a:t>L’EHPAD Lou </a:t>
            </a:r>
            <a:r>
              <a:rPr lang="fr-FR" sz="1200" err="1">
                <a:latin typeface="Marianne" panose="02000000000000000000"/>
              </a:rPr>
              <a:t>Païs</a:t>
            </a:r>
            <a:endParaRPr lang="fr-FR" sz="1200">
              <a:latin typeface="Marianne" panose="02000000000000000000"/>
            </a:endParaRPr>
          </a:p>
          <a:p>
            <a:pPr marL="171450" indent="-171450">
              <a:buFontTx/>
              <a:buChar char="›"/>
            </a:pPr>
            <a:r>
              <a:rPr lang="fr-FR" sz="1200">
                <a:latin typeface="Marianne" panose="02000000000000000000"/>
              </a:rPr>
              <a:t>Le SAMSAH de l’EPAS 65  </a:t>
            </a:r>
          </a:p>
        </p:txBody>
      </p:sp>
    </p:spTree>
    <p:extLst>
      <p:ext uri="{BB962C8B-B14F-4D97-AF65-F5344CB8AC3E}">
        <p14:creationId xmlns:p14="http://schemas.microsoft.com/office/powerpoint/2010/main" val="744850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B80FFE-F13D-B617-1041-B01F4AAFAC01}"/>
              </a:ext>
            </a:extLst>
          </p:cNvPr>
          <p:cNvSpPr>
            <a:spLocks noGrp="1"/>
          </p:cNvSpPr>
          <p:nvPr>
            <p:ph type="sldNum" sz="quarter" idx="12"/>
          </p:nvPr>
        </p:nvSpPr>
        <p:spPr/>
        <p:txBody>
          <a:bodyPr/>
          <a:lstStyle/>
          <a:p>
            <a:fld id="{733122C9-A0B9-462F-8757-0847AD287B63}" type="slidenum">
              <a:rPr lang="fr-FR" smtClean="0"/>
              <a:pPr/>
              <a:t>2</a:t>
            </a:fld>
            <a:endParaRPr lang="fr-FR"/>
          </a:p>
        </p:txBody>
      </p:sp>
      <p:sp>
        <p:nvSpPr>
          <p:cNvPr id="3" name="Date Placeholder 2">
            <a:extLst>
              <a:ext uri="{FF2B5EF4-FFF2-40B4-BE49-F238E27FC236}">
                <a16:creationId xmlns:a16="http://schemas.microsoft.com/office/drawing/2014/main" id="{95F18D9E-5611-2997-DA77-B13A81273F48}"/>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le 4">
            <a:extLst>
              <a:ext uri="{FF2B5EF4-FFF2-40B4-BE49-F238E27FC236}">
                <a16:creationId xmlns:a16="http://schemas.microsoft.com/office/drawing/2014/main" id="{73E62694-E382-1DF8-9B54-E19129D3A741}"/>
              </a:ext>
            </a:extLst>
          </p:cNvPr>
          <p:cNvSpPr>
            <a:spLocks noGrp="1"/>
          </p:cNvSpPr>
          <p:nvPr>
            <p:ph type="title"/>
          </p:nvPr>
        </p:nvSpPr>
        <p:spPr/>
        <p:txBody>
          <a:bodyPr/>
          <a:lstStyle/>
          <a:p>
            <a:r>
              <a:rPr lang="fr-FR"/>
              <a:t>Sommaire</a:t>
            </a:r>
          </a:p>
        </p:txBody>
      </p:sp>
      <p:sp>
        <p:nvSpPr>
          <p:cNvPr id="8" name="Rectangle: Rounded Corners 54">
            <a:extLst>
              <a:ext uri="{FF2B5EF4-FFF2-40B4-BE49-F238E27FC236}">
                <a16:creationId xmlns:a16="http://schemas.microsoft.com/office/drawing/2014/main" id="{0FFCA1C8-4AEA-7C88-793E-8B7D5E5BB1D6}"/>
              </a:ext>
            </a:extLst>
          </p:cNvPr>
          <p:cNvSpPr/>
          <p:nvPr/>
        </p:nvSpPr>
        <p:spPr>
          <a:xfrm rot="2670945">
            <a:off x="457862" y="1526398"/>
            <a:ext cx="306899" cy="304107"/>
          </a:xfrm>
          <a:prstGeom prst="roundRect">
            <a:avLst>
              <a:gd name="adj" fmla="val 19604"/>
            </a:avLst>
          </a:prstGeom>
          <a:solidFill>
            <a:srgbClr val="FFD9E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prstClr val="white"/>
              </a:solidFill>
              <a:effectLst/>
              <a:uLnTx/>
              <a:uFillTx/>
            </a:endParaRPr>
          </a:p>
        </p:txBody>
      </p:sp>
      <p:sp>
        <p:nvSpPr>
          <p:cNvPr id="9" name="TextBox 8">
            <a:extLst>
              <a:ext uri="{FF2B5EF4-FFF2-40B4-BE49-F238E27FC236}">
                <a16:creationId xmlns:a16="http://schemas.microsoft.com/office/drawing/2014/main" id="{FDCAC47B-0BF5-39EC-83D8-3BE3755B06F5}"/>
              </a:ext>
            </a:extLst>
          </p:cNvPr>
          <p:cNvSpPr txBox="1"/>
          <p:nvPr/>
        </p:nvSpPr>
        <p:spPr>
          <a:xfrm>
            <a:off x="539304" y="1354307"/>
            <a:ext cx="576064" cy="461665"/>
          </a:xfrm>
          <a:prstGeom prst="rect">
            <a:avLst/>
          </a:prstGeom>
          <a:noFill/>
        </p:spPr>
        <p:txBody>
          <a:bodyPr wrap="square" rtlCol="0">
            <a:spAutoFit/>
          </a:bodyPr>
          <a:lstStyle/>
          <a:p>
            <a:r>
              <a:rPr lang="fr-FR" sz="2400" b="1">
                <a:solidFill>
                  <a:srgbClr val="E82785"/>
                </a:solidFill>
                <a:latin typeface="Marianne" panose="02000000000000000000"/>
              </a:rPr>
              <a:t>1</a:t>
            </a:r>
          </a:p>
        </p:txBody>
      </p:sp>
      <p:sp>
        <p:nvSpPr>
          <p:cNvPr id="10" name="TextBox 9">
            <a:extLst>
              <a:ext uri="{FF2B5EF4-FFF2-40B4-BE49-F238E27FC236}">
                <a16:creationId xmlns:a16="http://schemas.microsoft.com/office/drawing/2014/main" id="{CF255474-76AA-B1F9-5D31-6EB8B74E95EA}"/>
              </a:ext>
            </a:extLst>
          </p:cNvPr>
          <p:cNvSpPr txBox="1"/>
          <p:nvPr/>
        </p:nvSpPr>
        <p:spPr>
          <a:xfrm>
            <a:off x="1043360" y="1525778"/>
            <a:ext cx="5356912" cy="3970318"/>
          </a:xfrm>
          <a:prstGeom prst="rect">
            <a:avLst/>
          </a:prstGeom>
          <a:noFill/>
        </p:spPr>
        <p:txBody>
          <a:bodyPr wrap="square" rtlCol="0">
            <a:spAutoFit/>
          </a:bodyPr>
          <a:lstStyle/>
          <a:p>
            <a:r>
              <a:rPr lang="fr-FR" b="1" dirty="0">
                <a:solidFill>
                  <a:srgbClr val="E82785"/>
                </a:solidFill>
                <a:latin typeface="Marianne" panose="02000000000000000000"/>
              </a:rPr>
              <a:t>Les directives anticipées</a:t>
            </a:r>
          </a:p>
          <a:p>
            <a:endParaRPr lang="fr-FR" b="1" dirty="0">
              <a:solidFill>
                <a:srgbClr val="E82785"/>
              </a:solidFill>
              <a:latin typeface="Marianne" panose="02000000000000000000"/>
            </a:endParaRPr>
          </a:p>
          <a:p>
            <a:r>
              <a:rPr lang="fr-FR" b="1" dirty="0">
                <a:solidFill>
                  <a:srgbClr val="E82785"/>
                </a:solidFill>
                <a:latin typeface="Marianne" panose="02000000000000000000"/>
              </a:rPr>
              <a:t>La personne de confiance</a:t>
            </a:r>
          </a:p>
          <a:p>
            <a:endParaRPr lang="fr-FR" b="1" dirty="0">
              <a:solidFill>
                <a:srgbClr val="E82785"/>
              </a:solidFill>
              <a:latin typeface="Marianne" panose="02000000000000000000"/>
            </a:endParaRPr>
          </a:p>
          <a:p>
            <a:r>
              <a:rPr lang="fr-FR" b="1" dirty="0">
                <a:solidFill>
                  <a:srgbClr val="E82785"/>
                </a:solidFill>
                <a:latin typeface="Marianne" panose="02000000000000000000"/>
              </a:rPr>
              <a:t>Mon espace santé</a:t>
            </a:r>
          </a:p>
          <a:p>
            <a:endParaRPr lang="fr-FR" b="1" dirty="0">
              <a:solidFill>
                <a:srgbClr val="E82785"/>
              </a:solidFill>
              <a:latin typeface="Marianne" panose="02000000000000000000"/>
            </a:endParaRPr>
          </a:p>
          <a:p>
            <a:r>
              <a:rPr lang="fr-FR" b="1" dirty="0">
                <a:solidFill>
                  <a:srgbClr val="E82785"/>
                </a:solidFill>
                <a:latin typeface="Marianne" panose="02000000000000000000"/>
              </a:rPr>
              <a:t>Témoignages</a:t>
            </a:r>
          </a:p>
          <a:p>
            <a:endParaRPr lang="fr-FR" b="1" dirty="0">
              <a:solidFill>
                <a:srgbClr val="E82785"/>
              </a:solidFill>
              <a:latin typeface="Marianne" panose="02000000000000000000"/>
            </a:endParaRPr>
          </a:p>
          <a:p>
            <a:r>
              <a:rPr lang="fr-FR" b="1" dirty="0">
                <a:solidFill>
                  <a:srgbClr val="E82785"/>
                </a:solidFill>
                <a:latin typeface="Marianne" panose="02000000000000000000"/>
              </a:rPr>
              <a:t>Atelier</a:t>
            </a:r>
          </a:p>
          <a:p>
            <a:endParaRPr lang="fr-FR" b="1" dirty="0">
              <a:solidFill>
                <a:srgbClr val="E82785"/>
              </a:solidFill>
              <a:latin typeface="Marianne" panose="02000000000000000000"/>
            </a:endParaRPr>
          </a:p>
          <a:p>
            <a:r>
              <a:rPr lang="fr-FR" b="1" dirty="0">
                <a:solidFill>
                  <a:srgbClr val="E82785"/>
                </a:solidFill>
                <a:latin typeface="Marianne" panose="02000000000000000000"/>
              </a:rPr>
              <a:t>Annexes</a:t>
            </a:r>
          </a:p>
          <a:p>
            <a:endParaRPr lang="fr-FR" b="1" dirty="0">
              <a:solidFill>
                <a:srgbClr val="E82785"/>
              </a:solidFill>
              <a:latin typeface="Marianne" panose="02000000000000000000"/>
            </a:endParaRPr>
          </a:p>
          <a:p>
            <a:endParaRPr lang="fr-FR" b="1" dirty="0">
              <a:solidFill>
                <a:srgbClr val="E82785"/>
              </a:solidFill>
              <a:latin typeface="Marianne" panose="02000000000000000000"/>
            </a:endParaRPr>
          </a:p>
          <a:p>
            <a:endParaRPr lang="fr-FR" b="1" dirty="0">
              <a:solidFill>
                <a:srgbClr val="E82785"/>
              </a:solidFill>
              <a:latin typeface="Marianne" panose="02000000000000000000"/>
            </a:endParaRPr>
          </a:p>
        </p:txBody>
      </p:sp>
      <p:sp>
        <p:nvSpPr>
          <p:cNvPr id="11" name="Rectangle: Rounded Corners 54">
            <a:extLst>
              <a:ext uri="{FF2B5EF4-FFF2-40B4-BE49-F238E27FC236}">
                <a16:creationId xmlns:a16="http://schemas.microsoft.com/office/drawing/2014/main" id="{F51E7A11-CD74-3EE1-50E1-2C7B6B41D006}"/>
              </a:ext>
            </a:extLst>
          </p:cNvPr>
          <p:cNvSpPr/>
          <p:nvPr/>
        </p:nvSpPr>
        <p:spPr>
          <a:xfrm rot="2670945">
            <a:off x="457861" y="2093676"/>
            <a:ext cx="306899" cy="304107"/>
          </a:xfrm>
          <a:prstGeom prst="roundRect">
            <a:avLst>
              <a:gd name="adj" fmla="val 19604"/>
            </a:avLst>
          </a:prstGeom>
          <a:solidFill>
            <a:srgbClr val="FFD9E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prstClr val="white"/>
              </a:solidFill>
              <a:effectLst/>
              <a:uLnTx/>
              <a:uFillTx/>
            </a:endParaRPr>
          </a:p>
        </p:txBody>
      </p:sp>
      <p:sp>
        <p:nvSpPr>
          <p:cNvPr id="12" name="TextBox 11">
            <a:extLst>
              <a:ext uri="{FF2B5EF4-FFF2-40B4-BE49-F238E27FC236}">
                <a16:creationId xmlns:a16="http://schemas.microsoft.com/office/drawing/2014/main" id="{19B59CC0-7EF4-B373-551B-80E8ED7D9CCE}"/>
              </a:ext>
            </a:extLst>
          </p:cNvPr>
          <p:cNvSpPr txBox="1"/>
          <p:nvPr/>
        </p:nvSpPr>
        <p:spPr>
          <a:xfrm>
            <a:off x="536457" y="1942516"/>
            <a:ext cx="576064" cy="461665"/>
          </a:xfrm>
          <a:prstGeom prst="rect">
            <a:avLst/>
          </a:prstGeom>
          <a:noFill/>
        </p:spPr>
        <p:txBody>
          <a:bodyPr wrap="square" rtlCol="0">
            <a:spAutoFit/>
          </a:bodyPr>
          <a:lstStyle/>
          <a:p>
            <a:r>
              <a:rPr lang="fr-FR" sz="2400" b="1">
                <a:solidFill>
                  <a:srgbClr val="E82785"/>
                </a:solidFill>
                <a:latin typeface="Marianne" panose="02000000000000000000"/>
              </a:rPr>
              <a:t>2</a:t>
            </a:r>
          </a:p>
        </p:txBody>
      </p:sp>
      <p:sp>
        <p:nvSpPr>
          <p:cNvPr id="13" name="Rectangle: Rounded Corners 54">
            <a:extLst>
              <a:ext uri="{FF2B5EF4-FFF2-40B4-BE49-F238E27FC236}">
                <a16:creationId xmlns:a16="http://schemas.microsoft.com/office/drawing/2014/main" id="{3FF8FAA0-25B1-EF5B-B2A6-D50226D87106}"/>
              </a:ext>
            </a:extLst>
          </p:cNvPr>
          <p:cNvSpPr/>
          <p:nvPr/>
        </p:nvSpPr>
        <p:spPr>
          <a:xfrm rot="2670945">
            <a:off x="484457" y="2659951"/>
            <a:ext cx="306899" cy="304107"/>
          </a:xfrm>
          <a:prstGeom prst="roundRect">
            <a:avLst>
              <a:gd name="adj" fmla="val 19604"/>
            </a:avLst>
          </a:prstGeom>
          <a:solidFill>
            <a:srgbClr val="FFD9E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prstClr val="white"/>
              </a:solidFill>
              <a:effectLst/>
              <a:uLnTx/>
              <a:uFillTx/>
            </a:endParaRPr>
          </a:p>
        </p:txBody>
      </p:sp>
      <p:sp>
        <p:nvSpPr>
          <p:cNvPr id="14" name="TextBox 13">
            <a:extLst>
              <a:ext uri="{FF2B5EF4-FFF2-40B4-BE49-F238E27FC236}">
                <a16:creationId xmlns:a16="http://schemas.microsoft.com/office/drawing/2014/main" id="{9DB3A401-DC0B-AFA7-4814-54C9C78B5D4F}"/>
              </a:ext>
            </a:extLst>
          </p:cNvPr>
          <p:cNvSpPr txBox="1"/>
          <p:nvPr/>
        </p:nvSpPr>
        <p:spPr>
          <a:xfrm>
            <a:off x="563053" y="2508791"/>
            <a:ext cx="576064" cy="461665"/>
          </a:xfrm>
          <a:prstGeom prst="rect">
            <a:avLst/>
          </a:prstGeom>
          <a:noFill/>
        </p:spPr>
        <p:txBody>
          <a:bodyPr wrap="square" rtlCol="0">
            <a:spAutoFit/>
          </a:bodyPr>
          <a:lstStyle/>
          <a:p>
            <a:r>
              <a:rPr lang="fr-FR" sz="2400" b="1">
                <a:solidFill>
                  <a:srgbClr val="E82785"/>
                </a:solidFill>
                <a:latin typeface="Marianne" panose="02000000000000000000"/>
              </a:rPr>
              <a:t>3</a:t>
            </a:r>
          </a:p>
        </p:txBody>
      </p:sp>
      <p:sp>
        <p:nvSpPr>
          <p:cNvPr id="15" name="Rectangle: Rounded Corners 54">
            <a:extLst>
              <a:ext uri="{FF2B5EF4-FFF2-40B4-BE49-F238E27FC236}">
                <a16:creationId xmlns:a16="http://schemas.microsoft.com/office/drawing/2014/main" id="{D903E09A-BFE3-8E1A-CF1B-117096A03D4A}"/>
              </a:ext>
            </a:extLst>
          </p:cNvPr>
          <p:cNvSpPr/>
          <p:nvPr/>
        </p:nvSpPr>
        <p:spPr>
          <a:xfrm rot="2670945">
            <a:off x="487303" y="3189189"/>
            <a:ext cx="306899" cy="304107"/>
          </a:xfrm>
          <a:prstGeom prst="roundRect">
            <a:avLst>
              <a:gd name="adj" fmla="val 19604"/>
            </a:avLst>
          </a:prstGeom>
          <a:solidFill>
            <a:srgbClr val="FFD9E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prstClr val="white"/>
              </a:solidFill>
              <a:effectLst/>
              <a:uLnTx/>
              <a:uFillTx/>
            </a:endParaRPr>
          </a:p>
        </p:txBody>
      </p:sp>
      <p:sp>
        <p:nvSpPr>
          <p:cNvPr id="16" name="TextBox 15">
            <a:extLst>
              <a:ext uri="{FF2B5EF4-FFF2-40B4-BE49-F238E27FC236}">
                <a16:creationId xmlns:a16="http://schemas.microsoft.com/office/drawing/2014/main" id="{AAACA683-E7FF-7B45-F6E2-FAB132A86C14}"/>
              </a:ext>
            </a:extLst>
          </p:cNvPr>
          <p:cNvSpPr txBox="1"/>
          <p:nvPr/>
        </p:nvSpPr>
        <p:spPr>
          <a:xfrm>
            <a:off x="565899" y="3038029"/>
            <a:ext cx="576064" cy="461665"/>
          </a:xfrm>
          <a:prstGeom prst="rect">
            <a:avLst/>
          </a:prstGeom>
          <a:noFill/>
        </p:spPr>
        <p:txBody>
          <a:bodyPr wrap="square" rtlCol="0">
            <a:spAutoFit/>
          </a:bodyPr>
          <a:lstStyle/>
          <a:p>
            <a:r>
              <a:rPr lang="fr-FR" sz="2400" b="1">
                <a:solidFill>
                  <a:srgbClr val="E82785"/>
                </a:solidFill>
                <a:latin typeface="Marianne" panose="02000000000000000000"/>
              </a:rPr>
              <a:t>4</a:t>
            </a:r>
          </a:p>
        </p:txBody>
      </p:sp>
      <p:sp>
        <p:nvSpPr>
          <p:cNvPr id="17" name="Rectangle: Rounded Corners 54">
            <a:extLst>
              <a:ext uri="{FF2B5EF4-FFF2-40B4-BE49-F238E27FC236}">
                <a16:creationId xmlns:a16="http://schemas.microsoft.com/office/drawing/2014/main" id="{ACA1E723-A568-B334-8FE4-DE4FB86CAE96}"/>
              </a:ext>
            </a:extLst>
          </p:cNvPr>
          <p:cNvSpPr/>
          <p:nvPr/>
        </p:nvSpPr>
        <p:spPr>
          <a:xfrm rot="2670945">
            <a:off x="487303" y="3757896"/>
            <a:ext cx="306899" cy="304107"/>
          </a:xfrm>
          <a:prstGeom prst="roundRect">
            <a:avLst>
              <a:gd name="adj" fmla="val 19604"/>
            </a:avLst>
          </a:prstGeom>
          <a:solidFill>
            <a:srgbClr val="FFD9E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prstClr val="white"/>
              </a:solidFill>
              <a:effectLst/>
              <a:uLnTx/>
              <a:uFillTx/>
            </a:endParaRPr>
          </a:p>
        </p:txBody>
      </p:sp>
      <p:sp>
        <p:nvSpPr>
          <p:cNvPr id="18" name="TextBox 17">
            <a:extLst>
              <a:ext uri="{FF2B5EF4-FFF2-40B4-BE49-F238E27FC236}">
                <a16:creationId xmlns:a16="http://schemas.microsoft.com/office/drawing/2014/main" id="{602C1B82-9F38-66DB-6197-9CE8EE4DB8E0}"/>
              </a:ext>
            </a:extLst>
          </p:cNvPr>
          <p:cNvSpPr txBox="1"/>
          <p:nvPr/>
        </p:nvSpPr>
        <p:spPr>
          <a:xfrm>
            <a:off x="565899" y="3606736"/>
            <a:ext cx="576064" cy="461665"/>
          </a:xfrm>
          <a:prstGeom prst="rect">
            <a:avLst/>
          </a:prstGeom>
          <a:noFill/>
        </p:spPr>
        <p:txBody>
          <a:bodyPr wrap="square" rtlCol="0">
            <a:spAutoFit/>
          </a:bodyPr>
          <a:lstStyle/>
          <a:p>
            <a:r>
              <a:rPr lang="fr-FR" sz="2400" b="1">
                <a:solidFill>
                  <a:srgbClr val="E82785"/>
                </a:solidFill>
                <a:latin typeface="Marianne" panose="02000000000000000000"/>
              </a:rPr>
              <a:t>5</a:t>
            </a:r>
          </a:p>
        </p:txBody>
      </p:sp>
      <p:sp>
        <p:nvSpPr>
          <p:cNvPr id="4" name="Rectangle: Rounded Corners 54">
            <a:extLst>
              <a:ext uri="{FF2B5EF4-FFF2-40B4-BE49-F238E27FC236}">
                <a16:creationId xmlns:a16="http://schemas.microsoft.com/office/drawing/2014/main" id="{CB277F96-3A17-A66D-DF5B-876EBD1F3A45}"/>
              </a:ext>
            </a:extLst>
          </p:cNvPr>
          <p:cNvSpPr/>
          <p:nvPr/>
        </p:nvSpPr>
        <p:spPr>
          <a:xfrm rot="2670945">
            <a:off x="508950" y="4343847"/>
            <a:ext cx="306899" cy="304107"/>
          </a:xfrm>
          <a:prstGeom prst="roundRect">
            <a:avLst>
              <a:gd name="adj" fmla="val 19604"/>
            </a:avLst>
          </a:prstGeom>
          <a:solidFill>
            <a:srgbClr val="FFD9E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prstClr val="white"/>
              </a:solidFill>
              <a:effectLst/>
              <a:uLnTx/>
              <a:uFillTx/>
            </a:endParaRPr>
          </a:p>
        </p:txBody>
      </p:sp>
      <p:sp>
        <p:nvSpPr>
          <p:cNvPr id="6" name="TextBox 5">
            <a:extLst>
              <a:ext uri="{FF2B5EF4-FFF2-40B4-BE49-F238E27FC236}">
                <a16:creationId xmlns:a16="http://schemas.microsoft.com/office/drawing/2014/main" id="{DCD330EF-85BC-54CB-05CB-F6B056027503}"/>
              </a:ext>
            </a:extLst>
          </p:cNvPr>
          <p:cNvSpPr txBox="1"/>
          <p:nvPr/>
        </p:nvSpPr>
        <p:spPr>
          <a:xfrm>
            <a:off x="587546" y="4192687"/>
            <a:ext cx="576064" cy="461665"/>
          </a:xfrm>
          <a:prstGeom prst="rect">
            <a:avLst/>
          </a:prstGeom>
          <a:noFill/>
        </p:spPr>
        <p:txBody>
          <a:bodyPr wrap="square" rtlCol="0">
            <a:spAutoFit/>
          </a:bodyPr>
          <a:lstStyle/>
          <a:p>
            <a:r>
              <a:rPr lang="fr-FR" sz="2400" b="1" dirty="0">
                <a:solidFill>
                  <a:srgbClr val="E82785"/>
                </a:solidFill>
                <a:latin typeface="Marianne" panose="02000000000000000000"/>
              </a:rPr>
              <a:t>6</a:t>
            </a:r>
          </a:p>
        </p:txBody>
      </p:sp>
    </p:spTree>
    <p:extLst>
      <p:ext uri="{BB962C8B-B14F-4D97-AF65-F5344CB8AC3E}">
        <p14:creationId xmlns:p14="http://schemas.microsoft.com/office/powerpoint/2010/main" val="3539055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0FD38D-E40A-F4FE-B590-BA9CA300FAD7}"/>
              </a:ext>
            </a:extLst>
          </p:cNvPr>
          <p:cNvSpPr>
            <a:spLocks noGrp="1"/>
          </p:cNvSpPr>
          <p:nvPr>
            <p:ph type="sldNum" sz="quarter" idx="12"/>
          </p:nvPr>
        </p:nvSpPr>
        <p:spPr/>
        <p:txBody>
          <a:bodyPr/>
          <a:lstStyle/>
          <a:p>
            <a:fld id="{733122C9-A0B9-462F-8757-0847AD287B63}" type="slidenum">
              <a:rPr lang="fr-FR" smtClean="0"/>
              <a:pPr/>
              <a:t>20</a:t>
            </a:fld>
            <a:endParaRPr lang="fr-FR"/>
          </a:p>
        </p:txBody>
      </p:sp>
      <p:sp>
        <p:nvSpPr>
          <p:cNvPr id="3" name="Date Placeholder 2">
            <a:extLst>
              <a:ext uri="{FF2B5EF4-FFF2-40B4-BE49-F238E27FC236}">
                <a16:creationId xmlns:a16="http://schemas.microsoft.com/office/drawing/2014/main" id="{BC4B303D-A6FD-04AD-95D1-0297025F1F7B}"/>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le 4">
            <a:extLst>
              <a:ext uri="{FF2B5EF4-FFF2-40B4-BE49-F238E27FC236}">
                <a16:creationId xmlns:a16="http://schemas.microsoft.com/office/drawing/2014/main" id="{ABEDCDCC-58F5-2DDB-F458-84A1F3C18C44}"/>
              </a:ext>
            </a:extLst>
          </p:cNvPr>
          <p:cNvSpPr>
            <a:spLocks noGrp="1"/>
          </p:cNvSpPr>
          <p:nvPr>
            <p:ph type="title"/>
          </p:nvPr>
        </p:nvSpPr>
        <p:spPr/>
        <p:txBody>
          <a:bodyPr>
            <a:normAutofit/>
          </a:bodyPr>
          <a:lstStyle/>
          <a:p>
            <a:r>
              <a:rPr lang="fr-FR"/>
              <a:t>Témoignage de l’EHPAD Béthanie</a:t>
            </a:r>
          </a:p>
        </p:txBody>
      </p:sp>
      <p:sp>
        <p:nvSpPr>
          <p:cNvPr id="4" name="TextBox 3">
            <a:extLst>
              <a:ext uri="{FF2B5EF4-FFF2-40B4-BE49-F238E27FC236}">
                <a16:creationId xmlns:a16="http://schemas.microsoft.com/office/drawing/2014/main" id="{5639DD10-A44E-4E5C-5FF4-470625A0E19E}"/>
              </a:ext>
            </a:extLst>
          </p:cNvPr>
          <p:cNvSpPr txBox="1"/>
          <p:nvPr/>
        </p:nvSpPr>
        <p:spPr>
          <a:xfrm>
            <a:off x="2638043" y="4017489"/>
            <a:ext cx="3867912" cy="307777"/>
          </a:xfrm>
          <a:prstGeom prst="rect">
            <a:avLst/>
          </a:prstGeom>
          <a:noFill/>
        </p:spPr>
        <p:txBody>
          <a:bodyPr wrap="square" rtlCol="0">
            <a:spAutoFit/>
          </a:bodyPr>
          <a:lstStyle/>
          <a:p>
            <a:pPr algn="ctr"/>
            <a:r>
              <a:rPr lang="fr-FR" sz="1400" b="1" i="1">
                <a:solidFill>
                  <a:srgbClr val="E82785"/>
                </a:solidFill>
                <a:latin typeface="Marianne" panose="02000000000000000000"/>
              </a:rPr>
              <a:t>Marine </a:t>
            </a:r>
            <a:r>
              <a:rPr lang="fr-FR" sz="1400" b="1" i="1" err="1">
                <a:solidFill>
                  <a:srgbClr val="E82785"/>
                </a:solidFill>
                <a:latin typeface="Marianne" panose="02000000000000000000"/>
              </a:rPr>
              <a:t>Remaud</a:t>
            </a:r>
            <a:r>
              <a:rPr lang="fr-FR" sz="1400" b="1" i="1">
                <a:solidFill>
                  <a:srgbClr val="E82785"/>
                </a:solidFill>
                <a:latin typeface="Marianne" panose="02000000000000000000"/>
              </a:rPr>
              <a:t> et Laetitia Guillet</a:t>
            </a:r>
          </a:p>
        </p:txBody>
      </p:sp>
      <p:pic>
        <p:nvPicPr>
          <p:cNvPr id="8" name="Image 7" descr="Une image contenant Visage humain, personne, habits, mur&#10;&#10;Description générée automatiquement">
            <a:extLst>
              <a:ext uri="{FF2B5EF4-FFF2-40B4-BE49-F238E27FC236}">
                <a16:creationId xmlns:a16="http://schemas.microsoft.com/office/drawing/2014/main" id="{5A5D1E24-DB12-F120-74C9-74C75CA16608}"/>
              </a:ext>
            </a:extLst>
          </p:cNvPr>
          <p:cNvPicPr>
            <a:picLocks noChangeAspect="1"/>
          </p:cNvPicPr>
          <p:nvPr/>
        </p:nvPicPr>
        <p:blipFill>
          <a:blip r:embed="rId2"/>
          <a:stretch>
            <a:fillRect/>
          </a:stretch>
        </p:blipFill>
        <p:spPr>
          <a:xfrm>
            <a:off x="2261865" y="1276169"/>
            <a:ext cx="4620270" cy="2591162"/>
          </a:xfrm>
          <a:prstGeom prst="rect">
            <a:avLst/>
          </a:prstGeom>
        </p:spPr>
      </p:pic>
    </p:spTree>
    <p:extLst>
      <p:ext uri="{BB962C8B-B14F-4D97-AF65-F5344CB8AC3E}">
        <p14:creationId xmlns:p14="http://schemas.microsoft.com/office/powerpoint/2010/main" val="3077154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CB88DD-E90F-596C-1B1D-A8391FBD5BD6}"/>
              </a:ext>
            </a:extLst>
          </p:cNvPr>
          <p:cNvSpPr>
            <a:spLocks noGrp="1"/>
          </p:cNvSpPr>
          <p:nvPr>
            <p:ph type="sldNum" sz="quarter" idx="12"/>
          </p:nvPr>
        </p:nvSpPr>
        <p:spPr/>
        <p:txBody>
          <a:bodyPr/>
          <a:lstStyle/>
          <a:p>
            <a:fld id="{733122C9-A0B9-462F-8757-0847AD287B63}" type="slidenum">
              <a:rPr lang="fr-FR" smtClean="0"/>
              <a:pPr/>
              <a:t>21</a:t>
            </a:fld>
            <a:endParaRPr lang="fr-FR"/>
          </a:p>
        </p:txBody>
      </p:sp>
      <p:sp>
        <p:nvSpPr>
          <p:cNvPr id="3" name="Date Placeholder 2">
            <a:extLst>
              <a:ext uri="{FF2B5EF4-FFF2-40B4-BE49-F238E27FC236}">
                <a16:creationId xmlns:a16="http://schemas.microsoft.com/office/drawing/2014/main" id="{377118AD-FD70-70AE-EC0F-5BE071EE1056}"/>
              </a:ext>
            </a:extLst>
          </p:cNvPr>
          <p:cNvSpPr>
            <a:spLocks noGrp="1"/>
          </p:cNvSpPr>
          <p:nvPr>
            <p:ph type="dt" sz="half" idx="2"/>
          </p:nvPr>
        </p:nvSpPr>
        <p:spPr/>
        <p:txBody>
          <a:bodyPr/>
          <a:lstStyle/>
          <a:p>
            <a:fld id="{5F7325A3-5315-1B4B-A0D9-112471EB5837}" type="datetime1">
              <a:rPr lang="fr-FR" cap="all" smtClean="0"/>
              <a:pPr/>
              <a:t>09/12/2024</a:t>
            </a:fld>
            <a:endParaRPr lang="fr-FR" cap="all"/>
          </a:p>
        </p:txBody>
      </p:sp>
      <p:sp>
        <p:nvSpPr>
          <p:cNvPr id="10" name="Text Placeholder 5">
            <a:extLst>
              <a:ext uri="{FF2B5EF4-FFF2-40B4-BE49-F238E27FC236}">
                <a16:creationId xmlns:a16="http://schemas.microsoft.com/office/drawing/2014/main" id="{D1AEED62-B099-2416-87EB-82E2821C1066}"/>
              </a:ext>
            </a:extLst>
          </p:cNvPr>
          <p:cNvSpPr txBox="1">
            <a:spLocks/>
          </p:cNvSpPr>
          <p:nvPr/>
        </p:nvSpPr>
        <p:spPr bwMode="gray">
          <a:xfrm>
            <a:off x="0" y="2110945"/>
            <a:ext cx="9143999" cy="460805"/>
          </a:xfrm>
          <a:prstGeom prst="rect">
            <a:avLst/>
          </a:prstGeom>
          <a:solidFill>
            <a:srgbClr val="FFD9EC"/>
          </a:solidFill>
        </p:spPr>
        <p:txBody>
          <a:bodyPr vert="horz" lIns="0" tIns="0" rIns="0" bIns="0" rtlCol="0" anchor="ctr" anchorCtr="0">
            <a:noAutofit/>
          </a:bodyPr>
          <a:lstStyle>
            <a:lvl1pPr marL="92073" indent="0" algn="l" defTabSz="914378"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41" indent="-171446" algn="l" defTabSz="914378"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37" indent="-171446" algn="l" defTabSz="914378" rtl="0" eaLnBrk="1" latinLnBrk="0" hangingPunct="1">
              <a:lnSpc>
                <a:spcPct val="100000"/>
              </a:lnSpc>
              <a:spcBef>
                <a:spcPts val="100"/>
              </a:spcBef>
              <a:spcAft>
                <a:spcPts val="100"/>
              </a:spcAft>
              <a:buSzPct val="100000"/>
              <a:buFont typeface="Wingdings" pitchFamily="2" charset="2"/>
              <a:buChar char="§"/>
              <a:defRPr sz="1000" kern="1200" baseline="0">
                <a:solidFill>
                  <a:schemeClr val="tx1"/>
                </a:solidFill>
                <a:latin typeface="Marianne" panose="02000000000000000000" pitchFamily="2" charset="0"/>
                <a:ea typeface="+mn-ea"/>
                <a:cs typeface="+mn-cs"/>
              </a:defRPr>
            </a:lvl3pPr>
            <a:lvl4pPr marL="711432" indent="-171446"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27" indent="-171446" algn="l" defTabSz="914378"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320" indent="0" algn="l" defTabSz="914378" rtl="0" eaLnBrk="1" latinLnBrk="0" hangingPunct="1">
              <a:spcBef>
                <a:spcPct val="20000"/>
              </a:spcBef>
              <a:buFont typeface="Arial" pitchFamily="34" charset="0"/>
              <a:buNone/>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0"/>
              </a:spcAft>
            </a:pPr>
            <a:r>
              <a:rPr lang="fr-FR" sz="1800" b="1">
                <a:latin typeface="Marianne" panose="02000000000000000000"/>
                <a:ea typeface="Aptos" panose="020B0004020202020204" pitchFamily="34" charset="0"/>
              </a:rPr>
              <a:t>A suivre les 4 témoignages réalisés en atelier avec leurs comptes-rendus</a:t>
            </a:r>
            <a:endParaRPr lang="fr-FR" sz="1600" b="1" i="1">
              <a:latin typeface="Marianne" panose="02000000000000000000"/>
              <a:ea typeface="Aptos" panose="020B0004020202020204" pitchFamily="34" charset="0"/>
            </a:endParaRPr>
          </a:p>
        </p:txBody>
      </p:sp>
      <p:pic>
        <p:nvPicPr>
          <p:cNvPr id="11" name="Graphic 10">
            <a:extLst>
              <a:ext uri="{FF2B5EF4-FFF2-40B4-BE49-F238E27FC236}">
                <a16:creationId xmlns:a16="http://schemas.microsoft.com/office/drawing/2014/main" id="{16EF0138-9F4E-0068-3F35-9EE891A9D7F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288195" y="1456002"/>
            <a:ext cx="567608" cy="567608"/>
          </a:xfrm>
          <a:prstGeom prst="rect">
            <a:avLst/>
          </a:prstGeom>
        </p:spPr>
      </p:pic>
    </p:spTree>
    <p:extLst>
      <p:ext uri="{BB962C8B-B14F-4D97-AF65-F5344CB8AC3E}">
        <p14:creationId xmlns:p14="http://schemas.microsoft.com/office/powerpoint/2010/main" val="1357975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0FD38D-E40A-F4FE-B590-BA9CA300FAD7}"/>
              </a:ext>
            </a:extLst>
          </p:cNvPr>
          <p:cNvSpPr>
            <a:spLocks noGrp="1"/>
          </p:cNvSpPr>
          <p:nvPr>
            <p:ph type="sldNum" sz="quarter" idx="12"/>
          </p:nvPr>
        </p:nvSpPr>
        <p:spPr/>
        <p:txBody>
          <a:bodyPr/>
          <a:lstStyle/>
          <a:p>
            <a:fld id="{733122C9-A0B9-462F-8757-0847AD287B63}" type="slidenum">
              <a:rPr lang="fr-FR" smtClean="0"/>
              <a:pPr/>
              <a:t>22</a:t>
            </a:fld>
            <a:endParaRPr lang="fr-FR"/>
          </a:p>
        </p:txBody>
      </p:sp>
      <p:sp>
        <p:nvSpPr>
          <p:cNvPr id="3" name="Date Placeholder 2">
            <a:extLst>
              <a:ext uri="{FF2B5EF4-FFF2-40B4-BE49-F238E27FC236}">
                <a16:creationId xmlns:a16="http://schemas.microsoft.com/office/drawing/2014/main" id="{BC4B303D-A6FD-04AD-95D1-0297025F1F7B}"/>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9" name="TextBox 8">
            <a:extLst>
              <a:ext uri="{FF2B5EF4-FFF2-40B4-BE49-F238E27FC236}">
                <a16:creationId xmlns:a16="http://schemas.microsoft.com/office/drawing/2014/main" id="{FD32E1A6-F2FE-6076-BCBE-67524ABED52C}"/>
              </a:ext>
            </a:extLst>
          </p:cNvPr>
          <p:cNvSpPr txBox="1"/>
          <p:nvPr/>
        </p:nvSpPr>
        <p:spPr>
          <a:xfrm>
            <a:off x="323851" y="1492692"/>
            <a:ext cx="8677026" cy="3016210"/>
          </a:xfrm>
          <a:prstGeom prst="rect">
            <a:avLst/>
          </a:prstGeom>
          <a:noFill/>
        </p:spPr>
        <p:txBody>
          <a:bodyPr wrap="square" rtlCol="0">
            <a:spAutoFit/>
          </a:bodyPr>
          <a:lstStyle/>
          <a:p>
            <a:r>
              <a:rPr lang="fr-FR" sz="1100" b="1" i="1">
                <a:solidFill>
                  <a:schemeClr val="tx1">
                    <a:lumMod val="65000"/>
                    <a:lumOff val="35000"/>
                  </a:schemeClr>
                </a:solidFill>
                <a:latin typeface="Marianne" panose="02000000000000000000"/>
              </a:rPr>
              <a:t>Retour d’expérience au sein du service gériatrie :</a:t>
            </a:r>
          </a:p>
          <a:p>
            <a:pPr marL="285750" indent="-285750">
              <a:buFontTx/>
              <a:buChar char="›"/>
            </a:pPr>
            <a:r>
              <a:rPr lang="fr-FR" sz="1050">
                <a:latin typeface="Marianne" panose="02000000000000000000"/>
              </a:rPr>
              <a:t>A l’entrée dans le service il est systématiquement demandé au patient de désigner une personne de confiance et de fournir ses directives anticipées. L’objectif est ensuite de faire cosigner les documents sous une durée de 48h. La désignation de la personne de confiance est effective le temps de l’hospitalisation. </a:t>
            </a:r>
          </a:p>
          <a:p>
            <a:pPr marL="285750" indent="-285750">
              <a:buFontTx/>
              <a:buChar char="›"/>
            </a:pPr>
            <a:r>
              <a:rPr lang="fr-FR" sz="1050">
                <a:latin typeface="Marianne" panose="02000000000000000000"/>
              </a:rPr>
              <a:t>En pratique les DA ne sont pas préalablement renseignées, que ce soit en version papier ou numérique. Idem, lors de l’adressage de patients provenant d’un autre établissement, les DA –si elles existent- sont rarement transmises. </a:t>
            </a:r>
          </a:p>
          <a:p>
            <a:pPr marL="285750" indent="-285750">
              <a:buFontTx/>
              <a:buChar char="›"/>
            </a:pPr>
            <a:r>
              <a:rPr lang="fr-FR" sz="1050">
                <a:latin typeface="Marianne" panose="02000000000000000000"/>
              </a:rPr>
              <a:t>Autres problèmes rencontrés : </a:t>
            </a:r>
          </a:p>
          <a:p>
            <a:pPr marL="536575" lvl="1" indent="-177800">
              <a:buFont typeface="Courier New" panose="02070309020205020404" pitchFamily="49" charset="0"/>
              <a:buChar char="o"/>
            </a:pPr>
            <a:r>
              <a:rPr lang="fr-FR" sz="1050">
                <a:latin typeface="Marianne" panose="02000000000000000000"/>
              </a:rPr>
              <a:t>L’absence d’interopérabilité entre les outils (ex : interfaçage DPI / DMP) génère une consultation du DMP complexe</a:t>
            </a:r>
          </a:p>
          <a:p>
            <a:pPr marL="536575" lvl="1" indent="-177800">
              <a:buFont typeface="Courier New" panose="02070309020205020404" pitchFamily="49" charset="0"/>
              <a:buChar char="o"/>
            </a:pPr>
            <a:r>
              <a:rPr lang="fr-FR" sz="1050">
                <a:latin typeface="Marianne" panose="02000000000000000000"/>
              </a:rPr>
              <a:t>Le traitement des cas dans lesquels le patient est incapable d’exprimer sa volonté (ex : cas de pathologies psychiatrique ou </a:t>
            </a:r>
            <a:r>
              <a:rPr lang="fr-FR" sz="1050" err="1">
                <a:latin typeface="Marianne" panose="02000000000000000000"/>
              </a:rPr>
              <a:t>neuroévolutives</a:t>
            </a:r>
            <a:r>
              <a:rPr lang="fr-FR" sz="1050">
                <a:latin typeface="Marianne" panose="02000000000000000000"/>
              </a:rPr>
              <a:t>) : par exemple dans le cas d’un besoin d’acte chirurgical et l’absence de tutelle / curatelle, la question se pose de savoir </a:t>
            </a:r>
            <a:r>
              <a:rPr lang="fr-FR" sz="1050" b="1">
                <a:latin typeface="Marianne" panose="02000000000000000000"/>
              </a:rPr>
              <a:t>qui prend la décision d’opérer ?</a:t>
            </a:r>
          </a:p>
          <a:p>
            <a:pPr marL="742950" lvl="1" indent="-285750">
              <a:buFontTx/>
              <a:buChar char="›"/>
            </a:pPr>
            <a:endParaRPr lang="fr-FR" sz="1050">
              <a:latin typeface="Marianne" panose="02000000000000000000"/>
            </a:endParaRPr>
          </a:p>
          <a:p>
            <a:r>
              <a:rPr lang="fr-FR" sz="1100" b="1" i="1">
                <a:solidFill>
                  <a:schemeClr val="tx1">
                    <a:lumMod val="65000"/>
                    <a:lumOff val="35000"/>
                  </a:schemeClr>
                </a:solidFill>
                <a:latin typeface="Marianne" panose="02000000000000000000"/>
              </a:rPr>
              <a:t>Autres constats :</a:t>
            </a:r>
          </a:p>
          <a:p>
            <a:pPr marL="285750" indent="-285750">
              <a:buFontTx/>
              <a:buChar char="›"/>
            </a:pPr>
            <a:r>
              <a:rPr lang="fr-FR" sz="1050">
                <a:latin typeface="Marianne" panose="02000000000000000000"/>
              </a:rPr>
              <a:t>Une très faible proportion de la population rédige ses DA, qui sont quasi-absentes des dossiers médicaux des patients lors de la consultation de la rubrique dédiée dans le DMP. Néanmoins cette rubrique reste nécessaire dans Mon espace santé, pour sensibiliser les patients à la complétion de leurs directives anticipées, via un questionnaire guidé. </a:t>
            </a:r>
          </a:p>
          <a:p>
            <a:pPr marL="285750" indent="-285750">
              <a:buFontTx/>
              <a:buChar char="›"/>
            </a:pPr>
            <a:r>
              <a:rPr lang="fr-FR" sz="1050">
                <a:latin typeface="Marianne" panose="02000000000000000000"/>
              </a:rPr>
              <a:t>Les professionnels de santé n’ont pas ou peu été formés sur le sujet des DA et ainsi ne savent pas comment les gérer au quotidien</a:t>
            </a:r>
          </a:p>
          <a:p>
            <a:pPr marL="742950" lvl="1" indent="-285750">
              <a:buFontTx/>
              <a:buChar char="›"/>
            </a:pPr>
            <a:endParaRPr lang="fr-FR" sz="1050">
              <a:latin typeface="Marianne" panose="02000000000000000000"/>
            </a:endParaRPr>
          </a:p>
          <a:p>
            <a:endParaRPr lang="fr-FR" sz="1050">
              <a:latin typeface="Marianne" panose="02000000000000000000"/>
            </a:endParaRPr>
          </a:p>
        </p:txBody>
      </p:sp>
      <p:sp>
        <p:nvSpPr>
          <p:cNvPr id="7" name="Text Placeholder 5">
            <a:extLst>
              <a:ext uri="{FF2B5EF4-FFF2-40B4-BE49-F238E27FC236}">
                <a16:creationId xmlns:a16="http://schemas.microsoft.com/office/drawing/2014/main" id="{DF59D6C9-E5D7-041B-E7AF-733BB8A322E1}"/>
              </a:ext>
            </a:extLst>
          </p:cNvPr>
          <p:cNvSpPr txBox="1">
            <a:spLocks/>
          </p:cNvSpPr>
          <p:nvPr/>
        </p:nvSpPr>
        <p:spPr bwMode="gray">
          <a:xfrm>
            <a:off x="0" y="872522"/>
            <a:ext cx="9143999" cy="460805"/>
          </a:xfrm>
          <a:prstGeom prst="rect">
            <a:avLst/>
          </a:prstGeom>
          <a:solidFill>
            <a:srgbClr val="FFD9EC"/>
          </a:solidFill>
        </p:spPr>
        <p:txBody>
          <a:bodyPr vert="horz" lIns="0" tIns="0" rIns="0" bIns="0" rtlCol="0" anchor="ctr" anchorCtr="0">
            <a:noAutofit/>
          </a:bodyPr>
          <a:lstStyle>
            <a:lvl1pPr marL="92073" indent="0" algn="l" defTabSz="914378"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41" indent="-171446" algn="l" defTabSz="914378"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37" indent="-171446" algn="l" defTabSz="914378" rtl="0" eaLnBrk="1" latinLnBrk="0" hangingPunct="1">
              <a:lnSpc>
                <a:spcPct val="100000"/>
              </a:lnSpc>
              <a:spcBef>
                <a:spcPts val="100"/>
              </a:spcBef>
              <a:spcAft>
                <a:spcPts val="100"/>
              </a:spcAft>
              <a:buSzPct val="100000"/>
              <a:buFont typeface="Wingdings" pitchFamily="2" charset="2"/>
              <a:buChar char="§"/>
              <a:defRPr sz="1000" kern="1200" baseline="0">
                <a:solidFill>
                  <a:schemeClr val="tx1"/>
                </a:solidFill>
                <a:latin typeface="Marianne" panose="02000000000000000000" pitchFamily="2" charset="0"/>
                <a:ea typeface="+mn-ea"/>
                <a:cs typeface="+mn-cs"/>
              </a:defRPr>
            </a:lvl3pPr>
            <a:lvl4pPr marL="711432" indent="-171446"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27" indent="-171446" algn="l" defTabSz="914378"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320" indent="0" algn="l" defTabSz="914378" rtl="0" eaLnBrk="1" latinLnBrk="0" hangingPunct="1">
              <a:spcBef>
                <a:spcPct val="20000"/>
              </a:spcBef>
              <a:buFont typeface="Arial" pitchFamily="34" charset="0"/>
              <a:buNone/>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0"/>
              </a:spcAft>
            </a:pPr>
            <a:r>
              <a:rPr lang="fr-FR" sz="1200">
                <a:latin typeface="Marianne" panose="02000000000000000000"/>
                <a:ea typeface="Aptos" panose="020B0004020202020204" pitchFamily="34" charset="0"/>
              </a:rPr>
              <a:t>Intervention du </a:t>
            </a:r>
            <a:r>
              <a:rPr lang="fr-FR" sz="1200" b="1">
                <a:solidFill>
                  <a:srgbClr val="E82785"/>
                </a:solidFill>
                <a:latin typeface="Marianne" panose="02000000000000000000"/>
                <a:ea typeface="Aptos" panose="020B0004020202020204" pitchFamily="34" charset="0"/>
              </a:rPr>
              <a:t>Dr Wassim GANA - </a:t>
            </a:r>
            <a:r>
              <a:rPr lang="fr-FR" sz="1100" i="1">
                <a:latin typeface="Marianne" panose="02000000000000000000"/>
                <a:ea typeface="Aptos" panose="020B0004020202020204" pitchFamily="34" charset="0"/>
              </a:rPr>
              <a:t>CHRU Tours – Pôle Vieillissement, Hôpital Bretonneau</a:t>
            </a:r>
          </a:p>
        </p:txBody>
      </p:sp>
      <p:pic>
        <p:nvPicPr>
          <p:cNvPr id="5" name="Picture 4" descr="A person in a white shirt&#10;&#10;Description automatically generated">
            <a:extLst>
              <a:ext uri="{FF2B5EF4-FFF2-40B4-BE49-F238E27FC236}">
                <a16:creationId xmlns:a16="http://schemas.microsoft.com/office/drawing/2014/main" id="{DEA55AF0-CFC8-AC1B-790B-E5A96542A3A9}"/>
              </a:ext>
            </a:extLst>
          </p:cNvPr>
          <p:cNvPicPr>
            <a:picLocks noChangeAspect="1"/>
          </p:cNvPicPr>
          <p:nvPr/>
        </p:nvPicPr>
        <p:blipFill>
          <a:blip r:embed="rId2"/>
          <a:stretch>
            <a:fillRect/>
          </a:stretch>
        </p:blipFill>
        <p:spPr>
          <a:xfrm>
            <a:off x="908851" y="745069"/>
            <a:ext cx="679399" cy="720000"/>
          </a:xfrm>
          <a:prstGeom prst="ellipse">
            <a:avLst/>
          </a:prstGeom>
        </p:spPr>
      </p:pic>
      <p:sp>
        <p:nvSpPr>
          <p:cNvPr id="10" name="Title 9">
            <a:extLst>
              <a:ext uri="{FF2B5EF4-FFF2-40B4-BE49-F238E27FC236}">
                <a16:creationId xmlns:a16="http://schemas.microsoft.com/office/drawing/2014/main" id="{56F03069-A8B5-1F86-39D2-6F66B2C01EA6}"/>
              </a:ext>
            </a:extLst>
          </p:cNvPr>
          <p:cNvSpPr>
            <a:spLocks noGrp="1"/>
          </p:cNvSpPr>
          <p:nvPr>
            <p:ph type="title"/>
          </p:nvPr>
        </p:nvSpPr>
        <p:spPr/>
        <p:txBody>
          <a:bodyPr/>
          <a:lstStyle/>
          <a:p>
            <a:r>
              <a:rPr lang="en-US" err="1"/>
              <a:t>Témoignage</a:t>
            </a:r>
            <a:r>
              <a:rPr lang="en-US"/>
              <a:t> CHRU Tours</a:t>
            </a:r>
            <a:endParaRPr lang="fr-FR"/>
          </a:p>
        </p:txBody>
      </p:sp>
    </p:spTree>
    <p:extLst>
      <p:ext uri="{BB962C8B-B14F-4D97-AF65-F5344CB8AC3E}">
        <p14:creationId xmlns:p14="http://schemas.microsoft.com/office/powerpoint/2010/main" val="868985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0FD38D-E40A-F4FE-B590-BA9CA300FAD7}"/>
              </a:ext>
            </a:extLst>
          </p:cNvPr>
          <p:cNvSpPr>
            <a:spLocks noGrp="1"/>
          </p:cNvSpPr>
          <p:nvPr>
            <p:ph type="sldNum" sz="quarter" idx="12"/>
          </p:nvPr>
        </p:nvSpPr>
        <p:spPr/>
        <p:txBody>
          <a:bodyPr/>
          <a:lstStyle/>
          <a:p>
            <a:fld id="{733122C9-A0B9-462F-8757-0847AD287B63}" type="slidenum">
              <a:rPr lang="fr-FR" smtClean="0"/>
              <a:pPr/>
              <a:t>23</a:t>
            </a:fld>
            <a:endParaRPr lang="fr-FR"/>
          </a:p>
        </p:txBody>
      </p:sp>
      <p:sp>
        <p:nvSpPr>
          <p:cNvPr id="3" name="Date Placeholder 2">
            <a:extLst>
              <a:ext uri="{FF2B5EF4-FFF2-40B4-BE49-F238E27FC236}">
                <a16:creationId xmlns:a16="http://schemas.microsoft.com/office/drawing/2014/main" id="{BC4B303D-A6FD-04AD-95D1-0297025F1F7B}"/>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10" name="Text Placeholder 5">
            <a:extLst>
              <a:ext uri="{FF2B5EF4-FFF2-40B4-BE49-F238E27FC236}">
                <a16:creationId xmlns:a16="http://schemas.microsoft.com/office/drawing/2014/main" id="{099BC5CB-A60F-0D3A-10C9-A7BD7978BE6E}"/>
              </a:ext>
            </a:extLst>
          </p:cNvPr>
          <p:cNvSpPr txBox="1">
            <a:spLocks/>
          </p:cNvSpPr>
          <p:nvPr/>
        </p:nvSpPr>
        <p:spPr bwMode="gray">
          <a:xfrm>
            <a:off x="0" y="872522"/>
            <a:ext cx="9143999" cy="548774"/>
          </a:xfrm>
          <a:prstGeom prst="rect">
            <a:avLst/>
          </a:prstGeom>
          <a:solidFill>
            <a:srgbClr val="FFD9EC"/>
          </a:solidFill>
        </p:spPr>
        <p:txBody>
          <a:bodyPr vert="horz" lIns="0" tIns="0" rIns="0" bIns="0" rtlCol="0" anchor="ctr" anchorCtr="0">
            <a:noAutofit/>
          </a:bodyPr>
          <a:lstStyle>
            <a:lvl1pPr marL="92073" indent="0" algn="l" defTabSz="914378"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41" indent="-171446" algn="l" defTabSz="914378"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37" indent="-171446" algn="l" defTabSz="914378" rtl="0" eaLnBrk="1" latinLnBrk="0" hangingPunct="1">
              <a:lnSpc>
                <a:spcPct val="100000"/>
              </a:lnSpc>
              <a:spcBef>
                <a:spcPts val="100"/>
              </a:spcBef>
              <a:spcAft>
                <a:spcPts val="100"/>
              </a:spcAft>
              <a:buSzPct val="100000"/>
              <a:buFont typeface="Wingdings" pitchFamily="2" charset="2"/>
              <a:buChar char="§"/>
              <a:defRPr sz="1000" kern="1200" baseline="0">
                <a:solidFill>
                  <a:schemeClr val="tx1"/>
                </a:solidFill>
                <a:latin typeface="Marianne" panose="02000000000000000000" pitchFamily="2" charset="0"/>
                <a:ea typeface="+mn-ea"/>
                <a:cs typeface="+mn-cs"/>
              </a:defRPr>
            </a:lvl3pPr>
            <a:lvl4pPr marL="711432" indent="-171446"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27" indent="-171446" algn="l" defTabSz="914378"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320" indent="0" algn="l" defTabSz="914378" rtl="0" eaLnBrk="1" latinLnBrk="0" hangingPunct="1">
              <a:spcBef>
                <a:spcPct val="20000"/>
              </a:spcBef>
              <a:buFont typeface="Arial" pitchFamily="34" charset="0"/>
              <a:buNone/>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0"/>
              </a:spcAft>
            </a:pPr>
            <a:r>
              <a:rPr lang="fr-FR" sz="1100">
                <a:latin typeface="Marianne" panose="02000000000000000000"/>
                <a:ea typeface="Aptos" panose="020B0004020202020204" pitchFamily="34" charset="0"/>
              </a:rPr>
              <a:t>Interventions de </a:t>
            </a:r>
          </a:p>
          <a:p>
            <a:pPr algn="ctr">
              <a:spcAft>
                <a:spcPts val="0"/>
              </a:spcAft>
            </a:pPr>
            <a:r>
              <a:rPr lang="fr-FR" sz="1100">
                <a:latin typeface="Marianne" panose="02000000000000000000"/>
                <a:ea typeface="Aptos" panose="020B0004020202020204" pitchFamily="34" charset="0"/>
              </a:rPr>
              <a:t> </a:t>
            </a:r>
            <a:r>
              <a:rPr lang="fr-FR" sz="1100" b="1">
                <a:solidFill>
                  <a:srgbClr val="E82785"/>
                </a:solidFill>
                <a:latin typeface="Marianne" panose="02000000000000000000"/>
                <a:ea typeface="Aptos" panose="020B0004020202020204" pitchFamily="34" charset="0"/>
              </a:rPr>
              <a:t>Dr Carol DEVISME - </a:t>
            </a:r>
            <a:r>
              <a:rPr lang="fr-FR" sz="1050" i="1">
                <a:latin typeface="Marianne" panose="02000000000000000000"/>
                <a:ea typeface="Aptos" panose="020B0004020202020204" pitchFamily="34" charset="0"/>
              </a:rPr>
              <a:t>Gériatre, médecin coordonnateur d’EHPAD, responsable médicale EHPAD de la Fondation COS </a:t>
            </a:r>
          </a:p>
          <a:p>
            <a:pPr algn="ctr">
              <a:spcAft>
                <a:spcPts val="0"/>
              </a:spcAft>
            </a:pPr>
            <a:r>
              <a:rPr lang="fr-FR" sz="1100" b="1">
                <a:solidFill>
                  <a:srgbClr val="006AB2"/>
                </a:solidFill>
                <a:latin typeface="Marianne" panose="02000000000000000000"/>
                <a:ea typeface="Aptos" panose="020B0004020202020204" pitchFamily="34" charset="0"/>
              </a:rPr>
              <a:t>Didier GODARD - </a:t>
            </a:r>
            <a:r>
              <a:rPr lang="fr-FR" sz="1050" i="1">
                <a:latin typeface="Marianne" panose="02000000000000000000"/>
                <a:ea typeface="Aptos" panose="020B0004020202020204" pitchFamily="34" charset="0"/>
              </a:rPr>
              <a:t>DSI de la Fondation COS Alexandre </a:t>
            </a:r>
            <a:r>
              <a:rPr lang="fr-FR" sz="1050" i="1" err="1">
                <a:latin typeface="Marianne" panose="02000000000000000000"/>
                <a:ea typeface="Aptos" panose="020B0004020202020204" pitchFamily="34" charset="0"/>
              </a:rPr>
              <a:t>Glasberg</a:t>
            </a:r>
            <a:r>
              <a:rPr lang="fr-FR" sz="1050" i="1">
                <a:latin typeface="Marianne" panose="02000000000000000000"/>
                <a:ea typeface="Aptos" panose="020B0004020202020204" pitchFamily="34" charset="0"/>
              </a:rPr>
              <a:t>.</a:t>
            </a:r>
          </a:p>
        </p:txBody>
      </p:sp>
      <p:sp>
        <p:nvSpPr>
          <p:cNvPr id="4" name="Title 4">
            <a:extLst>
              <a:ext uri="{FF2B5EF4-FFF2-40B4-BE49-F238E27FC236}">
                <a16:creationId xmlns:a16="http://schemas.microsoft.com/office/drawing/2014/main" id="{9AE076C7-4215-426E-6E33-D086B8D1FE97}"/>
              </a:ext>
            </a:extLst>
          </p:cNvPr>
          <p:cNvSpPr>
            <a:spLocks noGrp="1"/>
          </p:cNvSpPr>
          <p:nvPr>
            <p:ph type="title"/>
          </p:nvPr>
        </p:nvSpPr>
        <p:spPr>
          <a:xfrm>
            <a:off x="323853" y="205078"/>
            <a:ext cx="8424863" cy="539991"/>
          </a:xfrm>
        </p:spPr>
        <p:txBody>
          <a:bodyPr>
            <a:normAutofit/>
          </a:bodyPr>
          <a:lstStyle/>
          <a:p>
            <a:r>
              <a:rPr lang="fr-FR"/>
              <a:t>Témoignage de la fondation COS Alexandre </a:t>
            </a:r>
            <a:r>
              <a:rPr lang="fr-FR" err="1"/>
              <a:t>Glasberg</a:t>
            </a:r>
            <a:endParaRPr lang="fr-FR"/>
          </a:p>
        </p:txBody>
      </p:sp>
      <p:sp>
        <p:nvSpPr>
          <p:cNvPr id="7" name="TextBox 6">
            <a:extLst>
              <a:ext uri="{FF2B5EF4-FFF2-40B4-BE49-F238E27FC236}">
                <a16:creationId xmlns:a16="http://schemas.microsoft.com/office/drawing/2014/main" id="{C33A06E5-6664-8B94-3418-E84B8C302BE6}"/>
              </a:ext>
            </a:extLst>
          </p:cNvPr>
          <p:cNvSpPr txBox="1"/>
          <p:nvPr/>
        </p:nvSpPr>
        <p:spPr>
          <a:xfrm>
            <a:off x="323852" y="1531282"/>
            <a:ext cx="8643574" cy="3400931"/>
          </a:xfrm>
          <a:prstGeom prst="rect">
            <a:avLst/>
          </a:prstGeom>
          <a:noFill/>
        </p:spPr>
        <p:txBody>
          <a:bodyPr wrap="square" lIns="91440" tIns="45720" rIns="91440" bIns="45720" rtlCol="0" anchor="t">
            <a:spAutoFit/>
          </a:bodyPr>
          <a:lstStyle/>
          <a:p>
            <a:r>
              <a:rPr lang="fr-FR" sz="1050" b="1" i="1">
                <a:solidFill>
                  <a:schemeClr val="tx1">
                    <a:lumMod val="65000"/>
                    <a:lumOff val="35000"/>
                  </a:schemeClr>
                </a:solidFill>
                <a:latin typeface="Marianne" panose="02000000000000000000"/>
              </a:rPr>
              <a:t>Retour d’expérience en EHPAD :</a:t>
            </a:r>
          </a:p>
          <a:p>
            <a:pPr marL="285750" indent="-285750">
              <a:buFontTx/>
              <a:buChar char="›"/>
            </a:pPr>
            <a:r>
              <a:rPr lang="fr-FR" sz="900">
                <a:effectLst/>
                <a:latin typeface="Marianne" panose="02000000000000000000"/>
              </a:rPr>
              <a:t>Très peu de résidents ont des DA renseignées (1-2 personnes / établissements). En effet, 90-95% des personnes admises en EHPAD souffrent de troubles cognitifs avancés, les empêchant pour la plupart d'exprimer leur volonté</a:t>
            </a:r>
            <a:r>
              <a:rPr lang="fr-FR" sz="900">
                <a:latin typeface="Marianne" panose="02000000000000000000"/>
              </a:rPr>
              <a:t>. Or, </a:t>
            </a:r>
            <a:r>
              <a:rPr lang="fr-FR" sz="900">
                <a:effectLst/>
                <a:latin typeface="Marianne" panose="02000000000000000000"/>
              </a:rPr>
              <a:t>une fois la pathologie avérée, il est trop tard pour les rédiger. </a:t>
            </a:r>
            <a:r>
              <a:rPr lang="fr-FR" sz="900">
                <a:latin typeface="Marianne" panose="02000000000000000000"/>
              </a:rPr>
              <a:t>Dans de rares cas, ce sont les proches qui fournissent les DA rédigées au préalable par le patient. </a:t>
            </a:r>
          </a:p>
          <a:p>
            <a:pPr marL="285750" indent="-285750">
              <a:buFontTx/>
              <a:buChar char="›"/>
            </a:pPr>
            <a:r>
              <a:rPr lang="fr-FR" sz="900">
                <a:latin typeface="Marianne" panose="02000000000000000000"/>
              </a:rPr>
              <a:t>Un autre problème majeur est celui de la compréhension des DA et du rôle de la personne de confiance par la famille / les proches : </a:t>
            </a:r>
          </a:p>
          <a:p>
            <a:pPr marL="536575" lvl="1" indent="-177800">
              <a:buFont typeface="Courier New" panose="02070309020205020404" pitchFamily="49" charset="0"/>
              <a:buChar char="o"/>
            </a:pPr>
            <a:r>
              <a:rPr lang="fr-FR" sz="900">
                <a:latin typeface="Marianne" panose="02000000000000000000"/>
              </a:rPr>
              <a:t>Certains rédigent les directives anticipées à la place du patient et ne comprennent pas qu’ils n’en ont pas le droit, ce qui est souvent source de conflit avec l’établissement</a:t>
            </a:r>
          </a:p>
          <a:p>
            <a:pPr marL="536575" lvl="1" indent="-177800">
              <a:buFont typeface="Courier New" panose="02070309020205020404" pitchFamily="49" charset="0"/>
              <a:buChar char="o"/>
            </a:pPr>
            <a:r>
              <a:rPr lang="fr-FR" sz="900">
                <a:latin typeface="Marianne" panose="02000000000000000000"/>
              </a:rPr>
              <a:t>De la même manière que pour les DA, dans le cas où le patient est dans l’incapacité d’exprimer sa volonté, certains proches s’attribuent le rôle de personne de confiance sans en avoir la légitimité. </a:t>
            </a:r>
          </a:p>
          <a:p>
            <a:pPr marL="285750" indent="-285750">
              <a:buFontTx/>
              <a:buChar char="›"/>
            </a:pPr>
            <a:r>
              <a:rPr lang="fr-FR" sz="900">
                <a:effectLst/>
                <a:latin typeface="Marianne" panose="02000000000000000000"/>
              </a:rPr>
              <a:t>Un travail de pédagogie est à mener pour mieux informer sur le rôle de la personne de confiance et sur le cadre de la rédaction des directives anticipées. Par exemple, </a:t>
            </a:r>
            <a:r>
              <a:rPr lang="fr-FR" sz="900">
                <a:latin typeface="Marianne" panose="02000000000000000000"/>
              </a:rPr>
              <a:t>des affiches ont été diffusées dans certains EHPAD pour expliquer ce que sont les DA et le rôle de la personne de confiance</a:t>
            </a:r>
            <a:endParaRPr lang="fr-FR" sz="1100" b="1" i="1">
              <a:latin typeface="Marianne" panose="02000000000000000000"/>
            </a:endParaRPr>
          </a:p>
          <a:p>
            <a:pPr>
              <a:spcBef>
                <a:spcPts val="600"/>
              </a:spcBef>
            </a:pPr>
            <a:r>
              <a:rPr lang="fr-FR" sz="1050" b="1" i="1">
                <a:solidFill>
                  <a:schemeClr val="tx1">
                    <a:lumMod val="65000"/>
                    <a:lumOff val="35000"/>
                  </a:schemeClr>
                </a:solidFill>
                <a:latin typeface="Marianne" panose="02000000000000000000"/>
              </a:rPr>
              <a:t>Retour d’expérience pour le MAS de la vallée du </a:t>
            </a:r>
            <a:r>
              <a:rPr lang="fr-FR" sz="1050" b="1" i="1" err="1">
                <a:solidFill>
                  <a:schemeClr val="tx1">
                    <a:lumMod val="65000"/>
                    <a:lumOff val="35000"/>
                  </a:schemeClr>
                </a:solidFill>
                <a:latin typeface="Marianne" panose="02000000000000000000"/>
              </a:rPr>
              <a:t>Lunain</a:t>
            </a:r>
            <a:r>
              <a:rPr lang="fr-FR" sz="1050" b="1" i="1">
                <a:solidFill>
                  <a:schemeClr val="tx1">
                    <a:lumMod val="65000"/>
                    <a:lumOff val="35000"/>
                  </a:schemeClr>
                </a:solidFill>
                <a:latin typeface="Marianne" panose="02000000000000000000"/>
              </a:rPr>
              <a:t> (40 résidents):</a:t>
            </a:r>
          </a:p>
          <a:p>
            <a:pPr marL="171450" indent="-171450">
              <a:buFontTx/>
              <a:buChar char="›"/>
            </a:pPr>
            <a:r>
              <a:rPr lang="fr-FR" sz="900" u="sng">
                <a:latin typeface="Marianne" panose="02000000000000000000"/>
              </a:rPr>
              <a:t>Rédaction des DA :</a:t>
            </a:r>
            <a:r>
              <a:rPr lang="fr-FR" sz="900">
                <a:latin typeface="Marianne" panose="02000000000000000000"/>
              </a:rPr>
              <a:t> </a:t>
            </a:r>
          </a:p>
          <a:p>
            <a:pPr marL="536575" lvl="1" indent="-177800">
              <a:buFont typeface="Courier New" panose="02070309020205020404" pitchFamily="49" charset="0"/>
              <a:buChar char="o"/>
            </a:pPr>
            <a:r>
              <a:rPr lang="fr-FR" sz="900">
                <a:latin typeface="Marianne" panose="02000000000000000000"/>
              </a:rPr>
              <a:t>Beaucoup plus de résidents renseignent leurs DA : 72% des DA sont rédigées (à noter que la population restante ne peut pas les rédiger). </a:t>
            </a:r>
          </a:p>
          <a:p>
            <a:pPr marL="536575" lvl="1" indent="-177800">
              <a:buFont typeface="Courier New" panose="02070309020205020404" pitchFamily="49" charset="0"/>
              <a:buChar char="o"/>
            </a:pPr>
            <a:r>
              <a:rPr lang="fr-FR" sz="900">
                <a:latin typeface="Marianne" panose="02000000000000000000"/>
              </a:rPr>
              <a:t>Les résidents sont accompagnés dans la rédaction lors d’ateliers de projet personnalisés avec 2 personnes de l’établissement : un référent projet personnalisé (choisi par le résident) et le coordinateur du projet personnalisé (éducatrice spécialisée) </a:t>
            </a:r>
          </a:p>
          <a:p>
            <a:pPr marL="536575" lvl="1" indent="-177800">
              <a:buFont typeface="Courier New" panose="02070309020205020404" pitchFamily="49" charset="0"/>
              <a:buChar char="o"/>
            </a:pPr>
            <a:r>
              <a:rPr lang="fr-FR" sz="900">
                <a:latin typeface="Marianne" panose="02000000000000000000"/>
              </a:rPr>
              <a:t>Pour les résidents dans l’incapacité de les rédiger : un accompagnement est proposé par le psychologue de l’établissement et le médecin coordonnateur. Les DA sont ensuite présentées à la famille par la psychologue de l’établissement avec l’aval du résident (ou autre « autorité légale » si le patient est sous protection juridique)</a:t>
            </a:r>
          </a:p>
          <a:p>
            <a:pPr marL="171450" indent="-171450">
              <a:buFontTx/>
              <a:buChar char="›"/>
            </a:pPr>
            <a:r>
              <a:rPr lang="fr-FR" sz="900" u="sng">
                <a:latin typeface="Marianne" panose="02000000000000000000"/>
              </a:rPr>
              <a:t>Enregistrement des DA :</a:t>
            </a:r>
            <a:r>
              <a:rPr lang="fr-FR" sz="900">
                <a:latin typeface="Marianne" panose="02000000000000000000"/>
              </a:rPr>
              <a:t> Une fois les DA rédigées, elles sont intégrées dans le DLU du résident mais également dans le DMP, comme un document « classique » et ne sont donc pas visibles dans la partie dédiée aux directives anticipées du DMP. </a:t>
            </a:r>
            <a:r>
              <a:rPr lang="fr-FR" sz="900">
                <a:latin typeface="Marianne" panose="02000000000000000000"/>
                <a:sym typeface="Wingdings" panose="05000000000000000000" pitchFamily="2" charset="2"/>
              </a:rPr>
              <a:t> Un besoin de réfléchir à la structuration du lieu où retrouver les directives anticipées. Par ailleurs les DA sont systématiquement indexées dans les lettres de liaison mais n'apparaissent pas en consultation pour l'établissement comme des DA mais elles sont contenues dans la LDL. </a:t>
            </a:r>
            <a:br>
              <a:rPr lang="fr-FR" sz="900">
                <a:latin typeface="Marianne" panose="02000000000000000000"/>
              </a:rPr>
            </a:br>
            <a:r>
              <a:rPr lang="fr-FR" sz="900">
                <a:latin typeface="Marianne" panose="02000000000000000000"/>
                <a:sym typeface="Wingdings" panose="05000000000000000000" pitchFamily="2" charset="2"/>
              </a:rPr>
              <a:t>A noter que le résident </a:t>
            </a:r>
            <a:r>
              <a:rPr lang="fr-FR" sz="900">
                <a:latin typeface="Marianne" panose="02000000000000000000"/>
              </a:rPr>
              <a:t>a toujours la possibilité de les réviser lors des ateliers de projet personnalisé.</a:t>
            </a:r>
          </a:p>
          <a:p>
            <a:pPr marL="171450" indent="-171450">
              <a:buFontTx/>
              <a:buChar char="›"/>
            </a:pPr>
            <a:r>
              <a:rPr lang="fr-FR" sz="900" u="sng">
                <a:latin typeface="Marianne" panose="02000000000000000000"/>
              </a:rPr>
              <a:t>Consultation des DA </a:t>
            </a:r>
            <a:r>
              <a:rPr lang="fr-FR" sz="900">
                <a:latin typeface="Marianne" panose="02000000000000000000"/>
              </a:rPr>
              <a:t>: Elles sont plutôt consultées par le SAMU, la HAD, mais peu par les médecins hospitaliers qui ont tendance à les refaire car elles ne sont pas directement indiquées dans le DPI. </a:t>
            </a:r>
          </a:p>
        </p:txBody>
      </p:sp>
    </p:spTree>
    <p:extLst>
      <p:ext uri="{BB962C8B-B14F-4D97-AF65-F5344CB8AC3E}">
        <p14:creationId xmlns:p14="http://schemas.microsoft.com/office/powerpoint/2010/main" val="4204176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0D4154-97E9-3692-1E26-6D1B48F1B367}"/>
              </a:ext>
            </a:extLst>
          </p:cNvPr>
          <p:cNvSpPr>
            <a:spLocks noGrp="1"/>
          </p:cNvSpPr>
          <p:nvPr>
            <p:ph type="sldNum" sz="quarter" idx="12"/>
          </p:nvPr>
        </p:nvSpPr>
        <p:spPr/>
        <p:txBody>
          <a:bodyPr/>
          <a:lstStyle/>
          <a:p>
            <a:fld id="{10C140CD-8AED-46FF-A9A2-77308F3F39AE}" type="slidenum">
              <a:rPr lang="fr-FR" smtClean="0"/>
              <a:pPr/>
              <a:t>24</a:t>
            </a:fld>
            <a:endParaRPr lang="fr-FR"/>
          </a:p>
        </p:txBody>
      </p:sp>
      <p:sp>
        <p:nvSpPr>
          <p:cNvPr id="2" name="Date Placeholder 1">
            <a:extLst>
              <a:ext uri="{FF2B5EF4-FFF2-40B4-BE49-F238E27FC236}">
                <a16:creationId xmlns:a16="http://schemas.microsoft.com/office/drawing/2014/main" id="{ECE041B3-3965-6957-C672-03411FE00C7C}"/>
              </a:ext>
            </a:extLst>
          </p:cNvPr>
          <p:cNvSpPr>
            <a:spLocks noGrp="1"/>
          </p:cNvSpPr>
          <p:nvPr>
            <p:ph type="dt" sz="half" idx="2"/>
          </p:nvPr>
        </p:nvSpPr>
        <p:spPr/>
        <p:txBody>
          <a:bodyPr/>
          <a:lstStyle/>
          <a:p>
            <a:fld id="{4EA19884-7A29-DC4E-9311-A62E54788E52}" type="datetime1">
              <a:rPr lang="fr-FR" smtClean="0"/>
              <a:t>09/12/2024</a:t>
            </a:fld>
            <a:endParaRPr lang="fr-FR"/>
          </a:p>
        </p:txBody>
      </p:sp>
      <p:pic>
        <p:nvPicPr>
          <p:cNvPr id="1028" name="Picture 4">
            <a:extLst>
              <a:ext uri="{FF2B5EF4-FFF2-40B4-BE49-F238E27FC236}">
                <a16:creationId xmlns:a16="http://schemas.microsoft.com/office/drawing/2014/main" id="{0E15B9E6-7998-CE1E-3FDF-BE0219B76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49" y="863192"/>
            <a:ext cx="3943635" cy="21135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753C56A-B1B9-3B0A-441A-BF322F368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77268"/>
            <a:ext cx="4231183" cy="7117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F21FA7D-F0C2-92EE-068B-DAEAFA438F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8701" y="2236291"/>
            <a:ext cx="2686050" cy="1104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0D57CC1-E39E-5F33-3DFD-114F1335BC77}"/>
              </a:ext>
            </a:extLst>
          </p:cNvPr>
          <p:cNvSpPr txBox="1"/>
          <p:nvPr/>
        </p:nvSpPr>
        <p:spPr>
          <a:xfrm>
            <a:off x="1438711" y="418946"/>
            <a:ext cx="4572000" cy="369332"/>
          </a:xfrm>
          <a:prstGeom prst="rect">
            <a:avLst/>
          </a:prstGeom>
          <a:noFill/>
        </p:spPr>
        <p:txBody>
          <a:bodyPr wrap="square">
            <a:spAutoFit/>
          </a:bodyPr>
          <a:lstStyle/>
          <a:p>
            <a:r>
              <a:rPr lang="fr-FR" sz="1800" b="1" i="1">
                <a:solidFill>
                  <a:schemeClr val="tx1">
                    <a:lumMod val="65000"/>
                    <a:lumOff val="35000"/>
                  </a:schemeClr>
                </a:solidFill>
                <a:latin typeface="Marianne" panose="02000000000000000000"/>
              </a:rPr>
              <a:t>Capture d’écran du DMP</a:t>
            </a:r>
          </a:p>
        </p:txBody>
      </p:sp>
      <p:sp>
        <p:nvSpPr>
          <p:cNvPr id="10" name="Rectangle 9">
            <a:extLst>
              <a:ext uri="{FF2B5EF4-FFF2-40B4-BE49-F238E27FC236}">
                <a16:creationId xmlns:a16="http://schemas.microsoft.com/office/drawing/2014/main" id="{D327FEB0-493F-38E3-586E-24C9CBDCF08C}"/>
              </a:ext>
            </a:extLst>
          </p:cNvPr>
          <p:cNvSpPr/>
          <p:nvPr/>
        </p:nvSpPr>
        <p:spPr>
          <a:xfrm>
            <a:off x="3263317" y="1812022"/>
            <a:ext cx="922789" cy="369332"/>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Box 11">
            <a:extLst>
              <a:ext uri="{FF2B5EF4-FFF2-40B4-BE49-F238E27FC236}">
                <a16:creationId xmlns:a16="http://schemas.microsoft.com/office/drawing/2014/main" id="{D2BAB3FE-9E8D-465E-4524-10F6FC8DAF71}"/>
              </a:ext>
            </a:extLst>
          </p:cNvPr>
          <p:cNvSpPr txBox="1"/>
          <p:nvPr/>
        </p:nvSpPr>
        <p:spPr>
          <a:xfrm>
            <a:off x="4358701" y="1656125"/>
            <a:ext cx="2848251" cy="523220"/>
          </a:xfrm>
          <a:prstGeom prst="rect">
            <a:avLst/>
          </a:prstGeom>
          <a:noFill/>
        </p:spPr>
        <p:txBody>
          <a:bodyPr wrap="square">
            <a:spAutoFit/>
          </a:bodyPr>
          <a:lstStyle/>
          <a:p>
            <a:r>
              <a:rPr lang="fr-FR" sz="1400" b="1" i="1">
                <a:solidFill>
                  <a:schemeClr val="tx1">
                    <a:lumMod val="65000"/>
                    <a:lumOff val="35000"/>
                  </a:schemeClr>
                </a:solidFill>
                <a:latin typeface="Marianne" panose="02000000000000000000"/>
              </a:rPr>
              <a:t>Rubrique dédiée au directive anticipées qui peut avoir 2 statuts</a:t>
            </a:r>
            <a:endParaRPr lang="fr-FR" sz="1400"/>
          </a:p>
        </p:txBody>
      </p:sp>
      <p:sp>
        <p:nvSpPr>
          <p:cNvPr id="13" name="TextBox 12">
            <a:extLst>
              <a:ext uri="{FF2B5EF4-FFF2-40B4-BE49-F238E27FC236}">
                <a16:creationId xmlns:a16="http://schemas.microsoft.com/office/drawing/2014/main" id="{92366F60-A82D-6950-2942-21C2A8DAF377}"/>
              </a:ext>
            </a:extLst>
          </p:cNvPr>
          <p:cNvSpPr txBox="1"/>
          <p:nvPr/>
        </p:nvSpPr>
        <p:spPr>
          <a:xfrm>
            <a:off x="4735422" y="2277306"/>
            <a:ext cx="1505226" cy="769441"/>
          </a:xfrm>
          <a:prstGeom prst="rect">
            <a:avLst/>
          </a:prstGeom>
          <a:noFill/>
        </p:spPr>
        <p:txBody>
          <a:bodyPr wrap="square">
            <a:spAutoFit/>
          </a:bodyPr>
          <a:lstStyle/>
          <a:p>
            <a:pPr algn="r"/>
            <a:r>
              <a:rPr lang="fr-FR" sz="1100" b="1" i="1">
                <a:solidFill>
                  <a:schemeClr val="tx1">
                    <a:lumMod val="65000"/>
                    <a:lumOff val="35000"/>
                  </a:schemeClr>
                </a:solidFill>
                <a:latin typeface="Marianne" panose="02000000000000000000"/>
              </a:rPr>
              <a:t>Statut 1 : le patient a renseigné ses DA et le médecin peut les consulter</a:t>
            </a:r>
            <a:endParaRPr lang="fr-FR" sz="1100"/>
          </a:p>
        </p:txBody>
      </p:sp>
      <p:sp>
        <p:nvSpPr>
          <p:cNvPr id="14" name="TextBox 13">
            <a:extLst>
              <a:ext uri="{FF2B5EF4-FFF2-40B4-BE49-F238E27FC236}">
                <a16:creationId xmlns:a16="http://schemas.microsoft.com/office/drawing/2014/main" id="{8D6758D5-114D-EC3E-07AB-47BDFFAD46F0}"/>
              </a:ext>
            </a:extLst>
          </p:cNvPr>
          <p:cNvSpPr txBox="1"/>
          <p:nvPr/>
        </p:nvSpPr>
        <p:spPr>
          <a:xfrm>
            <a:off x="4520902" y="3341191"/>
            <a:ext cx="2686050" cy="430887"/>
          </a:xfrm>
          <a:prstGeom prst="rect">
            <a:avLst/>
          </a:prstGeom>
          <a:noFill/>
        </p:spPr>
        <p:txBody>
          <a:bodyPr wrap="square" lIns="91440" tIns="45720" rIns="91440" bIns="45720" anchor="t">
            <a:spAutoFit/>
          </a:bodyPr>
          <a:lstStyle/>
          <a:p>
            <a:r>
              <a:rPr lang="fr-FR" sz="1100" b="1" i="1">
                <a:solidFill>
                  <a:schemeClr val="tx1">
                    <a:lumMod val="65000"/>
                    <a:lumOff val="35000"/>
                  </a:schemeClr>
                </a:solidFill>
                <a:latin typeface="Marianne" panose="02000000000000000000"/>
              </a:rPr>
              <a:t>Statut 2 : les DA ne sont pas encore renseignées et le médecin peut les déposer</a:t>
            </a:r>
            <a:endParaRPr lang="fr-FR" sz="1100">
              <a:solidFill>
                <a:schemeClr val="tx1">
                  <a:lumMod val="65000"/>
                  <a:lumOff val="35000"/>
                </a:schemeClr>
              </a:solidFill>
            </a:endParaRPr>
          </a:p>
        </p:txBody>
      </p:sp>
    </p:spTree>
    <p:extLst>
      <p:ext uri="{BB962C8B-B14F-4D97-AF65-F5344CB8AC3E}">
        <p14:creationId xmlns:p14="http://schemas.microsoft.com/office/powerpoint/2010/main" val="71415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0FD38D-E40A-F4FE-B590-BA9CA300FAD7}"/>
              </a:ext>
            </a:extLst>
          </p:cNvPr>
          <p:cNvSpPr>
            <a:spLocks noGrp="1"/>
          </p:cNvSpPr>
          <p:nvPr>
            <p:ph type="sldNum" sz="quarter" idx="12"/>
          </p:nvPr>
        </p:nvSpPr>
        <p:spPr/>
        <p:txBody>
          <a:bodyPr/>
          <a:lstStyle/>
          <a:p>
            <a:fld id="{733122C9-A0B9-462F-8757-0847AD287B63}" type="slidenum">
              <a:rPr lang="fr-FR" smtClean="0"/>
              <a:pPr/>
              <a:t>25</a:t>
            </a:fld>
            <a:endParaRPr lang="fr-FR"/>
          </a:p>
        </p:txBody>
      </p:sp>
      <p:sp>
        <p:nvSpPr>
          <p:cNvPr id="3" name="Date Placeholder 2">
            <a:extLst>
              <a:ext uri="{FF2B5EF4-FFF2-40B4-BE49-F238E27FC236}">
                <a16:creationId xmlns:a16="http://schemas.microsoft.com/office/drawing/2014/main" id="{BC4B303D-A6FD-04AD-95D1-0297025F1F7B}"/>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6" name="Text Placeholder 5">
            <a:extLst>
              <a:ext uri="{FF2B5EF4-FFF2-40B4-BE49-F238E27FC236}">
                <a16:creationId xmlns:a16="http://schemas.microsoft.com/office/drawing/2014/main" id="{69B5646C-B534-BC28-F01D-6123B4451FAA}"/>
              </a:ext>
            </a:extLst>
          </p:cNvPr>
          <p:cNvSpPr txBox="1">
            <a:spLocks/>
          </p:cNvSpPr>
          <p:nvPr/>
        </p:nvSpPr>
        <p:spPr bwMode="gray">
          <a:xfrm>
            <a:off x="3407056" y="1703742"/>
            <a:ext cx="3178937" cy="1191956"/>
          </a:xfrm>
          <a:prstGeom prst="rect">
            <a:avLst/>
          </a:prstGeom>
        </p:spPr>
        <p:txBody>
          <a:bodyPr vert="horz" lIns="0" tIns="0" rIns="0" bIns="0" rtlCol="0" anchor="t" anchorCtr="0">
            <a:noAutofit/>
          </a:bodyPr>
          <a:lstStyle>
            <a:lvl1pPr marL="92073" indent="0" algn="l" defTabSz="914378"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41" indent="-171446" algn="l" defTabSz="914378"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37" indent="-171446" algn="l" defTabSz="914378" rtl="0" eaLnBrk="1" latinLnBrk="0" hangingPunct="1">
              <a:lnSpc>
                <a:spcPct val="100000"/>
              </a:lnSpc>
              <a:spcBef>
                <a:spcPts val="100"/>
              </a:spcBef>
              <a:spcAft>
                <a:spcPts val="100"/>
              </a:spcAft>
              <a:buSzPct val="100000"/>
              <a:buFont typeface="Wingdings" pitchFamily="2" charset="2"/>
              <a:buChar char="§"/>
              <a:defRPr sz="1000" kern="1200" baseline="0">
                <a:solidFill>
                  <a:schemeClr val="tx1"/>
                </a:solidFill>
                <a:latin typeface="Marianne" panose="02000000000000000000" pitchFamily="2" charset="0"/>
                <a:ea typeface="+mn-ea"/>
                <a:cs typeface="+mn-cs"/>
              </a:defRPr>
            </a:lvl3pPr>
            <a:lvl4pPr marL="711432" indent="-171446"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27" indent="-171446" algn="l" defTabSz="914378"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320" indent="0" algn="l" defTabSz="914378" rtl="0" eaLnBrk="1" latinLnBrk="0" hangingPunct="1">
              <a:spcBef>
                <a:spcPct val="20000"/>
              </a:spcBef>
              <a:buFont typeface="Arial" pitchFamily="34" charset="0"/>
              <a:buNone/>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b="1">
                <a:solidFill>
                  <a:srgbClr val="006AB2"/>
                </a:solidFill>
                <a:latin typeface="Marianne" panose="02000000000000000000"/>
                <a:ea typeface="Aptos" panose="020B0004020202020204" pitchFamily="34" charset="0"/>
              </a:rPr>
              <a:t>Julien CARRETIER</a:t>
            </a:r>
            <a:endParaRPr lang="fr-FR" sz="1800">
              <a:solidFill>
                <a:srgbClr val="006AB2"/>
              </a:solidFill>
              <a:latin typeface="Marianne" panose="02000000000000000000"/>
              <a:ea typeface="Aptos" panose="020B0004020202020204" pitchFamily="34" charset="0"/>
            </a:endParaRPr>
          </a:p>
          <a:p>
            <a:r>
              <a:rPr lang="fr-FR" sz="1600" i="1">
                <a:latin typeface="Marianne" panose="02000000000000000000"/>
                <a:ea typeface="Aptos" panose="020B0004020202020204" pitchFamily="34" charset="0"/>
              </a:rPr>
              <a:t>Docteur en Santé Publique, responsable Projets Santé Publique</a:t>
            </a:r>
          </a:p>
        </p:txBody>
      </p:sp>
      <p:pic>
        <p:nvPicPr>
          <p:cNvPr id="7" name="Image 9">
            <a:extLst>
              <a:ext uri="{FF2B5EF4-FFF2-40B4-BE49-F238E27FC236}">
                <a16:creationId xmlns:a16="http://schemas.microsoft.com/office/drawing/2014/main" id="{0C151887-DADC-8D75-1FF7-3942016AC860}"/>
              </a:ext>
            </a:extLst>
          </p:cNvPr>
          <p:cNvPicPr>
            <a:picLocks noChangeAspect="1"/>
          </p:cNvPicPr>
          <p:nvPr/>
        </p:nvPicPr>
        <p:blipFill>
          <a:blip r:embed="rId2"/>
          <a:stretch>
            <a:fillRect/>
          </a:stretch>
        </p:blipFill>
        <p:spPr>
          <a:xfrm>
            <a:off x="2507044" y="2974923"/>
            <a:ext cx="2979617" cy="1117356"/>
          </a:xfrm>
          <a:prstGeom prst="rect">
            <a:avLst/>
          </a:prstGeom>
        </p:spPr>
      </p:pic>
      <p:pic>
        <p:nvPicPr>
          <p:cNvPr id="8" name="Picture 7" descr="A person wearing glasses and a suit&#10;&#10;Description automatically generated">
            <a:extLst>
              <a:ext uri="{FF2B5EF4-FFF2-40B4-BE49-F238E27FC236}">
                <a16:creationId xmlns:a16="http://schemas.microsoft.com/office/drawing/2014/main" id="{4A23F846-0C0E-8C29-14F3-87D3B3BBAD9C}"/>
              </a:ext>
            </a:extLst>
          </p:cNvPr>
          <p:cNvPicPr>
            <a:picLocks noChangeAspect="1"/>
          </p:cNvPicPr>
          <p:nvPr/>
        </p:nvPicPr>
        <p:blipFill>
          <a:blip r:embed="rId3"/>
          <a:stretch>
            <a:fillRect/>
          </a:stretch>
        </p:blipFill>
        <p:spPr>
          <a:xfrm>
            <a:off x="2281469" y="1703742"/>
            <a:ext cx="871936" cy="947504"/>
          </a:xfrm>
          <a:prstGeom prst="ellipse">
            <a:avLst/>
          </a:prstGeom>
        </p:spPr>
      </p:pic>
      <p:sp>
        <p:nvSpPr>
          <p:cNvPr id="4" name="Title 4">
            <a:extLst>
              <a:ext uri="{FF2B5EF4-FFF2-40B4-BE49-F238E27FC236}">
                <a16:creationId xmlns:a16="http://schemas.microsoft.com/office/drawing/2014/main" id="{AC4698A3-2EBD-3729-915D-B4CFD9C7EFBE}"/>
              </a:ext>
            </a:extLst>
          </p:cNvPr>
          <p:cNvSpPr>
            <a:spLocks noGrp="1"/>
          </p:cNvSpPr>
          <p:nvPr>
            <p:ph type="title"/>
          </p:nvPr>
        </p:nvSpPr>
        <p:spPr>
          <a:xfrm>
            <a:off x="323853" y="205078"/>
            <a:ext cx="6643389" cy="539991"/>
          </a:xfrm>
        </p:spPr>
        <p:txBody>
          <a:bodyPr>
            <a:normAutofit fontScale="90000"/>
          </a:bodyPr>
          <a:lstStyle/>
          <a:p>
            <a:r>
              <a:rPr lang="fr-FR"/>
              <a:t>Témoignage du Centre national des soins palliatifs et de la fin de vie</a:t>
            </a:r>
          </a:p>
        </p:txBody>
      </p:sp>
    </p:spTree>
    <p:extLst>
      <p:ext uri="{BB962C8B-B14F-4D97-AF65-F5344CB8AC3E}">
        <p14:creationId xmlns:p14="http://schemas.microsoft.com/office/powerpoint/2010/main" val="2979023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0FD38D-E40A-F4FE-B590-BA9CA300FAD7}"/>
              </a:ext>
            </a:extLst>
          </p:cNvPr>
          <p:cNvSpPr>
            <a:spLocks noGrp="1"/>
          </p:cNvSpPr>
          <p:nvPr>
            <p:ph type="sldNum" sz="quarter" idx="12"/>
          </p:nvPr>
        </p:nvSpPr>
        <p:spPr/>
        <p:txBody>
          <a:bodyPr/>
          <a:lstStyle/>
          <a:p>
            <a:fld id="{733122C9-A0B9-462F-8757-0847AD287B63}" type="slidenum">
              <a:rPr lang="fr-FR" smtClean="0"/>
              <a:pPr/>
              <a:t>26</a:t>
            </a:fld>
            <a:endParaRPr lang="fr-FR"/>
          </a:p>
        </p:txBody>
      </p:sp>
      <p:sp>
        <p:nvSpPr>
          <p:cNvPr id="3" name="Date Placeholder 2">
            <a:extLst>
              <a:ext uri="{FF2B5EF4-FFF2-40B4-BE49-F238E27FC236}">
                <a16:creationId xmlns:a16="http://schemas.microsoft.com/office/drawing/2014/main" id="{BC4B303D-A6FD-04AD-95D1-0297025F1F7B}"/>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le 4">
            <a:extLst>
              <a:ext uri="{FF2B5EF4-FFF2-40B4-BE49-F238E27FC236}">
                <a16:creationId xmlns:a16="http://schemas.microsoft.com/office/drawing/2014/main" id="{ABEDCDCC-58F5-2DDB-F458-84A1F3C18C44}"/>
              </a:ext>
            </a:extLst>
          </p:cNvPr>
          <p:cNvSpPr>
            <a:spLocks noGrp="1"/>
          </p:cNvSpPr>
          <p:nvPr>
            <p:ph type="title"/>
          </p:nvPr>
        </p:nvSpPr>
        <p:spPr/>
        <p:txBody>
          <a:bodyPr>
            <a:normAutofit/>
          </a:bodyPr>
          <a:lstStyle/>
          <a:p>
            <a:r>
              <a:rPr lang="fr-FR"/>
              <a:t>Nos missions</a:t>
            </a:r>
          </a:p>
        </p:txBody>
      </p:sp>
      <p:sp>
        <p:nvSpPr>
          <p:cNvPr id="8" name="ZoneTexte 5">
            <a:extLst>
              <a:ext uri="{FF2B5EF4-FFF2-40B4-BE49-F238E27FC236}">
                <a16:creationId xmlns:a16="http://schemas.microsoft.com/office/drawing/2014/main" id="{065B5A8A-37FC-7B1C-B9DA-C7BE34F126D7}"/>
              </a:ext>
            </a:extLst>
          </p:cNvPr>
          <p:cNvSpPr txBox="1"/>
          <p:nvPr/>
        </p:nvSpPr>
        <p:spPr>
          <a:xfrm>
            <a:off x="962605" y="1289454"/>
            <a:ext cx="7218786" cy="3170099"/>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200">
                <a:solidFill>
                  <a:srgbClr val="212529"/>
                </a:solidFill>
                <a:latin typeface="Marianne" panose="02000000000000000000"/>
              </a:rPr>
              <a:t>Créé le 5 janvier 2016 par le ministère en charge de la santé, le </a:t>
            </a:r>
            <a:r>
              <a:rPr lang="fr-FR" sz="2200" b="1">
                <a:solidFill>
                  <a:srgbClr val="212529"/>
                </a:solidFill>
                <a:latin typeface="Marianne" panose="02000000000000000000"/>
              </a:rPr>
              <a:t>Centre National des Soins Palliatifs et de la Fin de Vie est l’institution de référence sur la fin de vie </a:t>
            </a:r>
            <a:r>
              <a:rPr lang="fr-FR" sz="2200">
                <a:solidFill>
                  <a:srgbClr val="212529"/>
                </a:solidFill>
                <a:latin typeface="Marianne" panose="02000000000000000000"/>
              </a:rPr>
              <a:t>visant à favoriser l’accès aux droits et à participer à l’amélioration de la fin de vie en France. </a:t>
            </a:r>
          </a:p>
          <a:p>
            <a:pPr algn="just"/>
            <a:br>
              <a:rPr lang="fr-FR" sz="2200">
                <a:solidFill>
                  <a:srgbClr val="212529"/>
                </a:solidFill>
                <a:latin typeface="Marianne" panose="02000000000000000000"/>
              </a:rPr>
            </a:br>
            <a:r>
              <a:rPr lang="fr-FR" sz="2200">
                <a:solidFill>
                  <a:srgbClr val="212529"/>
                </a:solidFill>
                <a:latin typeface="Marianne" panose="02000000000000000000"/>
              </a:rPr>
              <a:t>Le Centre est accompagné par une gouvernance multiple (Commission d’Expertise et Groupe Miroir). </a:t>
            </a:r>
          </a:p>
          <a:p>
            <a:pPr algn="just"/>
            <a:endParaRPr lang="fr-FR" sz="2400">
              <a:solidFill>
                <a:srgbClr val="212529"/>
              </a:solidFill>
              <a:latin typeface="Marianne" panose="02000000000000000000"/>
            </a:endParaRPr>
          </a:p>
        </p:txBody>
      </p:sp>
    </p:spTree>
    <p:extLst>
      <p:ext uri="{BB962C8B-B14F-4D97-AF65-F5344CB8AC3E}">
        <p14:creationId xmlns:p14="http://schemas.microsoft.com/office/powerpoint/2010/main" val="1250853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0FD38D-E40A-F4FE-B590-BA9CA300FAD7}"/>
              </a:ext>
            </a:extLst>
          </p:cNvPr>
          <p:cNvSpPr>
            <a:spLocks noGrp="1"/>
          </p:cNvSpPr>
          <p:nvPr>
            <p:ph type="sldNum" sz="quarter" idx="12"/>
          </p:nvPr>
        </p:nvSpPr>
        <p:spPr/>
        <p:txBody>
          <a:bodyPr/>
          <a:lstStyle/>
          <a:p>
            <a:fld id="{733122C9-A0B9-462F-8757-0847AD287B63}" type="slidenum">
              <a:rPr lang="fr-FR" smtClean="0"/>
              <a:pPr/>
              <a:t>27</a:t>
            </a:fld>
            <a:endParaRPr lang="fr-FR"/>
          </a:p>
        </p:txBody>
      </p:sp>
      <p:sp>
        <p:nvSpPr>
          <p:cNvPr id="3" name="Date Placeholder 2">
            <a:extLst>
              <a:ext uri="{FF2B5EF4-FFF2-40B4-BE49-F238E27FC236}">
                <a16:creationId xmlns:a16="http://schemas.microsoft.com/office/drawing/2014/main" id="{BC4B303D-A6FD-04AD-95D1-0297025F1F7B}"/>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le 4">
            <a:extLst>
              <a:ext uri="{FF2B5EF4-FFF2-40B4-BE49-F238E27FC236}">
                <a16:creationId xmlns:a16="http://schemas.microsoft.com/office/drawing/2014/main" id="{ABEDCDCC-58F5-2DDB-F458-84A1F3C18C44}"/>
              </a:ext>
            </a:extLst>
          </p:cNvPr>
          <p:cNvSpPr>
            <a:spLocks noGrp="1"/>
          </p:cNvSpPr>
          <p:nvPr>
            <p:ph type="title"/>
          </p:nvPr>
        </p:nvSpPr>
        <p:spPr/>
        <p:txBody>
          <a:bodyPr>
            <a:normAutofit/>
          </a:bodyPr>
          <a:lstStyle/>
          <a:p>
            <a:r>
              <a:rPr lang="fr-FR"/>
              <a:t>Nos missions</a:t>
            </a:r>
          </a:p>
        </p:txBody>
      </p:sp>
      <p:sp>
        <p:nvSpPr>
          <p:cNvPr id="4" name="Rectangle 3">
            <a:extLst>
              <a:ext uri="{FF2B5EF4-FFF2-40B4-BE49-F238E27FC236}">
                <a16:creationId xmlns:a16="http://schemas.microsoft.com/office/drawing/2014/main" id="{8F93C9CD-B7D2-6E12-6715-DB81F5EC8FDE}"/>
              </a:ext>
            </a:extLst>
          </p:cNvPr>
          <p:cNvSpPr/>
          <p:nvPr/>
        </p:nvSpPr>
        <p:spPr>
          <a:xfrm>
            <a:off x="253559" y="1010985"/>
            <a:ext cx="5328592" cy="32160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r>
              <a:rPr lang="fr-FR" b="1">
                <a:solidFill>
                  <a:schemeClr val="tx1"/>
                </a:solidFill>
                <a:latin typeface="Marianne" panose="02000000000000000000"/>
              </a:rPr>
              <a:t>Contribuer à une meilleure connaissance des soins palliatifs et des conditions de la fin de vie et des soins d’accompagnement : </a:t>
            </a:r>
          </a:p>
          <a:p>
            <a:pPr algn="just"/>
            <a:endParaRPr lang="fr-FR" b="1">
              <a:solidFill>
                <a:schemeClr val="tx1"/>
              </a:solidFill>
              <a:latin typeface="Marianne" panose="02000000000000000000"/>
            </a:endParaRPr>
          </a:p>
          <a:p>
            <a:pPr marL="214313" indent="-214313" algn="just">
              <a:buFont typeface="Arial" panose="020B0604020202020204" pitchFamily="34" charset="0"/>
              <a:buChar char="•"/>
            </a:pPr>
            <a:r>
              <a:rPr lang="fr-FR">
                <a:solidFill>
                  <a:schemeClr val="tx1"/>
                </a:solidFill>
                <a:latin typeface="Marianne" panose="02000000000000000000"/>
              </a:rPr>
              <a:t>En qualité de centre de ressources, le Centre recueille, exploite et rend publiques des ressources statistiques, épidémiologiques et documentaires </a:t>
            </a:r>
          </a:p>
          <a:p>
            <a:pPr algn="just"/>
            <a:endParaRPr lang="fr-FR">
              <a:solidFill>
                <a:schemeClr val="tx1"/>
              </a:solidFill>
              <a:latin typeface="Marianne" panose="02000000000000000000"/>
            </a:endParaRPr>
          </a:p>
          <a:p>
            <a:pPr marL="214313" indent="-214313" algn="just">
              <a:buFont typeface="Arial" panose="020B0604020202020204" pitchFamily="34" charset="0"/>
              <a:buChar char="•"/>
            </a:pPr>
            <a:r>
              <a:rPr lang="fr-FR">
                <a:solidFill>
                  <a:schemeClr val="tx1"/>
                </a:solidFill>
                <a:latin typeface="Marianne" panose="02000000000000000000"/>
              </a:rPr>
              <a:t>En qualité de centre de référence, il produit des expertises indépendantes et étayées par les données scientifiques</a:t>
            </a:r>
          </a:p>
        </p:txBody>
      </p:sp>
      <p:pic>
        <p:nvPicPr>
          <p:cNvPr id="6" name="Image 6">
            <a:extLst>
              <a:ext uri="{FF2B5EF4-FFF2-40B4-BE49-F238E27FC236}">
                <a16:creationId xmlns:a16="http://schemas.microsoft.com/office/drawing/2014/main" id="{92C76775-5097-9022-9157-68ABB1F2204F}"/>
              </a:ext>
            </a:extLst>
          </p:cNvPr>
          <p:cNvPicPr>
            <a:picLocks noChangeAspect="1"/>
          </p:cNvPicPr>
          <p:nvPr/>
        </p:nvPicPr>
        <p:blipFill>
          <a:blip r:embed="rId2"/>
          <a:stretch>
            <a:fillRect/>
          </a:stretch>
        </p:blipFill>
        <p:spPr>
          <a:xfrm>
            <a:off x="6084168" y="1012786"/>
            <a:ext cx="2088232" cy="2649137"/>
          </a:xfrm>
          <a:prstGeom prst="rect">
            <a:avLst/>
          </a:prstGeom>
          <a:ln>
            <a:noFill/>
          </a:ln>
          <a:effectLst>
            <a:outerShdw blurRad="292100" dist="139700" dir="2700000" algn="tl" rotWithShape="0">
              <a:srgbClr val="333333">
                <a:alpha val="65000"/>
              </a:srgbClr>
            </a:outerShdw>
          </a:effectLst>
        </p:spPr>
      </p:pic>
      <p:pic>
        <p:nvPicPr>
          <p:cNvPr id="7" name="Image 2">
            <a:extLst>
              <a:ext uri="{FF2B5EF4-FFF2-40B4-BE49-F238E27FC236}">
                <a16:creationId xmlns:a16="http://schemas.microsoft.com/office/drawing/2014/main" id="{ECDA462A-E631-9C3A-DA28-DBB8E7A48251}"/>
              </a:ext>
            </a:extLst>
          </p:cNvPr>
          <p:cNvPicPr>
            <a:picLocks noChangeAspect="1"/>
          </p:cNvPicPr>
          <p:nvPr/>
        </p:nvPicPr>
        <p:blipFill>
          <a:blip r:embed="rId3"/>
          <a:stretch>
            <a:fillRect/>
          </a:stretch>
        </p:blipFill>
        <p:spPr>
          <a:xfrm>
            <a:off x="6574872" y="2620796"/>
            <a:ext cx="2315569" cy="15413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88183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0FD38D-E40A-F4FE-B590-BA9CA300FAD7}"/>
              </a:ext>
            </a:extLst>
          </p:cNvPr>
          <p:cNvSpPr>
            <a:spLocks noGrp="1"/>
          </p:cNvSpPr>
          <p:nvPr>
            <p:ph type="sldNum" sz="quarter" idx="12"/>
          </p:nvPr>
        </p:nvSpPr>
        <p:spPr/>
        <p:txBody>
          <a:bodyPr/>
          <a:lstStyle/>
          <a:p>
            <a:fld id="{733122C9-A0B9-462F-8757-0847AD287B63}" type="slidenum">
              <a:rPr lang="fr-FR" smtClean="0"/>
              <a:pPr/>
              <a:t>28</a:t>
            </a:fld>
            <a:endParaRPr lang="fr-FR"/>
          </a:p>
        </p:txBody>
      </p:sp>
      <p:sp>
        <p:nvSpPr>
          <p:cNvPr id="3" name="Date Placeholder 2">
            <a:extLst>
              <a:ext uri="{FF2B5EF4-FFF2-40B4-BE49-F238E27FC236}">
                <a16:creationId xmlns:a16="http://schemas.microsoft.com/office/drawing/2014/main" id="{BC4B303D-A6FD-04AD-95D1-0297025F1F7B}"/>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le 4">
            <a:extLst>
              <a:ext uri="{FF2B5EF4-FFF2-40B4-BE49-F238E27FC236}">
                <a16:creationId xmlns:a16="http://schemas.microsoft.com/office/drawing/2014/main" id="{ABEDCDCC-58F5-2DDB-F458-84A1F3C18C44}"/>
              </a:ext>
            </a:extLst>
          </p:cNvPr>
          <p:cNvSpPr>
            <a:spLocks noGrp="1"/>
          </p:cNvSpPr>
          <p:nvPr>
            <p:ph type="title"/>
          </p:nvPr>
        </p:nvSpPr>
        <p:spPr/>
        <p:txBody>
          <a:bodyPr>
            <a:normAutofit/>
          </a:bodyPr>
          <a:lstStyle/>
          <a:p>
            <a:r>
              <a:rPr lang="fr-FR"/>
              <a:t>Nos missions</a:t>
            </a:r>
          </a:p>
        </p:txBody>
      </p:sp>
      <p:sp>
        <p:nvSpPr>
          <p:cNvPr id="8" name="Rectangle 7">
            <a:extLst>
              <a:ext uri="{FF2B5EF4-FFF2-40B4-BE49-F238E27FC236}">
                <a16:creationId xmlns:a16="http://schemas.microsoft.com/office/drawing/2014/main" id="{2E0342DE-83F8-CECA-2FA0-D91178F32504}"/>
              </a:ext>
            </a:extLst>
          </p:cNvPr>
          <p:cNvSpPr/>
          <p:nvPr/>
        </p:nvSpPr>
        <p:spPr>
          <a:xfrm>
            <a:off x="323851" y="644272"/>
            <a:ext cx="7416825" cy="347075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r>
              <a:rPr lang="fr-FR" b="1">
                <a:solidFill>
                  <a:schemeClr val="tx1"/>
                </a:solidFill>
                <a:latin typeface="Marianne" panose="02000000000000000000"/>
              </a:rPr>
              <a:t>Contribuer à la diffusion des dispositifs relatifs aux directives anticipées et à la désignation des personnes de confiance, de la démarche palliative et des pratiques d’accompagnement :</a:t>
            </a:r>
          </a:p>
          <a:p>
            <a:pPr algn="just"/>
            <a:endParaRPr lang="fr-FR" b="1">
              <a:solidFill>
                <a:schemeClr val="tx1"/>
              </a:solidFill>
              <a:latin typeface="Marianne" panose="02000000000000000000"/>
            </a:endParaRPr>
          </a:p>
          <a:p>
            <a:pPr marL="214313" indent="-214313" algn="just">
              <a:buFont typeface="Arial" panose="020B0604020202020204" pitchFamily="34" charset="0"/>
              <a:buChar char="•"/>
            </a:pPr>
            <a:r>
              <a:rPr lang="fr-FR">
                <a:solidFill>
                  <a:schemeClr val="tx1"/>
                </a:solidFill>
                <a:latin typeface="Marianne" panose="02000000000000000000"/>
              </a:rPr>
              <a:t>Information et communication sur tous les droits et pratiques existantes qui accompagnent la fin de vie</a:t>
            </a:r>
          </a:p>
          <a:p>
            <a:pPr algn="just"/>
            <a:endParaRPr lang="fr-FR">
              <a:solidFill>
                <a:schemeClr val="tx1"/>
              </a:solidFill>
              <a:latin typeface="Marianne" panose="02000000000000000000"/>
            </a:endParaRPr>
          </a:p>
          <a:p>
            <a:pPr marL="214313" indent="-214313" algn="just">
              <a:buFont typeface="Arial" panose="020B0604020202020204" pitchFamily="34" charset="0"/>
              <a:buChar char="•"/>
            </a:pPr>
            <a:r>
              <a:rPr lang="fr-FR">
                <a:solidFill>
                  <a:schemeClr val="tx1"/>
                </a:solidFill>
                <a:latin typeface="Marianne" panose="02000000000000000000"/>
              </a:rPr>
              <a:t>Animation du débat sociétal et éthique (convention citoyenne, débats parlementaires…)</a:t>
            </a:r>
          </a:p>
        </p:txBody>
      </p:sp>
    </p:spTree>
    <p:extLst>
      <p:ext uri="{BB962C8B-B14F-4D97-AF65-F5344CB8AC3E}">
        <p14:creationId xmlns:p14="http://schemas.microsoft.com/office/powerpoint/2010/main" val="939060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0FD38D-E40A-F4FE-B590-BA9CA300FAD7}"/>
              </a:ext>
            </a:extLst>
          </p:cNvPr>
          <p:cNvSpPr>
            <a:spLocks noGrp="1"/>
          </p:cNvSpPr>
          <p:nvPr>
            <p:ph type="sldNum" sz="quarter" idx="12"/>
          </p:nvPr>
        </p:nvSpPr>
        <p:spPr/>
        <p:txBody>
          <a:bodyPr/>
          <a:lstStyle/>
          <a:p>
            <a:fld id="{733122C9-A0B9-462F-8757-0847AD287B63}" type="slidenum">
              <a:rPr lang="fr-FR" smtClean="0"/>
              <a:pPr/>
              <a:t>29</a:t>
            </a:fld>
            <a:endParaRPr lang="fr-FR"/>
          </a:p>
        </p:txBody>
      </p:sp>
      <p:sp>
        <p:nvSpPr>
          <p:cNvPr id="3" name="Date Placeholder 2">
            <a:extLst>
              <a:ext uri="{FF2B5EF4-FFF2-40B4-BE49-F238E27FC236}">
                <a16:creationId xmlns:a16="http://schemas.microsoft.com/office/drawing/2014/main" id="{BC4B303D-A6FD-04AD-95D1-0297025F1F7B}"/>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le 4">
            <a:extLst>
              <a:ext uri="{FF2B5EF4-FFF2-40B4-BE49-F238E27FC236}">
                <a16:creationId xmlns:a16="http://schemas.microsoft.com/office/drawing/2014/main" id="{ABEDCDCC-58F5-2DDB-F458-84A1F3C18C44}"/>
              </a:ext>
            </a:extLst>
          </p:cNvPr>
          <p:cNvSpPr>
            <a:spLocks noGrp="1"/>
          </p:cNvSpPr>
          <p:nvPr>
            <p:ph type="title"/>
          </p:nvPr>
        </p:nvSpPr>
        <p:spPr/>
        <p:txBody>
          <a:bodyPr>
            <a:normAutofit/>
          </a:bodyPr>
          <a:lstStyle/>
          <a:p>
            <a:r>
              <a:rPr lang="fr-FR"/>
              <a:t>Nos missions</a:t>
            </a:r>
          </a:p>
        </p:txBody>
      </p:sp>
      <p:sp>
        <p:nvSpPr>
          <p:cNvPr id="4" name="Titre 1">
            <a:extLst>
              <a:ext uri="{FF2B5EF4-FFF2-40B4-BE49-F238E27FC236}">
                <a16:creationId xmlns:a16="http://schemas.microsoft.com/office/drawing/2014/main" id="{AC00125F-6B97-1B38-D3DD-E8FEA5350D66}"/>
              </a:ext>
            </a:extLst>
          </p:cNvPr>
          <p:cNvSpPr txBox="1">
            <a:spLocks/>
          </p:cNvSpPr>
          <p:nvPr/>
        </p:nvSpPr>
        <p:spPr>
          <a:xfrm>
            <a:off x="323851" y="872167"/>
            <a:ext cx="7848872" cy="774073"/>
          </a:xfrm>
          <a:prstGeom prst="rect">
            <a:avLst/>
          </a:prstGeom>
        </p:spPr>
        <p:txBody>
          <a:bodyPr vert="horz" lIns="91440" tIns="45720" rIns="91440" bIns="45720" rtlCol="0" anchor="ctr">
            <a:noAutofit/>
          </a:bodyPr>
          <a:lstStyle>
            <a:lvl1pPr marL="14288" indent="0" algn="l" defTabSz="914378" rtl="0" eaLnBrk="1" latinLnBrk="0" hangingPunct="1">
              <a:lnSpc>
                <a:spcPct val="90000"/>
              </a:lnSpc>
              <a:spcBef>
                <a:spcPct val="0"/>
              </a:spcBef>
              <a:buNone/>
              <a:tabLst/>
              <a:defRPr sz="2500" b="1" kern="1200">
                <a:solidFill>
                  <a:schemeClr val="tx1"/>
                </a:solidFill>
                <a:latin typeface="Marianne" panose="02000000000000000000" pitchFamily="2" charset="0"/>
                <a:ea typeface="+mj-ea"/>
                <a:cs typeface="+mj-cs"/>
              </a:defRPr>
            </a:lvl1pPr>
          </a:lstStyle>
          <a:p>
            <a:r>
              <a:rPr lang="fr-FR" sz="1800">
                <a:latin typeface="Marianne" panose="02000000000000000000"/>
              </a:rPr>
              <a:t>Présentation des résultats du sondage BVA Group pour le CNSPFV (octobre 2022)</a:t>
            </a:r>
          </a:p>
        </p:txBody>
      </p:sp>
      <p:sp>
        <p:nvSpPr>
          <p:cNvPr id="6" name="Espace réservé du contenu 2">
            <a:extLst>
              <a:ext uri="{FF2B5EF4-FFF2-40B4-BE49-F238E27FC236}">
                <a16:creationId xmlns:a16="http://schemas.microsoft.com/office/drawing/2014/main" id="{9AF3C71B-9C65-2AA3-47DF-28D31FD6BB8F}"/>
              </a:ext>
            </a:extLst>
          </p:cNvPr>
          <p:cNvSpPr txBox="1">
            <a:spLocks/>
          </p:cNvSpPr>
          <p:nvPr/>
        </p:nvSpPr>
        <p:spPr>
          <a:xfrm>
            <a:off x="341782" y="1497619"/>
            <a:ext cx="7848872" cy="2868204"/>
          </a:xfrm>
          <a:prstGeom prst="rect">
            <a:avLst/>
          </a:prstGeom>
        </p:spPr>
        <p:txBody>
          <a:bodyPr/>
          <a:lstStyle>
            <a:lvl1pPr marL="92073" indent="0" algn="l" defTabSz="914378"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41" indent="-171446" algn="l" defTabSz="914378"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37" indent="-171446" algn="l" defTabSz="914378"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32" indent="-171446"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27" indent="-171446" algn="l" defTabSz="914378"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320" indent="0" algn="l" defTabSz="914378" rtl="0" eaLnBrk="1" latinLnBrk="0" hangingPunct="1">
              <a:spcBef>
                <a:spcPct val="20000"/>
              </a:spcBef>
              <a:buFont typeface="Arial" pitchFamily="34" charset="0"/>
              <a:buNone/>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a:solidFill>
                  <a:srgbClr val="F27120"/>
                </a:solidFill>
                <a:latin typeface="Marianne" panose="02000000000000000000"/>
              </a:rPr>
              <a:t>Les modalités de transmission des volontés</a:t>
            </a:r>
          </a:p>
          <a:p>
            <a:r>
              <a:rPr lang="fr-FR" sz="1600">
                <a:solidFill>
                  <a:srgbClr val="212529"/>
                </a:solidFill>
                <a:latin typeface="Marianne" panose="02000000000000000000"/>
              </a:rPr>
              <a:t>Concernant les </a:t>
            </a:r>
            <a:r>
              <a:rPr lang="fr-FR" sz="1600" b="1">
                <a:solidFill>
                  <a:srgbClr val="212529"/>
                </a:solidFill>
                <a:latin typeface="Marianne" panose="02000000000000000000"/>
              </a:rPr>
              <a:t>souhaits des Français sur le lieu où déposer leurs préférences relatives à leur fin de vie </a:t>
            </a:r>
            <a:r>
              <a:rPr lang="fr-FR" sz="1600">
                <a:solidFill>
                  <a:srgbClr val="212529"/>
                </a:solidFill>
                <a:latin typeface="Marianne" panose="02000000000000000000"/>
              </a:rPr>
              <a:t>:</a:t>
            </a:r>
          </a:p>
          <a:p>
            <a:pPr>
              <a:buFont typeface="Arial" pitchFamily="34" charset="0"/>
              <a:buChar char="•"/>
            </a:pPr>
            <a:r>
              <a:rPr lang="fr-FR" sz="1600">
                <a:solidFill>
                  <a:srgbClr val="212529"/>
                </a:solidFill>
                <a:latin typeface="Marianne" panose="02000000000000000000"/>
              </a:rPr>
              <a:t>47 % préfèrent qu’elles soient déposées à leur </a:t>
            </a:r>
            <a:r>
              <a:rPr lang="fr-FR" sz="1600" b="1">
                <a:solidFill>
                  <a:srgbClr val="212529"/>
                </a:solidFill>
                <a:latin typeface="Marianne" panose="02000000000000000000"/>
              </a:rPr>
              <a:t>domicile</a:t>
            </a:r>
            <a:endParaRPr lang="fr-FR" sz="1600">
              <a:solidFill>
                <a:srgbClr val="212529"/>
              </a:solidFill>
              <a:latin typeface="Marianne" panose="02000000000000000000"/>
            </a:endParaRPr>
          </a:p>
          <a:p>
            <a:pPr>
              <a:buFont typeface="Arial" pitchFamily="34" charset="0"/>
              <a:buChar char="•"/>
            </a:pPr>
            <a:r>
              <a:rPr lang="fr-FR" sz="1600">
                <a:solidFill>
                  <a:srgbClr val="212529"/>
                </a:solidFill>
                <a:latin typeface="Marianne" panose="02000000000000000000"/>
              </a:rPr>
              <a:t>25 % à la </a:t>
            </a:r>
            <a:r>
              <a:rPr lang="fr-FR" sz="1600" b="1">
                <a:solidFill>
                  <a:srgbClr val="212529"/>
                </a:solidFill>
                <a:latin typeface="Marianne" panose="02000000000000000000"/>
              </a:rPr>
              <a:t>mairie</a:t>
            </a:r>
            <a:r>
              <a:rPr lang="fr-FR" sz="1600">
                <a:solidFill>
                  <a:srgbClr val="212529"/>
                </a:solidFill>
                <a:latin typeface="Marianne" panose="02000000000000000000"/>
              </a:rPr>
              <a:t> ou chez le </a:t>
            </a:r>
            <a:r>
              <a:rPr lang="fr-FR" sz="1600" b="1">
                <a:solidFill>
                  <a:srgbClr val="212529"/>
                </a:solidFill>
                <a:latin typeface="Marianne" panose="02000000000000000000"/>
              </a:rPr>
              <a:t>notaire</a:t>
            </a:r>
            <a:endParaRPr lang="fr-FR" sz="1600">
              <a:solidFill>
                <a:srgbClr val="212529"/>
              </a:solidFill>
              <a:latin typeface="Marianne" panose="02000000000000000000"/>
            </a:endParaRPr>
          </a:p>
          <a:p>
            <a:pPr>
              <a:buFont typeface="Arial" pitchFamily="34" charset="0"/>
              <a:buChar char="•"/>
            </a:pPr>
            <a:r>
              <a:rPr lang="fr-FR" sz="1600">
                <a:solidFill>
                  <a:srgbClr val="212529"/>
                </a:solidFill>
                <a:latin typeface="Marianne" panose="02000000000000000000"/>
              </a:rPr>
              <a:t>14 % chez le </a:t>
            </a:r>
            <a:r>
              <a:rPr lang="fr-FR" sz="1600" b="1">
                <a:solidFill>
                  <a:srgbClr val="212529"/>
                </a:solidFill>
                <a:latin typeface="Marianne" panose="02000000000000000000"/>
              </a:rPr>
              <a:t>médecin</a:t>
            </a:r>
            <a:r>
              <a:rPr lang="fr-FR" sz="1600">
                <a:solidFill>
                  <a:srgbClr val="212529"/>
                </a:solidFill>
                <a:latin typeface="Marianne" panose="02000000000000000000"/>
              </a:rPr>
              <a:t> ou à </a:t>
            </a:r>
            <a:r>
              <a:rPr lang="fr-FR" sz="1600" b="1">
                <a:solidFill>
                  <a:srgbClr val="212529"/>
                </a:solidFill>
                <a:latin typeface="Marianne" panose="02000000000000000000"/>
              </a:rPr>
              <a:t>l’hôpital</a:t>
            </a:r>
            <a:endParaRPr lang="fr-FR" sz="1600">
              <a:solidFill>
                <a:srgbClr val="212529"/>
              </a:solidFill>
              <a:latin typeface="Marianne" panose="02000000000000000000"/>
            </a:endParaRPr>
          </a:p>
          <a:p>
            <a:pPr>
              <a:buFont typeface="Arial" pitchFamily="34" charset="0"/>
              <a:buChar char="•"/>
            </a:pPr>
            <a:r>
              <a:rPr lang="fr-FR" sz="1600">
                <a:solidFill>
                  <a:srgbClr val="212529"/>
                </a:solidFill>
                <a:latin typeface="Marianne" panose="02000000000000000000"/>
              </a:rPr>
              <a:t>7 % dans une </a:t>
            </a:r>
            <a:r>
              <a:rPr lang="fr-FR" sz="1600" b="1">
                <a:solidFill>
                  <a:srgbClr val="212529"/>
                </a:solidFill>
                <a:latin typeface="Marianne" panose="02000000000000000000"/>
              </a:rPr>
              <a:t>base de données numérique et sécurisée</a:t>
            </a:r>
          </a:p>
          <a:p>
            <a:endParaRPr lang="fr-FR" sz="1000">
              <a:solidFill>
                <a:srgbClr val="212529"/>
              </a:solidFill>
              <a:latin typeface="Marianne" panose="02000000000000000000"/>
            </a:endParaRPr>
          </a:p>
          <a:p>
            <a:r>
              <a:rPr lang="fr-FR">
                <a:latin typeface="Marianne" panose="02000000000000000000"/>
                <a:hlinkClick r:id="rId2"/>
              </a:rPr>
              <a:t>Pour lire l’article complet publié dans la Revue Médecine Palliative : https://www.sciencedirect.com/science/article/abs/pii/S1636652223000211?dgcid=author</a:t>
            </a:r>
            <a:endParaRPr lang="fr-FR">
              <a:latin typeface="Marianne" panose="02000000000000000000"/>
            </a:endParaRPr>
          </a:p>
          <a:p>
            <a:endParaRPr lang="fr-FR">
              <a:latin typeface="Marianne" panose="02000000000000000000"/>
            </a:endParaRPr>
          </a:p>
        </p:txBody>
      </p:sp>
    </p:spTree>
    <p:extLst>
      <p:ext uri="{BB962C8B-B14F-4D97-AF65-F5344CB8AC3E}">
        <p14:creationId xmlns:p14="http://schemas.microsoft.com/office/powerpoint/2010/main" val="1615961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a:solidFill>
            <a:srgbClr val="E82785"/>
          </a:solidFill>
        </p:spPr>
        <p:txBody>
          <a:bodyPr/>
          <a:lstStyle/>
          <a:p>
            <a:endParaRPr lang="fr-FR"/>
          </a:p>
        </p:txBody>
      </p:sp>
      <p:sp>
        <p:nvSpPr>
          <p:cNvPr id="3" name="Espace réservé de la date 2"/>
          <p:cNvSpPr>
            <a:spLocks noGrp="1"/>
          </p:cNvSpPr>
          <p:nvPr>
            <p:ph type="dt" sz="half" idx="2"/>
          </p:nvPr>
        </p:nvSpPr>
        <p:spPr/>
        <p:txBody>
          <a:bodyPr/>
          <a:lstStyle/>
          <a:p>
            <a:fld id="{5F7325A3-5315-1B4B-A0D9-112471EB5837}" type="datetime1">
              <a:rPr lang="fr-FR" cap="all" smtClean="0"/>
              <a:pPr/>
              <a:t>09/12/2024</a:t>
            </a:fld>
            <a:endParaRPr lang="fr-FR" cap="all"/>
          </a:p>
        </p:txBody>
      </p:sp>
      <p:sp>
        <p:nvSpPr>
          <p:cNvPr id="4" name="Titre 3"/>
          <p:cNvSpPr>
            <a:spLocks noGrp="1"/>
          </p:cNvSpPr>
          <p:nvPr>
            <p:ph type="title"/>
          </p:nvPr>
        </p:nvSpPr>
        <p:spPr/>
        <p:txBody>
          <a:bodyPr/>
          <a:lstStyle/>
          <a:p>
            <a:r>
              <a:rPr lang="fr-FR"/>
              <a:t>Directives anticipées</a:t>
            </a:r>
          </a:p>
        </p:txBody>
      </p:sp>
      <p:sp>
        <p:nvSpPr>
          <p:cNvPr id="5" name="Espace réservé du numéro de diapositive 4"/>
          <p:cNvSpPr>
            <a:spLocks noGrp="1"/>
          </p:cNvSpPr>
          <p:nvPr>
            <p:ph type="sldNum" sz="quarter" idx="4"/>
          </p:nvPr>
        </p:nvSpPr>
        <p:spPr/>
        <p:txBody>
          <a:bodyPr/>
          <a:lstStyle/>
          <a:p>
            <a:fld id="{733122C9-A0B9-462F-8757-0847AD287B63}" type="slidenum">
              <a:rPr lang="fr-FR" smtClean="0"/>
              <a:pPr/>
              <a:t>3</a:t>
            </a:fld>
            <a:endParaRPr lang="fr-FR"/>
          </a:p>
        </p:txBody>
      </p:sp>
      <p:sp>
        <p:nvSpPr>
          <p:cNvPr id="7" name="Espace réservé du pied de page 4">
            <a:extLst>
              <a:ext uri="{FF2B5EF4-FFF2-40B4-BE49-F238E27FC236}">
                <a16:creationId xmlns:a16="http://schemas.microsoft.com/office/drawing/2014/main" id="{633770F0-47DF-9CA5-BF06-F27BCF1F0CA2}"/>
              </a:ext>
            </a:extLst>
          </p:cNvPr>
          <p:cNvSpPr>
            <a:spLocks noGrp="1"/>
          </p:cNvSpPr>
          <p:nvPr>
            <p:ph type="ftr" sz="quarter" idx="3"/>
          </p:nvPr>
        </p:nvSpPr>
        <p:spPr>
          <a:xfrm>
            <a:off x="2868782" y="195486"/>
            <a:ext cx="5879931" cy="360000"/>
          </a:xfrm>
        </p:spPr>
        <p:txBody>
          <a:bodyPr/>
          <a:lstStyle/>
          <a:p>
            <a:r>
              <a:rPr lang="fr-FR"/>
              <a:t>Délégation au numérique en santé</a:t>
            </a:r>
          </a:p>
        </p:txBody>
      </p:sp>
    </p:spTree>
    <p:extLst>
      <p:ext uri="{BB962C8B-B14F-4D97-AF65-F5344CB8AC3E}">
        <p14:creationId xmlns:p14="http://schemas.microsoft.com/office/powerpoint/2010/main" val="1391628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0FD38D-E40A-F4FE-B590-BA9CA300FAD7}"/>
              </a:ext>
            </a:extLst>
          </p:cNvPr>
          <p:cNvSpPr>
            <a:spLocks noGrp="1"/>
          </p:cNvSpPr>
          <p:nvPr>
            <p:ph type="sldNum" sz="quarter" idx="12"/>
          </p:nvPr>
        </p:nvSpPr>
        <p:spPr/>
        <p:txBody>
          <a:bodyPr/>
          <a:lstStyle/>
          <a:p>
            <a:fld id="{733122C9-A0B9-462F-8757-0847AD287B63}" type="slidenum">
              <a:rPr lang="fr-FR" smtClean="0"/>
              <a:pPr/>
              <a:t>30</a:t>
            </a:fld>
            <a:endParaRPr lang="fr-FR"/>
          </a:p>
        </p:txBody>
      </p:sp>
      <p:sp>
        <p:nvSpPr>
          <p:cNvPr id="3" name="Date Placeholder 2">
            <a:extLst>
              <a:ext uri="{FF2B5EF4-FFF2-40B4-BE49-F238E27FC236}">
                <a16:creationId xmlns:a16="http://schemas.microsoft.com/office/drawing/2014/main" id="{BC4B303D-A6FD-04AD-95D1-0297025F1F7B}"/>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le 4">
            <a:extLst>
              <a:ext uri="{FF2B5EF4-FFF2-40B4-BE49-F238E27FC236}">
                <a16:creationId xmlns:a16="http://schemas.microsoft.com/office/drawing/2014/main" id="{ABEDCDCC-58F5-2DDB-F458-84A1F3C18C44}"/>
              </a:ext>
            </a:extLst>
          </p:cNvPr>
          <p:cNvSpPr>
            <a:spLocks noGrp="1"/>
          </p:cNvSpPr>
          <p:nvPr>
            <p:ph type="title"/>
          </p:nvPr>
        </p:nvSpPr>
        <p:spPr/>
        <p:txBody>
          <a:bodyPr>
            <a:normAutofit/>
          </a:bodyPr>
          <a:lstStyle/>
          <a:p>
            <a:r>
              <a:rPr lang="fr-FR" sz="2000"/>
              <a:t>Points d’attention / de discussions sur les DA et Mon espace santé</a:t>
            </a:r>
          </a:p>
        </p:txBody>
      </p:sp>
      <p:sp>
        <p:nvSpPr>
          <p:cNvPr id="7" name="Espace réservé du contenu 2">
            <a:extLst>
              <a:ext uri="{FF2B5EF4-FFF2-40B4-BE49-F238E27FC236}">
                <a16:creationId xmlns:a16="http://schemas.microsoft.com/office/drawing/2014/main" id="{678939CB-51B6-3EB4-069F-92B0E58CF1D8}"/>
              </a:ext>
            </a:extLst>
          </p:cNvPr>
          <p:cNvSpPr txBox="1">
            <a:spLocks/>
          </p:cNvSpPr>
          <p:nvPr/>
        </p:nvSpPr>
        <p:spPr>
          <a:xfrm>
            <a:off x="323851" y="1316691"/>
            <a:ext cx="7444003" cy="2314031"/>
          </a:xfrm>
          <a:prstGeom prst="rect">
            <a:avLst/>
          </a:prstGeom>
        </p:spPr>
        <p:txBody>
          <a:bodyPr>
            <a:noAutofit/>
          </a:bodyPr>
          <a:lstStyle>
            <a:lvl1pPr marL="92073" indent="0" algn="l" defTabSz="914378"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41" indent="-171446" algn="l" defTabSz="914378"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37" indent="-171446" algn="l" defTabSz="914378"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32" indent="-171446"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27" indent="-171446" algn="l" defTabSz="914378"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320" indent="0" algn="l" defTabSz="914378" rtl="0" eaLnBrk="1" latinLnBrk="0" hangingPunct="1">
              <a:spcBef>
                <a:spcPct val="20000"/>
              </a:spcBef>
              <a:buFont typeface="Arial" pitchFamily="34" charset="0"/>
              <a:buNone/>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7825" indent="-285750">
              <a:buFont typeface="Arial" panose="020B0604020202020204" pitchFamily="34" charset="0"/>
              <a:buChar char="•"/>
            </a:pPr>
            <a:r>
              <a:rPr lang="fr-FR" sz="1600">
                <a:latin typeface="Marianne" panose="02000000000000000000"/>
              </a:rPr>
              <a:t>Confiance des publics envers un outil qui est opposable mais pas contraignant </a:t>
            </a:r>
          </a:p>
          <a:p>
            <a:r>
              <a:rPr lang="fr-FR">
                <a:latin typeface="Marianne" panose="02000000000000000000"/>
              </a:rPr>
              <a:t>      </a:t>
            </a:r>
            <a:r>
              <a:rPr lang="fr-FR" sz="1600">
                <a:latin typeface="Marianne" panose="02000000000000000000"/>
              </a:rPr>
              <a:t>(droit d’exception des professionnels en cas d’urgence ou de non-conformité avec la</a:t>
            </a:r>
          </a:p>
          <a:p>
            <a:r>
              <a:rPr lang="fr-FR" sz="1600">
                <a:latin typeface="Marianne" panose="02000000000000000000"/>
              </a:rPr>
              <a:t>     situation clinique)</a:t>
            </a:r>
          </a:p>
          <a:p>
            <a:endParaRPr lang="fr-FR" sz="600">
              <a:latin typeface="Marianne" panose="02000000000000000000"/>
            </a:endParaRPr>
          </a:p>
          <a:p>
            <a:pPr marL="377825" indent="-285750">
              <a:buFont typeface="Arial" panose="020B0604020202020204" pitchFamily="34" charset="0"/>
              <a:buChar char="•"/>
            </a:pPr>
            <a:r>
              <a:rPr lang="fr-FR" sz="1600">
                <a:latin typeface="Marianne" panose="02000000000000000000"/>
              </a:rPr>
              <a:t>Question de la pertinence et de la réactualisation des DA au cours de la vie de la personne (ex. situation annonce démence, maladie neurodégénérative…)</a:t>
            </a:r>
          </a:p>
          <a:p>
            <a:endParaRPr lang="fr-FR" sz="600">
              <a:latin typeface="Marianne" panose="02000000000000000000"/>
            </a:endParaRPr>
          </a:p>
          <a:p>
            <a:pPr marL="377825" indent="-285750">
              <a:buFont typeface="Arial" panose="020B0604020202020204" pitchFamily="34" charset="0"/>
              <a:buChar char="•"/>
            </a:pPr>
            <a:r>
              <a:rPr lang="fr-FR" sz="1600">
                <a:latin typeface="Marianne" panose="02000000000000000000"/>
              </a:rPr>
              <a:t>Sensibilisation à l’usage des DA via des discussions anticipées </a:t>
            </a:r>
          </a:p>
          <a:p>
            <a:endParaRPr lang="fr-FR" sz="400">
              <a:latin typeface="Marianne" panose="02000000000000000000"/>
            </a:endParaRPr>
          </a:p>
          <a:p>
            <a:pPr marL="377825" indent="-285750">
              <a:buFont typeface="Arial" pitchFamily="34" charset="0"/>
              <a:buChar char="•"/>
            </a:pPr>
            <a:endParaRPr lang="fr-FR" sz="400">
              <a:latin typeface="Marianne" panose="02000000000000000000"/>
            </a:endParaRPr>
          </a:p>
        </p:txBody>
      </p:sp>
    </p:spTree>
    <p:extLst>
      <p:ext uri="{BB962C8B-B14F-4D97-AF65-F5344CB8AC3E}">
        <p14:creationId xmlns:p14="http://schemas.microsoft.com/office/powerpoint/2010/main" val="1501819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0FD38D-E40A-F4FE-B590-BA9CA300FAD7}"/>
              </a:ext>
            </a:extLst>
          </p:cNvPr>
          <p:cNvSpPr>
            <a:spLocks noGrp="1"/>
          </p:cNvSpPr>
          <p:nvPr>
            <p:ph type="sldNum" sz="quarter" idx="12"/>
          </p:nvPr>
        </p:nvSpPr>
        <p:spPr/>
        <p:txBody>
          <a:bodyPr/>
          <a:lstStyle/>
          <a:p>
            <a:fld id="{733122C9-A0B9-462F-8757-0847AD287B63}" type="slidenum">
              <a:rPr lang="fr-FR" smtClean="0"/>
              <a:pPr/>
              <a:t>31</a:t>
            </a:fld>
            <a:endParaRPr lang="fr-FR"/>
          </a:p>
        </p:txBody>
      </p:sp>
      <p:sp>
        <p:nvSpPr>
          <p:cNvPr id="3" name="Date Placeholder 2">
            <a:extLst>
              <a:ext uri="{FF2B5EF4-FFF2-40B4-BE49-F238E27FC236}">
                <a16:creationId xmlns:a16="http://schemas.microsoft.com/office/drawing/2014/main" id="{BC4B303D-A6FD-04AD-95D1-0297025F1F7B}"/>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le 4">
            <a:extLst>
              <a:ext uri="{FF2B5EF4-FFF2-40B4-BE49-F238E27FC236}">
                <a16:creationId xmlns:a16="http://schemas.microsoft.com/office/drawing/2014/main" id="{ABEDCDCC-58F5-2DDB-F458-84A1F3C18C44}"/>
              </a:ext>
            </a:extLst>
          </p:cNvPr>
          <p:cNvSpPr>
            <a:spLocks noGrp="1"/>
          </p:cNvSpPr>
          <p:nvPr>
            <p:ph type="title"/>
          </p:nvPr>
        </p:nvSpPr>
        <p:spPr/>
        <p:txBody>
          <a:bodyPr>
            <a:normAutofit/>
          </a:bodyPr>
          <a:lstStyle/>
          <a:p>
            <a:r>
              <a:rPr lang="fr-FR" sz="2000"/>
              <a:t>Points d’attention / de discussions sur les DA et Mon espace santé</a:t>
            </a:r>
          </a:p>
        </p:txBody>
      </p:sp>
      <p:sp>
        <p:nvSpPr>
          <p:cNvPr id="4" name="Espace réservé du contenu 2">
            <a:extLst>
              <a:ext uri="{FF2B5EF4-FFF2-40B4-BE49-F238E27FC236}">
                <a16:creationId xmlns:a16="http://schemas.microsoft.com/office/drawing/2014/main" id="{2FB16F61-655C-7EB5-B0D9-0E594478858A}"/>
              </a:ext>
            </a:extLst>
          </p:cNvPr>
          <p:cNvSpPr txBox="1">
            <a:spLocks/>
          </p:cNvSpPr>
          <p:nvPr/>
        </p:nvSpPr>
        <p:spPr>
          <a:xfrm>
            <a:off x="323851" y="1174455"/>
            <a:ext cx="6923795" cy="2794590"/>
          </a:xfrm>
          <a:prstGeom prst="rect">
            <a:avLst/>
          </a:prstGeom>
        </p:spPr>
        <p:txBody>
          <a:bodyPr>
            <a:noAutofit/>
          </a:bodyPr>
          <a:lstStyle>
            <a:lvl1pPr marL="92073" indent="0" algn="l" defTabSz="914378"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41" indent="-171446" algn="l" defTabSz="914378"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37" indent="-171446" algn="l" defTabSz="914378"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32" indent="-171446"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27" indent="-171446" algn="l" defTabSz="914378"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320" indent="0" algn="l" defTabSz="914378" rtl="0" eaLnBrk="1" latinLnBrk="0" hangingPunct="1">
              <a:spcBef>
                <a:spcPct val="20000"/>
              </a:spcBef>
              <a:buFont typeface="Arial" pitchFamily="34" charset="0"/>
              <a:buNone/>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400">
              <a:latin typeface="Marianne" panose="02000000000000000000"/>
            </a:endParaRPr>
          </a:p>
          <a:p>
            <a:pPr marL="377825" indent="-285750">
              <a:buFont typeface="Arial" pitchFamily="34" charset="0"/>
              <a:buChar char="•"/>
            </a:pPr>
            <a:r>
              <a:rPr lang="fr-FR" sz="1600">
                <a:latin typeface="Marianne" panose="02000000000000000000"/>
              </a:rPr>
              <a:t>Enjeux de littératie / fracture numérique (transmission orale)</a:t>
            </a:r>
          </a:p>
          <a:p>
            <a:r>
              <a:rPr lang="fr-FR" sz="1600">
                <a:latin typeface="Marianne" panose="02000000000000000000"/>
              </a:rPr>
              <a:t>      Quid de la transmission visio des DA</a:t>
            </a:r>
          </a:p>
          <a:p>
            <a:endParaRPr lang="fr-FR" sz="600">
              <a:latin typeface="Marianne" panose="02000000000000000000"/>
            </a:endParaRPr>
          </a:p>
          <a:p>
            <a:pPr marL="377825" indent="-285750">
              <a:buFont typeface="Arial" pitchFamily="34" charset="0"/>
              <a:buChar char="•"/>
            </a:pPr>
            <a:r>
              <a:rPr lang="fr-FR" sz="1600">
                <a:latin typeface="Marianne" panose="02000000000000000000"/>
              </a:rPr>
              <a:t>Populations à besoins spécifiques, situations de précarité, handicap, résidants de structures d’accueil collectif type EHPAD</a:t>
            </a:r>
          </a:p>
          <a:p>
            <a:pPr marL="377825" indent="-285750">
              <a:buFont typeface="Arial" pitchFamily="34" charset="0"/>
              <a:buChar char="•"/>
            </a:pPr>
            <a:endParaRPr lang="fr-FR" sz="600">
              <a:latin typeface="Marianne" panose="02000000000000000000"/>
            </a:endParaRPr>
          </a:p>
          <a:p>
            <a:pPr marL="377825" indent="-285750">
              <a:buFont typeface="Arial" pitchFamily="34" charset="0"/>
              <a:buChar char="•"/>
            </a:pPr>
            <a:r>
              <a:rPr lang="fr-FR" sz="1600">
                <a:latin typeface="Marianne" panose="02000000000000000000"/>
              </a:rPr>
              <a:t>DA et majeur protégé : rôle de la personne exerçant la protection sur MES </a:t>
            </a:r>
          </a:p>
          <a:p>
            <a:r>
              <a:rPr lang="fr-FR" sz="1600">
                <a:latin typeface="Marianne" panose="02000000000000000000"/>
              </a:rPr>
              <a:t>      (assistance de la personne / représentation)</a:t>
            </a:r>
          </a:p>
          <a:p>
            <a:endParaRPr lang="fr-FR" sz="600">
              <a:latin typeface="Marianne" panose="02000000000000000000"/>
            </a:endParaRPr>
          </a:p>
          <a:p>
            <a:pPr marL="377825" indent="-285750">
              <a:buFont typeface="Arial" pitchFamily="34" charset="0"/>
              <a:buChar char="•"/>
            </a:pPr>
            <a:r>
              <a:rPr lang="fr-FR" sz="1600">
                <a:latin typeface="Marianne" panose="02000000000000000000"/>
              </a:rPr>
              <a:t>Accessibilité de MES : préconisation de communiquer largement </a:t>
            </a:r>
          </a:p>
        </p:txBody>
      </p:sp>
    </p:spTree>
    <p:extLst>
      <p:ext uri="{BB962C8B-B14F-4D97-AF65-F5344CB8AC3E}">
        <p14:creationId xmlns:p14="http://schemas.microsoft.com/office/powerpoint/2010/main" val="2335151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0FD38D-E40A-F4FE-B590-BA9CA300FAD7}"/>
              </a:ext>
            </a:extLst>
          </p:cNvPr>
          <p:cNvSpPr>
            <a:spLocks noGrp="1"/>
          </p:cNvSpPr>
          <p:nvPr>
            <p:ph type="sldNum" sz="quarter" idx="12"/>
          </p:nvPr>
        </p:nvSpPr>
        <p:spPr/>
        <p:txBody>
          <a:bodyPr/>
          <a:lstStyle/>
          <a:p>
            <a:fld id="{733122C9-A0B9-462F-8757-0847AD287B63}" type="slidenum">
              <a:rPr lang="fr-FR" smtClean="0"/>
              <a:pPr/>
              <a:t>32</a:t>
            </a:fld>
            <a:endParaRPr lang="fr-FR"/>
          </a:p>
        </p:txBody>
      </p:sp>
      <p:sp>
        <p:nvSpPr>
          <p:cNvPr id="3" name="Date Placeholder 2">
            <a:extLst>
              <a:ext uri="{FF2B5EF4-FFF2-40B4-BE49-F238E27FC236}">
                <a16:creationId xmlns:a16="http://schemas.microsoft.com/office/drawing/2014/main" id="{BC4B303D-A6FD-04AD-95D1-0297025F1F7B}"/>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le 4">
            <a:extLst>
              <a:ext uri="{FF2B5EF4-FFF2-40B4-BE49-F238E27FC236}">
                <a16:creationId xmlns:a16="http://schemas.microsoft.com/office/drawing/2014/main" id="{ABEDCDCC-58F5-2DDB-F458-84A1F3C18C44}"/>
              </a:ext>
            </a:extLst>
          </p:cNvPr>
          <p:cNvSpPr>
            <a:spLocks noGrp="1"/>
          </p:cNvSpPr>
          <p:nvPr>
            <p:ph type="title"/>
          </p:nvPr>
        </p:nvSpPr>
        <p:spPr/>
        <p:txBody>
          <a:bodyPr>
            <a:normAutofit/>
          </a:bodyPr>
          <a:lstStyle/>
          <a:p>
            <a:r>
              <a:rPr lang="fr-FR" sz="2400"/>
              <a:t>Un site internet de référence : parlons-fin-de-vie.fr</a:t>
            </a:r>
          </a:p>
        </p:txBody>
      </p:sp>
      <p:pic>
        <p:nvPicPr>
          <p:cNvPr id="6" name="Image 10">
            <a:extLst>
              <a:ext uri="{FF2B5EF4-FFF2-40B4-BE49-F238E27FC236}">
                <a16:creationId xmlns:a16="http://schemas.microsoft.com/office/drawing/2014/main" id="{941D81BF-D76D-826E-7FB4-245FEAAFA098}"/>
              </a:ext>
            </a:extLst>
          </p:cNvPr>
          <p:cNvPicPr>
            <a:picLocks noChangeAspect="1"/>
          </p:cNvPicPr>
          <p:nvPr/>
        </p:nvPicPr>
        <p:blipFill>
          <a:blip r:embed="rId2"/>
          <a:srcRect r="15441"/>
          <a:stretch/>
        </p:blipFill>
        <p:spPr>
          <a:xfrm>
            <a:off x="640229" y="3070054"/>
            <a:ext cx="4133731" cy="1231631"/>
          </a:xfrm>
          <a:prstGeom prst="rect">
            <a:avLst/>
          </a:prstGeom>
          <a:effectLst>
            <a:outerShdw blurRad="50800" dist="38100" dir="8100000" algn="tr" rotWithShape="0">
              <a:prstClr val="black">
                <a:alpha val="40000"/>
              </a:prstClr>
            </a:outerShdw>
          </a:effectLst>
        </p:spPr>
      </p:pic>
      <p:pic>
        <p:nvPicPr>
          <p:cNvPr id="7" name="Image 12">
            <a:extLst>
              <a:ext uri="{FF2B5EF4-FFF2-40B4-BE49-F238E27FC236}">
                <a16:creationId xmlns:a16="http://schemas.microsoft.com/office/drawing/2014/main" id="{F55B28C0-E022-EA28-7043-8706E7D35C10}"/>
              </a:ext>
            </a:extLst>
          </p:cNvPr>
          <p:cNvPicPr>
            <a:picLocks noChangeAspect="1"/>
          </p:cNvPicPr>
          <p:nvPr/>
        </p:nvPicPr>
        <p:blipFill>
          <a:blip r:embed="rId3"/>
          <a:stretch>
            <a:fillRect/>
          </a:stretch>
        </p:blipFill>
        <p:spPr>
          <a:xfrm>
            <a:off x="4860033" y="2987896"/>
            <a:ext cx="3662996" cy="1345058"/>
          </a:xfrm>
          <a:prstGeom prst="rect">
            <a:avLst/>
          </a:prstGeom>
          <a:effectLst>
            <a:outerShdw blurRad="50800" dist="38100" dir="2700000" algn="tl" rotWithShape="0">
              <a:prstClr val="black">
                <a:alpha val="40000"/>
              </a:prstClr>
            </a:outerShdw>
          </a:effectLst>
        </p:spPr>
      </p:pic>
      <p:pic>
        <p:nvPicPr>
          <p:cNvPr id="8" name="Image 16">
            <a:extLst>
              <a:ext uri="{FF2B5EF4-FFF2-40B4-BE49-F238E27FC236}">
                <a16:creationId xmlns:a16="http://schemas.microsoft.com/office/drawing/2014/main" id="{F7E58D73-E5E1-C1D8-AE06-4DD212615E62}"/>
              </a:ext>
            </a:extLst>
          </p:cNvPr>
          <p:cNvPicPr>
            <a:picLocks noChangeAspect="1"/>
          </p:cNvPicPr>
          <p:nvPr/>
        </p:nvPicPr>
        <p:blipFill>
          <a:blip r:embed="rId4"/>
          <a:stretch>
            <a:fillRect/>
          </a:stretch>
        </p:blipFill>
        <p:spPr>
          <a:xfrm>
            <a:off x="654397" y="1026335"/>
            <a:ext cx="4119563" cy="1961560"/>
          </a:xfrm>
          <a:prstGeom prst="rect">
            <a:avLst/>
          </a:prstGeom>
          <a:effectLst>
            <a:outerShdw blurRad="50800" dist="38100" dir="13500000" algn="br" rotWithShape="0">
              <a:prstClr val="black">
                <a:alpha val="40000"/>
              </a:prstClr>
            </a:outerShdw>
          </a:effectLst>
        </p:spPr>
      </p:pic>
      <p:pic>
        <p:nvPicPr>
          <p:cNvPr id="10" name="Image 18">
            <a:extLst>
              <a:ext uri="{FF2B5EF4-FFF2-40B4-BE49-F238E27FC236}">
                <a16:creationId xmlns:a16="http://schemas.microsoft.com/office/drawing/2014/main" id="{2B4BC5DB-D2D4-82D8-0CD4-C7184E5ED1A3}"/>
              </a:ext>
            </a:extLst>
          </p:cNvPr>
          <p:cNvPicPr>
            <a:picLocks noChangeAspect="1"/>
          </p:cNvPicPr>
          <p:nvPr/>
        </p:nvPicPr>
        <p:blipFill>
          <a:blip r:embed="rId5"/>
          <a:stretch>
            <a:fillRect/>
          </a:stretch>
        </p:blipFill>
        <p:spPr>
          <a:xfrm>
            <a:off x="6753753" y="1029513"/>
            <a:ext cx="1779330" cy="1884929"/>
          </a:xfrm>
          <a:prstGeom prst="rect">
            <a:avLst/>
          </a:prstGeom>
          <a:effectLst>
            <a:outerShdw blurRad="50800" dist="38100" algn="l" rotWithShape="0">
              <a:prstClr val="black">
                <a:alpha val="40000"/>
              </a:prstClr>
            </a:outerShdw>
          </a:effectLst>
        </p:spPr>
      </p:pic>
      <p:pic>
        <p:nvPicPr>
          <p:cNvPr id="11" name="Image 3">
            <a:extLst>
              <a:ext uri="{FF2B5EF4-FFF2-40B4-BE49-F238E27FC236}">
                <a16:creationId xmlns:a16="http://schemas.microsoft.com/office/drawing/2014/main" id="{6EB8611D-9BF7-F8F0-7ACA-977D79980B1C}"/>
              </a:ext>
            </a:extLst>
          </p:cNvPr>
          <p:cNvPicPr>
            <a:picLocks noChangeAspect="1"/>
          </p:cNvPicPr>
          <p:nvPr/>
        </p:nvPicPr>
        <p:blipFill>
          <a:blip r:embed="rId6"/>
          <a:stretch>
            <a:fillRect/>
          </a:stretch>
        </p:blipFill>
        <p:spPr>
          <a:xfrm>
            <a:off x="4860032" y="1026335"/>
            <a:ext cx="1861266" cy="1939911"/>
          </a:xfrm>
          <a:prstGeom prst="rect">
            <a:avLst/>
          </a:prstGeom>
        </p:spPr>
      </p:pic>
    </p:spTree>
    <p:extLst>
      <p:ext uri="{BB962C8B-B14F-4D97-AF65-F5344CB8AC3E}">
        <p14:creationId xmlns:p14="http://schemas.microsoft.com/office/powerpoint/2010/main" val="1874956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0FD38D-E40A-F4FE-B590-BA9CA300FAD7}"/>
              </a:ext>
            </a:extLst>
          </p:cNvPr>
          <p:cNvSpPr>
            <a:spLocks noGrp="1"/>
          </p:cNvSpPr>
          <p:nvPr>
            <p:ph type="sldNum" sz="quarter" idx="12"/>
          </p:nvPr>
        </p:nvSpPr>
        <p:spPr/>
        <p:txBody>
          <a:bodyPr/>
          <a:lstStyle/>
          <a:p>
            <a:fld id="{733122C9-A0B9-462F-8757-0847AD287B63}" type="slidenum">
              <a:rPr lang="fr-FR" smtClean="0"/>
              <a:pPr/>
              <a:t>33</a:t>
            </a:fld>
            <a:endParaRPr lang="fr-FR"/>
          </a:p>
        </p:txBody>
      </p:sp>
      <p:sp>
        <p:nvSpPr>
          <p:cNvPr id="3" name="Date Placeholder 2">
            <a:extLst>
              <a:ext uri="{FF2B5EF4-FFF2-40B4-BE49-F238E27FC236}">
                <a16:creationId xmlns:a16="http://schemas.microsoft.com/office/drawing/2014/main" id="{BC4B303D-A6FD-04AD-95D1-0297025F1F7B}"/>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le 4">
            <a:extLst>
              <a:ext uri="{FF2B5EF4-FFF2-40B4-BE49-F238E27FC236}">
                <a16:creationId xmlns:a16="http://schemas.microsoft.com/office/drawing/2014/main" id="{ABEDCDCC-58F5-2DDB-F458-84A1F3C18C44}"/>
              </a:ext>
            </a:extLst>
          </p:cNvPr>
          <p:cNvSpPr>
            <a:spLocks noGrp="1"/>
          </p:cNvSpPr>
          <p:nvPr>
            <p:ph type="title"/>
          </p:nvPr>
        </p:nvSpPr>
        <p:spPr/>
        <p:txBody>
          <a:bodyPr>
            <a:normAutofit/>
          </a:bodyPr>
          <a:lstStyle/>
          <a:p>
            <a:r>
              <a:rPr lang="fr-FR" sz="2400"/>
              <a:t>Des outils en téléchargement gratuit</a:t>
            </a:r>
          </a:p>
        </p:txBody>
      </p:sp>
      <p:pic>
        <p:nvPicPr>
          <p:cNvPr id="4" name="Image 4">
            <a:extLst>
              <a:ext uri="{FF2B5EF4-FFF2-40B4-BE49-F238E27FC236}">
                <a16:creationId xmlns:a16="http://schemas.microsoft.com/office/drawing/2014/main" id="{7364E804-737A-6E38-AC5B-5E3A5623E7EF}"/>
              </a:ext>
            </a:extLst>
          </p:cNvPr>
          <p:cNvPicPr>
            <a:picLocks noChangeAspect="1"/>
          </p:cNvPicPr>
          <p:nvPr/>
        </p:nvPicPr>
        <p:blipFill>
          <a:blip r:embed="rId2"/>
          <a:stretch>
            <a:fillRect/>
          </a:stretch>
        </p:blipFill>
        <p:spPr>
          <a:xfrm>
            <a:off x="606265" y="1381186"/>
            <a:ext cx="4350980" cy="2965904"/>
          </a:xfrm>
          <a:prstGeom prst="rect">
            <a:avLst/>
          </a:prstGeom>
          <a:effectLst>
            <a:outerShdw blurRad="50800" dist="38100" dir="8100000" algn="tr" rotWithShape="0">
              <a:prstClr val="black">
                <a:alpha val="40000"/>
              </a:prstClr>
            </a:outerShdw>
          </a:effectLst>
        </p:spPr>
      </p:pic>
      <p:sp>
        <p:nvSpPr>
          <p:cNvPr id="12" name="Google Shape;174;p9">
            <a:extLst>
              <a:ext uri="{FF2B5EF4-FFF2-40B4-BE49-F238E27FC236}">
                <a16:creationId xmlns:a16="http://schemas.microsoft.com/office/drawing/2014/main" id="{E175FEAF-0869-D25D-D82D-6FF764082AC2}"/>
              </a:ext>
            </a:extLst>
          </p:cNvPr>
          <p:cNvSpPr txBox="1"/>
          <p:nvPr/>
        </p:nvSpPr>
        <p:spPr>
          <a:xfrm>
            <a:off x="5160500" y="1381186"/>
            <a:ext cx="3384376" cy="2685320"/>
          </a:xfrm>
          <a:prstGeom prst="rect">
            <a:avLst/>
          </a:prstGeom>
          <a:noFill/>
          <a:ln>
            <a:noFill/>
          </a:ln>
        </p:spPr>
        <p:txBody>
          <a:bodyPr spcFirstLastPara="1" wrap="square" lIns="68569" tIns="34275" rIns="68569" bIns="34275" anchor="t" anchorCtr="0">
            <a:spAutoFit/>
          </a:bodyPr>
          <a:lstStyle/>
          <a:p>
            <a:r>
              <a:rPr lang="fr-FR" sz="2000" b="1">
                <a:solidFill>
                  <a:schemeClr val="dk1"/>
                </a:solidFill>
                <a:latin typeface="Marianne" panose="02000000000000000000"/>
                <a:ea typeface="Calibri" panose="020F0502020204030204" pitchFamily="34" charset="0"/>
                <a:cs typeface="Calibri" panose="020F0502020204030204" pitchFamily="34" charset="0"/>
                <a:sym typeface="Arial"/>
              </a:rPr>
              <a:t>Infographies</a:t>
            </a:r>
            <a:r>
              <a:rPr lang="fr-FR" sz="2000">
                <a:solidFill>
                  <a:schemeClr val="dk1"/>
                </a:solidFill>
                <a:latin typeface="Marianne" panose="02000000000000000000"/>
                <a:ea typeface="Calibri" panose="020F0502020204030204" pitchFamily="34" charset="0"/>
                <a:cs typeface="Calibri" panose="020F0502020204030204" pitchFamily="34" charset="0"/>
                <a:sym typeface="Arial"/>
              </a:rPr>
              <a:t> </a:t>
            </a:r>
            <a:r>
              <a:rPr lang="fr-FR" sz="2000" b="1">
                <a:solidFill>
                  <a:schemeClr val="dk1"/>
                </a:solidFill>
                <a:latin typeface="Marianne" panose="02000000000000000000"/>
                <a:ea typeface="Calibri" panose="020F0502020204030204" pitchFamily="34" charset="0"/>
                <a:cs typeface="Calibri" panose="020F0502020204030204" pitchFamily="34" charset="0"/>
                <a:sym typeface="Arial"/>
              </a:rPr>
              <a:t>et livrets multilingues sur :</a:t>
            </a:r>
          </a:p>
          <a:p>
            <a:endParaRPr lang="fr-FR" sz="1000">
              <a:solidFill>
                <a:schemeClr val="dk1"/>
              </a:solidFill>
              <a:latin typeface="Marianne" panose="02000000000000000000"/>
              <a:ea typeface="Calibri" panose="020F0502020204030204" pitchFamily="34" charset="0"/>
              <a:cs typeface="Calibri" panose="020F0502020204030204" pitchFamily="34" charset="0"/>
              <a:sym typeface="Arial"/>
            </a:endParaRPr>
          </a:p>
          <a:p>
            <a:pPr marL="285750" indent="-285750">
              <a:buFont typeface="Arial" panose="020B0604020202020204" pitchFamily="34" charset="0"/>
              <a:buChar char="•"/>
            </a:pPr>
            <a:r>
              <a:rPr lang="fr-FR" sz="2000">
                <a:solidFill>
                  <a:schemeClr val="dk1"/>
                </a:solidFill>
                <a:latin typeface="Marianne" panose="02000000000000000000"/>
                <a:ea typeface="Calibri" panose="020F0502020204030204" pitchFamily="34" charset="0"/>
                <a:cs typeface="Calibri" panose="020F0502020204030204" pitchFamily="34" charset="0"/>
                <a:sym typeface="Arial"/>
              </a:rPr>
              <a:t>Les directives anticipées</a:t>
            </a:r>
          </a:p>
          <a:p>
            <a:pPr marL="285750" indent="-285750">
              <a:buFont typeface="Arial" panose="020B0604020202020204" pitchFamily="34" charset="0"/>
              <a:buChar char="•"/>
            </a:pPr>
            <a:endParaRPr lang="fr-FR" sz="1000">
              <a:solidFill>
                <a:schemeClr val="dk1"/>
              </a:solidFill>
              <a:latin typeface="Marianne" panose="02000000000000000000"/>
              <a:ea typeface="Calibri" panose="020F0502020204030204" pitchFamily="34" charset="0"/>
              <a:cs typeface="Calibri" panose="020F0502020204030204" pitchFamily="34" charset="0"/>
              <a:sym typeface="Arial"/>
            </a:endParaRPr>
          </a:p>
          <a:p>
            <a:pPr marL="285750" indent="-285750">
              <a:buFont typeface="Arial" panose="020B0604020202020204" pitchFamily="34" charset="0"/>
              <a:buChar char="•"/>
            </a:pPr>
            <a:r>
              <a:rPr lang="fr-FR" sz="2000">
                <a:solidFill>
                  <a:schemeClr val="dk1"/>
                </a:solidFill>
                <a:latin typeface="Marianne" panose="02000000000000000000"/>
                <a:ea typeface="Calibri" panose="020F0502020204030204" pitchFamily="34" charset="0"/>
                <a:cs typeface="Calibri" panose="020F0502020204030204" pitchFamily="34" charset="0"/>
                <a:sym typeface="Arial"/>
              </a:rPr>
              <a:t>La personne de confiance</a:t>
            </a:r>
          </a:p>
          <a:p>
            <a:pPr marL="285750" indent="-285750">
              <a:buFont typeface="Arial" panose="020B0604020202020204" pitchFamily="34" charset="0"/>
              <a:buChar char="•"/>
            </a:pPr>
            <a:endParaRPr lang="fr-FR" sz="1000">
              <a:solidFill>
                <a:schemeClr val="dk1"/>
              </a:solidFill>
              <a:latin typeface="Marianne" panose="02000000000000000000"/>
              <a:ea typeface="Calibri" panose="020F0502020204030204" pitchFamily="34" charset="0"/>
              <a:cs typeface="Calibri" panose="020F0502020204030204" pitchFamily="34" charset="0"/>
              <a:sym typeface="Arial"/>
            </a:endParaRPr>
          </a:p>
          <a:p>
            <a:pPr marL="285750" indent="-285750">
              <a:buFont typeface="Arial" panose="020B0604020202020204" pitchFamily="34" charset="0"/>
              <a:buChar char="•"/>
            </a:pPr>
            <a:r>
              <a:rPr lang="fr-FR" sz="2000">
                <a:solidFill>
                  <a:schemeClr val="dk1"/>
                </a:solidFill>
                <a:latin typeface="Marianne" panose="02000000000000000000"/>
                <a:ea typeface="Calibri" panose="020F0502020204030204" pitchFamily="34" charset="0"/>
                <a:cs typeface="Calibri" panose="020F0502020204030204" pitchFamily="34" charset="0"/>
                <a:sym typeface="Arial"/>
              </a:rPr>
              <a:t>L’obstination déraisonnable</a:t>
            </a:r>
          </a:p>
          <a:p>
            <a:pPr marL="285750" indent="-285750">
              <a:buFont typeface="Arial" panose="020B0604020202020204" pitchFamily="34" charset="0"/>
              <a:buChar char="•"/>
            </a:pPr>
            <a:r>
              <a:rPr lang="fr-FR" sz="2000">
                <a:solidFill>
                  <a:schemeClr val="dk1"/>
                </a:solidFill>
                <a:latin typeface="Marianne" panose="02000000000000000000"/>
                <a:ea typeface="Calibri" panose="020F0502020204030204" pitchFamily="34" charset="0"/>
                <a:cs typeface="Calibri" panose="020F0502020204030204" pitchFamily="34" charset="0"/>
                <a:sym typeface="Arial"/>
              </a:rPr>
              <a:t>La sédation profonde et continue jusqu’au décès</a:t>
            </a:r>
            <a:endParaRPr lang="fr-FR" sz="2000">
              <a:latin typeface="Marianne" panose="0200000000000000000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8740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0FD38D-E40A-F4FE-B590-BA9CA300FAD7}"/>
              </a:ext>
            </a:extLst>
          </p:cNvPr>
          <p:cNvSpPr>
            <a:spLocks noGrp="1"/>
          </p:cNvSpPr>
          <p:nvPr>
            <p:ph type="sldNum" sz="quarter" idx="12"/>
          </p:nvPr>
        </p:nvSpPr>
        <p:spPr/>
        <p:txBody>
          <a:bodyPr/>
          <a:lstStyle/>
          <a:p>
            <a:fld id="{733122C9-A0B9-462F-8757-0847AD287B63}" type="slidenum">
              <a:rPr lang="fr-FR" smtClean="0"/>
              <a:pPr/>
              <a:t>34</a:t>
            </a:fld>
            <a:endParaRPr lang="fr-FR"/>
          </a:p>
        </p:txBody>
      </p:sp>
      <p:sp>
        <p:nvSpPr>
          <p:cNvPr id="3" name="Date Placeholder 2">
            <a:extLst>
              <a:ext uri="{FF2B5EF4-FFF2-40B4-BE49-F238E27FC236}">
                <a16:creationId xmlns:a16="http://schemas.microsoft.com/office/drawing/2014/main" id="{BC4B303D-A6FD-04AD-95D1-0297025F1F7B}"/>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pic>
        <p:nvPicPr>
          <p:cNvPr id="8" name="Image 1">
            <a:extLst>
              <a:ext uri="{FF2B5EF4-FFF2-40B4-BE49-F238E27FC236}">
                <a16:creationId xmlns:a16="http://schemas.microsoft.com/office/drawing/2014/main" id="{5E9A373F-A824-EEC5-314D-97262D208D95}"/>
              </a:ext>
            </a:extLst>
          </p:cNvPr>
          <p:cNvPicPr>
            <a:picLocks noChangeAspect="1"/>
          </p:cNvPicPr>
          <p:nvPr/>
        </p:nvPicPr>
        <p:blipFill>
          <a:blip r:embed="rId2"/>
          <a:stretch>
            <a:fillRect/>
          </a:stretch>
        </p:blipFill>
        <p:spPr>
          <a:xfrm>
            <a:off x="2704228" y="215173"/>
            <a:ext cx="3735544" cy="1400829"/>
          </a:xfrm>
          <a:prstGeom prst="rect">
            <a:avLst/>
          </a:prstGeom>
        </p:spPr>
      </p:pic>
      <p:sp>
        <p:nvSpPr>
          <p:cNvPr id="10" name="ZoneTexte 2">
            <a:extLst>
              <a:ext uri="{FF2B5EF4-FFF2-40B4-BE49-F238E27FC236}">
                <a16:creationId xmlns:a16="http://schemas.microsoft.com/office/drawing/2014/main" id="{58111B29-8C09-5E7E-64B1-27E04F271126}"/>
              </a:ext>
            </a:extLst>
          </p:cNvPr>
          <p:cNvSpPr txBox="1"/>
          <p:nvPr/>
        </p:nvSpPr>
        <p:spPr>
          <a:xfrm>
            <a:off x="625081" y="1404436"/>
            <a:ext cx="7446518" cy="1154162"/>
          </a:xfrm>
          <a:prstGeom prst="rect">
            <a:avLst/>
          </a:prstGeom>
          <a:noFill/>
        </p:spPr>
        <p:txBody>
          <a:bodyPr wrap="square" rtlCol="0">
            <a:spAutoFit/>
          </a:bodyPr>
          <a:lstStyle/>
          <a:p>
            <a:pPr algn="ctr"/>
            <a:r>
              <a:rPr lang="en-US" sz="2700">
                <a:latin typeface="Marianne" panose="02000000000000000000"/>
              </a:rPr>
              <a:t>Merci pour attention </a:t>
            </a:r>
          </a:p>
          <a:p>
            <a:pPr algn="ctr"/>
            <a:r>
              <a:rPr lang="en-US" sz="2100">
                <a:latin typeface="Marianne" panose="02000000000000000000"/>
              </a:rPr>
              <a:t> </a:t>
            </a:r>
          </a:p>
          <a:p>
            <a:pPr algn="ctr"/>
            <a:r>
              <a:rPr lang="fr-FR" sz="2100" b="1">
                <a:latin typeface="Marianne" panose="02000000000000000000"/>
                <a:hlinkClick r:id="rId3"/>
              </a:rPr>
              <a:t>www.parlons-fin-de-vie.fr</a:t>
            </a:r>
            <a:endParaRPr lang="fr-FR" sz="2100" b="1">
              <a:latin typeface="Marianne" panose="02000000000000000000"/>
            </a:endParaRPr>
          </a:p>
        </p:txBody>
      </p:sp>
      <p:pic>
        <p:nvPicPr>
          <p:cNvPr id="11" name="Image 3">
            <a:extLst>
              <a:ext uri="{FF2B5EF4-FFF2-40B4-BE49-F238E27FC236}">
                <a16:creationId xmlns:a16="http://schemas.microsoft.com/office/drawing/2014/main" id="{92E1CC28-CE5A-8973-FAB1-72E1D7DED493}"/>
              </a:ext>
            </a:extLst>
          </p:cNvPr>
          <p:cNvPicPr>
            <a:picLocks noChangeAspect="1"/>
          </p:cNvPicPr>
          <p:nvPr/>
        </p:nvPicPr>
        <p:blipFill>
          <a:blip r:embed="rId4"/>
          <a:stretch>
            <a:fillRect/>
          </a:stretch>
        </p:blipFill>
        <p:spPr>
          <a:xfrm>
            <a:off x="762221" y="2711776"/>
            <a:ext cx="2865369" cy="1383912"/>
          </a:xfrm>
          <a:prstGeom prst="rect">
            <a:avLst/>
          </a:prstGeom>
        </p:spPr>
      </p:pic>
      <p:pic>
        <p:nvPicPr>
          <p:cNvPr id="13" name="Image 4">
            <a:extLst>
              <a:ext uri="{FF2B5EF4-FFF2-40B4-BE49-F238E27FC236}">
                <a16:creationId xmlns:a16="http://schemas.microsoft.com/office/drawing/2014/main" id="{63314F79-1481-F53A-E53A-984949E656A7}"/>
              </a:ext>
            </a:extLst>
          </p:cNvPr>
          <p:cNvPicPr>
            <a:picLocks noChangeAspect="1"/>
          </p:cNvPicPr>
          <p:nvPr/>
        </p:nvPicPr>
        <p:blipFill>
          <a:blip r:embed="rId5"/>
          <a:stretch>
            <a:fillRect/>
          </a:stretch>
        </p:blipFill>
        <p:spPr>
          <a:xfrm>
            <a:off x="4348340" y="2905542"/>
            <a:ext cx="4040010" cy="996380"/>
          </a:xfrm>
          <a:prstGeom prst="rect">
            <a:avLst/>
          </a:prstGeom>
        </p:spPr>
      </p:pic>
      <p:sp>
        <p:nvSpPr>
          <p:cNvPr id="14" name="ZoneTexte 6">
            <a:extLst>
              <a:ext uri="{FF2B5EF4-FFF2-40B4-BE49-F238E27FC236}">
                <a16:creationId xmlns:a16="http://schemas.microsoft.com/office/drawing/2014/main" id="{D6F04A44-FF20-5486-926A-353693F52032}"/>
              </a:ext>
            </a:extLst>
          </p:cNvPr>
          <p:cNvSpPr txBox="1"/>
          <p:nvPr/>
        </p:nvSpPr>
        <p:spPr>
          <a:xfrm>
            <a:off x="4348340" y="3926385"/>
            <a:ext cx="4572000" cy="686470"/>
          </a:xfrm>
          <a:prstGeom prst="rect">
            <a:avLst/>
          </a:prstGeom>
          <a:noFill/>
        </p:spPr>
        <p:txBody>
          <a:bodyPr wrap="square">
            <a:spAutoFit/>
          </a:bodyPr>
          <a:lstStyle/>
          <a:p>
            <a:pPr algn="ctr">
              <a:lnSpc>
                <a:spcPct val="110000"/>
              </a:lnSpc>
            </a:pPr>
            <a:r>
              <a:rPr lang="fr-FR">
                <a:latin typeface="Marianne" panose="02000000000000000000"/>
                <a:cs typeface="Gotham Medium" pitchFamily="2" charset="0"/>
              </a:rPr>
              <a:t>01.53.72.33.04</a:t>
            </a:r>
            <a:r>
              <a:rPr lang="fr-FR" b="1">
                <a:latin typeface="Marianne" panose="02000000000000000000"/>
                <a:cs typeface="Gotham Medium" pitchFamily="2" charset="0"/>
              </a:rPr>
              <a:t> ; </a:t>
            </a:r>
            <a:r>
              <a:rPr lang="fr-FR">
                <a:latin typeface="Marianne" panose="02000000000000000000"/>
                <a:cs typeface="Gotham Medium" pitchFamily="2" charset="0"/>
                <a:hlinkClick r:id="rId6"/>
              </a:rPr>
              <a:t>contact@spfv.fr</a:t>
            </a:r>
            <a:endParaRPr lang="fr-FR">
              <a:latin typeface="Marianne" panose="02000000000000000000"/>
              <a:cs typeface="Gotham Medium" pitchFamily="2" charset="0"/>
            </a:endParaRPr>
          </a:p>
          <a:p>
            <a:pPr algn="ctr">
              <a:lnSpc>
                <a:spcPct val="110000"/>
              </a:lnSpc>
            </a:pPr>
            <a:endParaRPr lang="fr-FR" b="1">
              <a:latin typeface="Marianne" panose="02000000000000000000"/>
              <a:cs typeface="Gotham Medium" pitchFamily="2" charset="0"/>
            </a:endParaRPr>
          </a:p>
        </p:txBody>
      </p:sp>
      <p:sp>
        <p:nvSpPr>
          <p:cNvPr id="16" name="ZoneTexte 6">
            <a:extLst>
              <a:ext uri="{FF2B5EF4-FFF2-40B4-BE49-F238E27FC236}">
                <a16:creationId xmlns:a16="http://schemas.microsoft.com/office/drawing/2014/main" id="{4261C747-BD57-DBBE-1860-66BCE53A2CD3}"/>
              </a:ext>
            </a:extLst>
          </p:cNvPr>
          <p:cNvSpPr txBox="1"/>
          <p:nvPr/>
        </p:nvSpPr>
        <p:spPr>
          <a:xfrm>
            <a:off x="3059832" y="4351576"/>
            <a:ext cx="5700713"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atin typeface="Marianne" panose="02000000000000000000"/>
              </a:rPr>
              <a:t>Service de documentation : </a:t>
            </a:r>
            <a:r>
              <a:rPr lang="fr-FR">
                <a:latin typeface="Marianne" panose="02000000000000000000"/>
                <a:hlinkClick r:id="rId7"/>
              </a:rPr>
              <a:t>documentation@spfv.fr</a:t>
            </a:r>
            <a:endParaRPr lang="fr-FR">
              <a:latin typeface="Marianne" panose="02000000000000000000"/>
            </a:endParaRPr>
          </a:p>
          <a:p>
            <a:endParaRPr lang="fr-FR">
              <a:latin typeface="Marianne" panose="02000000000000000000"/>
            </a:endParaRPr>
          </a:p>
        </p:txBody>
      </p:sp>
    </p:spTree>
    <p:extLst>
      <p:ext uri="{BB962C8B-B14F-4D97-AF65-F5344CB8AC3E}">
        <p14:creationId xmlns:p14="http://schemas.microsoft.com/office/powerpoint/2010/main" val="3672037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0FD38D-E40A-F4FE-B590-BA9CA300FAD7}"/>
              </a:ext>
            </a:extLst>
          </p:cNvPr>
          <p:cNvSpPr>
            <a:spLocks noGrp="1"/>
          </p:cNvSpPr>
          <p:nvPr>
            <p:ph type="sldNum" sz="quarter" idx="12"/>
          </p:nvPr>
        </p:nvSpPr>
        <p:spPr/>
        <p:txBody>
          <a:bodyPr/>
          <a:lstStyle/>
          <a:p>
            <a:fld id="{733122C9-A0B9-462F-8757-0847AD287B63}" type="slidenum">
              <a:rPr lang="fr-FR" smtClean="0"/>
              <a:pPr/>
              <a:t>35</a:t>
            </a:fld>
            <a:endParaRPr lang="fr-FR"/>
          </a:p>
        </p:txBody>
      </p:sp>
      <p:sp>
        <p:nvSpPr>
          <p:cNvPr id="3" name="Date Placeholder 2">
            <a:extLst>
              <a:ext uri="{FF2B5EF4-FFF2-40B4-BE49-F238E27FC236}">
                <a16:creationId xmlns:a16="http://schemas.microsoft.com/office/drawing/2014/main" id="{BC4B303D-A6FD-04AD-95D1-0297025F1F7B}"/>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extBox 4">
            <a:extLst>
              <a:ext uri="{FF2B5EF4-FFF2-40B4-BE49-F238E27FC236}">
                <a16:creationId xmlns:a16="http://schemas.microsoft.com/office/drawing/2014/main" id="{6686A5ED-E5DE-A6AE-DDDA-A4DDD9E6753D}"/>
              </a:ext>
            </a:extLst>
          </p:cNvPr>
          <p:cNvSpPr txBox="1"/>
          <p:nvPr/>
        </p:nvSpPr>
        <p:spPr>
          <a:xfrm>
            <a:off x="220338" y="1383026"/>
            <a:ext cx="8735198" cy="3701013"/>
          </a:xfrm>
          <a:prstGeom prst="rect">
            <a:avLst/>
          </a:prstGeom>
          <a:noFill/>
        </p:spPr>
        <p:txBody>
          <a:bodyPr wrap="square">
            <a:spAutoFit/>
          </a:bodyPr>
          <a:lstStyle/>
          <a:p>
            <a:r>
              <a:rPr lang="fr-FR" sz="900" b="1">
                <a:latin typeface="Marianne" panose="02000000000000000000"/>
              </a:rPr>
              <a:t>Constant d’une grande </a:t>
            </a:r>
            <a:r>
              <a:rPr lang="fr-FR" sz="900" b="1">
                <a:effectLst/>
                <a:latin typeface="Marianne" panose="02000000000000000000"/>
              </a:rPr>
              <a:t>attente de la part des usagers de fonctionnalités dans leur dossier médical et notamment des DA, sujet essentiel pour les associations </a:t>
            </a:r>
          </a:p>
          <a:p>
            <a:pPr fontAlgn="ctr">
              <a:spcBef>
                <a:spcPts val="600"/>
              </a:spcBef>
              <a:spcAft>
                <a:spcPts val="0"/>
              </a:spcAft>
            </a:pPr>
            <a:r>
              <a:rPr lang="fr-FR" sz="900" b="1" i="1">
                <a:solidFill>
                  <a:schemeClr val="tx1">
                    <a:lumMod val="65000"/>
                    <a:lumOff val="35000"/>
                  </a:schemeClr>
                </a:solidFill>
                <a:latin typeface="Marianne" panose="02000000000000000000"/>
              </a:rPr>
              <a:t>Réflexions partagées en séance concernant :</a:t>
            </a:r>
          </a:p>
          <a:p>
            <a:pPr marL="171450" indent="-171450" rtl="0" fontAlgn="ctr">
              <a:spcBef>
                <a:spcPts val="0"/>
              </a:spcBef>
              <a:spcAft>
                <a:spcPts val="0"/>
              </a:spcAft>
              <a:buFontTx/>
              <a:buChar char="›"/>
            </a:pPr>
            <a:r>
              <a:rPr lang="fr-FR" sz="900" b="1">
                <a:effectLst/>
                <a:latin typeface="Marianne" panose="02000000000000000000"/>
              </a:rPr>
              <a:t>La mise en place d’un système de notification pour rappeler au patient de déposer ou actualiser ses DA dans Mon espace santé </a:t>
            </a:r>
            <a:r>
              <a:rPr lang="fr-FR" sz="900">
                <a:latin typeface="Marianne" panose="02000000000000000000"/>
              </a:rPr>
              <a:t>:</a:t>
            </a:r>
          </a:p>
          <a:p>
            <a:pPr marL="536575" lvl="1" indent="-177800" fontAlgn="ctr">
              <a:buFont typeface="Courier New" panose="02070309020205020404" pitchFamily="49" charset="0"/>
              <a:buChar char="o"/>
            </a:pPr>
            <a:r>
              <a:rPr lang="fr-FR" sz="900">
                <a:latin typeface="Marianne" panose="02000000000000000000"/>
              </a:rPr>
              <a:t>Rappel lié à l'âge, à l'existence d'une maladie chronique ? </a:t>
            </a:r>
          </a:p>
          <a:p>
            <a:pPr marL="536575" lvl="1" indent="-177800" fontAlgn="ctr">
              <a:buFont typeface="Courier New" panose="02070309020205020404" pitchFamily="49" charset="0"/>
              <a:buChar char="o"/>
            </a:pPr>
            <a:r>
              <a:rPr lang="fr-FR" sz="900">
                <a:latin typeface="Marianne" panose="02000000000000000000"/>
              </a:rPr>
              <a:t>FAS est favorable à ce que l'usager puisse lui-même définir la périodicité de ces rappels afin de le rendre acteur de sa santé</a:t>
            </a:r>
          </a:p>
          <a:p>
            <a:pPr marL="536575" lvl="1" indent="-177800" fontAlgn="ctr">
              <a:buFont typeface="Courier New" panose="02070309020205020404" pitchFamily="49" charset="0"/>
              <a:buChar char="o"/>
            </a:pPr>
            <a:r>
              <a:rPr lang="fr-FR" sz="900">
                <a:latin typeface="Marianne" panose="02000000000000000000"/>
              </a:rPr>
              <a:t>Il serait également souhaité que les messages de rappel puissent être travaillés avec FAS, afin de tenir compte de l’avis des usagers. Rédiger ses DA est un droit, pas une obligation ou un devoir (à noter que certains sondages montrent qu'1/5 ne souhaitent pas en rédiger).</a:t>
            </a:r>
          </a:p>
          <a:p>
            <a:pPr marL="536575" lvl="1" indent="-177800" fontAlgn="ctr">
              <a:buFont typeface="Courier New" panose="02070309020205020404" pitchFamily="49" charset="0"/>
              <a:buChar char="o"/>
            </a:pPr>
            <a:r>
              <a:rPr lang="fr-FR" sz="900">
                <a:latin typeface="Marianne" panose="02000000000000000000"/>
              </a:rPr>
              <a:t>FAS rappelle aussi l’importance d'orienter les usagers vers des ressources et acteurs qui peuvent les assister dans leur réflexion, les informer et les aider à rédiger leur DA. Il est rappelé qu’il existe des associations ou PS qui mettent à disposition des outils (ligne d'écoute, webinaire, etc.)</a:t>
            </a:r>
          </a:p>
          <a:p>
            <a:pPr marL="171450" indent="-171450" fontAlgn="ctr">
              <a:spcBef>
                <a:spcPts val="300"/>
              </a:spcBef>
              <a:buFontTx/>
              <a:buChar char="›"/>
            </a:pPr>
            <a:r>
              <a:rPr lang="fr-FR" sz="900" b="1">
                <a:latin typeface="Marianne" panose="02000000000000000000"/>
              </a:rPr>
              <a:t>L’importance de </a:t>
            </a:r>
            <a:r>
              <a:rPr lang="fr-FR" sz="900" b="1">
                <a:effectLst/>
                <a:latin typeface="Marianne" panose="02000000000000000000"/>
              </a:rPr>
              <a:t>mettre en avant dans Mon espace santé l’importance de parler des DA à son entourage </a:t>
            </a:r>
            <a:r>
              <a:rPr lang="fr-FR" sz="900">
                <a:effectLst/>
                <a:latin typeface="Marianne" panose="02000000000000000000"/>
              </a:rPr>
              <a:t>(proches, </a:t>
            </a:r>
            <a:r>
              <a:rPr lang="fr-FR" sz="900">
                <a:latin typeface="Marianne" panose="02000000000000000000"/>
              </a:rPr>
              <a:t>personne de confiance</a:t>
            </a:r>
            <a:r>
              <a:rPr lang="fr-FR" sz="900">
                <a:effectLst/>
                <a:latin typeface="Marianne" panose="02000000000000000000"/>
              </a:rPr>
              <a:t>, professionnels de santé…). C'est essentiel pour s'assurer qu'elles seront bien comprises et respectées.</a:t>
            </a:r>
          </a:p>
          <a:p>
            <a:pPr marL="171450" indent="-171450" fontAlgn="ctr">
              <a:spcBef>
                <a:spcPts val="300"/>
              </a:spcBef>
              <a:buFontTx/>
              <a:buChar char="›"/>
            </a:pPr>
            <a:r>
              <a:rPr lang="fr-FR" sz="900" b="1">
                <a:effectLst/>
                <a:latin typeface="Marianne" panose="02000000000000000000"/>
              </a:rPr>
              <a:t>La </a:t>
            </a:r>
            <a:r>
              <a:rPr lang="fr-FR" sz="900" b="1">
                <a:latin typeface="Marianne" panose="02000000000000000000"/>
              </a:rPr>
              <a:t>personne de confiance</a:t>
            </a:r>
            <a:r>
              <a:rPr lang="fr-FR" sz="900" b="1">
                <a:effectLst/>
                <a:latin typeface="Marianne" panose="02000000000000000000"/>
              </a:rPr>
              <a:t> : </a:t>
            </a:r>
            <a:r>
              <a:rPr lang="fr-FR" sz="900">
                <a:latin typeface="Marianne" panose="02000000000000000000"/>
              </a:rPr>
              <a:t>Il est t</a:t>
            </a:r>
            <a:r>
              <a:rPr lang="fr-FR" sz="900">
                <a:effectLst/>
                <a:latin typeface="Marianne" panose="02000000000000000000"/>
              </a:rPr>
              <a:t>rès important pour </a:t>
            </a:r>
            <a:r>
              <a:rPr lang="fr-FR" sz="900">
                <a:latin typeface="Marianne" panose="02000000000000000000"/>
              </a:rPr>
              <a:t>FAS</a:t>
            </a:r>
            <a:r>
              <a:rPr lang="fr-FR" sz="900">
                <a:effectLst/>
                <a:latin typeface="Marianne" panose="02000000000000000000"/>
              </a:rPr>
              <a:t> que les attendus de ce rôle soient explicités dans Mon espace santé pour que les usagers ne s’y engagent pas sans une pleine compréhension. </a:t>
            </a:r>
            <a:r>
              <a:rPr lang="fr-FR" sz="900">
                <a:latin typeface="Marianne" panose="02000000000000000000"/>
              </a:rPr>
              <a:t>Sur le terrain, FAS partage certaines remontées </a:t>
            </a:r>
            <a:r>
              <a:rPr lang="fr-FR" sz="900">
                <a:effectLst/>
                <a:latin typeface="Marianne" panose="02000000000000000000"/>
              </a:rPr>
              <a:t>de membres de la famille de patients parfois automatiquement désignés comme personne de confiance lors de l’admission de leur proche en établissement.</a:t>
            </a:r>
          </a:p>
          <a:p>
            <a:pPr marL="171450" indent="-171450" rtl="0" fontAlgn="ctr">
              <a:spcBef>
                <a:spcPts val="300"/>
              </a:spcBef>
              <a:spcAft>
                <a:spcPts val="0"/>
              </a:spcAft>
              <a:buFontTx/>
              <a:buChar char="›"/>
            </a:pPr>
            <a:r>
              <a:rPr lang="fr-FR" sz="900" b="1">
                <a:effectLst/>
                <a:latin typeface="Marianne" panose="02000000000000000000"/>
              </a:rPr>
              <a:t>La délégation d'accès à l'aidant ou un PS : </a:t>
            </a:r>
            <a:r>
              <a:rPr lang="fr-FR" sz="900">
                <a:effectLst/>
                <a:latin typeface="Marianne" panose="02000000000000000000"/>
              </a:rPr>
              <a:t>FAS constate un besoin en matière d'accompagnement de certains publics. Des interrogations restent à lever sur comment garantir un dépôt sécurisé qui va permettre de savoir qui intervient sur le profil MES d’un, de tracer l'accord de la personne…? Faut-il prévoir que les DA soient exclues des actions possibles par délégation d'accès ? </a:t>
            </a:r>
            <a:endParaRPr lang="fr-FR" sz="900">
              <a:latin typeface="Marianne" panose="02000000000000000000"/>
            </a:endParaRPr>
          </a:p>
          <a:p>
            <a:pPr marL="171450" indent="-171450" fontAlgn="ctr">
              <a:spcBef>
                <a:spcPts val="300"/>
              </a:spcBef>
              <a:buFontTx/>
              <a:buChar char="›"/>
            </a:pPr>
            <a:r>
              <a:rPr lang="fr-FR" sz="900" b="1">
                <a:latin typeface="Marianne" panose="02000000000000000000"/>
              </a:rPr>
              <a:t>La </a:t>
            </a:r>
            <a:r>
              <a:rPr lang="fr-FR" sz="900" b="1">
                <a:effectLst/>
                <a:latin typeface="Marianne" panose="02000000000000000000"/>
              </a:rPr>
              <a:t>mise en place de projets d’accompagnement personnalisé : </a:t>
            </a:r>
            <a:r>
              <a:rPr lang="fr-FR" sz="900">
                <a:latin typeface="Marianne" panose="02000000000000000000"/>
              </a:rPr>
              <a:t>prévu à partir de 2025 pour près de</a:t>
            </a:r>
            <a:r>
              <a:rPr lang="fr-FR" sz="900">
                <a:effectLst/>
                <a:latin typeface="Marianne" panose="02000000000000000000"/>
              </a:rPr>
              <a:t> 50 000 patients par an qui se voient proposer ce projet après l'annonce de leur pathologie. La question se pose de savoir comment intégrer ce PAP dans MES ainsi que l’historique pour un patient. Faut-il indiquer la participation du patient au dispositif via l’indication du contact du soignant référent qui pourra témoigner des discussions qui ont eu lieu ?</a:t>
            </a:r>
            <a:endParaRPr lang="fr-FR" sz="900">
              <a:latin typeface="Marianne" panose="02000000000000000000"/>
            </a:endParaRPr>
          </a:p>
          <a:p>
            <a:pPr marL="171450" indent="-171450" fontAlgn="ctr">
              <a:spcBef>
                <a:spcPts val="300"/>
              </a:spcBef>
              <a:buFontTx/>
              <a:buChar char="›"/>
            </a:pPr>
            <a:r>
              <a:rPr lang="fr-FR" sz="900" b="1">
                <a:effectLst/>
                <a:latin typeface="Marianne" panose="02000000000000000000"/>
              </a:rPr>
              <a:t>L’importance de maintenir un lien humain </a:t>
            </a:r>
            <a:r>
              <a:rPr lang="fr-FR" sz="900">
                <a:effectLst/>
                <a:latin typeface="Marianne" panose="02000000000000000000"/>
              </a:rPr>
              <a:t>: pour certains publics il y a encore une grande défiance face au numérique (ex. personnes en situation de grande précarité </a:t>
            </a:r>
            <a:r>
              <a:rPr lang="fr-FR" sz="900">
                <a:latin typeface="Marianne" panose="02000000000000000000"/>
              </a:rPr>
              <a:t>où le </a:t>
            </a:r>
            <a:r>
              <a:rPr lang="fr-FR" sz="900">
                <a:effectLst/>
                <a:latin typeface="Marianne" panose="02000000000000000000"/>
              </a:rPr>
              <a:t>stockage de documents peut se révéler compliqué notamment lorsqu’ils n’ont pas de domicile fixe.)</a:t>
            </a:r>
          </a:p>
          <a:p>
            <a:pPr rtl="0" fontAlgn="ctr">
              <a:spcBef>
                <a:spcPts val="0"/>
              </a:spcBef>
              <a:spcAft>
                <a:spcPts val="0"/>
              </a:spcAft>
              <a:buFont typeface="Arial" panose="020B0604020202020204" pitchFamily="34" charset="0"/>
              <a:buChar char="•"/>
            </a:pPr>
            <a:endParaRPr lang="fr-FR" sz="1000">
              <a:latin typeface="Marianne" panose="02000000000000000000"/>
            </a:endParaRPr>
          </a:p>
          <a:p>
            <a:pPr marL="171450" indent="-171450" fontAlgn="ctr">
              <a:buFontTx/>
              <a:buChar char="›"/>
            </a:pPr>
            <a:endParaRPr lang="fr-FR" sz="900">
              <a:effectLst/>
              <a:latin typeface="Marianne" panose="02000000000000000000"/>
            </a:endParaRPr>
          </a:p>
        </p:txBody>
      </p:sp>
      <p:sp>
        <p:nvSpPr>
          <p:cNvPr id="6" name="Title 4">
            <a:extLst>
              <a:ext uri="{FF2B5EF4-FFF2-40B4-BE49-F238E27FC236}">
                <a16:creationId xmlns:a16="http://schemas.microsoft.com/office/drawing/2014/main" id="{F2F4C8B6-D46C-BF43-F45F-F48CAE606D80}"/>
              </a:ext>
            </a:extLst>
          </p:cNvPr>
          <p:cNvSpPr>
            <a:spLocks noGrp="1"/>
          </p:cNvSpPr>
          <p:nvPr>
            <p:ph type="title"/>
          </p:nvPr>
        </p:nvSpPr>
        <p:spPr>
          <a:xfrm>
            <a:off x="323853" y="205078"/>
            <a:ext cx="8424863" cy="539991"/>
          </a:xfrm>
        </p:spPr>
        <p:txBody>
          <a:bodyPr>
            <a:normAutofit/>
          </a:bodyPr>
          <a:lstStyle/>
          <a:p>
            <a:r>
              <a:rPr lang="fr-FR"/>
              <a:t>Témoignage de France Assos Santé</a:t>
            </a:r>
          </a:p>
        </p:txBody>
      </p:sp>
      <p:sp>
        <p:nvSpPr>
          <p:cNvPr id="4" name="Text Placeholder 5">
            <a:extLst>
              <a:ext uri="{FF2B5EF4-FFF2-40B4-BE49-F238E27FC236}">
                <a16:creationId xmlns:a16="http://schemas.microsoft.com/office/drawing/2014/main" id="{48E0A336-008D-37C0-31AA-4F0B4005CCB5}"/>
              </a:ext>
            </a:extLst>
          </p:cNvPr>
          <p:cNvSpPr txBox="1">
            <a:spLocks/>
          </p:cNvSpPr>
          <p:nvPr/>
        </p:nvSpPr>
        <p:spPr bwMode="gray">
          <a:xfrm>
            <a:off x="0" y="773369"/>
            <a:ext cx="9143999" cy="548774"/>
          </a:xfrm>
          <a:prstGeom prst="rect">
            <a:avLst/>
          </a:prstGeom>
          <a:solidFill>
            <a:srgbClr val="FFD9EC"/>
          </a:solidFill>
        </p:spPr>
        <p:txBody>
          <a:bodyPr vert="horz" lIns="0" tIns="0" rIns="0" bIns="0" rtlCol="0" anchor="ctr" anchorCtr="0">
            <a:noAutofit/>
          </a:bodyPr>
          <a:lstStyle>
            <a:lvl1pPr marL="92073" indent="0" algn="l" defTabSz="914378"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41" indent="-171446" algn="l" defTabSz="914378"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37" indent="-171446" algn="l" defTabSz="914378" rtl="0" eaLnBrk="1" latinLnBrk="0" hangingPunct="1">
              <a:lnSpc>
                <a:spcPct val="100000"/>
              </a:lnSpc>
              <a:spcBef>
                <a:spcPts val="100"/>
              </a:spcBef>
              <a:spcAft>
                <a:spcPts val="100"/>
              </a:spcAft>
              <a:buSzPct val="100000"/>
              <a:buFont typeface="Wingdings" pitchFamily="2" charset="2"/>
              <a:buChar char="§"/>
              <a:defRPr sz="1000" kern="1200" baseline="0">
                <a:solidFill>
                  <a:schemeClr val="tx1"/>
                </a:solidFill>
                <a:latin typeface="Marianne" panose="02000000000000000000" pitchFamily="2" charset="0"/>
                <a:ea typeface="+mn-ea"/>
                <a:cs typeface="+mn-cs"/>
              </a:defRPr>
            </a:lvl3pPr>
            <a:lvl4pPr marL="711432" indent="-171446"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27" indent="-171446" algn="l" defTabSz="914378"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320" indent="0" algn="l" defTabSz="914378" rtl="0" eaLnBrk="1" latinLnBrk="0" hangingPunct="1">
              <a:spcBef>
                <a:spcPct val="20000"/>
              </a:spcBef>
              <a:buFont typeface="Arial" pitchFamily="34" charset="0"/>
              <a:buNone/>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0"/>
              </a:spcAft>
            </a:pPr>
            <a:r>
              <a:rPr lang="fr-FR" sz="1100">
                <a:latin typeface="Marianne" panose="02000000000000000000"/>
                <a:ea typeface="Aptos" panose="020B0004020202020204" pitchFamily="34" charset="0"/>
              </a:rPr>
              <a:t>Interventions de </a:t>
            </a:r>
          </a:p>
          <a:p>
            <a:pPr algn="ctr">
              <a:spcAft>
                <a:spcPts val="0"/>
              </a:spcAft>
            </a:pPr>
            <a:r>
              <a:rPr lang="fr-FR" sz="1100">
                <a:latin typeface="Marianne" panose="02000000000000000000"/>
                <a:ea typeface="Aptos" panose="020B0004020202020204" pitchFamily="34" charset="0"/>
              </a:rPr>
              <a:t> </a:t>
            </a:r>
            <a:r>
              <a:rPr lang="fr-FR" sz="1100" b="1">
                <a:solidFill>
                  <a:srgbClr val="E82785"/>
                </a:solidFill>
                <a:latin typeface="Marianne" panose="02000000000000000000"/>
                <a:ea typeface="Aptos" panose="020B0004020202020204" pitchFamily="34" charset="0"/>
              </a:rPr>
              <a:t>Arthur Dauphin - </a:t>
            </a:r>
            <a:r>
              <a:rPr lang="fr-FR" sz="1050" i="1">
                <a:latin typeface="Marianne" panose="02000000000000000000"/>
                <a:ea typeface="Aptos" panose="020B0004020202020204" pitchFamily="34" charset="0"/>
              </a:rPr>
              <a:t>Chargé de mission numérique en santé</a:t>
            </a:r>
          </a:p>
          <a:p>
            <a:pPr algn="ctr">
              <a:spcAft>
                <a:spcPts val="0"/>
              </a:spcAft>
            </a:pPr>
            <a:r>
              <a:rPr lang="fr-FR" sz="1100" b="1">
                <a:solidFill>
                  <a:srgbClr val="006AB2"/>
                </a:solidFill>
                <a:latin typeface="Marianne" panose="02000000000000000000"/>
                <a:ea typeface="Aptos" panose="020B0004020202020204" pitchFamily="34" charset="0"/>
              </a:rPr>
              <a:t>Stéphanie Pierre - </a:t>
            </a:r>
            <a:r>
              <a:rPr lang="fr-FR" sz="1050" i="1">
                <a:latin typeface="Marianne" panose="02000000000000000000"/>
                <a:ea typeface="Aptos" panose="020B0004020202020204" pitchFamily="34" charset="0"/>
              </a:rPr>
              <a:t>Chargée de mission santé publique.</a:t>
            </a:r>
          </a:p>
        </p:txBody>
      </p:sp>
    </p:spTree>
    <p:extLst>
      <p:ext uri="{BB962C8B-B14F-4D97-AF65-F5344CB8AC3E}">
        <p14:creationId xmlns:p14="http://schemas.microsoft.com/office/powerpoint/2010/main" val="324753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1CF88FF-2314-51C3-A0E2-475327BF6718}"/>
              </a:ext>
            </a:extLst>
          </p:cNvPr>
          <p:cNvSpPr>
            <a:spLocks noGrp="1"/>
          </p:cNvSpPr>
          <p:nvPr>
            <p:ph type="pic" sz="quarter" idx="13"/>
          </p:nvPr>
        </p:nvSpPr>
        <p:spPr>
          <a:solidFill>
            <a:srgbClr val="E82785"/>
          </a:solidFill>
        </p:spPr>
        <p:txBody>
          <a:bodyPr/>
          <a:lstStyle/>
          <a:p>
            <a:endParaRPr lang="fr-FR"/>
          </a:p>
        </p:txBody>
      </p:sp>
      <p:sp>
        <p:nvSpPr>
          <p:cNvPr id="3" name="Date Placeholder 2">
            <a:extLst>
              <a:ext uri="{FF2B5EF4-FFF2-40B4-BE49-F238E27FC236}">
                <a16:creationId xmlns:a16="http://schemas.microsoft.com/office/drawing/2014/main" id="{9A2D64F7-2FD5-0A36-FA92-F5F098952F83}"/>
              </a:ext>
            </a:extLst>
          </p:cNvPr>
          <p:cNvSpPr>
            <a:spLocks noGrp="1"/>
          </p:cNvSpPr>
          <p:nvPr>
            <p:ph type="dt" sz="half" idx="2"/>
          </p:nvPr>
        </p:nvSpPr>
        <p:spPr/>
        <p:txBody>
          <a:bodyPr/>
          <a:lstStyle/>
          <a:p>
            <a:fld id="{5F7325A3-5315-1B4B-A0D9-112471EB5837}" type="datetime1">
              <a:rPr lang="fr-FR" cap="all" smtClean="0"/>
              <a:pPr/>
              <a:t>09/12/2024</a:t>
            </a:fld>
            <a:endParaRPr lang="fr-FR" cap="all"/>
          </a:p>
        </p:txBody>
      </p:sp>
      <p:sp>
        <p:nvSpPr>
          <p:cNvPr id="4" name="Title 3">
            <a:extLst>
              <a:ext uri="{FF2B5EF4-FFF2-40B4-BE49-F238E27FC236}">
                <a16:creationId xmlns:a16="http://schemas.microsoft.com/office/drawing/2014/main" id="{BB0FD83E-867E-7A88-BC41-D2B694F87491}"/>
              </a:ext>
            </a:extLst>
          </p:cNvPr>
          <p:cNvSpPr>
            <a:spLocks noGrp="1"/>
          </p:cNvSpPr>
          <p:nvPr>
            <p:ph type="title"/>
          </p:nvPr>
        </p:nvSpPr>
        <p:spPr/>
        <p:txBody>
          <a:bodyPr/>
          <a:lstStyle/>
          <a:p>
            <a:pPr marL="0" indent="0">
              <a:buNone/>
            </a:pPr>
            <a:r>
              <a:rPr lang="fr-FR"/>
              <a:t>5. Atelier</a:t>
            </a:r>
          </a:p>
        </p:txBody>
      </p:sp>
      <p:sp>
        <p:nvSpPr>
          <p:cNvPr id="5" name="Slide Number Placeholder 4">
            <a:extLst>
              <a:ext uri="{FF2B5EF4-FFF2-40B4-BE49-F238E27FC236}">
                <a16:creationId xmlns:a16="http://schemas.microsoft.com/office/drawing/2014/main" id="{396BFE7E-FBB3-CD08-160F-32069E6813C8}"/>
              </a:ext>
            </a:extLst>
          </p:cNvPr>
          <p:cNvSpPr>
            <a:spLocks noGrp="1"/>
          </p:cNvSpPr>
          <p:nvPr>
            <p:ph type="sldNum" sz="quarter" idx="4"/>
          </p:nvPr>
        </p:nvSpPr>
        <p:spPr/>
        <p:txBody>
          <a:bodyPr/>
          <a:lstStyle/>
          <a:p>
            <a:fld id="{733122C9-A0B9-462F-8757-0847AD287B63}" type="slidenum">
              <a:rPr lang="fr-FR" smtClean="0"/>
              <a:pPr/>
              <a:t>36</a:t>
            </a:fld>
            <a:endParaRPr lang="fr-FR"/>
          </a:p>
        </p:txBody>
      </p:sp>
      <p:sp>
        <p:nvSpPr>
          <p:cNvPr id="7" name="Espace réservé du pied de page 4">
            <a:extLst>
              <a:ext uri="{FF2B5EF4-FFF2-40B4-BE49-F238E27FC236}">
                <a16:creationId xmlns:a16="http://schemas.microsoft.com/office/drawing/2014/main" id="{A375E77C-85B4-0398-F3A4-9F980F05126F}"/>
              </a:ext>
            </a:extLst>
          </p:cNvPr>
          <p:cNvSpPr>
            <a:spLocks noGrp="1"/>
          </p:cNvSpPr>
          <p:nvPr>
            <p:ph type="ftr" sz="quarter" idx="3"/>
          </p:nvPr>
        </p:nvSpPr>
        <p:spPr>
          <a:xfrm>
            <a:off x="2868782" y="195486"/>
            <a:ext cx="5879931" cy="360000"/>
          </a:xfrm>
        </p:spPr>
        <p:txBody>
          <a:bodyPr/>
          <a:lstStyle/>
          <a:p>
            <a:r>
              <a:rPr lang="fr-FR"/>
              <a:t>Délégation au numérique en santé</a:t>
            </a:r>
          </a:p>
        </p:txBody>
      </p:sp>
    </p:spTree>
    <p:extLst>
      <p:ext uri="{BB962C8B-B14F-4D97-AF65-F5344CB8AC3E}">
        <p14:creationId xmlns:p14="http://schemas.microsoft.com/office/powerpoint/2010/main" val="2075627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0FD38D-E40A-F4FE-B590-BA9CA300FAD7}"/>
              </a:ext>
            </a:extLst>
          </p:cNvPr>
          <p:cNvSpPr>
            <a:spLocks noGrp="1"/>
          </p:cNvSpPr>
          <p:nvPr>
            <p:ph type="sldNum" sz="quarter" idx="12"/>
          </p:nvPr>
        </p:nvSpPr>
        <p:spPr/>
        <p:txBody>
          <a:bodyPr/>
          <a:lstStyle/>
          <a:p>
            <a:fld id="{733122C9-A0B9-462F-8757-0847AD287B63}" type="slidenum">
              <a:rPr lang="fr-FR" smtClean="0"/>
              <a:pPr/>
              <a:t>37</a:t>
            </a:fld>
            <a:endParaRPr lang="fr-FR"/>
          </a:p>
        </p:txBody>
      </p:sp>
      <p:sp>
        <p:nvSpPr>
          <p:cNvPr id="3" name="Date Placeholder 2">
            <a:extLst>
              <a:ext uri="{FF2B5EF4-FFF2-40B4-BE49-F238E27FC236}">
                <a16:creationId xmlns:a16="http://schemas.microsoft.com/office/drawing/2014/main" id="{BC4B303D-A6FD-04AD-95D1-0297025F1F7B}"/>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le 4">
            <a:extLst>
              <a:ext uri="{FF2B5EF4-FFF2-40B4-BE49-F238E27FC236}">
                <a16:creationId xmlns:a16="http://schemas.microsoft.com/office/drawing/2014/main" id="{ABEDCDCC-58F5-2DDB-F458-84A1F3C18C44}"/>
              </a:ext>
            </a:extLst>
          </p:cNvPr>
          <p:cNvSpPr>
            <a:spLocks noGrp="1"/>
          </p:cNvSpPr>
          <p:nvPr>
            <p:ph type="title"/>
          </p:nvPr>
        </p:nvSpPr>
        <p:spPr/>
        <p:txBody>
          <a:bodyPr>
            <a:normAutofit/>
          </a:bodyPr>
          <a:lstStyle/>
          <a:p>
            <a:r>
              <a:rPr lang="fr-FR" sz="2400"/>
              <a:t>ATELIER</a:t>
            </a:r>
          </a:p>
        </p:txBody>
      </p:sp>
      <p:cxnSp>
        <p:nvCxnSpPr>
          <p:cNvPr id="6" name="Straight Connector 1">
            <a:extLst>
              <a:ext uri="{FF2B5EF4-FFF2-40B4-BE49-F238E27FC236}">
                <a16:creationId xmlns:a16="http://schemas.microsoft.com/office/drawing/2014/main" id="{E3FD33BE-74F5-9043-464C-5500F7FB24FC}"/>
              </a:ext>
            </a:extLst>
          </p:cNvPr>
          <p:cNvCxnSpPr>
            <a:cxnSpLocks/>
          </p:cNvCxnSpPr>
          <p:nvPr/>
        </p:nvCxnSpPr>
        <p:spPr>
          <a:xfrm>
            <a:off x="594025" y="869777"/>
            <a:ext cx="675186" cy="0"/>
          </a:xfrm>
          <a:prstGeom prst="line">
            <a:avLst/>
          </a:prstGeom>
          <a:noFill/>
          <a:ln w="57150" cap="flat" cmpd="sng" algn="ctr">
            <a:solidFill>
              <a:srgbClr val="FFD9EC"/>
            </a:solidFill>
            <a:prstDash val="solid"/>
            <a:miter lim="800000"/>
          </a:ln>
          <a:effectLst/>
        </p:spPr>
      </p:cxnSp>
      <p:cxnSp>
        <p:nvCxnSpPr>
          <p:cNvPr id="7" name="Straight Connector 1">
            <a:extLst>
              <a:ext uri="{FF2B5EF4-FFF2-40B4-BE49-F238E27FC236}">
                <a16:creationId xmlns:a16="http://schemas.microsoft.com/office/drawing/2014/main" id="{77F9176E-2CC0-6951-1FDC-8FAFF7CE8791}"/>
              </a:ext>
            </a:extLst>
          </p:cNvPr>
          <p:cNvCxnSpPr>
            <a:cxnSpLocks/>
          </p:cNvCxnSpPr>
          <p:nvPr/>
        </p:nvCxnSpPr>
        <p:spPr>
          <a:xfrm>
            <a:off x="594025" y="1385057"/>
            <a:ext cx="675186" cy="0"/>
          </a:xfrm>
          <a:prstGeom prst="line">
            <a:avLst/>
          </a:prstGeom>
          <a:noFill/>
          <a:ln w="57150" cap="flat" cmpd="sng" algn="ctr">
            <a:solidFill>
              <a:srgbClr val="FFD9EC"/>
            </a:solidFill>
            <a:prstDash val="solid"/>
            <a:miter lim="800000"/>
          </a:ln>
          <a:effectLst/>
        </p:spPr>
      </p:cxnSp>
      <p:sp>
        <p:nvSpPr>
          <p:cNvPr id="8" name="TextBox 2">
            <a:extLst>
              <a:ext uri="{FF2B5EF4-FFF2-40B4-BE49-F238E27FC236}">
                <a16:creationId xmlns:a16="http://schemas.microsoft.com/office/drawing/2014/main" id="{2C93E226-4B32-D45B-AB71-0B0D250DDCDE}"/>
              </a:ext>
            </a:extLst>
          </p:cNvPr>
          <p:cNvSpPr txBox="1"/>
          <p:nvPr/>
        </p:nvSpPr>
        <p:spPr>
          <a:xfrm>
            <a:off x="585278" y="653753"/>
            <a:ext cx="7477408" cy="499945"/>
          </a:xfrm>
          <a:prstGeom prst="rect">
            <a:avLst/>
          </a:prstGeom>
          <a:noFill/>
        </p:spPr>
        <p:txBody>
          <a:bodyPr wrap="square" lIns="0" tIns="0" rIns="0" bIns="0" rtlCol="0">
            <a:spAutoFit/>
          </a:bodyPr>
          <a:lstStyle/>
          <a:p>
            <a:pPr defTabSz="685457">
              <a:lnSpc>
                <a:spcPct val="125000"/>
              </a:lnSpc>
              <a:spcAft>
                <a:spcPts val="366"/>
              </a:spcAft>
              <a:defRPr/>
            </a:pPr>
            <a:r>
              <a:rPr lang="fr-FR" sz="1349" b="1" spc="-15">
                <a:solidFill>
                  <a:srgbClr val="D5D5D5">
                    <a:lumMod val="10000"/>
                  </a:srgbClr>
                </a:solidFill>
                <a:latin typeface="Marianne" panose="02000000000000000000"/>
                <a:ea typeface="Open Sans" charset="0"/>
                <a:cs typeface="Open Sans" charset="0"/>
              </a:rPr>
              <a:t>Objectif : </a:t>
            </a:r>
            <a:r>
              <a:rPr lang="fr-FR" sz="1349">
                <a:solidFill>
                  <a:srgbClr val="D5D5D5">
                    <a:lumMod val="10000"/>
                  </a:srgbClr>
                </a:solidFill>
                <a:latin typeface="Marianne" panose="02000000000000000000"/>
                <a:ea typeface="Open Sans" charset="0"/>
                <a:cs typeface="Open Sans" charset="0"/>
              </a:rPr>
              <a:t>prototyper le mécanisme de rédaction, conservation et consultation des directives anticipées ainsi que le rôle de la personne de confiance dans Mon espace santé</a:t>
            </a:r>
            <a:endParaRPr lang="fr-FR" sz="1349">
              <a:solidFill>
                <a:srgbClr val="D5D5D5">
                  <a:lumMod val="10000"/>
                </a:srgbClr>
              </a:solidFill>
              <a:latin typeface="Marianne" panose="02000000000000000000"/>
            </a:endParaRPr>
          </a:p>
        </p:txBody>
      </p:sp>
      <p:grpSp>
        <p:nvGrpSpPr>
          <p:cNvPr id="10" name="Group 8">
            <a:extLst>
              <a:ext uri="{FF2B5EF4-FFF2-40B4-BE49-F238E27FC236}">
                <a16:creationId xmlns:a16="http://schemas.microsoft.com/office/drawing/2014/main" id="{9CD72E1B-0195-7CA2-7718-C4DC0DAC15FF}"/>
              </a:ext>
            </a:extLst>
          </p:cNvPr>
          <p:cNvGrpSpPr/>
          <p:nvPr/>
        </p:nvGrpSpPr>
        <p:grpSpPr>
          <a:xfrm>
            <a:off x="517689" y="1498663"/>
            <a:ext cx="309902" cy="2712342"/>
            <a:chOff x="868420" y="1657148"/>
            <a:chExt cx="397630" cy="3079984"/>
          </a:xfrm>
        </p:grpSpPr>
        <p:sp>
          <p:nvSpPr>
            <p:cNvPr id="11" name="Rectangle 10">
              <a:extLst>
                <a:ext uri="{FF2B5EF4-FFF2-40B4-BE49-F238E27FC236}">
                  <a16:creationId xmlns:a16="http://schemas.microsoft.com/office/drawing/2014/main" id="{B6027403-5468-1A1B-5858-8E1A2142D50C}"/>
                </a:ext>
              </a:extLst>
            </p:cNvPr>
            <p:cNvSpPr/>
            <p:nvPr/>
          </p:nvSpPr>
          <p:spPr>
            <a:xfrm>
              <a:off x="1195628" y="1657148"/>
              <a:ext cx="70422" cy="3079984"/>
            </a:xfrm>
            <a:prstGeom prst="rect">
              <a:avLst/>
            </a:prstGeom>
            <a:solidFill>
              <a:srgbClr val="E83182"/>
            </a:solidFill>
            <a:ln w="12700" cap="flat">
              <a:noFill/>
              <a:miter lim="400000"/>
            </a:ln>
            <a:effectLst/>
            <a:sp3d/>
          </p:spPr>
          <p:txBody>
            <a:bodyPr rot="0" spcFirstLastPara="1" vertOverflow="overflow" horzOverflow="overflow" vert="horz" wrap="square" lIns="0" tIns="0" rIns="0" bIns="0" numCol="1" spcCol="38100" rtlCol="0" anchor="ctr">
              <a:noAutofit/>
            </a:bodyPr>
            <a:lstStyle/>
            <a:p>
              <a:pPr algn="ctr" defTabSz="618815" hangingPunct="0">
                <a:defRPr/>
              </a:pPr>
              <a:endParaRPr lang="fr-FR" sz="2399" kern="0">
                <a:solidFill>
                  <a:srgbClr val="000000"/>
                </a:solidFill>
                <a:latin typeface="Marianne" panose="02000000000000000000"/>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2DEE6AFE-1322-1B90-1F20-3C4D74B25206}"/>
                </a:ext>
              </a:extLst>
            </p:cNvPr>
            <p:cNvSpPr/>
            <p:nvPr/>
          </p:nvSpPr>
          <p:spPr>
            <a:xfrm>
              <a:off x="868420" y="2165667"/>
              <a:ext cx="203681" cy="2218601"/>
            </a:xfrm>
            <a:prstGeom prst="rect">
              <a:avLst/>
            </a:prstGeom>
            <a:solidFill>
              <a:sysClr val="window" lastClr="FFFFFF"/>
            </a:solidFill>
            <a:ln w="12700" cap="flat">
              <a:noFill/>
              <a:miter lim="400000"/>
            </a:ln>
            <a:effectLst/>
            <a:sp3d/>
          </p:spPr>
          <p:txBody>
            <a:bodyPr rot="0" spcFirstLastPara="1" vertOverflow="overflow" horzOverflow="overflow" vert="vert270" wrap="square" lIns="0" tIns="0" rIns="0" bIns="0" numCol="1" spcCol="38100" rtlCol="0" anchor="ctr">
              <a:noAutofit/>
            </a:bodyPr>
            <a:lstStyle/>
            <a:p>
              <a:pPr algn="ctr" defTabSz="618815" hangingPunct="0">
                <a:defRPr/>
              </a:pPr>
              <a:r>
                <a:rPr lang="fr-FR" sz="1350" b="1" kern="0" spc="-15">
                  <a:solidFill>
                    <a:srgbClr val="000000"/>
                  </a:solidFill>
                  <a:latin typeface="Marianne" panose="02000000000000000000"/>
                  <a:ea typeface="Helvetica Neue Medium"/>
                  <a:cs typeface="Helvetica Neue Medium"/>
                  <a:sym typeface="Helvetica Neue Medium"/>
                </a:rPr>
                <a:t>CONSIGNE</a:t>
              </a:r>
            </a:p>
          </p:txBody>
        </p:sp>
      </p:grpSp>
      <p:sp>
        <p:nvSpPr>
          <p:cNvPr id="13" name="TextBox 2">
            <a:extLst>
              <a:ext uri="{FF2B5EF4-FFF2-40B4-BE49-F238E27FC236}">
                <a16:creationId xmlns:a16="http://schemas.microsoft.com/office/drawing/2014/main" id="{C2BF6005-4661-C8FD-CF9A-B5DB3DAB19C3}"/>
              </a:ext>
            </a:extLst>
          </p:cNvPr>
          <p:cNvSpPr txBox="1"/>
          <p:nvPr/>
        </p:nvSpPr>
        <p:spPr>
          <a:xfrm>
            <a:off x="585278" y="1146100"/>
            <a:ext cx="7973444" cy="240387"/>
          </a:xfrm>
          <a:prstGeom prst="rect">
            <a:avLst/>
          </a:prstGeom>
          <a:noFill/>
        </p:spPr>
        <p:txBody>
          <a:bodyPr wrap="square" lIns="0" tIns="0" rIns="0" bIns="0" rtlCol="0">
            <a:spAutoFit/>
          </a:bodyPr>
          <a:lstStyle/>
          <a:p>
            <a:pPr defTabSz="685457">
              <a:lnSpc>
                <a:spcPct val="125000"/>
              </a:lnSpc>
              <a:spcAft>
                <a:spcPts val="366"/>
              </a:spcAft>
              <a:defRPr/>
            </a:pPr>
            <a:r>
              <a:rPr lang="fr-FR" sz="1349" b="1" spc="-15">
                <a:solidFill>
                  <a:srgbClr val="D5D5D5">
                    <a:lumMod val="10000"/>
                  </a:srgbClr>
                </a:solidFill>
                <a:latin typeface="Marianne" panose="02000000000000000000"/>
                <a:ea typeface="Open Sans" charset="0"/>
                <a:cs typeface="Open Sans" charset="0"/>
              </a:rPr>
              <a:t>Organisation  2h</a:t>
            </a:r>
            <a:endParaRPr lang="fr-FR" sz="1349">
              <a:solidFill>
                <a:srgbClr val="D5D5D5">
                  <a:lumMod val="10000"/>
                </a:srgbClr>
              </a:solidFill>
              <a:latin typeface="Marianne" panose="02000000000000000000"/>
            </a:endParaRPr>
          </a:p>
        </p:txBody>
      </p:sp>
      <p:sp>
        <p:nvSpPr>
          <p:cNvPr id="14" name="TextBox 2">
            <a:extLst>
              <a:ext uri="{FF2B5EF4-FFF2-40B4-BE49-F238E27FC236}">
                <a16:creationId xmlns:a16="http://schemas.microsoft.com/office/drawing/2014/main" id="{F4700565-53C2-3EDC-4458-7E2EEC57CF08}"/>
              </a:ext>
            </a:extLst>
          </p:cNvPr>
          <p:cNvSpPr txBox="1"/>
          <p:nvPr/>
        </p:nvSpPr>
        <p:spPr>
          <a:xfrm>
            <a:off x="971600" y="1447790"/>
            <a:ext cx="7973444" cy="444609"/>
          </a:xfrm>
          <a:prstGeom prst="rect">
            <a:avLst/>
          </a:prstGeom>
          <a:noFill/>
        </p:spPr>
        <p:txBody>
          <a:bodyPr wrap="square" lIns="0" tIns="0" rIns="0" bIns="0" rtlCol="0">
            <a:spAutoFit/>
          </a:bodyPr>
          <a:lstStyle/>
          <a:p>
            <a:pPr defTabSz="685457">
              <a:lnSpc>
                <a:spcPct val="125000"/>
              </a:lnSpc>
              <a:spcAft>
                <a:spcPts val="366"/>
              </a:spcAft>
              <a:defRPr/>
            </a:pPr>
            <a:r>
              <a:rPr lang="fr-FR" sz="1200" b="1" spc="-15">
                <a:solidFill>
                  <a:srgbClr val="D5D5D5">
                    <a:lumMod val="10000"/>
                  </a:srgbClr>
                </a:solidFill>
                <a:latin typeface="Marianne" panose="02000000000000000000"/>
                <a:ea typeface="Open Sans" charset="0"/>
                <a:cs typeface="Open Sans" charset="0"/>
              </a:rPr>
              <a:t>Se diviser en 2 groupes et échanger pendant 1h sur l’une des thématiques. Après l’heure échangée, les groupes tournent et échangent cette fois-ci autour de la 2</a:t>
            </a:r>
            <a:r>
              <a:rPr lang="fr-FR" sz="1200" b="1" spc="-15" baseline="30000">
                <a:solidFill>
                  <a:srgbClr val="D5D5D5">
                    <a:lumMod val="10000"/>
                  </a:srgbClr>
                </a:solidFill>
                <a:latin typeface="Marianne" panose="02000000000000000000"/>
                <a:ea typeface="Open Sans" charset="0"/>
                <a:cs typeface="Open Sans" charset="0"/>
              </a:rPr>
              <a:t>ème</a:t>
            </a:r>
            <a:r>
              <a:rPr lang="fr-FR" sz="1200" b="1" spc="-15">
                <a:solidFill>
                  <a:srgbClr val="D5D5D5">
                    <a:lumMod val="10000"/>
                  </a:srgbClr>
                </a:solidFill>
                <a:latin typeface="Marianne" panose="02000000000000000000"/>
                <a:ea typeface="Open Sans" charset="0"/>
                <a:cs typeface="Open Sans" charset="0"/>
              </a:rPr>
              <a:t> thématique. </a:t>
            </a:r>
            <a:endParaRPr lang="fr-FR" sz="1200" spc="-15">
              <a:solidFill>
                <a:srgbClr val="D5D5D5">
                  <a:lumMod val="10000"/>
                </a:srgbClr>
              </a:solidFill>
              <a:latin typeface="Marianne" panose="02000000000000000000"/>
              <a:ea typeface="Open Sans" charset="0"/>
              <a:cs typeface="Open Sans" charset="0"/>
            </a:endParaRPr>
          </a:p>
        </p:txBody>
      </p:sp>
      <p:sp>
        <p:nvSpPr>
          <p:cNvPr id="15" name="Rectangle 14">
            <a:extLst>
              <a:ext uri="{FF2B5EF4-FFF2-40B4-BE49-F238E27FC236}">
                <a16:creationId xmlns:a16="http://schemas.microsoft.com/office/drawing/2014/main" id="{3BA711B3-A14E-143D-4FB4-974030B4C9C5}"/>
              </a:ext>
            </a:extLst>
          </p:cNvPr>
          <p:cNvSpPr/>
          <p:nvPr/>
        </p:nvSpPr>
        <p:spPr>
          <a:xfrm>
            <a:off x="1203127" y="2008420"/>
            <a:ext cx="3445214" cy="461665"/>
          </a:xfrm>
          <a:prstGeom prst="rect">
            <a:avLst/>
          </a:prstGeom>
          <a:solidFill>
            <a:srgbClr val="FFD9EC"/>
          </a:solidFill>
        </p:spPr>
        <p:txBody>
          <a:bodyPr wrap="square">
            <a:spAutoFit/>
          </a:bodyPr>
          <a:lstStyle/>
          <a:p>
            <a:pPr defTabSz="685800"/>
            <a:r>
              <a:rPr lang="fr-FR" sz="1200" b="1">
                <a:solidFill>
                  <a:srgbClr val="006AB2"/>
                </a:solidFill>
                <a:latin typeface="Marianne" panose="02000000000000000000"/>
              </a:rPr>
              <a:t>La rédaction, la conservation et la consultation des directives anticipées</a:t>
            </a:r>
          </a:p>
        </p:txBody>
      </p:sp>
      <p:sp>
        <p:nvSpPr>
          <p:cNvPr id="16" name="Rectangle 15">
            <a:extLst>
              <a:ext uri="{FF2B5EF4-FFF2-40B4-BE49-F238E27FC236}">
                <a16:creationId xmlns:a16="http://schemas.microsoft.com/office/drawing/2014/main" id="{C0404F5B-A571-491C-B316-8E18C42EF53D}"/>
              </a:ext>
            </a:extLst>
          </p:cNvPr>
          <p:cNvSpPr/>
          <p:nvPr/>
        </p:nvSpPr>
        <p:spPr>
          <a:xfrm>
            <a:off x="5168419" y="2007558"/>
            <a:ext cx="3475296" cy="479618"/>
          </a:xfrm>
          <a:prstGeom prst="rect">
            <a:avLst/>
          </a:prstGeom>
          <a:solidFill>
            <a:srgbClr val="FFD9EC"/>
          </a:solidFill>
        </p:spPr>
        <p:txBody>
          <a:bodyPr wrap="square">
            <a:spAutoFit/>
          </a:bodyPr>
          <a:lstStyle/>
          <a:p>
            <a:pPr defTabSz="685800">
              <a:spcAft>
                <a:spcPts val="450"/>
              </a:spcAft>
            </a:pPr>
            <a:r>
              <a:rPr lang="fr-FR" sz="1200" b="1">
                <a:solidFill>
                  <a:srgbClr val="006AB2"/>
                </a:solidFill>
                <a:latin typeface="Marianne" panose="02000000000000000000"/>
              </a:rPr>
              <a:t>Le rôle de la personne de confiance</a:t>
            </a:r>
          </a:p>
          <a:p>
            <a:pPr defTabSz="685800">
              <a:spcAft>
                <a:spcPts val="450"/>
              </a:spcAft>
            </a:pPr>
            <a:endParaRPr lang="fr-FR" sz="800" b="1">
              <a:solidFill>
                <a:srgbClr val="006AB2"/>
              </a:solidFill>
              <a:latin typeface="Marianne" panose="02000000000000000000"/>
            </a:endParaRPr>
          </a:p>
        </p:txBody>
      </p:sp>
      <p:sp>
        <p:nvSpPr>
          <p:cNvPr id="17" name="Rectangle 16">
            <a:extLst>
              <a:ext uri="{FF2B5EF4-FFF2-40B4-BE49-F238E27FC236}">
                <a16:creationId xmlns:a16="http://schemas.microsoft.com/office/drawing/2014/main" id="{F6597460-D58C-7F64-B0BA-CBE04FD89E26}"/>
              </a:ext>
            </a:extLst>
          </p:cNvPr>
          <p:cNvSpPr/>
          <p:nvPr/>
        </p:nvSpPr>
        <p:spPr>
          <a:xfrm>
            <a:off x="5153944" y="2508338"/>
            <a:ext cx="3489770" cy="1215717"/>
          </a:xfrm>
          <a:prstGeom prst="rect">
            <a:avLst/>
          </a:prstGeom>
        </p:spPr>
        <p:txBody>
          <a:bodyPr wrap="square">
            <a:spAutoFit/>
          </a:bodyPr>
          <a:lstStyle/>
          <a:p>
            <a:pPr marL="135731" lvl="1" indent="-128588" defTabSz="685800">
              <a:buFont typeface="Arial" panose="020B0604020202020204" pitchFamily="34" charset="0"/>
              <a:buChar char="•"/>
            </a:pPr>
            <a:r>
              <a:rPr lang="fr-FR" sz="900">
                <a:solidFill>
                  <a:srgbClr val="D5D5D5">
                    <a:lumMod val="10000"/>
                  </a:srgbClr>
                </a:solidFill>
                <a:latin typeface="Marianne" panose="02000000000000000000"/>
              </a:rPr>
              <a:t>Comment informer la personne désignée comme personne de confiance ?</a:t>
            </a:r>
          </a:p>
          <a:p>
            <a:pPr marL="135731" lvl="1" indent="-128588" defTabSz="685800">
              <a:buFont typeface="Arial" panose="020B0604020202020204" pitchFamily="34" charset="0"/>
              <a:buChar char="•"/>
            </a:pPr>
            <a:r>
              <a:rPr lang="fr-FR" sz="900">
                <a:solidFill>
                  <a:srgbClr val="D5D5D5">
                    <a:lumMod val="10000"/>
                  </a:srgbClr>
                </a:solidFill>
                <a:latin typeface="Marianne" panose="02000000000000000000"/>
              </a:rPr>
              <a:t>Quel est le meilleur moyen pour que les 2 témoins puissent attester de l’exactitude des DA ? (</a:t>
            </a:r>
            <a:r>
              <a:rPr lang="fr-FR" sz="900">
                <a:effectLst/>
                <a:latin typeface="Marianne" panose="02000000000000000000"/>
                <a:ea typeface="Times New Roman" panose="02020603050405020304" pitchFamily="18" charset="0"/>
              </a:rPr>
              <a:t>Documents déposés en ligne avec une procédure d’authentification en mairie </a:t>
            </a:r>
            <a:r>
              <a:rPr lang="fr-FR" sz="900" b="1">
                <a:effectLst/>
                <a:latin typeface="Marianne" panose="02000000000000000000"/>
                <a:ea typeface="Times New Roman" panose="02020603050405020304" pitchFamily="18" charset="0"/>
              </a:rPr>
              <a:t>OU</a:t>
            </a:r>
            <a:r>
              <a:rPr lang="fr-FR" sz="900">
                <a:effectLst/>
                <a:latin typeface="Marianne" panose="02000000000000000000"/>
                <a:ea typeface="Times New Roman" panose="02020603050405020304" pitchFamily="18" charset="0"/>
              </a:rPr>
              <a:t> Documents corédigés en ligne avec des signatures électroniques qualifiées) </a:t>
            </a:r>
          </a:p>
          <a:p>
            <a:pPr marL="135731" lvl="1" indent="-128588" defTabSz="685800">
              <a:buFont typeface="Arial" panose="020B0604020202020204" pitchFamily="34" charset="0"/>
              <a:buChar char="•"/>
            </a:pPr>
            <a:endParaRPr lang="fr-FR" sz="1000">
              <a:effectLst/>
              <a:latin typeface="Times New Roman" panose="02020603050405020304" pitchFamily="18" charset="0"/>
              <a:ea typeface="Times New Roman" panose="02020603050405020304" pitchFamily="18" charset="0"/>
            </a:endParaRPr>
          </a:p>
          <a:p>
            <a:pPr marL="135731" lvl="1" indent="-128588" defTabSz="685800">
              <a:buFont typeface="Arial" panose="020B0604020202020204" pitchFamily="34" charset="0"/>
              <a:buChar char="•"/>
            </a:pPr>
            <a:endParaRPr lang="fr-FR" sz="900">
              <a:solidFill>
                <a:srgbClr val="D5D5D5">
                  <a:lumMod val="10000"/>
                </a:srgbClr>
              </a:solidFill>
              <a:latin typeface="Marianne" panose="02000000000000000000"/>
            </a:endParaRPr>
          </a:p>
        </p:txBody>
      </p:sp>
      <p:sp>
        <p:nvSpPr>
          <p:cNvPr id="18" name="Rectangle 17">
            <a:extLst>
              <a:ext uri="{FF2B5EF4-FFF2-40B4-BE49-F238E27FC236}">
                <a16:creationId xmlns:a16="http://schemas.microsoft.com/office/drawing/2014/main" id="{CFC98FB7-CED5-BD8A-BC43-BC100BA06776}"/>
              </a:ext>
            </a:extLst>
          </p:cNvPr>
          <p:cNvSpPr/>
          <p:nvPr/>
        </p:nvSpPr>
        <p:spPr>
          <a:xfrm>
            <a:off x="1124857" y="2512165"/>
            <a:ext cx="3599543" cy="2308324"/>
          </a:xfrm>
          <a:prstGeom prst="rect">
            <a:avLst/>
          </a:prstGeom>
        </p:spPr>
        <p:txBody>
          <a:bodyPr wrap="square" lIns="91440" tIns="45720" rIns="91440" bIns="45720" anchor="t">
            <a:spAutoFit/>
          </a:bodyPr>
          <a:lstStyle/>
          <a:p>
            <a:pPr marL="135255" lvl="1" indent="-128270" defTabSz="685800">
              <a:buFont typeface="Arial" panose="020B0604020202020204" pitchFamily="34" charset="0"/>
              <a:buChar char="•"/>
            </a:pPr>
            <a:r>
              <a:rPr lang="fr-FR" sz="900">
                <a:solidFill>
                  <a:schemeClr val="tx1">
                    <a:lumMod val="75000"/>
                    <a:lumOff val="25000"/>
                  </a:schemeClr>
                </a:solidFill>
                <a:latin typeface="Marianne" panose="02000000000000000000"/>
              </a:rPr>
              <a:t>La double authentification pour se connecter à MES pose question pour valoir la signature électronique des DA : choisir la double authentification = signature électronique ou non en cohérence avec la pratique et les usages ?</a:t>
            </a:r>
            <a:endParaRPr lang="en-US">
              <a:solidFill>
                <a:schemeClr val="tx1">
                  <a:lumMod val="75000"/>
                  <a:lumOff val="25000"/>
                </a:schemeClr>
              </a:solidFill>
            </a:endParaRPr>
          </a:p>
          <a:p>
            <a:pPr marL="135255" lvl="1" indent="-128270" defTabSz="685800">
              <a:buFont typeface="Arial" panose="020B0604020202020204" pitchFamily="34" charset="0"/>
              <a:buChar char="•"/>
            </a:pPr>
            <a:r>
              <a:rPr lang="fr-FR" sz="900">
                <a:solidFill>
                  <a:schemeClr val="tx1">
                    <a:lumMod val="75000"/>
                    <a:lumOff val="25000"/>
                  </a:schemeClr>
                </a:solidFill>
                <a:latin typeface="Marianne" panose="02000000000000000000"/>
              </a:rPr>
              <a:t>Quelle est l’échéance retenue pour le rappel régulier des DA ? Quelle est la date de début pour faire courir le délai retenu ? Qui réalise ce rappel ? Est-ce fait de manière ciblée ou globale ?</a:t>
            </a:r>
          </a:p>
          <a:p>
            <a:pPr marL="135255" lvl="1" indent="-128270" defTabSz="685800">
              <a:buFont typeface="Arial" panose="020B0604020202020204" pitchFamily="34" charset="0"/>
              <a:buChar char="•"/>
            </a:pPr>
            <a:r>
              <a:rPr lang="fr-FR" sz="900">
                <a:solidFill>
                  <a:schemeClr val="tx1">
                    <a:lumMod val="75000"/>
                    <a:lumOff val="25000"/>
                  </a:schemeClr>
                </a:solidFill>
                <a:latin typeface="Marianne" panose="02000000000000000000"/>
              </a:rPr>
              <a:t>En cas de double dépôt sur des registres différents, quel document faut-il faire primer ?</a:t>
            </a:r>
          </a:p>
          <a:p>
            <a:pPr marL="135255" lvl="1" indent="-128270" defTabSz="685800">
              <a:buFont typeface="Arial" panose="020B0604020202020204" pitchFamily="34" charset="0"/>
              <a:buChar char="•"/>
            </a:pPr>
            <a:r>
              <a:rPr lang="fr-FR" sz="900">
                <a:solidFill>
                  <a:schemeClr val="tx1">
                    <a:lumMod val="75000"/>
                    <a:lumOff val="25000"/>
                  </a:schemeClr>
                </a:solidFill>
                <a:latin typeface="Marianne" panose="02000000000000000000"/>
              </a:rPr>
              <a:t>Renseignement des DA des mineurs et majeurs protégés ?</a:t>
            </a:r>
          </a:p>
          <a:p>
            <a:pPr marL="135255" lvl="1" indent="-128270" defTabSz="685800">
              <a:buFont typeface="Arial" panose="020B0604020202020204" pitchFamily="34" charset="0"/>
              <a:buChar char="•"/>
            </a:pPr>
            <a:r>
              <a:rPr lang="fr-FR" sz="900">
                <a:solidFill>
                  <a:schemeClr val="tx1">
                    <a:lumMod val="75000"/>
                    <a:lumOff val="25000"/>
                  </a:schemeClr>
                </a:solidFill>
                <a:latin typeface="Marianne" panose="02000000000000000000"/>
              </a:rPr>
              <a:t>Comment s’assurer que les documents téléchargés dans MES entrent bien dans le cadre juridique des DA ?</a:t>
            </a:r>
          </a:p>
          <a:p>
            <a:pPr marL="135255" lvl="1" indent="-128270" defTabSz="685800">
              <a:buFont typeface="Arial" panose="020B0604020202020204" pitchFamily="34" charset="0"/>
              <a:buChar char="•"/>
            </a:pPr>
            <a:r>
              <a:rPr lang="fr-FR" sz="900">
                <a:solidFill>
                  <a:schemeClr val="tx1">
                    <a:lumMod val="75000"/>
                    <a:lumOff val="25000"/>
                  </a:schemeClr>
                </a:solidFill>
                <a:latin typeface="Marianne" panose="02000000000000000000"/>
              </a:rPr>
              <a:t>Comment s’assurer que le nommage du document n’entraine pas une difficulté à sa recherche par un PS ?</a:t>
            </a:r>
          </a:p>
          <a:p>
            <a:pPr marL="135255" lvl="1" indent="-128270" defTabSz="685800">
              <a:buFont typeface="Arial" panose="020B0604020202020204" pitchFamily="34" charset="0"/>
              <a:buChar char="•"/>
            </a:pPr>
            <a:endParaRPr lang="fr-FR" sz="900">
              <a:solidFill>
                <a:srgbClr val="D5D5D5">
                  <a:lumMod val="10000"/>
                </a:srgbClr>
              </a:solidFill>
              <a:latin typeface="Marianne" panose="02000000000000000000"/>
            </a:endParaRPr>
          </a:p>
          <a:p>
            <a:pPr marL="135255" lvl="1" indent="-128270" defTabSz="685800">
              <a:buFont typeface="Arial" panose="020B0604020202020204" pitchFamily="34" charset="0"/>
              <a:buChar char="•"/>
            </a:pPr>
            <a:endParaRPr lang="fr-FR" sz="900">
              <a:solidFill>
                <a:srgbClr val="D5D5D5">
                  <a:lumMod val="10000"/>
                </a:srgbClr>
              </a:solidFill>
              <a:latin typeface="Marianne" panose="02000000000000000000"/>
            </a:endParaRPr>
          </a:p>
        </p:txBody>
      </p:sp>
    </p:spTree>
    <p:extLst>
      <p:ext uri="{BB962C8B-B14F-4D97-AF65-F5344CB8AC3E}">
        <p14:creationId xmlns:p14="http://schemas.microsoft.com/office/powerpoint/2010/main" val="1750112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0FD38D-E40A-F4FE-B590-BA9CA300FAD7}"/>
              </a:ext>
            </a:extLst>
          </p:cNvPr>
          <p:cNvSpPr>
            <a:spLocks noGrp="1"/>
          </p:cNvSpPr>
          <p:nvPr>
            <p:ph type="sldNum" sz="quarter" idx="12"/>
          </p:nvPr>
        </p:nvSpPr>
        <p:spPr/>
        <p:txBody>
          <a:bodyPr/>
          <a:lstStyle/>
          <a:p>
            <a:fld id="{733122C9-A0B9-462F-8757-0847AD287B63}" type="slidenum">
              <a:rPr lang="fr-FR" smtClean="0"/>
              <a:pPr/>
              <a:t>38</a:t>
            </a:fld>
            <a:endParaRPr lang="fr-FR"/>
          </a:p>
        </p:txBody>
      </p:sp>
      <p:sp>
        <p:nvSpPr>
          <p:cNvPr id="3" name="Date Placeholder 2">
            <a:extLst>
              <a:ext uri="{FF2B5EF4-FFF2-40B4-BE49-F238E27FC236}">
                <a16:creationId xmlns:a16="http://schemas.microsoft.com/office/drawing/2014/main" id="{BC4B303D-A6FD-04AD-95D1-0297025F1F7B}"/>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le 4">
            <a:extLst>
              <a:ext uri="{FF2B5EF4-FFF2-40B4-BE49-F238E27FC236}">
                <a16:creationId xmlns:a16="http://schemas.microsoft.com/office/drawing/2014/main" id="{ABEDCDCC-58F5-2DDB-F458-84A1F3C18C44}"/>
              </a:ext>
            </a:extLst>
          </p:cNvPr>
          <p:cNvSpPr>
            <a:spLocks noGrp="1"/>
          </p:cNvSpPr>
          <p:nvPr>
            <p:ph type="title"/>
          </p:nvPr>
        </p:nvSpPr>
        <p:spPr/>
        <p:txBody>
          <a:bodyPr>
            <a:normAutofit/>
          </a:bodyPr>
          <a:lstStyle/>
          <a:p>
            <a:r>
              <a:rPr lang="fr-FR" sz="2400"/>
              <a:t>Restitution de l’atelier : les directives anticipées</a:t>
            </a:r>
          </a:p>
        </p:txBody>
      </p:sp>
      <p:sp>
        <p:nvSpPr>
          <p:cNvPr id="4" name="ZoneTexte 3">
            <a:extLst>
              <a:ext uri="{FF2B5EF4-FFF2-40B4-BE49-F238E27FC236}">
                <a16:creationId xmlns:a16="http://schemas.microsoft.com/office/drawing/2014/main" id="{E9565C24-0FAF-1A78-CCF9-493F26A422E4}"/>
              </a:ext>
            </a:extLst>
          </p:cNvPr>
          <p:cNvSpPr txBox="1"/>
          <p:nvPr/>
        </p:nvSpPr>
        <p:spPr>
          <a:xfrm>
            <a:off x="358558" y="746082"/>
            <a:ext cx="8434713"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000" b="1">
                <a:solidFill>
                  <a:srgbClr val="E82785"/>
                </a:solidFill>
                <a:latin typeface="Marianne"/>
                <a:cs typeface="Segoe UI"/>
              </a:rPr>
              <a:t>Informer davantage les patients au moment du dépôt : </a:t>
            </a:r>
            <a:r>
              <a:rPr lang="fr-FR" sz="1000">
                <a:latin typeface="Marianne"/>
                <a:cs typeface="Segoe UI"/>
              </a:rPr>
              <a:t>Pour cela : ​</a:t>
            </a:r>
          </a:p>
          <a:p>
            <a:pPr marL="171450" indent="-171450">
              <a:buFont typeface="Arial,Sans-Serif"/>
              <a:buChar char="›"/>
            </a:pPr>
            <a:r>
              <a:rPr lang="fr-FR" sz="1000" b="1">
                <a:solidFill>
                  <a:srgbClr val="006AB2"/>
                </a:solidFill>
                <a:latin typeface="Marianne"/>
                <a:cs typeface="Arial"/>
              </a:rPr>
              <a:t>Il doit y avoir deux types de recueil des DA. </a:t>
            </a:r>
            <a:r>
              <a:rPr lang="fr-FR" sz="1000">
                <a:latin typeface="Marianne"/>
                <a:cs typeface="Arial"/>
              </a:rPr>
              <a:t>Prévoir un recueil plus technique sous un format questionnaire pour répondre à des questions précises que le PS peut se poser au moment de la prise en charge. Les réponses sont trop binaires. Prévoir un champ d'expression libre pour permettre au patient de rédiger sans contrainte ses volontés et apporter du narratif autour de ses choix. </a:t>
            </a:r>
            <a:endParaRPr lang="en-US" sz="1000">
              <a:latin typeface="Marianne"/>
              <a:cs typeface="Arial"/>
            </a:endParaRPr>
          </a:p>
          <a:p>
            <a:pPr marL="171450" indent="-171450">
              <a:buFont typeface="Arial,Sans-Serif"/>
              <a:buChar char="›"/>
            </a:pPr>
            <a:r>
              <a:rPr lang="fr-FR" sz="1000">
                <a:latin typeface="Marianne"/>
                <a:cs typeface="Arial"/>
              </a:rPr>
              <a:t>La terminologie et l'accessibilité doivent être travaillées. Les modèles de DA recourent à un vocabulaire trop technique pour le patient et souvent anxiogène. Il est nécessaire d'apporter des éclairages sur les termes employés et leur impact en matière de qualité de vie par exemple. </a:t>
            </a:r>
          </a:p>
          <a:p>
            <a:pPr marL="171450" indent="-171450">
              <a:buFont typeface="Arial,Sans-Serif"/>
              <a:buChar char="›"/>
            </a:pPr>
            <a:r>
              <a:rPr lang="fr-FR" sz="1000" b="1">
                <a:solidFill>
                  <a:srgbClr val="006AB2"/>
                </a:solidFill>
                <a:latin typeface="Marianne"/>
                <a:cs typeface="Arial"/>
              </a:rPr>
              <a:t>Ouvrir l'information à d'autres acteurs : </a:t>
            </a:r>
            <a:r>
              <a:rPr lang="fr-FR" sz="1000">
                <a:latin typeface="Marianne"/>
                <a:cs typeface="Arial"/>
              </a:rPr>
              <a:t>il faut lister des ressources et renvoyer davantage vers les acteurs de santé tierce. Par exemple un renvoi vers une ressource clé de FAS pourrait être réalisée où sont listées toutes les modalités de dépôt possible. En effet, un patient atteint d'une pathologie spécifique souhaitera par exemple plutôt transmettre ses DA à son association, il est donc important que MES soit cette plateforme de renvoi vers un lien listant l'existant. </a:t>
            </a:r>
          </a:p>
          <a:p>
            <a:r>
              <a:rPr lang="fr-FR" sz="1000" b="1">
                <a:solidFill>
                  <a:srgbClr val="E82785"/>
                </a:solidFill>
                <a:latin typeface="Marianne"/>
                <a:cs typeface="Arial"/>
              </a:rPr>
              <a:t>Le dépôt des directives anticipées : </a:t>
            </a:r>
          </a:p>
          <a:p>
            <a:pPr marL="171450" indent="-171450">
              <a:buFont typeface="Arial,Sans-Serif"/>
              <a:buChar char="›"/>
            </a:pPr>
            <a:r>
              <a:rPr lang="fr-FR" sz="1000" b="1">
                <a:solidFill>
                  <a:srgbClr val="006AB2"/>
                </a:solidFill>
                <a:latin typeface="Marianne"/>
                <a:cs typeface="Arial"/>
              </a:rPr>
              <a:t>Varier le format de dépôt </a:t>
            </a:r>
            <a:r>
              <a:rPr lang="fr-FR" sz="1000">
                <a:solidFill>
                  <a:srgbClr val="000000"/>
                </a:solidFill>
                <a:latin typeface="Marianne"/>
                <a:cs typeface="Arial"/>
              </a:rPr>
              <a:t>: pour répondre à la pluralité de besoin, il est important de proposer des modalités de recueil variées. Par exemple les pays du Nord utilisent beaucoup la dictée ou la vidéo. Le téléchargement d'un document libre pourrait se faire en plus de répondre à un format plus questionnaire. Il est important de prévoir un nommage standardisé du document. </a:t>
            </a:r>
            <a:endParaRPr lang="en-US" sz="1000">
              <a:solidFill>
                <a:srgbClr val="000000"/>
              </a:solidFill>
              <a:latin typeface="Marianne"/>
              <a:cs typeface="Arial"/>
            </a:endParaRPr>
          </a:p>
          <a:p>
            <a:pPr marL="171450" indent="-171450">
              <a:buFont typeface="Arial,Sans-Serif"/>
              <a:buChar char="›"/>
            </a:pPr>
            <a:r>
              <a:rPr lang="fr-FR" sz="1000" b="1">
                <a:solidFill>
                  <a:srgbClr val="006AB2"/>
                </a:solidFill>
                <a:latin typeface="Marianne"/>
                <a:cs typeface="Arial"/>
              </a:rPr>
              <a:t>Notifier la personne de confiance lors du dépôt</a:t>
            </a:r>
            <a:r>
              <a:rPr lang="fr-FR" sz="1000">
                <a:solidFill>
                  <a:srgbClr val="000000"/>
                </a:solidFill>
                <a:latin typeface="Marianne"/>
                <a:cs typeface="Arial"/>
              </a:rPr>
              <a:t> : quand des directives anticipées ont été enregistrées, il est important de prévenir la personne de confiance si elle a été désignée, de ce dépôt. Cela permettra à la personne de confiance de jouer son rôle. </a:t>
            </a:r>
          </a:p>
          <a:p>
            <a:pPr marL="171450" indent="-171450">
              <a:buFont typeface="Arial,Sans-Serif"/>
              <a:buChar char="›"/>
            </a:pPr>
            <a:r>
              <a:rPr lang="fr-FR" sz="1000" b="1">
                <a:solidFill>
                  <a:srgbClr val="006AB2"/>
                </a:solidFill>
                <a:latin typeface="Marianne"/>
                <a:cs typeface="Arial"/>
              </a:rPr>
              <a:t>Agrémenter des associations pour réaliser le dépôt</a:t>
            </a:r>
            <a:r>
              <a:rPr lang="fr-FR" sz="1000">
                <a:solidFill>
                  <a:srgbClr val="000000"/>
                </a:solidFill>
                <a:latin typeface="Marianne"/>
                <a:cs typeface="Arial"/>
              </a:rPr>
              <a:t> : des habilitations pourraient être données à des associations pour aider aux dépôts des DA. Elles disposent d'une expertise pour plusieurs sur le sujet et/ou sur la pathologie qui est atteint. </a:t>
            </a:r>
          </a:p>
          <a:p>
            <a:pPr marL="171450" indent="-171450">
              <a:buFont typeface="Arial,Sans-Serif"/>
              <a:buChar char="›"/>
            </a:pPr>
            <a:r>
              <a:rPr lang="fr-FR" sz="1000" b="1">
                <a:solidFill>
                  <a:srgbClr val="006AB2"/>
                </a:solidFill>
                <a:latin typeface="Marianne"/>
                <a:cs typeface="Arial"/>
              </a:rPr>
              <a:t>Inciter régulièrement au recueil des DA</a:t>
            </a:r>
            <a:r>
              <a:rPr lang="fr-FR" sz="1000">
                <a:solidFill>
                  <a:srgbClr val="000000"/>
                </a:solidFill>
                <a:latin typeface="Marianne"/>
                <a:cs typeface="Arial"/>
              </a:rPr>
              <a:t> : un travail de recueil proactif doit être réalisé en rappelant régulièrement au patient la possibilité de recueillir ses DA en apportant, s'il le souhaite, des connaissances à leurs sujets. Par exemple, une notification annuelle pourrait rappeler que MES recueille les DA et renvoyer vers une liste de ressources pour en apprendre davantage sur le sujet. </a:t>
            </a:r>
          </a:p>
          <a:p>
            <a:r>
              <a:rPr lang="fr-FR" sz="1000" b="1">
                <a:solidFill>
                  <a:srgbClr val="E82785"/>
                </a:solidFill>
                <a:latin typeface="Marianne"/>
                <a:cs typeface="Arial"/>
              </a:rPr>
              <a:t>Le rappel des DA : </a:t>
            </a:r>
          </a:p>
          <a:p>
            <a:pPr marL="171450" indent="-171450">
              <a:buFont typeface="Arial,Sans-Serif"/>
              <a:buChar char="›"/>
            </a:pPr>
            <a:r>
              <a:rPr lang="fr-FR" sz="1000" b="1">
                <a:solidFill>
                  <a:srgbClr val="006AB2"/>
                </a:solidFill>
                <a:latin typeface="Marianne"/>
                <a:cs typeface="Arial"/>
              </a:rPr>
              <a:t>Réaliser un rappel régulier des DA :</a:t>
            </a:r>
            <a:r>
              <a:rPr lang="fr-FR" sz="1000">
                <a:solidFill>
                  <a:srgbClr val="000000"/>
                </a:solidFill>
                <a:latin typeface="Marianne"/>
                <a:cs typeface="Arial"/>
              </a:rPr>
              <a:t> à la date d'anniversaire de leur enregistrement, un rappel doit être réalisé via une notification pour rappeler au patient leur complétude et qu'il peut les mettre à jour. Au moment de ce rappel, un effort pédagogique peut à nouveau être réalisé en renvoyant vers de la doctrine existante. </a:t>
            </a:r>
          </a:p>
          <a:p>
            <a:endParaRPr lang="fr-FR" sz="1000" b="1">
              <a:solidFill>
                <a:srgbClr val="E82785"/>
              </a:solidFill>
              <a:latin typeface="Marianne"/>
              <a:cs typeface="Arial"/>
            </a:endParaRPr>
          </a:p>
        </p:txBody>
      </p:sp>
    </p:spTree>
    <p:extLst>
      <p:ext uri="{BB962C8B-B14F-4D97-AF65-F5344CB8AC3E}">
        <p14:creationId xmlns:p14="http://schemas.microsoft.com/office/powerpoint/2010/main" val="3737608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0FD38D-E40A-F4FE-B590-BA9CA300FAD7}"/>
              </a:ext>
            </a:extLst>
          </p:cNvPr>
          <p:cNvSpPr>
            <a:spLocks noGrp="1"/>
          </p:cNvSpPr>
          <p:nvPr>
            <p:ph type="sldNum" sz="quarter" idx="12"/>
          </p:nvPr>
        </p:nvSpPr>
        <p:spPr/>
        <p:txBody>
          <a:bodyPr/>
          <a:lstStyle/>
          <a:p>
            <a:fld id="{733122C9-A0B9-462F-8757-0847AD287B63}" type="slidenum">
              <a:rPr lang="fr-FR" smtClean="0"/>
              <a:pPr/>
              <a:t>39</a:t>
            </a:fld>
            <a:endParaRPr lang="fr-FR"/>
          </a:p>
        </p:txBody>
      </p:sp>
      <p:sp>
        <p:nvSpPr>
          <p:cNvPr id="3" name="Date Placeholder 2">
            <a:extLst>
              <a:ext uri="{FF2B5EF4-FFF2-40B4-BE49-F238E27FC236}">
                <a16:creationId xmlns:a16="http://schemas.microsoft.com/office/drawing/2014/main" id="{BC4B303D-A6FD-04AD-95D1-0297025F1F7B}"/>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le 4">
            <a:extLst>
              <a:ext uri="{FF2B5EF4-FFF2-40B4-BE49-F238E27FC236}">
                <a16:creationId xmlns:a16="http://schemas.microsoft.com/office/drawing/2014/main" id="{ABEDCDCC-58F5-2DDB-F458-84A1F3C18C44}"/>
              </a:ext>
            </a:extLst>
          </p:cNvPr>
          <p:cNvSpPr>
            <a:spLocks noGrp="1"/>
          </p:cNvSpPr>
          <p:nvPr>
            <p:ph type="title"/>
          </p:nvPr>
        </p:nvSpPr>
        <p:spPr/>
        <p:txBody>
          <a:bodyPr>
            <a:normAutofit/>
          </a:bodyPr>
          <a:lstStyle/>
          <a:p>
            <a:r>
              <a:rPr lang="fr-FR" sz="2400"/>
              <a:t>Restitution de l’atelier : la personne de confiance (1/2)</a:t>
            </a:r>
          </a:p>
        </p:txBody>
      </p:sp>
      <p:sp>
        <p:nvSpPr>
          <p:cNvPr id="4" name="TextBox 3">
            <a:extLst>
              <a:ext uri="{FF2B5EF4-FFF2-40B4-BE49-F238E27FC236}">
                <a16:creationId xmlns:a16="http://schemas.microsoft.com/office/drawing/2014/main" id="{8B3369CA-C861-6EC4-5E28-43C0CE7DF66A}"/>
              </a:ext>
            </a:extLst>
          </p:cNvPr>
          <p:cNvSpPr txBox="1"/>
          <p:nvPr/>
        </p:nvSpPr>
        <p:spPr>
          <a:xfrm>
            <a:off x="226503" y="1350443"/>
            <a:ext cx="8825217" cy="3477875"/>
          </a:xfrm>
          <a:prstGeom prst="rect">
            <a:avLst/>
          </a:prstGeom>
          <a:noFill/>
        </p:spPr>
        <p:txBody>
          <a:bodyPr wrap="square" rtlCol="0">
            <a:spAutoFit/>
          </a:bodyPr>
          <a:lstStyle/>
          <a:p>
            <a:r>
              <a:rPr lang="fr-FR" sz="1000" b="1">
                <a:solidFill>
                  <a:srgbClr val="E82785"/>
                </a:solidFill>
                <a:latin typeface="Marianne" panose="02000000000000000000"/>
              </a:rPr>
              <a:t>Un besoin de faire comprendre aux usagers le rôle de la personne de confiance : </a:t>
            </a:r>
            <a:r>
              <a:rPr lang="fr-FR" sz="1000">
                <a:latin typeface="Marianne" panose="02000000000000000000"/>
              </a:rPr>
              <a:t>Pour cela : </a:t>
            </a:r>
            <a:endParaRPr lang="fr-FR" sz="1000" b="1">
              <a:latin typeface="Marianne" panose="02000000000000000000"/>
            </a:endParaRPr>
          </a:p>
          <a:p>
            <a:pPr marL="171450" indent="-171450">
              <a:buFont typeface="Arial" panose="020B0604020202020204" pitchFamily="34" charset="0"/>
              <a:buChar char="›"/>
            </a:pPr>
            <a:r>
              <a:rPr lang="fr-FR" sz="1000" b="1">
                <a:solidFill>
                  <a:srgbClr val="006AB2"/>
                </a:solidFill>
                <a:latin typeface="Marianne" panose="02000000000000000000"/>
              </a:rPr>
              <a:t>Le rôle de la personne de confiance doit être clairement défini. </a:t>
            </a:r>
            <a:r>
              <a:rPr lang="fr-FR" sz="1000">
                <a:latin typeface="Marianne" panose="02000000000000000000"/>
              </a:rPr>
              <a:t>Personne de confiance vs. contact d’urgence/proche aidant/proche aidé…</a:t>
            </a:r>
            <a:r>
              <a:rPr lang="fr-FR" sz="1000">
                <a:latin typeface="Marianne" panose="02000000000000000000"/>
                <a:sym typeface="Wingdings" panose="05000000000000000000" pitchFamily="2" charset="2"/>
              </a:rPr>
              <a:t> A date de nombreuses options sont possibles dans MES et les définitions peu claires. </a:t>
            </a:r>
          </a:p>
          <a:p>
            <a:pPr marL="171450" indent="-171450">
              <a:buFont typeface="Arial" panose="020B0604020202020204" pitchFamily="34" charset="0"/>
              <a:buChar char="›"/>
            </a:pPr>
            <a:r>
              <a:rPr lang="fr-FR" sz="1000" b="1">
                <a:solidFill>
                  <a:srgbClr val="006AB2"/>
                </a:solidFill>
                <a:latin typeface="Marianne" panose="02000000000000000000"/>
                <a:sym typeface="Wingdings" panose="05000000000000000000" pitchFamily="2" charset="2"/>
              </a:rPr>
              <a:t>L</a:t>
            </a:r>
            <a:r>
              <a:rPr lang="fr-FR" sz="1000" b="1">
                <a:solidFill>
                  <a:srgbClr val="006AB2"/>
                </a:solidFill>
                <a:latin typeface="Marianne" panose="02000000000000000000"/>
              </a:rPr>
              <a:t>es attendus du rôle doivent être compris des utilisateurs</a:t>
            </a:r>
            <a:r>
              <a:rPr lang="fr-FR" sz="1000">
                <a:latin typeface="Marianne" panose="02000000000000000000"/>
              </a:rPr>
              <a:t>, par exemple avec une case à cocher « en tant que personne de confiance, j’accepte de m’engager à.. »)</a:t>
            </a:r>
          </a:p>
          <a:p>
            <a:pPr marL="171450" indent="-171450">
              <a:buFont typeface="Arial" panose="020B0604020202020204" pitchFamily="34" charset="0"/>
              <a:buChar char="›"/>
            </a:pPr>
            <a:r>
              <a:rPr lang="fr-FR" sz="1000">
                <a:latin typeface="Marianne" panose="02000000000000000000"/>
              </a:rPr>
              <a:t>Un besoin de donner des exemples précis pour savoir comment rédiger les DA</a:t>
            </a:r>
          </a:p>
          <a:p>
            <a:pPr marL="171450" indent="-171450">
              <a:buFont typeface="Arial" panose="020B0604020202020204" pitchFamily="34" charset="0"/>
              <a:buChar char="›"/>
            </a:pPr>
            <a:r>
              <a:rPr lang="fr-FR" sz="1000">
                <a:latin typeface="Marianne" panose="02000000000000000000"/>
              </a:rPr>
              <a:t>Également, </a:t>
            </a:r>
            <a:r>
              <a:rPr lang="fr-FR" sz="1000" b="1">
                <a:solidFill>
                  <a:srgbClr val="006AB2"/>
                </a:solidFill>
                <a:latin typeface="Marianne" panose="02000000000000000000"/>
              </a:rPr>
              <a:t>une vigilance à avoir sur les supports de communication</a:t>
            </a:r>
            <a:r>
              <a:rPr lang="fr-FR" sz="1000">
                <a:latin typeface="Marianne" panose="02000000000000000000"/>
              </a:rPr>
              <a:t> employés pour qu’ils soient compris de tous les publics (handicap, ….).</a:t>
            </a:r>
          </a:p>
          <a:p>
            <a:pPr marL="171450" indent="-171450">
              <a:buFont typeface="Arial" panose="020B0604020202020204" pitchFamily="34" charset="0"/>
              <a:buChar char="›"/>
            </a:pPr>
            <a:endParaRPr lang="fr-FR" sz="1000">
              <a:latin typeface="Marianne" panose="02000000000000000000"/>
            </a:endParaRPr>
          </a:p>
          <a:p>
            <a:r>
              <a:rPr lang="fr-FR" sz="1000" b="1">
                <a:solidFill>
                  <a:srgbClr val="E82785"/>
                </a:solidFill>
                <a:latin typeface="Marianne" panose="02000000000000000000"/>
              </a:rPr>
              <a:t>Faut-il mettre en place un système pour  informer la personne de confiance qu’elle a été désignée personne de confiance dans Mon espace santé ?</a:t>
            </a:r>
          </a:p>
          <a:p>
            <a:pPr marL="171450" indent="-171450">
              <a:buFont typeface="Arial" panose="020B0604020202020204" pitchFamily="34" charset="0"/>
              <a:buChar char="›"/>
            </a:pPr>
            <a:r>
              <a:rPr lang="fr-FR" sz="1000">
                <a:latin typeface="Marianne" panose="02000000000000000000"/>
              </a:rPr>
              <a:t>Contexte : A date, dans MES, un utilisateur peut renseigner une personne de confiance, néanmoins la personne désignée n’en est pas notifiée.</a:t>
            </a:r>
          </a:p>
          <a:p>
            <a:pPr marL="171450" indent="-171450">
              <a:buFont typeface="Arial" panose="020B0604020202020204" pitchFamily="34" charset="0"/>
              <a:buChar char="›"/>
            </a:pPr>
            <a:r>
              <a:rPr lang="fr-FR" sz="1000" b="1">
                <a:latin typeface="Marianne" panose="02000000000000000000"/>
              </a:rPr>
              <a:t>❗ Le renseignement de la personne de confiance dans Mon espace santé, n’a pas de valeur “légale”. En effet pour être personne de confiance les 2 partis doivent au préalable avoir signé un document attestant du nouveau rôle </a:t>
            </a:r>
            <a:r>
              <a:rPr lang="fr-FR" sz="1000" b="1">
                <a:latin typeface="Marianne" panose="02000000000000000000"/>
                <a:sym typeface="Wingdings" panose="05000000000000000000" pitchFamily="2" charset="2"/>
              </a:rPr>
              <a:t> Quid de la valeur de la personne de confiance dans Mon espace santé ?</a:t>
            </a:r>
            <a:endParaRPr lang="fr-FR" sz="1000" b="1">
              <a:latin typeface="Marianne" panose="02000000000000000000"/>
            </a:endParaRPr>
          </a:p>
          <a:p>
            <a:pPr marL="171450" indent="-171450">
              <a:buFontTx/>
              <a:buChar char="›"/>
            </a:pPr>
            <a:r>
              <a:rPr lang="fr-FR" sz="1000">
                <a:latin typeface="Marianne" panose="02000000000000000000"/>
              </a:rPr>
              <a:t>Par ailleurs, l’envoi d’une notification dans MES suppose d’un compte activé. Ce système de notification seul n’est donc pas suffisant. Un lien peut-il être fait avec France Identité ? Ou bien, une fois les 2 partis d’accord, la possibilité de recevoir une notification SMS qui permettrait à la personne de confiance désignée de cliquer sur un lien où elle peut « signer électroniquement » le document ?</a:t>
            </a:r>
          </a:p>
          <a:p>
            <a:pPr marL="171450" indent="-171450">
              <a:buFontTx/>
              <a:buChar char="›"/>
            </a:pPr>
            <a:endParaRPr lang="fr-FR" sz="1000">
              <a:latin typeface="Marianne" panose="02000000000000000000"/>
            </a:endParaRPr>
          </a:p>
          <a:p>
            <a:r>
              <a:rPr lang="fr-FR" sz="1000" b="1">
                <a:solidFill>
                  <a:srgbClr val="E82785"/>
                </a:solidFill>
                <a:latin typeface="Marianne" panose="02000000000000000000"/>
              </a:rPr>
              <a:t>Dépôt des directives anticipées</a:t>
            </a:r>
            <a:r>
              <a:rPr lang="fr-FR" sz="1000">
                <a:solidFill>
                  <a:srgbClr val="E82785"/>
                </a:solidFill>
                <a:latin typeface="Marianne" panose="02000000000000000000"/>
              </a:rPr>
              <a:t> </a:t>
            </a:r>
            <a:r>
              <a:rPr lang="fr-FR" sz="1000" i="1">
                <a:latin typeface="Marianne" panose="02000000000000000000"/>
              </a:rPr>
              <a:t>(hors périmètre atelier mais sujet abordé en atelier)</a:t>
            </a:r>
          </a:p>
          <a:p>
            <a:pPr marL="171450" indent="-171450">
              <a:buFontTx/>
              <a:buChar char="›"/>
            </a:pPr>
            <a:r>
              <a:rPr lang="fr-FR" sz="1000">
                <a:latin typeface="Marianne" panose="02000000000000000000"/>
              </a:rPr>
              <a:t>Il est relevé le besoin de pouvoir télécharger les directives anticipées cosignées directement dans la rubrique DA de Mon espace santé</a:t>
            </a:r>
          </a:p>
          <a:p>
            <a:endParaRPr lang="fr-FR" sz="1000">
              <a:latin typeface="Marianne" panose="02000000000000000000"/>
            </a:endParaRPr>
          </a:p>
          <a:p>
            <a:r>
              <a:rPr lang="fr-FR" sz="1000" b="1">
                <a:solidFill>
                  <a:srgbClr val="E82785"/>
                </a:solidFill>
                <a:latin typeface="Marianne" panose="02000000000000000000"/>
              </a:rPr>
              <a:t>Un besoin d’informer massivement les usagers, par exemple via des campagnes nationales pour :</a:t>
            </a:r>
          </a:p>
          <a:p>
            <a:pPr marL="171450" indent="-171450">
              <a:buFontTx/>
              <a:buChar char="›"/>
            </a:pPr>
            <a:r>
              <a:rPr lang="fr-FR" sz="1000">
                <a:latin typeface="Marianne" panose="02000000000000000000"/>
              </a:rPr>
              <a:t>Intégrer le sujet de fin de vie / DA dans des campagnes de communication de prévention</a:t>
            </a:r>
          </a:p>
          <a:p>
            <a:pPr marL="171450" indent="-171450">
              <a:buFontTx/>
              <a:buChar char="›"/>
            </a:pPr>
            <a:r>
              <a:rPr lang="fr-FR" sz="1000" b="1">
                <a:solidFill>
                  <a:srgbClr val="006AB2"/>
                </a:solidFill>
                <a:latin typeface="Marianne" panose="02000000000000000000"/>
              </a:rPr>
              <a:t>Intégrer le sujet de fin de vie / DA dans des campagnes de prévention personnalisée à venir dans Mon espace santé </a:t>
            </a:r>
            <a:r>
              <a:rPr lang="fr-FR" sz="1000">
                <a:latin typeface="Marianne" panose="02000000000000000000"/>
              </a:rPr>
              <a:t>(ex : campagne ciblée pour l’usager qui a indiqué être atteint d’une pathologie chronique dans son profil médical ?)</a:t>
            </a:r>
          </a:p>
        </p:txBody>
      </p:sp>
      <p:sp>
        <p:nvSpPr>
          <p:cNvPr id="6" name="Text Placeholder 5">
            <a:extLst>
              <a:ext uri="{FF2B5EF4-FFF2-40B4-BE49-F238E27FC236}">
                <a16:creationId xmlns:a16="http://schemas.microsoft.com/office/drawing/2014/main" id="{46605172-8BEE-8079-704D-3F6C40317F55}"/>
              </a:ext>
            </a:extLst>
          </p:cNvPr>
          <p:cNvSpPr txBox="1">
            <a:spLocks/>
          </p:cNvSpPr>
          <p:nvPr/>
        </p:nvSpPr>
        <p:spPr bwMode="gray">
          <a:xfrm>
            <a:off x="0" y="773369"/>
            <a:ext cx="9143999" cy="548774"/>
          </a:xfrm>
          <a:prstGeom prst="rect">
            <a:avLst/>
          </a:prstGeom>
          <a:solidFill>
            <a:srgbClr val="FFD9EC"/>
          </a:solidFill>
        </p:spPr>
        <p:txBody>
          <a:bodyPr vert="horz" lIns="0" tIns="0" rIns="0" bIns="0" rtlCol="0" anchor="ctr" anchorCtr="0">
            <a:noAutofit/>
          </a:bodyPr>
          <a:lstStyle>
            <a:lvl1pPr marL="92073" indent="0" algn="l" defTabSz="914378"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41" indent="-171446" algn="l" defTabSz="914378"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37" indent="-171446" algn="l" defTabSz="914378" rtl="0" eaLnBrk="1" latinLnBrk="0" hangingPunct="1">
              <a:lnSpc>
                <a:spcPct val="100000"/>
              </a:lnSpc>
              <a:spcBef>
                <a:spcPts val="100"/>
              </a:spcBef>
              <a:spcAft>
                <a:spcPts val="100"/>
              </a:spcAft>
              <a:buSzPct val="100000"/>
              <a:buFont typeface="Wingdings" pitchFamily="2" charset="2"/>
              <a:buChar char="§"/>
              <a:defRPr sz="1000" kern="1200" baseline="0">
                <a:solidFill>
                  <a:schemeClr val="tx1"/>
                </a:solidFill>
                <a:latin typeface="Marianne" panose="02000000000000000000" pitchFamily="2" charset="0"/>
                <a:ea typeface="+mn-ea"/>
                <a:cs typeface="+mn-cs"/>
              </a:defRPr>
            </a:lvl3pPr>
            <a:lvl4pPr marL="711432" indent="-171446"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27" indent="-171446" algn="l" defTabSz="914378"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320" indent="0" algn="l" defTabSz="914378" rtl="0" eaLnBrk="1" latinLnBrk="0" hangingPunct="1">
              <a:spcBef>
                <a:spcPct val="20000"/>
              </a:spcBef>
              <a:buFont typeface="Arial" pitchFamily="34" charset="0"/>
              <a:buNone/>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9991" lvl="2" indent="0">
              <a:spcAft>
                <a:spcPts val="0"/>
              </a:spcAft>
              <a:buNone/>
            </a:pPr>
            <a:r>
              <a:rPr lang="fr-FR" b="1">
                <a:latin typeface="Marianne" panose="02000000000000000000"/>
                <a:ea typeface="Aptos" panose="020B0004020202020204" pitchFamily="34" charset="0"/>
              </a:rPr>
              <a:t>Rappel de l’objectif de l’atelier : Faut-il / Comment intégrer le rôle de la personne de confiance dans Mon espace santé ? </a:t>
            </a:r>
            <a:endParaRPr lang="fr-FR" b="1" i="1">
              <a:latin typeface="Marianne" panose="02000000000000000000"/>
              <a:ea typeface="Aptos" panose="020B0004020202020204" pitchFamily="34" charset="0"/>
            </a:endParaRPr>
          </a:p>
        </p:txBody>
      </p:sp>
    </p:spTree>
    <p:extLst>
      <p:ext uri="{BB962C8B-B14F-4D97-AF65-F5344CB8AC3E}">
        <p14:creationId xmlns:p14="http://schemas.microsoft.com/office/powerpoint/2010/main" val="690287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699E4C-BDEF-CB76-C479-D6A9F627D904}"/>
              </a:ext>
            </a:extLst>
          </p:cNvPr>
          <p:cNvSpPr/>
          <p:nvPr/>
        </p:nvSpPr>
        <p:spPr>
          <a:xfrm>
            <a:off x="669604" y="894622"/>
            <a:ext cx="1404000" cy="4571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 Placeholder 8">
            <a:extLst>
              <a:ext uri="{FF2B5EF4-FFF2-40B4-BE49-F238E27FC236}">
                <a16:creationId xmlns:a16="http://schemas.microsoft.com/office/drawing/2014/main" id="{387FBEC0-15B3-631E-2661-5CA8863A39F0}"/>
              </a:ext>
            </a:extLst>
          </p:cNvPr>
          <p:cNvSpPr>
            <a:spLocks noGrp="1"/>
          </p:cNvSpPr>
          <p:nvPr>
            <p:ph type="body" sz="quarter" idx="13"/>
          </p:nvPr>
        </p:nvSpPr>
        <p:spPr>
          <a:xfrm>
            <a:off x="598172" y="718142"/>
            <a:ext cx="1404000" cy="242951"/>
          </a:xfrm>
        </p:spPr>
        <p:txBody>
          <a:bodyPr/>
          <a:lstStyle/>
          <a:p>
            <a:r>
              <a:rPr lang="en-US"/>
              <a:t>Le cadre </a:t>
            </a:r>
            <a:r>
              <a:rPr lang="en-US" err="1"/>
              <a:t>général</a:t>
            </a:r>
            <a:endParaRPr lang="fr-FR"/>
          </a:p>
        </p:txBody>
      </p:sp>
      <p:sp>
        <p:nvSpPr>
          <p:cNvPr id="5" name="Titre 4"/>
          <p:cNvSpPr>
            <a:spLocks noGrp="1"/>
          </p:cNvSpPr>
          <p:nvPr>
            <p:ph type="title"/>
          </p:nvPr>
        </p:nvSpPr>
        <p:spPr/>
        <p:txBody>
          <a:bodyPr/>
          <a:lstStyle/>
          <a:p>
            <a:r>
              <a:rPr lang="fr-FR"/>
              <a:t>Contexte et cadre juridique général</a:t>
            </a:r>
          </a:p>
        </p:txBody>
      </p:sp>
      <p:sp>
        <p:nvSpPr>
          <p:cNvPr id="6" name="Espace réservé du texte 5"/>
          <p:cNvSpPr>
            <a:spLocks noGrp="1"/>
          </p:cNvSpPr>
          <p:nvPr>
            <p:ph type="body" sz="quarter" idx="14"/>
          </p:nvPr>
        </p:nvSpPr>
        <p:spPr>
          <a:xfrm>
            <a:off x="512064" y="1033102"/>
            <a:ext cx="8236120" cy="1720439"/>
          </a:xfrm>
        </p:spPr>
        <p:txBody>
          <a:bodyPr/>
          <a:lstStyle/>
          <a:p>
            <a:pPr marL="0" marR="0" lvl="0" indent="0" algn="just" defTabSz="914400" rtl="0" eaLnBrk="1" fontAlgn="auto" latinLnBrk="0" hangingPunct="1">
              <a:lnSpc>
                <a:spcPct val="100000"/>
              </a:lnSpc>
              <a:spcBef>
                <a:spcPts val="0"/>
              </a:spcBef>
              <a:spcAft>
                <a:spcPts val="800"/>
              </a:spcAft>
              <a:buClrTx/>
              <a:buSzTx/>
              <a:buFont typeface="Arial" pitchFamily="34" charset="0"/>
              <a:buNone/>
              <a:tabLst/>
              <a:defRPr/>
            </a:pPr>
            <a:r>
              <a:rPr kumimoji="0" lang="fr-FR" sz="1050" b="0" i="0" u="none" strike="noStrike" kern="1200" cap="none" spc="0" normalizeH="0" baseline="0" noProof="0">
                <a:ln>
                  <a:noFill/>
                </a:ln>
                <a:solidFill>
                  <a:srgbClr val="000000"/>
                </a:solidFill>
                <a:effectLst/>
                <a:uLnTx/>
                <a:uFillTx/>
                <a:latin typeface="Marianne" panose="02000000000000000000"/>
                <a:ea typeface="Calibri" panose="020F0502020204030204" pitchFamily="34" charset="0"/>
                <a:cs typeface="Times New Roman" panose="02020603050405020304" pitchFamily="18" charset="0"/>
              </a:rPr>
              <a:t>L’article L.1111-11 du code de la santé publique, prévoit qu’«</a:t>
            </a:r>
            <a:r>
              <a:rPr kumimoji="0" lang="fr-FR" sz="1050" b="0" i="1" u="none" strike="noStrike" kern="1200" cap="none" spc="0" normalizeH="0" baseline="0" noProof="0">
                <a:ln>
                  <a:noFill/>
                </a:ln>
                <a:solidFill>
                  <a:srgbClr val="000000"/>
                </a:solidFill>
                <a:effectLst/>
                <a:uLnTx/>
                <a:uFillTx/>
                <a:latin typeface="Marianne" panose="02000000000000000000"/>
                <a:ea typeface="Calibri" panose="020F0502020204030204" pitchFamily="34" charset="0"/>
                <a:cs typeface="Times New Roman" panose="02020603050405020304" pitchFamily="18" charset="0"/>
              </a:rPr>
              <a:t> </a:t>
            </a:r>
            <a:r>
              <a:rPr kumimoji="0" lang="fr-FR" sz="1050" b="0" i="1" u="none" strike="noStrike" kern="1200" cap="none" spc="0" normalizeH="0" baseline="0" noProof="0">
                <a:ln>
                  <a:noFill/>
                </a:ln>
                <a:solidFill>
                  <a:srgbClr val="000000"/>
                </a:solidFill>
                <a:effectLst/>
                <a:highlight>
                  <a:srgbClr val="FFFFFF"/>
                </a:highlight>
                <a:uLnTx/>
                <a:uFillTx/>
                <a:latin typeface="Marianne" panose="02000000000000000000"/>
                <a:ea typeface="Calibri" panose="020F0502020204030204" pitchFamily="34" charset="0"/>
                <a:cs typeface="Calibri" panose="020F0502020204030204" pitchFamily="34" charset="0"/>
              </a:rPr>
              <a:t>un décret en Conseil d'Etat, pris après avis de la Commission nationale de l'informatique et des libertés, définit les conditions d'information des patients et les conditions de validité, de confidentialité et de conservation des directives anticipées. Les </a:t>
            </a:r>
            <a:r>
              <a:rPr kumimoji="0" lang="fr-FR" sz="1050" b="1" i="1" u="none" strike="noStrike" kern="1200" cap="none" spc="0" normalizeH="0" baseline="0" noProof="0">
                <a:ln>
                  <a:noFill/>
                </a:ln>
                <a:solidFill>
                  <a:srgbClr val="000000"/>
                </a:solidFill>
                <a:effectLst/>
                <a:highlight>
                  <a:srgbClr val="FFFFFF"/>
                </a:highlight>
                <a:uLnTx/>
                <a:uFillTx/>
                <a:latin typeface="Marianne" panose="02000000000000000000"/>
                <a:ea typeface="Calibri" panose="020F0502020204030204" pitchFamily="34" charset="0"/>
                <a:cs typeface="Calibri" panose="020F0502020204030204" pitchFamily="34" charset="0"/>
              </a:rPr>
              <a:t>directives anticipées sont notamment conservées sur</a:t>
            </a:r>
            <a:r>
              <a:rPr kumimoji="0" lang="fr-FR" sz="1050" b="0" i="1" u="none" strike="noStrike" kern="1200" cap="none" spc="0" normalizeH="0" baseline="0" noProof="0">
                <a:ln>
                  <a:noFill/>
                </a:ln>
                <a:solidFill>
                  <a:srgbClr val="000000"/>
                </a:solidFill>
                <a:effectLst/>
                <a:highlight>
                  <a:srgbClr val="FFFFFF"/>
                </a:highlight>
                <a:uLnTx/>
                <a:uFillTx/>
                <a:latin typeface="Marianne" panose="02000000000000000000"/>
                <a:ea typeface="Calibri" panose="020F0502020204030204" pitchFamily="34" charset="0"/>
                <a:cs typeface="Calibri" panose="020F0502020204030204" pitchFamily="34" charset="0"/>
              </a:rPr>
              <a:t> </a:t>
            </a:r>
            <a:r>
              <a:rPr kumimoji="0" lang="fr-FR" sz="1050" b="1" i="1" u="none" strike="noStrike" kern="1200" cap="none" spc="0" normalizeH="0" baseline="0" noProof="0">
                <a:ln>
                  <a:noFill/>
                </a:ln>
                <a:solidFill>
                  <a:srgbClr val="000000"/>
                </a:solidFill>
                <a:effectLst/>
                <a:highlight>
                  <a:srgbClr val="FFFFFF"/>
                </a:highlight>
                <a:uLnTx/>
                <a:uFillTx/>
                <a:latin typeface="Marianne" panose="02000000000000000000"/>
                <a:ea typeface="Calibri" panose="020F0502020204030204" pitchFamily="34" charset="0"/>
                <a:cs typeface="Calibri" panose="020F0502020204030204" pitchFamily="34" charset="0"/>
              </a:rPr>
              <a:t>un registre national </a:t>
            </a:r>
            <a:r>
              <a:rPr kumimoji="0" lang="fr-FR" sz="1050" b="0" i="1" u="none" strike="noStrike" kern="1200" cap="none" spc="0" normalizeH="0" baseline="0" noProof="0">
                <a:ln>
                  <a:noFill/>
                </a:ln>
                <a:solidFill>
                  <a:srgbClr val="000000"/>
                </a:solidFill>
                <a:effectLst/>
                <a:highlight>
                  <a:srgbClr val="FFFFFF"/>
                </a:highlight>
                <a:uLnTx/>
                <a:uFillTx/>
                <a:latin typeface="Marianne" panose="02000000000000000000"/>
                <a:ea typeface="Calibri" panose="020F0502020204030204" pitchFamily="34" charset="0"/>
                <a:cs typeface="Calibri" panose="020F0502020204030204" pitchFamily="34" charset="0"/>
              </a:rPr>
              <a:t>faisant l'objet d'un traitement automatisé dans le respect de la loi n° </a:t>
            </a:r>
            <a:r>
              <a:rPr kumimoji="0" lang="fr-FR" sz="1050" b="0" i="1" u="sng" strike="noStrike" kern="1200" cap="none" spc="0" normalizeH="0" baseline="0" noProof="0">
                <a:ln>
                  <a:noFill/>
                </a:ln>
                <a:solidFill>
                  <a:srgbClr val="4A5E81"/>
                </a:solidFill>
                <a:effectLst/>
                <a:highlight>
                  <a:srgbClr val="FFFFFF"/>
                </a:highlight>
                <a:uLnTx/>
                <a:uFillTx/>
                <a:latin typeface="Marianne" panose="02000000000000000000"/>
                <a:ea typeface="Calibri" panose="020F0502020204030204" pitchFamily="34" charset="0"/>
                <a:cs typeface="Calibri" panose="020F0502020204030204" pitchFamily="34" charset="0"/>
                <a:hlinkClick r:id="rId3"/>
              </a:rPr>
              <a:t>78-17</a:t>
            </a:r>
            <a:r>
              <a:rPr kumimoji="0" lang="fr-FR" sz="1050" b="0" i="1" u="none" strike="noStrike" kern="1200" cap="none" spc="0" normalizeH="0" baseline="0" noProof="0">
                <a:ln>
                  <a:noFill/>
                </a:ln>
                <a:solidFill>
                  <a:srgbClr val="000000"/>
                </a:solidFill>
                <a:effectLst/>
                <a:highlight>
                  <a:srgbClr val="FFFFFF"/>
                </a:highlight>
                <a:uLnTx/>
                <a:uFillTx/>
                <a:latin typeface="Marianne" panose="02000000000000000000"/>
                <a:ea typeface="Calibri" panose="020F0502020204030204" pitchFamily="34" charset="0"/>
                <a:cs typeface="Calibri" panose="020F0502020204030204" pitchFamily="34" charset="0"/>
              </a:rPr>
              <a:t> du 6 janvier 1978 relative à l'informatique, aux fichiers et aux libertés. Lorsqu'elles sont conservées dans ce registre</a:t>
            </a:r>
            <a:r>
              <a:rPr kumimoji="0" lang="fr-FR" sz="1050" b="1" i="1" u="none" strike="noStrike" kern="1200" cap="none" spc="0" normalizeH="0" baseline="0" noProof="0">
                <a:ln>
                  <a:noFill/>
                </a:ln>
                <a:solidFill>
                  <a:srgbClr val="000000"/>
                </a:solidFill>
                <a:effectLst/>
                <a:highlight>
                  <a:srgbClr val="FFFFFF"/>
                </a:highlight>
                <a:uLnTx/>
                <a:uFillTx/>
                <a:latin typeface="Marianne" panose="02000000000000000000"/>
                <a:ea typeface="Calibri" panose="020F0502020204030204" pitchFamily="34" charset="0"/>
                <a:cs typeface="Calibri" panose="020F0502020204030204" pitchFamily="34" charset="0"/>
              </a:rPr>
              <a:t>, </a:t>
            </a:r>
            <a:r>
              <a:rPr kumimoji="0" lang="fr-FR" sz="1050" b="0" i="1" u="none" strike="noStrike" kern="1200" cap="none" spc="0" normalizeH="0" baseline="0" noProof="0">
                <a:ln>
                  <a:noFill/>
                </a:ln>
                <a:solidFill>
                  <a:srgbClr val="000000"/>
                </a:solidFill>
                <a:effectLst/>
                <a:highlight>
                  <a:srgbClr val="FFFFFF"/>
                </a:highlight>
                <a:uLnTx/>
                <a:uFillTx/>
                <a:latin typeface="Marianne" panose="02000000000000000000"/>
                <a:ea typeface="Calibri" panose="020F0502020204030204" pitchFamily="34" charset="0"/>
                <a:cs typeface="Calibri" panose="020F0502020204030204" pitchFamily="34" charset="0"/>
              </a:rPr>
              <a:t>un rappel de leur existence est régulièrement adressé à leur auteur. »</a:t>
            </a:r>
            <a:endParaRPr kumimoji="0" lang="fr-FR" sz="1050" b="0" i="0" u="none" strike="noStrike" kern="1200" cap="none" spc="0" normalizeH="0" baseline="0" noProof="0">
              <a:ln>
                <a:noFill/>
              </a:ln>
              <a:solidFill>
                <a:srgbClr val="000000"/>
              </a:solidFill>
              <a:effectLst/>
              <a:uLnTx/>
              <a:uFillTx/>
              <a:latin typeface="Marianne" panose="0200000000000000000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500"/>
              </a:spcAft>
              <a:buClrTx/>
              <a:buSzTx/>
              <a:buFont typeface="Arial" pitchFamily="34" charset="0"/>
              <a:buNone/>
              <a:tabLst/>
              <a:defRPr/>
            </a:pPr>
            <a:r>
              <a:rPr kumimoji="0" lang="fr-FR" sz="1050" b="0" i="0" u="none" strike="noStrike" kern="1200" cap="none" spc="0" normalizeH="0" baseline="0" noProof="0">
                <a:ln>
                  <a:noFill/>
                </a:ln>
                <a:solidFill>
                  <a:srgbClr val="000000"/>
                </a:solidFill>
                <a:effectLst/>
                <a:uLnTx/>
                <a:uFillTx/>
                <a:latin typeface="Marianne" panose="02000000000000000000"/>
                <a:ea typeface="Calibri" panose="020F0502020204030204" pitchFamily="34" charset="0"/>
                <a:cs typeface="Times New Roman" panose="02020603050405020304" pitchFamily="18" charset="0"/>
              </a:rPr>
              <a:t>Elles sont </a:t>
            </a:r>
            <a:r>
              <a:rPr kumimoji="0" lang="fr-FR" sz="1050" b="1" i="0" u="none" strike="noStrike" kern="1200" cap="none" spc="0" normalizeH="0" baseline="0" noProof="0">
                <a:ln>
                  <a:noFill/>
                </a:ln>
                <a:solidFill>
                  <a:srgbClr val="000000"/>
                </a:solidFill>
                <a:effectLst/>
                <a:uLnTx/>
                <a:uFillTx/>
                <a:latin typeface="Marianne" panose="02000000000000000000"/>
                <a:ea typeface="Calibri" panose="020F0502020204030204" pitchFamily="34" charset="0"/>
                <a:cs typeface="Times New Roman" panose="02020603050405020304" pitchFamily="18" charset="0"/>
              </a:rPr>
              <a:t>révisables et révocables à tout moment</a:t>
            </a:r>
            <a:r>
              <a:rPr kumimoji="0" lang="fr-FR" sz="1050" b="0" i="0" u="none" strike="noStrike" kern="1200" cap="none" spc="0" normalizeH="0" baseline="0" noProof="0">
                <a:ln>
                  <a:noFill/>
                </a:ln>
                <a:solidFill>
                  <a:srgbClr val="000000"/>
                </a:solidFill>
                <a:effectLst/>
                <a:uLnTx/>
                <a:uFillTx/>
                <a:latin typeface="Marianne" panose="02000000000000000000"/>
                <a:ea typeface="Calibri" panose="020F0502020204030204" pitchFamily="34" charset="0"/>
                <a:cs typeface="Times New Roman" panose="02020603050405020304" pitchFamily="18" charset="0"/>
              </a:rPr>
              <a:t> et par tout moyen, dans les mêmes modalités que celles prévues pour leur élaboration. En présence de plusieurs écrits, le document le plus récent l’emporte. Elles </a:t>
            </a:r>
            <a:r>
              <a:rPr kumimoji="0" lang="fr-FR" sz="1050" b="1" i="0" u="none" strike="noStrike" kern="1200" cap="none" spc="0" normalizeH="0" baseline="0" noProof="0">
                <a:ln>
                  <a:noFill/>
                </a:ln>
                <a:solidFill>
                  <a:srgbClr val="000000"/>
                </a:solidFill>
                <a:effectLst/>
                <a:uLnTx/>
                <a:uFillTx/>
                <a:latin typeface="Marianne" panose="02000000000000000000"/>
                <a:ea typeface="Calibri" panose="020F0502020204030204" pitchFamily="34" charset="0"/>
                <a:cs typeface="Times New Roman" panose="02020603050405020304" pitchFamily="18" charset="0"/>
              </a:rPr>
              <a:t>doivent prendre en compte la situation de la personne</a:t>
            </a:r>
            <a:r>
              <a:rPr kumimoji="0" lang="fr-FR" sz="1050" b="0" i="0" u="none" strike="noStrike" kern="1200" cap="none" spc="0" normalizeH="0" baseline="0" noProof="0">
                <a:ln>
                  <a:noFill/>
                </a:ln>
                <a:solidFill>
                  <a:srgbClr val="000000"/>
                </a:solidFill>
                <a:effectLst/>
                <a:uLnTx/>
                <a:uFillTx/>
                <a:latin typeface="Marianne" panose="02000000000000000000"/>
                <a:ea typeface="Calibri" panose="020F0502020204030204" pitchFamily="34" charset="0"/>
                <a:cs typeface="Times New Roman" panose="02020603050405020304" pitchFamily="18" charset="0"/>
              </a:rPr>
              <a:t> : si elle se sait ou non atteinte d’une affection grave au moment où elle les rédige. </a:t>
            </a:r>
            <a:endParaRPr lang="fr-FR"/>
          </a:p>
        </p:txBody>
      </p:sp>
      <p:pic>
        <p:nvPicPr>
          <p:cNvPr id="8" name="Graphic 7" descr="Court with solid fill">
            <a:extLst>
              <a:ext uri="{FF2B5EF4-FFF2-40B4-BE49-F238E27FC236}">
                <a16:creationId xmlns:a16="http://schemas.microsoft.com/office/drawing/2014/main" id="{8734BF00-2DF6-946B-20E5-5E9E236C93B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595" y="684112"/>
            <a:ext cx="311009" cy="311009"/>
          </a:xfrm>
          <a:prstGeom prst="rect">
            <a:avLst/>
          </a:prstGeom>
        </p:spPr>
      </p:pic>
      <p:sp>
        <p:nvSpPr>
          <p:cNvPr id="14" name="TextBox 13">
            <a:extLst>
              <a:ext uri="{FF2B5EF4-FFF2-40B4-BE49-F238E27FC236}">
                <a16:creationId xmlns:a16="http://schemas.microsoft.com/office/drawing/2014/main" id="{7F93123A-5E81-9F80-4322-B19C45A7DC36}"/>
              </a:ext>
            </a:extLst>
          </p:cNvPr>
          <p:cNvSpPr txBox="1"/>
          <p:nvPr/>
        </p:nvSpPr>
        <p:spPr>
          <a:xfrm>
            <a:off x="414761" y="2550084"/>
            <a:ext cx="4248721" cy="2072362"/>
          </a:xfrm>
          <a:prstGeom prst="rect">
            <a:avLst/>
          </a:prstGeom>
          <a:solidFill>
            <a:srgbClr val="FFD9EC"/>
          </a:solidFill>
        </p:spPr>
        <p:txBody>
          <a:bodyPr wrap="square">
            <a:spAutoFit/>
          </a:bodyPr>
          <a:lstStyle/>
          <a:p>
            <a:pPr marL="92075" algn="ctr">
              <a:spcAft>
                <a:spcPts val="500"/>
              </a:spcAft>
              <a:defRPr/>
            </a:pPr>
            <a:r>
              <a:rPr kumimoji="0" lang="fr-FR" sz="1200" b="1" i="0" u="sng" strike="noStrike" kern="1200" cap="none" spc="0" normalizeH="0" baseline="0" noProof="0">
                <a:ln>
                  <a:noFill/>
                </a:ln>
                <a:solidFill>
                  <a:srgbClr val="E82785"/>
                </a:solidFill>
                <a:effectLst/>
                <a:uLnTx/>
                <a:uFillTx/>
                <a:latin typeface="Marianne" panose="02000000000000000000"/>
                <a:ea typeface="+mn-ea"/>
                <a:cs typeface="+mn-cs"/>
              </a:rPr>
              <a:t>La forme des directives anticipées</a:t>
            </a:r>
            <a:endParaRPr kumimoji="0" lang="fr-FR" sz="1200" b="1" i="0" u="sng" strike="noStrike" kern="1200" cap="none" spc="0" normalizeH="0" baseline="0" noProof="0">
              <a:ln>
                <a:noFill/>
              </a:ln>
              <a:solidFill>
                <a:schemeClr val="accent5"/>
              </a:solidFill>
              <a:effectLst/>
              <a:uLnTx/>
              <a:uFillTx/>
              <a:latin typeface="Marianne" panose="02000000000000000000"/>
              <a:ea typeface="+mn-ea"/>
              <a:cs typeface="+mn-cs"/>
            </a:endParaRPr>
          </a:p>
          <a:p>
            <a:pPr marL="92075"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fr-FR" sz="1000" b="0" i="0" u="none" strike="noStrike" kern="1200" cap="none" spc="0" normalizeH="0" baseline="0" noProof="0">
                <a:ln>
                  <a:noFill/>
                </a:ln>
                <a:solidFill>
                  <a:srgbClr val="000000"/>
                </a:solidFill>
                <a:effectLst/>
                <a:highlight>
                  <a:srgbClr val="FFD9EC"/>
                </a:highlight>
                <a:uLnTx/>
                <a:uFillTx/>
                <a:latin typeface="Marianne" panose="02000000000000000000"/>
                <a:ea typeface="Calibri" panose="020F0502020204030204" pitchFamily="34" charset="0"/>
                <a:cs typeface="Calibri" panose="020F0502020204030204" pitchFamily="34" charset="0"/>
              </a:rPr>
              <a:t>L’article R. 1111-17 du code de la santé publique fixe le formalisme que les directives anticipées doivent respectées pour être opposables : </a:t>
            </a:r>
            <a:endParaRPr kumimoji="0" lang="fr-FR" sz="1000" b="0" i="0" u="none" strike="noStrike" kern="1200" cap="none" spc="0" normalizeH="0" baseline="0" noProof="0">
              <a:ln>
                <a:noFill/>
              </a:ln>
              <a:solidFill>
                <a:srgbClr val="000000"/>
              </a:solidFill>
              <a:effectLst/>
              <a:highlight>
                <a:srgbClr val="FFD9EC"/>
              </a:highlight>
              <a:uLnTx/>
              <a:uFillTx/>
              <a:latin typeface="Marianne" panose="02000000000000000000"/>
              <a:ea typeface="Calibri" panose="020F0502020204030204" pitchFamily="34" charset="0"/>
              <a:cs typeface="Times New Roman" panose="02020603050405020304" pitchFamily="18" charset="0"/>
            </a:endParaRPr>
          </a:p>
          <a:p>
            <a:pPr marL="355600" lvl="1" indent="-241300" algn="just">
              <a:spcBef>
                <a:spcPts val="300"/>
              </a:spcBef>
              <a:buFont typeface="Arial" panose="020B0604020202020204" pitchFamily="34" charset="0"/>
              <a:buChar char="•"/>
              <a:defRPr/>
            </a:pPr>
            <a:r>
              <a:rPr kumimoji="0" lang="fr-FR" sz="1000" b="0" i="0" u="none" strike="noStrike" kern="1200" cap="none" spc="0" normalizeH="0" baseline="0" noProof="0">
                <a:ln>
                  <a:noFill/>
                </a:ln>
                <a:solidFill>
                  <a:srgbClr val="000000"/>
                </a:solidFill>
                <a:effectLst/>
                <a:uLnTx/>
                <a:uFillTx/>
                <a:latin typeface="Marianne" panose="02000000000000000000"/>
                <a:ea typeface="Calibri" panose="020F0502020204030204" pitchFamily="34" charset="0"/>
                <a:cs typeface="Times New Roman" panose="02020603050405020304" pitchFamily="18" charset="0"/>
              </a:rPr>
              <a:t>Un </a:t>
            </a:r>
            <a:r>
              <a:rPr kumimoji="0" lang="fr-FR" sz="1000" b="1" i="0" u="none" strike="noStrike" kern="1200" cap="none" spc="0" normalizeH="0" baseline="0" noProof="0">
                <a:ln>
                  <a:noFill/>
                </a:ln>
                <a:solidFill>
                  <a:srgbClr val="000000"/>
                </a:solidFill>
                <a:effectLst/>
                <a:uLnTx/>
                <a:uFillTx/>
                <a:latin typeface="Marianne" panose="02000000000000000000"/>
                <a:ea typeface="Calibri" panose="020F0502020204030204" pitchFamily="34" charset="0"/>
                <a:cs typeface="Times New Roman" panose="02020603050405020304" pitchFamily="18" charset="0"/>
              </a:rPr>
              <a:t>document écrit, daté et signé par l’auteur ;</a:t>
            </a:r>
            <a:endParaRPr kumimoji="0" lang="fr-FR" sz="1000" b="0" i="0" u="none" strike="noStrike" kern="1200" cap="none" spc="0" normalizeH="0" baseline="0" noProof="0">
              <a:ln>
                <a:noFill/>
              </a:ln>
              <a:solidFill>
                <a:srgbClr val="000000"/>
              </a:solidFill>
              <a:effectLst/>
              <a:uLnTx/>
              <a:uFillTx/>
              <a:latin typeface="Marianne" panose="02000000000000000000"/>
              <a:ea typeface="Calibri" panose="020F0502020204030204" pitchFamily="34" charset="0"/>
              <a:cs typeface="Times New Roman" panose="02020603050405020304" pitchFamily="18" charset="0"/>
            </a:endParaRPr>
          </a:p>
          <a:p>
            <a:pPr marL="355600" lvl="1" indent="-241300" algn="just">
              <a:spcBef>
                <a:spcPts val="300"/>
              </a:spcBef>
              <a:buFont typeface="Arial" panose="020B0604020202020204" pitchFamily="34" charset="0"/>
              <a:buChar char="•"/>
              <a:defRPr/>
            </a:pPr>
            <a:r>
              <a:rPr kumimoji="0" lang="fr-FR" sz="1000" b="0" i="0" u="none" strike="noStrike" kern="1200" cap="none" spc="0" normalizeH="0" baseline="0" noProof="0">
                <a:ln>
                  <a:noFill/>
                </a:ln>
                <a:solidFill>
                  <a:srgbClr val="000000"/>
                </a:solidFill>
                <a:effectLst/>
                <a:uLnTx/>
                <a:uFillTx/>
                <a:latin typeface="Marianne" panose="02000000000000000000"/>
                <a:ea typeface="Calibri" panose="020F0502020204030204" pitchFamily="34" charset="0"/>
                <a:cs typeface="Times New Roman" panose="02020603050405020304" pitchFamily="18" charset="0"/>
              </a:rPr>
              <a:t>Une</a:t>
            </a:r>
            <a:r>
              <a:rPr kumimoji="0" lang="fr-FR" sz="1000" b="1" i="0" u="none" strike="noStrike" kern="1200" cap="none" spc="0" normalizeH="0" baseline="0" noProof="0">
                <a:ln>
                  <a:noFill/>
                </a:ln>
                <a:solidFill>
                  <a:srgbClr val="000000"/>
                </a:solidFill>
                <a:effectLst/>
                <a:uLnTx/>
                <a:uFillTx/>
                <a:latin typeface="Marianne" panose="02000000000000000000"/>
                <a:ea typeface="Calibri" panose="020F0502020204030204" pitchFamily="34" charset="0"/>
                <a:cs typeface="Times New Roman" panose="02020603050405020304" pitchFamily="18" charset="0"/>
              </a:rPr>
              <a:t> indication des noms, prénoms, date et lieu de naissance de l’auteur.</a:t>
            </a:r>
            <a:endParaRPr lang="fr-FR" sz="1000">
              <a:solidFill>
                <a:srgbClr val="000000"/>
              </a:solidFill>
              <a:latin typeface="Marianne" panose="0200000000000000000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00000"/>
              </a:lnSpc>
              <a:spcBef>
                <a:spcPts val="600"/>
              </a:spcBef>
              <a:buClrTx/>
              <a:buSzTx/>
              <a:tabLst/>
              <a:defRPr/>
            </a:pPr>
            <a:r>
              <a:rPr kumimoji="0" lang="fr-FR" sz="1000" b="0" i="0" u="none" strike="noStrike" kern="0" cap="none" spc="0" normalizeH="0" baseline="0" noProof="0">
                <a:ln>
                  <a:noFill/>
                </a:ln>
                <a:solidFill>
                  <a:srgbClr val="000000"/>
                </a:solidFill>
                <a:effectLst/>
                <a:highlight>
                  <a:srgbClr val="FFD9EC"/>
                </a:highlight>
                <a:uLnTx/>
                <a:uFillTx/>
                <a:latin typeface="Marianne" panose="02000000000000000000"/>
                <a:ea typeface="Times New Roman" panose="02020603050405020304" pitchFamily="18" charset="0"/>
                <a:cs typeface="Times New Roman" panose="02020603050405020304" pitchFamily="18" charset="0"/>
              </a:rPr>
              <a:t>Elles peuvent être </a:t>
            </a:r>
            <a:r>
              <a:rPr kumimoji="0" lang="fr-FR" sz="1000" b="1" i="0" u="none" strike="noStrike" kern="0" cap="none" spc="0" normalizeH="0" baseline="0" noProof="0">
                <a:ln>
                  <a:noFill/>
                </a:ln>
                <a:solidFill>
                  <a:srgbClr val="000000"/>
                </a:solidFill>
                <a:effectLst/>
                <a:highlight>
                  <a:srgbClr val="FFD9EC"/>
                </a:highlight>
                <a:uLnTx/>
                <a:uFillTx/>
                <a:latin typeface="Marianne" panose="02000000000000000000"/>
                <a:ea typeface="Times New Roman" panose="02020603050405020304" pitchFamily="18" charset="0"/>
                <a:cs typeface="Times New Roman" panose="02020603050405020304" pitchFamily="18" charset="0"/>
              </a:rPr>
              <a:t>rédigées conformément à un modèle</a:t>
            </a:r>
            <a:r>
              <a:rPr kumimoji="0" lang="fr-FR" sz="1000" b="0" i="0" u="none" strike="noStrike" kern="0" cap="none" spc="0" normalizeH="0" baseline="0" noProof="0">
                <a:ln>
                  <a:noFill/>
                </a:ln>
                <a:solidFill>
                  <a:srgbClr val="000000"/>
                </a:solidFill>
                <a:effectLst/>
                <a:highlight>
                  <a:srgbClr val="FFD9EC"/>
                </a:highlight>
                <a:uLnTx/>
                <a:uFillTx/>
                <a:latin typeface="Marianne" panose="02000000000000000000"/>
                <a:ea typeface="Times New Roman" panose="02020603050405020304" pitchFamily="18" charset="0"/>
                <a:cs typeface="Times New Roman" panose="02020603050405020304" pitchFamily="18" charset="0"/>
              </a:rPr>
              <a:t>, dont le contenu est fixé par décret en Conseil d’Etat pris après avis de la Haute Autorité de Santé (HAS). Le modèle de directives anticipées est défini à l’article R.1111-18 du code de la santé publique et a été précisé par arrêté du ministre chargé de la santé.</a:t>
            </a:r>
            <a:endParaRPr kumimoji="0" lang="fr-FR" sz="1000" b="0" i="0" u="none" strike="noStrike" kern="0" cap="none" spc="0" normalizeH="0" baseline="0" noProof="0">
              <a:ln>
                <a:noFill/>
              </a:ln>
              <a:solidFill>
                <a:srgbClr val="2E74B5"/>
              </a:solidFill>
              <a:effectLst/>
              <a:highlight>
                <a:srgbClr val="FFD9EC"/>
              </a:highlight>
              <a:uLnTx/>
              <a:uFillTx/>
              <a:latin typeface="Marianne" panose="0200000000000000000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5A74450-0347-5746-8019-CFCBD22E4F79}"/>
              </a:ext>
            </a:extLst>
          </p:cNvPr>
          <p:cNvSpPr txBox="1"/>
          <p:nvPr/>
        </p:nvSpPr>
        <p:spPr>
          <a:xfrm>
            <a:off x="4879464" y="2550084"/>
            <a:ext cx="3956388" cy="2072362"/>
          </a:xfrm>
          <a:prstGeom prst="rect">
            <a:avLst/>
          </a:prstGeom>
          <a:solidFill>
            <a:srgbClr val="D5E4F1"/>
          </a:solidFill>
        </p:spPr>
        <p:txBody>
          <a:bodyPr wrap="square">
            <a:spAutoFit/>
          </a:bodyPr>
          <a:lstStyle/>
          <a:p>
            <a:pPr lvl="0" algn="ctr">
              <a:lnSpc>
                <a:spcPct val="107000"/>
              </a:lnSpc>
              <a:spcAft>
                <a:spcPts val="800"/>
              </a:spcAft>
            </a:pPr>
            <a:r>
              <a:rPr lang="fr-FR" sz="1200" b="1" u="sng">
                <a:solidFill>
                  <a:srgbClr val="0070C0"/>
                </a:solidFill>
                <a:effectLst/>
                <a:highlight>
                  <a:srgbClr val="D5E4F1"/>
                </a:highlight>
                <a:latin typeface="Marianne" panose="02000000000000000000"/>
                <a:ea typeface="Calibri" panose="020F0502020204030204" pitchFamily="34" charset="0"/>
                <a:cs typeface="Times New Roman" panose="02020603050405020304" pitchFamily="18" charset="0"/>
              </a:rPr>
              <a:t>Le dépôt et la conservation des directives anticipées</a:t>
            </a:r>
            <a:endParaRPr lang="fr-FR" sz="1200" b="1">
              <a:solidFill>
                <a:srgbClr val="0070C0"/>
              </a:solidFill>
              <a:effectLst/>
              <a:highlight>
                <a:srgbClr val="D5E4F1"/>
              </a:highlight>
              <a:latin typeface="Marianne" panose="02000000000000000000"/>
              <a:ea typeface="Calibri" panose="020F0502020204030204" pitchFamily="34" charset="0"/>
              <a:cs typeface="Times New Roman" panose="02020603050405020304" pitchFamily="18" charset="0"/>
            </a:endParaRPr>
          </a:p>
          <a:p>
            <a:pPr algn="just">
              <a:lnSpc>
                <a:spcPct val="107000"/>
              </a:lnSpc>
              <a:spcAft>
                <a:spcPts val="800"/>
              </a:spcAft>
            </a:pPr>
            <a:r>
              <a:rPr lang="fr-FR" sz="1000">
                <a:solidFill>
                  <a:srgbClr val="000000"/>
                </a:solidFill>
                <a:effectLst/>
                <a:highlight>
                  <a:srgbClr val="D5E4F1"/>
                </a:highlight>
                <a:latin typeface="Marianne" panose="02000000000000000000"/>
                <a:ea typeface="Calibri" panose="020F0502020204030204" pitchFamily="34" charset="0"/>
                <a:cs typeface="Times New Roman" panose="02020603050405020304" pitchFamily="18" charset="0"/>
              </a:rPr>
              <a:t>A date ce registre national n’existe pas, il n’a pas été mis en application. Cependant, plusieurs possibilités de dépôt et consignation des directives anticipées ont été mis en place.  </a:t>
            </a:r>
            <a:r>
              <a:rPr lang="fr-FR" sz="1000">
                <a:effectLst/>
                <a:highlight>
                  <a:srgbClr val="D5E4F1"/>
                </a:highlight>
                <a:latin typeface="Marianne" panose="02000000000000000000"/>
                <a:ea typeface="Calibri" panose="020F0502020204030204" pitchFamily="34" charset="0"/>
                <a:cs typeface="Times New Roman" panose="02020603050405020304" pitchFamily="18" charset="0"/>
              </a:rPr>
              <a:t>Selon l’article R.1111-19 du code de la santé publique</a:t>
            </a:r>
            <a:r>
              <a:rPr lang="fr-FR" sz="1000" b="1" i="1">
                <a:effectLst/>
                <a:highlight>
                  <a:srgbClr val="D5E4F1"/>
                </a:highlight>
                <a:latin typeface="Marianne" panose="02000000000000000000"/>
                <a:ea typeface="Calibri" panose="020F0502020204030204" pitchFamily="34" charset="0"/>
                <a:cs typeface="Times New Roman" panose="02020603050405020304" pitchFamily="18" charset="0"/>
              </a:rPr>
              <a:t>,</a:t>
            </a:r>
            <a:r>
              <a:rPr lang="fr-FR" sz="1000">
                <a:effectLst/>
                <a:highlight>
                  <a:srgbClr val="D5E4F1"/>
                </a:highlight>
                <a:latin typeface="Marianne" panose="02000000000000000000"/>
                <a:ea typeface="Calibri" panose="020F0502020204030204" pitchFamily="34" charset="0"/>
                <a:cs typeface="Times New Roman" panose="02020603050405020304" pitchFamily="18" charset="0"/>
              </a:rPr>
              <a:t> « </a:t>
            </a:r>
            <a:r>
              <a:rPr lang="fr-FR" sz="1000" i="1">
                <a:effectLst/>
                <a:highlight>
                  <a:srgbClr val="D5E4F1"/>
                </a:highlight>
                <a:latin typeface="Marianne" panose="02000000000000000000"/>
                <a:ea typeface="Calibri" panose="020F0502020204030204" pitchFamily="34" charset="0"/>
                <a:cs typeface="Times New Roman" panose="02020603050405020304" pitchFamily="18" charset="0"/>
              </a:rPr>
              <a:t>elles sont conservées selon des modalités </a:t>
            </a:r>
            <a:r>
              <a:rPr lang="fr-FR" sz="1000" b="1" i="1">
                <a:effectLst/>
                <a:highlight>
                  <a:srgbClr val="D5E4F1"/>
                </a:highlight>
                <a:latin typeface="Marianne" panose="02000000000000000000"/>
                <a:ea typeface="Calibri" panose="020F0502020204030204" pitchFamily="34" charset="0"/>
                <a:cs typeface="Times New Roman" panose="02020603050405020304" pitchFamily="18" charset="0"/>
              </a:rPr>
              <a:t>les rendant aisément</a:t>
            </a:r>
            <a:r>
              <a:rPr lang="fr-FR" sz="1000" i="1">
                <a:effectLst/>
                <a:highlight>
                  <a:srgbClr val="D5E4F1"/>
                </a:highlight>
                <a:latin typeface="Marianne" panose="02000000000000000000"/>
                <a:ea typeface="Calibri" panose="020F0502020204030204" pitchFamily="34" charset="0"/>
                <a:cs typeface="Times New Roman" panose="02020603050405020304" pitchFamily="18" charset="0"/>
              </a:rPr>
              <a:t> </a:t>
            </a:r>
            <a:r>
              <a:rPr lang="fr-FR" sz="1000" b="1" i="1">
                <a:effectLst/>
                <a:highlight>
                  <a:srgbClr val="D5E4F1"/>
                </a:highlight>
                <a:latin typeface="Marianne" panose="02000000000000000000"/>
                <a:ea typeface="Calibri" panose="020F0502020204030204" pitchFamily="34" charset="0"/>
                <a:cs typeface="Times New Roman" panose="02020603050405020304" pitchFamily="18" charset="0"/>
              </a:rPr>
              <a:t>accessibles</a:t>
            </a:r>
            <a:r>
              <a:rPr lang="fr-FR" sz="1000" i="1">
                <a:effectLst/>
                <a:highlight>
                  <a:srgbClr val="D5E4F1"/>
                </a:highlight>
                <a:latin typeface="Marianne" panose="02000000000000000000"/>
                <a:ea typeface="Calibri" panose="020F0502020204030204" pitchFamily="34" charset="0"/>
                <a:cs typeface="Times New Roman" panose="02020603050405020304" pitchFamily="18" charset="0"/>
              </a:rPr>
              <a:t> pour le médecin appelé à prendre une décision de limitation ou d'arrêt de traitement dans le cadre de la procédure collégiale »</a:t>
            </a:r>
            <a:r>
              <a:rPr lang="fr-FR" sz="1000">
                <a:effectLst/>
                <a:highlight>
                  <a:srgbClr val="D5E4F1"/>
                </a:highlight>
                <a:latin typeface="Marianne" panose="02000000000000000000"/>
                <a:ea typeface="Calibri" panose="020F0502020204030204" pitchFamily="34" charset="0"/>
                <a:cs typeface="Times New Roman" panose="02020603050405020304" pitchFamily="18" charset="0"/>
              </a:rPr>
              <a:t>.</a:t>
            </a:r>
            <a:endParaRPr lang="fr-FR" sz="1000">
              <a:latin typeface="Marianne" panose="02000000000000000000"/>
              <a:ea typeface="Calibri" panose="020F0502020204030204" pitchFamily="34" charset="0"/>
              <a:cs typeface="Times New Roman" panose="02020603050405020304" pitchFamily="18" charset="0"/>
            </a:endParaRPr>
          </a:p>
          <a:p>
            <a:pPr algn="just">
              <a:lnSpc>
                <a:spcPct val="107000"/>
              </a:lnSpc>
              <a:spcAft>
                <a:spcPts val="800"/>
              </a:spcAft>
            </a:pPr>
            <a:endParaRPr lang="fr-FR" sz="1000">
              <a:effectLst/>
              <a:latin typeface="Marianne" panose="02000000000000000000"/>
              <a:ea typeface="Calibri" panose="020F0502020204030204" pitchFamily="34" charset="0"/>
              <a:cs typeface="Times New Roman" panose="02020603050405020304" pitchFamily="18" charset="0"/>
            </a:endParaRPr>
          </a:p>
          <a:p>
            <a:pPr algn="just">
              <a:lnSpc>
                <a:spcPct val="107000"/>
              </a:lnSpc>
              <a:spcAft>
                <a:spcPts val="800"/>
              </a:spcAft>
            </a:pPr>
            <a:endParaRPr lang="fr-FR" sz="1000">
              <a:effectLst/>
              <a:latin typeface="Marianne" panose="020000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4141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0FD38D-E40A-F4FE-B590-BA9CA300FAD7}"/>
              </a:ext>
            </a:extLst>
          </p:cNvPr>
          <p:cNvSpPr>
            <a:spLocks noGrp="1"/>
          </p:cNvSpPr>
          <p:nvPr>
            <p:ph type="sldNum" sz="quarter" idx="12"/>
          </p:nvPr>
        </p:nvSpPr>
        <p:spPr/>
        <p:txBody>
          <a:bodyPr/>
          <a:lstStyle/>
          <a:p>
            <a:fld id="{733122C9-A0B9-462F-8757-0847AD287B63}" type="slidenum">
              <a:rPr lang="fr-FR" smtClean="0"/>
              <a:pPr/>
              <a:t>40</a:t>
            </a:fld>
            <a:endParaRPr lang="fr-FR"/>
          </a:p>
        </p:txBody>
      </p:sp>
      <p:sp>
        <p:nvSpPr>
          <p:cNvPr id="3" name="Date Placeholder 2">
            <a:extLst>
              <a:ext uri="{FF2B5EF4-FFF2-40B4-BE49-F238E27FC236}">
                <a16:creationId xmlns:a16="http://schemas.microsoft.com/office/drawing/2014/main" id="{BC4B303D-A6FD-04AD-95D1-0297025F1F7B}"/>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le 4">
            <a:extLst>
              <a:ext uri="{FF2B5EF4-FFF2-40B4-BE49-F238E27FC236}">
                <a16:creationId xmlns:a16="http://schemas.microsoft.com/office/drawing/2014/main" id="{ABEDCDCC-58F5-2DDB-F458-84A1F3C18C44}"/>
              </a:ext>
            </a:extLst>
          </p:cNvPr>
          <p:cNvSpPr>
            <a:spLocks noGrp="1"/>
          </p:cNvSpPr>
          <p:nvPr>
            <p:ph type="title"/>
          </p:nvPr>
        </p:nvSpPr>
        <p:spPr/>
        <p:txBody>
          <a:bodyPr>
            <a:normAutofit/>
          </a:bodyPr>
          <a:lstStyle/>
          <a:p>
            <a:r>
              <a:rPr lang="fr-FR" sz="2400"/>
              <a:t>Restitution de l’atelier : la personne de confiance</a:t>
            </a:r>
          </a:p>
        </p:txBody>
      </p:sp>
      <p:sp>
        <p:nvSpPr>
          <p:cNvPr id="4" name="TextBox 3">
            <a:extLst>
              <a:ext uri="{FF2B5EF4-FFF2-40B4-BE49-F238E27FC236}">
                <a16:creationId xmlns:a16="http://schemas.microsoft.com/office/drawing/2014/main" id="{8B3369CA-C861-6EC4-5E28-43C0CE7DF66A}"/>
              </a:ext>
            </a:extLst>
          </p:cNvPr>
          <p:cNvSpPr txBox="1"/>
          <p:nvPr/>
        </p:nvSpPr>
        <p:spPr>
          <a:xfrm>
            <a:off x="323850" y="819802"/>
            <a:ext cx="8744649" cy="4247317"/>
          </a:xfrm>
          <a:prstGeom prst="rect">
            <a:avLst/>
          </a:prstGeom>
          <a:noFill/>
        </p:spPr>
        <p:txBody>
          <a:bodyPr wrap="square" rtlCol="0">
            <a:spAutoFit/>
          </a:bodyPr>
          <a:lstStyle/>
          <a:p>
            <a:r>
              <a:rPr lang="fr-FR" sz="1000" b="1">
                <a:solidFill>
                  <a:srgbClr val="E82785"/>
                </a:solidFill>
                <a:latin typeface="Marianne" panose="02000000000000000000"/>
              </a:rPr>
              <a:t>Désigner sa personne de confiance</a:t>
            </a:r>
          </a:p>
          <a:p>
            <a:pPr marL="171450" indent="-171450">
              <a:buFontTx/>
              <a:buChar char="›"/>
            </a:pPr>
            <a:r>
              <a:rPr lang="fr-FR" sz="1000" i="1">
                <a:solidFill>
                  <a:srgbClr val="E82785"/>
                </a:solidFill>
                <a:latin typeface="Marianne" panose="02000000000000000000"/>
              </a:rPr>
              <a:t>Comment ? </a:t>
            </a:r>
          </a:p>
          <a:p>
            <a:pPr marL="444500" lvl="1" indent="-176213" fontAlgn="ctr">
              <a:buFont typeface="Courier New" panose="02070309020205020404" pitchFamily="49" charset="0"/>
              <a:buChar char="o"/>
            </a:pPr>
            <a:r>
              <a:rPr lang="fr-FR" sz="1000">
                <a:latin typeface="Marianne" panose="02000000000000000000"/>
              </a:rPr>
              <a:t>Le faire avec le médecin lors d’un épisode de soin ? Dans MES avec la possibilité de verser le document cosigné dès que l’on renseigne une personne de confiance.</a:t>
            </a:r>
          </a:p>
          <a:p>
            <a:pPr marL="444500" lvl="1" indent="-176213" fontAlgn="ctr">
              <a:buFont typeface="Courier New" panose="02070309020205020404" pitchFamily="49" charset="0"/>
              <a:buChar char="o"/>
            </a:pPr>
            <a:r>
              <a:rPr lang="fr-FR" sz="1000">
                <a:latin typeface="Marianne" panose="02000000000000000000"/>
              </a:rPr>
              <a:t>Dans tous les cas, il faut également prévoir la possibilité d’indiquer son souhait de ne pas avoir une personne de confiance. Dans ce cas, les conséquences doivent être explicitées à l’usager. </a:t>
            </a:r>
          </a:p>
          <a:p>
            <a:pPr marL="171450" indent="-171450">
              <a:buFontTx/>
              <a:buChar char="›"/>
            </a:pPr>
            <a:r>
              <a:rPr lang="fr-FR" sz="1000" i="1">
                <a:solidFill>
                  <a:srgbClr val="E82785"/>
                </a:solidFill>
                <a:latin typeface="Marianne" panose="02000000000000000000"/>
              </a:rPr>
              <a:t>Quelles informations renseigner ? </a:t>
            </a:r>
          </a:p>
          <a:p>
            <a:pPr marL="444500" lvl="1" indent="-176213" fontAlgn="ctr">
              <a:buFont typeface="Courier New" panose="02070309020205020404" pitchFamily="49" charset="0"/>
              <a:buChar char="o"/>
            </a:pPr>
            <a:r>
              <a:rPr lang="fr-FR" sz="1000">
                <a:latin typeface="Marianne" panose="02000000000000000000"/>
              </a:rPr>
              <a:t>Dans MES, il est possible de préciser le « lien avec ce contact » à la désignation d’une personne de confiance. Options proposées : mère, père, enfant, conjoint/partenaire, tuteur légal et « autre » sans possibilité de préciser la fonction. </a:t>
            </a:r>
            <a:r>
              <a:rPr lang="fr-FR" sz="1000">
                <a:latin typeface="Marianne" panose="02000000000000000000"/>
                <a:sym typeface="Wingdings" panose="05000000000000000000" pitchFamily="2" charset="2"/>
              </a:rPr>
              <a:t></a:t>
            </a:r>
            <a:r>
              <a:rPr lang="fr-FR" sz="1000">
                <a:latin typeface="Marianne" panose="02000000000000000000"/>
              </a:rPr>
              <a:t> Question posée d’offrir la possibilité à l’usager de préciser la fonction de sa personne de confiance, notamment si c’est un PS, soit par l’ajout d’un champ libre ou par celui d’une option supplémentaire « PS ». </a:t>
            </a:r>
          </a:p>
          <a:p>
            <a:pPr marL="171450" indent="-171450">
              <a:buFontTx/>
              <a:buChar char="›"/>
            </a:pPr>
            <a:r>
              <a:rPr lang="fr-FR" sz="1000" i="1">
                <a:solidFill>
                  <a:srgbClr val="E82785"/>
                </a:solidFill>
                <a:latin typeface="Marianne" panose="02000000000000000000"/>
              </a:rPr>
              <a:t>Autres bonnes pratiques </a:t>
            </a:r>
            <a:endParaRPr lang="fr-FR" sz="1000">
              <a:latin typeface="Marianne" panose="02000000000000000000"/>
            </a:endParaRPr>
          </a:p>
          <a:p>
            <a:pPr marL="444500" lvl="1" indent="-176213" fontAlgn="ctr">
              <a:buFont typeface="Courier New" panose="02070309020205020404" pitchFamily="49" charset="0"/>
              <a:buChar char="o"/>
            </a:pPr>
            <a:r>
              <a:rPr lang="fr-FR" sz="1000">
                <a:latin typeface="Marianne" panose="02000000000000000000"/>
              </a:rPr>
              <a:t>Nécessité d’informer les patients/personnes de confiance de l’importance de garder un document papier pour les situations d’urgence, facilement accessible </a:t>
            </a:r>
          </a:p>
          <a:p>
            <a:pPr marL="171450" indent="-171450">
              <a:buFontTx/>
              <a:buChar char="›"/>
            </a:pPr>
            <a:r>
              <a:rPr lang="fr-FR" sz="1000" i="1">
                <a:solidFill>
                  <a:srgbClr val="E82785"/>
                </a:solidFill>
                <a:latin typeface="Marianne" panose="02000000000000000000"/>
              </a:rPr>
              <a:t>Changer sa personne de confiance ?</a:t>
            </a:r>
          </a:p>
          <a:p>
            <a:pPr marL="444500" lvl="1" indent="-176213" fontAlgn="ctr">
              <a:buFont typeface="Courier New" panose="02070309020205020404" pitchFamily="49" charset="0"/>
              <a:buChar char="o"/>
            </a:pPr>
            <a:r>
              <a:rPr lang="fr-FR" sz="1000">
                <a:latin typeface="Marianne" panose="02000000000000000000"/>
              </a:rPr>
              <a:t>Nécessité de notifier l’ancienne personne de confiance afin qu’elle en soit informée (retour au problème de notification de la personne de confiance)</a:t>
            </a:r>
          </a:p>
          <a:p>
            <a:pPr marL="444500" lvl="1" indent="-176213" fontAlgn="ctr">
              <a:buFont typeface="Courier New" panose="02070309020205020404" pitchFamily="49" charset="0"/>
              <a:buChar char="o"/>
            </a:pPr>
            <a:r>
              <a:rPr lang="fr-FR" sz="1000">
                <a:latin typeface="Marianne" panose="02000000000000000000"/>
              </a:rPr>
              <a:t>Idée de mettre en place des rappels (notification dans MES que l’on peut désactiver) à destination du patient sur la possibilité de désigner une nouvelle personne de confiance (par exemple dans le cas du décès de la personne de confiance). Fréquence à déterminer.</a:t>
            </a:r>
          </a:p>
          <a:p>
            <a:endParaRPr lang="fr-FR" sz="1000" b="1">
              <a:latin typeface="Marianne" panose="02000000000000000000"/>
            </a:endParaRPr>
          </a:p>
          <a:p>
            <a:r>
              <a:rPr lang="fr-FR" sz="1000" b="1">
                <a:solidFill>
                  <a:srgbClr val="E82785"/>
                </a:solidFill>
                <a:latin typeface="Marianne" panose="02000000000000000000"/>
              </a:rPr>
              <a:t>Comment récupérer l’information de la désignation de la personne de confiance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000" b="0" i="1" u="none" strike="noStrike" kern="1200" cap="none" spc="0" normalizeH="0" baseline="0" noProof="0">
                <a:ln>
                  <a:noFill/>
                </a:ln>
                <a:solidFill>
                  <a:srgbClr val="E82785"/>
                </a:solidFill>
                <a:effectLst/>
                <a:uLnTx/>
                <a:uFillTx/>
                <a:latin typeface="Marianne" panose="02000000000000000000"/>
                <a:ea typeface="+mn-ea"/>
                <a:cs typeface="+mn-cs"/>
              </a:rPr>
              <a:t>Je suis en ES et je souhaite récupérer l’information : </a:t>
            </a:r>
            <a:endParaRPr lang="fr-FR" sz="1000">
              <a:latin typeface="Marianne" panose="02000000000000000000"/>
            </a:endParaRPr>
          </a:p>
          <a:p>
            <a:pPr marL="444500" lvl="1" indent="-176213" fontAlgn="ctr">
              <a:buFont typeface="Courier New" panose="02070309020205020404" pitchFamily="49" charset="0"/>
              <a:buChar char="o"/>
            </a:pPr>
            <a:r>
              <a:rPr lang="fr-FR" sz="1000">
                <a:latin typeface="Marianne" panose="02000000000000000000"/>
              </a:rPr>
              <a:t>Prévoir une possibilité de consultation de l’info dans Mon espace santé ? Et proposer au patient de la mettre à jour si besoin ?</a:t>
            </a:r>
          </a:p>
          <a:p>
            <a:pPr marL="901700" lvl="2" indent="-176213" fontAlgn="ctr">
              <a:buFont typeface="Courier New" panose="02070309020205020404" pitchFamily="49" charset="0"/>
              <a:buChar char="o"/>
            </a:pPr>
            <a:r>
              <a:rPr lang="fr-FR" sz="1000" i="1">
                <a:latin typeface="Marianne" panose="02000000000000000000"/>
              </a:rPr>
              <a:t>Exemple donné de la clinique Pasteur à Toulouse et de Ramsay qui déverse tous les documents de MES dans leur DPI pour faciliter l’admission</a:t>
            </a:r>
          </a:p>
          <a:p>
            <a:pPr marL="444500" lvl="1" indent="-176213" fontAlgn="ctr">
              <a:buFont typeface="Courier New" panose="02070309020205020404" pitchFamily="49" charset="0"/>
              <a:buChar char="o"/>
            </a:pPr>
            <a:r>
              <a:rPr lang="fr-FR" sz="1000">
                <a:latin typeface="Marianne" panose="02000000000000000000"/>
              </a:rPr>
              <a:t>via captation de l’INS et de la Carte vitale ? (ne couvre pas le cas des non assurés sociaux)</a:t>
            </a:r>
          </a:p>
          <a:p>
            <a:pPr marL="171450" indent="-171450">
              <a:buFontTx/>
              <a:buChar char="›"/>
              <a:defRPr/>
            </a:pPr>
            <a:r>
              <a:rPr lang="fr-FR" sz="1000" i="1">
                <a:solidFill>
                  <a:srgbClr val="E82785"/>
                </a:solidFill>
                <a:latin typeface="Marianne" panose="02000000000000000000"/>
              </a:rPr>
              <a:t>Je suis en ES, j’ai une information de personne de confiance qui n’est pas renseignée dans MES </a:t>
            </a:r>
          </a:p>
          <a:p>
            <a:pPr marL="444500" lvl="1" indent="-176213" fontAlgn="ctr">
              <a:buFont typeface="Courier New" panose="02070309020205020404" pitchFamily="49" charset="0"/>
              <a:buChar char="o"/>
            </a:pPr>
            <a:r>
              <a:rPr lang="fr-FR" sz="1000">
                <a:latin typeface="Marianne" panose="02000000000000000000"/>
              </a:rPr>
              <a:t>Prévoir un mécanisme d’écriture qui permettrait de proposer au patient la mise à jour de l’information dans son profil ? (NB : la problématique de la consultation du DMP par les secrétariats se pose)</a:t>
            </a:r>
            <a:endParaRPr lang="fr-FR" sz="1000" b="1">
              <a:latin typeface="Marianne" panose="02000000000000000000"/>
            </a:endParaRPr>
          </a:p>
          <a:p>
            <a:endParaRPr lang="fr-FR" sz="1000">
              <a:latin typeface="Marianne" panose="02000000000000000000"/>
            </a:endParaRPr>
          </a:p>
        </p:txBody>
      </p:sp>
    </p:spTree>
    <p:extLst>
      <p:ext uri="{BB962C8B-B14F-4D97-AF65-F5344CB8AC3E}">
        <p14:creationId xmlns:p14="http://schemas.microsoft.com/office/powerpoint/2010/main" val="2649839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1CF88FF-2314-51C3-A0E2-475327BF6718}"/>
              </a:ext>
            </a:extLst>
          </p:cNvPr>
          <p:cNvSpPr>
            <a:spLocks noGrp="1"/>
          </p:cNvSpPr>
          <p:nvPr>
            <p:ph type="pic" sz="quarter" idx="13"/>
          </p:nvPr>
        </p:nvSpPr>
        <p:spPr>
          <a:solidFill>
            <a:srgbClr val="E82785"/>
          </a:solidFill>
        </p:spPr>
        <p:txBody>
          <a:bodyPr/>
          <a:lstStyle/>
          <a:p>
            <a:endParaRPr lang="fr-FR"/>
          </a:p>
        </p:txBody>
      </p:sp>
      <p:sp>
        <p:nvSpPr>
          <p:cNvPr id="3" name="Date Placeholder 2">
            <a:extLst>
              <a:ext uri="{FF2B5EF4-FFF2-40B4-BE49-F238E27FC236}">
                <a16:creationId xmlns:a16="http://schemas.microsoft.com/office/drawing/2014/main" id="{9A2D64F7-2FD5-0A36-FA92-F5F098952F83}"/>
              </a:ext>
            </a:extLst>
          </p:cNvPr>
          <p:cNvSpPr>
            <a:spLocks noGrp="1"/>
          </p:cNvSpPr>
          <p:nvPr>
            <p:ph type="dt" sz="half" idx="2"/>
          </p:nvPr>
        </p:nvSpPr>
        <p:spPr/>
        <p:txBody>
          <a:bodyPr/>
          <a:lstStyle/>
          <a:p>
            <a:fld id="{5F7325A3-5315-1B4B-A0D9-112471EB5837}" type="datetime1">
              <a:rPr lang="fr-FR" cap="all" smtClean="0"/>
              <a:pPr/>
              <a:t>09/12/2024</a:t>
            </a:fld>
            <a:endParaRPr lang="fr-FR" cap="all"/>
          </a:p>
        </p:txBody>
      </p:sp>
      <p:sp>
        <p:nvSpPr>
          <p:cNvPr id="4" name="Title 3">
            <a:extLst>
              <a:ext uri="{FF2B5EF4-FFF2-40B4-BE49-F238E27FC236}">
                <a16:creationId xmlns:a16="http://schemas.microsoft.com/office/drawing/2014/main" id="{BB0FD83E-867E-7A88-BC41-D2B694F87491}"/>
              </a:ext>
            </a:extLst>
          </p:cNvPr>
          <p:cNvSpPr>
            <a:spLocks noGrp="1"/>
          </p:cNvSpPr>
          <p:nvPr>
            <p:ph type="title"/>
          </p:nvPr>
        </p:nvSpPr>
        <p:spPr/>
        <p:txBody>
          <a:bodyPr/>
          <a:lstStyle/>
          <a:p>
            <a:pPr marL="0" indent="0">
              <a:buNone/>
            </a:pPr>
            <a:r>
              <a:rPr lang="fr-FR" dirty="0"/>
              <a:t>6. Annexes</a:t>
            </a:r>
          </a:p>
        </p:txBody>
      </p:sp>
      <p:sp>
        <p:nvSpPr>
          <p:cNvPr id="5" name="Slide Number Placeholder 4">
            <a:extLst>
              <a:ext uri="{FF2B5EF4-FFF2-40B4-BE49-F238E27FC236}">
                <a16:creationId xmlns:a16="http://schemas.microsoft.com/office/drawing/2014/main" id="{396BFE7E-FBB3-CD08-160F-32069E6813C8}"/>
              </a:ext>
            </a:extLst>
          </p:cNvPr>
          <p:cNvSpPr>
            <a:spLocks noGrp="1"/>
          </p:cNvSpPr>
          <p:nvPr>
            <p:ph type="sldNum" sz="quarter" idx="4"/>
          </p:nvPr>
        </p:nvSpPr>
        <p:spPr/>
        <p:txBody>
          <a:bodyPr/>
          <a:lstStyle/>
          <a:p>
            <a:fld id="{733122C9-A0B9-462F-8757-0847AD287B63}" type="slidenum">
              <a:rPr lang="fr-FR" smtClean="0"/>
              <a:pPr/>
              <a:t>41</a:t>
            </a:fld>
            <a:endParaRPr lang="fr-FR"/>
          </a:p>
        </p:txBody>
      </p:sp>
      <p:sp>
        <p:nvSpPr>
          <p:cNvPr id="7" name="Espace réservé du pied de page 4">
            <a:extLst>
              <a:ext uri="{FF2B5EF4-FFF2-40B4-BE49-F238E27FC236}">
                <a16:creationId xmlns:a16="http://schemas.microsoft.com/office/drawing/2014/main" id="{A375E77C-85B4-0398-F3A4-9F980F05126F}"/>
              </a:ext>
            </a:extLst>
          </p:cNvPr>
          <p:cNvSpPr>
            <a:spLocks noGrp="1"/>
          </p:cNvSpPr>
          <p:nvPr>
            <p:ph type="ftr" sz="quarter" idx="3"/>
          </p:nvPr>
        </p:nvSpPr>
        <p:spPr>
          <a:xfrm>
            <a:off x="2868782" y="195486"/>
            <a:ext cx="5879931" cy="360000"/>
          </a:xfrm>
        </p:spPr>
        <p:txBody>
          <a:bodyPr/>
          <a:lstStyle/>
          <a:p>
            <a:r>
              <a:rPr lang="fr-FR"/>
              <a:t>Délégation au numérique en santé</a:t>
            </a:r>
          </a:p>
        </p:txBody>
      </p:sp>
    </p:spTree>
    <p:extLst>
      <p:ext uri="{BB962C8B-B14F-4D97-AF65-F5344CB8AC3E}">
        <p14:creationId xmlns:p14="http://schemas.microsoft.com/office/powerpoint/2010/main" val="1581050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B6DFD8-07EF-483A-16D0-EE6F28FF6CE4}"/>
              </a:ext>
            </a:extLst>
          </p:cNvPr>
          <p:cNvSpPr>
            <a:spLocks noGrp="1"/>
          </p:cNvSpPr>
          <p:nvPr>
            <p:ph type="sldNum" sz="quarter" idx="12"/>
          </p:nvPr>
        </p:nvSpPr>
        <p:spPr/>
        <p:txBody>
          <a:bodyPr/>
          <a:lstStyle/>
          <a:p>
            <a:fld id="{733122C9-A0B9-462F-8757-0847AD287B63}" type="slidenum">
              <a:rPr lang="fr-FR" smtClean="0"/>
              <a:pPr/>
              <a:t>42</a:t>
            </a:fld>
            <a:endParaRPr lang="fr-FR"/>
          </a:p>
        </p:txBody>
      </p:sp>
      <p:sp>
        <p:nvSpPr>
          <p:cNvPr id="3" name="Date Placeholder 2">
            <a:extLst>
              <a:ext uri="{FF2B5EF4-FFF2-40B4-BE49-F238E27FC236}">
                <a16:creationId xmlns:a16="http://schemas.microsoft.com/office/drawing/2014/main" id="{393C0F01-2217-592B-DB57-442920414CB4}"/>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le 4">
            <a:extLst>
              <a:ext uri="{FF2B5EF4-FFF2-40B4-BE49-F238E27FC236}">
                <a16:creationId xmlns:a16="http://schemas.microsoft.com/office/drawing/2014/main" id="{5D546B76-3664-CE08-1E48-98B5AE448940}"/>
              </a:ext>
            </a:extLst>
          </p:cNvPr>
          <p:cNvSpPr>
            <a:spLocks noGrp="1"/>
          </p:cNvSpPr>
          <p:nvPr>
            <p:ph type="title"/>
          </p:nvPr>
        </p:nvSpPr>
        <p:spPr>
          <a:xfrm>
            <a:off x="323850" y="746281"/>
            <a:ext cx="8424863" cy="539991"/>
          </a:xfrm>
        </p:spPr>
        <p:txBody>
          <a:bodyPr/>
          <a:lstStyle/>
          <a:p>
            <a:r>
              <a:rPr lang="fr-FR"/>
              <a:t>Participants</a:t>
            </a:r>
          </a:p>
        </p:txBody>
      </p:sp>
      <p:graphicFrame>
        <p:nvGraphicFramePr>
          <p:cNvPr id="8" name="Table 7">
            <a:extLst>
              <a:ext uri="{FF2B5EF4-FFF2-40B4-BE49-F238E27FC236}">
                <a16:creationId xmlns:a16="http://schemas.microsoft.com/office/drawing/2014/main" id="{C4F03479-B2A1-4D6E-ECE9-76AAA8330CF1}"/>
              </a:ext>
            </a:extLst>
          </p:cNvPr>
          <p:cNvGraphicFramePr>
            <a:graphicFrameLocks noGrp="1"/>
          </p:cNvGraphicFramePr>
          <p:nvPr>
            <p:extLst>
              <p:ext uri="{D42A27DB-BD31-4B8C-83A1-F6EECF244321}">
                <p14:modId xmlns:p14="http://schemas.microsoft.com/office/powerpoint/2010/main" val="1365402419"/>
              </p:ext>
            </p:extLst>
          </p:nvPr>
        </p:nvGraphicFramePr>
        <p:xfrm>
          <a:off x="1449212" y="1286272"/>
          <a:ext cx="6174137" cy="3093720"/>
        </p:xfrm>
        <a:graphic>
          <a:graphicData uri="http://schemas.openxmlformats.org/drawingml/2006/table">
            <a:tbl>
              <a:tblPr firstRow="1" firstCol="1" bandRow="1"/>
              <a:tblGrid>
                <a:gridCol w="3174687">
                  <a:extLst>
                    <a:ext uri="{9D8B030D-6E8A-4147-A177-3AD203B41FA5}">
                      <a16:colId xmlns:a16="http://schemas.microsoft.com/office/drawing/2014/main" val="3582301306"/>
                    </a:ext>
                  </a:extLst>
                </a:gridCol>
                <a:gridCol w="2999450">
                  <a:extLst>
                    <a:ext uri="{9D8B030D-6E8A-4147-A177-3AD203B41FA5}">
                      <a16:colId xmlns:a16="http://schemas.microsoft.com/office/drawing/2014/main" val="2279194884"/>
                    </a:ext>
                  </a:extLst>
                </a:gridCol>
              </a:tblGrid>
              <a:tr h="171450">
                <a:tc>
                  <a:txBody>
                    <a:bodyPr/>
                    <a:lstStyle/>
                    <a:p>
                      <a:r>
                        <a:rPr lang="fr-FR" sz="800" b="1">
                          <a:effectLst/>
                          <a:latin typeface="Marianne" panose="02000000000000000000"/>
                          <a:ea typeface="Times New Roman" panose="02020603050405020304" pitchFamily="18" charset="0"/>
                          <a:cs typeface="Times New Roman"/>
                        </a:rPr>
                        <a:t>Prénom, Nom</a:t>
                      </a:r>
                      <a:endParaRPr lang="fr-FR" sz="800">
                        <a:effectLst/>
                        <a:latin typeface="Marianne" panose="02000000000000000000"/>
                        <a:ea typeface="Times New Roman" panose="02020603050405020304" pitchFamily="18" charset="0"/>
                        <a:cs typeface="Times New Roman"/>
                      </a:endParaRP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AD1DF"/>
                    </a:solidFill>
                  </a:tcPr>
                </a:tc>
                <a:tc>
                  <a:txBody>
                    <a:bodyPr/>
                    <a:lstStyle/>
                    <a:p>
                      <a:r>
                        <a:rPr lang="fr-FR" sz="800" b="1">
                          <a:solidFill>
                            <a:srgbClr val="000000"/>
                          </a:solidFill>
                          <a:effectLst/>
                          <a:latin typeface="Marianne" panose="02000000000000000000"/>
                          <a:ea typeface="Times New Roman" panose="02020603050405020304" pitchFamily="18" charset="0"/>
                          <a:cs typeface="Times New Roman"/>
                        </a:rPr>
                        <a:t>Fonction</a:t>
                      </a:r>
                      <a:endParaRPr lang="fr-FR" sz="800">
                        <a:effectLst/>
                        <a:latin typeface="Marianne" panose="02000000000000000000"/>
                        <a:ea typeface="Times New Roman" panose="02020603050405020304" pitchFamily="18" charset="0"/>
                        <a:cs typeface="Times New Roman"/>
                      </a:endParaRP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AD1DF"/>
                    </a:solidFill>
                  </a:tcPr>
                </a:tc>
                <a:extLst>
                  <a:ext uri="{0D108BD9-81ED-4DB2-BD59-A6C34878D82A}">
                    <a16:rowId xmlns:a16="http://schemas.microsoft.com/office/drawing/2014/main" val="4012264569"/>
                  </a:ext>
                </a:extLst>
              </a:tr>
              <a:tr h="171450">
                <a:tc>
                  <a:txBody>
                    <a:bodyPr/>
                    <a:lstStyle/>
                    <a:p>
                      <a:pPr algn="ctr"/>
                      <a:r>
                        <a:rPr lang="fr-FR" sz="800">
                          <a:effectLst/>
                          <a:latin typeface="Marianne" panose="02000000000000000000"/>
                          <a:ea typeface="Times New Roman" panose="02020603050405020304" pitchFamily="18" charset="0"/>
                          <a:cs typeface="Times New Roman"/>
                        </a:rPr>
                        <a:t>Marianne Billard</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Directrice de projet, DNS</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294865899"/>
                  </a:ext>
                </a:extLst>
              </a:tr>
              <a:tr h="171450">
                <a:tc>
                  <a:txBody>
                    <a:bodyPr/>
                    <a:lstStyle/>
                    <a:p>
                      <a:pPr algn="ctr"/>
                      <a:r>
                        <a:rPr lang="fr-FR" sz="800">
                          <a:effectLst/>
                          <a:latin typeface="Marianne" panose="02000000000000000000"/>
                          <a:ea typeface="Times New Roman" panose="02020603050405020304" pitchFamily="18" charset="0"/>
                          <a:cs typeface="Times New Roman"/>
                        </a:rPr>
                        <a:t>Muriel Bakassa Traoré</a:t>
                      </a:r>
                    </a:p>
                  </a:txBody>
                  <a:tcPr marL="45720" marR="4572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DNS (accompagnement)</a:t>
                      </a:r>
                    </a:p>
                  </a:txBody>
                  <a:tcPr marL="45720" marR="4572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750870843"/>
                  </a:ext>
                </a:extLst>
              </a:tr>
              <a:tr h="171450">
                <a:tc>
                  <a:txBody>
                    <a:bodyPr/>
                    <a:lstStyle/>
                    <a:p>
                      <a:pPr algn="ctr"/>
                      <a:r>
                        <a:rPr lang="fr-FR" sz="800">
                          <a:effectLst/>
                          <a:latin typeface="Marianne" panose="02000000000000000000"/>
                          <a:ea typeface="Times New Roman" panose="02020603050405020304" pitchFamily="18" charset="0"/>
                          <a:cs typeface="Times New Roman"/>
                        </a:rPr>
                        <a:t>Lucie Pontier</a:t>
                      </a:r>
                    </a:p>
                  </a:txBody>
                  <a:tcPr marL="45720" marR="4572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DNS (accompagnement)</a:t>
                      </a:r>
                    </a:p>
                  </a:txBody>
                  <a:tcPr marL="45720" marR="4572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639930322"/>
                  </a:ext>
                </a:extLst>
              </a:tr>
              <a:tr h="171450">
                <a:tc>
                  <a:txBody>
                    <a:bodyPr/>
                    <a:lstStyle/>
                    <a:p>
                      <a:pPr algn="ctr"/>
                      <a:r>
                        <a:rPr lang="fr-FR" sz="800">
                          <a:effectLst/>
                          <a:latin typeface="Marianne" panose="02000000000000000000"/>
                          <a:ea typeface="Times New Roman" panose="02020603050405020304" pitchFamily="18" charset="0"/>
                          <a:cs typeface="Times New Roman"/>
                        </a:rPr>
                        <a:t>Nelsa Louro</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ANS</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043090691"/>
                  </a:ext>
                </a:extLst>
              </a:tr>
              <a:tr h="171450">
                <a:tc>
                  <a:txBody>
                    <a:bodyPr/>
                    <a:lstStyle/>
                    <a:p>
                      <a:pPr algn="ctr"/>
                      <a:r>
                        <a:rPr lang="fr-FR" sz="800">
                          <a:effectLst/>
                          <a:latin typeface="Marianne" panose="02000000000000000000"/>
                          <a:ea typeface="Times New Roman" panose="02020603050405020304" pitchFamily="18" charset="0"/>
                          <a:cs typeface="Times New Roman"/>
                        </a:rPr>
                        <a:t>Léa Bosquain</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ANS</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153425165"/>
                  </a:ext>
                </a:extLst>
              </a:tr>
              <a:tr h="171450">
                <a:tc>
                  <a:txBody>
                    <a:bodyPr/>
                    <a:lstStyle/>
                    <a:p>
                      <a:pPr algn="ctr"/>
                      <a:r>
                        <a:rPr lang="fr-FR" sz="800">
                          <a:effectLst/>
                          <a:latin typeface="Marianne" panose="02000000000000000000"/>
                          <a:ea typeface="Times New Roman" panose="02020603050405020304" pitchFamily="18" charset="0"/>
                          <a:cs typeface="Times New Roman"/>
                        </a:rPr>
                        <a:t>Vanessa Audebert</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Assurance maladie</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466442038"/>
                  </a:ext>
                </a:extLst>
              </a:tr>
              <a:tr h="171450">
                <a:tc>
                  <a:txBody>
                    <a:bodyPr/>
                    <a:lstStyle/>
                    <a:p>
                      <a:pPr algn="ctr"/>
                      <a:r>
                        <a:rPr lang="fr-FR" sz="800">
                          <a:effectLst/>
                          <a:latin typeface="Marianne" panose="02000000000000000000"/>
                          <a:ea typeface="Times New Roman" panose="02020603050405020304" pitchFamily="18" charset="0"/>
                          <a:cs typeface="Times New Roman"/>
                        </a:rPr>
                        <a:t>Sonia Troin</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Assurance maladie</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330027866"/>
                  </a:ext>
                </a:extLst>
              </a:tr>
              <a:tr h="171450">
                <a:tc>
                  <a:txBody>
                    <a:bodyPr/>
                    <a:lstStyle/>
                    <a:p>
                      <a:pPr marL="0" marR="0" indent="0" algn="ctr" defTabSz="292100" latinLnBrk="0">
                        <a:lnSpc>
                          <a:spcPct val="100000"/>
                        </a:lnSpc>
                        <a:spcBef>
                          <a:spcPts val="0"/>
                        </a:spcBef>
                        <a:spcAft>
                          <a:spcPts val="0"/>
                        </a:spcAft>
                        <a:buClrTx/>
                        <a:buSzTx/>
                        <a:buFontTx/>
                        <a:buNone/>
                        <a:tabLst/>
                      </a:pPr>
                      <a:r>
                        <a:rPr lang="fr-FR" sz="800" b="0" i="0" u="none" strike="noStrike" cap="none" spc="0" baseline="0">
                          <a:solidFill>
                            <a:schemeClr val="tx1"/>
                          </a:solidFill>
                          <a:effectLst/>
                          <a:uFillTx/>
                          <a:latin typeface="Marianne" panose="02000000000000000000"/>
                          <a:ea typeface="Times New Roman" panose="02020603050405020304" pitchFamily="18" charset="0"/>
                          <a:cs typeface="Times New Roman"/>
                          <a:sym typeface="Arial"/>
                        </a:rPr>
                        <a:t>Anthonin Duret</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a:effectLst/>
                          <a:latin typeface="Marianne" panose="02000000000000000000"/>
                          <a:ea typeface="Times New Roman" panose="02020603050405020304" pitchFamily="18" charset="0"/>
                          <a:cs typeface="Times New Roman"/>
                        </a:rPr>
                        <a:t>Assurance maladie</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793757388"/>
                  </a:ext>
                </a:extLst>
              </a:tr>
              <a:tr h="171450">
                <a:tc>
                  <a:txBody>
                    <a:bodyPr/>
                    <a:lstStyle/>
                    <a:p>
                      <a:pPr algn="ctr"/>
                      <a:r>
                        <a:rPr lang="fr-FR" sz="800">
                          <a:effectLst/>
                          <a:latin typeface="Marianne" panose="02000000000000000000"/>
                          <a:ea typeface="Times New Roman" panose="02020603050405020304" pitchFamily="18" charset="0"/>
                          <a:cs typeface="Times New Roman"/>
                        </a:rPr>
                        <a:t>Anne-Louise Bonnard</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a:effectLst/>
                          <a:latin typeface="Marianne" panose="02000000000000000000"/>
                          <a:ea typeface="Times New Roman" panose="02020603050405020304" pitchFamily="18" charset="0"/>
                          <a:cs typeface="Times New Roman"/>
                        </a:rPr>
                        <a:t>Assurance maladie</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985994680"/>
                  </a:ext>
                </a:extLst>
              </a:tr>
              <a:tr h="171450">
                <a:tc>
                  <a:txBody>
                    <a:bodyPr/>
                    <a:lstStyle/>
                    <a:p>
                      <a:pPr algn="ctr"/>
                      <a:r>
                        <a:rPr lang="fr-FR" sz="800">
                          <a:effectLst/>
                          <a:latin typeface="Marianne" panose="02000000000000000000"/>
                          <a:ea typeface="Times New Roman" panose="02020603050405020304" pitchFamily="18" charset="0"/>
                          <a:cs typeface="Times New Roman"/>
                        </a:rPr>
                        <a:t>Nicolas Brun</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Union nationale des associations familiales</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471075797"/>
                  </a:ext>
                </a:extLst>
              </a:tr>
              <a:tr h="171450">
                <a:tc>
                  <a:txBody>
                    <a:bodyPr/>
                    <a:lstStyle/>
                    <a:p>
                      <a:pPr algn="ctr"/>
                      <a:r>
                        <a:rPr lang="fr-FR" sz="800">
                          <a:effectLst/>
                          <a:latin typeface="Marianne" panose="02000000000000000000"/>
                          <a:ea typeface="Times New Roman" panose="02020603050405020304" pitchFamily="18" charset="0"/>
                          <a:cs typeface="Times New Roman"/>
                        </a:rPr>
                        <a:t>Julien Carretier</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Centre national des soins palliatifs et de la fin de vie</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575779285"/>
                  </a:ext>
                </a:extLst>
              </a:tr>
              <a:tr h="171450">
                <a:tc>
                  <a:txBody>
                    <a:bodyPr/>
                    <a:lstStyle/>
                    <a:p>
                      <a:pPr algn="ctr"/>
                      <a:r>
                        <a:rPr lang="fr-FR" sz="800">
                          <a:effectLst/>
                          <a:latin typeface="Marianne" panose="02000000000000000000"/>
                          <a:ea typeface="Times New Roman" panose="02020603050405020304" pitchFamily="18" charset="0"/>
                          <a:cs typeface="Times New Roman"/>
                        </a:rPr>
                        <a:t>Clothilde </a:t>
                      </a:r>
                      <a:r>
                        <a:rPr lang="fr-FR" sz="800" err="1">
                          <a:effectLst/>
                          <a:latin typeface="Marianne" panose="02000000000000000000"/>
                          <a:ea typeface="Times New Roman" panose="02020603050405020304" pitchFamily="18" charset="0"/>
                          <a:cs typeface="Times New Roman"/>
                        </a:rPr>
                        <a:t>Lorriere</a:t>
                      </a:r>
                      <a:endParaRPr lang="fr-FR" sz="800">
                        <a:effectLst/>
                        <a:latin typeface="Marianne" panose="02000000000000000000"/>
                        <a:ea typeface="Times New Roman" panose="02020603050405020304" pitchFamily="18" charset="0"/>
                        <a:cs typeface="Times New Roman"/>
                      </a:endParaRP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Centre national des soins palliatifs et de la fin de vie</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591703745"/>
                  </a:ext>
                </a:extLst>
              </a:tr>
              <a:tr h="171450">
                <a:tc>
                  <a:txBody>
                    <a:bodyPr/>
                    <a:lstStyle/>
                    <a:p>
                      <a:pPr algn="ctr"/>
                      <a:r>
                        <a:rPr lang="fr-FR" sz="800">
                          <a:effectLst/>
                          <a:latin typeface="Marianne" panose="02000000000000000000"/>
                          <a:ea typeface="Times New Roman" panose="02020603050405020304" pitchFamily="18" charset="0"/>
                          <a:cs typeface="Times New Roman"/>
                        </a:rPr>
                        <a:t>Léa </a:t>
                      </a:r>
                      <a:r>
                        <a:rPr lang="fr-FR" sz="800" err="1">
                          <a:effectLst/>
                          <a:latin typeface="Marianne" panose="02000000000000000000"/>
                          <a:ea typeface="Times New Roman" panose="02020603050405020304" pitchFamily="18" charset="0"/>
                          <a:cs typeface="Times New Roman"/>
                        </a:rPr>
                        <a:t>Peroni</a:t>
                      </a:r>
                      <a:endParaRPr lang="fr-FR" sz="800">
                        <a:effectLst/>
                        <a:latin typeface="Marianne" panose="02000000000000000000"/>
                        <a:ea typeface="Times New Roman" panose="02020603050405020304" pitchFamily="18" charset="0"/>
                        <a:cs typeface="Times New Roman"/>
                      </a:endParaRP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Centre national des soins palliatifs et de la fin de vie</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413574102"/>
                  </a:ext>
                </a:extLst>
              </a:tr>
              <a:tr h="171450">
                <a:tc>
                  <a:txBody>
                    <a:bodyPr/>
                    <a:lstStyle/>
                    <a:p>
                      <a:pPr algn="ctr"/>
                      <a:r>
                        <a:rPr lang="fr-FR" sz="800">
                          <a:effectLst/>
                          <a:latin typeface="Marianne" panose="02000000000000000000"/>
                          <a:ea typeface="Times New Roman" panose="02020603050405020304" pitchFamily="18" charset="0"/>
                          <a:cs typeface="Times New Roman"/>
                        </a:rPr>
                        <a:t>Jean-Claude Flanet</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JALMALV (Jusqu’à la mort accompagner la vie)</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211521186"/>
                  </a:ext>
                </a:extLst>
              </a:tr>
              <a:tr h="171450">
                <a:tc>
                  <a:txBody>
                    <a:bodyPr/>
                    <a:lstStyle/>
                    <a:p>
                      <a:pPr algn="ctr"/>
                      <a:r>
                        <a:rPr lang="fr-FR" sz="800">
                          <a:effectLst/>
                          <a:latin typeface="Marianne" panose="02000000000000000000"/>
                          <a:ea typeface="Times New Roman" panose="02020603050405020304" pitchFamily="18" charset="0"/>
                          <a:cs typeface="Times New Roman"/>
                        </a:rPr>
                        <a:t>Wassim Gana</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Clinicien - CHRU Tours </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84942365"/>
                  </a:ext>
                </a:extLst>
              </a:tr>
            </a:tbl>
          </a:graphicData>
        </a:graphic>
      </p:graphicFrame>
    </p:spTree>
    <p:extLst>
      <p:ext uri="{BB962C8B-B14F-4D97-AF65-F5344CB8AC3E}">
        <p14:creationId xmlns:p14="http://schemas.microsoft.com/office/powerpoint/2010/main" val="1885489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B6DFD8-07EF-483A-16D0-EE6F28FF6CE4}"/>
              </a:ext>
            </a:extLst>
          </p:cNvPr>
          <p:cNvSpPr>
            <a:spLocks noGrp="1"/>
          </p:cNvSpPr>
          <p:nvPr>
            <p:ph type="sldNum" sz="quarter" idx="12"/>
          </p:nvPr>
        </p:nvSpPr>
        <p:spPr/>
        <p:txBody>
          <a:bodyPr/>
          <a:lstStyle/>
          <a:p>
            <a:fld id="{733122C9-A0B9-462F-8757-0847AD287B63}" type="slidenum">
              <a:rPr lang="fr-FR" smtClean="0"/>
              <a:pPr/>
              <a:t>43</a:t>
            </a:fld>
            <a:endParaRPr lang="fr-FR"/>
          </a:p>
        </p:txBody>
      </p:sp>
      <p:sp>
        <p:nvSpPr>
          <p:cNvPr id="3" name="Date Placeholder 2">
            <a:extLst>
              <a:ext uri="{FF2B5EF4-FFF2-40B4-BE49-F238E27FC236}">
                <a16:creationId xmlns:a16="http://schemas.microsoft.com/office/drawing/2014/main" id="{393C0F01-2217-592B-DB57-442920414CB4}"/>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le 4">
            <a:extLst>
              <a:ext uri="{FF2B5EF4-FFF2-40B4-BE49-F238E27FC236}">
                <a16:creationId xmlns:a16="http://schemas.microsoft.com/office/drawing/2014/main" id="{5D546B76-3664-CE08-1E48-98B5AE448940}"/>
              </a:ext>
            </a:extLst>
          </p:cNvPr>
          <p:cNvSpPr>
            <a:spLocks noGrp="1"/>
          </p:cNvSpPr>
          <p:nvPr>
            <p:ph type="title"/>
          </p:nvPr>
        </p:nvSpPr>
        <p:spPr>
          <a:xfrm>
            <a:off x="323850" y="746281"/>
            <a:ext cx="8424863" cy="539991"/>
          </a:xfrm>
        </p:spPr>
        <p:txBody>
          <a:bodyPr/>
          <a:lstStyle/>
          <a:p>
            <a:r>
              <a:rPr lang="fr-FR"/>
              <a:t>Participants</a:t>
            </a:r>
          </a:p>
        </p:txBody>
      </p:sp>
      <p:graphicFrame>
        <p:nvGraphicFramePr>
          <p:cNvPr id="8" name="Table 7">
            <a:extLst>
              <a:ext uri="{FF2B5EF4-FFF2-40B4-BE49-F238E27FC236}">
                <a16:creationId xmlns:a16="http://schemas.microsoft.com/office/drawing/2014/main" id="{C4F03479-B2A1-4D6E-ECE9-76AAA8330CF1}"/>
              </a:ext>
            </a:extLst>
          </p:cNvPr>
          <p:cNvGraphicFramePr>
            <a:graphicFrameLocks noGrp="1"/>
          </p:cNvGraphicFramePr>
          <p:nvPr>
            <p:extLst>
              <p:ext uri="{D42A27DB-BD31-4B8C-83A1-F6EECF244321}">
                <p14:modId xmlns:p14="http://schemas.microsoft.com/office/powerpoint/2010/main" val="1471358335"/>
              </p:ext>
            </p:extLst>
          </p:nvPr>
        </p:nvGraphicFramePr>
        <p:xfrm>
          <a:off x="1449212" y="1294231"/>
          <a:ext cx="6174137" cy="3093720"/>
        </p:xfrm>
        <a:graphic>
          <a:graphicData uri="http://schemas.openxmlformats.org/drawingml/2006/table">
            <a:tbl>
              <a:tblPr firstRow="1" firstCol="1" bandRow="1"/>
              <a:tblGrid>
                <a:gridCol w="3174687">
                  <a:extLst>
                    <a:ext uri="{9D8B030D-6E8A-4147-A177-3AD203B41FA5}">
                      <a16:colId xmlns:a16="http://schemas.microsoft.com/office/drawing/2014/main" val="3582301306"/>
                    </a:ext>
                  </a:extLst>
                </a:gridCol>
                <a:gridCol w="2999450">
                  <a:extLst>
                    <a:ext uri="{9D8B030D-6E8A-4147-A177-3AD203B41FA5}">
                      <a16:colId xmlns:a16="http://schemas.microsoft.com/office/drawing/2014/main" val="2279194884"/>
                    </a:ext>
                  </a:extLst>
                </a:gridCol>
              </a:tblGrid>
              <a:tr h="171450">
                <a:tc>
                  <a:txBody>
                    <a:bodyPr/>
                    <a:lstStyle/>
                    <a:p>
                      <a:r>
                        <a:rPr lang="fr-FR" sz="800" b="1">
                          <a:effectLst/>
                          <a:latin typeface="Marianne" panose="02000000000000000000"/>
                          <a:ea typeface="Times New Roman" panose="02020603050405020304" pitchFamily="18" charset="0"/>
                          <a:cs typeface="Times New Roman"/>
                        </a:rPr>
                        <a:t>Prénom, Nom</a:t>
                      </a:r>
                      <a:endParaRPr lang="fr-FR" sz="800">
                        <a:effectLst/>
                        <a:latin typeface="Marianne" panose="02000000000000000000"/>
                        <a:ea typeface="Times New Roman" panose="02020603050405020304" pitchFamily="18" charset="0"/>
                        <a:cs typeface="Times New Roman"/>
                      </a:endParaRP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AD1DF"/>
                    </a:solidFill>
                  </a:tcPr>
                </a:tc>
                <a:tc>
                  <a:txBody>
                    <a:bodyPr/>
                    <a:lstStyle/>
                    <a:p>
                      <a:r>
                        <a:rPr lang="fr-FR" sz="800" b="1">
                          <a:solidFill>
                            <a:srgbClr val="000000"/>
                          </a:solidFill>
                          <a:effectLst/>
                          <a:latin typeface="Marianne" panose="02000000000000000000"/>
                          <a:ea typeface="Times New Roman" panose="02020603050405020304" pitchFamily="18" charset="0"/>
                          <a:cs typeface="Times New Roman"/>
                        </a:rPr>
                        <a:t>Fonction</a:t>
                      </a:r>
                      <a:endParaRPr lang="fr-FR" sz="800">
                        <a:effectLst/>
                        <a:latin typeface="Marianne" panose="02000000000000000000"/>
                        <a:ea typeface="Times New Roman" panose="02020603050405020304" pitchFamily="18" charset="0"/>
                        <a:cs typeface="Times New Roman"/>
                      </a:endParaRP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AD1DF"/>
                    </a:solidFill>
                  </a:tcPr>
                </a:tc>
                <a:extLst>
                  <a:ext uri="{0D108BD9-81ED-4DB2-BD59-A6C34878D82A}">
                    <a16:rowId xmlns:a16="http://schemas.microsoft.com/office/drawing/2014/main" val="4012264569"/>
                  </a:ext>
                </a:extLst>
              </a:tr>
              <a:tr h="171450">
                <a:tc>
                  <a:txBody>
                    <a:bodyPr/>
                    <a:lstStyle/>
                    <a:p>
                      <a:pPr algn="ctr"/>
                      <a:r>
                        <a:rPr lang="fr-FR" sz="800">
                          <a:effectLst/>
                          <a:latin typeface="Marianne" panose="02000000000000000000"/>
                          <a:ea typeface="Times New Roman" panose="02020603050405020304" pitchFamily="18" charset="0"/>
                          <a:cs typeface="Times New Roman"/>
                        </a:rPr>
                        <a:t>Lélia Bertrand</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ANEPF (Association Nationale des Etudiants en Pharmacie)</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530177921"/>
                  </a:ext>
                </a:extLst>
              </a:tr>
              <a:tr h="171450">
                <a:tc>
                  <a:txBody>
                    <a:bodyPr/>
                    <a:lstStyle/>
                    <a:p>
                      <a:pPr algn="ctr"/>
                      <a:r>
                        <a:rPr lang="fr-FR" sz="800">
                          <a:effectLst/>
                          <a:latin typeface="Marianne" panose="02000000000000000000"/>
                          <a:ea typeface="Times New Roman" panose="02020603050405020304" pitchFamily="18" charset="0"/>
                          <a:cs typeface="Times New Roman"/>
                        </a:rPr>
                        <a:t>Alexiane Nuffer</a:t>
                      </a:r>
                      <a:endParaRPr lang="fr-FR" sz="800" err="1">
                        <a:effectLst/>
                        <a:latin typeface="Marianne"/>
                        <a:ea typeface="Times New Roman" panose="02020603050405020304" pitchFamily="18" charset="0"/>
                        <a:cs typeface="Times New Roman"/>
                      </a:endParaRP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a:effectLst/>
                          <a:latin typeface="Marianne" panose="02000000000000000000"/>
                          <a:ea typeface="Times New Roman" panose="02020603050405020304" pitchFamily="18" charset="0"/>
                          <a:cs typeface="Times New Roman"/>
                        </a:rPr>
                        <a:t>ANEPF (Association Nationale des Etudiants en Pharmacie)</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444146813"/>
                  </a:ext>
                </a:extLst>
              </a:tr>
              <a:tr h="171450">
                <a:tc>
                  <a:txBody>
                    <a:bodyPr/>
                    <a:lstStyle/>
                    <a:p>
                      <a:pPr algn="ctr"/>
                      <a:r>
                        <a:rPr lang="fr-FR" sz="800">
                          <a:effectLst/>
                          <a:latin typeface="Marianne" panose="02000000000000000000"/>
                          <a:ea typeface="Times New Roman" panose="02020603050405020304" pitchFamily="18" charset="0"/>
                          <a:cs typeface="Times New Roman"/>
                        </a:rPr>
                        <a:t>Maë Labesse</a:t>
                      </a:r>
                      <a:endParaRPr lang="fr-FR" sz="800" err="1">
                        <a:effectLst/>
                        <a:latin typeface="Marianne"/>
                        <a:ea typeface="Times New Roman" panose="02020603050405020304" pitchFamily="18" charset="0"/>
                        <a:cs typeface="Times New Roman"/>
                      </a:endParaRP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SESAN</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294865899"/>
                  </a:ext>
                </a:extLst>
              </a:tr>
              <a:tr h="171450">
                <a:tc>
                  <a:txBody>
                    <a:bodyPr/>
                    <a:lstStyle/>
                    <a:p>
                      <a:pPr algn="ctr"/>
                      <a:r>
                        <a:rPr lang="fr-FR" sz="800">
                          <a:effectLst/>
                          <a:latin typeface="Marianne" panose="02000000000000000000"/>
                          <a:ea typeface="Times New Roman" panose="02020603050405020304" pitchFamily="18" charset="0"/>
                          <a:cs typeface="Times New Roman"/>
                        </a:rPr>
                        <a:t>Elisabeth Lucchi</a:t>
                      </a:r>
                      <a:endParaRPr lang="fr-FR" sz="800" err="1">
                        <a:effectLst/>
                        <a:latin typeface="Marianne"/>
                        <a:ea typeface="Times New Roman" panose="02020603050405020304" pitchFamily="18" charset="0"/>
                        <a:cs typeface="Times New Roman"/>
                      </a:endParaRPr>
                    </a:p>
                  </a:txBody>
                  <a:tcPr marL="45720" marR="4572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Praticien – Institut Curie</a:t>
                      </a:r>
                    </a:p>
                  </a:txBody>
                  <a:tcPr marL="45720" marR="4572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639930322"/>
                  </a:ext>
                </a:extLst>
              </a:tr>
              <a:tr h="171450">
                <a:tc>
                  <a:txBody>
                    <a:bodyPr/>
                    <a:lstStyle/>
                    <a:p>
                      <a:pPr algn="ctr"/>
                      <a:r>
                        <a:rPr lang="fr-FR" sz="800">
                          <a:effectLst/>
                          <a:latin typeface="Marianne" panose="02000000000000000000"/>
                          <a:ea typeface="Times New Roman" panose="02020603050405020304" pitchFamily="18" charset="0"/>
                          <a:cs typeface="Times New Roman"/>
                        </a:rPr>
                        <a:t>Stéphanie Pierre</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France Assos Santé</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985994680"/>
                  </a:ext>
                </a:extLst>
              </a:tr>
              <a:tr h="171450">
                <a:tc>
                  <a:txBody>
                    <a:bodyPr/>
                    <a:lstStyle/>
                    <a:p>
                      <a:pPr algn="ctr"/>
                      <a:r>
                        <a:rPr lang="fr-FR" sz="800">
                          <a:effectLst/>
                          <a:latin typeface="Marianne" panose="02000000000000000000"/>
                          <a:ea typeface="Times New Roman" panose="02020603050405020304" pitchFamily="18" charset="0"/>
                          <a:cs typeface="Times New Roman"/>
                        </a:rPr>
                        <a:t>Arthur Dauphin</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a:effectLst/>
                          <a:latin typeface="Marianne" panose="02000000000000000000"/>
                          <a:ea typeface="Times New Roman" panose="02020603050405020304" pitchFamily="18" charset="0"/>
                          <a:cs typeface="Times New Roman"/>
                        </a:rPr>
                        <a:t>France Assos Santé</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471075797"/>
                  </a:ext>
                </a:extLst>
              </a:tr>
              <a:tr h="171450">
                <a:tc>
                  <a:txBody>
                    <a:bodyPr/>
                    <a:lstStyle/>
                    <a:p>
                      <a:pPr marL="0" marR="0" indent="0" algn="ctr" defTabSz="292100" latinLnBrk="0">
                        <a:lnSpc>
                          <a:spcPct val="100000"/>
                        </a:lnSpc>
                        <a:spcBef>
                          <a:spcPts val="0"/>
                        </a:spcBef>
                        <a:spcAft>
                          <a:spcPts val="0"/>
                        </a:spcAft>
                        <a:buClrTx/>
                        <a:buSzTx/>
                        <a:buFontTx/>
                        <a:buNone/>
                        <a:tabLst/>
                      </a:pPr>
                      <a:r>
                        <a:rPr lang="fr-FR" sz="800" b="0" i="0" u="none" strike="noStrike" cap="none" spc="0" baseline="0">
                          <a:solidFill>
                            <a:schemeClr val="tx1"/>
                          </a:solidFill>
                          <a:effectLst/>
                          <a:uFillTx/>
                          <a:latin typeface="Marianne" panose="02000000000000000000"/>
                          <a:ea typeface="Times New Roman" panose="02020603050405020304" pitchFamily="18" charset="0"/>
                          <a:cs typeface="Times New Roman"/>
                          <a:sym typeface="Arial"/>
                        </a:rPr>
                        <a:t>Hélène Vivet</a:t>
                      </a:r>
                      <a:endParaRPr lang="fr-FR" sz="800" b="0" i="0" u="none" strike="noStrike" cap="none" spc="0" baseline="0" err="1">
                        <a:solidFill>
                          <a:schemeClr val="tx1"/>
                        </a:solidFill>
                        <a:effectLst/>
                        <a:uFillTx/>
                        <a:latin typeface="Marianne"/>
                        <a:ea typeface="Times New Roman" panose="02020603050405020304" pitchFamily="18" charset="0"/>
                        <a:cs typeface="Times New Roman"/>
                        <a:sym typeface="Arial"/>
                      </a:endParaRP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Hôpitaux du Léman</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922334383"/>
                  </a:ext>
                </a:extLst>
              </a:tr>
              <a:tr h="0">
                <a:tc>
                  <a:txBody>
                    <a:bodyPr/>
                    <a:lstStyle/>
                    <a:p>
                      <a:pPr algn="ctr"/>
                      <a:r>
                        <a:rPr lang="fr-FR" sz="800">
                          <a:effectLst/>
                          <a:latin typeface="Marianne" panose="02000000000000000000"/>
                          <a:ea typeface="Times New Roman" panose="02020603050405020304" pitchFamily="18" charset="0"/>
                          <a:cs typeface="Times New Roman"/>
                        </a:rPr>
                        <a:t>Jérôme Silvestre</a:t>
                      </a:r>
                    </a:p>
                  </a:txBody>
                  <a:tcPr marL="45720" marR="4572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Coordinateur régional Mon espace santé Nouvelle Aquitaine</a:t>
                      </a:r>
                    </a:p>
                  </a:txBody>
                  <a:tcPr marL="45720" marR="4572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937530236"/>
                  </a:ext>
                </a:extLst>
              </a:tr>
              <a:tr h="0">
                <a:tc>
                  <a:txBody>
                    <a:bodyPr/>
                    <a:lstStyle/>
                    <a:p>
                      <a:pPr algn="ctr"/>
                      <a:r>
                        <a:rPr lang="fr-FR" sz="800" err="1">
                          <a:effectLst/>
                          <a:latin typeface="Marianne" panose="02000000000000000000"/>
                          <a:ea typeface="Times New Roman" panose="02020603050405020304" pitchFamily="18" charset="0"/>
                          <a:cs typeface="Times New Roman"/>
                        </a:rPr>
                        <a:t>Johaan</a:t>
                      </a:r>
                      <a:r>
                        <a:rPr lang="fr-FR" sz="800">
                          <a:effectLst/>
                          <a:latin typeface="Marianne" panose="02000000000000000000"/>
                          <a:ea typeface="Times New Roman" panose="02020603050405020304" pitchFamily="18" charset="0"/>
                          <a:cs typeface="Times New Roman"/>
                        </a:rPr>
                        <a:t> Castro Reyes</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ARS Ile-de-France</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315072335"/>
                  </a:ext>
                </a:extLst>
              </a:tr>
              <a:tr h="0">
                <a:tc>
                  <a:txBody>
                    <a:bodyPr/>
                    <a:lstStyle/>
                    <a:p>
                      <a:pPr algn="ctr"/>
                      <a:r>
                        <a:rPr lang="fr-FR" sz="800">
                          <a:effectLst/>
                          <a:latin typeface="Marianne" panose="02000000000000000000"/>
                          <a:ea typeface="Times New Roman" panose="02020603050405020304" pitchFamily="18" charset="0"/>
                          <a:cs typeface="Times New Roman"/>
                        </a:rPr>
                        <a:t>Carol </a:t>
                      </a:r>
                      <a:r>
                        <a:rPr lang="fr-FR" sz="800" err="1">
                          <a:effectLst/>
                          <a:latin typeface="Marianne" panose="02000000000000000000"/>
                          <a:ea typeface="Times New Roman" panose="02020603050405020304" pitchFamily="18" charset="0"/>
                          <a:cs typeface="Times New Roman"/>
                        </a:rPr>
                        <a:t>Devisme</a:t>
                      </a:r>
                      <a:endParaRPr lang="fr-FR" sz="800">
                        <a:effectLst/>
                        <a:latin typeface="Marianne" panose="02000000000000000000"/>
                        <a:ea typeface="Times New Roman" panose="02020603050405020304" pitchFamily="18" charset="0"/>
                        <a:cs typeface="Times New Roman"/>
                      </a:endParaRP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Fondation COS</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135107834"/>
                  </a:ext>
                </a:extLst>
              </a:tr>
              <a:tr h="0">
                <a:tc>
                  <a:txBody>
                    <a:bodyPr/>
                    <a:lstStyle/>
                    <a:p>
                      <a:pPr marL="0" marR="0" indent="0" algn="ctr" defTabSz="292100" latinLnBrk="0">
                        <a:lnSpc>
                          <a:spcPct val="100000"/>
                        </a:lnSpc>
                        <a:spcBef>
                          <a:spcPts val="0"/>
                        </a:spcBef>
                        <a:spcAft>
                          <a:spcPts val="0"/>
                        </a:spcAft>
                        <a:buClrTx/>
                        <a:buSzTx/>
                        <a:buFontTx/>
                        <a:buNone/>
                        <a:tabLst/>
                      </a:pPr>
                      <a:r>
                        <a:rPr lang="fr-FR" sz="800" b="0" i="0" u="none" strike="noStrike" cap="none" spc="0" baseline="0">
                          <a:solidFill>
                            <a:schemeClr val="tx1"/>
                          </a:solidFill>
                          <a:effectLst/>
                          <a:uFillTx/>
                          <a:latin typeface="Marianne" panose="02000000000000000000"/>
                          <a:ea typeface="Times New Roman" panose="02020603050405020304" pitchFamily="18" charset="0"/>
                          <a:cs typeface="Times New Roman"/>
                          <a:sym typeface="Arial"/>
                        </a:rPr>
                        <a:t>Didier Godard</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panose="02000000000000000000"/>
                          <a:ea typeface="Times New Roman" panose="02020603050405020304" pitchFamily="18" charset="0"/>
                          <a:cs typeface="Times New Roman"/>
                        </a:rPr>
                        <a:t>Fondation COS</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869089685"/>
                  </a:ext>
                </a:extLst>
              </a:tr>
              <a:tr h="0">
                <a:tc>
                  <a:txBody>
                    <a:bodyPr/>
                    <a:lstStyle/>
                    <a:p>
                      <a:pPr algn="ctr"/>
                      <a:r>
                        <a:rPr lang="fr-FR" sz="800">
                          <a:effectLst/>
                          <a:latin typeface="Marianne"/>
                          <a:ea typeface="Times New Roman" panose="02020603050405020304" pitchFamily="18" charset="0"/>
                          <a:cs typeface="Times New Roman"/>
                        </a:rPr>
                        <a:t>Charlotte Pinot</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lvl="0" indent="0" algn="ctr">
                        <a:lnSpc>
                          <a:spcPct val="100000"/>
                        </a:lnSpc>
                        <a:buNone/>
                      </a:pPr>
                      <a:r>
                        <a:rPr lang="fr-FR" sz="800" b="0" i="0" u="none" strike="noStrike" baseline="0" noProof="0">
                          <a:solidFill>
                            <a:srgbClr val="000000"/>
                          </a:solidFill>
                          <a:effectLst/>
                          <a:latin typeface="Marianne"/>
                        </a:rPr>
                        <a:t>Association pour le Droit de Mourir dans la Dignité</a:t>
                      </a:r>
                      <a:endParaRPr lang="en-US"/>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914468317"/>
                  </a:ext>
                </a:extLst>
              </a:tr>
              <a:tr h="0">
                <a:tc>
                  <a:txBody>
                    <a:bodyPr/>
                    <a:lstStyle/>
                    <a:p>
                      <a:pPr algn="ctr"/>
                      <a:r>
                        <a:rPr lang="fr-FR" sz="800">
                          <a:effectLst/>
                          <a:latin typeface="Marianne"/>
                          <a:ea typeface="Times New Roman" panose="02020603050405020304" pitchFamily="18" charset="0"/>
                          <a:cs typeface="Times New Roman"/>
                        </a:rPr>
                        <a:t>Pierre Michel Bruneau</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a:ea typeface="Times New Roman" panose="02020603050405020304" pitchFamily="18" charset="0"/>
                          <a:cs typeface="Times New Roman"/>
                        </a:rPr>
                        <a:t>/</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054621611"/>
                  </a:ext>
                </a:extLst>
              </a:tr>
              <a:tr h="0">
                <a:tc>
                  <a:txBody>
                    <a:bodyPr/>
                    <a:lstStyle/>
                    <a:p>
                      <a:pPr lvl="0" algn="ctr">
                        <a:buNone/>
                      </a:pPr>
                      <a:r>
                        <a:rPr lang="fr-FR" sz="800">
                          <a:effectLst/>
                          <a:latin typeface="Marianne" panose="02000000000000000000"/>
                          <a:ea typeface="Times New Roman" panose="02020603050405020304" pitchFamily="18" charset="0"/>
                          <a:cs typeface="Times New Roman"/>
                        </a:rPr>
                        <a:t>Marie </a:t>
                      </a:r>
                      <a:r>
                        <a:rPr lang="fr-FR" sz="800" err="1">
                          <a:effectLst/>
                          <a:latin typeface="Marianne"/>
                          <a:ea typeface="Times New Roman" panose="02020603050405020304" pitchFamily="18" charset="0"/>
                          <a:cs typeface="Times New Roman"/>
                        </a:rPr>
                        <a:t>Brajeul</a:t>
                      </a:r>
                    </a:p>
                  </a:txBody>
                  <a:tcPr marL="34290" marR="34290" marT="34290" marB="34290" anchor="ctr">
                    <a:lnL w="12700">
                      <a:solidFill>
                        <a:srgbClr val="A5A5A5"/>
                      </a:solidFill>
                    </a:lnL>
                    <a:lnR w="12700">
                      <a:solidFill>
                        <a:srgbClr val="A5A5A5"/>
                      </a:solidFill>
                    </a:lnR>
                    <a:lnT w="12700">
                      <a:solidFill>
                        <a:srgbClr val="A5A5A5"/>
                      </a:solidFill>
                    </a:lnT>
                    <a:lnB w="12700">
                      <a:solidFill>
                        <a:srgbClr val="A5A5A5"/>
                      </a:solidFill>
                    </a:lnB>
                  </a:tcPr>
                </a:tc>
                <a:tc>
                  <a:txBody>
                    <a:bodyPr/>
                    <a:lstStyle/>
                    <a:p>
                      <a:pPr lvl="0" algn="ctr">
                        <a:buNone/>
                      </a:pPr>
                      <a:r>
                        <a:rPr lang="fr-FR" sz="800" err="1">
                          <a:effectLst/>
                          <a:latin typeface="Marianne" panose="02000000000000000000"/>
                          <a:ea typeface="Times New Roman" panose="02020603050405020304" pitchFamily="18" charset="0"/>
                          <a:cs typeface="Times New Roman"/>
                        </a:rPr>
                        <a:t>GRADeS</a:t>
                      </a:r>
                      <a:r>
                        <a:rPr lang="fr-FR" sz="800">
                          <a:effectLst/>
                          <a:latin typeface="Marianne" panose="02000000000000000000"/>
                          <a:ea typeface="Times New Roman" panose="02020603050405020304" pitchFamily="18" charset="0"/>
                          <a:cs typeface="Times New Roman"/>
                        </a:rPr>
                        <a:t> Pays de la Loire</a:t>
                      </a:r>
                    </a:p>
                  </a:txBody>
                  <a:tcPr marL="34290" marR="34290" marT="34290" marB="34290" anchor="ctr">
                    <a:lnL w="12700">
                      <a:solidFill>
                        <a:srgbClr val="A5A5A5"/>
                      </a:solidFill>
                    </a:lnL>
                    <a:lnR w="12700">
                      <a:solidFill>
                        <a:srgbClr val="A5A5A5"/>
                      </a:solidFill>
                    </a:lnR>
                    <a:lnT w="12700">
                      <a:solidFill>
                        <a:srgbClr val="A5A5A5"/>
                      </a:solidFill>
                    </a:lnT>
                    <a:lnB w="12700">
                      <a:solidFill>
                        <a:srgbClr val="A5A5A5"/>
                      </a:solidFill>
                    </a:lnB>
                  </a:tcPr>
                </a:tc>
                <a:extLst>
                  <a:ext uri="{0D108BD9-81ED-4DB2-BD59-A6C34878D82A}">
                    <a16:rowId xmlns:a16="http://schemas.microsoft.com/office/drawing/2014/main" val="3699602123"/>
                  </a:ext>
                </a:extLst>
              </a:tr>
              <a:tr h="0">
                <a:tc>
                  <a:txBody>
                    <a:bodyPr/>
                    <a:lstStyle/>
                    <a:p>
                      <a:pPr algn="ctr"/>
                      <a:r>
                        <a:rPr lang="fr-FR" sz="800">
                          <a:effectLst/>
                          <a:latin typeface="Marianne"/>
                          <a:ea typeface="Times New Roman" panose="02020603050405020304" pitchFamily="18" charset="0"/>
                          <a:cs typeface="Times New Roman"/>
                        </a:rPr>
                        <a:t>Louise Gaillard</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ctr"/>
                      <a:r>
                        <a:rPr lang="fr-FR" sz="800">
                          <a:effectLst/>
                          <a:latin typeface="Marianne"/>
                          <a:ea typeface="Times New Roman" panose="02020603050405020304" pitchFamily="18" charset="0"/>
                          <a:cs typeface="Times New Roman"/>
                        </a:rPr>
                        <a:t>CHU St Etienne</a:t>
                      </a:r>
                    </a:p>
                  </a:txBody>
                  <a:tcPr marL="34290" marR="34290" marT="34290" marB="3429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289992635"/>
                  </a:ext>
                </a:extLst>
              </a:tr>
            </a:tbl>
          </a:graphicData>
        </a:graphic>
      </p:graphicFrame>
    </p:spTree>
    <p:extLst>
      <p:ext uri="{BB962C8B-B14F-4D97-AF65-F5344CB8AC3E}">
        <p14:creationId xmlns:p14="http://schemas.microsoft.com/office/powerpoint/2010/main" val="1768933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EA19884-7A29-DC4E-9311-A62E54788E52}" type="datetime1">
              <a:rPr lang="fr-FR" smtClean="0"/>
              <a:t>09/12/2024</a:t>
            </a:fld>
            <a:endParaRPr lang="fr-FR"/>
          </a:p>
        </p:txBody>
      </p:sp>
      <p:sp>
        <p:nvSpPr>
          <p:cNvPr id="3" name="Espace réservé du pied de page 2"/>
          <p:cNvSpPr>
            <a:spLocks noGrp="1"/>
          </p:cNvSpPr>
          <p:nvPr>
            <p:ph type="ftr" sz="quarter" idx="11"/>
          </p:nvPr>
        </p:nvSpPr>
        <p:spPr/>
        <p:txBody>
          <a:bodyPr/>
          <a:lstStyle/>
          <a:p>
            <a:r>
              <a:rPr lang="fr-FR"/>
              <a:t>Délégation au numérique en santé</a:t>
            </a:r>
          </a:p>
          <a:p>
            <a:endParaRPr lang="fr-FR"/>
          </a:p>
        </p:txBody>
      </p:sp>
      <p:sp>
        <p:nvSpPr>
          <p:cNvPr id="4" name="Espace réservé du numéro de diapositive 3"/>
          <p:cNvSpPr>
            <a:spLocks noGrp="1"/>
          </p:cNvSpPr>
          <p:nvPr>
            <p:ph type="sldNum" sz="quarter" idx="12"/>
          </p:nvPr>
        </p:nvSpPr>
        <p:spPr/>
        <p:txBody>
          <a:bodyPr/>
          <a:lstStyle/>
          <a:p>
            <a:fld id="{10C140CD-8AED-46FF-A9A2-77308F3F39AE}" type="slidenum">
              <a:rPr lang="fr-FR" smtClean="0"/>
              <a:pPr/>
              <a:t>44</a:t>
            </a:fld>
            <a:endParaRPr lang="fr-FR"/>
          </a:p>
        </p:txBody>
      </p:sp>
      <p:sp>
        <p:nvSpPr>
          <p:cNvPr id="5" name="Titre 4"/>
          <p:cNvSpPr>
            <a:spLocks noGrp="1"/>
          </p:cNvSpPr>
          <p:nvPr>
            <p:ph type="title"/>
          </p:nvPr>
        </p:nvSpPr>
        <p:spPr/>
        <p:txBody>
          <a:bodyPr/>
          <a:lstStyle/>
          <a:p>
            <a:endParaRPr lang="fr-FR"/>
          </a:p>
        </p:txBody>
      </p:sp>
    </p:spTree>
    <p:extLst>
      <p:ext uri="{BB962C8B-B14F-4D97-AF65-F5344CB8AC3E}">
        <p14:creationId xmlns:p14="http://schemas.microsoft.com/office/powerpoint/2010/main" val="295710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aux angles arrondis">
            <a:extLst>
              <a:ext uri="{FF2B5EF4-FFF2-40B4-BE49-F238E27FC236}">
                <a16:creationId xmlns:a16="http://schemas.microsoft.com/office/drawing/2014/main" id="{FE55FCCB-514E-355A-D11D-526E35229C98}"/>
              </a:ext>
            </a:extLst>
          </p:cNvPr>
          <p:cNvSpPr/>
          <p:nvPr/>
        </p:nvSpPr>
        <p:spPr>
          <a:xfrm rot="19738065">
            <a:off x="297880" y="766104"/>
            <a:ext cx="389263" cy="389435"/>
          </a:xfrm>
          <a:prstGeom prst="roundRect">
            <a:avLst>
              <a:gd name="adj" fmla="val 30479"/>
            </a:avLst>
          </a:prstGeom>
          <a:solidFill>
            <a:srgbClr val="006AB2">
              <a:alpha val="9804"/>
            </a:srgbClr>
          </a:solidFill>
          <a:ln w="28575">
            <a:noFill/>
            <a:miter lim="400000"/>
          </a:ln>
        </p:spPr>
        <p:txBody>
          <a:bodyPr lIns="67733" tIns="67733" rIns="67733" bIns="67733" anchor="ctr"/>
          <a:lstStyle/>
          <a:p>
            <a:pPr algn="ctr" defTabSz="1100639" hangingPunct="0">
              <a:defRPr sz="3200">
                <a:solidFill>
                  <a:srgbClr val="FFFFFF"/>
                </a:solidFill>
                <a:latin typeface="Helvetica Light"/>
                <a:ea typeface="Helvetica Light"/>
                <a:cs typeface="Helvetica Light"/>
                <a:sym typeface="Helvetica Light"/>
              </a:defRPr>
            </a:pPr>
            <a:endParaRPr lang="fr-FR" sz="5333" kern="0">
              <a:solidFill>
                <a:srgbClr val="FFFFFF"/>
              </a:solidFill>
              <a:latin typeface="Marianne" panose="02000000000000000000"/>
              <a:ea typeface="Helvetica Light"/>
              <a:cs typeface="Helvetica Light"/>
              <a:sym typeface="Helvetica Light"/>
            </a:endParaRPr>
          </a:p>
        </p:txBody>
      </p:sp>
      <p:sp>
        <p:nvSpPr>
          <p:cNvPr id="2" name="Slide Number Placeholder 1">
            <a:extLst>
              <a:ext uri="{FF2B5EF4-FFF2-40B4-BE49-F238E27FC236}">
                <a16:creationId xmlns:a16="http://schemas.microsoft.com/office/drawing/2014/main" id="{41A849AA-BFAE-B29D-8E37-C37DAC641C51}"/>
              </a:ext>
            </a:extLst>
          </p:cNvPr>
          <p:cNvSpPr>
            <a:spLocks noGrp="1"/>
          </p:cNvSpPr>
          <p:nvPr>
            <p:ph type="sldNum" sz="quarter" idx="12"/>
          </p:nvPr>
        </p:nvSpPr>
        <p:spPr/>
        <p:txBody>
          <a:bodyPr/>
          <a:lstStyle/>
          <a:p>
            <a:fld id="{733122C9-A0B9-462F-8757-0847AD287B63}" type="slidenum">
              <a:rPr lang="fr-FR" smtClean="0"/>
              <a:pPr/>
              <a:t>5</a:t>
            </a:fld>
            <a:endParaRPr lang="fr-FR"/>
          </a:p>
        </p:txBody>
      </p:sp>
      <p:sp>
        <p:nvSpPr>
          <p:cNvPr id="3" name="Date Placeholder 2">
            <a:extLst>
              <a:ext uri="{FF2B5EF4-FFF2-40B4-BE49-F238E27FC236}">
                <a16:creationId xmlns:a16="http://schemas.microsoft.com/office/drawing/2014/main" id="{88FD0500-1AC8-B9D0-F3D8-D62BE67D2634}"/>
              </a:ext>
            </a:extLst>
          </p:cNvPr>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5" name="Title 4">
            <a:extLst>
              <a:ext uri="{FF2B5EF4-FFF2-40B4-BE49-F238E27FC236}">
                <a16:creationId xmlns:a16="http://schemas.microsoft.com/office/drawing/2014/main" id="{985FF083-1894-D5FA-B82A-6DE834BA92E2}"/>
              </a:ext>
            </a:extLst>
          </p:cNvPr>
          <p:cNvSpPr>
            <a:spLocks noGrp="1"/>
          </p:cNvSpPr>
          <p:nvPr>
            <p:ph type="title"/>
          </p:nvPr>
        </p:nvSpPr>
        <p:spPr/>
        <p:txBody>
          <a:bodyPr/>
          <a:lstStyle/>
          <a:p>
            <a:r>
              <a:rPr lang="fr-FR"/>
              <a:t>Le cadre juridique des directives anticipées dans MES</a:t>
            </a:r>
          </a:p>
        </p:txBody>
      </p:sp>
      <p:pic>
        <p:nvPicPr>
          <p:cNvPr id="12" name="Graphic 11">
            <a:extLst>
              <a:ext uri="{FF2B5EF4-FFF2-40B4-BE49-F238E27FC236}">
                <a16:creationId xmlns:a16="http://schemas.microsoft.com/office/drawing/2014/main" id="{C9E4A0C8-F572-B8BD-AEA4-BEB6902185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6171" y="803920"/>
            <a:ext cx="287288" cy="287288"/>
          </a:xfrm>
          <a:prstGeom prst="rect">
            <a:avLst/>
          </a:prstGeom>
        </p:spPr>
      </p:pic>
      <p:sp>
        <p:nvSpPr>
          <p:cNvPr id="17" name="TextBox 16">
            <a:extLst>
              <a:ext uri="{FF2B5EF4-FFF2-40B4-BE49-F238E27FC236}">
                <a16:creationId xmlns:a16="http://schemas.microsoft.com/office/drawing/2014/main" id="{89269319-B724-3608-FA36-27CBBD6C4DB0}"/>
              </a:ext>
            </a:extLst>
          </p:cNvPr>
          <p:cNvSpPr txBox="1"/>
          <p:nvPr/>
        </p:nvSpPr>
        <p:spPr>
          <a:xfrm>
            <a:off x="350745" y="787001"/>
            <a:ext cx="4032699" cy="3931846"/>
          </a:xfrm>
          <a:prstGeom prst="rect">
            <a:avLst/>
          </a:prstGeom>
          <a:noFill/>
        </p:spPr>
        <p:txBody>
          <a:bodyPr wrap="square">
            <a:spAutoFit/>
          </a:bodyPr>
          <a:lstStyle/>
          <a:p>
            <a:pPr marL="9525" marR="0" lvl="0" algn="l" defTabSz="914378" rtl="0" eaLnBrk="1" fontAlgn="auto" latinLnBrk="0" hangingPunct="1">
              <a:lnSpc>
                <a:spcPct val="100000"/>
              </a:lnSpc>
              <a:spcBef>
                <a:spcPts val="400"/>
              </a:spcBef>
              <a:spcAft>
                <a:spcPts val="800"/>
              </a:spcAft>
              <a:buClrTx/>
              <a:buSzTx/>
              <a:buFont typeface="+mj-lt"/>
              <a:buNone/>
              <a:tabLst/>
              <a:defRPr/>
            </a:pPr>
            <a:r>
              <a:rPr kumimoji="0" lang="fr-FR" sz="1500" b="1" i="0" u="sng" strike="noStrike" kern="0" cap="none" spc="0" normalizeH="0" baseline="0" noProof="0">
                <a:ln>
                  <a:noFill/>
                </a:ln>
                <a:solidFill>
                  <a:srgbClr val="006AB2"/>
                </a:solidFill>
                <a:effectLst/>
                <a:uLnTx/>
                <a:uFillTx/>
                <a:latin typeface="Marianne" panose="02000000000000000000"/>
                <a:ea typeface="Times New Roman" panose="02020603050405020304" pitchFamily="18" charset="0"/>
                <a:cs typeface="Times New Roman" panose="02020603050405020304" pitchFamily="18" charset="0"/>
              </a:rPr>
              <a:t>Dépôt dans Mon espace santé</a:t>
            </a:r>
          </a:p>
          <a:p>
            <a:pPr marL="9525" marR="0" lvl="0" algn="l" defTabSz="914378" rtl="0" eaLnBrk="1" fontAlgn="auto" latinLnBrk="0" hangingPunct="1">
              <a:lnSpc>
                <a:spcPct val="100000"/>
              </a:lnSpc>
              <a:spcBef>
                <a:spcPts val="400"/>
              </a:spcBef>
              <a:spcAft>
                <a:spcPts val="400"/>
              </a:spcAft>
              <a:buClrTx/>
              <a:buSzTx/>
              <a:buFont typeface="+mj-lt"/>
              <a:buNone/>
              <a:tabLst/>
              <a:defRPr/>
            </a:pPr>
            <a:r>
              <a:rPr kumimoji="0" lang="fr-FR" sz="1050" b="1" i="0" u="none" strike="noStrike" kern="1200" cap="none" spc="0" normalizeH="0" baseline="0" noProof="0">
                <a:ln>
                  <a:noFill/>
                </a:ln>
                <a:solidFill>
                  <a:srgbClr val="000000">
                    <a:lumMod val="50000"/>
                    <a:lumOff val="50000"/>
                  </a:srgbClr>
                </a:solidFill>
                <a:effectLst/>
                <a:uLnTx/>
                <a:uFillTx/>
                <a:latin typeface="Marianne" panose="02000000000000000000"/>
                <a:ea typeface="Times New Roman" panose="02020603050405020304" pitchFamily="18" charset="0"/>
                <a:cs typeface="+mn-cs"/>
              </a:rPr>
              <a:t>L’article R1111-19 du code de la santé publique prévoit que les directives anticipées peuvent être conservées dans le Dossier Médical Partagé (DMP) de la personne, par un médecin ville ou tout autre médecin en cas d’hospitalisation. Cet article précise également que ces directives anticipées peuvent être conservées par :</a:t>
            </a:r>
          </a:p>
          <a:p>
            <a:pPr marL="171450" indent="-171450" algn="just" defTabSz="914378">
              <a:spcAft>
                <a:spcPts val="200"/>
              </a:spcAft>
              <a:buSzPct val="100000"/>
              <a:buFont typeface="Arial" panose="020B0604020202020204" pitchFamily="34" charset="0"/>
              <a:buChar char="•"/>
              <a:defRPr/>
            </a:pPr>
            <a:r>
              <a:rPr kumimoji="0" lang="fr-FR" sz="1050" b="0" i="0" u="none" strike="noStrike" kern="1200" cap="none" spc="0" normalizeH="0" baseline="0" noProof="0">
                <a:ln>
                  <a:noFill/>
                </a:ln>
                <a:solidFill>
                  <a:srgbClr val="000000"/>
                </a:solidFill>
                <a:effectLst/>
                <a:highlight>
                  <a:srgbClr val="FFFFFF"/>
                </a:highlight>
                <a:uLnTx/>
                <a:uFillTx/>
                <a:latin typeface="Marianne" panose="02000000000000000000"/>
                <a:ea typeface="Times New Roman" panose="02020603050405020304" pitchFamily="18" charset="0"/>
                <a:cs typeface="+mn-cs"/>
              </a:rPr>
              <a:t>L'auteur,</a:t>
            </a:r>
          </a:p>
          <a:p>
            <a:pPr marL="171450" indent="-171450" algn="just" defTabSz="914378">
              <a:spcAft>
                <a:spcPts val="200"/>
              </a:spcAft>
              <a:buSzPct val="100000"/>
              <a:buFont typeface="Arial" panose="020B0604020202020204" pitchFamily="34" charset="0"/>
              <a:buChar char="•"/>
              <a:defRPr/>
            </a:pPr>
            <a:r>
              <a:rPr kumimoji="0" lang="fr-FR" sz="1050" b="0" i="0" u="none" strike="noStrike" kern="1200" cap="none" spc="0" normalizeH="0" baseline="0" noProof="0">
                <a:ln>
                  <a:noFill/>
                </a:ln>
                <a:solidFill>
                  <a:srgbClr val="000000"/>
                </a:solidFill>
                <a:effectLst/>
                <a:highlight>
                  <a:srgbClr val="FFFFFF"/>
                </a:highlight>
                <a:uLnTx/>
                <a:uFillTx/>
                <a:latin typeface="Marianne" panose="02000000000000000000"/>
                <a:ea typeface="Times New Roman" panose="02020603050405020304" pitchFamily="18" charset="0"/>
                <a:cs typeface="+mn-cs"/>
              </a:rPr>
              <a:t>La personne de confiance, </a:t>
            </a:r>
          </a:p>
          <a:p>
            <a:pPr marL="171450" indent="-171450" algn="just" defTabSz="914378">
              <a:spcAft>
                <a:spcPts val="200"/>
              </a:spcAft>
              <a:buSzPct val="100000"/>
              <a:buFont typeface="Arial" panose="020B0604020202020204" pitchFamily="34" charset="0"/>
              <a:buChar char="•"/>
              <a:defRPr/>
            </a:pPr>
            <a:r>
              <a:rPr kumimoji="0" lang="fr-FR" sz="1050" b="0" i="0" u="none" strike="noStrike" kern="1200" cap="none" spc="0" normalizeH="0" baseline="0" noProof="0">
                <a:ln>
                  <a:noFill/>
                </a:ln>
                <a:solidFill>
                  <a:srgbClr val="000000"/>
                </a:solidFill>
                <a:effectLst/>
                <a:highlight>
                  <a:srgbClr val="FFFFFF"/>
                </a:highlight>
                <a:uLnTx/>
                <a:uFillTx/>
                <a:latin typeface="Marianne" panose="02000000000000000000"/>
                <a:ea typeface="Times New Roman" panose="02020603050405020304" pitchFamily="18" charset="0"/>
                <a:cs typeface="+mn-cs"/>
              </a:rPr>
              <a:t>Un membre de sa famille,</a:t>
            </a:r>
          </a:p>
          <a:p>
            <a:pPr marL="171450" indent="-171450" algn="just" defTabSz="914378">
              <a:spcAft>
                <a:spcPts val="200"/>
              </a:spcAft>
              <a:buSzPct val="100000"/>
              <a:buFont typeface="Arial" panose="020B0604020202020204" pitchFamily="34" charset="0"/>
              <a:buChar char="•"/>
              <a:defRPr/>
            </a:pPr>
            <a:r>
              <a:rPr kumimoji="0" lang="fr-FR" sz="1050" b="0" i="0" u="none" strike="noStrike" kern="1200" cap="none" spc="0" normalizeH="0" baseline="0" noProof="0">
                <a:ln>
                  <a:noFill/>
                </a:ln>
                <a:solidFill>
                  <a:srgbClr val="000000"/>
                </a:solidFill>
                <a:effectLst/>
                <a:highlight>
                  <a:srgbClr val="FFFFFF"/>
                </a:highlight>
                <a:uLnTx/>
                <a:uFillTx/>
                <a:latin typeface="Marianne" panose="02000000000000000000"/>
                <a:ea typeface="Times New Roman" panose="02020603050405020304" pitchFamily="18" charset="0"/>
                <a:cs typeface="+mn-cs"/>
              </a:rPr>
              <a:t>Un proche. </a:t>
            </a:r>
          </a:p>
          <a:p>
            <a:pPr marL="0" marR="0" lvl="0" algn="just" defTabSz="914378" rtl="0" eaLnBrk="1" fontAlgn="auto" latinLnBrk="0" hangingPunct="1">
              <a:lnSpc>
                <a:spcPct val="100000"/>
              </a:lnSpc>
              <a:spcBef>
                <a:spcPts val="400"/>
              </a:spcBef>
              <a:spcAft>
                <a:spcPts val="600"/>
              </a:spcAft>
              <a:buClrTx/>
              <a:buSzTx/>
              <a:buFont typeface="+mj-lt"/>
              <a:buNone/>
              <a:tabLst/>
              <a:defRPr/>
            </a:pPr>
            <a:r>
              <a:rPr kumimoji="0" lang="fr-FR" sz="1050" b="1" i="0" u="none" strike="noStrike" kern="1200" cap="none" spc="0" normalizeH="0" baseline="0" noProof="0">
                <a:ln>
                  <a:noFill/>
                </a:ln>
                <a:solidFill>
                  <a:srgbClr val="000000"/>
                </a:solidFill>
                <a:effectLst/>
                <a:highlight>
                  <a:srgbClr val="FFFFFF"/>
                </a:highlight>
                <a:uLnTx/>
                <a:uFillTx/>
                <a:latin typeface="Marianne" panose="02000000000000000000"/>
                <a:ea typeface="Times New Roman" panose="02020603050405020304" pitchFamily="18" charset="0"/>
                <a:cs typeface="+mn-cs"/>
              </a:rPr>
              <a:t>Le cas échéant, l’existence des directives anticipées, leur lieu de conservation et les coordonnées de la personne qui les conserve sur indication de leur auteur peuvent être mentionnés dans le DMP, le dossier constitué par le médecin de ville ou dans le dossier médical défini à l’article R1112-2 du code de la santé publique.</a:t>
            </a:r>
          </a:p>
          <a:p>
            <a:pPr marL="0" marR="0" lvl="0" algn="just" defTabSz="914378" rtl="0" eaLnBrk="1" fontAlgn="auto" latinLnBrk="0" hangingPunct="1">
              <a:lnSpc>
                <a:spcPct val="100000"/>
              </a:lnSpc>
              <a:spcBef>
                <a:spcPts val="400"/>
              </a:spcBef>
              <a:spcAft>
                <a:spcPts val="600"/>
              </a:spcAft>
              <a:buClrTx/>
              <a:buSzTx/>
              <a:buFont typeface="+mj-lt"/>
              <a:buNone/>
              <a:tabLst/>
              <a:defRPr/>
            </a:pPr>
            <a:r>
              <a:rPr kumimoji="0" lang="fr-FR" sz="1050" b="1" i="0" u="none" strike="noStrike" kern="1200" cap="none" spc="0" normalizeH="0" baseline="0" noProof="0">
                <a:ln>
                  <a:noFill/>
                </a:ln>
                <a:solidFill>
                  <a:srgbClr val="000000">
                    <a:lumMod val="50000"/>
                    <a:lumOff val="50000"/>
                  </a:srgbClr>
                </a:solidFill>
                <a:effectLst/>
                <a:uLnTx/>
                <a:uFillTx/>
                <a:latin typeface="Marianne" panose="02000000000000000000"/>
                <a:ea typeface="Calibri" panose="020F0502020204030204" pitchFamily="34" charset="0"/>
                <a:cs typeface="Times New Roman" panose="02020603050405020304" pitchFamily="18" charset="0"/>
              </a:rPr>
              <a:t>Ainsi, les directives anticipées peuvent être déposées et conservées, sur décision de la personne qui les a rédigées, dans l'espace de son DMP prévu à cet effet et mentionné à l’article R. 1111-42 du code de la santé publique. A date, ce dépôt vaut inscription au registre prévu à l'article </a:t>
            </a:r>
            <a:r>
              <a:rPr kumimoji="0" lang="fr-FR" sz="1050" b="1" i="0" u="none" strike="noStrike" kern="1200" cap="none" spc="0" normalizeH="0" baseline="0" noProof="0">
                <a:ln>
                  <a:noFill/>
                </a:ln>
                <a:solidFill>
                  <a:srgbClr val="0563C1"/>
                </a:solidFill>
                <a:effectLst/>
                <a:uLnTx/>
                <a:uFillTx/>
                <a:latin typeface="Marianne" panose="02000000000000000000"/>
                <a:ea typeface="Calibri" panose="020F0502020204030204" pitchFamily="34" charset="0"/>
                <a:cs typeface="Times New Roman" panose="02020603050405020304" pitchFamily="18" charset="0"/>
                <a:hlinkClick r:id="rId4"/>
              </a:rPr>
              <a:t>L. 1111-11</a:t>
            </a:r>
            <a:r>
              <a:rPr kumimoji="0" lang="fr-FR" sz="1050" b="1" i="0" u="none" strike="noStrike" kern="1200" cap="none" spc="0" normalizeH="0" baseline="0" noProof="0">
                <a:ln>
                  <a:noFill/>
                </a:ln>
                <a:solidFill>
                  <a:srgbClr val="000000">
                    <a:lumMod val="50000"/>
                    <a:lumOff val="50000"/>
                  </a:srgbClr>
                </a:solidFill>
                <a:effectLst/>
                <a:uLnTx/>
                <a:uFillTx/>
                <a:latin typeface="Marianne" panose="02000000000000000000"/>
                <a:ea typeface="Calibri" panose="020F0502020204030204" pitchFamily="34" charset="0"/>
                <a:cs typeface="Times New Roman" panose="02020603050405020304" pitchFamily="18" charset="0"/>
              </a:rPr>
              <a:t> du même code.</a:t>
            </a:r>
          </a:p>
        </p:txBody>
      </p:sp>
      <p:pic>
        <p:nvPicPr>
          <p:cNvPr id="18" name="Picture 2" descr="image">
            <a:extLst>
              <a:ext uri="{FF2B5EF4-FFF2-40B4-BE49-F238E27FC236}">
                <a16:creationId xmlns:a16="http://schemas.microsoft.com/office/drawing/2014/main" id="{E2BE7A58-2026-F620-7D07-93B30F3698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1353" y="787001"/>
            <a:ext cx="429123" cy="28965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C6A309B4-3444-F9B4-0E24-928964A46B06}"/>
              </a:ext>
            </a:extLst>
          </p:cNvPr>
          <p:cNvSpPr txBox="1"/>
          <p:nvPr/>
        </p:nvSpPr>
        <p:spPr>
          <a:xfrm>
            <a:off x="4924735" y="787001"/>
            <a:ext cx="3738725" cy="3188052"/>
          </a:xfrm>
          <a:prstGeom prst="rect">
            <a:avLst/>
          </a:prstGeom>
          <a:noFill/>
        </p:spPr>
        <p:txBody>
          <a:bodyPr wrap="square">
            <a:spAutoFit/>
          </a:bodyPr>
          <a:lstStyle/>
          <a:p>
            <a:pPr marL="9525" marR="0" lvl="0" algn="l" defTabSz="914378" rtl="0" eaLnBrk="1" fontAlgn="auto" latinLnBrk="0" hangingPunct="1">
              <a:lnSpc>
                <a:spcPct val="100000"/>
              </a:lnSpc>
              <a:spcBef>
                <a:spcPts val="400"/>
              </a:spcBef>
              <a:spcAft>
                <a:spcPts val="800"/>
              </a:spcAft>
              <a:buClrTx/>
              <a:buSzTx/>
              <a:buFont typeface="+mj-lt"/>
              <a:buNone/>
              <a:tabLst/>
              <a:defRPr/>
            </a:pPr>
            <a:r>
              <a:rPr kumimoji="0" lang="fr-FR" sz="1500" b="1" i="0" u="sng" strike="noStrike" kern="0" cap="none" spc="0" normalizeH="0" baseline="0" noProof="0">
                <a:ln>
                  <a:noFill/>
                </a:ln>
                <a:solidFill>
                  <a:srgbClr val="006AB2"/>
                </a:solidFill>
                <a:effectLst/>
                <a:highlight>
                  <a:srgbClr val="FFFFFF"/>
                </a:highlight>
                <a:uLnTx/>
                <a:uFillTx/>
                <a:latin typeface="Marianne" panose="02000000000000000000"/>
                <a:ea typeface="Times New Roman" panose="02020603050405020304" pitchFamily="18" charset="0"/>
                <a:cs typeface="Times New Roman" panose="02020603050405020304" pitchFamily="18" charset="0"/>
              </a:rPr>
              <a:t>Obligations pour le médecin</a:t>
            </a:r>
          </a:p>
          <a:p>
            <a:pPr marL="0" lvl="0"/>
            <a:r>
              <a:rPr lang="fr-FR" sz="1100" b="1" u="sng">
                <a:effectLst/>
                <a:latin typeface="Marianne" panose="02000000000000000000"/>
                <a:ea typeface="Calibri" panose="020F0502020204030204" pitchFamily="34" charset="0"/>
                <a:cs typeface="Calibri" panose="020F0502020204030204" pitchFamily="34" charset="0"/>
              </a:rPr>
              <a:t>En présence de directives anticipées</a:t>
            </a:r>
            <a:r>
              <a:rPr lang="fr-FR" sz="1100">
                <a:effectLst/>
                <a:latin typeface="Marianne" panose="02000000000000000000"/>
                <a:ea typeface="Calibri" panose="020F0502020204030204" pitchFamily="34" charset="0"/>
                <a:cs typeface="Calibri" panose="020F0502020204030204" pitchFamily="34" charset="0"/>
              </a:rPr>
              <a:t> : </a:t>
            </a:r>
            <a:r>
              <a:rPr lang="fr-FR" sz="1050">
                <a:effectLst/>
                <a:latin typeface="Marianne" panose="02000000000000000000"/>
                <a:ea typeface="Calibri" panose="020F0502020204030204" pitchFamily="34" charset="0"/>
                <a:cs typeface="Calibri" panose="020F0502020204030204" pitchFamily="34" charset="0"/>
              </a:rPr>
              <a:t>Selon l’article R.1111-20 du code de la santé publique : « </a:t>
            </a:r>
            <a:r>
              <a:rPr lang="fr-FR" sz="1050" i="1">
                <a:effectLst/>
                <a:latin typeface="Marianne" panose="02000000000000000000"/>
                <a:ea typeface="Calibri" panose="020F0502020204030204" pitchFamily="34" charset="0"/>
                <a:cs typeface="Calibri" panose="020F0502020204030204" pitchFamily="34" charset="0"/>
              </a:rPr>
              <a:t>Lorsqu'il envisage de prendre une décision de limitation ou d'arrêt de traitement en application de l'article </a:t>
            </a:r>
            <a:r>
              <a:rPr lang="fr-FR" sz="1050" i="1" u="sng">
                <a:solidFill>
                  <a:srgbClr val="0563C1"/>
                </a:solidFill>
                <a:effectLst/>
                <a:latin typeface="Marianne" panose="02000000000000000000"/>
                <a:ea typeface="Calibri" panose="020F0502020204030204" pitchFamily="34" charset="0"/>
                <a:cs typeface="Calibri" panose="020F0502020204030204" pitchFamily="34" charset="0"/>
                <a:hlinkClick r:id="rId6"/>
              </a:rPr>
              <a:t>L. 1111-4</a:t>
            </a:r>
            <a:r>
              <a:rPr lang="fr-FR" sz="1050" i="1">
                <a:effectLst/>
                <a:latin typeface="Marianne" panose="02000000000000000000"/>
                <a:ea typeface="Calibri" panose="020F0502020204030204" pitchFamily="34" charset="0"/>
                <a:cs typeface="Calibri" panose="020F0502020204030204" pitchFamily="34" charset="0"/>
              </a:rPr>
              <a:t>, et à moins que les directives anticipées ne figurent déjà dans le dossier en sa possession, le médecin </a:t>
            </a:r>
            <a:r>
              <a:rPr lang="fr-FR" sz="1050" b="1" i="1">
                <a:effectLst/>
                <a:latin typeface="Marianne" panose="02000000000000000000"/>
                <a:ea typeface="Calibri" panose="020F0502020204030204" pitchFamily="34" charset="0"/>
                <a:cs typeface="Calibri" panose="020F0502020204030204" pitchFamily="34" charset="0"/>
              </a:rPr>
              <a:t>interroge le dossier médical partagé</a:t>
            </a:r>
            <a:r>
              <a:rPr lang="fr-FR" sz="1050" b="1">
                <a:effectLst/>
                <a:latin typeface="Marianne" panose="02000000000000000000"/>
                <a:ea typeface="Calibri" panose="020F0502020204030204" pitchFamily="34" charset="0"/>
                <a:cs typeface="Calibri" panose="020F0502020204030204" pitchFamily="34" charset="0"/>
              </a:rPr>
              <a:t> </a:t>
            </a:r>
            <a:r>
              <a:rPr lang="fr-FR" sz="1050">
                <a:effectLst/>
                <a:latin typeface="Marianne" panose="02000000000000000000"/>
                <a:ea typeface="Calibri" panose="020F0502020204030204" pitchFamily="34" charset="0"/>
                <a:cs typeface="Calibri" panose="020F0502020204030204" pitchFamily="34" charset="0"/>
              </a:rPr>
              <a:t>»</a:t>
            </a:r>
          </a:p>
          <a:p>
            <a:pPr marL="0" lvl="0"/>
            <a:endParaRPr lang="fr-FR" sz="1050">
              <a:latin typeface="Marianne" panose="02000000000000000000"/>
              <a:ea typeface="Calibri" panose="020F0502020204030204" pitchFamily="34" charset="0"/>
              <a:cs typeface="Calibri" panose="020F0502020204030204" pitchFamily="34" charset="0"/>
            </a:endParaRPr>
          </a:p>
          <a:p>
            <a:r>
              <a:rPr lang="fr-FR" sz="1100" b="1" u="sng">
                <a:effectLst/>
                <a:latin typeface="Marianne" panose="02000000000000000000"/>
                <a:ea typeface="Calibri" panose="020F0502020204030204" pitchFamily="34" charset="0"/>
                <a:cs typeface="Calibri" panose="020F0502020204030204" pitchFamily="34" charset="0"/>
              </a:rPr>
              <a:t>En l’absence de directives anticipées</a:t>
            </a:r>
            <a:r>
              <a:rPr lang="fr-FR" sz="1100">
                <a:effectLst/>
                <a:latin typeface="Marianne" panose="02000000000000000000"/>
                <a:ea typeface="Calibri" panose="020F0502020204030204" pitchFamily="34" charset="0"/>
                <a:cs typeface="Calibri" panose="020F0502020204030204" pitchFamily="34" charset="0"/>
              </a:rPr>
              <a:t> : </a:t>
            </a:r>
            <a:r>
              <a:rPr lang="fr-FR" sz="1050">
                <a:effectLst/>
                <a:latin typeface="Marianne" panose="02000000000000000000"/>
                <a:ea typeface="Calibri" panose="020F0502020204030204" pitchFamily="34" charset="0"/>
                <a:cs typeface="Calibri" panose="020F0502020204030204" pitchFamily="34" charset="0"/>
              </a:rPr>
              <a:t>L’article R1111-20 du code de la santé publique prévoit également qu’</a:t>
            </a:r>
            <a:r>
              <a:rPr lang="fr-FR" sz="1050" u="sng">
                <a:effectLst/>
                <a:latin typeface="Marianne" panose="02000000000000000000"/>
                <a:ea typeface="Calibri" panose="020F0502020204030204" pitchFamily="34" charset="0"/>
                <a:cs typeface="Calibri" panose="020F0502020204030204" pitchFamily="34" charset="0"/>
              </a:rPr>
              <a:t>« </a:t>
            </a:r>
            <a:r>
              <a:rPr lang="fr-FR" sz="1050" i="1" u="sng">
                <a:effectLst/>
                <a:latin typeface="Marianne" panose="02000000000000000000"/>
                <a:ea typeface="Calibri" panose="020F0502020204030204" pitchFamily="34" charset="0"/>
                <a:cs typeface="Calibri" panose="020F0502020204030204" pitchFamily="34" charset="0"/>
              </a:rPr>
              <a:t>à défaut de</a:t>
            </a:r>
            <a:r>
              <a:rPr lang="fr-FR" sz="1050" i="1" u="sng">
                <a:solidFill>
                  <a:srgbClr val="000000"/>
                </a:solidFill>
                <a:effectLst/>
                <a:highlight>
                  <a:srgbClr val="FFFFFF"/>
                </a:highlight>
                <a:latin typeface="Marianne" panose="02000000000000000000"/>
                <a:ea typeface="Calibri" panose="020F0502020204030204" pitchFamily="34" charset="0"/>
                <a:cs typeface="Calibri" panose="020F0502020204030204" pitchFamily="34" charset="0"/>
              </a:rPr>
              <a:t> défaut de directives anticipées conservées ou enregistrées dans le dossier médical ou le dossier médical partagé</a:t>
            </a:r>
            <a:r>
              <a:rPr lang="fr-FR" sz="1050" i="1">
                <a:solidFill>
                  <a:srgbClr val="000000"/>
                </a:solidFill>
                <a:effectLst/>
                <a:highlight>
                  <a:srgbClr val="FFFFFF"/>
                </a:highlight>
                <a:latin typeface="Marianne" panose="02000000000000000000"/>
                <a:ea typeface="Calibri" panose="020F0502020204030204" pitchFamily="34" charset="0"/>
                <a:cs typeface="Calibri" panose="020F0502020204030204" pitchFamily="34" charset="0"/>
              </a:rPr>
              <a:t>, le médecin recherche l'existence et le lieu de conservation des directives anticipées auprès de la </a:t>
            </a:r>
            <a:r>
              <a:rPr lang="fr-FR" sz="1050" b="1" i="1">
                <a:solidFill>
                  <a:srgbClr val="000000"/>
                </a:solidFill>
                <a:effectLst/>
                <a:highlight>
                  <a:srgbClr val="FFFFFF"/>
                </a:highlight>
                <a:latin typeface="Marianne" panose="02000000000000000000"/>
                <a:ea typeface="Calibri" panose="020F0502020204030204" pitchFamily="34" charset="0"/>
                <a:cs typeface="Calibri" panose="020F0502020204030204" pitchFamily="34" charset="0"/>
              </a:rPr>
              <a:t>personne de confiance</a:t>
            </a:r>
            <a:r>
              <a:rPr lang="fr-FR" sz="1050" i="1">
                <a:solidFill>
                  <a:srgbClr val="000000"/>
                </a:solidFill>
                <a:effectLst/>
                <a:highlight>
                  <a:srgbClr val="FFFFFF"/>
                </a:highlight>
                <a:latin typeface="Marianne" panose="02000000000000000000"/>
                <a:ea typeface="Calibri" panose="020F0502020204030204" pitchFamily="34" charset="0"/>
                <a:cs typeface="Calibri" panose="020F0502020204030204" pitchFamily="34" charset="0"/>
              </a:rPr>
              <a:t>, auprès de la </a:t>
            </a:r>
            <a:r>
              <a:rPr lang="fr-FR" sz="1050" b="1" i="1">
                <a:solidFill>
                  <a:srgbClr val="000000"/>
                </a:solidFill>
                <a:effectLst/>
                <a:highlight>
                  <a:srgbClr val="FFFFFF"/>
                </a:highlight>
                <a:latin typeface="Marianne" panose="02000000000000000000"/>
                <a:ea typeface="Calibri" panose="020F0502020204030204" pitchFamily="34" charset="0"/>
                <a:cs typeface="Calibri" panose="020F0502020204030204" pitchFamily="34" charset="0"/>
              </a:rPr>
              <a:t>famille</a:t>
            </a:r>
            <a:r>
              <a:rPr lang="fr-FR" sz="1050" i="1">
                <a:solidFill>
                  <a:srgbClr val="000000"/>
                </a:solidFill>
                <a:effectLst/>
                <a:highlight>
                  <a:srgbClr val="FFFFFF"/>
                </a:highlight>
                <a:latin typeface="Marianne" panose="02000000000000000000"/>
                <a:ea typeface="Calibri" panose="020F0502020204030204" pitchFamily="34" charset="0"/>
                <a:cs typeface="Calibri" panose="020F0502020204030204" pitchFamily="34" charset="0"/>
              </a:rPr>
              <a:t> ou des </a:t>
            </a:r>
            <a:r>
              <a:rPr lang="fr-FR" sz="1050" b="1" i="1">
                <a:solidFill>
                  <a:srgbClr val="000000"/>
                </a:solidFill>
                <a:effectLst/>
                <a:highlight>
                  <a:srgbClr val="FFFFFF"/>
                </a:highlight>
                <a:latin typeface="Marianne" panose="02000000000000000000"/>
                <a:ea typeface="Calibri" panose="020F0502020204030204" pitchFamily="34" charset="0"/>
                <a:cs typeface="Calibri" panose="020F0502020204030204" pitchFamily="34" charset="0"/>
              </a:rPr>
              <a:t>proches</a:t>
            </a:r>
            <a:r>
              <a:rPr lang="fr-FR" sz="1050" i="1">
                <a:solidFill>
                  <a:srgbClr val="000000"/>
                </a:solidFill>
                <a:effectLst/>
                <a:highlight>
                  <a:srgbClr val="FFFFFF"/>
                </a:highlight>
                <a:latin typeface="Marianne" panose="02000000000000000000"/>
                <a:ea typeface="Calibri" panose="020F0502020204030204" pitchFamily="34" charset="0"/>
                <a:cs typeface="Calibri" panose="020F0502020204030204" pitchFamily="34" charset="0"/>
              </a:rPr>
              <a:t>, ou, le cas échéant, auprès du médecin traitant de la personne malade ou du médecin qui lui a adressé cette personne.</a:t>
            </a:r>
            <a:r>
              <a:rPr lang="fr-FR" sz="1050">
                <a:solidFill>
                  <a:srgbClr val="000000"/>
                </a:solidFill>
                <a:effectLst/>
                <a:highlight>
                  <a:srgbClr val="FFFFFF"/>
                </a:highlight>
                <a:latin typeface="Marianne" panose="02000000000000000000"/>
                <a:ea typeface="Calibri" panose="020F0502020204030204" pitchFamily="34" charset="0"/>
                <a:cs typeface="Calibri" panose="020F0502020204030204" pitchFamily="34" charset="0"/>
              </a:rPr>
              <a:t> »</a:t>
            </a:r>
            <a:r>
              <a:rPr lang="fr-FR" sz="1050">
                <a:effectLst/>
                <a:latin typeface="Marianne" panose="02000000000000000000"/>
                <a:ea typeface="Calibri" panose="020F0502020204030204" pitchFamily="34" charset="0"/>
                <a:cs typeface="Calibri" panose="020F0502020204030204" pitchFamily="34" charset="0"/>
              </a:rPr>
              <a:t> </a:t>
            </a:r>
            <a:endParaRPr lang="fr-FR" sz="1050" u="sng"/>
          </a:p>
          <a:p>
            <a:pPr marL="0" lvl="0"/>
            <a:endParaRPr lang="fr-FR" sz="1050">
              <a:effectLst/>
              <a:latin typeface="Marianne" panose="0200000000000000000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5F7B14F0-C877-F3D1-BBAE-7371E5C5FE86}"/>
              </a:ext>
            </a:extLst>
          </p:cNvPr>
          <p:cNvCxnSpPr/>
          <p:nvPr/>
        </p:nvCxnSpPr>
        <p:spPr>
          <a:xfrm>
            <a:off x="4667393" y="1144779"/>
            <a:ext cx="0" cy="295967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aux angles arrondis">
            <a:extLst>
              <a:ext uri="{FF2B5EF4-FFF2-40B4-BE49-F238E27FC236}">
                <a16:creationId xmlns:a16="http://schemas.microsoft.com/office/drawing/2014/main" id="{B416848F-3743-99F4-608A-1729F1CBC430}"/>
              </a:ext>
            </a:extLst>
          </p:cNvPr>
          <p:cNvSpPr/>
          <p:nvPr/>
        </p:nvSpPr>
        <p:spPr>
          <a:xfrm rot="19738065">
            <a:off x="4833083" y="791821"/>
            <a:ext cx="389263" cy="389435"/>
          </a:xfrm>
          <a:prstGeom prst="roundRect">
            <a:avLst>
              <a:gd name="adj" fmla="val 30479"/>
            </a:avLst>
          </a:prstGeom>
          <a:solidFill>
            <a:srgbClr val="006AB2">
              <a:alpha val="9804"/>
            </a:srgbClr>
          </a:solidFill>
          <a:ln w="28575">
            <a:noFill/>
            <a:miter lim="400000"/>
          </a:ln>
        </p:spPr>
        <p:txBody>
          <a:bodyPr lIns="67733" tIns="67733" rIns="67733" bIns="67733" anchor="ctr"/>
          <a:lstStyle/>
          <a:p>
            <a:pPr algn="ctr" defTabSz="1100639" hangingPunct="0">
              <a:defRPr sz="3200">
                <a:solidFill>
                  <a:srgbClr val="FFFFFF"/>
                </a:solidFill>
                <a:latin typeface="Helvetica Light"/>
                <a:ea typeface="Helvetica Light"/>
                <a:cs typeface="Helvetica Light"/>
                <a:sym typeface="Helvetica Light"/>
              </a:defRPr>
            </a:pPr>
            <a:endParaRPr lang="fr-FR" sz="5333" kern="0">
              <a:solidFill>
                <a:srgbClr val="FFFFFF"/>
              </a:solidFill>
              <a:latin typeface="Marianne" panose="02000000000000000000"/>
              <a:ea typeface="Helvetica Light"/>
              <a:cs typeface="Helvetica Light"/>
              <a:sym typeface="Helvetica Light"/>
            </a:endParaRPr>
          </a:p>
        </p:txBody>
      </p:sp>
    </p:spTree>
    <p:extLst>
      <p:ext uri="{BB962C8B-B14F-4D97-AF65-F5344CB8AC3E}">
        <p14:creationId xmlns:p14="http://schemas.microsoft.com/office/powerpoint/2010/main" val="132880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6</a:t>
            </a:fld>
            <a:endParaRPr lang="fr-FR"/>
          </a:p>
        </p:txBody>
      </p:sp>
      <p:sp>
        <p:nvSpPr>
          <p:cNvPr id="3" name="Espace réservé de la date 2"/>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6" name="Espace réservé du texte 5"/>
          <p:cNvSpPr>
            <a:spLocks noGrp="1"/>
          </p:cNvSpPr>
          <p:nvPr>
            <p:ph type="body" sz="quarter" idx="13"/>
          </p:nvPr>
        </p:nvSpPr>
        <p:spPr>
          <a:xfrm>
            <a:off x="723155" y="973245"/>
            <a:ext cx="3093603" cy="278855"/>
          </a:xfrm>
        </p:spPr>
        <p:txBody>
          <a:bodyPr/>
          <a:lstStyle/>
          <a:p>
            <a:r>
              <a:rPr lang="fr-FR" b="1" u="sng">
                <a:solidFill>
                  <a:srgbClr val="006AB2"/>
                </a:solidFill>
              </a:rPr>
              <a:t>Sur l’interface web :</a:t>
            </a:r>
          </a:p>
          <a:p>
            <a:endParaRPr lang="fr-FR" b="1" u="sng">
              <a:solidFill>
                <a:srgbClr val="006AB2"/>
              </a:solidFill>
            </a:endParaRPr>
          </a:p>
        </p:txBody>
      </p:sp>
      <p:sp>
        <p:nvSpPr>
          <p:cNvPr id="5" name="Titre 4"/>
          <p:cNvSpPr>
            <a:spLocks noGrp="1"/>
          </p:cNvSpPr>
          <p:nvPr>
            <p:ph type="title"/>
          </p:nvPr>
        </p:nvSpPr>
        <p:spPr/>
        <p:txBody>
          <a:bodyPr>
            <a:normAutofit/>
          </a:bodyPr>
          <a:lstStyle/>
          <a:p>
            <a:r>
              <a:rPr lang="fr-FR" sz="2200"/>
              <a:t>Les parcours de complétude des directives anticipées dans MES</a:t>
            </a:r>
          </a:p>
        </p:txBody>
      </p:sp>
      <p:pic>
        <p:nvPicPr>
          <p:cNvPr id="9" name="Image 17">
            <a:extLst>
              <a:ext uri="{FF2B5EF4-FFF2-40B4-BE49-F238E27FC236}">
                <a16:creationId xmlns:a16="http://schemas.microsoft.com/office/drawing/2014/main" id="{767651FF-5368-A395-C3A1-6BB4FB115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00" y="2046952"/>
            <a:ext cx="4124587" cy="2340191"/>
          </a:xfrm>
          <a:prstGeom prst="rect">
            <a:avLst/>
          </a:prstGeom>
        </p:spPr>
      </p:pic>
      <p:sp>
        <p:nvSpPr>
          <p:cNvPr id="12" name="TextBox 11">
            <a:extLst>
              <a:ext uri="{FF2B5EF4-FFF2-40B4-BE49-F238E27FC236}">
                <a16:creationId xmlns:a16="http://schemas.microsoft.com/office/drawing/2014/main" id="{9A62B585-01B1-0474-161F-69465EC27551}"/>
              </a:ext>
            </a:extLst>
          </p:cNvPr>
          <p:cNvSpPr txBox="1"/>
          <p:nvPr/>
        </p:nvSpPr>
        <p:spPr>
          <a:xfrm>
            <a:off x="723155" y="1313949"/>
            <a:ext cx="2664296" cy="600164"/>
          </a:xfrm>
          <a:prstGeom prst="rect">
            <a:avLst/>
          </a:prstGeom>
          <a:noFill/>
        </p:spPr>
        <p:txBody>
          <a:bodyPr wrap="square" rtlCol="0">
            <a:spAutoFit/>
          </a:bodyPr>
          <a:lstStyle/>
          <a:p>
            <a:pPr marL="268288" indent="-268288">
              <a:buClr>
                <a:srgbClr val="006AB2"/>
              </a:buClr>
              <a:buSzPct val="120000"/>
              <a:buFontTx/>
              <a:buChar char="→"/>
            </a:pPr>
            <a:r>
              <a:rPr lang="fr-FR" sz="1100">
                <a:latin typeface="Marianne" panose="02000000000000000000"/>
              </a:rPr>
              <a:t>En remplissant le formulaire en ligne</a:t>
            </a:r>
          </a:p>
          <a:p>
            <a:r>
              <a:rPr lang="fr-FR" sz="1100">
                <a:latin typeface="Marianne" panose="02000000000000000000"/>
              </a:rPr>
              <a:t>        OU</a:t>
            </a:r>
          </a:p>
          <a:p>
            <a:pPr marL="268288" indent="-268288">
              <a:buClr>
                <a:srgbClr val="006AB2"/>
              </a:buClr>
              <a:buSzPct val="120000"/>
              <a:buFontTx/>
              <a:buChar char="→"/>
            </a:pPr>
            <a:r>
              <a:rPr lang="fr-FR" sz="1100">
                <a:latin typeface="Marianne" panose="02000000000000000000"/>
              </a:rPr>
              <a:t>En téléchargeant un document</a:t>
            </a:r>
          </a:p>
        </p:txBody>
      </p:sp>
      <p:sp>
        <p:nvSpPr>
          <p:cNvPr id="14" name="Rectangle 13">
            <a:extLst>
              <a:ext uri="{FF2B5EF4-FFF2-40B4-BE49-F238E27FC236}">
                <a16:creationId xmlns:a16="http://schemas.microsoft.com/office/drawing/2014/main" id="{F49F2341-8194-3C98-B2E9-1E426FF39BCD}"/>
              </a:ext>
            </a:extLst>
          </p:cNvPr>
          <p:cNvSpPr/>
          <p:nvPr/>
        </p:nvSpPr>
        <p:spPr>
          <a:xfrm>
            <a:off x="606188" y="3530156"/>
            <a:ext cx="2214054" cy="288032"/>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328CC0D6-FB0B-4FF7-418B-969CFE280EAF}"/>
              </a:ext>
            </a:extLst>
          </p:cNvPr>
          <p:cNvSpPr/>
          <p:nvPr/>
        </p:nvSpPr>
        <p:spPr>
          <a:xfrm>
            <a:off x="587994" y="3962204"/>
            <a:ext cx="2214054" cy="288032"/>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Straight Arrow Connector 16">
            <a:extLst>
              <a:ext uri="{FF2B5EF4-FFF2-40B4-BE49-F238E27FC236}">
                <a16:creationId xmlns:a16="http://schemas.microsoft.com/office/drawing/2014/main" id="{B740B942-421F-3473-D63B-4907FADE2B3F}"/>
              </a:ext>
            </a:extLst>
          </p:cNvPr>
          <p:cNvCxnSpPr>
            <a:cxnSpLocks/>
          </p:cNvCxnSpPr>
          <p:nvPr/>
        </p:nvCxnSpPr>
        <p:spPr>
          <a:xfrm>
            <a:off x="2820242" y="3674172"/>
            <a:ext cx="216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41124006-8D8C-3032-A93D-1228EA616B35}"/>
              </a:ext>
            </a:extLst>
          </p:cNvPr>
          <p:cNvSpPr txBox="1"/>
          <p:nvPr/>
        </p:nvSpPr>
        <p:spPr>
          <a:xfrm>
            <a:off x="3021637" y="3530156"/>
            <a:ext cx="1905328" cy="461665"/>
          </a:xfrm>
          <a:prstGeom prst="rect">
            <a:avLst/>
          </a:prstGeom>
          <a:noFill/>
        </p:spPr>
        <p:txBody>
          <a:bodyPr wrap="square" rtlCol="0">
            <a:spAutoFit/>
          </a:bodyPr>
          <a:lstStyle/>
          <a:p>
            <a:r>
              <a:rPr lang="fr-FR" sz="800" i="1">
                <a:latin typeface="Marianne" panose="02000000000000000000"/>
              </a:rPr>
              <a:t>Une fois vos directives anticipées remplies en ligne, vous pourrez les modifier ou les annuler à tout moment</a:t>
            </a:r>
          </a:p>
        </p:txBody>
      </p:sp>
      <p:cxnSp>
        <p:nvCxnSpPr>
          <p:cNvPr id="20" name="Straight Arrow Connector 19">
            <a:extLst>
              <a:ext uri="{FF2B5EF4-FFF2-40B4-BE49-F238E27FC236}">
                <a16:creationId xmlns:a16="http://schemas.microsoft.com/office/drawing/2014/main" id="{EC0BD0E1-411B-A9C6-EDCE-D6167AEAF5C5}"/>
              </a:ext>
            </a:extLst>
          </p:cNvPr>
          <p:cNvCxnSpPr>
            <a:cxnSpLocks/>
          </p:cNvCxnSpPr>
          <p:nvPr/>
        </p:nvCxnSpPr>
        <p:spPr>
          <a:xfrm>
            <a:off x="2789768" y="4106220"/>
            <a:ext cx="216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453B766D-D096-0A31-482A-EFAB8756591A}"/>
              </a:ext>
            </a:extLst>
          </p:cNvPr>
          <p:cNvSpPr txBox="1"/>
          <p:nvPr/>
        </p:nvSpPr>
        <p:spPr>
          <a:xfrm>
            <a:off x="3003443" y="3958650"/>
            <a:ext cx="1905328" cy="338554"/>
          </a:xfrm>
          <a:prstGeom prst="rect">
            <a:avLst/>
          </a:prstGeom>
          <a:noFill/>
        </p:spPr>
        <p:txBody>
          <a:bodyPr wrap="square" rtlCol="0">
            <a:spAutoFit/>
          </a:bodyPr>
          <a:lstStyle/>
          <a:p>
            <a:r>
              <a:rPr lang="fr-FR" sz="800" i="1">
                <a:latin typeface="Marianne" panose="02000000000000000000"/>
              </a:rPr>
              <a:t>N’importe quel document peut être téléchargé</a:t>
            </a:r>
          </a:p>
        </p:txBody>
      </p:sp>
      <p:sp>
        <p:nvSpPr>
          <p:cNvPr id="22" name="Espace réservé du texte 5">
            <a:extLst>
              <a:ext uri="{FF2B5EF4-FFF2-40B4-BE49-F238E27FC236}">
                <a16:creationId xmlns:a16="http://schemas.microsoft.com/office/drawing/2014/main" id="{75EF4409-1B6B-BB7B-EAF1-0BD7F65A2869}"/>
              </a:ext>
            </a:extLst>
          </p:cNvPr>
          <p:cNvSpPr txBox="1">
            <a:spLocks/>
          </p:cNvSpPr>
          <p:nvPr/>
        </p:nvSpPr>
        <p:spPr bwMode="gray">
          <a:xfrm>
            <a:off x="5214943" y="973245"/>
            <a:ext cx="2374191" cy="278855"/>
          </a:xfrm>
          <a:prstGeom prst="rect">
            <a:avLst/>
          </a:prstGeom>
        </p:spPr>
        <p:txBody>
          <a:bodyPr vert="horz" lIns="0" tIns="0" rIns="0" bIns="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baseline="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500" b="1" u="sng">
                <a:solidFill>
                  <a:srgbClr val="006AB2"/>
                </a:solidFill>
              </a:rPr>
              <a:t>Sur l’interface mobile :</a:t>
            </a:r>
          </a:p>
          <a:p>
            <a:endParaRPr lang="fr-FR" sz="1500" b="1" u="sng">
              <a:solidFill>
                <a:srgbClr val="006AB2"/>
              </a:solidFill>
            </a:endParaRPr>
          </a:p>
        </p:txBody>
      </p:sp>
      <p:sp>
        <p:nvSpPr>
          <p:cNvPr id="24" name="TextBox 23">
            <a:extLst>
              <a:ext uri="{FF2B5EF4-FFF2-40B4-BE49-F238E27FC236}">
                <a16:creationId xmlns:a16="http://schemas.microsoft.com/office/drawing/2014/main" id="{4C1F132C-482F-6D7A-CFE0-9CE6B5907845}"/>
              </a:ext>
            </a:extLst>
          </p:cNvPr>
          <p:cNvSpPr txBox="1"/>
          <p:nvPr/>
        </p:nvSpPr>
        <p:spPr>
          <a:xfrm>
            <a:off x="5214943" y="1313949"/>
            <a:ext cx="3491735" cy="769441"/>
          </a:xfrm>
          <a:prstGeom prst="rect">
            <a:avLst/>
          </a:prstGeom>
          <a:noFill/>
        </p:spPr>
        <p:txBody>
          <a:bodyPr wrap="square">
            <a:spAutoFit/>
          </a:bodyPr>
          <a:lstStyle/>
          <a:p>
            <a:pPr marL="268288" indent="-268288">
              <a:buClr>
                <a:srgbClr val="006AB2"/>
              </a:buClr>
              <a:buSzPct val="120000"/>
              <a:buFontTx/>
              <a:buChar char="→"/>
            </a:pPr>
            <a:r>
              <a:rPr lang="fr-FR" sz="1100">
                <a:latin typeface="Marianne" panose="02000000000000000000"/>
              </a:rPr>
              <a:t>La seule possibilité pour l’utilisateur de MES est de télécharger un document libre (prendre une photo, la choisir ou verser un fichier). Ce dernier n’a donc pas de formulaire en ligne à compléter.</a:t>
            </a:r>
          </a:p>
        </p:txBody>
      </p:sp>
      <p:pic>
        <p:nvPicPr>
          <p:cNvPr id="26" name="Graphic 25" descr="Smart Phone with solid fill">
            <a:extLst>
              <a:ext uri="{FF2B5EF4-FFF2-40B4-BE49-F238E27FC236}">
                <a16:creationId xmlns:a16="http://schemas.microsoft.com/office/drawing/2014/main" id="{E3E60384-C22C-69B8-9AFB-1DF96ABD09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2799" y="952216"/>
            <a:ext cx="320913" cy="320913"/>
          </a:xfrm>
          <a:prstGeom prst="rect">
            <a:avLst/>
          </a:prstGeom>
        </p:spPr>
      </p:pic>
      <p:pic>
        <p:nvPicPr>
          <p:cNvPr id="28" name="Graphic 27" descr="Monitor with solid fill">
            <a:extLst>
              <a:ext uri="{FF2B5EF4-FFF2-40B4-BE49-F238E27FC236}">
                <a16:creationId xmlns:a16="http://schemas.microsoft.com/office/drawing/2014/main" id="{C621D9C1-C019-D4FD-B5F6-7F73FC335C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4300" y="973245"/>
            <a:ext cx="278855" cy="278855"/>
          </a:xfrm>
          <a:prstGeom prst="rect">
            <a:avLst/>
          </a:prstGeom>
        </p:spPr>
      </p:pic>
      <p:sp>
        <p:nvSpPr>
          <p:cNvPr id="29" name="TextBox 28">
            <a:extLst>
              <a:ext uri="{FF2B5EF4-FFF2-40B4-BE49-F238E27FC236}">
                <a16:creationId xmlns:a16="http://schemas.microsoft.com/office/drawing/2014/main" id="{C6C8DBA8-5EFD-67A1-78F0-A1CFE27508D1}"/>
              </a:ext>
            </a:extLst>
          </p:cNvPr>
          <p:cNvSpPr txBox="1"/>
          <p:nvPr/>
        </p:nvSpPr>
        <p:spPr>
          <a:xfrm>
            <a:off x="5264692" y="2580927"/>
            <a:ext cx="3473541" cy="1737362"/>
          </a:xfrm>
          <a:prstGeom prst="rect">
            <a:avLst/>
          </a:prstGeom>
          <a:solidFill>
            <a:srgbClr val="F3F6FD"/>
          </a:solidFill>
        </p:spPr>
        <p:txBody>
          <a:bodyPr wrap="square" lIns="144000" tIns="144000" rIns="144000" bIns="144000">
            <a:spAutoFit/>
          </a:bodyPr>
          <a:lstStyle/>
          <a:p>
            <a:pPr algn="just"/>
            <a:r>
              <a:rPr lang="fr-FR" sz="1100" b="1">
                <a:ln>
                  <a:noFill/>
                </a:ln>
                <a:solidFill>
                  <a:srgbClr val="E82785"/>
                </a:solidFill>
                <a:effectLst/>
                <a:latin typeface="Marianne" panose="02000000000000000000"/>
                <a:ea typeface="Times New Roman" panose="02020603050405020304" pitchFamily="18" charset="0"/>
                <a:cs typeface="Times New Roman" panose="02020603050405020304" pitchFamily="18" charset="0"/>
              </a:rPr>
              <a:t>Faites-vous aider de vos proches ou de toute personne pouvant vous accompagner dans votre cheminement afin d’établir cet écrit.</a:t>
            </a:r>
          </a:p>
          <a:p>
            <a:pPr algn="just"/>
            <a:endParaRPr lang="fr-FR" sz="1100" b="1">
              <a:ln>
                <a:noFill/>
              </a:ln>
              <a:solidFill>
                <a:srgbClr val="000000"/>
              </a:solidFill>
              <a:effectLst/>
              <a:latin typeface="Marianne" panose="02000000000000000000"/>
              <a:ea typeface="Times New Roman" panose="02020603050405020304" pitchFamily="18" charset="0"/>
              <a:cs typeface="Times New Roman" panose="02020603050405020304" pitchFamily="18" charset="0"/>
            </a:endParaRPr>
          </a:p>
          <a:p>
            <a:pPr algn="just"/>
            <a:r>
              <a:rPr lang="fr-FR" sz="1000" i="1">
                <a:ln>
                  <a:noFill/>
                </a:ln>
                <a:solidFill>
                  <a:srgbClr val="000000"/>
                </a:solidFill>
                <a:effectLst/>
                <a:latin typeface="Marianne" panose="02000000000000000000"/>
                <a:ea typeface="Times New Roman" panose="02020603050405020304" pitchFamily="18" charset="0"/>
                <a:cs typeface="Times New Roman" panose="02020603050405020304" pitchFamily="18" charset="0"/>
              </a:rPr>
              <a:t>Pour en savoir plus, vous pouvez consulter : </a:t>
            </a:r>
            <a:endParaRPr lang="fr-FR" sz="1000" i="1">
              <a:ln>
                <a:noFill/>
              </a:ln>
              <a:solidFill>
                <a:srgbClr val="000000"/>
              </a:solidFill>
              <a:effectLst/>
              <a:latin typeface="Marianne" panose="02000000000000000000"/>
              <a:ea typeface="Arial Unicode MS"/>
              <a:cs typeface="Arial Unicode MS"/>
            </a:endParaRPr>
          </a:p>
          <a:p>
            <a:pPr marL="179388" lvl="0" indent="-179388" algn="just">
              <a:buFont typeface="Arial" panose="020B0604020202020204" pitchFamily="34" charset="0"/>
              <a:buChar char="•"/>
              <a:tabLst>
                <a:tab pos="179388" algn="l"/>
              </a:tabLst>
            </a:pPr>
            <a:r>
              <a:rPr lang="fr-FR" sz="1000" i="1">
                <a:ln>
                  <a:noFill/>
                </a:ln>
                <a:solidFill>
                  <a:srgbClr val="000000"/>
                </a:solidFill>
                <a:effectLst/>
                <a:latin typeface="Marianne" panose="02000000000000000000"/>
                <a:ea typeface="Times New Roman" panose="02020603050405020304" pitchFamily="18" charset="0"/>
                <a:cs typeface="Times New Roman" panose="02020603050405020304" pitchFamily="18" charset="0"/>
              </a:rPr>
              <a:t>Le </a:t>
            </a:r>
            <a:r>
              <a:rPr lang="fr-FR" sz="1000" i="1" u="sng">
                <a:solidFill>
                  <a:srgbClr val="0563C1"/>
                </a:solidFill>
                <a:latin typeface="Marianne" panose="02000000000000000000"/>
                <a:ea typeface="Arial Unicode MS"/>
                <a:cs typeface="Times New Roman" panose="02020603050405020304" pitchFamily="18" charset="0"/>
              </a:rPr>
              <a:t>Guide pratique patient (Ouverture dans un nouvel onglet)</a:t>
            </a:r>
            <a:endParaRPr lang="fr-FR" sz="1000" i="1">
              <a:ln>
                <a:noFill/>
              </a:ln>
              <a:solidFill>
                <a:srgbClr val="000000"/>
              </a:solidFill>
              <a:effectLst/>
              <a:latin typeface="Marianne" panose="02000000000000000000"/>
              <a:ea typeface="Arial Unicode MS"/>
              <a:cs typeface="Arial Unicode MS"/>
            </a:endParaRPr>
          </a:p>
          <a:p>
            <a:pPr marL="179388" lvl="0" indent="-179388" algn="just">
              <a:buFont typeface="Arial" panose="020B0604020202020204" pitchFamily="34" charset="0"/>
              <a:buChar char="•"/>
              <a:tabLst>
                <a:tab pos="179388" algn="l"/>
              </a:tabLst>
            </a:pPr>
            <a:r>
              <a:rPr lang="fr-FR" sz="1000" i="1">
                <a:ln>
                  <a:noFill/>
                </a:ln>
                <a:solidFill>
                  <a:srgbClr val="000000"/>
                </a:solidFill>
                <a:effectLst/>
                <a:latin typeface="Marianne" panose="02000000000000000000"/>
                <a:ea typeface="Arial Unicode MS"/>
                <a:cs typeface="Arial Unicode MS"/>
              </a:rPr>
              <a:t>Le site internet du </a:t>
            </a:r>
            <a:r>
              <a:rPr lang="fr-FR" sz="1000" i="1" u="sng">
                <a:solidFill>
                  <a:srgbClr val="0563C1"/>
                </a:solidFill>
                <a:latin typeface="Marianne" panose="02000000000000000000"/>
                <a:ea typeface="Arial Unicode MS"/>
                <a:cs typeface="Times New Roman" panose="02020603050405020304" pitchFamily="18" charset="0"/>
              </a:rPr>
              <a:t>Centre National des Soins Palliatifs et fin de vie </a:t>
            </a:r>
            <a:endParaRPr lang="fr-FR" sz="1000" i="1">
              <a:ln>
                <a:noFill/>
              </a:ln>
              <a:solidFill>
                <a:srgbClr val="000000"/>
              </a:solidFill>
              <a:effectLst/>
              <a:latin typeface="Marianne" panose="02000000000000000000"/>
              <a:ea typeface="Arial Unicode MS"/>
              <a:cs typeface="Arial Unicode MS"/>
            </a:endParaRPr>
          </a:p>
        </p:txBody>
      </p:sp>
      <p:sp>
        <p:nvSpPr>
          <p:cNvPr id="10" name="Rectangle aux angles arrondis">
            <a:extLst>
              <a:ext uri="{FF2B5EF4-FFF2-40B4-BE49-F238E27FC236}">
                <a16:creationId xmlns:a16="http://schemas.microsoft.com/office/drawing/2014/main" id="{D4B42C42-5205-65BF-F53E-959E115B0A8F}"/>
              </a:ext>
            </a:extLst>
          </p:cNvPr>
          <p:cNvSpPr/>
          <p:nvPr/>
        </p:nvSpPr>
        <p:spPr>
          <a:xfrm rot="19738065">
            <a:off x="297880" y="766104"/>
            <a:ext cx="389263" cy="389435"/>
          </a:xfrm>
          <a:prstGeom prst="roundRect">
            <a:avLst>
              <a:gd name="adj" fmla="val 30479"/>
            </a:avLst>
          </a:prstGeom>
          <a:solidFill>
            <a:srgbClr val="006AB2">
              <a:alpha val="9804"/>
            </a:srgbClr>
          </a:solidFill>
          <a:ln w="28575">
            <a:noFill/>
            <a:miter lim="400000"/>
          </a:ln>
        </p:spPr>
        <p:txBody>
          <a:bodyPr lIns="67733" tIns="67733" rIns="67733" bIns="67733" anchor="ctr"/>
          <a:lstStyle/>
          <a:p>
            <a:pPr algn="ctr" defTabSz="1100639" hangingPunct="0">
              <a:defRPr sz="3200">
                <a:solidFill>
                  <a:srgbClr val="FFFFFF"/>
                </a:solidFill>
                <a:latin typeface="Helvetica Light"/>
                <a:ea typeface="Helvetica Light"/>
                <a:cs typeface="Helvetica Light"/>
                <a:sym typeface="Helvetica Light"/>
              </a:defRPr>
            </a:pPr>
            <a:endParaRPr lang="fr-FR" sz="5333" kern="0">
              <a:solidFill>
                <a:srgbClr val="FFFFFF"/>
              </a:solidFill>
              <a:latin typeface="Marianne" panose="02000000000000000000"/>
              <a:ea typeface="Helvetica Light"/>
              <a:cs typeface="Helvetica Light"/>
              <a:sym typeface="Helvetica Light"/>
            </a:endParaRPr>
          </a:p>
        </p:txBody>
      </p:sp>
      <p:sp>
        <p:nvSpPr>
          <p:cNvPr id="16" name="Rectangle aux angles arrondis">
            <a:extLst>
              <a:ext uri="{FF2B5EF4-FFF2-40B4-BE49-F238E27FC236}">
                <a16:creationId xmlns:a16="http://schemas.microsoft.com/office/drawing/2014/main" id="{14142BAB-B5FC-F188-EF78-611DD635BAB2}"/>
              </a:ext>
            </a:extLst>
          </p:cNvPr>
          <p:cNvSpPr/>
          <p:nvPr/>
        </p:nvSpPr>
        <p:spPr>
          <a:xfrm rot="19738065">
            <a:off x="4833083" y="791821"/>
            <a:ext cx="389263" cy="389435"/>
          </a:xfrm>
          <a:prstGeom prst="roundRect">
            <a:avLst>
              <a:gd name="adj" fmla="val 30479"/>
            </a:avLst>
          </a:prstGeom>
          <a:solidFill>
            <a:srgbClr val="006AB2">
              <a:alpha val="9804"/>
            </a:srgbClr>
          </a:solidFill>
          <a:ln w="28575">
            <a:noFill/>
            <a:miter lim="400000"/>
          </a:ln>
        </p:spPr>
        <p:txBody>
          <a:bodyPr lIns="67733" tIns="67733" rIns="67733" bIns="67733" anchor="ctr"/>
          <a:lstStyle/>
          <a:p>
            <a:pPr algn="ctr" defTabSz="1100639" hangingPunct="0">
              <a:defRPr sz="3200">
                <a:solidFill>
                  <a:srgbClr val="FFFFFF"/>
                </a:solidFill>
                <a:latin typeface="Helvetica Light"/>
                <a:ea typeface="Helvetica Light"/>
                <a:cs typeface="Helvetica Light"/>
                <a:sym typeface="Helvetica Light"/>
              </a:defRPr>
            </a:pPr>
            <a:endParaRPr lang="fr-FR" sz="5333" kern="0">
              <a:solidFill>
                <a:srgbClr val="FFFFFF"/>
              </a:solidFill>
              <a:latin typeface="Marianne" panose="02000000000000000000"/>
              <a:ea typeface="Helvetica Light"/>
              <a:cs typeface="Helvetica Light"/>
              <a:sym typeface="Helvetica Light"/>
            </a:endParaRPr>
          </a:p>
        </p:txBody>
      </p:sp>
    </p:spTree>
    <p:extLst>
      <p:ext uri="{BB962C8B-B14F-4D97-AF65-F5344CB8AC3E}">
        <p14:creationId xmlns:p14="http://schemas.microsoft.com/office/powerpoint/2010/main" val="2670564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AC45DF7-8834-69B5-D191-D668738A82A1}"/>
              </a:ext>
            </a:extLst>
          </p:cNvPr>
          <p:cNvSpPr/>
          <p:nvPr/>
        </p:nvSpPr>
        <p:spPr>
          <a:xfrm>
            <a:off x="0" y="4603092"/>
            <a:ext cx="9144000" cy="285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4"/>
          <p:cNvSpPr>
            <a:spLocks noGrp="1"/>
          </p:cNvSpPr>
          <p:nvPr>
            <p:ph type="title"/>
          </p:nvPr>
        </p:nvSpPr>
        <p:spPr/>
        <p:txBody>
          <a:bodyPr/>
          <a:lstStyle/>
          <a:p>
            <a:r>
              <a:rPr lang="fr-FR"/>
              <a:t>Les questions que l’on se pose</a:t>
            </a:r>
          </a:p>
        </p:txBody>
      </p:sp>
      <p:sp>
        <p:nvSpPr>
          <p:cNvPr id="15" name="Rectangle 14">
            <a:extLst>
              <a:ext uri="{FF2B5EF4-FFF2-40B4-BE49-F238E27FC236}">
                <a16:creationId xmlns:a16="http://schemas.microsoft.com/office/drawing/2014/main" id="{1383D0BF-CDF7-39AB-1DFF-CBDFA7BA7FE9}"/>
              </a:ext>
            </a:extLst>
          </p:cNvPr>
          <p:cNvSpPr/>
          <p:nvPr/>
        </p:nvSpPr>
        <p:spPr>
          <a:xfrm>
            <a:off x="669604" y="894622"/>
            <a:ext cx="1404000" cy="45719"/>
          </a:xfrm>
          <a:prstGeom prst="rect">
            <a:avLst/>
          </a:prstGeom>
          <a:solidFill>
            <a:srgbClr val="F3F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 Placeholder 8">
            <a:extLst>
              <a:ext uri="{FF2B5EF4-FFF2-40B4-BE49-F238E27FC236}">
                <a16:creationId xmlns:a16="http://schemas.microsoft.com/office/drawing/2014/main" id="{34ED0B32-ECF5-E76D-1D54-22CE74540B1D}"/>
              </a:ext>
            </a:extLst>
          </p:cNvPr>
          <p:cNvSpPr>
            <a:spLocks noGrp="1"/>
          </p:cNvSpPr>
          <p:nvPr>
            <p:ph type="body" sz="quarter" idx="13"/>
          </p:nvPr>
        </p:nvSpPr>
        <p:spPr>
          <a:xfrm>
            <a:off x="598172" y="718142"/>
            <a:ext cx="3600000" cy="242951"/>
          </a:xfrm>
        </p:spPr>
        <p:txBody>
          <a:bodyPr/>
          <a:lstStyle/>
          <a:p>
            <a:r>
              <a:rPr lang="en-US">
                <a:solidFill>
                  <a:srgbClr val="006AB2"/>
                </a:solidFill>
              </a:rPr>
              <a:t>D’un point de </a:t>
            </a:r>
            <a:r>
              <a:rPr lang="en-US" err="1">
                <a:solidFill>
                  <a:srgbClr val="006AB2"/>
                </a:solidFill>
              </a:rPr>
              <a:t>vue</a:t>
            </a:r>
            <a:r>
              <a:rPr lang="en-US">
                <a:solidFill>
                  <a:srgbClr val="006AB2"/>
                </a:solidFill>
              </a:rPr>
              <a:t> </a:t>
            </a:r>
            <a:r>
              <a:rPr lang="en-US" err="1">
                <a:solidFill>
                  <a:srgbClr val="006AB2"/>
                </a:solidFill>
              </a:rPr>
              <a:t>juridique</a:t>
            </a:r>
            <a:endParaRPr lang="fr-FR">
              <a:solidFill>
                <a:srgbClr val="006AB2"/>
              </a:solidFill>
            </a:endParaRPr>
          </a:p>
        </p:txBody>
      </p:sp>
      <p:pic>
        <p:nvPicPr>
          <p:cNvPr id="17" name="Graphic 16" descr="Court with solid fill">
            <a:extLst>
              <a:ext uri="{FF2B5EF4-FFF2-40B4-BE49-F238E27FC236}">
                <a16:creationId xmlns:a16="http://schemas.microsoft.com/office/drawing/2014/main" id="{FAD0ECEE-A098-89B4-67E4-FBB75C0C57C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8595" y="684112"/>
            <a:ext cx="311009" cy="311009"/>
          </a:xfrm>
          <a:prstGeom prst="rect">
            <a:avLst/>
          </a:prstGeom>
        </p:spPr>
      </p:pic>
      <p:sp>
        <p:nvSpPr>
          <p:cNvPr id="19" name="TextBox 18">
            <a:extLst>
              <a:ext uri="{FF2B5EF4-FFF2-40B4-BE49-F238E27FC236}">
                <a16:creationId xmlns:a16="http://schemas.microsoft.com/office/drawing/2014/main" id="{4A59E96F-C00F-B9C2-2FA2-B642FA52D922}"/>
              </a:ext>
            </a:extLst>
          </p:cNvPr>
          <p:cNvSpPr txBox="1"/>
          <p:nvPr/>
        </p:nvSpPr>
        <p:spPr>
          <a:xfrm>
            <a:off x="-207149" y="1077768"/>
            <a:ext cx="2232000" cy="600164"/>
          </a:xfrm>
          <a:prstGeom prst="rect">
            <a:avLst/>
          </a:prstGeom>
          <a:noFill/>
        </p:spPr>
        <p:txBody>
          <a:bodyPr wrap="square">
            <a:spAutoFit/>
          </a:bodyPr>
          <a:lstStyle/>
          <a:p>
            <a:pPr marL="742950" lvl="1" indent="-285750">
              <a:buFont typeface="+mj-lt"/>
              <a:buAutoNum type="alphaLcPeriod"/>
            </a:pPr>
            <a:r>
              <a:rPr lang="fr-FR" sz="1100" b="1" i="1">
                <a:solidFill>
                  <a:srgbClr val="006AB2"/>
                </a:solidFill>
                <a:effectLst/>
                <a:latin typeface="Marianne" panose="02000000000000000000"/>
                <a:ea typeface="Calibri" panose="020F0502020204030204" pitchFamily="34" charset="0"/>
                <a:cs typeface="Times New Roman" panose="02020603050405020304" pitchFamily="18" charset="0"/>
              </a:rPr>
              <a:t>Sur le rappel régulier des directives anticipées </a:t>
            </a:r>
            <a:endParaRPr lang="fr-FR" sz="1100" i="1">
              <a:solidFill>
                <a:srgbClr val="006AB2"/>
              </a:solidFill>
              <a:latin typeface="Marianne" panose="02000000000000000000"/>
            </a:endParaRPr>
          </a:p>
        </p:txBody>
      </p:sp>
      <p:sp>
        <p:nvSpPr>
          <p:cNvPr id="21" name="TextBox 20">
            <a:extLst>
              <a:ext uri="{FF2B5EF4-FFF2-40B4-BE49-F238E27FC236}">
                <a16:creationId xmlns:a16="http://schemas.microsoft.com/office/drawing/2014/main" id="{C30C9D72-2A27-1AC4-5C0F-C0AC306DADE9}"/>
              </a:ext>
            </a:extLst>
          </p:cNvPr>
          <p:cNvSpPr txBox="1"/>
          <p:nvPr/>
        </p:nvSpPr>
        <p:spPr>
          <a:xfrm>
            <a:off x="1975395" y="1077768"/>
            <a:ext cx="6876000" cy="1061829"/>
          </a:xfrm>
          <a:prstGeom prst="rect">
            <a:avLst/>
          </a:prstGeom>
          <a:noFill/>
        </p:spPr>
        <p:txBody>
          <a:bodyPr wrap="square">
            <a:spAutoFit/>
          </a:bodyPr>
          <a:lstStyle/>
          <a:p>
            <a:pPr algn="just"/>
            <a:r>
              <a:rPr lang="fr-FR" sz="1050">
                <a:effectLst/>
                <a:latin typeface="Marianne" panose="02000000000000000000"/>
                <a:ea typeface="Calibri" panose="020F0502020204030204" pitchFamily="34" charset="0"/>
                <a:cs typeface="Times New Roman" panose="02020603050405020304" pitchFamily="18" charset="0"/>
              </a:rPr>
              <a:t>Les directives anticipées sont révisables et révocables à tout moment. Cela implique également qu’un rappel de leur existence soit régulièrement adressé à leur auteur au sens de l’article L1111-11 du code de la santé publique. En ce sens, plusieurs questions demeurent en suspens concernant MES : </a:t>
            </a:r>
          </a:p>
          <a:p>
            <a:pPr marL="285750" indent="-285750" algn="just" fontAlgn="base">
              <a:buSzPct val="100000"/>
              <a:buFontTx/>
              <a:buChar char="→"/>
            </a:pPr>
            <a:r>
              <a:rPr lang="fr-FR" sz="1050" u="none" strike="noStrike" kern="0" spc="0">
                <a:effectLst/>
                <a:latin typeface="Marianne" panose="02000000000000000000"/>
                <a:ea typeface="Calibri" panose="020F0502020204030204" pitchFamily="34" charset="0"/>
                <a:cs typeface="Times New Roman" panose="02020603050405020304" pitchFamily="18" charset="0"/>
              </a:rPr>
              <a:t>Quelle est l’échéance retenue pour ce rappel ? Quelle est la date de début pour faire courir le délai retenu ? </a:t>
            </a:r>
          </a:p>
          <a:p>
            <a:pPr marL="285750" indent="-285750" algn="just" fontAlgn="base">
              <a:buSzPct val="100000"/>
              <a:buFontTx/>
              <a:buChar char="→"/>
            </a:pPr>
            <a:r>
              <a:rPr lang="fr-FR" sz="1050" u="none" strike="noStrike" kern="0" spc="0">
                <a:effectLst/>
                <a:latin typeface="Marianne" panose="02000000000000000000"/>
                <a:ea typeface="Calibri" panose="020F0502020204030204" pitchFamily="34" charset="0"/>
                <a:cs typeface="Times New Roman" panose="02020603050405020304" pitchFamily="18" charset="0"/>
              </a:rPr>
              <a:t>Qui réalise ce rappel ? </a:t>
            </a:r>
          </a:p>
          <a:p>
            <a:pPr marL="285750" indent="-285750" algn="just" fontAlgn="base">
              <a:buSzPct val="100000"/>
              <a:buFontTx/>
              <a:buChar char="→"/>
            </a:pPr>
            <a:r>
              <a:rPr lang="fr-FR" sz="1050" u="none" strike="noStrike" kern="0" spc="0">
                <a:effectLst/>
                <a:latin typeface="Marianne" panose="02000000000000000000"/>
                <a:ea typeface="Calibri" panose="020F0502020204030204" pitchFamily="34" charset="0"/>
                <a:cs typeface="Times New Roman" panose="02020603050405020304" pitchFamily="18" charset="0"/>
              </a:rPr>
              <a:t>Est-ce fait de manière ciblée ou globale ?</a:t>
            </a:r>
          </a:p>
        </p:txBody>
      </p:sp>
      <p:sp>
        <p:nvSpPr>
          <p:cNvPr id="22" name="TextBox 21">
            <a:extLst>
              <a:ext uri="{FF2B5EF4-FFF2-40B4-BE49-F238E27FC236}">
                <a16:creationId xmlns:a16="http://schemas.microsoft.com/office/drawing/2014/main" id="{7EFED0D4-E1BD-A57E-5A02-E9D3C96DEEC8}"/>
              </a:ext>
            </a:extLst>
          </p:cNvPr>
          <p:cNvSpPr txBox="1"/>
          <p:nvPr/>
        </p:nvSpPr>
        <p:spPr>
          <a:xfrm>
            <a:off x="-207149" y="2275725"/>
            <a:ext cx="2232000" cy="430887"/>
          </a:xfrm>
          <a:prstGeom prst="rect">
            <a:avLst/>
          </a:prstGeom>
          <a:noFill/>
        </p:spPr>
        <p:txBody>
          <a:bodyPr wrap="square">
            <a:spAutoFit/>
          </a:bodyPr>
          <a:lstStyle/>
          <a:p>
            <a:pPr marL="742950" lvl="1" indent="-285750">
              <a:buFont typeface="+mj-lt"/>
              <a:buAutoNum type="alphaLcPeriod" startAt="2"/>
            </a:pPr>
            <a:r>
              <a:rPr lang="fr-FR" sz="1100" b="1" i="1">
                <a:solidFill>
                  <a:srgbClr val="006AB2"/>
                </a:solidFill>
                <a:latin typeface="Marianne" panose="02000000000000000000"/>
                <a:cs typeface="Times New Roman" panose="02020603050405020304" pitchFamily="18" charset="0"/>
              </a:rPr>
              <a:t>Sur la validité de la signature</a:t>
            </a:r>
          </a:p>
        </p:txBody>
      </p:sp>
      <p:sp>
        <p:nvSpPr>
          <p:cNvPr id="26" name="TextBox 25">
            <a:extLst>
              <a:ext uri="{FF2B5EF4-FFF2-40B4-BE49-F238E27FC236}">
                <a16:creationId xmlns:a16="http://schemas.microsoft.com/office/drawing/2014/main" id="{5AEF4E6C-EEB1-89A4-BC6F-0DD9A182379F}"/>
              </a:ext>
            </a:extLst>
          </p:cNvPr>
          <p:cNvSpPr txBox="1"/>
          <p:nvPr/>
        </p:nvSpPr>
        <p:spPr>
          <a:xfrm>
            <a:off x="1975395" y="2275725"/>
            <a:ext cx="6876000" cy="1125949"/>
          </a:xfrm>
          <a:prstGeom prst="rect">
            <a:avLst/>
          </a:prstGeom>
          <a:noFill/>
        </p:spPr>
        <p:txBody>
          <a:bodyPr wrap="square">
            <a:spAutoFit/>
          </a:bodyPr>
          <a:lstStyle/>
          <a:p>
            <a:pPr marR="0" lvl="0" algn="l" defTabSz="914378" rtl="0" eaLnBrk="1" fontAlgn="auto" latinLnBrk="0" hangingPunct="1">
              <a:lnSpc>
                <a:spcPct val="100000"/>
              </a:lnSpc>
              <a:spcBef>
                <a:spcPts val="0"/>
              </a:spcBef>
              <a:spcAft>
                <a:spcPts val="500"/>
              </a:spcAft>
              <a:buClrTx/>
              <a:buSzTx/>
              <a:buFont typeface="Arial" pitchFamily="34" charset="0"/>
              <a:buNone/>
              <a:tabLst/>
              <a:defRPr/>
            </a:pPr>
            <a:r>
              <a:rPr kumimoji="0" lang="fr-FR" sz="105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Comme rappelé dans la note, l’article R. 1111-17 du CSP prévoit que les directives anticipées « </a:t>
            </a:r>
            <a:r>
              <a:rPr kumimoji="0" lang="fr-FR" sz="1050" b="0" i="1"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s’entendent d’un document écrit, daté et signé par leur auteur (…).</a:t>
            </a:r>
            <a:r>
              <a:rPr kumimoji="0" lang="fr-FR" sz="105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  Ces dispositions posent ainsi le principe que les DA doivent avoir comme support un document authentifié.</a:t>
            </a:r>
          </a:p>
          <a:p>
            <a:pPr marR="0" lvl="0" algn="l" defTabSz="914378" rtl="0" eaLnBrk="1" fontAlgn="auto" latinLnBrk="0" hangingPunct="1">
              <a:lnSpc>
                <a:spcPct val="100000"/>
              </a:lnSpc>
              <a:spcBef>
                <a:spcPts val="0"/>
              </a:spcBef>
              <a:spcAft>
                <a:spcPts val="500"/>
              </a:spcAft>
              <a:buClrTx/>
              <a:buSzTx/>
              <a:buFont typeface="Arial" pitchFamily="34" charset="0"/>
              <a:buNone/>
              <a:tabLst/>
              <a:defRPr/>
            </a:pPr>
            <a:r>
              <a:rPr kumimoji="0" lang="fr-FR" sz="1050" b="1" i="0" u="none" strike="noStrike" kern="1200" cap="none" spc="0" normalizeH="0" baseline="0" noProof="0">
                <a:ln>
                  <a:noFill/>
                </a:ln>
                <a:solidFill>
                  <a:srgbClr val="000000"/>
                </a:solidFill>
                <a:effectLst/>
                <a:uLnTx/>
                <a:uFillTx/>
                <a:latin typeface="Marianne" panose="02000000000000000000"/>
                <a:ea typeface="Times New Roman" panose="02020603050405020304" pitchFamily="18" charset="0"/>
                <a:cs typeface="Times New Roman" panose="02020603050405020304" pitchFamily="18" charset="0"/>
              </a:rPr>
              <a:t>En l’espèce, la double authentification pour se connecter à MES pose question pour valoir la signature électronique. Il convient alors d’opérer un choix sur cette équivalence : double authentification = signature électronique ou non en cohérence avec la pratique et les usages. </a:t>
            </a:r>
            <a:endParaRPr kumimoji="0" lang="fr-FR" sz="1050" b="0" i="0" u="none" strike="noStrike" kern="1200" cap="none" spc="0" normalizeH="0" baseline="0" noProof="0">
              <a:ln>
                <a:noFill/>
              </a:ln>
              <a:solidFill>
                <a:srgbClr val="000000"/>
              </a:solidFill>
              <a:effectLst/>
              <a:uLnTx/>
              <a:uFillTx/>
              <a:latin typeface="Marianne" panose="02000000000000000000"/>
              <a:ea typeface="Times New Roman" panose="02020603050405020304" pitchFamily="18" charset="0"/>
              <a:cs typeface="+mn-cs"/>
            </a:endParaRPr>
          </a:p>
        </p:txBody>
      </p:sp>
      <p:sp>
        <p:nvSpPr>
          <p:cNvPr id="27" name="TextBox 26">
            <a:extLst>
              <a:ext uri="{FF2B5EF4-FFF2-40B4-BE49-F238E27FC236}">
                <a16:creationId xmlns:a16="http://schemas.microsoft.com/office/drawing/2014/main" id="{3838A2F5-B476-E527-D0FE-CF0CD0FDA41A}"/>
              </a:ext>
            </a:extLst>
          </p:cNvPr>
          <p:cNvSpPr txBox="1"/>
          <p:nvPr/>
        </p:nvSpPr>
        <p:spPr>
          <a:xfrm>
            <a:off x="-207149" y="3529951"/>
            <a:ext cx="2016000" cy="430887"/>
          </a:xfrm>
          <a:prstGeom prst="rect">
            <a:avLst/>
          </a:prstGeom>
          <a:noFill/>
        </p:spPr>
        <p:txBody>
          <a:bodyPr wrap="square">
            <a:spAutoFit/>
          </a:bodyPr>
          <a:lstStyle/>
          <a:p>
            <a:pPr marL="742950" lvl="1" indent="-285750">
              <a:buFont typeface="+mj-lt"/>
              <a:buAutoNum type="alphaLcPeriod" startAt="3"/>
            </a:pPr>
            <a:r>
              <a:rPr lang="fr-FR" sz="1100" b="1" i="1">
                <a:solidFill>
                  <a:srgbClr val="006AB2"/>
                </a:solidFill>
                <a:latin typeface="Marianne" panose="02000000000000000000"/>
                <a:cs typeface="Times New Roman" panose="02020603050405020304" pitchFamily="18" charset="0"/>
              </a:rPr>
              <a:t>Quelles directives font foi ? </a:t>
            </a:r>
            <a:endParaRPr lang="fr-FR" sz="1100" i="1">
              <a:solidFill>
                <a:srgbClr val="006AB2"/>
              </a:solidFill>
              <a:effectLst/>
              <a:latin typeface="Marianne" panose="0200000000000000000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B9A67CBE-9488-2CEB-2850-B211F6FBC3FF}"/>
              </a:ext>
            </a:extLst>
          </p:cNvPr>
          <p:cNvSpPr txBox="1"/>
          <p:nvPr/>
        </p:nvSpPr>
        <p:spPr>
          <a:xfrm>
            <a:off x="1975395" y="3529951"/>
            <a:ext cx="6876000" cy="415498"/>
          </a:xfrm>
          <a:prstGeom prst="rect">
            <a:avLst/>
          </a:prstGeom>
          <a:noFill/>
        </p:spPr>
        <p:txBody>
          <a:bodyPr wrap="square" lIns="90000">
            <a:spAutoFit/>
          </a:bodyPr>
          <a:lstStyle/>
          <a:p>
            <a:pPr marR="0" lvl="0" algn="l" defTabSz="914378" rtl="0" eaLnBrk="1" fontAlgn="auto" latinLnBrk="0" hangingPunct="1">
              <a:lnSpc>
                <a:spcPct val="100000"/>
              </a:lnSpc>
              <a:spcBef>
                <a:spcPts val="0"/>
              </a:spcBef>
              <a:spcAft>
                <a:spcPts val="500"/>
              </a:spcAft>
              <a:buClrTx/>
              <a:buSzTx/>
              <a:buFont typeface="Arial" pitchFamily="34" charset="0"/>
              <a:buNone/>
              <a:tabLst/>
              <a:defRPr/>
            </a:pPr>
            <a:r>
              <a:rPr kumimoji="0" lang="fr-FR" sz="1050" b="0" i="0" u="none" strike="noStrike" kern="1200" cap="none" spc="0" normalizeH="0" baseline="0" noProof="0">
                <a:ln>
                  <a:noFill/>
                </a:ln>
                <a:solidFill>
                  <a:srgbClr val="000000"/>
                </a:solidFill>
                <a:effectLst/>
                <a:uLnTx/>
                <a:uFillTx/>
                <a:latin typeface="Marianne" panose="02000000000000000000"/>
                <a:ea typeface="Calibri" panose="020F0502020204030204" pitchFamily="34" charset="0"/>
                <a:cs typeface="Times New Roman" panose="02020603050405020304" pitchFamily="18" charset="0"/>
              </a:rPr>
              <a:t>En effet, lorsque des directives anticipées sont remplies dans différents registres, se pose le risque de leur recueil en doublon. En cas de double dépôt sur des registres différents, quel document faut-il faire primer ?</a:t>
            </a:r>
          </a:p>
        </p:txBody>
      </p:sp>
      <p:sp>
        <p:nvSpPr>
          <p:cNvPr id="29" name="TextBox 28">
            <a:extLst>
              <a:ext uri="{FF2B5EF4-FFF2-40B4-BE49-F238E27FC236}">
                <a16:creationId xmlns:a16="http://schemas.microsoft.com/office/drawing/2014/main" id="{A7787DC4-1B46-1FD8-88B3-B0671AABE1C1}"/>
              </a:ext>
            </a:extLst>
          </p:cNvPr>
          <p:cNvSpPr txBox="1"/>
          <p:nvPr/>
        </p:nvSpPr>
        <p:spPr>
          <a:xfrm>
            <a:off x="-207149" y="4112429"/>
            <a:ext cx="2232000" cy="769441"/>
          </a:xfrm>
          <a:prstGeom prst="rect">
            <a:avLst/>
          </a:prstGeom>
          <a:noFill/>
        </p:spPr>
        <p:txBody>
          <a:bodyPr wrap="square">
            <a:spAutoFit/>
          </a:bodyPr>
          <a:lstStyle/>
          <a:p>
            <a:pPr marL="742950" lvl="1" indent="-285750">
              <a:buFont typeface="+mj-lt"/>
              <a:buAutoNum type="alphaLcPeriod" startAt="4"/>
            </a:pPr>
            <a:r>
              <a:rPr lang="fr-FR" sz="1100" b="1" i="1">
                <a:solidFill>
                  <a:srgbClr val="006AB2"/>
                </a:solidFill>
                <a:latin typeface="Marianne" panose="02000000000000000000"/>
                <a:cs typeface="Times New Roman" panose="02020603050405020304" pitchFamily="18" charset="0"/>
              </a:rPr>
              <a:t>Sur le statut des directives anticipées pour les mineurs et les majeurs protégés </a:t>
            </a:r>
          </a:p>
        </p:txBody>
      </p:sp>
      <p:sp>
        <p:nvSpPr>
          <p:cNvPr id="30" name="TextBox 29">
            <a:extLst>
              <a:ext uri="{FF2B5EF4-FFF2-40B4-BE49-F238E27FC236}">
                <a16:creationId xmlns:a16="http://schemas.microsoft.com/office/drawing/2014/main" id="{067A4D8F-B9C4-34EA-AF62-B09E14B76906}"/>
              </a:ext>
            </a:extLst>
          </p:cNvPr>
          <p:cNvSpPr txBox="1"/>
          <p:nvPr/>
        </p:nvSpPr>
        <p:spPr>
          <a:xfrm>
            <a:off x="1975395" y="4112429"/>
            <a:ext cx="6876000" cy="415498"/>
          </a:xfrm>
          <a:prstGeom prst="rect">
            <a:avLst/>
          </a:prstGeom>
          <a:noFill/>
        </p:spPr>
        <p:txBody>
          <a:bodyPr wrap="square" lIns="90000">
            <a:spAutoFit/>
          </a:bodyPr>
          <a:lstStyle/>
          <a:p>
            <a:pPr marR="0" lvl="0" algn="l" defTabSz="914378" rtl="0" eaLnBrk="1" fontAlgn="auto" latinLnBrk="0" hangingPunct="1">
              <a:lnSpc>
                <a:spcPct val="100000"/>
              </a:lnSpc>
              <a:spcBef>
                <a:spcPts val="0"/>
              </a:spcBef>
              <a:spcAft>
                <a:spcPts val="500"/>
              </a:spcAft>
              <a:buClrTx/>
              <a:buSzTx/>
              <a:buFont typeface="Arial" pitchFamily="34" charset="0"/>
              <a:buNone/>
              <a:tabLst/>
              <a:defRPr/>
            </a:pPr>
            <a:r>
              <a:rPr kumimoji="0" lang="fr-FR" sz="1050" b="0" i="0" u="none" strike="noStrike" kern="1200" cap="none" spc="0" normalizeH="0" baseline="0" noProof="0">
                <a:ln>
                  <a:noFill/>
                </a:ln>
                <a:solidFill>
                  <a:srgbClr val="000000"/>
                </a:solidFill>
                <a:effectLst/>
                <a:uLnTx/>
                <a:uFillTx/>
                <a:latin typeface="Marianne" panose="02000000000000000000"/>
                <a:ea typeface="Calibri" panose="020F0502020204030204" pitchFamily="34" charset="0"/>
                <a:cs typeface="Times New Roman" panose="02020603050405020304" pitchFamily="18" charset="0"/>
              </a:rPr>
              <a:t>La question se pose notamment de savoir qui peut renseigner ces directives anticipées. A noter que des travaux législatifs relatifs aux mineurs et aux majeurs protégés sont en cours. </a:t>
            </a:r>
          </a:p>
        </p:txBody>
      </p:sp>
      <p:cxnSp>
        <p:nvCxnSpPr>
          <p:cNvPr id="33" name="Straight Connector 32">
            <a:extLst>
              <a:ext uri="{FF2B5EF4-FFF2-40B4-BE49-F238E27FC236}">
                <a16:creationId xmlns:a16="http://schemas.microsoft.com/office/drawing/2014/main" id="{9CFB0A90-93AD-C8B7-6FDF-B0BB8F23F9AF}"/>
              </a:ext>
            </a:extLst>
          </p:cNvPr>
          <p:cNvCxnSpPr>
            <a:cxnSpLocks/>
          </p:cNvCxnSpPr>
          <p:nvPr/>
        </p:nvCxnSpPr>
        <p:spPr>
          <a:xfrm>
            <a:off x="1975395" y="1139799"/>
            <a:ext cx="0" cy="446582"/>
          </a:xfrm>
          <a:prstGeom prst="line">
            <a:avLst/>
          </a:prstGeom>
          <a:ln>
            <a:solidFill>
              <a:srgbClr val="006AB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7376C09-CBEA-442E-E9B4-0ED3C86156B2}"/>
              </a:ext>
            </a:extLst>
          </p:cNvPr>
          <p:cNvCxnSpPr>
            <a:cxnSpLocks/>
          </p:cNvCxnSpPr>
          <p:nvPr/>
        </p:nvCxnSpPr>
        <p:spPr>
          <a:xfrm>
            <a:off x="1975395" y="2298027"/>
            <a:ext cx="0" cy="446582"/>
          </a:xfrm>
          <a:prstGeom prst="line">
            <a:avLst/>
          </a:prstGeom>
          <a:ln>
            <a:solidFill>
              <a:srgbClr val="006AB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E4AB641-4EC7-6ABB-F53E-C0AB3F72FB4F}"/>
              </a:ext>
            </a:extLst>
          </p:cNvPr>
          <p:cNvCxnSpPr>
            <a:cxnSpLocks/>
          </p:cNvCxnSpPr>
          <p:nvPr/>
        </p:nvCxnSpPr>
        <p:spPr>
          <a:xfrm>
            <a:off x="1975395" y="3590067"/>
            <a:ext cx="0" cy="288000"/>
          </a:xfrm>
          <a:prstGeom prst="line">
            <a:avLst/>
          </a:prstGeom>
          <a:ln>
            <a:solidFill>
              <a:srgbClr val="006AB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3F63A0-4D1C-A4FB-39EB-6E7C187DD2BE}"/>
              </a:ext>
            </a:extLst>
          </p:cNvPr>
          <p:cNvCxnSpPr>
            <a:cxnSpLocks/>
          </p:cNvCxnSpPr>
          <p:nvPr/>
        </p:nvCxnSpPr>
        <p:spPr>
          <a:xfrm>
            <a:off x="1975395" y="4157285"/>
            <a:ext cx="0" cy="446582"/>
          </a:xfrm>
          <a:prstGeom prst="line">
            <a:avLst/>
          </a:prstGeom>
          <a:ln>
            <a:solidFill>
              <a:srgbClr val="006A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580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8</a:t>
            </a:fld>
            <a:endParaRPr lang="fr-FR"/>
          </a:p>
        </p:txBody>
      </p:sp>
      <p:sp>
        <p:nvSpPr>
          <p:cNvPr id="3" name="Espace réservé de la date 2"/>
          <p:cNvSpPr>
            <a:spLocks noGrp="1"/>
          </p:cNvSpPr>
          <p:nvPr>
            <p:ph type="dt" sz="half" idx="2"/>
          </p:nvPr>
        </p:nvSpPr>
        <p:spPr/>
        <p:txBody>
          <a:bodyPr/>
          <a:lstStyle/>
          <a:p>
            <a:fld id="{6A4A60EE-9D13-3442-9796-E718C6343EC1}" type="datetime1">
              <a:rPr lang="fr-FR" cap="all" smtClean="0"/>
              <a:pPr/>
              <a:t>09/12/2024</a:t>
            </a:fld>
            <a:endParaRPr lang="fr-FR" cap="all"/>
          </a:p>
        </p:txBody>
      </p:sp>
      <p:sp>
        <p:nvSpPr>
          <p:cNvPr id="6" name="Espace réservé du texte 5"/>
          <p:cNvSpPr>
            <a:spLocks noGrp="1"/>
          </p:cNvSpPr>
          <p:nvPr>
            <p:ph type="body" sz="quarter" idx="13"/>
          </p:nvPr>
        </p:nvSpPr>
        <p:spPr>
          <a:xfrm>
            <a:off x="669604" y="1110646"/>
            <a:ext cx="6729109" cy="1309169"/>
          </a:xfrm>
        </p:spPr>
        <p:txBody>
          <a:bodyPr/>
          <a:lstStyle/>
          <a:p>
            <a:pPr indent="-9525" algn="just"/>
            <a:r>
              <a:rPr lang="fr-FR" sz="1200">
                <a:effectLst/>
                <a:latin typeface="Marianne" panose="02000000000000000000"/>
                <a:ea typeface="Calibri" panose="020F0502020204030204" pitchFamily="34" charset="0"/>
                <a:cs typeface="Times New Roman" panose="02020603050405020304" pitchFamily="18" charset="0"/>
              </a:rPr>
              <a:t>Lorsqu’un document est téléchargé dans MES, il faut pouvoir s’assurer que : </a:t>
            </a:r>
          </a:p>
          <a:p>
            <a:pPr marL="285750" lvl="1" indent="-285750" algn="just" defTabSz="914400" fontAlgn="base">
              <a:buFontTx/>
              <a:buChar char="→"/>
            </a:pPr>
            <a:r>
              <a:rPr lang="fr-FR" kern="0">
                <a:latin typeface="Marianne" panose="02000000000000000000"/>
                <a:cs typeface="Times New Roman" panose="02020603050405020304" pitchFamily="18" charset="0"/>
              </a:rPr>
              <a:t>Les documents insérés entrent bien dans le cadre juridique des directives anticipées </a:t>
            </a:r>
          </a:p>
          <a:p>
            <a:pPr marL="285750" lvl="1" indent="-285750" algn="just" defTabSz="914400" fontAlgn="base">
              <a:buFontTx/>
              <a:buChar char="→"/>
            </a:pPr>
            <a:r>
              <a:rPr lang="fr-FR" kern="0">
                <a:latin typeface="Marianne" panose="02000000000000000000"/>
                <a:cs typeface="Times New Roman" panose="02020603050405020304" pitchFamily="18" charset="0"/>
              </a:rPr>
              <a:t>Le nommage du document n’entraine pas une difficulté à sa recherche par un professionnel de santé. Concernant ce point, il pourrait être envisagé que le nommage du document soit normé.</a:t>
            </a:r>
          </a:p>
          <a:p>
            <a:pPr marL="285750" lvl="1" indent="-285750" algn="just" defTabSz="914400" fontAlgn="base">
              <a:buFontTx/>
              <a:buChar char="→"/>
            </a:pPr>
            <a:r>
              <a:rPr lang="fr-FR" kern="0">
                <a:latin typeface="Marianne" panose="02000000000000000000"/>
                <a:cs typeface="Times New Roman" panose="02020603050405020304" pitchFamily="18" charset="0"/>
              </a:rPr>
              <a:t>Il n’y a pas de catégorie prévue pour une personne en difficulté d’exprimer ses volontés, les deux témoins requis ou la personne de confiance ne sont pas répertoriées dans la rédaction des directives anticipées. </a:t>
            </a:r>
          </a:p>
          <a:p>
            <a:pPr>
              <a:spcAft>
                <a:spcPts val="0"/>
              </a:spcAft>
            </a:pPr>
            <a:endParaRPr lang="fr-FR" sz="1200" u="sng">
              <a:latin typeface="Marianne" panose="02000000000000000000"/>
            </a:endParaRPr>
          </a:p>
        </p:txBody>
      </p:sp>
      <p:sp>
        <p:nvSpPr>
          <p:cNvPr id="5" name="Titre 4"/>
          <p:cNvSpPr>
            <a:spLocks noGrp="1"/>
          </p:cNvSpPr>
          <p:nvPr>
            <p:ph type="title"/>
          </p:nvPr>
        </p:nvSpPr>
        <p:spPr/>
        <p:txBody>
          <a:bodyPr/>
          <a:lstStyle/>
          <a:p>
            <a:r>
              <a:rPr lang="fr-FR"/>
              <a:t>Les questions que l’on se pose</a:t>
            </a:r>
          </a:p>
        </p:txBody>
      </p:sp>
      <p:sp>
        <p:nvSpPr>
          <p:cNvPr id="9" name="Rectangle 8">
            <a:extLst>
              <a:ext uri="{FF2B5EF4-FFF2-40B4-BE49-F238E27FC236}">
                <a16:creationId xmlns:a16="http://schemas.microsoft.com/office/drawing/2014/main" id="{447865E1-CAC6-1CE7-525E-6BE14F019FFB}"/>
              </a:ext>
            </a:extLst>
          </p:cNvPr>
          <p:cNvSpPr/>
          <p:nvPr/>
        </p:nvSpPr>
        <p:spPr>
          <a:xfrm>
            <a:off x="669604" y="894622"/>
            <a:ext cx="1404000" cy="45719"/>
          </a:xfrm>
          <a:prstGeom prst="rect">
            <a:avLst/>
          </a:prstGeom>
          <a:solidFill>
            <a:srgbClr val="F3F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 Placeholder 8">
            <a:extLst>
              <a:ext uri="{FF2B5EF4-FFF2-40B4-BE49-F238E27FC236}">
                <a16:creationId xmlns:a16="http://schemas.microsoft.com/office/drawing/2014/main" id="{AD8724C0-B6D6-ADBC-1484-5D6659F23512}"/>
              </a:ext>
            </a:extLst>
          </p:cNvPr>
          <p:cNvSpPr txBox="1">
            <a:spLocks/>
          </p:cNvSpPr>
          <p:nvPr/>
        </p:nvSpPr>
        <p:spPr bwMode="gray">
          <a:xfrm>
            <a:off x="598172" y="718142"/>
            <a:ext cx="3600000" cy="242951"/>
          </a:xfrm>
          <a:prstGeom prst="rect">
            <a:avLst/>
          </a:prstGeom>
        </p:spPr>
        <p:txBody>
          <a:bodyPr vert="horz" lIns="0" tIns="0" rIns="0" bIns="0" rtlCol="0" anchor="t" anchorCtr="0">
            <a:noAutofit/>
          </a:bodyPr>
          <a:lstStyle>
            <a:lvl1pPr marL="9525" indent="85723" algn="l" defTabSz="914378"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arianne" panose="02000000000000000000" pitchFamily="2" charset="0"/>
                <a:ea typeface="+mn-ea"/>
                <a:cs typeface="+mn-cs"/>
              </a:defRPr>
            </a:lvl1pPr>
            <a:lvl2pPr marL="323992" indent="-143996" algn="l" defTabSz="914378"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arianne" panose="02000000000000000000" pitchFamily="2" charset="0"/>
                <a:ea typeface="+mn-ea"/>
                <a:cs typeface="+mn-cs"/>
              </a:defRPr>
            </a:lvl2pPr>
            <a:lvl3pPr marL="531437" indent="-171446" algn="l" defTabSz="914378"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32" indent="-171446"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27" indent="-171446" algn="l" defTabSz="914378"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320" indent="0" algn="l" defTabSz="914378" rtl="0" eaLnBrk="1" latinLnBrk="0" hangingPunct="1">
              <a:spcBef>
                <a:spcPct val="20000"/>
              </a:spcBef>
              <a:buFont typeface="Arial" pitchFamily="34" charset="0"/>
              <a:buNone/>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rgbClr val="006AB2"/>
                </a:solidFill>
              </a:rPr>
              <a:t>D’un point de </a:t>
            </a:r>
            <a:r>
              <a:rPr lang="en-US" err="1">
                <a:solidFill>
                  <a:srgbClr val="006AB2"/>
                </a:solidFill>
              </a:rPr>
              <a:t>vue</a:t>
            </a:r>
            <a:r>
              <a:rPr lang="en-US">
                <a:solidFill>
                  <a:srgbClr val="006AB2"/>
                </a:solidFill>
              </a:rPr>
              <a:t> </a:t>
            </a:r>
            <a:r>
              <a:rPr lang="en-US" err="1">
                <a:solidFill>
                  <a:srgbClr val="006AB2"/>
                </a:solidFill>
              </a:rPr>
              <a:t>produit</a:t>
            </a:r>
            <a:endParaRPr lang="fr-FR">
              <a:solidFill>
                <a:srgbClr val="006AB2"/>
              </a:solidFill>
            </a:endParaRPr>
          </a:p>
        </p:txBody>
      </p:sp>
      <p:pic>
        <p:nvPicPr>
          <p:cNvPr id="11" name="Graphic 10">
            <a:extLst>
              <a:ext uri="{FF2B5EF4-FFF2-40B4-BE49-F238E27FC236}">
                <a16:creationId xmlns:a16="http://schemas.microsoft.com/office/drawing/2014/main" id="{1A4FFFAB-C085-EFD8-B4E1-77207C0CC85D}"/>
              </a:ext>
            </a:extLst>
          </p:cNvPr>
          <p:cNvPicPr>
            <a:picLocks noChangeAspect="1"/>
          </p:cNvPicPr>
          <p:nvPr/>
        </p:nvPicPr>
        <p:blipFill>
          <a:blip r:embed="rId3"/>
          <a:srcRect/>
          <a:stretch/>
        </p:blipFill>
        <p:spPr>
          <a:xfrm>
            <a:off x="358595" y="734820"/>
            <a:ext cx="311009" cy="209592"/>
          </a:xfrm>
          <a:prstGeom prst="rect">
            <a:avLst/>
          </a:prstGeom>
        </p:spPr>
      </p:pic>
    </p:spTree>
    <p:extLst>
      <p:ext uri="{BB962C8B-B14F-4D97-AF65-F5344CB8AC3E}">
        <p14:creationId xmlns:p14="http://schemas.microsoft.com/office/powerpoint/2010/main" val="2578787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1CF88FF-2314-51C3-A0E2-475327BF6718}"/>
              </a:ext>
            </a:extLst>
          </p:cNvPr>
          <p:cNvSpPr>
            <a:spLocks noGrp="1"/>
          </p:cNvSpPr>
          <p:nvPr>
            <p:ph type="pic" sz="quarter" idx="13"/>
          </p:nvPr>
        </p:nvSpPr>
        <p:spPr>
          <a:solidFill>
            <a:srgbClr val="E82785"/>
          </a:solidFill>
        </p:spPr>
        <p:txBody>
          <a:bodyPr/>
          <a:lstStyle/>
          <a:p>
            <a:endParaRPr lang="fr-FR"/>
          </a:p>
        </p:txBody>
      </p:sp>
      <p:sp>
        <p:nvSpPr>
          <p:cNvPr id="3" name="Date Placeholder 2">
            <a:extLst>
              <a:ext uri="{FF2B5EF4-FFF2-40B4-BE49-F238E27FC236}">
                <a16:creationId xmlns:a16="http://schemas.microsoft.com/office/drawing/2014/main" id="{9A2D64F7-2FD5-0A36-FA92-F5F098952F83}"/>
              </a:ext>
            </a:extLst>
          </p:cNvPr>
          <p:cNvSpPr>
            <a:spLocks noGrp="1"/>
          </p:cNvSpPr>
          <p:nvPr>
            <p:ph type="dt" sz="half" idx="2"/>
          </p:nvPr>
        </p:nvSpPr>
        <p:spPr/>
        <p:txBody>
          <a:bodyPr/>
          <a:lstStyle/>
          <a:p>
            <a:fld id="{5F7325A3-5315-1B4B-A0D9-112471EB5837}" type="datetime1">
              <a:rPr lang="fr-FR" cap="all" smtClean="0"/>
              <a:pPr/>
              <a:t>09/12/2024</a:t>
            </a:fld>
            <a:endParaRPr lang="fr-FR" cap="all"/>
          </a:p>
        </p:txBody>
      </p:sp>
      <p:sp>
        <p:nvSpPr>
          <p:cNvPr id="4" name="Title 3">
            <a:extLst>
              <a:ext uri="{FF2B5EF4-FFF2-40B4-BE49-F238E27FC236}">
                <a16:creationId xmlns:a16="http://schemas.microsoft.com/office/drawing/2014/main" id="{BB0FD83E-867E-7A88-BC41-D2B694F87491}"/>
              </a:ext>
            </a:extLst>
          </p:cNvPr>
          <p:cNvSpPr>
            <a:spLocks noGrp="1"/>
          </p:cNvSpPr>
          <p:nvPr>
            <p:ph type="title"/>
          </p:nvPr>
        </p:nvSpPr>
        <p:spPr/>
        <p:txBody>
          <a:bodyPr/>
          <a:lstStyle/>
          <a:p>
            <a:pPr marL="0" indent="0">
              <a:buNone/>
            </a:pPr>
            <a:r>
              <a:rPr lang="fr-FR"/>
              <a:t>2. Personne de confiance</a:t>
            </a:r>
          </a:p>
        </p:txBody>
      </p:sp>
      <p:sp>
        <p:nvSpPr>
          <p:cNvPr id="5" name="Slide Number Placeholder 4">
            <a:extLst>
              <a:ext uri="{FF2B5EF4-FFF2-40B4-BE49-F238E27FC236}">
                <a16:creationId xmlns:a16="http://schemas.microsoft.com/office/drawing/2014/main" id="{396BFE7E-FBB3-CD08-160F-32069E6813C8}"/>
              </a:ext>
            </a:extLst>
          </p:cNvPr>
          <p:cNvSpPr>
            <a:spLocks noGrp="1"/>
          </p:cNvSpPr>
          <p:nvPr>
            <p:ph type="sldNum" sz="quarter" idx="4"/>
          </p:nvPr>
        </p:nvSpPr>
        <p:spPr/>
        <p:txBody>
          <a:bodyPr/>
          <a:lstStyle/>
          <a:p>
            <a:fld id="{733122C9-A0B9-462F-8757-0847AD287B63}" type="slidenum">
              <a:rPr lang="fr-FR" smtClean="0"/>
              <a:pPr/>
              <a:t>9</a:t>
            </a:fld>
            <a:endParaRPr lang="fr-FR"/>
          </a:p>
        </p:txBody>
      </p:sp>
      <p:sp>
        <p:nvSpPr>
          <p:cNvPr id="8" name="Espace réservé du pied de page 4">
            <a:extLst>
              <a:ext uri="{FF2B5EF4-FFF2-40B4-BE49-F238E27FC236}">
                <a16:creationId xmlns:a16="http://schemas.microsoft.com/office/drawing/2014/main" id="{7DDC419D-6FA4-6D37-0100-E48340C6F194}"/>
              </a:ext>
            </a:extLst>
          </p:cNvPr>
          <p:cNvSpPr>
            <a:spLocks noGrp="1"/>
          </p:cNvSpPr>
          <p:nvPr>
            <p:ph type="ftr" sz="quarter" idx="3"/>
          </p:nvPr>
        </p:nvSpPr>
        <p:spPr>
          <a:xfrm>
            <a:off x="2868782" y="195486"/>
            <a:ext cx="5879931" cy="360000"/>
          </a:xfrm>
        </p:spPr>
        <p:txBody>
          <a:bodyPr/>
          <a:lstStyle/>
          <a:p>
            <a:r>
              <a:rPr lang="fr-FR"/>
              <a:t>Délégation au numérique en santé</a:t>
            </a:r>
          </a:p>
        </p:txBody>
      </p:sp>
    </p:spTree>
    <p:extLst>
      <p:ext uri="{BB962C8B-B14F-4D97-AF65-F5344CB8AC3E}">
        <p14:creationId xmlns:p14="http://schemas.microsoft.com/office/powerpoint/2010/main" val="290013620"/>
      </p:ext>
    </p:extLst>
  </p:cSld>
  <p:clrMapOvr>
    <a:masterClrMapping/>
  </p:clrMapOvr>
</p:sld>
</file>

<file path=ppt/theme/theme1.xml><?xml version="1.0" encoding="utf-8"?>
<a:theme xmlns:a="http://schemas.openxmlformats.org/drawingml/2006/main" name="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C7F4A864-5566-43CF-93B9-42DF4CF59CD9}" vid="{2217FED3-91EA-4849-9E2B-F81746067E25}"/>
    </a:ext>
  </a:extLst>
</a:theme>
</file>

<file path=ppt/theme/theme2.xml><?xml version="1.0" encoding="utf-8"?>
<a:theme xmlns:a="http://schemas.openxmlformats.org/drawingml/2006/main" name="1_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presentation ppt_DNS.pptx" id="{DE6CDBFD-156E-4223-BB78-D47CFF91F74D}" vid="{F0AA3867-B991-4ED7-AADE-FDA598DAAFDB}"/>
    </a:ext>
  </a:extLst>
</a:theme>
</file>

<file path=ppt/theme/theme3.xml><?xml version="1.0" encoding="utf-8"?>
<a:theme xmlns:a="http://schemas.openxmlformats.org/drawingml/2006/main" name="2_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presentation ppt_DNS.pptx" id="{DE6CDBFD-156E-4223-BB78-D47CFF91F74D}" vid="{F0AA3867-B991-4ED7-AADE-FDA598DAAFDB}"/>
    </a:ext>
  </a:extLst>
</a:theme>
</file>

<file path=ppt/theme/theme4.xml><?xml version="1.0" encoding="utf-8"?>
<a:theme xmlns:a="http://schemas.openxmlformats.org/drawingml/2006/main" name="3_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C7F4A864-5566-43CF-93B9-42DF4CF59CD9}" vid="{2217FED3-91EA-4849-9E2B-F81746067E25}"/>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92982b-4e9a-4b37-8633-1f28f79bda33">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93D6813B79224FBEAAD6B69854B928" ma:contentTypeVersion="18" ma:contentTypeDescription="Crée un document." ma:contentTypeScope="" ma:versionID="7f73de0f1c74c1dcf095dd966f45ba8b">
  <xsd:schema xmlns:xsd="http://www.w3.org/2001/XMLSchema" xmlns:xs="http://www.w3.org/2001/XMLSchema" xmlns:p="http://schemas.microsoft.com/office/2006/metadata/properties" xmlns:ns1="http://schemas.microsoft.com/sharepoint/v3" xmlns:ns2="bb92982b-4e9a-4b37-8633-1f28f79bda33" xmlns:ns3="7c8ddf5e-d20f-48dc-aefc-2070f49ceb6a" targetNamespace="http://schemas.microsoft.com/office/2006/metadata/properties" ma:root="true" ma:fieldsID="16e043b6c7193c6f423f30c92c51a772" ns1:_="" ns2:_="" ns3:_="">
    <xsd:import namespace="http://schemas.microsoft.com/sharepoint/v3"/>
    <xsd:import namespace="bb92982b-4e9a-4b37-8633-1f28f79bda33"/>
    <xsd:import namespace="7c8ddf5e-d20f-48dc-aefc-2070f49ceb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Propriétés de la stratégie de conformité unifiée" ma:hidden="true" ma:internalName="_ip_UnifiedCompliancePolicyProperties">
      <xsd:simpleType>
        <xsd:restriction base="dms:Note"/>
      </xsd:simpleType>
    </xsd:element>
    <xsd:element name="_ip_UnifiedCompliancePolicyUIAction" ma:index="22"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92982b-4e9a-4b37-8633-1f28f79bd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c4480557-28ee-4200-b705-f4b4ceb9c11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8ddf5e-d20f-48dc-aefc-2070f49ceb6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9BBF1A-4800-405C-9CA7-5B2BDDEED523}">
  <ds:schemaRefs>
    <ds:schemaRef ds:uri="http://schemas.microsoft.com/sharepoint/v3"/>
    <ds:schemaRef ds:uri="http://purl.org/dc/dcmitype/"/>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7c8ddf5e-d20f-48dc-aefc-2070f49ceb6a"/>
    <ds:schemaRef ds:uri="bb92982b-4e9a-4b37-8633-1f28f79bda33"/>
    <ds:schemaRef ds:uri="http://www.w3.org/XML/1998/namespace"/>
  </ds:schemaRefs>
</ds:datastoreItem>
</file>

<file path=customXml/itemProps2.xml><?xml version="1.0" encoding="utf-8"?>
<ds:datastoreItem xmlns:ds="http://schemas.openxmlformats.org/officeDocument/2006/customXml" ds:itemID="{2DDA43C3-B4B1-4AB1-B710-22C29321EAB1}">
  <ds:schemaRefs>
    <ds:schemaRef ds:uri="7c8ddf5e-d20f-48dc-aefc-2070f49ceb6a"/>
    <ds:schemaRef ds:uri="bb92982b-4e9a-4b37-8633-1f28f79bda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3966F6C-708D-4D98-84CA-DF26A32F1A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Template_presentation ppt_DNS</Template>
  <TotalTime>2</TotalTime>
  <Words>6549</Words>
  <Application>Microsoft Office PowerPoint</Application>
  <PresentationFormat>Affichage à l'écran (16:9)</PresentationFormat>
  <Paragraphs>520</Paragraphs>
  <Slides>44</Slides>
  <Notes>9</Notes>
  <HiddenSlides>1</HiddenSlides>
  <MMClips>0</MMClips>
  <ScaleCrop>false</ScaleCrop>
  <HeadingPairs>
    <vt:vector size="6" baseType="variant">
      <vt:variant>
        <vt:lpstr>Polices utilisées</vt:lpstr>
      </vt:variant>
      <vt:variant>
        <vt:i4>8</vt:i4>
      </vt:variant>
      <vt:variant>
        <vt:lpstr>Thème</vt:lpstr>
      </vt:variant>
      <vt:variant>
        <vt:i4>4</vt:i4>
      </vt:variant>
      <vt:variant>
        <vt:lpstr>Titres des diapositives</vt:lpstr>
      </vt:variant>
      <vt:variant>
        <vt:i4>44</vt:i4>
      </vt:variant>
    </vt:vector>
  </HeadingPairs>
  <TitlesOfParts>
    <vt:vector size="56" baseType="lpstr">
      <vt:lpstr>Arial</vt:lpstr>
      <vt:lpstr>Arial,Sans-Serif</vt:lpstr>
      <vt:lpstr>Calibri</vt:lpstr>
      <vt:lpstr>Calibri Light</vt:lpstr>
      <vt:lpstr>Courier New</vt:lpstr>
      <vt:lpstr>Marianne</vt:lpstr>
      <vt:lpstr>Times New Roman</vt:lpstr>
      <vt:lpstr>Wingdings</vt:lpstr>
      <vt:lpstr>TEMPLATE_INTITULE_OFFICIEL</vt:lpstr>
      <vt:lpstr>1_TEMPLATE_INTITULE_OFFICIEL</vt:lpstr>
      <vt:lpstr>2_TEMPLATE_INTITULE_OFFICIEL</vt:lpstr>
      <vt:lpstr>3_TEMPLATE_INTITULE_OFFICIEL</vt:lpstr>
      <vt:lpstr>Présentation PowerPoint</vt:lpstr>
      <vt:lpstr>Sommaire</vt:lpstr>
      <vt:lpstr>Directives anticipées</vt:lpstr>
      <vt:lpstr>Contexte et cadre juridique général</vt:lpstr>
      <vt:lpstr>Le cadre juridique des directives anticipées dans MES</vt:lpstr>
      <vt:lpstr>Les parcours de complétude des directives anticipées dans MES</vt:lpstr>
      <vt:lpstr>Les questions que l’on se pose</vt:lpstr>
      <vt:lpstr>Les questions que l’on se pose</vt:lpstr>
      <vt:lpstr>2. Personne de confiance</vt:lpstr>
      <vt:lpstr>Contexte et cadre juridique général</vt:lpstr>
      <vt:lpstr>Le cadre juridique de la désignation de la personne de confiance dans MES</vt:lpstr>
      <vt:lpstr>Les parcours de complétude de la personne de confiance dans MES</vt:lpstr>
      <vt:lpstr>Les questions que l’on se pose</vt:lpstr>
      <vt:lpstr>3. Mon espace santé</vt:lpstr>
      <vt:lpstr>Mon espace santé :  Une loi passe en juillet 2019 pour transformer le DMP</vt:lpstr>
      <vt:lpstr>Les fonctionnalités de Mon espace santé</vt:lpstr>
      <vt:lpstr>Activations mensuelles des profils Mon espace santé et démographie des profils</vt:lpstr>
      <vt:lpstr>4. Témoignages</vt:lpstr>
      <vt:lpstr>Présentation PowerPoint</vt:lpstr>
      <vt:lpstr>Témoignage de l’EHPAD Béthanie</vt:lpstr>
      <vt:lpstr>Présentation PowerPoint</vt:lpstr>
      <vt:lpstr>Témoignage CHRU Tours</vt:lpstr>
      <vt:lpstr>Témoignage de la fondation COS Alexandre Glasberg</vt:lpstr>
      <vt:lpstr>Présentation PowerPoint</vt:lpstr>
      <vt:lpstr>Témoignage du Centre national des soins palliatifs et de la fin de vie</vt:lpstr>
      <vt:lpstr>Nos missions</vt:lpstr>
      <vt:lpstr>Nos missions</vt:lpstr>
      <vt:lpstr>Nos missions</vt:lpstr>
      <vt:lpstr>Nos missions</vt:lpstr>
      <vt:lpstr>Points d’attention / de discussions sur les DA et Mon espace santé</vt:lpstr>
      <vt:lpstr>Points d’attention / de discussions sur les DA et Mon espace santé</vt:lpstr>
      <vt:lpstr>Un site internet de référence : parlons-fin-de-vie.fr</vt:lpstr>
      <vt:lpstr>Des outils en téléchargement gratuit</vt:lpstr>
      <vt:lpstr>Présentation PowerPoint</vt:lpstr>
      <vt:lpstr>Témoignage de France Assos Santé</vt:lpstr>
      <vt:lpstr>5. Atelier</vt:lpstr>
      <vt:lpstr>ATELIER</vt:lpstr>
      <vt:lpstr>Restitution de l’atelier : les directives anticipées</vt:lpstr>
      <vt:lpstr>Restitution de l’atelier : la personne de confiance (1/2)</vt:lpstr>
      <vt:lpstr>Restitution de l’atelier : la personne de confiance</vt:lpstr>
      <vt:lpstr>6. Annexes</vt:lpstr>
      <vt:lpstr>Participants</vt:lpstr>
      <vt:lpstr>Participants</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Client</dc:subject>
  <dc:creator>Lucie Pontier</dc:creator>
  <cp:lastModifiedBy>MONSAINT Jules</cp:lastModifiedBy>
  <cp:revision>2</cp:revision>
  <dcterms:created xsi:type="dcterms:W3CDTF">2024-09-04T16:16:57Z</dcterms:created>
  <dcterms:modified xsi:type="dcterms:W3CDTF">2024-12-09T10:43:33Z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0x0101003A93D6813B79224FBEAAD6B69854B928</vt:lpwstr>
  </property>
  <property fmtid="{D5CDD505-2E9C-101B-9397-08002B2CF9AE}" pid="3" name="MediaServiceImageTags">
    <vt:lpwstr/>
  </property>
  <property fmtid="{D5CDD505-2E9C-101B-9397-08002B2CF9AE}" pid="4" name="MSIP_Label_5af1dbbe-1e64-4437-b4ae-0c846e98b90b_Enabled">
    <vt:lpwstr>true</vt:lpwstr>
  </property>
  <property fmtid="{D5CDD505-2E9C-101B-9397-08002B2CF9AE}" pid="5" name="MSIP_Label_5af1dbbe-1e64-4437-b4ae-0c846e98b90b_SetDate">
    <vt:lpwstr>2024-12-09T10:40:45Z</vt:lpwstr>
  </property>
  <property fmtid="{D5CDD505-2E9C-101B-9397-08002B2CF9AE}" pid="6" name="MSIP_Label_5af1dbbe-1e64-4437-b4ae-0c846e98b90b_Method">
    <vt:lpwstr>Privileged</vt:lpwstr>
  </property>
  <property fmtid="{D5CDD505-2E9C-101B-9397-08002B2CF9AE}" pid="7" name="MSIP_Label_5af1dbbe-1e64-4437-b4ae-0c846e98b90b_Name">
    <vt:lpwstr>EXTERNE</vt:lpwstr>
  </property>
  <property fmtid="{D5CDD505-2E9C-101B-9397-08002B2CF9AE}" pid="8" name="MSIP_Label_5af1dbbe-1e64-4437-b4ae-0c846e98b90b_SiteId">
    <vt:lpwstr>8b87af7d-8647-4dc7-8df4-5f69a2011bb5</vt:lpwstr>
  </property>
  <property fmtid="{D5CDD505-2E9C-101B-9397-08002B2CF9AE}" pid="9" name="MSIP_Label_5af1dbbe-1e64-4437-b4ae-0c846e98b90b_ActionId">
    <vt:lpwstr>31b00ba3-448e-43b9-8dbd-f7fabaeef838</vt:lpwstr>
  </property>
  <property fmtid="{D5CDD505-2E9C-101B-9397-08002B2CF9AE}" pid="10" name="MSIP_Label_5af1dbbe-1e64-4437-b4ae-0c846e98b90b_ContentBits">
    <vt:lpwstr>0</vt:lpwstr>
  </property>
</Properties>
</file>