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303" r:id="rId6"/>
    <p:sldId id="300" r:id="rId7"/>
    <p:sldId id="305" r:id="rId8"/>
    <p:sldId id="306" r:id="rId9"/>
    <p:sldId id="307" r:id="rId10"/>
    <p:sldId id="308" r:id="rId11"/>
    <p:sldId id="304" r:id="rId12"/>
    <p:sldId id="258" r:id="rId13"/>
    <p:sldId id="1380" r:id="rId14"/>
    <p:sldId id="1385" r:id="rId15"/>
    <p:sldId id="1382" r:id="rId16"/>
    <p:sldId id="1386" r:id="rId17"/>
    <p:sldId id="1394" r:id="rId18"/>
    <p:sldId id="1395" r:id="rId19"/>
    <p:sldId id="1398" r:id="rId20"/>
    <p:sldId id="1397" r:id="rId21"/>
    <p:sldId id="1396" r:id="rId22"/>
    <p:sldId id="261" r:id="rId23"/>
  </p:sldIdLst>
  <p:sldSz cx="12192000" cy="6858000"/>
  <p:notesSz cx="6858000" cy="9144000"/>
  <p:custDataLst>
    <p:tags r:id="rId2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orient="horz" pos="1911" userDrawn="1">
          <p15:clr>
            <a:srgbClr val="A4A3A4"/>
          </p15:clr>
        </p15:guide>
        <p15:guide id="9" pos="3409" userDrawn="1">
          <p15:clr>
            <a:srgbClr val="A4A3A4"/>
          </p15:clr>
        </p15:guide>
        <p15:guide id="10" orient="horz" pos="2908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2" pos="54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050"/>
    <a:srgbClr val="6F7072"/>
    <a:srgbClr val="417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81F3B-7912-4BDC-8836-84BC0A1E5EC3}" v="9" dt="2024-06-11T09:34:30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9" autoAdjust="0"/>
    <p:restoredTop sz="97787"/>
  </p:normalViewPr>
  <p:slideViewPr>
    <p:cSldViewPr snapToGrid="0" snapToObjects="1">
      <p:cViewPr varScale="1">
        <p:scale>
          <a:sx n="63" d="100"/>
          <a:sy n="63" d="100"/>
        </p:scale>
        <p:origin x="724" y="56"/>
      </p:cViewPr>
      <p:guideLst>
        <p:guide orient="horz" pos="2160"/>
        <p:guide pos="2162"/>
        <p:guide pos="302"/>
        <p:guide pos="7378"/>
        <p:guide orient="horz" pos="3974"/>
        <p:guide orient="horz" pos="323"/>
        <p:guide orient="horz" pos="1321"/>
        <p:guide orient="horz" pos="1911"/>
        <p:guide pos="3409"/>
        <p:guide orient="horz" pos="2908"/>
        <p:guide orient="horz"/>
        <p:guide pos="54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98"/>
    </p:cViewPr>
  </p:sorterViewPr>
  <p:notesViewPr>
    <p:cSldViewPr snapToGrid="0" snapToObjects="1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HESNEL" userId="a08c65a0-b47b-4814-83e7-00106c897a8f" providerId="ADAL" clId="{3A281F3B-7912-4BDC-8836-84BC0A1E5EC3}"/>
    <pc:docChg chg="delSld">
      <pc:chgData name="Caroline CHESNEL" userId="a08c65a0-b47b-4814-83e7-00106c897a8f" providerId="ADAL" clId="{3A281F3B-7912-4BDC-8836-84BC0A1E5EC3}" dt="2024-06-11T09:34:30.066" v="8" actId="47"/>
      <pc:docMkLst>
        <pc:docMk/>
      </pc:docMkLst>
      <pc:sldChg chg="del">
        <pc:chgData name="Caroline CHESNEL" userId="a08c65a0-b47b-4814-83e7-00106c897a8f" providerId="ADAL" clId="{3A281F3B-7912-4BDC-8836-84BC0A1E5EC3}" dt="2024-06-11T09:34:14.075" v="6" actId="47"/>
        <pc:sldMkLst>
          <pc:docMk/>
          <pc:sldMk cId="3869673036" sldId="1383"/>
        </pc:sldMkLst>
      </pc:sldChg>
      <pc:sldChg chg="del">
        <pc:chgData name="Caroline CHESNEL" userId="a08c65a0-b47b-4814-83e7-00106c897a8f" providerId="ADAL" clId="{3A281F3B-7912-4BDC-8836-84BC0A1E5EC3}" dt="2024-06-11T09:34:30.066" v="8" actId="47"/>
        <pc:sldMkLst>
          <pc:docMk/>
          <pc:sldMk cId="1327889390" sldId="1384"/>
        </pc:sldMkLst>
      </pc:sldChg>
      <pc:sldChg chg="del">
        <pc:chgData name="Caroline CHESNEL" userId="a08c65a0-b47b-4814-83e7-00106c897a8f" providerId="ADAL" clId="{3A281F3B-7912-4BDC-8836-84BC0A1E5EC3}" dt="2024-06-11T09:34:12.703" v="5" actId="47"/>
        <pc:sldMkLst>
          <pc:docMk/>
          <pc:sldMk cId="1509004713" sldId="1387"/>
        </pc:sldMkLst>
      </pc:sldChg>
      <pc:sldChg chg="del">
        <pc:chgData name="Caroline CHESNEL" userId="a08c65a0-b47b-4814-83e7-00106c897a8f" providerId="ADAL" clId="{3A281F3B-7912-4BDC-8836-84BC0A1E5EC3}" dt="2024-06-11T09:34:11.065" v="4" actId="47"/>
        <pc:sldMkLst>
          <pc:docMk/>
          <pc:sldMk cId="1233507054" sldId="1388"/>
        </pc:sldMkLst>
      </pc:sldChg>
      <pc:sldChg chg="del">
        <pc:chgData name="Caroline CHESNEL" userId="a08c65a0-b47b-4814-83e7-00106c897a8f" providerId="ADAL" clId="{3A281F3B-7912-4BDC-8836-84BC0A1E5EC3}" dt="2024-06-11T09:34:09.543" v="3" actId="47"/>
        <pc:sldMkLst>
          <pc:docMk/>
          <pc:sldMk cId="1685493503" sldId="1389"/>
        </pc:sldMkLst>
      </pc:sldChg>
      <pc:sldChg chg="del">
        <pc:chgData name="Caroline CHESNEL" userId="a08c65a0-b47b-4814-83e7-00106c897a8f" providerId="ADAL" clId="{3A281F3B-7912-4BDC-8836-84BC0A1E5EC3}" dt="2024-06-11T09:34:08.198" v="2" actId="47"/>
        <pc:sldMkLst>
          <pc:docMk/>
          <pc:sldMk cId="3368841081" sldId="1390"/>
        </pc:sldMkLst>
      </pc:sldChg>
      <pc:sldChg chg="del">
        <pc:chgData name="Caroline CHESNEL" userId="a08c65a0-b47b-4814-83e7-00106c897a8f" providerId="ADAL" clId="{3A281F3B-7912-4BDC-8836-84BC0A1E5EC3}" dt="2024-06-11T09:34:06.923" v="1" actId="47"/>
        <pc:sldMkLst>
          <pc:docMk/>
          <pc:sldMk cId="4125336504" sldId="1391"/>
        </pc:sldMkLst>
      </pc:sldChg>
      <pc:sldChg chg="del">
        <pc:chgData name="Caroline CHESNEL" userId="a08c65a0-b47b-4814-83e7-00106c897a8f" providerId="ADAL" clId="{3A281F3B-7912-4BDC-8836-84BC0A1E5EC3}" dt="2024-06-11T09:34:03.921" v="0" actId="47"/>
        <pc:sldMkLst>
          <pc:docMk/>
          <pc:sldMk cId="2908171876" sldId="1392"/>
        </pc:sldMkLst>
      </pc:sldChg>
      <pc:sldChg chg="del">
        <pc:chgData name="Caroline CHESNEL" userId="a08c65a0-b47b-4814-83e7-00106c897a8f" providerId="ADAL" clId="{3A281F3B-7912-4BDC-8836-84BC0A1E5EC3}" dt="2024-06-11T09:34:17.929" v="7" actId="47"/>
        <pc:sldMkLst>
          <pc:docMk/>
          <pc:sldMk cId="1330541843" sldId="139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santegouv.sharepoint.com/sites/GED-Calypso/espace-projets/Espace%20ANS%20Formation/08-Partenaires/Universite-Sorbonne-Universit&#233;-AMICMA-SN@SU/Indicateur-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Nombre</a:t>
            </a:r>
            <a:r>
              <a:rPr lang="fr-FR" b="1" baseline="0"/>
              <a:t> d'inscriptions au 22/03</a:t>
            </a:r>
            <a:endParaRPr lang="fr-FR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'[Indicateur-stats.xlsx]Feuil1'!$B$20</c:f>
              <c:strCache>
                <c:ptCount val="1"/>
                <c:pt idx="0">
                  <c:v>Nb de comptes créés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'[Indicateur-stats.xlsx]Feuil1'!$A$21:$A$24</c:f>
              <c:strCache>
                <c:ptCount val="4"/>
                <c:pt idx="0">
                  <c:v>29-janv</c:v>
                </c:pt>
                <c:pt idx="1">
                  <c:v>14 fev</c:v>
                </c:pt>
                <c:pt idx="2">
                  <c:v>26-févr</c:v>
                </c:pt>
                <c:pt idx="3">
                  <c:v>22-mars</c:v>
                </c:pt>
              </c:strCache>
            </c:strRef>
          </c:cat>
          <c:val>
            <c:numRef>
              <c:f>'[Indicateur-stats.xlsx]Feuil1'!$B$21:$B$24</c:f>
              <c:numCache>
                <c:formatCode>General</c:formatCode>
                <c:ptCount val="4"/>
                <c:pt idx="0">
                  <c:v>223</c:v>
                </c:pt>
                <c:pt idx="1">
                  <c:v>450</c:v>
                </c:pt>
                <c:pt idx="2">
                  <c:v>635</c:v>
                </c:pt>
                <c:pt idx="3">
                  <c:v>1705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6A-41D7-8BF5-845EB16D0E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0764848"/>
        <c:axId val="1875570304"/>
      </c:lineChart>
      <c:catAx>
        <c:axId val="190076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5570304"/>
        <c:crosses val="autoZero"/>
        <c:auto val="1"/>
        <c:lblAlgn val="ctr"/>
        <c:lblOffset val="100"/>
        <c:noMultiLvlLbl val="0"/>
      </c:catAx>
      <c:valAx>
        <c:axId val="187557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00764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9CB5662-9B6D-22EB-F13E-3934D9F8E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ABE56D-FCFC-0FC1-4CC5-CD0BACCEC6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15209-D54A-4A7C-80A0-4CC8A47DEC6F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E63864-6E5E-5E21-DA26-0C2D5876BA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46F7FB-465A-B6EA-81F7-47002577AA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16E4B-7660-45E2-AD57-81ABBFDB03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953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56A99-9432-41B4-94D8-7247EF09EB32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4FE7-3D6D-4C18-B3F0-6F8F9244E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76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:notes"/>
          <p:cNvSpPr txBox="1">
            <a:spLocks noGrp="1"/>
          </p:cNvSpPr>
          <p:nvPr>
            <p:ph type="body" idx="1"/>
          </p:nvPr>
        </p:nvSpPr>
        <p:spPr>
          <a:xfrm>
            <a:off x="359999" y="4248000"/>
            <a:ext cx="6138000" cy="40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FR" dirty="0"/>
          </a:p>
        </p:txBody>
      </p:sp>
      <p:sp>
        <p:nvSpPr>
          <p:cNvPr id="419" name="Google Shape;4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431800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58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:notes"/>
          <p:cNvSpPr txBox="1">
            <a:spLocks noGrp="1"/>
          </p:cNvSpPr>
          <p:nvPr>
            <p:ph type="body" idx="1"/>
          </p:nvPr>
        </p:nvSpPr>
        <p:spPr>
          <a:xfrm>
            <a:off x="359999" y="4248000"/>
            <a:ext cx="6138000" cy="40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FR" dirty="0"/>
          </a:p>
        </p:txBody>
      </p:sp>
      <p:sp>
        <p:nvSpPr>
          <p:cNvPr id="419" name="Google Shape;4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431800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689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que Couv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B252A1-267F-6447-A4D6-DC680520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A0BC-939D-A84F-A7C4-D217642CCECB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E4F72E-C3E4-AA41-BFE9-990FBADA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A6251A-97C0-B24C-B593-41A3B8EB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9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-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F295AEE-DA56-634E-9DB2-CFD0C7E10858}"/>
              </a:ext>
            </a:extLst>
          </p:cNvPr>
          <p:cNvCxnSpPr/>
          <p:nvPr userDrawn="1"/>
        </p:nvCxnSpPr>
        <p:spPr>
          <a:xfrm>
            <a:off x="475202" y="863029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CA373EB-07CD-2A41-9E11-6152CBD10C3F}"/>
              </a:ext>
            </a:extLst>
          </p:cNvPr>
          <p:cNvSpPr txBox="1"/>
          <p:nvPr userDrawn="1"/>
        </p:nvSpPr>
        <p:spPr>
          <a:xfrm>
            <a:off x="484964" y="6210769"/>
            <a:ext cx="6595672" cy="132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0" dirty="0" err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SantExpo</a:t>
            </a:r>
            <a:r>
              <a:rPr lang="fr-FR" sz="850" dirty="0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2024 - Atelier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643671-F083-45EA-84BA-871052FDF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02" t="30472" r="26446" b="-429"/>
          <a:stretch/>
        </p:blipFill>
        <p:spPr>
          <a:xfrm>
            <a:off x="483506" y="500040"/>
            <a:ext cx="706944" cy="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7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23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Rectangle 6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483051" y="3782861"/>
            <a:ext cx="8734496" cy="2346497"/>
          </a:xfrm>
          <a:prstGeom prst="rect">
            <a:avLst/>
          </a:prstGeom>
          <a:noFill/>
        </p:spPr>
        <p:txBody>
          <a:bodyPr wrap="square" lIns="96000" tIns="144000" rIns="96000" bIns="144000" rtlCol="0" anchor="t" anchorCtr="0">
            <a:normAutofit/>
          </a:bodyPr>
          <a:lstStyle/>
          <a:p>
            <a:pPr algn="ctr"/>
            <a:r>
              <a:rPr lang="fr-FR" sz="3600" b="0" baseline="0" dirty="0">
                <a:solidFill>
                  <a:srgbClr val="575757"/>
                </a:solidFill>
              </a:rPr>
              <a:t>Retrouvez l’ensemble du programme</a:t>
            </a:r>
          </a:p>
          <a:p>
            <a:pPr algn="ctr"/>
            <a:r>
              <a:rPr lang="fr-FR" sz="3600" b="0" baseline="0" dirty="0">
                <a:solidFill>
                  <a:srgbClr val="575757"/>
                </a:solidFill>
              </a:rPr>
              <a:t>du Village de la e-santé sur</a:t>
            </a:r>
            <a:endParaRPr lang="fr-FR" sz="2800" dirty="0">
              <a:solidFill>
                <a:srgbClr val="575757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C3B7139-588D-4078-B390-5129C12C2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02" t="30472" r="26446" b="-429"/>
          <a:stretch/>
        </p:blipFill>
        <p:spPr>
          <a:xfrm>
            <a:off x="483506" y="500041"/>
            <a:ext cx="1185496" cy="4590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940085-DCC5-4F0E-8701-9AA85691F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427"/>
          <a:stretch/>
        </p:blipFill>
        <p:spPr>
          <a:xfrm>
            <a:off x="4241775" y="2017037"/>
            <a:ext cx="3217048" cy="1443535"/>
          </a:xfrm>
          <a:prstGeom prst="rect">
            <a:avLst/>
          </a:prstGeom>
        </p:spPr>
      </p:pic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C0DB41E-C5BA-527C-0E53-3E8716B625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1825" y="5143572"/>
            <a:ext cx="4687048" cy="9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562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ext">
  <p:cSld name="01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540070" y="431800"/>
            <a:ext cx="11111047" cy="10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540070" y="1512000"/>
            <a:ext cx="11111046" cy="429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/>
          <p:nvPr/>
        </p:nvSpPr>
        <p:spPr>
          <a:xfrm>
            <a:off x="-17254" y="5882268"/>
            <a:ext cx="12209254" cy="207876"/>
          </a:xfrm>
          <a:custGeom>
            <a:avLst/>
            <a:gdLst/>
            <a:ahLst/>
            <a:cxnLst/>
            <a:rect l="l" t="t" r="r" b="b"/>
            <a:pathLst>
              <a:path w="12207665" h="207876" extrusionOk="0">
                <a:moveTo>
                  <a:pt x="0" y="207876"/>
                </a:moveTo>
                <a:lnTo>
                  <a:pt x="10373313" y="207876"/>
                </a:lnTo>
                <a:lnTo>
                  <a:pt x="10413261" y="159459"/>
                </a:lnTo>
                <a:cubicBezTo>
                  <a:pt x="10511783" y="60937"/>
                  <a:pt x="10647889" y="0"/>
                  <a:pt x="10798228" y="0"/>
                </a:cubicBezTo>
                <a:cubicBezTo>
                  <a:pt x="10948567" y="0"/>
                  <a:pt x="11084673" y="60937"/>
                  <a:pt x="11183195" y="159459"/>
                </a:cubicBezTo>
                <a:lnTo>
                  <a:pt x="11223143" y="207876"/>
                </a:lnTo>
                <a:lnTo>
                  <a:pt x="12207665" y="207876"/>
                </a:lnTo>
              </a:path>
            </a:pathLst>
          </a:cu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2"/>
          <p:cNvSpPr txBox="1">
            <a:spLocks noGrp="1"/>
          </p:cNvSpPr>
          <p:nvPr>
            <p:ph type="sldNum" idx="12"/>
          </p:nvPr>
        </p:nvSpPr>
        <p:spPr>
          <a:xfrm>
            <a:off x="540070" y="6300000"/>
            <a:ext cx="37444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3" name="Google Shape;43;p12"/>
          <p:cNvSpPr txBox="1">
            <a:spLocks noGrp="1"/>
          </p:cNvSpPr>
          <p:nvPr>
            <p:ph type="dt" idx="10"/>
          </p:nvPr>
        </p:nvSpPr>
        <p:spPr>
          <a:xfrm>
            <a:off x="1076112" y="6300000"/>
            <a:ext cx="834365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ftr" idx="11"/>
          </p:nvPr>
        </p:nvSpPr>
        <p:spPr>
          <a:xfrm>
            <a:off x="2186385" y="6300000"/>
            <a:ext cx="152884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Formation digitale en santé : expériences et impacts du premier cursus numérique de Sorbonne Université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38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EDF37C-BAA1-9F45-9E5A-C012BC18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C4A8D8-ED2F-8946-8D1E-7D7DB6D9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7BE01E-D4B0-4840-9F4A-224AD609F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4A0BC-939D-A84F-A7C4-D217642CCECB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03DDE-1368-644D-AF97-0F270E62F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D71D62-60F7-D640-ABA7-EAB3033C0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33F58-996B-6244-9794-480B52F9F7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1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4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35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3" Type="http://schemas.openxmlformats.org/officeDocument/2006/relationships/image" Target="../media/image35.png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34.png"/><Relationship Id="rId10" Type="http://schemas.openxmlformats.org/officeDocument/2006/relationships/image" Target="../media/image55.emf"/><Relationship Id="rId4" Type="http://schemas.openxmlformats.org/officeDocument/2006/relationships/image" Target="../media/image33.png"/><Relationship Id="rId9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hyperlink" Target="https://www.coorpacademy.com/ans-formation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9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CB7FED5-1F1B-9645-AA87-6481650E1C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54" y="2611754"/>
            <a:ext cx="5806802" cy="37197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2EFD2-8BFE-FA4B-A89C-BF1E694D8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8482" b="7924"/>
          <a:stretch/>
        </p:blipFill>
        <p:spPr>
          <a:xfrm>
            <a:off x="-18034" y="2152650"/>
            <a:ext cx="12191999" cy="460057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E55F214-F4A7-674A-B09F-A7B76CC21323}"/>
              </a:ext>
            </a:extLst>
          </p:cNvPr>
          <p:cNvSpPr txBox="1"/>
          <p:nvPr/>
        </p:nvSpPr>
        <p:spPr>
          <a:xfrm>
            <a:off x="5021705" y="2886387"/>
            <a:ext cx="65956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ANS-Formation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ECF3B9A-CB4F-EE43-9C47-B68155116887}"/>
              </a:ext>
            </a:extLst>
          </p:cNvPr>
          <p:cNvSpPr txBox="1"/>
          <p:nvPr/>
        </p:nvSpPr>
        <p:spPr>
          <a:xfrm>
            <a:off x="5036695" y="4228364"/>
            <a:ext cx="659567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Une nouvelle offre de services pour former vos collaborateurs aux fondamentaux de la e-santé</a:t>
            </a:r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0F2F4C61-E0D2-4878-A1F6-FB5A7647E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54" y="530439"/>
            <a:ext cx="3330362" cy="1285835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BF4D691-B053-884D-C199-20C5BC733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95" y="748403"/>
            <a:ext cx="1184744" cy="236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88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"/>
          <p:cNvSpPr txBox="1">
            <a:spLocks noGrp="1"/>
          </p:cNvSpPr>
          <p:nvPr>
            <p:ph type="title"/>
          </p:nvPr>
        </p:nvSpPr>
        <p:spPr>
          <a:xfrm>
            <a:off x="433217" y="432361"/>
            <a:ext cx="9604666" cy="7719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Mise en œuvre du référentiel socle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66D00B-05E2-BB88-FD36-86BB79DB3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94" y="1512001"/>
            <a:ext cx="6922298" cy="44483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00C7B-6365-D94D-B66B-1D0A53A6D58F}"/>
              </a:ext>
            </a:extLst>
          </p:cNvPr>
          <p:cNvSpPr/>
          <p:nvPr/>
        </p:nvSpPr>
        <p:spPr>
          <a:xfrm>
            <a:off x="7818664" y="3842353"/>
            <a:ext cx="36679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/>
              <a:t>https://</a:t>
            </a:r>
            <a:r>
              <a:rPr lang="fr-FR" sz="1050" dirty="0" err="1"/>
              <a:t>www.legifrance.gouv.fr</a:t>
            </a:r>
            <a:r>
              <a:rPr lang="fr-FR" sz="1050" dirty="0"/>
              <a:t>/</a:t>
            </a:r>
            <a:r>
              <a:rPr lang="fr-FR" sz="1050" dirty="0" err="1"/>
              <a:t>jorf</a:t>
            </a:r>
            <a:r>
              <a:rPr lang="fr-FR" sz="1050" dirty="0"/>
              <a:t>/id/JORFTEXT000046548689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6274A4-2E20-6843-97BB-2B0779E69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587" y="1937398"/>
            <a:ext cx="4324762" cy="1904955"/>
          </a:xfrm>
          <a:prstGeom prst="rect">
            <a:avLst/>
          </a:prstGeom>
        </p:spPr>
      </p:pic>
      <p:pic>
        <p:nvPicPr>
          <p:cNvPr id="11" name="Picture 2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D98710DD-3C18-9045-BA88-1619FA9A7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601" y="312517"/>
            <a:ext cx="1709019" cy="5142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3FD2E4-6872-7940-AA8E-D68FF5600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1519" y="237883"/>
            <a:ext cx="1428830" cy="5804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312252-154C-AA4C-A458-1003C0379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1730" y="937549"/>
            <a:ext cx="876311" cy="8570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D4172A-C464-CA4D-8D64-5D16515905A0}"/>
              </a:ext>
            </a:extLst>
          </p:cNvPr>
          <p:cNvSpPr txBox="1"/>
          <p:nvPr/>
        </p:nvSpPr>
        <p:spPr>
          <a:xfrm>
            <a:off x="8658473" y="4244638"/>
            <a:ext cx="3336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En 2023-2024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Médecine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Kinésithérapie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Orthophonie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Ergothérapie</a:t>
            </a:r>
          </a:p>
        </p:txBody>
      </p:sp>
    </p:spTree>
    <p:extLst>
      <p:ext uri="{BB962C8B-B14F-4D97-AF65-F5344CB8AC3E}">
        <p14:creationId xmlns:p14="http://schemas.microsoft.com/office/powerpoint/2010/main" val="39942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EA7C024-5109-1941-B7E7-25E8D06D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269" y="1828800"/>
            <a:ext cx="3275259" cy="36430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987D13-BFBF-6649-B7F2-9B4D6186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24" y="1819836"/>
            <a:ext cx="3275259" cy="36430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461887-58BD-4B42-A006-025A7A415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16" y="2214283"/>
            <a:ext cx="506802" cy="36239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E3E01C-BCCF-2946-AFA9-C55E42117347}"/>
              </a:ext>
            </a:extLst>
          </p:cNvPr>
          <p:cNvSpPr txBox="1"/>
          <p:nvPr/>
        </p:nvSpPr>
        <p:spPr>
          <a:xfrm>
            <a:off x="2438400" y="5462868"/>
            <a:ext cx="914400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PASS</a:t>
            </a:r>
          </a:p>
        </p:txBody>
      </p:sp>
      <p:sp>
        <p:nvSpPr>
          <p:cNvPr id="8" name="Flèche droite rayée 7">
            <a:extLst>
              <a:ext uri="{FF2B5EF4-FFF2-40B4-BE49-F238E27FC236}">
                <a16:creationId xmlns:a16="http://schemas.microsoft.com/office/drawing/2014/main" id="{C86D1367-77BA-A547-8B3F-65A4B748E00A}"/>
              </a:ext>
            </a:extLst>
          </p:cNvPr>
          <p:cNvSpPr/>
          <p:nvPr/>
        </p:nvSpPr>
        <p:spPr>
          <a:xfrm>
            <a:off x="5047283" y="3305175"/>
            <a:ext cx="1515035" cy="67235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90F60C-7CF7-2449-843E-D0FC58A77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861" y="2223247"/>
            <a:ext cx="506802" cy="362398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D0266C-EE27-4A4E-B2FD-51BD37398014}"/>
              </a:ext>
            </a:extLst>
          </p:cNvPr>
          <p:cNvSpPr txBox="1"/>
          <p:nvPr/>
        </p:nvSpPr>
        <p:spPr>
          <a:xfrm>
            <a:off x="8471645" y="5471832"/>
            <a:ext cx="914400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PASS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E426D4-A9AE-054D-A9B4-41F759949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09" y="4518210"/>
            <a:ext cx="1582554" cy="13981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7266D5-911F-3841-848A-7C4F2D0EEBFD}"/>
              </a:ext>
            </a:extLst>
          </p:cNvPr>
          <p:cNvSpPr/>
          <p:nvPr/>
        </p:nvSpPr>
        <p:spPr>
          <a:xfrm>
            <a:off x="9511553" y="4035238"/>
            <a:ext cx="1513010" cy="6891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0D1632-CAC1-0149-AEFD-7211D6FD57AC}"/>
              </a:ext>
            </a:extLst>
          </p:cNvPr>
          <p:cNvSpPr/>
          <p:nvPr/>
        </p:nvSpPr>
        <p:spPr>
          <a:xfrm>
            <a:off x="9511553" y="4035238"/>
            <a:ext cx="1513010" cy="689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898C0A46-E498-E747-B8C9-06EE1918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601" y="312517"/>
            <a:ext cx="1709019" cy="5142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8DE722-A582-FB48-8662-DAE2891A4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1519" y="237883"/>
            <a:ext cx="1428830" cy="58046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A6BAE2-5749-2540-9268-221208AF6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1730" y="937549"/>
            <a:ext cx="876311" cy="85700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6F402DFB-1D16-FC49-A68E-523E7198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431800"/>
            <a:ext cx="11111047" cy="1080200"/>
          </a:xfrm>
        </p:spPr>
        <p:txBody>
          <a:bodyPr/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Etudes de médecine Sorbonne</a:t>
            </a:r>
          </a:p>
        </p:txBody>
      </p:sp>
    </p:spTree>
    <p:extLst>
      <p:ext uri="{BB962C8B-B14F-4D97-AF65-F5344CB8AC3E}">
        <p14:creationId xmlns:p14="http://schemas.microsoft.com/office/powerpoint/2010/main" val="37933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0CE64-41C7-D641-A976-25C23508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FI des étudiants en médecine </a:t>
            </a:r>
          </a:p>
        </p:txBody>
      </p:sp>
      <p:pic>
        <p:nvPicPr>
          <p:cNvPr id="4" name="Picture 2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06DAE25F-7066-2344-B4A6-8D8B1711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601" y="312517"/>
            <a:ext cx="1709019" cy="514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E477AA-F885-1642-8871-886C37A9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519" y="237883"/>
            <a:ext cx="1428830" cy="5804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CEF519-6F64-7544-98BB-7F9F67F7A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730" y="937549"/>
            <a:ext cx="876311" cy="8570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3F44DF-6667-4B46-B3B9-3F4171CFEB4A}"/>
              </a:ext>
            </a:extLst>
          </p:cNvPr>
          <p:cNvSpPr txBox="1">
            <a:spLocks/>
          </p:cNvSpPr>
          <p:nvPr/>
        </p:nvSpPr>
        <p:spPr>
          <a:xfrm>
            <a:off x="681317" y="1189272"/>
            <a:ext cx="5540189" cy="38576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1800" b="1">
                <a:latin typeface="Calibri" panose="020F0502020204030204" pitchFamily="34" charset="0"/>
                <a:cs typeface="Calibri" panose="020F0502020204030204" pitchFamily="34" charset="0"/>
              </a:rPr>
              <a:t>PASS 2023-2024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: 1850 étudiants</a:t>
            </a:r>
            <a:endParaRPr lang="en-FR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FR" sz="1600"/>
              <a:t>Cours </a:t>
            </a:r>
            <a:r>
              <a:rPr lang="fr-FR" sz="1600" dirty="0"/>
              <a:t>magistraux Janvier/Février </a:t>
            </a:r>
            <a:r>
              <a:rPr lang="en-FR" sz="1600"/>
              <a:t>2024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600" dirty="0"/>
              <a:t>3</a:t>
            </a:r>
            <a:r>
              <a:rPr lang="en-FR" sz="1600"/>
              <a:t>x</a:t>
            </a:r>
            <a:r>
              <a:rPr lang="fr-FR" sz="1600" dirty="0"/>
              <a:t>2</a:t>
            </a:r>
            <a:r>
              <a:rPr lang="en-FR" sz="1600"/>
              <a:t> heures en amphi enregistrés par SPN </a:t>
            </a:r>
            <a:r>
              <a:rPr lang="fr-FR" sz="1600" dirty="0"/>
              <a:t>SU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600" dirty="0"/>
              <a:t>2 </a:t>
            </a:r>
            <a:r>
              <a:rPr lang="en-FR" sz="1600"/>
              <a:t>heures de e-learning (vidéo</a:t>
            </a:r>
            <a:r>
              <a:rPr lang="fr-FR" sz="1600" dirty="0"/>
              <a:t>s</a:t>
            </a:r>
            <a:r>
              <a:rPr lang="en-FR" sz="1600"/>
              <a:t> Youtube, ANS, …)</a:t>
            </a:r>
          </a:p>
          <a:p>
            <a:pPr lvl="1">
              <a:buFont typeface="Police système"/>
              <a:buChar char="−"/>
            </a:pPr>
            <a:r>
              <a:rPr lang="en-GB" sz="1600" b="1" dirty="0"/>
              <a:t>E</a:t>
            </a:r>
            <a:r>
              <a:rPr lang="en-FR" sz="1600" b="1"/>
              <a:t>xamen avec UE7 (</a:t>
            </a:r>
            <a:r>
              <a:rPr lang="fr-FR" sz="1600" b="1" dirty="0"/>
              <a:t>8 QCM</a:t>
            </a:r>
            <a:r>
              <a:rPr lang="en-FR" sz="1600" b="1"/>
              <a:t>)</a:t>
            </a:r>
          </a:p>
          <a:p>
            <a:pPr marL="571500" lvl="1" indent="0">
              <a:buNone/>
            </a:pPr>
            <a:endParaRPr lang="en-FR" sz="1400"/>
          </a:p>
          <a:p>
            <a:r>
              <a:rPr lang="en-FR" sz="1800" b="1">
                <a:latin typeface="Calibri" panose="020F0502020204030204" pitchFamily="34" charset="0"/>
                <a:cs typeface="Calibri" panose="020F0502020204030204" pitchFamily="34" charset="0"/>
              </a:rPr>
              <a:t>DFGSM2 2023-2024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: 450 étudiants</a:t>
            </a:r>
            <a:endParaRPr lang="en-FR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marL="1028700" lvl="2" indent="0">
              <a:buNone/>
            </a:pPr>
            <a:endParaRPr lang="fr-FR" sz="1200" dirty="0"/>
          </a:p>
          <a:p>
            <a:pPr lvl="2"/>
            <a:endParaRPr lang="en-FR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A2C2D-CE22-7F49-A92C-358D54CD00F1}"/>
              </a:ext>
            </a:extLst>
          </p:cNvPr>
          <p:cNvSpPr/>
          <p:nvPr/>
        </p:nvSpPr>
        <p:spPr>
          <a:xfrm>
            <a:off x="6714566" y="3073273"/>
            <a:ext cx="51726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DF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SM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 2023-2024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 450 étudiants</a:t>
            </a:r>
            <a:endParaRPr lang="en-FR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Police système"/>
              <a:buChar char="−"/>
            </a:pPr>
            <a:r>
              <a:rPr lang="en-FR" sz="1600"/>
              <a:t>Cours </a:t>
            </a:r>
            <a:r>
              <a:rPr lang="fr-FR" sz="1600" dirty="0"/>
              <a:t>magistraux Novembre </a:t>
            </a:r>
            <a:r>
              <a:rPr lang="en-FR" sz="1600"/>
              <a:t>202</a:t>
            </a:r>
            <a:r>
              <a:rPr lang="fr-FR" sz="1600" dirty="0"/>
              <a:t>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4x3 heures en amphi </a:t>
            </a:r>
            <a:r>
              <a:rPr lang="en-FR" sz="1600"/>
              <a:t>enregistrés par SPN</a:t>
            </a:r>
            <a:r>
              <a:rPr lang="fr-FR" sz="1600" dirty="0"/>
              <a:t> SU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3 heures de e-learning (e-Santé-formation de l’ANS) : sélection / accès SSO</a:t>
            </a:r>
          </a:p>
          <a:p>
            <a:pPr marL="742950" lvl="1" indent="-285750">
              <a:buFont typeface="Police système"/>
              <a:buChar char="−"/>
            </a:pPr>
            <a:r>
              <a:rPr lang="fr-FR" sz="1600" dirty="0"/>
              <a:t>3 TP/TD de 1h30 entre Février et Mars 2024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TP1 - 9 groupes de 50 étudiants (PSL) : </a:t>
            </a:r>
            <a:r>
              <a:rPr lang="fr-FR" sz="1600" dirty="0" err="1"/>
              <a:t>symptom</a:t>
            </a:r>
            <a:r>
              <a:rPr lang="fr-FR" sz="1600" dirty="0"/>
              <a:t> </a:t>
            </a:r>
            <a:r>
              <a:rPr lang="fr-FR" sz="1600" dirty="0" err="1"/>
              <a:t>checkers</a:t>
            </a:r>
            <a:r>
              <a:rPr lang="fr-FR" sz="1600" dirty="0"/>
              <a:t> / terminologies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TP2 - 9 groupes de 50 étudiants (PSL) : logiciel métier / recherche documentaire </a:t>
            </a:r>
            <a:r>
              <a:rPr lang="fr-FR" sz="1600" dirty="0" err="1"/>
              <a:t>PubMed</a:t>
            </a:r>
            <a:endParaRPr lang="fr-FR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TP3 - 2 groupes de 250 étudiants (SAT) : ORBIS (Directeur de programme Dossier Patient APHP)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CE51C-E2A4-0F4A-AC1E-864C288BA107}"/>
              </a:ext>
            </a:extLst>
          </p:cNvPr>
          <p:cNvSpPr/>
          <p:nvPr/>
        </p:nvSpPr>
        <p:spPr>
          <a:xfrm>
            <a:off x="1048871" y="3073273"/>
            <a:ext cx="51726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DFGSM2 2023-2024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 450 étudiants</a:t>
            </a:r>
            <a:endParaRPr lang="en-FR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Police système"/>
              <a:buChar char="−"/>
            </a:pPr>
            <a:r>
              <a:rPr lang="en-FR" sz="1600"/>
              <a:t>Cours </a:t>
            </a:r>
            <a:r>
              <a:rPr lang="fr-FR" sz="1600" dirty="0"/>
              <a:t>magistraux Novembre </a:t>
            </a:r>
            <a:r>
              <a:rPr lang="en-FR" sz="1600"/>
              <a:t>202</a:t>
            </a:r>
            <a:r>
              <a:rPr lang="fr-FR" sz="1600" dirty="0"/>
              <a:t>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4x3 heures en amphi </a:t>
            </a:r>
            <a:r>
              <a:rPr lang="en-FR" sz="1600"/>
              <a:t>enregistrés par SPN</a:t>
            </a:r>
            <a:r>
              <a:rPr lang="fr-FR" sz="1600" dirty="0"/>
              <a:t> SU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3 heures de e-learning (e-Santé-formation de l’ANS) : sélection / accès SSO</a:t>
            </a:r>
          </a:p>
          <a:p>
            <a:pPr marL="742950" lvl="1" indent="-285750">
              <a:buFont typeface="Police système"/>
              <a:buChar char="−"/>
            </a:pPr>
            <a:r>
              <a:rPr lang="fr-FR" sz="1600" dirty="0"/>
              <a:t>3 TP/TD de 1h30 entre Février et Mars 2024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TP1 - 9 groupes de 50 étudiants (PSL) : </a:t>
            </a:r>
            <a:r>
              <a:rPr lang="fr-FR" sz="1600" dirty="0" err="1"/>
              <a:t>symptom</a:t>
            </a:r>
            <a:r>
              <a:rPr lang="fr-FR" sz="1600" dirty="0"/>
              <a:t> </a:t>
            </a:r>
            <a:r>
              <a:rPr lang="fr-FR" sz="1600" dirty="0" err="1"/>
              <a:t>checkers</a:t>
            </a:r>
            <a:r>
              <a:rPr lang="fr-FR" sz="1600" dirty="0"/>
              <a:t> / terminologies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TP2 - 9 groupes de 50 étudiants (PSL) : logiciel métier / recherche documentaire </a:t>
            </a:r>
            <a:r>
              <a:rPr lang="fr-FR" sz="1600" dirty="0" err="1"/>
              <a:t>PubMed</a:t>
            </a:r>
            <a:endParaRPr lang="fr-FR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TP3 - 2 groupes de 250 étudiants (SAT) : ORBIS (Directeur de programme Dossier Patient APHP)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6B6CD26-9C3D-AE4D-8F06-FA2E5BC640E8}"/>
              </a:ext>
            </a:extLst>
          </p:cNvPr>
          <p:cNvSpPr txBox="1"/>
          <p:nvPr/>
        </p:nvSpPr>
        <p:spPr>
          <a:xfrm>
            <a:off x="1048871" y="6397260"/>
            <a:ext cx="1001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</a:t>
            </a:r>
            <a:r>
              <a:rPr lang="en-FR" sz="2000" b="1"/>
              <a:t>xamen </a:t>
            </a:r>
            <a:r>
              <a:rPr lang="fr-FR" sz="2000" b="1" dirty="0"/>
              <a:t>: 45 QCM / Cas clinique avec internet (SAD, LAP, </a:t>
            </a:r>
            <a:r>
              <a:rPr lang="fr-FR" sz="2000" b="1" dirty="0" err="1"/>
              <a:t>etc</a:t>
            </a:r>
            <a:r>
              <a:rPr lang="fr-FR" sz="2000" b="1" dirty="0"/>
              <a:t>)</a:t>
            </a:r>
            <a:endParaRPr lang="en-FR" sz="2000" b="1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EA4AB3-DD5C-C345-9666-291C5CC4E591}"/>
              </a:ext>
            </a:extLst>
          </p:cNvPr>
          <p:cNvSpPr txBox="1"/>
          <p:nvPr/>
        </p:nvSpPr>
        <p:spPr>
          <a:xfrm rot="20862541">
            <a:off x="7519396" y="4319766"/>
            <a:ext cx="409014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SPN : vidéo des cours et des TP, même 3 h d’e-learning </a:t>
            </a:r>
          </a:p>
        </p:txBody>
      </p:sp>
    </p:spTree>
    <p:extLst>
      <p:ext uri="{BB962C8B-B14F-4D97-AF65-F5344CB8AC3E}">
        <p14:creationId xmlns:p14="http://schemas.microsoft.com/office/powerpoint/2010/main" val="53608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0CE64-41C7-D641-A976-25C23508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FI des étudiants en médecine </a:t>
            </a:r>
          </a:p>
        </p:txBody>
      </p:sp>
      <p:pic>
        <p:nvPicPr>
          <p:cNvPr id="4" name="Picture 2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06DAE25F-7066-2344-B4A6-8D8B1711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601" y="312517"/>
            <a:ext cx="1709019" cy="514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E477AA-F885-1642-8871-886C37A9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519" y="237883"/>
            <a:ext cx="1428830" cy="5804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CEF519-6F64-7544-98BB-7F9F67F7A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730" y="937549"/>
            <a:ext cx="876311" cy="8570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3F44DF-6667-4B46-B3B9-3F4171CFEB4A}"/>
              </a:ext>
            </a:extLst>
          </p:cNvPr>
          <p:cNvSpPr txBox="1">
            <a:spLocks/>
          </p:cNvSpPr>
          <p:nvPr/>
        </p:nvSpPr>
        <p:spPr>
          <a:xfrm>
            <a:off x="681317" y="1189272"/>
            <a:ext cx="5540189" cy="38576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1800" b="1">
                <a:latin typeface="Calibri" panose="020F0502020204030204" pitchFamily="34" charset="0"/>
                <a:cs typeface="Calibri" panose="020F0502020204030204" pitchFamily="34" charset="0"/>
              </a:rPr>
              <a:t>PASS 2023-2024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: 1850 étudiants</a:t>
            </a:r>
            <a:endParaRPr lang="en-FR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FR" sz="1600"/>
              <a:t>Cours </a:t>
            </a:r>
            <a:r>
              <a:rPr lang="fr-FR" sz="1600" dirty="0"/>
              <a:t>magistraux Janvier/Février </a:t>
            </a:r>
            <a:r>
              <a:rPr lang="en-FR" sz="1600"/>
              <a:t>2024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600" dirty="0"/>
              <a:t>3</a:t>
            </a:r>
            <a:r>
              <a:rPr lang="en-FR" sz="1600"/>
              <a:t>x</a:t>
            </a:r>
            <a:r>
              <a:rPr lang="fr-FR" sz="1600" dirty="0"/>
              <a:t>2</a:t>
            </a:r>
            <a:r>
              <a:rPr lang="en-FR" sz="1600"/>
              <a:t> heures en amphi enregistrés par SPN </a:t>
            </a:r>
            <a:r>
              <a:rPr lang="fr-FR" sz="1600" dirty="0"/>
              <a:t>SU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600" dirty="0"/>
              <a:t>2 </a:t>
            </a:r>
            <a:r>
              <a:rPr lang="en-FR" sz="1600"/>
              <a:t>heures de e-learning (vidéo</a:t>
            </a:r>
            <a:r>
              <a:rPr lang="fr-FR" sz="1600" dirty="0"/>
              <a:t>s</a:t>
            </a:r>
            <a:r>
              <a:rPr lang="en-FR" sz="1600"/>
              <a:t> Youtube, ANS, …)</a:t>
            </a:r>
          </a:p>
          <a:p>
            <a:pPr lvl="1">
              <a:buFont typeface="Police système"/>
              <a:buChar char="−"/>
            </a:pPr>
            <a:r>
              <a:rPr lang="en-GB" sz="1600" b="1" dirty="0"/>
              <a:t>E</a:t>
            </a:r>
            <a:r>
              <a:rPr lang="en-FR" sz="1600" b="1"/>
              <a:t>xamen avec UE7 (</a:t>
            </a:r>
            <a:r>
              <a:rPr lang="fr-FR" sz="1600" b="1" dirty="0"/>
              <a:t>8 QCM</a:t>
            </a:r>
            <a:r>
              <a:rPr lang="en-FR" sz="1600" b="1"/>
              <a:t>)</a:t>
            </a:r>
          </a:p>
          <a:p>
            <a:pPr marL="571500" lvl="1" indent="0">
              <a:buNone/>
            </a:pPr>
            <a:endParaRPr lang="en-FR" sz="1400"/>
          </a:p>
          <a:p>
            <a:r>
              <a:rPr lang="en-FR" sz="1800" b="1">
                <a:latin typeface="Calibri" panose="020F0502020204030204" pitchFamily="34" charset="0"/>
                <a:cs typeface="Calibri" panose="020F0502020204030204" pitchFamily="34" charset="0"/>
              </a:rPr>
              <a:t>DFGSM2 2023-2024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: 450 étudiants</a:t>
            </a:r>
            <a:endParaRPr lang="en-FR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  <a:p>
            <a:pPr marL="1028700" lvl="2" indent="0">
              <a:buNone/>
            </a:pPr>
            <a:endParaRPr lang="fr-FR" sz="1200" dirty="0"/>
          </a:p>
          <a:p>
            <a:pPr lvl="2"/>
            <a:endParaRPr lang="en-FR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A2C2D-CE22-7F49-A92C-358D54CD00F1}"/>
              </a:ext>
            </a:extLst>
          </p:cNvPr>
          <p:cNvSpPr/>
          <p:nvPr/>
        </p:nvSpPr>
        <p:spPr>
          <a:xfrm>
            <a:off x="6714566" y="3073273"/>
            <a:ext cx="51726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DF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SM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 2023-2024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 450 étudiants</a:t>
            </a:r>
            <a:endParaRPr lang="en-FR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Police système"/>
              <a:buChar char="−"/>
            </a:pPr>
            <a:r>
              <a:rPr lang="en-FR" sz="1600"/>
              <a:t>Cours </a:t>
            </a:r>
            <a:r>
              <a:rPr lang="fr-FR" sz="1600" dirty="0"/>
              <a:t>magistraux Novembre </a:t>
            </a:r>
            <a:r>
              <a:rPr lang="en-FR" sz="1600"/>
              <a:t>202</a:t>
            </a:r>
            <a:r>
              <a:rPr lang="fr-FR" sz="1600" dirty="0"/>
              <a:t>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4x3 heures en amphi </a:t>
            </a:r>
            <a:r>
              <a:rPr lang="en-FR" sz="1600"/>
              <a:t>enregistrés par SPN</a:t>
            </a:r>
            <a:r>
              <a:rPr lang="fr-FR" sz="1600" dirty="0"/>
              <a:t> SU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3 heures de e-learning (e-Santé-formation de l’ANS) : sélection / accès SSO</a:t>
            </a:r>
          </a:p>
          <a:p>
            <a:pPr marL="742950" lvl="1" indent="-285750">
              <a:buFont typeface="Police système"/>
              <a:buChar char="−"/>
            </a:pPr>
            <a:r>
              <a:rPr lang="fr-FR" sz="1600" dirty="0"/>
              <a:t>3 TP/TD de 1h30 entre Février et Mars 2024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TP1 - 9 groupes de 50 étudiants (PSL) : </a:t>
            </a:r>
            <a:r>
              <a:rPr lang="fr-FR" sz="1600" dirty="0" err="1"/>
              <a:t>symptom</a:t>
            </a:r>
            <a:r>
              <a:rPr lang="fr-FR" sz="1600" dirty="0"/>
              <a:t> </a:t>
            </a:r>
            <a:r>
              <a:rPr lang="fr-FR" sz="1600" dirty="0" err="1"/>
              <a:t>checkers</a:t>
            </a:r>
            <a:r>
              <a:rPr lang="fr-FR" sz="1600" dirty="0"/>
              <a:t> / terminologies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TP2 - 9 groupes de 50 étudiants (PSL) : logiciel métier / recherche documentaire </a:t>
            </a:r>
            <a:r>
              <a:rPr lang="fr-FR" sz="1600" dirty="0" err="1"/>
              <a:t>PubMed</a:t>
            </a:r>
            <a:endParaRPr lang="fr-FR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TP3 - 2 groupes de 250 étudiants (SAT) : ORBIS (Directeur de programme Dossier Patient APHP)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CE51C-E2A4-0F4A-AC1E-864C288BA107}"/>
              </a:ext>
            </a:extLst>
          </p:cNvPr>
          <p:cNvSpPr/>
          <p:nvPr/>
        </p:nvSpPr>
        <p:spPr>
          <a:xfrm>
            <a:off x="1048871" y="3073273"/>
            <a:ext cx="51726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b="1">
                <a:latin typeface="Calibri" panose="020F0502020204030204" pitchFamily="34" charset="0"/>
                <a:cs typeface="Calibri" panose="020F0502020204030204" pitchFamily="34" charset="0"/>
              </a:rPr>
              <a:t>DFGSM2 2023-2024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: 450 étudiants</a:t>
            </a:r>
            <a:endParaRPr lang="en-FR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Police système"/>
              <a:buChar char="−"/>
            </a:pPr>
            <a:r>
              <a:rPr lang="en-FR" sz="1600"/>
              <a:t>Cours </a:t>
            </a:r>
            <a:r>
              <a:rPr lang="fr-FR" sz="1600" dirty="0"/>
              <a:t>magistraux Novembre </a:t>
            </a:r>
            <a:r>
              <a:rPr lang="en-FR" sz="1600"/>
              <a:t>202</a:t>
            </a:r>
            <a:r>
              <a:rPr lang="fr-FR" sz="1600" dirty="0"/>
              <a:t>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4x3 heures en amphi </a:t>
            </a:r>
            <a:r>
              <a:rPr lang="en-FR" sz="1600"/>
              <a:t>enregistrés par SPN</a:t>
            </a:r>
            <a:r>
              <a:rPr lang="fr-FR" sz="1600" dirty="0"/>
              <a:t> SU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3 heures de e-learning (e-Santé-formation de l’ANS) : sélection / accès SSO</a:t>
            </a:r>
          </a:p>
          <a:p>
            <a:pPr marL="742950" lvl="1" indent="-285750">
              <a:buFont typeface="Police système"/>
              <a:buChar char="−"/>
            </a:pPr>
            <a:r>
              <a:rPr lang="fr-FR" sz="1600" dirty="0"/>
              <a:t>3 TP/TD de 1h30 entre Février et Mars 2024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TP1 - 9 groupes de 50 étudiants (PSL) : </a:t>
            </a:r>
            <a:r>
              <a:rPr lang="fr-FR" sz="1600" dirty="0" err="1"/>
              <a:t>symptom</a:t>
            </a:r>
            <a:r>
              <a:rPr lang="fr-FR" sz="1600" dirty="0"/>
              <a:t> </a:t>
            </a:r>
            <a:r>
              <a:rPr lang="fr-FR" sz="1600" dirty="0" err="1"/>
              <a:t>checkers</a:t>
            </a:r>
            <a:r>
              <a:rPr lang="fr-FR" sz="1600" dirty="0"/>
              <a:t> / terminologies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TP2 - 9 groupes de 50 étudiants (PSL) : logiciel métier / recherche documentaire </a:t>
            </a:r>
            <a:r>
              <a:rPr lang="fr-FR" sz="1600" dirty="0" err="1"/>
              <a:t>PubMed</a:t>
            </a:r>
            <a:endParaRPr lang="fr-FR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600" dirty="0"/>
              <a:t>TP3 - 2 groupes de 250 étudiants (SAT) : ORBIS (Directeur de programme Dossier Patient APHP)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6B6CD26-9C3D-AE4D-8F06-FA2E5BC640E8}"/>
              </a:ext>
            </a:extLst>
          </p:cNvPr>
          <p:cNvSpPr txBox="1"/>
          <p:nvPr/>
        </p:nvSpPr>
        <p:spPr>
          <a:xfrm>
            <a:off x="1048871" y="6397260"/>
            <a:ext cx="1001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</a:t>
            </a:r>
            <a:r>
              <a:rPr lang="en-FR" sz="2000" b="1"/>
              <a:t>xamen </a:t>
            </a:r>
            <a:r>
              <a:rPr lang="fr-FR" sz="2000" b="1" dirty="0"/>
              <a:t>: 45 QCM / Cas clinique avec internet (SAD, LAP, </a:t>
            </a:r>
            <a:r>
              <a:rPr lang="fr-FR" sz="2000" b="1" dirty="0" err="1"/>
              <a:t>etc</a:t>
            </a:r>
            <a:r>
              <a:rPr lang="fr-FR" sz="2000" b="1" dirty="0"/>
              <a:t>)</a:t>
            </a:r>
            <a:endParaRPr lang="en-FR" sz="2000" b="1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090246-E317-8647-9924-0A61B102008E}"/>
              </a:ext>
            </a:extLst>
          </p:cNvPr>
          <p:cNvSpPr txBox="1"/>
          <p:nvPr/>
        </p:nvSpPr>
        <p:spPr>
          <a:xfrm>
            <a:off x="1607873" y="1656035"/>
            <a:ext cx="9509760" cy="49552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/>
              <a:t>6 heures de CM (vidéo) et 2 heures d’e-learning de PASS réutilisées en LASS (rentrée 2024)</a:t>
            </a:r>
          </a:p>
          <a:p>
            <a:endParaRPr lang="fr-FR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000" dirty="0"/>
              <a:t>12 heures de CM (vidéo) et 3 heures d’e-learning DFGSM2 réutilisées en école de kinésithérapie et cursus d’orthophonie (année 2023 - 2024)</a:t>
            </a:r>
          </a:p>
        </p:txBody>
      </p:sp>
    </p:spTree>
    <p:extLst>
      <p:ext uri="{BB962C8B-B14F-4D97-AF65-F5344CB8AC3E}">
        <p14:creationId xmlns:p14="http://schemas.microsoft.com/office/powerpoint/2010/main" val="8090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DA0FB-EC3D-C24E-9D6E-5571F325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100330"/>
            <a:ext cx="11111047" cy="1080200"/>
          </a:xfrm>
        </p:spPr>
        <p:txBody>
          <a:bodyPr/>
          <a:lstStyle/>
          <a:p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Cours en e-learning : exemple en PASS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BEB337-FECD-284D-B9A7-272BF83CE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1" y="588813"/>
            <a:ext cx="3676746" cy="20708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1A51ED-7114-C840-AEBC-6337DC58E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309" y="578429"/>
            <a:ext cx="3673565" cy="207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2D097F-59BE-004C-AACF-094E382D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282" y="578429"/>
            <a:ext cx="3662072" cy="207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4C48F0-1AD0-DE40-9CB8-935ABE8B0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" y="2670043"/>
            <a:ext cx="3669822" cy="207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3A4676-7192-6844-90EF-ECBC0C090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470" y="2681673"/>
            <a:ext cx="3667466" cy="207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940CB9-3A0C-654C-BDF6-4A7794925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765" y="2681673"/>
            <a:ext cx="3675589" cy="206579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0D391F-A953-9443-B277-691A78575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772464"/>
            <a:ext cx="3682035" cy="207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35CEEFB-168B-214E-A95E-16FB57D346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8994" y="4794258"/>
            <a:ext cx="3658730" cy="206374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3696DBE-F17B-3E42-8E0B-29C2FC218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4693" y="4795923"/>
            <a:ext cx="3667466" cy="2070000"/>
          </a:xfrm>
          <a:prstGeom prst="rect">
            <a:avLst/>
          </a:prstGeom>
        </p:spPr>
      </p:pic>
      <p:pic>
        <p:nvPicPr>
          <p:cNvPr id="6" name="Picture 2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D0FCA939-3E4B-2B4A-9B35-0834CAB338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7601" y="312517"/>
            <a:ext cx="1709019" cy="5142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4F57D8-C62F-714C-9602-58CC8C93E0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1519" y="237883"/>
            <a:ext cx="1428830" cy="5804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3D2858-DC5F-4B40-9CE7-3E5E17983A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730" y="937549"/>
            <a:ext cx="876311" cy="8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1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CA4A6E-79B3-384E-9E4C-02D37EBF948A}"/>
              </a:ext>
            </a:extLst>
          </p:cNvPr>
          <p:cNvSpPr txBox="1">
            <a:spLocks/>
          </p:cNvSpPr>
          <p:nvPr/>
        </p:nvSpPr>
        <p:spPr>
          <a:xfrm>
            <a:off x="1588941" y="166113"/>
            <a:ext cx="11111047" cy="108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Evaluation 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(résultats préliminaires)</a:t>
            </a:r>
          </a:p>
        </p:txBody>
      </p:sp>
      <p:pic>
        <p:nvPicPr>
          <p:cNvPr id="3" name="Picture 2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8A70DD33-17BF-FC4D-B5E0-CECE19E28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601" y="312517"/>
            <a:ext cx="1709019" cy="5142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596ABD-DD40-4E46-9856-8247D7DA4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519" y="237883"/>
            <a:ext cx="1428830" cy="5804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153069-DF9E-864C-8C17-6F9A26051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730" y="937549"/>
            <a:ext cx="876311" cy="8570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51E6D2-3137-9741-A2BF-EA15B1C55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481" y="928764"/>
            <a:ext cx="2128226" cy="134022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26A7C6-5A42-7C4F-9135-901A779800D5}"/>
              </a:ext>
            </a:extLst>
          </p:cNvPr>
          <p:cNvSpPr txBox="1"/>
          <p:nvPr/>
        </p:nvSpPr>
        <p:spPr>
          <a:xfrm>
            <a:off x="1321399" y="1435685"/>
            <a:ext cx="178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Enseignement de santé numérique utile pour votre pratique future : 38%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7295450-72D0-C44D-B75F-634D59634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726" y="2321612"/>
            <a:ext cx="2337173" cy="13984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11051EE-FC82-BD42-A1B2-9156E8AC1333}"/>
              </a:ext>
            </a:extLst>
          </p:cNvPr>
          <p:cNvSpPr txBox="1"/>
          <p:nvPr/>
        </p:nvSpPr>
        <p:spPr>
          <a:xfrm>
            <a:off x="1402081" y="3091743"/>
            <a:ext cx="188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CM utiles : 35%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8958F6-40E0-914C-A27C-B668F62F4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726" y="3772655"/>
            <a:ext cx="2462761" cy="14092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0D2958E-B882-474D-A5F4-FE5161335FA6}"/>
              </a:ext>
            </a:extLst>
          </p:cNvPr>
          <p:cNvSpPr txBox="1"/>
          <p:nvPr/>
        </p:nvSpPr>
        <p:spPr>
          <a:xfrm>
            <a:off x="1402081" y="4405937"/>
            <a:ext cx="159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TP utiles : 17%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E6A0D45-E677-1649-A8A9-B53A28A6D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4161" y="5181902"/>
            <a:ext cx="2193738" cy="131259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82BB635-8404-CE41-BE4B-1D556F665413}"/>
              </a:ext>
            </a:extLst>
          </p:cNvPr>
          <p:cNvSpPr txBox="1"/>
          <p:nvPr/>
        </p:nvSpPr>
        <p:spPr>
          <a:xfrm>
            <a:off x="1402079" y="5702100"/>
            <a:ext cx="230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E-learning utile : 73%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B60CC0-AAFB-0346-B665-80D44241B5F8}"/>
              </a:ext>
            </a:extLst>
          </p:cNvPr>
          <p:cNvSpPr/>
          <p:nvPr/>
        </p:nvSpPr>
        <p:spPr>
          <a:xfrm>
            <a:off x="3774517" y="928764"/>
            <a:ext cx="2128226" cy="134022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29BDAB-C050-7E47-8EE8-5A74501F9A6D}"/>
              </a:ext>
            </a:extLst>
          </p:cNvPr>
          <p:cNvSpPr/>
          <p:nvPr/>
        </p:nvSpPr>
        <p:spPr>
          <a:xfrm>
            <a:off x="3720728" y="2321612"/>
            <a:ext cx="2337173" cy="139841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44BC54-2475-B642-BC9B-8097E6DF9A15}"/>
              </a:ext>
            </a:extLst>
          </p:cNvPr>
          <p:cNvSpPr/>
          <p:nvPr/>
        </p:nvSpPr>
        <p:spPr>
          <a:xfrm>
            <a:off x="3729691" y="3772655"/>
            <a:ext cx="2462761" cy="140924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747BD6-33D7-5140-AB99-F9C33EBBEB4F}"/>
              </a:ext>
            </a:extLst>
          </p:cNvPr>
          <p:cNvSpPr/>
          <p:nvPr/>
        </p:nvSpPr>
        <p:spPr>
          <a:xfrm>
            <a:off x="3855199" y="5181902"/>
            <a:ext cx="2193738" cy="13125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347A98-1AD8-F249-9A3B-FB190FDF7FF3}"/>
              </a:ext>
            </a:extLst>
          </p:cNvPr>
          <p:cNvSpPr txBox="1"/>
          <p:nvPr/>
        </p:nvSpPr>
        <p:spPr>
          <a:xfrm>
            <a:off x="4195482" y="6571125"/>
            <a:ext cx="1862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DFASM1 : n = 136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971C7E3-365B-DE4C-A9F6-828F7CB19C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2335" y="908243"/>
            <a:ext cx="2207845" cy="13968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687434-1694-564F-AF26-13A83AC5D9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7899" y="2331355"/>
            <a:ext cx="2320890" cy="13886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37D8F3-2D2B-9B4A-B3F7-33D3418606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2688" y="3772471"/>
            <a:ext cx="2451311" cy="140269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C01D793-ED4A-E040-B377-20A1BA04F0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2656" y="5161878"/>
            <a:ext cx="2227205" cy="133262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4B7DB94-BCAB-AB48-95E8-8E8A5739AAAC}"/>
              </a:ext>
            </a:extLst>
          </p:cNvPr>
          <p:cNvSpPr txBox="1"/>
          <p:nvPr/>
        </p:nvSpPr>
        <p:spPr>
          <a:xfrm>
            <a:off x="8937589" y="1440623"/>
            <a:ext cx="178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Enseignement de santé numérique utile pour votre pratique future : 69%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9B30A57-B3FB-B644-A7CC-133DB41E958E}"/>
              </a:ext>
            </a:extLst>
          </p:cNvPr>
          <p:cNvSpPr txBox="1"/>
          <p:nvPr/>
        </p:nvSpPr>
        <p:spPr>
          <a:xfrm>
            <a:off x="8917867" y="3069068"/>
            <a:ext cx="228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CM utiles : 53%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3315807-89AD-014D-8C6F-0A2F1FBBE02B}"/>
              </a:ext>
            </a:extLst>
          </p:cNvPr>
          <p:cNvSpPr txBox="1"/>
          <p:nvPr/>
        </p:nvSpPr>
        <p:spPr>
          <a:xfrm>
            <a:off x="8938859" y="4405936"/>
            <a:ext cx="159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TP utiles : 72%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C2E7961-5FC4-5D4F-AD40-C838F4B5A02D}"/>
              </a:ext>
            </a:extLst>
          </p:cNvPr>
          <p:cNvSpPr txBox="1"/>
          <p:nvPr/>
        </p:nvSpPr>
        <p:spPr>
          <a:xfrm>
            <a:off x="8917866" y="5700149"/>
            <a:ext cx="244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E-learning utile : 75%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1865181-10BB-EC43-A155-86071F2B7940}"/>
              </a:ext>
            </a:extLst>
          </p:cNvPr>
          <p:cNvSpPr txBox="1"/>
          <p:nvPr/>
        </p:nvSpPr>
        <p:spPr>
          <a:xfrm>
            <a:off x="6370992" y="6571125"/>
            <a:ext cx="1862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DFGSM2 : n = 106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92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BF3E86-F60E-81FF-E500-32B158B8973A}"/>
              </a:ext>
            </a:extLst>
          </p:cNvPr>
          <p:cNvSpPr txBox="1"/>
          <p:nvPr/>
        </p:nvSpPr>
        <p:spPr>
          <a:xfrm>
            <a:off x="4051024" y="580461"/>
            <a:ext cx="6329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BILAN : 1700 étudiants se sont formés via ANS-Formation </a:t>
            </a:r>
            <a:endParaRPr lang="fr-FR" sz="2000" b="1" dirty="0">
              <a:solidFill>
                <a:srgbClr val="C00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C75A230-409C-5ABE-4192-E5F85FEBE0BF}"/>
              </a:ext>
            </a:extLst>
          </p:cNvPr>
          <p:cNvGrpSpPr/>
          <p:nvPr/>
        </p:nvGrpSpPr>
        <p:grpSpPr>
          <a:xfrm>
            <a:off x="255682" y="1446508"/>
            <a:ext cx="5161720" cy="5117193"/>
            <a:chOff x="197381" y="1446508"/>
            <a:chExt cx="5161720" cy="5117193"/>
          </a:xfrm>
        </p:grpSpPr>
        <p:graphicFrame>
          <p:nvGraphicFramePr>
            <p:cNvPr id="4" name="Graphique 3">
              <a:extLst>
                <a:ext uri="{FF2B5EF4-FFF2-40B4-BE49-F238E27FC236}">
                  <a16:creationId xmlns:a16="http://schemas.microsoft.com/office/drawing/2014/main" id="{5F14BF4E-C465-B8BA-BEC1-1323E1F7426D}"/>
                </a:ext>
                <a:ext uri="{147F2762-F138-4A5C-976F-8EAC2B608ADB}">
                  <a16:predDERef xmlns:a16="http://schemas.microsoft.com/office/drawing/2014/main" pred="{B2FB0B8F-597A-3B77-FD34-B5DFFEE5613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9302082"/>
                </p:ext>
              </p:extLst>
            </p:nvPr>
          </p:nvGraphicFramePr>
          <p:xfrm>
            <a:off x="197381" y="1446508"/>
            <a:ext cx="4925786" cy="5117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A284998-156F-D0C2-6E49-21690B8CA22A}"/>
                </a:ext>
              </a:extLst>
            </p:cNvPr>
            <p:cNvSpPr/>
            <p:nvPr/>
          </p:nvSpPr>
          <p:spPr>
            <a:xfrm>
              <a:off x="1113386" y="541149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D0FE973F-5A15-71F5-AD83-D1A44ED409C5}"/>
                </a:ext>
              </a:extLst>
            </p:cNvPr>
            <p:cNvSpPr/>
            <p:nvPr/>
          </p:nvSpPr>
          <p:spPr>
            <a:xfrm>
              <a:off x="2203264" y="4911620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CDFD110-F3DA-4351-6D91-8FA502918554}"/>
                </a:ext>
              </a:extLst>
            </p:cNvPr>
            <p:cNvSpPr/>
            <p:nvPr/>
          </p:nvSpPr>
          <p:spPr>
            <a:xfrm>
              <a:off x="3311430" y="4478804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AB5A7D6-EDCF-59EF-75B4-ADC21139636F}"/>
                </a:ext>
              </a:extLst>
            </p:cNvPr>
            <p:cNvSpPr/>
            <p:nvPr/>
          </p:nvSpPr>
          <p:spPr>
            <a:xfrm>
              <a:off x="4393036" y="2076980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7493B43-7067-F673-B3ED-13CC49660D92}"/>
                </a:ext>
              </a:extLst>
            </p:cNvPr>
            <p:cNvSpPr txBox="1"/>
            <p:nvPr/>
          </p:nvSpPr>
          <p:spPr>
            <a:xfrm>
              <a:off x="3571834" y="429413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chemeClr val="accent1"/>
                  </a:solidFill>
                </a:rPr>
                <a:t>635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FD4E93-57E1-1D9F-406F-E9E52D0E9FD1}"/>
                </a:ext>
              </a:extLst>
            </p:cNvPr>
            <p:cNvSpPr txBox="1"/>
            <p:nvPr/>
          </p:nvSpPr>
          <p:spPr>
            <a:xfrm>
              <a:off x="4706358" y="189231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chemeClr val="accent1"/>
                  </a:solidFill>
                </a:rPr>
                <a:t>1690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5227E4DA-269A-83E1-872C-69E8EF979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349" y="1339648"/>
            <a:ext cx="7462933" cy="52240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BC4B053-C353-9F83-708A-5E21672D0345}"/>
              </a:ext>
            </a:extLst>
          </p:cNvPr>
          <p:cNvSpPr txBox="1"/>
          <p:nvPr/>
        </p:nvSpPr>
        <p:spPr>
          <a:xfrm>
            <a:off x="9974557" y="109633"/>
            <a:ext cx="216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/>
              <a:t>Statistiques au 22/03/2023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DCABE03B-21F5-43EE-916D-E269FB328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449648"/>
              </p:ext>
            </p:extLst>
          </p:nvPr>
        </p:nvGraphicFramePr>
        <p:xfrm>
          <a:off x="10420350" y="5687377"/>
          <a:ext cx="1798545" cy="1143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48909">
                  <a:extLst>
                    <a:ext uri="{9D8B030D-6E8A-4147-A177-3AD203B41FA5}">
                      <a16:colId xmlns:a16="http://schemas.microsoft.com/office/drawing/2014/main" val="2236685154"/>
                    </a:ext>
                  </a:extLst>
                </a:gridCol>
                <a:gridCol w="449636">
                  <a:extLst>
                    <a:ext uri="{9D8B030D-6E8A-4147-A177-3AD203B41FA5}">
                      <a16:colId xmlns:a16="http://schemas.microsoft.com/office/drawing/2014/main" val="150533922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Medecine 1ere anne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PASS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0935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Medecine 4eme année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DFASM1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0505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Medecine 2eme année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DFGSM2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0839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Orthophonie 1er année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DUEFO1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0413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Orthoptistes 2e année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CHNO2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9164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Kine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b="0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E9EBF5"/>
                          </a:highlight>
                          <a:latin typeface="Calibri" panose="020F0502020204030204" pitchFamily="34" charset="0"/>
                        </a:rPr>
                        <a:t>EKP</a:t>
                      </a:r>
                      <a:endParaRPr lang="fr-FR" sz="1800" b="0" i="0" u="none" strike="noStrike">
                        <a:effectLst/>
                        <a:highlight>
                          <a:srgbClr val="E9EBF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01847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6397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BB90E9-EF10-A2A9-6012-F6076834F7C6}"/>
              </a:ext>
            </a:extLst>
          </p:cNvPr>
          <p:cNvSpPr txBox="1"/>
          <p:nvPr/>
        </p:nvSpPr>
        <p:spPr>
          <a:xfrm>
            <a:off x="4100625" y="659229"/>
            <a:ext cx="3538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UN ENGAGEMENT SIGNIFICATIF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E88512E-53DD-CA1D-4CD3-4EBB691E715C}"/>
              </a:ext>
            </a:extLst>
          </p:cNvPr>
          <p:cNvSpPr txBox="1">
            <a:spLocks/>
          </p:cNvSpPr>
          <p:nvPr/>
        </p:nvSpPr>
        <p:spPr>
          <a:xfrm>
            <a:off x="113122" y="1295419"/>
            <a:ext cx="8370158" cy="8125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800" b="1" dirty="0">
                <a:solidFill>
                  <a:srgbClr val="00B050"/>
                </a:solidFill>
              </a:rPr>
              <a:t>3981h</a:t>
            </a:r>
            <a:r>
              <a:rPr lang="fr-FR" sz="2400" b="1" dirty="0"/>
              <a:t> </a:t>
            </a:r>
            <a:r>
              <a:rPr lang="fr-FR" sz="1800" dirty="0"/>
              <a:t>de formations dispensées au total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dirty="0"/>
              <a:t>Soit une moyenne de </a:t>
            </a:r>
            <a:r>
              <a:rPr lang="fr-FR" sz="2400" b="1" dirty="0">
                <a:solidFill>
                  <a:srgbClr val="00B050"/>
                </a:solidFill>
              </a:rPr>
              <a:t>4,7h</a:t>
            </a:r>
            <a:r>
              <a:rPr lang="fr-FR" sz="2400" b="1" dirty="0"/>
              <a:t> par étudiant actif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56CED4-2947-5DE6-AC83-B829269F11E2}"/>
              </a:ext>
            </a:extLst>
          </p:cNvPr>
          <p:cNvSpPr txBox="1"/>
          <p:nvPr/>
        </p:nvSpPr>
        <p:spPr>
          <a:xfrm>
            <a:off x="10028651" y="186297"/>
            <a:ext cx="216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/>
              <a:t>Statistiques au 22/03/2023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74BE5C-B9F6-5E0D-78E6-1FD54A47C7E4}"/>
              </a:ext>
            </a:extLst>
          </p:cNvPr>
          <p:cNvSpPr txBox="1"/>
          <p:nvPr/>
        </p:nvSpPr>
        <p:spPr>
          <a:xfrm rot="5400000">
            <a:off x="6141287" y="452303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3h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6847B2-0D8A-76E2-19FC-4AD73D332FA4}"/>
              </a:ext>
            </a:extLst>
          </p:cNvPr>
          <p:cNvSpPr txBox="1"/>
          <p:nvPr/>
        </p:nvSpPr>
        <p:spPr>
          <a:xfrm rot="5400000">
            <a:off x="7155820" y="405468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4,6h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6BE96E-EA25-A889-F5F4-BA4006E29CCE}"/>
              </a:ext>
            </a:extLst>
          </p:cNvPr>
          <p:cNvSpPr txBox="1"/>
          <p:nvPr/>
        </p:nvSpPr>
        <p:spPr>
          <a:xfrm rot="5400000">
            <a:off x="8389423" y="355811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6h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A825EB-BFB7-FEF8-77E7-B7194B4F45E8}"/>
              </a:ext>
            </a:extLst>
          </p:cNvPr>
          <p:cNvSpPr txBox="1"/>
          <p:nvPr/>
        </p:nvSpPr>
        <p:spPr>
          <a:xfrm rot="5400000">
            <a:off x="9437227" y="421029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4,4h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C5D858-4AB2-2036-6A7F-788FC104D87B}"/>
              </a:ext>
            </a:extLst>
          </p:cNvPr>
          <p:cNvSpPr txBox="1"/>
          <p:nvPr/>
        </p:nvSpPr>
        <p:spPr>
          <a:xfrm rot="5400000">
            <a:off x="10641885" y="359392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6h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01C786A-B950-637F-11FB-FED61ADE32FE}"/>
              </a:ext>
            </a:extLst>
          </p:cNvPr>
          <p:cNvSpPr txBox="1">
            <a:spLocks/>
          </p:cNvSpPr>
          <p:nvPr/>
        </p:nvSpPr>
        <p:spPr>
          <a:xfrm>
            <a:off x="182404" y="2657260"/>
            <a:ext cx="7227733" cy="13665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800" b="1">
                <a:solidFill>
                  <a:srgbClr val="00B050"/>
                </a:solidFill>
              </a:rPr>
              <a:t>7609</a:t>
            </a:r>
            <a:r>
              <a:rPr lang="fr-FR" sz="2400" b="1"/>
              <a:t> </a:t>
            </a:r>
            <a:r>
              <a:rPr lang="fr-FR" sz="1800"/>
              <a:t>cours suivis au total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800" b="1">
                <a:solidFill>
                  <a:srgbClr val="00B050"/>
                </a:solidFill>
              </a:rPr>
              <a:t>9 </a:t>
            </a:r>
            <a:r>
              <a:rPr lang="fr-FR" sz="1800"/>
              <a:t>cours suivis par étudiant actif en moyenne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/>
              <a:t>Une majorité des cours suivis  ne font pas partie des cours demandés dans le cursus (cursus = 7 cours différents)  </a:t>
            </a:r>
            <a:endParaRPr lang="fr-FR" sz="1800" b="1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B63D309-B6E4-037A-02F3-A6AFDE838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061" y="1295419"/>
            <a:ext cx="4385906" cy="26375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9302F0-6B9F-C839-5806-0A3B1EE24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04" y="3990344"/>
            <a:ext cx="4595424" cy="27719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BD7610-E7C3-21F0-21F9-67D713C61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303" y="4117400"/>
            <a:ext cx="3770395" cy="2347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188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938AC5-7D28-13ED-758F-79BF80937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0304"/>
            <a:ext cx="5829959" cy="34602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6C8FF1-4A8A-15DD-DC44-BE3D4D1B943E}"/>
              </a:ext>
            </a:extLst>
          </p:cNvPr>
          <p:cNvSpPr txBox="1"/>
          <p:nvPr/>
        </p:nvSpPr>
        <p:spPr>
          <a:xfrm>
            <a:off x="4121114" y="551998"/>
            <a:ext cx="4889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/>
              <a:t>DES USAGES BIEN AU DELÀ DE LA DEMANDE</a:t>
            </a:r>
            <a:endParaRPr lang="fr-FR" sz="2000" b="1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52C76D-17AA-0A98-31A1-ECE1B0242079}"/>
              </a:ext>
            </a:extLst>
          </p:cNvPr>
          <p:cNvSpPr txBox="1"/>
          <p:nvPr/>
        </p:nvSpPr>
        <p:spPr>
          <a:xfrm>
            <a:off x="10028651" y="186297"/>
            <a:ext cx="216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/>
              <a:t>Statistiques au 22/03/2023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BC750F-99EA-3FC8-8479-FFBBBCE35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847" y="463458"/>
            <a:ext cx="2722040" cy="143920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5DABB10-87B7-D05D-CD95-D81DDD3A7835}"/>
              </a:ext>
            </a:extLst>
          </p:cNvPr>
          <p:cNvSpPr txBox="1">
            <a:spLocks/>
          </p:cNvSpPr>
          <p:nvPr/>
        </p:nvSpPr>
        <p:spPr>
          <a:xfrm>
            <a:off x="255682" y="1528210"/>
            <a:ext cx="5934130" cy="49644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b="1"/>
              <a:t>Cyber et Identitovigilance</a:t>
            </a:r>
          </a:p>
          <a:p>
            <a:pPr marL="631825" indent="-285750">
              <a:buFont typeface="Courier New" panose="02070309020205020404" pitchFamily="49" charset="0"/>
              <a:buChar char="o"/>
            </a:pPr>
            <a:r>
              <a:rPr lang="fr-FR" sz="1800"/>
              <a:t>Thématiques championnes</a:t>
            </a:r>
          </a:p>
          <a:p>
            <a:pPr marL="631825" indent="-285750">
              <a:buFont typeface="Courier New" panose="02070309020205020404" pitchFamily="49" charset="0"/>
              <a:buChar char="o"/>
            </a:pPr>
            <a:r>
              <a:rPr lang="fr-FR" sz="1800"/>
              <a:t>Contenus les plus fournis actuellement dans le catalogue</a:t>
            </a:r>
          </a:p>
          <a:p>
            <a:pPr marL="631825" indent="-285750">
              <a:buFont typeface="Courier New" panose="02070309020205020404" pitchFamily="49" charset="0"/>
              <a:buChar char="o"/>
            </a:pPr>
            <a:endParaRPr lang="fr-FR" sz="180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b="1"/>
              <a:t>Annuaire - CPS</a:t>
            </a:r>
          </a:p>
          <a:p>
            <a:pPr marL="631825" indent="-285750">
              <a:buFont typeface="Courier New" panose="02070309020205020404" pitchFamily="49" charset="0"/>
              <a:buChar char="o"/>
            </a:pPr>
            <a:r>
              <a:rPr lang="fr-FR" sz="1800"/>
              <a:t>100% hors cursus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00"/>
              <a:t>Soit une moyenne de </a:t>
            </a:r>
            <a:r>
              <a:rPr lang="fr-FR" sz="100" b="1">
                <a:solidFill>
                  <a:srgbClr val="00B050"/>
                </a:solidFill>
              </a:rPr>
              <a:t>4,7h</a:t>
            </a:r>
            <a:r>
              <a:rPr lang="fr-FR" sz="100" b="1"/>
              <a:t> par étudiant actif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800" b="1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b="1"/>
              <a:t>Doctrine et Ségur</a:t>
            </a:r>
          </a:p>
          <a:p>
            <a:pPr marL="631825" indent="-285750">
              <a:buFont typeface="Courier New" panose="02070309020205020404" pitchFamily="49" charset="0"/>
              <a:buChar char="o"/>
            </a:pPr>
            <a:r>
              <a:rPr lang="fr-FR" sz="1800"/>
              <a:t>Peu d’attrait pour aller consulter des cours sur les programmes nationaux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00"/>
              <a:t>Soit une moyenne de </a:t>
            </a:r>
            <a:r>
              <a:rPr lang="fr-FR" sz="100" b="1">
                <a:solidFill>
                  <a:srgbClr val="00B050"/>
                </a:solidFill>
              </a:rPr>
              <a:t>4,7h</a:t>
            </a:r>
            <a:r>
              <a:rPr lang="fr-FR" sz="100" b="1"/>
              <a:t> par étudiant actif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800" b="1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b="1"/>
              <a:t>DMP, Messagerie sécurisée,  MES</a:t>
            </a:r>
          </a:p>
          <a:p>
            <a:pPr marL="631825" indent="-285750">
              <a:buFont typeface="Courier New" panose="02070309020205020404" pitchFamily="49" charset="0"/>
              <a:buChar char="o"/>
            </a:pPr>
            <a:r>
              <a:rPr lang="fr-FR" sz="1800"/>
              <a:t>Thématiques championnes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00"/>
              <a:t>Soit une moyenne de </a:t>
            </a:r>
            <a:r>
              <a:rPr lang="fr-FR" sz="100" b="1">
                <a:solidFill>
                  <a:srgbClr val="00B050"/>
                </a:solidFill>
              </a:rPr>
              <a:t>4,7h</a:t>
            </a:r>
            <a:r>
              <a:rPr lang="fr-FR" sz="100" b="1"/>
              <a:t> par étudiant actif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800" b="1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800" b="1"/>
              <a:t>Interop</a:t>
            </a:r>
          </a:p>
          <a:p>
            <a:pPr marL="631825" indent="-285750">
              <a:buFont typeface="Courier New" panose="02070309020205020404" pitchFamily="49" charset="0"/>
              <a:buChar char="o"/>
            </a:pPr>
            <a:r>
              <a:rPr lang="fr-FR" sz="1800"/>
              <a:t>Thématique peu fournie, donc 100% consultée via le cursus demandé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00"/>
              <a:t>Soit une moyenne de </a:t>
            </a:r>
            <a:r>
              <a:rPr lang="fr-FR" sz="100" b="1">
                <a:solidFill>
                  <a:srgbClr val="00B050"/>
                </a:solidFill>
              </a:rPr>
              <a:t>4,7h</a:t>
            </a:r>
            <a:r>
              <a:rPr lang="fr-FR" sz="100" b="1"/>
              <a:t> par étudiant actif</a:t>
            </a:r>
            <a:endParaRPr lang="fr-FR" sz="18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0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00"/>
              <a:t>Soit une moyenne de </a:t>
            </a:r>
            <a:r>
              <a:rPr lang="fr-FR" sz="100" b="1">
                <a:solidFill>
                  <a:srgbClr val="00B050"/>
                </a:solidFill>
              </a:rPr>
              <a:t>4,7h</a:t>
            </a:r>
            <a:r>
              <a:rPr lang="fr-FR" sz="100" b="1"/>
              <a:t> par étudiant actif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07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808885" y="6489700"/>
            <a:ext cx="383116" cy="179917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40895F1-77D8-A034-1F5D-636C0223F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495" y="451536"/>
            <a:ext cx="1184744" cy="236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9571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10913-0377-4AD5-97ED-BB236278C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104F8-3CB1-4450-B536-40BD4D8B7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43" y="282754"/>
            <a:ext cx="2743200" cy="10591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569CC0-E9DD-4DBB-8627-BC2A20E8A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70" r="25359" b="38"/>
          <a:stretch/>
        </p:blipFill>
        <p:spPr>
          <a:xfrm>
            <a:off x="7398589" y="-1420"/>
            <a:ext cx="4794784" cy="76797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7EDC0B-5A19-4AA1-9F3D-FD6C1836F324}"/>
              </a:ext>
            </a:extLst>
          </p:cNvPr>
          <p:cNvSpPr txBox="1"/>
          <p:nvPr/>
        </p:nvSpPr>
        <p:spPr>
          <a:xfrm>
            <a:off x="483956" y="2121276"/>
            <a:ext cx="7433917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  <a:p>
            <a:pPr>
              <a:lnSpc>
                <a:spcPts val="2400"/>
              </a:lnSpc>
            </a:pPr>
            <a:endParaRPr lang="fr-F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ANS-Formation : votre plateforme e-learning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offre de formation pour vos collaborateurs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offre pour les écoles et universités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RETEX :  le partenariat avec Sorbonne Université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7B7A6C-CA86-2F60-8809-D94A561C9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381422"/>
            <a:ext cx="1253310" cy="250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46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106131-334F-4016-B6C8-CF518835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495" y="451536"/>
            <a:ext cx="1184744" cy="23653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A6B522-FEF0-1F08-9F9C-04B9A34F7413}"/>
              </a:ext>
            </a:extLst>
          </p:cNvPr>
          <p:cNvSpPr txBox="1">
            <a:spLocks/>
          </p:cNvSpPr>
          <p:nvPr/>
        </p:nvSpPr>
        <p:spPr>
          <a:xfrm>
            <a:off x="233321" y="1240363"/>
            <a:ext cx="10753008" cy="774571"/>
          </a:xfrm>
          <a:prstGeom prst="rect">
            <a:avLst/>
          </a:prstGeom>
        </p:spPr>
        <p:txBody>
          <a:bodyPr wrap="non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/>
              <a:t>Ouverte en mars 2022 </a:t>
            </a:r>
          </a:p>
          <a:p>
            <a:pPr marL="0" indent="0">
              <a:buNone/>
            </a:pPr>
            <a:r>
              <a:rPr lang="fr-FR" sz="2000" b="1" dirty="0"/>
              <a:t>une nouvelle offre de service de formation en ligne, pour se former aux fondamentaux de la e-santé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9612B1-B002-8FFD-8BDC-E3737D37A696}"/>
              </a:ext>
            </a:extLst>
          </p:cNvPr>
          <p:cNvSpPr txBox="1"/>
          <p:nvPr/>
        </p:nvSpPr>
        <p:spPr>
          <a:xfrm>
            <a:off x="255682" y="2319693"/>
            <a:ext cx="2369956" cy="1077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1600"/>
              <a:t>Pédagogiques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FR" sz="1600"/>
              <a:t>En phase avec les attentes des clients (fond et forme)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49147F-E533-21E5-BFEC-27F1022371E7}"/>
              </a:ext>
            </a:extLst>
          </p:cNvPr>
          <p:cNvSpPr txBox="1"/>
          <p:nvPr/>
        </p:nvSpPr>
        <p:spPr>
          <a:xfrm>
            <a:off x="233321" y="4948964"/>
            <a:ext cx="2346939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  <a:defRPr sz="1600"/>
            </a:lvl1pPr>
          </a:lstStyle>
          <a:p>
            <a:r>
              <a:rPr lang="fr-FR" dirty="0"/>
              <a:t>Suivi des indicateurs</a:t>
            </a:r>
          </a:p>
          <a:p>
            <a:r>
              <a:rPr lang="fr-FR" dirty="0"/>
              <a:t>Evolution du contenu et du contenant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CCDB38-3F40-68FB-88B4-9BD0A0DBACED}"/>
              </a:ext>
            </a:extLst>
          </p:cNvPr>
          <p:cNvSpPr txBox="1"/>
          <p:nvPr/>
        </p:nvSpPr>
        <p:spPr>
          <a:xfrm>
            <a:off x="3479074" y="6085083"/>
            <a:ext cx="2525486" cy="584775"/>
          </a:xfrm>
          <a:prstGeom prst="rect">
            <a:avLst/>
          </a:prstGeom>
          <a:noFill/>
          <a:ln w="28575">
            <a:solidFill>
              <a:srgbClr val="D2005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D20050"/>
              </a:buClr>
              <a:buFont typeface="Wingdings" panose="05000000000000000000" pitchFamily="2" charset="2"/>
              <a:buChar char="ü"/>
            </a:pPr>
            <a:r>
              <a:rPr lang="fr-FR" sz="1600" dirty="0"/>
              <a:t>Service public gratuit</a:t>
            </a:r>
          </a:p>
          <a:p>
            <a:pPr marL="285750" indent="-285750">
              <a:buClr>
                <a:srgbClr val="D20050"/>
              </a:buClr>
              <a:buFont typeface="Wingdings" panose="05000000000000000000" pitchFamily="2" charset="2"/>
              <a:buChar char="ü"/>
            </a:pPr>
            <a:r>
              <a:rPr lang="fr-FR" sz="1600" dirty="0"/>
              <a:t>Ouvert à tous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FB44DB-9C5D-7B87-0C06-A421CE8A6C67}"/>
              </a:ext>
            </a:extLst>
          </p:cNvPr>
          <p:cNvSpPr txBox="1"/>
          <p:nvPr/>
        </p:nvSpPr>
        <p:spPr>
          <a:xfrm>
            <a:off x="10154656" y="4198060"/>
            <a:ext cx="1964765" cy="107721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dirty="0"/>
              <a:t>Tous sujets e-santé, au-delà des sujets cœur, portés par l’ANS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153FA6-69ED-E447-0015-4868D27818DF}"/>
              </a:ext>
            </a:extLst>
          </p:cNvPr>
          <p:cNvSpPr txBox="1"/>
          <p:nvPr/>
        </p:nvSpPr>
        <p:spPr>
          <a:xfrm>
            <a:off x="3621759" y="2906562"/>
            <a:ext cx="5314212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Proposer des contenus de formation </a:t>
            </a:r>
            <a:r>
              <a:rPr lang="fr-FR" sz="2400" b="1" u="sng" dirty="0">
                <a:solidFill>
                  <a:srgbClr val="0070C0"/>
                </a:solidFill>
              </a:rPr>
              <a:t>utiles</a:t>
            </a:r>
            <a:r>
              <a:rPr lang="fr-FR" sz="2400" b="1" dirty="0"/>
              <a:t> et </a:t>
            </a:r>
            <a:r>
              <a:rPr lang="fr-FR" sz="2400" b="1" u="sng" dirty="0">
                <a:solidFill>
                  <a:srgbClr val="0070C0"/>
                </a:solidFill>
              </a:rPr>
              <a:t>utilisés, </a:t>
            </a:r>
            <a:r>
              <a:rPr lang="fr-FR" sz="2400" b="1" dirty="0"/>
              <a:t>à l’ensemble de notre </a:t>
            </a:r>
            <a:r>
              <a:rPr lang="fr-FR" sz="2400" b="1" u="sng" dirty="0">
                <a:solidFill>
                  <a:srgbClr val="D20050"/>
                </a:solidFill>
              </a:rPr>
              <a:t>écosystème</a:t>
            </a:r>
            <a:r>
              <a:rPr lang="fr-FR" sz="2400" b="1" dirty="0"/>
              <a:t>, et devenir progressivement un </a:t>
            </a:r>
            <a:r>
              <a:rPr lang="fr-FR" sz="2400" b="1" u="sng" dirty="0">
                <a:solidFill>
                  <a:schemeClr val="bg1"/>
                </a:solidFill>
              </a:rPr>
              <a:t>acteur fédérateur </a:t>
            </a:r>
            <a:r>
              <a:rPr lang="fr-FR" sz="2400" b="1" dirty="0"/>
              <a:t>et une </a:t>
            </a:r>
            <a:r>
              <a:rPr lang="fr-FR" sz="2400" b="1" u="sng" dirty="0">
                <a:solidFill>
                  <a:schemeClr val="bg1"/>
                </a:solidFill>
              </a:rPr>
              <a:t>plateforme de référence commune. </a:t>
            </a:r>
            <a:endParaRPr lang="fr-FR" sz="2400" u="sng" dirty="0">
              <a:solidFill>
                <a:schemeClr val="bg1"/>
              </a:solidFill>
            </a:endParaRP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12EAA44A-399F-56DC-CD1E-F78940D194A2}"/>
              </a:ext>
            </a:extLst>
          </p:cNvPr>
          <p:cNvCxnSpPr>
            <a:cxnSpLocks/>
            <a:endCxn id="4" idx="2"/>
          </p:cNvCxnSpPr>
          <p:nvPr/>
        </p:nvCxnSpPr>
        <p:spPr>
          <a:xfrm rot="10800000">
            <a:off x="1440660" y="3396911"/>
            <a:ext cx="1951786" cy="326604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2E8DDAE8-090C-0328-96D0-9EC1FA766265}"/>
              </a:ext>
            </a:extLst>
          </p:cNvPr>
          <p:cNvCxnSpPr>
            <a:cxnSpLocks/>
            <a:stCxn id="13" idx="2"/>
          </p:cNvCxnSpPr>
          <p:nvPr/>
        </p:nvCxnSpPr>
        <p:spPr>
          <a:xfrm rot="10800000" flipV="1">
            <a:off x="1842821" y="3609334"/>
            <a:ext cx="1553510" cy="1351357"/>
          </a:xfrm>
          <a:prstGeom prst="bentConnector3">
            <a:avLst>
              <a:gd name="adj1" fmla="val 9839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EF82249F-8553-4C0D-3534-F9A1BB502F15}"/>
              </a:ext>
            </a:extLst>
          </p:cNvPr>
          <p:cNvSpPr>
            <a:spLocks noChangeAspect="1"/>
          </p:cNvSpPr>
          <p:nvPr/>
        </p:nvSpPr>
        <p:spPr>
          <a:xfrm>
            <a:off x="1366717" y="3405764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33DD171-408E-76F8-8250-9A0CAAC0B507}"/>
              </a:ext>
            </a:extLst>
          </p:cNvPr>
          <p:cNvSpPr>
            <a:spLocks noChangeAspect="1"/>
          </p:cNvSpPr>
          <p:nvPr/>
        </p:nvSpPr>
        <p:spPr>
          <a:xfrm>
            <a:off x="1790936" y="4800734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68370B7-65D4-DC1C-2792-7E917519CECA}"/>
              </a:ext>
            </a:extLst>
          </p:cNvPr>
          <p:cNvSpPr>
            <a:spLocks noChangeAspect="1"/>
          </p:cNvSpPr>
          <p:nvPr/>
        </p:nvSpPr>
        <p:spPr>
          <a:xfrm>
            <a:off x="3396331" y="3537335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D8EC9E5-ED3C-0134-995F-8B39FAA6ED7E}"/>
              </a:ext>
            </a:extLst>
          </p:cNvPr>
          <p:cNvSpPr>
            <a:spLocks noChangeAspect="1"/>
          </p:cNvSpPr>
          <p:nvPr/>
        </p:nvSpPr>
        <p:spPr>
          <a:xfrm>
            <a:off x="3396331" y="3648302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DA5E883A-5621-766A-B414-6C7FBCF51BB9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77473" y="3991197"/>
            <a:ext cx="112317" cy="2386275"/>
          </a:xfrm>
          <a:prstGeom prst="bentConnector3">
            <a:avLst>
              <a:gd name="adj1" fmla="val -511089"/>
            </a:avLst>
          </a:prstGeom>
          <a:ln w="19050">
            <a:solidFill>
              <a:srgbClr val="D20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86EA730D-7DEF-8D61-1AD7-7E4F1B9D7D7A}"/>
              </a:ext>
            </a:extLst>
          </p:cNvPr>
          <p:cNvSpPr>
            <a:spLocks noChangeAspect="1"/>
          </p:cNvSpPr>
          <p:nvPr/>
        </p:nvSpPr>
        <p:spPr>
          <a:xfrm>
            <a:off x="3396331" y="3919196"/>
            <a:ext cx="144000" cy="144000"/>
          </a:xfrm>
          <a:prstGeom prst="ellipse">
            <a:avLst/>
          </a:prstGeom>
          <a:solidFill>
            <a:srgbClr val="D20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510D39-25A6-2708-DF8D-E848A948A6AF}"/>
              </a:ext>
            </a:extLst>
          </p:cNvPr>
          <p:cNvSpPr>
            <a:spLocks noChangeAspect="1"/>
          </p:cNvSpPr>
          <p:nvPr/>
        </p:nvSpPr>
        <p:spPr>
          <a:xfrm>
            <a:off x="3346077" y="6308940"/>
            <a:ext cx="144000" cy="144000"/>
          </a:xfrm>
          <a:prstGeom prst="ellipse">
            <a:avLst/>
          </a:prstGeom>
          <a:solidFill>
            <a:srgbClr val="D20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C8ED6E4-C149-402D-1B78-68FABCC9BCC0}"/>
              </a:ext>
            </a:extLst>
          </p:cNvPr>
          <p:cNvSpPr txBox="1"/>
          <p:nvPr/>
        </p:nvSpPr>
        <p:spPr>
          <a:xfrm>
            <a:off x="7607889" y="5211758"/>
            <a:ext cx="2402767" cy="1323439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dirty="0"/>
              <a:t>Contenus de référence construits avec les experts</a:t>
            </a:r>
          </a:p>
          <a:p>
            <a:pPr marL="2857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dirty="0" err="1"/>
              <a:t>Co-construits</a:t>
            </a:r>
            <a:r>
              <a:rPr lang="fr-FR" sz="1600" dirty="0"/>
              <a:t> avec les acteurs légitimes 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C47A4A64-9015-CCC0-2A02-FEAF8AF7FDBF}"/>
              </a:ext>
            </a:extLst>
          </p:cNvPr>
          <p:cNvCxnSpPr>
            <a:cxnSpLocks/>
          </p:cNvCxnSpPr>
          <p:nvPr/>
        </p:nvCxnSpPr>
        <p:spPr>
          <a:xfrm rot="10800000">
            <a:off x="6178850" y="5044929"/>
            <a:ext cx="1442185" cy="779220"/>
          </a:xfrm>
          <a:prstGeom prst="bentConnector3">
            <a:avLst>
              <a:gd name="adj1" fmla="val 99062"/>
            </a:avLst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750B1620-2BF4-1B2F-E60A-6F60C71D292D}"/>
              </a:ext>
            </a:extLst>
          </p:cNvPr>
          <p:cNvSpPr>
            <a:spLocks noChangeAspect="1"/>
          </p:cNvSpPr>
          <p:nvPr/>
        </p:nvSpPr>
        <p:spPr>
          <a:xfrm>
            <a:off x="6134865" y="4944734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54BBE15-9788-8359-F310-8E6AB205AD5A}"/>
              </a:ext>
            </a:extLst>
          </p:cNvPr>
          <p:cNvSpPr>
            <a:spLocks noChangeAspect="1"/>
          </p:cNvSpPr>
          <p:nvPr/>
        </p:nvSpPr>
        <p:spPr>
          <a:xfrm>
            <a:off x="7463889" y="5752135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DD9B630D-5233-35B5-BB30-4044A9A8B91E}"/>
              </a:ext>
            </a:extLst>
          </p:cNvPr>
          <p:cNvCxnSpPr>
            <a:cxnSpLocks/>
            <a:stCxn id="7" idx="1"/>
            <a:endCxn id="23" idx="6"/>
          </p:cNvCxnSpPr>
          <p:nvPr/>
        </p:nvCxnSpPr>
        <p:spPr>
          <a:xfrm rot="10800000">
            <a:off x="9139940" y="4285013"/>
            <a:ext cx="1014716" cy="451657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9755A1AB-5819-9148-CA93-6EC3DD2D31DC}"/>
              </a:ext>
            </a:extLst>
          </p:cNvPr>
          <p:cNvSpPr>
            <a:spLocks noChangeAspect="1"/>
          </p:cNvSpPr>
          <p:nvPr/>
        </p:nvSpPr>
        <p:spPr>
          <a:xfrm>
            <a:off x="8995940" y="4213012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7158F4-4A47-8F84-0CBA-B7A1556A8503}"/>
              </a:ext>
            </a:extLst>
          </p:cNvPr>
          <p:cNvSpPr>
            <a:spLocks noChangeAspect="1"/>
          </p:cNvSpPr>
          <p:nvPr/>
        </p:nvSpPr>
        <p:spPr>
          <a:xfrm>
            <a:off x="10010657" y="4664669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Une image contenant texte, Police, Graphique, logo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2F60770B-3202-E062-3A8E-7AF82525E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17" y="335334"/>
            <a:ext cx="2819493" cy="467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66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87A7218-9815-787A-1AD8-A24251B42A4C}"/>
              </a:ext>
            </a:extLst>
          </p:cNvPr>
          <p:cNvSpPr txBox="1"/>
          <p:nvPr/>
        </p:nvSpPr>
        <p:spPr>
          <a:xfrm>
            <a:off x="4170143" y="524378"/>
            <a:ext cx="412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Un catalogue de niveau débutant construit au fil de l’eau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A64EA74-444D-1272-3E9D-97BF4C1A9427}"/>
              </a:ext>
            </a:extLst>
          </p:cNvPr>
          <p:cNvSpPr/>
          <p:nvPr/>
        </p:nvSpPr>
        <p:spPr>
          <a:xfrm>
            <a:off x="10352968" y="136555"/>
            <a:ext cx="1690467" cy="167180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A000AA-8E14-900E-BD50-45C1E921B71C}"/>
              </a:ext>
            </a:extLst>
          </p:cNvPr>
          <p:cNvSpPr txBox="1"/>
          <p:nvPr/>
        </p:nvSpPr>
        <p:spPr>
          <a:xfrm>
            <a:off x="8939239" y="531126"/>
            <a:ext cx="1434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Modules créés en 15 mois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5CB887-3D08-E405-9133-87801F72295C}"/>
              </a:ext>
            </a:extLst>
          </p:cNvPr>
          <p:cNvSpPr txBox="1"/>
          <p:nvPr/>
        </p:nvSpPr>
        <p:spPr>
          <a:xfrm>
            <a:off x="10191131" y="6488800"/>
            <a:ext cx="1876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Statistiques au 15/05/2024</a:t>
            </a:r>
          </a:p>
        </p:txBody>
      </p:sp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5E8B889-8FBB-454A-18F8-682AD2368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72" y="6113834"/>
            <a:ext cx="1468803" cy="81308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49682FB-420E-8B48-8438-D8F9A5147871}"/>
              </a:ext>
            </a:extLst>
          </p:cNvPr>
          <p:cNvGrpSpPr/>
          <p:nvPr/>
        </p:nvGrpSpPr>
        <p:grpSpPr>
          <a:xfrm>
            <a:off x="8706910" y="5219018"/>
            <a:ext cx="882250" cy="817074"/>
            <a:chOff x="2948667" y="742717"/>
            <a:chExt cx="6294665" cy="53725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A87FE1-948E-88C9-1BCE-9F2F9B34B616}"/>
                </a:ext>
              </a:extLst>
            </p:cNvPr>
            <p:cNvSpPr/>
            <p:nvPr/>
          </p:nvSpPr>
          <p:spPr>
            <a:xfrm>
              <a:off x="3891735" y="2131393"/>
              <a:ext cx="4408529" cy="30905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13BB0AB-FE29-01EC-4515-8F43E862F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8667" y="742717"/>
              <a:ext cx="6294665" cy="537256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E3933B-F2FF-54E0-E8C1-7A650A6CA505}"/>
                </a:ext>
              </a:extLst>
            </p:cNvPr>
            <p:cNvSpPr/>
            <p:nvPr/>
          </p:nvSpPr>
          <p:spPr>
            <a:xfrm>
              <a:off x="6390167" y="742717"/>
              <a:ext cx="2853165" cy="1141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4FCEFF-7D86-4A8F-9F09-F87532EA0AE8}"/>
                </a:ext>
              </a:extLst>
            </p:cNvPr>
            <p:cNvSpPr/>
            <p:nvPr/>
          </p:nvSpPr>
          <p:spPr>
            <a:xfrm>
              <a:off x="8269527" y="1213330"/>
              <a:ext cx="973805" cy="1141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98C612F-67E6-E652-66CD-9406BBF6A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7" y="3952277"/>
            <a:ext cx="1075267" cy="792129"/>
          </a:xfrm>
          <a:prstGeom prst="rect">
            <a:avLst/>
          </a:prstGeom>
          <a:ln>
            <a:noFill/>
          </a:ln>
        </p:spPr>
      </p:pic>
      <p:sp>
        <p:nvSpPr>
          <p:cNvPr id="13" name="Arc plein 12">
            <a:extLst>
              <a:ext uri="{FF2B5EF4-FFF2-40B4-BE49-F238E27FC236}">
                <a16:creationId xmlns:a16="http://schemas.microsoft.com/office/drawing/2014/main" id="{12658546-24BB-CBCC-3101-2177EA8F71FC}"/>
              </a:ext>
            </a:extLst>
          </p:cNvPr>
          <p:cNvSpPr/>
          <p:nvPr/>
        </p:nvSpPr>
        <p:spPr>
          <a:xfrm rot="2800851">
            <a:off x="5005708" y="2494183"/>
            <a:ext cx="2153793" cy="2100696"/>
          </a:xfrm>
          <a:prstGeom prst="blockArc">
            <a:avLst>
              <a:gd name="adj1" fmla="val 10831096"/>
              <a:gd name="adj2" fmla="val 21214441"/>
              <a:gd name="adj3" fmla="val 70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Arc plein 13">
            <a:extLst>
              <a:ext uri="{FF2B5EF4-FFF2-40B4-BE49-F238E27FC236}">
                <a16:creationId xmlns:a16="http://schemas.microsoft.com/office/drawing/2014/main" id="{B1930CAC-6A43-9A46-D195-F91EEE4A0E73}"/>
              </a:ext>
            </a:extLst>
          </p:cNvPr>
          <p:cNvSpPr/>
          <p:nvPr/>
        </p:nvSpPr>
        <p:spPr>
          <a:xfrm rot="2800851">
            <a:off x="8942734" y="2663519"/>
            <a:ext cx="2153793" cy="2100696"/>
          </a:xfrm>
          <a:prstGeom prst="blockArc">
            <a:avLst>
              <a:gd name="adj1" fmla="val 10831096"/>
              <a:gd name="adj2" fmla="val 21214441"/>
              <a:gd name="adj3" fmla="val 70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Arc plein 14">
            <a:extLst>
              <a:ext uri="{FF2B5EF4-FFF2-40B4-BE49-F238E27FC236}">
                <a16:creationId xmlns:a16="http://schemas.microsoft.com/office/drawing/2014/main" id="{E69B8531-8333-DBFA-212B-808E1EAB20F6}"/>
              </a:ext>
            </a:extLst>
          </p:cNvPr>
          <p:cNvSpPr/>
          <p:nvPr/>
        </p:nvSpPr>
        <p:spPr>
          <a:xfrm rot="8772297">
            <a:off x="7018086" y="2969025"/>
            <a:ext cx="2153793" cy="2100696"/>
          </a:xfrm>
          <a:prstGeom prst="blockArc">
            <a:avLst>
              <a:gd name="adj1" fmla="val 10831096"/>
              <a:gd name="adj2" fmla="val 21214441"/>
              <a:gd name="adj3" fmla="val 70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Arc plein 15">
            <a:extLst>
              <a:ext uri="{FF2B5EF4-FFF2-40B4-BE49-F238E27FC236}">
                <a16:creationId xmlns:a16="http://schemas.microsoft.com/office/drawing/2014/main" id="{8183C101-65E7-85B2-5C79-EDEE1220A1D2}"/>
              </a:ext>
            </a:extLst>
          </p:cNvPr>
          <p:cNvSpPr/>
          <p:nvPr/>
        </p:nvSpPr>
        <p:spPr>
          <a:xfrm rot="8772297">
            <a:off x="3165740" y="2926696"/>
            <a:ext cx="2153793" cy="2100696"/>
          </a:xfrm>
          <a:prstGeom prst="blockArc">
            <a:avLst>
              <a:gd name="adj1" fmla="val 10831096"/>
              <a:gd name="adj2" fmla="val 21214441"/>
              <a:gd name="adj3" fmla="val 70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Arc plein 16">
            <a:extLst>
              <a:ext uri="{FF2B5EF4-FFF2-40B4-BE49-F238E27FC236}">
                <a16:creationId xmlns:a16="http://schemas.microsoft.com/office/drawing/2014/main" id="{CC8FB120-A401-ECB8-7D47-AC8EDA487F90}"/>
              </a:ext>
            </a:extLst>
          </p:cNvPr>
          <p:cNvSpPr/>
          <p:nvPr/>
        </p:nvSpPr>
        <p:spPr>
          <a:xfrm rot="2800851">
            <a:off x="984039" y="2511119"/>
            <a:ext cx="2153793" cy="2100696"/>
          </a:xfrm>
          <a:prstGeom prst="blockArc">
            <a:avLst>
              <a:gd name="adj1" fmla="val 10831096"/>
              <a:gd name="adj2" fmla="val 21214441"/>
              <a:gd name="adj3" fmla="val 70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6B7448A-3D70-FE9B-861C-1211D9606A64}"/>
              </a:ext>
            </a:extLst>
          </p:cNvPr>
          <p:cNvSpPr>
            <a:spLocks noChangeAspect="1"/>
          </p:cNvSpPr>
          <p:nvPr/>
        </p:nvSpPr>
        <p:spPr>
          <a:xfrm>
            <a:off x="531161" y="2467947"/>
            <a:ext cx="1371051" cy="13710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97EED8C-5EAA-AB56-5C7E-81A29D267581}"/>
              </a:ext>
            </a:extLst>
          </p:cNvPr>
          <p:cNvSpPr>
            <a:spLocks noChangeAspect="1"/>
          </p:cNvSpPr>
          <p:nvPr/>
        </p:nvSpPr>
        <p:spPr>
          <a:xfrm>
            <a:off x="6424246" y="3977040"/>
            <a:ext cx="1371229" cy="1371229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89E4C85-8CF1-C15C-838D-770DDAD59111}"/>
              </a:ext>
            </a:extLst>
          </p:cNvPr>
          <p:cNvSpPr>
            <a:spLocks noChangeAspect="1"/>
          </p:cNvSpPr>
          <p:nvPr/>
        </p:nvSpPr>
        <p:spPr>
          <a:xfrm>
            <a:off x="10352968" y="3977040"/>
            <a:ext cx="1371229" cy="13712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70E6249-4356-CFF5-E958-81B5A6D2E78E}"/>
              </a:ext>
            </a:extLst>
          </p:cNvPr>
          <p:cNvSpPr>
            <a:spLocks noChangeAspect="1"/>
          </p:cNvSpPr>
          <p:nvPr/>
        </p:nvSpPr>
        <p:spPr>
          <a:xfrm>
            <a:off x="8388608" y="2520773"/>
            <a:ext cx="1371229" cy="1371229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835E63D-C802-87B3-280E-16F3DDB6D9A7}"/>
              </a:ext>
            </a:extLst>
          </p:cNvPr>
          <p:cNvSpPr txBox="1"/>
          <p:nvPr/>
        </p:nvSpPr>
        <p:spPr>
          <a:xfrm>
            <a:off x="8491760" y="3065623"/>
            <a:ext cx="116492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fr-FR" sz="1400" b="1" dirty="0">
                <a:solidFill>
                  <a:srgbClr val="DEB400"/>
                </a:solidFill>
                <a:latin typeface="+mj-lt"/>
              </a:rPr>
              <a:t>Interopérabilité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84BEDB-8081-8B3B-F315-8CD3674F0D0C}"/>
              </a:ext>
            </a:extLst>
          </p:cNvPr>
          <p:cNvSpPr txBox="1"/>
          <p:nvPr/>
        </p:nvSpPr>
        <p:spPr>
          <a:xfrm>
            <a:off x="10506858" y="4508766"/>
            <a:ext cx="106344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66"/>
                </a:solidFill>
                <a:latin typeface="+mj-lt"/>
              </a:rPr>
              <a:t>Cybersécurité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05ABFAB-B37B-F23B-5591-A0DDCF2BB60B}"/>
              </a:ext>
            </a:extLst>
          </p:cNvPr>
          <p:cNvGrpSpPr/>
          <p:nvPr/>
        </p:nvGrpSpPr>
        <p:grpSpPr>
          <a:xfrm>
            <a:off x="776464" y="3789709"/>
            <a:ext cx="447012" cy="1715721"/>
            <a:chOff x="1034879" y="4276725"/>
            <a:chExt cx="447012" cy="1715721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1AA23D2-BDF2-E57E-BA5F-A9600D4AC932}"/>
                </a:ext>
              </a:extLst>
            </p:cNvPr>
            <p:cNvCxnSpPr>
              <a:cxnSpLocks/>
            </p:cNvCxnSpPr>
            <p:nvPr/>
          </p:nvCxnSpPr>
          <p:spPr>
            <a:xfrm>
              <a:off x="1459056" y="4276725"/>
              <a:ext cx="22835" cy="16329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8E39A231-C149-DE72-64D2-573D55474A88}"/>
                </a:ext>
              </a:extLst>
            </p:cNvPr>
            <p:cNvGrpSpPr/>
            <p:nvPr/>
          </p:nvGrpSpPr>
          <p:grpSpPr>
            <a:xfrm>
              <a:off x="1034879" y="5077644"/>
              <a:ext cx="432000" cy="145159"/>
              <a:chOff x="-411168" y="5466135"/>
              <a:chExt cx="432000" cy="145159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B32E90BA-23EE-9F87-E99F-55DE0B39F7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39168" y="5534492"/>
                <a:ext cx="360000" cy="84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1FA6274-5748-C19C-002A-547E40A455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411168" y="5466135"/>
                <a:ext cx="144000" cy="14515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78D5DD6-FE2B-FE85-D0CF-F21A8952F53B}"/>
                </a:ext>
              </a:extLst>
            </p:cNvPr>
            <p:cNvGrpSpPr/>
            <p:nvPr/>
          </p:nvGrpSpPr>
          <p:grpSpPr>
            <a:xfrm>
              <a:off x="1049891" y="5847287"/>
              <a:ext cx="432000" cy="145159"/>
              <a:chOff x="-411168" y="5466135"/>
              <a:chExt cx="432000" cy="145159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88E1E719-A224-A0E8-505C-1386840D4D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39168" y="5534492"/>
                <a:ext cx="360000" cy="84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F20C16C-9C25-3CB6-BEC3-C48DE73FFD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411168" y="5466135"/>
                <a:ext cx="144000" cy="14515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5B54FBED-74B1-A47B-3342-2535E9C24E9F}"/>
              </a:ext>
            </a:extLst>
          </p:cNvPr>
          <p:cNvSpPr txBox="1"/>
          <p:nvPr/>
        </p:nvSpPr>
        <p:spPr>
          <a:xfrm>
            <a:off x="762379" y="2891862"/>
            <a:ext cx="908614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Politiques publiques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B5E83D5-B83E-D9FF-AAD1-B5B7C6C15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" y="5065560"/>
            <a:ext cx="699857" cy="699857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67D88864-BEA8-5071-065C-2F52FFA0C9E8}"/>
              </a:ext>
            </a:extLst>
          </p:cNvPr>
          <p:cNvSpPr>
            <a:spLocks noChangeAspect="1"/>
          </p:cNvSpPr>
          <p:nvPr/>
        </p:nvSpPr>
        <p:spPr>
          <a:xfrm>
            <a:off x="2495523" y="3977041"/>
            <a:ext cx="1371051" cy="1371051"/>
          </a:xfrm>
          <a:prstGeom prst="ellipse">
            <a:avLst/>
          </a:prstGeom>
          <a:solidFill>
            <a:srgbClr val="57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5" name="Image 34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1859A71A-9656-0C1B-2CB7-AA793C498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73" y="5465166"/>
            <a:ext cx="1026158" cy="613682"/>
          </a:xfrm>
          <a:prstGeom prst="rect">
            <a:avLst/>
          </a:prstGeom>
        </p:spPr>
      </p:pic>
      <p:pic>
        <p:nvPicPr>
          <p:cNvPr id="36" name="Image 35" descr="Une image contenant Graphique, clipart, cercle, logo&#10;&#10;Description générée automatiquement">
            <a:extLst>
              <a:ext uri="{FF2B5EF4-FFF2-40B4-BE49-F238E27FC236}">
                <a16:creationId xmlns:a16="http://schemas.microsoft.com/office/drawing/2014/main" id="{CC06F4E6-A731-4C01-7632-0BD5D8B85A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65" y="5048625"/>
            <a:ext cx="596190" cy="596190"/>
          </a:xfrm>
          <a:prstGeom prst="rect">
            <a:avLst/>
          </a:prstGeom>
        </p:spPr>
      </p:pic>
      <p:pic>
        <p:nvPicPr>
          <p:cNvPr id="37" name="Image 36" descr="Une image contenant texte, logo, Police, étiquette&#10;&#10;Description générée automatiquement">
            <a:extLst>
              <a:ext uri="{FF2B5EF4-FFF2-40B4-BE49-F238E27FC236}">
                <a16:creationId xmlns:a16="http://schemas.microsoft.com/office/drawing/2014/main" id="{6441490E-A24D-809C-11F8-3CF34450E4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84" y="5641815"/>
            <a:ext cx="844282" cy="788966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60454901-37E0-8664-E1D6-FE5E43080A97}"/>
              </a:ext>
            </a:extLst>
          </p:cNvPr>
          <p:cNvGrpSpPr/>
          <p:nvPr/>
        </p:nvGrpSpPr>
        <p:grpSpPr>
          <a:xfrm>
            <a:off x="2769948" y="5230034"/>
            <a:ext cx="462825" cy="1074459"/>
            <a:chOff x="-667523" y="363681"/>
            <a:chExt cx="462825" cy="1074459"/>
          </a:xfrm>
        </p:grpSpPr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687DCE8F-C637-952D-0B82-D3E7D72312FC}"/>
                </a:ext>
              </a:extLst>
            </p:cNvPr>
            <p:cNvCxnSpPr>
              <a:cxnSpLocks/>
            </p:cNvCxnSpPr>
            <p:nvPr/>
          </p:nvCxnSpPr>
          <p:spPr>
            <a:xfrm>
              <a:off x="-204698" y="363681"/>
              <a:ext cx="0" cy="1074459"/>
            </a:xfrm>
            <a:prstGeom prst="line">
              <a:avLst/>
            </a:prstGeom>
            <a:ln>
              <a:solidFill>
                <a:srgbClr val="57D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98FC2AD3-73B1-023B-56A1-217342BD8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64698" y="954908"/>
              <a:ext cx="360000" cy="8444"/>
            </a:xfrm>
            <a:prstGeom prst="line">
              <a:avLst/>
            </a:prstGeom>
            <a:ln>
              <a:solidFill>
                <a:srgbClr val="57D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99F589F9-6623-9C16-3DB6-3466336E0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67523" y="879327"/>
              <a:ext cx="144000" cy="145159"/>
            </a:xfrm>
            <a:prstGeom prst="ellipse">
              <a:avLst/>
            </a:prstGeom>
            <a:solidFill>
              <a:srgbClr val="57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Ellipse 41">
            <a:extLst>
              <a:ext uri="{FF2B5EF4-FFF2-40B4-BE49-F238E27FC236}">
                <a16:creationId xmlns:a16="http://schemas.microsoft.com/office/drawing/2014/main" id="{807AFDF2-8F64-EDCC-3827-F6CCF9538E4A}"/>
              </a:ext>
            </a:extLst>
          </p:cNvPr>
          <p:cNvSpPr>
            <a:spLocks noChangeAspect="1"/>
          </p:cNvSpPr>
          <p:nvPr/>
        </p:nvSpPr>
        <p:spPr>
          <a:xfrm>
            <a:off x="4459884" y="2520773"/>
            <a:ext cx="1371229" cy="13712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142AC80-17EE-C58A-7EA1-DEA8598C990F}"/>
              </a:ext>
            </a:extLst>
          </p:cNvPr>
          <p:cNvGrpSpPr/>
          <p:nvPr/>
        </p:nvGrpSpPr>
        <p:grpSpPr>
          <a:xfrm>
            <a:off x="4917911" y="3838998"/>
            <a:ext cx="449040" cy="2757088"/>
            <a:chOff x="4917911" y="3838998"/>
            <a:chExt cx="449040" cy="2757088"/>
          </a:xfrm>
        </p:grpSpPr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407CCA8C-C15B-AB07-9BA5-3C0971D7553F}"/>
                </a:ext>
              </a:extLst>
            </p:cNvPr>
            <p:cNvCxnSpPr>
              <a:cxnSpLocks/>
            </p:cNvCxnSpPr>
            <p:nvPr/>
          </p:nvCxnSpPr>
          <p:spPr>
            <a:xfrm>
              <a:off x="5349853" y="3838998"/>
              <a:ext cx="17098" cy="2674326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371C1C19-D549-BD55-EFDC-50C9836FA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1939" y="5971201"/>
              <a:ext cx="360000" cy="844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89226BF-99B5-60D5-2D4F-DCD6030D65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9939" y="5902844"/>
              <a:ext cx="144000" cy="1451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DBB7DFF2-9EA8-FB5A-E9CA-DF216F6033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6951" y="6519284"/>
              <a:ext cx="360000" cy="844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1AAFE8A1-1B1E-E2E5-BECE-96843FE40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4951" y="6450927"/>
              <a:ext cx="144000" cy="1451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61F50B6A-DA5A-4D91-19F3-0B61A29C48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9911" y="5484967"/>
              <a:ext cx="360000" cy="844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15FC09A-6178-71F0-FB9D-FFE278125D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7911" y="5416610"/>
              <a:ext cx="144000" cy="1451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08DC22D-C637-F321-BF70-C966EE277E24}"/>
              </a:ext>
            </a:extLst>
          </p:cNvPr>
          <p:cNvGrpSpPr/>
          <p:nvPr/>
        </p:nvGrpSpPr>
        <p:grpSpPr>
          <a:xfrm flipH="1">
            <a:off x="6875654" y="4570368"/>
            <a:ext cx="449040" cy="2091549"/>
            <a:chOff x="4917911" y="4504537"/>
            <a:chExt cx="449040" cy="2091549"/>
          </a:xfrm>
        </p:grpSpPr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22B57FFD-E6C6-2C37-931C-3847E38EA343}"/>
                </a:ext>
              </a:extLst>
            </p:cNvPr>
            <p:cNvCxnSpPr>
              <a:cxnSpLocks/>
            </p:cNvCxnSpPr>
            <p:nvPr/>
          </p:nvCxnSpPr>
          <p:spPr>
            <a:xfrm>
              <a:off x="5343718" y="4504537"/>
              <a:ext cx="23233" cy="2008787"/>
            </a:xfrm>
            <a:prstGeom prst="line">
              <a:avLst/>
            </a:prstGeom>
            <a:ln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99937279-31E3-826B-C4FB-7FC8AD9BF1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1939" y="5971201"/>
              <a:ext cx="360000" cy="8444"/>
            </a:xfrm>
            <a:prstGeom prst="line">
              <a:avLst/>
            </a:prstGeom>
            <a:ln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154308C-447B-72D7-287D-CB23D5A4C2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9939" y="5902844"/>
              <a:ext cx="144000" cy="145159"/>
            </a:xfrm>
            <a:prstGeom prst="ellipse">
              <a:avLst/>
            </a:prstGeom>
            <a:solidFill>
              <a:srgbClr val="00FFCC"/>
            </a:solidFill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3B0E5AD-808F-0D78-DC0D-56A9BE294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6951" y="6519284"/>
              <a:ext cx="360000" cy="8444"/>
            </a:xfrm>
            <a:prstGeom prst="line">
              <a:avLst/>
            </a:prstGeom>
            <a:ln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3F0B81BD-7E41-4DAD-384B-178EC45DD9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4951" y="6450927"/>
              <a:ext cx="144000" cy="145159"/>
            </a:xfrm>
            <a:prstGeom prst="ellipse">
              <a:avLst/>
            </a:prstGeom>
            <a:solidFill>
              <a:srgbClr val="00FFCC"/>
            </a:solidFill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69BEB52B-3BFD-1D7E-6101-A30E8FAD4B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9911" y="5484967"/>
              <a:ext cx="360000" cy="8444"/>
            </a:xfrm>
            <a:prstGeom prst="line">
              <a:avLst/>
            </a:prstGeom>
            <a:ln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38A2AA25-D910-040A-1D8E-CDB414CFD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7911" y="5416610"/>
              <a:ext cx="144000" cy="145159"/>
            </a:xfrm>
            <a:prstGeom prst="ellipse">
              <a:avLst/>
            </a:prstGeom>
            <a:solidFill>
              <a:srgbClr val="00FFCC"/>
            </a:solidFill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9" name="Image 58" descr="Une image contenant Police, Graphique, conception, logo&#10;&#10;Description générée automatiquement">
            <a:extLst>
              <a:ext uri="{FF2B5EF4-FFF2-40B4-BE49-F238E27FC236}">
                <a16:creationId xmlns:a16="http://schemas.microsoft.com/office/drawing/2014/main" id="{472C5D24-870E-C1D3-CEF7-D9AFDD7C96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265" y="5230035"/>
            <a:ext cx="746664" cy="504846"/>
          </a:xfrm>
          <a:prstGeom prst="rect">
            <a:avLst/>
          </a:prstGeom>
        </p:spPr>
      </p:pic>
      <p:pic>
        <p:nvPicPr>
          <p:cNvPr id="60" name="Image 59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2873FE98-4D6C-049C-64D5-A8626C1BE2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265" y="5877851"/>
            <a:ext cx="789836" cy="437544"/>
          </a:xfrm>
          <a:prstGeom prst="rect">
            <a:avLst/>
          </a:prstGeom>
        </p:spPr>
      </p:pic>
      <p:pic>
        <p:nvPicPr>
          <p:cNvPr id="61" name="Image 6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84C2664F-8D5E-A59B-58F5-4ABDB8B4FA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65" y="6322033"/>
            <a:ext cx="1025136" cy="467208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EF42E6F7-D641-F294-C061-C80828D257D0}"/>
              </a:ext>
            </a:extLst>
          </p:cNvPr>
          <p:cNvGrpSpPr/>
          <p:nvPr/>
        </p:nvGrpSpPr>
        <p:grpSpPr>
          <a:xfrm>
            <a:off x="9088178" y="3561467"/>
            <a:ext cx="432000" cy="1717023"/>
            <a:chOff x="-636698" y="-386490"/>
            <a:chExt cx="432000" cy="1717023"/>
          </a:xfrm>
        </p:grpSpPr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75198851-4895-7539-3F28-63819FE939C5}"/>
                </a:ext>
              </a:extLst>
            </p:cNvPr>
            <p:cNvCxnSpPr>
              <a:cxnSpLocks/>
            </p:cNvCxnSpPr>
            <p:nvPr/>
          </p:nvCxnSpPr>
          <p:spPr>
            <a:xfrm>
              <a:off x="-204698" y="-386490"/>
              <a:ext cx="0" cy="1640221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DDD5AE63-60CF-93C5-1342-88053F4AA6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64698" y="1253731"/>
              <a:ext cx="360000" cy="8444"/>
            </a:xfrm>
            <a:prstGeom prst="line">
              <a:avLst/>
            </a:prstGeom>
            <a:ln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FC006BF4-5FF1-8DF2-2760-2BC09136D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36698" y="1185374"/>
              <a:ext cx="144000" cy="145159"/>
            </a:xfrm>
            <a:prstGeom prst="ellipse">
              <a:avLst/>
            </a:prstGeom>
            <a:solidFill>
              <a:srgbClr val="FFCC00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C7700513-FC42-4E54-D5E6-943BA4C2CD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24865" y="5911676"/>
            <a:ext cx="885809" cy="68188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28972E54-E117-F318-6AAA-E68E88A13F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9290" y="5780199"/>
            <a:ext cx="678789" cy="617682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058B38DC-E673-5F3E-1860-1A6B0FA0CE07}"/>
              </a:ext>
            </a:extLst>
          </p:cNvPr>
          <p:cNvGrpSpPr/>
          <p:nvPr/>
        </p:nvGrpSpPr>
        <p:grpSpPr>
          <a:xfrm>
            <a:off x="10645913" y="5263811"/>
            <a:ext cx="873876" cy="1113262"/>
            <a:chOff x="12906560" y="4120216"/>
            <a:chExt cx="873876" cy="1113262"/>
          </a:xfrm>
        </p:grpSpPr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C92855D1-F21A-A698-806B-BE511F320A07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96" y="4120216"/>
              <a:ext cx="0" cy="10406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255EEC09-3893-6911-F782-39641736B82F}"/>
                </a:ext>
              </a:extLst>
            </p:cNvPr>
            <p:cNvGrpSpPr/>
            <p:nvPr/>
          </p:nvGrpSpPr>
          <p:grpSpPr>
            <a:xfrm flipH="1">
              <a:off x="12906560" y="5088319"/>
              <a:ext cx="424836" cy="145159"/>
              <a:chOff x="13353572" y="5088319"/>
              <a:chExt cx="424836" cy="145159"/>
            </a:xfrm>
          </p:grpSpPr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C03C89AD-824F-DC83-8363-1B852E6FA143}"/>
                  </a:ext>
                </a:extLst>
              </p:cNvPr>
              <p:cNvCxnSpPr>
                <a:cxnSpLocks/>
                <a:endCxn id="74" idx="6"/>
              </p:cNvCxnSpPr>
              <p:nvPr/>
            </p:nvCxnSpPr>
            <p:spPr>
              <a:xfrm>
                <a:off x="13353572" y="5160899"/>
                <a:ext cx="28083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18E61FC5-C6E3-6EAF-3121-78D2ECB81B3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3634408" y="5088319"/>
                <a:ext cx="144000" cy="14515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0A96D5DB-83FC-001F-4054-0C3AE0C2F3D5}"/>
                </a:ext>
              </a:extLst>
            </p:cNvPr>
            <p:cNvCxnSpPr>
              <a:cxnSpLocks/>
            </p:cNvCxnSpPr>
            <p:nvPr/>
          </p:nvCxnSpPr>
          <p:spPr>
            <a:xfrm>
              <a:off x="13341107" y="4678886"/>
              <a:ext cx="36542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C8A6A0AE-7F24-A5D1-4539-67F507F1296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3636436" y="4602085"/>
              <a:ext cx="144000" cy="14515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ZoneTexte 74">
            <a:extLst>
              <a:ext uri="{FF2B5EF4-FFF2-40B4-BE49-F238E27FC236}">
                <a16:creationId xmlns:a16="http://schemas.microsoft.com/office/drawing/2014/main" id="{47F88895-5376-310F-AB76-B44FB15A940C}"/>
              </a:ext>
            </a:extLst>
          </p:cNvPr>
          <p:cNvSpPr txBox="1"/>
          <p:nvPr/>
        </p:nvSpPr>
        <p:spPr>
          <a:xfrm>
            <a:off x="2720994" y="4400956"/>
            <a:ext cx="920108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F0"/>
                </a:solidFill>
                <a:latin typeface="+mj-lt"/>
              </a:rPr>
              <a:t>Identité du patient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F19F6396-7458-40AB-407E-9BFE4481478C}"/>
              </a:ext>
            </a:extLst>
          </p:cNvPr>
          <p:cNvSpPr txBox="1"/>
          <p:nvPr/>
        </p:nvSpPr>
        <p:spPr>
          <a:xfrm>
            <a:off x="4538074" y="2944777"/>
            <a:ext cx="121484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fr-FR" sz="1400" b="1" dirty="0">
                <a:solidFill>
                  <a:srgbClr val="74B230"/>
                </a:solidFill>
                <a:latin typeface="+mj-lt"/>
              </a:rPr>
              <a:t>Identités des professionnels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2F6C25B7-8A3F-8D9B-9C61-1C188FD84B73}"/>
              </a:ext>
            </a:extLst>
          </p:cNvPr>
          <p:cNvSpPr txBox="1"/>
          <p:nvPr/>
        </p:nvSpPr>
        <p:spPr>
          <a:xfrm>
            <a:off x="6675687" y="4401044"/>
            <a:ext cx="868347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rgbClr val="DEB400"/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rgbClr val="00E2B7"/>
                </a:solidFill>
              </a:rPr>
              <a:t>Echange et partage</a:t>
            </a:r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468CE6AC-EBE8-EF93-0BEB-C99AB4E4A79F}"/>
              </a:ext>
            </a:extLst>
          </p:cNvPr>
          <p:cNvCxnSpPr>
            <a:cxnSpLocks/>
          </p:cNvCxnSpPr>
          <p:nvPr/>
        </p:nvCxnSpPr>
        <p:spPr>
          <a:xfrm flipH="1">
            <a:off x="2858518" y="6296049"/>
            <a:ext cx="360000" cy="8444"/>
          </a:xfrm>
          <a:prstGeom prst="line">
            <a:avLst/>
          </a:prstGeom>
          <a:ln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6CD78F7C-D51A-7B16-28BE-8EA12A5D8ADC}"/>
              </a:ext>
            </a:extLst>
          </p:cNvPr>
          <p:cNvSpPr>
            <a:spLocks noChangeAspect="1"/>
          </p:cNvSpPr>
          <p:nvPr/>
        </p:nvSpPr>
        <p:spPr>
          <a:xfrm>
            <a:off x="2755693" y="6220468"/>
            <a:ext cx="144000" cy="145159"/>
          </a:xfrm>
          <a:prstGeom prst="ellipse">
            <a:avLst/>
          </a:prstGeom>
          <a:solidFill>
            <a:srgbClr val="57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0237F3FB-1401-D4B2-BF9C-A5E0F2AA2318}"/>
              </a:ext>
            </a:extLst>
          </p:cNvPr>
          <p:cNvGrpSpPr/>
          <p:nvPr/>
        </p:nvGrpSpPr>
        <p:grpSpPr>
          <a:xfrm>
            <a:off x="2088417" y="6029870"/>
            <a:ext cx="579246" cy="571049"/>
            <a:chOff x="-1969776" y="4658985"/>
            <a:chExt cx="663926" cy="689107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9AED9E7-F20D-C38C-9022-55E3576FD1B9}"/>
                </a:ext>
              </a:extLst>
            </p:cNvPr>
            <p:cNvSpPr/>
            <p:nvPr/>
          </p:nvSpPr>
          <p:spPr>
            <a:xfrm>
              <a:off x="-1969776" y="4658985"/>
              <a:ext cx="663926" cy="689107"/>
            </a:xfrm>
            <a:prstGeom prst="rect">
              <a:avLst/>
            </a:prstGeom>
            <a:solidFill>
              <a:srgbClr val="57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81704166-C9C0-0106-1B15-AED2EBFF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862115" y="4764447"/>
              <a:ext cx="448605" cy="4781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6469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AF0A083-15D5-3E8E-BC17-D58FA194B2CB}"/>
              </a:ext>
            </a:extLst>
          </p:cNvPr>
          <p:cNvSpPr txBox="1"/>
          <p:nvPr/>
        </p:nvSpPr>
        <p:spPr>
          <a:xfrm>
            <a:off x="3102613" y="321963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apprenants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B7479F-5B6B-4ED3-246B-30A24A72F77F}"/>
              </a:ext>
            </a:extLst>
          </p:cNvPr>
          <p:cNvSpPr txBox="1"/>
          <p:nvPr/>
        </p:nvSpPr>
        <p:spPr>
          <a:xfrm>
            <a:off x="3983573" y="535449"/>
            <a:ext cx="5612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Un engagement de la communauté des apprenants</a:t>
            </a:r>
          </a:p>
          <a:p>
            <a:r>
              <a:rPr lang="fr-FR" sz="2000" b="1" dirty="0"/>
              <a:t>J+ 15 mois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F40749-4D0A-2A00-00A8-BDC9D82D0674}"/>
              </a:ext>
            </a:extLst>
          </p:cNvPr>
          <p:cNvSpPr txBox="1"/>
          <p:nvPr/>
        </p:nvSpPr>
        <p:spPr>
          <a:xfrm>
            <a:off x="10074617" y="6503136"/>
            <a:ext cx="20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Statistiques au 16/05/2024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1E88DF2-4850-AF09-7BE3-1789B22E6A3F}"/>
              </a:ext>
            </a:extLst>
          </p:cNvPr>
          <p:cNvSpPr/>
          <p:nvPr/>
        </p:nvSpPr>
        <p:spPr>
          <a:xfrm>
            <a:off x="923311" y="2296692"/>
            <a:ext cx="720000" cy="72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lang="fr-FR" sz="32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3727302-01AB-2CB4-2ABC-61EC0B45315D}"/>
              </a:ext>
            </a:extLst>
          </p:cNvPr>
          <p:cNvSpPr/>
          <p:nvPr/>
        </p:nvSpPr>
        <p:spPr>
          <a:xfrm>
            <a:off x="2523763" y="1920385"/>
            <a:ext cx="1404000" cy="1404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11.500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A82013-9BF3-62C1-68A1-3B2012203515}"/>
              </a:ext>
            </a:extLst>
          </p:cNvPr>
          <p:cNvSpPr/>
          <p:nvPr/>
        </p:nvSpPr>
        <p:spPr>
          <a:xfrm>
            <a:off x="1643311" y="3841308"/>
            <a:ext cx="1152000" cy="115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lang="fr-FR" sz="32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990A375-B85B-9A8E-5D70-8B8AB1730307}"/>
              </a:ext>
            </a:extLst>
          </p:cNvPr>
          <p:cNvSpPr/>
          <p:nvPr/>
        </p:nvSpPr>
        <p:spPr>
          <a:xfrm>
            <a:off x="1282108" y="2915230"/>
            <a:ext cx="197632" cy="202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75F802-5BE1-D09F-2572-F268134E9FCB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2766368" y="3433048"/>
            <a:ext cx="270503" cy="638065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E8B6CD12-4E8A-C559-762C-37E2BD1CBEF1}"/>
              </a:ext>
            </a:extLst>
          </p:cNvPr>
          <p:cNvSpPr/>
          <p:nvPr/>
        </p:nvSpPr>
        <p:spPr>
          <a:xfrm>
            <a:off x="1702655" y="3913450"/>
            <a:ext cx="197632" cy="202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4556920-10CC-3946-275C-ECE80878CC63}"/>
              </a:ext>
            </a:extLst>
          </p:cNvPr>
          <p:cNvSpPr/>
          <p:nvPr/>
        </p:nvSpPr>
        <p:spPr>
          <a:xfrm>
            <a:off x="2411761" y="2528896"/>
            <a:ext cx="197632" cy="202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64FFD9-C398-84F2-9EAF-5ECDF1ADFF83}"/>
              </a:ext>
            </a:extLst>
          </p:cNvPr>
          <p:cNvSpPr/>
          <p:nvPr/>
        </p:nvSpPr>
        <p:spPr>
          <a:xfrm>
            <a:off x="1557681" y="2520923"/>
            <a:ext cx="197632" cy="202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60790BF-151A-10DB-7734-A176195D0381}"/>
              </a:ext>
            </a:extLst>
          </p:cNvPr>
          <p:cNvSpPr/>
          <p:nvPr/>
        </p:nvSpPr>
        <p:spPr>
          <a:xfrm>
            <a:off x="2597679" y="4041395"/>
            <a:ext cx="197632" cy="202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6D57B80-B34A-D58F-8ECC-4F3BDC29B8E7}"/>
              </a:ext>
            </a:extLst>
          </p:cNvPr>
          <p:cNvSpPr/>
          <p:nvPr/>
        </p:nvSpPr>
        <p:spPr>
          <a:xfrm>
            <a:off x="3007928" y="3259842"/>
            <a:ext cx="197632" cy="2029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4C46EF6-91CE-64D4-C7F5-46226B7709A2}"/>
              </a:ext>
            </a:extLst>
          </p:cNvPr>
          <p:cNvCxnSpPr>
            <a:cxnSpLocks/>
            <a:stCxn id="10" idx="1"/>
            <a:endCxn id="8" idx="4"/>
          </p:cNvCxnSpPr>
          <p:nvPr/>
        </p:nvCxnSpPr>
        <p:spPr>
          <a:xfrm flipH="1" flipV="1">
            <a:off x="1380924" y="3118154"/>
            <a:ext cx="350674" cy="825014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6C9CC74-AC3F-359F-9EFB-987DB3FADB43}"/>
              </a:ext>
            </a:extLst>
          </p:cNvPr>
          <p:cNvCxnSpPr>
            <a:cxnSpLocks/>
            <a:stCxn id="12" idx="6"/>
            <a:endCxn id="11" idx="2"/>
          </p:cNvCxnSpPr>
          <p:nvPr/>
        </p:nvCxnSpPr>
        <p:spPr>
          <a:xfrm>
            <a:off x="1755313" y="2622385"/>
            <a:ext cx="656448" cy="7973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84E4A7A-29CA-C026-2EFB-36A42D2E037B}"/>
              </a:ext>
            </a:extLst>
          </p:cNvPr>
          <p:cNvSpPr txBox="1"/>
          <p:nvPr/>
        </p:nvSpPr>
        <p:spPr>
          <a:xfrm>
            <a:off x="578490" y="2847415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mois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A10A174-404E-E659-C44C-B0A6457D3489}"/>
              </a:ext>
            </a:extLst>
          </p:cNvPr>
          <p:cNvSpPr txBox="1"/>
          <p:nvPr/>
        </p:nvSpPr>
        <p:spPr>
          <a:xfrm>
            <a:off x="1675578" y="4943118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modules</a:t>
            </a:r>
          </a:p>
        </p:txBody>
      </p:sp>
      <p:sp>
        <p:nvSpPr>
          <p:cNvPr id="19" name="Est égal à 18">
            <a:extLst>
              <a:ext uri="{FF2B5EF4-FFF2-40B4-BE49-F238E27FC236}">
                <a16:creationId xmlns:a16="http://schemas.microsoft.com/office/drawing/2014/main" id="{1E831907-805D-C781-1721-C4D7F5CD15FF}"/>
              </a:ext>
            </a:extLst>
          </p:cNvPr>
          <p:cNvSpPr/>
          <p:nvPr/>
        </p:nvSpPr>
        <p:spPr>
          <a:xfrm>
            <a:off x="4648199" y="3429000"/>
            <a:ext cx="1066800" cy="914400"/>
          </a:xfrm>
          <a:prstGeom prst="mathEqual">
            <a:avLst>
              <a:gd name="adj1" fmla="val 19949"/>
              <a:gd name="adj2" fmla="val 1176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968875C-121C-674A-EAED-F3CF9381381B}"/>
              </a:ext>
            </a:extLst>
          </p:cNvPr>
          <p:cNvSpPr>
            <a:spLocks noChangeAspect="1"/>
          </p:cNvSpPr>
          <p:nvPr/>
        </p:nvSpPr>
        <p:spPr>
          <a:xfrm>
            <a:off x="6190590" y="1374596"/>
            <a:ext cx="2054404" cy="205440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108000" rIns="324000" bIns="10800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prstClr val="white"/>
                </a:solidFill>
                <a:latin typeface="Calibri" panose="020F0502020204030204"/>
              </a:rPr>
              <a:t>30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formation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B34AA18-6D91-8314-FF7E-2DA7AA502F89}"/>
              </a:ext>
            </a:extLst>
          </p:cNvPr>
          <p:cNvSpPr>
            <a:spLocks noChangeAspect="1"/>
          </p:cNvSpPr>
          <p:nvPr/>
        </p:nvSpPr>
        <p:spPr>
          <a:xfrm>
            <a:off x="9257919" y="1757187"/>
            <a:ext cx="2257725" cy="22577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108000" rIns="324000" bIns="10800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b="1" dirty="0">
                <a:solidFill>
                  <a:prstClr val="white"/>
                </a:solidFill>
                <a:latin typeface="Calibri" panose="020F0502020204030204"/>
              </a:rPr>
              <a:t>226 000</a:t>
            </a:r>
          </a:p>
          <a:p>
            <a:pPr algn="ctr"/>
            <a:r>
              <a:rPr lang="fr-FR" sz="1600" b="1" dirty="0">
                <a:solidFill>
                  <a:prstClr val="white"/>
                </a:solidFill>
                <a:latin typeface="Calibri" panose="020F0502020204030204"/>
              </a:rPr>
              <a:t>modules suivis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6A076B4-EEA7-5B79-D2C9-76213A17A23A}"/>
              </a:ext>
            </a:extLst>
          </p:cNvPr>
          <p:cNvSpPr>
            <a:spLocks noChangeAspect="1"/>
          </p:cNvSpPr>
          <p:nvPr/>
        </p:nvSpPr>
        <p:spPr>
          <a:xfrm>
            <a:off x="6338231" y="3638367"/>
            <a:ext cx="2903405" cy="29034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108000" rIns="324000" bIns="10800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b="1" dirty="0">
                <a:solidFill>
                  <a:prstClr val="white"/>
                </a:solidFill>
                <a:latin typeface="Calibri" panose="020F0502020204030204"/>
              </a:rPr>
              <a:t>755 000</a:t>
            </a:r>
          </a:p>
          <a:p>
            <a:pPr algn="ctr"/>
            <a:r>
              <a:rPr lang="fr-FR" b="1" dirty="0">
                <a:solidFill>
                  <a:prstClr val="white"/>
                </a:solidFill>
                <a:latin typeface="Calibri" panose="020F0502020204030204"/>
              </a:rPr>
              <a:t>questions de quiz </a:t>
            </a:r>
          </a:p>
          <a:p>
            <a:pPr algn="ctr"/>
            <a:r>
              <a:rPr lang="fr-FR" b="1" dirty="0">
                <a:solidFill>
                  <a:prstClr val="white"/>
                </a:solidFill>
                <a:latin typeface="Calibri" panose="020F0502020204030204"/>
              </a:rPr>
              <a:t>répondues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E29652C-1318-90AC-62EB-2EBB0A278888}"/>
              </a:ext>
            </a:extLst>
          </p:cNvPr>
          <p:cNvSpPr>
            <a:spLocks noChangeAspect="1"/>
          </p:cNvSpPr>
          <p:nvPr/>
        </p:nvSpPr>
        <p:spPr>
          <a:xfrm>
            <a:off x="10308905" y="4492877"/>
            <a:ext cx="1532294" cy="15322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24000" tIns="108000" rIns="324000" bIns="10800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prstClr val="white"/>
                </a:solidFill>
                <a:latin typeface="Calibri" panose="020F0502020204030204"/>
              </a:rPr>
              <a:t>1 200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prstClr val="white"/>
                </a:solidFill>
                <a:latin typeface="Calibri" panose="020F0502020204030204"/>
              </a:rPr>
              <a:t>post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69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9A1A0FD-D553-4FCC-DFD6-1A884325F39D}"/>
              </a:ext>
            </a:extLst>
          </p:cNvPr>
          <p:cNvSpPr txBox="1"/>
          <p:nvPr/>
        </p:nvSpPr>
        <p:spPr>
          <a:xfrm>
            <a:off x="4068376" y="366800"/>
            <a:ext cx="7644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Une offre dédiée aux écoles et universités</a:t>
            </a:r>
          </a:p>
          <a:p>
            <a:r>
              <a:rPr lang="fr-FR" sz="2000" b="1" dirty="0"/>
              <a:t>Répondre aux exigences du </a:t>
            </a:r>
            <a:r>
              <a:rPr lang="fr-FR" sz="2000" b="1" dirty="0">
                <a:solidFill>
                  <a:srgbClr val="D20050"/>
                </a:solidFill>
              </a:rPr>
              <a:t>Référentiel de compétences Santé Numérique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72497C-2DFA-9437-2B18-424D2ACE27E3}"/>
              </a:ext>
            </a:extLst>
          </p:cNvPr>
          <p:cNvSpPr txBox="1"/>
          <p:nvPr/>
        </p:nvSpPr>
        <p:spPr>
          <a:xfrm>
            <a:off x="255682" y="2370005"/>
            <a:ext cx="4164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uFill>
                  <a:solidFill>
                    <a:srgbClr val="D3DEF1"/>
                  </a:solidFill>
                </a:uFill>
              </a:rPr>
              <a:t>Une formation socle au numérique en santé des étudiants en santé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Un </a:t>
            </a:r>
            <a:r>
              <a:rPr lang="fr-FR" b="1" dirty="0"/>
              <a:t>référentiel de compétences socle et transverse </a:t>
            </a:r>
            <a:r>
              <a:rPr lang="fr-FR" dirty="0"/>
              <a:t>aux professions de santé est construit afin de proposer un cadre commun à tous les étudiants professionnels de santé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b="1" dirty="0"/>
              <a:t>Un arrêté et un décret (10 novembre 2022) </a:t>
            </a:r>
            <a:r>
              <a:rPr lang="fr-FR" dirty="0"/>
              <a:t>fixent le cadre de mise en œuvre de ce référentiel dans la formation initiale de 12 professions  	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336FF6-AD2F-6122-4B63-DAFB0E0472FF}"/>
              </a:ext>
            </a:extLst>
          </p:cNvPr>
          <p:cNvSpPr/>
          <p:nvPr/>
        </p:nvSpPr>
        <p:spPr>
          <a:xfrm>
            <a:off x="179482" y="2339524"/>
            <a:ext cx="3812694" cy="708475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DB3B7F0-A182-7EB8-6C38-FF2663819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961" y="2164080"/>
            <a:ext cx="7293330" cy="432712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9DAD56B-C038-197F-831B-58212F32A809}"/>
              </a:ext>
            </a:extLst>
          </p:cNvPr>
          <p:cNvSpPr txBox="1"/>
          <p:nvPr/>
        </p:nvSpPr>
        <p:spPr>
          <a:xfrm>
            <a:off x="242141" y="1476421"/>
            <a:ext cx="1125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uFill>
                  <a:solidFill>
                    <a:srgbClr val="D3DEF1"/>
                  </a:solidFill>
                </a:uFill>
              </a:rPr>
              <a:t>Une offre de service modulaire pour </a:t>
            </a:r>
            <a:r>
              <a:rPr lang="fr-FR" b="1" dirty="0">
                <a:solidFill>
                  <a:srgbClr val="D20050"/>
                </a:solidFill>
                <a:uFill>
                  <a:solidFill>
                    <a:srgbClr val="D3DEF1"/>
                  </a:solidFill>
                </a:uFill>
              </a:rPr>
              <a:t>former vos collaborateurs </a:t>
            </a:r>
            <a:r>
              <a:rPr lang="fr-FR" b="1" dirty="0">
                <a:uFill>
                  <a:solidFill>
                    <a:srgbClr val="D3DEF1"/>
                  </a:solidFill>
                </a:uFill>
              </a:rPr>
              <a:t>et </a:t>
            </a:r>
            <a:r>
              <a:rPr lang="fr-FR" b="1" dirty="0">
                <a:solidFill>
                  <a:srgbClr val="D20050"/>
                </a:solidFill>
                <a:uFill>
                  <a:solidFill>
                    <a:srgbClr val="D3DEF1"/>
                  </a:solidFill>
                </a:uFill>
              </a:rPr>
              <a:t>s’intégrer dans vos cursus de formation</a:t>
            </a:r>
            <a:endParaRPr lang="fr-FR" dirty="0">
              <a:solidFill>
                <a:srgbClr val="D20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28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017ACC3E-199C-BC12-A3FA-8246AA6A1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69" y="1451902"/>
            <a:ext cx="2856294" cy="17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8F1AD19-2890-9560-2EF5-65302F75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20" y="1199486"/>
            <a:ext cx="4465269" cy="26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22FDE2-A04E-1AE4-A740-EBD15EB8D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29" y="1198697"/>
            <a:ext cx="4884843" cy="25986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54867C-B344-1BDA-67C6-22DD4FB1B875}"/>
              </a:ext>
            </a:extLst>
          </p:cNvPr>
          <p:cNvSpPr txBox="1"/>
          <p:nvPr/>
        </p:nvSpPr>
        <p:spPr>
          <a:xfrm>
            <a:off x="4068376" y="566855"/>
            <a:ext cx="764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 suivi de vos cohortes d’apprenants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7" name="Image 6" descr="Une image contenant texte, Police, Graphique&#10;&#10;Description générée automatiquement">
            <a:extLst>
              <a:ext uri="{FF2B5EF4-FFF2-40B4-BE49-F238E27FC236}">
                <a16:creationId xmlns:a16="http://schemas.microsoft.com/office/drawing/2014/main" id="{FE929FD1-BD1D-AB5B-41D5-3169055F0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596" y="5403123"/>
            <a:ext cx="3654021" cy="11510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AC056CC-C372-5C6B-D085-60B3ABCEC2D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pic>
        <p:nvPicPr>
          <p:cNvPr id="12" name="Picture 4" descr="EKP - Ecole de Kinésithérapie de Paris">
            <a:extLst>
              <a:ext uri="{FF2B5EF4-FFF2-40B4-BE49-F238E27FC236}">
                <a16:creationId xmlns:a16="http://schemas.microsoft.com/office/drawing/2014/main" id="{D6853465-DB81-C204-E0E6-075C8ED1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4827" y="4860559"/>
            <a:ext cx="2019173" cy="190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6CC3376E-FA9C-E85F-4C97-22D7BC0E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42" y="4434548"/>
            <a:ext cx="216217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rganigramme UFR Santé - rentrée 2021">
            <a:extLst>
              <a:ext uri="{FF2B5EF4-FFF2-40B4-BE49-F238E27FC236}">
                <a16:creationId xmlns:a16="http://schemas.microsoft.com/office/drawing/2014/main" id="{2B24EA5A-27E6-CEDF-1DEF-7CEC158D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680" y="4082704"/>
            <a:ext cx="2843349" cy="13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92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10913-0377-4AD5-97ED-BB236278C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104F8-3CB1-4450-B536-40BD4D8B7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43" y="282754"/>
            <a:ext cx="2743200" cy="10591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569CC0-E9DD-4DBB-8627-BC2A20E8A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70" r="25359" b="38"/>
          <a:stretch/>
        </p:blipFill>
        <p:spPr>
          <a:xfrm>
            <a:off x="7398589" y="-1420"/>
            <a:ext cx="4794784" cy="76797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7EDC0B-5A19-4AA1-9F3D-FD6C1836F324}"/>
              </a:ext>
            </a:extLst>
          </p:cNvPr>
          <p:cNvSpPr txBox="1"/>
          <p:nvPr/>
        </p:nvSpPr>
        <p:spPr>
          <a:xfrm>
            <a:off x="483956" y="2121276"/>
            <a:ext cx="5989580" cy="312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RETEX : Sorbonne Université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678485-55A7-796E-5F73-23CC1A557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381422"/>
            <a:ext cx="1253310" cy="250223"/>
          </a:xfrm>
          <a:prstGeom prst="rect">
            <a:avLst/>
          </a:prstGeom>
        </p:spPr>
      </p:pic>
      <p:pic>
        <p:nvPicPr>
          <p:cNvPr id="8" name="Image 7" descr="Une image contenant texte, Police, Graphique&#10;&#10;Description générée automatiquement">
            <a:extLst>
              <a:ext uri="{FF2B5EF4-FFF2-40B4-BE49-F238E27FC236}">
                <a16:creationId xmlns:a16="http://schemas.microsoft.com/office/drawing/2014/main" id="{A8C30CF8-1E5D-63DA-27AD-D6A4B636C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800" y="2928696"/>
            <a:ext cx="4890324" cy="15404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3F9FA7-9EE6-0B49-8F51-8BEDD0EE6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502" y="4546289"/>
            <a:ext cx="3420461" cy="13895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937F53-6175-B94C-8428-765356697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378" y="4548653"/>
            <a:ext cx="1408425" cy="1377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54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"/>
          <p:cNvSpPr txBox="1">
            <a:spLocks noGrp="1"/>
          </p:cNvSpPr>
          <p:nvPr>
            <p:ph type="title"/>
          </p:nvPr>
        </p:nvSpPr>
        <p:spPr>
          <a:xfrm>
            <a:off x="540795" y="431800"/>
            <a:ext cx="7966598" cy="108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Le projet SN@SU*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2" name="Google Shape;422;p3"/>
          <p:cNvSpPr txBox="1">
            <a:spLocks noGrp="1"/>
          </p:cNvSpPr>
          <p:nvPr>
            <p:ph type="body" idx="1"/>
          </p:nvPr>
        </p:nvSpPr>
        <p:spPr>
          <a:xfrm>
            <a:off x="453446" y="1266245"/>
            <a:ext cx="8530533" cy="4603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buSzPts val="2000"/>
              <a:buNone/>
            </a:pPr>
            <a:r>
              <a:rPr lang="fr-FR" dirty="0"/>
              <a:t>Un dispositif répondant aux actions 1 et 2 de l’AMI CMA « Santé numérique » </a:t>
            </a:r>
          </a:p>
          <a:p>
            <a:pPr marL="7357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Action 1 Formation des étudiants des filières Santé </a:t>
            </a:r>
          </a:p>
          <a:p>
            <a:pPr marL="1192950" lvl="2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Formation initiale 1</a:t>
            </a:r>
            <a:r>
              <a:rPr lang="fr-FR" kern="0" baseline="300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er</a:t>
            </a: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et 2</a:t>
            </a:r>
            <a:r>
              <a:rPr lang="fr-FR" kern="0" baseline="300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e</a:t>
            </a: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r-FR" kern="0" dirty="0">
                <a:solidFill>
                  <a:srgbClr val="000000"/>
                </a:solidFill>
                <a:cs typeface="Calibri"/>
                <a:sym typeface="Calibri"/>
              </a:rPr>
              <a:t>cycle : étudiants en médecine, </a:t>
            </a:r>
            <a:r>
              <a:rPr lang="fr-FR" dirty="0"/>
              <a:t>soins infirmiers, maïeutique, kinésithérapie, orthophonie, orthoptie, psychomotricité, ergothérapie</a:t>
            </a:r>
            <a:endParaRPr lang="fr-FR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marL="1192950" lvl="2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Formation 3</a:t>
            </a:r>
            <a:r>
              <a:rPr lang="fr-FR" kern="0" baseline="300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e</a:t>
            </a: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cycle approfondissement : médecine générale</a:t>
            </a:r>
          </a:p>
          <a:p>
            <a:pPr marL="1192950" lvl="2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Formation continue : médecine générale, maïeutique, PH (risque cyber en ES)</a:t>
            </a:r>
          </a:p>
          <a:p>
            <a:pPr marL="7357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Action 2 Formation des ingénieurs et informaticiens</a:t>
            </a:r>
          </a:p>
          <a:p>
            <a:pPr marL="1192950" lvl="2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ESIEE Paris, UTC, Sorbonne Université (L3 mineure « Innovation en santé », </a:t>
            </a:r>
            <a:r>
              <a:rPr lang="fr-FR" kern="0" dirty="0">
                <a:solidFill>
                  <a:srgbClr val="000000"/>
                </a:solidFill>
                <a:cs typeface="Calibri"/>
                <a:sym typeface="Calibri"/>
              </a:rPr>
              <a:t>M2 d’informatique, parcours "</a:t>
            </a:r>
            <a:r>
              <a:rPr lang="fr-FR" kern="0" dirty="0" err="1">
                <a:solidFill>
                  <a:srgbClr val="000000"/>
                </a:solidFill>
                <a:cs typeface="Calibri"/>
                <a:sym typeface="Calibri"/>
              </a:rPr>
              <a:t>bioinformatique</a:t>
            </a:r>
            <a:r>
              <a:rPr lang="fr-FR" kern="0" dirty="0">
                <a:solidFill>
                  <a:srgbClr val="000000"/>
                </a:solidFill>
                <a:cs typeface="Calibri"/>
                <a:sym typeface="Calibri"/>
              </a:rPr>
              <a:t> et image »)</a:t>
            </a:r>
            <a:endParaRPr lang="fr-FR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marL="7357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Un financement de 4 M€</a:t>
            </a:r>
            <a:endParaRPr lang="fr-FR" dirty="0"/>
          </a:p>
          <a:p>
            <a:pPr marL="735750" lvl="1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sz="2000" dirty="0"/>
          </a:p>
        </p:txBody>
      </p:sp>
      <p:pic>
        <p:nvPicPr>
          <p:cNvPr id="3" name="Picture 2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14026D28-8075-2BF2-90BE-94F44408A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601" y="312517"/>
            <a:ext cx="1709019" cy="51426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84F544-F55D-F74B-B92B-892C3CD2E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519" y="237883"/>
            <a:ext cx="1428830" cy="5804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BFE561-5B8E-2145-A598-7BA09240DA72}"/>
              </a:ext>
            </a:extLst>
          </p:cNvPr>
          <p:cNvSpPr txBox="1"/>
          <p:nvPr/>
        </p:nvSpPr>
        <p:spPr>
          <a:xfrm>
            <a:off x="0" y="6238757"/>
            <a:ext cx="12110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* Le projet SN@SU a bénéficié d’une aide de l’Etat gérée par l’Agence Nationale de la Recherche au titre de France 2030 portant la référence « ANR-23-CMAS-0013 »</a:t>
            </a:r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5DC2FA-3EB4-D249-AFC9-5620BABCA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730" y="937549"/>
            <a:ext cx="876311" cy="8570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94C03D-0A73-A940-B249-9F7B46F55F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644"/>
          <a:stretch/>
        </p:blipFill>
        <p:spPr>
          <a:xfrm>
            <a:off x="9064573" y="1794558"/>
            <a:ext cx="2693468" cy="43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- Suivi de projet" ma:contentTypeID="0x010100333226B5D6902549BFE4A72F45A4400B0100D5F8FC0D42EE514DA1B739FD9428CF38" ma:contentTypeVersion="58" ma:contentTypeDescription="Type de contenu - Documentation de suivi de projet" ma:contentTypeScope="" ma:versionID="01162da9b333bae6e99a38f86ed788e9">
  <xsd:schema xmlns:xsd="http://www.w3.org/2001/XMLSchema" xmlns:xs="http://www.w3.org/2001/XMLSchema" xmlns:p="http://schemas.microsoft.com/office/2006/metadata/properties" xmlns:ns1="http://schemas.microsoft.com/sharepoint/v3" xmlns:ns2="f6ca01e7-bd19-41f1-999c-e032ef5104c3" xmlns:ns3="7a10c8ac-1b25-4e60-9186-12e33d57840f" targetNamespace="http://schemas.microsoft.com/office/2006/metadata/properties" ma:root="true" ma:fieldsID="12ed45ff01acb287c2ebd99b1c6d1738" ns1:_="" ns2:_="" ns3:_="">
    <xsd:import namespace="http://schemas.microsoft.com/sharepoint/v3"/>
    <xsd:import namespace="f6ca01e7-bd19-41f1-999c-e032ef5104c3"/>
    <xsd:import namespace="7a10c8ac-1b25-4e60-9186-12e33d57840f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m312bc62cb0243b6a873cbbf4dace6b2" minOccurs="0"/>
                <xsd:element ref="ns2:p671c8df16a44846939d278d4958f62c" minOccurs="0"/>
                <xsd:element ref="ns2:b084a4cb34a444d7969136255594d2f3" minOccurs="0"/>
                <xsd:element ref="ns2:m9a76db3058146ae844db6599c9d7036" minOccurs="0"/>
                <xsd:element ref="ns2:CreateurAlfresco" minOccurs="0"/>
                <xsd:element ref="ns2:ModificateurAlfresco" minOccurs="0"/>
                <xsd:element ref="ns2:f8b6baa267c0456bbf6a8d18c49a130b" minOccurs="0"/>
                <xsd:element ref="ns2:l0a6b4600f484920bbceae0813174244" minOccurs="0"/>
                <xsd:element ref="ns2:b2804ef99be44b9e8166e80a6c2eb9f1" minOccurs="0"/>
                <xsd:element ref="ns2:eef0f6fc4ed046399a9d01fd3a7d6a6a" minOccurs="0"/>
                <xsd:element ref="ns2:Durée_x0020_d_x0027_Utilité_x0020_Administrative_x0020__x0028_DUA_x0029_" minOccurs="0"/>
                <xsd:element ref="ns2:Référence_x0020_Bon_x0020_de_x0020_Commande" minOccurs="0"/>
                <xsd:element ref="ns1:_ExtendedDescription" minOccurs="0"/>
                <xsd:element ref="ns2:Référence_x0020_Documentaire" minOccurs="0"/>
                <xsd:element ref="ns2:Chantier" minOccurs="0"/>
                <xsd:element ref="ns2:mc4aa6e782e045f6bb87dab01c971b56" minOccurs="0"/>
                <xsd:element ref="ns2:g30fb2d8061a4d40b63138f91c1a832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2:SharedWithUsers" minOccurs="0"/>
                <xsd:element ref="ns2:SharedWithDetails" minOccurs="0"/>
                <xsd:element ref="ns2:Ticket_x0020_Changement" minOccurs="0"/>
                <xsd:element ref="ns2:Environnement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30" nillable="true" ma:displayName="Description" ma:internalName="_ExtendedDescription">
      <xsd:simpleType>
        <xsd:restriction base="dms:Note">
          <xsd:maxLength value="255"/>
        </xsd:restriction>
      </xsd:simpleType>
    </xsd:element>
    <xsd:element name="_ip_UnifiedCompliancePolicyProperties" ma:index="46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47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a01e7-bd19-41f1-999c-e032ef5104c3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61f3ec5f-5a67-40e0-b5e0-e23b6b588f8b}" ma:internalName="TaxCatchAll" ma:showField="CatchAllData" ma:web="f6ca01e7-bd19-41f1-999c-e032ef5104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6" nillable="true" ma:displayName="Taxonomy Catch All Column1" ma:hidden="true" ma:list="{61f3ec5f-5a67-40e0-b5e0-e23b6b588f8b}" ma:internalName="TaxCatchAllLabel" ma:readOnly="true" ma:showField="CatchAllDataLabel" ma:web="f6ca01e7-bd19-41f1-999c-e032ef5104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312bc62cb0243b6a873cbbf4dace6b2" ma:index="8" nillable="true" ma:taxonomy="true" ma:internalName="m312bc62cb0243b6a873cbbf4dace6b2" ma:taxonomyFieldName="Projet" ma:displayName="Projet" ma:readOnly="false" ma:fieldId="{6312bc62-cb02-43b6-a873-cbbf4dace6b2}" ma:sspId="c4480557-28ee-4200-b705-f4b4ceb9c11a" ma:termSetId="207e172a-6847-42a8-b45e-d0bbb1e234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671c8df16a44846939d278d4958f62c" ma:index="12" nillable="true" ma:taxonomy="true" ma:internalName="p671c8df16a44846939d278d4958f62c" ma:taxonomyFieldName="Direction_x0020__x002F__x0020_Service" ma:displayName="Direction / Service" ma:readOnly="false" ma:fieldId="{9671c8df-16a4-4846-939d-278d4958f62c}" ma:taxonomyMulti="true" ma:sspId="c4480557-28ee-4200-b705-f4b4ceb9c11a" ma:termSetId="06452e41-1966-4633-9fe1-38f9847c7d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084a4cb34a444d7969136255594d2f3" ma:index="14" nillable="true" ma:taxonomy="true" ma:internalName="b084a4cb34a444d7969136255594d2f3" ma:taxonomyFieldName="Type_x0020_de_x0020_document_x0020_ANS" ma:displayName="Type de document ANS" ma:indexed="true" ma:readOnly="false" ma:default="" ma:fieldId="{b084a4cb-34a4-44d7-9691-36255594d2f3}" ma:sspId="c4480557-28ee-4200-b705-f4b4ceb9c11a" ma:termSetId="1275da89-553e-403a-abbb-5d47ef2897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9a76db3058146ae844db6599c9d7036" ma:index="16" nillable="true" ma:taxonomy="true" ma:internalName="m9a76db3058146ae844db6599c9d7036" ma:taxonomyFieldName="Classification" ma:displayName="Classification" ma:readOnly="false" ma:fieldId="{69a76db3-0581-46ae-844d-b6599c9d7036}" ma:sspId="c4480557-28ee-4200-b705-f4b4ceb9c11a" ma:termSetId="8feb0b63-8672-4f69-8e69-5df4ee99fa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reateurAlfresco" ma:index="18" nillable="true" ma:displayName="CreateurAlfresco" ma:default="" ma:internalName="CreateurAlfresco">
      <xsd:simpleType>
        <xsd:restriction base="dms:Text">
          <xsd:maxLength value="255"/>
        </xsd:restriction>
      </xsd:simpleType>
    </xsd:element>
    <xsd:element name="ModificateurAlfresco" ma:index="19" nillable="true" ma:displayName="ModificateurAlfresco" ma:default="" ma:internalName="ModificateurAlfresco">
      <xsd:simpleType>
        <xsd:restriction base="dms:Text">
          <xsd:maxLength value="255"/>
        </xsd:restriction>
      </xsd:simpleType>
    </xsd:element>
    <xsd:element name="f8b6baa267c0456bbf6a8d18c49a130b" ma:index="20" nillable="true" ma:taxonomy="true" ma:internalName="f8b6baa267c0456bbf6a8d18c49a130b" ma:taxonomyFieldName="Cat_x00e9_gorie_x0020_Documentaire" ma:displayName="Catégorie Documentaire" ma:readOnly="false" ma:fieldId="{f8b6baa2-67c0-456b-bf6a-8d18c49a130b}" ma:sspId="c4480557-28ee-4200-b705-f4b4ceb9c11a" ma:termSetId="5548a444-67a9-4fed-ab61-d9aae03cf8e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0a6b4600f484920bbceae0813174244" ma:index="22" nillable="true" ma:taxonomy="true" ma:internalName="l0a6b4600f484920bbceae0813174244" ma:taxonomyFieldName="Prestataire_x0028_s_x0029_" ma:displayName="Prestataire(s)" ma:fieldId="{50a6b460-0f48-4920-bbce-ae0813174244}" ma:taxonomyMulti="true" ma:sspId="c4480557-28ee-4200-b705-f4b4ceb9c11a" ma:termSetId="46ab08c7-aeb3-4684-9e81-fb4503d529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804ef99be44b9e8166e80a6c2eb9f1" ma:index="24" nillable="true" ma:taxonomy="true" ma:internalName="b2804ef99be44b9e8166e80a6c2eb9f1" ma:taxonomyFieldName="Statut_x0020_du_x0020_document" ma:displayName="Statut du document" ma:default="" ma:fieldId="{b2804ef9-9be4-4b9e-8166-e80a6c2eb9f1}" ma:sspId="c4480557-28ee-4200-b705-f4b4ceb9c11a" ma:termSetId="57d84b5c-8637-4a53-9541-e98f138eeb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ef0f6fc4ed046399a9d01fd3a7d6a6a" ma:index="26" nillable="true" ma:taxonomy="true" ma:internalName="eef0f6fc4ed046399a9d01fd3a7d6a6a" ma:taxonomyFieldName="Sort_x0020_Final_x0020__x0028_Archivage_x0029_1" ma:displayName="Sort Final (Archivage)" ma:indexed="true" ma:fieldId="{eef0f6fc-4ed0-4639-9a9d-01fd3a7d6a6a}" ma:sspId="c4480557-28ee-4200-b705-f4b4ceb9c11a" ma:termSetId="894a0867-9216-43ab-99c5-e7b2cbb034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urée_x0020_d_x0027_Utilité_x0020_Administrative_x0020__x0028_DUA_x0029_" ma:index="28" nillable="true" ma:displayName="Durée d'Utilité Administrative (DUA)" ma:internalName="Dur_x00e9_e_x0020_d_x0027_Utilit_x00e9__x0020_Administrative_x0020__x0028_DUA_x0029_" ma:percentage="FALSE">
      <xsd:simpleType>
        <xsd:restriction base="dms:Number"/>
      </xsd:simpleType>
    </xsd:element>
    <xsd:element name="Référence_x0020_Bon_x0020_de_x0020_Commande" ma:index="29" nillable="true" ma:displayName="Référence Bon de Commande" ma:indexed="true" ma:internalName="R_x00e9_f_x00e9_rence_x0020_Bon_x0020_de_x0020_Commande">
      <xsd:simpleType>
        <xsd:restriction base="dms:Text">
          <xsd:maxLength value="255"/>
        </xsd:restriction>
      </xsd:simpleType>
    </xsd:element>
    <xsd:element name="Référence_x0020_Documentaire" ma:index="31" nillable="true" ma:displayName="Référence Documentaire" ma:default="" ma:internalName="R_x00e9_f_x00e9_rence_x0020_Documentaire">
      <xsd:simpleType>
        <xsd:restriction base="dms:Text">
          <xsd:maxLength value="255"/>
        </xsd:restriction>
      </xsd:simpleType>
    </xsd:element>
    <xsd:element name="Chantier" ma:index="32" nillable="true" ma:displayName="Chantier" ma:default="" ma:internalName="Chantier">
      <xsd:simpleType>
        <xsd:restriction base="dms:Text">
          <xsd:maxLength value="255"/>
        </xsd:restriction>
      </xsd:simpleType>
    </xsd:element>
    <xsd:element name="mc4aa6e782e045f6bb87dab01c971b56" ma:index="33" nillable="true" ma:taxonomy="true" ma:internalName="mc4aa6e782e045f6bb87dab01c971b56" ma:taxonomyFieldName="Version_x0020_Applicative" ma:displayName="Version Applicative" ma:default="" ma:fieldId="{6c4aa6e7-82e0-45f6-bb87-dab01c971b56}" ma:taxonomyMulti="true" ma:sspId="c4480557-28ee-4200-b705-f4b4ceb9c11a" ma:termSetId="3d1661bf-2cce-4a88-b69a-0a25d82a555a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30fb2d8061a4d40b63138f91c1a832e" ma:index="35" nillable="true" ma:taxonomy="true" ma:internalName="g30fb2d8061a4d40b63138f91c1a832e" ma:taxonomyFieldName="March_x00e9_" ma:displayName="Marché" ma:fieldId="{030fb2d8-061a-4d40-b631-38f91c1a832e}" ma:sspId="c4480557-28ee-4200-b705-f4b4ceb9c11a" ma:termSetId="e41f313d-41ce-4da8-b34e-2b84036422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4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icket_x0020_Changement" ma:index="50" nillable="true" ma:displayName="Ticket Changement" ma:default="" ma:internalName="Ticket_x0020_Changement">
      <xsd:simpleType>
        <xsd:restriction base="dms:Text">
          <xsd:maxLength value="255"/>
        </xsd:restriction>
      </xsd:simpleType>
    </xsd:element>
    <xsd:element name="Environnement" ma:index="51" nillable="true" ma:displayName="Environnement" ma:default="" ma:internalName="Environne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0c8ac-1b25-4e60-9186-12e33d5784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4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Balises d’images" ma:readOnly="false" ma:fieldId="{5cf76f15-5ced-4ddc-b409-7134ff3c332f}" ma:taxonomyMulti="true" ma:sspId="c4480557-28ee-4200-b705-f4b4ceb9c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4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5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5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dificateurAlfresco xmlns="f6ca01e7-bd19-41f1-999c-e032ef5104c3" xsi:nil="true"/>
    <_ip_UnifiedCompliancePolicyUIAction xmlns="http://schemas.microsoft.com/sharepoint/v3" xsi:nil="true"/>
    <f8b6baa267c0456bbf6a8d18c49a130b xmlns="f6ca01e7-bd19-41f1-999c-e032ef5104c3">
      <Terms xmlns="http://schemas.microsoft.com/office/infopath/2007/PartnerControls"/>
    </f8b6baa267c0456bbf6a8d18c49a130b>
    <eef0f6fc4ed046399a9d01fd3a7d6a6a xmlns="f6ca01e7-bd19-41f1-999c-e032ef5104c3">
      <Terms xmlns="http://schemas.microsoft.com/office/infopath/2007/PartnerControls"/>
    </eef0f6fc4ed046399a9d01fd3a7d6a6a>
    <Référence_x0020_Bon_x0020_de_x0020_Commande xmlns="f6ca01e7-bd19-41f1-999c-e032ef5104c3" xsi:nil="true"/>
    <Référence_x0020_Documentaire xmlns="f6ca01e7-bd19-41f1-999c-e032ef5104c3" xsi:nil="true"/>
    <lcf76f155ced4ddcb4097134ff3c332f xmlns="7a10c8ac-1b25-4e60-9186-12e33d57840f">
      <Terms xmlns="http://schemas.microsoft.com/office/infopath/2007/PartnerControls"/>
    </lcf76f155ced4ddcb4097134ff3c332f>
    <Chantier xmlns="f6ca01e7-bd19-41f1-999c-e032ef5104c3" xsi:nil="true"/>
    <p671c8df16a44846939d278d4958f62c xmlns="f6ca01e7-bd19-41f1-999c-e032ef5104c3">
      <Terms xmlns="http://schemas.microsoft.com/office/infopath/2007/PartnerControls"/>
    </p671c8df16a44846939d278d4958f62c>
    <Durée_x0020_d_x0027_Utilité_x0020_Administrative_x0020__x0028_DUA_x0029_ xmlns="f6ca01e7-bd19-41f1-999c-e032ef5104c3" xsi:nil="true"/>
    <Environnement xmlns="f6ca01e7-bd19-41f1-999c-e032ef5104c3" xsi:nil="true"/>
    <b2804ef99be44b9e8166e80a6c2eb9f1 xmlns="f6ca01e7-bd19-41f1-999c-e032ef5104c3">
      <Terms xmlns="http://schemas.microsoft.com/office/infopath/2007/PartnerControls"/>
    </b2804ef99be44b9e8166e80a6c2eb9f1>
    <_ExtendedDescription xmlns="http://schemas.microsoft.com/sharepoint/v3" xsi:nil="true"/>
    <mc4aa6e782e045f6bb87dab01c971b56 xmlns="f6ca01e7-bd19-41f1-999c-e032ef5104c3">
      <Terms xmlns="http://schemas.microsoft.com/office/infopath/2007/PartnerControls"/>
    </mc4aa6e782e045f6bb87dab01c971b56>
    <_ip_UnifiedCompliancePolicyProperties xmlns="http://schemas.microsoft.com/sharepoint/v3" xsi:nil="true"/>
    <m312bc62cb0243b6a873cbbf4dace6b2 xmlns="f6ca01e7-bd19-41f1-999c-e032ef5104c3">
      <Terms xmlns="http://schemas.microsoft.com/office/infopath/2007/PartnerControls"/>
    </m312bc62cb0243b6a873cbbf4dace6b2>
    <b084a4cb34a444d7969136255594d2f3 xmlns="f6ca01e7-bd19-41f1-999c-e032ef5104c3">
      <Terms xmlns="http://schemas.microsoft.com/office/infopath/2007/PartnerControls"/>
    </b084a4cb34a444d7969136255594d2f3>
    <CreateurAlfresco xmlns="f6ca01e7-bd19-41f1-999c-e032ef5104c3" xsi:nil="true"/>
    <g30fb2d8061a4d40b63138f91c1a832e xmlns="f6ca01e7-bd19-41f1-999c-e032ef5104c3">
      <Terms xmlns="http://schemas.microsoft.com/office/infopath/2007/PartnerControls"/>
    </g30fb2d8061a4d40b63138f91c1a832e>
    <m9a76db3058146ae844db6599c9d7036 xmlns="f6ca01e7-bd19-41f1-999c-e032ef5104c3">
      <Terms xmlns="http://schemas.microsoft.com/office/infopath/2007/PartnerControls"/>
    </m9a76db3058146ae844db6599c9d7036>
    <Ticket_x0020_Changement xmlns="f6ca01e7-bd19-41f1-999c-e032ef5104c3" xsi:nil="true"/>
    <TaxCatchAll xmlns="f6ca01e7-bd19-41f1-999c-e032ef5104c3" xsi:nil="true"/>
    <l0a6b4600f484920bbceae0813174244 xmlns="f6ca01e7-bd19-41f1-999c-e032ef5104c3">
      <Terms xmlns="http://schemas.microsoft.com/office/infopath/2007/PartnerControls"/>
    </l0a6b4600f484920bbceae0813174244>
    <SharedWithUsers xmlns="f6ca01e7-bd19-41f1-999c-e032ef5104c3">
      <UserInfo>
        <DisplayName>Brigitte SEROUSSI</DisplayName>
        <AccountId>4785</AccountId>
        <AccountType/>
      </UserInfo>
      <UserInfo>
        <DisplayName>Beatrice CHABANCE</DisplayName>
        <AccountId>122</AccountId>
        <AccountType/>
      </UserInfo>
      <UserInfo>
        <DisplayName>Anne BERTAUD</DisplayName>
        <AccountId>145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62DCA50-D784-4A71-B735-7A8B362A7B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9DEA03-BEA1-42B7-85BB-C0A59B33D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ca01e7-bd19-41f1-999c-e032ef5104c3"/>
    <ds:schemaRef ds:uri="7a10c8ac-1b25-4e60-9186-12e33d578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9B7243-2FE1-4833-8959-F3B43C4269ED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sharepoint/v3"/>
    <ds:schemaRef ds:uri="http://purl.org/dc/terms/"/>
    <ds:schemaRef ds:uri="7a10c8ac-1b25-4e60-9186-12e33d578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6ca01e7-bd19-41f1-999c-e032ef5104c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Microsoft Office PowerPoint</Application>
  <PresentationFormat>Grand écran</PresentationFormat>
  <Paragraphs>232</Paragraphs>
  <Slides>19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Police système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projet SN@SU*</vt:lpstr>
      <vt:lpstr>Mise en œuvre du référentiel socle</vt:lpstr>
      <vt:lpstr>Etudes de médecine Sorbonne</vt:lpstr>
      <vt:lpstr>FI des étudiants en médecine </vt:lpstr>
      <vt:lpstr>FI des étudiants en médecine </vt:lpstr>
      <vt:lpstr>Cours en e-learning : exemple en PASS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Caroline CHESNEL</cp:lastModifiedBy>
  <cp:revision>357</cp:revision>
  <cp:lastPrinted>2021-08-27T14:04:11Z</cp:lastPrinted>
  <dcterms:created xsi:type="dcterms:W3CDTF">2021-08-26T12:18:14Z</dcterms:created>
  <dcterms:modified xsi:type="dcterms:W3CDTF">2024-06-11T09:34:34Z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0x010100333226B5D6902549BFE4A72F45A4400B0100D5F8FC0D42EE514DA1B739FD9428CF38</vt:lpwstr>
  </property>
  <property fmtid="{D5CDD505-2E9C-101B-9397-08002B2CF9AE}" pid="3" name="ArticulateGUID">
    <vt:lpwstr>D511F08F-F433-4215-8F99-45990D91F9BC</vt:lpwstr>
  </property>
  <property fmtid="{D5CDD505-2E9C-101B-9397-08002B2CF9AE}" pid="4" name="ArticulatePath">
    <vt:lpwstr>Atelier_SantExpo_Support de présentation</vt:lpwstr>
  </property>
  <property fmtid="{D5CDD505-2E9C-101B-9397-08002B2CF9AE}" pid="5" name="Catégorie Documentaire">
    <vt:lpwstr/>
  </property>
  <property fmtid="{D5CDD505-2E9C-101B-9397-08002B2CF9AE}" pid="6" name="Marché">
    <vt:lpwstr/>
  </property>
  <property fmtid="{D5CDD505-2E9C-101B-9397-08002B2CF9AE}" pid="7" name="Type de document ANS">
    <vt:lpwstr/>
  </property>
  <property fmtid="{D5CDD505-2E9C-101B-9397-08002B2CF9AE}" pid="8" name="Projet">
    <vt:lpwstr/>
  </property>
  <property fmtid="{D5CDD505-2E9C-101B-9397-08002B2CF9AE}" pid="9" name="Sort Final (Archivage)1">
    <vt:lpwstr/>
  </property>
  <property fmtid="{D5CDD505-2E9C-101B-9397-08002B2CF9AE}" pid="10" name="Classification">
    <vt:lpwstr/>
  </property>
  <property fmtid="{D5CDD505-2E9C-101B-9397-08002B2CF9AE}" pid="11" name="Direction / Service">
    <vt:lpwstr/>
  </property>
  <property fmtid="{D5CDD505-2E9C-101B-9397-08002B2CF9AE}" pid="12" name="Version Applicative">
    <vt:lpwstr/>
  </property>
  <property fmtid="{D5CDD505-2E9C-101B-9397-08002B2CF9AE}" pid="13" name="Statut du document">
    <vt:lpwstr/>
  </property>
  <property fmtid="{D5CDD505-2E9C-101B-9397-08002B2CF9AE}" pid="14" name="Prestataire(s)">
    <vt:lpwstr/>
  </property>
  <property fmtid="{D5CDD505-2E9C-101B-9397-08002B2CF9AE}" pid="15" name="MediaServiceImageTags">
    <vt:lpwstr/>
  </property>
</Properties>
</file>