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46"/>
  </p:notesMasterIdLst>
  <p:handoutMasterIdLst>
    <p:handoutMasterId r:id="rId47"/>
  </p:handoutMasterIdLst>
  <p:sldIdLst>
    <p:sldId id="271" r:id="rId2"/>
    <p:sldId id="313" r:id="rId3"/>
    <p:sldId id="314" r:id="rId4"/>
    <p:sldId id="315" r:id="rId5"/>
    <p:sldId id="273" r:id="rId6"/>
    <p:sldId id="272" r:id="rId7"/>
    <p:sldId id="269" r:id="rId8"/>
    <p:sldId id="274" r:id="rId9"/>
    <p:sldId id="275" r:id="rId10"/>
    <p:sldId id="276" r:id="rId11"/>
    <p:sldId id="277" r:id="rId12"/>
    <p:sldId id="278" r:id="rId13"/>
    <p:sldId id="311" r:id="rId14"/>
    <p:sldId id="317" r:id="rId15"/>
    <p:sldId id="290" r:id="rId16"/>
    <p:sldId id="280" r:id="rId17"/>
    <p:sldId id="307" r:id="rId18"/>
    <p:sldId id="282" r:id="rId19"/>
    <p:sldId id="283" r:id="rId20"/>
    <p:sldId id="284" r:id="rId21"/>
    <p:sldId id="285" r:id="rId22"/>
    <p:sldId id="281" r:id="rId23"/>
    <p:sldId id="309" r:id="rId24"/>
    <p:sldId id="308" r:id="rId25"/>
    <p:sldId id="312" r:id="rId26"/>
    <p:sldId id="288" r:id="rId27"/>
    <p:sldId id="291" r:id="rId28"/>
    <p:sldId id="298" r:id="rId29"/>
    <p:sldId id="318" r:id="rId30"/>
    <p:sldId id="292" r:id="rId31"/>
    <p:sldId id="293" r:id="rId32"/>
    <p:sldId id="294" r:id="rId33"/>
    <p:sldId id="297" r:id="rId34"/>
    <p:sldId id="299" r:id="rId35"/>
    <p:sldId id="300" r:id="rId36"/>
    <p:sldId id="295" r:id="rId37"/>
    <p:sldId id="289" r:id="rId38"/>
    <p:sldId id="296" r:id="rId39"/>
    <p:sldId id="303" r:id="rId40"/>
    <p:sldId id="302" r:id="rId41"/>
    <p:sldId id="304" r:id="rId42"/>
    <p:sldId id="305" r:id="rId43"/>
    <p:sldId id="316" r:id="rId44"/>
    <p:sldId id="261" r:id="rId45"/>
  </p:sldIdLst>
  <p:sldSz cx="9144000" cy="5143500" type="screen16x9"/>
  <p:notesSz cx="6799263" cy="99298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  <a:srgbClr val="006AB2"/>
    <a:srgbClr val="006AB0"/>
    <a:srgbClr val="006DBF"/>
    <a:srgbClr val="005AA0"/>
    <a:srgbClr val="003C6E"/>
    <a:srgbClr val="2D325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6395" autoAdjust="0"/>
  </p:normalViewPr>
  <p:slideViewPr>
    <p:cSldViewPr>
      <p:cViewPr varScale="1">
        <p:scale>
          <a:sx n="108" d="100"/>
          <a:sy n="108" d="100"/>
        </p:scale>
        <p:origin x="108" y="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cedric\taff\ANS\cybersurveillance\docs\prez\retour_xp\sta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VBOXSVR\cedric\tmp\db_vuln_stats.csv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cedric\cloud\dev\octopus\platform\reports_gen\stats_glob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cedric\cloud\dev\octopus\platform\reports_gen\stats_glob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cedric\cloud\dev\octopus\platform\reports_gen\stats_glob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cedric\cloud\dev\octopus\platform\reports_gen\stats_glob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cedric\cloud\dev\octopus\platform\reports_gen\stats_glob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cedric\cloud\dev\octopus\platform\reports_gen\stats_glob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360">
          <a:solidFill>
            <a:srgbClr val="878787"/>
          </a:solidFill>
          <a:round/>
        </a:ln>
      </c:spPr>
    </c:floor>
    <c:sideWall>
      <c:thickness val="0"/>
      <c:spPr>
        <a:noFill/>
        <a:ln w="9360">
          <a:solidFill>
            <a:srgbClr val="878787"/>
          </a:solidFill>
          <a:round/>
        </a:ln>
      </c:spPr>
    </c:sideWall>
    <c:backWall>
      <c:thickness val="0"/>
      <c:spPr>
        <a:noFill/>
        <a:ln w="9360">
          <a:solidFill>
            <a:srgbClr val="878787"/>
          </a:solidFill>
          <a:round/>
        </a:ln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rgbClr val="4F81BD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dom!$A$3:$A$5</c:f>
              <c:strCache>
                <c:ptCount val="3"/>
                <c:pt idx="0">
                  <c:v>Nombre moyen de domaines par structure</c:v>
                </c:pt>
                <c:pt idx="1">
                  <c:v>Nombre moyen de vulnérabilités détectées par audit</c:v>
                </c:pt>
                <c:pt idx="2">
                  <c:v>Nombre de structures auditées</c:v>
                </c:pt>
              </c:strCache>
            </c:strRef>
          </c:cat>
          <c:val>
            <c:numRef>
              <c:f>dom!$B$3:$B$5</c:f>
              <c:numCache>
                <c:formatCode>General</c:formatCode>
                <c:ptCount val="3"/>
                <c:pt idx="0">
                  <c:v>103</c:v>
                </c:pt>
                <c:pt idx="1">
                  <c:v>27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7B-44F4-BF8D-070B5BA23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shape val="box"/>
        <c:axId val="38015509"/>
        <c:axId val="9943157"/>
        <c:axId val="0"/>
      </c:bar3DChart>
      <c:catAx>
        <c:axId val="3801550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9943157"/>
        <c:crosses val="autoZero"/>
        <c:auto val="1"/>
        <c:lblAlgn val="ctr"/>
        <c:lblOffset val="100"/>
        <c:noMultiLvlLbl val="1"/>
      </c:catAx>
      <c:valAx>
        <c:axId val="9943157"/>
        <c:scaling>
          <c:orientation val="minMax"/>
          <c:max val="50"/>
          <c:min val="0"/>
        </c:scaling>
        <c:delete val="0"/>
        <c:axPos val="b"/>
        <c:majorGridlines>
          <c:spPr>
            <a:ln w="9360">
              <a:solidFill>
                <a:srgbClr val="878787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878787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Calibri"/>
              </a:defRPr>
            </a:pPr>
            <a:endParaRPr lang="fr-FR"/>
          </a:p>
        </c:txPr>
        <c:crossAx val="38015509"/>
        <c:crosses val="autoZero"/>
        <c:crossBetween val="between"/>
        <c:majorUnit val="10"/>
      </c:valAx>
    </c:plotArea>
    <c:plotVisOnly val="1"/>
    <c:dispBlanksAs val="gap"/>
    <c:showDLblsOverMax val="1"/>
  </c:chart>
  <c:spPr>
    <a:solidFill>
      <a:srgbClr val="FFFFFF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Moyenne des vulnérabilités détectées par audit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18E-42E6-8C60-4CAF655F93B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18E-42E6-8C60-4CAF655F93B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18E-42E6-8C60-4CAF655F93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db_vuln_stats!$B$70:$B$72</c:f>
              <c:strCache>
                <c:ptCount val="3"/>
                <c:pt idx="0">
                  <c:v>Nombre de vulnérabilités fortes  (voir critiques)</c:v>
                </c:pt>
                <c:pt idx="1">
                  <c:v>Nombre de vulnérabilités  moyennes</c:v>
                </c:pt>
                <c:pt idx="2">
                  <c:v>Nombre de vulnérabilités faibles</c:v>
                </c:pt>
              </c:strCache>
            </c:strRef>
          </c:cat>
          <c:val>
            <c:numRef>
              <c:f>db_vuln_stats!$C$70:$C$72</c:f>
              <c:numCache>
                <c:formatCode>General</c:formatCode>
                <c:ptCount val="3"/>
                <c:pt idx="0">
                  <c:v>8</c:v>
                </c:pt>
                <c:pt idx="1">
                  <c:v>12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8E-42E6-8C60-4CAF655F9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237192"/>
        <c:axId val="298234896"/>
      </c:barChart>
      <c:catAx>
        <c:axId val="298237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34896"/>
        <c:crosses val="autoZero"/>
        <c:auto val="1"/>
        <c:lblAlgn val="ctr"/>
        <c:lblOffset val="100"/>
        <c:noMultiLvlLbl val="0"/>
      </c:catAx>
      <c:valAx>
        <c:axId val="29823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8237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cat>
            <c:strRef>
              <c:f>vuln!$B$14:$B$23</c:f>
              <c:strCache>
                <c:ptCount val="10"/>
                <c:pt idx="0">
                  <c:v>Le serveur est vulnérable à la vulnérabilité DROWN</c:v>
                </c:pt>
                <c:pt idx="1">
                  <c:v>Eléments d'installation par défaut présents sur le serveur</c:v>
                </c:pt>
                <c:pt idx="2">
                  <c:v>Services d'administration insuffisamment sécurisés</c:v>
                </c:pt>
                <c:pt idx="3">
                  <c:v>Le serveur SSL accepte des algorithmes de chiffrement faibles</c:v>
                </c:pt>
                <c:pt idx="4">
                  <c:v>Bannières du composant trop verbeuses</c:v>
                </c:pt>
                <c:pt idx="5">
                  <c:v>Enumération du contenu des répertoires (Directory Browsing) activé</c:v>
                </c:pt>
                <c:pt idx="6">
                  <c:v>Le serveur SSL est vulnérable à la faille POODLE</c:v>
                </c:pt>
                <c:pt idx="7">
                  <c:v>Documents sensibles publiquement accessibles sur le serveur</c:v>
                </c:pt>
                <c:pt idx="8">
                  <c:v>Méthodes TRACE/TRACK actives et autorisées sur le serveur</c:v>
                </c:pt>
                <c:pt idx="9">
                  <c:v>Fuite de données présentes sur des sites de partage</c:v>
                </c:pt>
              </c:strCache>
            </c:strRef>
          </c:cat>
          <c:val>
            <c:numRef>
              <c:f>vuln!$C$14:$C$23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CF-4FC6-B885-283E0B203A7C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14CF-4FC6-B885-283E0B203A7C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14CF-4FC6-B885-283E0B203A7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14CF-4FC6-B885-283E0B203A7C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8-14CF-4FC6-B885-283E0B203A7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A-14CF-4FC6-B885-283E0B203A7C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C-14CF-4FC6-B885-283E0B203A7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E-14CF-4FC6-B885-283E0B203A7C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0-14CF-4FC6-B885-283E0B203A7C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2-14CF-4FC6-B885-283E0B203A7C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4-14CF-4FC6-B885-283E0B203A7C}"/>
              </c:ext>
            </c:extLst>
          </c:dPt>
          <c:cat>
            <c:strRef>
              <c:f>vuln!$B$14:$B$23</c:f>
              <c:strCache>
                <c:ptCount val="10"/>
                <c:pt idx="0">
                  <c:v>Le serveur est vulnérable à la vulnérabilité DROWN</c:v>
                </c:pt>
                <c:pt idx="1">
                  <c:v>Eléments d'installation par défaut présents sur le serveur</c:v>
                </c:pt>
                <c:pt idx="2">
                  <c:v>Services d'administration insuffisamment sécurisés</c:v>
                </c:pt>
                <c:pt idx="3">
                  <c:v>Le serveur SSL accepte des algorithmes de chiffrement faibles</c:v>
                </c:pt>
                <c:pt idx="4">
                  <c:v>Bannières du composant trop verbeuses</c:v>
                </c:pt>
                <c:pt idx="5">
                  <c:v>Enumération du contenu des répertoires (Directory Browsing) activé</c:v>
                </c:pt>
                <c:pt idx="6">
                  <c:v>Le serveur SSL est vulnérable à la faille POODLE</c:v>
                </c:pt>
                <c:pt idx="7">
                  <c:v>Documents sensibles publiquement accessibles sur le serveur</c:v>
                </c:pt>
                <c:pt idx="8">
                  <c:v>Méthodes TRACE/TRACK actives et autorisées sur le serveur</c:v>
                </c:pt>
                <c:pt idx="9">
                  <c:v>Fuite de données présentes sur des sites de partage</c:v>
                </c:pt>
              </c:strCache>
            </c:strRef>
          </c:cat>
          <c:val>
            <c:numRef>
              <c:f>vuln!$D$14:$D$23</c:f>
              <c:numCache>
                <c:formatCode>General</c:formatCode>
                <c:ptCount val="10"/>
                <c:pt idx="0">
                  <c:v>94.73684210526315</c:v>
                </c:pt>
                <c:pt idx="1">
                  <c:v>84.210526315789465</c:v>
                </c:pt>
                <c:pt idx="2">
                  <c:v>78.94736842105263</c:v>
                </c:pt>
                <c:pt idx="3">
                  <c:v>73.68421052631578</c:v>
                </c:pt>
                <c:pt idx="4">
                  <c:v>73.68421052631578</c:v>
                </c:pt>
                <c:pt idx="5">
                  <c:v>73.68421052631578</c:v>
                </c:pt>
                <c:pt idx="6">
                  <c:v>73.68421052631578</c:v>
                </c:pt>
                <c:pt idx="7">
                  <c:v>68.421052631578945</c:v>
                </c:pt>
                <c:pt idx="8">
                  <c:v>63.157894736842103</c:v>
                </c:pt>
                <c:pt idx="9">
                  <c:v>63.157894736842103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4CF-4FC6-B885-283E0B203A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463680"/>
        <c:axId val="137465216"/>
      </c:barChart>
      <c:catAx>
        <c:axId val="1374636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7465216"/>
        <c:crosses val="autoZero"/>
        <c:auto val="1"/>
        <c:lblAlgn val="ctr"/>
        <c:lblOffset val="100"/>
        <c:noMultiLvlLbl val="0"/>
      </c:catAx>
      <c:valAx>
        <c:axId val="137465216"/>
        <c:scaling>
          <c:orientation val="minMax"/>
          <c:max val="1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7463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vuln!$B$28:$B$32</c:f>
              <c:strCache>
                <c:ptCount val="5"/>
                <c:pt idx="0">
                  <c:v>Le système d'exploitation n'est pas à jour</c:v>
                </c:pt>
                <c:pt idx="1">
                  <c:v>Attaque par force brute / dictionnaire possible sur les mots de passe</c:v>
                </c:pt>
                <c:pt idx="2">
                  <c:v>Présence d'un composant obsolète</c:v>
                </c:pt>
                <c:pt idx="3">
                  <c:v>Injections SQL possibles au sein de l'application</c:v>
                </c:pt>
                <c:pt idx="4">
                  <c:v>Serveur de développement accessible</c:v>
                </c:pt>
              </c:strCache>
            </c:strRef>
          </c:cat>
          <c:val>
            <c:numRef>
              <c:f>vuln!$C$28:$C$32</c:f>
              <c:numCache>
                <c:formatCode>0</c:formatCode>
                <c:ptCount val="5"/>
                <c:pt idx="0">
                  <c:v>36.84210526315789</c:v>
                </c:pt>
                <c:pt idx="1">
                  <c:v>36.84210526315789</c:v>
                </c:pt>
                <c:pt idx="2">
                  <c:v>36.84210526315789</c:v>
                </c:pt>
                <c:pt idx="3">
                  <c:v>21.052631578947366</c:v>
                </c:pt>
                <c:pt idx="4">
                  <c:v>21.052631578947366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72-4F71-8CA2-6AB09AF54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77984"/>
        <c:axId val="139179520"/>
      </c:barChart>
      <c:catAx>
        <c:axId val="13917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9179520"/>
        <c:crosses val="autoZero"/>
        <c:auto val="1"/>
        <c:lblAlgn val="ctr"/>
        <c:lblOffset val="100"/>
        <c:noMultiLvlLbl val="0"/>
      </c:catAx>
      <c:valAx>
        <c:axId val="139179520"/>
        <c:scaling>
          <c:orientation val="minMax"/>
          <c:max val="5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391779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vuln!$B$37:$B$46</c:f>
              <c:strCache>
                <c:ptCount val="10"/>
                <c:pt idx="0">
                  <c:v>Le serveur est vulnérable à la vulnérabilité DROWN</c:v>
                </c:pt>
                <c:pt idx="1">
                  <c:v>Le cms installé n'est pas à jour</c:v>
                </c:pt>
                <c:pt idx="2">
                  <c:v>Possibilité de mise en place d'attaques par credentials stuffing</c:v>
                </c:pt>
                <c:pt idx="3">
                  <c:v>Bannières du composant trop verbeuses</c:v>
                </c:pt>
                <c:pt idx="4">
                  <c:v>Eléments d'installation par défaut présents sur le serveur</c:v>
                </c:pt>
                <c:pt idx="5">
                  <c:v>Présence d'un composant obsolète</c:v>
                </c:pt>
                <c:pt idx="6">
                  <c:v>Services d'administration insuffisamment sécurisés</c:v>
                </c:pt>
                <c:pt idx="7">
                  <c:v>Enumération du contenu des répertoires (Directory Browsing) activé</c:v>
                </c:pt>
                <c:pt idx="8">
                  <c:v>Authentification HTTP non sécurisée</c:v>
                </c:pt>
                <c:pt idx="9">
                  <c:v>Le serveur SSL est vulnérable à la faille POODLE</c:v>
                </c:pt>
              </c:strCache>
            </c:strRef>
          </c:cat>
          <c:val>
            <c:numRef>
              <c:f>vuln!$C$37:$C$46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DF-4335-B901-C0B2171F18D1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01DF-4335-B901-C0B2171F18D1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4-01DF-4335-B901-C0B2171F18D1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6-01DF-4335-B901-C0B2171F18D1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8-01DF-4335-B901-C0B2171F18D1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A-01DF-4335-B901-C0B2171F18D1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C-01DF-4335-B901-C0B2171F18D1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E-01DF-4335-B901-C0B2171F18D1}"/>
              </c:ext>
            </c:extLst>
          </c:dPt>
          <c:dPt>
            <c:idx val="8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0-01DF-4335-B901-C0B2171F18D1}"/>
              </c:ext>
            </c:extLst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2-01DF-4335-B901-C0B2171F18D1}"/>
              </c:ext>
            </c:extLst>
          </c:dPt>
          <c:cat>
            <c:strRef>
              <c:f>vuln!$B$37:$B$46</c:f>
              <c:strCache>
                <c:ptCount val="10"/>
                <c:pt idx="0">
                  <c:v>Le serveur est vulnérable à la vulnérabilité DROWN</c:v>
                </c:pt>
                <c:pt idx="1">
                  <c:v>Le cms installé n'est pas à jour</c:v>
                </c:pt>
                <c:pt idx="2">
                  <c:v>Possibilité de mise en place d'attaques par credentials stuffing</c:v>
                </c:pt>
                <c:pt idx="3">
                  <c:v>Bannières du composant trop verbeuses</c:v>
                </c:pt>
                <c:pt idx="4">
                  <c:v>Eléments d'installation par défaut présents sur le serveur</c:v>
                </c:pt>
                <c:pt idx="5">
                  <c:v>Présence d'un composant obsolète</c:v>
                </c:pt>
                <c:pt idx="6">
                  <c:v>Services d'administration insuffisamment sécurisés</c:v>
                </c:pt>
                <c:pt idx="7">
                  <c:v>Enumération du contenu des répertoires (Directory Browsing) activé</c:v>
                </c:pt>
                <c:pt idx="8">
                  <c:v>Authentification HTTP non sécurisée</c:v>
                </c:pt>
                <c:pt idx="9">
                  <c:v>Le serveur SSL est vulnérable à la faille POODLE</c:v>
                </c:pt>
              </c:strCache>
            </c:strRef>
          </c:cat>
          <c:val>
            <c:numRef>
              <c:f>vuln!$D$37:$D$46</c:f>
              <c:numCache>
                <c:formatCode>General</c:formatCode>
                <c:ptCount val="10"/>
                <c:pt idx="0">
                  <c:v>100</c:v>
                </c:pt>
                <c:pt idx="1">
                  <c:v>80</c:v>
                </c:pt>
                <c:pt idx="2">
                  <c:v>80</c:v>
                </c:pt>
                <c:pt idx="3">
                  <c:v>60</c:v>
                </c:pt>
                <c:pt idx="4">
                  <c:v>60</c:v>
                </c:pt>
                <c:pt idx="5">
                  <c:v>60</c:v>
                </c:pt>
                <c:pt idx="6">
                  <c:v>40</c:v>
                </c:pt>
                <c:pt idx="7">
                  <c:v>40</c:v>
                </c:pt>
                <c:pt idx="8">
                  <c:v>40</c:v>
                </c:pt>
                <c:pt idx="9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01DF-4335-B901-C0B2171F18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867840"/>
        <c:axId val="143459456"/>
      </c:barChart>
      <c:catAx>
        <c:axId val="1428678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459456"/>
        <c:crosses val="autoZero"/>
        <c:auto val="1"/>
        <c:lblAlgn val="ctr"/>
        <c:lblOffset val="100"/>
        <c:noMultiLvlLbl val="0"/>
      </c:catAx>
      <c:valAx>
        <c:axId val="1434594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2867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vuln!$B$51:$B$53</c:f>
              <c:strCache>
                <c:ptCount val="3"/>
                <c:pt idx="0">
                  <c:v>Présence d'un composant obsolète</c:v>
                </c:pt>
                <c:pt idx="1">
                  <c:v>Le système d'exploitation n'est pas à jour</c:v>
                </c:pt>
                <c:pt idx="2">
                  <c:v>Serveur de développement accessible</c:v>
                </c:pt>
              </c:strCache>
            </c:strRef>
          </c:cat>
          <c:val>
            <c:numRef>
              <c:f>vuln!$C$51:$C$53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5-439E-B442-0E5D7B4D36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479936"/>
        <c:axId val="143481472"/>
      </c:barChart>
      <c:catAx>
        <c:axId val="143479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3481472"/>
        <c:crosses val="autoZero"/>
        <c:auto val="1"/>
        <c:lblAlgn val="ctr"/>
        <c:lblOffset val="100"/>
        <c:noMultiLvlLbl val="0"/>
      </c:catAx>
      <c:valAx>
        <c:axId val="143481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479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vuln!$B$60:$B$69</c:f>
              <c:strCache>
                <c:ptCount val="10"/>
                <c:pt idx="0">
                  <c:v>Services d'administration insuffisamment sécurisés</c:v>
                </c:pt>
                <c:pt idx="1">
                  <c:v>Le serveur SSL accepte des algorithmes de chiffrement faibles</c:v>
                </c:pt>
                <c:pt idx="2">
                  <c:v>Eléments d'installation par défaut présents sur le serveur</c:v>
                </c:pt>
                <c:pt idx="3">
                  <c:v>Le serveur est vulnérable à la vulnérabilité DROWN</c:v>
                </c:pt>
                <c:pt idx="4">
                  <c:v>Enumération du contenu des répertoires (Directory Browsing) activé</c:v>
                </c:pt>
                <c:pt idx="5">
                  <c:v>Documents sensibles publiquement accessibles sur le serveur</c:v>
                </c:pt>
                <c:pt idx="6">
                  <c:v>Le serveur SSL est vulnérable à la faille POODLE</c:v>
                </c:pt>
                <c:pt idx="7">
                  <c:v>Méthodes TRACE/TRACK actives et autorisées sur le serveur</c:v>
                </c:pt>
                <c:pt idx="8">
                  <c:v>Bannières du composant trop verbeuses</c:v>
                </c:pt>
                <c:pt idx="9">
                  <c:v>Fuite de données présentes sur des sites de partage</c:v>
                </c:pt>
              </c:strCache>
            </c:strRef>
          </c:cat>
          <c:val>
            <c:numRef>
              <c:f>vuln!$C$60:$C$69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D-4F67-8F52-8C4A78E42C65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2-F3DD-4F67-8F52-8C4A78E42C6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4-F3DD-4F67-8F52-8C4A78E42C6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6-F3DD-4F67-8F52-8C4A78E42C65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8-F3DD-4F67-8F52-8C4A78E42C65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A-F3DD-4F67-8F52-8C4A78E42C65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C-F3DD-4F67-8F52-8C4A78E42C6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E-F3DD-4F67-8F52-8C4A78E42C6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0-F3DD-4F67-8F52-8C4A78E42C6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12-F3DD-4F67-8F52-8C4A78E42C65}"/>
              </c:ext>
            </c:extLst>
          </c:dPt>
          <c:dPt>
            <c:idx val="9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4-F3DD-4F67-8F52-8C4A78E42C65}"/>
              </c:ext>
            </c:extLst>
          </c:dPt>
          <c:cat>
            <c:strRef>
              <c:f>vuln!$B$60:$B$69</c:f>
              <c:strCache>
                <c:ptCount val="10"/>
                <c:pt idx="0">
                  <c:v>Services d'administration insuffisamment sécurisés</c:v>
                </c:pt>
                <c:pt idx="1">
                  <c:v>Le serveur SSL accepte des algorithmes de chiffrement faibles</c:v>
                </c:pt>
                <c:pt idx="2">
                  <c:v>Eléments d'installation par défaut présents sur le serveur</c:v>
                </c:pt>
                <c:pt idx="3">
                  <c:v>Le serveur est vulnérable à la vulnérabilité DROWN</c:v>
                </c:pt>
                <c:pt idx="4">
                  <c:v>Enumération du contenu des répertoires (Directory Browsing) activé</c:v>
                </c:pt>
                <c:pt idx="5">
                  <c:v>Documents sensibles publiquement accessibles sur le serveur</c:v>
                </c:pt>
                <c:pt idx="6">
                  <c:v>Le serveur SSL est vulnérable à la faille POODLE</c:v>
                </c:pt>
                <c:pt idx="7">
                  <c:v>Méthodes TRACE/TRACK actives et autorisées sur le serveur</c:v>
                </c:pt>
                <c:pt idx="8">
                  <c:v>Bannières du composant trop verbeuses</c:v>
                </c:pt>
                <c:pt idx="9">
                  <c:v>Fuite de données présentes sur des sites de partage</c:v>
                </c:pt>
              </c:strCache>
            </c:strRef>
          </c:cat>
          <c:val>
            <c:numRef>
              <c:f>vuln!$D$60:$D$69</c:f>
              <c:numCache>
                <c:formatCode>General</c:formatCode>
                <c:ptCount val="10"/>
                <c:pt idx="0">
                  <c:v>92.857142857142861</c:v>
                </c:pt>
                <c:pt idx="1">
                  <c:v>92.857142857142861</c:v>
                </c:pt>
                <c:pt idx="2">
                  <c:v>92.857142857142861</c:v>
                </c:pt>
                <c:pt idx="3">
                  <c:v>92.857142857142861</c:v>
                </c:pt>
                <c:pt idx="4">
                  <c:v>85.714285714285708</c:v>
                </c:pt>
                <c:pt idx="5">
                  <c:v>85.714285714285708</c:v>
                </c:pt>
                <c:pt idx="6">
                  <c:v>85.714285714285708</c:v>
                </c:pt>
                <c:pt idx="7">
                  <c:v>78.571428571428569</c:v>
                </c:pt>
                <c:pt idx="8">
                  <c:v>78.571428571428569</c:v>
                </c:pt>
                <c:pt idx="9">
                  <c:v>78.571428571428569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3DD-4F67-8F52-8C4A78E42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840192"/>
        <c:axId val="144841728"/>
      </c:barChart>
      <c:catAx>
        <c:axId val="144840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4841728"/>
        <c:crosses val="autoZero"/>
        <c:auto val="1"/>
        <c:lblAlgn val="ctr"/>
        <c:lblOffset val="100"/>
        <c:noMultiLvlLbl val="0"/>
      </c:catAx>
      <c:valAx>
        <c:axId val="1448417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4840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vuln!$B$74:$B$78</c:f>
              <c:strCache>
                <c:ptCount val="5"/>
                <c:pt idx="0">
                  <c:v>Attaque par force brute / dictionnaire possible sur les mots de passe</c:v>
                </c:pt>
                <c:pt idx="1">
                  <c:v>Le système d'exploitation n'est pas à jour</c:v>
                </c:pt>
                <c:pt idx="2">
                  <c:v>Injections SQL possibles au sein de l'application</c:v>
                </c:pt>
                <c:pt idx="3">
                  <c:v>Présence d'un composant obsolète</c:v>
                </c:pt>
                <c:pt idx="4">
                  <c:v>Le système d'exploitation est obsolète</c:v>
                </c:pt>
              </c:strCache>
            </c:strRef>
          </c:cat>
          <c:val>
            <c:numRef>
              <c:f>vuln!$C$74:$C$78</c:f>
              <c:numCache>
                <c:formatCode>0</c:formatCode>
                <c:ptCount val="5"/>
                <c:pt idx="0">
                  <c:v>50</c:v>
                </c:pt>
                <c:pt idx="1">
                  <c:v>42.857142857142854</c:v>
                </c:pt>
                <c:pt idx="2">
                  <c:v>28.571428571428569</c:v>
                </c:pt>
                <c:pt idx="3">
                  <c:v>28.571428571428569</c:v>
                </c:pt>
                <c:pt idx="4">
                  <c:v>21.428571428571427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D-46F9-8CFC-64858EF52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505280"/>
        <c:axId val="145523456"/>
      </c:barChart>
      <c:catAx>
        <c:axId val="145505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5523456"/>
        <c:crosses val="autoZero"/>
        <c:auto val="1"/>
        <c:lblAlgn val="ctr"/>
        <c:lblOffset val="100"/>
        <c:noMultiLvlLbl val="0"/>
      </c:catAx>
      <c:valAx>
        <c:axId val="14552345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145505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104ED-560C-4120-89D5-A40EBF371D29}" type="datetimeFigureOut">
              <a:rPr lang="fr-FR" smtClean="0"/>
              <a:t>05/10/2020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7C83D-2704-4EF9-9935-2CF956BF74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83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342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27" y="4716661"/>
            <a:ext cx="5439410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342" y="9431599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3599C48-8A9F-4257-828B-FB74267884A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372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1683271"/>
            <a:ext cx="4527550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2815605"/>
            <a:ext cx="4527550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 smtClean="0"/>
              <a:t>Cliquer pour ajouter un sous-titre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 smtClean="0"/>
              <a:t>Date | </a:t>
            </a:r>
            <a:r>
              <a:rPr lang="fr-FR" dirty="0"/>
              <a:t>E</a:t>
            </a:r>
            <a:r>
              <a:rPr lang="fr-FR" dirty="0" smtClean="0"/>
              <a:t>metteur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/>
          </a:p>
        </p:txBody>
      </p:sp>
      <p:sp>
        <p:nvSpPr>
          <p:cNvPr id="14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960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 smtClean="0"/>
              <a:t>Date | </a:t>
            </a:r>
            <a:r>
              <a:rPr lang="fr-FR" dirty="0"/>
              <a:t>E</a:t>
            </a:r>
            <a:r>
              <a:rPr lang="fr-FR" dirty="0" smtClean="0"/>
              <a:t>metteur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008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age de gar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11960" y="1683271"/>
            <a:ext cx="4527550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4211960" y="2815605"/>
            <a:ext cx="4527550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 smtClean="0"/>
              <a:t>Cliquer pour ajouter un sous-titre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/>
          </a:p>
        </p:txBody>
      </p: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FC509A42-19AD-CE45-9631-39CA09E7EA3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211960" y="3914822"/>
            <a:ext cx="4527550" cy="38512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 smtClean="0"/>
              <a:t>Date | </a:t>
            </a:r>
            <a:r>
              <a:rPr lang="fr-FR" dirty="0"/>
              <a:t>E</a:t>
            </a:r>
            <a:r>
              <a:rPr lang="fr-FR" dirty="0" smtClean="0"/>
              <a:t>metteur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673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466200" y="1061100"/>
            <a:ext cx="8211600" cy="340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574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466200" y="1061100"/>
            <a:ext cx="8211600" cy="340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7567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466200" y="1061100"/>
            <a:ext cx="8211600" cy="340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6819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466200" y="1061100"/>
            <a:ext cx="8211600" cy="340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810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466200" y="1061100"/>
            <a:ext cx="8211600" cy="340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882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466200" y="1061100"/>
            <a:ext cx="8211600" cy="3402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527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slide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smtClean="0"/>
              <a:pPr/>
              <a:t>‹N°›</a:t>
            </a:fld>
            <a:endParaRPr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466200" y="1061100"/>
            <a:ext cx="8211600" cy="3402000"/>
          </a:xfrm>
        </p:spPr>
        <p:txBody>
          <a:bodyPr>
            <a:noAutofit/>
          </a:bodyPr>
          <a:lstStyle>
            <a:lvl1pPr marL="0" indent="0">
              <a:buSzPct val="140000"/>
              <a:buFont typeface="Wingdings" panose="05000000000000000000" pitchFamily="2" charset="2"/>
              <a:buNone/>
              <a:defRPr sz="1800"/>
            </a:lvl1pPr>
            <a:lvl2pPr marL="540000" marR="0" indent="-214313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350" baseline="0">
                <a:solidFill>
                  <a:schemeClr val="tx2"/>
                </a:solidFill>
              </a:defRPr>
            </a:lvl2pPr>
            <a:lvl3pPr marL="810000" marR="0" indent="-1890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sz="1200">
                <a:solidFill>
                  <a:srgbClr val="575757"/>
                </a:solidFill>
              </a:defRPr>
            </a:lvl3pPr>
            <a:lvl4pPr marL="1080000" marR="0" indent="-1620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sz="1050">
                <a:solidFill>
                  <a:srgbClr val="575757"/>
                </a:solidFill>
              </a:defRPr>
            </a:lvl4pPr>
            <a:lvl5pPr marL="1350000" marR="0" indent="-162000" algn="l" defTabSz="6858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sz="105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 smtClean="0">
                <a:latin typeface="Arial"/>
              </a:rPr>
              <a:t>| Titre du document</a:t>
            </a:r>
            <a:endParaRPr lang="fr-FR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1115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slide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smtClean="0"/>
              <a:pPr/>
              <a:t>‹N°›</a:t>
            </a:fld>
            <a:endParaRPr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8"/>
          </p:nvPr>
        </p:nvSpPr>
        <p:spPr>
          <a:xfrm>
            <a:off x="466200" y="1061100"/>
            <a:ext cx="8211600" cy="3402000"/>
          </a:xfrm>
        </p:spPr>
        <p:txBody>
          <a:bodyPr>
            <a:noAutofit/>
          </a:bodyPr>
          <a:lstStyle>
            <a:lvl1pPr marL="0" indent="0">
              <a:buSzPct val="140000"/>
              <a:buFont typeface="Wingdings" panose="05000000000000000000" pitchFamily="2" charset="2"/>
              <a:buNone/>
              <a:defRPr sz="1800"/>
            </a:lvl1pPr>
            <a:lvl2pPr marL="540000" marR="0" indent="-214313" algn="l" defTabSz="685800" rtl="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350" baseline="0">
                <a:solidFill>
                  <a:schemeClr val="tx2"/>
                </a:solidFill>
              </a:defRPr>
            </a:lvl2pPr>
            <a:lvl3pPr marL="810000" marR="0" indent="-1890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sz="1200">
                <a:solidFill>
                  <a:srgbClr val="575757"/>
                </a:solidFill>
              </a:defRPr>
            </a:lvl3pPr>
            <a:lvl4pPr marL="1080000" marR="0" indent="-16200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sz="1050">
                <a:solidFill>
                  <a:srgbClr val="575757"/>
                </a:solidFill>
              </a:defRPr>
            </a:lvl4pPr>
            <a:lvl5pPr marL="1350000" marR="0" indent="-162000" algn="l" defTabSz="685800" rtl="0" eaLnBrk="1" fontAlgn="auto" latinLnBrk="0" hangingPunct="1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sz="1050">
                <a:solidFill>
                  <a:srgbClr val="575757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 smtClean="0">
                <a:latin typeface="Arial"/>
              </a:rPr>
              <a:t>| Titre du document</a:t>
            </a:r>
            <a:endParaRPr lang="fr-FR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6553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63" name="Espace réservé du texte 62"/>
          <p:cNvSpPr>
            <a:spLocks noGrp="1"/>
          </p:cNvSpPr>
          <p:nvPr>
            <p:ph type="body" sz="quarter" idx="14" hasCustomPrompt="1"/>
          </p:nvPr>
        </p:nvSpPr>
        <p:spPr>
          <a:xfrm>
            <a:off x="4427538" y="1767822"/>
            <a:ext cx="2736304" cy="2160240"/>
          </a:xfr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Tx/>
              <a:buNone/>
              <a:defRPr lang="fr-FR" sz="1400" b="1" kern="1200" cap="none" baseline="0" smtClean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dirty="0" smtClean="0"/>
              <a:t>Chapitre 1</a:t>
            </a:r>
          </a:p>
          <a:p>
            <a:pPr lvl="0"/>
            <a:r>
              <a:rPr lang="fr-FR" dirty="0" smtClean="0"/>
              <a:t>Chapitre 2</a:t>
            </a:r>
          </a:p>
          <a:p>
            <a:pPr lvl="0"/>
            <a:r>
              <a:rPr lang="fr-FR" dirty="0" smtClean="0"/>
              <a:t>Chapitre 3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>
                <a:latin typeface="Arial"/>
                <a:ea typeface="+mn-ea"/>
              </a:rPr>
              <a:t>| Titre du document</a:t>
            </a:r>
            <a:endParaRPr lang="fr-FR" dirty="0">
              <a:latin typeface="Arial"/>
              <a:ea typeface="+mn-ea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427538" y="915566"/>
            <a:ext cx="3096790" cy="10324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 smtClean="0"/>
              <a:t>Sommaire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046"/>
            <a:ext cx="9144000" cy="84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 userDrawn="1"/>
        </p:nvSpPr>
        <p:spPr>
          <a:xfrm>
            <a:off x="4427538" y="915566"/>
            <a:ext cx="3096790" cy="103249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ts val="2700"/>
              </a:lnSpc>
              <a:spcBef>
                <a:spcPts val="0"/>
              </a:spcBef>
              <a:buNone/>
              <a:defRPr sz="2800" b="1" kern="1200" baseline="0">
                <a:solidFill>
                  <a:srgbClr val="006AB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dirty="0" smtClean="0"/>
              <a:t>Sommaire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17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44016"/>
            <a:ext cx="1310181" cy="4803998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4427538" y="1683271"/>
            <a:ext cx="4311972" cy="1032495"/>
          </a:xfrm>
        </p:spPr>
        <p:txBody>
          <a:bodyPr anchor="ctr" anchorCtr="0">
            <a:noAutofit/>
          </a:bodyPr>
          <a:lstStyle>
            <a:lvl1pPr algn="l">
              <a:lnSpc>
                <a:spcPts val="2700"/>
              </a:lnSpc>
              <a:spcBef>
                <a:spcPts val="0"/>
              </a:spcBef>
              <a:defRPr sz="2800" baseline="0">
                <a:solidFill>
                  <a:srgbClr val="006AB2"/>
                </a:solidFill>
              </a:defRPr>
            </a:lvl1pPr>
          </a:lstStyle>
          <a:p>
            <a:r>
              <a:rPr lang="fr-FR" dirty="0" smtClean="0"/>
              <a:t>Titre du chapitre</a:t>
            </a:r>
            <a:endParaRPr lang="fr-FR" dirty="0"/>
          </a:p>
        </p:txBody>
      </p:sp>
      <p:sp>
        <p:nvSpPr>
          <p:cNvPr id="18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4427538" y="2815605"/>
            <a:ext cx="4311972" cy="664418"/>
          </a:xfrm>
        </p:spPr>
        <p:txBody>
          <a:bodyPr>
            <a:noAutofit/>
          </a:bodyPr>
          <a:lstStyle>
            <a:lvl1pPr algn="l">
              <a:defRPr sz="2000">
                <a:solidFill>
                  <a:srgbClr val="575757"/>
                </a:solidFill>
              </a:defRPr>
            </a:lvl1pPr>
          </a:lstStyle>
          <a:p>
            <a:pPr lvl="0"/>
            <a:r>
              <a:rPr lang="fr-FR" dirty="0" smtClean="0"/>
              <a:t>Sous-titre éventuel</a:t>
            </a:r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44016"/>
            <a:ext cx="1310181" cy="48039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25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753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89" y="2255"/>
            <a:ext cx="7522111" cy="5141246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4A0B2A-58BC-1D4D-8883-191DA713D2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68538" y="915988"/>
            <a:ext cx="2735510" cy="15113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200" kern="800" cap="none" baseline="0">
                <a:solidFill>
                  <a:schemeClr val="bg1"/>
                </a:solidFill>
              </a:defRPr>
            </a:lvl1pPr>
            <a:lvl2pPr marL="43425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Titre principal de la slide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5C05DFA-F720-FF4C-A4AA-91C4E66A310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68538" y="2427288"/>
            <a:ext cx="2951534" cy="187325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7504" y="4749992"/>
            <a:ext cx="287338" cy="273844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7534"/>
            <a:ext cx="91440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personne, intérieur, tenant, alimentation&#10;&#10;Description générée automatiquement">
            <a:extLst>
              <a:ext uri="{FF2B5EF4-FFF2-40B4-BE49-F238E27FC236}">
                <a16:creationId xmlns:a16="http://schemas.microsoft.com/office/drawing/2014/main" id="{DCE54B6C-D7B7-064E-80CC-C434FFA6A4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889" y="2255"/>
            <a:ext cx="7522111" cy="51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79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3947"/>
            <a:ext cx="9190183" cy="51713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714"/>
            <a:ext cx="657373" cy="581836"/>
          </a:xfrm>
          <a:prstGeom prst="rect">
            <a:avLst/>
          </a:prstGeo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E49024-B637-B846-AD7A-074C32D97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24075" y="987425"/>
            <a:ext cx="2735957" cy="1871663"/>
          </a:xfrm>
          <a:prstGeom prst="rect">
            <a:avLst/>
          </a:prstGeom>
        </p:spPr>
        <p:txBody>
          <a:bodyPr/>
          <a:lstStyle>
            <a:lvl1pPr>
              <a:defRPr sz="2800" kern="800" cap="all" baseline="0"/>
            </a:lvl1pPr>
            <a:lvl2pPr marL="434250" indent="0">
              <a:buNone/>
              <a:defRPr sz="3200"/>
            </a:lvl2pPr>
          </a:lstStyle>
          <a:p>
            <a:pPr lvl="0"/>
            <a:r>
              <a:rPr lang="fr-FR" dirty="0" smtClean="0"/>
              <a:t>Titre de la slide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F9933515-A54B-C648-9452-ED438F800E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4048" y="987425"/>
            <a:ext cx="3457575" cy="187166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1400" b="0"/>
            </a:lvl1pPr>
          </a:lstStyle>
          <a:p>
            <a:pPr lvl="0"/>
            <a:r>
              <a:rPr lang="fr-FR" dirty="0"/>
              <a:t>Texte</a:t>
            </a:r>
          </a:p>
        </p:txBody>
      </p:sp>
      <p:pic>
        <p:nvPicPr>
          <p:cNvPr id="6" name="Image 5" descr="Une image contenant personne, intérieur, homme, table&#10;&#10;Description générée automatiquement">
            <a:extLst>
              <a:ext uri="{FF2B5EF4-FFF2-40B4-BE49-F238E27FC236}">
                <a16:creationId xmlns:a16="http://schemas.microsoft.com/office/drawing/2014/main" id="{6FB58E74-65F0-5A41-B2A3-C683EB81BB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08" y="-13947"/>
            <a:ext cx="9190183" cy="517139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F7A409D-321F-644F-957D-D88584B88E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714"/>
            <a:ext cx="657373" cy="5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12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>
                <a:latin typeface="Arial"/>
                <a:ea typeface="+mn-ea"/>
              </a:rPr>
              <a:t>| Titre du document</a:t>
            </a:r>
            <a:endParaRPr lang="fr-FR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89367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Titre de la slide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>
                <a:latin typeface="Arial"/>
                <a:ea typeface="+mn-ea"/>
              </a:rPr>
              <a:t>| Titre du document</a:t>
            </a:r>
            <a:endParaRPr lang="fr-FR" dirty="0">
              <a:latin typeface="Arial"/>
              <a:ea typeface="+mn-ea"/>
            </a:endParaRP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827584" y="843558"/>
            <a:ext cx="8064896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863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27584" y="87474"/>
            <a:ext cx="8064092" cy="54000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Titre de la slide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‹N°›</a:t>
            </a:fld>
            <a:endParaRPr lang="fr-FR" dirty="0" smtClean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6"/>
          </p:nvPr>
        </p:nvSpPr>
        <p:spPr>
          <a:xfrm>
            <a:off x="827584" y="843558"/>
            <a:ext cx="3889375" cy="374441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>
                <a:solidFill>
                  <a:srgbClr val="575757"/>
                </a:solidFill>
              </a:defRPr>
            </a:lvl4pPr>
            <a:lvl5pPr>
              <a:defRPr>
                <a:solidFill>
                  <a:srgbClr val="575757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7"/>
          </p:nvPr>
        </p:nvSpPr>
        <p:spPr>
          <a:xfrm>
            <a:off x="5002301" y="843558"/>
            <a:ext cx="3889375" cy="3744416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rgbClr val="575757"/>
                </a:solidFill>
              </a:defRPr>
            </a:lvl3pPr>
            <a:lvl4pPr>
              <a:defRPr>
                <a:solidFill>
                  <a:srgbClr val="575757"/>
                </a:solidFill>
              </a:defRPr>
            </a:lvl4pPr>
            <a:lvl5pPr>
              <a:defRPr>
                <a:solidFill>
                  <a:srgbClr val="575757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fr-FR" smtClean="0">
                <a:latin typeface="Arial"/>
                <a:ea typeface="+mn-ea"/>
              </a:rPr>
              <a:t>| Titre du document</a:t>
            </a:r>
            <a:endParaRPr lang="fr-FR" dirty="0"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5237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/>
          </a:p>
        </p:txBody>
      </p:sp>
      <p:sp>
        <p:nvSpPr>
          <p:cNvPr id="8" name="ZoneTexte 7"/>
          <p:cNvSpPr txBox="1"/>
          <p:nvPr/>
        </p:nvSpPr>
        <p:spPr>
          <a:xfrm>
            <a:off x="4818086" y="1261977"/>
            <a:ext cx="3240360" cy="2529366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algn="l"/>
            <a:r>
              <a:rPr lang="fr-FR" sz="2000" b="1" dirty="0" smtClean="0">
                <a:solidFill>
                  <a:srgbClr val="575757"/>
                </a:solidFill>
              </a:rPr>
              <a:t>esante.gouv.fr</a:t>
            </a:r>
          </a:p>
          <a:p>
            <a:pPr algn="l"/>
            <a:r>
              <a:rPr lang="fr-FR" sz="1500" dirty="0" smtClean="0">
                <a:solidFill>
                  <a:srgbClr val="575757"/>
                </a:solidFill>
              </a:rPr>
              <a:t>Le portail</a:t>
            </a:r>
            <a:r>
              <a:rPr lang="fr-FR" sz="1500" baseline="0" dirty="0" smtClean="0">
                <a:solidFill>
                  <a:srgbClr val="575757"/>
                </a:solidFill>
              </a:rPr>
              <a:t> pour accéder à l’ensemble des services et produits de l’agence du numérique en santé et s’informer sur l’actualité de la e-santé. </a:t>
            </a:r>
          </a:p>
          <a:p>
            <a:pPr algn="ctr"/>
            <a:endParaRPr lang="fr-FR" sz="1500" dirty="0" err="1" smtClean="0">
              <a:solidFill>
                <a:srgbClr val="575757"/>
              </a:solidFill>
            </a:endParaRPr>
          </a:p>
        </p:txBody>
      </p:sp>
      <p:pic>
        <p:nvPicPr>
          <p:cNvPr id="9" name="Picture 2" descr="Y:\Interne\Communication\Communication_2019\Crea_graphiques\Pictos\Picto_OK\Twitter_Logo_Blu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2817758"/>
            <a:ext cx="422086" cy="4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Y:\Interne\Communication\Communication_2019\Crea_graphiques\Pictos\Picto_OK\LINKEDIN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327180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47" y="2866457"/>
            <a:ext cx="2626521" cy="7200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046"/>
            <a:ext cx="9144000" cy="773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4948014"/>
            <a:ext cx="9144000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 dirty="0" smtClean="0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4818086" y="1261977"/>
            <a:ext cx="3240360" cy="2529366"/>
          </a:xfrm>
          <a:prstGeom prst="rect">
            <a:avLst/>
          </a:prstGeom>
          <a:noFill/>
        </p:spPr>
        <p:txBody>
          <a:bodyPr wrap="square" lIns="72000" tIns="108000" rIns="72000" bIns="108000" rtlCol="0" anchor="t" anchorCtr="0">
            <a:normAutofit/>
          </a:bodyPr>
          <a:lstStyle/>
          <a:p>
            <a:pPr algn="l"/>
            <a:r>
              <a:rPr lang="fr-FR" sz="2000" b="1" dirty="0" smtClean="0">
                <a:solidFill>
                  <a:srgbClr val="575757"/>
                </a:solidFill>
              </a:rPr>
              <a:t>esante.gouv.fr</a:t>
            </a:r>
          </a:p>
          <a:p>
            <a:pPr algn="l"/>
            <a:r>
              <a:rPr lang="fr-FR" sz="1500" dirty="0" smtClean="0">
                <a:solidFill>
                  <a:srgbClr val="575757"/>
                </a:solidFill>
              </a:rPr>
              <a:t>Le portail</a:t>
            </a:r>
            <a:r>
              <a:rPr lang="fr-FR" sz="1500" baseline="0" dirty="0" smtClean="0">
                <a:solidFill>
                  <a:srgbClr val="575757"/>
                </a:solidFill>
              </a:rPr>
              <a:t> pour accéder à l’ensemble des services et produits de l’agence du numérique en santé et s’informer sur l’actualité de la e-santé. </a:t>
            </a:r>
          </a:p>
          <a:p>
            <a:pPr algn="ctr"/>
            <a:endParaRPr lang="fr-FR" sz="1500" dirty="0" err="1" smtClean="0">
              <a:solidFill>
                <a:srgbClr val="575757"/>
              </a:solidFill>
            </a:endParaRPr>
          </a:p>
        </p:txBody>
      </p:sp>
      <p:pic>
        <p:nvPicPr>
          <p:cNvPr id="17" name="Picture 2" descr="Y:\Interne\Communication\Communication_2019\Crea_graphiques\Pictos\Picto_OK\Twitter_Logo_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60" y="2817758"/>
            <a:ext cx="422086" cy="42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Y:\Interne\Communication\Communication_2019\Crea_graphiques\Pictos\Picto_OK\LINKEDIN@2x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703" y="3271808"/>
            <a:ext cx="252000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47" y="2866457"/>
            <a:ext cx="2626521" cy="72008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36" y="222405"/>
            <a:ext cx="1361391" cy="4698691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5" y="1960852"/>
            <a:ext cx="1384703" cy="122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38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584" y="843558"/>
            <a:ext cx="8064896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marL="7200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/>
            </a:pPr>
            <a:r>
              <a:rPr kumimoji="0" lang="fr-F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Deuxième niveau</a:t>
            </a:r>
          </a:p>
          <a:p>
            <a:pPr marL="1080000" marR="0" lvl="2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Troisième niveau</a:t>
            </a:r>
          </a:p>
          <a:p>
            <a:pPr marL="1440000" marR="0" lvl="3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Quatrième niveau</a:t>
            </a:r>
          </a:p>
          <a:p>
            <a:pPr marL="1800000" marR="0" lvl="4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Cinquième niveau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504" y="4749992"/>
            <a:ext cx="287338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FR" sz="800" i="1" kern="1200" smtClean="0">
                <a:solidFill>
                  <a:srgbClr val="575757"/>
                </a:solidFill>
                <a:latin typeface="Arial"/>
                <a:ea typeface="+mn-ea"/>
                <a:cs typeface="+mn-cs"/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8753" y="4749992"/>
            <a:ext cx="6926486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i="1">
                <a:solidFill>
                  <a:srgbClr val="575757"/>
                </a:solidFill>
              </a:defRPr>
            </a:lvl1pPr>
          </a:lstStyle>
          <a:p>
            <a:r>
              <a:rPr lang="fr-FR" smtClean="0">
                <a:latin typeface="Arial"/>
                <a:ea typeface="+mn-ea"/>
              </a:rPr>
              <a:t>| Titre du document</a:t>
            </a:r>
            <a:endParaRPr lang="fr-FR" dirty="0">
              <a:latin typeface="Arial"/>
              <a:ea typeface="+mn-ea"/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27584" y="87474"/>
            <a:ext cx="8064092" cy="54000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FR" dirty="0" smtClean="0"/>
              <a:t>Titre de la slide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146140" y="699542"/>
            <a:ext cx="8853302" cy="0"/>
          </a:xfrm>
          <a:prstGeom prst="line">
            <a:avLst/>
          </a:prstGeom>
          <a:ln w="3175">
            <a:solidFill>
              <a:srgbClr val="575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 userDrawn="1"/>
        </p:nvCxnSpPr>
        <p:spPr>
          <a:xfrm>
            <a:off x="146140" y="699542"/>
            <a:ext cx="8853302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0" y="87474"/>
            <a:ext cx="53680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6" r:id="rId16"/>
    <p:sldLayoutId id="2147483717" r:id="rId17"/>
    <p:sldLayoutId id="2147483718" r:id="rId18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2200"/>
        </a:lnSpc>
        <a:spcBef>
          <a:spcPct val="0"/>
        </a:spcBef>
        <a:buNone/>
        <a:defRPr sz="2000" b="1" kern="1200">
          <a:solidFill>
            <a:srgbClr val="006AB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800"/>
        </a:spcBef>
        <a:spcAft>
          <a:spcPts val="0"/>
        </a:spcAft>
        <a:buClrTx/>
        <a:buSzPct val="100000"/>
        <a:buFont typeface="Wingdings" panose="05000000000000000000" pitchFamily="2" charset="2"/>
        <a:buNone/>
        <a:tabLst/>
        <a:defRPr sz="2400" b="1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720000" marR="0" indent="-285750" algn="l" defTabSz="9144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6AB2"/>
        </a:buClr>
        <a:buSzPct val="100000"/>
        <a:buFont typeface="Wingdings 3" panose="05040102010807070707" pitchFamily="18" charset="2"/>
        <a:buChar char="u"/>
        <a:tabLst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80000" marR="0" indent="-252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Webdings" panose="05030102010509060703" pitchFamily="18" charset="2"/>
        <a:buChar char="&lt;"/>
        <a:tabLst/>
        <a:defRPr lang="fr-FR" sz="1600" kern="1200" baseline="0">
          <a:solidFill>
            <a:srgbClr val="575757"/>
          </a:solidFill>
          <a:latin typeface="+mn-lt"/>
          <a:ea typeface="+mn-ea"/>
          <a:cs typeface="+mn-cs"/>
        </a:defRPr>
      </a:lvl3pPr>
      <a:lvl4pPr marL="1440000" marR="0" indent="-21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Pct val="130000"/>
        <a:buFont typeface="Arial" panose="020B0604020202020204" pitchFamily="34" charset="0"/>
        <a:buChar char="•"/>
        <a:tabLst/>
        <a:defRPr lang="fr-FR" sz="1600" kern="1200">
          <a:solidFill>
            <a:srgbClr val="575757"/>
          </a:solidFill>
          <a:latin typeface="+mn-lt"/>
          <a:ea typeface="+mn-ea"/>
          <a:cs typeface="+mn-cs"/>
        </a:defRPr>
      </a:lvl4pPr>
      <a:lvl5pPr marL="1800000" marR="0" indent="-21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Pct val="110000"/>
        <a:buFont typeface="Arial" pitchFamily="34" charset="0"/>
        <a:buChar char="•"/>
        <a:tabLst/>
        <a:defRPr lang="fr-FR" sz="1400" kern="1200">
          <a:solidFill>
            <a:srgbClr val="5757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sante.gouv.fr/ans/webinaires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bit.ly/2EoozVE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Service de </a:t>
            </a:r>
            <a:r>
              <a:rPr lang="fr-FR" dirty="0" err="1" smtClean="0"/>
              <a:t>cybersurveillance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Bilan après 18 mois et évolutions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29 septembre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9630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10</a:t>
            </a:fld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427538" y="1683271"/>
            <a:ext cx="4464942" cy="1032495"/>
          </a:xfrm>
        </p:spPr>
        <p:txBody>
          <a:bodyPr/>
          <a:lstStyle/>
          <a:p>
            <a:r>
              <a:rPr lang="fr-FR" dirty="0" smtClean="0"/>
              <a:t>Présentation du service de cyber-surveillance de l’ANS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1726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 de Cyber-surveillance : Objectifs &amp; Offres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11</a:t>
            </a:fld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535013" y="1280625"/>
            <a:ext cx="7999421" cy="1656184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100" b="1" kern="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Cartographier et déterminer la surface d’attaque d’un système </a:t>
            </a: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d’information</a:t>
            </a:r>
            <a:endParaRPr lang="fr-FR" sz="110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Détecter </a:t>
            </a:r>
            <a:r>
              <a:rPr lang="fr-FR" sz="1100" b="1" kern="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de manière </a:t>
            </a: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proactive </a:t>
            </a:r>
            <a:r>
              <a:rPr lang="fr-FR" sz="1100" b="1" kern="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les vulnérabilités qui affectent le système </a:t>
            </a: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d’information</a:t>
            </a:r>
            <a:endParaRPr lang="fr-FR" sz="110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Détecter </a:t>
            </a:r>
            <a:r>
              <a:rPr lang="fr-FR" sz="1100" b="1" kern="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une intrusion ou une fuite de données (fuite de code-sources, fuite de données, fuite de données utilisateur, etc.) visant le système </a:t>
            </a: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d’information</a:t>
            </a:r>
          </a:p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10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Proposer le service de manière récurrente de façon à gérer l’évolution des vulnérabilités et mesurer les efforts de correction </a:t>
            </a:r>
            <a:endParaRPr lang="fr-FR" sz="110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535013" y="806036"/>
            <a:ext cx="7992888" cy="474589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/>
              <a:t>Objectifs</a:t>
            </a:r>
            <a:endParaRPr lang="fr-FR" sz="1200" b="1" dirty="0">
              <a:solidFill>
                <a:schemeClr val="l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5013" y="3374309"/>
            <a:ext cx="7999421" cy="1656184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2 offres selon le niveau de sécurité et la maturité de la structure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Offre n°1 : pas d’audit de sécurité réalisé / pas | peu de maturité SSI</a:t>
            </a: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Mode automatisé pour la plate-forme de </a:t>
            </a:r>
            <a:r>
              <a:rPr lang="fr-FR" sz="1100" b="1" kern="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cyber-surveillance + approfondissement des </a:t>
            </a: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scans</a:t>
            </a: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10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Offre n°2 : audits de sécurité réguliers, maturité SSI élevée</a:t>
            </a: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10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Mode automatisé de la plate-forme de cyber-surveillance</a:t>
            </a:r>
          </a:p>
        </p:txBody>
      </p:sp>
      <p:sp>
        <p:nvSpPr>
          <p:cNvPr id="12" name="AutoShape 16"/>
          <p:cNvSpPr>
            <a:spLocks noChangeArrowheads="1"/>
          </p:cNvSpPr>
          <p:nvPr/>
        </p:nvSpPr>
        <p:spPr bwMode="auto">
          <a:xfrm>
            <a:off x="541546" y="3003798"/>
            <a:ext cx="7992888" cy="474589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/>
              <a:t>Offres</a:t>
            </a:r>
            <a:endParaRPr lang="fr-FR" sz="1200" b="1"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07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 de Cyber-surveillance : Fonctionnalités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12</a:t>
            </a:fld>
            <a:endParaRPr lang="fr-FR" dirty="0" smtClean="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83568" y="691491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/>
              <a:t>Collecte d’informations </a:t>
            </a:r>
            <a:r>
              <a:rPr lang="fr-FR" sz="1100" dirty="0" smtClean="0"/>
              <a:t>- </a:t>
            </a:r>
            <a:r>
              <a:rPr lang="fr-FR" sz="1100" dirty="0"/>
              <a:t>sources ouvertes </a:t>
            </a:r>
            <a:r>
              <a:rPr lang="fr-FR" sz="1100" dirty="0" smtClean="0"/>
              <a:t>&amp; techniques </a:t>
            </a:r>
            <a:r>
              <a:rPr lang="fr-FR" sz="1100" dirty="0"/>
              <a:t>avec de faibles contacts directs (sans exploitation offensive)</a:t>
            </a:r>
            <a:endParaRPr lang="fr-FR" sz="11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875500"/>
            <a:ext cx="7999421" cy="1552628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À partir de sources ouvertes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Courier New" panose="02070309020205020404" pitchFamily="49" charset="0"/>
              <a:buChar char="o"/>
            </a:pPr>
            <a:r>
              <a:rPr lang="fr-FR" sz="1050" kern="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informations des sites du domaine </a:t>
            </a:r>
            <a:r>
              <a:rPr lang="fr-FR" sz="1050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audité, informations </a:t>
            </a:r>
            <a:r>
              <a:rPr lang="fr-FR" sz="1050" kern="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publiques de noms de domaines et </a:t>
            </a:r>
            <a:r>
              <a:rPr lang="fr-FR" sz="1050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d’hébergement, …</a:t>
            </a:r>
            <a:endParaRPr lang="fr-FR" sz="1050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Courier New" panose="02070309020205020404" pitchFamily="49" charset="0"/>
              <a:buChar char="o"/>
            </a:pPr>
            <a:r>
              <a:rPr lang="fr-FR" sz="1050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requêtes sur des moteurs de recherche </a:t>
            </a:r>
            <a:r>
              <a:rPr lang="fr-FR" sz="1050" kern="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customisées </a:t>
            </a:r>
            <a:r>
              <a:rPr lang="fr-FR" sz="1050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(sites de code-source, moteurs de recherche généraliste et orienté sécurité )</a:t>
            </a:r>
          </a:p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Avec des techniques à faible contact direct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Courier New" panose="02070309020205020404" pitchFamily="49" charset="0"/>
              <a:buChar char="o"/>
            </a:pPr>
            <a:r>
              <a:rPr lang="fr-FR" sz="1050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Tests des services ouverts </a:t>
            </a:r>
            <a:r>
              <a:rPr lang="fr-FR" sz="1050" kern="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(WWW, Mail, FTP, News, LDAP, etc</a:t>
            </a:r>
            <a:r>
              <a:rPr lang="fr-FR" sz="1050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.) 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Courier New" panose="02070309020205020404" pitchFamily="49" charset="0"/>
              <a:buChar char="o"/>
            </a:pPr>
            <a:r>
              <a:rPr lang="fr-FR" sz="1050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Scan de ports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Courier New" panose="02070309020205020404" pitchFamily="49" charset="0"/>
              <a:buChar char="o"/>
            </a:pPr>
            <a:r>
              <a:rPr lang="fr-FR" sz="1050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Détection des versions logicielles, des configurations et de l’architecture utilisés </a:t>
            </a: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673612" y="2423197"/>
            <a:ext cx="7992888" cy="216078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/>
              <a:t>Tests plus « agressifs »</a:t>
            </a:r>
            <a:endParaRPr lang="fr-FR" sz="1200" b="1" dirty="0">
              <a:solidFill>
                <a:schemeClr val="lt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2617192"/>
            <a:ext cx="7999421" cy="502029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Scan des vulnérabilités (TOP 10 OWASP)</a:t>
            </a:r>
          </a:p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Tests des comptes faibles / par défaut sur les interfaces d’administration</a:t>
            </a: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690101" y="3119221"/>
            <a:ext cx="7992888" cy="18375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/>
              <a:t>Analyse des informations recueillies</a:t>
            </a:r>
            <a:endParaRPr lang="fr-FR" sz="1200" b="1" dirty="0">
              <a:solidFill>
                <a:schemeClr val="lt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7035" y="3302973"/>
            <a:ext cx="7999421" cy="1028657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Recensement des vulnérabilités à partir de :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Versions logicielles et configurations utilisées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Présence de mots de passe faibles / par défaut 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Interface d’administration accessibles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Fuite de données détectées</a:t>
            </a:r>
          </a:p>
        </p:txBody>
      </p:sp>
      <p:sp>
        <p:nvSpPr>
          <p:cNvPr id="18" name="AutoShape 16"/>
          <p:cNvSpPr>
            <a:spLocks noChangeArrowheads="1"/>
          </p:cNvSpPr>
          <p:nvPr/>
        </p:nvSpPr>
        <p:spPr bwMode="auto">
          <a:xfrm>
            <a:off x="690101" y="4331630"/>
            <a:ext cx="7992888" cy="305753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/>
              <a:t>Production automatisée du rapport de cyber-surveillance</a:t>
            </a:r>
            <a:endParaRPr lang="fr-FR" sz="1200" b="1" dirty="0">
              <a:solidFill>
                <a:schemeClr val="l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90101" y="4637972"/>
            <a:ext cx="7999421" cy="616524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Intégration des résultats dans une base de données</a:t>
            </a:r>
          </a:p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Production de rapports Word automatisée et génération de graphiques et statistiques sur les vulnérabilités détectées et le périmètre audité</a:t>
            </a:r>
          </a:p>
        </p:txBody>
      </p:sp>
    </p:spTree>
    <p:extLst>
      <p:ext uri="{BB962C8B-B14F-4D97-AF65-F5344CB8AC3E}">
        <p14:creationId xmlns:p14="http://schemas.microsoft.com/office/powerpoint/2010/main" val="501646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 de Cyber-surveillance : Fonctionnalités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13</a:t>
            </a:fld>
            <a:endParaRPr lang="fr-FR" dirty="0" smtClean="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83568" y="691491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200" b="1" dirty="0" smtClean="0"/>
              <a:t>Plus d’informations</a:t>
            </a:r>
            <a:endParaRPr lang="fr-FR" sz="11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875500"/>
            <a:ext cx="7999421" cy="328098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https://www.cyberveille-sante.gouv.fr/cybersurveillance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73" y="1414811"/>
            <a:ext cx="871331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8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8925661" y="492134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5" name="ZoneTexte 7"/>
          <p:cNvSpPr txBox="1"/>
          <p:nvPr/>
        </p:nvSpPr>
        <p:spPr>
          <a:xfrm>
            <a:off x="2627784" y="2845947"/>
            <a:ext cx="4159704" cy="80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685781">
              <a:lnSpc>
                <a:spcPct val="150000"/>
              </a:lnSpc>
              <a:defRPr sz="2000" b="1">
                <a:solidFill>
                  <a:srgbClr val="2170B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Temps d’échanges</a:t>
            </a:r>
          </a:p>
          <a:p>
            <a:pPr algn="ctr" defTabSz="685781">
              <a:lnSpc>
                <a:spcPct val="150000"/>
              </a:lnSpc>
              <a:defRPr sz="2000" b="1">
                <a:solidFill>
                  <a:srgbClr val="2170B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Vos remarques ? Vos questions ?</a:t>
            </a:r>
          </a:p>
        </p:txBody>
      </p:sp>
      <p:sp>
        <p:nvSpPr>
          <p:cNvPr id="6" name="Freeform 460"/>
          <p:cNvSpPr/>
          <p:nvPr/>
        </p:nvSpPr>
        <p:spPr>
          <a:xfrm>
            <a:off x="3923928" y="1549803"/>
            <a:ext cx="1660905" cy="944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31" y="6240"/>
                </a:moveTo>
                <a:cubicBezTo>
                  <a:pt x="10996" y="6240"/>
                  <a:pt x="8247" y="9600"/>
                  <a:pt x="8247" y="13920"/>
                </a:cubicBezTo>
                <a:cubicBezTo>
                  <a:pt x="8247" y="14400"/>
                  <a:pt x="8247" y="15360"/>
                  <a:pt x="8247" y="15840"/>
                </a:cubicBezTo>
                <a:cubicBezTo>
                  <a:pt x="8247" y="15840"/>
                  <a:pt x="7855" y="15840"/>
                  <a:pt x="7855" y="15840"/>
                </a:cubicBezTo>
                <a:cubicBezTo>
                  <a:pt x="6676" y="15840"/>
                  <a:pt x="5891" y="15360"/>
                  <a:pt x="5105" y="15360"/>
                </a:cubicBezTo>
                <a:cubicBezTo>
                  <a:pt x="2356" y="16800"/>
                  <a:pt x="2356" y="16800"/>
                  <a:pt x="2356" y="16800"/>
                </a:cubicBezTo>
                <a:cubicBezTo>
                  <a:pt x="3142" y="14400"/>
                  <a:pt x="3142" y="14400"/>
                  <a:pt x="3142" y="14400"/>
                </a:cubicBezTo>
                <a:cubicBezTo>
                  <a:pt x="1178" y="12480"/>
                  <a:pt x="0" y="10560"/>
                  <a:pt x="0" y="7680"/>
                </a:cubicBezTo>
                <a:cubicBezTo>
                  <a:pt x="0" y="3360"/>
                  <a:pt x="3535" y="0"/>
                  <a:pt x="7855" y="0"/>
                </a:cubicBezTo>
                <a:cubicBezTo>
                  <a:pt x="11389" y="0"/>
                  <a:pt x="14531" y="2880"/>
                  <a:pt x="15316" y="6720"/>
                </a:cubicBezTo>
                <a:cubicBezTo>
                  <a:pt x="15316" y="6240"/>
                  <a:pt x="14924" y="6240"/>
                  <a:pt x="14531" y="6240"/>
                </a:cubicBezTo>
                <a:close/>
                <a:moveTo>
                  <a:pt x="5105" y="3840"/>
                </a:moveTo>
                <a:cubicBezTo>
                  <a:pt x="4713" y="3840"/>
                  <a:pt x="3927" y="4320"/>
                  <a:pt x="3927" y="5280"/>
                </a:cubicBezTo>
                <a:cubicBezTo>
                  <a:pt x="3927" y="5760"/>
                  <a:pt x="4713" y="6240"/>
                  <a:pt x="5105" y="6240"/>
                </a:cubicBezTo>
                <a:cubicBezTo>
                  <a:pt x="5891" y="6240"/>
                  <a:pt x="6284" y="5760"/>
                  <a:pt x="6284" y="5280"/>
                </a:cubicBezTo>
                <a:cubicBezTo>
                  <a:pt x="6284" y="4320"/>
                  <a:pt x="5891" y="3840"/>
                  <a:pt x="5105" y="3840"/>
                </a:cubicBezTo>
                <a:close/>
                <a:moveTo>
                  <a:pt x="18851" y="19200"/>
                </a:moveTo>
                <a:cubicBezTo>
                  <a:pt x="19636" y="21600"/>
                  <a:pt x="19636" y="21600"/>
                  <a:pt x="19636" y="21600"/>
                </a:cubicBezTo>
                <a:cubicBezTo>
                  <a:pt x="17280" y="20160"/>
                  <a:pt x="17280" y="20160"/>
                  <a:pt x="17280" y="20160"/>
                </a:cubicBezTo>
                <a:cubicBezTo>
                  <a:pt x="16495" y="20160"/>
                  <a:pt x="15709" y="20640"/>
                  <a:pt x="14924" y="20640"/>
                </a:cubicBezTo>
                <a:cubicBezTo>
                  <a:pt x="11389" y="20640"/>
                  <a:pt x="8640" y="17280"/>
                  <a:pt x="8640" y="13920"/>
                </a:cubicBezTo>
                <a:cubicBezTo>
                  <a:pt x="8640" y="10080"/>
                  <a:pt x="11389" y="6720"/>
                  <a:pt x="14924" y="6720"/>
                </a:cubicBezTo>
                <a:cubicBezTo>
                  <a:pt x="18458" y="6720"/>
                  <a:pt x="21600" y="10080"/>
                  <a:pt x="21600" y="13920"/>
                </a:cubicBezTo>
                <a:cubicBezTo>
                  <a:pt x="21600" y="15840"/>
                  <a:pt x="20422" y="17760"/>
                  <a:pt x="18851" y="19200"/>
                </a:cubicBezTo>
                <a:close/>
                <a:moveTo>
                  <a:pt x="10604" y="3840"/>
                </a:moveTo>
                <a:cubicBezTo>
                  <a:pt x="9818" y="3840"/>
                  <a:pt x="9425" y="4320"/>
                  <a:pt x="9425" y="5280"/>
                </a:cubicBezTo>
                <a:cubicBezTo>
                  <a:pt x="9425" y="5760"/>
                  <a:pt x="9818" y="6240"/>
                  <a:pt x="10604" y="6240"/>
                </a:cubicBezTo>
                <a:cubicBezTo>
                  <a:pt x="10996" y="6240"/>
                  <a:pt x="11389" y="5760"/>
                  <a:pt x="11389" y="5280"/>
                </a:cubicBezTo>
                <a:cubicBezTo>
                  <a:pt x="11389" y="4320"/>
                  <a:pt x="10996" y="3840"/>
                  <a:pt x="10604" y="3840"/>
                </a:cubicBezTo>
                <a:close/>
                <a:moveTo>
                  <a:pt x="12960" y="10560"/>
                </a:moveTo>
                <a:cubicBezTo>
                  <a:pt x="12567" y="10560"/>
                  <a:pt x="12175" y="11040"/>
                  <a:pt x="12175" y="11520"/>
                </a:cubicBezTo>
                <a:cubicBezTo>
                  <a:pt x="12175" y="12000"/>
                  <a:pt x="12567" y="12480"/>
                  <a:pt x="12960" y="12480"/>
                </a:cubicBezTo>
                <a:cubicBezTo>
                  <a:pt x="13745" y="12480"/>
                  <a:pt x="14138" y="12000"/>
                  <a:pt x="14138" y="11520"/>
                </a:cubicBezTo>
                <a:cubicBezTo>
                  <a:pt x="14138" y="11040"/>
                  <a:pt x="13745" y="10560"/>
                  <a:pt x="12960" y="10560"/>
                </a:cubicBezTo>
                <a:close/>
                <a:moveTo>
                  <a:pt x="17280" y="10560"/>
                </a:moveTo>
                <a:cubicBezTo>
                  <a:pt x="16887" y="10560"/>
                  <a:pt x="16495" y="11040"/>
                  <a:pt x="16495" y="11520"/>
                </a:cubicBezTo>
                <a:cubicBezTo>
                  <a:pt x="16495" y="12000"/>
                  <a:pt x="16887" y="12480"/>
                  <a:pt x="17280" y="12480"/>
                </a:cubicBezTo>
                <a:cubicBezTo>
                  <a:pt x="17673" y="12480"/>
                  <a:pt x="18065" y="12000"/>
                  <a:pt x="18065" y="11520"/>
                </a:cubicBezTo>
                <a:cubicBezTo>
                  <a:pt x="18065" y="11040"/>
                  <a:pt x="17673" y="10560"/>
                  <a:pt x="17280" y="10560"/>
                </a:cubicBezTo>
                <a:close/>
              </a:path>
            </a:pathLst>
          </a:custGeom>
          <a:solidFill>
            <a:srgbClr val="D83C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685781">
              <a:defRPr sz="1300">
                <a:solidFill>
                  <a:srgbClr val="7F7F7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304199" y="852896"/>
            <a:ext cx="4748463" cy="1319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sz="24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marR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000" marR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lang="fr-FR" sz="1600" kern="1200" baseline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440000" marR="0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lang="fr-FR"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800000" marR="0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lang="fr-FR" sz="1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2866692" y="4352012"/>
            <a:ext cx="5616667" cy="57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sz="24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marR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000" marR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lang="fr-FR" sz="1600" kern="1200" baseline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440000" marR="0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lang="fr-FR"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800000" marR="0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lang="fr-FR" sz="1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333326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Service de Cyber-surveillance : Fonctionnalités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15</a:t>
            </a:fld>
            <a:endParaRPr lang="fr-FR" dirty="0" smtClean="0"/>
          </a:p>
        </p:txBody>
      </p:sp>
      <p:pic>
        <p:nvPicPr>
          <p:cNvPr id="1026" name="Picture 2" descr="It's Time to Demo - Old Soul, New H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0" y="728061"/>
            <a:ext cx="7992888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76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16</a:t>
            </a:fld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427538" y="1683271"/>
            <a:ext cx="4464942" cy="1032495"/>
          </a:xfrm>
        </p:spPr>
        <p:txBody>
          <a:bodyPr/>
          <a:lstStyle/>
          <a:p>
            <a:r>
              <a:rPr lang="fr-FR" dirty="0" smtClean="0"/>
              <a:t>Retour d’expérience du service de cyber-surveillance de l’ANS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1337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 smtClean="0"/>
              <a:t>Bilan après 18 mois</a:t>
            </a:r>
            <a:endParaRPr lang="fr-FR" sz="135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04868" y="5353074"/>
            <a:ext cx="215504" cy="135000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1556918" y="789552"/>
            <a:ext cx="5994666" cy="35594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 smtClean="0"/>
              <a:t>Statistiques globales</a:t>
            </a:r>
            <a:endParaRPr lang="fr-FR" sz="900" b="1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6889046"/>
              </p:ext>
            </p:extLst>
          </p:nvPr>
        </p:nvGraphicFramePr>
        <p:xfrm>
          <a:off x="1331640" y="1524681"/>
          <a:ext cx="2880320" cy="263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643776"/>
              </p:ext>
            </p:extLst>
          </p:nvPr>
        </p:nvGraphicFramePr>
        <p:xfrm>
          <a:off x="4212280" y="1308772"/>
          <a:ext cx="374441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23689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 smtClean="0"/>
              <a:t>Bilan après 18 mois</a:t>
            </a:r>
            <a:endParaRPr lang="fr-FR" sz="135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04868" y="5353074"/>
            <a:ext cx="215504" cy="135000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1556918" y="789552"/>
            <a:ext cx="5994666" cy="35594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/>
              <a:t>Répartition des vulnérabilités détectées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18" y="1237228"/>
            <a:ext cx="6039418" cy="35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20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 smtClean="0"/>
              <a:t>Bilan après 18 mois</a:t>
            </a:r>
            <a:endParaRPr lang="fr-FR" sz="135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04868" y="5353074"/>
            <a:ext cx="215504" cy="135000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1439638" y="718528"/>
            <a:ext cx="5958675" cy="35594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/>
              <a:t>Top 5 des vulnérabilités les plus graves détectées (global)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5796600"/>
              </p:ext>
            </p:extLst>
          </p:nvPr>
        </p:nvGraphicFramePr>
        <p:xfrm>
          <a:off x="251520" y="3273828"/>
          <a:ext cx="8136904" cy="169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403648" y="3039340"/>
            <a:ext cx="5994666" cy="35594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/>
              <a:t>Top 5</a:t>
            </a:r>
            <a:r>
              <a:rPr lang="fr-FR" sz="900" b="1" dirty="0" smtClean="0"/>
              <a:t> </a:t>
            </a:r>
            <a:r>
              <a:rPr lang="fr-FR" sz="900" b="1" dirty="0"/>
              <a:t>des vulnérabilités les plus répandues (global)</a:t>
            </a:r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7534423"/>
              </p:ext>
            </p:extLst>
          </p:nvPr>
        </p:nvGraphicFramePr>
        <p:xfrm>
          <a:off x="1443832" y="1022078"/>
          <a:ext cx="5954481" cy="192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0760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re 1"/>
          <p:cNvSpPr txBox="1">
            <a:spLocks noGrp="1"/>
          </p:cNvSpPr>
          <p:nvPr>
            <p:ph type="title"/>
          </p:nvPr>
        </p:nvSpPr>
        <p:spPr>
          <a:xfrm>
            <a:off x="827583" y="87474"/>
            <a:ext cx="8064094" cy="540007"/>
          </a:xfrm>
          <a:prstGeom prst="rect">
            <a:avLst/>
          </a:prstGeom>
        </p:spPr>
        <p:txBody>
          <a:bodyPr/>
          <a:lstStyle/>
          <a:p>
            <a:r>
              <a:t>Bonnes pratiques</a:t>
            </a:r>
          </a:p>
        </p:txBody>
      </p:sp>
      <p:sp>
        <p:nvSpPr>
          <p:cNvPr id="150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8925662" y="492134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6" name="1. Communiquer via ZOOM :…"/>
          <p:cNvSpPr txBox="1">
            <a:spLocks/>
          </p:cNvSpPr>
          <p:nvPr/>
        </p:nvSpPr>
        <p:spPr>
          <a:xfrm>
            <a:off x="827582" y="1238027"/>
            <a:ext cx="7695032" cy="2764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92500" lnSpcReduction="20000"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rgbClr val="006AB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815250" marR="0" indent="-381000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u"/>
              <a:tabLst/>
              <a:defRPr sz="2400" b="1" i="0" u="none" strike="noStrike" cap="none" spc="0" baseline="0">
                <a:solidFill>
                  <a:srgbClr val="006AB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1206000" marR="0" indent="-377999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&lt;"/>
              <a:tabLst/>
              <a:defRPr sz="2400" b="1" i="0" u="none" strike="noStrike" cap="none" spc="0" baseline="0">
                <a:solidFill>
                  <a:srgbClr val="006AB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1594284" marR="0" indent="-370285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0000"/>
              <a:buFontTx/>
              <a:buChar char="•"/>
              <a:tabLst/>
              <a:defRPr sz="2400" b="1" i="0" u="none" strike="noStrike" cap="none" spc="0" baseline="0">
                <a:solidFill>
                  <a:srgbClr val="006AB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2016000" marR="0" indent="-431999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10000"/>
              <a:buFontTx/>
              <a:buChar char="•"/>
              <a:tabLst/>
              <a:defRPr sz="2400" b="1" i="0" u="none" strike="noStrike" cap="none" spc="0" baseline="0">
                <a:solidFill>
                  <a:srgbClr val="006AB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2560320" marR="0" indent="-274320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1" i="0" u="none" strike="noStrike" cap="none" spc="0" baseline="0">
                <a:solidFill>
                  <a:srgbClr val="006AB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3017520" marR="0" indent="-274320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1" i="0" u="none" strike="noStrike" cap="none" spc="0" baseline="0">
                <a:solidFill>
                  <a:srgbClr val="006AB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3474720" marR="0" indent="-274320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1" i="0" u="none" strike="noStrike" cap="none" spc="0" baseline="0">
                <a:solidFill>
                  <a:srgbClr val="006AB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3931920" marR="0" indent="-274320" algn="l" defTabSz="914400" rtl="0" latinLnBrk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400" b="1" i="0" u="none" strike="noStrike" cap="none" spc="0" baseline="0">
                <a:solidFill>
                  <a:srgbClr val="006AB2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>
              <a:spcBef>
                <a:spcPts val="0"/>
              </a:spcBef>
              <a:defRPr sz="1400" b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400" b="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fr-FR" sz="1800" b="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Communiquer via ZOOM : </a:t>
            </a:r>
            <a:endParaRPr lang="fr-FR" sz="800" b="0" smtClean="0">
              <a:solidFill>
                <a:srgbClr val="1E6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0"/>
              </a:spcBef>
              <a:buClr>
                <a:srgbClr val="000000"/>
              </a:buClr>
              <a:buSzPts val="1400"/>
              <a:buFont typeface="Calibri"/>
              <a:buChar char="✓"/>
              <a:defRPr sz="1400" b="0" u="sng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400" b="0" u="sng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Durant la présentation</a:t>
            </a:r>
            <a:r>
              <a:rPr lang="fr-FR" sz="1400" b="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, vos micros et caméras sont coupés : </a:t>
            </a:r>
            <a:r>
              <a:rPr lang="fr-FR" sz="140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le tchat zoom </a:t>
            </a:r>
            <a:r>
              <a:rPr lang="fr-FR" sz="1400" b="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(onglet « converser ») permettra de dialoguer et poser les questions.</a:t>
            </a:r>
            <a:endParaRPr lang="fr-FR" sz="800" b="0" u="sng" smtClean="0">
              <a:solidFill>
                <a:srgbClr val="1E6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0"/>
              </a:spcBef>
              <a:buClr>
                <a:srgbClr val="000000"/>
              </a:buClr>
              <a:buSzPts val="1400"/>
              <a:buFont typeface="Calibri"/>
              <a:buChar char="✓"/>
              <a:defRPr sz="1400" b="0" u="sng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400" b="0" u="sng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Durant les sessions «questions / réponses» </a:t>
            </a:r>
            <a:r>
              <a:rPr lang="fr-FR" sz="1400" b="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, vous pouvez intervenir en direct. </a:t>
            </a:r>
            <a:r>
              <a:rPr lang="fr-FR" sz="140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Pour cela, merci d’indiquer dans le chat que vous souhaitez prendre la parole, et un animateur activera votre micro.</a:t>
            </a:r>
          </a:p>
          <a:p>
            <a:pPr>
              <a:spcBef>
                <a:spcPts val="0"/>
              </a:spcBef>
              <a:defRPr sz="80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sz="800" smtClean="0">
              <a:solidFill>
                <a:srgbClr val="1E6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defRPr sz="800" b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sz="800" smtClean="0">
              <a:solidFill>
                <a:srgbClr val="1E6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defRPr sz="1800" b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800" b="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2. Se renommer :</a:t>
            </a:r>
            <a:endParaRPr lang="fr-FR" sz="1000" b="0" smtClean="0">
              <a:solidFill>
                <a:srgbClr val="1E6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0"/>
              </a:spcBef>
              <a:buClr>
                <a:srgbClr val="000000"/>
              </a:buClr>
              <a:buSzPts val="1400"/>
              <a:buFont typeface="Calibri"/>
              <a:buChar char="✓"/>
              <a:defRPr sz="1400" b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400" b="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Afin de pouvoir vous identifier et répondre au mieux à vos questions, merci de vous renommer. Pour cela, rendez-vous dans l’onglet « Participants », cliquez sur votre nom, puis « Renommer ». Merci d’indiquer le nom de votre organisme, ainsi que votre nom et prénom.</a:t>
            </a:r>
          </a:p>
          <a:p>
            <a:pPr>
              <a:spcBef>
                <a:spcPts val="0"/>
              </a:spcBef>
              <a:defRPr sz="1800" b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lang="fr-FR" sz="1800" b="0" smtClean="0">
              <a:solidFill>
                <a:srgbClr val="1E6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defRPr sz="1800" b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800" b="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3. Revoir le webinaire :</a:t>
            </a:r>
            <a:endParaRPr lang="fr-FR" sz="800" b="0" smtClean="0">
              <a:solidFill>
                <a:srgbClr val="1E6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indent="-171450">
              <a:spcBef>
                <a:spcPts val="0"/>
              </a:spcBef>
              <a:buClr>
                <a:srgbClr val="000000"/>
              </a:buClr>
              <a:buSzPts val="1400"/>
              <a:buFont typeface="Calibri"/>
              <a:buChar char="✓"/>
              <a:defRPr sz="1400" b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400" b="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Ce webinaire est enregistré (audio, vidéo et présentations). </a:t>
            </a:r>
            <a:endParaRPr lang="fr-FR" sz="800" b="0" smtClean="0">
              <a:solidFill>
                <a:srgbClr val="1E6AB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defRPr sz="1400" b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400" b="0" smtClean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rPr>
              <a:t>L’enregistrement pourra être mis en ligne sur le site internet de l’agence :</a:t>
            </a:r>
            <a:endParaRPr lang="fr-FR" sz="1400" b="0" smtClean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defRPr sz="1400" b="0">
                <a:solidFill>
                  <a:srgbClr val="1E6AB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fr-FR" sz="1400" b="0" u="sng" smtClean="0">
                <a:solidFill>
                  <a:srgbClr val="535353"/>
                </a:solidFill>
                <a:uFill>
                  <a:solidFill>
                    <a:srgbClr val="0000FF"/>
                  </a:solidFill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https://esante.gouv.fr/ans/webinaires</a:t>
            </a:r>
            <a:r>
              <a:rPr lang="fr-FR" sz="1400" b="0" smtClean="0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400" b="0" dirty="0" smtClean="0">
              <a:solidFill>
                <a:srgbClr val="53535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253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 smtClean="0"/>
              <a:t>Bilan après 18 mois</a:t>
            </a:r>
            <a:endParaRPr lang="fr-FR" sz="135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04868" y="5353074"/>
            <a:ext cx="215504" cy="135000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1555893" y="735546"/>
            <a:ext cx="5994666" cy="35594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/>
              <a:t>Top 5 des vulnérabilités les plus graves détectées (petites structures &lt; 10 domaines)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556918" y="2625756"/>
            <a:ext cx="5994666" cy="35594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/>
              <a:t>Top 10 des vulnérabilités les plus répandues (petites structures &lt; 10 domaines)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403632"/>
              </p:ext>
            </p:extLst>
          </p:nvPr>
        </p:nvGraphicFramePr>
        <p:xfrm>
          <a:off x="611560" y="2990246"/>
          <a:ext cx="7704856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ique 10"/>
          <p:cNvGraphicFramePr>
            <a:graphicFrameLocks/>
          </p:cNvGraphicFramePr>
          <p:nvPr>
            <p:extLst/>
          </p:nvPr>
        </p:nvGraphicFramePr>
        <p:xfrm>
          <a:off x="2735796" y="1221600"/>
          <a:ext cx="3672408" cy="1354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343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 smtClean="0"/>
              <a:t>Bilan après 18 mois</a:t>
            </a:r>
            <a:endParaRPr lang="fr-FR" sz="135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04868" y="5353074"/>
            <a:ext cx="215504" cy="135000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1556918" y="735546"/>
            <a:ext cx="5994666" cy="35594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/>
              <a:t>Top 5 des vulnérabilités les plus graves détectées (grosses structures &gt; 10 domaines)</a:t>
            </a:r>
          </a:p>
        </p:txBody>
      </p:sp>
      <p:sp>
        <p:nvSpPr>
          <p:cNvPr id="10" name="AutoShape 16"/>
          <p:cNvSpPr>
            <a:spLocks noChangeArrowheads="1"/>
          </p:cNvSpPr>
          <p:nvPr/>
        </p:nvSpPr>
        <p:spPr bwMode="auto">
          <a:xfrm>
            <a:off x="1556918" y="3029695"/>
            <a:ext cx="5994666" cy="35594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/>
              <a:t>Top 10 des vulnérabilités les plus répandues (grosses structures &gt; 10 domaines)</a:t>
            </a:r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876690"/>
              </p:ext>
            </p:extLst>
          </p:nvPr>
        </p:nvGraphicFramePr>
        <p:xfrm>
          <a:off x="755576" y="3385637"/>
          <a:ext cx="7422376" cy="1884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426691"/>
              </p:ext>
            </p:extLst>
          </p:nvPr>
        </p:nvGraphicFramePr>
        <p:xfrm>
          <a:off x="1835696" y="1113588"/>
          <a:ext cx="4896544" cy="1962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9455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04868" y="5353074"/>
            <a:ext cx="215504" cy="135000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AutoShape 16"/>
          <p:cNvSpPr>
            <a:spLocks noChangeArrowheads="1"/>
          </p:cNvSpPr>
          <p:nvPr/>
        </p:nvSpPr>
        <p:spPr bwMode="auto">
          <a:xfrm>
            <a:off x="1547664" y="881584"/>
            <a:ext cx="6372708" cy="35594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 smtClean="0"/>
              <a:t>Constats</a:t>
            </a:r>
            <a:endParaRPr lang="fr-FR" sz="825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493044" y="87474"/>
            <a:ext cx="6157298" cy="540006"/>
          </a:xfrm>
        </p:spPr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 smtClean="0"/>
              <a:t>Retours d’expérience</a:t>
            </a:r>
            <a:endParaRPr lang="fr-FR" sz="1350" b="0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643" y="1491630"/>
            <a:ext cx="6472004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291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smtClean="0"/>
              <a:pPr/>
              <a:t>23</a:t>
            </a:fld>
            <a:endParaRPr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500" y="4587976"/>
            <a:ext cx="37028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6" y="1113588"/>
            <a:ext cx="3024336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17994" y="843558"/>
            <a:ext cx="3294366" cy="201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006" y="2970313"/>
            <a:ext cx="3024336" cy="1864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27584" y="87474"/>
            <a:ext cx="8064092" cy="540006"/>
          </a:xfrm>
        </p:spPr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/>
              <a:t>Premiers retours suite à l’expérimentation</a:t>
            </a:r>
          </a:p>
        </p:txBody>
      </p:sp>
    </p:spTree>
    <p:extLst>
      <p:ext uri="{BB962C8B-B14F-4D97-AF65-F5344CB8AC3E}">
        <p14:creationId xmlns:p14="http://schemas.microsoft.com/office/powerpoint/2010/main" val="29875040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smtClean="0"/>
              <a:pPr/>
              <a:t>24</a:t>
            </a:fld>
            <a:endParaRPr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827584" y="87474"/>
            <a:ext cx="8064092" cy="540006"/>
          </a:xfrm>
        </p:spPr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/>
              <a:t>Premiers retours suite à l’expérimentation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781" y="813230"/>
            <a:ext cx="8105775" cy="16192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42" y="2571351"/>
            <a:ext cx="8641654" cy="241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95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 smtClean="0"/>
              <a:t>Bilan après 18 mois</a:t>
            </a:r>
            <a:endParaRPr lang="fr-FR" sz="135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04868" y="5353074"/>
            <a:ext cx="215504" cy="135000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80" y="931363"/>
            <a:ext cx="87153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12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 smtClean="0"/>
              <a:t>Bilan après 18 mois</a:t>
            </a:r>
            <a:endParaRPr lang="fr-FR" sz="135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04868" y="5353074"/>
            <a:ext cx="215504" cy="135000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059582"/>
            <a:ext cx="8420100" cy="15049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15" y="2738162"/>
            <a:ext cx="8239125" cy="1057275"/>
          </a:xfrm>
          <a:prstGeom prst="rect">
            <a:avLst/>
          </a:prstGeom>
        </p:spPr>
      </p:pic>
      <p:sp>
        <p:nvSpPr>
          <p:cNvPr id="6" name="AutoShape 16"/>
          <p:cNvSpPr>
            <a:spLocks noChangeArrowheads="1"/>
          </p:cNvSpPr>
          <p:nvPr/>
        </p:nvSpPr>
        <p:spPr bwMode="auto">
          <a:xfrm>
            <a:off x="314126" y="725667"/>
            <a:ext cx="5994666" cy="35594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900" b="1" dirty="0" smtClean="0"/>
              <a:t>Détection de vulnérabilités critiques pouvant permettre une intrusion dans le réseau interne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996040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27</a:t>
            </a:fld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427538" y="1683271"/>
            <a:ext cx="4464942" cy="1032495"/>
          </a:xfrm>
        </p:spPr>
        <p:txBody>
          <a:bodyPr/>
          <a:lstStyle/>
          <a:p>
            <a:r>
              <a:rPr lang="fr-FR" dirty="0" smtClean="0"/>
              <a:t>Retour d’expérience des bénéficiaires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2585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Retours d’expérience des bénéficiaires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28</a:t>
            </a:fld>
            <a:endParaRPr lang="fr-FR" dirty="0" smtClean="0"/>
          </a:p>
        </p:txBody>
      </p:sp>
      <p:sp>
        <p:nvSpPr>
          <p:cNvPr id="9" name="Espace réservé du contenu 4"/>
          <p:cNvSpPr txBox="1">
            <a:spLocks/>
          </p:cNvSpPr>
          <p:nvPr/>
        </p:nvSpPr>
        <p:spPr>
          <a:xfrm>
            <a:off x="755576" y="1275606"/>
            <a:ext cx="7528853" cy="19442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0"/>
              </a:spcAft>
              <a:buFontTx/>
              <a:buNone/>
              <a:defRPr sz="16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Tx/>
              <a:buNone/>
              <a:defRPr lang="fr-FR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2563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tabLst/>
              <a:defRPr lang="fr-FR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2125" indent="-133350" algn="l" defTabSz="914400" rtl="0" eaLnBrk="1" latinLnBrk="0" hangingPunct="1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 lang="fr-FR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smtClean="0"/>
              <a:t>Témoignages de bénéficiaires du service de </a:t>
            </a:r>
            <a:r>
              <a:rPr lang="fr-FR" sz="1200" dirty="0" err="1" smtClean="0"/>
              <a:t>cybersurveillance</a:t>
            </a:r>
            <a:endParaRPr lang="fr-FR" sz="12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200" dirty="0" smtClean="0"/>
              <a:t>M. Jacques LABIDURIE</a:t>
            </a:r>
          </a:p>
          <a:p>
            <a:pPr marL="644525" lvl="3" indent="-285750">
              <a:buFont typeface="Arial" panose="020B0604020202020204" pitchFamily="34" charset="0"/>
              <a:buChar char="•"/>
            </a:pPr>
            <a:r>
              <a:rPr lang="fr-FR" sz="1100" dirty="0" smtClean="0"/>
              <a:t>RSSI GHT du limousin</a:t>
            </a:r>
          </a:p>
          <a:p>
            <a:pPr marL="644525" lvl="3" indent="-2857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644525" lvl="3" indent="-285750">
              <a:buFont typeface="Arial" panose="020B0604020202020204" pitchFamily="34" charset="0"/>
              <a:buChar char="•"/>
            </a:pPr>
            <a:endParaRPr lang="fr-FR" sz="1100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200" dirty="0"/>
              <a:t>M. Constantin YAMKOUDOUGOU</a:t>
            </a:r>
          </a:p>
          <a:p>
            <a:pPr marL="644525" lvl="3" indent="-285750">
              <a:buFont typeface="Arial" panose="020B0604020202020204" pitchFamily="34" charset="0"/>
              <a:buChar char="•"/>
            </a:pPr>
            <a:r>
              <a:rPr lang="fr-FR" sz="1100" dirty="0" smtClean="0"/>
              <a:t>Ingénieur sécurité </a:t>
            </a:r>
            <a:r>
              <a:rPr lang="fr-FR" sz="1100" dirty="0" err="1" smtClean="0"/>
              <a:t>Chru</a:t>
            </a:r>
            <a:r>
              <a:rPr lang="fr-FR" sz="1100" dirty="0" smtClean="0"/>
              <a:t> Strasbourg</a:t>
            </a:r>
          </a:p>
        </p:txBody>
      </p:sp>
    </p:spTree>
    <p:extLst>
      <p:ext uri="{BB962C8B-B14F-4D97-AF65-F5344CB8AC3E}">
        <p14:creationId xmlns:p14="http://schemas.microsoft.com/office/powerpoint/2010/main" val="12286042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8925661" y="492134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5" name="ZoneTexte 7"/>
          <p:cNvSpPr txBox="1"/>
          <p:nvPr/>
        </p:nvSpPr>
        <p:spPr>
          <a:xfrm>
            <a:off x="2627784" y="2845947"/>
            <a:ext cx="4159704" cy="80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685781">
              <a:lnSpc>
                <a:spcPct val="150000"/>
              </a:lnSpc>
              <a:defRPr sz="2000" b="1">
                <a:solidFill>
                  <a:srgbClr val="2170B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Temps d’échanges</a:t>
            </a:r>
          </a:p>
          <a:p>
            <a:pPr algn="ctr" defTabSz="685781">
              <a:lnSpc>
                <a:spcPct val="150000"/>
              </a:lnSpc>
              <a:defRPr sz="2000" b="1">
                <a:solidFill>
                  <a:srgbClr val="2170B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Vos remarques ? Vos questions ?</a:t>
            </a:r>
          </a:p>
        </p:txBody>
      </p:sp>
      <p:sp>
        <p:nvSpPr>
          <p:cNvPr id="6" name="Freeform 460"/>
          <p:cNvSpPr/>
          <p:nvPr/>
        </p:nvSpPr>
        <p:spPr>
          <a:xfrm>
            <a:off x="3923928" y="1549803"/>
            <a:ext cx="1660905" cy="944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31" y="6240"/>
                </a:moveTo>
                <a:cubicBezTo>
                  <a:pt x="10996" y="6240"/>
                  <a:pt x="8247" y="9600"/>
                  <a:pt x="8247" y="13920"/>
                </a:cubicBezTo>
                <a:cubicBezTo>
                  <a:pt x="8247" y="14400"/>
                  <a:pt x="8247" y="15360"/>
                  <a:pt x="8247" y="15840"/>
                </a:cubicBezTo>
                <a:cubicBezTo>
                  <a:pt x="8247" y="15840"/>
                  <a:pt x="7855" y="15840"/>
                  <a:pt x="7855" y="15840"/>
                </a:cubicBezTo>
                <a:cubicBezTo>
                  <a:pt x="6676" y="15840"/>
                  <a:pt x="5891" y="15360"/>
                  <a:pt x="5105" y="15360"/>
                </a:cubicBezTo>
                <a:cubicBezTo>
                  <a:pt x="2356" y="16800"/>
                  <a:pt x="2356" y="16800"/>
                  <a:pt x="2356" y="16800"/>
                </a:cubicBezTo>
                <a:cubicBezTo>
                  <a:pt x="3142" y="14400"/>
                  <a:pt x="3142" y="14400"/>
                  <a:pt x="3142" y="14400"/>
                </a:cubicBezTo>
                <a:cubicBezTo>
                  <a:pt x="1178" y="12480"/>
                  <a:pt x="0" y="10560"/>
                  <a:pt x="0" y="7680"/>
                </a:cubicBezTo>
                <a:cubicBezTo>
                  <a:pt x="0" y="3360"/>
                  <a:pt x="3535" y="0"/>
                  <a:pt x="7855" y="0"/>
                </a:cubicBezTo>
                <a:cubicBezTo>
                  <a:pt x="11389" y="0"/>
                  <a:pt x="14531" y="2880"/>
                  <a:pt x="15316" y="6720"/>
                </a:cubicBezTo>
                <a:cubicBezTo>
                  <a:pt x="15316" y="6240"/>
                  <a:pt x="14924" y="6240"/>
                  <a:pt x="14531" y="6240"/>
                </a:cubicBezTo>
                <a:close/>
                <a:moveTo>
                  <a:pt x="5105" y="3840"/>
                </a:moveTo>
                <a:cubicBezTo>
                  <a:pt x="4713" y="3840"/>
                  <a:pt x="3927" y="4320"/>
                  <a:pt x="3927" y="5280"/>
                </a:cubicBezTo>
                <a:cubicBezTo>
                  <a:pt x="3927" y="5760"/>
                  <a:pt x="4713" y="6240"/>
                  <a:pt x="5105" y="6240"/>
                </a:cubicBezTo>
                <a:cubicBezTo>
                  <a:pt x="5891" y="6240"/>
                  <a:pt x="6284" y="5760"/>
                  <a:pt x="6284" y="5280"/>
                </a:cubicBezTo>
                <a:cubicBezTo>
                  <a:pt x="6284" y="4320"/>
                  <a:pt x="5891" y="3840"/>
                  <a:pt x="5105" y="3840"/>
                </a:cubicBezTo>
                <a:close/>
                <a:moveTo>
                  <a:pt x="18851" y="19200"/>
                </a:moveTo>
                <a:cubicBezTo>
                  <a:pt x="19636" y="21600"/>
                  <a:pt x="19636" y="21600"/>
                  <a:pt x="19636" y="21600"/>
                </a:cubicBezTo>
                <a:cubicBezTo>
                  <a:pt x="17280" y="20160"/>
                  <a:pt x="17280" y="20160"/>
                  <a:pt x="17280" y="20160"/>
                </a:cubicBezTo>
                <a:cubicBezTo>
                  <a:pt x="16495" y="20160"/>
                  <a:pt x="15709" y="20640"/>
                  <a:pt x="14924" y="20640"/>
                </a:cubicBezTo>
                <a:cubicBezTo>
                  <a:pt x="11389" y="20640"/>
                  <a:pt x="8640" y="17280"/>
                  <a:pt x="8640" y="13920"/>
                </a:cubicBezTo>
                <a:cubicBezTo>
                  <a:pt x="8640" y="10080"/>
                  <a:pt x="11389" y="6720"/>
                  <a:pt x="14924" y="6720"/>
                </a:cubicBezTo>
                <a:cubicBezTo>
                  <a:pt x="18458" y="6720"/>
                  <a:pt x="21600" y="10080"/>
                  <a:pt x="21600" y="13920"/>
                </a:cubicBezTo>
                <a:cubicBezTo>
                  <a:pt x="21600" y="15840"/>
                  <a:pt x="20422" y="17760"/>
                  <a:pt x="18851" y="19200"/>
                </a:cubicBezTo>
                <a:close/>
                <a:moveTo>
                  <a:pt x="10604" y="3840"/>
                </a:moveTo>
                <a:cubicBezTo>
                  <a:pt x="9818" y="3840"/>
                  <a:pt x="9425" y="4320"/>
                  <a:pt x="9425" y="5280"/>
                </a:cubicBezTo>
                <a:cubicBezTo>
                  <a:pt x="9425" y="5760"/>
                  <a:pt x="9818" y="6240"/>
                  <a:pt x="10604" y="6240"/>
                </a:cubicBezTo>
                <a:cubicBezTo>
                  <a:pt x="10996" y="6240"/>
                  <a:pt x="11389" y="5760"/>
                  <a:pt x="11389" y="5280"/>
                </a:cubicBezTo>
                <a:cubicBezTo>
                  <a:pt x="11389" y="4320"/>
                  <a:pt x="10996" y="3840"/>
                  <a:pt x="10604" y="3840"/>
                </a:cubicBezTo>
                <a:close/>
                <a:moveTo>
                  <a:pt x="12960" y="10560"/>
                </a:moveTo>
                <a:cubicBezTo>
                  <a:pt x="12567" y="10560"/>
                  <a:pt x="12175" y="11040"/>
                  <a:pt x="12175" y="11520"/>
                </a:cubicBezTo>
                <a:cubicBezTo>
                  <a:pt x="12175" y="12000"/>
                  <a:pt x="12567" y="12480"/>
                  <a:pt x="12960" y="12480"/>
                </a:cubicBezTo>
                <a:cubicBezTo>
                  <a:pt x="13745" y="12480"/>
                  <a:pt x="14138" y="12000"/>
                  <a:pt x="14138" y="11520"/>
                </a:cubicBezTo>
                <a:cubicBezTo>
                  <a:pt x="14138" y="11040"/>
                  <a:pt x="13745" y="10560"/>
                  <a:pt x="12960" y="10560"/>
                </a:cubicBezTo>
                <a:close/>
                <a:moveTo>
                  <a:pt x="17280" y="10560"/>
                </a:moveTo>
                <a:cubicBezTo>
                  <a:pt x="16887" y="10560"/>
                  <a:pt x="16495" y="11040"/>
                  <a:pt x="16495" y="11520"/>
                </a:cubicBezTo>
                <a:cubicBezTo>
                  <a:pt x="16495" y="12000"/>
                  <a:pt x="16887" y="12480"/>
                  <a:pt x="17280" y="12480"/>
                </a:cubicBezTo>
                <a:cubicBezTo>
                  <a:pt x="17673" y="12480"/>
                  <a:pt x="18065" y="12000"/>
                  <a:pt x="18065" y="11520"/>
                </a:cubicBezTo>
                <a:cubicBezTo>
                  <a:pt x="18065" y="11040"/>
                  <a:pt x="17673" y="10560"/>
                  <a:pt x="17280" y="10560"/>
                </a:cubicBezTo>
                <a:close/>
              </a:path>
            </a:pathLst>
          </a:custGeom>
          <a:solidFill>
            <a:srgbClr val="D83C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685781">
              <a:defRPr sz="1300">
                <a:solidFill>
                  <a:srgbClr val="7F7F7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304199" y="852896"/>
            <a:ext cx="4748463" cy="1319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sz="24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marR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000" marR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lang="fr-FR" sz="1600" kern="1200" baseline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440000" marR="0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lang="fr-FR"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800000" marR="0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lang="fr-FR" sz="1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Espace réservé du contenu 3"/>
          <p:cNvSpPr txBox="1">
            <a:spLocks/>
          </p:cNvSpPr>
          <p:nvPr/>
        </p:nvSpPr>
        <p:spPr>
          <a:xfrm>
            <a:off x="2866692" y="4352012"/>
            <a:ext cx="5616667" cy="5785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sz="24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marR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000" marR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lang="fr-FR" sz="1600" kern="1200" baseline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440000" marR="0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lang="fr-FR"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800000" marR="0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lang="fr-FR" sz="1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23617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re 1"/>
          <p:cNvSpPr txBox="1">
            <a:spLocks noGrp="1"/>
          </p:cNvSpPr>
          <p:nvPr>
            <p:ph type="title"/>
          </p:nvPr>
        </p:nvSpPr>
        <p:spPr>
          <a:xfrm>
            <a:off x="827583" y="87474"/>
            <a:ext cx="8064094" cy="540007"/>
          </a:xfrm>
          <a:prstGeom prst="rect">
            <a:avLst/>
          </a:prstGeom>
        </p:spPr>
        <p:txBody>
          <a:bodyPr/>
          <a:lstStyle/>
          <a:p>
            <a:r>
              <a:t>Les intervenants</a:t>
            </a:r>
          </a:p>
        </p:txBody>
      </p:sp>
      <p:sp>
        <p:nvSpPr>
          <p:cNvPr id="154" name="Christelle BOULIN…"/>
          <p:cNvSpPr txBox="1">
            <a:spLocks noGrp="1"/>
          </p:cNvSpPr>
          <p:nvPr>
            <p:ph type="body" sz="half" idx="1"/>
          </p:nvPr>
        </p:nvSpPr>
        <p:spPr>
          <a:xfrm>
            <a:off x="276212" y="1130478"/>
            <a:ext cx="2477704" cy="3712970"/>
          </a:xfrm>
          <a:prstGeom prst="rect">
            <a:avLst/>
          </a:prstGeom>
        </p:spPr>
        <p:txBody>
          <a:bodyPr/>
          <a:lstStyle/>
          <a:p>
            <a:pPr algn="ctr">
              <a:defRPr sz="1700"/>
            </a:pPr>
            <a:r>
              <a:rPr lang="fr-FR" dirty="0" smtClean="0"/>
              <a:t>Cédric BERTRAND</a:t>
            </a:r>
            <a:endParaRPr dirty="0"/>
          </a:p>
          <a:p>
            <a:pPr algn="ctr">
              <a:defRPr sz="1700"/>
            </a:pPr>
            <a:r>
              <a:rPr lang="fr-FR" dirty="0" smtClean="0"/>
              <a:t>Expert</a:t>
            </a:r>
            <a:endParaRPr dirty="0"/>
          </a:p>
          <a:p>
            <a:pPr algn="ctr">
              <a:defRPr sz="1700"/>
            </a:pPr>
            <a:r>
              <a:rPr dirty="0"/>
              <a:t>Agence du </a:t>
            </a:r>
            <a:r>
              <a:rPr lang="fr-FR" dirty="0" smtClean="0"/>
              <a:t>N</a:t>
            </a:r>
            <a:r>
              <a:rPr dirty="0" smtClean="0"/>
              <a:t>umérique </a:t>
            </a:r>
            <a:r>
              <a:rPr dirty="0"/>
              <a:t>en </a:t>
            </a:r>
            <a:r>
              <a:rPr lang="fr-FR" dirty="0" smtClean="0"/>
              <a:t>S</a:t>
            </a:r>
            <a:r>
              <a:rPr dirty="0" smtClean="0"/>
              <a:t>anté</a:t>
            </a:r>
            <a:endParaRPr dirty="0"/>
          </a:p>
          <a:p>
            <a:pPr algn="ctr">
              <a:defRPr sz="1700"/>
            </a:pPr>
            <a:r>
              <a:rPr lang="fr-FR" dirty="0" err="1"/>
              <a:t>c</a:t>
            </a:r>
            <a:r>
              <a:rPr lang="fr-FR" dirty="0" err="1" smtClean="0"/>
              <a:t>edric.bertrand</a:t>
            </a:r>
            <a:r>
              <a:rPr dirty="0" smtClean="0"/>
              <a:t>@</a:t>
            </a:r>
            <a:r>
              <a:rPr lang="fr-FR" dirty="0" smtClean="0"/>
              <a:t>e</a:t>
            </a:r>
            <a:r>
              <a:rPr dirty="0" smtClean="0"/>
              <a:t>sante.gouv.fr</a:t>
            </a:r>
            <a:endParaRPr dirty="0"/>
          </a:p>
        </p:txBody>
      </p:sp>
      <p:sp>
        <p:nvSpPr>
          <p:cNvPr id="155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8925662" y="492134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56" name="Rectangle 5"/>
          <p:cNvSpPr txBox="1"/>
          <p:nvPr/>
        </p:nvSpPr>
        <p:spPr>
          <a:xfrm>
            <a:off x="45718" y="2748026"/>
            <a:ext cx="142953" cy="2392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11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 </a:t>
            </a:r>
          </a:p>
        </p:txBody>
      </p:sp>
      <p:sp>
        <p:nvSpPr>
          <p:cNvPr id="157" name="Rectangle 6"/>
          <p:cNvSpPr txBox="1"/>
          <p:nvPr/>
        </p:nvSpPr>
        <p:spPr>
          <a:xfrm>
            <a:off x="45718" y="5157850"/>
            <a:ext cx="142953" cy="239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11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</a:t>
            </a:r>
          </a:p>
        </p:txBody>
      </p:sp>
      <p:sp>
        <p:nvSpPr>
          <p:cNvPr id="158" name="Rectangle 7"/>
          <p:cNvSpPr txBox="1"/>
          <p:nvPr/>
        </p:nvSpPr>
        <p:spPr>
          <a:xfrm>
            <a:off x="45718" y="7567676"/>
            <a:ext cx="142953" cy="239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 anchor="ctr">
            <a:spAutoFit/>
          </a:bodyPr>
          <a:lstStyle>
            <a:lvl1pPr>
              <a:defRPr sz="11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 </a:t>
            </a:r>
          </a:p>
        </p:txBody>
      </p:sp>
      <p:pic>
        <p:nvPicPr>
          <p:cNvPr id="159" name="Christelle_Bouli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579862"/>
            <a:ext cx="1374962" cy="106857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hristelle BOULIN…"/>
          <p:cNvSpPr txBox="1">
            <a:spLocks/>
          </p:cNvSpPr>
          <p:nvPr/>
        </p:nvSpPr>
        <p:spPr>
          <a:xfrm>
            <a:off x="3289622" y="1106591"/>
            <a:ext cx="2477704" cy="20412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sz="24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marR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000" marR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lang="fr-FR" sz="1600" kern="1200" baseline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440000" marR="0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lang="fr-FR"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800000" marR="0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lang="fr-FR" sz="1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700"/>
            </a:pPr>
            <a:r>
              <a:rPr lang="fr-FR" sz="1700" dirty="0" smtClean="0"/>
              <a:t>Jacques LABIDURIE</a:t>
            </a:r>
          </a:p>
          <a:p>
            <a:pPr algn="ctr">
              <a:defRPr sz="1700"/>
            </a:pPr>
            <a:r>
              <a:rPr lang="fr-FR" sz="1700" dirty="0" smtClean="0"/>
              <a:t>RSSI</a:t>
            </a:r>
          </a:p>
          <a:p>
            <a:pPr algn="ctr">
              <a:defRPr sz="1700"/>
            </a:pPr>
            <a:r>
              <a:rPr lang="fr-FR" sz="1700" dirty="0" smtClean="0"/>
              <a:t>GHT du Limousin et CHU de Limoges</a:t>
            </a:r>
          </a:p>
        </p:txBody>
      </p:sp>
      <p:sp>
        <p:nvSpPr>
          <p:cNvPr id="15" name="Christelle BOULIN…"/>
          <p:cNvSpPr txBox="1">
            <a:spLocks/>
          </p:cNvSpPr>
          <p:nvPr/>
        </p:nvSpPr>
        <p:spPr>
          <a:xfrm>
            <a:off x="6308650" y="1106591"/>
            <a:ext cx="2477704" cy="18807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sz="24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marR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000" marR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lang="fr-FR" sz="1600" kern="1200" baseline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440000" marR="0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lang="fr-FR"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800000" marR="0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lang="fr-FR" sz="1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 sz="1700"/>
            </a:pPr>
            <a:r>
              <a:rPr lang="fr-FR" sz="1700" dirty="0" smtClean="0"/>
              <a:t>Constantin YAMKOUDOUGOU</a:t>
            </a:r>
          </a:p>
          <a:p>
            <a:pPr algn="ctr">
              <a:defRPr sz="1700"/>
            </a:pPr>
            <a:r>
              <a:rPr lang="fr-FR" sz="1700" dirty="0" smtClean="0"/>
              <a:t>Ingénieur SSI</a:t>
            </a:r>
          </a:p>
          <a:p>
            <a:pPr algn="ctr">
              <a:defRPr sz="1700"/>
            </a:pPr>
            <a:r>
              <a:rPr lang="fr-FR" sz="1700" dirty="0" smtClean="0"/>
              <a:t>Hôpitaux </a:t>
            </a:r>
            <a:r>
              <a:rPr lang="fr-FR" sz="1700" dirty="0"/>
              <a:t>U</a:t>
            </a:r>
            <a:r>
              <a:rPr lang="fr-FR" sz="1700" dirty="0" smtClean="0"/>
              <a:t>niversitaires de Strasbourg</a:t>
            </a:r>
          </a:p>
        </p:txBody>
      </p:sp>
    </p:spTree>
    <p:extLst>
      <p:ext uri="{BB962C8B-B14F-4D97-AF65-F5344CB8AC3E}">
        <p14:creationId xmlns:p14="http://schemas.microsoft.com/office/powerpoint/2010/main" val="24599971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30</a:t>
            </a:fld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427538" y="1683271"/>
            <a:ext cx="4464942" cy="1392535"/>
          </a:xfrm>
        </p:spPr>
        <p:txBody>
          <a:bodyPr/>
          <a:lstStyle/>
          <a:p>
            <a:r>
              <a:rPr lang="fr-FR" dirty="0" smtClean="0"/>
              <a:t>Mise à disposition d’une interface de commande d’audits pour les structures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83811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à disposition d’une interface de commande d’audits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31</a:t>
            </a:fld>
            <a:endParaRPr lang="fr-FR" dirty="0" smtClean="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83568" y="915566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 smtClean="0">
                <a:solidFill>
                  <a:schemeClr val="lt1"/>
                </a:solidFill>
              </a:rPr>
              <a:t>Objectifs</a:t>
            </a:r>
            <a:endParaRPr lang="fr-FR" sz="1100" dirty="0">
              <a:solidFill>
                <a:schemeClr val="lt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3568" y="1115586"/>
            <a:ext cx="7999421" cy="1744195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Automatiser totalement le processus de demande d’audit et de restitution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Tâches administratives</a:t>
            </a: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Définition du périmètre et des dates d’audit</a:t>
            </a: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Remise du rapport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Offrir la possibilité aux structures de renouveler périodiquement leur demande d’audit</a:t>
            </a: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1 fois par an maximum</a:t>
            </a:r>
          </a:p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Rendre les structures autonomes</a:t>
            </a:r>
          </a:p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Se concentrer sur le développement du service (maintenance, ajout fonctionnalités)</a:t>
            </a: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683568" y="3121765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 smtClean="0">
                <a:solidFill>
                  <a:schemeClr val="lt1"/>
                </a:solidFill>
              </a:rPr>
              <a:t>Planning</a:t>
            </a:r>
            <a:endParaRPr lang="fr-FR" sz="1100" dirty="0">
              <a:solidFill>
                <a:schemeClr val="l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3568" y="3321786"/>
            <a:ext cx="7999421" cy="690124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En cours de recette</a:t>
            </a:r>
          </a:p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Mise à disposition début 2021</a:t>
            </a:r>
          </a:p>
        </p:txBody>
      </p:sp>
    </p:spTree>
    <p:extLst>
      <p:ext uri="{BB962C8B-B14F-4D97-AF65-F5344CB8AC3E}">
        <p14:creationId xmlns:p14="http://schemas.microsoft.com/office/powerpoint/2010/main" val="1511100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à disposition d’une interface de commande d’audits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32</a:t>
            </a:fld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843559"/>
            <a:ext cx="5476190" cy="418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47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à disposition d’une interface de commande d’audits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33</a:t>
            </a:fld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21" y="1203598"/>
            <a:ext cx="8856984" cy="1362265"/>
          </a:xfrm>
          <a:prstGeom prst="rect">
            <a:avLst/>
          </a:prstGeom>
        </p:spPr>
      </p:pic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375445" y="887536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 smtClean="0">
                <a:solidFill>
                  <a:schemeClr val="lt1"/>
                </a:solidFill>
              </a:rPr>
              <a:t>Rapports accessibles en ligne (exportables)</a:t>
            </a:r>
            <a:endParaRPr lang="fr-FR" sz="1100" dirty="0">
              <a:solidFill>
                <a:schemeClr val="lt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556982"/>
            <a:ext cx="3636895" cy="253504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847" y="2613761"/>
            <a:ext cx="4932058" cy="22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8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à disposition d’une interface de commande d’audits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34</a:t>
            </a:fld>
            <a:endParaRPr lang="fr-FR" dirty="0" smtClean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375445" y="887536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 smtClean="0">
                <a:solidFill>
                  <a:schemeClr val="lt1"/>
                </a:solidFill>
              </a:rPr>
              <a:t>Rapports accessibles en ligne (exportables)</a:t>
            </a:r>
            <a:endParaRPr lang="fr-FR" sz="1100" dirty="0">
              <a:solidFill>
                <a:schemeClr val="lt1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4" y="1203598"/>
            <a:ext cx="8047187" cy="38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7478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Mise à disposition d’une interface de commande d’audits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35</a:t>
            </a:fld>
            <a:endParaRPr lang="fr-FR" dirty="0" smtClean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375445" y="887536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 smtClean="0">
                <a:solidFill>
                  <a:schemeClr val="lt1"/>
                </a:solidFill>
              </a:rPr>
              <a:t>Rapports accessibles en ligne – plan d’actions (exportables)</a:t>
            </a:r>
            <a:endParaRPr lang="fr-FR" sz="1100" dirty="0">
              <a:solidFill>
                <a:schemeClr val="lt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2" y="1203598"/>
            <a:ext cx="878417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767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36</a:t>
            </a:fld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427538" y="1683271"/>
            <a:ext cx="4464942" cy="1032495"/>
          </a:xfrm>
        </p:spPr>
        <p:txBody>
          <a:bodyPr/>
          <a:lstStyle/>
          <a:p>
            <a:r>
              <a:rPr lang="fr-FR" dirty="0" smtClean="0"/>
              <a:t>Conclusions et 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441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350" dirty="0"/>
              <a:t>Service de cyber-surveillance</a:t>
            </a:r>
            <a:br>
              <a:rPr lang="fr-FR" sz="1350" dirty="0"/>
            </a:br>
            <a:r>
              <a:rPr lang="fr-FR" sz="1350" b="0" i="1" dirty="0" smtClean="0"/>
              <a:t>Bilan après 18 mois</a:t>
            </a:r>
            <a:endParaRPr lang="fr-FR" sz="1350" b="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704868" y="5353074"/>
            <a:ext cx="215504" cy="135000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24321"/>
            <a:ext cx="8928992" cy="10603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4" y="1779662"/>
            <a:ext cx="8839522" cy="16232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93" y="3219822"/>
            <a:ext cx="8956103" cy="278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202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38</a:t>
            </a:fld>
            <a:endParaRPr lang="fr-FR" dirty="0" smtClean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683568" y="915566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 smtClean="0">
                <a:solidFill>
                  <a:schemeClr val="lt1"/>
                </a:solidFill>
              </a:rPr>
              <a:t>Les audits reflètent (parfois) :</a:t>
            </a:r>
            <a:endParaRPr lang="fr-FR" sz="1100" dirty="0">
              <a:solidFill>
                <a:schemeClr val="l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115586"/>
            <a:ext cx="7999421" cy="3184356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Un manque de moyens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Utilisation de systèmes d’exploitation / logiciels (très) obsolètes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Une très grande surface d’attaque et la difficulté d’assurer la sécurité de chaque système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053A6"/>
              </a:buClr>
              <a:buSzPct val="75000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Problématique de la prise en compte de la sécurité en cas d’externalisation</a:t>
            </a: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Nécessité de renforcer les contrôles</a:t>
            </a: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54" y="1872629"/>
            <a:ext cx="4609524" cy="40952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54" y="2877290"/>
            <a:ext cx="1000000" cy="3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46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39</a:t>
            </a:fld>
            <a:endParaRPr lang="fr-FR" dirty="0" smtClean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683568" y="771550"/>
            <a:ext cx="7992888" cy="344037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 smtClean="0">
                <a:solidFill>
                  <a:schemeClr val="lt1"/>
                </a:solidFill>
              </a:rPr>
              <a:t>Les incidents de sécurité reflètent (souvent) :</a:t>
            </a:r>
            <a:endParaRPr lang="fr-FR" sz="1100" dirty="0">
              <a:solidFill>
                <a:schemeClr val="l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1115586"/>
            <a:ext cx="7999421" cy="3908250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Mêmes vecteurs d’attaque utilisés pour la compromission des </a:t>
            </a:r>
            <a:r>
              <a:rPr lang="fr-FR" sz="1050" b="1" kern="0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SIs</a:t>
            </a: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interne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VPN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0053A6"/>
              </a:buClr>
              <a:buSzPct val="75000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RDP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563639"/>
            <a:ext cx="7488832" cy="1584175"/>
          </a:xfrm>
          <a:prstGeom prst="rect">
            <a:avLst/>
          </a:prstGeom>
        </p:spPr>
      </p:pic>
      <p:pic>
        <p:nvPicPr>
          <p:cNvPr id="9" name="Image 8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547664" y="4133567"/>
            <a:ext cx="6472555" cy="89027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3489077"/>
            <a:ext cx="7344816" cy="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61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re 1"/>
          <p:cNvSpPr txBox="1">
            <a:spLocks noGrp="1"/>
          </p:cNvSpPr>
          <p:nvPr>
            <p:ph type="title"/>
          </p:nvPr>
        </p:nvSpPr>
        <p:spPr>
          <a:xfrm>
            <a:off x="827583" y="108741"/>
            <a:ext cx="8064094" cy="540008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L’</a:t>
            </a:r>
            <a:r>
              <a:rPr lang="fr-FR" dirty="0" smtClean="0"/>
              <a:t>A</a:t>
            </a:r>
            <a:r>
              <a:rPr dirty="0" smtClean="0"/>
              <a:t>gence </a:t>
            </a:r>
            <a:r>
              <a:rPr dirty="0"/>
              <a:t>du </a:t>
            </a:r>
            <a:r>
              <a:rPr lang="fr-FR" dirty="0" smtClean="0"/>
              <a:t>N</a:t>
            </a:r>
            <a:r>
              <a:rPr dirty="0" smtClean="0"/>
              <a:t>umérique </a:t>
            </a:r>
            <a:r>
              <a:rPr dirty="0"/>
              <a:t>en </a:t>
            </a:r>
            <a:r>
              <a:rPr lang="fr-FR" dirty="0"/>
              <a:t>S</a:t>
            </a:r>
            <a:r>
              <a:rPr dirty="0" smtClean="0"/>
              <a:t>anté </a:t>
            </a:r>
            <a:r>
              <a:rPr dirty="0"/>
              <a:t>: 3 missions</a:t>
            </a:r>
          </a:p>
        </p:txBody>
      </p:sp>
      <p:sp>
        <p:nvSpPr>
          <p:cNvPr id="164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8978827" y="4921348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65" name="Rectangle 6"/>
          <p:cNvSpPr txBox="1"/>
          <p:nvPr/>
        </p:nvSpPr>
        <p:spPr>
          <a:xfrm>
            <a:off x="45717" y="5157853"/>
            <a:ext cx="142949" cy="23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7" tIns="45717" rIns="45717" bIns="45717" anchor="ctr">
            <a:spAutoFit/>
          </a:bodyPr>
          <a:lstStyle>
            <a:lvl1pPr>
              <a:defRPr sz="11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 </a:t>
            </a:r>
          </a:p>
        </p:txBody>
      </p:sp>
      <p:sp>
        <p:nvSpPr>
          <p:cNvPr id="166" name="Rectangle 7"/>
          <p:cNvSpPr txBox="1"/>
          <p:nvPr/>
        </p:nvSpPr>
        <p:spPr>
          <a:xfrm>
            <a:off x="45717" y="7567679"/>
            <a:ext cx="142949" cy="239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7" tIns="45717" rIns="45717" bIns="45717" anchor="ctr">
            <a:spAutoFit/>
          </a:bodyPr>
          <a:lstStyle>
            <a:lvl1pPr>
              <a:defRPr sz="1100"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 </a:t>
            </a:r>
          </a:p>
        </p:txBody>
      </p:sp>
      <p:sp>
        <p:nvSpPr>
          <p:cNvPr id="167" name="ZoneTexte 21"/>
          <p:cNvSpPr txBox="1"/>
          <p:nvPr/>
        </p:nvSpPr>
        <p:spPr>
          <a:xfrm>
            <a:off x="953759" y="899032"/>
            <a:ext cx="1099153" cy="341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2000" tIns="72000" rIns="72000" bIns="72000" anchor="ctr">
            <a:spAutoFit/>
          </a:bodyPr>
          <a:lstStyle>
            <a:lvl1pPr defTabSz="914422">
              <a:defRPr sz="1400" b="1" u="sng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MISSION 1</a:t>
            </a:r>
          </a:p>
        </p:txBody>
      </p:sp>
      <p:sp>
        <p:nvSpPr>
          <p:cNvPr id="168" name="ZoneTexte 36"/>
          <p:cNvSpPr txBox="1"/>
          <p:nvPr/>
        </p:nvSpPr>
        <p:spPr>
          <a:xfrm>
            <a:off x="953220" y="2239358"/>
            <a:ext cx="1166950" cy="341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2000" tIns="72000" rIns="72000" bIns="72000" anchor="ctr">
            <a:spAutoFit/>
          </a:bodyPr>
          <a:lstStyle>
            <a:lvl1pPr defTabSz="914422">
              <a:defRPr sz="1400" b="1" u="sng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MISSION 2</a:t>
            </a:r>
          </a:p>
        </p:txBody>
      </p:sp>
      <p:sp>
        <p:nvSpPr>
          <p:cNvPr id="169" name="ZoneTexte 37"/>
          <p:cNvSpPr txBox="1"/>
          <p:nvPr/>
        </p:nvSpPr>
        <p:spPr>
          <a:xfrm>
            <a:off x="944682" y="3695110"/>
            <a:ext cx="1118281" cy="341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2000" tIns="72000" rIns="72000" bIns="72000" anchor="ctr">
            <a:spAutoFit/>
          </a:bodyPr>
          <a:lstStyle>
            <a:lvl1pPr defTabSz="914422">
              <a:defRPr sz="1400" b="1" u="sng">
                <a:solidFill>
                  <a:srgbClr val="FFFFFF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MISSION 3</a:t>
            </a:r>
          </a:p>
        </p:txBody>
      </p:sp>
      <p:sp>
        <p:nvSpPr>
          <p:cNvPr id="170" name="1. Créer les conditions du développement et de la régulation du numérique en santé…"/>
          <p:cNvSpPr txBox="1">
            <a:spLocks noGrp="1"/>
          </p:cNvSpPr>
          <p:nvPr>
            <p:ph type="body" sz="half" idx="1"/>
          </p:nvPr>
        </p:nvSpPr>
        <p:spPr>
          <a:xfrm>
            <a:off x="827181" y="1490701"/>
            <a:ext cx="7489638" cy="2326543"/>
          </a:xfrm>
          <a:prstGeom prst="rect">
            <a:avLst/>
          </a:prstGeom>
        </p:spPr>
        <p:txBody>
          <a:bodyPr/>
          <a:lstStyle/>
          <a:p>
            <a:pPr defTabSz="914400">
              <a:defRPr sz="2000" b="0"/>
            </a:pPr>
            <a:r>
              <a:t>1. Créer les conditions du </a:t>
            </a:r>
            <a:r>
              <a:rPr b="1"/>
              <a:t>développement</a:t>
            </a:r>
            <a:r>
              <a:t> et de la </a:t>
            </a:r>
            <a:r>
              <a:rPr b="1"/>
              <a:t>régulation</a:t>
            </a:r>
            <a:r>
              <a:t> du numérique en santé</a:t>
            </a:r>
          </a:p>
          <a:p>
            <a:pPr defTabSz="914400">
              <a:defRPr sz="2000" b="0"/>
            </a:pPr>
            <a:r>
              <a:t>2. Permettre aux professionnels et usagers de </a:t>
            </a:r>
            <a:r>
              <a:rPr b="1"/>
              <a:t>bénéficier de l’innovation et des mutations numériques</a:t>
            </a:r>
          </a:p>
          <a:p>
            <a:pPr defTabSz="914400">
              <a:defRPr sz="2000" b="0"/>
            </a:pPr>
            <a:r>
              <a:t>3. Assister les pouvoirs publics dans la </a:t>
            </a:r>
            <a:r>
              <a:rPr b="1"/>
              <a:t>conduite de projets numériques d’intérêt national</a:t>
            </a:r>
          </a:p>
        </p:txBody>
      </p:sp>
    </p:spTree>
    <p:extLst>
      <p:ext uri="{BB962C8B-B14F-4D97-AF65-F5344CB8AC3E}">
        <p14:creationId xmlns:p14="http://schemas.microsoft.com/office/powerpoint/2010/main" val="4120233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40</a:t>
            </a:fld>
            <a:endParaRPr lang="fr-FR" dirty="0" smtClean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683568" y="735546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 smtClean="0">
                <a:solidFill>
                  <a:schemeClr val="lt1"/>
                </a:solidFill>
              </a:rPr>
              <a:t>Projets en cours</a:t>
            </a:r>
            <a:endParaRPr lang="fr-FR" sz="1100" dirty="0">
              <a:solidFill>
                <a:schemeClr val="l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935566"/>
            <a:ext cx="7999421" cy="3688412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Plate-forme préventive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Utilisation de l’interface pour envoi de notifications liées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497577"/>
            <a:ext cx="7776864" cy="20002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97827"/>
            <a:ext cx="7776864" cy="156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08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41</a:t>
            </a:fld>
            <a:endParaRPr lang="fr-FR" dirty="0" smtClean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683568" y="735546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 smtClean="0">
                <a:solidFill>
                  <a:schemeClr val="lt1"/>
                </a:solidFill>
              </a:rPr>
              <a:t>Réflexions en cours</a:t>
            </a:r>
            <a:endParaRPr lang="fr-FR" sz="1100" dirty="0">
              <a:solidFill>
                <a:schemeClr val="l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935566"/>
            <a:ext cx="7999421" cy="3688412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177800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Suite au succès de la plateforme d’audit en externe, réflexions autour d’une plate-forme d’audit automatisée en interne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Vérification des vulnérabilités internes</a:t>
            </a: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Exfiltration des données via le </a:t>
            </a:r>
            <a:r>
              <a:rPr lang="fr-FR" sz="1050" b="1" kern="0" dirty="0" err="1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dark</a:t>
            </a: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 web</a:t>
            </a: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Analyse des chemins de compromissions du réseau interne</a:t>
            </a: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Test de la configuration des postes de travail</a:t>
            </a:r>
          </a:p>
          <a:p>
            <a:pPr marL="1092200" lvl="2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r>
              <a:rPr lang="fr-FR" sz="1050" b="1" kern="0" dirty="0" smtClean="0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Etc.</a:t>
            </a: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89" y="2154100"/>
            <a:ext cx="6415245" cy="257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56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 et perspectives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42</a:t>
            </a:fld>
            <a:endParaRPr lang="fr-FR" dirty="0" smtClean="0"/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683568" y="735546"/>
            <a:ext cx="7992888" cy="200021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100" dirty="0" smtClean="0">
                <a:solidFill>
                  <a:schemeClr val="lt1"/>
                </a:solidFill>
              </a:rPr>
              <a:t>Prochain </a:t>
            </a:r>
            <a:r>
              <a:rPr lang="fr-FR" sz="1100" dirty="0" err="1" smtClean="0">
                <a:solidFill>
                  <a:schemeClr val="lt1"/>
                </a:solidFill>
              </a:rPr>
              <a:t>webinar</a:t>
            </a:r>
            <a:r>
              <a:rPr lang="fr-FR" sz="1100" dirty="0" smtClean="0">
                <a:solidFill>
                  <a:schemeClr val="lt1"/>
                </a:solidFill>
              </a:rPr>
              <a:t> en partenariat avec l’ANSSI</a:t>
            </a:r>
            <a:endParaRPr lang="fr-FR" sz="1100" dirty="0">
              <a:solidFill>
                <a:schemeClr val="lt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3568" y="935566"/>
            <a:ext cx="7999421" cy="3688412"/>
          </a:xfrm>
          <a:prstGeom prst="rect">
            <a:avLst/>
          </a:prstGeom>
          <a:solidFill>
            <a:schemeClr val="bg2">
              <a:lumMod val="95000"/>
              <a:alpha val="84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  <a:p>
            <a:pPr marL="635000" lvl="1" indent="-177800">
              <a:spcBef>
                <a:spcPct val="20000"/>
              </a:spcBef>
              <a:buClr>
                <a:srgbClr val="0053A6"/>
              </a:buClr>
              <a:buSzPct val="75000"/>
              <a:buFont typeface="Arial" pitchFamily="34" charset="0"/>
              <a:buChar char="►"/>
            </a:pPr>
            <a:endParaRPr lang="fr-FR" sz="1050" b="1" kern="0" dirty="0" smtClean="0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1157287"/>
            <a:ext cx="63531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87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Espace réservé du numéro de diapositive 2"/>
          <p:cNvSpPr txBox="1">
            <a:spLocks noGrp="1"/>
          </p:cNvSpPr>
          <p:nvPr>
            <p:ph type="sldNum" sz="quarter" idx="4294967295"/>
          </p:nvPr>
        </p:nvSpPr>
        <p:spPr>
          <a:xfrm>
            <a:off x="8925661" y="492134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sp>
        <p:nvSpPr>
          <p:cNvPr id="5" name="ZoneTexte 7"/>
          <p:cNvSpPr txBox="1"/>
          <p:nvPr/>
        </p:nvSpPr>
        <p:spPr>
          <a:xfrm>
            <a:off x="467544" y="2859782"/>
            <a:ext cx="4159704" cy="809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defTabSz="685781">
              <a:lnSpc>
                <a:spcPct val="150000"/>
              </a:lnSpc>
              <a:defRPr sz="2000" b="1">
                <a:solidFill>
                  <a:srgbClr val="2170B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Temps d’échanges</a:t>
            </a:r>
          </a:p>
          <a:p>
            <a:pPr algn="ctr" defTabSz="685781">
              <a:lnSpc>
                <a:spcPct val="150000"/>
              </a:lnSpc>
              <a:defRPr sz="2000" b="1">
                <a:solidFill>
                  <a:srgbClr val="2170B8"/>
                </a:solidFill>
                <a:latin typeface="+mj-lt"/>
                <a:ea typeface="+mj-ea"/>
                <a:cs typeface="+mj-cs"/>
                <a:sym typeface="Arial"/>
              </a:defRPr>
            </a:pPr>
            <a:r>
              <a:rPr dirty="0"/>
              <a:t>Vos remarques ? Vos questions ?</a:t>
            </a:r>
          </a:p>
        </p:txBody>
      </p:sp>
      <p:sp>
        <p:nvSpPr>
          <p:cNvPr id="6" name="Freeform 460"/>
          <p:cNvSpPr/>
          <p:nvPr/>
        </p:nvSpPr>
        <p:spPr>
          <a:xfrm>
            <a:off x="1763688" y="1563638"/>
            <a:ext cx="1660905" cy="944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531" y="6240"/>
                </a:moveTo>
                <a:cubicBezTo>
                  <a:pt x="10996" y="6240"/>
                  <a:pt x="8247" y="9600"/>
                  <a:pt x="8247" y="13920"/>
                </a:cubicBezTo>
                <a:cubicBezTo>
                  <a:pt x="8247" y="14400"/>
                  <a:pt x="8247" y="15360"/>
                  <a:pt x="8247" y="15840"/>
                </a:cubicBezTo>
                <a:cubicBezTo>
                  <a:pt x="8247" y="15840"/>
                  <a:pt x="7855" y="15840"/>
                  <a:pt x="7855" y="15840"/>
                </a:cubicBezTo>
                <a:cubicBezTo>
                  <a:pt x="6676" y="15840"/>
                  <a:pt x="5891" y="15360"/>
                  <a:pt x="5105" y="15360"/>
                </a:cubicBezTo>
                <a:cubicBezTo>
                  <a:pt x="2356" y="16800"/>
                  <a:pt x="2356" y="16800"/>
                  <a:pt x="2356" y="16800"/>
                </a:cubicBezTo>
                <a:cubicBezTo>
                  <a:pt x="3142" y="14400"/>
                  <a:pt x="3142" y="14400"/>
                  <a:pt x="3142" y="14400"/>
                </a:cubicBezTo>
                <a:cubicBezTo>
                  <a:pt x="1178" y="12480"/>
                  <a:pt x="0" y="10560"/>
                  <a:pt x="0" y="7680"/>
                </a:cubicBezTo>
                <a:cubicBezTo>
                  <a:pt x="0" y="3360"/>
                  <a:pt x="3535" y="0"/>
                  <a:pt x="7855" y="0"/>
                </a:cubicBezTo>
                <a:cubicBezTo>
                  <a:pt x="11389" y="0"/>
                  <a:pt x="14531" y="2880"/>
                  <a:pt x="15316" y="6720"/>
                </a:cubicBezTo>
                <a:cubicBezTo>
                  <a:pt x="15316" y="6240"/>
                  <a:pt x="14924" y="6240"/>
                  <a:pt x="14531" y="6240"/>
                </a:cubicBezTo>
                <a:close/>
                <a:moveTo>
                  <a:pt x="5105" y="3840"/>
                </a:moveTo>
                <a:cubicBezTo>
                  <a:pt x="4713" y="3840"/>
                  <a:pt x="3927" y="4320"/>
                  <a:pt x="3927" y="5280"/>
                </a:cubicBezTo>
                <a:cubicBezTo>
                  <a:pt x="3927" y="5760"/>
                  <a:pt x="4713" y="6240"/>
                  <a:pt x="5105" y="6240"/>
                </a:cubicBezTo>
                <a:cubicBezTo>
                  <a:pt x="5891" y="6240"/>
                  <a:pt x="6284" y="5760"/>
                  <a:pt x="6284" y="5280"/>
                </a:cubicBezTo>
                <a:cubicBezTo>
                  <a:pt x="6284" y="4320"/>
                  <a:pt x="5891" y="3840"/>
                  <a:pt x="5105" y="3840"/>
                </a:cubicBezTo>
                <a:close/>
                <a:moveTo>
                  <a:pt x="18851" y="19200"/>
                </a:moveTo>
                <a:cubicBezTo>
                  <a:pt x="19636" y="21600"/>
                  <a:pt x="19636" y="21600"/>
                  <a:pt x="19636" y="21600"/>
                </a:cubicBezTo>
                <a:cubicBezTo>
                  <a:pt x="17280" y="20160"/>
                  <a:pt x="17280" y="20160"/>
                  <a:pt x="17280" y="20160"/>
                </a:cubicBezTo>
                <a:cubicBezTo>
                  <a:pt x="16495" y="20160"/>
                  <a:pt x="15709" y="20640"/>
                  <a:pt x="14924" y="20640"/>
                </a:cubicBezTo>
                <a:cubicBezTo>
                  <a:pt x="11389" y="20640"/>
                  <a:pt x="8640" y="17280"/>
                  <a:pt x="8640" y="13920"/>
                </a:cubicBezTo>
                <a:cubicBezTo>
                  <a:pt x="8640" y="10080"/>
                  <a:pt x="11389" y="6720"/>
                  <a:pt x="14924" y="6720"/>
                </a:cubicBezTo>
                <a:cubicBezTo>
                  <a:pt x="18458" y="6720"/>
                  <a:pt x="21600" y="10080"/>
                  <a:pt x="21600" y="13920"/>
                </a:cubicBezTo>
                <a:cubicBezTo>
                  <a:pt x="21600" y="15840"/>
                  <a:pt x="20422" y="17760"/>
                  <a:pt x="18851" y="19200"/>
                </a:cubicBezTo>
                <a:close/>
                <a:moveTo>
                  <a:pt x="10604" y="3840"/>
                </a:moveTo>
                <a:cubicBezTo>
                  <a:pt x="9818" y="3840"/>
                  <a:pt x="9425" y="4320"/>
                  <a:pt x="9425" y="5280"/>
                </a:cubicBezTo>
                <a:cubicBezTo>
                  <a:pt x="9425" y="5760"/>
                  <a:pt x="9818" y="6240"/>
                  <a:pt x="10604" y="6240"/>
                </a:cubicBezTo>
                <a:cubicBezTo>
                  <a:pt x="10996" y="6240"/>
                  <a:pt x="11389" y="5760"/>
                  <a:pt x="11389" y="5280"/>
                </a:cubicBezTo>
                <a:cubicBezTo>
                  <a:pt x="11389" y="4320"/>
                  <a:pt x="10996" y="3840"/>
                  <a:pt x="10604" y="3840"/>
                </a:cubicBezTo>
                <a:close/>
                <a:moveTo>
                  <a:pt x="12960" y="10560"/>
                </a:moveTo>
                <a:cubicBezTo>
                  <a:pt x="12567" y="10560"/>
                  <a:pt x="12175" y="11040"/>
                  <a:pt x="12175" y="11520"/>
                </a:cubicBezTo>
                <a:cubicBezTo>
                  <a:pt x="12175" y="12000"/>
                  <a:pt x="12567" y="12480"/>
                  <a:pt x="12960" y="12480"/>
                </a:cubicBezTo>
                <a:cubicBezTo>
                  <a:pt x="13745" y="12480"/>
                  <a:pt x="14138" y="12000"/>
                  <a:pt x="14138" y="11520"/>
                </a:cubicBezTo>
                <a:cubicBezTo>
                  <a:pt x="14138" y="11040"/>
                  <a:pt x="13745" y="10560"/>
                  <a:pt x="12960" y="10560"/>
                </a:cubicBezTo>
                <a:close/>
                <a:moveTo>
                  <a:pt x="17280" y="10560"/>
                </a:moveTo>
                <a:cubicBezTo>
                  <a:pt x="16887" y="10560"/>
                  <a:pt x="16495" y="11040"/>
                  <a:pt x="16495" y="11520"/>
                </a:cubicBezTo>
                <a:cubicBezTo>
                  <a:pt x="16495" y="12000"/>
                  <a:pt x="16887" y="12480"/>
                  <a:pt x="17280" y="12480"/>
                </a:cubicBezTo>
                <a:cubicBezTo>
                  <a:pt x="17673" y="12480"/>
                  <a:pt x="18065" y="12000"/>
                  <a:pt x="18065" y="11520"/>
                </a:cubicBezTo>
                <a:cubicBezTo>
                  <a:pt x="18065" y="11040"/>
                  <a:pt x="17673" y="10560"/>
                  <a:pt x="17280" y="10560"/>
                </a:cubicBezTo>
                <a:close/>
              </a:path>
            </a:pathLst>
          </a:custGeom>
          <a:solidFill>
            <a:srgbClr val="D83C52"/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685781">
              <a:defRPr sz="1300">
                <a:solidFill>
                  <a:srgbClr val="7F7F7F"/>
                </a:solidFill>
                <a:latin typeface="+mj-lt"/>
                <a:ea typeface="+mj-ea"/>
                <a:cs typeface="+mj-cs"/>
                <a:sym typeface="Arial"/>
              </a:defRPr>
            </a:pPr>
            <a:endParaRPr/>
          </a:p>
        </p:txBody>
      </p:sp>
      <p:sp>
        <p:nvSpPr>
          <p:cNvPr id="7" name="Espace réservé du contenu 3"/>
          <p:cNvSpPr txBox="1">
            <a:spLocks/>
          </p:cNvSpPr>
          <p:nvPr/>
        </p:nvSpPr>
        <p:spPr>
          <a:xfrm>
            <a:off x="4304199" y="852896"/>
            <a:ext cx="4748463" cy="1319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sz="24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marR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000" marR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lang="fr-FR" sz="1600" kern="1200" baseline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440000" marR="0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lang="fr-FR"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800000" marR="0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lang="fr-FR" sz="1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Donnez-nous votre avis sur ce </a:t>
            </a:r>
            <a:r>
              <a:rPr lang="fr-FR" sz="2000" dirty="0" err="1" smtClean="0">
                <a:solidFill>
                  <a:schemeClr val="accent1">
                    <a:lumMod val="75000"/>
                  </a:schemeClr>
                </a:solidFill>
              </a:rPr>
              <a:t>webinaire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: </a:t>
            </a:r>
          </a:p>
          <a:p>
            <a:pPr algn="ctr"/>
            <a:r>
              <a:rPr lang="mr-IN" sz="2000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https://bit.ly/</a:t>
            </a:r>
            <a:r>
              <a:rPr lang="mr-IN" sz="20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2EoozVE</a:t>
            </a:r>
            <a:r>
              <a:rPr lang="fr-FR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06" y="2064781"/>
            <a:ext cx="1795462" cy="1795462"/>
          </a:xfrm>
          <a:prstGeom prst="rect">
            <a:avLst/>
          </a:prstGeom>
        </p:spPr>
      </p:pic>
      <p:sp>
        <p:nvSpPr>
          <p:cNvPr id="9" name="Espace réservé du contenu 3"/>
          <p:cNvSpPr txBox="1">
            <a:spLocks/>
          </p:cNvSpPr>
          <p:nvPr/>
        </p:nvSpPr>
        <p:spPr>
          <a:xfrm>
            <a:off x="2866692" y="4352012"/>
            <a:ext cx="5616667" cy="57851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None/>
              <a:tabLst/>
              <a:defRPr sz="2400" b="1" kern="1200" cap="none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000" marR="0" indent="-28575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6AB2"/>
              </a:buClr>
              <a:buSzPct val="100000"/>
              <a:buFont typeface="Wingdings 3" panose="05040102010807070707" pitchFamily="18" charset="2"/>
              <a:buChar char="u"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80000" marR="0" indent="-252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Char char="&lt;"/>
              <a:tabLst/>
              <a:defRPr lang="fr-FR" sz="1600" kern="1200" baseline="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3pPr>
            <a:lvl4pPr marL="1440000" marR="0" indent="-2160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Pct val="130000"/>
              <a:buFont typeface="Arial" panose="020B0604020202020204" pitchFamily="34" charset="0"/>
              <a:buChar char="•"/>
              <a:tabLst/>
              <a:defRPr lang="fr-FR" sz="16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4pPr>
            <a:lvl5pPr marL="1800000" marR="0" indent="-216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Pct val="110000"/>
              <a:buFont typeface="Arial" pitchFamily="34" charset="0"/>
              <a:buChar char="•"/>
              <a:tabLst/>
              <a:defRPr lang="fr-FR" sz="140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0" dirty="0" smtClean="0">
                <a:solidFill>
                  <a:schemeClr val="accent1">
                    <a:lumMod val="75000"/>
                  </a:schemeClr>
                </a:solidFill>
              </a:rPr>
              <a:t>Vous souhaiteriez que l’ANS organise un </a:t>
            </a:r>
            <a:r>
              <a:rPr lang="fr-FR" sz="1400" b="0" dirty="0" err="1" smtClean="0">
                <a:solidFill>
                  <a:schemeClr val="accent1">
                    <a:lumMod val="75000"/>
                  </a:schemeClr>
                </a:solidFill>
              </a:rPr>
              <a:t>webinaire</a:t>
            </a:r>
            <a:r>
              <a:rPr lang="fr-FR" sz="1400" b="0" dirty="0" smtClean="0">
                <a:solidFill>
                  <a:schemeClr val="accent1">
                    <a:lumMod val="75000"/>
                  </a:schemeClr>
                </a:solidFill>
              </a:rPr>
              <a:t> sur un sujet          e-santé particulier ? Contactez-nous sur                          </a:t>
            </a:r>
            <a:r>
              <a:rPr lang="fr-FR" sz="1400" dirty="0" err="1" smtClean="0">
                <a:solidFill>
                  <a:schemeClr val="accent1">
                    <a:lumMod val="75000"/>
                  </a:schemeClr>
                </a:solidFill>
              </a:rPr>
              <a:t>communication-numsante@sante.gouv.fr</a:t>
            </a:r>
            <a:endParaRPr lang="fr-FR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65983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</p:nvPr>
        </p:nvSpPr>
        <p:spPr>
          <a:xfrm>
            <a:off x="8856663" y="4867275"/>
            <a:ext cx="287337" cy="134938"/>
          </a:xfrm>
        </p:spPr>
        <p:txBody>
          <a:bodyPr/>
          <a:lstStyle/>
          <a:p>
            <a:fld id="{646E7B68-C406-4B5C-B79D-A1CDE10CB85D}" type="slidenum">
              <a:rPr lang="fr-FR" smtClean="0"/>
              <a:pPr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9571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5</a:t>
            </a:fld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3707904" y="1767822"/>
            <a:ext cx="5184576" cy="216024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Contexte</a:t>
            </a:r>
          </a:p>
          <a:p>
            <a:r>
              <a:rPr lang="fr-FR" dirty="0" smtClean="0"/>
              <a:t>Présentation du service de cyber-surveillance de </a:t>
            </a:r>
            <a:r>
              <a:rPr lang="fr-FR" dirty="0" smtClean="0"/>
              <a:t>l’ANS</a:t>
            </a:r>
          </a:p>
          <a:p>
            <a:r>
              <a:rPr lang="fr-FR" dirty="0" smtClean="0"/>
              <a:t>Retour d’expérience du service par l’ANS</a:t>
            </a:r>
            <a:endParaRPr lang="fr-FR" dirty="0" smtClean="0"/>
          </a:p>
          <a:p>
            <a:r>
              <a:rPr lang="fr-FR" dirty="0" smtClean="0"/>
              <a:t>Retour d’expérience du service par les bénéficiaires</a:t>
            </a:r>
          </a:p>
          <a:p>
            <a:r>
              <a:rPr lang="fr-FR" dirty="0" smtClean="0"/>
              <a:t>Mise à disposition d’une interface de commande d’audits pour les structures</a:t>
            </a:r>
          </a:p>
          <a:p>
            <a:r>
              <a:rPr lang="fr-FR" dirty="0" smtClean="0"/>
              <a:t>Conclusion et perspectives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626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6</a:t>
            </a:fld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427538" y="1683271"/>
            <a:ext cx="4464942" cy="1032495"/>
          </a:xfrm>
        </p:spPr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728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7</a:t>
            </a:fld>
            <a:endParaRPr lang="fr-FR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/>
              <a:t>Extrait du plan de renforcement de la </a:t>
            </a:r>
            <a:r>
              <a:rPr lang="fr-FR" sz="1600" dirty="0" err="1"/>
              <a:t>cybersécurité</a:t>
            </a:r>
            <a:r>
              <a:rPr lang="fr-FR" sz="1600" dirty="0"/>
              <a:t> des établissements de santé (Agnès BUZIN – Juillet 2019)</a:t>
            </a:r>
            <a:endParaRPr lang="fr-FR" sz="1600" dirty="0">
              <a:solidFill>
                <a:schemeClr val="lt1"/>
              </a:solidFill>
            </a:endParaRPr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10" y="1804916"/>
            <a:ext cx="7560840" cy="321892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149947"/>
            <a:ext cx="3253730" cy="65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980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8</a:t>
            </a:fld>
            <a:endParaRPr lang="fr-FR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55576" y="771550"/>
            <a:ext cx="8064896" cy="3744416"/>
          </a:xfrm>
        </p:spPr>
        <p:txBody>
          <a:bodyPr/>
          <a:lstStyle/>
          <a:p>
            <a:r>
              <a:rPr lang="fr-FR" sz="1600" dirty="0"/>
              <a:t>Extrait de la Politique numérique de santé - Action 9  (Dominique PON – Avril 2019)</a:t>
            </a:r>
            <a:endParaRPr lang="fr-FR" sz="1600" dirty="0">
              <a:solidFill>
                <a:schemeClr val="lt1"/>
              </a:solidFill>
            </a:endParaRPr>
          </a:p>
          <a:p>
            <a:endParaRPr lang="fr-FR" dirty="0"/>
          </a:p>
        </p:txBody>
      </p:sp>
      <p:sp>
        <p:nvSpPr>
          <p:cNvPr id="8" name="Espace réservé du contenu 4"/>
          <p:cNvSpPr txBox="1">
            <a:spLocks/>
          </p:cNvSpPr>
          <p:nvPr/>
        </p:nvSpPr>
        <p:spPr>
          <a:xfrm>
            <a:off x="755576" y="1131590"/>
            <a:ext cx="7992888" cy="108012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800"/>
              </a:spcBef>
              <a:spcAft>
                <a:spcPts val="0"/>
              </a:spcAft>
              <a:buFontTx/>
              <a:buNone/>
              <a:defRPr sz="16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900"/>
              </a:spcBef>
              <a:spcAft>
                <a:spcPts val="0"/>
              </a:spcAft>
              <a:buFontTx/>
              <a:buNone/>
              <a:tabLst/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Tx/>
              <a:buNone/>
              <a:defRPr lang="fr-FR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75" indent="-182563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 typeface="+mj-lt"/>
              <a:buAutoNum type="arabicPeriod"/>
              <a:tabLst/>
              <a:defRPr lang="fr-FR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92125" indent="-133350" algn="l" defTabSz="914400" rtl="0" eaLnBrk="1" latinLnBrk="0" hangingPunct="1"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 lang="fr-FR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smtClean="0">
                <a:cs typeface="Calibri" panose="020F0502020204030204" pitchFamily="34" charset="0"/>
              </a:rPr>
              <a:t>Orientations pour accélérer le virage numérique</a:t>
            </a:r>
            <a:endParaRPr lang="fr-FR" sz="1100" dirty="0">
              <a:cs typeface="Calibri" panose="020F050202020403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fr-FR" sz="1100" dirty="0" smtClean="0">
                <a:cs typeface="Calibri" panose="020F0502020204030204" pitchFamily="34" charset="0"/>
              </a:rPr>
              <a:t>Intensifier la sécurité des systèmes d’informations de santé</a:t>
            </a:r>
          </a:p>
          <a:p>
            <a:pPr marL="644525" lvl="3" indent="-285750">
              <a:buFont typeface="Arial" panose="020B0604020202020204" pitchFamily="34" charset="0"/>
              <a:buChar char="•"/>
            </a:pPr>
            <a:r>
              <a:rPr lang="fr-FR" sz="1100" dirty="0">
                <a:cs typeface="Calibri" panose="020F0502020204030204" pitchFamily="34" charset="0"/>
              </a:rPr>
              <a:t>Pour se prémunir collectivement des risques, tous les acteurs de santé pourront bénéficier du</a:t>
            </a:r>
          </a:p>
          <a:p>
            <a:pPr lvl="3" indent="0">
              <a:buNone/>
            </a:pPr>
            <a:r>
              <a:rPr lang="fr-FR" sz="1100" dirty="0">
                <a:cs typeface="Calibri" panose="020F0502020204030204" pitchFamily="34" charset="0"/>
              </a:rPr>
              <a:t>dispositif de déclaration des incidents de sécurité. Un service national de cyber-surveillance en santé</a:t>
            </a:r>
          </a:p>
          <a:p>
            <a:pPr lvl="3" indent="0">
              <a:buNone/>
            </a:pPr>
            <a:r>
              <a:rPr lang="fr-FR" sz="1100" dirty="0">
                <a:cs typeface="Calibri" panose="020F0502020204030204" pitchFamily="34" charset="0"/>
              </a:rPr>
              <a:t>sera déployé (action 9).</a:t>
            </a:r>
            <a:endParaRPr lang="fr-FR" sz="1100" dirty="0" smtClean="0">
              <a:cs typeface="Calibri" panose="020F0502020204030204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55726"/>
            <a:ext cx="6967885" cy="267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2464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E7B68-C406-4B5C-B79D-A1CDE10CB85D}" type="slidenum">
              <a:rPr lang="fr-FR" smtClean="0"/>
              <a:pPr/>
              <a:t>9</a:t>
            </a:fld>
            <a:endParaRPr lang="fr-FR" dirty="0" smtClean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27584" y="803185"/>
            <a:ext cx="8064896" cy="3744416"/>
          </a:xfrm>
        </p:spPr>
        <p:txBody>
          <a:bodyPr/>
          <a:lstStyle/>
          <a:p>
            <a:r>
              <a:rPr lang="fr-FR" sz="1600" dirty="0"/>
              <a:t>Extrait du programme HO’PEN – Guides des indicateurs des </a:t>
            </a:r>
            <a:r>
              <a:rPr lang="fr-FR" sz="1600" dirty="0" smtClean="0"/>
              <a:t>prérequis </a:t>
            </a:r>
            <a:r>
              <a:rPr lang="fr-FR" sz="1600" dirty="0"/>
              <a:t>du socle commun (DGOS – Juillet 2019)</a:t>
            </a:r>
            <a:endParaRPr lang="fr-FR" sz="1600" dirty="0">
              <a:solidFill>
                <a:schemeClr val="lt1"/>
              </a:solidFill>
            </a:endParaRP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76" y="1347614"/>
            <a:ext cx="5971429" cy="302433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437034" y="4413157"/>
            <a:ext cx="6408712" cy="610679"/>
          </a:xfrm>
          <a:prstGeom prst="rect">
            <a:avLst/>
          </a:prstGeom>
          <a:noFill/>
        </p:spPr>
        <p:txBody>
          <a:bodyPr wrap="square" lIns="180000" tIns="180000" rIns="180000" bIns="180000" rtlCol="0" anchor="ctr" anchorCtr="0">
            <a:noAutofit/>
          </a:bodyPr>
          <a:lstStyle/>
          <a:p>
            <a:r>
              <a:rPr lang="fr-FR" sz="1500" dirty="0" smtClean="0"/>
              <a:t>Une attestation de la réalisation d’un audit de cyber-surveillance fourni par le DG de la structure permet d’atteindre le prérequis</a:t>
            </a:r>
          </a:p>
        </p:txBody>
      </p:sp>
    </p:spTree>
    <p:extLst>
      <p:ext uri="{BB962C8B-B14F-4D97-AF65-F5344CB8AC3E}">
        <p14:creationId xmlns:p14="http://schemas.microsoft.com/office/powerpoint/2010/main" val="3301747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S_THEME STANDARD_V1.0">
  <a:themeElements>
    <a:clrScheme name="ASIP_COULEURS STANDARD_V1.0">
      <a:dk1>
        <a:sysClr val="windowText" lastClr="000000"/>
      </a:dk1>
      <a:lt1>
        <a:sysClr val="window" lastClr="FFFFFF"/>
      </a:lt1>
      <a:dk2>
        <a:srgbClr val="006AB2"/>
      </a:dk2>
      <a:lt2>
        <a:srgbClr val="C7C0BA"/>
      </a:lt2>
      <a:accent1>
        <a:srgbClr val="00A1E0"/>
      </a:accent1>
      <a:accent2>
        <a:srgbClr val="95C23D"/>
      </a:accent2>
      <a:accent3>
        <a:srgbClr val="F7D700"/>
      </a:accent3>
      <a:accent4>
        <a:srgbClr val="FF9900"/>
      </a:accent4>
      <a:accent5>
        <a:srgbClr val="E94190"/>
      </a:accent5>
      <a:accent6>
        <a:srgbClr val="B51621"/>
      </a:accent6>
      <a:hlink>
        <a:srgbClr val="00A1E0"/>
      </a:hlink>
      <a:folHlink>
        <a:srgbClr val="E2001A"/>
      </a:folHlink>
    </a:clrScheme>
    <a:fontScheme name="ASIP_POL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 sz="1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108000" rIns="72000" bIns="108000" rtlCol="0" anchor="ctr" anchorCtr="0">
        <a:normAutofit/>
      </a:bodyPr>
      <a:lstStyle>
        <a:defPPr algn="ctr">
          <a:defRPr sz="1500"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NS_MOD_STANDARD_POWERPOINT_V1.0.potx" id="{31BB410E-A6B9-4144-98E6-2C588236675D}" vid="{0B4E534E-D968-4B89-84ED-082C4E551A47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ANS-CBE_202009-cybersurv_club_util_v0.2</Template>
  <TotalTime>1315</TotalTime>
  <Words>1415</Words>
  <Application>Microsoft Office PowerPoint</Application>
  <PresentationFormat>Affichage à l'écran (16:9)</PresentationFormat>
  <Paragraphs>289</Paragraphs>
  <Slides>44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44</vt:i4>
      </vt:variant>
    </vt:vector>
  </HeadingPairs>
  <TitlesOfParts>
    <vt:vector size="53" baseType="lpstr">
      <vt:lpstr>Arial</vt:lpstr>
      <vt:lpstr>Arial (Body)</vt:lpstr>
      <vt:lpstr>Calibri</vt:lpstr>
      <vt:lpstr>Courier New</vt:lpstr>
      <vt:lpstr>Geneva</vt:lpstr>
      <vt:lpstr>Webdings</vt:lpstr>
      <vt:lpstr>Wingdings</vt:lpstr>
      <vt:lpstr>Wingdings 3</vt:lpstr>
      <vt:lpstr>ANS_THEME STANDARD_V1.0</vt:lpstr>
      <vt:lpstr>Service de cybersurveillance</vt:lpstr>
      <vt:lpstr>Bonnes pratiques</vt:lpstr>
      <vt:lpstr>Les intervenants</vt:lpstr>
      <vt:lpstr>L’Agence du Numérique en Santé : 3 missions</vt:lpstr>
      <vt:lpstr>Présentation PowerPoint</vt:lpstr>
      <vt:lpstr>Contexte</vt:lpstr>
      <vt:lpstr>Contexte</vt:lpstr>
      <vt:lpstr>Contexte</vt:lpstr>
      <vt:lpstr>Contexte</vt:lpstr>
      <vt:lpstr>Présentation du service de cyber-surveillance de l’ANS</vt:lpstr>
      <vt:lpstr>Service de Cyber-surveillance : Objectifs &amp; Offres</vt:lpstr>
      <vt:lpstr>Service de Cyber-surveillance : Fonctionnalités</vt:lpstr>
      <vt:lpstr>Service de Cyber-surveillance : Fonctionnalités</vt:lpstr>
      <vt:lpstr>Présentation PowerPoint</vt:lpstr>
      <vt:lpstr>Service de Cyber-surveillance : Fonctionnalités</vt:lpstr>
      <vt:lpstr>Retour d’expérience du service de cyber-surveillance de l’ANS</vt:lpstr>
      <vt:lpstr>Service de cyber-surveillance Bilan après 18 mois</vt:lpstr>
      <vt:lpstr>Service de cyber-surveillance Bilan après 18 mois</vt:lpstr>
      <vt:lpstr>Service de cyber-surveillance Bilan après 18 mois</vt:lpstr>
      <vt:lpstr>Service de cyber-surveillance Bilan après 18 mois</vt:lpstr>
      <vt:lpstr>Service de cyber-surveillance Bilan après 18 mois</vt:lpstr>
      <vt:lpstr>Service de cyber-surveillance Retours d’expérience</vt:lpstr>
      <vt:lpstr>Service de cyber-surveillance Premiers retours suite à l’expérimentation</vt:lpstr>
      <vt:lpstr>Service de cyber-surveillance Premiers retours suite à l’expérimentation</vt:lpstr>
      <vt:lpstr>Service de cyber-surveillance Bilan après 18 mois</vt:lpstr>
      <vt:lpstr>Service de cyber-surveillance Bilan après 18 mois</vt:lpstr>
      <vt:lpstr>Retour d’expérience des bénéficiaires</vt:lpstr>
      <vt:lpstr>Retours d’expérience des bénéficiaires</vt:lpstr>
      <vt:lpstr>Présentation PowerPoint</vt:lpstr>
      <vt:lpstr>Mise à disposition d’une interface de commande d’audits pour les structures</vt:lpstr>
      <vt:lpstr>Mise à disposition d’une interface de commande d’audits </vt:lpstr>
      <vt:lpstr>Mise à disposition d’une interface de commande d’audits </vt:lpstr>
      <vt:lpstr>Mise à disposition d’une interface de commande d’audits </vt:lpstr>
      <vt:lpstr>Mise à disposition d’une interface de commande d’audits </vt:lpstr>
      <vt:lpstr>Mise à disposition d’une interface de commande d’audits </vt:lpstr>
      <vt:lpstr>Conclusions et perspectives</vt:lpstr>
      <vt:lpstr>Service de cyber-surveillance Bilan après 18 mois</vt:lpstr>
      <vt:lpstr>Conclusion et perspectives</vt:lpstr>
      <vt:lpstr>Conclusion et perspectives</vt:lpstr>
      <vt:lpstr>Conclusion et perspectives</vt:lpstr>
      <vt:lpstr>Conclusion et perspectives</vt:lpstr>
      <vt:lpstr>Conclusion et perspectives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Retour cybersurveillance</dc:title>
  <dc:creator>cedric</dc:creator>
  <cp:lastModifiedBy>cedric</cp:lastModifiedBy>
  <cp:revision>70</cp:revision>
  <cp:lastPrinted>2018-03-02T11:16:01Z</cp:lastPrinted>
  <dcterms:created xsi:type="dcterms:W3CDTF">2020-07-12T07:12:46Z</dcterms:created>
  <dcterms:modified xsi:type="dcterms:W3CDTF">2020-10-05T12:13:17Z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itre">
    <vt:lpwstr>Titre du document</vt:lpwstr>
  </property>
  <property fmtid="{D5CDD505-2E9C-101B-9397-08002B2CF9AE}" pid="3" name="_Sous-titre">
    <vt:lpwstr>Sous-titre</vt:lpwstr>
  </property>
  <property fmtid="{D5CDD505-2E9C-101B-9397-08002B2CF9AE}" pid="4" name="_Projet">
    <vt:lpwstr>Nom du projet</vt:lpwstr>
  </property>
  <property fmtid="{D5CDD505-2E9C-101B-9397-08002B2CF9AE}" pid="5" name="_Direction">
    <vt:lpwstr>Nom du pôle/direction</vt:lpwstr>
  </property>
  <property fmtid="{D5CDD505-2E9C-101B-9397-08002B2CF9AE}" pid="6" name="_Version">
    <vt:lpwstr>V0.1</vt:lpwstr>
  </property>
  <property fmtid="{D5CDD505-2E9C-101B-9397-08002B2CF9AE}" pid="7" name="_Statut">
    <vt:lpwstr>En cours</vt:lpwstr>
  </property>
  <property fmtid="{D5CDD505-2E9C-101B-9397-08002B2CF9AE}" pid="8" name="_Classification">
    <vt:lpwstr>Restreinte</vt:lpwstr>
  </property>
  <property fmtid="{D5CDD505-2E9C-101B-9397-08002B2CF9AE}" pid="9" name="*Choix Statut">
    <vt:lpwstr>En cours / En validation / Validé</vt:lpwstr>
  </property>
  <property fmtid="{D5CDD505-2E9C-101B-9397-08002B2CF9AE}" pid="10" name="*Choix classification">
    <vt:lpwstr>Publique / Interne / Restreinte / Confidentielle</vt:lpwstr>
  </property>
</Properties>
</file>