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3" r:id="rId6"/>
    <p:sldId id="268" r:id="rId7"/>
    <p:sldId id="269" r:id="rId8"/>
    <p:sldId id="2147469930" r:id="rId9"/>
    <p:sldId id="2147469928" r:id="rId10"/>
    <p:sldId id="2147470056" r:id="rId11"/>
    <p:sldId id="2147470052" r:id="rId12"/>
    <p:sldId id="2147470059" r:id="rId13"/>
    <p:sldId id="2147470058" r:id="rId14"/>
    <p:sldId id="2147470057" r:id="rId15"/>
    <p:sldId id="266" r:id="rId16"/>
    <p:sldId id="2147470062" r:id="rId17"/>
    <p:sldId id="2147470060" r:id="rId18"/>
    <p:sldId id="26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1321" userDrawn="1">
          <p15:clr>
            <a:srgbClr val="A4A3A4"/>
          </p15:clr>
        </p15:guide>
        <p15:guide id="8" orient="horz" pos="1911" userDrawn="1">
          <p15:clr>
            <a:srgbClr val="A4A3A4"/>
          </p15:clr>
        </p15:guide>
        <p15:guide id="9" pos="3409" userDrawn="1">
          <p15:clr>
            <a:srgbClr val="A4A3A4"/>
          </p15:clr>
        </p15:guide>
        <p15:guide id="10" orient="horz" pos="2908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2" pos="5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50"/>
    <a:srgbClr val="6F7072"/>
    <a:srgbClr val="E62254"/>
    <a:srgbClr val="417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8D297-2F77-4138-A32B-60D69FBDDB78}" v="25" dt="2024-05-22T14:39:26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6186" autoAdjust="0"/>
  </p:normalViewPr>
  <p:slideViewPr>
    <p:cSldViewPr snapToGrid="0" snapToObjects="1">
      <p:cViewPr varScale="1">
        <p:scale>
          <a:sx n="103" d="100"/>
          <a:sy n="103" d="100"/>
        </p:scale>
        <p:origin x="510" y="96"/>
      </p:cViewPr>
      <p:guideLst>
        <p:guide orient="horz" pos="2160"/>
        <p:guide pos="2162"/>
        <p:guide pos="302"/>
        <p:guide pos="7378"/>
        <p:guide orient="horz" pos="3974"/>
        <p:guide orient="horz" pos="323"/>
        <p:guide orient="horz" pos="1321"/>
        <p:guide orient="horz" pos="1911"/>
        <p:guide pos="3409"/>
        <p:guide orient="horz" pos="2908"/>
        <p:guide orient="horz"/>
        <p:guide pos="5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chim METZGER" userId="622b0eb6-b176-400b-869d-2b0319e27c1d" providerId="ADAL" clId="{351837C3-030D-4D9C-ADDB-A99977080286}"/>
    <pc:docChg chg="custSel modSld">
      <pc:chgData name="Joachim METZGER" userId="622b0eb6-b176-400b-869d-2b0319e27c1d" providerId="ADAL" clId="{351837C3-030D-4D9C-ADDB-A99977080286}" dt="2024-05-22T13:54:41.865" v="44" actId="14100"/>
      <pc:docMkLst>
        <pc:docMk/>
      </pc:docMkLst>
      <pc:sldChg chg="modSp mod">
        <pc:chgData name="Joachim METZGER" userId="622b0eb6-b176-400b-869d-2b0319e27c1d" providerId="ADAL" clId="{351837C3-030D-4D9C-ADDB-A99977080286}" dt="2024-05-22T13:54:41.865" v="44" actId="14100"/>
        <pc:sldMkLst>
          <pc:docMk/>
          <pc:sldMk cId="2425475094" sldId="268"/>
        </pc:sldMkLst>
        <pc:spChg chg="mod">
          <ac:chgData name="Joachim METZGER" userId="622b0eb6-b176-400b-869d-2b0319e27c1d" providerId="ADAL" clId="{351837C3-030D-4D9C-ADDB-A99977080286}" dt="2024-05-22T13:54:41.865" v="44" actId="14100"/>
          <ac:spMkLst>
            <pc:docMk/>
            <pc:sldMk cId="2425475094" sldId="268"/>
            <ac:spMk id="4" creationId="{A4B693BB-0D32-3C42-4C1F-6B87192AD884}"/>
          </ac:spMkLst>
        </pc:spChg>
      </pc:sldChg>
      <pc:sldChg chg="modSp mod">
        <pc:chgData name="Joachim METZGER" userId="622b0eb6-b176-400b-869d-2b0319e27c1d" providerId="ADAL" clId="{351837C3-030D-4D9C-ADDB-A99977080286}" dt="2024-05-22T13:54:02.397" v="43" actId="113"/>
        <pc:sldMkLst>
          <pc:docMk/>
          <pc:sldMk cId="1658268159" sldId="269"/>
        </pc:sldMkLst>
        <pc:spChg chg="mod">
          <ac:chgData name="Joachim METZGER" userId="622b0eb6-b176-400b-869d-2b0319e27c1d" providerId="ADAL" clId="{351837C3-030D-4D9C-ADDB-A99977080286}" dt="2024-05-22T13:54:02.397" v="43" actId="113"/>
          <ac:spMkLst>
            <pc:docMk/>
            <pc:sldMk cId="1658268159" sldId="269"/>
            <ac:spMk id="7" creationId="{EDBAE2BB-DF1F-3C8C-6D2B-20A55D22A444}"/>
          </ac:spMkLst>
        </pc:spChg>
      </pc:sldChg>
      <pc:sldChg chg="modSp mod">
        <pc:chgData name="Joachim METZGER" userId="622b0eb6-b176-400b-869d-2b0319e27c1d" providerId="ADAL" clId="{351837C3-030D-4D9C-ADDB-A99977080286}" dt="2024-05-22T13:49:42.360" v="39" actId="20577"/>
        <pc:sldMkLst>
          <pc:docMk/>
          <pc:sldMk cId="280254754" sldId="2147470058"/>
        </pc:sldMkLst>
        <pc:spChg chg="mod">
          <ac:chgData name="Joachim METZGER" userId="622b0eb6-b176-400b-869d-2b0319e27c1d" providerId="ADAL" clId="{351837C3-030D-4D9C-ADDB-A99977080286}" dt="2024-05-22T13:49:42.360" v="39" actId="20577"/>
          <ac:spMkLst>
            <pc:docMk/>
            <pc:sldMk cId="280254754" sldId="2147470058"/>
            <ac:spMk id="5" creationId="{F90FF4B7-D5C4-93A0-26B6-828020EF85AB}"/>
          </ac:spMkLst>
        </pc:spChg>
      </pc:sldChg>
      <pc:sldChg chg="modSp mod">
        <pc:chgData name="Joachim METZGER" userId="622b0eb6-b176-400b-869d-2b0319e27c1d" providerId="ADAL" clId="{351837C3-030D-4D9C-ADDB-A99977080286}" dt="2024-05-22T13:48:52.448" v="29" actId="20577"/>
        <pc:sldMkLst>
          <pc:docMk/>
          <pc:sldMk cId="2431080798" sldId="2147470059"/>
        </pc:sldMkLst>
        <pc:spChg chg="mod">
          <ac:chgData name="Joachim METZGER" userId="622b0eb6-b176-400b-869d-2b0319e27c1d" providerId="ADAL" clId="{351837C3-030D-4D9C-ADDB-A99977080286}" dt="2024-05-22T13:48:52.448" v="29" actId="20577"/>
          <ac:spMkLst>
            <pc:docMk/>
            <pc:sldMk cId="2431080798" sldId="2147470059"/>
            <ac:spMk id="3" creationId="{0505E2DD-03AD-2359-F33B-C962AFC1062B}"/>
          </ac:spMkLst>
        </pc:spChg>
      </pc:sldChg>
    </pc:docChg>
  </pc:docChgLst>
  <pc:docChgLst>
    <pc:chgData name="Joachim METZGER" userId="622b0eb6-b176-400b-869d-2b0319e27c1d" providerId="ADAL" clId="{77C8D297-2F77-4138-A32B-60D69FBDDB78}"/>
    <pc:docChg chg="undo custSel delSld modSld sldOrd">
      <pc:chgData name="Joachim METZGER" userId="622b0eb6-b176-400b-869d-2b0319e27c1d" providerId="ADAL" clId="{77C8D297-2F77-4138-A32B-60D69FBDDB78}" dt="2024-05-23T08:01:13.492" v="397" actId="47"/>
      <pc:docMkLst>
        <pc:docMk/>
      </pc:docMkLst>
      <pc:sldChg chg="ord">
        <pc:chgData name="Joachim METZGER" userId="622b0eb6-b176-400b-869d-2b0319e27c1d" providerId="ADAL" clId="{77C8D297-2F77-4138-A32B-60D69FBDDB78}" dt="2024-05-22T16:44:47.299" v="394"/>
        <pc:sldMkLst>
          <pc:docMk/>
          <pc:sldMk cId="3739474796" sldId="266"/>
        </pc:sldMkLst>
      </pc:sldChg>
      <pc:sldChg chg="del">
        <pc:chgData name="Joachim METZGER" userId="622b0eb6-b176-400b-869d-2b0319e27c1d" providerId="ADAL" clId="{77C8D297-2F77-4138-A32B-60D69FBDDB78}" dt="2024-05-23T08:01:10.500" v="396" actId="47"/>
        <pc:sldMkLst>
          <pc:docMk/>
          <pc:sldMk cId="951946354" sldId="270"/>
        </pc:sldMkLst>
      </pc:sldChg>
      <pc:sldChg chg="del">
        <pc:chgData name="Joachim METZGER" userId="622b0eb6-b176-400b-869d-2b0319e27c1d" providerId="ADAL" clId="{77C8D297-2F77-4138-A32B-60D69FBDDB78}" dt="2024-05-23T08:01:06.232" v="395" actId="47"/>
        <pc:sldMkLst>
          <pc:docMk/>
          <pc:sldMk cId="3723256110" sldId="274"/>
        </pc:sldMkLst>
      </pc:sldChg>
      <pc:sldChg chg="del">
        <pc:chgData name="Joachim METZGER" userId="622b0eb6-b176-400b-869d-2b0319e27c1d" providerId="ADAL" clId="{77C8D297-2F77-4138-A32B-60D69FBDDB78}" dt="2024-05-23T08:01:10.500" v="396" actId="47"/>
        <pc:sldMkLst>
          <pc:docMk/>
          <pc:sldMk cId="3211914746" sldId="291"/>
        </pc:sldMkLst>
      </pc:sldChg>
      <pc:sldChg chg="modSp del mod modShow">
        <pc:chgData name="Joachim METZGER" userId="622b0eb6-b176-400b-869d-2b0319e27c1d" providerId="ADAL" clId="{77C8D297-2F77-4138-A32B-60D69FBDDB78}" dt="2024-05-23T08:01:13.492" v="397" actId="47"/>
        <pc:sldMkLst>
          <pc:docMk/>
          <pc:sldMk cId="2666263807" sldId="2147469945"/>
        </pc:sldMkLst>
        <pc:spChg chg="mod">
          <ac:chgData name="Joachim METZGER" userId="622b0eb6-b176-400b-869d-2b0319e27c1d" providerId="ADAL" clId="{77C8D297-2F77-4138-A32B-60D69FBDDB78}" dt="2024-05-22T14:04:55.710" v="16" actId="403"/>
          <ac:spMkLst>
            <pc:docMk/>
            <pc:sldMk cId="2666263807" sldId="2147469945"/>
            <ac:spMk id="30" creationId="{9F78607A-1FC3-6774-10DB-24F0BBF59540}"/>
          </ac:spMkLst>
        </pc:spChg>
        <pc:spChg chg="mod">
          <ac:chgData name="Joachim METZGER" userId="622b0eb6-b176-400b-869d-2b0319e27c1d" providerId="ADAL" clId="{77C8D297-2F77-4138-A32B-60D69FBDDB78}" dt="2024-05-22T14:04:55.710" v="16" actId="403"/>
          <ac:spMkLst>
            <pc:docMk/>
            <pc:sldMk cId="2666263807" sldId="2147469945"/>
            <ac:spMk id="31" creationId="{443BBC86-4B9E-8509-C3D6-8D4C7E4C6680}"/>
          </ac:spMkLst>
        </pc:spChg>
        <pc:spChg chg="mod">
          <ac:chgData name="Joachim METZGER" userId="622b0eb6-b176-400b-869d-2b0319e27c1d" providerId="ADAL" clId="{77C8D297-2F77-4138-A32B-60D69FBDDB78}" dt="2024-05-22T14:04:55.710" v="16" actId="403"/>
          <ac:spMkLst>
            <pc:docMk/>
            <pc:sldMk cId="2666263807" sldId="2147469945"/>
            <ac:spMk id="33" creationId="{7DC67420-46D3-8E2E-9011-E1769C659533}"/>
          </ac:spMkLst>
        </pc:spChg>
        <pc:spChg chg="mod">
          <ac:chgData name="Joachim METZGER" userId="622b0eb6-b176-400b-869d-2b0319e27c1d" providerId="ADAL" clId="{77C8D297-2F77-4138-A32B-60D69FBDDB78}" dt="2024-05-22T14:04:55.710" v="16" actId="403"/>
          <ac:spMkLst>
            <pc:docMk/>
            <pc:sldMk cId="2666263807" sldId="2147469945"/>
            <ac:spMk id="35" creationId="{3C21076A-3979-1492-66CC-5F2F09A82274}"/>
          </ac:spMkLst>
        </pc:spChg>
        <pc:spChg chg="mod">
          <ac:chgData name="Joachim METZGER" userId="622b0eb6-b176-400b-869d-2b0319e27c1d" providerId="ADAL" clId="{77C8D297-2F77-4138-A32B-60D69FBDDB78}" dt="2024-05-22T14:04:55.710" v="16" actId="403"/>
          <ac:spMkLst>
            <pc:docMk/>
            <pc:sldMk cId="2666263807" sldId="2147469945"/>
            <ac:spMk id="38" creationId="{E96AD793-5B0C-207F-C12F-4B628A7226BA}"/>
          </ac:spMkLst>
        </pc:spChg>
      </pc:sldChg>
      <pc:sldChg chg="del">
        <pc:chgData name="Joachim METZGER" userId="622b0eb6-b176-400b-869d-2b0319e27c1d" providerId="ADAL" clId="{77C8D297-2F77-4138-A32B-60D69FBDDB78}" dt="2024-05-23T08:01:06.232" v="395" actId="47"/>
        <pc:sldMkLst>
          <pc:docMk/>
          <pc:sldMk cId="2074839606" sldId="2147470054"/>
        </pc:sldMkLst>
      </pc:sldChg>
      <pc:sldChg chg="modSp mod">
        <pc:chgData name="Joachim METZGER" userId="622b0eb6-b176-400b-869d-2b0319e27c1d" providerId="ADAL" clId="{77C8D297-2F77-4138-A32B-60D69FBDDB78}" dt="2024-05-22T16:44:29.499" v="392" actId="20577"/>
        <pc:sldMkLst>
          <pc:docMk/>
          <pc:sldMk cId="3977264390" sldId="2147470057"/>
        </pc:sldMkLst>
        <pc:spChg chg="mod">
          <ac:chgData name="Joachim METZGER" userId="622b0eb6-b176-400b-869d-2b0319e27c1d" providerId="ADAL" clId="{77C8D297-2F77-4138-A32B-60D69FBDDB78}" dt="2024-05-22T15:19:00.513" v="55" actId="14100"/>
          <ac:spMkLst>
            <pc:docMk/>
            <pc:sldMk cId="3977264390" sldId="2147470057"/>
            <ac:spMk id="3" creationId="{4686AE7F-C56C-509C-A2A4-AED102D91F34}"/>
          </ac:spMkLst>
        </pc:spChg>
        <pc:spChg chg="mod">
          <ac:chgData name="Joachim METZGER" userId="622b0eb6-b176-400b-869d-2b0319e27c1d" providerId="ADAL" clId="{77C8D297-2F77-4138-A32B-60D69FBDDB78}" dt="2024-05-22T16:44:29.499" v="392" actId="20577"/>
          <ac:spMkLst>
            <pc:docMk/>
            <pc:sldMk cId="3977264390" sldId="2147470057"/>
            <ac:spMk id="7" creationId="{7F9691BB-CAD0-1D78-083E-3C5C4FCB2CE2}"/>
          </ac:spMkLst>
        </pc:spChg>
      </pc:sldChg>
      <pc:sldChg chg="delSp modSp mod">
        <pc:chgData name="Joachim METZGER" userId="622b0eb6-b176-400b-869d-2b0319e27c1d" providerId="ADAL" clId="{77C8D297-2F77-4138-A32B-60D69FBDDB78}" dt="2024-05-22T16:38:45.116" v="235" actId="20577"/>
        <pc:sldMkLst>
          <pc:docMk/>
          <pc:sldMk cId="280254754" sldId="2147470058"/>
        </pc:sldMkLst>
        <pc:spChg chg="del mod">
          <ac:chgData name="Joachim METZGER" userId="622b0eb6-b176-400b-869d-2b0319e27c1d" providerId="ADAL" clId="{77C8D297-2F77-4138-A32B-60D69FBDDB78}" dt="2024-05-22T16:11:04.007" v="114" actId="478"/>
          <ac:spMkLst>
            <pc:docMk/>
            <pc:sldMk cId="280254754" sldId="2147470058"/>
            <ac:spMk id="2" creationId="{0652E6A8-A805-8FC2-3164-C243B8DCE97C}"/>
          </ac:spMkLst>
        </pc:spChg>
        <pc:spChg chg="mod">
          <ac:chgData name="Joachim METZGER" userId="622b0eb6-b176-400b-869d-2b0319e27c1d" providerId="ADAL" clId="{77C8D297-2F77-4138-A32B-60D69FBDDB78}" dt="2024-05-22T16:38:45.116" v="235" actId="20577"/>
          <ac:spMkLst>
            <pc:docMk/>
            <pc:sldMk cId="280254754" sldId="2147470058"/>
            <ac:spMk id="3" creationId="{0505E2DD-03AD-2359-F33B-C962AFC1062B}"/>
          </ac:spMkLst>
        </pc:spChg>
        <pc:spChg chg="mod">
          <ac:chgData name="Joachim METZGER" userId="622b0eb6-b176-400b-869d-2b0319e27c1d" providerId="ADAL" clId="{77C8D297-2F77-4138-A32B-60D69FBDDB78}" dt="2024-05-22T16:11:36.241" v="170" actId="1036"/>
          <ac:spMkLst>
            <pc:docMk/>
            <pc:sldMk cId="280254754" sldId="2147470058"/>
            <ac:spMk id="5" creationId="{F90FF4B7-D5C4-93A0-26B6-828020EF85AB}"/>
          </ac:spMkLst>
        </pc:spChg>
        <pc:grpChg chg="mod">
          <ac:chgData name="Joachim METZGER" userId="622b0eb6-b176-400b-869d-2b0319e27c1d" providerId="ADAL" clId="{77C8D297-2F77-4138-A32B-60D69FBDDB78}" dt="2024-05-22T14:39:26.809" v="42" actId="1035"/>
          <ac:grpSpMkLst>
            <pc:docMk/>
            <pc:sldMk cId="280254754" sldId="2147470058"/>
            <ac:grpSpMk id="25" creationId="{7EADF7A6-C657-4284-A6F6-BBB49F622502}"/>
          </ac:grpSpMkLst>
        </pc:grpChg>
        <pc:grpChg chg="mod">
          <ac:chgData name="Joachim METZGER" userId="622b0eb6-b176-400b-869d-2b0319e27c1d" providerId="ADAL" clId="{77C8D297-2F77-4138-A32B-60D69FBDDB78}" dt="2024-05-22T14:39:26.809" v="42" actId="1035"/>
          <ac:grpSpMkLst>
            <pc:docMk/>
            <pc:sldMk cId="280254754" sldId="2147470058"/>
            <ac:grpSpMk id="28" creationId="{38282E26-65C7-A7E5-F505-8DBDE9586AAA}"/>
          </ac:grpSpMkLst>
        </pc:grp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6" creationId="{D4361F5A-7311-875C-9E15-500A3F21FED4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7" creationId="{87D82720-1E4C-21FF-8889-F2F3D4FA536B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8" creationId="{FE0D09DA-5A44-77E9-35C6-3AA67C4B9358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9" creationId="{EF6FF657-E99E-7095-B948-A4742FFDD992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10" creationId="{373CB142-9CED-D10A-8C56-E4793CB3DB7D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11" creationId="{D631328D-FDBF-CFEF-9235-07C176DA8587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24" creationId="{E5B4CD3A-2FA6-062B-AFA6-401F90C9F5A6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26" creationId="{BA017E30-4D2D-A078-409D-EC0BEF8404C7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27" creationId="{094C3C6A-500F-F204-6E81-560CA504F973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29" creationId="{1CE9968B-8D3B-8D64-49B6-B745ED42242D}"/>
          </ac:picMkLst>
        </pc:picChg>
        <pc:picChg chg="mod">
          <ac:chgData name="Joachim METZGER" userId="622b0eb6-b176-400b-869d-2b0319e27c1d" providerId="ADAL" clId="{77C8D297-2F77-4138-A32B-60D69FBDDB78}" dt="2024-05-22T14:39:26.809" v="42" actId="1035"/>
          <ac:picMkLst>
            <pc:docMk/>
            <pc:sldMk cId="280254754" sldId="2147470058"/>
            <ac:picMk id="30" creationId="{42F61B04-0610-B3EA-C3CA-DEA9B20B6A27}"/>
          </ac:picMkLst>
        </pc:picChg>
        <pc:cxnChg chg="mod">
          <ac:chgData name="Joachim METZGER" userId="622b0eb6-b176-400b-869d-2b0319e27c1d" providerId="ADAL" clId="{77C8D297-2F77-4138-A32B-60D69FBDDB78}" dt="2024-05-22T14:39:26.809" v="42" actId="1035"/>
          <ac:cxnSpMkLst>
            <pc:docMk/>
            <pc:sldMk cId="280254754" sldId="2147470058"/>
            <ac:cxnSpMk id="13" creationId="{6689F269-D7A6-B290-6CBB-03FE8A85F831}"/>
          </ac:cxnSpMkLst>
        </pc:cxnChg>
        <pc:cxnChg chg="mod">
          <ac:chgData name="Joachim METZGER" userId="622b0eb6-b176-400b-869d-2b0319e27c1d" providerId="ADAL" clId="{77C8D297-2F77-4138-A32B-60D69FBDDB78}" dt="2024-05-22T14:39:26.809" v="42" actId="1035"/>
          <ac:cxnSpMkLst>
            <pc:docMk/>
            <pc:sldMk cId="280254754" sldId="2147470058"/>
            <ac:cxnSpMk id="14" creationId="{F0B88DFB-02B5-7776-2878-CE5EABD681EB}"/>
          </ac:cxnSpMkLst>
        </pc:cxnChg>
        <pc:cxnChg chg="mod">
          <ac:chgData name="Joachim METZGER" userId="622b0eb6-b176-400b-869d-2b0319e27c1d" providerId="ADAL" clId="{77C8D297-2F77-4138-A32B-60D69FBDDB78}" dt="2024-05-22T14:39:26.809" v="42" actId="1035"/>
          <ac:cxnSpMkLst>
            <pc:docMk/>
            <pc:sldMk cId="280254754" sldId="2147470058"/>
            <ac:cxnSpMk id="16" creationId="{03ADEB75-72F9-091E-90F3-D20308EFD8BE}"/>
          </ac:cxnSpMkLst>
        </pc:cxnChg>
        <pc:cxnChg chg="mod">
          <ac:chgData name="Joachim METZGER" userId="622b0eb6-b176-400b-869d-2b0319e27c1d" providerId="ADAL" clId="{77C8D297-2F77-4138-A32B-60D69FBDDB78}" dt="2024-05-22T14:39:26.809" v="42" actId="1035"/>
          <ac:cxnSpMkLst>
            <pc:docMk/>
            <pc:sldMk cId="280254754" sldId="2147470058"/>
            <ac:cxnSpMk id="19" creationId="{FFF6A39B-A70A-EE58-25E7-B385A7A8F962}"/>
          </ac:cxnSpMkLst>
        </pc:cxnChg>
        <pc:cxnChg chg="mod">
          <ac:chgData name="Joachim METZGER" userId="622b0eb6-b176-400b-869d-2b0319e27c1d" providerId="ADAL" clId="{77C8D297-2F77-4138-A32B-60D69FBDDB78}" dt="2024-05-22T14:39:26.809" v="42" actId="1035"/>
          <ac:cxnSpMkLst>
            <pc:docMk/>
            <pc:sldMk cId="280254754" sldId="2147470058"/>
            <ac:cxnSpMk id="20" creationId="{10A4BD05-14AC-A064-B317-99E0EF43A594}"/>
          </ac:cxnSpMkLst>
        </pc:cxnChg>
        <pc:cxnChg chg="mod">
          <ac:chgData name="Joachim METZGER" userId="622b0eb6-b176-400b-869d-2b0319e27c1d" providerId="ADAL" clId="{77C8D297-2F77-4138-A32B-60D69FBDDB78}" dt="2024-05-22T14:39:26.809" v="42" actId="1035"/>
          <ac:cxnSpMkLst>
            <pc:docMk/>
            <pc:sldMk cId="280254754" sldId="2147470058"/>
            <ac:cxnSpMk id="22" creationId="{1F070EAB-CCB3-7148-F825-8296CE766EA6}"/>
          </ac:cxnSpMkLst>
        </pc:cxnChg>
        <pc:cxnChg chg="mod">
          <ac:chgData name="Joachim METZGER" userId="622b0eb6-b176-400b-869d-2b0319e27c1d" providerId="ADAL" clId="{77C8D297-2F77-4138-A32B-60D69FBDDB78}" dt="2024-05-22T14:39:26.809" v="42" actId="1035"/>
          <ac:cxnSpMkLst>
            <pc:docMk/>
            <pc:sldMk cId="280254754" sldId="2147470058"/>
            <ac:cxnSpMk id="32" creationId="{F2F32A11-5553-A59D-0883-238EAC2D2FB5}"/>
          </ac:cxnSpMkLst>
        </pc:cxnChg>
        <pc:cxnChg chg="mod">
          <ac:chgData name="Joachim METZGER" userId="622b0eb6-b176-400b-869d-2b0319e27c1d" providerId="ADAL" clId="{77C8D297-2F77-4138-A32B-60D69FBDDB78}" dt="2024-05-22T14:39:26.809" v="42" actId="1035"/>
          <ac:cxnSpMkLst>
            <pc:docMk/>
            <pc:sldMk cId="280254754" sldId="2147470058"/>
            <ac:cxnSpMk id="45" creationId="{E3DF67DA-BF0C-7B23-BA0C-110E31C48377}"/>
          </ac:cxnSpMkLst>
        </pc:cxnChg>
      </pc:sldChg>
      <pc:sldChg chg="modSp mod">
        <pc:chgData name="Joachim METZGER" userId="622b0eb6-b176-400b-869d-2b0319e27c1d" providerId="ADAL" clId="{77C8D297-2F77-4138-A32B-60D69FBDDB78}" dt="2024-05-22T15:18:33.954" v="50" actId="14100"/>
        <pc:sldMkLst>
          <pc:docMk/>
          <pc:sldMk cId="2431080798" sldId="2147470059"/>
        </pc:sldMkLst>
        <pc:spChg chg="mod">
          <ac:chgData name="Joachim METZGER" userId="622b0eb6-b176-400b-869d-2b0319e27c1d" providerId="ADAL" clId="{77C8D297-2F77-4138-A32B-60D69FBDDB78}" dt="2024-05-22T15:18:33.954" v="50" actId="14100"/>
          <ac:spMkLst>
            <pc:docMk/>
            <pc:sldMk cId="2431080798" sldId="2147470059"/>
            <ac:spMk id="3" creationId="{0505E2DD-03AD-2359-F33B-C962AFC106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CB5662-9B6D-22EB-F13E-3934D9F8E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ABE56D-FCFC-0FC1-4CC5-CD0BACCEC6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5209-D54A-4A7C-80A0-4CC8A47DEC6F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E63864-6E5E-5E21-DA26-0C2D5876B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46F7FB-465A-B6EA-81F7-47002577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16E4B-7660-45E2-AD57-81ABBFDB0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6A99-9432-41B4-94D8-7247EF09EB32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4FE7-3D6D-4C18-B3F0-6F8F9244E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6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43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Couv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C02CF9-4148-9710-AC12-596CAFEEB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54" y="2611754"/>
            <a:ext cx="5806802" cy="37197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2437FD-745D-BF37-33C4-696C19F91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18482" b="7924"/>
          <a:stretch/>
        </p:blipFill>
        <p:spPr>
          <a:xfrm>
            <a:off x="-18034" y="2152650"/>
            <a:ext cx="12191999" cy="46005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E6D501-A657-4FE5-0CBB-666711BE2D6C}"/>
              </a:ext>
            </a:extLst>
          </p:cNvPr>
          <p:cNvSpPr txBox="1"/>
          <p:nvPr userDrawn="1"/>
        </p:nvSpPr>
        <p:spPr>
          <a:xfrm>
            <a:off x="5021705" y="2886387"/>
            <a:ext cx="65956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4B2312-B96C-2D07-C691-76B6A26DE8B3}"/>
              </a:ext>
            </a:extLst>
          </p:cNvPr>
          <p:cNvSpPr txBox="1"/>
          <p:nvPr userDrawn="1"/>
        </p:nvSpPr>
        <p:spPr>
          <a:xfrm>
            <a:off x="5036695" y="4228364"/>
            <a:ext cx="6595672" cy="309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Sous-titre</a:t>
            </a:r>
            <a:endParaRPr lang="fr-FR" sz="2000" dirty="0">
              <a:cs typeface="Arial"/>
            </a:endParaRPr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DF54E829-EBF0-1E4E-C6D5-3DDAB31810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54" y="530439"/>
            <a:ext cx="3330362" cy="1285835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22E52C-EA13-96E9-C5D6-78DEA0213D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0495" y="748403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CHU de Limoges - 17/05/2024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7304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C9A97F-79EA-614D-15A4-D0CF595258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D54E8F-9208-E0F0-3607-474B308A7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C8E39D-5777-F70D-DC1F-31994C521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D7987B-C35D-D910-DA2F-EE6C8F125102}"/>
              </a:ext>
            </a:extLst>
          </p:cNvPr>
          <p:cNvSpPr txBox="1"/>
          <p:nvPr userDrawn="1"/>
        </p:nvSpPr>
        <p:spPr>
          <a:xfrm>
            <a:off x="483956" y="2121276"/>
            <a:ext cx="4506097" cy="312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4AC28A3-2194-61BE-F24D-80BBDBBA96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CB86362-42D4-F88C-D464-DC7312304DDD}"/>
              </a:ext>
            </a:extLst>
          </p:cNvPr>
          <p:cNvSpPr txBox="1">
            <a:spLocks/>
          </p:cNvSpPr>
          <p:nvPr userDrawn="1"/>
        </p:nvSpPr>
        <p:spPr>
          <a:xfrm>
            <a:off x="483955" y="3045278"/>
            <a:ext cx="7370087" cy="3341955"/>
          </a:xfrm>
          <a:prstGeom prst="rect">
            <a:avLst/>
          </a:prstGeom>
        </p:spPr>
        <p:txBody>
          <a:bodyPr vert="horz" lIns="0" tIns="0" rIns="0" bIns="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4239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295AEE-DA56-634E-9DB2-CFD0C7E10858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373EB-07CD-2A41-9E11-6152CBD10C3F}"/>
              </a:ext>
            </a:extLst>
          </p:cNvPr>
          <p:cNvSpPr txBox="1"/>
          <p:nvPr userDrawn="1"/>
        </p:nvSpPr>
        <p:spPr>
          <a:xfrm>
            <a:off x="484964" y="6210769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 err="1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2024 - Atelier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643671-F083-45EA-84BA-871052FD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  <p:sp>
        <p:nvSpPr>
          <p:cNvPr id="2" name="Titre 5">
            <a:extLst>
              <a:ext uri="{FF2B5EF4-FFF2-40B4-BE49-F238E27FC236}">
                <a16:creationId xmlns:a16="http://schemas.microsoft.com/office/drawing/2014/main" id="{11D21AE0-7943-416E-ACD1-02DB9BD227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3F07DA1-CA9A-D2F2-7E6E-2A59ED652B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-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295AEE-DA56-634E-9DB2-CFD0C7E10858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373EB-07CD-2A41-9E11-6152CBD10C3F}"/>
              </a:ext>
            </a:extLst>
          </p:cNvPr>
          <p:cNvSpPr txBox="1"/>
          <p:nvPr userDrawn="1"/>
        </p:nvSpPr>
        <p:spPr>
          <a:xfrm>
            <a:off x="484964" y="6210769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 err="1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2024 - Atelier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643671-F083-45EA-84BA-871052FD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EAFC1932-F447-0B1B-790A-E992B46E467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20" y="1154623"/>
            <a:ext cx="10876280" cy="50223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993C451E-B26E-9707-DA89-54195DB4C5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0B932D-3297-1672-7DD3-245DD385A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7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7A8C3BE-BB6A-FC73-7D22-382EEB047BF4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2B2C088-CBDD-7DA6-1444-748088310E87}"/>
              </a:ext>
            </a:extLst>
          </p:cNvPr>
          <p:cNvSpPr txBox="1"/>
          <p:nvPr userDrawn="1"/>
        </p:nvSpPr>
        <p:spPr>
          <a:xfrm>
            <a:off x="484964" y="6210769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 err="1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2024 - Atelier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15E06B-F5D6-CC6B-8080-F79E7BB26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79FCF3A4-A231-C284-DEB2-F17AC83DB7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C18458-25B6-718B-3FE2-B6A852897F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5E9F837-1D96-7D0B-6352-FED4BE52E0AC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09F30F1-9D02-F78F-6171-70F3A5F6EA82}"/>
              </a:ext>
            </a:extLst>
          </p:cNvPr>
          <p:cNvSpPr txBox="1"/>
          <p:nvPr userDrawn="1"/>
        </p:nvSpPr>
        <p:spPr>
          <a:xfrm>
            <a:off x="484964" y="6210769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 err="1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2024 - Atelier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85557F-D058-DF86-E939-50AEBFB22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06CD47C3-5775-B715-8037-3A8D53C16FF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20" y="1154623"/>
            <a:ext cx="10876280" cy="50223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9FB3A261-2328-B027-85D8-8342FC9F90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79915F6-E48D-1BD8-1F25-3546A4C9FD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3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483051" y="3782861"/>
            <a:ext cx="8734496" cy="2346497"/>
          </a:xfrm>
          <a:prstGeom prst="rect">
            <a:avLst/>
          </a:prstGeom>
          <a:noFill/>
        </p:spPr>
        <p:txBody>
          <a:bodyPr wrap="square" lIns="96000" tIns="144000" rIns="96000" bIns="144000" rtlCol="0" anchor="t" anchorCtr="0">
            <a:normAutofit/>
          </a:bodyPr>
          <a:lstStyle/>
          <a:p>
            <a:pPr algn="ctr"/>
            <a:r>
              <a:rPr lang="fr-FR" sz="3600" b="0" baseline="0" dirty="0">
                <a:solidFill>
                  <a:srgbClr val="575757"/>
                </a:solidFill>
              </a:rPr>
              <a:t>Retrouvez l’ensemble du programme</a:t>
            </a:r>
          </a:p>
          <a:p>
            <a:pPr algn="ctr"/>
            <a:r>
              <a:rPr lang="fr-FR" sz="3600" b="0" baseline="0" dirty="0">
                <a:solidFill>
                  <a:srgbClr val="575757"/>
                </a:solidFill>
              </a:rPr>
              <a:t>du Village de la e-santé sur</a:t>
            </a:r>
            <a:endParaRPr lang="fr-FR" sz="2800" dirty="0">
              <a:solidFill>
                <a:srgbClr val="575757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C3B7139-588D-4078-B390-5129C12C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1"/>
            <a:ext cx="1185496" cy="4590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940085-DCC5-4F0E-8701-9AA85691F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427"/>
          <a:stretch/>
        </p:blipFill>
        <p:spPr>
          <a:xfrm>
            <a:off x="4241775" y="2017037"/>
            <a:ext cx="3217048" cy="1443535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C0DB41E-C5BA-527C-0E53-3E8716B625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1825" y="5143572"/>
            <a:ext cx="4687048" cy="9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356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9122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1103446" y="1124744"/>
            <a:ext cx="5185833" cy="49925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6669736" y="1124744"/>
            <a:ext cx="5185833" cy="499255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CHU de Limoges - 17/05/2024</a:t>
            </a:r>
          </a:p>
        </p:txBody>
      </p:sp>
    </p:spTree>
    <p:extLst>
      <p:ext uri="{BB962C8B-B14F-4D97-AF65-F5344CB8AC3E}">
        <p14:creationId xmlns:p14="http://schemas.microsoft.com/office/powerpoint/2010/main" val="26120521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3DF59-0A74-4848-8DD3-A067E56158B2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3" r:id="rId4"/>
    <p:sldLayoutId id="2147483652" r:id="rId5"/>
    <p:sldLayoutId id="2147483655" r:id="rId6"/>
    <p:sldLayoutId id="2147483651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jpe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B7FED5-1F1B-9645-AA87-6481650E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54" y="2611754"/>
            <a:ext cx="5806802" cy="37197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C2EFD2-8BFE-FA4B-A89C-BF1E694D8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482" b="7924"/>
          <a:stretch/>
        </p:blipFill>
        <p:spPr>
          <a:xfrm>
            <a:off x="-18034" y="2152650"/>
            <a:ext cx="12191999" cy="46005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E55F214-F4A7-674A-B09F-A7B76CC21323}"/>
              </a:ext>
            </a:extLst>
          </p:cNvPr>
          <p:cNvSpPr txBox="1"/>
          <p:nvPr/>
        </p:nvSpPr>
        <p:spPr>
          <a:xfrm>
            <a:off x="5021705" y="2886387"/>
            <a:ext cx="659567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#Atelier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CF3B9A-CB4F-EE43-9C47-B68155116887}"/>
              </a:ext>
            </a:extLst>
          </p:cNvPr>
          <p:cNvSpPr txBox="1"/>
          <p:nvPr/>
        </p:nvSpPr>
        <p:spPr>
          <a:xfrm>
            <a:off x="5036695" y="4228364"/>
            <a:ext cx="659567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Quelle stratégie pour l’identité numérique des professionnels en 2027 ?</a:t>
            </a:r>
          </a:p>
          <a:p>
            <a:pPr>
              <a:lnSpc>
                <a:spcPts val="2400"/>
              </a:lnSpc>
            </a:pPr>
            <a:r>
              <a:rPr lang="fr-FR" sz="2000" dirty="0">
                <a:cs typeface="Arial"/>
              </a:rPr>
              <a:t>23 mai 2024 – 10h15-11h00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0F2F4C61-E0D2-4878-A1F6-FB5A7647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530439"/>
            <a:ext cx="3330362" cy="1285835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F4D691-B053-884D-C199-20C5BC733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5" y="748403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8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05E2DD-03AD-2359-F33B-C962AFC106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18" y="1444550"/>
            <a:ext cx="7168886" cy="348201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/>
              <a:t>Par cette stratégie substantielle :</a:t>
            </a:r>
          </a:p>
          <a:p>
            <a:pPr algn="just"/>
            <a:r>
              <a:rPr lang="fr-FR" dirty="0">
                <a:solidFill>
                  <a:srgbClr val="6F7072"/>
                </a:solidFill>
              </a:rPr>
              <a:t>quelle que soit la méthode utilisée ou l’étape choisie, </a:t>
            </a:r>
            <a:r>
              <a:rPr lang="fr-FR" b="1" dirty="0">
                <a:solidFill>
                  <a:srgbClr val="6F7072"/>
                </a:solidFill>
              </a:rPr>
              <a:t>l’identité sectorielle nationale est unique</a:t>
            </a:r>
            <a:r>
              <a:rPr lang="fr-FR" dirty="0">
                <a:solidFill>
                  <a:srgbClr val="6F7072"/>
                </a:solidFill>
              </a:rPr>
              <a:t> dès son enregistrement. </a:t>
            </a:r>
          </a:p>
          <a:p>
            <a:pPr algn="just"/>
            <a:r>
              <a:rPr lang="fr-FR" b="1" dirty="0">
                <a:solidFill>
                  <a:srgbClr val="6F7072"/>
                </a:solidFill>
              </a:rPr>
              <a:t>une identité locale sera </a:t>
            </a:r>
            <a:r>
              <a:rPr lang="fr-FR" dirty="0">
                <a:solidFill>
                  <a:srgbClr val="6F7072"/>
                </a:solidFill>
              </a:rPr>
              <a:t>inévitablement </a:t>
            </a:r>
            <a:r>
              <a:rPr lang="fr-FR" b="1" dirty="0">
                <a:solidFill>
                  <a:srgbClr val="6F7072"/>
                </a:solidFill>
              </a:rPr>
              <a:t>rapprochée d’une identité nationale existante et vérifiée</a:t>
            </a:r>
            <a:r>
              <a:rPr lang="fr-FR" dirty="0">
                <a:solidFill>
                  <a:srgbClr val="6F7072"/>
                </a:solidFill>
              </a:rPr>
              <a:t>.</a:t>
            </a:r>
          </a:p>
          <a:p>
            <a:pPr algn="just"/>
            <a:r>
              <a:rPr lang="fr-FR" b="1" dirty="0"/>
              <a:t>les identités locales </a:t>
            </a:r>
            <a:r>
              <a:rPr lang="fr-FR" dirty="0"/>
              <a:t>devraient</a:t>
            </a:r>
            <a:r>
              <a:rPr lang="fr-FR" b="1" dirty="0"/>
              <a:t> hériter du niveau national.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A7FEADA-5A6D-D197-76DD-767159054B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 anchor="b">
            <a:normAutofit fontScale="90000"/>
          </a:bodyPr>
          <a:lstStyle/>
          <a:p>
            <a:r>
              <a:rPr lang="fr-FR" dirty="0"/>
              <a:t>Preuve et vérification d’identité (enregistrement)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FF4B7-D5C4-93A0-26B6-828020EF85AB}"/>
              </a:ext>
            </a:extLst>
          </p:cNvPr>
          <p:cNvSpPr txBox="1"/>
          <p:nvPr/>
        </p:nvSpPr>
        <p:spPr>
          <a:xfrm>
            <a:off x="477519" y="5145924"/>
            <a:ext cx="7175385" cy="707886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L’offre actuelle de cartes CPE, basée sur une identité locale, est donc amenée à évoluer vers une identité sectorielle nationale</a:t>
            </a:r>
          </a:p>
        </p:txBody>
      </p:sp>
      <p:pic>
        <p:nvPicPr>
          <p:cNvPr id="6" name="Picture 2" descr="IconExperience » V-Collection » Hospital Icon">
            <a:extLst>
              <a:ext uri="{FF2B5EF4-FFF2-40B4-BE49-F238E27FC236}">
                <a16:creationId xmlns:a16="http://schemas.microsoft.com/office/drawing/2014/main" id="{D4361F5A-7311-875C-9E15-500A3F21F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34" y="2581993"/>
            <a:ext cx="601574" cy="6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conExperience » V-Collection » Hospital Icon">
            <a:extLst>
              <a:ext uri="{FF2B5EF4-FFF2-40B4-BE49-F238E27FC236}">
                <a16:creationId xmlns:a16="http://schemas.microsoft.com/office/drawing/2014/main" id="{87D82720-1E4C-21FF-8889-F2F3D4FA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79" y="2581993"/>
            <a:ext cx="601574" cy="6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conExperience » V-Collection » Hospital Icon">
            <a:extLst>
              <a:ext uri="{FF2B5EF4-FFF2-40B4-BE49-F238E27FC236}">
                <a16:creationId xmlns:a16="http://schemas.microsoft.com/office/drawing/2014/main" id="{FE0D09DA-5A44-77E9-35C6-3AA67C4B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528" y="2581993"/>
            <a:ext cx="601574" cy="6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r ARGOTE Corinne - Centre Hospitalier SUD GIRONDE">
            <a:extLst>
              <a:ext uri="{FF2B5EF4-FFF2-40B4-BE49-F238E27FC236}">
                <a16:creationId xmlns:a16="http://schemas.microsoft.com/office/drawing/2014/main" id="{EF6FF657-E99E-7095-B948-A4742FFDD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5178" y="1389970"/>
            <a:ext cx="660364" cy="6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mputer-database Icon for Free Download | FreeImages">
            <a:extLst>
              <a:ext uri="{FF2B5EF4-FFF2-40B4-BE49-F238E27FC236}">
                <a16:creationId xmlns:a16="http://schemas.microsoft.com/office/drawing/2014/main" id="{373CB142-9CED-D10A-8C56-E4793CB3D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28" y="5210525"/>
            <a:ext cx="641647" cy="6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31328D-FDBF-CFEF-9235-07C176DA8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165" y="5909494"/>
            <a:ext cx="718372" cy="154387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689F269-D7A6-B290-6CBB-03FE8A85F83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990983" y="2104068"/>
            <a:ext cx="417838" cy="477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0B88DFB-02B5-7776-2878-CE5EABD681EB}"/>
              </a:ext>
            </a:extLst>
          </p:cNvPr>
          <p:cNvCxnSpPr>
            <a:cxnSpLocks/>
          </p:cNvCxnSpPr>
          <p:nvPr/>
        </p:nvCxnSpPr>
        <p:spPr>
          <a:xfrm>
            <a:off x="9268727" y="1945363"/>
            <a:ext cx="2085073" cy="586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3ADEB75-72F9-091E-90F3-D20308EFD8BE}"/>
              </a:ext>
            </a:extLst>
          </p:cNvPr>
          <p:cNvCxnSpPr>
            <a:cxnSpLocks/>
          </p:cNvCxnSpPr>
          <p:nvPr/>
        </p:nvCxnSpPr>
        <p:spPr>
          <a:xfrm>
            <a:off x="9115542" y="2004878"/>
            <a:ext cx="1063393" cy="5692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FF6A39B-A70A-EE58-25E7-B385A7A8F96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194752" y="3183567"/>
            <a:ext cx="214069" cy="540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0A4BD05-14AC-A064-B317-99E0EF43A594}"/>
              </a:ext>
            </a:extLst>
          </p:cNvPr>
          <p:cNvCxnSpPr>
            <a:cxnSpLocks/>
          </p:cNvCxnSpPr>
          <p:nvPr/>
        </p:nvCxnSpPr>
        <p:spPr>
          <a:xfrm flipH="1">
            <a:off x="9408821" y="3209722"/>
            <a:ext cx="928924" cy="5145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F070EAB-CCB3-7148-F825-8296CE766EA6}"/>
              </a:ext>
            </a:extLst>
          </p:cNvPr>
          <p:cNvCxnSpPr>
            <a:cxnSpLocks/>
          </p:cNvCxnSpPr>
          <p:nvPr/>
        </p:nvCxnSpPr>
        <p:spPr>
          <a:xfrm>
            <a:off x="8796605" y="2119913"/>
            <a:ext cx="0" cy="16338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Une image contenant texte, symbole, Police, Bleu électrique&#10;&#10;Description générée automatiquement">
            <a:extLst>
              <a:ext uri="{FF2B5EF4-FFF2-40B4-BE49-F238E27FC236}">
                <a16:creationId xmlns:a16="http://schemas.microsoft.com/office/drawing/2014/main" id="{E5B4CD3A-2FA6-062B-AFA6-401F90C9F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007" y="3995025"/>
            <a:ext cx="886950" cy="207879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7EADF7A6-C657-4284-A6F6-BBB49F622502}"/>
              </a:ext>
            </a:extLst>
          </p:cNvPr>
          <p:cNvGrpSpPr/>
          <p:nvPr/>
        </p:nvGrpSpPr>
        <p:grpSpPr>
          <a:xfrm>
            <a:off x="8886241" y="3803102"/>
            <a:ext cx="610186" cy="600616"/>
            <a:chOff x="3657600" y="4991792"/>
            <a:chExt cx="875607" cy="875607"/>
          </a:xfrm>
        </p:grpSpPr>
        <p:pic>
          <p:nvPicPr>
            <p:cNvPr id="26" name="Picture 16" descr="Smartphone Generic Outline Color icon">
              <a:extLst>
                <a:ext uri="{FF2B5EF4-FFF2-40B4-BE49-F238E27FC236}">
                  <a16:creationId xmlns:a16="http://schemas.microsoft.com/office/drawing/2014/main" id="{BA017E30-4D2D-A078-409D-EC0BEF840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991792"/>
              <a:ext cx="875607" cy="87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94C3C6A-500F-F204-6E81-560CA504F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7740" y="5144318"/>
              <a:ext cx="240046" cy="234017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8282E26-65C7-A7E5-F505-8DBDE9586AAA}"/>
              </a:ext>
            </a:extLst>
          </p:cNvPr>
          <p:cNvGrpSpPr/>
          <p:nvPr/>
        </p:nvGrpSpPr>
        <p:grpSpPr>
          <a:xfrm>
            <a:off x="9481224" y="3853305"/>
            <a:ext cx="402304" cy="452177"/>
            <a:chOff x="1698765" y="5722083"/>
            <a:chExt cx="402304" cy="452177"/>
          </a:xfrm>
        </p:grpSpPr>
        <p:pic>
          <p:nvPicPr>
            <p:cNvPr id="29" name="Picture 14" descr="User Icon - Dragon Soft Icons - SoftIcons.com">
              <a:extLst>
                <a:ext uri="{FF2B5EF4-FFF2-40B4-BE49-F238E27FC236}">
                  <a16:creationId xmlns:a16="http://schemas.microsoft.com/office/drawing/2014/main" id="{1CE9968B-8D3B-8D64-49B6-B745ED422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765" y="5722083"/>
              <a:ext cx="402304" cy="40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Check mark - Free shapes and symbols icons">
              <a:extLst>
                <a:ext uri="{FF2B5EF4-FFF2-40B4-BE49-F238E27FC236}">
                  <a16:creationId xmlns:a16="http://schemas.microsoft.com/office/drawing/2014/main" id="{42F61B04-0610-B3EA-C3CA-DEA9B20B6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353" y="5989301"/>
              <a:ext cx="184959" cy="18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2F32A11-5553-A59D-0883-238EAC2D2FB5}"/>
              </a:ext>
            </a:extLst>
          </p:cNvPr>
          <p:cNvCxnSpPr>
            <a:cxnSpLocks/>
          </p:cNvCxnSpPr>
          <p:nvPr/>
        </p:nvCxnSpPr>
        <p:spPr>
          <a:xfrm>
            <a:off x="8807696" y="4403718"/>
            <a:ext cx="0" cy="675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E3DF67DA-BF0C-7B23-BA0C-110E31C48377}"/>
              </a:ext>
            </a:extLst>
          </p:cNvPr>
          <p:cNvCxnSpPr>
            <a:cxnSpLocks/>
          </p:cNvCxnSpPr>
          <p:nvPr/>
        </p:nvCxnSpPr>
        <p:spPr>
          <a:xfrm flipH="1">
            <a:off x="9605379" y="3246404"/>
            <a:ext cx="1828777" cy="504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C3659-12C4-0175-51C9-25AA3B8EB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>
            <a:normAutofit fontScale="90000"/>
          </a:bodyPr>
          <a:lstStyle/>
          <a:p>
            <a:r>
              <a:rPr lang="fr-FR" dirty="0"/>
              <a:t>Gestion des Moyens d’identification électronique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86AE7F-C56C-509C-A2A4-AED102D91F3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19" y="1154623"/>
            <a:ext cx="7220236" cy="502234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Les </a:t>
            </a:r>
            <a:r>
              <a:rPr lang="fr-FR" b="1" dirty="0"/>
              <a:t>MIE avec deux facteurs, offrant une protection contre un attaquant avec potentiel modéré </a:t>
            </a:r>
            <a:r>
              <a:rPr lang="fr-FR" dirty="0"/>
              <a:t>sont déjà déployés : </a:t>
            </a:r>
          </a:p>
          <a:p>
            <a:pPr algn="just"/>
            <a:r>
              <a:rPr lang="fr-FR" dirty="0"/>
              <a:t>Historiquement la CPS, </a:t>
            </a:r>
          </a:p>
          <a:p>
            <a:pPr algn="just"/>
            <a:r>
              <a:rPr lang="fr-FR" dirty="0"/>
              <a:t>Pro Santé Connect, s'appuyant sur le RPPS et supportant uniquement des MIE à 2FA: CPS, e-CPS et prochainement des clefs de sécurité FIDO2</a:t>
            </a:r>
          </a:p>
          <a:p>
            <a:pPr algn="just"/>
            <a:endParaRPr lang="fr-FR" dirty="0"/>
          </a:p>
        </p:txBody>
      </p:sp>
      <p:pic>
        <p:nvPicPr>
          <p:cNvPr id="4" name="Content Placeholder 1039">
            <a:extLst>
              <a:ext uri="{FF2B5EF4-FFF2-40B4-BE49-F238E27FC236}">
                <a16:creationId xmlns:a16="http://schemas.microsoft.com/office/drawing/2014/main" id="{E7B680F7-A8A7-8CA7-1AAE-16FC5DA3F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856" y="2185615"/>
            <a:ext cx="1547454" cy="1193508"/>
          </a:xfrm>
          <a:prstGeom prst="rect">
            <a:avLst/>
          </a:prstGeom>
        </p:spPr>
      </p:pic>
      <p:pic>
        <p:nvPicPr>
          <p:cNvPr id="5" name="Image 4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7A8ABA81-CB51-C53E-88BC-5107487FB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856" y="1055096"/>
            <a:ext cx="2353541" cy="627537"/>
          </a:xfrm>
          <a:prstGeom prst="rect">
            <a:avLst/>
          </a:prstGeom>
        </p:spPr>
      </p:pic>
      <p:pic>
        <p:nvPicPr>
          <p:cNvPr id="6" name="Image 5" descr="Une image contenant texte, mémoire flash, capture d’écran, Police&#10;&#10;Description générée automatiquement">
            <a:extLst>
              <a:ext uri="{FF2B5EF4-FFF2-40B4-BE49-F238E27FC236}">
                <a16:creationId xmlns:a16="http://schemas.microsoft.com/office/drawing/2014/main" id="{B8B699E0-C530-E425-C878-13440E952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047" y="2148164"/>
            <a:ext cx="1448749" cy="13688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F9691BB-CAD0-1D78-083E-3C5C4FCB2CE2}"/>
              </a:ext>
            </a:extLst>
          </p:cNvPr>
          <p:cNvSpPr txBox="1"/>
          <p:nvPr/>
        </p:nvSpPr>
        <p:spPr>
          <a:xfrm>
            <a:off x="477520" y="4893721"/>
            <a:ext cx="11135276" cy="954107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Dès aujourd’hui, s’appuyer sur Pro Santé Connect c’est sécuriser ses accès conformément au RIE et s’inscrire dans une trajectoire </a:t>
            </a:r>
            <a:r>
              <a:rPr lang="fr-FR" sz="2800" dirty="0" err="1"/>
              <a:t>eIDAS</a:t>
            </a:r>
            <a:r>
              <a:rPr lang="fr-FR" sz="2800" dirty="0"/>
              <a:t> substantiel</a:t>
            </a:r>
          </a:p>
        </p:txBody>
      </p:sp>
      <p:pic>
        <p:nvPicPr>
          <p:cNvPr id="4098" name="Picture 2" descr="WebAuthn - FIDO2 Example – Applications sur Google Play">
            <a:extLst>
              <a:ext uri="{FF2B5EF4-FFF2-40B4-BE49-F238E27FC236}">
                <a16:creationId xmlns:a16="http://schemas.microsoft.com/office/drawing/2014/main" id="{0530AAC1-2051-A980-B33D-C0AB00A4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16" y="3753070"/>
            <a:ext cx="919627" cy="9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6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1D2851-641A-26E7-C359-4EEDCBE3A1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47447" y="1136650"/>
            <a:ext cx="9006353" cy="375123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fr-FR" sz="2400" dirty="0">
                <a:solidFill>
                  <a:srgbClr val="6F7072"/>
                </a:solidFill>
              </a:rPr>
              <a:t>Pro Santé </a:t>
            </a:r>
            <a:r>
              <a:rPr lang="fr-FR" sz="2400" dirty="0" err="1">
                <a:solidFill>
                  <a:srgbClr val="6F7072"/>
                </a:solidFill>
              </a:rPr>
              <a:t>Connect</a:t>
            </a:r>
            <a:r>
              <a:rPr lang="fr-FR" sz="2400" dirty="0">
                <a:solidFill>
                  <a:srgbClr val="6F7072"/>
                </a:solidFill>
              </a:rPr>
              <a:t> fournit </a:t>
            </a:r>
            <a:r>
              <a:rPr lang="fr-FR" sz="2400" b="1" dirty="0">
                <a:solidFill>
                  <a:srgbClr val="6F7072"/>
                </a:solidFill>
              </a:rPr>
              <a:t>l'identité numérique sectorielle de référence</a:t>
            </a:r>
            <a:r>
              <a:rPr lang="fr-FR" sz="2400" dirty="0">
                <a:solidFill>
                  <a:srgbClr val="6F7072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6F7072"/>
                </a:solidFill>
              </a:rPr>
              <a:t>de manière sécurisée, au niveau </a:t>
            </a:r>
            <a:r>
              <a:rPr lang="fr-FR" sz="2400" b="1" dirty="0" err="1">
                <a:solidFill>
                  <a:srgbClr val="6F7072"/>
                </a:solidFill>
              </a:rPr>
              <a:t>eIDAS</a:t>
            </a:r>
            <a:r>
              <a:rPr lang="fr-FR" sz="2400" b="1" dirty="0">
                <a:solidFill>
                  <a:srgbClr val="6F7072"/>
                </a:solidFill>
              </a:rPr>
              <a:t> substantiel</a:t>
            </a:r>
            <a:r>
              <a:rPr lang="fr-FR" sz="2400" dirty="0">
                <a:solidFill>
                  <a:srgbClr val="6F7072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6F7072"/>
                </a:solidFill>
              </a:rPr>
              <a:t>au sein d'un </a:t>
            </a:r>
            <a:r>
              <a:rPr lang="fr-FR" sz="2400" b="1" dirty="0">
                <a:solidFill>
                  <a:srgbClr val="6F7072"/>
                </a:solidFill>
              </a:rPr>
              <a:t>Espace de confiance</a:t>
            </a:r>
            <a:r>
              <a:rPr lang="fr-FR" sz="2400" dirty="0">
                <a:solidFill>
                  <a:srgbClr val="6F7072"/>
                </a:solidFill>
              </a:rPr>
              <a:t> garantissant la sécurité et l'interopérabilité des services numériques en santé (API), 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6F7072"/>
                </a:solidFill>
              </a:rPr>
              <a:t>en </a:t>
            </a:r>
            <a:r>
              <a:rPr lang="fr-FR" sz="2400" b="1" dirty="0">
                <a:solidFill>
                  <a:srgbClr val="6F7072"/>
                </a:solidFill>
              </a:rPr>
              <a:t>haute disponibilité</a:t>
            </a:r>
            <a:r>
              <a:rPr lang="fr-FR" sz="2400" dirty="0">
                <a:solidFill>
                  <a:srgbClr val="6F7072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6F7072"/>
                </a:solidFill>
              </a:rPr>
              <a:t>en optimisant </a:t>
            </a:r>
            <a:r>
              <a:rPr lang="fr-FR" sz="2400" b="1" dirty="0">
                <a:solidFill>
                  <a:srgbClr val="6F7072"/>
                </a:solidFill>
              </a:rPr>
              <a:t>l'expérience utilisateur</a:t>
            </a:r>
            <a:r>
              <a:rPr lang="fr-FR" sz="2400" dirty="0">
                <a:solidFill>
                  <a:srgbClr val="6F7072"/>
                </a:solidFill>
              </a:rPr>
              <a:t> avec une offre complète de dispositifs d'identification électronique et de </a:t>
            </a:r>
            <a:r>
              <a:rPr lang="fr-FR" sz="2400" b="1" dirty="0">
                <a:solidFill>
                  <a:srgbClr val="6F7072"/>
                </a:solidFill>
              </a:rPr>
              <a:t>fournisseurs d'identité tiers</a:t>
            </a:r>
            <a:r>
              <a:rPr lang="fr-FR" sz="2400" dirty="0">
                <a:solidFill>
                  <a:srgbClr val="6F7072"/>
                </a:solidFill>
              </a:rPr>
              <a:t>, couvrant la variété des conditions d'usages par les établissements et les professionnels en santé.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9DF27AD-A7F1-7FAD-F4DF-92AB4602D0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>
            <a:normAutofit/>
          </a:bodyPr>
          <a:lstStyle/>
          <a:p>
            <a:r>
              <a:rPr lang="fr-FR" dirty="0"/>
              <a:t>Pro Santé </a:t>
            </a:r>
            <a:r>
              <a:rPr lang="fr-FR" dirty="0" err="1"/>
              <a:t>Connect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816F6C6-F55F-6229-58B8-0E2FBC6E852F}"/>
              </a:ext>
            </a:extLst>
          </p:cNvPr>
          <p:cNvSpPr txBox="1">
            <a:spLocks/>
          </p:cNvSpPr>
          <p:nvPr/>
        </p:nvSpPr>
        <p:spPr bwMode="gray">
          <a:xfrm>
            <a:off x="2347446" y="4999027"/>
            <a:ext cx="9006353" cy="1119589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tabLst/>
              <a:defRPr sz="1600" b="1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50" kern="1200" baseline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>
                <a:solidFill>
                  <a:schemeClr val="bg1"/>
                </a:solidFill>
                <a:latin typeface="+mn-lt"/>
              </a:rPr>
              <a:t>Pro Santé </a:t>
            </a:r>
            <a:r>
              <a:rPr lang="fr-FR" sz="2000" b="0" dirty="0" err="1">
                <a:solidFill>
                  <a:schemeClr val="bg1"/>
                </a:solidFill>
                <a:latin typeface="+mn-lt"/>
              </a:rPr>
              <a:t>Connect</a:t>
            </a:r>
            <a:r>
              <a:rPr lang="fr-FR" sz="2000" b="0" dirty="0">
                <a:solidFill>
                  <a:schemeClr val="bg1"/>
                </a:solidFill>
                <a:latin typeface="+mn-lt"/>
              </a:rPr>
              <a:t> permet aux professionnels de santé de se connecter de manière sécurisée au sein d'une communauté de services numériques en santé, sans avoir à se réauthentifier, avec la carte CPS ou e-CPS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AD21A1-F885-427A-D1BD-32DF348C6FF8}"/>
              </a:ext>
            </a:extLst>
          </p:cNvPr>
          <p:cNvSpPr txBox="1"/>
          <p:nvPr/>
        </p:nvSpPr>
        <p:spPr>
          <a:xfrm>
            <a:off x="494522" y="4999026"/>
            <a:ext cx="1712011" cy="111958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Pro Santé </a:t>
            </a:r>
            <a:r>
              <a:rPr lang="fr-FR" sz="1400" b="1" dirty="0" err="1">
                <a:solidFill>
                  <a:schemeClr val="bg1"/>
                </a:solidFill>
              </a:rPr>
              <a:t>Connect</a:t>
            </a:r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840A21-53B8-3D57-2A15-5ED17658EAAF}"/>
              </a:ext>
            </a:extLst>
          </p:cNvPr>
          <p:cNvSpPr txBox="1"/>
          <p:nvPr/>
        </p:nvSpPr>
        <p:spPr>
          <a:xfrm>
            <a:off x="494522" y="1136403"/>
            <a:ext cx="1712011" cy="111609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Pro Santé </a:t>
            </a:r>
            <a:r>
              <a:rPr lang="fr-FR" sz="1400" b="1" dirty="0" err="1">
                <a:solidFill>
                  <a:schemeClr val="bg1"/>
                </a:solidFill>
              </a:rPr>
              <a:t>Connect</a:t>
            </a:r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2027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A0B27AEB-1FAA-21DF-4CE4-8DD40A165A43}"/>
              </a:ext>
            </a:extLst>
          </p:cNvPr>
          <p:cNvSpPr/>
          <p:nvPr/>
        </p:nvSpPr>
        <p:spPr>
          <a:xfrm rot="16200000">
            <a:off x="1081400" y="3783083"/>
            <a:ext cx="594953" cy="1069121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CF4BEAF3-A18B-94FE-BC32-5C776D9DC09A}"/>
              </a:ext>
            </a:extLst>
          </p:cNvPr>
          <p:cNvSpPr/>
          <p:nvPr/>
        </p:nvSpPr>
        <p:spPr>
          <a:xfrm rot="16200000">
            <a:off x="1081401" y="3060694"/>
            <a:ext cx="594953" cy="106912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148ABAF8-B4C9-D0CF-E371-3B6ADB1567BF}"/>
              </a:ext>
            </a:extLst>
          </p:cNvPr>
          <p:cNvSpPr/>
          <p:nvPr/>
        </p:nvSpPr>
        <p:spPr>
          <a:xfrm rot="16200000">
            <a:off x="1081400" y="2323703"/>
            <a:ext cx="594953" cy="1069121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7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2EA035E2-2F43-7827-B2AD-1DC5C414C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95" b="11052"/>
          <a:stretch/>
        </p:blipFill>
        <p:spPr>
          <a:xfrm>
            <a:off x="7499816" y="1048216"/>
            <a:ext cx="4650638" cy="211494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2DE1DE2-B039-ED62-87FF-169BA9BF16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4288" y="294394"/>
            <a:ext cx="5361878" cy="988904"/>
          </a:xfrm>
        </p:spPr>
        <p:txBody>
          <a:bodyPr/>
          <a:lstStyle/>
          <a:p>
            <a:r>
              <a:rPr lang="fr-FR" dirty="0"/>
              <a:t>Plan d'action 2024-2027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6B372F-5459-2E0F-50B6-BCCD514756B7}"/>
              </a:ext>
            </a:extLst>
          </p:cNvPr>
          <p:cNvSpPr txBox="1"/>
          <p:nvPr/>
        </p:nvSpPr>
        <p:spPr>
          <a:xfrm>
            <a:off x="272912" y="1712576"/>
            <a:ext cx="1712011" cy="864572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Espace de confiance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API PSC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6712FD-BFDD-B967-8119-8390AF266294}"/>
              </a:ext>
            </a:extLst>
          </p:cNvPr>
          <p:cNvSpPr txBox="1"/>
          <p:nvPr/>
        </p:nvSpPr>
        <p:spPr>
          <a:xfrm>
            <a:off x="282649" y="3113734"/>
            <a:ext cx="1712011" cy="90627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MIE adaptés aux usages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1DD41A-FA78-ABF3-C040-E81B88F2BC4E}"/>
              </a:ext>
            </a:extLst>
          </p:cNvPr>
          <p:cNvSpPr txBox="1"/>
          <p:nvPr/>
        </p:nvSpPr>
        <p:spPr>
          <a:xfrm>
            <a:off x="282649" y="4247560"/>
            <a:ext cx="1712011" cy="840086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eIDAS substantiel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6D1CCB-31A0-A360-3C93-6C4BA99F759F}"/>
              </a:ext>
            </a:extLst>
          </p:cNvPr>
          <p:cNvSpPr txBox="1"/>
          <p:nvPr/>
        </p:nvSpPr>
        <p:spPr>
          <a:xfrm>
            <a:off x="282648" y="5267097"/>
            <a:ext cx="1712011" cy="86457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Déploiement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EA10243-EB1E-47C6-0AEE-F1D136A650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53601" y="1715017"/>
            <a:ext cx="5336478" cy="313932"/>
          </a:xfrm>
          <a:prstGeom prst="homePlate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FR" sz="1600" b="1" dirty="0">
                <a:solidFill>
                  <a:schemeClr val="lt1"/>
                </a:solidFill>
              </a:rPr>
              <a:t>Espace d'interopérabilité sécurisé des services numériques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ABA18CB1-5BC0-A921-6549-18260503A0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53600" y="2104296"/>
            <a:ext cx="2364059" cy="47285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Nouveau référentiel Pro Santé Connect (proxy e-Santé) 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84B472E1-39B3-28FE-104C-A94B9F3E3C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42436" y="2104296"/>
            <a:ext cx="2696480" cy="47285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Accès intégré LPS aux services socles, </a:t>
            </a:r>
            <a:r>
              <a:rPr lang="fr-FR" sz="1400" dirty="0" err="1">
                <a:solidFill>
                  <a:srgbClr val="6F7072"/>
                </a:solidFill>
              </a:rPr>
              <a:t>TLSi</a:t>
            </a:r>
            <a:r>
              <a:rPr lang="fr-FR" sz="1400" dirty="0">
                <a:solidFill>
                  <a:srgbClr val="6F7072"/>
                </a:solidFill>
              </a:rPr>
              <a:t> AM, BSP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94875523-4E6D-698C-9D35-5242BF9772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63338" y="3113734"/>
            <a:ext cx="5843237" cy="313932"/>
          </a:xfrm>
          <a:prstGeom prst="homePlate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buNone/>
            </a:pPr>
            <a:r>
              <a:rPr lang="fr-FR" sz="1600" b="1" dirty="0">
                <a:solidFill>
                  <a:schemeClr val="lt1"/>
                </a:solidFill>
              </a:rPr>
              <a:t>MIE adaptés au contexte des professionnels et structures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F1545150-0144-9055-3A45-136571DFB4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63339" y="3515753"/>
            <a:ext cx="802888" cy="4930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CPS V4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30424C44-F443-2014-C3E8-08B1475F4C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7387" y="3526959"/>
            <a:ext cx="916902" cy="4930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ES FI Tiers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725FF07F-A470-3FEC-88BD-6ED39EA286F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49008" y="3515753"/>
            <a:ext cx="2312602" cy="4930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Réduction délais d'activation, mise à jour en ligne …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1D1C8957-1CEA-7AF3-9A69-0D072C13DB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31237" y="3526959"/>
            <a:ext cx="1300822" cy="4930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MIE alternatifs (FIDO)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20547731-2398-BB37-1C42-A7CB7BDB3E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63338" y="4248664"/>
            <a:ext cx="8764857" cy="313932"/>
          </a:xfrm>
          <a:prstGeom prst="homePlate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buNone/>
            </a:pPr>
            <a:r>
              <a:rPr lang="fr-FR" sz="1600" b="1" dirty="0">
                <a:solidFill>
                  <a:schemeClr val="lt1"/>
                </a:solidFill>
              </a:rPr>
              <a:t>Exhaustivité et qualité des répertoires d'identité numérique et sécurisation de l'activation MIE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E60066A5-07AB-05D9-ED39-952A2F6F88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63339" y="4639280"/>
            <a:ext cx="1471960" cy="4483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Synchronisation RNIPP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A40ECE81-B6BE-71F8-0504-B3CB3B965E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59375" y="4647738"/>
            <a:ext cx="2141034" cy="4483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France Connect + / PVID / AE certifiées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DB91072-456E-3229-E693-90D5F782E2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24481" y="4662606"/>
            <a:ext cx="1475335" cy="4483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Suppression OTP mail/sms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2273C734-E3FF-1AA8-9B76-E053F57149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23888" y="4647738"/>
            <a:ext cx="3170498" cy="4483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Extension et renforcement de la sécurité des SI (RPPS, FINESS, Ordres, ES …)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8C9BDE34-8D25-EF22-6545-A882E53F7C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63338" y="5267097"/>
            <a:ext cx="8764857" cy="313932"/>
          </a:xfrm>
          <a:prstGeom prst="homePlate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buNone/>
            </a:pPr>
            <a:r>
              <a:rPr lang="fr-FR" sz="1600" b="1" dirty="0">
                <a:solidFill>
                  <a:schemeClr val="lt1"/>
                </a:solidFill>
              </a:rPr>
              <a:t>Accélération du déploiement 2FA / Pro Santé Connect via les programmes nationaux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A3EBC28-49F0-866F-97F9-9DC6B10D28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63339" y="5650360"/>
            <a:ext cx="3028356" cy="48469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Ségur numérique : déploiement prioritaire des usages DMP, INSi, ON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7BF06386-B18B-0C6F-6DF5-BBE80C7232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38075" y="5658818"/>
            <a:ext cx="5434010" cy="48469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6F7072"/>
                </a:solidFill>
              </a:rPr>
              <a:t>CaRE – HospiConnect : cibles 2FA, SSO/IAM, FI Tiers</a:t>
            </a:r>
            <a:br>
              <a:rPr lang="fr-FR" sz="1400" dirty="0">
                <a:solidFill>
                  <a:srgbClr val="6F7072"/>
                </a:solidFill>
              </a:rPr>
            </a:br>
            <a:r>
              <a:rPr lang="fr-FR" sz="1400" dirty="0">
                <a:solidFill>
                  <a:srgbClr val="6F7072"/>
                </a:solidFill>
              </a:rPr>
              <a:t>AAP expérimentations (15 ES &amp; ESMS en cours), généralisation en 2025</a:t>
            </a:r>
          </a:p>
        </p:txBody>
      </p:sp>
    </p:spTree>
    <p:extLst>
      <p:ext uri="{BB962C8B-B14F-4D97-AF65-F5344CB8AC3E}">
        <p14:creationId xmlns:p14="http://schemas.microsoft.com/office/powerpoint/2010/main" val="173641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83B9E9-791B-CA2B-0AB4-7970928411E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20" y="1154623"/>
            <a:ext cx="10876280" cy="50223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B655085-B944-6FA6-A402-8E72C51564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/>
          <a:lstStyle/>
          <a:p>
            <a:r>
              <a:rPr lang="fr-FR"/>
              <a:t>Vos questions </a:t>
            </a: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2851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0895F1-77D8-A034-1F5D-636C0223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1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4506097" cy="312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7B7A6C-CA86-2F60-8809-D94A561C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C9D4359-1E05-0E78-D8E8-5011F18D2819}"/>
              </a:ext>
            </a:extLst>
          </p:cNvPr>
          <p:cNvSpPr txBox="1">
            <a:spLocks/>
          </p:cNvSpPr>
          <p:nvPr/>
        </p:nvSpPr>
        <p:spPr>
          <a:xfrm>
            <a:off x="483955" y="3045278"/>
            <a:ext cx="7370087" cy="3341955"/>
          </a:xfrm>
          <a:prstGeom prst="rect">
            <a:avLst/>
          </a:prstGeom>
        </p:spPr>
        <p:txBody>
          <a:bodyPr vert="horz" lIns="0" tIns="0" rIns="0" bIns="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Rappels</a:t>
            </a:r>
          </a:p>
          <a:p>
            <a:pPr>
              <a:buFontTx/>
              <a:buChar char="-"/>
            </a:pP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eIDAS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 et vérification d’identité</a:t>
            </a:r>
          </a:p>
          <a:p>
            <a:pPr>
              <a:buFontTx/>
              <a:buChar char="-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Moyens d’identification électronique</a:t>
            </a:r>
          </a:p>
          <a:p>
            <a:pPr>
              <a:buFontTx/>
              <a:buChar char="-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Santé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6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7F2573E-2D1C-E9E9-6F2F-049F27615E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6641419" cy="555393"/>
          </a:xfrm>
        </p:spPr>
        <p:txBody>
          <a:bodyPr anchor="b">
            <a:normAutofit fontScale="90000"/>
          </a:bodyPr>
          <a:lstStyle/>
          <a:p>
            <a:r>
              <a:rPr lang="fr-FR" dirty="0"/>
              <a:t>La faiblesse de l'IE dans le numérique en santé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61D6CA-0BF8-5B64-6EEE-6F8DEEDB3F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B693BB-0D32-3C42-4C1F-6B87192AD88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20" y="1382751"/>
            <a:ext cx="8031998" cy="479421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  <a:spcBef>
                <a:spcPts val="2400"/>
              </a:spcBef>
              <a:buClr>
                <a:srgbClr val="E62254"/>
              </a:buClr>
            </a:pPr>
            <a:r>
              <a:rPr lang="fr-FR" sz="2133" dirty="0">
                <a:solidFill>
                  <a:srgbClr val="E62254"/>
                </a:solidFill>
              </a:rPr>
              <a:t>Les PS utilisent majoritairement des MIE de niveau faible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Ils n'ont pas toujours conscience des risques associés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Clr>
                <a:srgbClr val="E62254"/>
              </a:buClr>
            </a:pPr>
            <a:r>
              <a:rPr lang="fr-FR" sz="2133" dirty="0">
                <a:solidFill>
                  <a:srgbClr val="E62254"/>
                </a:solidFill>
              </a:rPr>
              <a:t>Ces MIE ne permettent pas la consultation du DMP (2FA)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Et ils ne seront pas conformes à la réglementation (RIE : 01/01/2026)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Clr>
                <a:srgbClr val="E62254"/>
              </a:buClr>
            </a:pPr>
            <a:r>
              <a:rPr lang="fr-FR" sz="2133" dirty="0">
                <a:solidFill>
                  <a:srgbClr val="E62254"/>
                </a:solidFill>
              </a:rPr>
              <a:t>L'usage d'un MIE 2FA est perçu comme une « entrave »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S’il n'est pas adapté au contexte (mobilité, manipulations…)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S’il doit être utilisé pour se réauthentifier de manière récurrente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Clr>
                <a:srgbClr val="E62254"/>
              </a:buClr>
            </a:pPr>
            <a:r>
              <a:rPr lang="fr-FR" sz="2133" dirty="0">
                <a:solidFill>
                  <a:srgbClr val="E62254"/>
                </a:solidFill>
              </a:rPr>
              <a:t>Le choix d'un MIE est engageant pour les acteurs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Investissements, organisation, conduite de changement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Clr>
                <a:srgbClr val="E62254"/>
              </a:buClr>
            </a:pPr>
            <a:r>
              <a:rPr lang="fr-FR" sz="2133" dirty="0">
                <a:solidFill>
                  <a:srgbClr val="E62254"/>
                </a:solidFill>
              </a:rPr>
              <a:t>Une prise de conscience croissante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Et une double opportunité de sécuriser et de simplifier l'IE des PS</a:t>
            </a:r>
          </a:p>
          <a:p>
            <a:pPr lvl="2">
              <a:buClr>
                <a:srgbClr val="E62254"/>
              </a:buCl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61326FF-8340-B5C3-9CFB-E87092B71F81}"/>
              </a:ext>
            </a:extLst>
          </p:cNvPr>
          <p:cNvSpPr/>
          <p:nvPr/>
        </p:nvSpPr>
        <p:spPr>
          <a:xfrm>
            <a:off x="8654473" y="2415824"/>
            <a:ext cx="2947279" cy="2536107"/>
          </a:xfrm>
          <a:prstGeom prst="roundRect">
            <a:avLst/>
          </a:prstGeom>
          <a:solidFill>
            <a:srgbClr val="0070C0"/>
          </a:solidFill>
          <a:ln>
            <a:solidFill>
              <a:srgbClr val="1D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>
                <a:solidFill>
                  <a:schemeClr val="bg1"/>
                </a:solidFill>
              </a:rPr>
              <a:t>D’après une étude de Verizon de 2021, 81% des notifications de violations de données mondiales seraient liées à une problématique de mots de passe.</a:t>
            </a:r>
          </a:p>
        </p:txBody>
      </p:sp>
    </p:spTree>
    <p:extLst>
      <p:ext uri="{BB962C8B-B14F-4D97-AF65-F5344CB8AC3E}">
        <p14:creationId xmlns:p14="http://schemas.microsoft.com/office/powerpoint/2010/main" val="242547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836E955-1F78-14CD-96C7-2234C9EB95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 anchor="b">
            <a:normAutofit/>
          </a:bodyPr>
          <a:lstStyle/>
          <a:p>
            <a:r>
              <a:rPr lang="fr-FR" dirty="0"/>
              <a:t>Un défi pour le numérique en santé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B2D0BE-287D-4AEA-9D15-071003697D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DBAE2BB-DF1F-3C8C-6D2B-20A55D22A4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20" y="1393901"/>
            <a:ext cx="10876280" cy="4783061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Bef>
                <a:spcPts val="2400"/>
              </a:spcBef>
              <a:buClr>
                <a:srgbClr val="E62254"/>
              </a:buClr>
            </a:pPr>
            <a:r>
              <a:rPr lang="fr-FR" sz="2133" dirty="0">
                <a:solidFill>
                  <a:srgbClr val="E62254"/>
                </a:solidFill>
              </a:rPr>
              <a:t>Sécuriser et simplifier l'IE des professionnels pour développer de nouveaux usages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Pour les professionnels de santé dès aujourd'hui pour la consultation du DMP, de préférence de manière intégrée dans leurs logiciels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Pour tous les professionnels d'ici 2026 pour l'accès aux services numériques sensibles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Clr>
                <a:srgbClr val="E62254"/>
              </a:buClr>
            </a:pPr>
            <a:r>
              <a:rPr lang="fr-FR" sz="2133" dirty="0">
                <a:solidFill>
                  <a:srgbClr val="E62254"/>
                </a:solidFill>
              </a:rPr>
              <a:t>En développant les services socles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RPPS/FINESS pour faciliter l'enregistrement sectoriel de tous les professionnels intervenant dans le système de santé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Pro Santé </a:t>
            </a:r>
            <a:r>
              <a:rPr lang="fr-FR" sz="1867" dirty="0" err="1">
                <a:solidFill>
                  <a:srgbClr val="6F7072"/>
                </a:solidFill>
              </a:rPr>
              <a:t>Connect</a:t>
            </a:r>
            <a:r>
              <a:rPr lang="fr-FR" sz="1867" dirty="0">
                <a:solidFill>
                  <a:srgbClr val="6F7072"/>
                </a:solidFill>
              </a:rPr>
              <a:t> pour élargir l'offre de MIE compatibles avec une identification sectorielle nationale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Clr>
                <a:srgbClr val="E62254"/>
              </a:buClr>
            </a:pPr>
            <a:r>
              <a:rPr lang="fr-FR" sz="2133" dirty="0">
                <a:solidFill>
                  <a:srgbClr val="E62254"/>
                </a:solidFill>
              </a:rPr>
              <a:t>En accompagnant l'écosystème dans le cadre de programmes comme le Ségur numérique et le programme CaRE (HospiConnect)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Pour accélérer le déploiement et l'adoption de nouveaux usages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6F7072"/>
                </a:solidFill>
              </a:rPr>
              <a:t>Selon les spécificités de chaque contexte d'exercice des professionnels, notamment en établissements (ES, ESMS)</a:t>
            </a:r>
          </a:p>
        </p:txBody>
      </p:sp>
    </p:spTree>
    <p:extLst>
      <p:ext uri="{BB962C8B-B14F-4D97-AF65-F5344CB8AC3E}">
        <p14:creationId xmlns:p14="http://schemas.microsoft.com/office/powerpoint/2010/main" val="165826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25745D7-6A97-00CB-D4E1-E422C833C7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>
            <a:normAutofit/>
          </a:bodyPr>
          <a:lstStyle/>
          <a:p>
            <a:r>
              <a:rPr lang="fr-FR" dirty="0"/>
              <a:t>Rappel des 5 axiomes de l'IE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1A75A84-BBA1-AF82-1593-C06A17C5F6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4C3A12F-44B2-C9C1-A5D0-F05CE697614D}"/>
              </a:ext>
            </a:extLst>
          </p:cNvPr>
          <p:cNvGrpSpPr/>
          <p:nvPr/>
        </p:nvGrpSpPr>
        <p:grpSpPr>
          <a:xfrm>
            <a:off x="2956053" y="2163089"/>
            <a:ext cx="6279891" cy="5432481"/>
            <a:chOff x="1787998" y="688189"/>
            <a:chExt cx="5554657" cy="481483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4B7C05-E0A1-FF9C-135B-80D65413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672" y="2492347"/>
              <a:ext cx="2172656" cy="3010679"/>
            </a:xfrm>
            <a:custGeom>
              <a:avLst/>
              <a:gdLst>
                <a:gd name="T0" fmla="*/ 399 w 532"/>
                <a:gd name="T1" fmla="*/ 737 h 737"/>
                <a:gd name="T2" fmla="*/ 399 w 532"/>
                <a:gd name="T3" fmla="*/ 515 h 737"/>
                <a:gd name="T4" fmla="*/ 429 w 532"/>
                <a:gd name="T5" fmla="*/ 450 h 737"/>
                <a:gd name="T6" fmla="*/ 443 w 532"/>
                <a:gd name="T7" fmla="*/ 292 h 737"/>
                <a:gd name="T8" fmla="*/ 517 w 532"/>
                <a:gd name="T9" fmla="*/ 170 h 737"/>
                <a:gd name="T10" fmla="*/ 481 w 532"/>
                <a:gd name="T11" fmla="*/ 147 h 737"/>
                <a:gd name="T12" fmla="*/ 391 w 532"/>
                <a:gd name="T13" fmla="*/ 255 h 737"/>
                <a:gd name="T14" fmla="*/ 438 w 532"/>
                <a:gd name="T15" fmla="*/ 78 h 737"/>
                <a:gd name="T16" fmla="*/ 391 w 532"/>
                <a:gd name="T17" fmla="*/ 63 h 737"/>
                <a:gd name="T18" fmla="*/ 332 w 532"/>
                <a:gd name="T19" fmla="*/ 230 h 737"/>
                <a:gd name="T20" fmla="*/ 317 w 532"/>
                <a:gd name="T21" fmla="*/ 32 h 737"/>
                <a:gd name="T22" fmla="*/ 266 w 532"/>
                <a:gd name="T23" fmla="*/ 35 h 737"/>
                <a:gd name="T24" fmla="*/ 258 w 532"/>
                <a:gd name="T25" fmla="*/ 228 h 737"/>
                <a:gd name="T26" fmla="*/ 191 w 532"/>
                <a:gd name="T27" fmla="*/ 63 h 737"/>
                <a:gd name="T28" fmla="*/ 141 w 532"/>
                <a:gd name="T29" fmla="*/ 76 h 737"/>
                <a:gd name="T30" fmla="*/ 198 w 532"/>
                <a:gd name="T31" fmla="*/ 331 h 737"/>
                <a:gd name="T32" fmla="*/ 84 w 532"/>
                <a:gd name="T33" fmla="*/ 309 h 737"/>
                <a:gd name="T34" fmla="*/ 0 w 532"/>
                <a:gd name="T35" fmla="*/ 327 h 737"/>
                <a:gd name="T36" fmla="*/ 47 w 532"/>
                <a:gd name="T37" fmla="*/ 349 h 737"/>
                <a:gd name="T38" fmla="*/ 137 w 532"/>
                <a:gd name="T39" fmla="*/ 420 h 737"/>
                <a:gd name="T40" fmla="*/ 160 w 532"/>
                <a:gd name="T41" fmla="*/ 449 h 737"/>
                <a:gd name="T42" fmla="*/ 223 w 532"/>
                <a:gd name="T43" fmla="*/ 517 h 737"/>
                <a:gd name="T44" fmla="*/ 223 w 532"/>
                <a:gd name="T45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2" h="737">
                  <a:moveTo>
                    <a:pt x="399" y="737"/>
                  </a:moveTo>
                  <a:cubicBezTo>
                    <a:pt x="391" y="639"/>
                    <a:pt x="393" y="544"/>
                    <a:pt x="399" y="515"/>
                  </a:cubicBezTo>
                  <a:cubicBezTo>
                    <a:pt x="402" y="501"/>
                    <a:pt x="421" y="484"/>
                    <a:pt x="429" y="450"/>
                  </a:cubicBezTo>
                  <a:cubicBezTo>
                    <a:pt x="446" y="379"/>
                    <a:pt x="435" y="314"/>
                    <a:pt x="443" y="292"/>
                  </a:cubicBezTo>
                  <a:cubicBezTo>
                    <a:pt x="453" y="264"/>
                    <a:pt x="510" y="179"/>
                    <a:pt x="517" y="170"/>
                  </a:cubicBezTo>
                  <a:cubicBezTo>
                    <a:pt x="532" y="149"/>
                    <a:pt x="502" y="119"/>
                    <a:pt x="481" y="147"/>
                  </a:cubicBezTo>
                  <a:cubicBezTo>
                    <a:pt x="461" y="175"/>
                    <a:pt x="397" y="258"/>
                    <a:pt x="391" y="255"/>
                  </a:cubicBezTo>
                  <a:cubicBezTo>
                    <a:pt x="385" y="252"/>
                    <a:pt x="430" y="102"/>
                    <a:pt x="438" y="78"/>
                  </a:cubicBezTo>
                  <a:cubicBezTo>
                    <a:pt x="451" y="42"/>
                    <a:pt x="399" y="28"/>
                    <a:pt x="391" y="63"/>
                  </a:cubicBezTo>
                  <a:cubicBezTo>
                    <a:pt x="385" y="91"/>
                    <a:pt x="341" y="231"/>
                    <a:pt x="332" y="230"/>
                  </a:cubicBezTo>
                  <a:cubicBezTo>
                    <a:pt x="323" y="228"/>
                    <a:pt x="317" y="46"/>
                    <a:pt x="317" y="32"/>
                  </a:cubicBezTo>
                  <a:cubicBezTo>
                    <a:pt x="315" y="0"/>
                    <a:pt x="264" y="2"/>
                    <a:pt x="266" y="35"/>
                  </a:cubicBezTo>
                  <a:cubicBezTo>
                    <a:pt x="267" y="52"/>
                    <a:pt x="274" y="227"/>
                    <a:pt x="258" y="228"/>
                  </a:cubicBezTo>
                  <a:cubicBezTo>
                    <a:pt x="239" y="228"/>
                    <a:pt x="208" y="109"/>
                    <a:pt x="191" y="63"/>
                  </a:cubicBezTo>
                  <a:cubicBezTo>
                    <a:pt x="178" y="30"/>
                    <a:pt x="131" y="49"/>
                    <a:pt x="141" y="76"/>
                  </a:cubicBezTo>
                  <a:cubicBezTo>
                    <a:pt x="174" y="171"/>
                    <a:pt x="210" y="308"/>
                    <a:pt x="198" y="331"/>
                  </a:cubicBezTo>
                  <a:cubicBezTo>
                    <a:pt x="171" y="380"/>
                    <a:pt x="110" y="319"/>
                    <a:pt x="84" y="309"/>
                  </a:cubicBezTo>
                  <a:cubicBezTo>
                    <a:pt x="57" y="299"/>
                    <a:pt x="0" y="303"/>
                    <a:pt x="0" y="327"/>
                  </a:cubicBezTo>
                  <a:cubicBezTo>
                    <a:pt x="0" y="337"/>
                    <a:pt x="31" y="341"/>
                    <a:pt x="47" y="349"/>
                  </a:cubicBezTo>
                  <a:cubicBezTo>
                    <a:pt x="76" y="363"/>
                    <a:pt x="109" y="374"/>
                    <a:pt x="137" y="420"/>
                  </a:cubicBezTo>
                  <a:cubicBezTo>
                    <a:pt x="143" y="431"/>
                    <a:pt x="152" y="441"/>
                    <a:pt x="160" y="449"/>
                  </a:cubicBezTo>
                  <a:cubicBezTo>
                    <a:pt x="187" y="479"/>
                    <a:pt x="221" y="503"/>
                    <a:pt x="223" y="517"/>
                  </a:cubicBezTo>
                  <a:cubicBezTo>
                    <a:pt x="226" y="541"/>
                    <a:pt x="232" y="682"/>
                    <a:pt x="223" y="737"/>
                  </a:cubicBezTo>
                </a:path>
              </a:pathLst>
            </a:custGeom>
            <a:solidFill>
              <a:srgbClr val="878787">
                <a:alpha val="4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3200">
                <a:solidFill>
                  <a:srgbClr val="5F5F5F"/>
                </a:solidFill>
                <a:latin typeface="Tahoma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38577C9-DA73-906E-DF6E-1EA869D0C020}"/>
                </a:ext>
              </a:extLst>
            </p:cNvPr>
            <p:cNvSpPr>
              <a:spLocks/>
            </p:cNvSpPr>
            <p:nvPr/>
          </p:nvSpPr>
          <p:spPr bwMode="auto">
            <a:xfrm rot="21236989">
              <a:off x="1787998" y="2323127"/>
              <a:ext cx="1862640" cy="1554086"/>
            </a:xfrm>
            <a:custGeom>
              <a:avLst/>
              <a:gdLst>
                <a:gd name="T0" fmla="*/ 340 w 423"/>
                <a:gd name="T1" fmla="*/ 339 h 419"/>
                <a:gd name="T2" fmla="*/ 423 w 423"/>
                <a:gd name="T3" fmla="*/ 182 h 419"/>
                <a:gd name="T4" fmla="*/ 210 w 423"/>
                <a:gd name="T5" fmla="*/ 10 h 419"/>
                <a:gd name="T6" fmla="*/ 0 w 423"/>
                <a:gd name="T7" fmla="*/ 197 h 419"/>
                <a:gd name="T8" fmla="*/ 210 w 423"/>
                <a:gd name="T9" fmla="*/ 384 h 419"/>
                <a:gd name="T10" fmla="*/ 262 w 423"/>
                <a:gd name="T11" fmla="*/ 377 h 419"/>
                <a:gd name="T12" fmla="*/ 382 w 423"/>
                <a:gd name="T13" fmla="*/ 419 h 419"/>
                <a:gd name="T14" fmla="*/ 340 w 423"/>
                <a:gd name="T15" fmla="*/ 33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419">
                  <a:moveTo>
                    <a:pt x="340" y="339"/>
                  </a:moveTo>
                  <a:cubicBezTo>
                    <a:pt x="390" y="300"/>
                    <a:pt x="423" y="242"/>
                    <a:pt x="423" y="182"/>
                  </a:cubicBezTo>
                  <a:cubicBezTo>
                    <a:pt x="423" y="79"/>
                    <a:pt x="332" y="0"/>
                    <a:pt x="210" y="10"/>
                  </a:cubicBezTo>
                  <a:cubicBezTo>
                    <a:pt x="95" y="20"/>
                    <a:pt x="0" y="94"/>
                    <a:pt x="0" y="197"/>
                  </a:cubicBezTo>
                  <a:cubicBezTo>
                    <a:pt x="0" y="300"/>
                    <a:pt x="94" y="384"/>
                    <a:pt x="210" y="384"/>
                  </a:cubicBezTo>
                  <a:cubicBezTo>
                    <a:pt x="228" y="384"/>
                    <a:pt x="245" y="381"/>
                    <a:pt x="262" y="377"/>
                  </a:cubicBezTo>
                  <a:cubicBezTo>
                    <a:pt x="291" y="391"/>
                    <a:pt x="337" y="409"/>
                    <a:pt x="382" y="419"/>
                  </a:cubicBezTo>
                  <a:cubicBezTo>
                    <a:pt x="363" y="400"/>
                    <a:pt x="350" y="370"/>
                    <a:pt x="340" y="3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5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3200">
                <a:solidFill>
                  <a:srgbClr val="5F5F5F"/>
                </a:solidFill>
                <a:latin typeface="Tahoma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539C34-209D-AF57-ADC1-D044B4CA316E}"/>
                </a:ext>
              </a:extLst>
            </p:cNvPr>
            <p:cNvSpPr>
              <a:spLocks/>
            </p:cNvSpPr>
            <p:nvPr/>
          </p:nvSpPr>
          <p:spPr bwMode="auto">
            <a:xfrm rot="21427214">
              <a:off x="2330660" y="1180175"/>
              <a:ext cx="1817066" cy="1549390"/>
            </a:xfrm>
            <a:custGeom>
              <a:avLst/>
              <a:gdLst>
                <a:gd name="T0" fmla="*/ 348 w 412"/>
                <a:gd name="T1" fmla="*/ 332 h 418"/>
                <a:gd name="T2" fmla="*/ 407 w 412"/>
                <a:gd name="T3" fmla="*/ 180 h 418"/>
                <a:gd name="T4" fmla="*/ 205 w 412"/>
                <a:gd name="T5" fmla="*/ 10 h 418"/>
                <a:gd name="T6" fmla="*/ 0 w 412"/>
                <a:gd name="T7" fmla="*/ 201 h 418"/>
                <a:gd name="T8" fmla="*/ 205 w 412"/>
                <a:gd name="T9" fmla="*/ 392 h 418"/>
                <a:gd name="T10" fmla="*/ 288 w 412"/>
                <a:gd name="T11" fmla="*/ 370 h 418"/>
                <a:gd name="T12" fmla="*/ 384 w 412"/>
                <a:gd name="T13" fmla="*/ 418 h 418"/>
                <a:gd name="T14" fmla="*/ 348 w 412"/>
                <a:gd name="T15" fmla="*/ 33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418">
                  <a:moveTo>
                    <a:pt x="348" y="332"/>
                  </a:moveTo>
                  <a:cubicBezTo>
                    <a:pt x="392" y="291"/>
                    <a:pt x="412" y="236"/>
                    <a:pt x="407" y="180"/>
                  </a:cubicBezTo>
                  <a:cubicBezTo>
                    <a:pt x="398" y="90"/>
                    <a:pt x="337" y="21"/>
                    <a:pt x="205" y="10"/>
                  </a:cubicBezTo>
                  <a:cubicBezTo>
                    <a:pt x="82" y="0"/>
                    <a:pt x="0" y="96"/>
                    <a:pt x="0" y="201"/>
                  </a:cubicBezTo>
                  <a:cubicBezTo>
                    <a:pt x="0" y="307"/>
                    <a:pt x="93" y="405"/>
                    <a:pt x="205" y="392"/>
                  </a:cubicBezTo>
                  <a:cubicBezTo>
                    <a:pt x="236" y="389"/>
                    <a:pt x="264" y="381"/>
                    <a:pt x="288" y="370"/>
                  </a:cubicBezTo>
                  <a:cubicBezTo>
                    <a:pt x="318" y="390"/>
                    <a:pt x="356" y="412"/>
                    <a:pt x="384" y="418"/>
                  </a:cubicBezTo>
                  <a:cubicBezTo>
                    <a:pt x="365" y="399"/>
                    <a:pt x="354" y="363"/>
                    <a:pt x="348" y="332"/>
                  </a:cubicBezTo>
                  <a:close/>
                </a:path>
              </a:pathLst>
            </a:custGeom>
            <a:solidFill>
              <a:srgbClr val="E6225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3200">
                <a:solidFill>
                  <a:srgbClr val="5F5F5F"/>
                </a:solidFill>
                <a:latin typeface="Tahoma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61B9959-7669-D8DA-67D8-15EFDBD8065B}"/>
                </a:ext>
              </a:extLst>
            </p:cNvPr>
            <p:cNvSpPr>
              <a:spLocks/>
            </p:cNvSpPr>
            <p:nvPr/>
          </p:nvSpPr>
          <p:spPr bwMode="auto">
            <a:xfrm rot="229172">
              <a:off x="3600064" y="688189"/>
              <a:ext cx="1709911" cy="1833924"/>
            </a:xfrm>
            <a:custGeom>
              <a:avLst/>
              <a:gdLst>
                <a:gd name="T0" fmla="*/ 428 w 428"/>
                <a:gd name="T1" fmla="*/ 205 h 495"/>
                <a:gd name="T2" fmla="*/ 213 w 428"/>
                <a:gd name="T3" fmla="*/ 12 h 495"/>
                <a:gd name="T4" fmla="*/ 0 w 428"/>
                <a:gd name="T5" fmla="*/ 211 h 495"/>
                <a:gd name="T6" fmla="*/ 213 w 428"/>
                <a:gd name="T7" fmla="*/ 410 h 495"/>
                <a:gd name="T8" fmla="*/ 213 w 428"/>
                <a:gd name="T9" fmla="*/ 410 h 495"/>
                <a:gd name="T10" fmla="*/ 280 w 428"/>
                <a:gd name="T11" fmla="*/ 495 h 495"/>
                <a:gd name="T12" fmla="*/ 282 w 428"/>
                <a:gd name="T13" fmla="*/ 397 h 495"/>
                <a:gd name="T14" fmla="*/ 428 w 428"/>
                <a:gd name="T15" fmla="*/ 20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8" h="495">
                  <a:moveTo>
                    <a:pt x="428" y="205"/>
                  </a:moveTo>
                  <a:cubicBezTo>
                    <a:pt x="428" y="95"/>
                    <a:pt x="368" y="28"/>
                    <a:pt x="213" y="12"/>
                  </a:cubicBezTo>
                  <a:cubicBezTo>
                    <a:pt x="96" y="0"/>
                    <a:pt x="0" y="101"/>
                    <a:pt x="0" y="211"/>
                  </a:cubicBezTo>
                  <a:cubicBezTo>
                    <a:pt x="0" y="321"/>
                    <a:pt x="96" y="420"/>
                    <a:pt x="213" y="410"/>
                  </a:cubicBezTo>
                  <a:cubicBezTo>
                    <a:pt x="213" y="410"/>
                    <a:pt x="213" y="410"/>
                    <a:pt x="213" y="410"/>
                  </a:cubicBezTo>
                  <a:cubicBezTo>
                    <a:pt x="233" y="444"/>
                    <a:pt x="256" y="475"/>
                    <a:pt x="280" y="495"/>
                  </a:cubicBezTo>
                  <a:cubicBezTo>
                    <a:pt x="277" y="464"/>
                    <a:pt x="277" y="433"/>
                    <a:pt x="282" y="397"/>
                  </a:cubicBezTo>
                  <a:cubicBezTo>
                    <a:pt x="378" y="368"/>
                    <a:pt x="428" y="296"/>
                    <a:pt x="428" y="205"/>
                  </a:cubicBezTo>
                  <a:close/>
                </a:path>
              </a:pathLst>
            </a:custGeom>
            <a:solidFill>
              <a:srgbClr val="6F707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3200">
                <a:solidFill>
                  <a:srgbClr val="5F5F5F"/>
                </a:solidFill>
                <a:latin typeface="Tahoma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A09E219-0975-C549-BB6D-D1E2C6A78CD4}"/>
                </a:ext>
              </a:extLst>
            </p:cNvPr>
            <p:cNvSpPr>
              <a:spLocks/>
            </p:cNvSpPr>
            <p:nvPr/>
          </p:nvSpPr>
          <p:spPr bwMode="auto">
            <a:xfrm rot="774088">
              <a:off x="5684593" y="2002032"/>
              <a:ext cx="1658062" cy="1400016"/>
            </a:xfrm>
            <a:custGeom>
              <a:avLst/>
              <a:gdLst>
                <a:gd name="T0" fmla="*/ 232 w 458"/>
                <a:gd name="T1" fmla="*/ 0 h 408"/>
                <a:gd name="T2" fmla="*/ 15 w 458"/>
                <a:gd name="T3" fmla="*/ 178 h 408"/>
                <a:gd name="T4" fmla="*/ 62 w 458"/>
                <a:gd name="T5" fmla="*/ 315 h 408"/>
                <a:gd name="T6" fmla="*/ 0 w 458"/>
                <a:gd name="T7" fmla="*/ 377 h 408"/>
                <a:gd name="T8" fmla="*/ 113 w 458"/>
                <a:gd name="T9" fmla="*/ 367 h 408"/>
                <a:gd name="T10" fmla="*/ 232 w 458"/>
                <a:gd name="T11" fmla="*/ 408 h 408"/>
                <a:gd name="T12" fmla="*/ 458 w 458"/>
                <a:gd name="T13" fmla="*/ 225 h 408"/>
                <a:gd name="T14" fmla="*/ 232 w 458"/>
                <a:gd name="T1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408">
                  <a:moveTo>
                    <a:pt x="232" y="0"/>
                  </a:moveTo>
                  <a:cubicBezTo>
                    <a:pt x="111" y="0"/>
                    <a:pt x="15" y="65"/>
                    <a:pt x="15" y="178"/>
                  </a:cubicBezTo>
                  <a:cubicBezTo>
                    <a:pt x="15" y="226"/>
                    <a:pt x="33" y="275"/>
                    <a:pt x="62" y="315"/>
                  </a:cubicBezTo>
                  <a:cubicBezTo>
                    <a:pt x="45" y="340"/>
                    <a:pt x="22" y="363"/>
                    <a:pt x="0" y="377"/>
                  </a:cubicBezTo>
                  <a:cubicBezTo>
                    <a:pt x="31" y="382"/>
                    <a:pt x="77" y="375"/>
                    <a:pt x="113" y="367"/>
                  </a:cubicBezTo>
                  <a:cubicBezTo>
                    <a:pt x="147" y="392"/>
                    <a:pt x="188" y="408"/>
                    <a:pt x="232" y="408"/>
                  </a:cubicBezTo>
                  <a:cubicBezTo>
                    <a:pt x="353" y="408"/>
                    <a:pt x="458" y="337"/>
                    <a:pt x="458" y="225"/>
                  </a:cubicBezTo>
                  <a:cubicBezTo>
                    <a:pt x="458" y="112"/>
                    <a:pt x="353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3200">
                <a:solidFill>
                  <a:srgbClr val="5F5F5F"/>
                </a:solidFill>
                <a:latin typeface="Tahoma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23400146-5BC3-232E-75FA-9EC164AA6F64}"/>
                </a:ext>
              </a:extLst>
            </p:cNvPr>
            <p:cNvSpPr txBox="1"/>
            <p:nvPr/>
          </p:nvSpPr>
          <p:spPr>
            <a:xfrm>
              <a:off x="2577043" y="1264584"/>
              <a:ext cx="690791" cy="663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267">
                  <a:solidFill>
                    <a:srgbClr val="FFFFFF"/>
                  </a:solidFill>
                  <a:latin typeface="Tahoma"/>
                </a:rPr>
                <a:t>02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CB2D017A-2000-70CD-34F8-9794CAD02F34}"/>
                </a:ext>
              </a:extLst>
            </p:cNvPr>
            <p:cNvSpPr txBox="1"/>
            <p:nvPr/>
          </p:nvSpPr>
          <p:spPr>
            <a:xfrm>
              <a:off x="2579753" y="1805280"/>
              <a:ext cx="1332835" cy="48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7" b="1">
                  <a:solidFill>
                    <a:schemeClr val="bg1"/>
                  </a:solidFill>
                </a:rPr>
                <a:t>Atteindre le substantiel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9912EDBA-9EE2-03CB-83CD-B2BD31617FB4}"/>
                </a:ext>
              </a:extLst>
            </p:cNvPr>
            <p:cNvSpPr txBox="1"/>
            <p:nvPr/>
          </p:nvSpPr>
          <p:spPr>
            <a:xfrm>
              <a:off x="2135588" y="2391491"/>
              <a:ext cx="690791" cy="663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267">
                  <a:solidFill>
                    <a:srgbClr val="FFFFFF"/>
                  </a:solidFill>
                  <a:latin typeface="Tahoma"/>
                </a:rPr>
                <a:t>01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16820430-A575-0C63-5EC6-21A824CAC618}"/>
                </a:ext>
              </a:extLst>
            </p:cNvPr>
            <p:cNvSpPr txBox="1"/>
            <p:nvPr/>
          </p:nvSpPr>
          <p:spPr>
            <a:xfrm>
              <a:off x="2103981" y="2940888"/>
              <a:ext cx="1211923" cy="6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7" b="1">
                  <a:solidFill>
                    <a:schemeClr val="bg1"/>
                  </a:solidFill>
                </a:rPr>
                <a:t>Ergonomie adaptée aux usages 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63AA1AA9-C035-A834-33AA-A66D167CDAB9}"/>
                </a:ext>
              </a:extLst>
            </p:cNvPr>
            <p:cNvSpPr txBox="1"/>
            <p:nvPr/>
          </p:nvSpPr>
          <p:spPr>
            <a:xfrm>
              <a:off x="3824287" y="782551"/>
              <a:ext cx="690791" cy="663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267">
                  <a:solidFill>
                    <a:srgbClr val="FFFFFF"/>
                  </a:solidFill>
                  <a:latin typeface="Tahoma"/>
                </a:rPr>
                <a:t>03</a:t>
              </a:r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A664F9D1-EFFB-6D54-5EED-D94704F85008}"/>
                </a:ext>
              </a:extLst>
            </p:cNvPr>
            <p:cNvSpPr txBox="1"/>
            <p:nvPr/>
          </p:nvSpPr>
          <p:spPr>
            <a:xfrm>
              <a:off x="3832396" y="1327357"/>
              <a:ext cx="1266478" cy="48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7" b="1">
                  <a:solidFill>
                    <a:schemeClr val="bg1"/>
                  </a:solidFill>
                </a:rPr>
                <a:t>Haute disponibilité</a:t>
              </a: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5F95CF44-C4F2-AE8D-14BF-AC2E673FC5C0}"/>
                </a:ext>
              </a:extLst>
            </p:cNvPr>
            <p:cNvSpPr txBox="1"/>
            <p:nvPr/>
          </p:nvSpPr>
          <p:spPr>
            <a:xfrm>
              <a:off x="6033673" y="2537031"/>
              <a:ext cx="1068660" cy="6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7" b="1" dirty="0">
                  <a:solidFill>
                    <a:schemeClr val="bg1"/>
                  </a:solidFill>
                </a:rPr>
                <a:t>Chaine de confiance des flux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6009654-6CE6-FA40-B499-CD3703597F5E}"/>
                </a:ext>
              </a:extLst>
            </p:cNvPr>
            <p:cNvSpPr>
              <a:spLocks/>
            </p:cNvSpPr>
            <p:nvPr/>
          </p:nvSpPr>
          <p:spPr bwMode="auto">
            <a:xfrm rot="373509">
              <a:off x="4929741" y="998156"/>
              <a:ext cx="1617658" cy="1709024"/>
            </a:xfrm>
            <a:custGeom>
              <a:avLst/>
              <a:gdLst>
                <a:gd name="T0" fmla="*/ 203 w 405"/>
                <a:gd name="T1" fmla="*/ 0 h 461"/>
                <a:gd name="T2" fmla="*/ 0 w 405"/>
                <a:gd name="T3" fmla="*/ 189 h 461"/>
                <a:gd name="T4" fmla="*/ 118 w 405"/>
                <a:gd name="T5" fmla="*/ 361 h 461"/>
                <a:gd name="T6" fmla="*/ 108 w 405"/>
                <a:gd name="T7" fmla="*/ 461 h 461"/>
                <a:gd name="T8" fmla="*/ 197 w 405"/>
                <a:gd name="T9" fmla="*/ 378 h 461"/>
                <a:gd name="T10" fmla="*/ 203 w 405"/>
                <a:gd name="T11" fmla="*/ 378 h 461"/>
                <a:gd name="T12" fmla="*/ 405 w 405"/>
                <a:gd name="T13" fmla="*/ 189 h 461"/>
                <a:gd name="T14" fmla="*/ 203 w 405"/>
                <a:gd name="T15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61">
                  <a:moveTo>
                    <a:pt x="203" y="0"/>
                  </a:moveTo>
                  <a:cubicBezTo>
                    <a:pt x="91" y="0"/>
                    <a:pt x="0" y="85"/>
                    <a:pt x="0" y="189"/>
                  </a:cubicBezTo>
                  <a:cubicBezTo>
                    <a:pt x="0" y="265"/>
                    <a:pt x="49" y="331"/>
                    <a:pt x="118" y="361"/>
                  </a:cubicBezTo>
                  <a:cubicBezTo>
                    <a:pt x="121" y="394"/>
                    <a:pt x="117" y="431"/>
                    <a:pt x="108" y="461"/>
                  </a:cubicBezTo>
                  <a:cubicBezTo>
                    <a:pt x="137" y="445"/>
                    <a:pt x="172" y="407"/>
                    <a:pt x="197" y="378"/>
                  </a:cubicBezTo>
                  <a:cubicBezTo>
                    <a:pt x="199" y="378"/>
                    <a:pt x="201" y="378"/>
                    <a:pt x="203" y="378"/>
                  </a:cubicBezTo>
                  <a:cubicBezTo>
                    <a:pt x="314" y="378"/>
                    <a:pt x="405" y="293"/>
                    <a:pt x="405" y="189"/>
                  </a:cubicBezTo>
                  <a:cubicBezTo>
                    <a:pt x="405" y="85"/>
                    <a:pt x="314" y="0"/>
                    <a:pt x="20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alpha val="75000"/>
                  </a:schemeClr>
                </a:gs>
                <a:gs pos="100000">
                  <a:schemeClr val="accent6">
                    <a:alpha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3200">
                <a:solidFill>
                  <a:srgbClr val="5F5F5F"/>
                </a:solidFill>
                <a:latin typeface="Tahoma"/>
              </a:endParaRP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8922A36F-03DC-C66A-D3DD-D02ADD3B9641}"/>
                </a:ext>
              </a:extLst>
            </p:cNvPr>
            <p:cNvSpPr txBox="1"/>
            <p:nvPr/>
          </p:nvSpPr>
          <p:spPr>
            <a:xfrm>
              <a:off x="5146994" y="1060087"/>
              <a:ext cx="690791" cy="663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267">
                  <a:solidFill>
                    <a:srgbClr val="FFFFFF"/>
                  </a:solidFill>
                  <a:latin typeface="Tahoma"/>
                </a:rPr>
                <a:t>04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FD4C087E-AAFE-8D9D-1387-3AE7EE08989B}"/>
                </a:ext>
              </a:extLst>
            </p:cNvPr>
            <p:cNvSpPr txBox="1"/>
            <p:nvPr/>
          </p:nvSpPr>
          <p:spPr>
            <a:xfrm>
              <a:off x="5142691" y="1573510"/>
              <a:ext cx="1341195" cy="48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fr-FR" sz="1467" b="1"/>
                <a:t>Traçabilité et opposabilité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749D30D7-641C-B75C-E5D8-05DBDBC6F441}"/>
                </a:ext>
              </a:extLst>
            </p:cNvPr>
            <p:cNvSpPr txBox="1"/>
            <p:nvPr/>
          </p:nvSpPr>
          <p:spPr>
            <a:xfrm>
              <a:off x="6016773" y="2010838"/>
              <a:ext cx="690791" cy="663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267" dirty="0">
                  <a:solidFill>
                    <a:srgbClr val="FFFFFF"/>
                  </a:solidFill>
                  <a:latin typeface="Tahoma"/>
                </a:rPr>
                <a:t>05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1FEEDA6-4EF4-D71C-5669-477E116759ED}"/>
              </a:ext>
            </a:extLst>
          </p:cNvPr>
          <p:cNvSpPr/>
          <p:nvPr/>
        </p:nvSpPr>
        <p:spPr>
          <a:xfrm>
            <a:off x="819831" y="4315195"/>
            <a:ext cx="203507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fr-FR" sz="1200" dirty="0">
                <a:solidFill>
                  <a:srgbClr val="6F7072"/>
                </a:solidFill>
                <a:ea typeface="Open Sans Light" panose="020B0306030504020204" pitchFamily="34" charset="0"/>
                <a:cs typeface="Segoe UI Light" panose="020B0502040204020203" pitchFamily="34" charset="0"/>
              </a:rPr>
              <a:t>Proposer des solutions IE simples d’utilisation et s’adaptant aux profils des PS et leurs différentes situations de travail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3D8617-63AF-2CCF-2BDC-0BBDB7295888}"/>
              </a:ext>
            </a:extLst>
          </p:cNvPr>
          <p:cNvSpPr/>
          <p:nvPr/>
        </p:nvSpPr>
        <p:spPr>
          <a:xfrm>
            <a:off x="1675733" y="2216245"/>
            <a:ext cx="19756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fr-FR" sz="1200" dirty="0">
                <a:solidFill>
                  <a:srgbClr val="6F7072"/>
                </a:solidFill>
                <a:ea typeface="Open Sans Light" panose="020B0306030504020204" pitchFamily="34" charset="0"/>
                <a:cs typeface="Segoe UI Light" panose="020B0502040204020203" pitchFamily="34" charset="0"/>
              </a:rPr>
              <a:t>Augmenter le niveau de maturité des solutions IE, en particulier sur les phases d’enregistrement, pour atteindre le niveau de garantie substantiel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F42456-DF7C-F568-31C0-32871F3548BE}"/>
              </a:ext>
            </a:extLst>
          </p:cNvPr>
          <p:cNvSpPr/>
          <p:nvPr/>
        </p:nvSpPr>
        <p:spPr>
          <a:xfrm>
            <a:off x="4803657" y="1117841"/>
            <a:ext cx="220098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fr-FR" sz="1200" dirty="0">
                <a:solidFill>
                  <a:srgbClr val="6F7072"/>
                </a:solidFill>
                <a:ea typeface="Open Sans Light" panose="020B0306030504020204" pitchFamily="34" charset="0"/>
                <a:cs typeface="Segoe UI Light" panose="020B0502040204020203" pitchFamily="34" charset="0"/>
              </a:rPr>
              <a:t>Disposer d’une infrastructure hautement disponible en mesure de répondre aux besoins des ES et assurer un service continu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86EDE-D865-CEA8-1494-BB69511AE4F2}"/>
              </a:ext>
            </a:extLst>
          </p:cNvPr>
          <p:cNvSpPr/>
          <p:nvPr/>
        </p:nvSpPr>
        <p:spPr>
          <a:xfrm>
            <a:off x="8103399" y="1938833"/>
            <a:ext cx="1960704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fr-FR" sz="1200" dirty="0">
                <a:solidFill>
                  <a:srgbClr val="6F7072"/>
                </a:solidFill>
                <a:ea typeface="Open Sans Light" panose="020B0306030504020204" pitchFamily="34" charset="0"/>
                <a:cs typeface="Segoe UI Light" panose="020B0502040204020203" pitchFamily="34" charset="0"/>
              </a:rPr>
              <a:t>Générer des éléments de traçabilité tout au long de la chaine d’accès et les exploiter pour en tirer de la valeur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213239-D21E-8FA1-FA13-7E288B832165}"/>
              </a:ext>
            </a:extLst>
          </p:cNvPr>
          <p:cNvSpPr/>
          <p:nvPr/>
        </p:nvSpPr>
        <p:spPr>
          <a:xfrm>
            <a:off x="9208156" y="3884005"/>
            <a:ext cx="196070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fr-FR" sz="1200" dirty="0">
                <a:solidFill>
                  <a:srgbClr val="6F7072"/>
                </a:solidFill>
                <a:ea typeface="Open Sans Light" panose="020B0306030504020204" pitchFamily="34" charset="0"/>
                <a:cs typeface="Segoe UI Light" panose="020B0502040204020203" pitchFamily="34" charset="0"/>
              </a:rPr>
              <a:t>Maitriser les différents processus liés à l’IE sur toute la chaine de confiance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2F8384D-1286-1D9A-A7BC-FB9A95D2AE17}"/>
              </a:ext>
            </a:extLst>
          </p:cNvPr>
          <p:cNvSpPr/>
          <p:nvPr/>
        </p:nvSpPr>
        <p:spPr>
          <a:xfrm rot="1260443">
            <a:off x="1446193" y="2095727"/>
            <a:ext cx="3761401" cy="19395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50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B2D7B-8A1C-6F38-ADC3-86DB1B2AAB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>
            <a:normAutofit/>
          </a:bodyPr>
          <a:lstStyle/>
          <a:p>
            <a:r>
              <a:rPr lang="fr-FR" dirty="0" err="1"/>
              <a:t>eIDAS</a:t>
            </a:r>
            <a:r>
              <a:rPr lang="fr-FR" dirty="0"/>
              <a:t> : niveaux de garantie des MIE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42C5D0-F40D-B3AA-1BA6-0BFC3A5DFD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09EC8-A501-29AB-D05D-A106C6B061C9}"/>
              </a:ext>
            </a:extLst>
          </p:cNvPr>
          <p:cNvSpPr/>
          <p:nvPr/>
        </p:nvSpPr>
        <p:spPr>
          <a:xfrm>
            <a:off x="277903" y="1143799"/>
            <a:ext cx="11734800" cy="1092229"/>
          </a:xfrm>
          <a:prstGeom prst="rect">
            <a:avLst/>
          </a:prstGeom>
          <a:solidFill>
            <a:srgbClr val="F7EDF0"/>
          </a:solidFill>
          <a:ln w="25400" cap="flat" cmpd="sng" algn="ctr">
            <a:solidFill>
              <a:srgbClr val="F7ED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fr-FR" sz="1600" b="1" dirty="0" err="1">
                <a:solidFill>
                  <a:schemeClr val="tx2">
                    <a:lumMod val="100000"/>
                  </a:schemeClr>
                </a:solidFill>
              </a:rPr>
              <a:t>eIDAS</a:t>
            </a:r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 est un règlement de l’UE qui instaure un cadre commun en matière d’Identité Numérique et services de Confiance Numérique. Il introduit notamment 3 niveaux de garantie pour les solutions MIE : </a:t>
            </a:r>
            <a:r>
              <a:rPr lang="fr-FR" sz="1600" b="1" cap="all" dirty="0">
                <a:solidFill>
                  <a:schemeClr val="tx2">
                    <a:lumMod val="100000"/>
                  </a:schemeClr>
                </a:solidFill>
              </a:rPr>
              <a:t>faible</a:t>
            </a:r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, </a:t>
            </a:r>
            <a:r>
              <a:rPr lang="fr-FR" sz="1600" b="1" cap="all" dirty="0">
                <a:solidFill>
                  <a:schemeClr val="tx2">
                    <a:lumMod val="100000"/>
                  </a:schemeClr>
                </a:solidFill>
              </a:rPr>
              <a:t>substantiel</a:t>
            </a:r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 et </a:t>
            </a:r>
            <a:r>
              <a:rPr lang="fr-FR" sz="1600" b="1" cap="all" dirty="0">
                <a:solidFill>
                  <a:schemeClr val="tx2">
                    <a:lumMod val="100000"/>
                  </a:schemeClr>
                </a:solidFill>
              </a:rPr>
              <a:t>élevé</a:t>
            </a:r>
            <a:r>
              <a:rPr lang="fr-FR" sz="1600" b="1" dirty="0">
                <a:solidFill>
                  <a:schemeClr val="tx2">
                    <a:lumMod val="100000"/>
                  </a:schemeClr>
                </a:solidFill>
              </a:rPr>
              <a:t>.</a:t>
            </a:r>
          </a:p>
          <a:p>
            <a:pPr algn="ctr">
              <a:spcBef>
                <a:spcPts val="800"/>
              </a:spcBef>
            </a:pPr>
            <a:r>
              <a:rPr lang="fr-FR" sz="1600" b="1" dirty="0">
                <a:solidFill>
                  <a:schemeClr val="accent5">
                    <a:lumMod val="100000"/>
                  </a:schemeClr>
                </a:solidFill>
              </a:rPr>
              <a:t>L’ANS vise atteindre le niveau </a:t>
            </a:r>
            <a:r>
              <a:rPr lang="fr-FR" sz="1600" b="1" cap="all" dirty="0">
                <a:solidFill>
                  <a:schemeClr val="accent5">
                    <a:lumMod val="100000"/>
                  </a:schemeClr>
                </a:solidFill>
              </a:rPr>
              <a:t>substantiel</a:t>
            </a:r>
            <a:r>
              <a:rPr lang="fr-FR" sz="1600" b="1" dirty="0">
                <a:solidFill>
                  <a:schemeClr val="accent5">
                    <a:lumMod val="100000"/>
                  </a:schemeClr>
                </a:solidFill>
              </a:rPr>
              <a:t> pour les MIE mis à disposition des professionnels de santé, d’ici fin 2025, et accompagne l’écosystème de santé dans cette montée en maturité.</a:t>
            </a:r>
            <a:endParaRPr lang="fr-FR" sz="1600" dirty="0">
              <a:solidFill>
                <a:schemeClr val="accent5">
                  <a:lumMod val="10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BAC509-08B0-469A-29B8-1113D9FE2F68}"/>
              </a:ext>
            </a:extLst>
          </p:cNvPr>
          <p:cNvSpPr txBox="1">
            <a:spLocks/>
          </p:cNvSpPr>
          <p:nvPr/>
        </p:nvSpPr>
        <p:spPr>
          <a:xfrm>
            <a:off x="2979764" y="6444608"/>
            <a:ext cx="8448115" cy="297454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/>
            <a:r>
              <a:rPr lang="fr-FR" sz="1333" b="1" i="1">
                <a:solidFill>
                  <a:schemeClr val="accent4">
                    <a:lumMod val="100000"/>
                  </a:schemeClr>
                </a:solidFill>
              </a:rPr>
              <a:t>Les exemples donnés ici ne portent que sur une partie des exigences de chaque niveau de garantie.</a:t>
            </a:r>
          </a:p>
        </p:txBody>
      </p:sp>
      <p:sp>
        <p:nvSpPr>
          <p:cNvPr id="37" name="Rectangle à coins arrondis 35">
            <a:extLst>
              <a:ext uri="{FF2B5EF4-FFF2-40B4-BE49-F238E27FC236}">
                <a16:creationId xmlns:a16="http://schemas.microsoft.com/office/drawing/2014/main" id="{127B4E75-586E-17A5-6056-4FF4D60640A2}"/>
              </a:ext>
            </a:extLst>
          </p:cNvPr>
          <p:cNvSpPr>
            <a:spLocks/>
          </p:cNvSpPr>
          <p:nvPr/>
        </p:nvSpPr>
        <p:spPr>
          <a:xfrm>
            <a:off x="8892703" y="2381556"/>
            <a:ext cx="3120000" cy="480000"/>
          </a:xfrm>
          <a:prstGeom prst="roundRect">
            <a:avLst>
              <a:gd name="adj" fmla="val 5710"/>
            </a:avLst>
          </a:prstGeom>
          <a:noFill/>
          <a:ln w="12700" cap="flat" cmpd="sng" algn="ctr">
            <a:solidFill>
              <a:srgbClr val="5030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192000" bIns="192000" rtlCol="0" anchor="ctr"/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867" b="1">
                <a:solidFill>
                  <a:srgbClr val="503078"/>
                </a:solidFill>
                <a:latin typeface="+mj-lt"/>
              </a:rPr>
              <a:t>Élevé</a:t>
            </a:r>
          </a:p>
        </p:txBody>
      </p:sp>
      <p:pic>
        <p:nvPicPr>
          <p:cNvPr id="38" name="Graphique 37">
            <a:extLst>
              <a:ext uri="{FF2B5EF4-FFF2-40B4-BE49-F238E27FC236}">
                <a16:creationId xmlns:a16="http://schemas.microsoft.com/office/drawing/2014/main" id="{EE58AD0C-A87E-5E3B-4032-6A5FA9773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2834" t="2409" r="-1"/>
          <a:stretch/>
        </p:blipFill>
        <p:spPr>
          <a:xfrm>
            <a:off x="8984369" y="2333556"/>
            <a:ext cx="665971" cy="576000"/>
          </a:xfrm>
          <a:prstGeom prst="rect">
            <a:avLst/>
          </a:prstGeom>
        </p:spPr>
      </p:pic>
      <p:sp>
        <p:nvSpPr>
          <p:cNvPr id="39" name="Rectangle à coins arrondis 35">
            <a:extLst>
              <a:ext uri="{FF2B5EF4-FFF2-40B4-BE49-F238E27FC236}">
                <a16:creationId xmlns:a16="http://schemas.microsoft.com/office/drawing/2014/main" id="{81C41E90-A601-D973-1F9C-7B4774100C11}"/>
              </a:ext>
            </a:extLst>
          </p:cNvPr>
          <p:cNvSpPr>
            <a:spLocks/>
          </p:cNvSpPr>
          <p:nvPr/>
        </p:nvSpPr>
        <p:spPr>
          <a:xfrm>
            <a:off x="5643819" y="2381556"/>
            <a:ext cx="3120000" cy="480000"/>
          </a:xfrm>
          <a:prstGeom prst="roundRect">
            <a:avLst>
              <a:gd name="adj" fmla="val 5710"/>
            </a:avLst>
          </a:prstGeom>
          <a:solidFill>
            <a:srgbClr val="F1EEF4"/>
          </a:solidFill>
          <a:ln w="12700" cap="flat" cmpd="sng" algn="ctr">
            <a:solidFill>
              <a:srgbClr val="5030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192000" bIns="192000" rtlCol="0" anchor="ctr"/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867" b="1">
                <a:solidFill>
                  <a:srgbClr val="503078"/>
                </a:solidFill>
                <a:latin typeface="+mj-lt"/>
              </a:rPr>
              <a:t>Substantiel</a:t>
            </a:r>
          </a:p>
        </p:txBody>
      </p:sp>
      <p:pic>
        <p:nvPicPr>
          <p:cNvPr id="40" name="Graphique 39">
            <a:extLst>
              <a:ext uri="{FF2B5EF4-FFF2-40B4-BE49-F238E27FC236}">
                <a16:creationId xmlns:a16="http://schemas.microsoft.com/office/drawing/2014/main" id="{74940F44-6312-09D7-CD67-93FEBE880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1477" y="2333556"/>
            <a:ext cx="576000" cy="576000"/>
          </a:xfrm>
          <a:prstGeom prst="rect">
            <a:avLst/>
          </a:prstGeom>
        </p:spPr>
      </p:pic>
      <p:sp>
        <p:nvSpPr>
          <p:cNvPr id="41" name="Rectangle à coins arrondis 35">
            <a:extLst>
              <a:ext uri="{FF2B5EF4-FFF2-40B4-BE49-F238E27FC236}">
                <a16:creationId xmlns:a16="http://schemas.microsoft.com/office/drawing/2014/main" id="{AE6E210B-0B59-58C0-7E3D-335548DA94A0}"/>
              </a:ext>
            </a:extLst>
          </p:cNvPr>
          <p:cNvSpPr>
            <a:spLocks/>
          </p:cNvSpPr>
          <p:nvPr/>
        </p:nvSpPr>
        <p:spPr>
          <a:xfrm>
            <a:off x="2394937" y="2381556"/>
            <a:ext cx="3120000" cy="480000"/>
          </a:xfrm>
          <a:prstGeom prst="roundRect">
            <a:avLst>
              <a:gd name="adj" fmla="val 5710"/>
            </a:avLst>
          </a:prstGeom>
          <a:noFill/>
          <a:ln w="12700" cap="flat" cmpd="sng" algn="ctr">
            <a:solidFill>
              <a:srgbClr val="5030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192000" bIns="192000" rtlCol="0" anchor="ctr"/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867" b="1">
                <a:solidFill>
                  <a:srgbClr val="503078"/>
                </a:solidFill>
                <a:latin typeface="+mj-lt"/>
              </a:rPr>
              <a:t>Faible</a:t>
            </a:r>
            <a:endParaRPr lang="fr-FR" sz="1867">
              <a:solidFill>
                <a:srgbClr val="503078"/>
              </a:solidFill>
              <a:latin typeface="+mj-lt"/>
            </a:endParaRPr>
          </a:p>
        </p:txBody>
      </p:sp>
      <p:pic>
        <p:nvPicPr>
          <p:cNvPr id="42" name="Graphique 41">
            <a:extLst>
              <a:ext uri="{FF2B5EF4-FFF2-40B4-BE49-F238E27FC236}">
                <a16:creationId xmlns:a16="http://schemas.microsoft.com/office/drawing/2014/main" id="{CBAF113D-ECAD-3964-6FE3-4F0072C8FBF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2789" y="2333556"/>
            <a:ext cx="672000" cy="576000"/>
          </a:xfrm>
          <a:prstGeom prst="rect">
            <a:avLst/>
          </a:prstGeom>
        </p:spPr>
      </p:pic>
      <p:sp>
        <p:nvSpPr>
          <p:cNvPr id="45" name="Organigramme : Alternative 17">
            <a:extLst>
              <a:ext uri="{FF2B5EF4-FFF2-40B4-BE49-F238E27FC236}">
                <a16:creationId xmlns:a16="http://schemas.microsoft.com/office/drawing/2014/main" id="{19006221-E977-486A-01C7-54CDF8124FE6}"/>
              </a:ext>
            </a:extLst>
          </p:cNvPr>
          <p:cNvSpPr>
            <a:spLocks/>
          </p:cNvSpPr>
          <p:nvPr/>
        </p:nvSpPr>
        <p:spPr>
          <a:xfrm>
            <a:off x="97921" y="4706201"/>
            <a:ext cx="2120472" cy="1632000"/>
          </a:xfrm>
          <a:prstGeom prst="flowChartAlternateProcess">
            <a:avLst/>
          </a:prstGeom>
          <a:solidFill>
            <a:srgbClr val="F4F3F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24000" tIns="96000" rIns="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r>
              <a:rPr lang="fr-FR" sz="1333" b="1" kern="0" dirty="0">
                <a:solidFill>
                  <a:srgbClr val="503078"/>
                </a:solidFill>
                <a:latin typeface="Tahoma"/>
              </a:rPr>
              <a:t>Gestion des Moyens d’identification électronique</a:t>
            </a:r>
          </a:p>
        </p:txBody>
      </p:sp>
      <p:sp>
        <p:nvSpPr>
          <p:cNvPr id="46" name="Organigramme : Alternative 13">
            <a:extLst>
              <a:ext uri="{FF2B5EF4-FFF2-40B4-BE49-F238E27FC236}">
                <a16:creationId xmlns:a16="http://schemas.microsoft.com/office/drawing/2014/main" id="{1123E0EF-2FF8-1E1E-C973-9E9C45332BDF}"/>
              </a:ext>
            </a:extLst>
          </p:cNvPr>
          <p:cNvSpPr>
            <a:spLocks/>
          </p:cNvSpPr>
          <p:nvPr/>
        </p:nvSpPr>
        <p:spPr>
          <a:xfrm>
            <a:off x="97921" y="2949437"/>
            <a:ext cx="2120472" cy="1632000"/>
          </a:xfrm>
          <a:prstGeom prst="flowChartAlternateProcess">
            <a:avLst/>
          </a:prstGeom>
          <a:solidFill>
            <a:srgbClr val="F4F3F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24000" tIns="96000" rIns="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r>
              <a:rPr lang="fr-FR" sz="1333" b="1" kern="0" dirty="0">
                <a:solidFill>
                  <a:srgbClr val="503078"/>
                </a:solidFill>
                <a:latin typeface="Tahoma"/>
              </a:rPr>
              <a:t>Preuve et vérification d’identité </a:t>
            </a:r>
            <a:r>
              <a:rPr lang="fr-FR" sz="1333" kern="0" dirty="0">
                <a:solidFill>
                  <a:srgbClr val="503078"/>
                </a:solidFill>
                <a:latin typeface="Tahoma"/>
              </a:rPr>
              <a:t>(enregistrement)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C23E0FCA-C4B0-F867-DE16-03B32DA5B956}"/>
              </a:ext>
            </a:extLst>
          </p:cNvPr>
          <p:cNvGrpSpPr>
            <a:grpSpLocks/>
          </p:cNvGrpSpPr>
          <p:nvPr/>
        </p:nvGrpSpPr>
        <p:grpSpPr>
          <a:xfrm>
            <a:off x="230981" y="5138201"/>
            <a:ext cx="576000" cy="576000"/>
            <a:chOff x="92520" y="2943086"/>
            <a:chExt cx="540000" cy="540000"/>
          </a:xfrm>
        </p:grpSpPr>
        <p:pic>
          <p:nvPicPr>
            <p:cNvPr id="48" name="Background-circle-purple">
              <a:extLst>
                <a:ext uri="{FF2B5EF4-FFF2-40B4-BE49-F238E27FC236}">
                  <a16:creationId xmlns:a16="http://schemas.microsoft.com/office/drawing/2014/main" id="{294F5499-2A46-8DFB-F613-4B394C3B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0" y="2943086"/>
              <a:ext cx="540000" cy="540000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629CAF80-1856-2BAE-0410-A52A7E03E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20" y="3033086"/>
              <a:ext cx="360000" cy="360000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CF9E3A95-067F-553F-7898-99F2DC88CB70}"/>
              </a:ext>
            </a:extLst>
          </p:cNvPr>
          <p:cNvGrpSpPr>
            <a:grpSpLocks/>
          </p:cNvGrpSpPr>
          <p:nvPr/>
        </p:nvGrpSpPr>
        <p:grpSpPr>
          <a:xfrm>
            <a:off x="230981" y="3381437"/>
            <a:ext cx="576000" cy="576000"/>
            <a:chOff x="92520" y="1971000"/>
            <a:chExt cx="540000" cy="540000"/>
          </a:xfrm>
        </p:grpSpPr>
        <p:pic>
          <p:nvPicPr>
            <p:cNvPr id="51" name="Background-circle-purple">
              <a:extLst>
                <a:ext uri="{FF2B5EF4-FFF2-40B4-BE49-F238E27FC236}">
                  <a16:creationId xmlns:a16="http://schemas.microsoft.com/office/drawing/2014/main" id="{CBC9E12D-F63A-76E2-065D-46E1527F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0" y="1971000"/>
              <a:ext cx="540000" cy="540000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6C9D4D82-4840-02AE-C085-B3E3C3195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20" y="2061000"/>
              <a:ext cx="324000" cy="324000"/>
            </a:xfrm>
            <a:prstGeom prst="rect">
              <a:avLst/>
            </a:prstGeom>
          </p:spPr>
        </p:pic>
      </p:grpSp>
      <p:sp>
        <p:nvSpPr>
          <p:cNvPr id="53" name="Rectangle à coins arrondis 35">
            <a:extLst>
              <a:ext uri="{FF2B5EF4-FFF2-40B4-BE49-F238E27FC236}">
                <a16:creationId xmlns:a16="http://schemas.microsoft.com/office/drawing/2014/main" id="{11FC79B7-BBA1-5B55-7381-CCA50B251D84}"/>
              </a:ext>
            </a:extLst>
          </p:cNvPr>
          <p:cNvSpPr>
            <a:spLocks/>
          </p:cNvSpPr>
          <p:nvPr/>
        </p:nvSpPr>
        <p:spPr>
          <a:xfrm>
            <a:off x="2394940" y="2979840"/>
            <a:ext cx="3120000" cy="1632000"/>
          </a:xfrm>
          <a:prstGeom prst="roundRect">
            <a:avLst>
              <a:gd name="adj" fmla="val 5710"/>
            </a:avLst>
          </a:prstGeom>
          <a:noFill/>
          <a:ln w="12700" cap="flat" cmpd="sng" algn="ctr">
            <a:solidFill>
              <a:srgbClr val="5030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t"/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200" b="1">
                <a:solidFill>
                  <a:srgbClr val="503078"/>
                </a:solidFill>
              </a:rPr>
              <a:t>Vérification basique de l’identité du demandeur</a:t>
            </a: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200">
                <a:solidFill>
                  <a:srgbClr val="048B9A"/>
                </a:solidFill>
                <a:sym typeface="Wingdings" panose="05000000000000000000" pitchFamily="2" charset="2"/>
              </a:rPr>
              <a:t> Ex : enrôlement à </a:t>
            </a:r>
            <a:r>
              <a:rPr lang="fr-FR" sz="1200">
                <a:solidFill>
                  <a:srgbClr val="048B9A"/>
                </a:solidFill>
              </a:rPr>
              <a:t>distance avec un simple scan d’une pièce d’identité</a:t>
            </a:r>
          </a:p>
        </p:txBody>
      </p:sp>
      <p:sp>
        <p:nvSpPr>
          <p:cNvPr id="54" name="Rectangle à coins arrondis 35">
            <a:extLst>
              <a:ext uri="{FF2B5EF4-FFF2-40B4-BE49-F238E27FC236}">
                <a16:creationId xmlns:a16="http://schemas.microsoft.com/office/drawing/2014/main" id="{47EE2152-E86D-4C2C-A89A-D03CC2526125}"/>
              </a:ext>
            </a:extLst>
          </p:cNvPr>
          <p:cNvSpPr>
            <a:spLocks/>
          </p:cNvSpPr>
          <p:nvPr/>
        </p:nvSpPr>
        <p:spPr>
          <a:xfrm>
            <a:off x="2394940" y="4712235"/>
            <a:ext cx="3120000" cy="1632000"/>
          </a:xfrm>
          <a:prstGeom prst="roundRect">
            <a:avLst>
              <a:gd name="adj" fmla="val 5710"/>
            </a:avLst>
          </a:prstGeom>
          <a:noFill/>
          <a:ln w="12700" cap="flat" cmpd="sng" algn="ctr">
            <a:solidFill>
              <a:srgbClr val="5030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t"/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200" b="1">
                <a:solidFill>
                  <a:srgbClr val="503078"/>
                </a:solidFill>
              </a:rPr>
              <a:t>MIE avec un unique facteur, offrant une protection contre un attaquant avec potentiel de base</a:t>
            </a: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200">
                <a:solidFill>
                  <a:srgbClr val="048B9A"/>
                </a:solidFill>
                <a:sym typeface="Wingdings" panose="05000000000000000000" pitchFamily="2" charset="2"/>
              </a:rPr>
              <a:t> </a:t>
            </a:r>
            <a:r>
              <a:rPr lang="fr-FR" sz="1200">
                <a:solidFill>
                  <a:srgbClr val="048B9A"/>
                </a:solidFill>
              </a:rPr>
              <a:t>Ex : un mot de passe activé à l’aide d’un OTP reçu sur le mobile ou le mail du demandeur</a:t>
            </a:r>
          </a:p>
        </p:txBody>
      </p:sp>
      <p:sp>
        <p:nvSpPr>
          <p:cNvPr id="55" name="Rectangle à coins arrondis 35">
            <a:extLst>
              <a:ext uri="{FF2B5EF4-FFF2-40B4-BE49-F238E27FC236}">
                <a16:creationId xmlns:a16="http://schemas.microsoft.com/office/drawing/2014/main" id="{57DE8CC4-5E08-E57E-E6D9-859A50012A58}"/>
              </a:ext>
            </a:extLst>
          </p:cNvPr>
          <p:cNvSpPr>
            <a:spLocks/>
          </p:cNvSpPr>
          <p:nvPr/>
        </p:nvSpPr>
        <p:spPr>
          <a:xfrm>
            <a:off x="5643821" y="2975769"/>
            <a:ext cx="3120000" cy="1632000"/>
          </a:xfrm>
          <a:prstGeom prst="roundRect">
            <a:avLst>
              <a:gd name="adj" fmla="val 5710"/>
            </a:avLst>
          </a:prstGeom>
          <a:solidFill>
            <a:srgbClr val="F1EEF4"/>
          </a:solidFill>
          <a:ln w="12700" cap="flat" cmpd="sng" algn="ctr">
            <a:solidFill>
              <a:srgbClr val="5030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t"/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200" b="1" dirty="0">
                <a:solidFill>
                  <a:srgbClr val="503078"/>
                </a:solidFill>
              </a:rPr>
              <a:t>Vérification de la possession d’un titre authentique et du lien avec son détenteur</a:t>
            </a: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200" dirty="0">
                <a:solidFill>
                  <a:srgbClr val="048B9A"/>
                </a:solidFill>
                <a:sym typeface="Wingdings" panose="05000000000000000000" pitchFamily="2" charset="2"/>
              </a:rPr>
              <a:t> </a:t>
            </a:r>
            <a:r>
              <a:rPr lang="fr-FR" sz="1200" dirty="0">
                <a:solidFill>
                  <a:srgbClr val="048B9A"/>
                </a:solidFill>
              </a:rPr>
              <a:t>Ex : enrôlement à distance avec présentation de la pièce et comparaison photo avec selfie « vivant » (PVID niveau substantiel par exemple)</a:t>
            </a:r>
          </a:p>
        </p:txBody>
      </p:sp>
      <p:sp>
        <p:nvSpPr>
          <p:cNvPr id="56" name="Rectangle à coins arrondis 35">
            <a:extLst>
              <a:ext uri="{FF2B5EF4-FFF2-40B4-BE49-F238E27FC236}">
                <a16:creationId xmlns:a16="http://schemas.microsoft.com/office/drawing/2014/main" id="{BD9CB034-878D-F6FC-0FAF-749387D28352}"/>
              </a:ext>
            </a:extLst>
          </p:cNvPr>
          <p:cNvSpPr>
            <a:spLocks/>
          </p:cNvSpPr>
          <p:nvPr/>
        </p:nvSpPr>
        <p:spPr>
          <a:xfrm>
            <a:off x="5643821" y="4708164"/>
            <a:ext cx="3120000" cy="1632000"/>
          </a:xfrm>
          <a:prstGeom prst="roundRect">
            <a:avLst>
              <a:gd name="adj" fmla="val 5710"/>
            </a:avLst>
          </a:prstGeom>
          <a:solidFill>
            <a:srgbClr val="F1EEF4"/>
          </a:solidFill>
          <a:ln w="12700" cap="flat" cmpd="sng" algn="ctr">
            <a:solidFill>
              <a:srgbClr val="5030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t"/>
          <a:lstStyle/>
          <a:p>
            <a:pPr algn="ctr">
              <a:spcBef>
                <a:spcPts val="400"/>
              </a:spcBef>
              <a:spcAft>
                <a:spcPts val="533"/>
              </a:spcAft>
            </a:pPr>
            <a:r>
              <a:rPr lang="fr-FR" sz="1200" b="1" dirty="0">
                <a:solidFill>
                  <a:srgbClr val="503078"/>
                </a:solidFill>
              </a:rPr>
              <a:t>MIE avec deux facteurs, offrant une protection contre un attaquant avec potentiel modéré</a:t>
            </a:r>
          </a:p>
          <a:p>
            <a:pPr algn="ctr">
              <a:spcBef>
                <a:spcPts val="400"/>
              </a:spcBef>
              <a:spcAft>
                <a:spcPts val="533"/>
              </a:spcAft>
            </a:pPr>
            <a:r>
              <a:rPr lang="fr-FR" sz="1200" dirty="0">
                <a:solidFill>
                  <a:srgbClr val="048B9A"/>
                </a:solidFill>
                <a:sym typeface="Wingdings" panose="05000000000000000000" pitchFamily="2" charset="2"/>
              </a:rPr>
              <a:t> </a:t>
            </a:r>
            <a:r>
              <a:rPr lang="fr-FR" sz="1200" dirty="0">
                <a:solidFill>
                  <a:srgbClr val="048B9A"/>
                </a:solidFill>
              </a:rPr>
              <a:t>Ex : possession d’un smartphone avec une application d’authentification + code PIN (ou biométrie du téléphone)</a:t>
            </a:r>
          </a:p>
        </p:txBody>
      </p:sp>
      <p:sp>
        <p:nvSpPr>
          <p:cNvPr id="57" name="Rectangle à coins arrondis 35">
            <a:extLst>
              <a:ext uri="{FF2B5EF4-FFF2-40B4-BE49-F238E27FC236}">
                <a16:creationId xmlns:a16="http://schemas.microsoft.com/office/drawing/2014/main" id="{6F8151B4-F004-4337-3E06-7A0D0FA4D721}"/>
              </a:ext>
            </a:extLst>
          </p:cNvPr>
          <p:cNvSpPr>
            <a:spLocks/>
          </p:cNvSpPr>
          <p:nvPr/>
        </p:nvSpPr>
        <p:spPr>
          <a:xfrm>
            <a:off x="8892703" y="2981971"/>
            <a:ext cx="3120000" cy="1632000"/>
          </a:xfrm>
          <a:prstGeom prst="roundRect">
            <a:avLst>
              <a:gd name="adj" fmla="val 5710"/>
            </a:avLst>
          </a:prstGeom>
          <a:noFill/>
          <a:ln w="12700" cap="flat" cmpd="sng" algn="ctr">
            <a:solidFill>
              <a:srgbClr val="5030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t"/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200" b="1">
                <a:solidFill>
                  <a:srgbClr val="503078"/>
                </a:solidFill>
              </a:rPr>
              <a:t>Validation évidente de l’identité du demandeur</a:t>
            </a:r>
          </a:p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fr-FR" sz="1200">
                <a:solidFill>
                  <a:srgbClr val="048B9A"/>
                </a:solidFill>
                <a:sym typeface="Wingdings" panose="05000000000000000000" pitchFamily="2" charset="2"/>
              </a:rPr>
              <a:t> </a:t>
            </a:r>
            <a:r>
              <a:rPr lang="fr-FR" sz="1200">
                <a:solidFill>
                  <a:srgbClr val="048B9A"/>
                </a:solidFill>
              </a:rPr>
              <a:t>Ex : présentation CNI en face à face</a:t>
            </a:r>
          </a:p>
          <a:p>
            <a:pPr>
              <a:spcAft>
                <a:spcPts val="533"/>
              </a:spcAft>
            </a:pPr>
            <a:r>
              <a:rPr lang="fr-FR" sz="1200">
                <a:solidFill>
                  <a:srgbClr val="048B9A"/>
                </a:solidFill>
                <a:sym typeface="Wingdings" panose="05000000000000000000" pitchFamily="2" charset="2"/>
              </a:rPr>
              <a:t> </a:t>
            </a:r>
            <a:r>
              <a:rPr lang="fr-FR" sz="1200">
                <a:solidFill>
                  <a:srgbClr val="048B9A"/>
                </a:solidFill>
              </a:rPr>
              <a:t>Ex : enrôlement à distance avec </a:t>
            </a:r>
            <a:r>
              <a:rPr lang="fr-FR" sz="1200" err="1">
                <a:solidFill>
                  <a:srgbClr val="048B9A"/>
                </a:solidFill>
              </a:rPr>
              <a:t>CNIe</a:t>
            </a:r>
            <a:r>
              <a:rPr lang="fr-FR" sz="1200">
                <a:solidFill>
                  <a:srgbClr val="048B9A"/>
                </a:solidFill>
              </a:rPr>
              <a:t> (lecture puce crypto)</a:t>
            </a:r>
          </a:p>
          <a:p>
            <a:pPr>
              <a:spcAft>
                <a:spcPts val="533"/>
              </a:spcAft>
            </a:pPr>
            <a:r>
              <a:rPr lang="fr-FR" sz="1200">
                <a:solidFill>
                  <a:srgbClr val="048B9A"/>
                </a:solidFill>
                <a:sym typeface="Wingdings" panose="05000000000000000000" pitchFamily="2" charset="2"/>
              </a:rPr>
              <a:t> Ex enrôlement via VID niveau élevé</a:t>
            </a:r>
            <a:endParaRPr lang="fr-FR" sz="1200">
              <a:solidFill>
                <a:srgbClr val="048B9A"/>
              </a:solidFill>
            </a:endParaRPr>
          </a:p>
        </p:txBody>
      </p:sp>
      <p:sp>
        <p:nvSpPr>
          <p:cNvPr id="58" name="Rectangle à coins arrondis 35">
            <a:extLst>
              <a:ext uri="{FF2B5EF4-FFF2-40B4-BE49-F238E27FC236}">
                <a16:creationId xmlns:a16="http://schemas.microsoft.com/office/drawing/2014/main" id="{54B37E9F-BFE7-44C7-3FBB-12D5889F64E1}"/>
              </a:ext>
            </a:extLst>
          </p:cNvPr>
          <p:cNvSpPr>
            <a:spLocks/>
          </p:cNvSpPr>
          <p:nvPr/>
        </p:nvSpPr>
        <p:spPr>
          <a:xfrm>
            <a:off x="8892703" y="4714365"/>
            <a:ext cx="3120000" cy="1632000"/>
          </a:xfrm>
          <a:prstGeom prst="roundRect">
            <a:avLst>
              <a:gd name="adj" fmla="val 5710"/>
            </a:avLst>
          </a:prstGeom>
          <a:noFill/>
          <a:ln w="12700" cap="flat" cmpd="sng" algn="ctr">
            <a:solidFill>
              <a:srgbClr val="5030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t"/>
          <a:lstStyle/>
          <a:p>
            <a:pPr algn="ctr">
              <a:spcBef>
                <a:spcPts val="400"/>
              </a:spcBef>
              <a:spcAft>
                <a:spcPts val="533"/>
              </a:spcAft>
            </a:pPr>
            <a:r>
              <a:rPr lang="fr-FR" sz="1200" b="1">
                <a:solidFill>
                  <a:srgbClr val="503078"/>
                </a:solidFill>
              </a:rPr>
              <a:t>MIE utilisant un module cryptographique de niveau de sécurité élevé, offrant une protection contre un attaquant avec potentiel élevé</a:t>
            </a:r>
          </a:p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fr-FR" sz="1200">
                <a:solidFill>
                  <a:srgbClr val="048B9A"/>
                </a:solidFill>
                <a:sym typeface="Wingdings" panose="05000000000000000000" pitchFamily="2" charset="2"/>
              </a:rPr>
              <a:t> </a:t>
            </a:r>
            <a:r>
              <a:rPr lang="fr-FR" sz="1200">
                <a:solidFill>
                  <a:srgbClr val="048B9A"/>
                </a:solidFill>
              </a:rPr>
              <a:t>Ex : carte à puce qualifiée avec PIN</a:t>
            </a:r>
          </a:p>
          <a:p>
            <a:pPr>
              <a:spcAft>
                <a:spcPts val="533"/>
              </a:spcAft>
            </a:pPr>
            <a:r>
              <a:rPr lang="fr-FR" sz="1200">
                <a:solidFill>
                  <a:srgbClr val="048B9A"/>
                </a:solidFill>
                <a:sym typeface="Wingdings" panose="05000000000000000000" pitchFamily="2" charset="2"/>
              </a:rPr>
              <a:t> Ex : </a:t>
            </a:r>
            <a:r>
              <a:rPr lang="fr-FR" sz="1200">
                <a:solidFill>
                  <a:srgbClr val="048B9A"/>
                </a:solidFill>
              </a:rPr>
              <a:t>application sur smartphone utilisant un composant matériel (SE/TEE)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5783984-664D-2D61-15F5-32B6A65F981A}"/>
              </a:ext>
            </a:extLst>
          </p:cNvPr>
          <p:cNvSpPr txBox="1">
            <a:spLocks/>
          </p:cNvSpPr>
          <p:nvPr/>
        </p:nvSpPr>
        <p:spPr>
          <a:xfrm>
            <a:off x="97921" y="2354816"/>
            <a:ext cx="2120472" cy="502573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/>
            <a:r>
              <a:rPr lang="fr-FR" sz="1333" b="1" i="1" u="sng">
                <a:solidFill>
                  <a:srgbClr val="5F5F5F"/>
                </a:solidFill>
              </a:rPr>
              <a:t>Exemples</a:t>
            </a:r>
            <a:r>
              <a:rPr lang="fr-FR" sz="1333" b="1" i="1">
                <a:solidFill>
                  <a:srgbClr val="5F5F5F"/>
                </a:solidFill>
              </a:rPr>
              <a:t> d’exigences de sécurité par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4BB36E-9F79-71B7-33DD-A8E11ECB5D93}"/>
              </a:ext>
            </a:extLst>
          </p:cNvPr>
          <p:cNvSpPr/>
          <p:nvPr/>
        </p:nvSpPr>
        <p:spPr>
          <a:xfrm>
            <a:off x="5596150" y="2333556"/>
            <a:ext cx="3215342" cy="41110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32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D4F8B-6641-5C9A-D116-463F32455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>
            <a:normAutofit fontScale="90000"/>
          </a:bodyPr>
          <a:lstStyle/>
          <a:p>
            <a:r>
              <a:rPr lang="fr-FR" dirty="0"/>
              <a:t>Preuve et vérification d’identité (enregistrement)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D97F5F-8DF5-EB77-CFC4-DFE700E72B9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20" y="1154623"/>
            <a:ext cx="10876280" cy="886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La </a:t>
            </a:r>
            <a:r>
              <a:rPr lang="fr-FR" b="1" dirty="0"/>
              <a:t>vérification de la possession d’un titre authentique et du lien avec son détenteur </a:t>
            </a:r>
            <a:r>
              <a:rPr lang="fr-FR" dirty="0"/>
              <a:t>c’est comment et quand ?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2066D04C-4B8F-8186-740A-B25FCFB6971C}"/>
              </a:ext>
            </a:extLst>
          </p:cNvPr>
          <p:cNvSpPr txBox="1">
            <a:spLocks/>
          </p:cNvSpPr>
          <p:nvPr/>
        </p:nvSpPr>
        <p:spPr>
          <a:xfrm>
            <a:off x="477519" y="2198710"/>
            <a:ext cx="6018877" cy="2251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Comment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Par héritage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Par un Prestataire de Vérification d’Identité à Distance (PVID)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Par un processus local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18A5FC0-2337-DF68-7F1A-DF95DB5605B9}"/>
              </a:ext>
            </a:extLst>
          </p:cNvPr>
          <p:cNvSpPr txBox="1">
            <a:spLocks/>
          </p:cNvSpPr>
          <p:nvPr/>
        </p:nvSpPr>
        <p:spPr>
          <a:xfrm>
            <a:off x="6496396" y="2198710"/>
            <a:ext cx="4857403" cy="2136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Quand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Dès l’enregistrement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Lors de l’activation du 1</a:t>
            </a:r>
            <a:r>
              <a:rPr lang="fr-FR" baseline="30000" dirty="0"/>
              <a:t>ier</a:t>
            </a:r>
            <a:r>
              <a:rPr lang="fr-FR" dirty="0"/>
              <a:t> MIE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Sur demande de l’utilisateur</a:t>
            </a:r>
          </a:p>
        </p:txBody>
      </p:sp>
      <p:pic>
        <p:nvPicPr>
          <p:cNvPr id="1026" name="Picture 2" descr="Base de donnees - Téléchargement icônes gratuites">
            <a:extLst>
              <a:ext uri="{FF2B5EF4-FFF2-40B4-BE49-F238E27FC236}">
                <a16:creationId xmlns:a16="http://schemas.microsoft.com/office/drawing/2014/main" id="{4E424926-DC3C-113D-11C2-A24F2E8E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48" y="4641271"/>
            <a:ext cx="1220586" cy="12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B878722-7344-4130-4216-11082DA0D70A}"/>
              </a:ext>
            </a:extLst>
          </p:cNvPr>
          <p:cNvCxnSpPr>
            <a:cxnSpLocks/>
          </p:cNvCxnSpPr>
          <p:nvPr/>
        </p:nvCxnSpPr>
        <p:spPr>
          <a:xfrm flipV="1">
            <a:off x="2364207" y="5338812"/>
            <a:ext cx="1792157" cy="56114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Une image contenant texte, symbole, Police, Bleu électrique&#10;&#10;Description générée automatiquement">
            <a:extLst>
              <a:ext uri="{FF2B5EF4-FFF2-40B4-BE49-F238E27FC236}">
                <a16:creationId xmlns:a16="http://schemas.microsoft.com/office/drawing/2014/main" id="{0C5763D1-6412-4C2A-9CE8-F4B9E5921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55" y="4537331"/>
            <a:ext cx="886950" cy="207879"/>
          </a:xfrm>
          <a:prstGeom prst="rect">
            <a:avLst/>
          </a:prstGeom>
        </p:spPr>
      </p:pic>
      <p:pic>
        <p:nvPicPr>
          <p:cNvPr id="21" name="Picture 4" descr="Téléchargement Icône Utilisateur, personne, le client, homme Gratuit |  Marketing relationnel, Client, Icone">
            <a:extLst>
              <a:ext uri="{FF2B5EF4-FFF2-40B4-BE49-F238E27FC236}">
                <a16:creationId xmlns:a16="http://schemas.microsoft.com/office/drawing/2014/main" id="{554568F6-EA34-1DB7-834F-10B5A859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027" y="5162231"/>
            <a:ext cx="369918" cy="3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9693BBC-6B3A-94A3-96ED-D8D8F9920267}"/>
              </a:ext>
            </a:extLst>
          </p:cNvPr>
          <p:cNvCxnSpPr>
            <a:cxnSpLocks/>
          </p:cNvCxnSpPr>
          <p:nvPr/>
        </p:nvCxnSpPr>
        <p:spPr>
          <a:xfrm>
            <a:off x="2394065" y="4650948"/>
            <a:ext cx="1762299" cy="48216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61AB8C8-C705-3DC0-496C-212B417C5E9A}"/>
              </a:ext>
            </a:extLst>
          </p:cNvPr>
          <p:cNvCxnSpPr>
            <a:cxnSpLocks/>
          </p:cNvCxnSpPr>
          <p:nvPr/>
        </p:nvCxnSpPr>
        <p:spPr>
          <a:xfrm flipV="1">
            <a:off x="2352502" y="5251564"/>
            <a:ext cx="1803862" cy="967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C2A52F3-DC49-F603-DE44-64357608D583}"/>
              </a:ext>
            </a:extLst>
          </p:cNvPr>
          <p:cNvGrpSpPr/>
          <p:nvPr/>
        </p:nvGrpSpPr>
        <p:grpSpPr>
          <a:xfrm>
            <a:off x="1524037" y="4949567"/>
            <a:ext cx="610186" cy="600616"/>
            <a:chOff x="3657600" y="4991792"/>
            <a:chExt cx="875607" cy="875607"/>
          </a:xfrm>
        </p:grpSpPr>
        <p:pic>
          <p:nvPicPr>
            <p:cNvPr id="1040" name="Picture 16" descr="Smartphone Generic Outline Color icon">
              <a:extLst>
                <a:ext uri="{FF2B5EF4-FFF2-40B4-BE49-F238E27FC236}">
                  <a16:creationId xmlns:a16="http://schemas.microsoft.com/office/drawing/2014/main" id="{355031DC-51F1-18DA-785E-C368847BF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991792"/>
              <a:ext cx="875607" cy="87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E328F7D8-9907-E07D-F649-D2B5D8B02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7740" y="5144318"/>
              <a:ext cx="240046" cy="234017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C4B7243-749D-5F38-0871-A96325D12B62}"/>
              </a:ext>
            </a:extLst>
          </p:cNvPr>
          <p:cNvGrpSpPr/>
          <p:nvPr/>
        </p:nvGrpSpPr>
        <p:grpSpPr>
          <a:xfrm>
            <a:off x="1627978" y="5722083"/>
            <a:ext cx="402304" cy="452177"/>
            <a:chOff x="1698765" y="5722083"/>
            <a:chExt cx="402304" cy="452177"/>
          </a:xfrm>
        </p:grpSpPr>
        <p:pic>
          <p:nvPicPr>
            <p:cNvPr id="1038" name="Picture 14" descr="User Icon - Dragon Soft Icons - SoftIcons.com">
              <a:extLst>
                <a:ext uri="{FF2B5EF4-FFF2-40B4-BE49-F238E27FC236}">
                  <a16:creationId xmlns:a16="http://schemas.microsoft.com/office/drawing/2014/main" id="{3D621012-0DAB-B08B-8F7B-42C0D2968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765" y="5722083"/>
              <a:ext cx="402304" cy="40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Check mark - Free shapes and symbols icons">
              <a:extLst>
                <a:ext uri="{FF2B5EF4-FFF2-40B4-BE49-F238E27FC236}">
                  <a16:creationId xmlns:a16="http://schemas.microsoft.com/office/drawing/2014/main" id="{B18C3A24-10F4-1315-6B83-8CAE62E12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353" y="5989301"/>
              <a:ext cx="184959" cy="18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Flèche : pentagone 42">
            <a:extLst>
              <a:ext uri="{FF2B5EF4-FFF2-40B4-BE49-F238E27FC236}">
                <a16:creationId xmlns:a16="http://schemas.microsoft.com/office/drawing/2014/main" id="{D5D2F442-6744-8052-6A3C-2BE2F5D60449}"/>
              </a:ext>
            </a:extLst>
          </p:cNvPr>
          <p:cNvSpPr/>
          <p:nvPr/>
        </p:nvSpPr>
        <p:spPr>
          <a:xfrm>
            <a:off x="6496396" y="4953712"/>
            <a:ext cx="1795549" cy="417037"/>
          </a:xfrm>
          <a:prstGeom prst="homePlate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Enregistrement</a:t>
            </a:r>
          </a:p>
        </p:txBody>
      </p:sp>
      <p:sp>
        <p:nvSpPr>
          <p:cNvPr id="44" name="Flèche : chevron 43">
            <a:extLst>
              <a:ext uri="{FF2B5EF4-FFF2-40B4-BE49-F238E27FC236}">
                <a16:creationId xmlns:a16="http://schemas.microsoft.com/office/drawing/2014/main" id="{0BF82918-FD30-9B87-593C-D09D8A3EB46D}"/>
              </a:ext>
            </a:extLst>
          </p:cNvPr>
          <p:cNvSpPr/>
          <p:nvPr/>
        </p:nvSpPr>
        <p:spPr>
          <a:xfrm>
            <a:off x="8142317" y="4953712"/>
            <a:ext cx="1566948" cy="417037"/>
          </a:xfrm>
          <a:prstGeom prst="chevron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Activation</a:t>
            </a:r>
          </a:p>
        </p:txBody>
      </p:sp>
      <p:sp>
        <p:nvSpPr>
          <p:cNvPr id="45" name="Flèche : chevron 44">
            <a:extLst>
              <a:ext uri="{FF2B5EF4-FFF2-40B4-BE49-F238E27FC236}">
                <a16:creationId xmlns:a16="http://schemas.microsoft.com/office/drawing/2014/main" id="{13E49FAC-7CB2-4F64-D80F-D7A22C2A5AD5}"/>
              </a:ext>
            </a:extLst>
          </p:cNvPr>
          <p:cNvSpPr/>
          <p:nvPr/>
        </p:nvSpPr>
        <p:spPr>
          <a:xfrm>
            <a:off x="9572106" y="4953712"/>
            <a:ext cx="2373283" cy="41703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Utilisation</a:t>
            </a:r>
          </a:p>
        </p:txBody>
      </p:sp>
    </p:spTree>
    <p:extLst>
      <p:ext uri="{BB962C8B-B14F-4D97-AF65-F5344CB8AC3E}">
        <p14:creationId xmlns:p14="http://schemas.microsoft.com/office/powerpoint/2010/main" val="361871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05E2DD-03AD-2359-F33B-C962AFC106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20" y="1154623"/>
            <a:ext cx="8181571" cy="5022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Les travaux sont priorisés sur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l’intégration de </a:t>
            </a:r>
            <a:r>
              <a:rPr lang="fr-FR" dirty="0" err="1"/>
              <a:t>FranceConnect</a:t>
            </a:r>
            <a:r>
              <a:rPr lang="fr-FR" dirty="0"/>
              <a:t> puis </a:t>
            </a:r>
            <a:r>
              <a:rPr lang="fr-FR" dirty="0" err="1"/>
              <a:t>FranceConnect</a:t>
            </a:r>
            <a:r>
              <a:rPr lang="fr-FR" dirty="0"/>
              <a:t> +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dès l’enregistrement de l’identité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et lors de l’activation de la e-CPS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A7FEADA-5A6D-D197-76DD-767159054B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 anchor="b">
            <a:normAutofit fontScale="90000"/>
          </a:bodyPr>
          <a:lstStyle/>
          <a:p>
            <a:r>
              <a:rPr lang="fr-FR" dirty="0"/>
              <a:t>Preuve et vérification d’identité (enregistrement)</a:t>
            </a:r>
          </a:p>
        </p:txBody>
      </p:sp>
      <p:pic>
        <p:nvPicPr>
          <p:cNvPr id="2" name="Image 1" descr="Une image contenant texte, symbole, Police, Bleu électrique&#10;&#10;Description générée automatiquement">
            <a:extLst>
              <a:ext uri="{FF2B5EF4-FFF2-40B4-BE49-F238E27FC236}">
                <a16:creationId xmlns:a16="http://schemas.microsoft.com/office/drawing/2014/main" id="{40F97D41-0681-B0C6-ADF0-1808E2DE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861" y="2096925"/>
            <a:ext cx="2083437" cy="488306"/>
          </a:xfrm>
          <a:prstGeom prst="rect">
            <a:avLst/>
          </a:prstGeom>
        </p:spPr>
      </p:pic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F399CF08-167C-6DB8-6F36-CA76F9D64594}"/>
              </a:ext>
            </a:extLst>
          </p:cNvPr>
          <p:cNvSpPr/>
          <p:nvPr/>
        </p:nvSpPr>
        <p:spPr>
          <a:xfrm>
            <a:off x="8654934" y="3721758"/>
            <a:ext cx="1795549" cy="417037"/>
          </a:xfrm>
          <a:prstGeom prst="homePlate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Enregistrement</a:t>
            </a:r>
          </a:p>
        </p:txBody>
      </p:sp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2307236C-7FCE-902A-16BC-B47C64B02B9B}"/>
              </a:ext>
            </a:extLst>
          </p:cNvPr>
          <p:cNvSpPr/>
          <p:nvPr/>
        </p:nvSpPr>
        <p:spPr>
          <a:xfrm>
            <a:off x="10300855" y="3721758"/>
            <a:ext cx="1566948" cy="417037"/>
          </a:xfrm>
          <a:prstGeom prst="chevron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Activation</a:t>
            </a:r>
          </a:p>
        </p:txBody>
      </p:sp>
    </p:spTree>
    <p:extLst>
      <p:ext uri="{BB962C8B-B14F-4D97-AF65-F5344CB8AC3E}">
        <p14:creationId xmlns:p14="http://schemas.microsoft.com/office/powerpoint/2010/main" val="192427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05E2DD-03AD-2359-F33B-C962AFC106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21" y="1154623"/>
            <a:ext cx="7089606" cy="50223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rgbClr val="6F7072"/>
                </a:solidFill>
              </a:rPr>
              <a:t>Les études suivantes sont en cours :</a:t>
            </a:r>
          </a:p>
          <a:p>
            <a:pPr algn="just"/>
            <a:r>
              <a:rPr lang="fr-FR" dirty="0">
                <a:solidFill>
                  <a:srgbClr val="6F7072"/>
                </a:solidFill>
              </a:rPr>
              <a:t>L’intégration d’un PVID dans la e-CPS est :</a:t>
            </a:r>
          </a:p>
          <a:p>
            <a:pPr lvl="1" algn="just"/>
            <a:r>
              <a:rPr lang="fr-FR" dirty="0">
                <a:solidFill>
                  <a:srgbClr val="6F7072"/>
                </a:solidFill>
              </a:rPr>
              <a:t>à intégrer de manière fluide dans le parcours</a:t>
            </a:r>
          </a:p>
          <a:p>
            <a:pPr lvl="1" algn="just"/>
            <a:r>
              <a:rPr lang="fr-FR" dirty="0">
                <a:solidFill>
                  <a:srgbClr val="6F7072"/>
                </a:solidFill>
              </a:rPr>
              <a:t>et à comparer à l’ergonomie existante de </a:t>
            </a:r>
            <a:r>
              <a:rPr lang="fr-FR" dirty="0" err="1">
                <a:solidFill>
                  <a:srgbClr val="6F7072"/>
                </a:solidFill>
              </a:rPr>
              <a:t>FranceConnect</a:t>
            </a:r>
            <a:r>
              <a:rPr lang="fr-FR" dirty="0">
                <a:solidFill>
                  <a:srgbClr val="6F7072"/>
                </a:solidFill>
              </a:rPr>
              <a:t>+</a:t>
            </a:r>
          </a:p>
          <a:p>
            <a:pPr algn="just">
              <a:spcBef>
                <a:spcPts val="1600"/>
              </a:spcBef>
            </a:pPr>
            <a:r>
              <a:rPr lang="fr-FR" dirty="0">
                <a:solidFill>
                  <a:srgbClr val="6F7072"/>
                </a:solidFill>
              </a:rPr>
              <a:t>La reconnaissance de processus locaux d’enregistrement nécessite :</a:t>
            </a:r>
          </a:p>
          <a:p>
            <a:pPr lvl="1" algn="just"/>
            <a:r>
              <a:rPr lang="fr-FR" dirty="0">
                <a:solidFill>
                  <a:srgbClr val="6F7072"/>
                </a:solidFill>
              </a:rPr>
              <a:t>la définition d’exigences </a:t>
            </a:r>
          </a:p>
          <a:p>
            <a:pPr lvl="1" algn="just"/>
            <a:r>
              <a:rPr lang="fr-FR" dirty="0">
                <a:solidFill>
                  <a:srgbClr val="6F7072"/>
                </a:solidFill>
              </a:rPr>
              <a:t>elles-mêmes portées par des acteurs locaux </a:t>
            </a:r>
          </a:p>
          <a:p>
            <a:pPr lvl="1" algn="just"/>
            <a:r>
              <a:rPr lang="fr-FR" dirty="0">
                <a:solidFill>
                  <a:srgbClr val="6F7072"/>
                </a:solidFill>
              </a:rPr>
              <a:t>eux-mêmes habilités, reconnus et accompagnés comme tels par l’ANS </a:t>
            </a:r>
          </a:p>
          <a:p>
            <a:pPr lvl="1" algn="just"/>
            <a:r>
              <a:rPr lang="fr-FR" dirty="0">
                <a:solidFill>
                  <a:srgbClr val="6F7072"/>
                </a:solidFill>
              </a:rPr>
              <a:t>qui s’engagent à les appliquer et à se maintenir à niveau régulièrement.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A7FEADA-5A6D-D197-76DD-767159054B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40" y="589565"/>
            <a:ext cx="7401560" cy="555393"/>
          </a:xfrm>
        </p:spPr>
        <p:txBody>
          <a:bodyPr anchor="b">
            <a:normAutofit fontScale="90000"/>
          </a:bodyPr>
          <a:lstStyle/>
          <a:p>
            <a:r>
              <a:rPr lang="fr-FR" dirty="0"/>
              <a:t>Preuve et vérification d’identité (enregistrement)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4384A2D-6CB1-02B3-9A28-A12A5B7FBBEE}"/>
              </a:ext>
            </a:extLst>
          </p:cNvPr>
          <p:cNvGrpSpPr/>
          <p:nvPr/>
        </p:nvGrpSpPr>
        <p:grpSpPr>
          <a:xfrm>
            <a:off x="9284443" y="1520429"/>
            <a:ext cx="1407545" cy="1504604"/>
            <a:chOff x="3657600" y="4991792"/>
            <a:chExt cx="875607" cy="875607"/>
          </a:xfrm>
        </p:grpSpPr>
        <p:pic>
          <p:nvPicPr>
            <p:cNvPr id="8" name="Picture 16" descr="Smartphone Generic Outline Color icon">
              <a:extLst>
                <a:ext uri="{FF2B5EF4-FFF2-40B4-BE49-F238E27FC236}">
                  <a16:creationId xmlns:a16="http://schemas.microsoft.com/office/drawing/2014/main" id="{32D446CE-FD1F-6084-B1D1-6620AD1F5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991792"/>
              <a:ext cx="875607" cy="87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438D22D-13CD-0579-B247-2A56026F5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7740" y="5144318"/>
              <a:ext cx="240046" cy="234017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3B52909-873E-5E9F-7D8A-BF128E24D257}"/>
              </a:ext>
            </a:extLst>
          </p:cNvPr>
          <p:cNvGrpSpPr/>
          <p:nvPr/>
        </p:nvGrpSpPr>
        <p:grpSpPr>
          <a:xfrm>
            <a:off x="9487267" y="3721505"/>
            <a:ext cx="1463040" cy="1504604"/>
            <a:chOff x="1698765" y="5722083"/>
            <a:chExt cx="402304" cy="452177"/>
          </a:xfrm>
        </p:grpSpPr>
        <p:pic>
          <p:nvPicPr>
            <p:cNvPr id="11" name="Picture 14" descr="User Icon - Dragon Soft Icons - SoftIcons.com">
              <a:extLst>
                <a:ext uri="{FF2B5EF4-FFF2-40B4-BE49-F238E27FC236}">
                  <a16:creationId xmlns:a16="http://schemas.microsoft.com/office/drawing/2014/main" id="{2318C19F-9330-828A-461C-2EAF3B118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765" y="5722083"/>
              <a:ext cx="402304" cy="40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Check mark - Free shapes and symbols icons">
              <a:extLst>
                <a:ext uri="{FF2B5EF4-FFF2-40B4-BE49-F238E27FC236}">
                  <a16:creationId xmlns:a16="http://schemas.microsoft.com/office/drawing/2014/main" id="{2DF2F54F-4189-583F-D86B-8E3FEE087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353" y="5989301"/>
              <a:ext cx="184959" cy="18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0807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230d2e-999c-44a1-ab55-6348031bf357">
      <Terms xmlns="http://schemas.microsoft.com/office/infopath/2007/PartnerControls"/>
    </lcf76f155ced4ddcb4097134ff3c332f>
    <TaxCatchAll xmlns="8360707b-6fd2-47b4-8b74-ba18a44e4d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C935C0284464FBA6A77265C7A5642" ma:contentTypeVersion="14" ma:contentTypeDescription="Crée un document." ma:contentTypeScope="" ma:versionID="3b6a219d18a098fc3826e63888a5d7ef">
  <xsd:schema xmlns:xsd="http://www.w3.org/2001/XMLSchema" xmlns:xs="http://www.w3.org/2001/XMLSchema" xmlns:p="http://schemas.microsoft.com/office/2006/metadata/properties" xmlns:ns2="8e230d2e-999c-44a1-ab55-6348031bf357" xmlns:ns3="8360707b-6fd2-47b4-8b74-ba18a44e4df2" targetNamespace="http://schemas.microsoft.com/office/2006/metadata/properties" ma:root="true" ma:fieldsID="9237373902bdadd0f7f4749f27be8d56" ns2:_="" ns3:_="">
    <xsd:import namespace="8e230d2e-999c-44a1-ab55-6348031bf357"/>
    <xsd:import namespace="8360707b-6fd2-47b4-8b74-ba18a44e4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30d2e-999c-44a1-ab55-6348031bf3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0707b-6fd2-47b4-8b74-ba18a44e4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74574f0-a127-4993-99ef-1aacc349a873}" ma:internalName="TaxCatchAll" ma:showField="CatchAllData" ma:web="8360707b-6fd2-47b4-8b74-ba18a44e4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9B7243-2FE1-4833-8959-F3B43C4269ED}">
  <ds:schemaRefs>
    <ds:schemaRef ds:uri="http://purl.org/dc/dcmitype/"/>
    <ds:schemaRef ds:uri="http://schemas.microsoft.com/office/2006/metadata/properties"/>
    <ds:schemaRef ds:uri="9d709535-966a-44a0-9f15-bcd26db9b216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f86dcaa-48a1-4faf-99a0-429686fe64fb"/>
    <ds:schemaRef ds:uri="8e230d2e-999c-44a1-ab55-6348031bf357"/>
    <ds:schemaRef ds:uri="8360707b-6fd2-47b4-8b74-ba18a44e4df2"/>
  </ds:schemaRefs>
</ds:datastoreItem>
</file>

<file path=customXml/itemProps2.xml><?xml version="1.0" encoding="utf-8"?>
<ds:datastoreItem xmlns:ds="http://schemas.openxmlformats.org/officeDocument/2006/customXml" ds:itemID="{445050BD-B227-4441-BA2A-2D3B7F3ADA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230d2e-999c-44a1-ab55-6348031bf357"/>
    <ds:schemaRef ds:uri="8360707b-6fd2-47b4-8b74-ba18a44e4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2DCA50-D784-4A71-B735-7A8B362A7B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1377</Words>
  <Application>Microsoft Office PowerPoint</Application>
  <PresentationFormat>Grand écran</PresentationFormat>
  <Paragraphs>155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 Light</vt:lpstr>
      <vt:lpstr>Tahoma</vt:lpstr>
      <vt:lpstr>Wingdings</vt:lpstr>
      <vt:lpstr>Thème Office</vt:lpstr>
      <vt:lpstr>Présentation PowerPoint</vt:lpstr>
      <vt:lpstr>Présentation PowerPoint</vt:lpstr>
      <vt:lpstr>La faiblesse de l'IE dans le numérique en santé</vt:lpstr>
      <vt:lpstr>Un défi pour le numérique en santé</vt:lpstr>
      <vt:lpstr>Rappel des 5 axiomes de l'IE</vt:lpstr>
      <vt:lpstr>eIDAS : niveaux de garantie des MIE</vt:lpstr>
      <vt:lpstr>Preuve et vérification d’identité (enregistrement) </vt:lpstr>
      <vt:lpstr>Preuve et vérification d’identité (enregistrement)</vt:lpstr>
      <vt:lpstr>Preuve et vérification d’identité (enregistrement)</vt:lpstr>
      <vt:lpstr>Preuve et vérification d’identité (enregistrement)</vt:lpstr>
      <vt:lpstr>Gestion des Moyens d’identification électronique </vt:lpstr>
      <vt:lpstr>Pro Santé Connect</vt:lpstr>
      <vt:lpstr>Plan d'action 2024-2027</vt:lpstr>
      <vt:lpstr>Vos questions …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Joachim METZGER</cp:lastModifiedBy>
  <cp:revision>331</cp:revision>
  <cp:lastPrinted>2021-08-27T14:04:11Z</cp:lastPrinted>
  <dcterms:created xsi:type="dcterms:W3CDTF">2021-08-26T12:18:14Z</dcterms:created>
  <dcterms:modified xsi:type="dcterms:W3CDTF">2024-05-23T08:01:15Z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0x010100EA01FA76474D1747AF7C3D27C2C376CB</vt:lpwstr>
  </property>
  <property fmtid="{D5CDD505-2E9C-101B-9397-08002B2CF9AE}" pid="3" name="MediaServiceImageTags">
    <vt:lpwstr/>
  </property>
</Properties>
</file>